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62" r:id="rId2"/>
    <p:sldId id="381" r:id="rId3"/>
    <p:sldId id="419" r:id="rId4"/>
    <p:sldId id="424" r:id="rId5"/>
    <p:sldId id="425" r:id="rId6"/>
    <p:sldId id="426" r:id="rId7"/>
    <p:sldId id="427" r:id="rId8"/>
    <p:sldId id="428" r:id="rId9"/>
    <p:sldId id="429" r:id="rId10"/>
    <p:sldId id="430" r:id="rId11"/>
    <p:sldId id="431" r:id="rId12"/>
    <p:sldId id="432" r:id="rId13"/>
    <p:sldId id="433" r:id="rId14"/>
    <p:sldId id="434" r:id="rId15"/>
    <p:sldId id="435" r:id="rId16"/>
    <p:sldId id="420" r:id="rId17"/>
    <p:sldId id="421" r:id="rId18"/>
    <p:sldId id="422"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37" r:id="rId38"/>
    <p:sldId id="468" r:id="rId39"/>
    <p:sldId id="469" r:id="rId40"/>
    <p:sldId id="470" r:id="rId41"/>
    <p:sldId id="471" r:id="rId42"/>
    <p:sldId id="401" r:id="rId43"/>
    <p:sldId id="442" r:id="rId44"/>
    <p:sldId id="402" r:id="rId45"/>
    <p:sldId id="443" r:id="rId46"/>
    <p:sldId id="444" r:id="rId47"/>
    <p:sldId id="445" r:id="rId48"/>
    <p:sldId id="472" r:id="rId49"/>
    <p:sldId id="446" r:id="rId50"/>
    <p:sldId id="447" r:id="rId51"/>
    <p:sldId id="448" r:id="rId52"/>
    <p:sldId id="476" r:id="rId53"/>
    <p:sldId id="474" r:id="rId54"/>
    <p:sldId id="449" r:id="rId55"/>
    <p:sldId id="450" r:id="rId56"/>
    <p:sldId id="451" r:id="rId57"/>
    <p:sldId id="475" r:id="rId58"/>
    <p:sldId id="452" r:id="rId59"/>
    <p:sldId id="453" r:id="rId60"/>
    <p:sldId id="473" r:id="rId61"/>
    <p:sldId id="454" r:id="rId62"/>
    <p:sldId id="455" r:id="rId63"/>
    <p:sldId id="456" r:id="rId64"/>
    <p:sldId id="457" r:id="rId65"/>
    <p:sldId id="458" r:id="rId66"/>
    <p:sldId id="459" r:id="rId67"/>
    <p:sldId id="460" r:id="rId68"/>
    <p:sldId id="461" r:id="rId69"/>
    <p:sldId id="462" r:id="rId70"/>
    <p:sldId id="477" r:id="rId71"/>
    <p:sldId id="463" r:id="rId72"/>
    <p:sldId id="464" r:id="rId73"/>
    <p:sldId id="465" r:id="rId74"/>
    <p:sldId id="466" r:id="rId75"/>
    <p:sldId id="410" r:id="rId76"/>
    <p:sldId id="479" r:id="rId77"/>
    <p:sldId id="411" r:id="rId78"/>
    <p:sldId id="412" r:id="rId79"/>
    <p:sldId id="413" r:id="rId80"/>
    <p:sldId id="414" r:id="rId81"/>
    <p:sldId id="415" r:id="rId82"/>
    <p:sldId id="416" r:id="rId83"/>
    <p:sldId id="417" r:id="rId84"/>
    <p:sldId id="423" r:id="rId85"/>
    <p:sldId id="478" r:id="rId8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BCFC3-4829-42F3-9F60-0ED7326D6439}" type="datetimeFigureOut">
              <a:rPr lang="pt-BR" smtClean="0"/>
              <a:t>31/07/2020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4BA97-70AE-4C17-996D-451E0731AE2E}" type="slidenum">
              <a:rPr lang="pt-BR" smtClean="0"/>
              <a:t>‹nº›</a:t>
            </a:fld>
            <a:endParaRPr lang="pt-BR"/>
          </a:p>
        </p:txBody>
      </p:sp>
    </p:spTree>
    <p:extLst>
      <p:ext uri="{BB962C8B-B14F-4D97-AF65-F5344CB8AC3E}">
        <p14:creationId xmlns:p14="http://schemas.microsoft.com/office/powerpoint/2010/main" val="216339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3C25A54-B621-40AB-A675-EF4FA9E5F056}" type="datetimeFigureOut">
              <a:rPr lang="pt-BR" smtClean="0"/>
              <a:t>31/07/2020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pic>
        <p:nvPicPr>
          <p:cNvPr id="8" name="Picture 2" descr="logo eesc padra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548"/>
          <a:stretch/>
        </p:blipFill>
        <p:spPr bwMode="auto">
          <a:xfrm>
            <a:off x="115140" y="171388"/>
            <a:ext cx="1000476" cy="848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00" y="230398"/>
            <a:ext cx="793267" cy="64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www5.usp.br/wp-content/themes/usp2015/images/usp-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53359" y="6038423"/>
            <a:ext cx="1037283" cy="41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8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C25A54-B621-40AB-A675-EF4FA9E5F056}" type="datetimeFigureOut">
              <a:rPr lang="pt-BR" smtClean="0"/>
              <a:t>31/07/2020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53459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3C25A54-B621-40AB-A675-EF4FA9E5F056}" type="datetimeFigureOut">
              <a:rPr lang="pt-BR" smtClean="0"/>
              <a:t>31/07/2020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09739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370013" y="301625"/>
            <a:ext cx="7313612"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1370013" y="1827213"/>
            <a:ext cx="7313612" cy="4114800"/>
          </a:xfrm>
        </p:spPr>
        <p:txBody>
          <a:bodyPr/>
          <a:lstStyle/>
          <a:p>
            <a:pPr lvl="0"/>
            <a:endParaRPr lang="pt-BR" noProof="0" smtClean="0"/>
          </a:p>
        </p:txBody>
      </p:sp>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648" y="24369"/>
            <a:ext cx="467351" cy="3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logo eesc padra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548"/>
          <a:stretch/>
        </p:blipFill>
        <p:spPr bwMode="auto">
          <a:xfrm>
            <a:off x="-36091" y="14242"/>
            <a:ext cx="500909" cy="42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1370013" y="301625"/>
            <a:ext cx="7313612"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1370013" y="1827213"/>
            <a:ext cx="3579812"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lip-art 3"/>
          <p:cNvSpPr>
            <a:spLocks noGrp="1"/>
          </p:cNvSpPr>
          <p:nvPr>
            <p:ph type="clipArt" sz="half" idx="2"/>
          </p:nvPr>
        </p:nvSpPr>
        <p:spPr>
          <a:xfrm>
            <a:off x="5102225" y="1827213"/>
            <a:ext cx="3581400" cy="4114800"/>
          </a:xfrm>
        </p:spPr>
        <p:txBody>
          <a:bodyPr/>
          <a:lstStyle/>
          <a:p>
            <a:pPr lvl="0"/>
            <a:endParaRPr lang="pt-BR" noProof="0"/>
          </a:p>
        </p:txBody>
      </p:sp>
    </p:spTree>
    <p:extLst>
      <p:ext uri="{BB962C8B-B14F-4D97-AF65-F5344CB8AC3E}">
        <p14:creationId xmlns:p14="http://schemas.microsoft.com/office/powerpoint/2010/main" val="257023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0" y="-28575"/>
            <a:ext cx="9144000" cy="415925"/>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0" y="515938"/>
            <a:ext cx="4495800" cy="58848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515938"/>
            <a:ext cx="4495800" cy="58848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ftr" sz="quarter" idx="10"/>
          </p:nvPr>
        </p:nvSpPr>
        <p:spPr>
          <a:ln/>
        </p:spPr>
        <p:txBody>
          <a:bodyPr/>
          <a:lstStyle>
            <a:lvl1pPr>
              <a:defRPr/>
            </a:lvl1pPr>
          </a:lstStyle>
          <a:p>
            <a:pPr>
              <a:defRPr/>
            </a:pPr>
            <a:r>
              <a:rPr lang="pt-BR" altLang="pt-BR"/>
              <a:t>marcelo bj</a:t>
            </a:r>
          </a:p>
        </p:txBody>
      </p:sp>
      <p:sp>
        <p:nvSpPr>
          <p:cNvPr id="6" name="Rectangle 6"/>
          <p:cNvSpPr>
            <a:spLocks noGrp="1" noChangeArrowheads="1"/>
          </p:cNvSpPr>
          <p:nvPr>
            <p:ph type="sldNum" sz="quarter" idx="11"/>
          </p:nvPr>
        </p:nvSpPr>
        <p:spPr>
          <a:ln/>
        </p:spPr>
        <p:txBody>
          <a:bodyPr/>
          <a:lstStyle>
            <a:lvl1pPr>
              <a:defRPr/>
            </a:lvl1pPr>
          </a:lstStyle>
          <a:p>
            <a:pPr>
              <a:defRPr/>
            </a:pPr>
            <a:fld id="{5E37E382-B63F-4D23-AE8D-FDA24A458CEC}" type="slidenum">
              <a:rPr lang="pt-BR" altLang="pt-BR"/>
              <a:pPr>
                <a:defRPr/>
              </a:pPr>
              <a:t>‹nº›</a:t>
            </a:fld>
            <a:endParaRPr lang="pt-BR" altLang="pt-BR"/>
          </a:p>
        </p:txBody>
      </p:sp>
    </p:spTree>
    <p:extLst>
      <p:ext uri="{BB962C8B-B14F-4D97-AF65-F5344CB8AC3E}">
        <p14:creationId xmlns:p14="http://schemas.microsoft.com/office/powerpoint/2010/main" val="290357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0" y="-28575"/>
            <a:ext cx="9144000" cy="415925"/>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0" y="515938"/>
            <a:ext cx="4495800" cy="58848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515938"/>
            <a:ext cx="4495800" cy="28654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533775"/>
            <a:ext cx="4495800" cy="28670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5"/>
          <p:cNvSpPr>
            <a:spLocks noGrp="1" noChangeArrowheads="1"/>
          </p:cNvSpPr>
          <p:nvPr>
            <p:ph type="ftr" sz="quarter" idx="10"/>
          </p:nvPr>
        </p:nvSpPr>
        <p:spPr>
          <a:ln/>
        </p:spPr>
        <p:txBody>
          <a:bodyPr/>
          <a:lstStyle>
            <a:lvl1pPr>
              <a:defRPr/>
            </a:lvl1pPr>
          </a:lstStyle>
          <a:p>
            <a:pPr>
              <a:defRPr/>
            </a:pPr>
            <a:r>
              <a:rPr lang="pt-BR" altLang="pt-BR"/>
              <a:t>marcelo bj</a:t>
            </a:r>
          </a:p>
        </p:txBody>
      </p:sp>
      <p:sp>
        <p:nvSpPr>
          <p:cNvPr id="7" name="Rectangle 6"/>
          <p:cNvSpPr>
            <a:spLocks noGrp="1" noChangeArrowheads="1"/>
          </p:cNvSpPr>
          <p:nvPr>
            <p:ph type="sldNum" sz="quarter" idx="11"/>
          </p:nvPr>
        </p:nvSpPr>
        <p:spPr>
          <a:ln/>
        </p:spPr>
        <p:txBody>
          <a:bodyPr/>
          <a:lstStyle>
            <a:lvl1pPr>
              <a:defRPr/>
            </a:lvl1pPr>
          </a:lstStyle>
          <a:p>
            <a:pPr>
              <a:defRPr/>
            </a:pPr>
            <a:fld id="{579B213E-D061-4705-A135-9291BB1FB26B}" type="slidenum">
              <a:rPr lang="pt-BR" altLang="pt-BR"/>
              <a:pPr>
                <a:defRPr/>
              </a:pPr>
              <a:t>‹nº›</a:t>
            </a:fld>
            <a:endParaRPr lang="pt-BR" altLang="pt-BR"/>
          </a:p>
        </p:txBody>
      </p:sp>
    </p:spTree>
    <p:extLst>
      <p:ext uri="{BB962C8B-B14F-4D97-AF65-F5344CB8AC3E}">
        <p14:creationId xmlns:p14="http://schemas.microsoft.com/office/powerpoint/2010/main" val="226331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0" y="0"/>
            <a:ext cx="9144000" cy="65071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Rodapé 2"/>
          <p:cNvSpPr>
            <a:spLocks noGrp="1"/>
          </p:cNvSpPr>
          <p:nvPr>
            <p:ph type="ftr" sz="quarter" idx="10"/>
          </p:nvPr>
        </p:nvSpPr>
        <p:spPr>
          <a:xfrm>
            <a:off x="3124200" y="6526213"/>
            <a:ext cx="2895600" cy="350837"/>
          </a:xfrm>
        </p:spPr>
        <p:txBody>
          <a:bodyPr/>
          <a:lstStyle>
            <a:lvl1pPr>
              <a:defRPr/>
            </a:lvl1pPr>
          </a:lstStyle>
          <a:p>
            <a:pPr>
              <a:defRPr/>
            </a:pPr>
            <a:r>
              <a:rPr lang="pt-BR"/>
              <a:t>Marcelo B. Joaquim</a:t>
            </a:r>
          </a:p>
        </p:txBody>
      </p:sp>
      <p:sp>
        <p:nvSpPr>
          <p:cNvPr id="4" name="Espaço Reservado para Número de Slide 3"/>
          <p:cNvSpPr>
            <a:spLocks noGrp="1"/>
          </p:cNvSpPr>
          <p:nvPr>
            <p:ph type="sldNum" sz="quarter" idx="11"/>
          </p:nvPr>
        </p:nvSpPr>
        <p:spPr>
          <a:xfrm>
            <a:off x="6742113" y="6507163"/>
            <a:ext cx="1905000" cy="350837"/>
          </a:xfrm>
        </p:spPr>
        <p:txBody>
          <a:bodyPr/>
          <a:lstStyle>
            <a:lvl1pPr>
              <a:defRPr/>
            </a:lvl1pPr>
          </a:lstStyle>
          <a:p>
            <a:pPr>
              <a:defRPr/>
            </a:pPr>
            <a:fld id="{449B07D5-47AB-4B29-BD40-916CEDA5A5A4}" type="slidenum">
              <a:rPr lang="pt-BR"/>
              <a:pPr>
                <a:defRPr/>
              </a:pPr>
              <a:t>‹nº›</a:t>
            </a:fld>
            <a:endParaRPr lang="pt-BR"/>
          </a:p>
        </p:txBody>
      </p:sp>
    </p:spTree>
    <p:extLst>
      <p:ext uri="{BB962C8B-B14F-4D97-AF65-F5344CB8AC3E}">
        <p14:creationId xmlns:p14="http://schemas.microsoft.com/office/powerpoint/2010/main" val="317313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lvl2pPr marL="971550" indent="-514350">
              <a:buFont typeface="Arial" panose="020B0604020202020204" pitchFamily="34" charset="0"/>
              <a:buChar char="•"/>
              <a:defRPr/>
            </a:lvl2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F3C25A54-B621-40AB-A675-EF4FA9E5F056}" type="datetimeFigureOut">
              <a:rPr lang="pt-BR" smtClean="0"/>
              <a:t>31/07/2020</a:t>
            </a:fld>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pic>
        <p:nvPicPr>
          <p:cNvPr id="7"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648" y="24369"/>
            <a:ext cx="467351" cy="3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logo eesc padra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548"/>
          <a:stretch/>
        </p:blipFill>
        <p:spPr bwMode="auto">
          <a:xfrm>
            <a:off x="-36091" y="14242"/>
            <a:ext cx="500909" cy="42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4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3C25A54-B621-40AB-A675-EF4FA9E5F056}" type="datetimeFigureOut">
              <a:rPr lang="pt-BR" smtClean="0"/>
              <a:t>31/07/2020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234316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3C25A54-B621-40AB-A675-EF4FA9E5F056}" type="datetimeFigureOut">
              <a:rPr lang="pt-BR" smtClean="0"/>
              <a:t>31/07/2020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09286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3C25A54-B621-40AB-A675-EF4FA9E5F056}" type="datetimeFigureOut">
              <a:rPr lang="pt-BR" smtClean="0"/>
              <a:t>31/07/2020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51006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3C25A54-B621-40AB-A675-EF4FA9E5F056}" type="datetimeFigureOut">
              <a:rPr lang="pt-BR" smtClean="0"/>
              <a:t>31/07/2020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763D0B-0C4C-4CDB-9325-BE438055C643}" type="slidenum">
              <a:rPr lang="pt-BR" smtClean="0"/>
              <a:t>‹nº›</a:t>
            </a:fld>
            <a:endParaRPr lang="pt-B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76648" y="24369"/>
            <a:ext cx="467351" cy="38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logo eesc padra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548"/>
          <a:stretch/>
        </p:blipFill>
        <p:spPr bwMode="auto">
          <a:xfrm>
            <a:off x="-36091" y="14242"/>
            <a:ext cx="500909" cy="42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8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C25A54-B621-40AB-A675-EF4FA9E5F056}" type="datetimeFigureOut">
              <a:rPr lang="pt-BR" smtClean="0"/>
              <a:t>31/07/2020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13435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3C25A54-B621-40AB-A675-EF4FA9E5F056}" type="datetimeFigureOut">
              <a:rPr lang="pt-BR" smtClean="0"/>
              <a:t>31/07/2020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6741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3C25A54-B621-40AB-A675-EF4FA9E5F056}" type="datetimeFigureOut">
              <a:rPr lang="pt-BR" smtClean="0"/>
              <a:t>31/07/2020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763D0B-0C4C-4CDB-9325-BE438055C643}" type="slidenum">
              <a:rPr lang="pt-BR" smtClean="0"/>
              <a:t>‹nº›</a:t>
            </a:fld>
            <a:endParaRPr lang="pt-BR"/>
          </a:p>
        </p:txBody>
      </p:sp>
    </p:spTree>
    <p:extLst>
      <p:ext uri="{BB962C8B-B14F-4D97-AF65-F5344CB8AC3E}">
        <p14:creationId xmlns:p14="http://schemas.microsoft.com/office/powerpoint/2010/main" val="342894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5A54-B621-40AB-A675-EF4FA9E5F056}" type="datetimeFigureOut">
              <a:rPr lang="pt-BR" smtClean="0"/>
              <a:t>31/07/2020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63D0B-0C4C-4CDB-9325-BE438055C643}" type="slidenum">
              <a:rPr lang="pt-BR" smtClean="0"/>
              <a:t>‹nº›</a:t>
            </a:fld>
            <a:endParaRPr lang="pt-BR"/>
          </a:p>
        </p:txBody>
      </p:sp>
    </p:spTree>
    <p:extLst>
      <p:ext uri="{BB962C8B-B14F-4D97-AF65-F5344CB8AC3E}">
        <p14:creationId xmlns:p14="http://schemas.microsoft.com/office/powerpoint/2010/main" val="73694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5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14.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6.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18.bin"/><Relationship Id="rId4" Type="http://schemas.openxmlformats.org/officeDocument/2006/relationships/image" Target="../media/image36.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20.bin"/><Relationship Id="rId4" Type="http://schemas.openxmlformats.org/officeDocument/2006/relationships/image" Target="../media/image3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6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40.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4.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45.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normAutofit/>
          </a:bodyPr>
          <a:lstStyle/>
          <a:p>
            <a:r>
              <a:rPr lang="pt-BR" dirty="0" smtClean="0">
                <a:solidFill>
                  <a:schemeClr val="accent5">
                    <a:lumMod val="75000"/>
                  </a:schemeClr>
                </a:solidFill>
              </a:rPr>
              <a:t>SEL 360 e 616</a:t>
            </a:r>
            <a:br>
              <a:rPr lang="pt-BR" dirty="0" smtClean="0">
                <a:solidFill>
                  <a:schemeClr val="accent5">
                    <a:lumMod val="75000"/>
                  </a:schemeClr>
                </a:solidFill>
              </a:rPr>
            </a:br>
            <a:r>
              <a:rPr lang="pt-BR" dirty="0" smtClean="0">
                <a:solidFill>
                  <a:schemeClr val="accent5">
                    <a:lumMod val="75000"/>
                  </a:schemeClr>
                </a:solidFill>
              </a:rPr>
              <a:t>Princípios de Comunicação</a:t>
            </a:r>
            <a:endParaRPr lang="pt-BR" dirty="0">
              <a:solidFill>
                <a:schemeClr val="accent5">
                  <a:lumMod val="75000"/>
                </a:schemeClr>
              </a:solidFill>
            </a:endParaRPr>
          </a:p>
        </p:txBody>
      </p:sp>
      <p:sp>
        <p:nvSpPr>
          <p:cNvPr id="3" name="Subtítulo 2"/>
          <p:cNvSpPr>
            <a:spLocks noGrp="1"/>
          </p:cNvSpPr>
          <p:nvPr>
            <p:ph type="subTitle" idx="1"/>
          </p:nvPr>
        </p:nvSpPr>
        <p:spPr>
          <a:xfrm>
            <a:off x="1371600" y="3886200"/>
            <a:ext cx="6400800" cy="1752600"/>
          </a:xfrm>
        </p:spPr>
        <p:txBody>
          <a:bodyPr/>
          <a:lstStyle/>
          <a:p>
            <a:r>
              <a:rPr lang="pt-BR" dirty="0" smtClean="0"/>
              <a:t>Mônica de Lacerda Rocha </a:t>
            </a:r>
            <a:r>
              <a:rPr lang="pt-BR" sz="2800" dirty="0" smtClean="0">
                <a:solidFill>
                  <a:schemeClr val="accent1">
                    <a:lumMod val="50000"/>
                  </a:schemeClr>
                </a:solidFill>
              </a:rPr>
              <a:t>monica.rocha@usp.br</a:t>
            </a:r>
          </a:p>
        </p:txBody>
      </p:sp>
      <p:sp>
        <p:nvSpPr>
          <p:cNvPr id="7" name="AutoShape 10" descr="https://mail.google.com/mail/u/1/?ui=2&amp;ik=349bba8a85&amp;view=fimg&amp;th=161b95c9dd5287f8&amp;attid=0.1.1&amp;disp=emb&amp;attbid=ANGjdJ_-F1fV4_IAqnQ5S1V2VdDYpxtWyHML5PNz5R1z7RpAovl2u5N3UHUbTmo2f731f-0W2lWjdvs6Vso1toupa-2AVn3LjB1hGgLx21lPcOJ5q4YpvE4AafxHM4U&amp;sz=s0-l75-ft&amp;ats=1519233311879&amp;rm=161b95c9dd5287f8&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220390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Modulação por Largura de Pulsos</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lnSpc>
                <a:spcPct val="120000"/>
              </a:lnSpc>
              <a:spcAft>
                <a:spcPct val="20000"/>
              </a:spcAft>
              <a:buClr>
                <a:srgbClr val="000099"/>
              </a:buClr>
              <a:buFont typeface="Wingdings" pitchFamily="2" charset="2"/>
              <a:buChar char="v"/>
            </a:pPr>
            <a:r>
              <a:rPr lang="pt-BR" altLang="pt-BR" sz="2000" dirty="0"/>
              <a:t>A modulação por largura de pulso (</a:t>
            </a:r>
            <a:r>
              <a:rPr lang="pt-BR" altLang="pt-BR" sz="2000" dirty="0">
                <a:solidFill>
                  <a:srgbClr val="006600"/>
                </a:solidFill>
              </a:rPr>
              <a:t>PWM</a:t>
            </a:r>
            <a:r>
              <a:rPr lang="pt-BR" altLang="pt-BR" sz="2000" dirty="0"/>
              <a:t>) e a modulação por posição de pulso (</a:t>
            </a:r>
            <a:r>
              <a:rPr lang="pt-BR" altLang="pt-BR" sz="2000" dirty="0">
                <a:solidFill>
                  <a:srgbClr val="006600"/>
                </a:solidFill>
              </a:rPr>
              <a:t>PPM</a:t>
            </a:r>
            <a:r>
              <a:rPr lang="pt-BR" altLang="pt-BR" sz="2000" dirty="0"/>
              <a:t>) são técnicas de modulação que consistem em variar, respectivamente, a largura (ou duração) e a posição relativa dos pulsos.</a:t>
            </a:r>
          </a:p>
          <a:p>
            <a:pPr lvl="1" algn="just">
              <a:lnSpc>
                <a:spcPct val="120000"/>
              </a:lnSpc>
              <a:spcAft>
                <a:spcPct val="20000"/>
              </a:spcAft>
              <a:buFont typeface="Wingdings" pitchFamily="2" charset="2"/>
              <a:buChar char="Ø"/>
            </a:pPr>
            <a:r>
              <a:rPr lang="pt-BR" altLang="pt-BR" sz="2000" dirty="0"/>
              <a:t>na modulação PWM a largura do pulso da portadora varia diretamente com a tensão (amplitude) do sinal </a:t>
            </a:r>
            <a:r>
              <a:rPr lang="pt-BR" altLang="pt-BR" sz="2000" dirty="0" err="1"/>
              <a:t>modulante</a:t>
            </a:r>
            <a:r>
              <a:rPr lang="pt-BR" altLang="pt-BR" sz="2000" dirty="0"/>
              <a:t>,</a:t>
            </a:r>
          </a:p>
          <a:p>
            <a:pPr lvl="1" algn="just">
              <a:lnSpc>
                <a:spcPct val="120000"/>
              </a:lnSpc>
              <a:spcAft>
                <a:spcPct val="20000"/>
              </a:spcAft>
              <a:buFont typeface="Wingdings" pitchFamily="2" charset="2"/>
              <a:buChar char="Ø"/>
            </a:pPr>
            <a:r>
              <a:rPr lang="pt-BR" altLang="pt-BR" sz="2000" dirty="0"/>
              <a:t>na modulação PPM a posição do pulso varia com a tensão do sinal </a:t>
            </a:r>
            <a:r>
              <a:rPr lang="pt-BR" altLang="pt-BR" sz="2000" dirty="0" err="1"/>
              <a:t>modulante</a:t>
            </a:r>
            <a:r>
              <a:rPr lang="pt-BR" altLang="pt-BR" sz="2000" dirty="0"/>
              <a:t> em relação a uma referência, enquanto que sua duração permanece constante,</a:t>
            </a:r>
          </a:p>
          <a:p>
            <a:pPr lvl="1" algn="just">
              <a:lnSpc>
                <a:spcPct val="120000"/>
              </a:lnSpc>
              <a:spcAft>
                <a:spcPct val="20000"/>
              </a:spcAft>
              <a:buFont typeface="Wingdings" pitchFamily="2" charset="2"/>
              <a:buChar char="Ø"/>
            </a:pPr>
            <a:r>
              <a:rPr lang="pt-BR" altLang="pt-BR" sz="2000" dirty="0"/>
              <a:t>nestes dois sistemas, a amplitude dos pulsos permanece constante, apresentando um desempenho superior em relação ao sistema PAM analógico.</a:t>
            </a:r>
          </a:p>
          <a:p>
            <a:pPr algn="just">
              <a:lnSpc>
                <a:spcPct val="120000"/>
              </a:lnSpc>
              <a:spcAft>
                <a:spcPct val="20000"/>
              </a:spcAft>
              <a:buClr>
                <a:srgbClr val="000099"/>
              </a:buClr>
              <a:buFont typeface="Wingdings" pitchFamily="2" charset="2"/>
              <a:buChar char="v"/>
            </a:pPr>
            <a:r>
              <a:rPr lang="pt-BR" altLang="pt-BR" sz="2000" dirty="0"/>
              <a:t>Os sistemas PWM e PPM são muito similares e a modulação PPM é obtida a partir da modulação PWM.</a:t>
            </a:r>
          </a:p>
          <a:p>
            <a:endParaRPr lang="pt-BR" dirty="0"/>
          </a:p>
        </p:txBody>
      </p:sp>
    </p:spTree>
    <p:extLst>
      <p:ext uri="{BB962C8B-B14F-4D97-AF65-F5344CB8AC3E}">
        <p14:creationId xmlns:p14="http://schemas.microsoft.com/office/powerpoint/2010/main" val="1219097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nchor="ct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endParaRPr lang="pt-BR" altLang="pt-BR"/>
          </a:p>
        </p:txBody>
      </p:sp>
      <p:sp>
        <p:nvSpPr>
          <p:cNvPr id="23557" name="Rectangle 16"/>
          <p:cNvSpPr>
            <a:spLocks noChangeArrowheads="1"/>
          </p:cNvSpPr>
          <p:nvPr/>
        </p:nvSpPr>
        <p:spPr bwMode="auto">
          <a:xfrm>
            <a:off x="31220" y="4341823"/>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algn="just">
              <a:lnSpc>
                <a:spcPct val="120000"/>
              </a:lnSpc>
              <a:spcBef>
                <a:spcPct val="20000"/>
              </a:spcBef>
              <a:spcAft>
                <a:spcPct val="20000"/>
              </a:spcAft>
              <a:buClr>
                <a:srgbClr val="000099"/>
              </a:buClr>
              <a:buFont typeface="Wingdings" pitchFamily="2" charset="2"/>
              <a:buChar char="v"/>
            </a:pPr>
            <a:r>
              <a:rPr lang="pt-BR" altLang="pt-BR" sz="2000" b="0" dirty="0"/>
              <a:t>Na entrada positiva do comparador é aplicado o sinal </a:t>
            </a:r>
            <a:r>
              <a:rPr lang="pt-BR" altLang="pt-BR" sz="2000" b="0" dirty="0" err="1"/>
              <a:t>modulante</a:t>
            </a:r>
            <a:r>
              <a:rPr lang="pt-BR" altLang="pt-BR" sz="2000" b="0" dirty="0"/>
              <a:t> e na negativa uma onda dente de serra. Conforme a diferença entre as duas tensões é positiva ou negativa na saída do comparador teremos uma tensão positiva ou nula.</a:t>
            </a:r>
          </a:p>
          <a:p>
            <a:pPr algn="just">
              <a:lnSpc>
                <a:spcPct val="120000"/>
              </a:lnSpc>
              <a:spcBef>
                <a:spcPct val="20000"/>
              </a:spcBef>
              <a:spcAft>
                <a:spcPct val="20000"/>
              </a:spcAft>
              <a:buClr>
                <a:srgbClr val="000099"/>
              </a:buClr>
              <a:buFont typeface="Wingdings" pitchFamily="2" charset="2"/>
              <a:buChar char="v"/>
            </a:pPr>
            <a:r>
              <a:rPr lang="pt-BR" altLang="pt-BR" sz="2000" b="0" dirty="0"/>
              <a:t>Observe que os pulsos de saída apresentam larguras diferentes pois a comparação é feita em pontos diferentes de cada rampa. </a:t>
            </a:r>
          </a:p>
        </p:txBody>
      </p:sp>
      <p:grpSp>
        <p:nvGrpSpPr>
          <p:cNvPr id="3" name="Grupo 2"/>
          <p:cNvGrpSpPr/>
          <p:nvPr/>
        </p:nvGrpSpPr>
        <p:grpSpPr>
          <a:xfrm>
            <a:off x="611188" y="959014"/>
            <a:ext cx="7861300" cy="3478098"/>
            <a:chOff x="611188" y="959014"/>
            <a:chExt cx="7861300" cy="3478098"/>
          </a:xfrm>
        </p:grpSpPr>
        <p:sp>
          <p:nvSpPr>
            <p:cNvPr id="23558" name="Text Box 17"/>
            <p:cNvSpPr txBox="1">
              <a:spLocks noChangeArrowheads="1"/>
            </p:cNvSpPr>
            <p:nvPr/>
          </p:nvSpPr>
          <p:spPr bwMode="auto">
            <a:xfrm>
              <a:off x="5148263" y="3649826"/>
              <a:ext cx="152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a:solidFill>
                    <a:srgbClr val="006600"/>
                  </a:solidFill>
                </a:rPr>
                <a:t>saída PWM</a:t>
              </a:r>
            </a:p>
          </p:txBody>
        </p:sp>
        <p:sp>
          <p:nvSpPr>
            <p:cNvPr id="23559" name="Rectangle 20"/>
            <p:cNvSpPr>
              <a:spLocks noChangeArrowheads="1"/>
            </p:cNvSpPr>
            <p:nvPr/>
          </p:nvSpPr>
          <p:spPr bwMode="auto">
            <a:xfrm>
              <a:off x="655638" y="959014"/>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a:p>
          </p:txBody>
        </p:sp>
        <p:sp>
          <p:nvSpPr>
            <p:cNvPr id="23560" name="Freeform 21"/>
            <p:cNvSpPr>
              <a:spLocks/>
            </p:cNvSpPr>
            <p:nvPr/>
          </p:nvSpPr>
          <p:spPr bwMode="auto">
            <a:xfrm>
              <a:off x="742950" y="1640051"/>
              <a:ext cx="4178300" cy="882650"/>
            </a:xfrm>
            <a:custGeom>
              <a:avLst/>
              <a:gdLst>
                <a:gd name="T0" fmla="*/ 0 w 2632"/>
                <a:gd name="T1" fmla="*/ 2147483647 h 556"/>
                <a:gd name="T2" fmla="*/ 2147483647 w 2632"/>
                <a:gd name="T3" fmla="*/ 2147483647 h 556"/>
                <a:gd name="T4" fmla="*/ 2147483647 w 2632"/>
                <a:gd name="T5" fmla="*/ 2147483647 h 556"/>
                <a:gd name="T6" fmla="*/ 2147483647 w 2632"/>
                <a:gd name="T7" fmla="*/ 2147483647 h 556"/>
                <a:gd name="T8" fmla="*/ 2147483647 w 2632"/>
                <a:gd name="T9" fmla="*/ 2147483647 h 556"/>
                <a:gd name="T10" fmla="*/ 2147483647 w 2632"/>
                <a:gd name="T11" fmla="*/ 2147483647 h 556"/>
                <a:gd name="T12" fmla="*/ 2147483647 w 2632"/>
                <a:gd name="T13" fmla="*/ 2147483647 h 556"/>
                <a:gd name="T14" fmla="*/ 2147483647 w 2632"/>
                <a:gd name="T15" fmla="*/ 2147483647 h 556"/>
                <a:gd name="T16" fmla="*/ 2147483647 w 2632"/>
                <a:gd name="T17" fmla="*/ 2147483647 h 556"/>
                <a:gd name="T18" fmla="*/ 2147483647 w 2632"/>
                <a:gd name="T19" fmla="*/ 2147483647 h 556"/>
                <a:gd name="T20" fmla="*/ 2147483647 w 2632"/>
                <a:gd name="T21" fmla="*/ 2147483647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32"/>
                <a:gd name="T34" fmla="*/ 0 h 556"/>
                <a:gd name="T35" fmla="*/ 2632 w 2632"/>
                <a:gd name="T36" fmla="*/ 556 h 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32" h="556">
                  <a:moveTo>
                    <a:pt x="0" y="380"/>
                  </a:moveTo>
                  <a:cubicBezTo>
                    <a:pt x="102" y="260"/>
                    <a:pt x="205" y="139"/>
                    <a:pt x="301" y="91"/>
                  </a:cubicBezTo>
                  <a:cubicBezTo>
                    <a:pt x="398" y="43"/>
                    <a:pt x="496" y="68"/>
                    <a:pt x="578" y="91"/>
                  </a:cubicBezTo>
                  <a:cubicBezTo>
                    <a:pt x="661" y="114"/>
                    <a:pt x="705" y="167"/>
                    <a:pt x="796" y="228"/>
                  </a:cubicBezTo>
                  <a:cubicBezTo>
                    <a:pt x="887" y="290"/>
                    <a:pt x="1011" y="406"/>
                    <a:pt x="1123" y="460"/>
                  </a:cubicBezTo>
                  <a:cubicBezTo>
                    <a:pt x="1235" y="515"/>
                    <a:pt x="1366" y="553"/>
                    <a:pt x="1466" y="555"/>
                  </a:cubicBezTo>
                  <a:cubicBezTo>
                    <a:pt x="1567" y="556"/>
                    <a:pt x="1641" y="518"/>
                    <a:pt x="1726" y="468"/>
                  </a:cubicBezTo>
                  <a:cubicBezTo>
                    <a:pt x="1811" y="418"/>
                    <a:pt x="1900" y="334"/>
                    <a:pt x="1978" y="258"/>
                  </a:cubicBezTo>
                  <a:cubicBezTo>
                    <a:pt x="2055" y="181"/>
                    <a:pt x="2122" y="0"/>
                    <a:pt x="2196" y="11"/>
                  </a:cubicBezTo>
                  <a:cubicBezTo>
                    <a:pt x="2269" y="22"/>
                    <a:pt x="2349" y="256"/>
                    <a:pt x="2422" y="323"/>
                  </a:cubicBezTo>
                  <a:cubicBezTo>
                    <a:pt x="2495" y="389"/>
                    <a:pt x="2593" y="395"/>
                    <a:pt x="2632" y="410"/>
                  </a:cubicBezTo>
                </a:path>
              </a:pathLst>
            </a:custGeom>
            <a:noFill/>
            <a:ln w="2857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561" name="Line 22"/>
            <p:cNvSpPr>
              <a:spLocks noChangeShapeType="1"/>
            </p:cNvSpPr>
            <p:nvPr/>
          </p:nvSpPr>
          <p:spPr bwMode="auto">
            <a:xfrm>
              <a:off x="804863" y="963776"/>
              <a:ext cx="1587" cy="3379788"/>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3562" name="Group 27"/>
            <p:cNvGrpSpPr>
              <a:grpSpLocks/>
            </p:cNvGrpSpPr>
            <p:nvPr/>
          </p:nvGrpSpPr>
          <p:grpSpPr bwMode="auto">
            <a:xfrm>
              <a:off x="622300" y="1395576"/>
              <a:ext cx="2119313" cy="1228725"/>
              <a:chOff x="392" y="516"/>
              <a:chExt cx="1335" cy="774"/>
            </a:xfrm>
          </p:grpSpPr>
          <p:sp>
            <p:nvSpPr>
              <p:cNvPr id="23604" name="Freeform 23"/>
              <p:cNvSpPr>
                <a:spLocks/>
              </p:cNvSpPr>
              <p:nvPr/>
            </p:nvSpPr>
            <p:spPr bwMode="auto">
              <a:xfrm>
                <a:off x="392" y="516"/>
                <a:ext cx="334" cy="774"/>
              </a:xfrm>
              <a:custGeom>
                <a:avLst/>
                <a:gdLst>
                  <a:gd name="T0" fmla="*/ 0 w 334"/>
                  <a:gd name="T1" fmla="*/ 774 h 774"/>
                  <a:gd name="T2" fmla="*/ 334 w 334"/>
                  <a:gd name="T3" fmla="*/ 0 h 774"/>
                  <a:gd name="T4" fmla="*/ 334 w 334"/>
                  <a:gd name="T5" fmla="*/ 774 h 774"/>
                  <a:gd name="T6" fmla="*/ 0 60000 65536"/>
                  <a:gd name="T7" fmla="*/ 0 60000 65536"/>
                  <a:gd name="T8" fmla="*/ 0 60000 65536"/>
                  <a:gd name="T9" fmla="*/ 0 w 334"/>
                  <a:gd name="T10" fmla="*/ 0 h 774"/>
                  <a:gd name="T11" fmla="*/ 334 w 334"/>
                  <a:gd name="T12" fmla="*/ 774 h 774"/>
                </a:gdLst>
                <a:ahLst/>
                <a:cxnLst>
                  <a:cxn ang="T6">
                    <a:pos x="T0" y="T1"/>
                  </a:cxn>
                  <a:cxn ang="T7">
                    <a:pos x="T2" y="T3"/>
                  </a:cxn>
                  <a:cxn ang="T8">
                    <a:pos x="T4" y="T5"/>
                  </a:cxn>
                </a:cxnLst>
                <a:rect l="T9" t="T10" r="T11" b="T12"/>
                <a:pathLst>
                  <a:path w="334" h="774">
                    <a:moveTo>
                      <a:pt x="0" y="774"/>
                    </a:moveTo>
                    <a:lnTo>
                      <a:pt x="334" y="0"/>
                    </a:lnTo>
                    <a:lnTo>
                      <a:pt x="334"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605" name="Freeform 24"/>
              <p:cNvSpPr>
                <a:spLocks/>
              </p:cNvSpPr>
              <p:nvPr/>
            </p:nvSpPr>
            <p:spPr bwMode="auto">
              <a:xfrm>
                <a:off x="726" y="516"/>
                <a:ext cx="334" cy="774"/>
              </a:xfrm>
              <a:custGeom>
                <a:avLst/>
                <a:gdLst>
                  <a:gd name="T0" fmla="*/ 0 w 334"/>
                  <a:gd name="T1" fmla="*/ 774 h 774"/>
                  <a:gd name="T2" fmla="*/ 334 w 334"/>
                  <a:gd name="T3" fmla="*/ 0 h 774"/>
                  <a:gd name="T4" fmla="*/ 334 w 334"/>
                  <a:gd name="T5" fmla="*/ 774 h 774"/>
                  <a:gd name="T6" fmla="*/ 0 60000 65536"/>
                  <a:gd name="T7" fmla="*/ 0 60000 65536"/>
                  <a:gd name="T8" fmla="*/ 0 60000 65536"/>
                  <a:gd name="T9" fmla="*/ 0 w 334"/>
                  <a:gd name="T10" fmla="*/ 0 h 774"/>
                  <a:gd name="T11" fmla="*/ 334 w 334"/>
                  <a:gd name="T12" fmla="*/ 774 h 774"/>
                </a:gdLst>
                <a:ahLst/>
                <a:cxnLst>
                  <a:cxn ang="T6">
                    <a:pos x="T0" y="T1"/>
                  </a:cxn>
                  <a:cxn ang="T7">
                    <a:pos x="T2" y="T3"/>
                  </a:cxn>
                  <a:cxn ang="T8">
                    <a:pos x="T4" y="T5"/>
                  </a:cxn>
                </a:cxnLst>
                <a:rect l="T9" t="T10" r="T11" b="T12"/>
                <a:pathLst>
                  <a:path w="334" h="774">
                    <a:moveTo>
                      <a:pt x="0" y="774"/>
                    </a:moveTo>
                    <a:lnTo>
                      <a:pt x="334" y="0"/>
                    </a:lnTo>
                    <a:lnTo>
                      <a:pt x="334"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606" name="Freeform 25"/>
              <p:cNvSpPr>
                <a:spLocks/>
              </p:cNvSpPr>
              <p:nvPr/>
            </p:nvSpPr>
            <p:spPr bwMode="auto">
              <a:xfrm>
                <a:off x="1060" y="516"/>
                <a:ext cx="333" cy="774"/>
              </a:xfrm>
              <a:custGeom>
                <a:avLst/>
                <a:gdLst>
                  <a:gd name="T0" fmla="*/ 0 w 333"/>
                  <a:gd name="T1" fmla="*/ 774 h 774"/>
                  <a:gd name="T2" fmla="*/ 333 w 333"/>
                  <a:gd name="T3" fmla="*/ 0 h 774"/>
                  <a:gd name="T4" fmla="*/ 333 w 333"/>
                  <a:gd name="T5" fmla="*/ 774 h 774"/>
                  <a:gd name="T6" fmla="*/ 0 60000 65536"/>
                  <a:gd name="T7" fmla="*/ 0 60000 65536"/>
                  <a:gd name="T8" fmla="*/ 0 60000 65536"/>
                  <a:gd name="T9" fmla="*/ 0 w 333"/>
                  <a:gd name="T10" fmla="*/ 0 h 774"/>
                  <a:gd name="T11" fmla="*/ 333 w 333"/>
                  <a:gd name="T12" fmla="*/ 774 h 774"/>
                </a:gdLst>
                <a:ahLst/>
                <a:cxnLst>
                  <a:cxn ang="T6">
                    <a:pos x="T0" y="T1"/>
                  </a:cxn>
                  <a:cxn ang="T7">
                    <a:pos x="T2" y="T3"/>
                  </a:cxn>
                  <a:cxn ang="T8">
                    <a:pos x="T4" y="T5"/>
                  </a:cxn>
                </a:cxnLst>
                <a:rect l="T9" t="T10" r="T11" b="T12"/>
                <a:pathLst>
                  <a:path w="333" h="774">
                    <a:moveTo>
                      <a:pt x="0" y="774"/>
                    </a:moveTo>
                    <a:lnTo>
                      <a:pt x="333" y="0"/>
                    </a:lnTo>
                    <a:lnTo>
                      <a:pt x="333"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607" name="Freeform 26"/>
              <p:cNvSpPr>
                <a:spLocks/>
              </p:cNvSpPr>
              <p:nvPr/>
            </p:nvSpPr>
            <p:spPr bwMode="auto">
              <a:xfrm>
                <a:off x="1393" y="516"/>
                <a:ext cx="334" cy="774"/>
              </a:xfrm>
              <a:custGeom>
                <a:avLst/>
                <a:gdLst>
                  <a:gd name="T0" fmla="*/ 0 w 334"/>
                  <a:gd name="T1" fmla="*/ 774 h 774"/>
                  <a:gd name="T2" fmla="*/ 334 w 334"/>
                  <a:gd name="T3" fmla="*/ 0 h 774"/>
                  <a:gd name="T4" fmla="*/ 334 w 334"/>
                  <a:gd name="T5" fmla="*/ 774 h 774"/>
                  <a:gd name="T6" fmla="*/ 0 60000 65536"/>
                  <a:gd name="T7" fmla="*/ 0 60000 65536"/>
                  <a:gd name="T8" fmla="*/ 0 60000 65536"/>
                  <a:gd name="T9" fmla="*/ 0 w 334"/>
                  <a:gd name="T10" fmla="*/ 0 h 774"/>
                  <a:gd name="T11" fmla="*/ 334 w 334"/>
                  <a:gd name="T12" fmla="*/ 774 h 774"/>
                </a:gdLst>
                <a:ahLst/>
                <a:cxnLst>
                  <a:cxn ang="T6">
                    <a:pos x="T0" y="T1"/>
                  </a:cxn>
                  <a:cxn ang="T7">
                    <a:pos x="T2" y="T3"/>
                  </a:cxn>
                  <a:cxn ang="T8">
                    <a:pos x="T4" y="T5"/>
                  </a:cxn>
                </a:cxnLst>
                <a:rect l="T9" t="T10" r="T11" b="T12"/>
                <a:pathLst>
                  <a:path w="334" h="774">
                    <a:moveTo>
                      <a:pt x="0" y="774"/>
                    </a:moveTo>
                    <a:lnTo>
                      <a:pt x="334" y="0"/>
                    </a:lnTo>
                    <a:lnTo>
                      <a:pt x="334"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nvGrpSpPr>
            <p:cNvPr id="23563" name="Group 32"/>
            <p:cNvGrpSpPr>
              <a:grpSpLocks/>
            </p:cNvGrpSpPr>
            <p:nvPr/>
          </p:nvGrpSpPr>
          <p:grpSpPr bwMode="auto">
            <a:xfrm>
              <a:off x="2741613" y="1395576"/>
              <a:ext cx="2119312" cy="1228725"/>
              <a:chOff x="1727" y="516"/>
              <a:chExt cx="1335" cy="774"/>
            </a:xfrm>
          </p:grpSpPr>
          <p:sp>
            <p:nvSpPr>
              <p:cNvPr id="23600" name="Freeform 28"/>
              <p:cNvSpPr>
                <a:spLocks/>
              </p:cNvSpPr>
              <p:nvPr/>
            </p:nvSpPr>
            <p:spPr bwMode="auto">
              <a:xfrm>
                <a:off x="1727" y="516"/>
                <a:ext cx="334" cy="774"/>
              </a:xfrm>
              <a:custGeom>
                <a:avLst/>
                <a:gdLst>
                  <a:gd name="T0" fmla="*/ 0 w 334"/>
                  <a:gd name="T1" fmla="*/ 774 h 774"/>
                  <a:gd name="T2" fmla="*/ 334 w 334"/>
                  <a:gd name="T3" fmla="*/ 0 h 774"/>
                  <a:gd name="T4" fmla="*/ 334 w 334"/>
                  <a:gd name="T5" fmla="*/ 774 h 774"/>
                  <a:gd name="T6" fmla="*/ 0 60000 65536"/>
                  <a:gd name="T7" fmla="*/ 0 60000 65536"/>
                  <a:gd name="T8" fmla="*/ 0 60000 65536"/>
                  <a:gd name="T9" fmla="*/ 0 w 334"/>
                  <a:gd name="T10" fmla="*/ 0 h 774"/>
                  <a:gd name="T11" fmla="*/ 334 w 334"/>
                  <a:gd name="T12" fmla="*/ 774 h 774"/>
                </a:gdLst>
                <a:ahLst/>
                <a:cxnLst>
                  <a:cxn ang="T6">
                    <a:pos x="T0" y="T1"/>
                  </a:cxn>
                  <a:cxn ang="T7">
                    <a:pos x="T2" y="T3"/>
                  </a:cxn>
                  <a:cxn ang="T8">
                    <a:pos x="T4" y="T5"/>
                  </a:cxn>
                </a:cxnLst>
                <a:rect l="T9" t="T10" r="T11" b="T12"/>
                <a:pathLst>
                  <a:path w="334" h="774">
                    <a:moveTo>
                      <a:pt x="0" y="774"/>
                    </a:moveTo>
                    <a:lnTo>
                      <a:pt x="334" y="0"/>
                    </a:lnTo>
                    <a:lnTo>
                      <a:pt x="334"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601" name="Freeform 29"/>
              <p:cNvSpPr>
                <a:spLocks/>
              </p:cNvSpPr>
              <p:nvPr/>
            </p:nvSpPr>
            <p:spPr bwMode="auto">
              <a:xfrm>
                <a:off x="2061" y="516"/>
                <a:ext cx="334" cy="774"/>
              </a:xfrm>
              <a:custGeom>
                <a:avLst/>
                <a:gdLst>
                  <a:gd name="T0" fmla="*/ 0 w 334"/>
                  <a:gd name="T1" fmla="*/ 774 h 774"/>
                  <a:gd name="T2" fmla="*/ 334 w 334"/>
                  <a:gd name="T3" fmla="*/ 0 h 774"/>
                  <a:gd name="T4" fmla="*/ 334 w 334"/>
                  <a:gd name="T5" fmla="*/ 774 h 774"/>
                  <a:gd name="T6" fmla="*/ 0 60000 65536"/>
                  <a:gd name="T7" fmla="*/ 0 60000 65536"/>
                  <a:gd name="T8" fmla="*/ 0 60000 65536"/>
                  <a:gd name="T9" fmla="*/ 0 w 334"/>
                  <a:gd name="T10" fmla="*/ 0 h 774"/>
                  <a:gd name="T11" fmla="*/ 334 w 334"/>
                  <a:gd name="T12" fmla="*/ 774 h 774"/>
                </a:gdLst>
                <a:ahLst/>
                <a:cxnLst>
                  <a:cxn ang="T6">
                    <a:pos x="T0" y="T1"/>
                  </a:cxn>
                  <a:cxn ang="T7">
                    <a:pos x="T2" y="T3"/>
                  </a:cxn>
                  <a:cxn ang="T8">
                    <a:pos x="T4" y="T5"/>
                  </a:cxn>
                </a:cxnLst>
                <a:rect l="T9" t="T10" r="T11" b="T12"/>
                <a:pathLst>
                  <a:path w="334" h="774">
                    <a:moveTo>
                      <a:pt x="0" y="774"/>
                    </a:moveTo>
                    <a:lnTo>
                      <a:pt x="334" y="0"/>
                    </a:lnTo>
                    <a:lnTo>
                      <a:pt x="334"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602" name="Freeform 30"/>
              <p:cNvSpPr>
                <a:spLocks/>
              </p:cNvSpPr>
              <p:nvPr/>
            </p:nvSpPr>
            <p:spPr bwMode="auto">
              <a:xfrm>
                <a:off x="2395" y="516"/>
                <a:ext cx="334" cy="774"/>
              </a:xfrm>
              <a:custGeom>
                <a:avLst/>
                <a:gdLst>
                  <a:gd name="T0" fmla="*/ 0 w 334"/>
                  <a:gd name="T1" fmla="*/ 774 h 774"/>
                  <a:gd name="T2" fmla="*/ 334 w 334"/>
                  <a:gd name="T3" fmla="*/ 0 h 774"/>
                  <a:gd name="T4" fmla="*/ 334 w 334"/>
                  <a:gd name="T5" fmla="*/ 774 h 774"/>
                  <a:gd name="T6" fmla="*/ 0 60000 65536"/>
                  <a:gd name="T7" fmla="*/ 0 60000 65536"/>
                  <a:gd name="T8" fmla="*/ 0 60000 65536"/>
                  <a:gd name="T9" fmla="*/ 0 w 334"/>
                  <a:gd name="T10" fmla="*/ 0 h 774"/>
                  <a:gd name="T11" fmla="*/ 334 w 334"/>
                  <a:gd name="T12" fmla="*/ 774 h 774"/>
                </a:gdLst>
                <a:ahLst/>
                <a:cxnLst>
                  <a:cxn ang="T6">
                    <a:pos x="T0" y="T1"/>
                  </a:cxn>
                  <a:cxn ang="T7">
                    <a:pos x="T2" y="T3"/>
                  </a:cxn>
                  <a:cxn ang="T8">
                    <a:pos x="T4" y="T5"/>
                  </a:cxn>
                </a:cxnLst>
                <a:rect l="T9" t="T10" r="T11" b="T12"/>
                <a:pathLst>
                  <a:path w="334" h="774">
                    <a:moveTo>
                      <a:pt x="0" y="774"/>
                    </a:moveTo>
                    <a:lnTo>
                      <a:pt x="334" y="0"/>
                    </a:lnTo>
                    <a:lnTo>
                      <a:pt x="334"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603" name="Freeform 31"/>
              <p:cNvSpPr>
                <a:spLocks/>
              </p:cNvSpPr>
              <p:nvPr/>
            </p:nvSpPr>
            <p:spPr bwMode="auto">
              <a:xfrm>
                <a:off x="2729" y="516"/>
                <a:ext cx="333" cy="774"/>
              </a:xfrm>
              <a:custGeom>
                <a:avLst/>
                <a:gdLst>
                  <a:gd name="T0" fmla="*/ 0 w 333"/>
                  <a:gd name="T1" fmla="*/ 774 h 774"/>
                  <a:gd name="T2" fmla="*/ 333 w 333"/>
                  <a:gd name="T3" fmla="*/ 0 h 774"/>
                  <a:gd name="T4" fmla="*/ 333 w 333"/>
                  <a:gd name="T5" fmla="*/ 774 h 774"/>
                  <a:gd name="T6" fmla="*/ 0 60000 65536"/>
                  <a:gd name="T7" fmla="*/ 0 60000 65536"/>
                  <a:gd name="T8" fmla="*/ 0 60000 65536"/>
                  <a:gd name="T9" fmla="*/ 0 w 333"/>
                  <a:gd name="T10" fmla="*/ 0 h 774"/>
                  <a:gd name="T11" fmla="*/ 333 w 333"/>
                  <a:gd name="T12" fmla="*/ 774 h 774"/>
                </a:gdLst>
                <a:ahLst/>
                <a:cxnLst>
                  <a:cxn ang="T6">
                    <a:pos x="T0" y="T1"/>
                  </a:cxn>
                  <a:cxn ang="T7">
                    <a:pos x="T2" y="T3"/>
                  </a:cxn>
                  <a:cxn ang="T8">
                    <a:pos x="T4" y="T5"/>
                  </a:cxn>
                </a:cxnLst>
                <a:rect l="T9" t="T10" r="T11" b="T12"/>
                <a:pathLst>
                  <a:path w="333" h="774">
                    <a:moveTo>
                      <a:pt x="0" y="774"/>
                    </a:moveTo>
                    <a:lnTo>
                      <a:pt x="333" y="0"/>
                    </a:lnTo>
                    <a:lnTo>
                      <a:pt x="333" y="774"/>
                    </a:lnTo>
                  </a:path>
                </a:pathLst>
              </a:custGeom>
              <a:noFill/>
              <a:ln w="22225" cap="flat">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23564" name="Freeform 43"/>
            <p:cNvSpPr>
              <a:spLocks noEditPoints="1"/>
            </p:cNvSpPr>
            <p:nvPr/>
          </p:nvSpPr>
          <p:spPr bwMode="auto">
            <a:xfrm>
              <a:off x="611188" y="2579851"/>
              <a:ext cx="5230812" cy="85725"/>
            </a:xfrm>
            <a:custGeom>
              <a:avLst/>
              <a:gdLst>
                <a:gd name="T0" fmla="*/ 2147483647 w 16175"/>
                <a:gd name="T1" fmla="*/ 2147483647 h 267"/>
                <a:gd name="T2" fmla="*/ 2147483647 w 16175"/>
                <a:gd name="T3" fmla="*/ 2147483647 h 267"/>
                <a:gd name="T4" fmla="*/ 2147483647 w 16175"/>
                <a:gd name="T5" fmla="*/ 2147483647 h 267"/>
                <a:gd name="T6" fmla="*/ 2147483647 w 16175"/>
                <a:gd name="T7" fmla="*/ 2147483647 h 267"/>
                <a:gd name="T8" fmla="*/ 2147483647 w 16175"/>
                <a:gd name="T9" fmla="*/ 2147483647 h 267"/>
                <a:gd name="T10" fmla="*/ 0 w 16175"/>
                <a:gd name="T11" fmla="*/ 2147483647 h 267"/>
                <a:gd name="T12" fmla="*/ 2147483647 w 16175"/>
                <a:gd name="T13" fmla="*/ 2147483647 h 267"/>
                <a:gd name="T14" fmla="*/ 2147483647 w 16175"/>
                <a:gd name="T15" fmla="*/ 2147483647 h 267"/>
                <a:gd name="T16" fmla="*/ 2147483647 w 16175"/>
                <a:gd name="T17" fmla="*/ 0 h 267"/>
                <a:gd name="T18" fmla="*/ 2147483647 w 16175"/>
                <a:gd name="T19" fmla="*/ 2147483647 h 267"/>
                <a:gd name="T20" fmla="*/ 2147483647 w 16175"/>
                <a:gd name="T21" fmla="*/ 2147483647 h 267"/>
                <a:gd name="T22" fmla="*/ 2147483647 w 16175"/>
                <a:gd name="T23" fmla="*/ 2147483647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75"/>
                <a:gd name="T37" fmla="*/ 0 h 267"/>
                <a:gd name="T38" fmla="*/ 16175 w 16175"/>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75" h="267">
                  <a:moveTo>
                    <a:pt x="25" y="109"/>
                  </a:moveTo>
                  <a:lnTo>
                    <a:pt x="16042" y="109"/>
                  </a:lnTo>
                  <a:cubicBezTo>
                    <a:pt x="16055" y="109"/>
                    <a:pt x="16067" y="120"/>
                    <a:pt x="16067" y="134"/>
                  </a:cubicBezTo>
                  <a:cubicBezTo>
                    <a:pt x="16067" y="148"/>
                    <a:pt x="16055" y="159"/>
                    <a:pt x="16042" y="159"/>
                  </a:cubicBezTo>
                  <a:lnTo>
                    <a:pt x="25" y="159"/>
                  </a:lnTo>
                  <a:cubicBezTo>
                    <a:pt x="11" y="159"/>
                    <a:pt x="0" y="148"/>
                    <a:pt x="0" y="134"/>
                  </a:cubicBezTo>
                  <a:cubicBezTo>
                    <a:pt x="0" y="120"/>
                    <a:pt x="11" y="109"/>
                    <a:pt x="25" y="109"/>
                  </a:cubicBezTo>
                  <a:close/>
                  <a:moveTo>
                    <a:pt x="16041" y="134"/>
                  </a:moveTo>
                  <a:lnTo>
                    <a:pt x="15908" y="0"/>
                  </a:lnTo>
                  <a:lnTo>
                    <a:pt x="16175" y="134"/>
                  </a:lnTo>
                  <a:lnTo>
                    <a:pt x="15908" y="267"/>
                  </a:lnTo>
                  <a:lnTo>
                    <a:pt x="16041" y="134"/>
                  </a:lnTo>
                  <a:close/>
                </a:path>
              </a:pathLst>
            </a:custGeom>
            <a:solidFill>
              <a:srgbClr val="000000"/>
            </a:solidFill>
            <a:ln w="4763" cap="flat">
              <a:solidFill>
                <a:srgbClr val="000000"/>
              </a:solidFill>
              <a:prstDash val="solid"/>
              <a:bevel/>
              <a:headEnd/>
              <a:tailEnd/>
            </a:ln>
          </p:spPr>
          <p:txBody>
            <a:bodyPr/>
            <a:lstStyle/>
            <a:p>
              <a:endParaRPr lang="pt-BR"/>
            </a:p>
          </p:txBody>
        </p:sp>
        <p:sp>
          <p:nvSpPr>
            <p:cNvPr id="23565" name="Freeform 44"/>
            <p:cNvSpPr>
              <a:spLocks noEditPoints="1"/>
            </p:cNvSpPr>
            <p:nvPr/>
          </p:nvSpPr>
          <p:spPr bwMode="auto">
            <a:xfrm>
              <a:off x="642408" y="4391075"/>
              <a:ext cx="5230812" cy="46037"/>
            </a:xfrm>
            <a:custGeom>
              <a:avLst/>
              <a:gdLst>
                <a:gd name="T0" fmla="*/ 2147483647 w 16175"/>
                <a:gd name="T1" fmla="*/ 2147483647 h 267"/>
                <a:gd name="T2" fmla="*/ 2147483647 w 16175"/>
                <a:gd name="T3" fmla="*/ 2147483647 h 267"/>
                <a:gd name="T4" fmla="*/ 2147483647 w 16175"/>
                <a:gd name="T5" fmla="*/ 2147483647 h 267"/>
                <a:gd name="T6" fmla="*/ 2147483647 w 16175"/>
                <a:gd name="T7" fmla="*/ 2147483647 h 267"/>
                <a:gd name="T8" fmla="*/ 2147483647 w 16175"/>
                <a:gd name="T9" fmla="*/ 2147483647 h 267"/>
                <a:gd name="T10" fmla="*/ 0 w 16175"/>
                <a:gd name="T11" fmla="*/ 2147483647 h 267"/>
                <a:gd name="T12" fmla="*/ 2147483647 w 16175"/>
                <a:gd name="T13" fmla="*/ 2147483647 h 267"/>
                <a:gd name="T14" fmla="*/ 2147483647 w 16175"/>
                <a:gd name="T15" fmla="*/ 2147483647 h 267"/>
                <a:gd name="T16" fmla="*/ 2147483647 w 16175"/>
                <a:gd name="T17" fmla="*/ 0 h 267"/>
                <a:gd name="T18" fmla="*/ 2147483647 w 16175"/>
                <a:gd name="T19" fmla="*/ 2147483647 h 267"/>
                <a:gd name="T20" fmla="*/ 2147483647 w 16175"/>
                <a:gd name="T21" fmla="*/ 2147483647 h 267"/>
                <a:gd name="T22" fmla="*/ 2147483647 w 16175"/>
                <a:gd name="T23" fmla="*/ 2147483647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75"/>
                <a:gd name="T37" fmla="*/ 0 h 267"/>
                <a:gd name="T38" fmla="*/ 16175 w 16175"/>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75" h="267">
                  <a:moveTo>
                    <a:pt x="25" y="109"/>
                  </a:moveTo>
                  <a:lnTo>
                    <a:pt x="16042" y="109"/>
                  </a:lnTo>
                  <a:cubicBezTo>
                    <a:pt x="16055" y="109"/>
                    <a:pt x="16067" y="120"/>
                    <a:pt x="16067" y="134"/>
                  </a:cubicBezTo>
                  <a:cubicBezTo>
                    <a:pt x="16067" y="148"/>
                    <a:pt x="16055" y="159"/>
                    <a:pt x="16042" y="159"/>
                  </a:cubicBezTo>
                  <a:lnTo>
                    <a:pt x="25" y="159"/>
                  </a:lnTo>
                  <a:cubicBezTo>
                    <a:pt x="11" y="159"/>
                    <a:pt x="0" y="148"/>
                    <a:pt x="0" y="134"/>
                  </a:cubicBezTo>
                  <a:cubicBezTo>
                    <a:pt x="0" y="120"/>
                    <a:pt x="11" y="109"/>
                    <a:pt x="25" y="109"/>
                  </a:cubicBezTo>
                  <a:close/>
                  <a:moveTo>
                    <a:pt x="16041" y="134"/>
                  </a:moveTo>
                  <a:lnTo>
                    <a:pt x="15908" y="0"/>
                  </a:lnTo>
                  <a:lnTo>
                    <a:pt x="16175" y="134"/>
                  </a:lnTo>
                  <a:lnTo>
                    <a:pt x="15908" y="267"/>
                  </a:lnTo>
                  <a:lnTo>
                    <a:pt x="16041" y="134"/>
                  </a:lnTo>
                  <a:close/>
                </a:path>
              </a:pathLst>
            </a:custGeom>
            <a:solidFill>
              <a:srgbClr val="000000"/>
            </a:solidFill>
            <a:ln w="4763" cap="flat">
              <a:solidFill>
                <a:srgbClr val="000000"/>
              </a:solidFill>
              <a:prstDash val="solid"/>
              <a:bevel/>
              <a:headEnd/>
              <a:tailEnd/>
            </a:ln>
          </p:spPr>
          <p:txBody>
            <a:bodyPr/>
            <a:lstStyle/>
            <a:p>
              <a:endParaRPr lang="pt-BR"/>
            </a:p>
          </p:txBody>
        </p:sp>
        <p:grpSp>
          <p:nvGrpSpPr>
            <p:cNvPr id="23566" name="Group 51"/>
            <p:cNvGrpSpPr>
              <a:grpSpLocks/>
            </p:cNvGrpSpPr>
            <p:nvPr/>
          </p:nvGrpSpPr>
          <p:grpSpPr bwMode="auto">
            <a:xfrm>
              <a:off x="6151563" y="1457489"/>
              <a:ext cx="1658937" cy="1228725"/>
              <a:chOff x="3875" y="555"/>
              <a:chExt cx="1045" cy="774"/>
            </a:xfrm>
          </p:grpSpPr>
          <p:sp>
            <p:nvSpPr>
              <p:cNvPr id="23594" name="Line 45"/>
              <p:cNvSpPr>
                <a:spLocks noChangeShapeType="1"/>
              </p:cNvSpPr>
              <p:nvPr/>
            </p:nvSpPr>
            <p:spPr bwMode="auto">
              <a:xfrm>
                <a:off x="3875" y="709"/>
                <a:ext cx="155" cy="1"/>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3595" name="Line 46"/>
              <p:cNvSpPr>
                <a:spLocks noChangeShapeType="1"/>
              </p:cNvSpPr>
              <p:nvPr/>
            </p:nvSpPr>
            <p:spPr bwMode="auto">
              <a:xfrm>
                <a:off x="3875" y="1174"/>
                <a:ext cx="155" cy="1"/>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3596" name="Line 47"/>
              <p:cNvSpPr>
                <a:spLocks noChangeShapeType="1"/>
              </p:cNvSpPr>
              <p:nvPr/>
            </p:nvSpPr>
            <p:spPr bwMode="auto">
              <a:xfrm>
                <a:off x="4610" y="942"/>
                <a:ext cx="310" cy="1"/>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3597" name="Group 50"/>
              <p:cNvGrpSpPr>
                <a:grpSpLocks/>
              </p:cNvGrpSpPr>
              <p:nvPr/>
            </p:nvGrpSpPr>
            <p:grpSpPr bwMode="auto">
              <a:xfrm>
                <a:off x="4030" y="555"/>
                <a:ext cx="580" cy="774"/>
                <a:chOff x="4030" y="555"/>
                <a:chExt cx="580" cy="774"/>
              </a:xfrm>
            </p:grpSpPr>
            <p:sp>
              <p:nvSpPr>
                <p:cNvPr id="23598" name="Freeform 48"/>
                <p:cNvSpPr>
                  <a:spLocks/>
                </p:cNvSpPr>
                <p:nvPr/>
              </p:nvSpPr>
              <p:spPr bwMode="auto">
                <a:xfrm>
                  <a:off x="4030" y="555"/>
                  <a:ext cx="580" cy="774"/>
                </a:xfrm>
                <a:custGeom>
                  <a:avLst/>
                  <a:gdLst>
                    <a:gd name="T0" fmla="*/ 580 w 580"/>
                    <a:gd name="T1" fmla="*/ 387 h 774"/>
                    <a:gd name="T2" fmla="*/ 0 w 580"/>
                    <a:gd name="T3" fmla="*/ 0 h 774"/>
                    <a:gd name="T4" fmla="*/ 0 w 580"/>
                    <a:gd name="T5" fmla="*/ 774 h 774"/>
                    <a:gd name="T6" fmla="*/ 580 w 580"/>
                    <a:gd name="T7" fmla="*/ 387 h 774"/>
                    <a:gd name="T8" fmla="*/ 0 60000 65536"/>
                    <a:gd name="T9" fmla="*/ 0 60000 65536"/>
                    <a:gd name="T10" fmla="*/ 0 60000 65536"/>
                    <a:gd name="T11" fmla="*/ 0 60000 65536"/>
                    <a:gd name="T12" fmla="*/ 0 w 580"/>
                    <a:gd name="T13" fmla="*/ 0 h 774"/>
                    <a:gd name="T14" fmla="*/ 580 w 580"/>
                    <a:gd name="T15" fmla="*/ 774 h 774"/>
                  </a:gdLst>
                  <a:ahLst/>
                  <a:cxnLst>
                    <a:cxn ang="T8">
                      <a:pos x="T0" y="T1"/>
                    </a:cxn>
                    <a:cxn ang="T9">
                      <a:pos x="T2" y="T3"/>
                    </a:cxn>
                    <a:cxn ang="T10">
                      <a:pos x="T4" y="T5"/>
                    </a:cxn>
                    <a:cxn ang="T11">
                      <a:pos x="T6" y="T7"/>
                    </a:cxn>
                  </a:cxnLst>
                  <a:rect l="T12" t="T13" r="T14" b="T15"/>
                  <a:pathLst>
                    <a:path w="580" h="774">
                      <a:moveTo>
                        <a:pt x="580" y="387"/>
                      </a:moveTo>
                      <a:lnTo>
                        <a:pt x="0" y="0"/>
                      </a:lnTo>
                      <a:lnTo>
                        <a:pt x="0" y="774"/>
                      </a:lnTo>
                      <a:lnTo>
                        <a:pt x="580" y="387"/>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3599" name="Freeform 49"/>
                <p:cNvSpPr>
                  <a:spLocks/>
                </p:cNvSpPr>
                <p:nvPr/>
              </p:nvSpPr>
              <p:spPr bwMode="auto">
                <a:xfrm>
                  <a:off x="4030" y="555"/>
                  <a:ext cx="580" cy="774"/>
                </a:xfrm>
                <a:custGeom>
                  <a:avLst/>
                  <a:gdLst>
                    <a:gd name="T0" fmla="*/ 580 w 580"/>
                    <a:gd name="T1" fmla="*/ 387 h 774"/>
                    <a:gd name="T2" fmla="*/ 0 w 580"/>
                    <a:gd name="T3" fmla="*/ 0 h 774"/>
                    <a:gd name="T4" fmla="*/ 0 w 580"/>
                    <a:gd name="T5" fmla="*/ 774 h 774"/>
                    <a:gd name="T6" fmla="*/ 580 w 580"/>
                    <a:gd name="T7" fmla="*/ 387 h 774"/>
                    <a:gd name="T8" fmla="*/ 0 60000 65536"/>
                    <a:gd name="T9" fmla="*/ 0 60000 65536"/>
                    <a:gd name="T10" fmla="*/ 0 60000 65536"/>
                    <a:gd name="T11" fmla="*/ 0 60000 65536"/>
                    <a:gd name="T12" fmla="*/ 0 w 580"/>
                    <a:gd name="T13" fmla="*/ 0 h 774"/>
                    <a:gd name="T14" fmla="*/ 580 w 580"/>
                    <a:gd name="T15" fmla="*/ 774 h 774"/>
                  </a:gdLst>
                  <a:ahLst/>
                  <a:cxnLst>
                    <a:cxn ang="T8">
                      <a:pos x="T0" y="T1"/>
                    </a:cxn>
                    <a:cxn ang="T9">
                      <a:pos x="T2" y="T3"/>
                    </a:cxn>
                    <a:cxn ang="T10">
                      <a:pos x="T4" y="T5"/>
                    </a:cxn>
                    <a:cxn ang="T11">
                      <a:pos x="T6" y="T7"/>
                    </a:cxn>
                  </a:cxnLst>
                  <a:rect l="T12" t="T13" r="T14" b="T15"/>
                  <a:pathLst>
                    <a:path w="580" h="774">
                      <a:moveTo>
                        <a:pt x="580" y="387"/>
                      </a:moveTo>
                      <a:lnTo>
                        <a:pt x="0" y="0"/>
                      </a:lnTo>
                      <a:lnTo>
                        <a:pt x="0" y="774"/>
                      </a:lnTo>
                      <a:lnTo>
                        <a:pt x="580" y="387"/>
                      </a:lnTo>
                      <a:close/>
                    </a:path>
                  </a:pathLst>
                </a:custGeom>
                <a:noFill/>
                <a:ln w="1905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sp>
          <p:nvSpPr>
            <p:cNvPr id="23567" name="Rectangle 52"/>
            <p:cNvSpPr>
              <a:spLocks noChangeArrowheads="1"/>
            </p:cNvSpPr>
            <p:nvPr/>
          </p:nvSpPr>
          <p:spPr bwMode="auto">
            <a:xfrm>
              <a:off x="6497638" y="1584489"/>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a:t>
              </a:r>
              <a:endParaRPr lang="pt-BR" altLang="pt-BR"/>
            </a:p>
          </p:txBody>
        </p:sp>
        <p:sp>
          <p:nvSpPr>
            <p:cNvPr id="23568" name="Rectangle 55"/>
            <p:cNvSpPr>
              <a:spLocks noChangeArrowheads="1"/>
            </p:cNvSpPr>
            <p:nvPr/>
          </p:nvSpPr>
          <p:spPr bwMode="auto">
            <a:xfrm>
              <a:off x="6497638" y="2154401"/>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_</a:t>
              </a:r>
              <a:endParaRPr lang="pt-BR" altLang="pt-BR"/>
            </a:p>
          </p:txBody>
        </p:sp>
        <p:sp>
          <p:nvSpPr>
            <p:cNvPr id="23569" name="Freeform 58"/>
            <p:cNvSpPr>
              <a:spLocks noEditPoints="1"/>
            </p:cNvSpPr>
            <p:nvPr/>
          </p:nvSpPr>
          <p:spPr bwMode="auto">
            <a:xfrm>
              <a:off x="4881563" y="2384589"/>
              <a:ext cx="1223962" cy="85725"/>
            </a:xfrm>
            <a:custGeom>
              <a:avLst/>
              <a:gdLst>
                <a:gd name="T0" fmla="*/ 2147483647 w 3635"/>
                <a:gd name="T1" fmla="*/ 2147483647 h 267"/>
                <a:gd name="T2" fmla="*/ 2147483647 w 3635"/>
                <a:gd name="T3" fmla="*/ 2147483647 h 267"/>
                <a:gd name="T4" fmla="*/ 2147483647 w 3635"/>
                <a:gd name="T5" fmla="*/ 2147483647 h 267"/>
                <a:gd name="T6" fmla="*/ 2147483647 w 3635"/>
                <a:gd name="T7" fmla="*/ 2147483647 h 267"/>
                <a:gd name="T8" fmla="*/ 2147483647 w 3635"/>
                <a:gd name="T9" fmla="*/ 2147483647 h 267"/>
                <a:gd name="T10" fmla="*/ 0 w 3635"/>
                <a:gd name="T11" fmla="*/ 2147483647 h 267"/>
                <a:gd name="T12" fmla="*/ 2147483647 w 3635"/>
                <a:gd name="T13" fmla="*/ 2147483647 h 267"/>
                <a:gd name="T14" fmla="*/ 2147483647 w 3635"/>
                <a:gd name="T15" fmla="*/ 2147483647 h 267"/>
                <a:gd name="T16" fmla="*/ 2147483647 w 3635"/>
                <a:gd name="T17" fmla="*/ 0 h 267"/>
                <a:gd name="T18" fmla="*/ 2147483647 w 3635"/>
                <a:gd name="T19" fmla="*/ 2147483647 h 267"/>
                <a:gd name="T20" fmla="*/ 2147483647 w 3635"/>
                <a:gd name="T21" fmla="*/ 2147483647 h 267"/>
                <a:gd name="T22" fmla="*/ 2147483647 w 3635"/>
                <a:gd name="T23" fmla="*/ 2147483647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5"/>
                <a:gd name="T37" fmla="*/ 0 h 267"/>
                <a:gd name="T38" fmla="*/ 3635 w 3635"/>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5" h="267">
                  <a:moveTo>
                    <a:pt x="25" y="109"/>
                  </a:moveTo>
                  <a:lnTo>
                    <a:pt x="3501" y="109"/>
                  </a:lnTo>
                  <a:cubicBezTo>
                    <a:pt x="3515" y="109"/>
                    <a:pt x="3526" y="120"/>
                    <a:pt x="3526" y="134"/>
                  </a:cubicBezTo>
                  <a:cubicBezTo>
                    <a:pt x="3526" y="148"/>
                    <a:pt x="3515" y="159"/>
                    <a:pt x="3501" y="159"/>
                  </a:cubicBezTo>
                  <a:lnTo>
                    <a:pt x="25" y="159"/>
                  </a:lnTo>
                  <a:cubicBezTo>
                    <a:pt x="11" y="159"/>
                    <a:pt x="0" y="148"/>
                    <a:pt x="0" y="134"/>
                  </a:cubicBezTo>
                  <a:cubicBezTo>
                    <a:pt x="0" y="120"/>
                    <a:pt x="11" y="109"/>
                    <a:pt x="25" y="109"/>
                  </a:cubicBezTo>
                  <a:close/>
                  <a:moveTo>
                    <a:pt x="3501" y="134"/>
                  </a:moveTo>
                  <a:lnTo>
                    <a:pt x="3368" y="0"/>
                  </a:lnTo>
                  <a:lnTo>
                    <a:pt x="3635" y="134"/>
                  </a:lnTo>
                  <a:lnTo>
                    <a:pt x="3368" y="267"/>
                  </a:lnTo>
                  <a:lnTo>
                    <a:pt x="3501" y="134"/>
                  </a:lnTo>
                  <a:close/>
                </a:path>
              </a:pathLst>
            </a:custGeom>
            <a:solidFill>
              <a:srgbClr val="800000"/>
            </a:solidFill>
            <a:ln w="4763" cap="flat">
              <a:solidFill>
                <a:srgbClr val="800000"/>
              </a:solidFill>
              <a:prstDash val="solid"/>
              <a:bevel/>
              <a:headEnd/>
              <a:tailEnd/>
            </a:ln>
          </p:spPr>
          <p:txBody>
            <a:bodyPr/>
            <a:lstStyle/>
            <a:p>
              <a:endParaRPr lang="pt-BR"/>
            </a:p>
          </p:txBody>
        </p:sp>
        <p:sp>
          <p:nvSpPr>
            <p:cNvPr id="22549" name="Rectangle 59"/>
            <p:cNvSpPr>
              <a:spLocks noChangeArrowheads="1"/>
            </p:cNvSpPr>
            <p:nvPr/>
          </p:nvSpPr>
          <p:spPr bwMode="auto">
            <a:xfrm>
              <a:off x="6348413" y="2770351"/>
              <a:ext cx="1262062" cy="261938"/>
            </a:xfrm>
            <a:prstGeom prst="rect">
              <a:avLst/>
            </a:prstGeom>
            <a:noFill/>
            <a:ln w="9525">
              <a:noFill/>
              <a:miter lim="800000"/>
              <a:headEnd/>
              <a:tailEnd/>
            </a:ln>
          </p:spPr>
          <p:txBody>
            <a:bodyPr wrap="none" lIns="0" tIns="0" rIns="0" bIns="0">
              <a:spAutoFit/>
            </a:bodyPr>
            <a:lstStyle/>
            <a:p>
              <a:pPr>
                <a:defRPr/>
              </a:pPr>
              <a:r>
                <a:rPr lang="pt-BR" sz="1700" dirty="0">
                  <a:solidFill>
                    <a:srgbClr val="000000"/>
                  </a:solidFill>
                  <a:latin typeface="+mn-lt"/>
                </a:rPr>
                <a:t>comparador</a:t>
              </a:r>
              <a:endParaRPr lang="pt-BR" dirty="0">
                <a:latin typeface="+mn-lt"/>
              </a:endParaRPr>
            </a:p>
          </p:txBody>
        </p:sp>
        <p:sp>
          <p:nvSpPr>
            <p:cNvPr id="23571" name="Rectangle 60"/>
            <p:cNvSpPr>
              <a:spLocks noChangeArrowheads="1"/>
            </p:cNvSpPr>
            <p:nvPr/>
          </p:nvSpPr>
          <p:spPr bwMode="auto">
            <a:xfrm>
              <a:off x="7083425" y="2770351"/>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1700" b="0">
                  <a:solidFill>
                    <a:srgbClr val="000000"/>
                  </a:solidFill>
                  <a:latin typeface="Times New Roman" pitchFamily="18" charset="0"/>
                </a:rPr>
                <a:t> </a:t>
              </a:r>
              <a:endParaRPr lang="pt-BR" altLang="pt-BR"/>
            </a:p>
          </p:txBody>
        </p:sp>
        <p:sp>
          <p:nvSpPr>
            <p:cNvPr id="22551" name="Rectangle 61"/>
            <p:cNvSpPr>
              <a:spLocks noChangeArrowheads="1"/>
            </p:cNvSpPr>
            <p:nvPr/>
          </p:nvSpPr>
          <p:spPr bwMode="auto">
            <a:xfrm>
              <a:off x="7881938" y="1827376"/>
              <a:ext cx="584200" cy="261938"/>
            </a:xfrm>
            <a:prstGeom prst="rect">
              <a:avLst/>
            </a:prstGeom>
            <a:noFill/>
            <a:ln w="9525">
              <a:noFill/>
              <a:miter lim="800000"/>
              <a:headEnd/>
              <a:tailEnd/>
            </a:ln>
          </p:spPr>
          <p:txBody>
            <a:bodyPr wrap="none" lIns="0" tIns="0" rIns="0" bIns="0">
              <a:spAutoFit/>
            </a:bodyPr>
            <a:lstStyle/>
            <a:p>
              <a:pPr>
                <a:defRPr/>
              </a:pPr>
              <a:r>
                <a:rPr lang="pt-BR" sz="1700" dirty="0">
                  <a:solidFill>
                    <a:srgbClr val="000000"/>
                  </a:solidFill>
                  <a:latin typeface="+mn-lt"/>
                </a:rPr>
                <a:t>Saída</a:t>
              </a:r>
              <a:endParaRPr lang="pt-BR" dirty="0">
                <a:latin typeface="+mn-lt"/>
              </a:endParaRPr>
            </a:p>
          </p:txBody>
        </p:sp>
        <p:sp>
          <p:nvSpPr>
            <p:cNvPr id="23573" name="Rectangle 62"/>
            <p:cNvSpPr>
              <a:spLocks noChangeArrowheads="1"/>
            </p:cNvSpPr>
            <p:nvPr/>
          </p:nvSpPr>
          <p:spPr bwMode="auto">
            <a:xfrm>
              <a:off x="8407400" y="1827376"/>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1700" b="0">
                  <a:solidFill>
                    <a:srgbClr val="000000"/>
                  </a:solidFill>
                  <a:latin typeface="Times New Roman" pitchFamily="18" charset="0"/>
                </a:rPr>
                <a:t> </a:t>
              </a:r>
              <a:endParaRPr lang="pt-BR" altLang="pt-BR"/>
            </a:p>
          </p:txBody>
        </p:sp>
        <p:sp>
          <p:nvSpPr>
            <p:cNvPr id="22553" name="Rectangle 63"/>
            <p:cNvSpPr>
              <a:spLocks noChangeArrowheads="1"/>
            </p:cNvSpPr>
            <p:nvPr/>
          </p:nvSpPr>
          <p:spPr bwMode="auto">
            <a:xfrm>
              <a:off x="7910513" y="2086139"/>
              <a:ext cx="531812" cy="261937"/>
            </a:xfrm>
            <a:prstGeom prst="rect">
              <a:avLst/>
            </a:prstGeom>
            <a:noFill/>
            <a:ln w="9525">
              <a:noFill/>
              <a:miter lim="800000"/>
              <a:headEnd/>
              <a:tailEnd/>
            </a:ln>
          </p:spPr>
          <p:txBody>
            <a:bodyPr wrap="none" lIns="0" tIns="0" rIns="0" bIns="0">
              <a:spAutoFit/>
            </a:bodyPr>
            <a:lstStyle/>
            <a:p>
              <a:pPr>
                <a:defRPr/>
              </a:pPr>
              <a:r>
                <a:rPr lang="pt-BR" sz="1700" dirty="0">
                  <a:solidFill>
                    <a:srgbClr val="000000"/>
                  </a:solidFill>
                  <a:latin typeface="+mn-lt"/>
                </a:rPr>
                <a:t>PWM</a:t>
              </a:r>
              <a:endParaRPr lang="pt-BR" dirty="0">
                <a:latin typeface="+mn-lt"/>
              </a:endParaRPr>
            </a:p>
          </p:txBody>
        </p:sp>
        <p:sp>
          <p:nvSpPr>
            <p:cNvPr id="23575" name="Rectangle 64"/>
            <p:cNvSpPr>
              <a:spLocks noChangeArrowheads="1"/>
            </p:cNvSpPr>
            <p:nvPr/>
          </p:nvSpPr>
          <p:spPr bwMode="auto">
            <a:xfrm>
              <a:off x="8418513" y="2086139"/>
              <a:ext cx="53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1700" b="0">
                  <a:solidFill>
                    <a:srgbClr val="000000"/>
                  </a:solidFill>
                  <a:latin typeface="Times New Roman" pitchFamily="18" charset="0"/>
                </a:rPr>
                <a:t> </a:t>
              </a:r>
              <a:endParaRPr lang="pt-BR" altLang="pt-BR"/>
            </a:p>
          </p:txBody>
        </p:sp>
        <p:sp>
          <p:nvSpPr>
            <p:cNvPr id="23576" name="Line 66"/>
            <p:cNvSpPr>
              <a:spLocks noChangeShapeType="1"/>
            </p:cNvSpPr>
            <p:nvPr/>
          </p:nvSpPr>
          <p:spPr bwMode="auto">
            <a:xfrm flipV="1">
              <a:off x="4452938" y="1716251"/>
              <a:ext cx="1628775" cy="176213"/>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pt-BR"/>
            </a:p>
          </p:txBody>
        </p:sp>
        <p:sp>
          <p:nvSpPr>
            <p:cNvPr id="23577" name="Freeform 33"/>
            <p:cNvSpPr>
              <a:spLocks noEditPoints="1"/>
            </p:cNvSpPr>
            <p:nvPr/>
          </p:nvSpPr>
          <p:spPr bwMode="auto">
            <a:xfrm>
              <a:off x="1147763" y="2600489"/>
              <a:ext cx="9525" cy="1554162"/>
            </a:xfrm>
            <a:custGeom>
              <a:avLst/>
              <a:gdLst>
                <a:gd name="T0" fmla="*/ 0 w 33"/>
                <a:gd name="T1" fmla="*/ 18883692 h 2234"/>
                <a:gd name="T2" fmla="*/ 0 w 33"/>
                <a:gd name="T3" fmla="*/ 18883692 h 2234"/>
                <a:gd name="T4" fmla="*/ 0 w 33"/>
                <a:gd name="T5" fmla="*/ 0 h 2234"/>
                <a:gd name="T6" fmla="*/ 0 w 33"/>
                <a:gd name="T7" fmla="*/ 39220670 h 2234"/>
                <a:gd name="T8" fmla="*/ 0 w 33"/>
                <a:gd name="T9" fmla="*/ 58104367 h 2234"/>
                <a:gd name="T10" fmla="*/ 0 w 33"/>
                <a:gd name="T11" fmla="*/ 39220670 h 2234"/>
                <a:gd name="T12" fmla="*/ 0 w 33"/>
                <a:gd name="T13" fmla="*/ 39220670 h 2234"/>
                <a:gd name="T14" fmla="*/ 0 w 33"/>
                <a:gd name="T15" fmla="*/ 92483077 h 2234"/>
                <a:gd name="T16" fmla="*/ 0 w 33"/>
                <a:gd name="T17" fmla="*/ 92483077 h 2234"/>
                <a:gd name="T18" fmla="*/ 0 w 33"/>
                <a:gd name="T19" fmla="*/ 74082871 h 2234"/>
                <a:gd name="T20" fmla="*/ 0 w 33"/>
                <a:gd name="T21" fmla="*/ 113303552 h 2234"/>
                <a:gd name="T22" fmla="*/ 0 w 33"/>
                <a:gd name="T23" fmla="*/ 132187238 h 2234"/>
                <a:gd name="T24" fmla="*/ 0 w 33"/>
                <a:gd name="T25" fmla="*/ 113303552 h 2234"/>
                <a:gd name="T26" fmla="*/ 0 w 33"/>
                <a:gd name="T27" fmla="*/ 113303552 h 2234"/>
                <a:gd name="T28" fmla="*/ 0 w 33"/>
                <a:gd name="T29" fmla="*/ 166081729 h 2234"/>
                <a:gd name="T30" fmla="*/ 0 w 33"/>
                <a:gd name="T31" fmla="*/ 166081729 h 2234"/>
                <a:gd name="T32" fmla="*/ 0 w 33"/>
                <a:gd name="T33" fmla="*/ 147682240 h 2234"/>
                <a:gd name="T34" fmla="*/ 0 w 33"/>
                <a:gd name="T35" fmla="*/ 187386444 h 2234"/>
                <a:gd name="T36" fmla="*/ 0 w 33"/>
                <a:gd name="T37" fmla="*/ 205786629 h 2234"/>
                <a:gd name="T38" fmla="*/ 0 w 33"/>
                <a:gd name="T39" fmla="*/ 187386444 h 2234"/>
                <a:gd name="T40" fmla="*/ 0 w 33"/>
                <a:gd name="T41" fmla="*/ 187386444 h 2234"/>
                <a:gd name="T42" fmla="*/ 0 w 33"/>
                <a:gd name="T43" fmla="*/ 240164622 h 2234"/>
                <a:gd name="T44" fmla="*/ 0 w 33"/>
                <a:gd name="T45" fmla="*/ 240164622 h 2234"/>
                <a:gd name="T46" fmla="*/ 0 w 33"/>
                <a:gd name="T47" fmla="*/ 221280936 h 2234"/>
                <a:gd name="T48" fmla="*/ 0 w 33"/>
                <a:gd name="T49" fmla="*/ 260985792 h 2234"/>
                <a:gd name="T50" fmla="*/ 0 w 33"/>
                <a:gd name="T51" fmla="*/ 279385281 h 2234"/>
                <a:gd name="T52" fmla="*/ 0 w 33"/>
                <a:gd name="T53" fmla="*/ 260985792 h 2234"/>
                <a:gd name="T54" fmla="*/ 0 w 33"/>
                <a:gd name="T55" fmla="*/ 260985792 h 2234"/>
                <a:gd name="T56" fmla="*/ 0 w 33"/>
                <a:gd name="T57" fmla="*/ 314248167 h 2234"/>
                <a:gd name="T58" fmla="*/ 0 w 33"/>
                <a:gd name="T59" fmla="*/ 314248167 h 2234"/>
                <a:gd name="T60" fmla="*/ 0 w 33"/>
                <a:gd name="T61" fmla="*/ 295363785 h 2234"/>
                <a:gd name="T62" fmla="*/ 0 w 33"/>
                <a:gd name="T63" fmla="*/ 335068641 h 2234"/>
                <a:gd name="T64" fmla="*/ 0 w 33"/>
                <a:gd name="T65" fmla="*/ 353468130 h 2234"/>
                <a:gd name="T66" fmla="*/ 0 w 33"/>
                <a:gd name="T67" fmla="*/ 335068641 h 2234"/>
                <a:gd name="T68" fmla="*/ 0 w 33"/>
                <a:gd name="T69" fmla="*/ 335068641 h 22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2234"/>
                <a:gd name="T107" fmla="*/ 33 w 33"/>
                <a:gd name="T108" fmla="*/ 2234 h 22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2234">
                  <a:moveTo>
                    <a:pt x="33" y="17"/>
                  </a:moveTo>
                  <a:lnTo>
                    <a:pt x="33" y="117"/>
                  </a:lnTo>
                  <a:cubicBezTo>
                    <a:pt x="33" y="126"/>
                    <a:pt x="26" y="134"/>
                    <a:pt x="16" y="134"/>
                  </a:cubicBezTo>
                  <a:cubicBezTo>
                    <a:pt x="7" y="134"/>
                    <a:pt x="0" y="126"/>
                    <a:pt x="0" y="117"/>
                  </a:cubicBezTo>
                  <a:lnTo>
                    <a:pt x="0" y="17"/>
                  </a:lnTo>
                  <a:cubicBezTo>
                    <a:pt x="0" y="8"/>
                    <a:pt x="7" y="0"/>
                    <a:pt x="16" y="0"/>
                  </a:cubicBezTo>
                  <a:cubicBezTo>
                    <a:pt x="26" y="0"/>
                    <a:pt x="33" y="8"/>
                    <a:pt x="33" y="17"/>
                  </a:cubicBezTo>
                  <a:close/>
                  <a:moveTo>
                    <a:pt x="33" y="250"/>
                  </a:moveTo>
                  <a:lnTo>
                    <a:pt x="33" y="350"/>
                  </a:lnTo>
                  <a:cubicBezTo>
                    <a:pt x="33" y="360"/>
                    <a:pt x="26" y="367"/>
                    <a:pt x="16" y="367"/>
                  </a:cubicBezTo>
                  <a:cubicBezTo>
                    <a:pt x="7" y="367"/>
                    <a:pt x="0" y="360"/>
                    <a:pt x="0" y="350"/>
                  </a:cubicBezTo>
                  <a:lnTo>
                    <a:pt x="0" y="250"/>
                  </a:lnTo>
                  <a:cubicBezTo>
                    <a:pt x="0" y="241"/>
                    <a:pt x="7" y="234"/>
                    <a:pt x="16" y="234"/>
                  </a:cubicBezTo>
                  <a:cubicBezTo>
                    <a:pt x="26" y="234"/>
                    <a:pt x="33" y="241"/>
                    <a:pt x="33" y="250"/>
                  </a:cubicBezTo>
                  <a:close/>
                  <a:moveTo>
                    <a:pt x="33" y="484"/>
                  </a:moveTo>
                  <a:lnTo>
                    <a:pt x="33" y="584"/>
                  </a:lnTo>
                  <a:cubicBezTo>
                    <a:pt x="33" y="593"/>
                    <a:pt x="26" y="600"/>
                    <a:pt x="16" y="600"/>
                  </a:cubicBezTo>
                  <a:cubicBezTo>
                    <a:pt x="7" y="600"/>
                    <a:pt x="0" y="593"/>
                    <a:pt x="0" y="584"/>
                  </a:cubicBezTo>
                  <a:lnTo>
                    <a:pt x="0" y="484"/>
                  </a:lnTo>
                  <a:cubicBezTo>
                    <a:pt x="0" y="475"/>
                    <a:pt x="7" y="467"/>
                    <a:pt x="16" y="467"/>
                  </a:cubicBezTo>
                  <a:cubicBezTo>
                    <a:pt x="26" y="467"/>
                    <a:pt x="33" y="475"/>
                    <a:pt x="33" y="484"/>
                  </a:cubicBezTo>
                  <a:close/>
                  <a:moveTo>
                    <a:pt x="33" y="717"/>
                  </a:moveTo>
                  <a:lnTo>
                    <a:pt x="33" y="817"/>
                  </a:lnTo>
                  <a:cubicBezTo>
                    <a:pt x="33" y="826"/>
                    <a:pt x="26" y="834"/>
                    <a:pt x="16" y="834"/>
                  </a:cubicBezTo>
                  <a:cubicBezTo>
                    <a:pt x="7" y="834"/>
                    <a:pt x="0" y="826"/>
                    <a:pt x="0" y="817"/>
                  </a:cubicBezTo>
                  <a:lnTo>
                    <a:pt x="0" y="717"/>
                  </a:lnTo>
                  <a:cubicBezTo>
                    <a:pt x="0" y="708"/>
                    <a:pt x="7" y="700"/>
                    <a:pt x="16" y="700"/>
                  </a:cubicBezTo>
                  <a:cubicBezTo>
                    <a:pt x="26" y="700"/>
                    <a:pt x="33" y="708"/>
                    <a:pt x="33" y="717"/>
                  </a:cubicBezTo>
                  <a:close/>
                  <a:moveTo>
                    <a:pt x="33" y="950"/>
                  </a:moveTo>
                  <a:lnTo>
                    <a:pt x="33" y="1050"/>
                  </a:lnTo>
                  <a:cubicBezTo>
                    <a:pt x="33" y="1060"/>
                    <a:pt x="26" y="1067"/>
                    <a:pt x="16" y="1067"/>
                  </a:cubicBezTo>
                  <a:cubicBezTo>
                    <a:pt x="7" y="1067"/>
                    <a:pt x="0" y="1060"/>
                    <a:pt x="0" y="1050"/>
                  </a:cubicBezTo>
                  <a:lnTo>
                    <a:pt x="0" y="950"/>
                  </a:lnTo>
                  <a:cubicBezTo>
                    <a:pt x="0" y="941"/>
                    <a:pt x="7" y="934"/>
                    <a:pt x="16" y="934"/>
                  </a:cubicBezTo>
                  <a:cubicBezTo>
                    <a:pt x="26" y="934"/>
                    <a:pt x="33" y="941"/>
                    <a:pt x="33" y="950"/>
                  </a:cubicBezTo>
                  <a:close/>
                  <a:moveTo>
                    <a:pt x="33" y="1184"/>
                  </a:moveTo>
                  <a:lnTo>
                    <a:pt x="33" y="1284"/>
                  </a:lnTo>
                  <a:cubicBezTo>
                    <a:pt x="33" y="1293"/>
                    <a:pt x="26" y="1300"/>
                    <a:pt x="16" y="1300"/>
                  </a:cubicBezTo>
                  <a:cubicBezTo>
                    <a:pt x="7" y="1300"/>
                    <a:pt x="0" y="1293"/>
                    <a:pt x="0" y="1284"/>
                  </a:cubicBezTo>
                  <a:lnTo>
                    <a:pt x="0" y="1184"/>
                  </a:lnTo>
                  <a:cubicBezTo>
                    <a:pt x="0" y="1175"/>
                    <a:pt x="7" y="1167"/>
                    <a:pt x="16" y="1167"/>
                  </a:cubicBezTo>
                  <a:cubicBezTo>
                    <a:pt x="26" y="1167"/>
                    <a:pt x="33" y="1175"/>
                    <a:pt x="33" y="1184"/>
                  </a:cubicBezTo>
                  <a:close/>
                  <a:moveTo>
                    <a:pt x="33" y="1417"/>
                  </a:moveTo>
                  <a:lnTo>
                    <a:pt x="33" y="1517"/>
                  </a:lnTo>
                  <a:cubicBezTo>
                    <a:pt x="33" y="1526"/>
                    <a:pt x="26" y="1534"/>
                    <a:pt x="16" y="1534"/>
                  </a:cubicBezTo>
                  <a:cubicBezTo>
                    <a:pt x="7" y="1534"/>
                    <a:pt x="0" y="1526"/>
                    <a:pt x="0" y="1517"/>
                  </a:cubicBezTo>
                  <a:lnTo>
                    <a:pt x="0" y="1417"/>
                  </a:lnTo>
                  <a:cubicBezTo>
                    <a:pt x="0" y="1408"/>
                    <a:pt x="7" y="1400"/>
                    <a:pt x="16" y="1400"/>
                  </a:cubicBezTo>
                  <a:cubicBezTo>
                    <a:pt x="26" y="1400"/>
                    <a:pt x="33" y="1408"/>
                    <a:pt x="33" y="1417"/>
                  </a:cubicBezTo>
                  <a:close/>
                  <a:moveTo>
                    <a:pt x="33" y="1650"/>
                  </a:moveTo>
                  <a:lnTo>
                    <a:pt x="33" y="1750"/>
                  </a:lnTo>
                  <a:cubicBezTo>
                    <a:pt x="33" y="1760"/>
                    <a:pt x="26" y="1767"/>
                    <a:pt x="16" y="1767"/>
                  </a:cubicBezTo>
                  <a:cubicBezTo>
                    <a:pt x="7" y="1767"/>
                    <a:pt x="0" y="1760"/>
                    <a:pt x="0" y="1750"/>
                  </a:cubicBezTo>
                  <a:lnTo>
                    <a:pt x="0" y="1650"/>
                  </a:lnTo>
                  <a:cubicBezTo>
                    <a:pt x="0" y="1641"/>
                    <a:pt x="7" y="1634"/>
                    <a:pt x="16" y="1634"/>
                  </a:cubicBezTo>
                  <a:cubicBezTo>
                    <a:pt x="26" y="1634"/>
                    <a:pt x="33" y="1641"/>
                    <a:pt x="33" y="1650"/>
                  </a:cubicBezTo>
                  <a:close/>
                  <a:moveTo>
                    <a:pt x="33" y="1884"/>
                  </a:moveTo>
                  <a:lnTo>
                    <a:pt x="33" y="1984"/>
                  </a:lnTo>
                  <a:cubicBezTo>
                    <a:pt x="33" y="1993"/>
                    <a:pt x="26" y="2000"/>
                    <a:pt x="16" y="2000"/>
                  </a:cubicBezTo>
                  <a:cubicBezTo>
                    <a:pt x="7" y="2000"/>
                    <a:pt x="0" y="1993"/>
                    <a:pt x="0" y="1984"/>
                  </a:cubicBezTo>
                  <a:lnTo>
                    <a:pt x="0" y="1884"/>
                  </a:lnTo>
                  <a:cubicBezTo>
                    <a:pt x="0" y="1875"/>
                    <a:pt x="7" y="1867"/>
                    <a:pt x="16" y="1867"/>
                  </a:cubicBezTo>
                  <a:cubicBezTo>
                    <a:pt x="26" y="1867"/>
                    <a:pt x="33" y="1875"/>
                    <a:pt x="33" y="1884"/>
                  </a:cubicBezTo>
                  <a:close/>
                  <a:moveTo>
                    <a:pt x="33" y="2117"/>
                  </a:moveTo>
                  <a:lnTo>
                    <a:pt x="33" y="2217"/>
                  </a:lnTo>
                  <a:cubicBezTo>
                    <a:pt x="33" y="2226"/>
                    <a:pt x="26" y="2234"/>
                    <a:pt x="16" y="2234"/>
                  </a:cubicBezTo>
                  <a:cubicBezTo>
                    <a:pt x="7" y="2234"/>
                    <a:pt x="0" y="2226"/>
                    <a:pt x="0" y="2217"/>
                  </a:cubicBezTo>
                  <a:lnTo>
                    <a:pt x="0" y="2117"/>
                  </a:lnTo>
                  <a:cubicBezTo>
                    <a:pt x="0" y="2108"/>
                    <a:pt x="7" y="2100"/>
                    <a:pt x="16" y="2100"/>
                  </a:cubicBezTo>
                  <a:cubicBezTo>
                    <a:pt x="26" y="2100"/>
                    <a:pt x="33" y="2108"/>
                    <a:pt x="33" y="2117"/>
                  </a:cubicBezTo>
                  <a:close/>
                </a:path>
              </a:pathLst>
            </a:custGeom>
            <a:solidFill>
              <a:srgbClr val="000000"/>
            </a:solidFill>
            <a:ln w="4763" cap="flat">
              <a:solidFill>
                <a:srgbClr val="000000"/>
              </a:solidFill>
              <a:prstDash val="solid"/>
              <a:bevel/>
              <a:headEnd/>
              <a:tailEnd/>
            </a:ln>
          </p:spPr>
          <p:txBody>
            <a:bodyPr/>
            <a:lstStyle/>
            <a:p>
              <a:endParaRPr lang="pt-BR"/>
            </a:p>
          </p:txBody>
        </p:sp>
        <p:cxnSp>
          <p:nvCxnSpPr>
            <p:cNvPr id="23579" name="Conector reto 66"/>
            <p:cNvCxnSpPr>
              <a:cxnSpLocks noChangeShapeType="1"/>
            </p:cNvCxnSpPr>
            <p:nvPr/>
          </p:nvCxnSpPr>
          <p:spPr bwMode="auto">
            <a:xfrm>
              <a:off x="4856163" y="1716251"/>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0" name="Conector reto 67"/>
            <p:cNvCxnSpPr>
              <a:cxnSpLocks noChangeShapeType="1"/>
            </p:cNvCxnSpPr>
            <p:nvPr/>
          </p:nvCxnSpPr>
          <p:spPr bwMode="auto">
            <a:xfrm>
              <a:off x="1531938" y="1673389"/>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1" name="Conector reto 68"/>
            <p:cNvCxnSpPr>
              <a:cxnSpLocks noChangeShapeType="1"/>
            </p:cNvCxnSpPr>
            <p:nvPr/>
          </p:nvCxnSpPr>
          <p:spPr bwMode="auto">
            <a:xfrm>
              <a:off x="1681163" y="1673389"/>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2" name="Conector reto 69"/>
            <p:cNvCxnSpPr>
              <a:cxnSpLocks noChangeShapeType="1"/>
            </p:cNvCxnSpPr>
            <p:nvPr/>
          </p:nvCxnSpPr>
          <p:spPr bwMode="auto">
            <a:xfrm>
              <a:off x="1968500" y="1674976"/>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3" name="Conector reto 70"/>
            <p:cNvCxnSpPr>
              <a:cxnSpLocks noChangeShapeType="1"/>
            </p:cNvCxnSpPr>
            <p:nvPr/>
          </p:nvCxnSpPr>
          <p:spPr bwMode="auto">
            <a:xfrm>
              <a:off x="2208213" y="1674976"/>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4" name="Conector reto 71"/>
            <p:cNvCxnSpPr>
              <a:cxnSpLocks noChangeShapeType="1"/>
            </p:cNvCxnSpPr>
            <p:nvPr/>
          </p:nvCxnSpPr>
          <p:spPr bwMode="auto">
            <a:xfrm>
              <a:off x="2373313" y="1674976"/>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5" name="Conector reto 72"/>
            <p:cNvCxnSpPr>
              <a:cxnSpLocks noChangeShapeType="1"/>
            </p:cNvCxnSpPr>
            <p:nvPr/>
          </p:nvCxnSpPr>
          <p:spPr bwMode="auto">
            <a:xfrm>
              <a:off x="2749550" y="1678151"/>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6" name="Conector reto 73"/>
            <p:cNvCxnSpPr>
              <a:cxnSpLocks noChangeShapeType="1"/>
            </p:cNvCxnSpPr>
            <p:nvPr/>
          </p:nvCxnSpPr>
          <p:spPr bwMode="auto">
            <a:xfrm>
              <a:off x="2824163" y="1663864"/>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7" name="Conector reto 74"/>
            <p:cNvCxnSpPr>
              <a:cxnSpLocks noChangeShapeType="1"/>
            </p:cNvCxnSpPr>
            <p:nvPr/>
          </p:nvCxnSpPr>
          <p:spPr bwMode="auto">
            <a:xfrm>
              <a:off x="3270250" y="1673389"/>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8" name="Conector reto 75"/>
            <p:cNvCxnSpPr>
              <a:cxnSpLocks noChangeShapeType="1"/>
            </p:cNvCxnSpPr>
            <p:nvPr/>
          </p:nvCxnSpPr>
          <p:spPr bwMode="auto">
            <a:xfrm>
              <a:off x="3348038" y="1674976"/>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89" name="Conector reto 76"/>
            <p:cNvCxnSpPr>
              <a:cxnSpLocks noChangeShapeType="1"/>
            </p:cNvCxnSpPr>
            <p:nvPr/>
          </p:nvCxnSpPr>
          <p:spPr bwMode="auto">
            <a:xfrm>
              <a:off x="3814763" y="1678151"/>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90" name="Conector reto 77"/>
            <p:cNvCxnSpPr>
              <a:cxnSpLocks noChangeShapeType="1"/>
            </p:cNvCxnSpPr>
            <p:nvPr/>
          </p:nvCxnSpPr>
          <p:spPr bwMode="auto">
            <a:xfrm>
              <a:off x="4219575" y="1663864"/>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91" name="Conector reto 78"/>
            <p:cNvCxnSpPr>
              <a:cxnSpLocks noChangeShapeType="1"/>
            </p:cNvCxnSpPr>
            <p:nvPr/>
          </p:nvCxnSpPr>
          <p:spPr bwMode="auto">
            <a:xfrm>
              <a:off x="4340225" y="1692439"/>
              <a:ext cx="0" cy="2474912"/>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cxnSp>
          <p:nvCxnSpPr>
            <p:cNvPr id="23592" name="Conector reto 79"/>
            <p:cNvCxnSpPr>
              <a:cxnSpLocks noChangeShapeType="1"/>
            </p:cNvCxnSpPr>
            <p:nvPr/>
          </p:nvCxnSpPr>
          <p:spPr bwMode="auto">
            <a:xfrm>
              <a:off x="4535488" y="1678151"/>
              <a:ext cx="0" cy="2473325"/>
            </a:xfrm>
            <a:prstGeom prst="line">
              <a:avLst/>
            </a:prstGeom>
            <a:noFill/>
            <a:ln w="19050" algn="ctr">
              <a:solidFill>
                <a:srgbClr val="006600"/>
              </a:solidFill>
              <a:prstDash val="lgDash"/>
              <a:round/>
              <a:headEnd/>
              <a:tailEnd/>
            </a:ln>
            <a:extLst>
              <a:ext uri="{909E8E84-426E-40DD-AFC4-6F175D3DCCD1}">
                <a14:hiddenFill xmlns:a14="http://schemas.microsoft.com/office/drawing/2010/main">
                  <a:noFill/>
                </a14:hiddenFill>
              </a:ext>
            </a:extLst>
          </p:spPr>
        </p:cxnSp>
        <p:sp>
          <p:nvSpPr>
            <p:cNvPr id="23593" name="Forma livre 82"/>
            <p:cNvSpPr>
              <a:spLocks/>
            </p:cNvSpPr>
            <p:nvPr/>
          </p:nvSpPr>
          <p:spPr bwMode="auto">
            <a:xfrm>
              <a:off x="809625" y="3499014"/>
              <a:ext cx="4152900" cy="690562"/>
            </a:xfrm>
            <a:custGeom>
              <a:avLst/>
              <a:gdLst>
                <a:gd name="T0" fmla="*/ 0 w 4152275"/>
                <a:gd name="T1" fmla="*/ 1095357 h 434715"/>
                <a:gd name="T2" fmla="*/ 359818 w 4152275"/>
                <a:gd name="T3" fmla="*/ 1095357 h 434715"/>
                <a:gd name="T4" fmla="*/ 359818 w 4152275"/>
                <a:gd name="T5" fmla="*/ 0 h 434715"/>
                <a:gd name="T6" fmla="*/ 734629 w 4152275"/>
                <a:gd name="T7" fmla="*/ 0 h 434715"/>
                <a:gd name="T8" fmla="*/ 734629 w 4152275"/>
                <a:gd name="T9" fmla="*/ 1095357 h 434715"/>
                <a:gd name="T10" fmla="*/ 869560 w 4152275"/>
                <a:gd name="T11" fmla="*/ 1095357 h 434715"/>
                <a:gd name="T12" fmla="*/ 869560 w 4152275"/>
                <a:gd name="T13" fmla="*/ 0 h 434715"/>
                <a:gd name="T14" fmla="*/ 1169410 w 4152275"/>
                <a:gd name="T15" fmla="*/ 0 h 434715"/>
                <a:gd name="T16" fmla="*/ 1154417 w 4152275"/>
                <a:gd name="T17" fmla="*/ 1095357 h 434715"/>
                <a:gd name="T18" fmla="*/ 1394296 w 4152275"/>
                <a:gd name="T19" fmla="*/ 1095357 h 434715"/>
                <a:gd name="T20" fmla="*/ 1394296 w 4152275"/>
                <a:gd name="T21" fmla="*/ 0 h 434715"/>
                <a:gd name="T22" fmla="*/ 1574205 w 4152275"/>
                <a:gd name="T23" fmla="*/ 0 h 434715"/>
                <a:gd name="T24" fmla="*/ 1574205 w 4152275"/>
                <a:gd name="T25" fmla="*/ 1095357 h 434715"/>
                <a:gd name="T26" fmla="*/ 1949016 w 4152275"/>
                <a:gd name="T27" fmla="*/ 1095357 h 434715"/>
                <a:gd name="T28" fmla="*/ 1949016 w 4152275"/>
                <a:gd name="T29" fmla="*/ 0 h 434715"/>
                <a:gd name="T30" fmla="*/ 2023978 w 4152275"/>
                <a:gd name="T31" fmla="*/ 0 h 434715"/>
                <a:gd name="T32" fmla="*/ 2023978 w 4152275"/>
                <a:gd name="T33" fmla="*/ 1095357 h 434715"/>
                <a:gd name="T34" fmla="*/ 2473749 w 4152275"/>
                <a:gd name="T35" fmla="*/ 1095357 h 434715"/>
                <a:gd name="T36" fmla="*/ 2473749 w 4152275"/>
                <a:gd name="T37" fmla="*/ 0 h 434715"/>
                <a:gd name="T38" fmla="*/ 2548713 w 4152275"/>
                <a:gd name="T39" fmla="*/ 0 h 434715"/>
                <a:gd name="T40" fmla="*/ 2548713 w 4152275"/>
                <a:gd name="T41" fmla="*/ 1095357 h 434715"/>
                <a:gd name="T42" fmla="*/ 3013477 w 4152275"/>
                <a:gd name="T43" fmla="*/ 1095357 h 434715"/>
                <a:gd name="T44" fmla="*/ 3013477 w 4152275"/>
                <a:gd name="T45" fmla="*/ 37772 h 434715"/>
                <a:gd name="T46" fmla="*/ 3418271 w 4152275"/>
                <a:gd name="T47" fmla="*/ 37772 h 434715"/>
                <a:gd name="T48" fmla="*/ 3418271 w 4152275"/>
                <a:gd name="T49" fmla="*/ 1095357 h 434715"/>
                <a:gd name="T50" fmla="*/ 3538211 w 4152275"/>
                <a:gd name="T51" fmla="*/ 1095357 h 434715"/>
                <a:gd name="T52" fmla="*/ 3538211 w 4152275"/>
                <a:gd name="T53" fmla="*/ 37772 h 434715"/>
                <a:gd name="T54" fmla="*/ 3733113 w 4152275"/>
                <a:gd name="T55" fmla="*/ 37772 h 434715"/>
                <a:gd name="T56" fmla="*/ 3733113 w 4152275"/>
                <a:gd name="T57" fmla="*/ 1095357 h 434715"/>
                <a:gd name="T58" fmla="*/ 4062946 w 4152275"/>
                <a:gd name="T59" fmla="*/ 1095357 h 434715"/>
                <a:gd name="T60" fmla="*/ 4062946 w 4152275"/>
                <a:gd name="T61" fmla="*/ 0 h 434715"/>
                <a:gd name="T62" fmla="*/ 4152900 w 4152275"/>
                <a:gd name="T63" fmla="*/ 0 h 434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52275"/>
                <a:gd name="T97" fmla="*/ 0 h 434715"/>
                <a:gd name="T98" fmla="*/ 4152275 w 4152275"/>
                <a:gd name="T99" fmla="*/ 434715 h 434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52275" h="434715">
                  <a:moveTo>
                    <a:pt x="0" y="434715"/>
                  </a:moveTo>
                  <a:lnTo>
                    <a:pt x="359764" y="434715"/>
                  </a:lnTo>
                  <a:lnTo>
                    <a:pt x="359764" y="0"/>
                  </a:lnTo>
                  <a:lnTo>
                    <a:pt x="734518" y="0"/>
                  </a:lnTo>
                  <a:lnTo>
                    <a:pt x="734518" y="434715"/>
                  </a:lnTo>
                  <a:lnTo>
                    <a:pt x="869429" y="434715"/>
                  </a:lnTo>
                  <a:lnTo>
                    <a:pt x="869429" y="0"/>
                  </a:lnTo>
                  <a:lnTo>
                    <a:pt x="1169233" y="0"/>
                  </a:lnTo>
                  <a:lnTo>
                    <a:pt x="1154242" y="434715"/>
                  </a:lnTo>
                  <a:lnTo>
                    <a:pt x="1394085" y="434715"/>
                  </a:lnTo>
                  <a:lnTo>
                    <a:pt x="1394085" y="0"/>
                  </a:lnTo>
                  <a:lnTo>
                    <a:pt x="1573967" y="0"/>
                  </a:lnTo>
                  <a:lnTo>
                    <a:pt x="1573967" y="434715"/>
                  </a:lnTo>
                  <a:lnTo>
                    <a:pt x="1948721" y="434715"/>
                  </a:lnTo>
                  <a:lnTo>
                    <a:pt x="1948721" y="0"/>
                  </a:lnTo>
                  <a:lnTo>
                    <a:pt x="2023672" y="0"/>
                  </a:lnTo>
                  <a:lnTo>
                    <a:pt x="2023672" y="434715"/>
                  </a:lnTo>
                  <a:lnTo>
                    <a:pt x="2473377" y="434715"/>
                  </a:lnTo>
                  <a:lnTo>
                    <a:pt x="2473377" y="0"/>
                  </a:lnTo>
                  <a:lnTo>
                    <a:pt x="2548328" y="0"/>
                  </a:lnTo>
                  <a:lnTo>
                    <a:pt x="2548328" y="434715"/>
                  </a:lnTo>
                  <a:lnTo>
                    <a:pt x="3013023" y="434715"/>
                  </a:lnTo>
                  <a:lnTo>
                    <a:pt x="3013023" y="14991"/>
                  </a:lnTo>
                  <a:lnTo>
                    <a:pt x="3417757" y="14991"/>
                  </a:lnTo>
                  <a:lnTo>
                    <a:pt x="3417757" y="434715"/>
                  </a:lnTo>
                  <a:lnTo>
                    <a:pt x="3537679" y="434715"/>
                  </a:lnTo>
                  <a:lnTo>
                    <a:pt x="3537679" y="14991"/>
                  </a:lnTo>
                  <a:lnTo>
                    <a:pt x="3732551" y="14991"/>
                  </a:lnTo>
                  <a:lnTo>
                    <a:pt x="3732551" y="434715"/>
                  </a:lnTo>
                  <a:lnTo>
                    <a:pt x="4062334" y="434715"/>
                  </a:lnTo>
                  <a:lnTo>
                    <a:pt x="4062334" y="0"/>
                  </a:lnTo>
                  <a:lnTo>
                    <a:pt x="4152275" y="0"/>
                  </a:lnTo>
                </a:path>
              </a:pathLst>
            </a:custGeom>
            <a:noFill/>
            <a:ln w="28575" cap="flat" cmpd="sng" algn="ctr">
              <a:solidFill>
                <a:srgbClr val="00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grpSp>
      <p:sp>
        <p:nvSpPr>
          <p:cNvPr id="2" name="Título 1"/>
          <p:cNvSpPr>
            <a:spLocks noGrp="1"/>
          </p:cNvSpPr>
          <p:nvPr>
            <p:ph type="title"/>
          </p:nvPr>
        </p:nvSpPr>
        <p:spPr>
          <a:xfrm>
            <a:off x="0" y="274638"/>
            <a:ext cx="9144000" cy="1143000"/>
          </a:xfrm>
        </p:spPr>
        <p:txBody>
          <a:bodyPr>
            <a:normAutofit fontScale="90000"/>
          </a:bodyPr>
          <a:lstStyle/>
          <a:p>
            <a:r>
              <a:rPr lang="pt-BR" dirty="0" smtClean="0"/>
              <a:t>Modulação por largura de pulso (PWM)</a:t>
            </a:r>
            <a:endParaRPr lang="pt-BR" dirty="0"/>
          </a:p>
        </p:txBody>
      </p:sp>
    </p:spTree>
    <p:extLst>
      <p:ext uri="{BB962C8B-B14F-4D97-AF65-F5344CB8AC3E}">
        <p14:creationId xmlns:p14="http://schemas.microsoft.com/office/powerpoint/2010/main" val="307798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8"/>
          <p:cNvSpPr>
            <a:spLocks noChangeArrowheads="1"/>
          </p:cNvSpPr>
          <p:nvPr/>
        </p:nvSpPr>
        <p:spPr bwMode="auto">
          <a:xfrm>
            <a:off x="0" y="4901084"/>
            <a:ext cx="9144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algn="just">
              <a:lnSpc>
                <a:spcPct val="120000"/>
              </a:lnSpc>
              <a:spcBef>
                <a:spcPct val="20000"/>
              </a:spcBef>
              <a:spcAft>
                <a:spcPct val="20000"/>
              </a:spcAft>
              <a:buClr>
                <a:srgbClr val="000099"/>
              </a:buClr>
              <a:buFont typeface="Wingdings" pitchFamily="2" charset="2"/>
              <a:buChar char="v"/>
            </a:pPr>
            <a:r>
              <a:rPr lang="pt-BR" altLang="pt-BR" sz="2000" b="0"/>
              <a:t>Um simples integrador (filtro passa-baixas) é utilizado para converter os pulsos PWM para a forma original do sinal modulante, com mostra a figura acima.</a:t>
            </a:r>
          </a:p>
        </p:txBody>
      </p:sp>
      <p:grpSp>
        <p:nvGrpSpPr>
          <p:cNvPr id="24581" name="Group 71"/>
          <p:cNvGrpSpPr>
            <a:grpSpLocks/>
          </p:cNvGrpSpPr>
          <p:nvPr/>
        </p:nvGrpSpPr>
        <p:grpSpPr bwMode="auto">
          <a:xfrm>
            <a:off x="122238" y="2113434"/>
            <a:ext cx="8853487" cy="2579687"/>
            <a:chOff x="77" y="427"/>
            <a:chExt cx="5577" cy="1625"/>
          </a:xfrm>
        </p:grpSpPr>
        <p:sp>
          <p:nvSpPr>
            <p:cNvPr id="24587" name="AutoShape 35"/>
            <p:cNvSpPr>
              <a:spLocks noChangeAspect="1" noChangeArrowheads="1" noTextEdit="1"/>
            </p:cNvSpPr>
            <p:nvPr/>
          </p:nvSpPr>
          <p:spPr bwMode="auto">
            <a:xfrm>
              <a:off x="77" y="431"/>
              <a:ext cx="5577"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24588" name="Rectangle 37"/>
            <p:cNvSpPr>
              <a:spLocks noChangeArrowheads="1"/>
            </p:cNvSpPr>
            <p:nvPr/>
          </p:nvSpPr>
          <p:spPr bwMode="auto">
            <a:xfrm>
              <a:off x="112" y="427"/>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b="0"/>
            </a:p>
          </p:txBody>
        </p:sp>
        <p:sp>
          <p:nvSpPr>
            <p:cNvPr id="24589" name="Freeform 38"/>
            <p:cNvSpPr>
              <a:spLocks/>
            </p:cNvSpPr>
            <p:nvPr/>
          </p:nvSpPr>
          <p:spPr bwMode="auto">
            <a:xfrm>
              <a:off x="3794" y="888"/>
              <a:ext cx="1518" cy="556"/>
            </a:xfrm>
            <a:custGeom>
              <a:avLst/>
              <a:gdLst>
                <a:gd name="T0" fmla="*/ 0 w 1518"/>
                <a:gd name="T1" fmla="*/ 380 h 556"/>
                <a:gd name="T2" fmla="*/ 174 w 1518"/>
                <a:gd name="T3" fmla="*/ 91 h 556"/>
                <a:gd name="T4" fmla="*/ 334 w 1518"/>
                <a:gd name="T5" fmla="*/ 91 h 556"/>
                <a:gd name="T6" fmla="*/ 460 w 1518"/>
                <a:gd name="T7" fmla="*/ 228 h 556"/>
                <a:gd name="T8" fmla="*/ 648 w 1518"/>
                <a:gd name="T9" fmla="*/ 460 h 556"/>
                <a:gd name="T10" fmla="*/ 846 w 1518"/>
                <a:gd name="T11" fmla="*/ 555 h 556"/>
                <a:gd name="T12" fmla="*/ 996 w 1518"/>
                <a:gd name="T13" fmla="*/ 468 h 556"/>
                <a:gd name="T14" fmla="*/ 1141 w 1518"/>
                <a:gd name="T15" fmla="*/ 258 h 556"/>
                <a:gd name="T16" fmla="*/ 1267 w 1518"/>
                <a:gd name="T17" fmla="*/ 11 h 556"/>
                <a:gd name="T18" fmla="*/ 1397 w 1518"/>
                <a:gd name="T19" fmla="*/ 323 h 556"/>
                <a:gd name="T20" fmla="*/ 1518 w 1518"/>
                <a:gd name="T21" fmla="*/ 410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8"/>
                <a:gd name="T34" fmla="*/ 0 h 556"/>
                <a:gd name="T35" fmla="*/ 1518 w 1518"/>
                <a:gd name="T36" fmla="*/ 556 h 5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8" h="556">
                  <a:moveTo>
                    <a:pt x="0" y="380"/>
                  </a:moveTo>
                  <a:cubicBezTo>
                    <a:pt x="59" y="260"/>
                    <a:pt x="118" y="139"/>
                    <a:pt x="174" y="91"/>
                  </a:cubicBezTo>
                  <a:cubicBezTo>
                    <a:pt x="230" y="43"/>
                    <a:pt x="286" y="68"/>
                    <a:pt x="334" y="91"/>
                  </a:cubicBezTo>
                  <a:cubicBezTo>
                    <a:pt x="382" y="114"/>
                    <a:pt x="407" y="166"/>
                    <a:pt x="460" y="228"/>
                  </a:cubicBezTo>
                  <a:cubicBezTo>
                    <a:pt x="512" y="290"/>
                    <a:pt x="584" y="405"/>
                    <a:pt x="648" y="460"/>
                  </a:cubicBezTo>
                  <a:cubicBezTo>
                    <a:pt x="712" y="515"/>
                    <a:pt x="788" y="553"/>
                    <a:pt x="846" y="555"/>
                  </a:cubicBezTo>
                  <a:cubicBezTo>
                    <a:pt x="904" y="556"/>
                    <a:pt x="947" y="518"/>
                    <a:pt x="996" y="468"/>
                  </a:cubicBezTo>
                  <a:cubicBezTo>
                    <a:pt x="1045" y="418"/>
                    <a:pt x="1096" y="334"/>
                    <a:pt x="1141" y="258"/>
                  </a:cubicBezTo>
                  <a:cubicBezTo>
                    <a:pt x="1186" y="181"/>
                    <a:pt x="1224" y="0"/>
                    <a:pt x="1267" y="11"/>
                  </a:cubicBezTo>
                  <a:cubicBezTo>
                    <a:pt x="1309" y="22"/>
                    <a:pt x="1355" y="256"/>
                    <a:pt x="1397" y="323"/>
                  </a:cubicBezTo>
                  <a:cubicBezTo>
                    <a:pt x="1439" y="389"/>
                    <a:pt x="1496" y="395"/>
                    <a:pt x="1518" y="410"/>
                  </a:cubicBezTo>
                </a:path>
              </a:pathLst>
            </a:custGeom>
            <a:noFill/>
            <a:ln w="222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4590" name="Line 39"/>
            <p:cNvSpPr>
              <a:spLocks noChangeShapeType="1"/>
            </p:cNvSpPr>
            <p:nvPr/>
          </p:nvSpPr>
          <p:spPr bwMode="auto">
            <a:xfrm>
              <a:off x="3793" y="500"/>
              <a:ext cx="1" cy="1239"/>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4591" name="Group 47"/>
            <p:cNvGrpSpPr>
              <a:grpSpLocks/>
            </p:cNvGrpSpPr>
            <p:nvPr/>
          </p:nvGrpSpPr>
          <p:grpSpPr bwMode="auto">
            <a:xfrm>
              <a:off x="2604" y="1140"/>
              <a:ext cx="1045" cy="774"/>
              <a:chOff x="2604" y="1140"/>
              <a:chExt cx="1045" cy="774"/>
            </a:xfrm>
          </p:grpSpPr>
          <p:sp>
            <p:nvSpPr>
              <p:cNvPr id="24609" name="Line 41"/>
              <p:cNvSpPr>
                <a:spLocks noChangeShapeType="1"/>
              </p:cNvSpPr>
              <p:nvPr/>
            </p:nvSpPr>
            <p:spPr bwMode="auto">
              <a:xfrm>
                <a:off x="2604" y="1296"/>
                <a:ext cx="154" cy="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610" name="Line 42"/>
              <p:cNvSpPr>
                <a:spLocks noChangeShapeType="1"/>
              </p:cNvSpPr>
              <p:nvPr/>
            </p:nvSpPr>
            <p:spPr bwMode="auto">
              <a:xfrm>
                <a:off x="2604" y="1759"/>
                <a:ext cx="154" cy="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611" name="Line 43"/>
              <p:cNvSpPr>
                <a:spLocks noChangeShapeType="1"/>
              </p:cNvSpPr>
              <p:nvPr/>
            </p:nvSpPr>
            <p:spPr bwMode="auto">
              <a:xfrm>
                <a:off x="3339" y="1527"/>
                <a:ext cx="310" cy="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4612" name="Group 46"/>
              <p:cNvGrpSpPr>
                <a:grpSpLocks/>
              </p:cNvGrpSpPr>
              <p:nvPr/>
            </p:nvGrpSpPr>
            <p:grpSpPr bwMode="auto">
              <a:xfrm>
                <a:off x="2758" y="1140"/>
                <a:ext cx="581" cy="774"/>
                <a:chOff x="2758" y="1140"/>
                <a:chExt cx="581" cy="774"/>
              </a:xfrm>
            </p:grpSpPr>
            <p:sp>
              <p:nvSpPr>
                <p:cNvPr id="24613" name="Freeform 44"/>
                <p:cNvSpPr>
                  <a:spLocks/>
                </p:cNvSpPr>
                <p:nvPr/>
              </p:nvSpPr>
              <p:spPr bwMode="auto">
                <a:xfrm>
                  <a:off x="2758" y="1140"/>
                  <a:ext cx="581" cy="774"/>
                </a:xfrm>
                <a:custGeom>
                  <a:avLst/>
                  <a:gdLst>
                    <a:gd name="T0" fmla="*/ 581 w 581"/>
                    <a:gd name="T1" fmla="*/ 387 h 774"/>
                    <a:gd name="T2" fmla="*/ 0 w 581"/>
                    <a:gd name="T3" fmla="*/ 0 h 774"/>
                    <a:gd name="T4" fmla="*/ 0 w 581"/>
                    <a:gd name="T5" fmla="*/ 774 h 774"/>
                    <a:gd name="T6" fmla="*/ 581 w 581"/>
                    <a:gd name="T7" fmla="*/ 387 h 774"/>
                    <a:gd name="T8" fmla="*/ 0 60000 65536"/>
                    <a:gd name="T9" fmla="*/ 0 60000 65536"/>
                    <a:gd name="T10" fmla="*/ 0 60000 65536"/>
                    <a:gd name="T11" fmla="*/ 0 60000 65536"/>
                    <a:gd name="T12" fmla="*/ 0 w 581"/>
                    <a:gd name="T13" fmla="*/ 0 h 774"/>
                    <a:gd name="T14" fmla="*/ 581 w 581"/>
                    <a:gd name="T15" fmla="*/ 774 h 774"/>
                  </a:gdLst>
                  <a:ahLst/>
                  <a:cxnLst>
                    <a:cxn ang="T8">
                      <a:pos x="T0" y="T1"/>
                    </a:cxn>
                    <a:cxn ang="T9">
                      <a:pos x="T2" y="T3"/>
                    </a:cxn>
                    <a:cxn ang="T10">
                      <a:pos x="T4" y="T5"/>
                    </a:cxn>
                    <a:cxn ang="T11">
                      <a:pos x="T6" y="T7"/>
                    </a:cxn>
                  </a:cxnLst>
                  <a:rect l="T12" t="T13" r="T14" b="T15"/>
                  <a:pathLst>
                    <a:path w="581" h="774">
                      <a:moveTo>
                        <a:pt x="581" y="387"/>
                      </a:moveTo>
                      <a:lnTo>
                        <a:pt x="0" y="0"/>
                      </a:lnTo>
                      <a:lnTo>
                        <a:pt x="0" y="774"/>
                      </a:lnTo>
                      <a:lnTo>
                        <a:pt x="581" y="38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4614" name="Freeform 45"/>
                <p:cNvSpPr>
                  <a:spLocks/>
                </p:cNvSpPr>
                <p:nvPr/>
              </p:nvSpPr>
              <p:spPr bwMode="auto">
                <a:xfrm>
                  <a:off x="2758" y="1140"/>
                  <a:ext cx="581" cy="774"/>
                </a:xfrm>
                <a:custGeom>
                  <a:avLst/>
                  <a:gdLst>
                    <a:gd name="T0" fmla="*/ 581 w 581"/>
                    <a:gd name="T1" fmla="*/ 387 h 774"/>
                    <a:gd name="T2" fmla="*/ 0 w 581"/>
                    <a:gd name="T3" fmla="*/ 0 h 774"/>
                    <a:gd name="T4" fmla="*/ 0 w 581"/>
                    <a:gd name="T5" fmla="*/ 774 h 774"/>
                    <a:gd name="T6" fmla="*/ 581 w 581"/>
                    <a:gd name="T7" fmla="*/ 387 h 774"/>
                    <a:gd name="T8" fmla="*/ 0 60000 65536"/>
                    <a:gd name="T9" fmla="*/ 0 60000 65536"/>
                    <a:gd name="T10" fmla="*/ 0 60000 65536"/>
                    <a:gd name="T11" fmla="*/ 0 60000 65536"/>
                    <a:gd name="T12" fmla="*/ 0 w 581"/>
                    <a:gd name="T13" fmla="*/ 0 h 774"/>
                    <a:gd name="T14" fmla="*/ 581 w 581"/>
                    <a:gd name="T15" fmla="*/ 774 h 774"/>
                  </a:gdLst>
                  <a:ahLst/>
                  <a:cxnLst>
                    <a:cxn ang="T8">
                      <a:pos x="T0" y="T1"/>
                    </a:cxn>
                    <a:cxn ang="T9">
                      <a:pos x="T2" y="T3"/>
                    </a:cxn>
                    <a:cxn ang="T10">
                      <a:pos x="T4" y="T5"/>
                    </a:cxn>
                    <a:cxn ang="T11">
                      <a:pos x="T6" y="T7"/>
                    </a:cxn>
                  </a:cxnLst>
                  <a:rect l="T12" t="T13" r="T14" b="T15"/>
                  <a:pathLst>
                    <a:path w="581" h="774">
                      <a:moveTo>
                        <a:pt x="581" y="387"/>
                      </a:moveTo>
                      <a:lnTo>
                        <a:pt x="0" y="0"/>
                      </a:lnTo>
                      <a:lnTo>
                        <a:pt x="0" y="774"/>
                      </a:lnTo>
                      <a:lnTo>
                        <a:pt x="581" y="387"/>
                      </a:lnTo>
                      <a:close/>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sp>
          <p:nvSpPr>
            <p:cNvPr id="24592" name="Rectangle 48"/>
            <p:cNvSpPr>
              <a:spLocks noChangeArrowheads="1"/>
            </p:cNvSpPr>
            <p:nvPr/>
          </p:nvSpPr>
          <p:spPr bwMode="auto">
            <a:xfrm>
              <a:off x="2825" y="1112"/>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_</a:t>
              </a:r>
              <a:endParaRPr lang="pt-BR" altLang="pt-BR" b="0"/>
            </a:p>
          </p:txBody>
        </p:sp>
        <p:sp>
          <p:nvSpPr>
            <p:cNvPr id="24593" name="Rectangle 49"/>
            <p:cNvSpPr>
              <a:spLocks noChangeArrowheads="1"/>
            </p:cNvSpPr>
            <p:nvPr/>
          </p:nvSpPr>
          <p:spPr bwMode="auto">
            <a:xfrm>
              <a:off x="2905" y="1112"/>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b="0"/>
            </a:p>
          </p:txBody>
        </p:sp>
        <p:sp>
          <p:nvSpPr>
            <p:cNvPr id="24594" name="Rectangle 50"/>
            <p:cNvSpPr>
              <a:spLocks noChangeArrowheads="1"/>
            </p:cNvSpPr>
            <p:nvPr/>
          </p:nvSpPr>
          <p:spPr bwMode="auto">
            <a:xfrm>
              <a:off x="2824" y="1298"/>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b="0"/>
            </a:p>
          </p:txBody>
        </p:sp>
        <p:sp>
          <p:nvSpPr>
            <p:cNvPr id="24595" name="Rectangle 51"/>
            <p:cNvSpPr>
              <a:spLocks noChangeArrowheads="1"/>
            </p:cNvSpPr>
            <p:nvPr/>
          </p:nvSpPr>
          <p:spPr bwMode="auto">
            <a:xfrm>
              <a:off x="2824" y="1487"/>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b="0"/>
            </a:p>
          </p:txBody>
        </p:sp>
        <p:sp>
          <p:nvSpPr>
            <p:cNvPr id="24596" name="Rectangle 52"/>
            <p:cNvSpPr>
              <a:spLocks noChangeArrowheads="1"/>
            </p:cNvSpPr>
            <p:nvPr/>
          </p:nvSpPr>
          <p:spPr bwMode="auto">
            <a:xfrm>
              <a:off x="2825" y="167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a:t>
              </a:r>
              <a:endParaRPr lang="pt-BR" altLang="pt-BR" b="0"/>
            </a:p>
          </p:txBody>
        </p:sp>
        <p:sp>
          <p:nvSpPr>
            <p:cNvPr id="24597" name="Rectangle 53"/>
            <p:cNvSpPr>
              <a:spLocks noChangeArrowheads="1"/>
            </p:cNvSpPr>
            <p:nvPr/>
          </p:nvSpPr>
          <p:spPr bwMode="auto">
            <a:xfrm>
              <a:off x="2915" y="1676"/>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b="0"/>
            </a:p>
          </p:txBody>
        </p:sp>
        <p:sp>
          <p:nvSpPr>
            <p:cNvPr id="24598" name="Line 57"/>
            <p:cNvSpPr>
              <a:spLocks noChangeShapeType="1"/>
            </p:cNvSpPr>
            <p:nvPr/>
          </p:nvSpPr>
          <p:spPr bwMode="auto">
            <a:xfrm>
              <a:off x="2952" y="889"/>
              <a:ext cx="1" cy="116"/>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599" name="Line 58"/>
            <p:cNvSpPr>
              <a:spLocks noChangeShapeType="1"/>
            </p:cNvSpPr>
            <p:nvPr/>
          </p:nvSpPr>
          <p:spPr bwMode="auto">
            <a:xfrm>
              <a:off x="2991" y="889"/>
              <a:ext cx="1" cy="116"/>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600" name="Freeform 59"/>
            <p:cNvSpPr>
              <a:spLocks/>
            </p:cNvSpPr>
            <p:nvPr/>
          </p:nvSpPr>
          <p:spPr bwMode="auto">
            <a:xfrm>
              <a:off x="2992" y="945"/>
              <a:ext cx="426" cy="580"/>
            </a:xfrm>
            <a:custGeom>
              <a:avLst/>
              <a:gdLst>
                <a:gd name="T0" fmla="*/ 0 w 426"/>
                <a:gd name="T1" fmla="*/ 0 h 580"/>
                <a:gd name="T2" fmla="*/ 426 w 426"/>
                <a:gd name="T3" fmla="*/ 0 h 580"/>
                <a:gd name="T4" fmla="*/ 426 w 426"/>
                <a:gd name="T5" fmla="*/ 580 h 580"/>
                <a:gd name="T6" fmla="*/ 0 60000 65536"/>
                <a:gd name="T7" fmla="*/ 0 60000 65536"/>
                <a:gd name="T8" fmla="*/ 0 60000 65536"/>
                <a:gd name="T9" fmla="*/ 0 w 426"/>
                <a:gd name="T10" fmla="*/ 0 h 580"/>
                <a:gd name="T11" fmla="*/ 426 w 426"/>
                <a:gd name="T12" fmla="*/ 580 h 580"/>
              </a:gdLst>
              <a:ahLst/>
              <a:cxnLst>
                <a:cxn ang="T6">
                  <a:pos x="T0" y="T1"/>
                </a:cxn>
                <a:cxn ang="T7">
                  <a:pos x="T2" y="T3"/>
                </a:cxn>
                <a:cxn ang="T8">
                  <a:pos x="T4" y="T5"/>
                </a:cxn>
              </a:cxnLst>
              <a:rect l="T9" t="T10" r="T11" b="T12"/>
              <a:pathLst>
                <a:path w="426" h="580">
                  <a:moveTo>
                    <a:pt x="0" y="0"/>
                  </a:moveTo>
                  <a:lnTo>
                    <a:pt x="426" y="0"/>
                  </a:lnTo>
                  <a:lnTo>
                    <a:pt x="426" y="580"/>
                  </a:ln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4601" name="Freeform 60"/>
            <p:cNvSpPr>
              <a:spLocks/>
            </p:cNvSpPr>
            <p:nvPr/>
          </p:nvSpPr>
          <p:spPr bwMode="auto">
            <a:xfrm>
              <a:off x="2418" y="944"/>
              <a:ext cx="535" cy="348"/>
            </a:xfrm>
            <a:custGeom>
              <a:avLst/>
              <a:gdLst>
                <a:gd name="T0" fmla="*/ 387 w 580"/>
                <a:gd name="T1" fmla="*/ 0 h 348"/>
                <a:gd name="T2" fmla="*/ 194 w 580"/>
                <a:gd name="T3" fmla="*/ 0 h 348"/>
                <a:gd name="T4" fmla="*/ 194 w 580"/>
                <a:gd name="T5" fmla="*/ 348 h 348"/>
                <a:gd name="T6" fmla="*/ 0 w 580"/>
                <a:gd name="T7" fmla="*/ 348 h 348"/>
                <a:gd name="T8" fmla="*/ 0 60000 65536"/>
                <a:gd name="T9" fmla="*/ 0 60000 65536"/>
                <a:gd name="T10" fmla="*/ 0 60000 65536"/>
                <a:gd name="T11" fmla="*/ 0 60000 65536"/>
                <a:gd name="T12" fmla="*/ 0 w 580"/>
                <a:gd name="T13" fmla="*/ 0 h 348"/>
                <a:gd name="T14" fmla="*/ 580 w 580"/>
                <a:gd name="T15" fmla="*/ 348 h 348"/>
              </a:gdLst>
              <a:ahLst/>
              <a:cxnLst>
                <a:cxn ang="T8">
                  <a:pos x="T0" y="T1"/>
                </a:cxn>
                <a:cxn ang="T9">
                  <a:pos x="T2" y="T3"/>
                </a:cxn>
                <a:cxn ang="T10">
                  <a:pos x="T4" y="T5"/>
                </a:cxn>
                <a:cxn ang="T11">
                  <a:pos x="T6" y="T7"/>
                </a:cxn>
              </a:cxnLst>
              <a:rect l="T12" t="T13" r="T14" b="T15"/>
              <a:pathLst>
                <a:path w="580" h="348">
                  <a:moveTo>
                    <a:pt x="580" y="0"/>
                  </a:moveTo>
                  <a:lnTo>
                    <a:pt x="290" y="0"/>
                  </a:lnTo>
                  <a:lnTo>
                    <a:pt x="290" y="348"/>
                  </a:lnTo>
                  <a:lnTo>
                    <a:pt x="0" y="348"/>
                  </a:ln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nvGrpSpPr>
            <p:cNvPr id="24602" name="Group 63"/>
            <p:cNvGrpSpPr>
              <a:grpSpLocks/>
            </p:cNvGrpSpPr>
            <p:nvPr/>
          </p:nvGrpSpPr>
          <p:grpSpPr bwMode="auto">
            <a:xfrm>
              <a:off x="2186" y="1254"/>
              <a:ext cx="232" cy="78"/>
              <a:chOff x="2179" y="1254"/>
              <a:chExt cx="232" cy="78"/>
            </a:xfrm>
          </p:grpSpPr>
          <p:sp>
            <p:nvSpPr>
              <p:cNvPr id="24607" name="Rectangle 61"/>
              <p:cNvSpPr>
                <a:spLocks noChangeArrowheads="1"/>
              </p:cNvSpPr>
              <p:nvPr/>
            </p:nvSpPr>
            <p:spPr bwMode="auto">
              <a:xfrm>
                <a:off x="2179" y="1254"/>
                <a:ext cx="2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endParaRPr lang="pt-BR" altLang="pt-BR" b="0"/>
              </a:p>
            </p:txBody>
          </p:sp>
          <p:sp>
            <p:nvSpPr>
              <p:cNvPr id="24608" name="Rectangle 62"/>
              <p:cNvSpPr>
                <a:spLocks noChangeArrowheads="1"/>
              </p:cNvSpPr>
              <p:nvPr/>
            </p:nvSpPr>
            <p:spPr bwMode="auto">
              <a:xfrm>
                <a:off x="2179" y="1254"/>
                <a:ext cx="232" cy="78"/>
              </a:xfrm>
              <a:prstGeom prst="rect">
                <a:avLst/>
              </a:prstGeom>
              <a:noFill/>
              <a:ln w="158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endParaRPr lang="pt-BR" altLang="pt-BR" b="0"/>
              </a:p>
            </p:txBody>
          </p:sp>
        </p:grpSp>
        <p:sp>
          <p:nvSpPr>
            <p:cNvPr id="24603" name="Line 64"/>
            <p:cNvSpPr>
              <a:spLocks noChangeShapeType="1"/>
            </p:cNvSpPr>
            <p:nvPr/>
          </p:nvSpPr>
          <p:spPr bwMode="auto">
            <a:xfrm flipH="1">
              <a:off x="1947" y="1293"/>
              <a:ext cx="232" cy="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604" name="Line 65"/>
            <p:cNvSpPr>
              <a:spLocks noChangeShapeType="1"/>
            </p:cNvSpPr>
            <p:nvPr/>
          </p:nvSpPr>
          <p:spPr bwMode="auto">
            <a:xfrm>
              <a:off x="2605" y="1758"/>
              <a:ext cx="1" cy="27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605" name="Line 66"/>
            <p:cNvSpPr>
              <a:spLocks noChangeShapeType="1"/>
            </p:cNvSpPr>
            <p:nvPr/>
          </p:nvSpPr>
          <p:spPr bwMode="auto">
            <a:xfrm>
              <a:off x="2546" y="2029"/>
              <a:ext cx="116"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606" name="Line 69"/>
            <p:cNvSpPr>
              <a:spLocks noChangeShapeType="1"/>
            </p:cNvSpPr>
            <p:nvPr/>
          </p:nvSpPr>
          <p:spPr bwMode="auto">
            <a:xfrm>
              <a:off x="217" y="443"/>
              <a:ext cx="1" cy="1006"/>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24583" name="Forma livre 45"/>
          <p:cNvSpPr>
            <a:spLocks/>
          </p:cNvSpPr>
          <p:nvPr/>
        </p:nvSpPr>
        <p:spPr bwMode="auto">
          <a:xfrm>
            <a:off x="344488" y="2934171"/>
            <a:ext cx="2038350" cy="569913"/>
          </a:xfrm>
          <a:custGeom>
            <a:avLst/>
            <a:gdLst>
              <a:gd name="T0" fmla="*/ 0 w 2038662"/>
              <a:gd name="T1" fmla="*/ 569913 h 569626"/>
              <a:gd name="T2" fmla="*/ 179854 w 2038662"/>
              <a:gd name="T3" fmla="*/ 569913 h 569626"/>
              <a:gd name="T4" fmla="*/ 179854 w 2038662"/>
              <a:gd name="T5" fmla="*/ 0 h 569626"/>
              <a:gd name="T6" fmla="*/ 389684 w 2038662"/>
              <a:gd name="T7" fmla="*/ 0 h 569626"/>
              <a:gd name="T8" fmla="*/ 374697 w 2038662"/>
              <a:gd name="T9" fmla="*/ 569913 h 569626"/>
              <a:gd name="T10" fmla="*/ 464624 w 2038662"/>
              <a:gd name="T11" fmla="*/ 569913 h 569626"/>
              <a:gd name="T12" fmla="*/ 494599 w 2038662"/>
              <a:gd name="T13" fmla="*/ 0 h 569626"/>
              <a:gd name="T14" fmla="*/ 629491 w 2038662"/>
              <a:gd name="T15" fmla="*/ 0 h 569626"/>
              <a:gd name="T16" fmla="*/ 629491 w 2038662"/>
              <a:gd name="T17" fmla="*/ 554915 h 569626"/>
              <a:gd name="T18" fmla="*/ 764381 w 2038662"/>
              <a:gd name="T19" fmla="*/ 554915 h 569626"/>
              <a:gd name="T20" fmla="*/ 764381 w 2038662"/>
              <a:gd name="T21" fmla="*/ 0 h 569626"/>
              <a:gd name="T22" fmla="*/ 839321 w 2038662"/>
              <a:gd name="T23" fmla="*/ 0 h 569626"/>
              <a:gd name="T24" fmla="*/ 824333 w 2038662"/>
              <a:gd name="T25" fmla="*/ 554915 h 569626"/>
              <a:gd name="T26" fmla="*/ 1049151 w 2038662"/>
              <a:gd name="T27" fmla="*/ 554915 h 569626"/>
              <a:gd name="T28" fmla="*/ 1034163 w 2038662"/>
              <a:gd name="T29" fmla="*/ 0 h 569626"/>
              <a:gd name="T30" fmla="*/ 1094115 w 2038662"/>
              <a:gd name="T31" fmla="*/ 0 h 569626"/>
              <a:gd name="T32" fmla="*/ 1094115 w 2038662"/>
              <a:gd name="T33" fmla="*/ 554915 h 569626"/>
              <a:gd name="T34" fmla="*/ 1333920 w 2038662"/>
              <a:gd name="T35" fmla="*/ 554915 h 569626"/>
              <a:gd name="T36" fmla="*/ 1318932 w 2038662"/>
              <a:gd name="T37" fmla="*/ 0 h 569626"/>
              <a:gd name="T38" fmla="*/ 1378884 w 2038662"/>
              <a:gd name="T39" fmla="*/ 0 h 569626"/>
              <a:gd name="T40" fmla="*/ 1378884 w 2038662"/>
              <a:gd name="T41" fmla="*/ 554915 h 569626"/>
              <a:gd name="T42" fmla="*/ 1618689 w 2038662"/>
              <a:gd name="T43" fmla="*/ 554915 h 569626"/>
              <a:gd name="T44" fmla="*/ 1618689 w 2038662"/>
              <a:gd name="T45" fmla="*/ 0 h 569626"/>
              <a:gd name="T46" fmla="*/ 1858496 w 2038662"/>
              <a:gd name="T47" fmla="*/ 0 h 569626"/>
              <a:gd name="T48" fmla="*/ 1858496 w 2038662"/>
              <a:gd name="T49" fmla="*/ 554915 h 569626"/>
              <a:gd name="T50" fmla="*/ 1918447 w 2038662"/>
              <a:gd name="T51" fmla="*/ 554915 h 569626"/>
              <a:gd name="T52" fmla="*/ 1933435 w 2038662"/>
              <a:gd name="T53" fmla="*/ 0 h 569626"/>
              <a:gd name="T54" fmla="*/ 2038350 w 2038662"/>
              <a:gd name="T55" fmla="*/ 0 h 569626"/>
              <a:gd name="T56" fmla="*/ 2038350 w 2038662"/>
              <a:gd name="T57" fmla="*/ 554915 h 5696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8662"/>
              <a:gd name="T88" fmla="*/ 0 h 569626"/>
              <a:gd name="T89" fmla="*/ 2038662 w 2038662"/>
              <a:gd name="T90" fmla="*/ 569626 h 5696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8662" h="569626">
                <a:moveTo>
                  <a:pt x="0" y="569626"/>
                </a:moveTo>
                <a:lnTo>
                  <a:pt x="179882" y="569626"/>
                </a:lnTo>
                <a:lnTo>
                  <a:pt x="179882" y="0"/>
                </a:lnTo>
                <a:lnTo>
                  <a:pt x="389744" y="0"/>
                </a:lnTo>
                <a:lnTo>
                  <a:pt x="374754" y="569626"/>
                </a:lnTo>
                <a:lnTo>
                  <a:pt x="464695" y="569626"/>
                </a:lnTo>
                <a:lnTo>
                  <a:pt x="494675" y="0"/>
                </a:lnTo>
                <a:lnTo>
                  <a:pt x="629587" y="0"/>
                </a:lnTo>
                <a:lnTo>
                  <a:pt x="629587" y="554636"/>
                </a:lnTo>
                <a:lnTo>
                  <a:pt x="764498" y="554636"/>
                </a:lnTo>
                <a:lnTo>
                  <a:pt x="764498" y="0"/>
                </a:lnTo>
                <a:lnTo>
                  <a:pt x="839449" y="0"/>
                </a:lnTo>
                <a:lnTo>
                  <a:pt x="824459" y="554636"/>
                </a:lnTo>
                <a:lnTo>
                  <a:pt x="1049311" y="554636"/>
                </a:lnTo>
                <a:lnTo>
                  <a:pt x="1034321" y="0"/>
                </a:lnTo>
                <a:lnTo>
                  <a:pt x="1094282" y="0"/>
                </a:lnTo>
                <a:lnTo>
                  <a:pt x="1094282" y="554636"/>
                </a:lnTo>
                <a:lnTo>
                  <a:pt x="1334124" y="554636"/>
                </a:lnTo>
                <a:lnTo>
                  <a:pt x="1319134" y="0"/>
                </a:lnTo>
                <a:lnTo>
                  <a:pt x="1379095" y="0"/>
                </a:lnTo>
                <a:lnTo>
                  <a:pt x="1379095" y="554636"/>
                </a:lnTo>
                <a:lnTo>
                  <a:pt x="1618937" y="554636"/>
                </a:lnTo>
                <a:lnTo>
                  <a:pt x="1618937" y="0"/>
                </a:lnTo>
                <a:lnTo>
                  <a:pt x="1858780" y="0"/>
                </a:lnTo>
                <a:lnTo>
                  <a:pt x="1858780" y="554636"/>
                </a:lnTo>
                <a:lnTo>
                  <a:pt x="1918741" y="554636"/>
                </a:lnTo>
                <a:lnTo>
                  <a:pt x="1933731" y="0"/>
                </a:lnTo>
                <a:lnTo>
                  <a:pt x="2038662" y="0"/>
                </a:lnTo>
                <a:lnTo>
                  <a:pt x="2038662" y="554636"/>
                </a:lnTo>
              </a:path>
            </a:pathLst>
          </a:custGeom>
          <a:noFill/>
          <a:ln w="28575" cap="flat" cmpd="sng" algn="ctr">
            <a:solidFill>
              <a:srgbClr val="00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cxnSp>
        <p:nvCxnSpPr>
          <p:cNvPr id="24584" name="Conector de seta reta 52"/>
          <p:cNvCxnSpPr>
            <a:cxnSpLocks noChangeShapeType="1"/>
          </p:cNvCxnSpPr>
          <p:nvPr/>
        </p:nvCxnSpPr>
        <p:spPr bwMode="auto">
          <a:xfrm flipV="1">
            <a:off x="225425" y="3489796"/>
            <a:ext cx="2547938" cy="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4585" name="CaixaDeTexto 54"/>
          <p:cNvSpPr txBox="1">
            <a:spLocks noChangeArrowheads="1"/>
          </p:cNvSpPr>
          <p:nvPr/>
        </p:nvSpPr>
        <p:spPr bwMode="auto">
          <a:xfrm>
            <a:off x="4738688" y="4239096"/>
            <a:ext cx="11079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b="0"/>
              <a:t>integrador</a:t>
            </a:r>
          </a:p>
        </p:txBody>
      </p:sp>
      <p:cxnSp>
        <p:nvCxnSpPr>
          <p:cNvPr id="24586" name="Conector de seta reta 55"/>
          <p:cNvCxnSpPr>
            <a:cxnSpLocks noChangeShapeType="1"/>
          </p:cNvCxnSpPr>
          <p:nvPr/>
        </p:nvCxnSpPr>
        <p:spPr bwMode="auto">
          <a:xfrm flipV="1">
            <a:off x="5878513" y="3848571"/>
            <a:ext cx="2860675" cy="317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 name="Título 1"/>
          <p:cNvSpPr>
            <a:spLocks noGrp="1"/>
          </p:cNvSpPr>
          <p:nvPr>
            <p:ph type="title"/>
          </p:nvPr>
        </p:nvSpPr>
        <p:spPr/>
        <p:txBody>
          <a:bodyPr/>
          <a:lstStyle/>
          <a:p>
            <a:r>
              <a:rPr lang="pt-BR" dirty="0" err="1" smtClean="0"/>
              <a:t>Demodulador</a:t>
            </a:r>
            <a:r>
              <a:rPr lang="pt-BR" dirty="0" smtClean="0"/>
              <a:t> PWM</a:t>
            </a:r>
            <a:endParaRPr lang="pt-BR" dirty="0"/>
          </a:p>
        </p:txBody>
      </p:sp>
    </p:spTree>
    <p:extLst>
      <p:ext uri="{BB962C8B-B14F-4D97-AF65-F5344CB8AC3E}">
        <p14:creationId xmlns:p14="http://schemas.microsoft.com/office/powerpoint/2010/main" val="231822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pt-BR" altLang="pt-BR" dirty="0" smtClean="0"/>
              <a:t>Modulador PPM</a:t>
            </a:r>
          </a:p>
        </p:txBody>
      </p:sp>
      <p:sp>
        <p:nvSpPr>
          <p:cNvPr id="25604" name="Text Box 14"/>
          <p:cNvSpPr txBox="1">
            <a:spLocks noChangeArrowheads="1"/>
          </p:cNvSpPr>
          <p:nvPr/>
        </p:nvSpPr>
        <p:spPr bwMode="auto">
          <a:xfrm>
            <a:off x="1165225" y="5443538"/>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lIns="90000" tIns="46800" rIns="90000" bIns="46800" anchor="ct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endParaRPr lang="pt-BR" altLang="pt-BR" sz="2000" b="0">
              <a:latin typeface="Times New Roman" pitchFamily="18" charset="0"/>
            </a:endParaRPr>
          </a:p>
        </p:txBody>
      </p:sp>
      <p:sp>
        <p:nvSpPr>
          <p:cNvPr id="25605" name="Rectangle 19"/>
          <p:cNvSpPr>
            <a:spLocks noChangeArrowheads="1"/>
          </p:cNvSpPr>
          <p:nvPr/>
        </p:nvSpPr>
        <p:spPr bwMode="auto">
          <a:xfrm>
            <a:off x="30266" y="4796848"/>
            <a:ext cx="9144000" cy="204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algn="just">
              <a:lnSpc>
                <a:spcPct val="120000"/>
              </a:lnSpc>
              <a:spcBef>
                <a:spcPct val="20000"/>
              </a:spcBef>
              <a:spcAft>
                <a:spcPct val="20000"/>
              </a:spcAft>
              <a:buClr>
                <a:srgbClr val="000099"/>
              </a:buClr>
              <a:buFont typeface="Wingdings" pitchFamily="2" charset="2"/>
              <a:buChar char="v"/>
            </a:pPr>
            <a:r>
              <a:rPr lang="pt-BR" altLang="pt-BR" sz="2000" b="0" dirty="0"/>
              <a:t>A modulação PPM é obtida  diferenciando e invertendo os pulsos PWM. </a:t>
            </a:r>
          </a:p>
          <a:p>
            <a:pPr algn="just">
              <a:lnSpc>
                <a:spcPct val="120000"/>
              </a:lnSpc>
              <a:spcBef>
                <a:spcPct val="20000"/>
              </a:spcBef>
              <a:spcAft>
                <a:spcPct val="20000"/>
              </a:spcAft>
              <a:buClr>
                <a:srgbClr val="000099"/>
              </a:buClr>
              <a:buFont typeface="Wingdings" pitchFamily="2" charset="2"/>
              <a:buChar char="v"/>
            </a:pPr>
            <a:r>
              <a:rPr lang="pt-BR" altLang="pt-BR" sz="2000" b="0" dirty="0"/>
              <a:t>A posição dos pulsos é variável e proporcional ao sinal </a:t>
            </a:r>
            <a:r>
              <a:rPr lang="pt-BR" altLang="pt-BR" sz="2000" b="0" dirty="0" err="1"/>
              <a:t>modulante</a:t>
            </a:r>
            <a:r>
              <a:rPr lang="pt-BR" altLang="pt-BR" sz="2000" b="0" dirty="0"/>
              <a:t> original. Observe que agora os pulsos apresentam largura fixa e desde que ela seja suficientemente pequena conseguimos uma economia de potência em relação ao sistema PWM.</a:t>
            </a:r>
          </a:p>
        </p:txBody>
      </p:sp>
      <p:grpSp>
        <p:nvGrpSpPr>
          <p:cNvPr id="25606" name="Group 78"/>
          <p:cNvGrpSpPr>
            <a:grpSpLocks/>
          </p:cNvGrpSpPr>
          <p:nvPr/>
        </p:nvGrpSpPr>
        <p:grpSpPr bwMode="auto">
          <a:xfrm>
            <a:off x="692150" y="1196752"/>
            <a:ext cx="7827963" cy="3479800"/>
            <a:chOff x="436" y="365"/>
            <a:chExt cx="4931" cy="2192"/>
          </a:xfrm>
        </p:grpSpPr>
        <p:sp>
          <p:nvSpPr>
            <p:cNvPr id="25608" name="Rectangle 22"/>
            <p:cNvSpPr>
              <a:spLocks noChangeArrowheads="1"/>
            </p:cNvSpPr>
            <p:nvPr/>
          </p:nvSpPr>
          <p:spPr bwMode="auto">
            <a:xfrm>
              <a:off x="436" y="366"/>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400" b="0">
                  <a:solidFill>
                    <a:srgbClr val="000000"/>
                  </a:solidFill>
                  <a:latin typeface="Times New Roman" pitchFamily="18" charset="0"/>
                </a:rPr>
                <a:t> </a:t>
              </a:r>
              <a:endParaRPr lang="pt-BR" altLang="pt-BR"/>
            </a:p>
          </p:txBody>
        </p:sp>
        <p:grpSp>
          <p:nvGrpSpPr>
            <p:cNvPr id="25609" name="Group 25"/>
            <p:cNvGrpSpPr>
              <a:grpSpLocks/>
            </p:cNvGrpSpPr>
            <p:nvPr/>
          </p:nvGrpSpPr>
          <p:grpSpPr bwMode="auto">
            <a:xfrm>
              <a:off x="1030" y="365"/>
              <a:ext cx="554" cy="2145"/>
              <a:chOff x="1030" y="365"/>
              <a:chExt cx="554" cy="2145"/>
            </a:xfrm>
          </p:grpSpPr>
          <p:sp>
            <p:nvSpPr>
              <p:cNvPr id="25661" name="Freeform 23"/>
              <p:cNvSpPr>
                <a:spLocks noEditPoints="1"/>
              </p:cNvSpPr>
              <p:nvPr/>
            </p:nvSpPr>
            <p:spPr bwMode="auto">
              <a:xfrm>
                <a:off x="1030"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sp>
            <p:nvSpPr>
              <p:cNvPr id="25662" name="Freeform 24"/>
              <p:cNvSpPr>
                <a:spLocks noEditPoints="1"/>
              </p:cNvSpPr>
              <p:nvPr/>
            </p:nvSpPr>
            <p:spPr bwMode="auto">
              <a:xfrm>
                <a:off x="1572"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grpSp>
        <p:grpSp>
          <p:nvGrpSpPr>
            <p:cNvPr id="25610" name="Group 28"/>
            <p:cNvGrpSpPr>
              <a:grpSpLocks/>
            </p:cNvGrpSpPr>
            <p:nvPr/>
          </p:nvGrpSpPr>
          <p:grpSpPr bwMode="auto">
            <a:xfrm>
              <a:off x="2114" y="365"/>
              <a:ext cx="554" cy="2145"/>
              <a:chOff x="2114" y="365"/>
              <a:chExt cx="554" cy="2145"/>
            </a:xfrm>
          </p:grpSpPr>
          <p:sp>
            <p:nvSpPr>
              <p:cNvPr id="25659" name="Freeform 26"/>
              <p:cNvSpPr>
                <a:spLocks noEditPoints="1"/>
              </p:cNvSpPr>
              <p:nvPr/>
            </p:nvSpPr>
            <p:spPr bwMode="auto">
              <a:xfrm>
                <a:off x="2114"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sp>
            <p:nvSpPr>
              <p:cNvPr id="25660" name="Freeform 27"/>
              <p:cNvSpPr>
                <a:spLocks noEditPoints="1"/>
              </p:cNvSpPr>
              <p:nvPr/>
            </p:nvSpPr>
            <p:spPr bwMode="auto">
              <a:xfrm>
                <a:off x="2656"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grpSp>
        <p:grpSp>
          <p:nvGrpSpPr>
            <p:cNvPr id="25611" name="Group 31"/>
            <p:cNvGrpSpPr>
              <a:grpSpLocks/>
            </p:cNvGrpSpPr>
            <p:nvPr/>
          </p:nvGrpSpPr>
          <p:grpSpPr bwMode="auto">
            <a:xfrm>
              <a:off x="3197" y="365"/>
              <a:ext cx="554" cy="2145"/>
              <a:chOff x="3197" y="365"/>
              <a:chExt cx="554" cy="2145"/>
            </a:xfrm>
          </p:grpSpPr>
          <p:sp>
            <p:nvSpPr>
              <p:cNvPr id="25657" name="Freeform 29"/>
              <p:cNvSpPr>
                <a:spLocks noEditPoints="1"/>
              </p:cNvSpPr>
              <p:nvPr/>
            </p:nvSpPr>
            <p:spPr bwMode="auto">
              <a:xfrm>
                <a:off x="3197"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sp>
            <p:nvSpPr>
              <p:cNvPr id="25658" name="Freeform 30"/>
              <p:cNvSpPr>
                <a:spLocks noEditPoints="1"/>
              </p:cNvSpPr>
              <p:nvPr/>
            </p:nvSpPr>
            <p:spPr bwMode="auto">
              <a:xfrm>
                <a:off x="3739"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grpSp>
        <p:sp>
          <p:nvSpPr>
            <p:cNvPr id="25612" name="Freeform 32"/>
            <p:cNvSpPr>
              <a:spLocks noEditPoints="1"/>
            </p:cNvSpPr>
            <p:nvPr/>
          </p:nvSpPr>
          <p:spPr bwMode="auto">
            <a:xfrm>
              <a:off x="4281" y="365"/>
              <a:ext cx="12" cy="2145"/>
            </a:xfrm>
            <a:custGeom>
              <a:avLst/>
              <a:gdLst>
                <a:gd name="T0" fmla="*/ 0 w 50"/>
                <a:gd name="T1" fmla="*/ 0 h 8950"/>
                <a:gd name="T2" fmla="*/ 0 w 50"/>
                <a:gd name="T3" fmla="*/ 0 h 8950"/>
                <a:gd name="T4" fmla="*/ 0 w 50"/>
                <a:gd name="T5" fmla="*/ 0 h 8950"/>
                <a:gd name="T6" fmla="*/ 0 w 50"/>
                <a:gd name="T7" fmla="*/ 0 h 8950"/>
                <a:gd name="T8" fmla="*/ 0 w 50"/>
                <a:gd name="T9" fmla="*/ 0 h 8950"/>
                <a:gd name="T10" fmla="*/ 0 w 50"/>
                <a:gd name="T11" fmla="*/ 1 h 8950"/>
                <a:gd name="T12" fmla="*/ 0 w 50"/>
                <a:gd name="T13" fmla="*/ 0 h 8950"/>
                <a:gd name="T14" fmla="*/ 0 w 50"/>
                <a:gd name="T15" fmla="*/ 1 h 8950"/>
                <a:gd name="T16" fmla="*/ 0 w 50"/>
                <a:gd name="T17" fmla="*/ 1 h 8950"/>
                <a:gd name="T18" fmla="*/ 0 w 50"/>
                <a:gd name="T19" fmla="*/ 1 h 8950"/>
                <a:gd name="T20" fmla="*/ 0 w 50"/>
                <a:gd name="T21" fmla="*/ 1 h 8950"/>
                <a:gd name="T22" fmla="*/ 0 w 50"/>
                <a:gd name="T23" fmla="*/ 1 h 8950"/>
                <a:gd name="T24" fmla="*/ 0 w 50"/>
                <a:gd name="T25" fmla="*/ 1 h 8950"/>
                <a:gd name="T26" fmla="*/ 0 w 50"/>
                <a:gd name="T27" fmla="*/ 1 h 8950"/>
                <a:gd name="T28" fmla="*/ 0 w 50"/>
                <a:gd name="T29" fmla="*/ 2 h 8950"/>
                <a:gd name="T30" fmla="*/ 0 w 50"/>
                <a:gd name="T31" fmla="*/ 2 h 8950"/>
                <a:gd name="T32" fmla="*/ 0 w 50"/>
                <a:gd name="T33" fmla="*/ 2 h 8950"/>
                <a:gd name="T34" fmla="*/ 0 w 50"/>
                <a:gd name="T35" fmla="*/ 2 h 8950"/>
                <a:gd name="T36" fmla="*/ 0 w 50"/>
                <a:gd name="T37" fmla="*/ 2 h 8950"/>
                <a:gd name="T38" fmla="*/ 0 w 50"/>
                <a:gd name="T39" fmla="*/ 2 h 8950"/>
                <a:gd name="T40" fmla="*/ 0 w 50"/>
                <a:gd name="T41" fmla="*/ 2 h 8950"/>
                <a:gd name="T42" fmla="*/ 0 w 50"/>
                <a:gd name="T43" fmla="*/ 3 h 8950"/>
                <a:gd name="T44" fmla="*/ 0 w 50"/>
                <a:gd name="T45" fmla="*/ 2 h 8950"/>
                <a:gd name="T46" fmla="*/ 0 w 50"/>
                <a:gd name="T47" fmla="*/ 3 h 8950"/>
                <a:gd name="T48" fmla="*/ 0 w 50"/>
                <a:gd name="T49" fmla="*/ 3 h 8950"/>
                <a:gd name="T50" fmla="*/ 0 w 50"/>
                <a:gd name="T51" fmla="*/ 3 h 8950"/>
                <a:gd name="T52" fmla="*/ 0 w 50"/>
                <a:gd name="T53" fmla="*/ 3 h 8950"/>
                <a:gd name="T54" fmla="*/ 0 w 50"/>
                <a:gd name="T55" fmla="*/ 3 h 8950"/>
                <a:gd name="T56" fmla="*/ 0 w 50"/>
                <a:gd name="T57" fmla="*/ 4 h 8950"/>
                <a:gd name="T58" fmla="*/ 0 w 50"/>
                <a:gd name="T59" fmla="*/ 3 h 8950"/>
                <a:gd name="T60" fmla="*/ 0 w 50"/>
                <a:gd name="T61" fmla="*/ 4 h 8950"/>
                <a:gd name="T62" fmla="*/ 0 w 50"/>
                <a:gd name="T63" fmla="*/ 4 h 8950"/>
                <a:gd name="T64" fmla="*/ 0 w 50"/>
                <a:gd name="T65" fmla="*/ 4 h 8950"/>
                <a:gd name="T66" fmla="*/ 0 w 50"/>
                <a:gd name="T67" fmla="*/ 4 h 8950"/>
                <a:gd name="T68" fmla="*/ 0 w 50"/>
                <a:gd name="T69" fmla="*/ 4 h 8950"/>
                <a:gd name="T70" fmla="*/ 0 w 50"/>
                <a:gd name="T71" fmla="*/ 4 h 8950"/>
                <a:gd name="T72" fmla="*/ 0 w 50"/>
                <a:gd name="T73" fmla="*/ 4 h 8950"/>
                <a:gd name="T74" fmla="*/ 0 w 50"/>
                <a:gd name="T75" fmla="*/ 5 h 8950"/>
                <a:gd name="T76" fmla="*/ 0 w 50"/>
                <a:gd name="T77" fmla="*/ 4 h 8950"/>
                <a:gd name="T78" fmla="*/ 0 w 50"/>
                <a:gd name="T79" fmla="*/ 5 h 8950"/>
                <a:gd name="T80" fmla="*/ 0 w 50"/>
                <a:gd name="T81" fmla="*/ 5 h 8950"/>
                <a:gd name="T82" fmla="*/ 0 w 50"/>
                <a:gd name="T83" fmla="*/ 5 h 8950"/>
                <a:gd name="T84" fmla="*/ 0 w 50"/>
                <a:gd name="T85" fmla="*/ 5 h 8950"/>
                <a:gd name="T86" fmla="*/ 0 w 50"/>
                <a:gd name="T87" fmla="*/ 5 h 8950"/>
                <a:gd name="T88" fmla="*/ 0 w 50"/>
                <a:gd name="T89" fmla="*/ 6 h 8950"/>
                <a:gd name="T90" fmla="*/ 0 w 50"/>
                <a:gd name="T91" fmla="*/ 5 h 8950"/>
                <a:gd name="T92" fmla="*/ 0 w 50"/>
                <a:gd name="T93" fmla="*/ 6 h 8950"/>
                <a:gd name="T94" fmla="*/ 0 w 50"/>
                <a:gd name="T95" fmla="*/ 6 h 8950"/>
                <a:gd name="T96" fmla="*/ 0 w 50"/>
                <a:gd name="T97" fmla="*/ 6 h 8950"/>
                <a:gd name="T98" fmla="*/ 0 w 50"/>
                <a:gd name="T99" fmla="*/ 6 h 8950"/>
                <a:gd name="T100" fmla="*/ 0 w 50"/>
                <a:gd name="T101" fmla="*/ 6 h 8950"/>
                <a:gd name="T102" fmla="*/ 0 w 50"/>
                <a:gd name="T103" fmla="*/ 6 h 8950"/>
                <a:gd name="T104" fmla="*/ 0 w 50"/>
                <a:gd name="T105" fmla="*/ 6 h 8950"/>
                <a:gd name="T106" fmla="*/ 0 w 50"/>
                <a:gd name="T107" fmla="*/ 6 h 8950"/>
                <a:gd name="T108" fmla="*/ 0 w 50"/>
                <a:gd name="T109" fmla="*/ 6 h 8950"/>
                <a:gd name="T110" fmla="*/ 0 w 50"/>
                <a:gd name="T111" fmla="*/ 6 h 8950"/>
                <a:gd name="T112" fmla="*/ 0 w 50"/>
                <a:gd name="T113" fmla="*/ 7 h 8950"/>
                <a:gd name="T114" fmla="*/ 0 w 50"/>
                <a:gd name="T115" fmla="*/ 7 h 8950"/>
                <a:gd name="T116" fmla="*/ 0 w 50"/>
                <a:gd name="T117" fmla="*/ 7 h 8950"/>
                <a:gd name="T118" fmla="*/ 0 w 50"/>
                <a:gd name="T119" fmla="*/ 7 h 89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950"/>
                <a:gd name="T182" fmla="*/ 50 w 50"/>
                <a:gd name="T183" fmla="*/ 8950 h 89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950">
                  <a:moveTo>
                    <a:pt x="50" y="25"/>
                  </a:moveTo>
                  <a:lnTo>
                    <a:pt x="50" y="175"/>
                  </a:lnTo>
                  <a:cubicBezTo>
                    <a:pt x="50" y="189"/>
                    <a:pt x="39" y="200"/>
                    <a:pt x="25" y="200"/>
                  </a:cubicBezTo>
                  <a:cubicBezTo>
                    <a:pt x="11" y="200"/>
                    <a:pt x="0" y="189"/>
                    <a:pt x="0" y="175"/>
                  </a:cubicBezTo>
                  <a:lnTo>
                    <a:pt x="0" y="25"/>
                  </a:lnTo>
                  <a:cubicBezTo>
                    <a:pt x="0" y="11"/>
                    <a:pt x="11" y="0"/>
                    <a:pt x="25" y="0"/>
                  </a:cubicBezTo>
                  <a:cubicBezTo>
                    <a:pt x="39" y="0"/>
                    <a:pt x="50" y="11"/>
                    <a:pt x="50" y="25"/>
                  </a:cubicBezTo>
                  <a:close/>
                  <a:moveTo>
                    <a:pt x="50" y="375"/>
                  </a:moveTo>
                  <a:lnTo>
                    <a:pt x="50" y="525"/>
                  </a:lnTo>
                  <a:cubicBezTo>
                    <a:pt x="50" y="539"/>
                    <a:pt x="39" y="550"/>
                    <a:pt x="25" y="550"/>
                  </a:cubicBezTo>
                  <a:cubicBezTo>
                    <a:pt x="11" y="550"/>
                    <a:pt x="0" y="539"/>
                    <a:pt x="0" y="525"/>
                  </a:cubicBezTo>
                  <a:lnTo>
                    <a:pt x="0" y="375"/>
                  </a:lnTo>
                  <a:cubicBezTo>
                    <a:pt x="0" y="361"/>
                    <a:pt x="11" y="350"/>
                    <a:pt x="25" y="350"/>
                  </a:cubicBezTo>
                  <a:cubicBezTo>
                    <a:pt x="39" y="350"/>
                    <a:pt x="50" y="361"/>
                    <a:pt x="50" y="375"/>
                  </a:cubicBezTo>
                  <a:close/>
                  <a:moveTo>
                    <a:pt x="50" y="725"/>
                  </a:moveTo>
                  <a:lnTo>
                    <a:pt x="50" y="875"/>
                  </a:lnTo>
                  <a:cubicBezTo>
                    <a:pt x="50" y="889"/>
                    <a:pt x="39" y="900"/>
                    <a:pt x="25" y="900"/>
                  </a:cubicBezTo>
                  <a:cubicBezTo>
                    <a:pt x="11" y="900"/>
                    <a:pt x="0" y="889"/>
                    <a:pt x="0" y="875"/>
                  </a:cubicBezTo>
                  <a:lnTo>
                    <a:pt x="0" y="725"/>
                  </a:lnTo>
                  <a:cubicBezTo>
                    <a:pt x="0" y="711"/>
                    <a:pt x="11" y="700"/>
                    <a:pt x="25" y="700"/>
                  </a:cubicBezTo>
                  <a:cubicBezTo>
                    <a:pt x="39" y="700"/>
                    <a:pt x="50" y="711"/>
                    <a:pt x="50" y="725"/>
                  </a:cubicBezTo>
                  <a:close/>
                  <a:moveTo>
                    <a:pt x="50" y="1075"/>
                  </a:moveTo>
                  <a:lnTo>
                    <a:pt x="50" y="1225"/>
                  </a:lnTo>
                  <a:cubicBezTo>
                    <a:pt x="50" y="1239"/>
                    <a:pt x="39" y="1250"/>
                    <a:pt x="25" y="1250"/>
                  </a:cubicBezTo>
                  <a:cubicBezTo>
                    <a:pt x="11" y="1250"/>
                    <a:pt x="0" y="1239"/>
                    <a:pt x="0" y="1225"/>
                  </a:cubicBezTo>
                  <a:lnTo>
                    <a:pt x="0" y="1075"/>
                  </a:lnTo>
                  <a:cubicBezTo>
                    <a:pt x="0" y="1061"/>
                    <a:pt x="11" y="1050"/>
                    <a:pt x="25" y="1050"/>
                  </a:cubicBezTo>
                  <a:cubicBezTo>
                    <a:pt x="39" y="1050"/>
                    <a:pt x="50" y="1061"/>
                    <a:pt x="50" y="1075"/>
                  </a:cubicBezTo>
                  <a:close/>
                  <a:moveTo>
                    <a:pt x="50" y="1425"/>
                  </a:moveTo>
                  <a:lnTo>
                    <a:pt x="50" y="1575"/>
                  </a:lnTo>
                  <a:cubicBezTo>
                    <a:pt x="50" y="1589"/>
                    <a:pt x="39" y="1600"/>
                    <a:pt x="25" y="1600"/>
                  </a:cubicBezTo>
                  <a:cubicBezTo>
                    <a:pt x="11" y="1600"/>
                    <a:pt x="0" y="1589"/>
                    <a:pt x="0" y="1575"/>
                  </a:cubicBezTo>
                  <a:lnTo>
                    <a:pt x="0" y="1425"/>
                  </a:lnTo>
                  <a:cubicBezTo>
                    <a:pt x="0" y="1411"/>
                    <a:pt x="11" y="1400"/>
                    <a:pt x="25" y="1400"/>
                  </a:cubicBezTo>
                  <a:cubicBezTo>
                    <a:pt x="39" y="1400"/>
                    <a:pt x="50" y="1411"/>
                    <a:pt x="50" y="1425"/>
                  </a:cubicBezTo>
                  <a:close/>
                  <a:moveTo>
                    <a:pt x="50" y="1775"/>
                  </a:moveTo>
                  <a:lnTo>
                    <a:pt x="50" y="1925"/>
                  </a:lnTo>
                  <a:cubicBezTo>
                    <a:pt x="50" y="1939"/>
                    <a:pt x="39" y="1950"/>
                    <a:pt x="25" y="1950"/>
                  </a:cubicBezTo>
                  <a:cubicBezTo>
                    <a:pt x="11" y="1950"/>
                    <a:pt x="0" y="1939"/>
                    <a:pt x="0" y="1925"/>
                  </a:cubicBezTo>
                  <a:lnTo>
                    <a:pt x="0" y="1775"/>
                  </a:lnTo>
                  <a:cubicBezTo>
                    <a:pt x="0" y="1761"/>
                    <a:pt x="11" y="1750"/>
                    <a:pt x="25" y="1750"/>
                  </a:cubicBezTo>
                  <a:cubicBezTo>
                    <a:pt x="39" y="1750"/>
                    <a:pt x="50" y="1761"/>
                    <a:pt x="50" y="1775"/>
                  </a:cubicBezTo>
                  <a:close/>
                  <a:moveTo>
                    <a:pt x="50" y="2125"/>
                  </a:moveTo>
                  <a:lnTo>
                    <a:pt x="50" y="2275"/>
                  </a:lnTo>
                  <a:cubicBezTo>
                    <a:pt x="50" y="2289"/>
                    <a:pt x="39" y="2300"/>
                    <a:pt x="25" y="2300"/>
                  </a:cubicBezTo>
                  <a:cubicBezTo>
                    <a:pt x="11" y="2300"/>
                    <a:pt x="0" y="2289"/>
                    <a:pt x="0" y="2275"/>
                  </a:cubicBezTo>
                  <a:lnTo>
                    <a:pt x="0" y="2125"/>
                  </a:lnTo>
                  <a:cubicBezTo>
                    <a:pt x="0" y="2111"/>
                    <a:pt x="11" y="2100"/>
                    <a:pt x="25" y="2100"/>
                  </a:cubicBezTo>
                  <a:cubicBezTo>
                    <a:pt x="39" y="2100"/>
                    <a:pt x="50" y="2111"/>
                    <a:pt x="50" y="2125"/>
                  </a:cubicBezTo>
                  <a:close/>
                  <a:moveTo>
                    <a:pt x="50" y="2475"/>
                  </a:moveTo>
                  <a:lnTo>
                    <a:pt x="50" y="2625"/>
                  </a:lnTo>
                  <a:cubicBezTo>
                    <a:pt x="50" y="2639"/>
                    <a:pt x="39" y="2650"/>
                    <a:pt x="25" y="2650"/>
                  </a:cubicBezTo>
                  <a:cubicBezTo>
                    <a:pt x="11" y="2650"/>
                    <a:pt x="0" y="2639"/>
                    <a:pt x="0" y="2625"/>
                  </a:cubicBezTo>
                  <a:lnTo>
                    <a:pt x="0" y="2475"/>
                  </a:lnTo>
                  <a:cubicBezTo>
                    <a:pt x="0" y="2461"/>
                    <a:pt x="11" y="2450"/>
                    <a:pt x="25" y="2450"/>
                  </a:cubicBezTo>
                  <a:cubicBezTo>
                    <a:pt x="39" y="2450"/>
                    <a:pt x="50" y="2461"/>
                    <a:pt x="50" y="2475"/>
                  </a:cubicBezTo>
                  <a:close/>
                  <a:moveTo>
                    <a:pt x="50" y="2825"/>
                  </a:moveTo>
                  <a:lnTo>
                    <a:pt x="50" y="2975"/>
                  </a:lnTo>
                  <a:cubicBezTo>
                    <a:pt x="50" y="2989"/>
                    <a:pt x="39" y="3000"/>
                    <a:pt x="25" y="3000"/>
                  </a:cubicBezTo>
                  <a:cubicBezTo>
                    <a:pt x="11" y="3000"/>
                    <a:pt x="0" y="2989"/>
                    <a:pt x="0" y="2975"/>
                  </a:cubicBezTo>
                  <a:lnTo>
                    <a:pt x="0" y="2825"/>
                  </a:lnTo>
                  <a:cubicBezTo>
                    <a:pt x="0" y="2811"/>
                    <a:pt x="11" y="2800"/>
                    <a:pt x="25" y="2800"/>
                  </a:cubicBezTo>
                  <a:cubicBezTo>
                    <a:pt x="39" y="2800"/>
                    <a:pt x="50" y="2811"/>
                    <a:pt x="50" y="2825"/>
                  </a:cubicBezTo>
                  <a:close/>
                  <a:moveTo>
                    <a:pt x="50" y="3175"/>
                  </a:moveTo>
                  <a:lnTo>
                    <a:pt x="50" y="3325"/>
                  </a:lnTo>
                  <a:cubicBezTo>
                    <a:pt x="50" y="3339"/>
                    <a:pt x="39" y="3350"/>
                    <a:pt x="25" y="3350"/>
                  </a:cubicBezTo>
                  <a:cubicBezTo>
                    <a:pt x="11" y="3350"/>
                    <a:pt x="0" y="3339"/>
                    <a:pt x="0" y="3325"/>
                  </a:cubicBezTo>
                  <a:lnTo>
                    <a:pt x="0" y="3175"/>
                  </a:lnTo>
                  <a:cubicBezTo>
                    <a:pt x="0" y="3161"/>
                    <a:pt x="11" y="3150"/>
                    <a:pt x="25" y="3150"/>
                  </a:cubicBezTo>
                  <a:cubicBezTo>
                    <a:pt x="39" y="3150"/>
                    <a:pt x="50" y="3161"/>
                    <a:pt x="50" y="3175"/>
                  </a:cubicBezTo>
                  <a:close/>
                  <a:moveTo>
                    <a:pt x="50" y="3525"/>
                  </a:moveTo>
                  <a:lnTo>
                    <a:pt x="50" y="3675"/>
                  </a:lnTo>
                  <a:cubicBezTo>
                    <a:pt x="50" y="3689"/>
                    <a:pt x="39" y="3700"/>
                    <a:pt x="25" y="3700"/>
                  </a:cubicBezTo>
                  <a:cubicBezTo>
                    <a:pt x="11" y="3700"/>
                    <a:pt x="0" y="3689"/>
                    <a:pt x="0" y="3675"/>
                  </a:cubicBezTo>
                  <a:lnTo>
                    <a:pt x="0" y="3525"/>
                  </a:lnTo>
                  <a:cubicBezTo>
                    <a:pt x="0" y="3511"/>
                    <a:pt x="11" y="3500"/>
                    <a:pt x="25" y="3500"/>
                  </a:cubicBezTo>
                  <a:cubicBezTo>
                    <a:pt x="39" y="3500"/>
                    <a:pt x="50" y="3511"/>
                    <a:pt x="50" y="3525"/>
                  </a:cubicBezTo>
                  <a:close/>
                  <a:moveTo>
                    <a:pt x="50" y="3875"/>
                  </a:moveTo>
                  <a:lnTo>
                    <a:pt x="50" y="4025"/>
                  </a:lnTo>
                  <a:cubicBezTo>
                    <a:pt x="50" y="4039"/>
                    <a:pt x="39" y="4050"/>
                    <a:pt x="25" y="4050"/>
                  </a:cubicBezTo>
                  <a:cubicBezTo>
                    <a:pt x="11" y="4050"/>
                    <a:pt x="0" y="4039"/>
                    <a:pt x="0" y="4025"/>
                  </a:cubicBezTo>
                  <a:lnTo>
                    <a:pt x="0" y="3875"/>
                  </a:lnTo>
                  <a:cubicBezTo>
                    <a:pt x="0" y="3861"/>
                    <a:pt x="11" y="3850"/>
                    <a:pt x="25" y="3850"/>
                  </a:cubicBezTo>
                  <a:cubicBezTo>
                    <a:pt x="39" y="3850"/>
                    <a:pt x="50" y="3861"/>
                    <a:pt x="50" y="3875"/>
                  </a:cubicBezTo>
                  <a:close/>
                  <a:moveTo>
                    <a:pt x="50" y="4225"/>
                  </a:moveTo>
                  <a:lnTo>
                    <a:pt x="50" y="4375"/>
                  </a:lnTo>
                  <a:cubicBezTo>
                    <a:pt x="50" y="4389"/>
                    <a:pt x="39" y="4400"/>
                    <a:pt x="25" y="4400"/>
                  </a:cubicBezTo>
                  <a:cubicBezTo>
                    <a:pt x="11" y="4400"/>
                    <a:pt x="0" y="4389"/>
                    <a:pt x="0" y="4375"/>
                  </a:cubicBezTo>
                  <a:lnTo>
                    <a:pt x="0" y="4225"/>
                  </a:lnTo>
                  <a:cubicBezTo>
                    <a:pt x="0" y="4211"/>
                    <a:pt x="11" y="4200"/>
                    <a:pt x="25" y="4200"/>
                  </a:cubicBezTo>
                  <a:cubicBezTo>
                    <a:pt x="39" y="4200"/>
                    <a:pt x="50" y="4211"/>
                    <a:pt x="50" y="4225"/>
                  </a:cubicBezTo>
                  <a:close/>
                  <a:moveTo>
                    <a:pt x="50" y="4575"/>
                  </a:moveTo>
                  <a:lnTo>
                    <a:pt x="50" y="4725"/>
                  </a:lnTo>
                  <a:cubicBezTo>
                    <a:pt x="50" y="4739"/>
                    <a:pt x="39" y="4750"/>
                    <a:pt x="25" y="4750"/>
                  </a:cubicBezTo>
                  <a:cubicBezTo>
                    <a:pt x="11" y="4750"/>
                    <a:pt x="0" y="4739"/>
                    <a:pt x="0" y="4725"/>
                  </a:cubicBezTo>
                  <a:lnTo>
                    <a:pt x="0" y="4575"/>
                  </a:lnTo>
                  <a:cubicBezTo>
                    <a:pt x="0" y="4561"/>
                    <a:pt x="11" y="4550"/>
                    <a:pt x="25" y="4550"/>
                  </a:cubicBezTo>
                  <a:cubicBezTo>
                    <a:pt x="39" y="4550"/>
                    <a:pt x="50" y="4561"/>
                    <a:pt x="50" y="4575"/>
                  </a:cubicBezTo>
                  <a:close/>
                  <a:moveTo>
                    <a:pt x="50" y="4925"/>
                  </a:moveTo>
                  <a:lnTo>
                    <a:pt x="50" y="5075"/>
                  </a:lnTo>
                  <a:cubicBezTo>
                    <a:pt x="50" y="5089"/>
                    <a:pt x="39" y="5100"/>
                    <a:pt x="25" y="5100"/>
                  </a:cubicBezTo>
                  <a:cubicBezTo>
                    <a:pt x="11" y="5100"/>
                    <a:pt x="0" y="5089"/>
                    <a:pt x="0" y="5075"/>
                  </a:cubicBezTo>
                  <a:lnTo>
                    <a:pt x="0" y="4925"/>
                  </a:lnTo>
                  <a:cubicBezTo>
                    <a:pt x="0" y="4911"/>
                    <a:pt x="11" y="4900"/>
                    <a:pt x="25" y="4900"/>
                  </a:cubicBezTo>
                  <a:cubicBezTo>
                    <a:pt x="39" y="4900"/>
                    <a:pt x="50" y="4911"/>
                    <a:pt x="50" y="4925"/>
                  </a:cubicBezTo>
                  <a:close/>
                  <a:moveTo>
                    <a:pt x="50" y="5275"/>
                  </a:moveTo>
                  <a:lnTo>
                    <a:pt x="50" y="5425"/>
                  </a:lnTo>
                  <a:cubicBezTo>
                    <a:pt x="50" y="5439"/>
                    <a:pt x="39" y="5450"/>
                    <a:pt x="25" y="5450"/>
                  </a:cubicBezTo>
                  <a:cubicBezTo>
                    <a:pt x="11" y="5450"/>
                    <a:pt x="0" y="5439"/>
                    <a:pt x="0" y="5425"/>
                  </a:cubicBezTo>
                  <a:lnTo>
                    <a:pt x="0" y="5275"/>
                  </a:lnTo>
                  <a:cubicBezTo>
                    <a:pt x="0" y="5261"/>
                    <a:pt x="11" y="5250"/>
                    <a:pt x="25" y="5250"/>
                  </a:cubicBezTo>
                  <a:cubicBezTo>
                    <a:pt x="39" y="5250"/>
                    <a:pt x="50" y="5261"/>
                    <a:pt x="50" y="5275"/>
                  </a:cubicBezTo>
                  <a:close/>
                  <a:moveTo>
                    <a:pt x="50" y="5625"/>
                  </a:moveTo>
                  <a:lnTo>
                    <a:pt x="50" y="5775"/>
                  </a:lnTo>
                  <a:cubicBezTo>
                    <a:pt x="50" y="5789"/>
                    <a:pt x="39" y="5800"/>
                    <a:pt x="25" y="5800"/>
                  </a:cubicBezTo>
                  <a:cubicBezTo>
                    <a:pt x="11" y="5800"/>
                    <a:pt x="0" y="5789"/>
                    <a:pt x="0" y="5775"/>
                  </a:cubicBezTo>
                  <a:lnTo>
                    <a:pt x="0" y="5625"/>
                  </a:lnTo>
                  <a:cubicBezTo>
                    <a:pt x="0" y="5611"/>
                    <a:pt x="11" y="5600"/>
                    <a:pt x="25" y="5600"/>
                  </a:cubicBezTo>
                  <a:cubicBezTo>
                    <a:pt x="39" y="5600"/>
                    <a:pt x="50" y="5611"/>
                    <a:pt x="50" y="5625"/>
                  </a:cubicBezTo>
                  <a:close/>
                  <a:moveTo>
                    <a:pt x="50" y="5975"/>
                  </a:moveTo>
                  <a:lnTo>
                    <a:pt x="50" y="6125"/>
                  </a:lnTo>
                  <a:cubicBezTo>
                    <a:pt x="50" y="6139"/>
                    <a:pt x="39" y="6150"/>
                    <a:pt x="25" y="6150"/>
                  </a:cubicBezTo>
                  <a:cubicBezTo>
                    <a:pt x="11" y="6150"/>
                    <a:pt x="0" y="6139"/>
                    <a:pt x="0" y="6125"/>
                  </a:cubicBezTo>
                  <a:lnTo>
                    <a:pt x="0" y="5975"/>
                  </a:lnTo>
                  <a:cubicBezTo>
                    <a:pt x="0" y="5961"/>
                    <a:pt x="11" y="5950"/>
                    <a:pt x="25" y="5950"/>
                  </a:cubicBezTo>
                  <a:cubicBezTo>
                    <a:pt x="39" y="5950"/>
                    <a:pt x="50" y="5961"/>
                    <a:pt x="50" y="5975"/>
                  </a:cubicBezTo>
                  <a:close/>
                  <a:moveTo>
                    <a:pt x="50" y="6325"/>
                  </a:moveTo>
                  <a:lnTo>
                    <a:pt x="50" y="6475"/>
                  </a:lnTo>
                  <a:cubicBezTo>
                    <a:pt x="50" y="6489"/>
                    <a:pt x="39" y="6500"/>
                    <a:pt x="25" y="6500"/>
                  </a:cubicBezTo>
                  <a:cubicBezTo>
                    <a:pt x="11" y="6500"/>
                    <a:pt x="0" y="6489"/>
                    <a:pt x="0" y="6475"/>
                  </a:cubicBezTo>
                  <a:lnTo>
                    <a:pt x="0" y="6325"/>
                  </a:lnTo>
                  <a:cubicBezTo>
                    <a:pt x="0" y="6311"/>
                    <a:pt x="11" y="6300"/>
                    <a:pt x="25" y="6300"/>
                  </a:cubicBezTo>
                  <a:cubicBezTo>
                    <a:pt x="39" y="6300"/>
                    <a:pt x="50" y="6311"/>
                    <a:pt x="50" y="6325"/>
                  </a:cubicBezTo>
                  <a:close/>
                  <a:moveTo>
                    <a:pt x="50" y="6675"/>
                  </a:moveTo>
                  <a:lnTo>
                    <a:pt x="50" y="6825"/>
                  </a:lnTo>
                  <a:cubicBezTo>
                    <a:pt x="50" y="6839"/>
                    <a:pt x="39" y="6850"/>
                    <a:pt x="25" y="6850"/>
                  </a:cubicBezTo>
                  <a:cubicBezTo>
                    <a:pt x="11" y="6850"/>
                    <a:pt x="0" y="6839"/>
                    <a:pt x="0" y="6825"/>
                  </a:cubicBezTo>
                  <a:lnTo>
                    <a:pt x="0" y="6675"/>
                  </a:lnTo>
                  <a:cubicBezTo>
                    <a:pt x="0" y="6661"/>
                    <a:pt x="11" y="6650"/>
                    <a:pt x="25" y="6650"/>
                  </a:cubicBezTo>
                  <a:cubicBezTo>
                    <a:pt x="39" y="6650"/>
                    <a:pt x="50" y="6661"/>
                    <a:pt x="50" y="6675"/>
                  </a:cubicBezTo>
                  <a:close/>
                  <a:moveTo>
                    <a:pt x="50" y="7025"/>
                  </a:moveTo>
                  <a:lnTo>
                    <a:pt x="50" y="7175"/>
                  </a:lnTo>
                  <a:cubicBezTo>
                    <a:pt x="50" y="7189"/>
                    <a:pt x="39" y="7200"/>
                    <a:pt x="25" y="7200"/>
                  </a:cubicBezTo>
                  <a:cubicBezTo>
                    <a:pt x="11" y="7200"/>
                    <a:pt x="0" y="7189"/>
                    <a:pt x="0" y="7175"/>
                  </a:cubicBezTo>
                  <a:lnTo>
                    <a:pt x="0" y="7025"/>
                  </a:lnTo>
                  <a:cubicBezTo>
                    <a:pt x="0" y="7011"/>
                    <a:pt x="11" y="7000"/>
                    <a:pt x="25" y="7000"/>
                  </a:cubicBezTo>
                  <a:cubicBezTo>
                    <a:pt x="39" y="7000"/>
                    <a:pt x="50" y="7011"/>
                    <a:pt x="50" y="7025"/>
                  </a:cubicBezTo>
                  <a:close/>
                  <a:moveTo>
                    <a:pt x="50" y="7375"/>
                  </a:moveTo>
                  <a:lnTo>
                    <a:pt x="50" y="7525"/>
                  </a:lnTo>
                  <a:cubicBezTo>
                    <a:pt x="50" y="7539"/>
                    <a:pt x="39" y="7550"/>
                    <a:pt x="25" y="7550"/>
                  </a:cubicBezTo>
                  <a:cubicBezTo>
                    <a:pt x="11" y="7550"/>
                    <a:pt x="0" y="7539"/>
                    <a:pt x="0" y="7525"/>
                  </a:cubicBezTo>
                  <a:lnTo>
                    <a:pt x="0" y="7375"/>
                  </a:lnTo>
                  <a:cubicBezTo>
                    <a:pt x="0" y="7361"/>
                    <a:pt x="11" y="7350"/>
                    <a:pt x="25" y="7350"/>
                  </a:cubicBezTo>
                  <a:cubicBezTo>
                    <a:pt x="39" y="7350"/>
                    <a:pt x="50" y="7361"/>
                    <a:pt x="50" y="7375"/>
                  </a:cubicBezTo>
                  <a:close/>
                  <a:moveTo>
                    <a:pt x="50" y="7725"/>
                  </a:moveTo>
                  <a:lnTo>
                    <a:pt x="50" y="7875"/>
                  </a:lnTo>
                  <a:cubicBezTo>
                    <a:pt x="50" y="7889"/>
                    <a:pt x="39" y="7900"/>
                    <a:pt x="25" y="7900"/>
                  </a:cubicBezTo>
                  <a:cubicBezTo>
                    <a:pt x="11" y="7900"/>
                    <a:pt x="0" y="7889"/>
                    <a:pt x="0" y="7875"/>
                  </a:cubicBezTo>
                  <a:lnTo>
                    <a:pt x="0" y="7725"/>
                  </a:lnTo>
                  <a:cubicBezTo>
                    <a:pt x="0" y="7711"/>
                    <a:pt x="11" y="7700"/>
                    <a:pt x="25" y="7700"/>
                  </a:cubicBezTo>
                  <a:cubicBezTo>
                    <a:pt x="39" y="7700"/>
                    <a:pt x="50" y="7711"/>
                    <a:pt x="50" y="7725"/>
                  </a:cubicBezTo>
                  <a:close/>
                  <a:moveTo>
                    <a:pt x="50" y="8075"/>
                  </a:moveTo>
                  <a:lnTo>
                    <a:pt x="50" y="8225"/>
                  </a:lnTo>
                  <a:cubicBezTo>
                    <a:pt x="50" y="8239"/>
                    <a:pt x="39" y="8250"/>
                    <a:pt x="25" y="8250"/>
                  </a:cubicBezTo>
                  <a:cubicBezTo>
                    <a:pt x="11" y="8250"/>
                    <a:pt x="0" y="8239"/>
                    <a:pt x="0" y="8225"/>
                  </a:cubicBezTo>
                  <a:lnTo>
                    <a:pt x="0" y="8075"/>
                  </a:lnTo>
                  <a:cubicBezTo>
                    <a:pt x="0" y="8061"/>
                    <a:pt x="11" y="8050"/>
                    <a:pt x="25" y="8050"/>
                  </a:cubicBezTo>
                  <a:cubicBezTo>
                    <a:pt x="39" y="8050"/>
                    <a:pt x="50" y="8061"/>
                    <a:pt x="50" y="8075"/>
                  </a:cubicBezTo>
                  <a:close/>
                  <a:moveTo>
                    <a:pt x="50" y="8425"/>
                  </a:moveTo>
                  <a:lnTo>
                    <a:pt x="50" y="8575"/>
                  </a:lnTo>
                  <a:cubicBezTo>
                    <a:pt x="50" y="8589"/>
                    <a:pt x="39" y="8600"/>
                    <a:pt x="25" y="8600"/>
                  </a:cubicBezTo>
                  <a:cubicBezTo>
                    <a:pt x="11" y="8600"/>
                    <a:pt x="0" y="8589"/>
                    <a:pt x="0" y="8575"/>
                  </a:cubicBezTo>
                  <a:lnTo>
                    <a:pt x="0" y="8425"/>
                  </a:lnTo>
                  <a:cubicBezTo>
                    <a:pt x="0" y="8411"/>
                    <a:pt x="11" y="8400"/>
                    <a:pt x="25" y="8400"/>
                  </a:cubicBezTo>
                  <a:cubicBezTo>
                    <a:pt x="39" y="8400"/>
                    <a:pt x="50" y="8411"/>
                    <a:pt x="50" y="8425"/>
                  </a:cubicBezTo>
                  <a:close/>
                  <a:moveTo>
                    <a:pt x="50" y="8775"/>
                  </a:moveTo>
                  <a:lnTo>
                    <a:pt x="50" y="8925"/>
                  </a:lnTo>
                  <a:cubicBezTo>
                    <a:pt x="50" y="8939"/>
                    <a:pt x="39" y="8950"/>
                    <a:pt x="25" y="8950"/>
                  </a:cubicBezTo>
                  <a:cubicBezTo>
                    <a:pt x="11" y="8950"/>
                    <a:pt x="0" y="8939"/>
                    <a:pt x="0" y="8925"/>
                  </a:cubicBezTo>
                  <a:lnTo>
                    <a:pt x="0" y="8775"/>
                  </a:lnTo>
                  <a:cubicBezTo>
                    <a:pt x="0" y="8761"/>
                    <a:pt x="11" y="8750"/>
                    <a:pt x="25" y="8750"/>
                  </a:cubicBezTo>
                  <a:cubicBezTo>
                    <a:pt x="39" y="8750"/>
                    <a:pt x="50" y="8761"/>
                    <a:pt x="50" y="8775"/>
                  </a:cubicBezTo>
                  <a:close/>
                </a:path>
              </a:pathLst>
            </a:custGeom>
            <a:solidFill>
              <a:srgbClr val="000000"/>
            </a:solidFill>
            <a:ln w="6350" cap="flat">
              <a:solidFill>
                <a:srgbClr val="000000"/>
              </a:solidFill>
              <a:prstDash val="solid"/>
              <a:bevel/>
              <a:headEnd/>
              <a:tailEnd/>
            </a:ln>
          </p:spPr>
          <p:txBody>
            <a:bodyPr/>
            <a:lstStyle/>
            <a:p>
              <a:endParaRPr lang="pt-BR"/>
            </a:p>
          </p:txBody>
        </p:sp>
        <p:sp>
          <p:nvSpPr>
            <p:cNvPr id="25613" name="Freeform 33"/>
            <p:cNvSpPr>
              <a:spLocks/>
            </p:cNvSpPr>
            <p:nvPr/>
          </p:nvSpPr>
          <p:spPr bwMode="auto">
            <a:xfrm>
              <a:off x="1038" y="376"/>
              <a:ext cx="3792" cy="361"/>
            </a:xfrm>
            <a:custGeom>
              <a:avLst/>
              <a:gdLst>
                <a:gd name="T0" fmla="*/ 0 w 3792"/>
                <a:gd name="T1" fmla="*/ 361 h 361"/>
                <a:gd name="T2" fmla="*/ 0 w 3792"/>
                <a:gd name="T3" fmla="*/ 0 h 361"/>
                <a:gd name="T4" fmla="*/ 180 w 3792"/>
                <a:gd name="T5" fmla="*/ 0 h 361"/>
                <a:gd name="T6" fmla="*/ 180 w 3792"/>
                <a:gd name="T7" fmla="*/ 361 h 361"/>
                <a:gd name="T8" fmla="*/ 541 w 3792"/>
                <a:gd name="T9" fmla="*/ 361 h 361"/>
                <a:gd name="T10" fmla="*/ 541 w 3792"/>
                <a:gd name="T11" fmla="*/ 0 h 361"/>
                <a:gd name="T12" fmla="*/ 812 w 3792"/>
                <a:gd name="T13" fmla="*/ 0 h 361"/>
                <a:gd name="T14" fmla="*/ 812 w 3792"/>
                <a:gd name="T15" fmla="*/ 361 h 361"/>
                <a:gd name="T16" fmla="*/ 1083 w 3792"/>
                <a:gd name="T17" fmla="*/ 361 h 361"/>
                <a:gd name="T18" fmla="*/ 1083 w 3792"/>
                <a:gd name="T19" fmla="*/ 0 h 361"/>
                <a:gd name="T20" fmla="*/ 1445 w 3792"/>
                <a:gd name="T21" fmla="*/ 0 h 361"/>
                <a:gd name="T22" fmla="*/ 1445 w 3792"/>
                <a:gd name="T23" fmla="*/ 361 h 361"/>
                <a:gd name="T24" fmla="*/ 1625 w 3792"/>
                <a:gd name="T25" fmla="*/ 361 h 361"/>
                <a:gd name="T26" fmla="*/ 1625 w 3792"/>
                <a:gd name="T27" fmla="*/ 0 h 361"/>
                <a:gd name="T28" fmla="*/ 1896 w 3792"/>
                <a:gd name="T29" fmla="*/ 0 h 361"/>
                <a:gd name="T30" fmla="*/ 1896 w 3792"/>
                <a:gd name="T31" fmla="*/ 361 h 361"/>
                <a:gd name="T32" fmla="*/ 2167 w 3792"/>
                <a:gd name="T33" fmla="*/ 361 h 361"/>
                <a:gd name="T34" fmla="*/ 2167 w 3792"/>
                <a:gd name="T35" fmla="*/ 0 h 361"/>
                <a:gd name="T36" fmla="*/ 2348 w 3792"/>
                <a:gd name="T37" fmla="*/ 0 h 361"/>
                <a:gd name="T38" fmla="*/ 2348 w 3792"/>
                <a:gd name="T39" fmla="*/ 361 h 361"/>
                <a:gd name="T40" fmla="*/ 2709 w 3792"/>
                <a:gd name="T41" fmla="*/ 361 h 361"/>
                <a:gd name="T42" fmla="*/ 2709 w 3792"/>
                <a:gd name="T43" fmla="*/ 0 h 361"/>
                <a:gd name="T44" fmla="*/ 2799 w 3792"/>
                <a:gd name="T45" fmla="*/ 0 h 361"/>
                <a:gd name="T46" fmla="*/ 2799 w 3792"/>
                <a:gd name="T47" fmla="*/ 361 h 361"/>
                <a:gd name="T48" fmla="*/ 3250 w 3792"/>
                <a:gd name="T49" fmla="*/ 361 h 361"/>
                <a:gd name="T50" fmla="*/ 3250 w 3792"/>
                <a:gd name="T51" fmla="*/ 0 h 361"/>
                <a:gd name="T52" fmla="*/ 3431 w 3792"/>
                <a:gd name="T53" fmla="*/ 0 h 361"/>
                <a:gd name="T54" fmla="*/ 3431 w 3792"/>
                <a:gd name="T55" fmla="*/ 361 h 361"/>
                <a:gd name="T56" fmla="*/ 3792 w 3792"/>
                <a:gd name="T57" fmla="*/ 361 h 3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92"/>
                <a:gd name="T88" fmla="*/ 0 h 361"/>
                <a:gd name="T89" fmla="*/ 3792 w 3792"/>
                <a:gd name="T90" fmla="*/ 361 h 3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92" h="361">
                  <a:moveTo>
                    <a:pt x="0" y="361"/>
                  </a:moveTo>
                  <a:lnTo>
                    <a:pt x="0" y="0"/>
                  </a:lnTo>
                  <a:lnTo>
                    <a:pt x="180" y="0"/>
                  </a:lnTo>
                  <a:lnTo>
                    <a:pt x="180" y="361"/>
                  </a:lnTo>
                  <a:lnTo>
                    <a:pt x="541" y="361"/>
                  </a:lnTo>
                  <a:lnTo>
                    <a:pt x="541" y="0"/>
                  </a:lnTo>
                  <a:lnTo>
                    <a:pt x="812" y="0"/>
                  </a:lnTo>
                  <a:lnTo>
                    <a:pt x="812" y="361"/>
                  </a:lnTo>
                  <a:lnTo>
                    <a:pt x="1083" y="361"/>
                  </a:lnTo>
                  <a:lnTo>
                    <a:pt x="1083" y="0"/>
                  </a:lnTo>
                  <a:lnTo>
                    <a:pt x="1445" y="0"/>
                  </a:lnTo>
                  <a:lnTo>
                    <a:pt x="1445" y="361"/>
                  </a:lnTo>
                  <a:lnTo>
                    <a:pt x="1625" y="361"/>
                  </a:lnTo>
                  <a:lnTo>
                    <a:pt x="1625" y="0"/>
                  </a:lnTo>
                  <a:lnTo>
                    <a:pt x="1896" y="0"/>
                  </a:lnTo>
                  <a:lnTo>
                    <a:pt x="1896" y="361"/>
                  </a:lnTo>
                  <a:lnTo>
                    <a:pt x="2167" y="361"/>
                  </a:lnTo>
                  <a:lnTo>
                    <a:pt x="2167" y="0"/>
                  </a:lnTo>
                  <a:lnTo>
                    <a:pt x="2348" y="0"/>
                  </a:lnTo>
                  <a:lnTo>
                    <a:pt x="2348" y="361"/>
                  </a:lnTo>
                  <a:lnTo>
                    <a:pt x="2709" y="361"/>
                  </a:lnTo>
                  <a:lnTo>
                    <a:pt x="2709" y="0"/>
                  </a:lnTo>
                  <a:lnTo>
                    <a:pt x="2799" y="0"/>
                  </a:lnTo>
                  <a:lnTo>
                    <a:pt x="2799" y="361"/>
                  </a:lnTo>
                  <a:lnTo>
                    <a:pt x="3250" y="361"/>
                  </a:lnTo>
                  <a:lnTo>
                    <a:pt x="3250" y="0"/>
                  </a:lnTo>
                  <a:lnTo>
                    <a:pt x="3431" y="0"/>
                  </a:lnTo>
                  <a:lnTo>
                    <a:pt x="3431" y="361"/>
                  </a:lnTo>
                  <a:lnTo>
                    <a:pt x="3792" y="361"/>
                  </a:lnTo>
                </a:path>
              </a:pathLst>
            </a:custGeom>
            <a:noFill/>
            <a:ln w="1905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14" name="Freeform 34"/>
            <p:cNvSpPr>
              <a:spLocks noEditPoints="1"/>
            </p:cNvSpPr>
            <p:nvPr/>
          </p:nvSpPr>
          <p:spPr bwMode="auto">
            <a:xfrm>
              <a:off x="806" y="1437"/>
              <a:ext cx="4561" cy="64"/>
            </a:xfrm>
            <a:custGeom>
              <a:avLst/>
              <a:gdLst>
                <a:gd name="T0" fmla="*/ 0 w 19025"/>
                <a:gd name="T1" fmla="*/ 0 h 267"/>
                <a:gd name="T2" fmla="*/ 15 w 19025"/>
                <a:gd name="T3" fmla="*/ 0 h 267"/>
                <a:gd name="T4" fmla="*/ 15 w 19025"/>
                <a:gd name="T5" fmla="*/ 0 h 267"/>
                <a:gd name="T6" fmla="*/ 15 w 19025"/>
                <a:gd name="T7" fmla="*/ 0 h 267"/>
                <a:gd name="T8" fmla="*/ 0 w 19025"/>
                <a:gd name="T9" fmla="*/ 0 h 267"/>
                <a:gd name="T10" fmla="*/ 0 w 19025"/>
                <a:gd name="T11" fmla="*/ 0 h 267"/>
                <a:gd name="T12" fmla="*/ 0 w 19025"/>
                <a:gd name="T13" fmla="*/ 0 h 267"/>
                <a:gd name="T14" fmla="*/ 15 w 19025"/>
                <a:gd name="T15" fmla="*/ 0 h 267"/>
                <a:gd name="T16" fmla="*/ 15 w 19025"/>
                <a:gd name="T17" fmla="*/ 0 h 267"/>
                <a:gd name="T18" fmla="*/ 15 w 19025"/>
                <a:gd name="T19" fmla="*/ 0 h 267"/>
                <a:gd name="T20" fmla="*/ 15 w 19025"/>
                <a:gd name="T21" fmla="*/ 0 h 267"/>
                <a:gd name="T22" fmla="*/ 15 w 19025"/>
                <a:gd name="T23" fmla="*/ 0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25"/>
                <a:gd name="T37" fmla="*/ 0 h 267"/>
                <a:gd name="T38" fmla="*/ 19025 w 19025"/>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25" h="267">
                  <a:moveTo>
                    <a:pt x="25" y="108"/>
                  </a:moveTo>
                  <a:lnTo>
                    <a:pt x="18892" y="108"/>
                  </a:lnTo>
                  <a:cubicBezTo>
                    <a:pt x="18906" y="108"/>
                    <a:pt x="18917" y="120"/>
                    <a:pt x="18917" y="133"/>
                  </a:cubicBezTo>
                  <a:cubicBezTo>
                    <a:pt x="18917" y="147"/>
                    <a:pt x="18906" y="158"/>
                    <a:pt x="18892" y="158"/>
                  </a:cubicBezTo>
                  <a:lnTo>
                    <a:pt x="25" y="158"/>
                  </a:lnTo>
                  <a:cubicBezTo>
                    <a:pt x="11" y="158"/>
                    <a:pt x="0" y="147"/>
                    <a:pt x="0" y="133"/>
                  </a:cubicBezTo>
                  <a:cubicBezTo>
                    <a:pt x="0" y="120"/>
                    <a:pt x="11" y="108"/>
                    <a:pt x="25" y="108"/>
                  </a:cubicBezTo>
                  <a:close/>
                  <a:moveTo>
                    <a:pt x="18892" y="133"/>
                  </a:moveTo>
                  <a:lnTo>
                    <a:pt x="18758" y="0"/>
                  </a:lnTo>
                  <a:lnTo>
                    <a:pt x="19025" y="133"/>
                  </a:lnTo>
                  <a:lnTo>
                    <a:pt x="18758" y="267"/>
                  </a:lnTo>
                  <a:lnTo>
                    <a:pt x="18892" y="133"/>
                  </a:lnTo>
                  <a:close/>
                </a:path>
              </a:pathLst>
            </a:custGeom>
            <a:solidFill>
              <a:srgbClr val="000000"/>
            </a:solidFill>
            <a:ln w="6350" cap="flat">
              <a:solidFill>
                <a:srgbClr val="000000"/>
              </a:solidFill>
              <a:prstDash val="solid"/>
              <a:bevel/>
              <a:headEnd/>
              <a:tailEnd/>
            </a:ln>
          </p:spPr>
          <p:txBody>
            <a:bodyPr/>
            <a:lstStyle/>
            <a:p>
              <a:endParaRPr lang="pt-BR"/>
            </a:p>
          </p:txBody>
        </p:sp>
        <p:sp>
          <p:nvSpPr>
            <p:cNvPr id="25615" name="Freeform 35"/>
            <p:cNvSpPr>
              <a:spLocks/>
            </p:cNvSpPr>
            <p:nvPr/>
          </p:nvSpPr>
          <p:spPr bwMode="auto">
            <a:xfrm>
              <a:off x="1220" y="1036"/>
              <a:ext cx="144" cy="432"/>
            </a:xfrm>
            <a:custGeom>
              <a:avLst/>
              <a:gdLst>
                <a:gd name="T0" fmla="*/ 7 w 144"/>
                <a:gd name="T1" fmla="*/ 432 h 432"/>
                <a:gd name="T2" fmla="*/ 7 w 144"/>
                <a:gd name="T3" fmla="*/ 22 h 432"/>
                <a:gd name="T4" fmla="*/ 53 w 144"/>
                <a:gd name="T5" fmla="*/ 296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432"/>
                  </a:moveTo>
                  <a:cubicBezTo>
                    <a:pt x="3" y="238"/>
                    <a:pt x="0" y="45"/>
                    <a:pt x="7" y="22"/>
                  </a:cubicBezTo>
                  <a:cubicBezTo>
                    <a:pt x="14" y="0"/>
                    <a:pt x="30" y="228"/>
                    <a:pt x="53" y="296"/>
                  </a:cubicBezTo>
                  <a:cubicBezTo>
                    <a:pt x="75" y="364"/>
                    <a:pt x="109" y="398"/>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16" name="Freeform 36"/>
            <p:cNvSpPr>
              <a:spLocks/>
            </p:cNvSpPr>
            <p:nvPr/>
          </p:nvSpPr>
          <p:spPr bwMode="auto">
            <a:xfrm>
              <a:off x="4454" y="1039"/>
              <a:ext cx="144" cy="432"/>
            </a:xfrm>
            <a:custGeom>
              <a:avLst/>
              <a:gdLst>
                <a:gd name="T0" fmla="*/ 7 w 144"/>
                <a:gd name="T1" fmla="*/ 432 h 432"/>
                <a:gd name="T2" fmla="*/ 7 w 144"/>
                <a:gd name="T3" fmla="*/ 22 h 432"/>
                <a:gd name="T4" fmla="*/ 53 w 144"/>
                <a:gd name="T5" fmla="*/ 295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432"/>
                  </a:moveTo>
                  <a:cubicBezTo>
                    <a:pt x="3" y="238"/>
                    <a:pt x="0" y="44"/>
                    <a:pt x="7" y="22"/>
                  </a:cubicBezTo>
                  <a:cubicBezTo>
                    <a:pt x="14" y="0"/>
                    <a:pt x="30" y="227"/>
                    <a:pt x="53" y="295"/>
                  </a:cubicBezTo>
                  <a:cubicBezTo>
                    <a:pt x="75" y="363"/>
                    <a:pt x="109" y="397"/>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17" name="Freeform 37"/>
            <p:cNvSpPr>
              <a:spLocks/>
            </p:cNvSpPr>
            <p:nvPr/>
          </p:nvSpPr>
          <p:spPr bwMode="auto">
            <a:xfrm>
              <a:off x="1850" y="1039"/>
              <a:ext cx="144" cy="432"/>
            </a:xfrm>
            <a:custGeom>
              <a:avLst/>
              <a:gdLst>
                <a:gd name="T0" fmla="*/ 8 w 144"/>
                <a:gd name="T1" fmla="*/ 432 h 432"/>
                <a:gd name="T2" fmla="*/ 8 w 144"/>
                <a:gd name="T3" fmla="*/ 22 h 432"/>
                <a:gd name="T4" fmla="*/ 53 w 144"/>
                <a:gd name="T5" fmla="*/ 295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8" y="432"/>
                  </a:moveTo>
                  <a:cubicBezTo>
                    <a:pt x="4" y="238"/>
                    <a:pt x="0" y="44"/>
                    <a:pt x="8" y="22"/>
                  </a:cubicBezTo>
                  <a:cubicBezTo>
                    <a:pt x="15" y="0"/>
                    <a:pt x="31" y="227"/>
                    <a:pt x="53" y="295"/>
                  </a:cubicBezTo>
                  <a:cubicBezTo>
                    <a:pt x="76" y="363"/>
                    <a:pt x="110" y="397"/>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18" name="Freeform 38"/>
            <p:cNvSpPr>
              <a:spLocks/>
            </p:cNvSpPr>
            <p:nvPr/>
          </p:nvSpPr>
          <p:spPr bwMode="auto">
            <a:xfrm>
              <a:off x="3840" y="1039"/>
              <a:ext cx="144" cy="432"/>
            </a:xfrm>
            <a:custGeom>
              <a:avLst/>
              <a:gdLst>
                <a:gd name="T0" fmla="*/ 7 w 144"/>
                <a:gd name="T1" fmla="*/ 432 h 432"/>
                <a:gd name="T2" fmla="*/ 7 w 144"/>
                <a:gd name="T3" fmla="*/ 22 h 432"/>
                <a:gd name="T4" fmla="*/ 53 w 144"/>
                <a:gd name="T5" fmla="*/ 295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432"/>
                  </a:moveTo>
                  <a:cubicBezTo>
                    <a:pt x="4" y="238"/>
                    <a:pt x="0" y="44"/>
                    <a:pt x="7" y="22"/>
                  </a:cubicBezTo>
                  <a:cubicBezTo>
                    <a:pt x="15" y="0"/>
                    <a:pt x="31" y="227"/>
                    <a:pt x="53" y="295"/>
                  </a:cubicBezTo>
                  <a:cubicBezTo>
                    <a:pt x="75" y="363"/>
                    <a:pt x="110" y="397"/>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19" name="Freeform 39"/>
            <p:cNvSpPr>
              <a:spLocks/>
            </p:cNvSpPr>
            <p:nvPr/>
          </p:nvSpPr>
          <p:spPr bwMode="auto">
            <a:xfrm>
              <a:off x="3387" y="1039"/>
              <a:ext cx="144" cy="432"/>
            </a:xfrm>
            <a:custGeom>
              <a:avLst/>
              <a:gdLst>
                <a:gd name="T0" fmla="*/ 7 w 144"/>
                <a:gd name="T1" fmla="*/ 432 h 432"/>
                <a:gd name="T2" fmla="*/ 7 w 144"/>
                <a:gd name="T3" fmla="*/ 22 h 432"/>
                <a:gd name="T4" fmla="*/ 53 w 144"/>
                <a:gd name="T5" fmla="*/ 295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432"/>
                  </a:moveTo>
                  <a:cubicBezTo>
                    <a:pt x="3" y="238"/>
                    <a:pt x="0" y="44"/>
                    <a:pt x="7" y="22"/>
                  </a:cubicBezTo>
                  <a:cubicBezTo>
                    <a:pt x="14" y="0"/>
                    <a:pt x="31" y="227"/>
                    <a:pt x="53" y="295"/>
                  </a:cubicBezTo>
                  <a:cubicBezTo>
                    <a:pt x="75" y="363"/>
                    <a:pt x="110" y="397"/>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0" name="Freeform 40"/>
            <p:cNvSpPr>
              <a:spLocks/>
            </p:cNvSpPr>
            <p:nvPr/>
          </p:nvSpPr>
          <p:spPr bwMode="auto">
            <a:xfrm>
              <a:off x="2476" y="1039"/>
              <a:ext cx="144" cy="432"/>
            </a:xfrm>
            <a:custGeom>
              <a:avLst/>
              <a:gdLst>
                <a:gd name="T0" fmla="*/ 7 w 144"/>
                <a:gd name="T1" fmla="*/ 432 h 432"/>
                <a:gd name="T2" fmla="*/ 7 w 144"/>
                <a:gd name="T3" fmla="*/ 22 h 432"/>
                <a:gd name="T4" fmla="*/ 53 w 144"/>
                <a:gd name="T5" fmla="*/ 295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432"/>
                  </a:moveTo>
                  <a:cubicBezTo>
                    <a:pt x="3" y="238"/>
                    <a:pt x="0" y="44"/>
                    <a:pt x="7" y="22"/>
                  </a:cubicBezTo>
                  <a:cubicBezTo>
                    <a:pt x="14" y="0"/>
                    <a:pt x="31" y="227"/>
                    <a:pt x="53" y="295"/>
                  </a:cubicBezTo>
                  <a:cubicBezTo>
                    <a:pt x="75" y="363"/>
                    <a:pt x="110" y="397"/>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1" name="Freeform 41"/>
            <p:cNvSpPr>
              <a:spLocks/>
            </p:cNvSpPr>
            <p:nvPr/>
          </p:nvSpPr>
          <p:spPr bwMode="auto">
            <a:xfrm>
              <a:off x="2929" y="1039"/>
              <a:ext cx="144" cy="432"/>
            </a:xfrm>
            <a:custGeom>
              <a:avLst/>
              <a:gdLst>
                <a:gd name="T0" fmla="*/ 7 w 144"/>
                <a:gd name="T1" fmla="*/ 432 h 432"/>
                <a:gd name="T2" fmla="*/ 7 w 144"/>
                <a:gd name="T3" fmla="*/ 22 h 432"/>
                <a:gd name="T4" fmla="*/ 53 w 144"/>
                <a:gd name="T5" fmla="*/ 295 h 432"/>
                <a:gd name="T6" fmla="*/ 144 w 144"/>
                <a:gd name="T7" fmla="*/ 432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432"/>
                  </a:moveTo>
                  <a:cubicBezTo>
                    <a:pt x="4" y="238"/>
                    <a:pt x="0" y="44"/>
                    <a:pt x="7" y="22"/>
                  </a:cubicBezTo>
                  <a:cubicBezTo>
                    <a:pt x="15" y="0"/>
                    <a:pt x="31" y="227"/>
                    <a:pt x="53" y="295"/>
                  </a:cubicBezTo>
                  <a:cubicBezTo>
                    <a:pt x="75" y="363"/>
                    <a:pt x="110" y="397"/>
                    <a:pt x="144" y="432"/>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2" name="Freeform 42"/>
            <p:cNvSpPr>
              <a:spLocks/>
            </p:cNvSpPr>
            <p:nvPr/>
          </p:nvSpPr>
          <p:spPr bwMode="auto">
            <a:xfrm>
              <a:off x="3200" y="1471"/>
              <a:ext cx="144" cy="432"/>
            </a:xfrm>
            <a:custGeom>
              <a:avLst/>
              <a:gdLst>
                <a:gd name="T0" fmla="*/ 7 w 144"/>
                <a:gd name="T1" fmla="*/ 0 h 432"/>
                <a:gd name="T2" fmla="*/ 7 w 144"/>
                <a:gd name="T3" fmla="*/ 410 h 432"/>
                <a:gd name="T4" fmla="*/ 53 w 144"/>
                <a:gd name="T5" fmla="*/ 136 h 432"/>
                <a:gd name="T6" fmla="*/ 144 w 144"/>
                <a:gd name="T7" fmla="*/ 0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0"/>
                  </a:moveTo>
                  <a:cubicBezTo>
                    <a:pt x="3" y="194"/>
                    <a:pt x="0" y="387"/>
                    <a:pt x="7" y="410"/>
                  </a:cubicBezTo>
                  <a:cubicBezTo>
                    <a:pt x="14" y="432"/>
                    <a:pt x="31" y="204"/>
                    <a:pt x="53" y="136"/>
                  </a:cubicBezTo>
                  <a:cubicBezTo>
                    <a:pt x="75" y="69"/>
                    <a:pt x="110" y="34"/>
                    <a:pt x="144"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3" name="Freeform 43"/>
            <p:cNvSpPr>
              <a:spLocks/>
            </p:cNvSpPr>
            <p:nvPr/>
          </p:nvSpPr>
          <p:spPr bwMode="auto">
            <a:xfrm>
              <a:off x="3735" y="1471"/>
              <a:ext cx="144" cy="432"/>
            </a:xfrm>
            <a:custGeom>
              <a:avLst/>
              <a:gdLst>
                <a:gd name="T0" fmla="*/ 7 w 144"/>
                <a:gd name="T1" fmla="*/ 0 h 432"/>
                <a:gd name="T2" fmla="*/ 7 w 144"/>
                <a:gd name="T3" fmla="*/ 410 h 432"/>
                <a:gd name="T4" fmla="*/ 52 w 144"/>
                <a:gd name="T5" fmla="*/ 136 h 432"/>
                <a:gd name="T6" fmla="*/ 144 w 144"/>
                <a:gd name="T7" fmla="*/ 0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0"/>
                  </a:moveTo>
                  <a:cubicBezTo>
                    <a:pt x="3" y="194"/>
                    <a:pt x="0" y="387"/>
                    <a:pt x="7" y="410"/>
                  </a:cubicBezTo>
                  <a:cubicBezTo>
                    <a:pt x="14" y="432"/>
                    <a:pt x="30" y="204"/>
                    <a:pt x="52" y="136"/>
                  </a:cubicBezTo>
                  <a:cubicBezTo>
                    <a:pt x="75" y="69"/>
                    <a:pt x="109" y="34"/>
                    <a:pt x="144"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4" name="Freeform 44"/>
            <p:cNvSpPr>
              <a:spLocks/>
            </p:cNvSpPr>
            <p:nvPr/>
          </p:nvSpPr>
          <p:spPr bwMode="auto">
            <a:xfrm>
              <a:off x="4274" y="1471"/>
              <a:ext cx="144" cy="432"/>
            </a:xfrm>
            <a:custGeom>
              <a:avLst/>
              <a:gdLst>
                <a:gd name="T0" fmla="*/ 7 w 144"/>
                <a:gd name="T1" fmla="*/ 0 h 432"/>
                <a:gd name="T2" fmla="*/ 7 w 144"/>
                <a:gd name="T3" fmla="*/ 410 h 432"/>
                <a:gd name="T4" fmla="*/ 53 w 144"/>
                <a:gd name="T5" fmla="*/ 136 h 432"/>
                <a:gd name="T6" fmla="*/ 144 w 144"/>
                <a:gd name="T7" fmla="*/ 0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0"/>
                  </a:moveTo>
                  <a:cubicBezTo>
                    <a:pt x="3" y="194"/>
                    <a:pt x="0" y="387"/>
                    <a:pt x="7" y="410"/>
                  </a:cubicBezTo>
                  <a:cubicBezTo>
                    <a:pt x="14" y="432"/>
                    <a:pt x="31" y="204"/>
                    <a:pt x="53" y="136"/>
                  </a:cubicBezTo>
                  <a:cubicBezTo>
                    <a:pt x="75" y="69"/>
                    <a:pt x="110" y="34"/>
                    <a:pt x="144"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5" name="Freeform 45"/>
            <p:cNvSpPr>
              <a:spLocks/>
            </p:cNvSpPr>
            <p:nvPr/>
          </p:nvSpPr>
          <p:spPr bwMode="auto">
            <a:xfrm>
              <a:off x="2665" y="1471"/>
              <a:ext cx="144" cy="432"/>
            </a:xfrm>
            <a:custGeom>
              <a:avLst/>
              <a:gdLst>
                <a:gd name="T0" fmla="*/ 8 w 144"/>
                <a:gd name="T1" fmla="*/ 0 h 432"/>
                <a:gd name="T2" fmla="*/ 8 w 144"/>
                <a:gd name="T3" fmla="*/ 410 h 432"/>
                <a:gd name="T4" fmla="*/ 53 w 144"/>
                <a:gd name="T5" fmla="*/ 136 h 432"/>
                <a:gd name="T6" fmla="*/ 144 w 144"/>
                <a:gd name="T7" fmla="*/ 0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8" y="0"/>
                  </a:moveTo>
                  <a:cubicBezTo>
                    <a:pt x="4" y="194"/>
                    <a:pt x="0" y="387"/>
                    <a:pt x="8" y="410"/>
                  </a:cubicBezTo>
                  <a:cubicBezTo>
                    <a:pt x="15" y="432"/>
                    <a:pt x="31" y="204"/>
                    <a:pt x="53" y="136"/>
                  </a:cubicBezTo>
                  <a:cubicBezTo>
                    <a:pt x="76" y="69"/>
                    <a:pt x="110" y="34"/>
                    <a:pt x="144"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6" name="Freeform 46"/>
            <p:cNvSpPr>
              <a:spLocks/>
            </p:cNvSpPr>
            <p:nvPr/>
          </p:nvSpPr>
          <p:spPr bwMode="auto">
            <a:xfrm>
              <a:off x="2112" y="1471"/>
              <a:ext cx="143" cy="432"/>
            </a:xfrm>
            <a:custGeom>
              <a:avLst/>
              <a:gdLst>
                <a:gd name="T0" fmla="*/ 7 w 143"/>
                <a:gd name="T1" fmla="*/ 0 h 432"/>
                <a:gd name="T2" fmla="*/ 7 w 143"/>
                <a:gd name="T3" fmla="*/ 410 h 432"/>
                <a:gd name="T4" fmla="*/ 52 w 143"/>
                <a:gd name="T5" fmla="*/ 136 h 432"/>
                <a:gd name="T6" fmla="*/ 143 w 143"/>
                <a:gd name="T7" fmla="*/ 0 h 432"/>
                <a:gd name="T8" fmla="*/ 0 60000 65536"/>
                <a:gd name="T9" fmla="*/ 0 60000 65536"/>
                <a:gd name="T10" fmla="*/ 0 60000 65536"/>
                <a:gd name="T11" fmla="*/ 0 60000 65536"/>
                <a:gd name="T12" fmla="*/ 0 w 143"/>
                <a:gd name="T13" fmla="*/ 0 h 432"/>
                <a:gd name="T14" fmla="*/ 143 w 143"/>
                <a:gd name="T15" fmla="*/ 432 h 432"/>
              </a:gdLst>
              <a:ahLst/>
              <a:cxnLst>
                <a:cxn ang="T8">
                  <a:pos x="T0" y="T1"/>
                </a:cxn>
                <a:cxn ang="T9">
                  <a:pos x="T2" y="T3"/>
                </a:cxn>
                <a:cxn ang="T10">
                  <a:pos x="T4" y="T5"/>
                </a:cxn>
                <a:cxn ang="T11">
                  <a:pos x="T6" y="T7"/>
                </a:cxn>
              </a:cxnLst>
              <a:rect l="T12" t="T13" r="T14" b="T15"/>
              <a:pathLst>
                <a:path w="143" h="432">
                  <a:moveTo>
                    <a:pt x="7" y="0"/>
                  </a:moveTo>
                  <a:cubicBezTo>
                    <a:pt x="3" y="194"/>
                    <a:pt x="0" y="387"/>
                    <a:pt x="7" y="410"/>
                  </a:cubicBezTo>
                  <a:cubicBezTo>
                    <a:pt x="14" y="432"/>
                    <a:pt x="30" y="204"/>
                    <a:pt x="52" y="136"/>
                  </a:cubicBezTo>
                  <a:cubicBezTo>
                    <a:pt x="75" y="69"/>
                    <a:pt x="109" y="34"/>
                    <a:pt x="143"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7" name="Freeform 47"/>
            <p:cNvSpPr>
              <a:spLocks/>
            </p:cNvSpPr>
            <p:nvPr/>
          </p:nvSpPr>
          <p:spPr bwMode="auto">
            <a:xfrm>
              <a:off x="1572" y="1471"/>
              <a:ext cx="144" cy="432"/>
            </a:xfrm>
            <a:custGeom>
              <a:avLst/>
              <a:gdLst>
                <a:gd name="T0" fmla="*/ 7 w 144"/>
                <a:gd name="T1" fmla="*/ 0 h 432"/>
                <a:gd name="T2" fmla="*/ 7 w 144"/>
                <a:gd name="T3" fmla="*/ 410 h 432"/>
                <a:gd name="T4" fmla="*/ 53 w 144"/>
                <a:gd name="T5" fmla="*/ 136 h 432"/>
                <a:gd name="T6" fmla="*/ 144 w 144"/>
                <a:gd name="T7" fmla="*/ 0 h 432"/>
                <a:gd name="T8" fmla="*/ 0 60000 65536"/>
                <a:gd name="T9" fmla="*/ 0 60000 65536"/>
                <a:gd name="T10" fmla="*/ 0 60000 65536"/>
                <a:gd name="T11" fmla="*/ 0 60000 65536"/>
                <a:gd name="T12" fmla="*/ 0 w 144"/>
                <a:gd name="T13" fmla="*/ 0 h 432"/>
                <a:gd name="T14" fmla="*/ 144 w 144"/>
                <a:gd name="T15" fmla="*/ 432 h 432"/>
              </a:gdLst>
              <a:ahLst/>
              <a:cxnLst>
                <a:cxn ang="T8">
                  <a:pos x="T0" y="T1"/>
                </a:cxn>
                <a:cxn ang="T9">
                  <a:pos x="T2" y="T3"/>
                </a:cxn>
                <a:cxn ang="T10">
                  <a:pos x="T4" y="T5"/>
                </a:cxn>
                <a:cxn ang="T11">
                  <a:pos x="T6" y="T7"/>
                </a:cxn>
              </a:cxnLst>
              <a:rect l="T12" t="T13" r="T14" b="T15"/>
              <a:pathLst>
                <a:path w="144" h="432">
                  <a:moveTo>
                    <a:pt x="7" y="0"/>
                  </a:moveTo>
                  <a:cubicBezTo>
                    <a:pt x="4" y="194"/>
                    <a:pt x="0" y="387"/>
                    <a:pt x="7" y="410"/>
                  </a:cubicBezTo>
                  <a:cubicBezTo>
                    <a:pt x="15" y="432"/>
                    <a:pt x="31" y="204"/>
                    <a:pt x="53" y="136"/>
                  </a:cubicBezTo>
                  <a:cubicBezTo>
                    <a:pt x="76" y="69"/>
                    <a:pt x="110" y="34"/>
                    <a:pt x="144"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8" name="Freeform 48"/>
            <p:cNvSpPr>
              <a:spLocks/>
            </p:cNvSpPr>
            <p:nvPr/>
          </p:nvSpPr>
          <p:spPr bwMode="auto">
            <a:xfrm>
              <a:off x="1026" y="1471"/>
              <a:ext cx="143" cy="432"/>
            </a:xfrm>
            <a:custGeom>
              <a:avLst/>
              <a:gdLst>
                <a:gd name="T0" fmla="*/ 7 w 143"/>
                <a:gd name="T1" fmla="*/ 0 h 432"/>
                <a:gd name="T2" fmla="*/ 7 w 143"/>
                <a:gd name="T3" fmla="*/ 410 h 432"/>
                <a:gd name="T4" fmla="*/ 52 w 143"/>
                <a:gd name="T5" fmla="*/ 136 h 432"/>
                <a:gd name="T6" fmla="*/ 143 w 143"/>
                <a:gd name="T7" fmla="*/ 0 h 432"/>
                <a:gd name="T8" fmla="*/ 0 60000 65536"/>
                <a:gd name="T9" fmla="*/ 0 60000 65536"/>
                <a:gd name="T10" fmla="*/ 0 60000 65536"/>
                <a:gd name="T11" fmla="*/ 0 60000 65536"/>
                <a:gd name="T12" fmla="*/ 0 w 143"/>
                <a:gd name="T13" fmla="*/ 0 h 432"/>
                <a:gd name="T14" fmla="*/ 143 w 143"/>
                <a:gd name="T15" fmla="*/ 432 h 432"/>
              </a:gdLst>
              <a:ahLst/>
              <a:cxnLst>
                <a:cxn ang="T8">
                  <a:pos x="T0" y="T1"/>
                </a:cxn>
                <a:cxn ang="T9">
                  <a:pos x="T2" y="T3"/>
                </a:cxn>
                <a:cxn ang="T10">
                  <a:pos x="T4" y="T5"/>
                </a:cxn>
                <a:cxn ang="T11">
                  <a:pos x="T6" y="T7"/>
                </a:cxn>
              </a:cxnLst>
              <a:rect l="T12" t="T13" r="T14" b="T15"/>
              <a:pathLst>
                <a:path w="143" h="432">
                  <a:moveTo>
                    <a:pt x="7" y="0"/>
                  </a:moveTo>
                  <a:cubicBezTo>
                    <a:pt x="3" y="194"/>
                    <a:pt x="0" y="387"/>
                    <a:pt x="7" y="410"/>
                  </a:cubicBezTo>
                  <a:cubicBezTo>
                    <a:pt x="14" y="432"/>
                    <a:pt x="30" y="204"/>
                    <a:pt x="52" y="136"/>
                  </a:cubicBezTo>
                  <a:cubicBezTo>
                    <a:pt x="75" y="69"/>
                    <a:pt x="109" y="34"/>
                    <a:pt x="143" y="0"/>
                  </a:cubicBezTo>
                </a:path>
              </a:pathLst>
            </a:custGeom>
            <a:noFill/>
            <a:ln w="1905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29" name="Freeform 49"/>
            <p:cNvSpPr>
              <a:spLocks/>
            </p:cNvSpPr>
            <p:nvPr/>
          </p:nvSpPr>
          <p:spPr bwMode="auto">
            <a:xfrm>
              <a:off x="1221" y="2107"/>
              <a:ext cx="92" cy="409"/>
            </a:xfrm>
            <a:custGeom>
              <a:avLst/>
              <a:gdLst>
                <a:gd name="T0" fmla="*/ 0 w 92"/>
                <a:gd name="T1" fmla="*/ 409 h 409"/>
                <a:gd name="T2" fmla="*/ 0 w 92"/>
                <a:gd name="T3" fmla="*/ 0 h 409"/>
                <a:gd name="T4" fmla="*/ 92 w 92"/>
                <a:gd name="T5" fmla="*/ 0 h 409"/>
                <a:gd name="T6" fmla="*/ 92 w 92"/>
                <a:gd name="T7" fmla="*/ 409 h 409"/>
                <a:gd name="T8" fmla="*/ 0 60000 65536"/>
                <a:gd name="T9" fmla="*/ 0 60000 65536"/>
                <a:gd name="T10" fmla="*/ 0 60000 65536"/>
                <a:gd name="T11" fmla="*/ 0 60000 65536"/>
                <a:gd name="T12" fmla="*/ 0 w 92"/>
                <a:gd name="T13" fmla="*/ 0 h 409"/>
                <a:gd name="T14" fmla="*/ 92 w 92"/>
                <a:gd name="T15" fmla="*/ 409 h 409"/>
              </a:gdLst>
              <a:ahLst/>
              <a:cxnLst>
                <a:cxn ang="T8">
                  <a:pos x="T0" y="T1"/>
                </a:cxn>
                <a:cxn ang="T9">
                  <a:pos x="T2" y="T3"/>
                </a:cxn>
                <a:cxn ang="T10">
                  <a:pos x="T4" y="T5"/>
                </a:cxn>
                <a:cxn ang="T11">
                  <a:pos x="T6" y="T7"/>
                </a:cxn>
              </a:cxnLst>
              <a:rect l="T12" t="T13" r="T14" b="T15"/>
              <a:pathLst>
                <a:path w="92" h="409">
                  <a:moveTo>
                    <a:pt x="0" y="409"/>
                  </a:moveTo>
                  <a:lnTo>
                    <a:pt x="0" y="0"/>
                  </a:lnTo>
                  <a:lnTo>
                    <a:pt x="92" y="0"/>
                  </a:lnTo>
                  <a:lnTo>
                    <a:pt x="92"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30" name="Freeform 50"/>
            <p:cNvSpPr>
              <a:spLocks noEditPoints="1"/>
            </p:cNvSpPr>
            <p:nvPr/>
          </p:nvSpPr>
          <p:spPr bwMode="auto">
            <a:xfrm>
              <a:off x="1214"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1" name="Freeform 51"/>
            <p:cNvSpPr>
              <a:spLocks noEditPoints="1"/>
            </p:cNvSpPr>
            <p:nvPr/>
          </p:nvSpPr>
          <p:spPr bwMode="auto">
            <a:xfrm>
              <a:off x="1852"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2" name="Freeform 52"/>
            <p:cNvSpPr>
              <a:spLocks noEditPoints="1"/>
            </p:cNvSpPr>
            <p:nvPr/>
          </p:nvSpPr>
          <p:spPr bwMode="auto">
            <a:xfrm>
              <a:off x="2489"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3" name="Freeform 53"/>
            <p:cNvSpPr>
              <a:spLocks noEditPoints="1"/>
            </p:cNvSpPr>
            <p:nvPr/>
          </p:nvSpPr>
          <p:spPr bwMode="auto">
            <a:xfrm>
              <a:off x="2921"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4" name="Freeform 54"/>
            <p:cNvSpPr>
              <a:spLocks noEditPoints="1"/>
            </p:cNvSpPr>
            <p:nvPr/>
          </p:nvSpPr>
          <p:spPr bwMode="auto">
            <a:xfrm>
              <a:off x="3381"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5" name="Freeform 55"/>
            <p:cNvSpPr>
              <a:spLocks noEditPoints="1"/>
            </p:cNvSpPr>
            <p:nvPr/>
          </p:nvSpPr>
          <p:spPr bwMode="auto">
            <a:xfrm>
              <a:off x="3851"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6" name="Freeform 56"/>
            <p:cNvSpPr>
              <a:spLocks noEditPoints="1"/>
            </p:cNvSpPr>
            <p:nvPr/>
          </p:nvSpPr>
          <p:spPr bwMode="auto">
            <a:xfrm>
              <a:off x="4469" y="417"/>
              <a:ext cx="12" cy="2113"/>
            </a:xfrm>
            <a:custGeom>
              <a:avLst/>
              <a:gdLst>
                <a:gd name="T0" fmla="*/ 0 w 50"/>
                <a:gd name="T1" fmla="*/ 0 h 8813"/>
                <a:gd name="T2" fmla="*/ 0 w 50"/>
                <a:gd name="T3" fmla="*/ 0 h 8813"/>
                <a:gd name="T4" fmla="*/ 0 w 50"/>
                <a:gd name="T5" fmla="*/ 0 h 8813"/>
                <a:gd name="T6" fmla="*/ 0 w 50"/>
                <a:gd name="T7" fmla="*/ 0 h 8813"/>
                <a:gd name="T8" fmla="*/ 0 w 50"/>
                <a:gd name="T9" fmla="*/ 0 h 8813"/>
                <a:gd name="T10" fmla="*/ 0 w 50"/>
                <a:gd name="T11" fmla="*/ 1 h 8813"/>
                <a:gd name="T12" fmla="*/ 0 w 50"/>
                <a:gd name="T13" fmla="*/ 0 h 8813"/>
                <a:gd name="T14" fmla="*/ 0 w 50"/>
                <a:gd name="T15" fmla="*/ 1 h 8813"/>
                <a:gd name="T16" fmla="*/ 0 w 50"/>
                <a:gd name="T17" fmla="*/ 1 h 8813"/>
                <a:gd name="T18" fmla="*/ 0 w 50"/>
                <a:gd name="T19" fmla="*/ 1 h 8813"/>
                <a:gd name="T20" fmla="*/ 0 w 50"/>
                <a:gd name="T21" fmla="*/ 1 h 8813"/>
                <a:gd name="T22" fmla="*/ 0 w 50"/>
                <a:gd name="T23" fmla="*/ 1 h 8813"/>
                <a:gd name="T24" fmla="*/ 0 w 50"/>
                <a:gd name="T25" fmla="*/ 1 h 8813"/>
                <a:gd name="T26" fmla="*/ 0 w 50"/>
                <a:gd name="T27" fmla="*/ 1 h 8813"/>
                <a:gd name="T28" fmla="*/ 0 w 50"/>
                <a:gd name="T29" fmla="*/ 2 h 8813"/>
                <a:gd name="T30" fmla="*/ 0 w 50"/>
                <a:gd name="T31" fmla="*/ 2 h 8813"/>
                <a:gd name="T32" fmla="*/ 0 w 50"/>
                <a:gd name="T33" fmla="*/ 2 h 8813"/>
                <a:gd name="T34" fmla="*/ 0 w 50"/>
                <a:gd name="T35" fmla="*/ 2 h 8813"/>
                <a:gd name="T36" fmla="*/ 0 w 50"/>
                <a:gd name="T37" fmla="*/ 2 h 8813"/>
                <a:gd name="T38" fmla="*/ 0 w 50"/>
                <a:gd name="T39" fmla="*/ 2 h 8813"/>
                <a:gd name="T40" fmla="*/ 0 w 50"/>
                <a:gd name="T41" fmla="*/ 2 h 8813"/>
                <a:gd name="T42" fmla="*/ 0 w 50"/>
                <a:gd name="T43" fmla="*/ 3 h 8813"/>
                <a:gd name="T44" fmla="*/ 0 w 50"/>
                <a:gd name="T45" fmla="*/ 2 h 8813"/>
                <a:gd name="T46" fmla="*/ 0 w 50"/>
                <a:gd name="T47" fmla="*/ 3 h 8813"/>
                <a:gd name="T48" fmla="*/ 0 w 50"/>
                <a:gd name="T49" fmla="*/ 3 h 8813"/>
                <a:gd name="T50" fmla="*/ 0 w 50"/>
                <a:gd name="T51" fmla="*/ 3 h 8813"/>
                <a:gd name="T52" fmla="*/ 0 w 50"/>
                <a:gd name="T53" fmla="*/ 3 h 8813"/>
                <a:gd name="T54" fmla="*/ 0 w 50"/>
                <a:gd name="T55" fmla="*/ 3 h 8813"/>
                <a:gd name="T56" fmla="*/ 0 w 50"/>
                <a:gd name="T57" fmla="*/ 4 h 8813"/>
                <a:gd name="T58" fmla="*/ 0 w 50"/>
                <a:gd name="T59" fmla="*/ 3 h 8813"/>
                <a:gd name="T60" fmla="*/ 0 w 50"/>
                <a:gd name="T61" fmla="*/ 4 h 8813"/>
                <a:gd name="T62" fmla="*/ 0 w 50"/>
                <a:gd name="T63" fmla="*/ 4 h 8813"/>
                <a:gd name="T64" fmla="*/ 0 w 50"/>
                <a:gd name="T65" fmla="*/ 4 h 8813"/>
                <a:gd name="T66" fmla="*/ 0 w 50"/>
                <a:gd name="T67" fmla="*/ 4 h 8813"/>
                <a:gd name="T68" fmla="*/ 0 w 50"/>
                <a:gd name="T69" fmla="*/ 4 h 8813"/>
                <a:gd name="T70" fmla="*/ 0 w 50"/>
                <a:gd name="T71" fmla="*/ 4 h 8813"/>
                <a:gd name="T72" fmla="*/ 0 w 50"/>
                <a:gd name="T73" fmla="*/ 4 h 8813"/>
                <a:gd name="T74" fmla="*/ 0 w 50"/>
                <a:gd name="T75" fmla="*/ 5 h 8813"/>
                <a:gd name="T76" fmla="*/ 0 w 50"/>
                <a:gd name="T77" fmla="*/ 4 h 8813"/>
                <a:gd name="T78" fmla="*/ 0 w 50"/>
                <a:gd name="T79" fmla="*/ 5 h 8813"/>
                <a:gd name="T80" fmla="*/ 0 w 50"/>
                <a:gd name="T81" fmla="*/ 5 h 8813"/>
                <a:gd name="T82" fmla="*/ 0 w 50"/>
                <a:gd name="T83" fmla="*/ 5 h 8813"/>
                <a:gd name="T84" fmla="*/ 0 w 50"/>
                <a:gd name="T85" fmla="*/ 5 h 8813"/>
                <a:gd name="T86" fmla="*/ 0 w 50"/>
                <a:gd name="T87" fmla="*/ 5 h 8813"/>
                <a:gd name="T88" fmla="*/ 0 w 50"/>
                <a:gd name="T89" fmla="*/ 6 h 8813"/>
                <a:gd name="T90" fmla="*/ 0 w 50"/>
                <a:gd name="T91" fmla="*/ 5 h 8813"/>
                <a:gd name="T92" fmla="*/ 0 w 50"/>
                <a:gd name="T93" fmla="*/ 6 h 8813"/>
                <a:gd name="T94" fmla="*/ 0 w 50"/>
                <a:gd name="T95" fmla="*/ 6 h 8813"/>
                <a:gd name="T96" fmla="*/ 0 w 50"/>
                <a:gd name="T97" fmla="*/ 6 h 8813"/>
                <a:gd name="T98" fmla="*/ 0 w 50"/>
                <a:gd name="T99" fmla="*/ 6 h 8813"/>
                <a:gd name="T100" fmla="*/ 0 w 50"/>
                <a:gd name="T101" fmla="*/ 6 h 8813"/>
                <a:gd name="T102" fmla="*/ 0 w 50"/>
                <a:gd name="T103" fmla="*/ 6 h 8813"/>
                <a:gd name="T104" fmla="*/ 0 w 50"/>
                <a:gd name="T105" fmla="*/ 6 h 8813"/>
                <a:gd name="T106" fmla="*/ 0 w 50"/>
                <a:gd name="T107" fmla="*/ 6 h 8813"/>
                <a:gd name="T108" fmla="*/ 0 w 50"/>
                <a:gd name="T109" fmla="*/ 6 h 8813"/>
                <a:gd name="T110" fmla="*/ 0 w 50"/>
                <a:gd name="T111" fmla="*/ 6 h 8813"/>
                <a:gd name="T112" fmla="*/ 0 w 50"/>
                <a:gd name="T113" fmla="*/ 7 h 8813"/>
                <a:gd name="T114" fmla="*/ 0 w 50"/>
                <a:gd name="T115" fmla="*/ 7 h 8813"/>
                <a:gd name="T116" fmla="*/ 0 w 50"/>
                <a:gd name="T117" fmla="*/ 7 h 8813"/>
                <a:gd name="T118" fmla="*/ 0 w 50"/>
                <a:gd name="T119" fmla="*/ 7 h 8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8813"/>
                <a:gd name="T182" fmla="*/ 50 w 50"/>
                <a:gd name="T183" fmla="*/ 8813 h 88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8813">
                  <a:moveTo>
                    <a:pt x="50" y="25"/>
                  </a:moveTo>
                  <a:lnTo>
                    <a:pt x="50" y="175"/>
                  </a:lnTo>
                  <a:cubicBezTo>
                    <a:pt x="50" y="189"/>
                    <a:pt x="39" y="200"/>
                    <a:pt x="25" y="200"/>
                  </a:cubicBezTo>
                  <a:cubicBezTo>
                    <a:pt x="12" y="200"/>
                    <a:pt x="0" y="189"/>
                    <a:pt x="0" y="175"/>
                  </a:cubicBezTo>
                  <a:lnTo>
                    <a:pt x="0" y="25"/>
                  </a:lnTo>
                  <a:cubicBezTo>
                    <a:pt x="0" y="11"/>
                    <a:pt x="12" y="0"/>
                    <a:pt x="25" y="0"/>
                  </a:cubicBezTo>
                  <a:cubicBezTo>
                    <a:pt x="39" y="0"/>
                    <a:pt x="50" y="11"/>
                    <a:pt x="50" y="25"/>
                  </a:cubicBezTo>
                  <a:close/>
                  <a:moveTo>
                    <a:pt x="50" y="375"/>
                  </a:moveTo>
                  <a:lnTo>
                    <a:pt x="50" y="525"/>
                  </a:lnTo>
                  <a:cubicBezTo>
                    <a:pt x="50" y="539"/>
                    <a:pt x="39" y="550"/>
                    <a:pt x="25" y="550"/>
                  </a:cubicBezTo>
                  <a:cubicBezTo>
                    <a:pt x="12" y="550"/>
                    <a:pt x="0" y="539"/>
                    <a:pt x="0" y="525"/>
                  </a:cubicBezTo>
                  <a:lnTo>
                    <a:pt x="0" y="375"/>
                  </a:lnTo>
                  <a:cubicBezTo>
                    <a:pt x="0" y="361"/>
                    <a:pt x="12" y="350"/>
                    <a:pt x="25" y="350"/>
                  </a:cubicBezTo>
                  <a:cubicBezTo>
                    <a:pt x="39" y="350"/>
                    <a:pt x="50" y="361"/>
                    <a:pt x="50" y="375"/>
                  </a:cubicBezTo>
                  <a:close/>
                  <a:moveTo>
                    <a:pt x="50" y="725"/>
                  </a:moveTo>
                  <a:lnTo>
                    <a:pt x="50" y="875"/>
                  </a:lnTo>
                  <a:cubicBezTo>
                    <a:pt x="50" y="889"/>
                    <a:pt x="39" y="900"/>
                    <a:pt x="25" y="900"/>
                  </a:cubicBezTo>
                  <a:cubicBezTo>
                    <a:pt x="12" y="900"/>
                    <a:pt x="0" y="889"/>
                    <a:pt x="0" y="875"/>
                  </a:cubicBezTo>
                  <a:lnTo>
                    <a:pt x="0" y="725"/>
                  </a:lnTo>
                  <a:cubicBezTo>
                    <a:pt x="0" y="711"/>
                    <a:pt x="12" y="700"/>
                    <a:pt x="25" y="700"/>
                  </a:cubicBezTo>
                  <a:cubicBezTo>
                    <a:pt x="39" y="700"/>
                    <a:pt x="50" y="711"/>
                    <a:pt x="50" y="725"/>
                  </a:cubicBezTo>
                  <a:close/>
                  <a:moveTo>
                    <a:pt x="50" y="1075"/>
                  </a:moveTo>
                  <a:lnTo>
                    <a:pt x="50" y="1225"/>
                  </a:lnTo>
                  <a:cubicBezTo>
                    <a:pt x="50" y="1239"/>
                    <a:pt x="39" y="1250"/>
                    <a:pt x="25" y="1250"/>
                  </a:cubicBezTo>
                  <a:cubicBezTo>
                    <a:pt x="12" y="1250"/>
                    <a:pt x="0" y="1239"/>
                    <a:pt x="0" y="1225"/>
                  </a:cubicBezTo>
                  <a:lnTo>
                    <a:pt x="0" y="1075"/>
                  </a:lnTo>
                  <a:cubicBezTo>
                    <a:pt x="0" y="1061"/>
                    <a:pt x="12" y="1050"/>
                    <a:pt x="25" y="1050"/>
                  </a:cubicBezTo>
                  <a:cubicBezTo>
                    <a:pt x="39" y="1050"/>
                    <a:pt x="50" y="1061"/>
                    <a:pt x="50" y="1075"/>
                  </a:cubicBezTo>
                  <a:close/>
                  <a:moveTo>
                    <a:pt x="50" y="1425"/>
                  </a:moveTo>
                  <a:lnTo>
                    <a:pt x="50" y="1575"/>
                  </a:lnTo>
                  <a:cubicBezTo>
                    <a:pt x="50" y="1589"/>
                    <a:pt x="39" y="1600"/>
                    <a:pt x="25" y="1600"/>
                  </a:cubicBezTo>
                  <a:cubicBezTo>
                    <a:pt x="12" y="1600"/>
                    <a:pt x="0" y="1589"/>
                    <a:pt x="0" y="1575"/>
                  </a:cubicBezTo>
                  <a:lnTo>
                    <a:pt x="0" y="1425"/>
                  </a:lnTo>
                  <a:cubicBezTo>
                    <a:pt x="0" y="1411"/>
                    <a:pt x="12" y="1400"/>
                    <a:pt x="25" y="1400"/>
                  </a:cubicBezTo>
                  <a:cubicBezTo>
                    <a:pt x="39" y="1400"/>
                    <a:pt x="50" y="1411"/>
                    <a:pt x="50" y="1425"/>
                  </a:cubicBezTo>
                  <a:close/>
                  <a:moveTo>
                    <a:pt x="50" y="1775"/>
                  </a:moveTo>
                  <a:lnTo>
                    <a:pt x="50" y="1925"/>
                  </a:lnTo>
                  <a:cubicBezTo>
                    <a:pt x="50" y="1939"/>
                    <a:pt x="39" y="1950"/>
                    <a:pt x="25" y="1950"/>
                  </a:cubicBezTo>
                  <a:cubicBezTo>
                    <a:pt x="12" y="1950"/>
                    <a:pt x="0" y="1939"/>
                    <a:pt x="0" y="1925"/>
                  </a:cubicBezTo>
                  <a:lnTo>
                    <a:pt x="0" y="1775"/>
                  </a:lnTo>
                  <a:cubicBezTo>
                    <a:pt x="0" y="1761"/>
                    <a:pt x="12" y="1750"/>
                    <a:pt x="25" y="1750"/>
                  </a:cubicBezTo>
                  <a:cubicBezTo>
                    <a:pt x="39" y="1750"/>
                    <a:pt x="50" y="1761"/>
                    <a:pt x="50" y="1775"/>
                  </a:cubicBezTo>
                  <a:close/>
                  <a:moveTo>
                    <a:pt x="50" y="2125"/>
                  </a:moveTo>
                  <a:lnTo>
                    <a:pt x="50" y="2275"/>
                  </a:lnTo>
                  <a:cubicBezTo>
                    <a:pt x="50" y="2289"/>
                    <a:pt x="39" y="2300"/>
                    <a:pt x="25" y="2300"/>
                  </a:cubicBezTo>
                  <a:cubicBezTo>
                    <a:pt x="12" y="2300"/>
                    <a:pt x="0" y="2289"/>
                    <a:pt x="0" y="2275"/>
                  </a:cubicBezTo>
                  <a:lnTo>
                    <a:pt x="0" y="2125"/>
                  </a:lnTo>
                  <a:cubicBezTo>
                    <a:pt x="0" y="2111"/>
                    <a:pt x="12" y="2100"/>
                    <a:pt x="25" y="2100"/>
                  </a:cubicBezTo>
                  <a:cubicBezTo>
                    <a:pt x="39" y="2100"/>
                    <a:pt x="50" y="2111"/>
                    <a:pt x="50" y="2125"/>
                  </a:cubicBezTo>
                  <a:close/>
                  <a:moveTo>
                    <a:pt x="50" y="2475"/>
                  </a:moveTo>
                  <a:lnTo>
                    <a:pt x="50" y="2625"/>
                  </a:lnTo>
                  <a:cubicBezTo>
                    <a:pt x="50" y="2639"/>
                    <a:pt x="39" y="2650"/>
                    <a:pt x="25" y="2650"/>
                  </a:cubicBezTo>
                  <a:cubicBezTo>
                    <a:pt x="12" y="2650"/>
                    <a:pt x="0" y="2639"/>
                    <a:pt x="0" y="2625"/>
                  </a:cubicBezTo>
                  <a:lnTo>
                    <a:pt x="0" y="2475"/>
                  </a:lnTo>
                  <a:cubicBezTo>
                    <a:pt x="0" y="2461"/>
                    <a:pt x="12" y="2450"/>
                    <a:pt x="25" y="2450"/>
                  </a:cubicBezTo>
                  <a:cubicBezTo>
                    <a:pt x="39" y="2450"/>
                    <a:pt x="50" y="2461"/>
                    <a:pt x="50" y="2475"/>
                  </a:cubicBezTo>
                  <a:close/>
                  <a:moveTo>
                    <a:pt x="50" y="2825"/>
                  </a:moveTo>
                  <a:lnTo>
                    <a:pt x="50" y="2975"/>
                  </a:lnTo>
                  <a:cubicBezTo>
                    <a:pt x="50" y="2989"/>
                    <a:pt x="39" y="3000"/>
                    <a:pt x="25" y="3000"/>
                  </a:cubicBezTo>
                  <a:cubicBezTo>
                    <a:pt x="12" y="3000"/>
                    <a:pt x="0" y="2989"/>
                    <a:pt x="0" y="2975"/>
                  </a:cubicBezTo>
                  <a:lnTo>
                    <a:pt x="0" y="2825"/>
                  </a:lnTo>
                  <a:cubicBezTo>
                    <a:pt x="0" y="2811"/>
                    <a:pt x="12" y="2800"/>
                    <a:pt x="25" y="2800"/>
                  </a:cubicBezTo>
                  <a:cubicBezTo>
                    <a:pt x="39" y="2800"/>
                    <a:pt x="50" y="2811"/>
                    <a:pt x="50" y="2825"/>
                  </a:cubicBezTo>
                  <a:close/>
                  <a:moveTo>
                    <a:pt x="50" y="3175"/>
                  </a:moveTo>
                  <a:lnTo>
                    <a:pt x="50" y="3325"/>
                  </a:lnTo>
                  <a:cubicBezTo>
                    <a:pt x="50" y="3339"/>
                    <a:pt x="39" y="3350"/>
                    <a:pt x="25" y="3350"/>
                  </a:cubicBezTo>
                  <a:cubicBezTo>
                    <a:pt x="12" y="3350"/>
                    <a:pt x="0" y="3339"/>
                    <a:pt x="0" y="3325"/>
                  </a:cubicBezTo>
                  <a:lnTo>
                    <a:pt x="0" y="3175"/>
                  </a:lnTo>
                  <a:cubicBezTo>
                    <a:pt x="0" y="3161"/>
                    <a:pt x="12" y="3150"/>
                    <a:pt x="25" y="3150"/>
                  </a:cubicBezTo>
                  <a:cubicBezTo>
                    <a:pt x="39" y="3150"/>
                    <a:pt x="50" y="3161"/>
                    <a:pt x="50" y="3175"/>
                  </a:cubicBezTo>
                  <a:close/>
                  <a:moveTo>
                    <a:pt x="50" y="3525"/>
                  </a:moveTo>
                  <a:lnTo>
                    <a:pt x="50" y="3675"/>
                  </a:lnTo>
                  <a:cubicBezTo>
                    <a:pt x="50" y="3689"/>
                    <a:pt x="39" y="3700"/>
                    <a:pt x="25" y="3700"/>
                  </a:cubicBezTo>
                  <a:cubicBezTo>
                    <a:pt x="12" y="3700"/>
                    <a:pt x="0" y="3689"/>
                    <a:pt x="0" y="3675"/>
                  </a:cubicBezTo>
                  <a:lnTo>
                    <a:pt x="0" y="3525"/>
                  </a:lnTo>
                  <a:cubicBezTo>
                    <a:pt x="0" y="3511"/>
                    <a:pt x="12" y="3500"/>
                    <a:pt x="25" y="3500"/>
                  </a:cubicBezTo>
                  <a:cubicBezTo>
                    <a:pt x="39" y="3500"/>
                    <a:pt x="50" y="3511"/>
                    <a:pt x="50" y="3525"/>
                  </a:cubicBezTo>
                  <a:close/>
                  <a:moveTo>
                    <a:pt x="50" y="3875"/>
                  </a:moveTo>
                  <a:lnTo>
                    <a:pt x="50" y="4025"/>
                  </a:lnTo>
                  <a:cubicBezTo>
                    <a:pt x="50" y="4039"/>
                    <a:pt x="39" y="4050"/>
                    <a:pt x="25" y="4050"/>
                  </a:cubicBezTo>
                  <a:cubicBezTo>
                    <a:pt x="12" y="4050"/>
                    <a:pt x="0" y="4039"/>
                    <a:pt x="0" y="4025"/>
                  </a:cubicBezTo>
                  <a:lnTo>
                    <a:pt x="0" y="3875"/>
                  </a:lnTo>
                  <a:cubicBezTo>
                    <a:pt x="0" y="3861"/>
                    <a:pt x="12" y="3850"/>
                    <a:pt x="25" y="3850"/>
                  </a:cubicBezTo>
                  <a:cubicBezTo>
                    <a:pt x="39" y="3850"/>
                    <a:pt x="50" y="3861"/>
                    <a:pt x="50" y="3875"/>
                  </a:cubicBezTo>
                  <a:close/>
                  <a:moveTo>
                    <a:pt x="50" y="4225"/>
                  </a:moveTo>
                  <a:lnTo>
                    <a:pt x="50" y="4375"/>
                  </a:lnTo>
                  <a:cubicBezTo>
                    <a:pt x="50" y="4389"/>
                    <a:pt x="39" y="4400"/>
                    <a:pt x="25" y="4400"/>
                  </a:cubicBezTo>
                  <a:cubicBezTo>
                    <a:pt x="12" y="4400"/>
                    <a:pt x="0" y="4389"/>
                    <a:pt x="0" y="4375"/>
                  </a:cubicBezTo>
                  <a:lnTo>
                    <a:pt x="0" y="4225"/>
                  </a:lnTo>
                  <a:cubicBezTo>
                    <a:pt x="0" y="4211"/>
                    <a:pt x="12" y="4200"/>
                    <a:pt x="25" y="4200"/>
                  </a:cubicBezTo>
                  <a:cubicBezTo>
                    <a:pt x="39" y="4200"/>
                    <a:pt x="50" y="4211"/>
                    <a:pt x="50" y="4225"/>
                  </a:cubicBezTo>
                  <a:close/>
                  <a:moveTo>
                    <a:pt x="50" y="4575"/>
                  </a:moveTo>
                  <a:lnTo>
                    <a:pt x="50" y="4725"/>
                  </a:lnTo>
                  <a:cubicBezTo>
                    <a:pt x="50" y="4739"/>
                    <a:pt x="39" y="4750"/>
                    <a:pt x="25" y="4750"/>
                  </a:cubicBezTo>
                  <a:cubicBezTo>
                    <a:pt x="12" y="4750"/>
                    <a:pt x="0" y="4739"/>
                    <a:pt x="0" y="4725"/>
                  </a:cubicBezTo>
                  <a:lnTo>
                    <a:pt x="0" y="4575"/>
                  </a:lnTo>
                  <a:cubicBezTo>
                    <a:pt x="0" y="4561"/>
                    <a:pt x="12" y="4550"/>
                    <a:pt x="25" y="4550"/>
                  </a:cubicBezTo>
                  <a:cubicBezTo>
                    <a:pt x="39" y="4550"/>
                    <a:pt x="50" y="4561"/>
                    <a:pt x="50" y="4575"/>
                  </a:cubicBezTo>
                  <a:close/>
                  <a:moveTo>
                    <a:pt x="50" y="4925"/>
                  </a:moveTo>
                  <a:lnTo>
                    <a:pt x="50" y="5075"/>
                  </a:lnTo>
                  <a:cubicBezTo>
                    <a:pt x="50" y="5089"/>
                    <a:pt x="39" y="5100"/>
                    <a:pt x="25" y="5100"/>
                  </a:cubicBezTo>
                  <a:cubicBezTo>
                    <a:pt x="12" y="5100"/>
                    <a:pt x="0" y="5089"/>
                    <a:pt x="0" y="5075"/>
                  </a:cubicBezTo>
                  <a:lnTo>
                    <a:pt x="0" y="4925"/>
                  </a:lnTo>
                  <a:cubicBezTo>
                    <a:pt x="0" y="4911"/>
                    <a:pt x="12" y="4900"/>
                    <a:pt x="25" y="4900"/>
                  </a:cubicBezTo>
                  <a:cubicBezTo>
                    <a:pt x="39" y="4900"/>
                    <a:pt x="50" y="4911"/>
                    <a:pt x="50" y="4925"/>
                  </a:cubicBezTo>
                  <a:close/>
                  <a:moveTo>
                    <a:pt x="50" y="5275"/>
                  </a:moveTo>
                  <a:lnTo>
                    <a:pt x="50" y="5425"/>
                  </a:lnTo>
                  <a:cubicBezTo>
                    <a:pt x="50" y="5439"/>
                    <a:pt x="39" y="5450"/>
                    <a:pt x="25" y="5450"/>
                  </a:cubicBezTo>
                  <a:cubicBezTo>
                    <a:pt x="12" y="5450"/>
                    <a:pt x="0" y="5439"/>
                    <a:pt x="0" y="5425"/>
                  </a:cubicBezTo>
                  <a:lnTo>
                    <a:pt x="0" y="5275"/>
                  </a:lnTo>
                  <a:cubicBezTo>
                    <a:pt x="0" y="5261"/>
                    <a:pt x="12" y="5250"/>
                    <a:pt x="25" y="5250"/>
                  </a:cubicBezTo>
                  <a:cubicBezTo>
                    <a:pt x="39" y="5250"/>
                    <a:pt x="50" y="5261"/>
                    <a:pt x="50" y="5275"/>
                  </a:cubicBezTo>
                  <a:close/>
                  <a:moveTo>
                    <a:pt x="50" y="5625"/>
                  </a:moveTo>
                  <a:lnTo>
                    <a:pt x="50" y="5775"/>
                  </a:lnTo>
                  <a:cubicBezTo>
                    <a:pt x="50" y="5789"/>
                    <a:pt x="39" y="5800"/>
                    <a:pt x="25" y="5800"/>
                  </a:cubicBezTo>
                  <a:cubicBezTo>
                    <a:pt x="12" y="5800"/>
                    <a:pt x="0" y="5789"/>
                    <a:pt x="0" y="5775"/>
                  </a:cubicBezTo>
                  <a:lnTo>
                    <a:pt x="0" y="5625"/>
                  </a:lnTo>
                  <a:cubicBezTo>
                    <a:pt x="0" y="5611"/>
                    <a:pt x="12" y="5600"/>
                    <a:pt x="25" y="5600"/>
                  </a:cubicBezTo>
                  <a:cubicBezTo>
                    <a:pt x="39" y="5600"/>
                    <a:pt x="50" y="5611"/>
                    <a:pt x="50" y="5625"/>
                  </a:cubicBezTo>
                  <a:close/>
                  <a:moveTo>
                    <a:pt x="50" y="5975"/>
                  </a:moveTo>
                  <a:lnTo>
                    <a:pt x="50" y="6125"/>
                  </a:lnTo>
                  <a:cubicBezTo>
                    <a:pt x="50" y="6139"/>
                    <a:pt x="39" y="6150"/>
                    <a:pt x="25" y="6150"/>
                  </a:cubicBezTo>
                  <a:cubicBezTo>
                    <a:pt x="12" y="6150"/>
                    <a:pt x="0" y="6139"/>
                    <a:pt x="0" y="6125"/>
                  </a:cubicBezTo>
                  <a:lnTo>
                    <a:pt x="0" y="5975"/>
                  </a:lnTo>
                  <a:cubicBezTo>
                    <a:pt x="0" y="5961"/>
                    <a:pt x="12" y="5950"/>
                    <a:pt x="25" y="5950"/>
                  </a:cubicBezTo>
                  <a:cubicBezTo>
                    <a:pt x="39" y="5950"/>
                    <a:pt x="50" y="5961"/>
                    <a:pt x="50" y="5975"/>
                  </a:cubicBezTo>
                  <a:close/>
                  <a:moveTo>
                    <a:pt x="50" y="6325"/>
                  </a:moveTo>
                  <a:lnTo>
                    <a:pt x="50" y="6475"/>
                  </a:lnTo>
                  <a:cubicBezTo>
                    <a:pt x="50" y="6489"/>
                    <a:pt x="39" y="6500"/>
                    <a:pt x="25" y="6500"/>
                  </a:cubicBezTo>
                  <a:cubicBezTo>
                    <a:pt x="12" y="6500"/>
                    <a:pt x="0" y="6489"/>
                    <a:pt x="0" y="6475"/>
                  </a:cubicBezTo>
                  <a:lnTo>
                    <a:pt x="0" y="6325"/>
                  </a:lnTo>
                  <a:cubicBezTo>
                    <a:pt x="0" y="6311"/>
                    <a:pt x="12" y="6300"/>
                    <a:pt x="25" y="6300"/>
                  </a:cubicBezTo>
                  <a:cubicBezTo>
                    <a:pt x="39" y="6300"/>
                    <a:pt x="50" y="6311"/>
                    <a:pt x="50" y="6325"/>
                  </a:cubicBezTo>
                  <a:close/>
                  <a:moveTo>
                    <a:pt x="50" y="6675"/>
                  </a:moveTo>
                  <a:lnTo>
                    <a:pt x="50" y="6825"/>
                  </a:lnTo>
                  <a:cubicBezTo>
                    <a:pt x="50" y="6839"/>
                    <a:pt x="39" y="6850"/>
                    <a:pt x="25" y="6850"/>
                  </a:cubicBezTo>
                  <a:cubicBezTo>
                    <a:pt x="12" y="6850"/>
                    <a:pt x="0" y="6839"/>
                    <a:pt x="0" y="6825"/>
                  </a:cubicBezTo>
                  <a:lnTo>
                    <a:pt x="0" y="6675"/>
                  </a:lnTo>
                  <a:cubicBezTo>
                    <a:pt x="0" y="6661"/>
                    <a:pt x="12" y="6650"/>
                    <a:pt x="25" y="6650"/>
                  </a:cubicBezTo>
                  <a:cubicBezTo>
                    <a:pt x="39" y="6650"/>
                    <a:pt x="50" y="6661"/>
                    <a:pt x="50" y="6675"/>
                  </a:cubicBezTo>
                  <a:close/>
                  <a:moveTo>
                    <a:pt x="50" y="7025"/>
                  </a:moveTo>
                  <a:lnTo>
                    <a:pt x="50" y="7175"/>
                  </a:lnTo>
                  <a:cubicBezTo>
                    <a:pt x="50" y="7189"/>
                    <a:pt x="39" y="7200"/>
                    <a:pt x="25" y="7200"/>
                  </a:cubicBezTo>
                  <a:cubicBezTo>
                    <a:pt x="12" y="7200"/>
                    <a:pt x="0" y="7189"/>
                    <a:pt x="0" y="7175"/>
                  </a:cubicBezTo>
                  <a:lnTo>
                    <a:pt x="0" y="7025"/>
                  </a:lnTo>
                  <a:cubicBezTo>
                    <a:pt x="0" y="7011"/>
                    <a:pt x="12" y="7000"/>
                    <a:pt x="25" y="7000"/>
                  </a:cubicBezTo>
                  <a:cubicBezTo>
                    <a:pt x="39" y="7000"/>
                    <a:pt x="50" y="7011"/>
                    <a:pt x="50" y="7025"/>
                  </a:cubicBezTo>
                  <a:close/>
                  <a:moveTo>
                    <a:pt x="50" y="7375"/>
                  </a:moveTo>
                  <a:lnTo>
                    <a:pt x="50" y="7525"/>
                  </a:lnTo>
                  <a:cubicBezTo>
                    <a:pt x="50" y="7539"/>
                    <a:pt x="39" y="7550"/>
                    <a:pt x="25" y="7550"/>
                  </a:cubicBezTo>
                  <a:cubicBezTo>
                    <a:pt x="12" y="7550"/>
                    <a:pt x="0" y="7539"/>
                    <a:pt x="0" y="7525"/>
                  </a:cubicBezTo>
                  <a:lnTo>
                    <a:pt x="0" y="7375"/>
                  </a:lnTo>
                  <a:cubicBezTo>
                    <a:pt x="0" y="7361"/>
                    <a:pt x="12" y="7350"/>
                    <a:pt x="25" y="7350"/>
                  </a:cubicBezTo>
                  <a:cubicBezTo>
                    <a:pt x="39" y="7350"/>
                    <a:pt x="50" y="7361"/>
                    <a:pt x="50" y="7375"/>
                  </a:cubicBezTo>
                  <a:close/>
                  <a:moveTo>
                    <a:pt x="50" y="7725"/>
                  </a:moveTo>
                  <a:lnTo>
                    <a:pt x="50" y="7875"/>
                  </a:lnTo>
                  <a:cubicBezTo>
                    <a:pt x="50" y="7889"/>
                    <a:pt x="39" y="7900"/>
                    <a:pt x="25" y="7900"/>
                  </a:cubicBezTo>
                  <a:cubicBezTo>
                    <a:pt x="12" y="7900"/>
                    <a:pt x="0" y="7889"/>
                    <a:pt x="0" y="7875"/>
                  </a:cubicBezTo>
                  <a:lnTo>
                    <a:pt x="0" y="7725"/>
                  </a:lnTo>
                  <a:cubicBezTo>
                    <a:pt x="0" y="7711"/>
                    <a:pt x="12" y="7700"/>
                    <a:pt x="25" y="7700"/>
                  </a:cubicBezTo>
                  <a:cubicBezTo>
                    <a:pt x="39" y="7700"/>
                    <a:pt x="50" y="7711"/>
                    <a:pt x="50" y="7725"/>
                  </a:cubicBezTo>
                  <a:close/>
                  <a:moveTo>
                    <a:pt x="50" y="8075"/>
                  </a:moveTo>
                  <a:lnTo>
                    <a:pt x="50" y="8225"/>
                  </a:lnTo>
                  <a:cubicBezTo>
                    <a:pt x="50" y="8239"/>
                    <a:pt x="39" y="8250"/>
                    <a:pt x="25" y="8250"/>
                  </a:cubicBezTo>
                  <a:cubicBezTo>
                    <a:pt x="12" y="8250"/>
                    <a:pt x="0" y="8239"/>
                    <a:pt x="0" y="8225"/>
                  </a:cubicBezTo>
                  <a:lnTo>
                    <a:pt x="0" y="8075"/>
                  </a:lnTo>
                  <a:cubicBezTo>
                    <a:pt x="0" y="8061"/>
                    <a:pt x="12" y="8050"/>
                    <a:pt x="25" y="8050"/>
                  </a:cubicBezTo>
                  <a:cubicBezTo>
                    <a:pt x="39" y="8050"/>
                    <a:pt x="50" y="8061"/>
                    <a:pt x="50" y="8075"/>
                  </a:cubicBezTo>
                  <a:close/>
                  <a:moveTo>
                    <a:pt x="50" y="8425"/>
                  </a:moveTo>
                  <a:lnTo>
                    <a:pt x="50" y="8575"/>
                  </a:lnTo>
                  <a:cubicBezTo>
                    <a:pt x="50" y="8589"/>
                    <a:pt x="39" y="8600"/>
                    <a:pt x="25" y="8600"/>
                  </a:cubicBezTo>
                  <a:cubicBezTo>
                    <a:pt x="12" y="8600"/>
                    <a:pt x="0" y="8589"/>
                    <a:pt x="0" y="8575"/>
                  </a:cubicBezTo>
                  <a:lnTo>
                    <a:pt x="0" y="8425"/>
                  </a:lnTo>
                  <a:cubicBezTo>
                    <a:pt x="0" y="8411"/>
                    <a:pt x="12" y="8400"/>
                    <a:pt x="25" y="8400"/>
                  </a:cubicBezTo>
                  <a:cubicBezTo>
                    <a:pt x="39" y="8400"/>
                    <a:pt x="50" y="8411"/>
                    <a:pt x="50" y="8425"/>
                  </a:cubicBezTo>
                  <a:close/>
                  <a:moveTo>
                    <a:pt x="50" y="8775"/>
                  </a:moveTo>
                  <a:lnTo>
                    <a:pt x="50" y="8788"/>
                  </a:lnTo>
                  <a:cubicBezTo>
                    <a:pt x="50" y="8802"/>
                    <a:pt x="39" y="8813"/>
                    <a:pt x="25" y="8813"/>
                  </a:cubicBezTo>
                  <a:cubicBezTo>
                    <a:pt x="12" y="8813"/>
                    <a:pt x="0" y="8802"/>
                    <a:pt x="0" y="8788"/>
                  </a:cubicBezTo>
                  <a:lnTo>
                    <a:pt x="0" y="8775"/>
                  </a:lnTo>
                  <a:cubicBezTo>
                    <a:pt x="0" y="8761"/>
                    <a:pt x="12" y="8750"/>
                    <a:pt x="25" y="8750"/>
                  </a:cubicBezTo>
                  <a:cubicBezTo>
                    <a:pt x="39" y="8750"/>
                    <a:pt x="50" y="8761"/>
                    <a:pt x="50" y="8775"/>
                  </a:cubicBezTo>
                  <a:close/>
                </a:path>
              </a:pathLst>
            </a:custGeom>
            <a:solidFill>
              <a:srgbClr val="800000"/>
            </a:solidFill>
            <a:ln w="6350" cap="flat">
              <a:solidFill>
                <a:srgbClr val="800000"/>
              </a:solidFill>
              <a:prstDash val="solid"/>
              <a:bevel/>
              <a:headEnd/>
              <a:tailEnd/>
            </a:ln>
          </p:spPr>
          <p:txBody>
            <a:bodyPr/>
            <a:lstStyle/>
            <a:p>
              <a:endParaRPr lang="pt-BR"/>
            </a:p>
          </p:txBody>
        </p:sp>
        <p:sp>
          <p:nvSpPr>
            <p:cNvPr id="25637" name="Freeform 58"/>
            <p:cNvSpPr>
              <a:spLocks/>
            </p:cNvSpPr>
            <p:nvPr/>
          </p:nvSpPr>
          <p:spPr bwMode="auto">
            <a:xfrm>
              <a:off x="1859" y="2107"/>
              <a:ext cx="91" cy="409"/>
            </a:xfrm>
            <a:custGeom>
              <a:avLst/>
              <a:gdLst>
                <a:gd name="T0" fmla="*/ 0 w 91"/>
                <a:gd name="T1" fmla="*/ 409 h 409"/>
                <a:gd name="T2" fmla="*/ 0 w 91"/>
                <a:gd name="T3" fmla="*/ 0 h 409"/>
                <a:gd name="T4" fmla="*/ 91 w 91"/>
                <a:gd name="T5" fmla="*/ 0 h 409"/>
                <a:gd name="T6" fmla="*/ 91 w 91"/>
                <a:gd name="T7" fmla="*/ 409 h 409"/>
                <a:gd name="T8" fmla="*/ 0 60000 65536"/>
                <a:gd name="T9" fmla="*/ 0 60000 65536"/>
                <a:gd name="T10" fmla="*/ 0 60000 65536"/>
                <a:gd name="T11" fmla="*/ 0 60000 65536"/>
                <a:gd name="T12" fmla="*/ 0 w 91"/>
                <a:gd name="T13" fmla="*/ 0 h 409"/>
                <a:gd name="T14" fmla="*/ 91 w 91"/>
                <a:gd name="T15" fmla="*/ 409 h 409"/>
              </a:gdLst>
              <a:ahLst/>
              <a:cxnLst>
                <a:cxn ang="T8">
                  <a:pos x="T0" y="T1"/>
                </a:cxn>
                <a:cxn ang="T9">
                  <a:pos x="T2" y="T3"/>
                </a:cxn>
                <a:cxn ang="T10">
                  <a:pos x="T4" y="T5"/>
                </a:cxn>
                <a:cxn ang="T11">
                  <a:pos x="T6" y="T7"/>
                </a:cxn>
              </a:cxnLst>
              <a:rect l="T12" t="T13" r="T14" b="T15"/>
              <a:pathLst>
                <a:path w="91" h="409">
                  <a:moveTo>
                    <a:pt x="0" y="409"/>
                  </a:moveTo>
                  <a:lnTo>
                    <a:pt x="0" y="0"/>
                  </a:lnTo>
                  <a:lnTo>
                    <a:pt x="91" y="0"/>
                  </a:lnTo>
                  <a:lnTo>
                    <a:pt x="91"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38" name="Freeform 59"/>
            <p:cNvSpPr>
              <a:spLocks/>
            </p:cNvSpPr>
            <p:nvPr/>
          </p:nvSpPr>
          <p:spPr bwMode="auto">
            <a:xfrm>
              <a:off x="2497" y="2107"/>
              <a:ext cx="91" cy="409"/>
            </a:xfrm>
            <a:custGeom>
              <a:avLst/>
              <a:gdLst>
                <a:gd name="T0" fmla="*/ 0 w 91"/>
                <a:gd name="T1" fmla="*/ 409 h 409"/>
                <a:gd name="T2" fmla="*/ 0 w 91"/>
                <a:gd name="T3" fmla="*/ 0 h 409"/>
                <a:gd name="T4" fmla="*/ 91 w 91"/>
                <a:gd name="T5" fmla="*/ 0 h 409"/>
                <a:gd name="T6" fmla="*/ 91 w 91"/>
                <a:gd name="T7" fmla="*/ 409 h 409"/>
                <a:gd name="T8" fmla="*/ 0 60000 65536"/>
                <a:gd name="T9" fmla="*/ 0 60000 65536"/>
                <a:gd name="T10" fmla="*/ 0 60000 65536"/>
                <a:gd name="T11" fmla="*/ 0 60000 65536"/>
                <a:gd name="T12" fmla="*/ 0 w 91"/>
                <a:gd name="T13" fmla="*/ 0 h 409"/>
                <a:gd name="T14" fmla="*/ 91 w 91"/>
                <a:gd name="T15" fmla="*/ 409 h 409"/>
              </a:gdLst>
              <a:ahLst/>
              <a:cxnLst>
                <a:cxn ang="T8">
                  <a:pos x="T0" y="T1"/>
                </a:cxn>
                <a:cxn ang="T9">
                  <a:pos x="T2" y="T3"/>
                </a:cxn>
                <a:cxn ang="T10">
                  <a:pos x="T4" y="T5"/>
                </a:cxn>
                <a:cxn ang="T11">
                  <a:pos x="T6" y="T7"/>
                </a:cxn>
              </a:cxnLst>
              <a:rect l="T12" t="T13" r="T14" b="T15"/>
              <a:pathLst>
                <a:path w="91" h="409">
                  <a:moveTo>
                    <a:pt x="0" y="409"/>
                  </a:moveTo>
                  <a:lnTo>
                    <a:pt x="0" y="0"/>
                  </a:lnTo>
                  <a:lnTo>
                    <a:pt x="91" y="0"/>
                  </a:lnTo>
                  <a:lnTo>
                    <a:pt x="91"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39" name="Freeform 60"/>
            <p:cNvSpPr>
              <a:spLocks/>
            </p:cNvSpPr>
            <p:nvPr/>
          </p:nvSpPr>
          <p:spPr bwMode="auto">
            <a:xfrm>
              <a:off x="2928" y="2107"/>
              <a:ext cx="92" cy="409"/>
            </a:xfrm>
            <a:custGeom>
              <a:avLst/>
              <a:gdLst>
                <a:gd name="T0" fmla="*/ 0 w 92"/>
                <a:gd name="T1" fmla="*/ 409 h 409"/>
                <a:gd name="T2" fmla="*/ 0 w 92"/>
                <a:gd name="T3" fmla="*/ 0 h 409"/>
                <a:gd name="T4" fmla="*/ 92 w 92"/>
                <a:gd name="T5" fmla="*/ 0 h 409"/>
                <a:gd name="T6" fmla="*/ 92 w 92"/>
                <a:gd name="T7" fmla="*/ 409 h 409"/>
                <a:gd name="T8" fmla="*/ 0 60000 65536"/>
                <a:gd name="T9" fmla="*/ 0 60000 65536"/>
                <a:gd name="T10" fmla="*/ 0 60000 65536"/>
                <a:gd name="T11" fmla="*/ 0 60000 65536"/>
                <a:gd name="T12" fmla="*/ 0 w 92"/>
                <a:gd name="T13" fmla="*/ 0 h 409"/>
                <a:gd name="T14" fmla="*/ 92 w 92"/>
                <a:gd name="T15" fmla="*/ 409 h 409"/>
              </a:gdLst>
              <a:ahLst/>
              <a:cxnLst>
                <a:cxn ang="T8">
                  <a:pos x="T0" y="T1"/>
                </a:cxn>
                <a:cxn ang="T9">
                  <a:pos x="T2" y="T3"/>
                </a:cxn>
                <a:cxn ang="T10">
                  <a:pos x="T4" y="T5"/>
                </a:cxn>
                <a:cxn ang="T11">
                  <a:pos x="T6" y="T7"/>
                </a:cxn>
              </a:cxnLst>
              <a:rect l="T12" t="T13" r="T14" b="T15"/>
              <a:pathLst>
                <a:path w="92" h="409">
                  <a:moveTo>
                    <a:pt x="0" y="409"/>
                  </a:moveTo>
                  <a:lnTo>
                    <a:pt x="0" y="0"/>
                  </a:lnTo>
                  <a:lnTo>
                    <a:pt x="92" y="0"/>
                  </a:lnTo>
                  <a:lnTo>
                    <a:pt x="92"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40" name="Freeform 61"/>
            <p:cNvSpPr>
              <a:spLocks/>
            </p:cNvSpPr>
            <p:nvPr/>
          </p:nvSpPr>
          <p:spPr bwMode="auto">
            <a:xfrm>
              <a:off x="3384" y="2107"/>
              <a:ext cx="91" cy="409"/>
            </a:xfrm>
            <a:custGeom>
              <a:avLst/>
              <a:gdLst>
                <a:gd name="T0" fmla="*/ 0 w 91"/>
                <a:gd name="T1" fmla="*/ 409 h 409"/>
                <a:gd name="T2" fmla="*/ 0 w 91"/>
                <a:gd name="T3" fmla="*/ 0 h 409"/>
                <a:gd name="T4" fmla="*/ 91 w 91"/>
                <a:gd name="T5" fmla="*/ 0 h 409"/>
                <a:gd name="T6" fmla="*/ 91 w 91"/>
                <a:gd name="T7" fmla="*/ 409 h 409"/>
                <a:gd name="T8" fmla="*/ 0 60000 65536"/>
                <a:gd name="T9" fmla="*/ 0 60000 65536"/>
                <a:gd name="T10" fmla="*/ 0 60000 65536"/>
                <a:gd name="T11" fmla="*/ 0 60000 65536"/>
                <a:gd name="T12" fmla="*/ 0 w 91"/>
                <a:gd name="T13" fmla="*/ 0 h 409"/>
                <a:gd name="T14" fmla="*/ 91 w 91"/>
                <a:gd name="T15" fmla="*/ 409 h 409"/>
              </a:gdLst>
              <a:ahLst/>
              <a:cxnLst>
                <a:cxn ang="T8">
                  <a:pos x="T0" y="T1"/>
                </a:cxn>
                <a:cxn ang="T9">
                  <a:pos x="T2" y="T3"/>
                </a:cxn>
                <a:cxn ang="T10">
                  <a:pos x="T4" y="T5"/>
                </a:cxn>
                <a:cxn ang="T11">
                  <a:pos x="T6" y="T7"/>
                </a:cxn>
              </a:cxnLst>
              <a:rect l="T12" t="T13" r="T14" b="T15"/>
              <a:pathLst>
                <a:path w="91" h="409">
                  <a:moveTo>
                    <a:pt x="0" y="409"/>
                  </a:moveTo>
                  <a:lnTo>
                    <a:pt x="0" y="0"/>
                  </a:lnTo>
                  <a:lnTo>
                    <a:pt x="91" y="0"/>
                  </a:lnTo>
                  <a:lnTo>
                    <a:pt x="91"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41" name="Freeform 62"/>
            <p:cNvSpPr>
              <a:spLocks/>
            </p:cNvSpPr>
            <p:nvPr/>
          </p:nvSpPr>
          <p:spPr bwMode="auto">
            <a:xfrm>
              <a:off x="3861" y="2107"/>
              <a:ext cx="91" cy="409"/>
            </a:xfrm>
            <a:custGeom>
              <a:avLst/>
              <a:gdLst>
                <a:gd name="T0" fmla="*/ 0 w 91"/>
                <a:gd name="T1" fmla="*/ 409 h 409"/>
                <a:gd name="T2" fmla="*/ 0 w 91"/>
                <a:gd name="T3" fmla="*/ 0 h 409"/>
                <a:gd name="T4" fmla="*/ 91 w 91"/>
                <a:gd name="T5" fmla="*/ 0 h 409"/>
                <a:gd name="T6" fmla="*/ 91 w 91"/>
                <a:gd name="T7" fmla="*/ 409 h 409"/>
                <a:gd name="T8" fmla="*/ 0 60000 65536"/>
                <a:gd name="T9" fmla="*/ 0 60000 65536"/>
                <a:gd name="T10" fmla="*/ 0 60000 65536"/>
                <a:gd name="T11" fmla="*/ 0 60000 65536"/>
                <a:gd name="T12" fmla="*/ 0 w 91"/>
                <a:gd name="T13" fmla="*/ 0 h 409"/>
                <a:gd name="T14" fmla="*/ 91 w 91"/>
                <a:gd name="T15" fmla="*/ 409 h 409"/>
              </a:gdLst>
              <a:ahLst/>
              <a:cxnLst>
                <a:cxn ang="T8">
                  <a:pos x="T0" y="T1"/>
                </a:cxn>
                <a:cxn ang="T9">
                  <a:pos x="T2" y="T3"/>
                </a:cxn>
                <a:cxn ang="T10">
                  <a:pos x="T4" y="T5"/>
                </a:cxn>
                <a:cxn ang="T11">
                  <a:pos x="T6" y="T7"/>
                </a:cxn>
              </a:cxnLst>
              <a:rect l="T12" t="T13" r="T14" b="T15"/>
              <a:pathLst>
                <a:path w="91" h="409">
                  <a:moveTo>
                    <a:pt x="0" y="409"/>
                  </a:moveTo>
                  <a:lnTo>
                    <a:pt x="0" y="0"/>
                  </a:lnTo>
                  <a:lnTo>
                    <a:pt x="91" y="0"/>
                  </a:lnTo>
                  <a:lnTo>
                    <a:pt x="91"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42" name="Freeform 63"/>
            <p:cNvSpPr>
              <a:spLocks/>
            </p:cNvSpPr>
            <p:nvPr/>
          </p:nvSpPr>
          <p:spPr bwMode="auto">
            <a:xfrm>
              <a:off x="4483" y="2107"/>
              <a:ext cx="91" cy="409"/>
            </a:xfrm>
            <a:custGeom>
              <a:avLst/>
              <a:gdLst>
                <a:gd name="T0" fmla="*/ 0 w 91"/>
                <a:gd name="T1" fmla="*/ 409 h 409"/>
                <a:gd name="T2" fmla="*/ 0 w 91"/>
                <a:gd name="T3" fmla="*/ 0 h 409"/>
                <a:gd name="T4" fmla="*/ 91 w 91"/>
                <a:gd name="T5" fmla="*/ 0 h 409"/>
                <a:gd name="T6" fmla="*/ 91 w 91"/>
                <a:gd name="T7" fmla="*/ 409 h 409"/>
                <a:gd name="T8" fmla="*/ 0 60000 65536"/>
                <a:gd name="T9" fmla="*/ 0 60000 65536"/>
                <a:gd name="T10" fmla="*/ 0 60000 65536"/>
                <a:gd name="T11" fmla="*/ 0 60000 65536"/>
                <a:gd name="T12" fmla="*/ 0 w 91"/>
                <a:gd name="T13" fmla="*/ 0 h 409"/>
                <a:gd name="T14" fmla="*/ 91 w 91"/>
                <a:gd name="T15" fmla="*/ 409 h 409"/>
              </a:gdLst>
              <a:ahLst/>
              <a:cxnLst>
                <a:cxn ang="T8">
                  <a:pos x="T0" y="T1"/>
                </a:cxn>
                <a:cxn ang="T9">
                  <a:pos x="T2" y="T3"/>
                </a:cxn>
                <a:cxn ang="T10">
                  <a:pos x="T4" y="T5"/>
                </a:cxn>
                <a:cxn ang="T11">
                  <a:pos x="T6" y="T7"/>
                </a:cxn>
              </a:cxnLst>
              <a:rect l="T12" t="T13" r="T14" b="T15"/>
              <a:pathLst>
                <a:path w="91" h="409">
                  <a:moveTo>
                    <a:pt x="0" y="409"/>
                  </a:moveTo>
                  <a:lnTo>
                    <a:pt x="0" y="0"/>
                  </a:lnTo>
                  <a:lnTo>
                    <a:pt x="91" y="0"/>
                  </a:lnTo>
                  <a:lnTo>
                    <a:pt x="91" y="409"/>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643" name="Freeform 64"/>
            <p:cNvSpPr>
              <a:spLocks noEditPoints="1"/>
            </p:cNvSpPr>
            <p:nvPr/>
          </p:nvSpPr>
          <p:spPr bwMode="auto">
            <a:xfrm>
              <a:off x="806" y="709"/>
              <a:ext cx="4561" cy="64"/>
            </a:xfrm>
            <a:custGeom>
              <a:avLst/>
              <a:gdLst>
                <a:gd name="T0" fmla="*/ 0 w 19025"/>
                <a:gd name="T1" fmla="*/ 0 h 267"/>
                <a:gd name="T2" fmla="*/ 15 w 19025"/>
                <a:gd name="T3" fmla="*/ 0 h 267"/>
                <a:gd name="T4" fmla="*/ 15 w 19025"/>
                <a:gd name="T5" fmla="*/ 0 h 267"/>
                <a:gd name="T6" fmla="*/ 15 w 19025"/>
                <a:gd name="T7" fmla="*/ 0 h 267"/>
                <a:gd name="T8" fmla="*/ 0 w 19025"/>
                <a:gd name="T9" fmla="*/ 0 h 267"/>
                <a:gd name="T10" fmla="*/ 0 w 19025"/>
                <a:gd name="T11" fmla="*/ 0 h 267"/>
                <a:gd name="T12" fmla="*/ 0 w 19025"/>
                <a:gd name="T13" fmla="*/ 0 h 267"/>
                <a:gd name="T14" fmla="*/ 15 w 19025"/>
                <a:gd name="T15" fmla="*/ 0 h 267"/>
                <a:gd name="T16" fmla="*/ 15 w 19025"/>
                <a:gd name="T17" fmla="*/ 0 h 267"/>
                <a:gd name="T18" fmla="*/ 15 w 19025"/>
                <a:gd name="T19" fmla="*/ 0 h 267"/>
                <a:gd name="T20" fmla="*/ 15 w 19025"/>
                <a:gd name="T21" fmla="*/ 0 h 267"/>
                <a:gd name="T22" fmla="*/ 15 w 19025"/>
                <a:gd name="T23" fmla="*/ 0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25"/>
                <a:gd name="T37" fmla="*/ 0 h 267"/>
                <a:gd name="T38" fmla="*/ 19025 w 19025"/>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25" h="267">
                  <a:moveTo>
                    <a:pt x="25" y="108"/>
                  </a:moveTo>
                  <a:lnTo>
                    <a:pt x="18892" y="108"/>
                  </a:lnTo>
                  <a:cubicBezTo>
                    <a:pt x="18906" y="108"/>
                    <a:pt x="18917" y="120"/>
                    <a:pt x="18917" y="133"/>
                  </a:cubicBezTo>
                  <a:cubicBezTo>
                    <a:pt x="18917" y="147"/>
                    <a:pt x="18906" y="158"/>
                    <a:pt x="18892" y="158"/>
                  </a:cubicBezTo>
                  <a:lnTo>
                    <a:pt x="25" y="158"/>
                  </a:lnTo>
                  <a:cubicBezTo>
                    <a:pt x="11" y="158"/>
                    <a:pt x="0" y="147"/>
                    <a:pt x="0" y="133"/>
                  </a:cubicBezTo>
                  <a:cubicBezTo>
                    <a:pt x="0" y="120"/>
                    <a:pt x="11" y="108"/>
                    <a:pt x="25" y="108"/>
                  </a:cubicBezTo>
                  <a:close/>
                  <a:moveTo>
                    <a:pt x="18892" y="133"/>
                  </a:moveTo>
                  <a:lnTo>
                    <a:pt x="18758" y="0"/>
                  </a:lnTo>
                  <a:lnTo>
                    <a:pt x="19025" y="133"/>
                  </a:lnTo>
                  <a:lnTo>
                    <a:pt x="18758" y="267"/>
                  </a:lnTo>
                  <a:lnTo>
                    <a:pt x="18892" y="133"/>
                  </a:lnTo>
                  <a:close/>
                </a:path>
              </a:pathLst>
            </a:custGeom>
            <a:solidFill>
              <a:srgbClr val="000000"/>
            </a:solidFill>
            <a:ln w="6350" cap="flat">
              <a:solidFill>
                <a:srgbClr val="000000"/>
              </a:solidFill>
              <a:prstDash val="solid"/>
              <a:bevel/>
              <a:headEnd/>
              <a:tailEnd/>
            </a:ln>
          </p:spPr>
          <p:txBody>
            <a:bodyPr/>
            <a:lstStyle/>
            <a:p>
              <a:endParaRPr lang="pt-BR"/>
            </a:p>
          </p:txBody>
        </p:sp>
        <p:sp>
          <p:nvSpPr>
            <p:cNvPr id="25644" name="Freeform 65"/>
            <p:cNvSpPr>
              <a:spLocks noEditPoints="1"/>
            </p:cNvSpPr>
            <p:nvPr/>
          </p:nvSpPr>
          <p:spPr bwMode="auto">
            <a:xfrm>
              <a:off x="806" y="2493"/>
              <a:ext cx="4561" cy="64"/>
            </a:xfrm>
            <a:custGeom>
              <a:avLst/>
              <a:gdLst>
                <a:gd name="T0" fmla="*/ 0 w 19025"/>
                <a:gd name="T1" fmla="*/ 0 h 267"/>
                <a:gd name="T2" fmla="*/ 15 w 19025"/>
                <a:gd name="T3" fmla="*/ 0 h 267"/>
                <a:gd name="T4" fmla="*/ 15 w 19025"/>
                <a:gd name="T5" fmla="*/ 0 h 267"/>
                <a:gd name="T6" fmla="*/ 15 w 19025"/>
                <a:gd name="T7" fmla="*/ 0 h 267"/>
                <a:gd name="T8" fmla="*/ 0 w 19025"/>
                <a:gd name="T9" fmla="*/ 0 h 267"/>
                <a:gd name="T10" fmla="*/ 0 w 19025"/>
                <a:gd name="T11" fmla="*/ 0 h 267"/>
                <a:gd name="T12" fmla="*/ 0 w 19025"/>
                <a:gd name="T13" fmla="*/ 0 h 267"/>
                <a:gd name="T14" fmla="*/ 15 w 19025"/>
                <a:gd name="T15" fmla="*/ 0 h 267"/>
                <a:gd name="T16" fmla="*/ 15 w 19025"/>
                <a:gd name="T17" fmla="*/ 0 h 267"/>
                <a:gd name="T18" fmla="*/ 15 w 19025"/>
                <a:gd name="T19" fmla="*/ 0 h 267"/>
                <a:gd name="T20" fmla="*/ 15 w 19025"/>
                <a:gd name="T21" fmla="*/ 0 h 267"/>
                <a:gd name="T22" fmla="*/ 15 w 19025"/>
                <a:gd name="T23" fmla="*/ 0 h 2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25"/>
                <a:gd name="T37" fmla="*/ 0 h 267"/>
                <a:gd name="T38" fmla="*/ 19025 w 19025"/>
                <a:gd name="T39" fmla="*/ 267 h 2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25" h="267">
                  <a:moveTo>
                    <a:pt x="25" y="109"/>
                  </a:moveTo>
                  <a:lnTo>
                    <a:pt x="18892" y="109"/>
                  </a:lnTo>
                  <a:cubicBezTo>
                    <a:pt x="18906" y="109"/>
                    <a:pt x="18917" y="120"/>
                    <a:pt x="18917" y="134"/>
                  </a:cubicBezTo>
                  <a:cubicBezTo>
                    <a:pt x="18917" y="148"/>
                    <a:pt x="18906" y="159"/>
                    <a:pt x="18892" y="159"/>
                  </a:cubicBezTo>
                  <a:lnTo>
                    <a:pt x="25" y="159"/>
                  </a:lnTo>
                  <a:cubicBezTo>
                    <a:pt x="11" y="159"/>
                    <a:pt x="0" y="148"/>
                    <a:pt x="0" y="134"/>
                  </a:cubicBezTo>
                  <a:cubicBezTo>
                    <a:pt x="0" y="120"/>
                    <a:pt x="11" y="109"/>
                    <a:pt x="25" y="109"/>
                  </a:cubicBezTo>
                  <a:close/>
                  <a:moveTo>
                    <a:pt x="18892" y="134"/>
                  </a:moveTo>
                  <a:lnTo>
                    <a:pt x="18758" y="0"/>
                  </a:lnTo>
                  <a:lnTo>
                    <a:pt x="19025" y="134"/>
                  </a:lnTo>
                  <a:lnTo>
                    <a:pt x="18758" y="267"/>
                  </a:lnTo>
                  <a:lnTo>
                    <a:pt x="18892" y="134"/>
                  </a:lnTo>
                  <a:close/>
                </a:path>
              </a:pathLst>
            </a:custGeom>
            <a:solidFill>
              <a:srgbClr val="000000"/>
            </a:solidFill>
            <a:ln w="6350" cap="flat">
              <a:solidFill>
                <a:srgbClr val="000000"/>
              </a:solidFill>
              <a:prstDash val="solid"/>
              <a:bevel/>
              <a:headEnd/>
              <a:tailEnd/>
            </a:ln>
          </p:spPr>
          <p:txBody>
            <a:bodyPr/>
            <a:lstStyle/>
            <a:p>
              <a:endParaRPr lang="pt-BR"/>
            </a:p>
          </p:txBody>
        </p:sp>
        <p:sp>
          <p:nvSpPr>
            <p:cNvPr id="25645" name="Rectangle 66"/>
            <p:cNvSpPr>
              <a:spLocks noChangeArrowheads="1"/>
            </p:cNvSpPr>
            <p:nvPr/>
          </p:nvSpPr>
          <p:spPr bwMode="auto">
            <a:xfrm>
              <a:off x="565" y="439"/>
              <a:ext cx="3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FF"/>
                  </a:solidFill>
                  <a:latin typeface="Times New Roman" pitchFamily="18" charset="0"/>
                </a:rPr>
                <a:t>PWM</a:t>
              </a:r>
              <a:endParaRPr lang="pt-BR" altLang="pt-BR"/>
            </a:p>
          </p:txBody>
        </p:sp>
        <p:sp>
          <p:nvSpPr>
            <p:cNvPr id="25646" name="Rectangle 67"/>
            <p:cNvSpPr>
              <a:spLocks noChangeArrowheads="1"/>
            </p:cNvSpPr>
            <p:nvPr/>
          </p:nvSpPr>
          <p:spPr bwMode="auto">
            <a:xfrm>
              <a:off x="935" y="439"/>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FF"/>
                  </a:solidFill>
                  <a:latin typeface="Times New Roman" pitchFamily="18" charset="0"/>
                </a:rPr>
                <a:t> </a:t>
              </a:r>
              <a:endParaRPr lang="pt-BR" altLang="pt-BR"/>
            </a:p>
          </p:txBody>
        </p:sp>
        <p:sp>
          <p:nvSpPr>
            <p:cNvPr id="25647" name="Rectangle 68"/>
            <p:cNvSpPr>
              <a:spLocks noChangeArrowheads="1"/>
            </p:cNvSpPr>
            <p:nvPr/>
          </p:nvSpPr>
          <p:spPr bwMode="auto">
            <a:xfrm>
              <a:off x="563" y="2168"/>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800000"/>
                  </a:solidFill>
                  <a:latin typeface="Times New Roman" pitchFamily="18" charset="0"/>
                </a:rPr>
                <a:t>PPM</a:t>
              </a:r>
              <a:endParaRPr lang="pt-BR" altLang="pt-BR"/>
            </a:p>
          </p:txBody>
        </p:sp>
        <p:sp>
          <p:nvSpPr>
            <p:cNvPr id="25648" name="Rectangle 69"/>
            <p:cNvSpPr>
              <a:spLocks noChangeArrowheads="1"/>
            </p:cNvSpPr>
            <p:nvPr/>
          </p:nvSpPr>
          <p:spPr bwMode="auto">
            <a:xfrm>
              <a:off x="873" y="2168"/>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800000"/>
                  </a:solidFill>
                  <a:latin typeface="Times New Roman" pitchFamily="18" charset="0"/>
                </a:rPr>
                <a:t> </a:t>
              </a:r>
              <a:endParaRPr lang="pt-BR" altLang="pt-BR"/>
            </a:p>
          </p:txBody>
        </p:sp>
        <p:sp>
          <p:nvSpPr>
            <p:cNvPr id="25649" name="Rectangle 70"/>
            <p:cNvSpPr>
              <a:spLocks noChangeArrowheads="1"/>
            </p:cNvSpPr>
            <p:nvPr/>
          </p:nvSpPr>
          <p:spPr bwMode="auto">
            <a:xfrm>
              <a:off x="4795" y="485"/>
              <a:ext cx="1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(a)</a:t>
              </a:r>
              <a:endParaRPr lang="pt-BR" altLang="pt-BR"/>
            </a:p>
          </p:txBody>
        </p:sp>
        <p:sp>
          <p:nvSpPr>
            <p:cNvPr id="25650" name="Rectangle 71"/>
            <p:cNvSpPr>
              <a:spLocks noChangeArrowheads="1"/>
            </p:cNvSpPr>
            <p:nvPr/>
          </p:nvSpPr>
          <p:spPr bwMode="auto">
            <a:xfrm>
              <a:off x="4970" y="485"/>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a:p>
          </p:txBody>
        </p:sp>
        <p:sp>
          <p:nvSpPr>
            <p:cNvPr id="25651" name="Rectangle 72"/>
            <p:cNvSpPr>
              <a:spLocks noChangeArrowheads="1"/>
            </p:cNvSpPr>
            <p:nvPr/>
          </p:nvSpPr>
          <p:spPr bwMode="auto">
            <a:xfrm>
              <a:off x="4794" y="1121"/>
              <a:ext cx="1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(b</a:t>
              </a:r>
              <a:endParaRPr lang="pt-BR" altLang="pt-BR"/>
            </a:p>
          </p:txBody>
        </p:sp>
        <p:sp>
          <p:nvSpPr>
            <p:cNvPr id="25652" name="Rectangle 73"/>
            <p:cNvSpPr>
              <a:spLocks noChangeArrowheads="1"/>
            </p:cNvSpPr>
            <p:nvPr/>
          </p:nvSpPr>
          <p:spPr bwMode="auto">
            <a:xfrm>
              <a:off x="4922" y="1121"/>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a:t>
              </a:r>
              <a:endParaRPr lang="pt-BR" altLang="pt-BR"/>
            </a:p>
          </p:txBody>
        </p:sp>
        <p:sp>
          <p:nvSpPr>
            <p:cNvPr id="25653" name="Rectangle 74"/>
            <p:cNvSpPr>
              <a:spLocks noChangeArrowheads="1"/>
            </p:cNvSpPr>
            <p:nvPr/>
          </p:nvSpPr>
          <p:spPr bwMode="auto">
            <a:xfrm>
              <a:off x="4974" y="112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a:p>
          </p:txBody>
        </p:sp>
        <p:sp>
          <p:nvSpPr>
            <p:cNvPr id="25654" name="Rectangle 75"/>
            <p:cNvSpPr>
              <a:spLocks noChangeArrowheads="1"/>
            </p:cNvSpPr>
            <p:nvPr/>
          </p:nvSpPr>
          <p:spPr bwMode="auto">
            <a:xfrm>
              <a:off x="4792" y="2214"/>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(c</a:t>
              </a:r>
              <a:endParaRPr lang="pt-BR" altLang="pt-BR"/>
            </a:p>
          </p:txBody>
        </p:sp>
        <p:sp>
          <p:nvSpPr>
            <p:cNvPr id="25655" name="Rectangle 76"/>
            <p:cNvSpPr>
              <a:spLocks noChangeArrowheads="1"/>
            </p:cNvSpPr>
            <p:nvPr/>
          </p:nvSpPr>
          <p:spPr bwMode="auto">
            <a:xfrm>
              <a:off x="4914" y="2214"/>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a:t>
              </a:r>
              <a:endParaRPr lang="pt-BR" altLang="pt-BR"/>
            </a:p>
          </p:txBody>
        </p:sp>
        <p:sp>
          <p:nvSpPr>
            <p:cNvPr id="25656" name="Rectangle 77"/>
            <p:cNvSpPr>
              <a:spLocks noChangeArrowheads="1"/>
            </p:cNvSpPr>
            <p:nvPr/>
          </p:nvSpPr>
          <p:spPr bwMode="auto">
            <a:xfrm>
              <a:off x="4966" y="221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a:solidFill>
                    <a:srgbClr val="000000"/>
                  </a:solidFill>
                  <a:latin typeface="Times New Roman" pitchFamily="18" charset="0"/>
                </a:rPr>
                <a:t> </a:t>
              </a:r>
              <a:endParaRPr lang="pt-BR" altLang="pt-BR"/>
            </a:p>
          </p:txBody>
        </p:sp>
      </p:grpSp>
    </p:spTree>
    <p:extLst>
      <p:ext uri="{BB962C8B-B14F-4D97-AF65-F5344CB8AC3E}">
        <p14:creationId xmlns:p14="http://schemas.microsoft.com/office/powerpoint/2010/main" val="305413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pt-BR" altLang="pt-BR" dirty="0" smtClean="0"/>
              <a:t>Exemplo de aplicação do PWM</a:t>
            </a:r>
          </a:p>
        </p:txBody>
      </p:sp>
      <p:sp>
        <p:nvSpPr>
          <p:cNvPr id="26628" name="Rectangle 3"/>
          <p:cNvSpPr>
            <a:spLocks noGrp="1" noChangeArrowheads="1"/>
          </p:cNvSpPr>
          <p:nvPr>
            <p:ph type="body" idx="1"/>
          </p:nvPr>
        </p:nvSpPr>
        <p:spPr>
          <a:xfrm>
            <a:off x="0" y="1484784"/>
            <a:ext cx="9144000" cy="4985866"/>
          </a:xfrm>
        </p:spPr>
        <p:txBody>
          <a:bodyPr>
            <a:normAutofit fontScale="85000" lnSpcReduction="20000"/>
          </a:bodyPr>
          <a:lstStyle/>
          <a:p>
            <a:r>
              <a:rPr lang="pt-BR" altLang="pt-BR" dirty="0" smtClean="0"/>
              <a:t>A modulação PWM pode ser utilizada para controlar a velocidade de um motor DC. O controle da velocidade é feito através do chaveamento em alta frequência da tensão de alimentação fornecida ao motor.</a:t>
            </a:r>
          </a:p>
          <a:p>
            <a:pPr lvl="1"/>
            <a:r>
              <a:rPr lang="pt-BR" altLang="pt-BR" dirty="0" smtClean="0"/>
              <a:t>a tensão é convertida em uma onda  quadrada que alterna entre a tensão máxima (V</a:t>
            </a:r>
            <a:r>
              <a:rPr lang="pt-BR" altLang="pt-BR" baseline="-25000" dirty="0" smtClean="0"/>
              <a:t>CC</a:t>
            </a:r>
            <a:r>
              <a:rPr lang="pt-BR" altLang="pt-BR" dirty="0" smtClean="0"/>
              <a:t> ) e a tensão nula, fornecendo uma série de pulsos de tensão ao motor.</a:t>
            </a:r>
          </a:p>
          <a:p>
            <a:pPr lvl="1"/>
            <a:r>
              <a:rPr lang="pt-BR" altLang="pt-BR" dirty="0" smtClean="0"/>
              <a:t>se a velocidade de chaveamento é suficientemente alta a velocidade do motor permanece estável.</a:t>
            </a:r>
          </a:p>
          <a:p>
            <a:pPr lvl="1"/>
            <a:r>
              <a:rPr lang="pt-BR" altLang="pt-BR" dirty="0" smtClean="0"/>
              <a:t>a velocidade é controlada pela variação da largura dos pulsos (PWM). Como somente durante um determinado intervalo de tempo é aplicada a tensão no motor, a potência média e assim, velocidade do motor pode ser variada variando a largura dos pulsos.</a:t>
            </a:r>
          </a:p>
          <a:p>
            <a:pPr lvl="1"/>
            <a:r>
              <a:rPr lang="pt-BR" altLang="pt-BR" dirty="0" smtClean="0"/>
              <a:t>Veja figura no slide seguinte.</a:t>
            </a:r>
          </a:p>
        </p:txBody>
      </p:sp>
    </p:spTree>
    <p:extLst>
      <p:ext uri="{BB962C8B-B14F-4D97-AF65-F5344CB8AC3E}">
        <p14:creationId xmlns:p14="http://schemas.microsoft.com/office/powerpoint/2010/main" val="112970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7"/>
          <p:cNvGraphicFramePr>
            <a:graphicFrameLocks noGrp="1" noChangeAspect="1"/>
          </p:cNvGraphicFramePr>
          <p:nvPr>
            <p:ph/>
          </p:nvPr>
        </p:nvGraphicFramePr>
        <p:xfrm>
          <a:off x="709613" y="657225"/>
          <a:ext cx="7834312" cy="5356225"/>
        </p:xfrm>
        <a:graphic>
          <a:graphicData uri="http://schemas.openxmlformats.org/presentationml/2006/ole">
            <mc:AlternateContent xmlns:mc="http://schemas.openxmlformats.org/markup-compatibility/2006">
              <mc:Choice xmlns:v="urn:schemas-microsoft-com:vml" Requires="v">
                <p:oleObj spid="_x0000_s239624" name="Picture" r:id="rId3" imgW="3914640" imgH="2676600" progId="Word.Picture.8">
                  <p:embed/>
                </p:oleObj>
              </mc:Choice>
              <mc:Fallback>
                <p:oleObj name="Picture" r:id="rId3" imgW="3914640" imgH="26766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3" y="657225"/>
                        <a:ext cx="7834312" cy="535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5421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Ortogonalidade, Multiplexação e Modulação</a:t>
            </a:r>
            <a:endParaRPr lang="pt-BR" dirty="0"/>
          </a:p>
        </p:txBody>
      </p:sp>
      <p:pic>
        <p:nvPicPr>
          <p:cNvPr id="248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916987"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83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Ortogonalidade, Multiplexação e Modulação</a:t>
            </a:r>
            <a:endParaRPr lang="pt-BR" dirty="0"/>
          </a:p>
        </p:txBody>
      </p:sp>
      <p:pic>
        <p:nvPicPr>
          <p:cNvPr id="249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412776"/>
            <a:ext cx="8913813" cy="436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33" y="2149475"/>
            <a:ext cx="862647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33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Sistemas de Transmissão</a:t>
            </a:r>
            <a:endParaRPr lang="pt-BR" dirty="0"/>
          </a:p>
        </p:txBody>
      </p:sp>
    </p:spTree>
    <p:extLst>
      <p:ext uri="{BB962C8B-B14F-4D97-AF65-F5344CB8AC3E}">
        <p14:creationId xmlns:p14="http://schemas.microsoft.com/office/powerpoint/2010/main" val="277004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pt-BR" altLang="pt-BR" dirty="0" smtClean="0"/>
              <a:t>Sistemas de Transmissão</a:t>
            </a:r>
            <a:endParaRPr lang="pt-BR" altLang="pt-BR" dirty="0"/>
          </a:p>
        </p:txBody>
      </p:sp>
      <p:sp>
        <p:nvSpPr>
          <p:cNvPr id="528387" name="Rectangle 3"/>
          <p:cNvSpPr>
            <a:spLocks noGrp="1" noChangeArrowheads="1"/>
          </p:cNvSpPr>
          <p:nvPr>
            <p:ph type="body" idx="1"/>
          </p:nvPr>
        </p:nvSpPr>
        <p:spPr/>
        <p:txBody>
          <a:bodyPr/>
          <a:lstStyle/>
          <a:p>
            <a:pPr>
              <a:lnSpc>
                <a:spcPct val="90000"/>
              </a:lnSpc>
            </a:pPr>
            <a:r>
              <a:rPr lang="pt-BR" altLang="pt-BR" dirty="0"/>
              <a:t>Redes de transporte de informação são compostas de </a:t>
            </a:r>
            <a:r>
              <a:rPr lang="pt-BR" altLang="pt-BR" dirty="0">
                <a:solidFill>
                  <a:srgbClr val="0066FF"/>
                </a:solidFill>
              </a:rPr>
              <a:t>sistemas de transmissão</a:t>
            </a:r>
            <a:r>
              <a:rPr lang="pt-BR" altLang="pt-BR" dirty="0"/>
              <a:t> que interconectam equipamentos de comutação das redes de pacotes ou das redes de telefonia.</a:t>
            </a:r>
          </a:p>
          <a:p>
            <a:pPr lvl="1">
              <a:lnSpc>
                <a:spcPct val="90000"/>
              </a:lnSpc>
            </a:pPr>
            <a:r>
              <a:rPr lang="pt-BR" altLang="pt-BR" dirty="0"/>
              <a:t>Sistemas de transmissão utilizam meios físicos com fio (par trançado, coaxial, fibra óptica) ou sem fio (</a:t>
            </a:r>
            <a:r>
              <a:rPr lang="pt-BR" altLang="pt-BR" i="1" dirty="0"/>
              <a:t>wireless</a:t>
            </a:r>
            <a:r>
              <a:rPr lang="pt-BR" altLang="pt-BR" dirty="0"/>
              <a:t>)</a:t>
            </a:r>
          </a:p>
        </p:txBody>
      </p:sp>
    </p:spTree>
    <p:extLst>
      <p:ext uri="{BB962C8B-B14F-4D97-AF65-F5344CB8AC3E}">
        <p14:creationId xmlns:p14="http://schemas.microsoft.com/office/powerpoint/2010/main" val="91057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dirty="0" smtClean="0"/>
              <a:t>Agenda - 1º semestre 2020</a:t>
            </a:r>
            <a:endParaRPr lang="pt-BR" sz="4000" dirty="0"/>
          </a:p>
        </p:txBody>
      </p:sp>
      <p:graphicFrame>
        <p:nvGraphicFramePr>
          <p:cNvPr id="4" name="Group 87"/>
          <p:cNvGraphicFramePr>
            <a:graphicFrameLocks noGrp="1"/>
          </p:cNvGraphicFramePr>
          <p:nvPr>
            <p:ph idx="1"/>
            <p:extLst>
              <p:ext uri="{D42A27DB-BD31-4B8C-83A1-F6EECF244321}">
                <p14:modId xmlns:p14="http://schemas.microsoft.com/office/powerpoint/2010/main" val="1171416065"/>
              </p:ext>
            </p:extLst>
          </p:nvPr>
        </p:nvGraphicFramePr>
        <p:xfrm>
          <a:off x="611560" y="1196752"/>
          <a:ext cx="8136905" cy="5232070"/>
        </p:xfrm>
        <a:graphic>
          <a:graphicData uri="http://schemas.openxmlformats.org/drawingml/2006/table">
            <a:tbl>
              <a:tblPr/>
              <a:tblGrid>
                <a:gridCol w="621832"/>
                <a:gridCol w="996985"/>
                <a:gridCol w="6518088"/>
              </a:tblGrid>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mj-lt"/>
                          <a:ea typeface="Batang" pitchFamily="18" charset="-127"/>
                          <a:cs typeface="Times New Roman" pitchFamily="18" charset="0"/>
                        </a:rPr>
                        <a:t>Aula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mj-lt"/>
                          <a:ea typeface="Batang" pitchFamily="18" charset="-127"/>
                          <a:cs typeface="Times New Roman" pitchFamily="18" charset="0"/>
                        </a:rPr>
                        <a:t>Data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mj-lt"/>
                          <a:ea typeface="Batang" pitchFamily="18" charset="-127"/>
                          <a:cs typeface="Times New Roman" pitchFamily="18" charset="0"/>
                        </a:rPr>
                        <a:t>Assunto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j-lt"/>
                          <a:ea typeface="Batang" pitchFamily="18" charset="-127"/>
                          <a:cs typeface="Times New Roman" pitchFamily="18" charset="0"/>
                        </a:rPr>
                        <a:t> A Transição de Analógico para Digital</a:t>
                      </a:r>
                      <a:endParaRPr kumimoji="0" lang="pt-BR" sz="1200" b="0" i="0" u="none" strike="noStrike" cap="none" normalizeH="0" baseline="0" dirty="0" smtClean="0">
                        <a:ln>
                          <a:noFill/>
                        </a:ln>
                        <a:solidFill>
                          <a:schemeClr val="tx1"/>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91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sz="1200" b="0" i="0" u="none" strike="noStrike" cap="none" normalizeH="0" baseline="0" dirty="0" smtClean="0">
                        <a:ln>
                          <a:noFill/>
                        </a:ln>
                        <a:solidFill>
                          <a:schemeClr val="tx1"/>
                        </a:solidFill>
                        <a:effectLst/>
                        <a:latin typeface="+mj-lt"/>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j-lt"/>
                          <a:ea typeface="Batang" charset="-127"/>
                          <a:cs typeface="Times New Roman" pitchFamily="18" charset="0"/>
                        </a:rPr>
                        <a:t>Modulação Digital (ASK, PSK, FSK)</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sz="1200" b="0" i="0" u="none" strike="noStrike" cap="none" normalizeH="0" baseline="0" dirty="0" smtClean="0">
                        <a:ln>
                          <a:noFill/>
                        </a:ln>
                        <a:solidFill>
                          <a:schemeClr val="tx1"/>
                        </a:solidFill>
                        <a:effectLst/>
                        <a:latin typeface="+mj-lt"/>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0" i="0" u="none" strike="noStrike" cap="none" normalizeH="0" baseline="0" dirty="0" smtClean="0">
                          <a:ln>
                            <a:noFill/>
                          </a:ln>
                          <a:solidFill>
                            <a:schemeClr val="tx1"/>
                          </a:solidFill>
                          <a:effectLst/>
                          <a:latin typeface="+mj-lt"/>
                          <a:ea typeface="Batang" charset="-127"/>
                          <a:cs typeface="Times New Roman" pitchFamily="18" charset="0"/>
                        </a:rPr>
                        <a:t>Multiplexação por Divisão de Frequências Ortogonais (OFDM)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48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sz="1200" b="0" i="0" u="none" strike="noStrike" cap="none" normalizeH="0" baseline="0" dirty="0" smtClean="0">
                        <a:ln>
                          <a:noFill/>
                        </a:ln>
                        <a:solidFill>
                          <a:schemeClr val="bg1">
                            <a:lumMod val="85000"/>
                          </a:schemeClr>
                        </a:solidFill>
                        <a:effectLst/>
                        <a:latin typeface="+mj-lt"/>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lumMod val="85000"/>
                          </a:schemeClr>
                        </a:solidFill>
                        <a:effectLst/>
                        <a:latin typeface="+mj-lt"/>
                        <a:ea typeface="Batang"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cap="none" normalizeH="0" baseline="0" dirty="0" smtClean="0">
                        <a:ln>
                          <a:noFill/>
                        </a:ln>
                        <a:solidFill>
                          <a:schemeClr val="bg1">
                            <a:lumMod val="85000"/>
                          </a:schemeClr>
                        </a:solidFill>
                        <a:effectLst/>
                        <a:latin typeface="+mj-lt"/>
                        <a:ea typeface="Batang" pitchFamily="18" charset="-127"/>
                        <a:cs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25253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pt-BR" altLang="pt-BR"/>
              <a:t>Sistemas de Transmissão</a:t>
            </a:r>
          </a:p>
        </p:txBody>
      </p:sp>
      <p:sp>
        <p:nvSpPr>
          <p:cNvPr id="529411" name="Rectangle 3"/>
          <p:cNvSpPr>
            <a:spLocks noGrp="1" noChangeArrowheads="1"/>
          </p:cNvSpPr>
          <p:nvPr>
            <p:ph type="body" idx="1"/>
          </p:nvPr>
        </p:nvSpPr>
        <p:spPr/>
        <p:txBody>
          <a:bodyPr/>
          <a:lstStyle/>
          <a:p>
            <a:r>
              <a:rPr lang="pt-BR" altLang="pt-BR" sz="2500" dirty="0"/>
              <a:t>Primeiros Sistemas</a:t>
            </a:r>
          </a:p>
          <a:p>
            <a:pPr lvl="1"/>
            <a:r>
              <a:rPr lang="pt-BR" altLang="pt-BR" sz="2100" dirty="0"/>
              <a:t>Analógicos</a:t>
            </a:r>
          </a:p>
          <a:p>
            <a:pPr lvl="1"/>
            <a:r>
              <a:rPr lang="pt-BR" altLang="pt-BR" sz="2100" dirty="0"/>
              <a:t>FDM (</a:t>
            </a:r>
            <a:r>
              <a:rPr lang="pt-BR" altLang="pt-BR" sz="2100" i="1" dirty="0" err="1"/>
              <a:t>Frequency</a:t>
            </a:r>
            <a:r>
              <a:rPr lang="pt-BR" altLang="pt-BR" sz="2100" i="1" dirty="0"/>
              <a:t> </a:t>
            </a:r>
            <a:r>
              <a:rPr lang="pt-BR" altLang="pt-BR" sz="2100" i="1" dirty="0" err="1"/>
              <a:t>Division</a:t>
            </a:r>
            <a:r>
              <a:rPr lang="pt-BR" altLang="pt-BR" sz="2100" i="1" dirty="0"/>
              <a:t> Multiplex</a:t>
            </a:r>
            <a:r>
              <a:rPr lang="pt-BR" altLang="pt-BR" sz="2100" dirty="0"/>
              <a:t>)</a:t>
            </a:r>
          </a:p>
          <a:p>
            <a:pPr lvl="2"/>
            <a:r>
              <a:rPr lang="pt-BR" altLang="pt-BR" sz="2400" dirty="0"/>
              <a:t>Cada canal de voz modula uma determinada portadora, separada da outra por 4kHz</a:t>
            </a:r>
          </a:p>
          <a:p>
            <a:pPr lvl="3"/>
            <a:r>
              <a:rPr lang="pt-BR" altLang="pt-BR" sz="1700" dirty="0"/>
              <a:t>Translação das </a:t>
            </a:r>
            <a:r>
              <a:rPr lang="pt-BR" altLang="pt-BR" sz="1700" dirty="0" smtClean="0"/>
              <a:t>frequências </a:t>
            </a:r>
            <a:r>
              <a:rPr lang="pt-BR" altLang="pt-BR" sz="1700" dirty="0"/>
              <a:t>de voz para um sinal composto, a </a:t>
            </a:r>
            <a:r>
              <a:rPr lang="pt-BR" altLang="pt-BR" sz="1700" i="1" dirty="0"/>
              <a:t>banda base</a:t>
            </a:r>
            <a:r>
              <a:rPr lang="pt-BR" altLang="pt-BR" sz="1700" dirty="0"/>
              <a:t>, que contém a informação de todos os canais.</a:t>
            </a:r>
          </a:p>
          <a:p>
            <a:pPr lvl="3"/>
            <a:r>
              <a:rPr lang="pt-BR" altLang="pt-BR" sz="1700" dirty="0"/>
              <a:t>Os sinais de voz são sempre mantidos na forma original (só as </a:t>
            </a:r>
            <a:r>
              <a:rPr lang="pt-BR" altLang="pt-BR" sz="1700" dirty="0" smtClean="0"/>
              <a:t>frequências </a:t>
            </a:r>
            <a:r>
              <a:rPr lang="pt-BR" altLang="pt-BR" sz="1700" dirty="0"/>
              <a:t>são alteradas)</a:t>
            </a:r>
          </a:p>
          <a:p>
            <a:pPr lvl="1"/>
            <a:r>
              <a:rPr lang="pt-BR" altLang="pt-BR" sz="2100" dirty="0"/>
              <a:t>TDM (</a:t>
            </a:r>
            <a:r>
              <a:rPr lang="pt-BR" altLang="pt-BR" sz="2100" i="1" dirty="0"/>
              <a:t>Time </a:t>
            </a:r>
            <a:r>
              <a:rPr lang="pt-BR" altLang="pt-BR" sz="2100" i="1" dirty="0" err="1"/>
              <a:t>Division</a:t>
            </a:r>
            <a:r>
              <a:rPr lang="pt-BR" altLang="pt-BR" sz="2100" i="1" dirty="0"/>
              <a:t> Multiplex</a:t>
            </a:r>
            <a:r>
              <a:rPr lang="pt-BR" altLang="pt-BR" sz="2100" dirty="0"/>
              <a:t>)</a:t>
            </a:r>
          </a:p>
        </p:txBody>
      </p:sp>
      <p:pic>
        <p:nvPicPr>
          <p:cNvPr id="6" name="Picture 11" descr="telefon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22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pt-BR" altLang="pt-BR"/>
              <a:t>Sistemas de Transmissão</a:t>
            </a:r>
          </a:p>
        </p:txBody>
      </p:sp>
      <p:sp>
        <p:nvSpPr>
          <p:cNvPr id="606211" name="Rectangle 3"/>
          <p:cNvSpPr>
            <a:spLocks noGrp="1" noChangeArrowheads="1"/>
          </p:cNvSpPr>
          <p:nvPr>
            <p:ph type="body" idx="1"/>
          </p:nvPr>
        </p:nvSpPr>
        <p:spPr>
          <a:xfrm>
            <a:off x="683568" y="1827213"/>
            <a:ext cx="8000057" cy="4770437"/>
          </a:xfrm>
        </p:spPr>
        <p:txBody>
          <a:bodyPr>
            <a:normAutofit/>
          </a:bodyPr>
          <a:lstStyle/>
          <a:p>
            <a:pPr>
              <a:lnSpc>
                <a:spcPct val="90000"/>
              </a:lnSpc>
            </a:pPr>
            <a:r>
              <a:rPr lang="pt-BR" altLang="pt-BR" dirty="0"/>
              <a:t>TDM</a:t>
            </a:r>
          </a:p>
          <a:p>
            <a:pPr lvl="1">
              <a:lnSpc>
                <a:spcPct val="90000"/>
              </a:lnSpc>
            </a:pPr>
            <a:r>
              <a:rPr lang="pt-BR" altLang="pt-BR" dirty="0"/>
              <a:t>O sinal de voz é amostrado em intervalos de tempo regulares e as amostras são convertidas num código binário e transmitidas agrupadas, para serem novamente separadas, por outro sistema multiplex, no destino</a:t>
            </a:r>
          </a:p>
          <a:p>
            <a:pPr lvl="1">
              <a:lnSpc>
                <a:spcPct val="90000"/>
              </a:lnSpc>
            </a:pPr>
            <a:r>
              <a:rPr lang="pt-BR" altLang="pt-BR" dirty="0"/>
              <a:t>Início dos anos 70</a:t>
            </a:r>
          </a:p>
          <a:p>
            <a:pPr lvl="2">
              <a:lnSpc>
                <a:spcPct val="90000"/>
              </a:lnSpc>
            </a:pPr>
            <a:r>
              <a:rPr lang="pt-BR" altLang="pt-BR" dirty="0"/>
              <a:t>Modulação por Amplitude do Pulso (PAM: </a:t>
            </a:r>
            <a:r>
              <a:rPr lang="pt-BR" altLang="pt-BR" i="1" dirty="0"/>
              <a:t>Pulse Amplitude </a:t>
            </a:r>
            <a:r>
              <a:rPr lang="pt-BR" altLang="pt-BR" i="1" dirty="0" err="1"/>
              <a:t>Modulation</a:t>
            </a:r>
            <a:r>
              <a:rPr lang="pt-BR" altLang="pt-BR" dirty="0"/>
              <a:t>)</a:t>
            </a:r>
          </a:p>
          <a:p>
            <a:pPr lvl="2">
              <a:lnSpc>
                <a:spcPct val="90000"/>
              </a:lnSpc>
            </a:pPr>
            <a:r>
              <a:rPr lang="pt-BR" altLang="pt-BR" dirty="0"/>
              <a:t>Modulação por Código de Pulso (PCM: </a:t>
            </a:r>
            <a:r>
              <a:rPr lang="pt-BR" altLang="pt-BR" i="1" dirty="0"/>
              <a:t>Pulse </a:t>
            </a:r>
            <a:r>
              <a:rPr lang="pt-BR" altLang="pt-BR" i="1" dirty="0" err="1"/>
              <a:t>Code</a:t>
            </a:r>
            <a:r>
              <a:rPr lang="pt-BR" altLang="pt-BR" i="1" dirty="0"/>
              <a:t> </a:t>
            </a:r>
            <a:r>
              <a:rPr lang="pt-BR" altLang="pt-BR" i="1" dirty="0" err="1"/>
              <a:t>Modulation</a:t>
            </a:r>
            <a:r>
              <a:rPr lang="pt-BR" altLang="pt-BR" dirty="0"/>
              <a:t>)</a:t>
            </a:r>
          </a:p>
        </p:txBody>
      </p:sp>
      <p:pic>
        <p:nvPicPr>
          <p:cNvPr id="6" name="Picture 11" descr="telefon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9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r>
              <a:rPr lang="pt-BR" altLang="pt-BR"/>
              <a:t>Sistemas de Transmissão</a:t>
            </a:r>
          </a:p>
        </p:txBody>
      </p:sp>
      <p:sp>
        <p:nvSpPr>
          <p:cNvPr id="607241" name="Rectangle 9"/>
          <p:cNvSpPr>
            <a:spLocks noGrp="1" noChangeArrowheads="1"/>
          </p:cNvSpPr>
          <p:nvPr>
            <p:ph type="body" sz="half" idx="4294967295"/>
          </p:nvPr>
        </p:nvSpPr>
        <p:spPr>
          <a:xfrm>
            <a:off x="4788024" y="2420888"/>
            <a:ext cx="4355976" cy="4176762"/>
          </a:xfrm>
        </p:spPr>
        <p:txBody>
          <a:bodyPr/>
          <a:lstStyle/>
          <a:p>
            <a:pPr>
              <a:lnSpc>
                <a:spcPct val="80000"/>
              </a:lnSpc>
            </a:pPr>
            <a:r>
              <a:rPr lang="en-GB" altLang="pt-BR" sz="1900" dirty="0"/>
              <a:t>A amplitude do </a:t>
            </a:r>
            <a:r>
              <a:rPr lang="en-GB" altLang="pt-BR" sz="1900" dirty="0" err="1"/>
              <a:t>sinal</a:t>
            </a:r>
            <a:r>
              <a:rPr lang="en-GB" altLang="pt-BR" sz="1900" dirty="0"/>
              <a:t> </a:t>
            </a:r>
            <a:r>
              <a:rPr lang="en-GB" altLang="pt-BR" sz="1900" dirty="0" err="1"/>
              <a:t>modulante</a:t>
            </a:r>
            <a:r>
              <a:rPr lang="en-GB" altLang="pt-BR" sz="1900" dirty="0"/>
              <a:t> </a:t>
            </a:r>
            <a:r>
              <a:rPr lang="en-GB" altLang="pt-BR" sz="1900" dirty="0" err="1"/>
              <a:t>controla</a:t>
            </a:r>
            <a:r>
              <a:rPr lang="en-GB" altLang="pt-BR" sz="1900" dirty="0"/>
              <a:t> a amplitude da </a:t>
            </a:r>
            <a:r>
              <a:rPr lang="en-GB" altLang="pt-BR" sz="1900" dirty="0" err="1"/>
              <a:t>portadora</a:t>
            </a:r>
            <a:r>
              <a:rPr lang="en-GB" altLang="pt-BR" sz="1900" dirty="0"/>
              <a:t> </a:t>
            </a:r>
            <a:r>
              <a:rPr lang="en-GB" altLang="pt-BR" sz="1900" dirty="0" err="1"/>
              <a:t>pulsada</a:t>
            </a:r>
            <a:r>
              <a:rPr lang="en-GB" altLang="pt-BR" sz="1900" dirty="0"/>
              <a:t>. </a:t>
            </a:r>
          </a:p>
          <a:p>
            <a:pPr>
              <a:lnSpc>
                <a:spcPct val="80000"/>
              </a:lnSpc>
            </a:pPr>
            <a:r>
              <a:rPr lang="en-GB" altLang="pt-BR" sz="1900" dirty="0"/>
              <a:t>A taxa de </a:t>
            </a:r>
            <a:r>
              <a:rPr lang="en-GB" altLang="pt-BR" sz="1900" dirty="0" err="1"/>
              <a:t>repetição</a:t>
            </a:r>
            <a:r>
              <a:rPr lang="en-GB" altLang="pt-BR" sz="1900" dirty="0"/>
              <a:t> da </a:t>
            </a:r>
            <a:r>
              <a:rPr lang="en-GB" altLang="pt-BR" sz="1900" dirty="0" err="1"/>
              <a:t>portadora</a:t>
            </a:r>
            <a:r>
              <a:rPr lang="en-GB" altLang="pt-BR" sz="1900" dirty="0"/>
              <a:t> </a:t>
            </a:r>
            <a:r>
              <a:rPr lang="en-GB" altLang="pt-BR" sz="1900" dirty="0" err="1"/>
              <a:t>deve</a:t>
            </a:r>
            <a:r>
              <a:rPr lang="en-GB" altLang="pt-BR" sz="1900" dirty="0"/>
              <a:t> </a:t>
            </a:r>
            <a:r>
              <a:rPr lang="en-GB" altLang="pt-BR" sz="1900" dirty="0" err="1"/>
              <a:t>ser</a:t>
            </a:r>
            <a:r>
              <a:rPr lang="en-GB" altLang="pt-BR" sz="1900" dirty="0"/>
              <a:t> no </a:t>
            </a:r>
            <a:r>
              <a:rPr lang="en-GB" altLang="pt-BR" sz="1900" dirty="0" err="1"/>
              <a:t>mínimo</a:t>
            </a:r>
            <a:r>
              <a:rPr lang="en-GB" altLang="pt-BR" sz="1900" dirty="0"/>
              <a:t> </a:t>
            </a:r>
            <a:r>
              <a:rPr lang="en-GB" altLang="pt-BR" sz="1900" dirty="0" err="1"/>
              <a:t>duas</a:t>
            </a:r>
            <a:r>
              <a:rPr lang="en-GB" altLang="pt-BR" sz="1900" dirty="0"/>
              <a:t> </a:t>
            </a:r>
            <a:r>
              <a:rPr lang="en-GB" altLang="pt-BR" sz="1900" dirty="0" err="1"/>
              <a:t>vezes</a:t>
            </a:r>
            <a:r>
              <a:rPr lang="en-GB" altLang="pt-BR" sz="1900" dirty="0"/>
              <a:t> a </a:t>
            </a:r>
            <a:r>
              <a:rPr lang="en-GB" altLang="pt-BR" sz="1900" dirty="0" err="1"/>
              <a:t>freqüência</a:t>
            </a:r>
            <a:r>
              <a:rPr lang="en-GB" altLang="pt-BR" sz="1900" dirty="0"/>
              <a:t> do </a:t>
            </a:r>
            <a:r>
              <a:rPr lang="en-GB" altLang="pt-BR" sz="1900" dirty="0" err="1"/>
              <a:t>sinal</a:t>
            </a:r>
            <a:r>
              <a:rPr lang="en-GB" altLang="pt-BR" sz="1900" dirty="0"/>
              <a:t>. Para </a:t>
            </a:r>
            <a:r>
              <a:rPr lang="en-GB" altLang="pt-BR" sz="1900" dirty="0" err="1"/>
              <a:t>melhorar</a:t>
            </a:r>
            <a:r>
              <a:rPr lang="en-GB" altLang="pt-BR" sz="1900" dirty="0"/>
              <a:t> a </a:t>
            </a:r>
            <a:r>
              <a:rPr lang="en-GB" altLang="pt-BR" sz="1900" dirty="0" err="1"/>
              <a:t>imunidade</a:t>
            </a:r>
            <a:r>
              <a:rPr lang="en-GB" altLang="pt-BR" sz="1900" dirty="0"/>
              <a:t> </a:t>
            </a:r>
            <a:r>
              <a:rPr lang="en-GB" altLang="pt-BR" sz="1900" dirty="0" err="1"/>
              <a:t>ao</a:t>
            </a:r>
            <a:r>
              <a:rPr lang="en-GB" altLang="pt-BR" sz="1900" dirty="0"/>
              <a:t> </a:t>
            </a:r>
            <a:r>
              <a:rPr lang="en-GB" altLang="pt-BR" sz="1900" dirty="0" err="1"/>
              <a:t>ruído</a:t>
            </a:r>
            <a:r>
              <a:rPr lang="en-GB" altLang="pt-BR" sz="1900" dirty="0"/>
              <a:t>, a taxa de </a:t>
            </a:r>
            <a:r>
              <a:rPr lang="en-GB" altLang="pt-BR" sz="1900" dirty="0" err="1"/>
              <a:t>amostragem</a:t>
            </a:r>
            <a:r>
              <a:rPr lang="en-GB" altLang="pt-BR" sz="1900" dirty="0"/>
              <a:t> é </a:t>
            </a:r>
            <a:r>
              <a:rPr lang="en-GB" altLang="pt-BR" sz="1900" dirty="0" err="1"/>
              <a:t>algumas</a:t>
            </a:r>
            <a:r>
              <a:rPr lang="en-GB" altLang="pt-BR" sz="1900" dirty="0"/>
              <a:t> </a:t>
            </a:r>
            <a:r>
              <a:rPr lang="en-GB" altLang="pt-BR" sz="1900" dirty="0" err="1"/>
              <a:t>vezes</a:t>
            </a:r>
            <a:r>
              <a:rPr lang="en-GB" altLang="pt-BR" sz="1900" dirty="0"/>
              <a:t>, de </a:t>
            </a:r>
            <a:r>
              <a:rPr lang="en-GB" altLang="pt-BR" sz="1900" dirty="0" err="1"/>
              <a:t>três</a:t>
            </a:r>
            <a:r>
              <a:rPr lang="en-GB" altLang="pt-BR" sz="1900" dirty="0"/>
              <a:t> a </a:t>
            </a:r>
            <a:r>
              <a:rPr lang="en-GB" altLang="pt-BR" sz="1900" dirty="0" err="1"/>
              <a:t>quatro</a:t>
            </a:r>
            <a:r>
              <a:rPr lang="en-GB" altLang="pt-BR" sz="1900" dirty="0"/>
              <a:t> </a:t>
            </a:r>
            <a:r>
              <a:rPr lang="en-GB" altLang="pt-BR" sz="1900" dirty="0" err="1"/>
              <a:t>vezes</a:t>
            </a:r>
            <a:r>
              <a:rPr lang="en-GB" altLang="pt-BR" sz="1900" dirty="0"/>
              <a:t>, </a:t>
            </a:r>
            <a:r>
              <a:rPr lang="en-GB" altLang="pt-BR" sz="1900" dirty="0" err="1"/>
              <a:t>maior</a:t>
            </a:r>
            <a:r>
              <a:rPr lang="en-GB" altLang="pt-BR" sz="1900" dirty="0"/>
              <a:t> do que a </a:t>
            </a:r>
            <a:r>
              <a:rPr lang="en-GB" altLang="pt-BR" sz="1900" dirty="0" err="1"/>
              <a:t>freqüência</a:t>
            </a:r>
            <a:r>
              <a:rPr lang="en-GB" altLang="pt-BR" sz="1900" dirty="0"/>
              <a:t> do </a:t>
            </a:r>
            <a:r>
              <a:rPr lang="en-GB" altLang="pt-BR" sz="1900" dirty="0" err="1"/>
              <a:t>sinal</a:t>
            </a:r>
            <a:r>
              <a:rPr lang="en-GB" altLang="pt-BR" sz="1900" dirty="0"/>
              <a:t>. </a:t>
            </a:r>
          </a:p>
          <a:p>
            <a:pPr>
              <a:lnSpc>
                <a:spcPct val="80000"/>
              </a:lnSpc>
            </a:pPr>
            <a:r>
              <a:rPr lang="en-GB" altLang="pt-BR" sz="1900" dirty="0"/>
              <a:t>PAM é </a:t>
            </a:r>
            <a:r>
              <a:rPr lang="en-GB" altLang="pt-BR" sz="1900" dirty="0" err="1"/>
              <a:t>sensível</a:t>
            </a:r>
            <a:r>
              <a:rPr lang="en-GB" altLang="pt-BR" sz="1900" dirty="0"/>
              <a:t> a </a:t>
            </a:r>
            <a:r>
              <a:rPr lang="en-GB" altLang="pt-BR" sz="1900" dirty="0" err="1"/>
              <a:t>interferência</a:t>
            </a:r>
            <a:r>
              <a:rPr lang="en-GB" altLang="pt-BR" sz="1900" dirty="0"/>
              <a:t> de </a:t>
            </a:r>
            <a:r>
              <a:rPr lang="en-GB" altLang="pt-BR" sz="1900" dirty="0" err="1"/>
              <a:t>ruído</a:t>
            </a:r>
            <a:r>
              <a:rPr lang="en-GB" altLang="pt-BR" sz="1900" dirty="0"/>
              <a:t> e </a:t>
            </a:r>
            <a:r>
              <a:rPr lang="en-GB" altLang="pt-BR" sz="1900" dirty="0" err="1"/>
              <a:t>consequentemente</a:t>
            </a:r>
            <a:r>
              <a:rPr lang="en-GB" altLang="pt-BR" sz="1900" dirty="0"/>
              <a:t> </a:t>
            </a:r>
            <a:r>
              <a:rPr lang="en-GB" altLang="pt-BR" sz="1900" dirty="0" err="1"/>
              <a:t>não</a:t>
            </a:r>
            <a:r>
              <a:rPr lang="en-GB" altLang="pt-BR" sz="1900" dirty="0"/>
              <a:t> é </a:t>
            </a:r>
            <a:r>
              <a:rPr lang="en-GB" altLang="pt-BR" sz="1900" dirty="0" err="1"/>
              <a:t>utilizada</a:t>
            </a:r>
            <a:r>
              <a:rPr lang="en-GB" altLang="pt-BR" sz="1900" dirty="0"/>
              <a:t> </a:t>
            </a:r>
            <a:r>
              <a:rPr lang="en-GB" altLang="pt-BR" sz="1900" dirty="0" err="1"/>
              <a:t>freqüentemente</a:t>
            </a:r>
            <a:r>
              <a:rPr lang="en-GB" altLang="pt-BR" sz="1900" dirty="0"/>
              <a:t>.</a:t>
            </a:r>
            <a:endParaRPr lang="pt-BR" altLang="pt-BR" sz="1900" dirty="0"/>
          </a:p>
        </p:txBody>
      </p:sp>
      <p:sp>
        <p:nvSpPr>
          <p:cNvPr id="607242" name="Rectangle 10"/>
          <p:cNvSpPr>
            <a:spLocks noGrp="1" noChangeArrowheads="1"/>
          </p:cNvSpPr>
          <p:nvPr>
            <p:ph type="body" sz="half" idx="4294967295"/>
          </p:nvPr>
        </p:nvSpPr>
        <p:spPr>
          <a:xfrm>
            <a:off x="0" y="1600200"/>
            <a:ext cx="4038600" cy="4525963"/>
          </a:xfrm>
        </p:spPr>
        <p:txBody>
          <a:bodyPr/>
          <a:lstStyle/>
          <a:p>
            <a:r>
              <a:rPr lang="pt-BR" altLang="pt-BR" sz="2500"/>
              <a:t>PAM</a:t>
            </a:r>
          </a:p>
        </p:txBody>
      </p:sp>
      <p:grpSp>
        <p:nvGrpSpPr>
          <p:cNvPr id="607239" name="Group 7"/>
          <p:cNvGrpSpPr>
            <a:grpSpLocks/>
          </p:cNvGrpSpPr>
          <p:nvPr/>
        </p:nvGrpSpPr>
        <p:grpSpPr bwMode="auto">
          <a:xfrm>
            <a:off x="395536" y="2302733"/>
            <a:ext cx="4392488" cy="3168352"/>
            <a:chOff x="2532" y="1071"/>
            <a:chExt cx="3029" cy="2197"/>
          </a:xfrm>
        </p:grpSpPr>
        <p:pic>
          <p:nvPicPr>
            <p:cNvPr id="607237" name="Picture 5" descr="sistemasfig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657" t="29045" r="23485" b="8076"/>
            <a:stretch>
              <a:fillRect/>
            </a:stretch>
          </p:blipFill>
          <p:spPr bwMode="auto">
            <a:xfrm>
              <a:off x="3107" y="1071"/>
              <a:ext cx="2454" cy="2197"/>
            </a:xfrm>
            <a:prstGeom prst="rect">
              <a:avLst/>
            </a:prstGeom>
            <a:noFill/>
            <a:extLst>
              <a:ext uri="{909E8E84-426E-40DD-AFC4-6F175D3DCCD1}">
                <a14:hiddenFill xmlns:a14="http://schemas.microsoft.com/office/drawing/2010/main">
                  <a:solidFill>
                    <a:srgbClr val="FFFFFF"/>
                  </a:solidFill>
                </a14:hiddenFill>
              </a:ext>
            </a:extLst>
          </p:spPr>
        </p:pic>
        <p:sp>
          <p:nvSpPr>
            <p:cNvPr id="607238" name="Text Box 6"/>
            <p:cNvSpPr txBox="1">
              <a:spLocks noChangeArrowheads="1"/>
            </p:cNvSpPr>
            <p:nvPr/>
          </p:nvSpPr>
          <p:spPr bwMode="auto">
            <a:xfrm>
              <a:off x="2532" y="1223"/>
              <a:ext cx="1027" cy="2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pt-BR" altLang="pt-BR" sz="1200"/>
                <a:t>Portadora pulsada</a:t>
              </a:r>
            </a:p>
            <a:p>
              <a:pPr algn="r"/>
              <a:endParaRPr lang="pt-BR" altLang="pt-BR" sz="1200"/>
            </a:p>
            <a:p>
              <a:pPr algn="r"/>
              <a:endParaRPr lang="pt-BR" altLang="pt-BR" sz="1200"/>
            </a:p>
            <a:p>
              <a:pPr algn="r"/>
              <a:endParaRPr lang="pt-BR" altLang="pt-BR" sz="1200"/>
            </a:p>
            <a:p>
              <a:pPr algn="r"/>
              <a:r>
                <a:rPr lang="pt-BR" altLang="pt-BR" sz="1200"/>
                <a:t>Sinal de entrada</a:t>
              </a:r>
            </a:p>
            <a:p>
              <a:pPr algn="r"/>
              <a:endParaRPr lang="pt-BR" altLang="pt-BR" sz="1200"/>
            </a:p>
            <a:p>
              <a:pPr algn="r"/>
              <a:endParaRPr lang="pt-BR" altLang="pt-BR" sz="1200"/>
            </a:p>
            <a:p>
              <a:pPr algn="r"/>
              <a:r>
                <a:rPr lang="pt-BR" altLang="pt-BR" sz="1200"/>
                <a:t>Portadora pulsada </a:t>
              </a:r>
              <a:br>
                <a:rPr lang="pt-BR" altLang="pt-BR" sz="1200"/>
              </a:br>
              <a:r>
                <a:rPr lang="pt-BR" altLang="pt-BR" sz="1200"/>
                <a:t>modulada</a:t>
              </a:r>
            </a:p>
            <a:p>
              <a:pPr algn="r"/>
              <a:endParaRPr lang="pt-BR" altLang="pt-BR" sz="1200"/>
            </a:p>
            <a:p>
              <a:pPr algn="r"/>
              <a:endParaRPr lang="pt-BR" altLang="pt-BR" sz="1200"/>
            </a:p>
            <a:p>
              <a:pPr algn="r"/>
              <a:r>
                <a:rPr lang="pt-BR" altLang="pt-BR" sz="1200"/>
                <a:t>Portadora pulsada </a:t>
              </a:r>
              <a:br>
                <a:rPr lang="pt-BR" altLang="pt-BR" sz="1200"/>
              </a:br>
              <a:r>
                <a:rPr lang="pt-BR" altLang="pt-BR" sz="1200"/>
                <a:t>recebida</a:t>
              </a:r>
            </a:p>
            <a:p>
              <a:pPr algn="r"/>
              <a:endParaRPr lang="pt-BR" altLang="pt-BR" sz="1200"/>
            </a:p>
            <a:p>
              <a:pPr algn="r"/>
              <a:endParaRPr lang="pt-BR" altLang="pt-BR" sz="1200"/>
            </a:p>
            <a:p>
              <a:pPr algn="r"/>
              <a:r>
                <a:rPr lang="pt-BR" altLang="pt-BR" sz="1200"/>
                <a:t>Sinal de entrada </a:t>
              </a:r>
              <a:br>
                <a:rPr lang="pt-BR" altLang="pt-BR" sz="1200"/>
              </a:br>
              <a:r>
                <a:rPr lang="pt-BR" altLang="pt-BR" sz="1200"/>
                <a:t>reconstruído</a:t>
              </a:r>
            </a:p>
          </p:txBody>
        </p:sp>
      </p:grpSp>
      <p:pic>
        <p:nvPicPr>
          <p:cNvPr id="607243" name="Picture 11" descr="telefon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6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pt-BR" altLang="pt-BR"/>
              <a:t>Sistemas de Transmissão</a:t>
            </a:r>
          </a:p>
        </p:txBody>
      </p:sp>
      <p:sp>
        <p:nvSpPr>
          <p:cNvPr id="609287" name="Rectangle 7"/>
          <p:cNvSpPr>
            <a:spLocks noGrp="1" noChangeArrowheads="1"/>
          </p:cNvSpPr>
          <p:nvPr>
            <p:ph type="body" sz="half" idx="4294967295"/>
          </p:nvPr>
        </p:nvSpPr>
        <p:spPr>
          <a:xfrm>
            <a:off x="4932041" y="2060848"/>
            <a:ext cx="4211960" cy="4797152"/>
          </a:xfrm>
        </p:spPr>
        <p:txBody>
          <a:bodyPr/>
          <a:lstStyle/>
          <a:p>
            <a:pPr>
              <a:lnSpc>
                <a:spcPct val="80000"/>
              </a:lnSpc>
            </a:pPr>
            <a:r>
              <a:rPr lang="pt-BR" altLang="pt-BR" sz="1800" dirty="0"/>
              <a:t>Sinais de voz analógicos, na faixa de 300 Hz </a:t>
            </a:r>
            <a:r>
              <a:rPr lang="pt-BR" altLang="pt-BR" sz="1800" dirty="0" smtClean="0"/>
              <a:t>a  </a:t>
            </a:r>
            <a:r>
              <a:rPr lang="pt-BR" altLang="pt-BR" sz="1800" dirty="0"/>
              <a:t>3.400 Hz, são amostrados</a:t>
            </a:r>
          </a:p>
          <a:p>
            <a:pPr lvl="1">
              <a:lnSpc>
                <a:spcPct val="80000"/>
              </a:lnSpc>
            </a:pPr>
            <a:r>
              <a:rPr lang="pt-BR" altLang="pt-BR" sz="1500" dirty="0"/>
              <a:t>Cada amostra é digitalizada e codificada em 8 bits</a:t>
            </a:r>
          </a:p>
          <a:p>
            <a:pPr lvl="1">
              <a:lnSpc>
                <a:spcPct val="80000"/>
              </a:lnSpc>
              <a:buFont typeface="Wingdings" pitchFamily="2" charset="2"/>
              <a:buNone/>
            </a:pPr>
            <a:r>
              <a:rPr lang="pt-BR" altLang="pt-BR" sz="1500" dirty="0"/>
              <a:t> </a:t>
            </a:r>
          </a:p>
          <a:p>
            <a:pPr>
              <a:lnSpc>
                <a:spcPct val="80000"/>
              </a:lnSpc>
            </a:pPr>
            <a:r>
              <a:rPr lang="pt-BR" altLang="pt-BR" sz="1800" dirty="0"/>
              <a:t>Teorema de </a:t>
            </a:r>
            <a:r>
              <a:rPr lang="pt-BR" altLang="pt-BR" sz="1800" dirty="0" err="1"/>
              <a:t>Nyquist</a:t>
            </a:r>
            <a:r>
              <a:rPr lang="pt-BR" altLang="pt-BR" sz="1800" dirty="0"/>
              <a:t>: “</a:t>
            </a:r>
            <a:r>
              <a:rPr lang="pt-BR" altLang="pt-BR" sz="1800" dirty="0">
                <a:effectLst>
                  <a:outerShdw blurRad="38100" dist="38100" dir="2700000" algn="tl">
                    <a:srgbClr val="C0C0C0"/>
                  </a:outerShdw>
                </a:effectLst>
              </a:rPr>
              <a:t>a quantidade de amostras por unidade de tempo em um sinal, denominada taxa ou </a:t>
            </a:r>
            <a:r>
              <a:rPr lang="pt-BR" altLang="pt-BR" sz="1800" dirty="0" smtClean="0">
                <a:effectLst>
                  <a:outerShdw blurRad="38100" dist="38100" dir="2700000" algn="tl">
                    <a:srgbClr val="C0C0C0"/>
                  </a:outerShdw>
                </a:effectLst>
              </a:rPr>
              <a:t>frequência </a:t>
            </a:r>
            <a:r>
              <a:rPr lang="pt-BR" altLang="pt-BR" sz="1800" dirty="0">
                <a:effectLst>
                  <a:outerShdw blurRad="38100" dist="38100" dir="2700000" algn="tl">
                    <a:srgbClr val="C0C0C0"/>
                  </a:outerShdw>
                </a:effectLst>
              </a:rPr>
              <a:t>de amostragem, deve ser maior que o dobro da maior </a:t>
            </a:r>
            <a:r>
              <a:rPr lang="pt-BR" altLang="pt-BR" sz="1800" dirty="0" smtClean="0">
                <a:effectLst>
                  <a:outerShdw blurRad="38100" dist="38100" dir="2700000" algn="tl">
                    <a:srgbClr val="C0C0C0"/>
                  </a:outerShdw>
                </a:effectLst>
              </a:rPr>
              <a:t>frequência </a:t>
            </a:r>
            <a:r>
              <a:rPr lang="pt-BR" altLang="pt-BR" sz="1800" dirty="0">
                <a:effectLst>
                  <a:outerShdw blurRad="38100" dist="38100" dir="2700000" algn="tl">
                    <a:srgbClr val="C0C0C0"/>
                  </a:outerShdw>
                </a:effectLst>
              </a:rPr>
              <a:t>contida no sinal a ser amostrado”</a:t>
            </a:r>
            <a:r>
              <a:rPr lang="pt-BR" altLang="pt-BR" sz="1800" dirty="0"/>
              <a:t>, para que ele possa ser reproduzido sem erro</a:t>
            </a:r>
          </a:p>
          <a:p>
            <a:pPr>
              <a:lnSpc>
                <a:spcPct val="80000"/>
              </a:lnSpc>
              <a:buFont typeface="Wingdings" pitchFamily="2" charset="2"/>
              <a:buNone/>
            </a:pPr>
            <a:r>
              <a:rPr lang="pt-BR" altLang="pt-BR" sz="1700" dirty="0"/>
              <a:t> </a:t>
            </a:r>
          </a:p>
          <a:p>
            <a:pPr>
              <a:lnSpc>
                <a:spcPct val="80000"/>
              </a:lnSpc>
            </a:pPr>
            <a:r>
              <a:rPr lang="pt-BR" altLang="pt-BR" sz="1800" dirty="0"/>
              <a:t>A taxa de amostragem do sinal de voz deve ser, no mínimo, 8 kHz (2 x 4 kHz)</a:t>
            </a:r>
            <a:r>
              <a:rPr lang="pt-BR" altLang="pt-BR" sz="1700" dirty="0"/>
              <a:t> </a:t>
            </a:r>
          </a:p>
          <a:p>
            <a:pPr lvl="1">
              <a:lnSpc>
                <a:spcPct val="80000"/>
              </a:lnSpc>
            </a:pPr>
            <a:r>
              <a:rPr lang="pt-BR" altLang="pt-BR" sz="1500" dirty="0"/>
              <a:t>Sinal codificado de 64 </a:t>
            </a:r>
            <a:r>
              <a:rPr lang="pt-BR" altLang="pt-BR" sz="1500" dirty="0" err="1"/>
              <a:t>kb</a:t>
            </a:r>
            <a:r>
              <a:rPr lang="pt-BR" altLang="pt-BR" sz="1500" dirty="0"/>
              <a:t>/s </a:t>
            </a:r>
            <a:br>
              <a:rPr lang="pt-BR" altLang="pt-BR" sz="1500" dirty="0"/>
            </a:br>
            <a:r>
              <a:rPr lang="pt-BR" altLang="pt-BR" sz="1500" dirty="0"/>
              <a:t>(8 bits x 8 kHz)</a:t>
            </a:r>
          </a:p>
        </p:txBody>
      </p:sp>
      <p:sp>
        <p:nvSpPr>
          <p:cNvPr id="609300" name="Rectangle 20"/>
          <p:cNvSpPr>
            <a:spLocks noGrp="1" noChangeArrowheads="1"/>
          </p:cNvSpPr>
          <p:nvPr>
            <p:ph type="body" sz="half" idx="4294967295"/>
          </p:nvPr>
        </p:nvSpPr>
        <p:spPr>
          <a:xfrm>
            <a:off x="0" y="1628775"/>
            <a:ext cx="3579813" cy="4114800"/>
          </a:xfrm>
        </p:spPr>
        <p:txBody>
          <a:bodyPr/>
          <a:lstStyle/>
          <a:p>
            <a:r>
              <a:rPr lang="pt-BR" altLang="pt-BR" sz="2500"/>
              <a:t>PCM</a:t>
            </a:r>
          </a:p>
        </p:txBody>
      </p:sp>
      <p:grpSp>
        <p:nvGrpSpPr>
          <p:cNvPr id="609298" name="Group 18"/>
          <p:cNvGrpSpPr>
            <a:grpSpLocks/>
          </p:cNvGrpSpPr>
          <p:nvPr/>
        </p:nvGrpSpPr>
        <p:grpSpPr bwMode="auto">
          <a:xfrm>
            <a:off x="368578" y="2207500"/>
            <a:ext cx="4563462" cy="3094467"/>
            <a:chOff x="113" y="1298"/>
            <a:chExt cx="3654" cy="2495"/>
          </a:xfrm>
        </p:grpSpPr>
        <p:grpSp>
          <p:nvGrpSpPr>
            <p:cNvPr id="609294" name="Group 14"/>
            <p:cNvGrpSpPr>
              <a:grpSpLocks/>
            </p:cNvGrpSpPr>
            <p:nvPr/>
          </p:nvGrpSpPr>
          <p:grpSpPr bwMode="auto">
            <a:xfrm>
              <a:off x="476" y="1298"/>
              <a:ext cx="3291" cy="2332"/>
              <a:chOff x="512" y="1808"/>
              <a:chExt cx="3291" cy="2332"/>
            </a:xfrm>
          </p:grpSpPr>
          <p:pic>
            <p:nvPicPr>
              <p:cNvPr id="609285" name="Picture 5" descr="sistemasfig6"/>
              <p:cNvPicPr>
                <a:picLocks noChangeAspect="1" noChangeArrowheads="1"/>
              </p:cNvPicPr>
              <p:nvPr/>
            </p:nvPicPr>
            <p:blipFill>
              <a:blip r:embed="rId2">
                <a:extLst>
                  <a:ext uri="{28A0092B-C50C-407E-A947-70E740481C1C}">
                    <a14:useLocalDpi xmlns:a14="http://schemas.microsoft.com/office/drawing/2010/main" val="0"/>
                  </a:ext>
                </a:extLst>
              </a:blip>
              <a:srcRect l="20366" t="47725" r="19513" b="1268"/>
              <a:stretch>
                <a:fillRect/>
              </a:stretch>
            </p:blipFill>
            <p:spPr bwMode="auto">
              <a:xfrm>
                <a:off x="640" y="1808"/>
                <a:ext cx="3163" cy="2332"/>
              </a:xfrm>
              <a:prstGeom prst="rect">
                <a:avLst/>
              </a:prstGeom>
              <a:noFill/>
              <a:extLst>
                <a:ext uri="{909E8E84-426E-40DD-AFC4-6F175D3DCCD1}">
                  <a14:hiddenFill xmlns:a14="http://schemas.microsoft.com/office/drawing/2010/main">
                    <a:solidFill>
                      <a:srgbClr val="FFFFFF"/>
                    </a:solidFill>
                  </a14:hiddenFill>
                </a:ext>
              </a:extLst>
            </p:spPr>
          </p:pic>
          <p:sp>
            <p:nvSpPr>
              <p:cNvPr id="609288" name="Rectangle 8"/>
              <p:cNvSpPr>
                <a:spLocks noChangeArrowheads="1"/>
              </p:cNvSpPr>
              <p:nvPr/>
            </p:nvSpPr>
            <p:spPr bwMode="auto">
              <a:xfrm>
                <a:off x="658" y="3990"/>
                <a:ext cx="208" cy="1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9289" name="Rectangle 9"/>
              <p:cNvSpPr>
                <a:spLocks noChangeArrowheads="1"/>
              </p:cNvSpPr>
              <p:nvPr/>
            </p:nvSpPr>
            <p:spPr bwMode="auto">
              <a:xfrm>
                <a:off x="648" y="3694"/>
                <a:ext cx="208" cy="1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9290" name="Rectangle 10"/>
              <p:cNvSpPr>
                <a:spLocks noChangeArrowheads="1"/>
              </p:cNvSpPr>
              <p:nvPr/>
            </p:nvSpPr>
            <p:spPr bwMode="auto">
              <a:xfrm>
                <a:off x="1052" y="3656"/>
                <a:ext cx="233" cy="1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9291" name="Rectangle 11"/>
              <p:cNvSpPr>
                <a:spLocks noChangeArrowheads="1"/>
              </p:cNvSpPr>
              <p:nvPr/>
            </p:nvSpPr>
            <p:spPr bwMode="auto">
              <a:xfrm>
                <a:off x="512" y="3132"/>
                <a:ext cx="233" cy="1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9293" name="Rectangle 13"/>
              <p:cNvSpPr>
                <a:spLocks noChangeArrowheads="1"/>
              </p:cNvSpPr>
              <p:nvPr/>
            </p:nvSpPr>
            <p:spPr bwMode="auto">
              <a:xfrm>
                <a:off x="635" y="3583"/>
                <a:ext cx="159"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609295" name="Rectangle 15"/>
            <p:cNvSpPr>
              <a:spLocks noChangeArrowheads="1"/>
            </p:cNvSpPr>
            <p:nvPr/>
          </p:nvSpPr>
          <p:spPr bwMode="auto">
            <a:xfrm>
              <a:off x="2245" y="1298"/>
              <a:ext cx="113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1200" b="1">
                  <a:solidFill>
                    <a:schemeClr val="tx2"/>
                  </a:solidFill>
                </a:rPr>
                <a:t>Sinal de 300 a 3.400Hz</a:t>
              </a:r>
            </a:p>
          </p:txBody>
        </p:sp>
        <p:sp>
          <p:nvSpPr>
            <p:cNvPr id="609296" name="Rectangle 16"/>
            <p:cNvSpPr>
              <a:spLocks noChangeArrowheads="1"/>
            </p:cNvSpPr>
            <p:nvPr/>
          </p:nvSpPr>
          <p:spPr bwMode="auto">
            <a:xfrm>
              <a:off x="113" y="2296"/>
              <a:ext cx="113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pt-BR" altLang="pt-BR" sz="1200" b="1">
                  <a:solidFill>
                    <a:schemeClr val="tx2"/>
                  </a:solidFill>
                </a:rPr>
                <a:t>Quantizador (8 bits) </a:t>
              </a:r>
              <a:br>
                <a:rPr lang="pt-BR" altLang="pt-BR" sz="1200" b="1">
                  <a:solidFill>
                    <a:schemeClr val="tx2"/>
                  </a:solidFill>
                </a:rPr>
              </a:br>
              <a:r>
                <a:rPr lang="pt-BR" altLang="pt-BR" sz="1200" b="1">
                  <a:solidFill>
                    <a:schemeClr val="tx2"/>
                  </a:solidFill>
                </a:rPr>
                <a:t>256 níveis</a:t>
              </a:r>
            </a:p>
          </p:txBody>
        </p:sp>
        <p:sp>
          <p:nvSpPr>
            <p:cNvPr id="609297" name="Rectangle 17"/>
            <p:cNvSpPr>
              <a:spLocks noChangeArrowheads="1"/>
            </p:cNvSpPr>
            <p:nvPr/>
          </p:nvSpPr>
          <p:spPr bwMode="auto">
            <a:xfrm>
              <a:off x="1565" y="3657"/>
              <a:ext cx="113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1200" b="1">
                  <a:solidFill>
                    <a:schemeClr val="tx2"/>
                  </a:solidFill>
                </a:rPr>
                <a:t>Sinal PCM (64 kb/s)</a:t>
              </a:r>
            </a:p>
          </p:txBody>
        </p:sp>
      </p:grpSp>
      <p:pic>
        <p:nvPicPr>
          <p:cNvPr id="18" name="Picture 11" descr="telefon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1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pt-BR" altLang="pt-BR"/>
              <a:t>Outros esquemas de modulação</a:t>
            </a:r>
          </a:p>
        </p:txBody>
      </p:sp>
      <p:sp>
        <p:nvSpPr>
          <p:cNvPr id="611335" name="Rectangle 7"/>
          <p:cNvSpPr>
            <a:spLocks noGrp="1" noChangeArrowheads="1"/>
          </p:cNvSpPr>
          <p:nvPr>
            <p:ph type="body" sz="half" idx="4294967295"/>
          </p:nvPr>
        </p:nvSpPr>
        <p:spPr>
          <a:xfrm>
            <a:off x="4572001" y="1988840"/>
            <a:ext cx="4572000" cy="4869160"/>
          </a:xfrm>
        </p:spPr>
        <p:txBody>
          <a:bodyPr/>
          <a:lstStyle/>
          <a:p>
            <a:pPr>
              <a:lnSpc>
                <a:spcPct val="90000"/>
              </a:lnSpc>
            </a:pPr>
            <a:r>
              <a:rPr lang="en-GB" altLang="pt-BR" sz="2100" dirty="0" err="1"/>
              <a:t>Modulação</a:t>
            </a:r>
            <a:r>
              <a:rPr lang="en-GB" altLang="pt-BR" sz="2100" dirty="0"/>
              <a:t> pela </a:t>
            </a:r>
            <a:r>
              <a:rPr lang="en-GB" altLang="pt-BR" sz="2100" dirty="0" err="1"/>
              <a:t>Posição</a:t>
            </a:r>
            <a:r>
              <a:rPr lang="en-GB" altLang="pt-BR" sz="2100" dirty="0"/>
              <a:t> do </a:t>
            </a:r>
            <a:r>
              <a:rPr lang="en-GB" altLang="pt-BR" sz="2100" dirty="0" err="1"/>
              <a:t>Pulso</a:t>
            </a:r>
            <a:r>
              <a:rPr lang="en-GB" altLang="pt-BR" sz="2100" dirty="0"/>
              <a:t> (PPM). </a:t>
            </a:r>
            <a:endParaRPr lang="en-GB" altLang="pt-BR" sz="2100" dirty="0" smtClean="0"/>
          </a:p>
          <a:p>
            <a:pPr lvl="1">
              <a:lnSpc>
                <a:spcPct val="90000"/>
              </a:lnSpc>
            </a:pPr>
            <a:r>
              <a:rPr lang="en-GB" altLang="pt-BR" sz="1700" dirty="0" smtClean="0"/>
              <a:t>A </a:t>
            </a:r>
            <a:r>
              <a:rPr lang="en-GB" altLang="pt-BR" sz="1700" dirty="0"/>
              <a:t>amplitude da </a:t>
            </a:r>
            <a:r>
              <a:rPr lang="en-GB" altLang="pt-BR" sz="1700" dirty="0" err="1"/>
              <a:t>amostra</a:t>
            </a:r>
            <a:r>
              <a:rPr lang="en-GB" altLang="pt-BR" sz="1700" dirty="0"/>
              <a:t> </a:t>
            </a:r>
            <a:r>
              <a:rPr lang="en-GB" altLang="pt-BR" sz="1700" dirty="0" err="1"/>
              <a:t>analógica</a:t>
            </a:r>
            <a:r>
              <a:rPr lang="en-GB" altLang="pt-BR" sz="1700" dirty="0"/>
              <a:t> é </a:t>
            </a:r>
            <a:r>
              <a:rPr lang="en-GB" altLang="pt-BR" sz="1700" dirty="0" err="1"/>
              <a:t>representada</a:t>
            </a:r>
            <a:r>
              <a:rPr lang="en-GB" altLang="pt-BR" sz="1700" dirty="0"/>
              <a:t> pela </a:t>
            </a:r>
            <a:r>
              <a:rPr lang="en-GB" altLang="pt-BR" sz="1700" dirty="0" err="1"/>
              <a:t>posição</a:t>
            </a:r>
            <a:r>
              <a:rPr lang="en-GB" altLang="pt-BR" sz="1700" dirty="0"/>
              <a:t> do </a:t>
            </a:r>
            <a:r>
              <a:rPr lang="en-GB" altLang="pt-BR" sz="1700" dirty="0" err="1"/>
              <a:t>pulso</a:t>
            </a:r>
            <a:r>
              <a:rPr lang="en-GB" altLang="pt-BR" sz="1700" dirty="0"/>
              <a:t> </a:t>
            </a:r>
            <a:r>
              <a:rPr lang="en-GB" altLang="pt-BR" sz="1700" dirty="0" err="1"/>
              <a:t>em</a:t>
            </a:r>
            <a:r>
              <a:rPr lang="en-GB" altLang="pt-BR" sz="1700" dirty="0"/>
              <a:t> </a:t>
            </a:r>
            <a:r>
              <a:rPr lang="en-GB" altLang="pt-BR" sz="1700" dirty="0" err="1"/>
              <a:t>relação</a:t>
            </a:r>
            <a:r>
              <a:rPr lang="en-GB" altLang="pt-BR" sz="1700" dirty="0"/>
              <a:t> </a:t>
            </a:r>
            <a:r>
              <a:rPr lang="en-GB" altLang="pt-BR" sz="1700" dirty="0" err="1"/>
              <a:t>ao</a:t>
            </a:r>
            <a:r>
              <a:rPr lang="en-GB" altLang="pt-BR" sz="1700" dirty="0"/>
              <a:t> </a:t>
            </a:r>
            <a:r>
              <a:rPr lang="en-GB" altLang="pt-BR" sz="1700" dirty="0" err="1"/>
              <a:t>pulso</a:t>
            </a:r>
            <a:r>
              <a:rPr lang="en-GB" altLang="pt-BR" sz="1700" dirty="0"/>
              <a:t> do tempo de </a:t>
            </a:r>
            <a:r>
              <a:rPr lang="en-GB" altLang="pt-BR" sz="1700" dirty="0" err="1"/>
              <a:t>referência</a:t>
            </a:r>
            <a:r>
              <a:rPr lang="en-GB" altLang="pt-BR" sz="1700" dirty="0"/>
              <a:t>.</a:t>
            </a:r>
          </a:p>
          <a:p>
            <a:pPr>
              <a:lnSpc>
                <a:spcPct val="90000"/>
              </a:lnSpc>
            </a:pPr>
            <a:r>
              <a:rPr lang="en-GB" altLang="pt-BR" sz="2100" dirty="0" err="1"/>
              <a:t>Modulação</a:t>
            </a:r>
            <a:r>
              <a:rPr lang="en-GB" altLang="pt-BR" sz="2100" dirty="0"/>
              <a:t> pela </a:t>
            </a:r>
            <a:r>
              <a:rPr lang="en-GB" altLang="pt-BR" sz="2100" dirty="0" err="1"/>
              <a:t>Largura</a:t>
            </a:r>
            <a:r>
              <a:rPr lang="en-GB" altLang="pt-BR" sz="2100" dirty="0"/>
              <a:t> do </a:t>
            </a:r>
            <a:r>
              <a:rPr lang="en-GB" altLang="pt-BR" sz="2100" dirty="0" err="1"/>
              <a:t>Pulso</a:t>
            </a:r>
            <a:r>
              <a:rPr lang="en-GB" altLang="pt-BR" sz="2100" dirty="0"/>
              <a:t> (PWM). </a:t>
            </a:r>
            <a:endParaRPr lang="en-GB" altLang="pt-BR" sz="2100" dirty="0" smtClean="0"/>
          </a:p>
          <a:p>
            <a:pPr lvl="1">
              <a:lnSpc>
                <a:spcPct val="90000"/>
              </a:lnSpc>
            </a:pPr>
            <a:r>
              <a:rPr lang="en-GB" altLang="pt-BR" sz="1700" dirty="0" smtClean="0"/>
              <a:t>A </a:t>
            </a:r>
            <a:r>
              <a:rPr lang="en-GB" altLang="pt-BR" sz="1700" dirty="0"/>
              <a:t>amplitude da </a:t>
            </a:r>
            <a:r>
              <a:rPr lang="en-GB" altLang="pt-BR" sz="1700" dirty="0" err="1"/>
              <a:t>amostra</a:t>
            </a:r>
            <a:r>
              <a:rPr lang="en-GB" altLang="pt-BR" sz="1700" dirty="0"/>
              <a:t> </a:t>
            </a:r>
            <a:r>
              <a:rPr lang="en-GB" altLang="pt-BR" sz="1700" dirty="0" err="1"/>
              <a:t>analógica</a:t>
            </a:r>
            <a:r>
              <a:rPr lang="en-GB" altLang="pt-BR" sz="1700" dirty="0"/>
              <a:t> é </a:t>
            </a:r>
            <a:r>
              <a:rPr lang="en-GB" altLang="pt-BR" sz="1700" dirty="0" err="1"/>
              <a:t>representada</a:t>
            </a:r>
            <a:r>
              <a:rPr lang="en-GB" altLang="pt-BR" sz="1700" dirty="0"/>
              <a:t> pela </a:t>
            </a:r>
            <a:r>
              <a:rPr lang="en-GB" altLang="pt-BR" sz="1700" dirty="0" err="1"/>
              <a:t>largura</a:t>
            </a:r>
            <a:r>
              <a:rPr lang="en-GB" altLang="pt-BR" sz="1700" dirty="0"/>
              <a:t> do </a:t>
            </a:r>
            <a:r>
              <a:rPr lang="en-GB" altLang="pt-BR" sz="1700" dirty="0" err="1"/>
              <a:t>pulso</a:t>
            </a:r>
            <a:r>
              <a:rPr lang="en-GB" altLang="pt-BR" sz="1700" dirty="0"/>
              <a:t>.</a:t>
            </a:r>
          </a:p>
          <a:p>
            <a:pPr>
              <a:lnSpc>
                <a:spcPct val="90000"/>
              </a:lnSpc>
            </a:pPr>
            <a:r>
              <a:rPr lang="en-GB" altLang="pt-BR" sz="2100" dirty="0"/>
              <a:t>Nos </a:t>
            </a:r>
            <a:r>
              <a:rPr lang="en-GB" altLang="pt-BR" sz="2100" dirty="0" err="1"/>
              <a:t>dois</a:t>
            </a:r>
            <a:r>
              <a:rPr lang="en-GB" altLang="pt-BR" sz="2100" dirty="0"/>
              <a:t> </a:t>
            </a:r>
            <a:r>
              <a:rPr lang="en-GB" altLang="pt-BR" sz="2100" dirty="0" err="1"/>
              <a:t>esquemas</a:t>
            </a:r>
            <a:r>
              <a:rPr lang="en-GB" altLang="pt-BR" sz="2100" dirty="0"/>
              <a:t>, as </a:t>
            </a:r>
            <a:r>
              <a:rPr lang="en-GB" altLang="pt-BR" sz="2100" dirty="0" err="1"/>
              <a:t>variações</a:t>
            </a:r>
            <a:r>
              <a:rPr lang="en-GB" altLang="pt-BR" sz="2100" dirty="0"/>
              <a:t> no tempo (“jitter” temporal) </a:t>
            </a:r>
            <a:r>
              <a:rPr lang="en-GB" altLang="pt-BR" sz="2100" dirty="0" err="1"/>
              <a:t>podem</a:t>
            </a:r>
            <a:r>
              <a:rPr lang="en-GB" altLang="pt-BR" sz="2100" dirty="0"/>
              <a:t> </a:t>
            </a:r>
            <a:r>
              <a:rPr lang="en-GB" altLang="pt-BR" sz="2100" dirty="0" err="1"/>
              <a:t>provocar</a:t>
            </a:r>
            <a:r>
              <a:rPr lang="en-GB" altLang="pt-BR" sz="2100" dirty="0"/>
              <a:t> </a:t>
            </a:r>
            <a:r>
              <a:rPr lang="en-GB" altLang="pt-BR" sz="2100" dirty="0" err="1"/>
              <a:t>erros</a:t>
            </a:r>
            <a:r>
              <a:rPr lang="en-GB" altLang="pt-BR" sz="2100" dirty="0"/>
              <a:t>.</a:t>
            </a:r>
            <a:endParaRPr lang="pt-BR" altLang="pt-BR" sz="2100" dirty="0"/>
          </a:p>
          <a:p>
            <a:pPr>
              <a:lnSpc>
                <a:spcPct val="90000"/>
              </a:lnSpc>
            </a:pPr>
            <a:endParaRPr lang="pt-BR" altLang="pt-BR" sz="2100" dirty="0"/>
          </a:p>
        </p:txBody>
      </p:sp>
      <p:pic>
        <p:nvPicPr>
          <p:cNvPr id="611333" name="Picture 5" descr="sistemasfi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63" y="1988840"/>
            <a:ext cx="4223944" cy="40812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telefon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63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pt-BR" altLang="pt-BR"/>
              <a:t>Sistemas de Transmissão</a:t>
            </a:r>
          </a:p>
        </p:txBody>
      </p:sp>
      <p:sp>
        <p:nvSpPr>
          <p:cNvPr id="614403" name="Rectangle 3"/>
          <p:cNvSpPr>
            <a:spLocks noGrp="1" noChangeArrowheads="1"/>
          </p:cNvSpPr>
          <p:nvPr>
            <p:ph type="body" idx="1"/>
          </p:nvPr>
        </p:nvSpPr>
        <p:spPr/>
        <p:txBody>
          <a:bodyPr/>
          <a:lstStyle/>
          <a:p>
            <a:r>
              <a:rPr lang="pt-BR" altLang="pt-BR" dirty="0"/>
              <a:t>Primeiro PCM mundial</a:t>
            </a:r>
          </a:p>
          <a:p>
            <a:pPr lvl="1"/>
            <a:r>
              <a:rPr lang="pt-BR" altLang="pt-BR" dirty="0"/>
              <a:t>Desenvolvido nos EUA</a:t>
            </a:r>
          </a:p>
          <a:p>
            <a:pPr lvl="1"/>
            <a:r>
              <a:rPr lang="pt-BR" altLang="pt-BR" dirty="0"/>
              <a:t>Agrega 24 canais de voz (PCM-24), ou T1</a:t>
            </a:r>
          </a:p>
          <a:p>
            <a:pPr lvl="1"/>
            <a:r>
              <a:rPr lang="pt-BR" altLang="pt-BR" dirty="0"/>
              <a:t>Base da </a:t>
            </a:r>
            <a:r>
              <a:rPr lang="pt-BR" altLang="pt-BR" dirty="0" err="1"/>
              <a:t>Hierarquial</a:t>
            </a:r>
            <a:r>
              <a:rPr lang="pt-BR" altLang="pt-BR" dirty="0"/>
              <a:t> Digital </a:t>
            </a:r>
            <a:r>
              <a:rPr lang="pt-BR" altLang="pt-BR" dirty="0" err="1"/>
              <a:t>Plesiócrona</a:t>
            </a:r>
            <a:r>
              <a:rPr lang="pt-BR" altLang="pt-BR" dirty="0"/>
              <a:t> (PDH: </a:t>
            </a:r>
            <a:r>
              <a:rPr lang="pt-BR" altLang="pt-BR" i="1" dirty="0" err="1"/>
              <a:t>Plesyochronous</a:t>
            </a:r>
            <a:r>
              <a:rPr lang="pt-BR" altLang="pt-BR" i="1" dirty="0"/>
              <a:t> Digital </a:t>
            </a:r>
            <a:r>
              <a:rPr lang="pt-BR" altLang="pt-BR" i="1" dirty="0" err="1"/>
              <a:t>Hierarchy</a:t>
            </a:r>
            <a:r>
              <a:rPr lang="pt-BR" altLang="pt-BR" dirty="0"/>
              <a:t>), ou Hierarquia Digital Quase Síncrona</a:t>
            </a:r>
          </a:p>
        </p:txBody>
      </p:sp>
      <p:pic>
        <p:nvPicPr>
          <p:cNvPr id="6" name="Picture 11" descr="telefon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48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r>
              <a:rPr lang="pt-BR" altLang="pt-BR"/>
              <a:t>Sistemas de Transmissão</a:t>
            </a:r>
          </a:p>
        </p:txBody>
      </p:sp>
      <p:sp>
        <p:nvSpPr>
          <p:cNvPr id="613379" name="Rectangle 3"/>
          <p:cNvSpPr>
            <a:spLocks noGrp="1" noChangeArrowheads="1"/>
          </p:cNvSpPr>
          <p:nvPr>
            <p:ph type="body" idx="1"/>
          </p:nvPr>
        </p:nvSpPr>
        <p:spPr>
          <a:xfrm>
            <a:off x="395536" y="1827213"/>
            <a:ext cx="8288089" cy="4554537"/>
          </a:xfrm>
        </p:spPr>
        <p:txBody>
          <a:bodyPr/>
          <a:lstStyle/>
          <a:p>
            <a:pPr>
              <a:lnSpc>
                <a:spcPct val="90000"/>
              </a:lnSpc>
            </a:pPr>
            <a:r>
              <a:rPr lang="pt-BR" altLang="pt-BR" dirty="0"/>
              <a:t>Primeiro PCM brasileiro</a:t>
            </a:r>
          </a:p>
          <a:p>
            <a:pPr lvl="1">
              <a:lnSpc>
                <a:spcPct val="90000"/>
              </a:lnSpc>
            </a:pPr>
            <a:r>
              <a:rPr lang="pt-BR" altLang="pt-BR" dirty="0"/>
              <a:t>MCP-30 (ou E1), desenvolvido na Unicamp e transferido ao </a:t>
            </a:r>
            <a:r>
              <a:rPr lang="pt-BR" altLang="pt-BR" dirty="0" err="1"/>
              <a:t>CPqD</a:t>
            </a:r>
            <a:r>
              <a:rPr lang="pt-BR" altLang="pt-BR" dirty="0"/>
              <a:t> da Telebrás para industrialização</a:t>
            </a:r>
          </a:p>
          <a:p>
            <a:pPr lvl="2">
              <a:lnSpc>
                <a:spcPct val="90000"/>
              </a:lnSpc>
            </a:pPr>
            <a:r>
              <a:rPr lang="pt-BR" altLang="pt-BR" dirty="0"/>
              <a:t>É um multiplexador de 30 canais de voz que utiliza a tecnologia PCM/TDM (multiplexação por código de pulso/multiplexação por divisão no tempo)</a:t>
            </a:r>
          </a:p>
          <a:p>
            <a:pPr lvl="2">
              <a:lnSpc>
                <a:spcPct val="90000"/>
              </a:lnSpc>
            </a:pPr>
            <a:r>
              <a:rPr lang="pt-BR" altLang="pt-BR" dirty="0"/>
              <a:t>Operação a 2,048 Mb/s</a:t>
            </a:r>
          </a:p>
          <a:p>
            <a:pPr lvl="2">
              <a:lnSpc>
                <a:spcPct val="90000"/>
              </a:lnSpc>
            </a:pPr>
            <a:r>
              <a:rPr lang="pt-BR" altLang="pt-BR" dirty="0"/>
              <a:t>Interliga centrais telefônicas em áreas urbanas e metropolitanas</a:t>
            </a:r>
          </a:p>
        </p:txBody>
      </p:sp>
      <p:pic>
        <p:nvPicPr>
          <p:cNvPr id="6" name="Picture 11" descr="telefon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84139"/>
            <a:ext cx="1882006" cy="55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0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altLang="pt-BR" sz="3200">
                <a:latin typeface="Verdana" pitchFamily="34" charset="0"/>
              </a:rPr>
              <a:t>Sistema Quase Síncrono (PDH)</a:t>
            </a:r>
          </a:p>
        </p:txBody>
      </p:sp>
      <p:sp>
        <p:nvSpPr>
          <p:cNvPr id="601091" name="Rectangle 3"/>
          <p:cNvSpPr>
            <a:spLocks noGrp="1" noChangeArrowheads="1"/>
          </p:cNvSpPr>
          <p:nvPr>
            <p:ph type="body" idx="1"/>
          </p:nvPr>
        </p:nvSpPr>
        <p:spPr>
          <a:xfrm>
            <a:off x="776288" y="1763713"/>
            <a:ext cx="7827962" cy="4473575"/>
          </a:xfrm>
        </p:spPr>
        <p:txBody>
          <a:bodyPr/>
          <a:lstStyle/>
          <a:p>
            <a:r>
              <a:rPr lang="en-US" altLang="pt-BR" sz="2500" dirty="0"/>
              <a:t>PCM-24 e PCM-30 </a:t>
            </a:r>
            <a:r>
              <a:rPr lang="en-US" altLang="pt-BR" sz="2500" dirty="0" err="1"/>
              <a:t>são</a:t>
            </a:r>
            <a:r>
              <a:rPr lang="en-US" altLang="pt-BR" sz="2500" dirty="0"/>
              <a:t> </a:t>
            </a:r>
            <a:r>
              <a:rPr lang="en-US" altLang="pt-BR" sz="2500" dirty="0" err="1"/>
              <a:t>conhecidos</a:t>
            </a:r>
            <a:r>
              <a:rPr lang="en-US" altLang="pt-BR" sz="2500" dirty="0"/>
              <a:t> </a:t>
            </a:r>
            <a:r>
              <a:rPr lang="en-US" altLang="pt-BR" sz="2500" dirty="0" err="1"/>
              <a:t>como</a:t>
            </a:r>
            <a:r>
              <a:rPr lang="en-US" altLang="pt-BR" sz="2500" dirty="0"/>
              <a:t> </a:t>
            </a:r>
            <a:r>
              <a:rPr lang="en-US" altLang="pt-BR" sz="2500" dirty="0" err="1"/>
              <a:t>sistemas</a:t>
            </a:r>
            <a:r>
              <a:rPr lang="en-US" altLang="pt-BR" sz="2500" dirty="0"/>
              <a:t> </a:t>
            </a:r>
            <a:r>
              <a:rPr lang="en-US" altLang="pt-BR" sz="2500" dirty="0" err="1"/>
              <a:t>primários</a:t>
            </a:r>
            <a:r>
              <a:rPr lang="en-US" altLang="pt-BR" sz="2500" dirty="0"/>
              <a:t>, e </a:t>
            </a:r>
            <a:r>
              <a:rPr lang="en-US" altLang="pt-BR" sz="2500" dirty="0" err="1"/>
              <a:t>formam</a:t>
            </a:r>
            <a:r>
              <a:rPr lang="en-US" altLang="pt-BR" sz="2500" dirty="0"/>
              <a:t> a base para a </a:t>
            </a:r>
            <a:r>
              <a:rPr lang="en-US" altLang="pt-BR" sz="2500" dirty="0" err="1"/>
              <a:t>Hierarquia</a:t>
            </a:r>
            <a:r>
              <a:rPr lang="en-US" altLang="pt-BR" sz="2500" dirty="0"/>
              <a:t> Digital </a:t>
            </a:r>
            <a:r>
              <a:rPr lang="en-US" altLang="pt-BR" sz="2500" dirty="0" err="1"/>
              <a:t>Plesiócrona</a:t>
            </a:r>
            <a:r>
              <a:rPr lang="en-US" altLang="pt-BR" sz="2500" dirty="0"/>
              <a:t>, </a:t>
            </a:r>
            <a:r>
              <a:rPr lang="en-US" altLang="pt-BR" sz="2500" dirty="0" err="1"/>
              <a:t>ou</a:t>
            </a:r>
            <a:r>
              <a:rPr lang="en-US" altLang="pt-BR" sz="2500" dirty="0"/>
              <a:t> </a:t>
            </a:r>
            <a:r>
              <a:rPr lang="en-US" altLang="pt-BR" sz="2500" dirty="0" err="1"/>
              <a:t>Quase-Síncrona</a:t>
            </a:r>
            <a:r>
              <a:rPr lang="en-US" altLang="pt-BR" sz="2500" dirty="0"/>
              <a:t>.</a:t>
            </a:r>
          </a:p>
          <a:p>
            <a:r>
              <a:rPr lang="en-US" altLang="pt-BR" sz="2500" dirty="0"/>
              <a:t>No PDH, </a:t>
            </a:r>
            <a:r>
              <a:rPr lang="pt-BR" altLang="pt-BR" sz="2500" dirty="0"/>
              <a:t>em função da quantidade de canais agregados no feixe, bem como da taxa de bits utilizada na transmissão, várias ordens são formadas e padronizadas internacionalmente: a primeira ordem, de 2.048kb/s, 30 canais, a segunda de 8.444kb/s, 120 canais, etc.</a:t>
            </a:r>
          </a:p>
          <a:p>
            <a:endParaRPr lang="en-US" altLang="pt-BR" sz="2500" dirty="0"/>
          </a:p>
        </p:txBody>
      </p:sp>
    </p:spTree>
    <p:extLst>
      <p:ext uri="{BB962C8B-B14F-4D97-AF65-F5344CB8AC3E}">
        <p14:creationId xmlns:p14="http://schemas.microsoft.com/office/powerpoint/2010/main" val="2990916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14" name="Rectangle 42"/>
          <p:cNvSpPr>
            <a:spLocks noGrp="1" noChangeArrowheads="1"/>
          </p:cNvSpPr>
          <p:nvPr>
            <p:ph type="title"/>
          </p:nvPr>
        </p:nvSpPr>
        <p:spPr/>
        <p:txBody>
          <a:bodyPr/>
          <a:lstStyle/>
          <a:p>
            <a:r>
              <a:rPr lang="en-US" altLang="pt-BR" sz="3200">
                <a:latin typeface="Verdana" pitchFamily="34" charset="0"/>
              </a:rPr>
              <a:t>Sistema Quase Síncrono (PDH)</a:t>
            </a:r>
            <a:endParaRPr lang="pt-BR" altLang="pt-BR" sz="3200">
              <a:latin typeface="Verdana" pitchFamily="34" charset="0"/>
            </a:endParaRPr>
          </a:p>
        </p:txBody>
      </p:sp>
      <p:graphicFrame>
        <p:nvGraphicFramePr>
          <p:cNvPr id="617523" name="Group 51"/>
          <p:cNvGraphicFramePr>
            <a:graphicFrameLocks noGrp="1"/>
          </p:cNvGraphicFramePr>
          <p:nvPr>
            <p:ph idx="1"/>
          </p:nvPr>
        </p:nvGraphicFramePr>
        <p:xfrm>
          <a:off x="1112838" y="1827213"/>
          <a:ext cx="7783512" cy="3770314"/>
        </p:xfrm>
        <a:graphic>
          <a:graphicData uri="http://schemas.openxmlformats.org/drawingml/2006/table">
            <a:tbl>
              <a:tblPr/>
              <a:tblGrid>
                <a:gridCol w="1127125"/>
                <a:gridCol w="1603375"/>
                <a:gridCol w="1803400"/>
                <a:gridCol w="1244600"/>
                <a:gridCol w="2005012"/>
              </a:tblGrid>
              <a:tr h="954088">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2000" b="0" i="0" u="none" strike="noStrike" cap="none" normalizeH="0" baseline="0" smtClean="0">
                          <a:ln>
                            <a:noFill/>
                          </a:ln>
                          <a:solidFill>
                            <a:schemeClr val="tx1"/>
                          </a:solidFill>
                          <a:effectLst/>
                          <a:latin typeface="Verdana" pitchFamily="34" charset="0"/>
                        </a:rPr>
                        <a:t>Ordem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9F"/>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2000" b="0" i="0" u="none" strike="noStrike" cap="none" normalizeH="0" baseline="0" smtClean="0">
                          <a:ln>
                            <a:noFill/>
                          </a:ln>
                          <a:solidFill>
                            <a:schemeClr val="tx1"/>
                          </a:solidFill>
                          <a:effectLst/>
                          <a:latin typeface="Verdana" pitchFamily="34" charset="0"/>
                        </a:rPr>
                        <a:t>Nível da hierarquia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9F"/>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2000" b="0" i="0" u="none" strike="noStrike" cap="none" normalizeH="0" baseline="0" smtClean="0">
                          <a:ln>
                            <a:noFill/>
                          </a:ln>
                          <a:solidFill>
                            <a:schemeClr val="tx1"/>
                          </a:solidFill>
                          <a:effectLst/>
                          <a:latin typeface="Verdana" pitchFamily="34" charset="0"/>
                        </a:rPr>
                        <a:t>Taxa de bits</a:t>
                      </a:r>
                      <a:br>
                        <a:rPr kumimoji="0" lang="pt-BR" altLang="pt-BR" sz="2000" b="0" i="0" u="none" strike="noStrike" cap="none" normalizeH="0" baseline="0" smtClean="0">
                          <a:ln>
                            <a:noFill/>
                          </a:ln>
                          <a:solidFill>
                            <a:schemeClr val="tx1"/>
                          </a:solidFill>
                          <a:effectLst/>
                          <a:latin typeface="Verdana" pitchFamily="34" charset="0"/>
                        </a:rPr>
                      </a:br>
                      <a:r>
                        <a:rPr kumimoji="0" lang="pt-BR" altLang="pt-BR" sz="2000" b="0" i="0" u="none" strike="noStrike" cap="none" normalizeH="0" baseline="0" smtClean="0">
                          <a:ln>
                            <a:noFill/>
                          </a:ln>
                          <a:solidFill>
                            <a:schemeClr val="tx1"/>
                          </a:solidFill>
                          <a:effectLst/>
                          <a:latin typeface="Verdana" pitchFamily="34" charset="0"/>
                        </a:rPr>
                        <a:t>(kb/s)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9F"/>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2000" b="0" i="0" u="none" strike="noStrike" cap="none" normalizeH="0" baseline="0" smtClean="0">
                          <a:ln>
                            <a:noFill/>
                          </a:ln>
                          <a:solidFill>
                            <a:schemeClr val="tx1"/>
                          </a:solidFill>
                          <a:effectLst/>
                          <a:latin typeface="Verdana" pitchFamily="34" charset="0"/>
                        </a:rPr>
                        <a:t>N</a:t>
                      </a:r>
                      <a:r>
                        <a:rPr kumimoji="0" lang="pt-BR" altLang="pt-BR" sz="2000" b="0" i="0" u="none" strike="noStrike" cap="none" normalizeH="0" baseline="30000" smtClean="0">
                          <a:ln>
                            <a:noFill/>
                          </a:ln>
                          <a:solidFill>
                            <a:schemeClr val="tx1"/>
                          </a:solidFill>
                          <a:effectLst/>
                          <a:latin typeface="Verdana" pitchFamily="34" charset="0"/>
                        </a:rPr>
                        <a:t>o</a:t>
                      </a:r>
                      <a:r>
                        <a:rPr kumimoji="0" lang="pt-BR" altLang="pt-BR" sz="2000" b="0" i="0" u="none" strike="noStrike" cap="none" normalizeH="0" baseline="0" smtClean="0">
                          <a:ln>
                            <a:noFill/>
                          </a:ln>
                          <a:solidFill>
                            <a:schemeClr val="tx1"/>
                          </a:solidFill>
                          <a:effectLst/>
                          <a:latin typeface="Verdana" pitchFamily="34" charset="0"/>
                        </a:rPr>
                        <a:t> de </a:t>
                      </a:r>
                      <a:br>
                        <a:rPr kumimoji="0" lang="pt-BR" altLang="pt-BR" sz="2000" b="0" i="0" u="none" strike="noStrike" cap="none" normalizeH="0" baseline="0" smtClean="0">
                          <a:ln>
                            <a:noFill/>
                          </a:ln>
                          <a:solidFill>
                            <a:schemeClr val="tx1"/>
                          </a:solidFill>
                          <a:effectLst/>
                          <a:latin typeface="Verdana" pitchFamily="34" charset="0"/>
                        </a:rPr>
                      </a:br>
                      <a:r>
                        <a:rPr kumimoji="0" lang="pt-BR" altLang="pt-BR" sz="2000" b="0" i="0" u="none" strike="noStrike" cap="none" normalizeH="0" baseline="0" smtClean="0">
                          <a:ln>
                            <a:noFill/>
                          </a:ln>
                          <a:solidFill>
                            <a:schemeClr val="tx1"/>
                          </a:solidFill>
                          <a:effectLst/>
                          <a:latin typeface="Verdana" pitchFamily="34" charset="0"/>
                        </a:rPr>
                        <a:t>canais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9F"/>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2000" b="0" i="0" u="none" strike="noStrike" cap="none" normalizeH="0" baseline="0" smtClean="0">
                          <a:ln>
                            <a:noFill/>
                          </a:ln>
                          <a:solidFill>
                            <a:schemeClr val="tx1"/>
                          </a:solidFill>
                          <a:effectLst/>
                          <a:latin typeface="Verdana" pitchFamily="34" charset="0"/>
                        </a:rPr>
                        <a:t>Meio de transmissão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9F"/>
                    </a:solidFill>
                  </a:tcPr>
                </a:tc>
              </a:tr>
              <a:tr h="70326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E1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altLang="pt-BR"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2,048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Cobre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8,448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Cobre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34,368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Fibra / Rádio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139,264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1920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pt-BR" altLang="pt-BR" sz="1800" b="0" i="0" u="none" strike="noStrike" cap="none" normalizeH="0" baseline="0" smtClean="0">
                          <a:ln>
                            <a:noFill/>
                          </a:ln>
                          <a:solidFill>
                            <a:schemeClr val="tx1"/>
                          </a:solidFill>
                          <a:effectLst/>
                          <a:latin typeface="Verdana" pitchFamily="34" charset="0"/>
                        </a:rPr>
                        <a:t>Fibra / Rádio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17525" name="Group 53"/>
          <p:cNvGrpSpPr>
            <a:grpSpLocks/>
          </p:cNvGrpSpPr>
          <p:nvPr/>
        </p:nvGrpSpPr>
        <p:grpSpPr bwMode="auto">
          <a:xfrm>
            <a:off x="900113" y="5661025"/>
            <a:ext cx="7599362" cy="915988"/>
            <a:chOff x="158" y="2024"/>
            <a:chExt cx="4787" cy="577"/>
          </a:xfrm>
        </p:grpSpPr>
        <p:sp>
          <p:nvSpPr>
            <p:cNvPr id="617526" name="AutoShape 54"/>
            <p:cNvSpPr>
              <a:spLocks noChangeArrowheads="1"/>
            </p:cNvSpPr>
            <p:nvPr/>
          </p:nvSpPr>
          <p:spPr bwMode="auto">
            <a:xfrm>
              <a:off x="1371" y="2115"/>
              <a:ext cx="726" cy="453"/>
            </a:xfrm>
            <a:prstGeom prst="rightArrow">
              <a:avLst>
                <a:gd name="adj1" fmla="val 50000"/>
                <a:gd name="adj2" fmla="val 40066"/>
              </a:avLst>
            </a:prstGeom>
            <a:solidFill>
              <a:srgbClr val="E7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7527" name="AutoShape 55"/>
            <p:cNvSpPr>
              <a:spLocks noChangeArrowheads="1"/>
            </p:cNvSpPr>
            <p:nvPr/>
          </p:nvSpPr>
          <p:spPr bwMode="auto">
            <a:xfrm>
              <a:off x="3278" y="2115"/>
              <a:ext cx="726" cy="453"/>
            </a:xfrm>
            <a:prstGeom prst="rightArrow">
              <a:avLst>
                <a:gd name="adj1" fmla="val 50000"/>
                <a:gd name="adj2" fmla="val 4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7528" name="Text Box 56"/>
            <p:cNvSpPr txBox="1">
              <a:spLocks noChangeArrowheads="1"/>
            </p:cNvSpPr>
            <p:nvPr/>
          </p:nvSpPr>
          <p:spPr bwMode="auto">
            <a:xfrm>
              <a:off x="158" y="2205"/>
              <a:ext cx="9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a:t>Plesiócrona</a:t>
              </a:r>
            </a:p>
          </p:txBody>
        </p:sp>
        <p:sp>
          <p:nvSpPr>
            <p:cNvPr id="617529" name="Text Box 57"/>
            <p:cNvSpPr txBox="1">
              <a:spLocks noChangeArrowheads="1"/>
            </p:cNvSpPr>
            <p:nvPr/>
          </p:nvSpPr>
          <p:spPr bwMode="auto">
            <a:xfrm>
              <a:off x="2379" y="2024"/>
              <a:ext cx="617"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a:t>Plesíos</a:t>
              </a:r>
            </a:p>
            <a:p>
              <a:r>
                <a:rPr lang="pt-BR" altLang="pt-BR" sz="1800"/>
                <a:t>    +</a:t>
              </a:r>
            </a:p>
            <a:p>
              <a:r>
                <a:rPr lang="pt-BR" altLang="pt-BR" sz="1800"/>
                <a:t>Kronos</a:t>
              </a:r>
            </a:p>
          </p:txBody>
        </p:sp>
        <p:sp>
          <p:nvSpPr>
            <p:cNvPr id="617530" name="Text Box 58"/>
            <p:cNvSpPr txBox="1">
              <a:spLocks noChangeArrowheads="1"/>
            </p:cNvSpPr>
            <p:nvPr/>
          </p:nvSpPr>
          <p:spPr bwMode="auto">
            <a:xfrm>
              <a:off x="4286" y="2024"/>
              <a:ext cx="65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a:t>Quase</a:t>
              </a:r>
            </a:p>
            <a:p>
              <a:r>
                <a:rPr lang="pt-BR" altLang="pt-BR" sz="1800"/>
                <a:t>     </a:t>
              </a:r>
            </a:p>
            <a:p>
              <a:r>
                <a:rPr lang="pt-BR" altLang="pt-BR" sz="1800"/>
                <a:t>Tempo </a:t>
              </a:r>
            </a:p>
          </p:txBody>
        </p:sp>
      </p:grpSp>
    </p:spTree>
    <p:extLst>
      <p:ext uri="{BB962C8B-B14F-4D97-AF65-F5344CB8AC3E}">
        <p14:creationId xmlns:p14="http://schemas.microsoft.com/office/powerpoint/2010/main" val="112421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pt-BR" altLang="pt-BR"/>
              <a:t>Sistemas de Transmissão</a:t>
            </a:r>
            <a:endParaRPr lang="en-US" altLang="pt-BR"/>
          </a:p>
        </p:txBody>
      </p:sp>
      <p:sp>
        <p:nvSpPr>
          <p:cNvPr id="600070" name="Rectangle 6"/>
          <p:cNvSpPr>
            <a:spLocks noGrp="1" noChangeArrowheads="1"/>
          </p:cNvSpPr>
          <p:nvPr>
            <p:ph type="body" idx="1"/>
          </p:nvPr>
        </p:nvSpPr>
        <p:spPr>
          <a:xfrm>
            <a:off x="467544" y="1827213"/>
            <a:ext cx="8216081" cy="4770437"/>
          </a:xfrm>
        </p:spPr>
        <p:txBody>
          <a:bodyPr/>
          <a:lstStyle/>
          <a:p>
            <a:pPr>
              <a:lnSpc>
                <a:spcPct val="90000"/>
              </a:lnSpc>
            </a:pPr>
            <a:r>
              <a:rPr lang="pt-BR" altLang="pt-BR" sz="2100" dirty="0"/>
              <a:t>No PDH o sinal ou feixe agregado de cada ordem é formado pela união de 4 feixes tributários da ordem inferior, mediante o entrelaçamento de bits, ou seja, um bit do tributário “1” é seguido por um bit do tributário “2” e assim por diante.</a:t>
            </a:r>
          </a:p>
          <a:p>
            <a:pPr lvl="1">
              <a:lnSpc>
                <a:spcPct val="90000"/>
              </a:lnSpc>
            </a:pPr>
            <a:r>
              <a:rPr lang="pt-BR" altLang="pt-BR" sz="1900" dirty="0"/>
              <a:t>A taxa de bits do sinal agregado é sempre superior ao quádruplo da taxa de bis dos tributários que o compõem.</a:t>
            </a:r>
          </a:p>
          <a:p>
            <a:pPr lvl="2">
              <a:lnSpc>
                <a:spcPct val="90000"/>
              </a:lnSpc>
            </a:pPr>
            <a:r>
              <a:rPr lang="pt-BR" altLang="pt-BR" sz="1800" dirty="0"/>
              <a:t>Isso ocorre devido à necessidade de adição de bits em cada feixe, a fim de sincronizá-lo para que a taxa de multiplexação possa ser efetuada</a:t>
            </a:r>
          </a:p>
          <a:p>
            <a:pPr lvl="2">
              <a:lnSpc>
                <a:spcPct val="90000"/>
              </a:lnSpc>
            </a:pPr>
            <a:r>
              <a:rPr lang="pt-BR" altLang="pt-BR" sz="1800" dirty="0"/>
              <a:t>Embora todos os feixes possuam a mesma taxa nominal de bits, eles são </a:t>
            </a:r>
            <a:r>
              <a:rPr lang="pt-BR" altLang="pt-BR" sz="1800" dirty="0" err="1"/>
              <a:t>plesiócronos</a:t>
            </a:r>
            <a:r>
              <a:rPr lang="pt-BR" altLang="pt-BR" sz="1800" dirty="0"/>
              <a:t>, ou seja, apresentam taxas de bits ligeiramente diferentes entre si, devido a serem controlados por </a:t>
            </a:r>
            <a:r>
              <a:rPr lang="pt-BR" altLang="pt-BR" sz="1800" dirty="0" smtClean="0"/>
              <a:t>relógios </a:t>
            </a:r>
            <a:r>
              <a:rPr lang="pt-BR" altLang="pt-BR" sz="1800" dirty="0"/>
              <a:t>independentes que podem variar suas </a:t>
            </a:r>
            <a:r>
              <a:rPr lang="pt-BR" altLang="pt-BR" sz="1800" dirty="0" smtClean="0"/>
              <a:t>frequências </a:t>
            </a:r>
            <a:r>
              <a:rPr lang="pt-BR" altLang="pt-BR" sz="1800" dirty="0"/>
              <a:t>dentro de certas tolerâncias.</a:t>
            </a:r>
          </a:p>
          <a:p>
            <a:pPr>
              <a:lnSpc>
                <a:spcPct val="90000"/>
              </a:lnSpc>
            </a:pPr>
            <a:endParaRPr lang="pt-BR" altLang="pt-BR" sz="2100" dirty="0"/>
          </a:p>
        </p:txBody>
      </p:sp>
      <p:grpSp>
        <p:nvGrpSpPr>
          <p:cNvPr id="600071" name="Group 7"/>
          <p:cNvGrpSpPr>
            <a:grpSpLocks/>
          </p:cNvGrpSpPr>
          <p:nvPr/>
        </p:nvGrpSpPr>
        <p:grpSpPr bwMode="auto">
          <a:xfrm>
            <a:off x="2132805" y="5517232"/>
            <a:ext cx="5040313" cy="742950"/>
            <a:chOff x="158" y="2115"/>
            <a:chExt cx="4889" cy="1043"/>
          </a:xfrm>
        </p:grpSpPr>
        <p:sp>
          <p:nvSpPr>
            <p:cNvPr id="600072" name="AutoShape 8"/>
            <p:cNvSpPr>
              <a:spLocks noChangeArrowheads="1"/>
            </p:cNvSpPr>
            <p:nvPr/>
          </p:nvSpPr>
          <p:spPr bwMode="auto">
            <a:xfrm>
              <a:off x="1371" y="2115"/>
              <a:ext cx="726" cy="453"/>
            </a:xfrm>
            <a:prstGeom prst="rightArrow">
              <a:avLst>
                <a:gd name="adj1" fmla="val 50000"/>
                <a:gd name="adj2" fmla="val 40066"/>
              </a:avLst>
            </a:prstGeom>
            <a:solidFill>
              <a:srgbClr val="E7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0073" name="AutoShape 9"/>
            <p:cNvSpPr>
              <a:spLocks noChangeArrowheads="1"/>
            </p:cNvSpPr>
            <p:nvPr/>
          </p:nvSpPr>
          <p:spPr bwMode="auto">
            <a:xfrm>
              <a:off x="3278" y="2115"/>
              <a:ext cx="726" cy="453"/>
            </a:xfrm>
            <a:prstGeom prst="rightArrow">
              <a:avLst>
                <a:gd name="adj1" fmla="val 50000"/>
                <a:gd name="adj2" fmla="val 4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00074" name="Text Box 10"/>
            <p:cNvSpPr txBox="1">
              <a:spLocks noChangeArrowheads="1"/>
            </p:cNvSpPr>
            <p:nvPr/>
          </p:nvSpPr>
          <p:spPr bwMode="auto">
            <a:xfrm>
              <a:off x="158" y="2311"/>
              <a:ext cx="1015"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200"/>
                <a:t>Plesiócrona</a:t>
              </a:r>
            </a:p>
          </p:txBody>
        </p:sp>
        <p:sp>
          <p:nvSpPr>
            <p:cNvPr id="600075" name="Text Box 11"/>
            <p:cNvSpPr txBox="1">
              <a:spLocks noChangeArrowheads="1"/>
            </p:cNvSpPr>
            <p:nvPr/>
          </p:nvSpPr>
          <p:spPr bwMode="auto">
            <a:xfrm>
              <a:off x="2378" y="2131"/>
              <a:ext cx="695" cy="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200" dirty="0" err="1"/>
                <a:t>Plesíos</a:t>
              </a:r>
              <a:endParaRPr lang="pt-BR" altLang="pt-BR" sz="1200" dirty="0"/>
            </a:p>
            <a:p>
              <a:r>
                <a:rPr lang="pt-BR" altLang="pt-BR" sz="1200" dirty="0"/>
                <a:t>    +</a:t>
              </a:r>
            </a:p>
            <a:p>
              <a:r>
                <a:rPr lang="pt-BR" altLang="pt-BR" sz="1200" dirty="0" err="1"/>
                <a:t>Kronos</a:t>
              </a:r>
              <a:endParaRPr lang="pt-BR" altLang="pt-BR" sz="1200" dirty="0"/>
            </a:p>
          </p:txBody>
        </p:sp>
        <p:sp>
          <p:nvSpPr>
            <p:cNvPr id="600076" name="Text Box 12"/>
            <p:cNvSpPr txBox="1">
              <a:spLocks noChangeArrowheads="1"/>
            </p:cNvSpPr>
            <p:nvPr/>
          </p:nvSpPr>
          <p:spPr bwMode="auto">
            <a:xfrm>
              <a:off x="4286" y="2131"/>
              <a:ext cx="761" cy="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200"/>
                <a:t>Quase</a:t>
              </a:r>
            </a:p>
            <a:p>
              <a:r>
                <a:rPr lang="pt-BR" altLang="pt-BR" sz="1200"/>
                <a:t>     </a:t>
              </a:r>
            </a:p>
            <a:p>
              <a:r>
                <a:rPr lang="pt-BR" altLang="pt-BR" sz="1200"/>
                <a:t>Tempo</a:t>
              </a:r>
              <a:r>
                <a:rPr lang="pt-BR" altLang="pt-BR" sz="1800"/>
                <a:t> </a:t>
              </a:r>
            </a:p>
          </p:txBody>
        </p:sp>
      </p:grpSp>
    </p:spTree>
    <p:extLst>
      <p:ext uri="{BB962C8B-B14F-4D97-AF65-F5344CB8AC3E}">
        <p14:creationId xmlns:p14="http://schemas.microsoft.com/office/powerpoint/2010/main" val="147976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Introdução</a:t>
            </a:r>
            <a:endParaRPr lang="pt-BR" dirty="0"/>
          </a:p>
        </p:txBody>
      </p:sp>
      <p:sp>
        <p:nvSpPr>
          <p:cNvPr id="3" name="Subtítulo 2"/>
          <p:cNvSpPr>
            <a:spLocks noGrp="1"/>
          </p:cNvSpPr>
          <p:nvPr>
            <p:ph type="subTitle" idx="1"/>
          </p:nvPr>
        </p:nvSpPr>
        <p:spPr/>
        <p:txBody>
          <a:bodyPr/>
          <a:lstStyle/>
          <a:p>
            <a:r>
              <a:rPr lang="pt-BR" dirty="0" smtClean="0"/>
              <a:t>Modulação de Pulso</a:t>
            </a:r>
            <a:endParaRPr lang="pt-BR" dirty="0"/>
          </a:p>
        </p:txBody>
      </p:sp>
    </p:spTree>
    <p:extLst>
      <p:ext uri="{BB962C8B-B14F-4D97-AF65-F5344CB8AC3E}">
        <p14:creationId xmlns:p14="http://schemas.microsoft.com/office/powerpoint/2010/main" val="376335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en-US" altLang="pt-BR" sz="3200">
                <a:latin typeface="Verdana" pitchFamily="34" charset="0"/>
              </a:rPr>
              <a:t>Sistema Quase Síncrono (PDH)</a:t>
            </a:r>
            <a:endParaRPr lang="pt-BR" altLang="pt-BR" sz="3200">
              <a:latin typeface="Verdana" pitchFamily="34" charset="0"/>
            </a:endParaRPr>
          </a:p>
        </p:txBody>
      </p:sp>
      <p:sp>
        <p:nvSpPr>
          <p:cNvPr id="650283" name="Rectangle 43"/>
          <p:cNvSpPr>
            <a:spLocks noGrp="1" noChangeArrowheads="1"/>
          </p:cNvSpPr>
          <p:nvPr>
            <p:ph type="body" idx="1"/>
          </p:nvPr>
        </p:nvSpPr>
        <p:spPr/>
        <p:txBody>
          <a:bodyPr/>
          <a:lstStyle/>
          <a:p>
            <a:pPr>
              <a:lnSpc>
                <a:spcPct val="90000"/>
              </a:lnSpc>
            </a:pPr>
            <a:r>
              <a:rPr lang="pt-BR" altLang="pt-BR" sz="2100"/>
              <a:t>Para que os feixes PDH sejam levados a uma taxa de bits comum, utiliza-se a técnica de </a:t>
            </a:r>
            <a:r>
              <a:rPr lang="pt-BR" altLang="pt-BR" sz="2100">
                <a:solidFill>
                  <a:srgbClr val="0066FF"/>
                </a:solidFill>
              </a:rPr>
              <a:t>justificação</a:t>
            </a:r>
            <a:r>
              <a:rPr lang="pt-BR" altLang="pt-BR" sz="2100"/>
              <a:t> de bits (bit </a:t>
            </a:r>
            <a:r>
              <a:rPr lang="pt-BR" altLang="pt-BR" sz="2100" i="1"/>
              <a:t>stuffing</a:t>
            </a:r>
            <a:r>
              <a:rPr lang="pt-BR" altLang="pt-BR" sz="2100"/>
              <a:t>), mediante inserção, em determinada posição do quadro, de um bit de enchimento ou de justificação.</a:t>
            </a:r>
          </a:p>
          <a:p>
            <a:pPr>
              <a:lnSpc>
                <a:spcPct val="90000"/>
              </a:lnSpc>
            </a:pPr>
            <a:r>
              <a:rPr lang="pt-BR" altLang="pt-BR" sz="2100"/>
              <a:t>Devido à possibilidade de esse bit ser ou não inserido, em função da freqüência individual instantânea de cada tributário, torna-se necessário incluir no quadro informações sobre quando se trata de um bit de justificação ou não. Estas informações estão contidas nos bits de controle de justificação inseridos nos quadros das diversas ordens hierárquicas. </a:t>
            </a:r>
          </a:p>
        </p:txBody>
      </p:sp>
    </p:spTree>
    <p:extLst>
      <p:ext uri="{BB962C8B-B14F-4D97-AF65-F5344CB8AC3E}">
        <p14:creationId xmlns:p14="http://schemas.microsoft.com/office/powerpoint/2010/main" val="3013683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AutoShape 2"/>
          <p:cNvSpPr>
            <a:spLocks noChangeArrowheads="1"/>
          </p:cNvSpPr>
          <p:nvPr/>
        </p:nvSpPr>
        <p:spPr bwMode="auto">
          <a:xfrm flipV="1">
            <a:off x="6529388" y="657225"/>
            <a:ext cx="1406525" cy="515938"/>
          </a:xfrm>
          <a:prstGeom prst="roundRect">
            <a:avLst>
              <a:gd name="adj" fmla="val 0"/>
            </a:avLst>
          </a:prstGeom>
          <a:solidFill>
            <a:srgbClr val="FFFFFF"/>
          </a:solidFill>
          <a:ln w="1841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9524" name="Rectangle 4"/>
          <p:cNvSpPr>
            <a:spLocks noGrp="1" noChangeArrowheads="1"/>
          </p:cNvSpPr>
          <p:nvPr>
            <p:ph type="title"/>
          </p:nvPr>
        </p:nvSpPr>
        <p:spPr/>
        <p:txBody>
          <a:bodyPr/>
          <a:lstStyle/>
          <a:p>
            <a:r>
              <a:rPr lang="en-US" altLang="pt-BR" sz="3200">
                <a:latin typeface="Verdana" pitchFamily="34" charset="0"/>
              </a:rPr>
              <a:t>Sistema Quase Síncrono (PDH)</a:t>
            </a:r>
            <a:endParaRPr lang="pt-BR" altLang="pt-BR" sz="3200">
              <a:latin typeface="Verdana" pitchFamily="34" charset="0"/>
            </a:endParaRPr>
          </a:p>
        </p:txBody>
      </p:sp>
      <p:sp>
        <p:nvSpPr>
          <p:cNvPr id="619525" name="Rectangle 5"/>
          <p:cNvSpPr>
            <a:spLocks noGrp="1" noChangeArrowheads="1"/>
          </p:cNvSpPr>
          <p:nvPr>
            <p:ph type="body" idx="1"/>
          </p:nvPr>
        </p:nvSpPr>
        <p:spPr/>
        <p:txBody>
          <a:bodyPr/>
          <a:lstStyle/>
          <a:p>
            <a:r>
              <a:rPr lang="pt-BR" altLang="pt-BR"/>
              <a:t>As três padronizações PDH</a:t>
            </a:r>
          </a:p>
          <a:p>
            <a:pPr lvl="1"/>
            <a:r>
              <a:rPr lang="pt-BR" altLang="pt-BR"/>
              <a:t>Desenvolveram-se independentemente umas das outras</a:t>
            </a:r>
          </a:p>
          <a:p>
            <a:pPr lvl="2"/>
            <a:r>
              <a:rPr lang="pt-BR" altLang="pt-BR"/>
              <a:t>EUA: padrão ANSI</a:t>
            </a:r>
          </a:p>
          <a:p>
            <a:pPr lvl="2"/>
            <a:r>
              <a:rPr lang="pt-BR" altLang="pt-BR"/>
              <a:t>Japão e Europa: ITU-T</a:t>
            </a:r>
          </a:p>
        </p:txBody>
      </p:sp>
      <p:grpSp>
        <p:nvGrpSpPr>
          <p:cNvPr id="619526" name="Group 6"/>
          <p:cNvGrpSpPr>
            <a:grpSpLocks/>
          </p:cNvGrpSpPr>
          <p:nvPr/>
        </p:nvGrpSpPr>
        <p:grpSpPr bwMode="auto">
          <a:xfrm>
            <a:off x="1908175" y="4365625"/>
            <a:ext cx="6121400" cy="2087563"/>
            <a:chOff x="1247" y="3024"/>
            <a:chExt cx="3520" cy="1133"/>
          </a:xfrm>
        </p:grpSpPr>
        <p:sp>
          <p:nvSpPr>
            <p:cNvPr id="619527" name="Rectangle 7"/>
            <p:cNvSpPr>
              <a:spLocks noChangeArrowheads="1"/>
            </p:cNvSpPr>
            <p:nvPr/>
          </p:nvSpPr>
          <p:spPr bwMode="auto">
            <a:xfrm>
              <a:off x="1311" y="3024"/>
              <a:ext cx="3360" cy="1056"/>
            </a:xfrm>
            <a:prstGeom prst="rect">
              <a:avLst/>
            </a:prstGeom>
            <a:gradFill rotWithShape="0">
              <a:gsLst>
                <a:gs pos="0">
                  <a:srgbClr val="A2DFFE"/>
                </a:gs>
                <a:gs pos="100000">
                  <a:srgbClr val="A2DFFE">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9528" name="AutoShape 8"/>
            <p:cNvSpPr>
              <a:spLocks noChangeAspect="1" noChangeArrowheads="1" noTextEdit="1"/>
            </p:cNvSpPr>
            <p:nvPr/>
          </p:nvSpPr>
          <p:spPr bwMode="auto">
            <a:xfrm>
              <a:off x="1247" y="3034"/>
              <a:ext cx="3520"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619529" name="Group 9"/>
            <p:cNvGrpSpPr>
              <a:grpSpLocks/>
            </p:cNvGrpSpPr>
            <p:nvPr/>
          </p:nvGrpSpPr>
          <p:grpSpPr bwMode="auto">
            <a:xfrm>
              <a:off x="1305" y="3034"/>
              <a:ext cx="3354" cy="1053"/>
              <a:chOff x="1305" y="3034"/>
              <a:chExt cx="3354" cy="1053"/>
            </a:xfrm>
          </p:grpSpPr>
          <p:sp>
            <p:nvSpPr>
              <p:cNvPr id="619530" name="Rectangle 10"/>
              <p:cNvSpPr>
                <a:spLocks noChangeArrowheads="1"/>
              </p:cNvSpPr>
              <p:nvPr/>
            </p:nvSpPr>
            <p:spPr bwMode="auto">
              <a:xfrm>
                <a:off x="1351" y="3086"/>
                <a:ext cx="40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b="1">
                    <a:solidFill>
                      <a:srgbClr val="000000"/>
                    </a:solidFill>
                  </a:rPr>
                  <a:t>NÍVEL</a:t>
                </a:r>
                <a:endParaRPr lang="pt-BR" altLang="pt-BR" sz="1800"/>
              </a:p>
            </p:txBody>
          </p:sp>
          <p:sp>
            <p:nvSpPr>
              <p:cNvPr id="619531" name="Rectangle 11"/>
              <p:cNvSpPr>
                <a:spLocks noChangeArrowheads="1"/>
              </p:cNvSpPr>
              <p:nvPr/>
            </p:nvSpPr>
            <p:spPr bwMode="auto">
              <a:xfrm>
                <a:off x="2081" y="3038"/>
                <a:ext cx="39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b="1">
                    <a:solidFill>
                      <a:srgbClr val="000000"/>
                    </a:solidFill>
                  </a:rPr>
                  <a:t>E.U.A.</a:t>
                </a:r>
                <a:endParaRPr lang="pt-BR" altLang="pt-BR" sz="1800"/>
              </a:p>
            </p:txBody>
          </p:sp>
          <p:sp>
            <p:nvSpPr>
              <p:cNvPr id="619532" name="Rectangle 12"/>
              <p:cNvSpPr>
                <a:spLocks noChangeArrowheads="1"/>
              </p:cNvSpPr>
              <p:nvPr/>
            </p:nvSpPr>
            <p:spPr bwMode="auto">
              <a:xfrm>
                <a:off x="2884" y="3038"/>
                <a:ext cx="54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b="1">
                    <a:solidFill>
                      <a:srgbClr val="000000"/>
                    </a:solidFill>
                  </a:rPr>
                  <a:t>EUROPA</a:t>
                </a:r>
                <a:endParaRPr lang="pt-BR" altLang="pt-BR" sz="1800"/>
              </a:p>
            </p:txBody>
          </p:sp>
          <p:sp>
            <p:nvSpPr>
              <p:cNvPr id="619533" name="Rectangle 13"/>
              <p:cNvSpPr>
                <a:spLocks noChangeArrowheads="1"/>
              </p:cNvSpPr>
              <p:nvPr/>
            </p:nvSpPr>
            <p:spPr bwMode="auto">
              <a:xfrm>
                <a:off x="2876" y="3185"/>
                <a:ext cx="62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b="1">
                    <a:solidFill>
                      <a:srgbClr val="000000"/>
                    </a:solidFill>
                  </a:rPr>
                  <a:t>(BRASIL)</a:t>
                </a:r>
                <a:endParaRPr lang="pt-BR" altLang="pt-BR" sz="1800"/>
              </a:p>
            </p:txBody>
          </p:sp>
          <p:sp>
            <p:nvSpPr>
              <p:cNvPr id="619534" name="Rectangle 14"/>
              <p:cNvSpPr>
                <a:spLocks noChangeArrowheads="1"/>
              </p:cNvSpPr>
              <p:nvPr/>
            </p:nvSpPr>
            <p:spPr bwMode="auto">
              <a:xfrm>
                <a:off x="3910" y="3038"/>
                <a:ext cx="4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b="1">
                    <a:solidFill>
                      <a:srgbClr val="000000"/>
                    </a:solidFill>
                  </a:rPr>
                  <a:t>JAPÃO</a:t>
                </a:r>
                <a:endParaRPr lang="pt-BR" altLang="pt-BR" sz="1800"/>
              </a:p>
            </p:txBody>
          </p:sp>
          <p:sp>
            <p:nvSpPr>
              <p:cNvPr id="619535" name="Rectangle 15"/>
              <p:cNvSpPr>
                <a:spLocks noChangeArrowheads="1"/>
              </p:cNvSpPr>
              <p:nvPr/>
            </p:nvSpPr>
            <p:spPr bwMode="auto">
              <a:xfrm>
                <a:off x="1305" y="3034"/>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36" name="Line 16"/>
              <p:cNvSpPr>
                <a:spLocks noChangeShapeType="1"/>
              </p:cNvSpPr>
              <p:nvPr/>
            </p:nvSpPr>
            <p:spPr bwMode="auto">
              <a:xfrm>
                <a:off x="1305" y="303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37" name="Line 17"/>
              <p:cNvSpPr>
                <a:spLocks noChangeShapeType="1"/>
              </p:cNvSpPr>
              <p:nvPr/>
            </p:nvSpPr>
            <p:spPr bwMode="auto">
              <a:xfrm>
                <a:off x="1305"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38" name="Rectangle 18"/>
              <p:cNvSpPr>
                <a:spLocks noChangeArrowheads="1"/>
              </p:cNvSpPr>
              <p:nvPr/>
            </p:nvSpPr>
            <p:spPr bwMode="auto">
              <a:xfrm>
                <a:off x="1305" y="3034"/>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39" name="Line 19"/>
              <p:cNvSpPr>
                <a:spLocks noChangeShapeType="1"/>
              </p:cNvSpPr>
              <p:nvPr/>
            </p:nvSpPr>
            <p:spPr bwMode="auto">
              <a:xfrm>
                <a:off x="1305" y="303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40" name="Line 20"/>
              <p:cNvSpPr>
                <a:spLocks noChangeShapeType="1"/>
              </p:cNvSpPr>
              <p:nvPr/>
            </p:nvSpPr>
            <p:spPr bwMode="auto">
              <a:xfrm>
                <a:off x="1305"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41" name="Rectangle 21"/>
              <p:cNvSpPr>
                <a:spLocks noChangeArrowheads="1"/>
              </p:cNvSpPr>
              <p:nvPr/>
            </p:nvSpPr>
            <p:spPr bwMode="auto">
              <a:xfrm>
                <a:off x="1310" y="3034"/>
                <a:ext cx="5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42" name="Line 22"/>
              <p:cNvSpPr>
                <a:spLocks noChangeShapeType="1"/>
              </p:cNvSpPr>
              <p:nvPr/>
            </p:nvSpPr>
            <p:spPr bwMode="auto">
              <a:xfrm>
                <a:off x="1310" y="3034"/>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43" name="Rectangle 23"/>
              <p:cNvSpPr>
                <a:spLocks noChangeArrowheads="1"/>
              </p:cNvSpPr>
              <p:nvPr/>
            </p:nvSpPr>
            <p:spPr bwMode="auto">
              <a:xfrm>
                <a:off x="1821" y="303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44" name="Line 24"/>
              <p:cNvSpPr>
                <a:spLocks noChangeShapeType="1"/>
              </p:cNvSpPr>
              <p:nvPr/>
            </p:nvSpPr>
            <p:spPr bwMode="auto">
              <a:xfrm>
                <a:off x="1821" y="303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45" name="Line 25"/>
              <p:cNvSpPr>
                <a:spLocks noChangeShapeType="1"/>
              </p:cNvSpPr>
              <p:nvPr/>
            </p:nvSpPr>
            <p:spPr bwMode="auto">
              <a:xfrm>
                <a:off x="1821"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46" name="Rectangle 26"/>
              <p:cNvSpPr>
                <a:spLocks noChangeArrowheads="1"/>
              </p:cNvSpPr>
              <p:nvPr/>
            </p:nvSpPr>
            <p:spPr bwMode="auto">
              <a:xfrm>
                <a:off x="1827" y="3034"/>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47" name="Line 27"/>
              <p:cNvSpPr>
                <a:spLocks noChangeShapeType="1"/>
              </p:cNvSpPr>
              <p:nvPr/>
            </p:nvSpPr>
            <p:spPr bwMode="auto">
              <a:xfrm>
                <a:off x="1827" y="3034"/>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48" name="Rectangle 28"/>
              <p:cNvSpPr>
                <a:spLocks noChangeArrowheads="1"/>
              </p:cNvSpPr>
              <p:nvPr/>
            </p:nvSpPr>
            <p:spPr bwMode="auto">
              <a:xfrm>
                <a:off x="2711" y="303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49" name="Line 29"/>
              <p:cNvSpPr>
                <a:spLocks noChangeShapeType="1"/>
              </p:cNvSpPr>
              <p:nvPr/>
            </p:nvSpPr>
            <p:spPr bwMode="auto">
              <a:xfrm>
                <a:off x="2711" y="303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50" name="Line 30"/>
              <p:cNvSpPr>
                <a:spLocks noChangeShapeType="1"/>
              </p:cNvSpPr>
              <p:nvPr/>
            </p:nvSpPr>
            <p:spPr bwMode="auto">
              <a:xfrm>
                <a:off x="2711"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51" name="Rectangle 31"/>
              <p:cNvSpPr>
                <a:spLocks noChangeArrowheads="1"/>
              </p:cNvSpPr>
              <p:nvPr/>
            </p:nvSpPr>
            <p:spPr bwMode="auto">
              <a:xfrm>
                <a:off x="2717" y="3034"/>
                <a:ext cx="88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52" name="Line 32"/>
              <p:cNvSpPr>
                <a:spLocks noChangeShapeType="1"/>
              </p:cNvSpPr>
              <p:nvPr/>
            </p:nvSpPr>
            <p:spPr bwMode="auto">
              <a:xfrm>
                <a:off x="2717" y="3034"/>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53" name="Rectangle 33"/>
              <p:cNvSpPr>
                <a:spLocks noChangeArrowheads="1"/>
              </p:cNvSpPr>
              <p:nvPr/>
            </p:nvSpPr>
            <p:spPr bwMode="auto">
              <a:xfrm>
                <a:off x="3599" y="303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54" name="Line 34"/>
              <p:cNvSpPr>
                <a:spLocks noChangeShapeType="1"/>
              </p:cNvSpPr>
              <p:nvPr/>
            </p:nvSpPr>
            <p:spPr bwMode="auto">
              <a:xfrm>
                <a:off x="3599" y="303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55" name="Line 35"/>
              <p:cNvSpPr>
                <a:spLocks noChangeShapeType="1"/>
              </p:cNvSpPr>
              <p:nvPr/>
            </p:nvSpPr>
            <p:spPr bwMode="auto">
              <a:xfrm>
                <a:off x="3599"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56" name="Rectangle 36"/>
              <p:cNvSpPr>
                <a:spLocks noChangeArrowheads="1"/>
              </p:cNvSpPr>
              <p:nvPr/>
            </p:nvSpPr>
            <p:spPr bwMode="auto">
              <a:xfrm>
                <a:off x="3605" y="3034"/>
                <a:ext cx="104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57" name="Line 37"/>
              <p:cNvSpPr>
                <a:spLocks noChangeShapeType="1"/>
              </p:cNvSpPr>
              <p:nvPr/>
            </p:nvSpPr>
            <p:spPr bwMode="auto">
              <a:xfrm>
                <a:off x="3605" y="3034"/>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58" name="Rectangle 38"/>
              <p:cNvSpPr>
                <a:spLocks noChangeArrowheads="1"/>
              </p:cNvSpPr>
              <p:nvPr/>
            </p:nvSpPr>
            <p:spPr bwMode="auto">
              <a:xfrm>
                <a:off x="4654" y="3034"/>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59" name="Line 39"/>
              <p:cNvSpPr>
                <a:spLocks noChangeShapeType="1"/>
              </p:cNvSpPr>
              <p:nvPr/>
            </p:nvSpPr>
            <p:spPr bwMode="auto">
              <a:xfrm>
                <a:off x="4654" y="303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60" name="Line 40"/>
              <p:cNvSpPr>
                <a:spLocks noChangeShapeType="1"/>
              </p:cNvSpPr>
              <p:nvPr/>
            </p:nvSpPr>
            <p:spPr bwMode="auto">
              <a:xfrm>
                <a:off x="4654"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61" name="Rectangle 41"/>
              <p:cNvSpPr>
                <a:spLocks noChangeArrowheads="1"/>
              </p:cNvSpPr>
              <p:nvPr/>
            </p:nvSpPr>
            <p:spPr bwMode="auto">
              <a:xfrm>
                <a:off x="4654" y="3034"/>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62" name="Line 42"/>
              <p:cNvSpPr>
                <a:spLocks noChangeShapeType="1"/>
              </p:cNvSpPr>
              <p:nvPr/>
            </p:nvSpPr>
            <p:spPr bwMode="auto">
              <a:xfrm>
                <a:off x="4654" y="303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63" name="Line 43"/>
              <p:cNvSpPr>
                <a:spLocks noChangeShapeType="1"/>
              </p:cNvSpPr>
              <p:nvPr/>
            </p:nvSpPr>
            <p:spPr bwMode="auto">
              <a:xfrm>
                <a:off x="4654" y="303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64" name="Rectangle 44"/>
              <p:cNvSpPr>
                <a:spLocks noChangeArrowheads="1"/>
              </p:cNvSpPr>
              <p:nvPr/>
            </p:nvSpPr>
            <p:spPr bwMode="auto">
              <a:xfrm>
                <a:off x="1305" y="3040"/>
                <a:ext cx="5"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65" name="Line 45"/>
              <p:cNvSpPr>
                <a:spLocks noChangeShapeType="1"/>
              </p:cNvSpPr>
              <p:nvPr/>
            </p:nvSpPr>
            <p:spPr bwMode="auto">
              <a:xfrm>
                <a:off x="1305" y="3040"/>
                <a:ext cx="1" cy="2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66" name="Rectangle 46"/>
              <p:cNvSpPr>
                <a:spLocks noChangeArrowheads="1"/>
              </p:cNvSpPr>
              <p:nvPr/>
            </p:nvSpPr>
            <p:spPr bwMode="auto">
              <a:xfrm>
                <a:off x="1821" y="3040"/>
                <a:ext cx="6"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67" name="Line 47"/>
              <p:cNvSpPr>
                <a:spLocks noChangeShapeType="1"/>
              </p:cNvSpPr>
              <p:nvPr/>
            </p:nvSpPr>
            <p:spPr bwMode="auto">
              <a:xfrm>
                <a:off x="1821" y="3040"/>
                <a:ext cx="1" cy="2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68" name="Rectangle 48"/>
              <p:cNvSpPr>
                <a:spLocks noChangeArrowheads="1"/>
              </p:cNvSpPr>
              <p:nvPr/>
            </p:nvSpPr>
            <p:spPr bwMode="auto">
              <a:xfrm>
                <a:off x="2711" y="3040"/>
                <a:ext cx="6"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69" name="Line 49"/>
              <p:cNvSpPr>
                <a:spLocks noChangeShapeType="1"/>
              </p:cNvSpPr>
              <p:nvPr/>
            </p:nvSpPr>
            <p:spPr bwMode="auto">
              <a:xfrm>
                <a:off x="2711" y="3040"/>
                <a:ext cx="1" cy="2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70" name="Rectangle 50"/>
              <p:cNvSpPr>
                <a:spLocks noChangeArrowheads="1"/>
              </p:cNvSpPr>
              <p:nvPr/>
            </p:nvSpPr>
            <p:spPr bwMode="auto">
              <a:xfrm>
                <a:off x="3599" y="3040"/>
                <a:ext cx="6"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71" name="Line 51"/>
              <p:cNvSpPr>
                <a:spLocks noChangeShapeType="1"/>
              </p:cNvSpPr>
              <p:nvPr/>
            </p:nvSpPr>
            <p:spPr bwMode="auto">
              <a:xfrm>
                <a:off x="3599" y="3040"/>
                <a:ext cx="1" cy="2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72" name="Rectangle 52"/>
              <p:cNvSpPr>
                <a:spLocks noChangeArrowheads="1"/>
              </p:cNvSpPr>
              <p:nvPr/>
            </p:nvSpPr>
            <p:spPr bwMode="auto">
              <a:xfrm>
                <a:off x="4654" y="3040"/>
                <a:ext cx="5" cy="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73" name="Line 53"/>
              <p:cNvSpPr>
                <a:spLocks noChangeShapeType="1"/>
              </p:cNvSpPr>
              <p:nvPr/>
            </p:nvSpPr>
            <p:spPr bwMode="auto">
              <a:xfrm>
                <a:off x="4654" y="3040"/>
                <a:ext cx="1" cy="2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74" name="Rectangle 54"/>
              <p:cNvSpPr>
                <a:spLocks noChangeArrowheads="1"/>
              </p:cNvSpPr>
              <p:nvPr/>
            </p:nvSpPr>
            <p:spPr bwMode="auto">
              <a:xfrm>
                <a:off x="1531" y="3343"/>
                <a:ext cx="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a:solidFill>
                      <a:srgbClr val="000000"/>
                    </a:solidFill>
                  </a:rPr>
                  <a:t>0</a:t>
                </a:r>
                <a:endParaRPr lang="pt-BR" altLang="pt-BR" sz="1800"/>
              </a:p>
            </p:txBody>
          </p:sp>
          <p:sp>
            <p:nvSpPr>
              <p:cNvPr id="619575" name="Rectangle 55"/>
              <p:cNvSpPr>
                <a:spLocks noChangeArrowheads="1"/>
              </p:cNvSpPr>
              <p:nvPr/>
            </p:nvSpPr>
            <p:spPr bwMode="auto">
              <a:xfrm>
                <a:off x="1870" y="3343"/>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0,064 Mb/s</a:t>
                </a:r>
                <a:endParaRPr lang="pt-BR" altLang="pt-BR" sz="1400"/>
              </a:p>
            </p:txBody>
          </p:sp>
          <p:sp>
            <p:nvSpPr>
              <p:cNvPr id="619576" name="Rectangle 56"/>
              <p:cNvSpPr>
                <a:spLocks noChangeArrowheads="1"/>
              </p:cNvSpPr>
              <p:nvPr/>
            </p:nvSpPr>
            <p:spPr bwMode="auto">
              <a:xfrm>
                <a:off x="2757" y="3343"/>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0,064 Mb/s</a:t>
                </a:r>
                <a:endParaRPr lang="pt-BR" altLang="pt-BR" sz="1400"/>
              </a:p>
            </p:txBody>
          </p:sp>
          <p:sp>
            <p:nvSpPr>
              <p:cNvPr id="619577" name="Rectangle 57"/>
              <p:cNvSpPr>
                <a:spLocks noChangeArrowheads="1"/>
              </p:cNvSpPr>
              <p:nvPr/>
            </p:nvSpPr>
            <p:spPr bwMode="auto">
              <a:xfrm>
                <a:off x="3647" y="3343"/>
                <a:ext cx="5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0,064 Mb/s</a:t>
                </a:r>
                <a:endParaRPr lang="pt-BR" altLang="pt-BR" sz="1400"/>
              </a:p>
            </p:txBody>
          </p:sp>
          <p:sp>
            <p:nvSpPr>
              <p:cNvPr id="619578" name="Rectangle 58"/>
              <p:cNvSpPr>
                <a:spLocks noChangeArrowheads="1"/>
              </p:cNvSpPr>
              <p:nvPr/>
            </p:nvSpPr>
            <p:spPr bwMode="auto">
              <a:xfrm>
                <a:off x="1305" y="3335"/>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79" name="Line 59"/>
              <p:cNvSpPr>
                <a:spLocks noChangeShapeType="1"/>
              </p:cNvSpPr>
              <p:nvPr/>
            </p:nvSpPr>
            <p:spPr bwMode="auto">
              <a:xfrm>
                <a:off x="1305" y="333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80" name="Line 60"/>
              <p:cNvSpPr>
                <a:spLocks noChangeShapeType="1"/>
              </p:cNvSpPr>
              <p:nvPr/>
            </p:nvSpPr>
            <p:spPr bwMode="auto">
              <a:xfrm>
                <a:off x="1305" y="333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81" name="Rectangle 61"/>
              <p:cNvSpPr>
                <a:spLocks noChangeArrowheads="1"/>
              </p:cNvSpPr>
              <p:nvPr/>
            </p:nvSpPr>
            <p:spPr bwMode="auto">
              <a:xfrm>
                <a:off x="1310" y="3335"/>
                <a:ext cx="5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82" name="Line 62"/>
              <p:cNvSpPr>
                <a:spLocks noChangeShapeType="1"/>
              </p:cNvSpPr>
              <p:nvPr/>
            </p:nvSpPr>
            <p:spPr bwMode="auto">
              <a:xfrm>
                <a:off x="1310" y="3335"/>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83" name="Rectangle 63"/>
              <p:cNvSpPr>
                <a:spLocks noChangeArrowheads="1"/>
              </p:cNvSpPr>
              <p:nvPr/>
            </p:nvSpPr>
            <p:spPr bwMode="auto">
              <a:xfrm>
                <a:off x="1821" y="333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84" name="Line 64"/>
              <p:cNvSpPr>
                <a:spLocks noChangeShapeType="1"/>
              </p:cNvSpPr>
              <p:nvPr/>
            </p:nvSpPr>
            <p:spPr bwMode="auto">
              <a:xfrm>
                <a:off x="1821" y="333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85" name="Line 65"/>
              <p:cNvSpPr>
                <a:spLocks noChangeShapeType="1"/>
              </p:cNvSpPr>
              <p:nvPr/>
            </p:nvSpPr>
            <p:spPr bwMode="auto">
              <a:xfrm>
                <a:off x="1821" y="333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86" name="Rectangle 66"/>
              <p:cNvSpPr>
                <a:spLocks noChangeArrowheads="1"/>
              </p:cNvSpPr>
              <p:nvPr/>
            </p:nvSpPr>
            <p:spPr bwMode="auto">
              <a:xfrm>
                <a:off x="1827" y="3335"/>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87" name="Line 67"/>
              <p:cNvSpPr>
                <a:spLocks noChangeShapeType="1"/>
              </p:cNvSpPr>
              <p:nvPr/>
            </p:nvSpPr>
            <p:spPr bwMode="auto">
              <a:xfrm>
                <a:off x="1827" y="3335"/>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88" name="Rectangle 68"/>
              <p:cNvSpPr>
                <a:spLocks noChangeArrowheads="1"/>
              </p:cNvSpPr>
              <p:nvPr/>
            </p:nvSpPr>
            <p:spPr bwMode="auto">
              <a:xfrm>
                <a:off x="2711" y="333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89" name="Line 69"/>
              <p:cNvSpPr>
                <a:spLocks noChangeShapeType="1"/>
              </p:cNvSpPr>
              <p:nvPr/>
            </p:nvSpPr>
            <p:spPr bwMode="auto">
              <a:xfrm>
                <a:off x="2711" y="333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90" name="Line 70"/>
              <p:cNvSpPr>
                <a:spLocks noChangeShapeType="1"/>
              </p:cNvSpPr>
              <p:nvPr/>
            </p:nvSpPr>
            <p:spPr bwMode="auto">
              <a:xfrm>
                <a:off x="2711" y="333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91" name="Rectangle 71"/>
              <p:cNvSpPr>
                <a:spLocks noChangeArrowheads="1"/>
              </p:cNvSpPr>
              <p:nvPr/>
            </p:nvSpPr>
            <p:spPr bwMode="auto">
              <a:xfrm>
                <a:off x="2717" y="3335"/>
                <a:ext cx="88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92" name="Line 72"/>
              <p:cNvSpPr>
                <a:spLocks noChangeShapeType="1"/>
              </p:cNvSpPr>
              <p:nvPr/>
            </p:nvSpPr>
            <p:spPr bwMode="auto">
              <a:xfrm>
                <a:off x="2717" y="3335"/>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93" name="Rectangle 73"/>
              <p:cNvSpPr>
                <a:spLocks noChangeArrowheads="1"/>
              </p:cNvSpPr>
              <p:nvPr/>
            </p:nvSpPr>
            <p:spPr bwMode="auto">
              <a:xfrm>
                <a:off x="3599" y="333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94" name="Line 74"/>
              <p:cNvSpPr>
                <a:spLocks noChangeShapeType="1"/>
              </p:cNvSpPr>
              <p:nvPr/>
            </p:nvSpPr>
            <p:spPr bwMode="auto">
              <a:xfrm>
                <a:off x="3599" y="333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95" name="Line 75"/>
              <p:cNvSpPr>
                <a:spLocks noChangeShapeType="1"/>
              </p:cNvSpPr>
              <p:nvPr/>
            </p:nvSpPr>
            <p:spPr bwMode="auto">
              <a:xfrm>
                <a:off x="3599" y="333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96" name="Rectangle 76"/>
              <p:cNvSpPr>
                <a:spLocks noChangeArrowheads="1"/>
              </p:cNvSpPr>
              <p:nvPr/>
            </p:nvSpPr>
            <p:spPr bwMode="auto">
              <a:xfrm>
                <a:off x="3605" y="3335"/>
                <a:ext cx="104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97" name="Line 77"/>
              <p:cNvSpPr>
                <a:spLocks noChangeShapeType="1"/>
              </p:cNvSpPr>
              <p:nvPr/>
            </p:nvSpPr>
            <p:spPr bwMode="auto">
              <a:xfrm>
                <a:off x="3605" y="3335"/>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598" name="Rectangle 78"/>
              <p:cNvSpPr>
                <a:spLocks noChangeArrowheads="1"/>
              </p:cNvSpPr>
              <p:nvPr/>
            </p:nvSpPr>
            <p:spPr bwMode="auto">
              <a:xfrm>
                <a:off x="4654" y="3335"/>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599" name="Line 79"/>
              <p:cNvSpPr>
                <a:spLocks noChangeShapeType="1"/>
              </p:cNvSpPr>
              <p:nvPr/>
            </p:nvSpPr>
            <p:spPr bwMode="auto">
              <a:xfrm>
                <a:off x="4654" y="333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00" name="Line 80"/>
              <p:cNvSpPr>
                <a:spLocks noChangeShapeType="1"/>
              </p:cNvSpPr>
              <p:nvPr/>
            </p:nvSpPr>
            <p:spPr bwMode="auto">
              <a:xfrm>
                <a:off x="4654" y="333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01" name="Rectangle 81"/>
              <p:cNvSpPr>
                <a:spLocks noChangeArrowheads="1"/>
              </p:cNvSpPr>
              <p:nvPr/>
            </p:nvSpPr>
            <p:spPr bwMode="auto">
              <a:xfrm>
                <a:off x="1305" y="3341"/>
                <a:ext cx="5"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02" name="Line 82"/>
              <p:cNvSpPr>
                <a:spLocks noChangeShapeType="1"/>
              </p:cNvSpPr>
              <p:nvPr/>
            </p:nvSpPr>
            <p:spPr bwMode="auto">
              <a:xfrm>
                <a:off x="1305" y="3341"/>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03" name="Rectangle 83"/>
              <p:cNvSpPr>
                <a:spLocks noChangeArrowheads="1"/>
              </p:cNvSpPr>
              <p:nvPr/>
            </p:nvSpPr>
            <p:spPr bwMode="auto">
              <a:xfrm>
                <a:off x="1821" y="3341"/>
                <a:ext cx="6"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04" name="Line 84"/>
              <p:cNvSpPr>
                <a:spLocks noChangeShapeType="1"/>
              </p:cNvSpPr>
              <p:nvPr/>
            </p:nvSpPr>
            <p:spPr bwMode="auto">
              <a:xfrm>
                <a:off x="1821" y="3341"/>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05" name="Rectangle 85"/>
              <p:cNvSpPr>
                <a:spLocks noChangeArrowheads="1"/>
              </p:cNvSpPr>
              <p:nvPr/>
            </p:nvSpPr>
            <p:spPr bwMode="auto">
              <a:xfrm>
                <a:off x="2711" y="3341"/>
                <a:ext cx="6"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06" name="Line 86"/>
              <p:cNvSpPr>
                <a:spLocks noChangeShapeType="1"/>
              </p:cNvSpPr>
              <p:nvPr/>
            </p:nvSpPr>
            <p:spPr bwMode="auto">
              <a:xfrm>
                <a:off x="2711" y="3341"/>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07" name="Rectangle 87"/>
              <p:cNvSpPr>
                <a:spLocks noChangeArrowheads="1"/>
              </p:cNvSpPr>
              <p:nvPr/>
            </p:nvSpPr>
            <p:spPr bwMode="auto">
              <a:xfrm>
                <a:off x="3599" y="3341"/>
                <a:ext cx="6"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08" name="Line 88"/>
              <p:cNvSpPr>
                <a:spLocks noChangeShapeType="1"/>
              </p:cNvSpPr>
              <p:nvPr/>
            </p:nvSpPr>
            <p:spPr bwMode="auto">
              <a:xfrm>
                <a:off x="3599" y="3341"/>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09" name="Rectangle 89"/>
              <p:cNvSpPr>
                <a:spLocks noChangeArrowheads="1"/>
              </p:cNvSpPr>
              <p:nvPr/>
            </p:nvSpPr>
            <p:spPr bwMode="auto">
              <a:xfrm>
                <a:off x="4654" y="3341"/>
                <a:ext cx="5"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10" name="Line 90"/>
              <p:cNvSpPr>
                <a:spLocks noChangeShapeType="1"/>
              </p:cNvSpPr>
              <p:nvPr/>
            </p:nvSpPr>
            <p:spPr bwMode="auto">
              <a:xfrm>
                <a:off x="4654" y="3341"/>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11" name="Rectangle 91"/>
              <p:cNvSpPr>
                <a:spLocks noChangeArrowheads="1"/>
              </p:cNvSpPr>
              <p:nvPr/>
            </p:nvSpPr>
            <p:spPr bwMode="auto">
              <a:xfrm>
                <a:off x="1531" y="3496"/>
                <a:ext cx="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a:solidFill>
                      <a:srgbClr val="000000"/>
                    </a:solidFill>
                  </a:rPr>
                  <a:t>1</a:t>
                </a:r>
                <a:endParaRPr lang="pt-BR" altLang="pt-BR" sz="1800"/>
              </a:p>
            </p:txBody>
          </p:sp>
          <p:sp>
            <p:nvSpPr>
              <p:cNvPr id="619612" name="Rectangle 92"/>
              <p:cNvSpPr>
                <a:spLocks noChangeArrowheads="1"/>
              </p:cNvSpPr>
              <p:nvPr/>
            </p:nvSpPr>
            <p:spPr bwMode="auto">
              <a:xfrm>
                <a:off x="1870" y="3496"/>
                <a:ext cx="5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1,544 Mb/s</a:t>
                </a:r>
                <a:endParaRPr lang="pt-BR" altLang="pt-BR" sz="1400"/>
              </a:p>
            </p:txBody>
          </p:sp>
          <p:sp>
            <p:nvSpPr>
              <p:cNvPr id="619613" name="Rectangle 93"/>
              <p:cNvSpPr>
                <a:spLocks noChangeArrowheads="1"/>
              </p:cNvSpPr>
              <p:nvPr/>
            </p:nvSpPr>
            <p:spPr bwMode="auto">
              <a:xfrm>
                <a:off x="2757" y="3496"/>
                <a:ext cx="5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2,048 Mb/s</a:t>
                </a:r>
                <a:endParaRPr lang="pt-BR" altLang="pt-BR" sz="1400"/>
              </a:p>
            </p:txBody>
          </p:sp>
          <p:sp>
            <p:nvSpPr>
              <p:cNvPr id="619614" name="Rectangle 94"/>
              <p:cNvSpPr>
                <a:spLocks noChangeArrowheads="1"/>
              </p:cNvSpPr>
              <p:nvPr/>
            </p:nvSpPr>
            <p:spPr bwMode="auto">
              <a:xfrm>
                <a:off x="3647" y="3496"/>
                <a:ext cx="58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1,544 Mb/s</a:t>
                </a:r>
                <a:endParaRPr lang="pt-BR" altLang="pt-BR" sz="1400"/>
              </a:p>
            </p:txBody>
          </p:sp>
          <p:sp>
            <p:nvSpPr>
              <p:cNvPr id="619615" name="Rectangle 95"/>
              <p:cNvSpPr>
                <a:spLocks noChangeArrowheads="1"/>
              </p:cNvSpPr>
              <p:nvPr/>
            </p:nvSpPr>
            <p:spPr bwMode="auto">
              <a:xfrm>
                <a:off x="1305" y="3486"/>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16" name="Line 96"/>
              <p:cNvSpPr>
                <a:spLocks noChangeShapeType="1"/>
              </p:cNvSpPr>
              <p:nvPr/>
            </p:nvSpPr>
            <p:spPr bwMode="auto">
              <a:xfrm>
                <a:off x="1305" y="348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17" name="Line 97"/>
              <p:cNvSpPr>
                <a:spLocks noChangeShapeType="1"/>
              </p:cNvSpPr>
              <p:nvPr/>
            </p:nvSpPr>
            <p:spPr bwMode="auto">
              <a:xfrm>
                <a:off x="1305" y="348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18" name="Rectangle 98"/>
              <p:cNvSpPr>
                <a:spLocks noChangeArrowheads="1"/>
              </p:cNvSpPr>
              <p:nvPr/>
            </p:nvSpPr>
            <p:spPr bwMode="auto">
              <a:xfrm>
                <a:off x="1310" y="3486"/>
                <a:ext cx="5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19" name="Line 99"/>
              <p:cNvSpPr>
                <a:spLocks noChangeShapeType="1"/>
              </p:cNvSpPr>
              <p:nvPr/>
            </p:nvSpPr>
            <p:spPr bwMode="auto">
              <a:xfrm>
                <a:off x="1310" y="3486"/>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20" name="Rectangle 100"/>
              <p:cNvSpPr>
                <a:spLocks noChangeArrowheads="1"/>
              </p:cNvSpPr>
              <p:nvPr/>
            </p:nvSpPr>
            <p:spPr bwMode="auto">
              <a:xfrm>
                <a:off x="1821" y="3486"/>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21" name="Line 101"/>
              <p:cNvSpPr>
                <a:spLocks noChangeShapeType="1"/>
              </p:cNvSpPr>
              <p:nvPr/>
            </p:nvSpPr>
            <p:spPr bwMode="auto">
              <a:xfrm>
                <a:off x="1821" y="348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22" name="Line 102"/>
              <p:cNvSpPr>
                <a:spLocks noChangeShapeType="1"/>
              </p:cNvSpPr>
              <p:nvPr/>
            </p:nvSpPr>
            <p:spPr bwMode="auto">
              <a:xfrm>
                <a:off x="1821" y="348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23" name="Rectangle 103"/>
              <p:cNvSpPr>
                <a:spLocks noChangeArrowheads="1"/>
              </p:cNvSpPr>
              <p:nvPr/>
            </p:nvSpPr>
            <p:spPr bwMode="auto">
              <a:xfrm>
                <a:off x="1827" y="3486"/>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24" name="Line 104"/>
              <p:cNvSpPr>
                <a:spLocks noChangeShapeType="1"/>
              </p:cNvSpPr>
              <p:nvPr/>
            </p:nvSpPr>
            <p:spPr bwMode="auto">
              <a:xfrm>
                <a:off x="1827" y="3486"/>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25" name="Rectangle 105"/>
              <p:cNvSpPr>
                <a:spLocks noChangeArrowheads="1"/>
              </p:cNvSpPr>
              <p:nvPr/>
            </p:nvSpPr>
            <p:spPr bwMode="auto">
              <a:xfrm>
                <a:off x="2711" y="3486"/>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26" name="Line 106"/>
              <p:cNvSpPr>
                <a:spLocks noChangeShapeType="1"/>
              </p:cNvSpPr>
              <p:nvPr/>
            </p:nvSpPr>
            <p:spPr bwMode="auto">
              <a:xfrm>
                <a:off x="2711" y="348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27" name="Line 107"/>
              <p:cNvSpPr>
                <a:spLocks noChangeShapeType="1"/>
              </p:cNvSpPr>
              <p:nvPr/>
            </p:nvSpPr>
            <p:spPr bwMode="auto">
              <a:xfrm>
                <a:off x="2711" y="348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28" name="Rectangle 108"/>
              <p:cNvSpPr>
                <a:spLocks noChangeArrowheads="1"/>
              </p:cNvSpPr>
              <p:nvPr/>
            </p:nvSpPr>
            <p:spPr bwMode="auto">
              <a:xfrm>
                <a:off x="2717" y="3486"/>
                <a:ext cx="88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29" name="Line 109"/>
              <p:cNvSpPr>
                <a:spLocks noChangeShapeType="1"/>
              </p:cNvSpPr>
              <p:nvPr/>
            </p:nvSpPr>
            <p:spPr bwMode="auto">
              <a:xfrm>
                <a:off x="2717" y="3486"/>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30" name="Rectangle 110"/>
              <p:cNvSpPr>
                <a:spLocks noChangeArrowheads="1"/>
              </p:cNvSpPr>
              <p:nvPr/>
            </p:nvSpPr>
            <p:spPr bwMode="auto">
              <a:xfrm>
                <a:off x="3599" y="3486"/>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31" name="Line 111"/>
              <p:cNvSpPr>
                <a:spLocks noChangeShapeType="1"/>
              </p:cNvSpPr>
              <p:nvPr/>
            </p:nvSpPr>
            <p:spPr bwMode="auto">
              <a:xfrm>
                <a:off x="3599" y="348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32" name="Line 112"/>
              <p:cNvSpPr>
                <a:spLocks noChangeShapeType="1"/>
              </p:cNvSpPr>
              <p:nvPr/>
            </p:nvSpPr>
            <p:spPr bwMode="auto">
              <a:xfrm>
                <a:off x="3599" y="348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33" name="Rectangle 113"/>
              <p:cNvSpPr>
                <a:spLocks noChangeArrowheads="1"/>
              </p:cNvSpPr>
              <p:nvPr/>
            </p:nvSpPr>
            <p:spPr bwMode="auto">
              <a:xfrm>
                <a:off x="3605" y="3486"/>
                <a:ext cx="104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34" name="Line 114"/>
              <p:cNvSpPr>
                <a:spLocks noChangeShapeType="1"/>
              </p:cNvSpPr>
              <p:nvPr/>
            </p:nvSpPr>
            <p:spPr bwMode="auto">
              <a:xfrm>
                <a:off x="3605" y="3486"/>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35" name="Rectangle 115"/>
              <p:cNvSpPr>
                <a:spLocks noChangeArrowheads="1"/>
              </p:cNvSpPr>
              <p:nvPr/>
            </p:nvSpPr>
            <p:spPr bwMode="auto">
              <a:xfrm>
                <a:off x="4654" y="3486"/>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36" name="Line 116"/>
              <p:cNvSpPr>
                <a:spLocks noChangeShapeType="1"/>
              </p:cNvSpPr>
              <p:nvPr/>
            </p:nvSpPr>
            <p:spPr bwMode="auto">
              <a:xfrm>
                <a:off x="4654" y="348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37" name="Line 117"/>
              <p:cNvSpPr>
                <a:spLocks noChangeShapeType="1"/>
              </p:cNvSpPr>
              <p:nvPr/>
            </p:nvSpPr>
            <p:spPr bwMode="auto">
              <a:xfrm>
                <a:off x="4654" y="348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38" name="Rectangle 118"/>
              <p:cNvSpPr>
                <a:spLocks noChangeArrowheads="1"/>
              </p:cNvSpPr>
              <p:nvPr/>
            </p:nvSpPr>
            <p:spPr bwMode="auto">
              <a:xfrm>
                <a:off x="1305" y="3492"/>
                <a:ext cx="5"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39" name="Line 119"/>
              <p:cNvSpPr>
                <a:spLocks noChangeShapeType="1"/>
              </p:cNvSpPr>
              <p:nvPr/>
            </p:nvSpPr>
            <p:spPr bwMode="auto">
              <a:xfrm>
                <a:off x="1305" y="349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40" name="Rectangle 120"/>
              <p:cNvSpPr>
                <a:spLocks noChangeArrowheads="1"/>
              </p:cNvSpPr>
              <p:nvPr/>
            </p:nvSpPr>
            <p:spPr bwMode="auto">
              <a:xfrm>
                <a:off x="1821" y="3492"/>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41" name="Line 121"/>
              <p:cNvSpPr>
                <a:spLocks noChangeShapeType="1"/>
              </p:cNvSpPr>
              <p:nvPr/>
            </p:nvSpPr>
            <p:spPr bwMode="auto">
              <a:xfrm>
                <a:off x="1821" y="349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42" name="Rectangle 122"/>
              <p:cNvSpPr>
                <a:spLocks noChangeArrowheads="1"/>
              </p:cNvSpPr>
              <p:nvPr/>
            </p:nvSpPr>
            <p:spPr bwMode="auto">
              <a:xfrm>
                <a:off x="2711" y="3492"/>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43" name="Line 123"/>
              <p:cNvSpPr>
                <a:spLocks noChangeShapeType="1"/>
              </p:cNvSpPr>
              <p:nvPr/>
            </p:nvSpPr>
            <p:spPr bwMode="auto">
              <a:xfrm>
                <a:off x="2711" y="349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44" name="Rectangle 124"/>
              <p:cNvSpPr>
                <a:spLocks noChangeArrowheads="1"/>
              </p:cNvSpPr>
              <p:nvPr/>
            </p:nvSpPr>
            <p:spPr bwMode="auto">
              <a:xfrm>
                <a:off x="3599" y="3492"/>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45" name="Line 125"/>
              <p:cNvSpPr>
                <a:spLocks noChangeShapeType="1"/>
              </p:cNvSpPr>
              <p:nvPr/>
            </p:nvSpPr>
            <p:spPr bwMode="auto">
              <a:xfrm>
                <a:off x="3599" y="349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46" name="Rectangle 126"/>
              <p:cNvSpPr>
                <a:spLocks noChangeArrowheads="1"/>
              </p:cNvSpPr>
              <p:nvPr/>
            </p:nvSpPr>
            <p:spPr bwMode="auto">
              <a:xfrm>
                <a:off x="4654" y="3492"/>
                <a:ext cx="5"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47" name="Line 127"/>
              <p:cNvSpPr>
                <a:spLocks noChangeShapeType="1"/>
              </p:cNvSpPr>
              <p:nvPr/>
            </p:nvSpPr>
            <p:spPr bwMode="auto">
              <a:xfrm>
                <a:off x="4654" y="349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48" name="Rectangle 128"/>
              <p:cNvSpPr>
                <a:spLocks noChangeArrowheads="1"/>
              </p:cNvSpPr>
              <p:nvPr/>
            </p:nvSpPr>
            <p:spPr bwMode="auto">
              <a:xfrm>
                <a:off x="1531" y="3649"/>
                <a:ext cx="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a:solidFill>
                      <a:srgbClr val="000000"/>
                    </a:solidFill>
                  </a:rPr>
                  <a:t>2</a:t>
                </a:r>
                <a:endParaRPr lang="pt-BR" altLang="pt-BR" sz="1800"/>
              </a:p>
            </p:txBody>
          </p:sp>
          <p:sp>
            <p:nvSpPr>
              <p:cNvPr id="619649" name="Rectangle 129"/>
              <p:cNvSpPr>
                <a:spLocks noChangeArrowheads="1"/>
              </p:cNvSpPr>
              <p:nvPr/>
            </p:nvSpPr>
            <p:spPr bwMode="auto">
              <a:xfrm>
                <a:off x="1870" y="3649"/>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6,312 Mb/s</a:t>
                </a:r>
                <a:endParaRPr lang="pt-BR" altLang="pt-BR" sz="1400"/>
              </a:p>
            </p:txBody>
          </p:sp>
          <p:sp>
            <p:nvSpPr>
              <p:cNvPr id="619650" name="Rectangle 130"/>
              <p:cNvSpPr>
                <a:spLocks noChangeArrowheads="1"/>
              </p:cNvSpPr>
              <p:nvPr/>
            </p:nvSpPr>
            <p:spPr bwMode="auto">
              <a:xfrm>
                <a:off x="2757" y="3649"/>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8,448 Mb/s</a:t>
                </a:r>
                <a:endParaRPr lang="pt-BR" altLang="pt-BR" sz="1400"/>
              </a:p>
            </p:txBody>
          </p:sp>
          <p:sp>
            <p:nvSpPr>
              <p:cNvPr id="619651" name="Rectangle 131"/>
              <p:cNvSpPr>
                <a:spLocks noChangeArrowheads="1"/>
              </p:cNvSpPr>
              <p:nvPr/>
            </p:nvSpPr>
            <p:spPr bwMode="auto">
              <a:xfrm>
                <a:off x="3647" y="3649"/>
                <a:ext cx="5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6,312 Mb/s</a:t>
                </a:r>
                <a:endParaRPr lang="pt-BR" altLang="pt-BR" sz="1400"/>
              </a:p>
            </p:txBody>
          </p:sp>
          <p:sp>
            <p:nvSpPr>
              <p:cNvPr id="619652" name="Rectangle 132"/>
              <p:cNvSpPr>
                <a:spLocks noChangeArrowheads="1"/>
              </p:cNvSpPr>
              <p:nvPr/>
            </p:nvSpPr>
            <p:spPr bwMode="auto">
              <a:xfrm>
                <a:off x="1305" y="364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53" name="Line 133"/>
              <p:cNvSpPr>
                <a:spLocks noChangeShapeType="1"/>
              </p:cNvSpPr>
              <p:nvPr/>
            </p:nvSpPr>
            <p:spPr bwMode="auto">
              <a:xfrm>
                <a:off x="1305" y="364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54" name="Line 134"/>
              <p:cNvSpPr>
                <a:spLocks noChangeShapeType="1"/>
              </p:cNvSpPr>
              <p:nvPr/>
            </p:nvSpPr>
            <p:spPr bwMode="auto">
              <a:xfrm>
                <a:off x="1305" y="364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55" name="Rectangle 135"/>
              <p:cNvSpPr>
                <a:spLocks noChangeArrowheads="1"/>
              </p:cNvSpPr>
              <p:nvPr/>
            </p:nvSpPr>
            <p:spPr bwMode="auto">
              <a:xfrm>
                <a:off x="1310" y="3640"/>
                <a:ext cx="51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56" name="Line 136"/>
              <p:cNvSpPr>
                <a:spLocks noChangeShapeType="1"/>
              </p:cNvSpPr>
              <p:nvPr/>
            </p:nvSpPr>
            <p:spPr bwMode="auto">
              <a:xfrm>
                <a:off x="1310" y="3640"/>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57" name="Rectangle 137"/>
              <p:cNvSpPr>
                <a:spLocks noChangeArrowheads="1"/>
              </p:cNvSpPr>
              <p:nvPr/>
            </p:nvSpPr>
            <p:spPr bwMode="auto">
              <a:xfrm>
                <a:off x="1821" y="3640"/>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58" name="Line 138"/>
              <p:cNvSpPr>
                <a:spLocks noChangeShapeType="1"/>
              </p:cNvSpPr>
              <p:nvPr/>
            </p:nvSpPr>
            <p:spPr bwMode="auto">
              <a:xfrm>
                <a:off x="1821" y="364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59" name="Line 139"/>
              <p:cNvSpPr>
                <a:spLocks noChangeShapeType="1"/>
              </p:cNvSpPr>
              <p:nvPr/>
            </p:nvSpPr>
            <p:spPr bwMode="auto">
              <a:xfrm>
                <a:off x="1821" y="364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60" name="Rectangle 140"/>
              <p:cNvSpPr>
                <a:spLocks noChangeArrowheads="1"/>
              </p:cNvSpPr>
              <p:nvPr/>
            </p:nvSpPr>
            <p:spPr bwMode="auto">
              <a:xfrm>
                <a:off x="1827" y="3640"/>
                <a:ext cx="8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61" name="Line 141"/>
              <p:cNvSpPr>
                <a:spLocks noChangeShapeType="1"/>
              </p:cNvSpPr>
              <p:nvPr/>
            </p:nvSpPr>
            <p:spPr bwMode="auto">
              <a:xfrm>
                <a:off x="1827" y="3640"/>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62" name="Rectangle 142"/>
              <p:cNvSpPr>
                <a:spLocks noChangeArrowheads="1"/>
              </p:cNvSpPr>
              <p:nvPr/>
            </p:nvSpPr>
            <p:spPr bwMode="auto">
              <a:xfrm>
                <a:off x="2711" y="3640"/>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63" name="Line 143"/>
              <p:cNvSpPr>
                <a:spLocks noChangeShapeType="1"/>
              </p:cNvSpPr>
              <p:nvPr/>
            </p:nvSpPr>
            <p:spPr bwMode="auto">
              <a:xfrm>
                <a:off x="2711" y="364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64" name="Line 144"/>
              <p:cNvSpPr>
                <a:spLocks noChangeShapeType="1"/>
              </p:cNvSpPr>
              <p:nvPr/>
            </p:nvSpPr>
            <p:spPr bwMode="auto">
              <a:xfrm>
                <a:off x="2711" y="364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65" name="Rectangle 145"/>
              <p:cNvSpPr>
                <a:spLocks noChangeArrowheads="1"/>
              </p:cNvSpPr>
              <p:nvPr/>
            </p:nvSpPr>
            <p:spPr bwMode="auto">
              <a:xfrm>
                <a:off x="2717" y="3640"/>
                <a:ext cx="8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66" name="Line 146"/>
              <p:cNvSpPr>
                <a:spLocks noChangeShapeType="1"/>
              </p:cNvSpPr>
              <p:nvPr/>
            </p:nvSpPr>
            <p:spPr bwMode="auto">
              <a:xfrm>
                <a:off x="2717" y="3640"/>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67" name="Rectangle 147"/>
              <p:cNvSpPr>
                <a:spLocks noChangeArrowheads="1"/>
              </p:cNvSpPr>
              <p:nvPr/>
            </p:nvSpPr>
            <p:spPr bwMode="auto">
              <a:xfrm>
                <a:off x="3599" y="3640"/>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68" name="Line 148"/>
              <p:cNvSpPr>
                <a:spLocks noChangeShapeType="1"/>
              </p:cNvSpPr>
              <p:nvPr/>
            </p:nvSpPr>
            <p:spPr bwMode="auto">
              <a:xfrm>
                <a:off x="3599" y="364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69" name="Line 149"/>
              <p:cNvSpPr>
                <a:spLocks noChangeShapeType="1"/>
              </p:cNvSpPr>
              <p:nvPr/>
            </p:nvSpPr>
            <p:spPr bwMode="auto">
              <a:xfrm>
                <a:off x="3599" y="364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70" name="Rectangle 150"/>
              <p:cNvSpPr>
                <a:spLocks noChangeArrowheads="1"/>
              </p:cNvSpPr>
              <p:nvPr/>
            </p:nvSpPr>
            <p:spPr bwMode="auto">
              <a:xfrm>
                <a:off x="3605" y="3640"/>
                <a:ext cx="104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71" name="Line 151"/>
              <p:cNvSpPr>
                <a:spLocks noChangeShapeType="1"/>
              </p:cNvSpPr>
              <p:nvPr/>
            </p:nvSpPr>
            <p:spPr bwMode="auto">
              <a:xfrm>
                <a:off x="3605" y="3640"/>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72" name="Rectangle 152"/>
              <p:cNvSpPr>
                <a:spLocks noChangeArrowheads="1"/>
              </p:cNvSpPr>
              <p:nvPr/>
            </p:nvSpPr>
            <p:spPr bwMode="auto">
              <a:xfrm>
                <a:off x="4654" y="364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73" name="Line 153"/>
              <p:cNvSpPr>
                <a:spLocks noChangeShapeType="1"/>
              </p:cNvSpPr>
              <p:nvPr/>
            </p:nvSpPr>
            <p:spPr bwMode="auto">
              <a:xfrm>
                <a:off x="4654" y="364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74" name="Line 154"/>
              <p:cNvSpPr>
                <a:spLocks noChangeShapeType="1"/>
              </p:cNvSpPr>
              <p:nvPr/>
            </p:nvSpPr>
            <p:spPr bwMode="auto">
              <a:xfrm>
                <a:off x="4654" y="364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75" name="Rectangle 155"/>
              <p:cNvSpPr>
                <a:spLocks noChangeArrowheads="1"/>
              </p:cNvSpPr>
              <p:nvPr/>
            </p:nvSpPr>
            <p:spPr bwMode="auto">
              <a:xfrm>
                <a:off x="1305" y="3645"/>
                <a:ext cx="5"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76" name="Line 156"/>
              <p:cNvSpPr>
                <a:spLocks noChangeShapeType="1"/>
              </p:cNvSpPr>
              <p:nvPr/>
            </p:nvSpPr>
            <p:spPr bwMode="auto">
              <a:xfrm>
                <a:off x="1305" y="3645"/>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77" name="Rectangle 157"/>
              <p:cNvSpPr>
                <a:spLocks noChangeArrowheads="1"/>
              </p:cNvSpPr>
              <p:nvPr/>
            </p:nvSpPr>
            <p:spPr bwMode="auto">
              <a:xfrm>
                <a:off x="1821" y="3645"/>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78" name="Line 158"/>
              <p:cNvSpPr>
                <a:spLocks noChangeShapeType="1"/>
              </p:cNvSpPr>
              <p:nvPr/>
            </p:nvSpPr>
            <p:spPr bwMode="auto">
              <a:xfrm>
                <a:off x="1821" y="3645"/>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79" name="Rectangle 159"/>
              <p:cNvSpPr>
                <a:spLocks noChangeArrowheads="1"/>
              </p:cNvSpPr>
              <p:nvPr/>
            </p:nvSpPr>
            <p:spPr bwMode="auto">
              <a:xfrm>
                <a:off x="2711" y="3645"/>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80" name="Line 160"/>
              <p:cNvSpPr>
                <a:spLocks noChangeShapeType="1"/>
              </p:cNvSpPr>
              <p:nvPr/>
            </p:nvSpPr>
            <p:spPr bwMode="auto">
              <a:xfrm>
                <a:off x="2711" y="3645"/>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81" name="Rectangle 161"/>
              <p:cNvSpPr>
                <a:spLocks noChangeArrowheads="1"/>
              </p:cNvSpPr>
              <p:nvPr/>
            </p:nvSpPr>
            <p:spPr bwMode="auto">
              <a:xfrm>
                <a:off x="3599" y="3645"/>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82" name="Line 162"/>
              <p:cNvSpPr>
                <a:spLocks noChangeShapeType="1"/>
              </p:cNvSpPr>
              <p:nvPr/>
            </p:nvSpPr>
            <p:spPr bwMode="auto">
              <a:xfrm>
                <a:off x="3599" y="3645"/>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83" name="Rectangle 163"/>
              <p:cNvSpPr>
                <a:spLocks noChangeArrowheads="1"/>
              </p:cNvSpPr>
              <p:nvPr/>
            </p:nvSpPr>
            <p:spPr bwMode="auto">
              <a:xfrm>
                <a:off x="4654" y="3645"/>
                <a:ext cx="5"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84" name="Line 164"/>
              <p:cNvSpPr>
                <a:spLocks noChangeShapeType="1"/>
              </p:cNvSpPr>
              <p:nvPr/>
            </p:nvSpPr>
            <p:spPr bwMode="auto">
              <a:xfrm>
                <a:off x="4654" y="3645"/>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85" name="Rectangle 165"/>
              <p:cNvSpPr>
                <a:spLocks noChangeArrowheads="1"/>
              </p:cNvSpPr>
              <p:nvPr/>
            </p:nvSpPr>
            <p:spPr bwMode="auto">
              <a:xfrm>
                <a:off x="1531" y="3803"/>
                <a:ext cx="7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a:solidFill>
                      <a:srgbClr val="000000"/>
                    </a:solidFill>
                  </a:rPr>
                  <a:t>3</a:t>
                </a:r>
                <a:endParaRPr lang="pt-BR" altLang="pt-BR" sz="1800"/>
              </a:p>
            </p:txBody>
          </p:sp>
          <p:sp>
            <p:nvSpPr>
              <p:cNvPr id="619686" name="Rectangle 166"/>
              <p:cNvSpPr>
                <a:spLocks noChangeArrowheads="1"/>
              </p:cNvSpPr>
              <p:nvPr/>
            </p:nvSpPr>
            <p:spPr bwMode="auto">
              <a:xfrm>
                <a:off x="1870" y="3803"/>
                <a:ext cx="6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44,736 Mb/s</a:t>
                </a:r>
                <a:endParaRPr lang="pt-BR" altLang="pt-BR" sz="1400"/>
              </a:p>
            </p:txBody>
          </p:sp>
          <p:sp>
            <p:nvSpPr>
              <p:cNvPr id="619687" name="Rectangle 167"/>
              <p:cNvSpPr>
                <a:spLocks noChangeArrowheads="1"/>
              </p:cNvSpPr>
              <p:nvPr/>
            </p:nvSpPr>
            <p:spPr bwMode="auto">
              <a:xfrm>
                <a:off x="2757" y="3803"/>
                <a:ext cx="64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34,368 Mb/s</a:t>
                </a:r>
                <a:endParaRPr lang="pt-BR" altLang="pt-BR" sz="1400"/>
              </a:p>
            </p:txBody>
          </p:sp>
          <p:sp>
            <p:nvSpPr>
              <p:cNvPr id="619688" name="Rectangle 168"/>
              <p:cNvSpPr>
                <a:spLocks noChangeArrowheads="1"/>
              </p:cNvSpPr>
              <p:nvPr/>
            </p:nvSpPr>
            <p:spPr bwMode="auto">
              <a:xfrm>
                <a:off x="3647" y="3803"/>
                <a:ext cx="87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32,064,064 Mb/s</a:t>
                </a:r>
                <a:endParaRPr lang="pt-BR" altLang="pt-BR" sz="1400"/>
              </a:p>
            </p:txBody>
          </p:sp>
          <p:sp>
            <p:nvSpPr>
              <p:cNvPr id="619689" name="Rectangle 169"/>
              <p:cNvSpPr>
                <a:spLocks noChangeArrowheads="1"/>
              </p:cNvSpPr>
              <p:nvPr/>
            </p:nvSpPr>
            <p:spPr bwMode="auto">
              <a:xfrm>
                <a:off x="1305" y="3793"/>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90" name="Line 170"/>
              <p:cNvSpPr>
                <a:spLocks noChangeShapeType="1"/>
              </p:cNvSpPr>
              <p:nvPr/>
            </p:nvSpPr>
            <p:spPr bwMode="auto">
              <a:xfrm>
                <a:off x="1305" y="379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91" name="Line 171"/>
              <p:cNvSpPr>
                <a:spLocks noChangeShapeType="1"/>
              </p:cNvSpPr>
              <p:nvPr/>
            </p:nvSpPr>
            <p:spPr bwMode="auto">
              <a:xfrm>
                <a:off x="1305" y="379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92" name="Rectangle 172"/>
              <p:cNvSpPr>
                <a:spLocks noChangeArrowheads="1"/>
              </p:cNvSpPr>
              <p:nvPr/>
            </p:nvSpPr>
            <p:spPr bwMode="auto">
              <a:xfrm>
                <a:off x="1310" y="3793"/>
                <a:ext cx="5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93" name="Line 173"/>
              <p:cNvSpPr>
                <a:spLocks noChangeShapeType="1"/>
              </p:cNvSpPr>
              <p:nvPr/>
            </p:nvSpPr>
            <p:spPr bwMode="auto">
              <a:xfrm>
                <a:off x="1310" y="3793"/>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94" name="Rectangle 174"/>
              <p:cNvSpPr>
                <a:spLocks noChangeArrowheads="1"/>
              </p:cNvSpPr>
              <p:nvPr/>
            </p:nvSpPr>
            <p:spPr bwMode="auto">
              <a:xfrm>
                <a:off x="1821" y="379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95" name="Line 175"/>
              <p:cNvSpPr>
                <a:spLocks noChangeShapeType="1"/>
              </p:cNvSpPr>
              <p:nvPr/>
            </p:nvSpPr>
            <p:spPr bwMode="auto">
              <a:xfrm>
                <a:off x="1821" y="3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96" name="Line 176"/>
              <p:cNvSpPr>
                <a:spLocks noChangeShapeType="1"/>
              </p:cNvSpPr>
              <p:nvPr/>
            </p:nvSpPr>
            <p:spPr bwMode="auto">
              <a:xfrm>
                <a:off x="1821" y="379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97" name="Rectangle 177"/>
              <p:cNvSpPr>
                <a:spLocks noChangeArrowheads="1"/>
              </p:cNvSpPr>
              <p:nvPr/>
            </p:nvSpPr>
            <p:spPr bwMode="auto">
              <a:xfrm>
                <a:off x="1827" y="3793"/>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698" name="Line 178"/>
              <p:cNvSpPr>
                <a:spLocks noChangeShapeType="1"/>
              </p:cNvSpPr>
              <p:nvPr/>
            </p:nvSpPr>
            <p:spPr bwMode="auto">
              <a:xfrm>
                <a:off x="1827" y="3793"/>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699" name="Rectangle 179"/>
              <p:cNvSpPr>
                <a:spLocks noChangeArrowheads="1"/>
              </p:cNvSpPr>
              <p:nvPr/>
            </p:nvSpPr>
            <p:spPr bwMode="auto">
              <a:xfrm>
                <a:off x="2711" y="379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00" name="Line 180"/>
              <p:cNvSpPr>
                <a:spLocks noChangeShapeType="1"/>
              </p:cNvSpPr>
              <p:nvPr/>
            </p:nvSpPr>
            <p:spPr bwMode="auto">
              <a:xfrm>
                <a:off x="2711" y="3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01" name="Line 181"/>
              <p:cNvSpPr>
                <a:spLocks noChangeShapeType="1"/>
              </p:cNvSpPr>
              <p:nvPr/>
            </p:nvSpPr>
            <p:spPr bwMode="auto">
              <a:xfrm>
                <a:off x="2711" y="379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02" name="Rectangle 182"/>
              <p:cNvSpPr>
                <a:spLocks noChangeArrowheads="1"/>
              </p:cNvSpPr>
              <p:nvPr/>
            </p:nvSpPr>
            <p:spPr bwMode="auto">
              <a:xfrm>
                <a:off x="2717" y="3793"/>
                <a:ext cx="88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03" name="Line 183"/>
              <p:cNvSpPr>
                <a:spLocks noChangeShapeType="1"/>
              </p:cNvSpPr>
              <p:nvPr/>
            </p:nvSpPr>
            <p:spPr bwMode="auto">
              <a:xfrm>
                <a:off x="2717" y="3793"/>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04" name="Rectangle 184"/>
              <p:cNvSpPr>
                <a:spLocks noChangeArrowheads="1"/>
              </p:cNvSpPr>
              <p:nvPr/>
            </p:nvSpPr>
            <p:spPr bwMode="auto">
              <a:xfrm>
                <a:off x="3599" y="379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05" name="Line 185"/>
              <p:cNvSpPr>
                <a:spLocks noChangeShapeType="1"/>
              </p:cNvSpPr>
              <p:nvPr/>
            </p:nvSpPr>
            <p:spPr bwMode="auto">
              <a:xfrm>
                <a:off x="3599" y="3793"/>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06" name="Line 186"/>
              <p:cNvSpPr>
                <a:spLocks noChangeShapeType="1"/>
              </p:cNvSpPr>
              <p:nvPr/>
            </p:nvSpPr>
            <p:spPr bwMode="auto">
              <a:xfrm>
                <a:off x="3599" y="379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07" name="Rectangle 187"/>
              <p:cNvSpPr>
                <a:spLocks noChangeArrowheads="1"/>
              </p:cNvSpPr>
              <p:nvPr/>
            </p:nvSpPr>
            <p:spPr bwMode="auto">
              <a:xfrm>
                <a:off x="3605" y="3793"/>
                <a:ext cx="104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08" name="Line 188"/>
              <p:cNvSpPr>
                <a:spLocks noChangeShapeType="1"/>
              </p:cNvSpPr>
              <p:nvPr/>
            </p:nvSpPr>
            <p:spPr bwMode="auto">
              <a:xfrm>
                <a:off x="3605" y="3793"/>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09" name="Rectangle 189"/>
              <p:cNvSpPr>
                <a:spLocks noChangeArrowheads="1"/>
              </p:cNvSpPr>
              <p:nvPr/>
            </p:nvSpPr>
            <p:spPr bwMode="auto">
              <a:xfrm>
                <a:off x="4654" y="3793"/>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10" name="Line 190"/>
              <p:cNvSpPr>
                <a:spLocks noChangeShapeType="1"/>
              </p:cNvSpPr>
              <p:nvPr/>
            </p:nvSpPr>
            <p:spPr bwMode="auto">
              <a:xfrm>
                <a:off x="4654" y="3793"/>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11" name="Line 191"/>
              <p:cNvSpPr>
                <a:spLocks noChangeShapeType="1"/>
              </p:cNvSpPr>
              <p:nvPr/>
            </p:nvSpPr>
            <p:spPr bwMode="auto">
              <a:xfrm>
                <a:off x="4654" y="379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12" name="Rectangle 192"/>
              <p:cNvSpPr>
                <a:spLocks noChangeArrowheads="1"/>
              </p:cNvSpPr>
              <p:nvPr/>
            </p:nvSpPr>
            <p:spPr bwMode="auto">
              <a:xfrm>
                <a:off x="1305" y="3799"/>
                <a:ext cx="5"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13" name="Line 193"/>
              <p:cNvSpPr>
                <a:spLocks noChangeShapeType="1"/>
              </p:cNvSpPr>
              <p:nvPr/>
            </p:nvSpPr>
            <p:spPr bwMode="auto">
              <a:xfrm>
                <a:off x="1305" y="3799"/>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14" name="Rectangle 194"/>
              <p:cNvSpPr>
                <a:spLocks noChangeArrowheads="1"/>
              </p:cNvSpPr>
              <p:nvPr/>
            </p:nvSpPr>
            <p:spPr bwMode="auto">
              <a:xfrm>
                <a:off x="1821" y="3799"/>
                <a:ext cx="6"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15" name="Line 195"/>
              <p:cNvSpPr>
                <a:spLocks noChangeShapeType="1"/>
              </p:cNvSpPr>
              <p:nvPr/>
            </p:nvSpPr>
            <p:spPr bwMode="auto">
              <a:xfrm>
                <a:off x="1821" y="3799"/>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16" name="Rectangle 196"/>
              <p:cNvSpPr>
                <a:spLocks noChangeArrowheads="1"/>
              </p:cNvSpPr>
              <p:nvPr/>
            </p:nvSpPr>
            <p:spPr bwMode="auto">
              <a:xfrm>
                <a:off x="2711" y="3799"/>
                <a:ext cx="6"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17" name="Line 197"/>
              <p:cNvSpPr>
                <a:spLocks noChangeShapeType="1"/>
              </p:cNvSpPr>
              <p:nvPr/>
            </p:nvSpPr>
            <p:spPr bwMode="auto">
              <a:xfrm>
                <a:off x="2711" y="3799"/>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18" name="Rectangle 198"/>
              <p:cNvSpPr>
                <a:spLocks noChangeArrowheads="1"/>
              </p:cNvSpPr>
              <p:nvPr/>
            </p:nvSpPr>
            <p:spPr bwMode="auto">
              <a:xfrm>
                <a:off x="3599" y="3799"/>
                <a:ext cx="6"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19" name="Line 199"/>
              <p:cNvSpPr>
                <a:spLocks noChangeShapeType="1"/>
              </p:cNvSpPr>
              <p:nvPr/>
            </p:nvSpPr>
            <p:spPr bwMode="auto">
              <a:xfrm>
                <a:off x="3599" y="3799"/>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20" name="Rectangle 200"/>
              <p:cNvSpPr>
                <a:spLocks noChangeArrowheads="1"/>
              </p:cNvSpPr>
              <p:nvPr/>
            </p:nvSpPr>
            <p:spPr bwMode="auto">
              <a:xfrm>
                <a:off x="4654" y="3799"/>
                <a:ext cx="5"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21" name="Line 201"/>
              <p:cNvSpPr>
                <a:spLocks noChangeShapeType="1"/>
              </p:cNvSpPr>
              <p:nvPr/>
            </p:nvSpPr>
            <p:spPr bwMode="auto">
              <a:xfrm>
                <a:off x="4654" y="3799"/>
                <a:ext cx="1" cy="1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22" name="Rectangle 202"/>
              <p:cNvSpPr>
                <a:spLocks noChangeArrowheads="1"/>
              </p:cNvSpPr>
              <p:nvPr/>
            </p:nvSpPr>
            <p:spPr bwMode="auto">
              <a:xfrm>
                <a:off x="1531" y="3954"/>
                <a:ext cx="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600">
                    <a:solidFill>
                      <a:srgbClr val="000000"/>
                    </a:solidFill>
                  </a:rPr>
                  <a:t>4</a:t>
                </a:r>
                <a:endParaRPr lang="pt-BR" altLang="pt-BR" sz="1800"/>
              </a:p>
            </p:txBody>
          </p:sp>
          <p:sp>
            <p:nvSpPr>
              <p:cNvPr id="619723" name="Rectangle 203"/>
              <p:cNvSpPr>
                <a:spLocks noChangeArrowheads="1"/>
              </p:cNvSpPr>
              <p:nvPr/>
            </p:nvSpPr>
            <p:spPr bwMode="auto">
              <a:xfrm>
                <a:off x="1870" y="3954"/>
                <a:ext cx="7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139,264 Mb/s</a:t>
                </a:r>
                <a:endParaRPr lang="pt-BR" altLang="pt-BR" sz="1400"/>
              </a:p>
            </p:txBody>
          </p:sp>
          <p:sp>
            <p:nvSpPr>
              <p:cNvPr id="619724" name="Rectangle 204"/>
              <p:cNvSpPr>
                <a:spLocks noChangeArrowheads="1"/>
              </p:cNvSpPr>
              <p:nvPr/>
            </p:nvSpPr>
            <p:spPr bwMode="auto">
              <a:xfrm>
                <a:off x="2757" y="3954"/>
                <a:ext cx="7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139,264 Mb/s</a:t>
                </a:r>
                <a:endParaRPr lang="pt-BR" altLang="pt-BR" sz="1400"/>
              </a:p>
            </p:txBody>
          </p:sp>
          <p:sp>
            <p:nvSpPr>
              <p:cNvPr id="619725" name="Rectangle 205"/>
              <p:cNvSpPr>
                <a:spLocks noChangeArrowheads="1"/>
              </p:cNvSpPr>
              <p:nvPr/>
            </p:nvSpPr>
            <p:spPr bwMode="auto">
              <a:xfrm>
                <a:off x="3647" y="3954"/>
                <a:ext cx="6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pt-BR" sz="1400">
                    <a:solidFill>
                      <a:srgbClr val="000000"/>
                    </a:solidFill>
                  </a:rPr>
                  <a:t>97,728 Mb/s</a:t>
                </a:r>
                <a:endParaRPr lang="pt-BR" altLang="pt-BR" sz="1400"/>
              </a:p>
            </p:txBody>
          </p:sp>
          <p:sp>
            <p:nvSpPr>
              <p:cNvPr id="619726" name="Rectangle 206"/>
              <p:cNvSpPr>
                <a:spLocks noChangeArrowheads="1"/>
              </p:cNvSpPr>
              <p:nvPr/>
            </p:nvSpPr>
            <p:spPr bwMode="auto">
              <a:xfrm>
                <a:off x="1305" y="3946"/>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27" name="Line 207"/>
              <p:cNvSpPr>
                <a:spLocks noChangeShapeType="1"/>
              </p:cNvSpPr>
              <p:nvPr/>
            </p:nvSpPr>
            <p:spPr bwMode="auto">
              <a:xfrm>
                <a:off x="1305" y="394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28" name="Line 208"/>
              <p:cNvSpPr>
                <a:spLocks noChangeShapeType="1"/>
              </p:cNvSpPr>
              <p:nvPr/>
            </p:nvSpPr>
            <p:spPr bwMode="auto">
              <a:xfrm>
                <a:off x="1305" y="394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29" name="Rectangle 209"/>
              <p:cNvSpPr>
                <a:spLocks noChangeArrowheads="1"/>
              </p:cNvSpPr>
              <p:nvPr/>
            </p:nvSpPr>
            <p:spPr bwMode="auto">
              <a:xfrm>
                <a:off x="1310" y="3946"/>
                <a:ext cx="5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19730" name="Line 210"/>
            <p:cNvSpPr>
              <a:spLocks noChangeShapeType="1"/>
            </p:cNvSpPr>
            <p:nvPr/>
          </p:nvSpPr>
          <p:spPr bwMode="auto">
            <a:xfrm>
              <a:off x="1310" y="3946"/>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31" name="Rectangle 211"/>
            <p:cNvSpPr>
              <a:spLocks noChangeArrowheads="1"/>
            </p:cNvSpPr>
            <p:nvPr/>
          </p:nvSpPr>
          <p:spPr bwMode="auto">
            <a:xfrm>
              <a:off x="1821" y="3946"/>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32" name="Line 212"/>
            <p:cNvSpPr>
              <a:spLocks noChangeShapeType="1"/>
            </p:cNvSpPr>
            <p:nvPr/>
          </p:nvSpPr>
          <p:spPr bwMode="auto">
            <a:xfrm>
              <a:off x="1821" y="39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33" name="Line 213"/>
            <p:cNvSpPr>
              <a:spLocks noChangeShapeType="1"/>
            </p:cNvSpPr>
            <p:nvPr/>
          </p:nvSpPr>
          <p:spPr bwMode="auto">
            <a:xfrm>
              <a:off x="1821" y="394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34" name="Rectangle 214"/>
            <p:cNvSpPr>
              <a:spLocks noChangeArrowheads="1"/>
            </p:cNvSpPr>
            <p:nvPr/>
          </p:nvSpPr>
          <p:spPr bwMode="auto">
            <a:xfrm>
              <a:off x="1827" y="3946"/>
              <a:ext cx="88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35" name="Line 215"/>
            <p:cNvSpPr>
              <a:spLocks noChangeShapeType="1"/>
            </p:cNvSpPr>
            <p:nvPr/>
          </p:nvSpPr>
          <p:spPr bwMode="auto">
            <a:xfrm>
              <a:off x="1827" y="3946"/>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36" name="Rectangle 216"/>
            <p:cNvSpPr>
              <a:spLocks noChangeArrowheads="1"/>
            </p:cNvSpPr>
            <p:nvPr/>
          </p:nvSpPr>
          <p:spPr bwMode="auto">
            <a:xfrm>
              <a:off x="2711" y="3946"/>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37" name="Line 217"/>
            <p:cNvSpPr>
              <a:spLocks noChangeShapeType="1"/>
            </p:cNvSpPr>
            <p:nvPr/>
          </p:nvSpPr>
          <p:spPr bwMode="auto">
            <a:xfrm>
              <a:off x="2711" y="39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38" name="Line 218"/>
            <p:cNvSpPr>
              <a:spLocks noChangeShapeType="1"/>
            </p:cNvSpPr>
            <p:nvPr/>
          </p:nvSpPr>
          <p:spPr bwMode="auto">
            <a:xfrm>
              <a:off x="2711" y="394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39" name="Rectangle 219"/>
            <p:cNvSpPr>
              <a:spLocks noChangeArrowheads="1"/>
            </p:cNvSpPr>
            <p:nvPr/>
          </p:nvSpPr>
          <p:spPr bwMode="auto">
            <a:xfrm>
              <a:off x="2717" y="3946"/>
              <a:ext cx="88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40" name="Line 220"/>
            <p:cNvSpPr>
              <a:spLocks noChangeShapeType="1"/>
            </p:cNvSpPr>
            <p:nvPr/>
          </p:nvSpPr>
          <p:spPr bwMode="auto">
            <a:xfrm>
              <a:off x="2717" y="3946"/>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41" name="Rectangle 221"/>
            <p:cNvSpPr>
              <a:spLocks noChangeArrowheads="1"/>
            </p:cNvSpPr>
            <p:nvPr/>
          </p:nvSpPr>
          <p:spPr bwMode="auto">
            <a:xfrm>
              <a:off x="3599" y="3946"/>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42" name="Line 222"/>
            <p:cNvSpPr>
              <a:spLocks noChangeShapeType="1"/>
            </p:cNvSpPr>
            <p:nvPr/>
          </p:nvSpPr>
          <p:spPr bwMode="auto">
            <a:xfrm>
              <a:off x="3599" y="39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43" name="Line 223"/>
            <p:cNvSpPr>
              <a:spLocks noChangeShapeType="1"/>
            </p:cNvSpPr>
            <p:nvPr/>
          </p:nvSpPr>
          <p:spPr bwMode="auto">
            <a:xfrm>
              <a:off x="3599" y="394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44" name="Rectangle 224"/>
            <p:cNvSpPr>
              <a:spLocks noChangeArrowheads="1"/>
            </p:cNvSpPr>
            <p:nvPr/>
          </p:nvSpPr>
          <p:spPr bwMode="auto">
            <a:xfrm>
              <a:off x="3605" y="3946"/>
              <a:ext cx="104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45" name="Line 225"/>
            <p:cNvSpPr>
              <a:spLocks noChangeShapeType="1"/>
            </p:cNvSpPr>
            <p:nvPr/>
          </p:nvSpPr>
          <p:spPr bwMode="auto">
            <a:xfrm>
              <a:off x="3605" y="3946"/>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46" name="Rectangle 226"/>
            <p:cNvSpPr>
              <a:spLocks noChangeArrowheads="1"/>
            </p:cNvSpPr>
            <p:nvPr/>
          </p:nvSpPr>
          <p:spPr bwMode="auto">
            <a:xfrm>
              <a:off x="4654" y="3946"/>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47" name="Line 227"/>
            <p:cNvSpPr>
              <a:spLocks noChangeShapeType="1"/>
            </p:cNvSpPr>
            <p:nvPr/>
          </p:nvSpPr>
          <p:spPr bwMode="auto">
            <a:xfrm>
              <a:off x="4654" y="394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48" name="Line 228"/>
            <p:cNvSpPr>
              <a:spLocks noChangeShapeType="1"/>
            </p:cNvSpPr>
            <p:nvPr/>
          </p:nvSpPr>
          <p:spPr bwMode="auto">
            <a:xfrm>
              <a:off x="4654" y="394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49" name="Rectangle 229"/>
            <p:cNvSpPr>
              <a:spLocks noChangeArrowheads="1"/>
            </p:cNvSpPr>
            <p:nvPr/>
          </p:nvSpPr>
          <p:spPr bwMode="auto">
            <a:xfrm>
              <a:off x="1305" y="3952"/>
              <a:ext cx="5"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50" name="Line 230"/>
            <p:cNvSpPr>
              <a:spLocks noChangeShapeType="1"/>
            </p:cNvSpPr>
            <p:nvPr/>
          </p:nvSpPr>
          <p:spPr bwMode="auto">
            <a:xfrm>
              <a:off x="1305" y="395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51" name="Rectangle 231"/>
            <p:cNvSpPr>
              <a:spLocks noChangeArrowheads="1"/>
            </p:cNvSpPr>
            <p:nvPr/>
          </p:nvSpPr>
          <p:spPr bwMode="auto">
            <a:xfrm>
              <a:off x="1305" y="410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52" name="Line 232"/>
            <p:cNvSpPr>
              <a:spLocks noChangeShapeType="1"/>
            </p:cNvSpPr>
            <p:nvPr/>
          </p:nvSpPr>
          <p:spPr bwMode="auto">
            <a:xfrm>
              <a:off x="1305" y="410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53" name="Line 233"/>
            <p:cNvSpPr>
              <a:spLocks noChangeShapeType="1"/>
            </p:cNvSpPr>
            <p:nvPr/>
          </p:nvSpPr>
          <p:spPr bwMode="auto">
            <a:xfrm>
              <a:off x="1305"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54" name="Rectangle 234"/>
            <p:cNvSpPr>
              <a:spLocks noChangeArrowheads="1"/>
            </p:cNvSpPr>
            <p:nvPr/>
          </p:nvSpPr>
          <p:spPr bwMode="auto">
            <a:xfrm>
              <a:off x="1305" y="410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55" name="Line 235"/>
            <p:cNvSpPr>
              <a:spLocks noChangeShapeType="1"/>
            </p:cNvSpPr>
            <p:nvPr/>
          </p:nvSpPr>
          <p:spPr bwMode="auto">
            <a:xfrm>
              <a:off x="1305" y="410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56" name="Line 236"/>
            <p:cNvSpPr>
              <a:spLocks noChangeShapeType="1"/>
            </p:cNvSpPr>
            <p:nvPr/>
          </p:nvSpPr>
          <p:spPr bwMode="auto">
            <a:xfrm>
              <a:off x="1305"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57" name="Rectangle 237"/>
            <p:cNvSpPr>
              <a:spLocks noChangeArrowheads="1"/>
            </p:cNvSpPr>
            <p:nvPr/>
          </p:nvSpPr>
          <p:spPr bwMode="auto">
            <a:xfrm>
              <a:off x="1310" y="4100"/>
              <a:ext cx="51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58" name="Line 238"/>
            <p:cNvSpPr>
              <a:spLocks noChangeShapeType="1"/>
            </p:cNvSpPr>
            <p:nvPr/>
          </p:nvSpPr>
          <p:spPr bwMode="auto">
            <a:xfrm>
              <a:off x="1310" y="4100"/>
              <a:ext cx="5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59" name="Rectangle 239"/>
            <p:cNvSpPr>
              <a:spLocks noChangeArrowheads="1"/>
            </p:cNvSpPr>
            <p:nvPr/>
          </p:nvSpPr>
          <p:spPr bwMode="auto">
            <a:xfrm>
              <a:off x="1821" y="3952"/>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60" name="Line 240"/>
            <p:cNvSpPr>
              <a:spLocks noChangeShapeType="1"/>
            </p:cNvSpPr>
            <p:nvPr/>
          </p:nvSpPr>
          <p:spPr bwMode="auto">
            <a:xfrm>
              <a:off x="1821" y="395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61" name="Rectangle 241"/>
            <p:cNvSpPr>
              <a:spLocks noChangeArrowheads="1"/>
            </p:cNvSpPr>
            <p:nvPr/>
          </p:nvSpPr>
          <p:spPr bwMode="auto">
            <a:xfrm>
              <a:off x="1821" y="4100"/>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62" name="Line 242"/>
            <p:cNvSpPr>
              <a:spLocks noChangeShapeType="1"/>
            </p:cNvSpPr>
            <p:nvPr/>
          </p:nvSpPr>
          <p:spPr bwMode="auto">
            <a:xfrm>
              <a:off x="1821" y="410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63" name="Line 243"/>
            <p:cNvSpPr>
              <a:spLocks noChangeShapeType="1"/>
            </p:cNvSpPr>
            <p:nvPr/>
          </p:nvSpPr>
          <p:spPr bwMode="auto">
            <a:xfrm>
              <a:off x="1821"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64" name="Rectangle 244"/>
            <p:cNvSpPr>
              <a:spLocks noChangeArrowheads="1"/>
            </p:cNvSpPr>
            <p:nvPr/>
          </p:nvSpPr>
          <p:spPr bwMode="auto">
            <a:xfrm>
              <a:off x="1827" y="4100"/>
              <a:ext cx="8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65" name="Line 245"/>
            <p:cNvSpPr>
              <a:spLocks noChangeShapeType="1"/>
            </p:cNvSpPr>
            <p:nvPr/>
          </p:nvSpPr>
          <p:spPr bwMode="auto">
            <a:xfrm>
              <a:off x="1827" y="4100"/>
              <a:ext cx="8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66" name="Rectangle 246"/>
            <p:cNvSpPr>
              <a:spLocks noChangeArrowheads="1"/>
            </p:cNvSpPr>
            <p:nvPr/>
          </p:nvSpPr>
          <p:spPr bwMode="auto">
            <a:xfrm>
              <a:off x="2711" y="3952"/>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67" name="Line 247"/>
            <p:cNvSpPr>
              <a:spLocks noChangeShapeType="1"/>
            </p:cNvSpPr>
            <p:nvPr/>
          </p:nvSpPr>
          <p:spPr bwMode="auto">
            <a:xfrm>
              <a:off x="2711" y="395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68" name="Rectangle 248"/>
            <p:cNvSpPr>
              <a:spLocks noChangeArrowheads="1"/>
            </p:cNvSpPr>
            <p:nvPr/>
          </p:nvSpPr>
          <p:spPr bwMode="auto">
            <a:xfrm>
              <a:off x="2711" y="4100"/>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69" name="Line 249"/>
            <p:cNvSpPr>
              <a:spLocks noChangeShapeType="1"/>
            </p:cNvSpPr>
            <p:nvPr/>
          </p:nvSpPr>
          <p:spPr bwMode="auto">
            <a:xfrm>
              <a:off x="2711" y="410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70" name="Line 250"/>
            <p:cNvSpPr>
              <a:spLocks noChangeShapeType="1"/>
            </p:cNvSpPr>
            <p:nvPr/>
          </p:nvSpPr>
          <p:spPr bwMode="auto">
            <a:xfrm>
              <a:off x="2711"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71" name="Rectangle 251"/>
            <p:cNvSpPr>
              <a:spLocks noChangeArrowheads="1"/>
            </p:cNvSpPr>
            <p:nvPr/>
          </p:nvSpPr>
          <p:spPr bwMode="auto">
            <a:xfrm>
              <a:off x="2717" y="4100"/>
              <a:ext cx="8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72" name="Line 252"/>
            <p:cNvSpPr>
              <a:spLocks noChangeShapeType="1"/>
            </p:cNvSpPr>
            <p:nvPr/>
          </p:nvSpPr>
          <p:spPr bwMode="auto">
            <a:xfrm>
              <a:off x="2717" y="4100"/>
              <a:ext cx="8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73" name="Rectangle 253"/>
            <p:cNvSpPr>
              <a:spLocks noChangeArrowheads="1"/>
            </p:cNvSpPr>
            <p:nvPr/>
          </p:nvSpPr>
          <p:spPr bwMode="auto">
            <a:xfrm>
              <a:off x="3599" y="3952"/>
              <a:ext cx="6"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74" name="Line 254"/>
            <p:cNvSpPr>
              <a:spLocks noChangeShapeType="1"/>
            </p:cNvSpPr>
            <p:nvPr/>
          </p:nvSpPr>
          <p:spPr bwMode="auto">
            <a:xfrm>
              <a:off x="3599" y="395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75" name="Rectangle 255"/>
            <p:cNvSpPr>
              <a:spLocks noChangeArrowheads="1"/>
            </p:cNvSpPr>
            <p:nvPr/>
          </p:nvSpPr>
          <p:spPr bwMode="auto">
            <a:xfrm>
              <a:off x="3599" y="4100"/>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76" name="Line 256"/>
            <p:cNvSpPr>
              <a:spLocks noChangeShapeType="1"/>
            </p:cNvSpPr>
            <p:nvPr/>
          </p:nvSpPr>
          <p:spPr bwMode="auto">
            <a:xfrm>
              <a:off x="3599" y="410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77" name="Line 257"/>
            <p:cNvSpPr>
              <a:spLocks noChangeShapeType="1"/>
            </p:cNvSpPr>
            <p:nvPr/>
          </p:nvSpPr>
          <p:spPr bwMode="auto">
            <a:xfrm>
              <a:off x="3599"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78" name="Rectangle 258"/>
            <p:cNvSpPr>
              <a:spLocks noChangeArrowheads="1"/>
            </p:cNvSpPr>
            <p:nvPr/>
          </p:nvSpPr>
          <p:spPr bwMode="auto">
            <a:xfrm>
              <a:off x="3605" y="4100"/>
              <a:ext cx="104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79" name="Line 259"/>
            <p:cNvSpPr>
              <a:spLocks noChangeShapeType="1"/>
            </p:cNvSpPr>
            <p:nvPr/>
          </p:nvSpPr>
          <p:spPr bwMode="auto">
            <a:xfrm>
              <a:off x="3605" y="4100"/>
              <a:ext cx="10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80" name="Rectangle 260"/>
            <p:cNvSpPr>
              <a:spLocks noChangeArrowheads="1"/>
            </p:cNvSpPr>
            <p:nvPr/>
          </p:nvSpPr>
          <p:spPr bwMode="auto">
            <a:xfrm>
              <a:off x="4654" y="3952"/>
              <a:ext cx="5"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81" name="Line 261"/>
            <p:cNvSpPr>
              <a:spLocks noChangeShapeType="1"/>
            </p:cNvSpPr>
            <p:nvPr/>
          </p:nvSpPr>
          <p:spPr bwMode="auto">
            <a:xfrm>
              <a:off x="4654" y="3952"/>
              <a:ext cx="1" cy="1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82" name="Rectangle 262"/>
            <p:cNvSpPr>
              <a:spLocks noChangeArrowheads="1"/>
            </p:cNvSpPr>
            <p:nvPr/>
          </p:nvSpPr>
          <p:spPr bwMode="auto">
            <a:xfrm>
              <a:off x="4654" y="410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83" name="Line 263"/>
            <p:cNvSpPr>
              <a:spLocks noChangeShapeType="1"/>
            </p:cNvSpPr>
            <p:nvPr/>
          </p:nvSpPr>
          <p:spPr bwMode="auto">
            <a:xfrm>
              <a:off x="4654" y="410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84" name="Line 264"/>
            <p:cNvSpPr>
              <a:spLocks noChangeShapeType="1"/>
            </p:cNvSpPr>
            <p:nvPr/>
          </p:nvSpPr>
          <p:spPr bwMode="auto">
            <a:xfrm>
              <a:off x="4654"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85" name="Rectangle 265"/>
            <p:cNvSpPr>
              <a:spLocks noChangeArrowheads="1"/>
            </p:cNvSpPr>
            <p:nvPr/>
          </p:nvSpPr>
          <p:spPr bwMode="auto">
            <a:xfrm>
              <a:off x="4654" y="4100"/>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9786" name="Line 266"/>
            <p:cNvSpPr>
              <a:spLocks noChangeShapeType="1"/>
            </p:cNvSpPr>
            <p:nvPr/>
          </p:nvSpPr>
          <p:spPr bwMode="auto">
            <a:xfrm>
              <a:off x="4654" y="410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9787" name="Line 267"/>
            <p:cNvSpPr>
              <a:spLocks noChangeShapeType="1"/>
            </p:cNvSpPr>
            <p:nvPr/>
          </p:nvSpPr>
          <p:spPr bwMode="auto">
            <a:xfrm>
              <a:off x="4654" y="410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spTree>
    <p:extLst>
      <p:ext uri="{BB962C8B-B14F-4D97-AF65-F5344CB8AC3E}">
        <p14:creationId xmlns:p14="http://schemas.microsoft.com/office/powerpoint/2010/main" val="3611724170"/>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AutoShape 2"/>
          <p:cNvSpPr>
            <a:spLocks noChangeArrowheads="1"/>
          </p:cNvSpPr>
          <p:nvPr/>
        </p:nvSpPr>
        <p:spPr bwMode="auto">
          <a:xfrm flipV="1">
            <a:off x="6529388" y="657225"/>
            <a:ext cx="1406525" cy="515938"/>
          </a:xfrm>
          <a:prstGeom prst="roundRect">
            <a:avLst>
              <a:gd name="adj" fmla="val 0"/>
            </a:avLst>
          </a:prstGeom>
          <a:solidFill>
            <a:srgbClr val="FFFFFF"/>
          </a:solidFill>
          <a:ln w="1841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20548" name="Rectangle 4"/>
          <p:cNvSpPr>
            <a:spLocks noGrp="1" noChangeArrowheads="1"/>
          </p:cNvSpPr>
          <p:nvPr>
            <p:ph type="title"/>
          </p:nvPr>
        </p:nvSpPr>
        <p:spPr>
          <a:noFill/>
          <a:ln/>
        </p:spPr>
        <p:txBody>
          <a:bodyPr/>
          <a:lstStyle/>
          <a:p>
            <a:r>
              <a:rPr lang="en-US" altLang="pt-BR" sz="3200"/>
              <a:t>Sistema Quase Síncrono (PDH)</a:t>
            </a:r>
            <a:endParaRPr lang="pt-BR" altLang="pt-BR" sz="3200"/>
          </a:p>
        </p:txBody>
      </p:sp>
      <p:sp>
        <p:nvSpPr>
          <p:cNvPr id="620549" name="Rectangle 5"/>
          <p:cNvSpPr>
            <a:spLocks noGrp="1" noChangeArrowheads="1"/>
          </p:cNvSpPr>
          <p:nvPr>
            <p:ph type="body" sz="half" idx="4294967295"/>
          </p:nvPr>
        </p:nvSpPr>
        <p:spPr>
          <a:xfrm>
            <a:off x="0" y="1628775"/>
            <a:ext cx="4641850" cy="4114800"/>
          </a:xfrm>
        </p:spPr>
        <p:txBody>
          <a:bodyPr/>
          <a:lstStyle/>
          <a:p>
            <a:pPr>
              <a:lnSpc>
                <a:spcPct val="150000"/>
              </a:lnSpc>
              <a:buSzTx/>
            </a:pPr>
            <a:r>
              <a:rPr lang="pt-BR" altLang="pt-BR" sz="1400"/>
              <a:t>Nas redes PDH um sinal a 64 kb/s deve ser multiplexado até a taxa de 2 Mb/s e, após outros estágios de multiplexação, à taxa de 140 Mb/s.</a:t>
            </a:r>
          </a:p>
          <a:p>
            <a:pPr lvl="1">
              <a:lnSpc>
                <a:spcPct val="150000"/>
              </a:lnSpc>
              <a:buClr>
                <a:schemeClr val="tx2"/>
              </a:buClr>
              <a:buSzTx/>
            </a:pPr>
            <a:r>
              <a:rPr lang="pt-BR" altLang="pt-BR" sz="1200"/>
              <a:t> Entretanto, para se comutar este sinal a 64 kb/s, todo o sinal de 140 Mb/s deve ser multiplexado. Para tanto, é necessário todo um conjunto de multiplexadores em cada ponta do enlace de transmissão.  </a:t>
            </a:r>
          </a:p>
          <a:p>
            <a:pPr>
              <a:lnSpc>
                <a:spcPct val="150000"/>
              </a:lnSpc>
              <a:buSzTx/>
            </a:pPr>
            <a:r>
              <a:rPr lang="pt-BR" altLang="pt-BR" sz="1400"/>
              <a:t>Este arranjo se torna bastante caro quando, na prática, apenas alguns sinais de 64 kb/s necessitam ser comutados</a:t>
            </a:r>
          </a:p>
        </p:txBody>
      </p:sp>
      <p:grpSp>
        <p:nvGrpSpPr>
          <p:cNvPr id="620551" name="Group 7"/>
          <p:cNvGrpSpPr>
            <a:grpSpLocks noChangeAspect="1"/>
          </p:cNvGrpSpPr>
          <p:nvPr/>
        </p:nvGrpSpPr>
        <p:grpSpPr bwMode="auto">
          <a:xfrm>
            <a:off x="4606925" y="2924175"/>
            <a:ext cx="4537075" cy="2705100"/>
            <a:chOff x="591" y="1326"/>
            <a:chExt cx="4784" cy="2851"/>
          </a:xfrm>
        </p:grpSpPr>
        <p:sp>
          <p:nvSpPr>
            <p:cNvPr id="620552" name="AutoShape 8"/>
            <p:cNvSpPr>
              <a:spLocks noChangeAspect="1" noChangeArrowheads="1" noTextEdit="1"/>
            </p:cNvSpPr>
            <p:nvPr/>
          </p:nvSpPr>
          <p:spPr bwMode="auto">
            <a:xfrm>
              <a:off x="591" y="1326"/>
              <a:ext cx="4784"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53" name="Freeform 9"/>
            <p:cNvSpPr>
              <a:spLocks noEditPoints="1"/>
            </p:cNvSpPr>
            <p:nvPr/>
          </p:nvSpPr>
          <p:spPr bwMode="auto">
            <a:xfrm>
              <a:off x="1651" y="1489"/>
              <a:ext cx="2541" cy="1209"/>
            </a:xfrm>
            <a:custGeom>
              <a:avLst/>
              <a:gdLst>
                <a:gd name="T0" fmla="*/ 28 w 5084"/>
                <a:gd name="T1" fmla="*/ 2391 h 2416"/>
                <a:gd name="T2" fmla="*/ 0 w 5084"/>
                <a:gd name="T3" fmla="*/ 2416 h 2416"/>
                <a:gd name="T4" fmla="*/ 38 w 5084"/>
                <a:gd name="T5" fmla="*/ 2416 h 2416"/>
                <a:gd name="T6" fmla="*/ 5046 w 5084"/>
                <a:gd name="T7" fmla="*/ 2416 h 2416"/>
                <a:gd name="T8" fmla="*/ 5084 w 5084"/>
                <a:gd name="T9" fmla="*/ 2416 h 2416"/>
                <a:gd name="T10" fmla="*/ 5056 w 5084"/>
                <a:gd name="T11" fmla="*/ 2391 h 2416"/>
                <a:gd name="T12" fmla="*/ 2552 w 5084"/>
                <a:gd name="T13" fmla="*/ 10 h 2416"/>
                <a:gd name="T14" fmla="*/ 2542 w 5084"/>
                <a:gd name="T15" fmla="*/ 0 h 2416"/>
                <a:gd name="T16" fmla="*/ 2532 w 5084"/>
                <a:gd name="T17" fmla="*/ 10 h 2416"/>
                <a:gd name="T18" fmla="*/ 28 w 5084"/>
                <a:gd name="T19" fmla="*/ 2391 h 2416"/>
                <a:gd name="T20" fmla="*/ 2552 w 5084"/>
                <a:gd name="T21" fmla="*/ 32 h 2416"/>
                <a:gd name="T22" fmla="*/ 2542 w 5084"/>
                <a:gd name="T23" fmla="*/ 20 h 2416"/>
                <a:gd name="T24" fmla="*/ 2532 w 5084"/>
                <a:gd name="T25" fmla="*/ 32 h 2416"/>
                <a:gd name="T26" fmla="*/ 5036 w 5084"/>
                <a:gd name="T27" fmla="*/ 2413 h 2416"/>
                <a:gd name="T28" fmla="*/ 5046 w 5084"/>
                <a:gd name="T29" fmla="*/ 2401 h 2416"/>
                <a:gd name="T30" fmla="*/ 5046 w 5084"/>
                <a:gd name="T31" fmla="*/ 2385 h 2416"/>
                <a:gd name="T32" fmla="*/ 38 w 5084"/>
                <a:gd name="T33" fmla="*/ 2385 h 2416"/>
                <a:gd name="T34" fmla="*/ 38 w 5084"/>
                <a:gd name="T35" fmla="*/ 2401 h 2416"/>
                <a:gd name="T36" fmla="*/ 48 w 5084"/>
                <a:gd name="T37" fmla="*/ 2413 h 2416"/>
                <a:gd name="T38" fmla="*/ 2552 w 5084"/>
                <a:gd name="T39" fmla="*/ 32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84" h="2416">
                  <a:moveTo>
                    <a:pt x="28" y="2391"/>
                  </a:moveTo>
                  <a:lnTo>
                    <a:pt x="0" y="2416"/>
                  </a:lnTo>
                  <a:lnTo>
                    <a:pt x="38" y="2416"/>
                  </a:lnTo>
                  <a:lnTo>
                    <a:pt x="5046" y="2416"/>
                  </a:lnTo>
                  <a:lnTo>
                    <a:pt x="5084" y="2416"/>
                  </a:lnTo>
                  <a:lnTo>
                    <a:pt x="5056" y="2391"/>
                  </a:lnTo>
                  <a:lnTo>
                    <a:pt x="2552" y="10"/>
                  </a:lnTo>
                  <a:lnTo>
                    <a:pt x="2542" y="0"/>
                  </a:lnTo>
                  <a:lnTo>
                    <a:pt x="2532" y="10"/>
                  </a:lnTo>
                  <a:lnTo>
                    <a:pt x="28" y="2391"/>
                  </a:lnTo>
                  <a:close/>
                  <a:moveTo>
                    <a:pt x="2552" y="32"/>
                  </a:moveTo>
                  <a:lnTo>
                    <a:pt x="2542" y="20"/>
                  </a:lnTo>
                  <a:lnTo>
                    <a:pt x="2532" y="32"/>
                  </a:lnTo>
                  <a:lnTo>
                    <a:pt x="5036" y="2413"/>
                  </a:lnTo>
                  <a:lnTo>
                    <a:pt x="5046" y="2401"/>
                  </a:lnTo>
                  <a:lnTo>
                    <a:pt x="5046" y="2385"/>
                  </a:lnTo>
                  <a:lnTo>
                    <a:pt x="38" y="2385"/>
                  </a:lnTo>
                  <a:lnTo>
                    <a:pt x="38" y="2401"/>
                  </a:lnTo>
                  <a:lnTo>
                    <a:pt x="48" y="2413"/>
                  </a:lnTo>
                  <a:lnTo>
                    <a:pt x="2552" y="3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554" name="Freeform 10"/>
            <p:cNvSpPr>
              <a:spLocks/>
            </p:cNvSpPr>
            <p:nvPr/>
          </p:nvSpPr>
          <p:spPr bwMode="auto">
            <a:xfrm>
              <a:off x="1640" y="2772"/>
              <a:ext cx="17" cy="1149"/>
            </a:xfrm>
            <a:custGeom>
              <a:avLst/>
              <a:gdLst>
                <a:gd name="T0" fmla="*/ 30 w 34"/>
                <a:gd name="T1" fmla="*/ 0 h 2299"/>
                <a:gd name="T2" fmla="*/ 0 w 34"/>
                <a:gd name="T3" fmla="*/ 0 h 2299"/>
                <a:gd name="T4" fmla="*/ 3 w 34"/>
                <a:gd name="T5" fmla="*/ 2299 h 2299"/>
                <a:gd name="T6" fmla="*/ 34 w 34"/>
                <a:gd name="T7" fmla="*/ 2299 h 2299"/>
                <a:gd name="T8" fmla="*/ 30 w 34"/>
                <a:gd name="T9" fmla="*/ 0 h 2299"/>
              </a:gdLst>
              <a:ahLst/>
              <a:cxnLst>
                <a:cxn ang="0">
                  <a:pos x="T0" y="T1"/>
                </a:cxn>
                <a:cxn ang="0">
                  <a:pos x="T2" y="T3"/>
                </a:cxn>
                <a:cxn ang="0">
                  <a:pos x="T4" y="T5"/>
                </a:cxn>
                <a:cxn ang="0">
                  <a:pos x="T6" y="T7"/>
                </a:cxn>
                <a:cxn ang="0">
                  <a:pos x="T8" y="T9"/>
                </a:cxn>
              </a:cxnLst>
              <a:rect l="0" t="0" r="r" b="b"/>
              <a:pathLst>
                <a:path w="34" h="2299">
                  <a:moveTo>
                    <a:pt x="30" y="0"/>
                  </a:moveTo>
                  <a:lnTo>
                    <a:pt x="0" y="0"/>
                  </a:lnTo>
                  <a:lnTo>
                    <a:pt x="3" y="2299"/>
                  </a:lnTo>
                  <a:lnTo>
                    <a:pt x="34" y="2299"/>
                  </a:lnTo>
                  <a:lnTo>
                    <a:pt x="3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555" name="Rectangle 11"/>
            <p:cNvSpPr>
              <a:spLocks noChangeArrowheads="1"/>
            </p:cNvSpPr>
            <p:nvPr/>
          </p:nvSpPr>
          <p:spPr bwMode="auto">
            <a:xfrm>
              <a:off x="4227" y="2772"/>
              <a:ext cx="16" cy="1149"/>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620556" name="Group 12"/>
            <p:cNvGrpSpPr>
              <a:grpSpLocks/>
            </p:cNvGrpSpPr>
            <p:nvPr/>
          </p:nvGrpSpPr>
          <p:grpSpPr bwMode="auto">
            <a:xfrm>
              <a:off x="2689" y="1329"/>
              <a:ext cx="465" cy="301"/>
              <a:chOff x="2689" y="1329"/>
              <a:chExt cx="465" cy="301"/>
            </a:xfrm>
          </p:grpSpPr>
          <p:grpSp>
            <p:nvGrpSpPr>
              <p:cNvPr id="620557" name="Group 13"/>
              <p:cNvGrpSpPr>
                <a:grpSpLocks/>
              </p:cNvGrpSpPr>
              <p:nvPr/>
            </p:nvGrpSpPr>
            <p:grpSpPr bwMode="auto">
              <a:xfrm>
                <a:off x="2689" y="1329"/>
                <a:ext cx="465" cy="301"/>
                <a:chOff x="2689" y="1329"/>
                <a:chExt cx="465" cy="301"/>
              </a:xfrm>
            </p:grpSpPr>
            <p:sp>
              <p:nvSpPr>
                <p:cNvPr id="620558" name="Rectangle 14"/>
                <p:cNvSpPr>
                  <a:spLocks noChangeArrowheads="1"/>
                </p:cNvSpPr>
                <p:nvPr/>
              </p:nvSpPr>
              <p:spPr bwMode="auto">
                <a:xfrm>
                  <a:off x="2689" y="1329"/>
                  <a:ext cx="451" cy="287"/>
                </a:xfrm>
                <a:prstGeom prst="rect">
                  <a:avLst/>
                </a:prstGeom>
                <a:solidFill>
                  <a:srgbClr val="84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59" name="Rectangle 15"/>
                <p:cNvSpPr>
                  <a:spLocks noChangeArrowheads="1"/>
                </p:cNvSpPr>
                <p:nvPr/>
              </p:nvSpPr>
              <p:spPr bwMode="auto">
                <a:xfrm>
                  <a:off x="2702" y="1342"/>
                  <a:ext cx="452" cy="288"/>
                </a:xfrm>
                <a:prstGeom prst="rect">
                  <a:avLst/>
                </a:prstGeom>
                <a:solidFill>
                  <a:srgbClr val="1E3D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60" name="Rectangle 16"/>
                <p:cNvSpPr>
                  <a:spLocks noChangeArrowheads="1"/>
                </p:cNvSpPr>
                <p:nvPr/>
              </p:nvSpPr>
              <p:spPr bwMode="auto">
                <a:xfrm>
                  <a:off x="2696" y="1335"/>
                  <a:ext cx="451" cy="28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561" name="Rectangle 17"/>
              <p:cNvSpPr>
                <a:spLocks noChangeArrowheads="1"/>
              </p:cNvSpPr>
              <p:nvPr/>
            </p:nvSpPr>
            <p:spPr bwMode="auto">
              <a:xfrm>
                <a:off x="2737" y="1376"/>
                <a:ext cx="39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62" name="Rectangle 18"/>
              <p:cNvSpPr>
                <a:spLocks noChangeArrowheads="1"/>
              </p:cNvSpPr>
              <p:nvPr/>
            </p:nvSpPr>
            <p:spPr bwMode="auto">
              <a:xfrm>
                <a:off x="2784" y="1408"/>
                <a:ext cx="22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DXC</a:t>
                </a:r>
                <a:endParaRPr lang="pt-BR" altLang="pt-BR" sz="800" b="1">
                  <a:solidFill>
                    <a:srgbClr val="FF0000"/>
                  </a:solidFill>
                  <a:latin typeface="Times New Roman" pitchFamily="18" charset="0"/>
                </a:endParaRPr>
              </a:p>
            </p:txBody>
          </p:sp>
        </p:grpSp>
        <p:sp>
          <p:nvSpPr>
            <p:cNvPr id="620563" name="Oval 19"/>
            <p:cNvSpPr>
              <a:spLocks noChangeArrowheads="1"/>
            </p:cNvSpPr>
            <p:nvPr/>
          </p:nvSpPr>
          <p:spPr bwMode="auto">
            <a:xfrm>
              <a:off x="2942" y="2526"/>
              <a:ext cx="83" cy="165"/>
            </a:xfrm>
            <a:prstGeom prst="ellipse">
              <a:avLst/>
            </a:prstGeom>
            <a:solidFill>
              <a:srgbClr val="FFFFFF"/>
            </a:solidFill>
            <a:ln w="23813">
              <a:solidFill>
                <a:srgbClr val="3333CC"/>
              </a:solidFill>
              <a:round/>
              <a:headEnd/>
              <a:tailEnd/>
            </a:ln>
          </p:spPr>
          <p:txBody>
            <a:bodyPr/>
            <a:lstStyle/>
            <a:p>
              <a:endParaRPr lang="pt-BR"/>
            </a:p>
          </p:txBody>
        </p:sp>
        <p:sp>
          <p:nvSpPr>
            <p:cNvPr id="620564" name="Rectangle 20"/>
            <p:cNvSpPr>
              <a:spLocks noChangeArrowheads="1"/>
            </p:cNvSpPr>
            <p:nvPr/>
          </p:nvSpPr>
          <p:spPr bwMode="auto">
            <a:xfrm>
              <a:off x="4617" y="4037"/>
              <a:ext cx="344" cy="1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65" name="Rectangle 21"/>
            <p:cNvSpPr>
              <a:spLocks noChangeArrowheads="1"/>
            </p:cNvSpPr>
            <p:nvPr/>
          </p:nvSpPr>
          <p:spPr bwMode="auto">
            <a:xfrm>
              <a:off x="1005" y="4037"/>
              <a:ext cx="426" cy="1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620566" name="Group 22"/>
            <p:cNvGrpSpPr>
              <a:grpSpLocks/>
            </p:cNvGrpSpPr>
            <p:nvPr/>
          </p:nvGrpSpPr>
          <p:grpSpPr bwMode="auto">
            <a:xfrm>
              <a:off x="1457" y="2478"/>
              <a:ext cx="466" cy="301"/>
              <a:chOff x="1457" y="2478"/>
              <a:chExt cx="466" cy="301"/>
            </a:xfrm>
          </p:grpSpPr>
          <p:grpSp>
            <p:nvGrpSpPr>
              <p:cNvPr id="620567" name="Group 23"/>
              <p:cNvGrpSpPr>
                <a:grpSpLocks/>
              </p:cNvGrpSpPr>
              <p:nvPr/>
            </p:nvGrpSpPr>
            <p:grpSpPr bwMode="auto">
              <a:xfrm>
                <a:off x="1457" y="2478"/>
                <a:ext cx="466" cy="301"/>
                <a:chOff x="1457" y="2478"/>
                <a:chExt cx="466" cy="301"/>
              </a:xfrm>
            </p:grpSpPr>
            <p:sp>
              <p:nvSpPr>
                <p:cNvPr id="620568" name="Rectangle 24"/>
                <p:cNvSpPr>
                  <a:spLocks noChangeArrowheads="1"/>
                </p:cNvSpPr>
                <p:nvPr/>
              </p:nvSpPr>
              <p:spPr bwMode="auto">
                <a:xfrm>
                  <a:off x="1457" y="2478"/>
                  <a:ext cx="452" cy="287"/>
                </a:xfrm>
                <a:prstGeom prst="rect">
                  <a:avLst/>
                </a:prstGeom>
                <a:solidFill>
                  <a:srgbClr val="84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69" name="Rectangle 25"/>
                <p:cNvSpPr>
                  <a:spLocks noChangeArrowheads="1"/>
                </p:cNvSpPr>
                <p:nvPr/>
              </p:nvSpPr>
              <p:spPr bwMode="auto">
                <a:xfrm>
                  <a:off x="1471" y="2492"/>
                  <a:ext cx="452" cy="287"/>
                </a:xfrm>
                <a:prstGeom prst="rect">
                  <a:avLst/>
                </a:prstGeom>
                <a:solidFill>
                  <a:srgbClr val="1E3D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70" name="Rectangle 26"/>
                <p:cNvSpPr>
                  <a:spLocks noChangeArrowheads="1"/>
                </p:cNvSpPr>
                <p:nvPr/>
              </p:nvSpPr>
              <p:spPr bwMode="auto">
                <a:xfrm>
                  <a:off x="1464" y="2485"/>
                  <a:ext cx="452" cy="28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571" name="Rectangle 27"/>
              <p:cNvSpPr>
                <a:spLocks noChangeArrowheads="1"/>
              </p:cNvSpPr>
              <p:nvPr/>
            </p:nvSpPr>
            <p:spPr bwMode="auto">
              <a:xfrm>
                <a:off x="1505" y="2526"/>
                <a:ext cx="39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72" name="Rectangle 28"/>
              <p:cNvSpPr>
                <a:spLocks noChangeArrowheads="1"/>
              </p:cNvSpPr>
              <p:nvPr/>
            </p:nvSpPr>
            <p:spPr bwMode="auto">
              <a:xfrm>
                <a:off x="1556" y="2557"/>
                <a:ext cx="28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1000" b="1">
                    <a:solidFill>
                      <a:srgbClr val="FFFFFF"/>
                    </a:solidFill>
                    <a:latin typeface="Arial" charset="0"/>
                  </a:rPr>
                  <a:t>DXC</a:t>
                </a:r>
                <a:endParaRPr lang="pt-BR" altLang="pt-BR" sz="1000" b="1">
                  <a:solidFill>
                    <a:srgbClr val="FF0000"/>
                  </a:solidFill>
                  <a:latin typeface="Times New Roman" pitchFamily="18" charset="0"/>
                </a:endParaRPr>
              </a:p>
            </p:txBody>
          </p:sp>
        </p:grpSp>
        <p:grpSp>
          <p:nvGrpSpPr>
            <p:cNvPr id="620573" name="Group 29"/>
            <p:cNvGrpSpPr>
              <a:grpSpLocks/>
            </p:cNvGrpSpPr>
            <p:nvPr/>
          </p:nvGrpSpPr>
          <p:grpSpPr bwMode="auto">
            <a:xfrm>
              <a:off x="1224" y="3914"/>
              <a:ext cx="861" cy="260"/>
              <a:chOff x="1224" y="3914"/>
              <a:chExt cx="861" cy="260"/>
            </a:xfrm>
          </p:grpSpPr>
          <p:grpSp>
            <p:nvGrpSpPr>
              <p:cNvPr id="620574" name="Group 30"/>
              <p:cNvGrpSpPr>
                <a:grpSpLocks/>
              </p:cNvGrpSpPr>
              <p:nvPr/>
            </p:nvGrpSpPr>
            <p:grpSpPr bwMode="auto">
              <a:xfrm>
                <a:off x="1224" y="3914"/>
                <a:ext cx="861" cy="260"/>
                <a:chOff x="1224" y="3914"/>
                <a:chExt cx="861" cy="260"/>
              </a:xfrm>
            </p:grpSpPr>
            <p:sp>
              <p:nvSpPr>
                <p:cNvPr id="620575" name="Rectangle 31"/>
                <p:cNvSpPr>
                  <a:spLocks noChangeArrowheads="1"/>
                </p:cNvSpPr>
                <p:nvPr/>
              </p:nvSpPr>
              <p:spPr bwMode="auto">
                <a:xfrm>
                  <a:off x="1224" y="3914"/>
                  <a:ext cx="847" cy="247"/>
                </a:xfrm>
                <a:prstGeom prst="rect">
                  <a:avLst/>
                </a:prstGeom>
                <a:solidFill>
                  <a:srgbClr val="FFA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76" name="Rectangle 32"/>
                <p:cNvSpPr>
                  <a:spLocks noChangeArrowheads="1"/>
                </p:cNvSpPr>
                <p:nvPr/>
              </p:nvSpPr>
              <p:spPr bwMode="auto">
                <a:xfrm>
                  <a:off x="1238" y="3928"/>
                  <a:ext cx="847" cy="246"/>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77" name="Rectangle 33"/>
                <p:cNvSpPr>
                  <a:spLocks noChangeArrowheads="1"/>
                </p:cNvSpPr>
                <p:nvPr/>
              </p:nvSpPr>
              <p:spPr bwMode="auto">
                <a:xfrm>
                  <a:off x="1231" y="3921"/>
                  <a:ext cx="847" cy="24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578" name="Rectangle 34"/>
              <p:cNvSpPr>
                <a:spLocks noChangeArrowheads="1"/>
              </p:cNvSpPr>
              <p:nvPr/>
            </p:nvSpPr>
            <p:spPr bwMode="auto">
              <a:xfrm>
                <a:off x="1231" y="3921"/>
                <a:ext cx="85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79" name="Rectangle 35"/>
              <p:cNvSpPr>
                <a:spLocks noChangeArrowheads="1"/>
              </p:cNvSpPr>
              <p:nvPr/>
            </p:nvSpPr>
            <p:spPr bwMode="auto">
              <a:xfrm>
                <a:off x="1279" y="3953"/>
                <a:ext cx="7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1000" b="1">
                    <a:solidFill>
                      <a:srgbClr val="000000"/>
                    </a:solidFill>
                    <a:latin typeface="Arial" charset="0"/>
                  </a:rPr>
                  <a:t>Comutação</a:t>
                </a:r>
                <a:endParaRPr lang="pt-BR" altLang="pt-BR" sz="1000" b="1">
                  <a:solidFill>
                    <a:srgbClr val="FF0000"/>
                  </a:solidFill>
                  <a:latin typeface="Times New Roman" pitchFamily="18" charset="0"/>
                </a:endParaRPr>
              </a:p>
            </p:txBody>
          </p:sp>
        </p:grpSp>
        <p:grpSp>
          <p:nvGrpSpPr>
            <p:cNvPr id="620580" name="Group 36"/>
            <p:cNvGrpSpPr>
              <a:grpSpLocks/>
            </p:cNvGrpSpPr>
            <p:nvPr/>
          </p:nvGrpSpPr>
          <p:grpSpPr bwMode="auto">
            <a:xfrm>
              <a:off x="3810" y="3914"/>
              <a:ext cx="861" cy="260"/>
              <a:chOff x="3810" y="3914"/>
              <a:chExt cx="861" cy="260"/>
            </a:xfrm>
          </p:grpSpPr>
          <p:grpSp>
            <p:nvGrpSpPr>
              <p:cNvPr id="620581" name="Group 37"/>
              <p:cNvGrpSpPr>
                <a:grpSpLocks/>
              </p:cNvGrpSpPr>
              <p:nvPr/>
            </p:nvGrpSpPr>
            <p:grpSpPr bwMode="auto">
              <a:xfrm>
                <a:off x="3810" y="3914"/>
                <a:ext cx="861" cy="260"/>
                <a:chOff x="3810" y="3914"/>
                <a:chExt cx="861" cy="260"/>
              </a:xfrm>
            </p:grpSpPr>
            <p:sp>
              <p:nvSpPr>
                <p:cNvPr id="620582" name="Rectangle 38"/>
                <p:cNvSpPr>
                  <a:spLocks noChangeArrowheads="1"/>
                </p:cNvSpPr>
                <p:nvPr/>
              </p:nvSpPr>
              <p:spPr bwMode="auto">
                <a:xfrm>
                  <a:off x="3810" y="3914"/>
                  <a:ext cx="847" cy="247"/>
                </a:xfrm>
                <a:prstGeom prst="rect">
                  <a:avLst/>
                </a:prstGeom>
                <a:solidFill>
                  <a:srgbClr val="FFA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83" name="Rectangle 39"/>
                <p:cNvSpPr>
                  <a:spLocks noChangeArrowheads="1"/>
                </p:cNvSpPr>
                <p:nvPr/>
              </p:nvSpPr>
              <p:spPr bwMode="auto">
                <a:xfrm>
                  <a:off x="3824" y="3928"/>
                  <a:ext cx="847" cy="246"/>
                </a:xfrm>
                <a:prstGeom prst="rect">
                  <a:avLst/>
                </a:prstGeom>
                <a:solidFill>
                  <a:srgbClr val="99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84" name="Rectangle 40"/>
                <p:cNvSpPr>
                  <a:spLocks noChangeArrowheads="1"/>
                </p:cNvSpPr>
                <p:nvPr/>
              </p:nvSpPr>
              <p:spPr bwMode="auto">
                <a:xfrm>
                  <a:off x="3817" y="3921"/>
                  <a:ext cx="847" cy="24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585" name="Rectangle 41"/>
              <p:cNvSpPr>
                <a:spLocks noChangeArrowheads="1"/>
              </p:cNvSpPr>
              <p:nvPr/>
            </p:nvSpPr>
            <p:spPr bwMode="auto">
              <a:xfrm>
                <a:off x="3817" y="3921"/>
                <a:ext cx="85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86" name="Rectangle 42"/>
              <p:cNvSpPr>
                <a:spLocks noChangeArrowheads="1"/>
              </p:cNvSpPr>
              <p:nvPr/>
            </p:nvSpPr>
            <p:spPr bwMode="auto">
              <a:xfrm>
                <a:off x="3865" y="3953"/>
                <a:ext cx="72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1000" b="1">
                    <a:solidFill>
                      <a:srgbClr val="000000"/>
                    </a:solidFill>
                    <a:latin typeface="Arial" charset="0"/>
                  </a:rPr>
                  <a:t>Comutação</a:t>
                </a:r>
                <a:endParaRPr lang="pt-BR" altLang="pt-BR" sz="1000" b="1">
                  <a:solidFill>
                    <a:srgbClr val="FF0000"/>
                  </a:solidFill>
                  <a:latin typeface="Times New Roman" pitchFamily="18" charset="0"/>
                </a:endParaRPr>
              </a:p>
            </p:txBody>
          </p:sp>
        </p:grpSp>
        <p:grpSp>
          <p:nvGrpSpPr>
            <p:cNvPr id="620587" name="Group 43"/>
            <p:cNvGrpSpPr>
              <a:grpSpLocks/>
            </p:cNvGrpSpPr>
            <p:nvPr/>
          </p:nvGrpSpPr>
          <p:grpSpPr bwMode="auto">
            <a:xfrm>
              <a:off x="4043" y="2929"/>
              <a:ext cx="384" cy="383"/>
              <a:chOff x="4043" y="2929"/>
              <a:chExt cx="384" cy="383"/>
            </a:xfrm>
          </p:grpSpPr>
          <p:grpSp>
            <p:nvGrpSpPr>
              <p:cNvPr id="620588" name="Group 44"/>
              <p:cNvGrpSpPr>
                <a:grpSpLocks/>
              </p:cNvGrpSpPr>
              <p:nvPr/>
            </p:nvGrpSpPr>
            <p:grpSpPr bwMode="auto">
              <a:xfrm>
                <a:off x="4043" y="2929"/>
                <a:ext cx="384" cy="383"/>
                <a:chOff x="4043" y="2929"/>
                <a:chExt cx="384" cy="383"/>
              </a:xfrm>
            </p:grpSpPr>
            <p:grpSp>
              <p:nvGrpSpPr>
                <p:cNvPr id="620589" name="Group 45"/>
                <p:cNvGrpSpPr>
                  <a:grpSpLocks/>
                </p:cNvGrpSpPr>
                <p:nvPr/>
              </p:nvGrpSpPr>
              <p:grpSpPr bwMode="auto">
                <a:xfrm>
                  <a:off x="4043" y="3049"/>
                  <a:ext cx="384" cy="263"/>
                  <a:chOff x="4043" y="3049"/>
                  <a:chExt cx="384" cy="263"/>
                </a:xfrm>
              </p:grpSpPr>
              <p:sp>
                <p:nvSpPr>
                  <p:cNvPr id="620590" name="Freeform 46"/>
                  <p:cNvSpPr>
                    <a:spLocks/>
                  </p:cNvSpPr>
                  <p:nvPr/>
                </p:nvSpPr>
                <p:spPr bwMode="auto">
                  <a:xfrm>
                    <a:off x="4043" y="3049"/>
                    <a:ext cx="370" cy="250"/>
                  </a:xfrm>
                  <a:custGeom>
                    <a:avLst/>
                    <a:gdLst>
                      <a:gd name="T0" fmla="*/ 369 w 739"/>
                      <a:gd name="T1" fmla="*/ 500 h 500"/>
                      <a:gd name="T2" fmla="*/ 0 w 739"/>
                      <a:gd name="T3" fmla="*/ 0 h 500"/>
                      <a:gd name="T4" fmla="*/ 739 w 739"/>
                      <a:gd name="T5" fmla="*/ 0 h 500"/>
                      <a:gd name="T6" fmla="*/ 369 w 739"/>
                      <a:gd name="T7" fmla="*/ 500 h 500"/>
                    </a:gdLst>
                    <a:ahLst/>
                    <a:cxnLst>
                      <a:cxn ang="0">
                        <a:pos x="T0" y="T1"/>
                      </a:cxn>
                      <a:cxn ang="0">
                        <a:pos x="T2" y="T3"/>
                      </a:cxn>
                      <a:cxn ang="0">
                        <a:pos x="T4" y="T5"/>
                      </a:cxn>
                      <a:cxn ang="0">
                        <a:pos x="T6" y="T7"/>
                      </a:cxn>
                    </a:cxnLst>
                    <a:rect l="0" t="0" r="r" b="b"/>
                    <a:pathLst>
                      <a:path w="739" h="500">
                        <a:moveTo>
                          <a:pt x="369" y="500"/>
                        </a:moveTo>
                        <a:lnTo>
                          <a:pt x="0" y="0"/>
                        </a:lnTo>
                        <a:lnTo>
                          <a:pt x="739" y="0"/>
                        </a:lnTo>
                        <a:lnTo>
                          <a:pt x="369" y="50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591" name="Freeform 47"/>
                  <p:cNvSpPr>
                    <a:spLocks/>
                  </p:cNvSpPr>
                  <p:nvPr/>
                </p:nvSpPr>
                <p:spPr bwMode="auto">
                  <a:xfrm>
                    <a:off x="4057" y="3063"/>
                    <a:ext cx="370" cy="249"/>
                  </a:xfrm>
                  <a:custGeom>
                    <a:avLst/>
                    <a:gdLst>
                      <a:gd name="T0" fmla="*/ 370 w 739"/>
                      <a:gd name="T1" fmla="*/ 499 h 499"/>
                      <a:gd name="T2" fmla="*/ 0 w 739"/>
                      <a:gd name="T3" fmla="*/ 0 h 499"/>
                      <a:gd name="T4" fmla="*/ 739 w 739"/>
                      <a:gd name="T5" fmla="*/ 0 h 499"/>
                      <a:gd name="T6" fmla="*/ 370 w 739"/>
                      <a:gd name="T7" fmla="*/ 499 h 499"/>
                    </a:gdLst>
                    <a:ahLst/>
                    <a:cxnLst>
                      <a:cxn ang="0">
                        <a:pos x="T0" y="T1"/>
                      </a:cxn>
                      <a:cxn ang="0">
                        <a:pos x="T2" y="T3"/>
                      </a:cxn>
                      <a:cxn ang="0">
                        <a:pos x="T4" y="T5"/>
                      </a:cxn>
                      <a:cxn ang="0">
                        <a:pos x="T6" y="T7"/>
                      </a:cxn>
                    </a:cxnLst>
                    <a:rect l="0" t="0" r="r" b="b"/>
                    <a:pathLst>
                      <a:path w="739" h="499">
                        <a:moveTo>
                          <a:pt x="370" y="499"/>
                        </a:moveTo>
                        <a:lnTo>
                          <a:pt x="0" y="0"/>
                        </a:lnTo>
                        <a:lnTo>
                          <a:pt x="739" y="0"/>
                        </a:lnTo>
                        <a:lnTo>
                          <a:pt x="370" y="499"/>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592" name="Freeform 48"/>
                  <p:cNvSpPr>
                    <a:spLocks/>
                  </p:cNvSpPr>
                  <p:nvPr/>
                </p:nvSpPr>
                <p:spPr bwMode="auto">
                  <a:xfrm>
                    <a:off x="4050" y="3056"/>
                    <a:ext cx="370" cy="250"/>
                  </a:xfrm>
                  <a:custGeom>
                    <a:avLst/>
                    <a:gdLst>
                      <a:gd name="T0" fmla="*/ 369 w 738"/>
                      <a:gd name="T1" fmla="*/ 499 h 499"/>
                      <a:gd name="T2" fmla="*/ 0 w 738"/>
                      <a:gd name="T3" fmla="*/ 0 h 499"/>
                      <a:gd name="T4" fmla="*/ 738 w 738"/>
                      <a:gd name="T5" fmla="*/ 0 h 499"/>
                      <a:gd name="T6" fmla="*/ 369 w 738"/>
                      <a:gd name="T7" fmla="*/ 499 h 499"/>
                    </a:gdLst>
                    <a:ahLst/>
                    <a:cxnLst>
                      <a:cxn ang="0">
                        <a:pos x="T0" y="T1"/>
                      </a:cxn>
                      <a:cxn ang="0">
                        <a:pos x="T2" y="T3"/>
                      </a:cxn>
                      <a:cxn ang="0">
                        <a:pos x="T4" y="T5"/>
                      </a:cxn>
                      <a:cxn ang="0">
                        <a:pos x="T6" y="T7"/>
                      </a:cxn>
                    </a:cxnLst>
                    <a:rect l="0" t="0" r="r" b="b"/>
                    <a:pathLst>
                      <a:path w="738" h="499">
                        <a:moveTo>
                          <a:pt x="369" y="499"/>
                        </a:moveTo>
                        <a:lnTo>
                          <a:pt x="0" y="0"/>
                        </a:lnTo>
                        <a:lnTo>
                          <a:pt x="738" y="0"/>
                        </a:lnTo>
                        <a:lnTo>
                          <a:pt x="369" y="49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593" name="Rectangle 49"/>
                <p:cNvSpPr>
                  <a:spLocks noChangeArrowheads="1"/>
                </p:cNvSpPr>
                <p:nvPr/>
              </p:nvSpPr>
              <p:spPr bwMode="auto">
                <a:xfrm>
                  <a:off x="4103" y="2929"/>
                  <a:ext cx="16" cy="1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94" name="Rectangle 50"/>
                <p:cNvSpPr>
                  <a:spLocks noChangeArrowheads="1"/>
                </p:cNvSpPr>
                <p:nvPr/>
              </p:nvSpPr>
              <p:spPr bwMode="auto">
                <a:xfrm>
                  <a:off x="4346" y="2929"/>
                  <a:ext cx="16" cy="1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595" name="Rectangle 51"/>
              <p:cNvSpPr>
                <a:spLocks noChangeArrowheads="1"/>
              </p:cNvSpPr>
              <p:nvPr/>
            </p:nvSpPr>
            <p:spPr bwMode="auto">
              <a:xfrm>
                <a:off x="4097" y="3059"/>
                <a:ext cx="28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596" name="Rectangle 52"/>
              <p:cNvSpPr>
                <a:spLocks noChangeArrowheads="1"/>
              </p:cNvSpPr>
              <p:nvPr/>
            </p:nvSpPr>
            <p:spPr bwMode="auto">
              <a:xfrm>
                <a:off x="4147" y="3090"/>
                <a:ext cx="2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grpSp>
          <p:nvGrpSpPr>
            <p:cNvPr id="620597" name="Group 53"/>
            <p:cNvGrpSpPr>
              <a:grpSpLocks/>
            </p:cNvGrpSpPr>
            <p:nvPr/>
          </p:nvGrpSpPr>
          <p:grpSpPr bwMode="auto">
            <a:xfrm>
              <a:off x="1457" y="3422"/>
              <a:ext cx="396" cy="384"/>
              <a:chOff x="1457" y="3422"/>
              <a:chExt cx="396" cy="384"/>
            </a:xfrm>
          </p:grpSpPr>
          <p:grpSp>
            <p:nvGrpSpPr>
              <p:cNvPr id="620598" name="Group 54"/>
              <p:cNvGrpSpPr>
                <a:grpSpLocks/>
              </p:cNvGrpSpPr>
              <p:nvPr/>
            </p:nvGrpSpPr>
            <p:grpSpPr bwMode="auto">
              <a:xfrm>
                <a:off x="1457" y="3422"/>
                <a:ext cx="383" cy="384"/>
                <a:chOff x="1457" y="3422"/>
                <a:chExt cx="383" cy="384"/>
              </a:xfrm>
            </p:grpSpPr>
            <p:grpSp>
              <p:nvGrpSpPr>
                <p:cNvPr id="620599" name="Group 55"/>
                <p:cNvGrpSpPr>
                  <a:grpSpLocks/>
                </p:cNvGrpSpPr>
                <p:nvPr/>
              </p:nvGrpSpPr>
              <p:grpSpPr bwMode="auto">
                <a:xfrm>
                  <a:off x="1457" y="3422"/>
                  <a:ext cx="383" cy="263"/>
                  <a:chOff x="1457" y="3422"/>
                  <a:chExt cx="383" cy="263"/>
                </a:xfrm>
              </p:grpSpPr>
              <p:sp>
                <p:nvSpPr>
                  <p:cNvPr id="620600" name="Freeform 56"/>
                  <p:cNvSpPr>
                    <a:spLocks/>
                  </p:cNvSpPr>
                  <p:nvPr/>
                </p:nvSpPr>
                <p:spPr bwMode="auto">
                  <a:xfrm>
                    <a:off x="1457" y="3422"/>
                    <a:ext cx="370" cy="250"/>
                  </a:xfrm>
                  <a:custGeom>
                    <a:avLst/>
                    <a:gdLst>
                      <a:gd name="T0" fmla="*/ 369 w 739"/>
                      <a:gd name="T1" fmla="*/ 0 h 499"/>
                      <a:gd name="T2" fmla="*/ 739 w 739"/>
                      <a:gd name="T3" fmla="*/ 499 h 499"/>
                      <a:gd name="T4" fmla="*/ 0 w 739"/>
                      <a:gd name="T5" fmla="*/ 499 h 499"/>
                      <a:gd name="T6" fmla="*/ 369 w 739"/>
                      <a:gd name="T7" fmla="*/ 0 h 499"/>
                    </a:gdLst>
                    <a:ahLst/>
                    <a:cxnLst>
                      <a:cxn ang="0">
                        <a:pos x="T0" y="T1"/>
                      </a:cxn>
                      <a:cxn ang="0">
                        <a:pos x="T2" y="T3"/>
                      </a:cxn>
                      <a:cxn ang="0">
                        <a:pos x="T4" y="T5"/>
                      </a:cxn>
                      <a:cxn ang="0">
                        <a:pos x="T6" y="T7"/>
                      </a:cxn>
                    </a:cxnLst>
                    <a:rect l="0" t="0" r="r" b="b"/>
                    <a:pathLst>
                      <a:path w="739" h="499">
                        <a:moveTo>
                          <a:pt x="369" y="0"/>
                        </a:moveTo>
                        <a:lnTo>
                          <a:pt x="739" y="499"/>
                        </a:lnTo>
                        <a:lnTo>
                          <a:pt x="0" y="499"/>
                        </a:lnTo>
                        <a:lnTo>
                          <a:pt x="369" y="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01" name="Freeform 57"/>
                  <p:cNvSpPr>
                    <a:spLocks/>
                  </p:cNvSpPr>
                  <p:nvPr/>
                </p:nvSpPr>
                <p:spPr bwMode="auto">
                  <a:xfrm>
                    <a:off x="1471" y="3436"/>
                    <a:ext cx="369" cy="249"/>
                  </a:xfrm>
                  <a:custGeom>
                    <a:avLst/>
                    <a:gdLst>
                      <a:gd name="T0" fmla="*/ 369 w 739"/>
                      <a:gd name="T1" fmla="*/ 0 h 500"/>
                      <a:gd name="T2" fmla="*/ 739 w 739"/>
                      <a:gd name="T3" fmla="*/ 500 h 500"/>
                      <a:gd name="T4" fmla="*/ 0 w 739"/>
                      <a:gd name="T5" fmla="*/ 500 h 500"/>
                      <a:gd name="T6" fmla="*/ 369 w 739"/>
                      <a:gd name="T7" fmla="*/ 0 h 500"/>
                    </a:gdLst>
                    <a:ahLst/>
                    <a:cxnLst>
                      <a:cxn ang="0">
                        <a:pos x="T0" y="T1"/>
                      </a:cxn>
                      <a:cxn ang="0">
                        <a:pos x="T2" y="T3"/>
                      </a:cxn>
                      <a:cxn ang="0">
                        <a:pos x="T4" y="T5"/>
                      </a:cxn>
                      <a:cxn ang="0">
                        <a:pos x="T6" y="T7"/>
                      </a:cxn>
                    </a:cxnLst>
                    <a:rect l="0" t="0" r="r" b="b"/>
                    <a:pathLst>
                      <a:path w="739" h="500">
                        <a:moveTo>
                          <a:pt x="369" y="0"/>
                        </a:moveTo>
                        <a:lnTo>
                          <a:pt x="739" y="500"/>
                        </a:lnTo>
                        <a:lnTo>
                          <a:pt x="0" y="500"/>
                        </a:lnTo>
                        <a:lnTo>
                          <a:pt x="369" y="0"/>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02" name="Freeform 58"/>
                  <p:cNvSpPr>
                    <a:spLocks/>
                  </p:cNvSpPr>
                  <p:nvPr/>
                </p:nvSpPr>
                <p:spPr bwMode="auto">
                  <a:xfrm>
                    <a:off x="1464" y="3429"/>
                    <a:ext cx="370" cy="249"/>
                  </a:xfrm>
                  <a:custGeom>
                    <a:avLst/>
                    <a:gdLst>
                      <a:gd name="T0" fmla="*/ 370 w 739"/>
                      <a:gd name="T1" fmla="*/ 0 h 499"/>
                      <a:gd name="T2" fmla="*/ 739 w 739"/>
                      <a:gd name="T3" fmla="*/ 499 h 499"/>
                      <a:gd name="T4" fmla="*/ 0 w 739"/>
                      <a:gd name="T5" fmla="*/ 499 h 499"/>
                      <a:gd name="T6" fmla="*/ 370 w 739"/>
                      <a:gd name="T7" fmla="*/ 0 h 499"/>
                    </a:gdLst>
                    <a:ahLst/>
                    <a:cxnLst>
                      <a:cxn ang="0">
                        <a:pos x="T0" y="T1"/>
                      </a:cxn>
                      <a:cxn ang="0">
                        <a:pos x="T2" y="T3"/>
                      </a:cxn>
                      <a:cxn ang="0">
                        <a:pos x="T4" y="T5"/>
                      </a:cxn>
                      <a:cxn ang="0">
                        <a:pos x="T6" y="T7"/>
                      </a:cxn>
                    </a:cxnLst>
                    <a:rect l="0" t="0" r="r" b="b"/>
                    <a:pathLst>
                      <a:path w="739" h="499">
                        <a:moveTo>
                          <a:pt x="370" y="0"/>
                        </a:moveTo>
                        <a:lnTo>
                          <a:pt x="739" y="499"/>
                        </a:lnTo>
                        <a:lnTo>
                          <a:pt x="0" y="499"/>
                        </a:lnTo>
                        <a:lnTo>
                          <a:pt x="37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03" name="Rectangle 59"/>
                <p:cNvSpPr>
                  <a:spLocks noChangeArrowheads="1"/>
                </p:cNvSpPr>
                <p:nvPr/>
              </p:nvSpPr>
              <p:spPr bwMode="auto">
                <a:xfrm>
                  <a:off x="1765" y="3667"/>
                  <a:ext cx="16" cy="13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04" name="Rectangle 60"/>
                <p:cNvSpPr>
                  <a:spLocks noChangeArrowheads="1"/>
                </p:cNvSpPr>
                <p:nvPr/>
              </p:nvSpPr>
              <p:spPr bwMode="auto">
                <a:xfrm>
                  <a:off x="1522" y="3667"/>
                  <a:ext cx="16" cy="13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605" name="Rectangle 61"/>
              <p:cNvSpPr>
                <a:spLocks noChangeArrowheads="1"/>
              </p:cNvSpPr>
              <p:nvPr/>
            </p:nvSpPr>
            <p:spPr bwMode="auto">
              <a:xfrm>
                <a:off x="1505" y="3527"/>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06" name="Rectangle 62"/>
              <p:cNvSpPr>
                <a:spLocks noChangeArrowheads="1"/>
              </p:cNvSpPr>
              <p:nvPr/>
            </p:nvSpPr>
            <p:spPr bwMode="auto">
              <a:xfrm>
                <a:off x="1556" y="3556"/>
                <a:ext cx="29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1000" b="1">
                    <a:solidFill>
                      <a:srgbClr val="FFFFFF"/>
                    </a:solidFill>
                    <a:latin typeface="Arial" charset="0"/>
                  </a:rPr>
                  <a:t>MUX</a:t>
                </a:r>
                <a:endParaRPr lang="pt-BR" altLang="pt-BR" sz="1000" b="1">
                  <a:solidFill>
                    <a:srgbClr val="FF0000"/>
                  </a:solidFill>
                  <a:latin typeface="Times New Roman" pitchFamily="18" charset="0"/>
                </a:endParaRPr>
              </a:p>
            </p:txBody>
          </p:sp>
        </p:grpSp>
        <p:grpSp>
          <p:nvGrpSpPr>
            <p:cNvPr id="620607" name="Group 63"/>
            <p:cNvGrpSpPr>
              <a:grpSpLocks/>
            </p:cNvGrpSpPr>
            <p:nvPr/>
          </p:nvGrpSpPr>
          <p:grpSpPr bwMode="auto">
            <a:xfrm>
              <a:off x="3304" y="2518"/>
              <a:ext cx="425" cy="342"/>
              <a:chOff x="3304" y="2518"/>
              <a:chExt cx="425" cy="342"/>
            </a:xfrm>
          </p:grpSpPr>
          <p:grpSp>
            <p:nvGrpSpPr>
              <p:cNvPr id="620608" name="Group 64"/>
              <p:cNvGrpSpPr>
                <a:grpSpLocks/>
              </p:cNvGrpSpPr>
              <p:nvPr/>
            </p:nvGrpSpPr>
            <p:grpSpPr bwMode="auto">
              <a:xfrm>
                <a:off x="3304" y="2518"/>
                <a:ext cx="290" cy="342"/>
                <a:chOff x="3304" y="2518"/>
                <a:chExt cx="290" cy="342"/>
              </a:xfrm>
            </p:grpSpPr>
            <p:sp>
              <p:nvSpPr>
                <p:cNvPr id="620609" name="Freeform 65"/>
                <p:cNvSpPr>
                  <a:spLocks/>
                </p:cNvSpPr>
                <p:nvPr/>
              </p:nvSpPr>
              <p:spPr bwMode="auto">
                <a:xfrm>
                  <a:off x="3304" y="2518"/>
                  <a:ext cx="277" cy="328"/>
                </a:xfrm>
                <a:custGeom>
                  <a:avLst/>
                  <a:gdLst>
                    <a:gd name="T0" fmla="*/ 0 w 555"/>
                    <a:gd name="T1" fmla="*/ 328 h 657"/>
                    <a:gd name="T2" fmla="*/ 555 w 555"/>
                    <a:gd name="T3" fmla="*/ 0 h 657"/>
                    <a:gd name="T4" fmla="*/ 555 w 555"/>
                    <a:gd name="T5" fmla="*/ 657 h 657"/>
                    <a:gd name="T6" fmla="*/ 0 w 555"/>
                    <a:gd name="T7" fmla="*/ 328 h 657"/>
                  </a:gdLst>
                  <a:ahLst/>
                  <a:cxnLst>
                    <a:cxn ang="0">
                      <a:pos x="T0" y="T1"/>
                    </a:cxn>
                    <a:cxn ang="0">
                      <a:pos x="T2" y="T3"/>
                    </a:cxn>
                    <a:cxn ang="0">
                      <a:pos x="T4" y="T5"/>
                    </a:cxn>
                    <a:cxn ang="0">
                      <a:pos x="T6" y="T7"/>
                    </a:cxn>
                  </a:cxnLst>
                  <a:rect l="0" t="0" r="r" b="b"/>
                  <a:pathLst>
                    <a:path w="555" h="657">
                      <a:moveTo>
                        <a:pt x="0" y="328"/>
                      </a:moveTo>
                      <a:lnTo>
                        <a:pt x="555" y="0"/>
                      </a:lnTo>
                      <a:lnTo>
                        <a:pt x="555" y="657"/>
                      </a:lnTo>
                      <a:lnTo>
                        <a:pt x="0" y="328"/>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10" name="Freeform 66"/>
                <p:cNvSpPr>
                  <a:spLocks/>
                </p:cNvSpPr>
                <p:nvPr/>
              </p:nvSpPr>
              <p:spPr bwMode="auto">
                <a:xfrm>
                  <a:off x="3317" y="2532"/>
                  <a:ext cx="277" cy="328"/>
                </a:xfrm>
                <a:custGeom>
                  <a:avLst/>
                  <a:gdLst>
                    <a:gd name="T0" fmla="*/ 0 w 554"/>
                    <a:gd name="T1" fmla="*/ 329 h 657"/>
                    <a:gd name="T2" fmla="*/ 554 w 554"/>
                    <a:gd name="T3" fmla="*/ 0 h 657"/>
                    <a:gd name="T4" fmla="*/ 554 w 554"/>
                    <a:gd name="T5" fmla="*/ 657 h 657"/>
                    <a:gd name="T6" fmla="*/ 0 w 554"/>
                    <a:gd name="T7" fmla="*/ 329 h 657"/>
                  </a:gdLst>
                  <a:ahLst/>
                  <a:cxnLst>
                    <a:cxn ang="0">
                      <a:pos x="T0" y="T1"/>
                    </a:cxn>
                    <a:cxn ang="0">
                      <a:pos x="T2" y="T3"/>
                    </a:cxn>
                    <a:cxn ang="0">
                      <a:pos x="T4" y="T5"/>
                    </a:cxn>
                    <a:cxn ang="0">
                      <a:pos x="T6" y="T7"/>
                    </a:cxn>
                  </a:cxnLst>
                  <a:rect l="0" t="0" r="r" b="b"/>
                  <a:pathLst>
                    <a:path w="554" h="657">
                      <a:moveTo>
                        <a:pt x="0" y="329"/>
                      </a:moveTo>
                      <a:lnTo>
                        <a:pt x="554" y="0"/>
                      </a:lnTo>
                      <a:lnTo>
                        <a:pt x="554" y="657"/>
                      </a:lnTo>
                      <a:lnTo>
                        <a:pt x="0" y="329"/>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11" name="Freeform 67"/>
                <p:cNvSpPr>
                  <a:spLocks/>
                </p:cNvSpPr>
                <p:nvPr/>
              </p:nvSpPr>
              <p:spPr bwMode="auto">
                <a:xfrm>
                  <a:off x="3311" y="2525"/>
                  <a:ext cx="277" cy="328"/>
                </a:xfrm>
                <a:custGeom>
                  <a:avLst/>
                  <a:gdLst>
                    <a:gd name="T0" fmla="*/ 0 w 554"/>
                    <a:gd name="T1" fmla="*/ 328 h 657"/>
                    <a:gd name="T2" fmla="*/ 554 w 554"/>
                    <a:gd name="T3" fmla="*/ 0 h 657"/>
                    <a:gd name="T4" fmla="*/ 554 w 554"/>
                    <a:gd name="T5" fmla="*/ 657 h 657"/>
                    <a:gd name="T6" fmla="*/ 0 w 554"/>
                    <a:gd name="T7" fmla="*/ 328 h 657"/>
                  </a:gdLst>
                  <a:ahLst/>
                  <a:cxnLst>
                    <a:cxn ang="0">
                      <a:pos x="T0" y="T1"/>
                    </a:cxn>
                    <a:cxn ang="0">
                      <a:pos x="T2" y="T3"/>
                    </a:cxn>
                    <a:cxn ang="0">
                      <a:pos x="T4" y="T5"/>
                    </a:cxn>
                    <a:cxn ang="0">
                      <a:pos x="T6" y="T7"/>
                    </a:cxn>
                  </a:cxnLst>
                  <a:rect l="0" t="0" r="r" b="b"/>
                  <a:pathLst>
                    <a:path w="554" h="657">
                      <a:moveTo>
                        <a:pt x="0" y="328"/>
                      </a:moveTo>
                      <a:lnTo>
                        <a:pt x="554" y="0"/>
                      </a:lnTo>
                      <a:lnTo>
                        <a:pt x="554" y="657"/>
                      </a:lnTo>
                      <a:lnTo>
                        <a:pt x="0" y="328"/>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12" name="Rectangle 68"/>
              <p:cNvSpPr>
                <a:spLocks noChangeArrowheads="1"/>
              </p:cNvSpPr>
              <p:nvPr/>
            </p:nvSpPr>
            <p:spPr bwMode="auto">
              <a:xfrm>
                <a:off x="3577" y="2571"/>
                <a:ext cx="152"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13" name="Rectangle 69"/>
              <p:cNvSpPr>
                <a:spLocks noChangeArrowheads="1"/>
              </p:cNvSpPr>
              <p:nvPr/>
            </p:nvSpPr>
            <p:spPr bwMode="auto">
              <a:xfrm>
                <a:off x="3577" y="2787"/>
                <a:ext cx="152" cy="1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grpSp>
          <p:nvGrpSpPr>
            <p:cNvPr id="620614" name="Group 70"/>
            <p:cNvGrpSpPr>
              <a:grpSpLocks/>
            </p:cNvGrpSpPr>
            <p:nvPr/>
          </p:nvGrpSpPr>
          <p:grpSpPr bwMode="auto">
            <a:xfrm>
              <a:off x="4043" y="3422"/>
              <a:ext cx="384" cy="384"/>
              <a:chOff x="4043" y="3422"/>
              <a:chExt cx="384" cy="384"/>
            </a:xfrm>
          </p:grpSpPr>
          <p:grpSp>
            <p:nvGrpSpPr>
              <p:cNvPr id="620615" name="Group 71"/>
              <p:cNvGrpSpPr>
                <a:grpSpLocks/>
              </p:cNvGrpSpPr>
              <p:nvPr/>
            </p:nvGrpSpPr>
            <p:grpSpPr bwMode="auto">
              <a:xfrm>
                <a:off x="4043" y="3422"/>
                <a:ext cx="384" cy="384"/>
                <a:chOff x="4043" y="3422"/>
                <a:chExt cx="384" cy="384"/>
              </a:xfrm>
            </p:grpSpPr>
            <p:grpSp>
              <p:nvGrpSpPr>
                <p:cNvPr id="620616" name="Group 72"/>
                <p:cNvGrpSpPr>
                  <a:grpSpLocks/>
                </p:cNvGrpSpPr>
                <p:nvPr/>
              </p:nvGrpSpPr>
              <p:grpSpPr bwMode="auto">
                <a:xfrm>
                  <a:off x="4043" y="3422"/>
                  <a:ext cx="384" cy="263"/>
                  <a:chOff x="4043" y="3422"/>
                  <a:chExt cx="384" cy="263"/>
                </a:xfrm>
              </p:grpSpPr>
              <p:sp>
                <p:nvSpPr>
                  <p:cNvPr id="620617" name="Freeform 73"/>
                  <p:cNvSpPr>
                    <a:spLocks/>
                  </p:cNvSpPr>
                  <p:nvPr/>
                </p:nvSpPr>
                <p:spPr bwMode="auto">
                  <a:xfrm>
                    <a:off x="4043" y="3422"/>
                    <a:ext cx="370" cy="250"/>
                  </a:xfrm>
                  <a:custGeom>
                    <a:avLst/>
                    <a:gdLst>
                      <a:gd name="T0" fmla="*/ 369 w 739"/>
                      <a:gd name="T1" fmla="*/ 0 h 499"/>
                      <a:gd name="T2" fmla="*/ 739 w 739"/>
                      <a:gd name="T3" fmla="*/ 499 h 499"/>
                      <a:gd name="T4" fmla="*/ 0 w 739"/>
                      <a:gd name="T5" fmla="*/ 499 h 499"/>
                      <a:gd name="T6" fmla="*/ 369 w 739"/>
                      <a:gd name="T7" fmla="*/ 0 h 499"/>
                    </a:gdLst>
                    <a:ahLst/>
                    <a:cxnLst>
                      <a:cxn ang="0">
                        <a:pos x="T0" y="T1"/>
                      </a:cxn>
                      <a:cxn ang="0">
                        <a:pos x="T2" y="T3"/>
                      </a:cxn>
                      <a:cxn ang="0">
                        <a:pos x="T4" y="T5"/>
                      </a:cxn>
                      <a:cxn ang="0">
                        <a:pos x="T6" y="T7"/>
                      </a:cxn>
                    </a:cxnLst>
                    <a:rect l="0" t="0" r="r" b="b"/>
                    <a:pathLst>
                      <a:path w="739" h="499">
                        <a:moveTo>
                          <a:pt x="369" y="0"/>
                        </a:moveTo>
                        <a:lnTo>
                          <a:pt x="739" y="499"/>
                        </a:lnTo>
                        <a:lnTo>
                          <a:pt x="0" y="499"/>
                        </a:lnTo>
                        <a:lnTo>
                          <a:pt x="369" y="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18" name="Freeform 74"/>
                  <p:cNvSpPr>
                    <a:spLocks/>
                  </p:cNvSpPr>
                  <p:nvPr/>
                </p:nvSpPr>
                <p:spPr bwMode="auto">
                  <a:xfrm>
                    <a:off x="4057" y="3436"/>
                    <a:ext cx="370" cy="249"/>
                  </a:xfrm>
                  <a:custGeom>
                    <a:avLst/>
                    <a:gdLst>
                      <a:gd name="T0" fmla="*/ 370 w 739"/>
                      <a:gd name="T1" fmla="*/ 0 h 500"/>
                      <a:gd name="T2" fmla="*/ 739 w 739"/>
                      <a:gd name="T3" fmla="*/ 500 h 500"/>
                      <a:gd name="T4" fmla="*/ 0 w 739"/>
                      <a:gd name="T5" fmla="*/ 500 h 500"/>
                      <a:gd name="T6" fmla="*/ 370 w 739"/>
                      <a:gd name="T7" fmla="*/ 0 h 500"/>
                    </a:gdLst>
                    <a:ahLst/>
                    <a:cxnLst>
                      <a:cxn ang="0">
                        <a:pos x="T0" y="T1"/>
                      </a:cxn>
                      <a:cxn ang="0">
                        <a:pos x="T2" y="T3"/>
                      </a:cxn>
                      <a:cxn ang="0">
                        <a:pos x="T4" y="T5"/>
                      </a:cxn>
                      <a:cxn ang="0">
                        <a:pos x="T6" y="T7"/>
                      </a:cxn>
                    </a:cxnLst>
                    <a:rect l="0" t="0" r="r" b="b"/>
                    <a:pathLst>
                      <a:path w="739" h="500">
                        <a:moveTo>
                          <a:pt x="370" y="0"/>
                        </a:moveTo>
                        <a:lnTo>
                          <a:pt x="739" y="500"/>
                        </a:lnTo>
                        <a:lnTo>
                          <a:pt x="0" y="500"/>
                        </a:lnTo>
                        <a:lnTo>
                          <a:pt x="370" y="0"/>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19" name="Freeform 75"/>
                  <p:cNvSpPr>
                    <a:spLocks/>
                  </p:cNvSpPr>
                  <p:nvPr/>
                </p:nvSpPr>
                <p:spPr bwMode="auto">
                  <a:xfrm>
                    <a:off x="4050" y="3429"/>
                    <a:ext cx="370" cy="249"/>
                  </a:xfrm>
                  <a:custGeom>
                    <a:avLst/>
                    <a:gdLst>
                      <a:gd name="T0" fmla="*/ 369 w 738"/>
                      <a:gd name="T1" fmla="*/ 0 h 499"/>
                      <a:gd name="T2" fmla="*/ 738 w 738"/>
                      <a:gd name="T3" fmla="*/ 499 h 499"/>
                      <a:gd name="T4" fmla="*/ 0 w 738"/>
                      <a:gd name="T5" fmla="*/ 499 h 499"/>
                      <a:gd name="T6" fmla="*/ 369 w 738"/>
                      <a:gd name="T7" fmla="*/ 0 h 499"/>
                    </a:gdLst>
                    <a:ahLst/>
                    <a:cxnLst>
                      <a:cxn ang="0">
                        <a:pos x="T0" y="T1"/>
                      </a:cxn>
                      <a:cxn ang="0">
                        <a:pos x="T2" y="T3"/>
                      </a:cxn>
                      <a:cxn ang="0">
                        <a:pos x="T4" y="T5"/>
                      </a:cxn>
                      <a:cxn ang="0">
                        <a:pos x="T6" y="T7"/>
                      </a:cxn>
                    </a:cxnLst>
                    <a:rect l="0" t="0" r="r" b="b"/>
                    <a:pathLst>
                      <a:path w="738" h="499">
                        <a:moveTo>
                          <a:pt x="369" y="0"/>
                        </a:moveTo>
                        <a:lnTo>
                          <a:pt x="738" y="499"/>
                        </a:lnTo>
                        <a:lnTo>
                          <a:pt x="0" y="499"/>
                        </a:lnTo>
                        <a:lnTo>
                          <a:pt x="369"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20" name="Rectangle 76"/>
                <p:cNvSpPr>
                  <a:spLocks noChangeArrowheads="1"/>
                </p:cNvSpPr>
                <p:nvPr/>
              </p:nvSpPr>
              <p:spPr bwMode="auto">
                <a:xfrm>
                  <a:off x="4351" y="3667"/>
                  <a:ext cx="16" cy="13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21" name="Rectangle 77"/>
                <p:cNvSpPr>
                  <a:spLocks noChangeArrowheads="1"/>
                </p:cNvSpPr>
                <p:nvPr/>
              </p:nvSpPr>
              <p:spPr bwMode="auto">
                <a:xfrm>
                  <a:off x="4108" y="3667"/>
                  <a:ext cx="16" cy="13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622" name="Rectangle 78"/>
              <p:cNvSpPr>
                <a:spLocks noChangeArrowheads="1"/>
              </p:cNvSpPr>
              <p:nvPr/>
            </p:nvSpPr>
            <p:spPr bwMode="auto">
              <a:xfrm>
                <a:off x="4091" y="3527"/>
                <a:ext cx="28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23" name="Rectangle 79"/>
              <p:cNvSpPr>
                <a:spLocks noChangeArrowheads="1"/>
              </p:cNvSpPr>
              <p:nvPr/>
            </p:nvSpPr>
            <p:spPr bwMode="auto">
              <a:xfrm>
                <a:off x="4142" y="3556"/>
                <a:ext cx="23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grpSp>
          <p:nvGrpSpPr>
            <p:cNvPr id="620624" name="Group 80"/>
            <p:cNvGrpSpPr>
              <a:grpSpLocks/>
            </p:cNvGrpSpPr>
            <p:nvPr/>
          </p:nvGrpSpPr>
          <p:grpSpPr bwMode="auto">
            <a:xfrm>
              <a:off x="2112" y="2518"/>
              <a:ext cx="425" cy="342"/>
              <a:chOff x="2112" y="2518"/>
              <a:chExt cx="425" cy="342"/>
            </a:xfrm>
          </p:grpSpPr>
          <p:grpSp>
            <p:nvGrpSpPr>
              <p:cNvPr id="620625" name="Group 81"/>
              <p:cNvGrpSpPr>
                <a:grpSpLocks/>
              </p:cNvGrpSpPr>
              <p:nvPr/>
            </p:nvGrpSpPr>
            <p:grpSpPr bwMode="auto">
              <a:xfrm>
                <a:off x="2112" y="2518"/>
                <a:ext cx="425" cy="342"/>
                <a:chOff x="2112" y="2518"/>
                <a:chExt cx="425" cy="342"/>
              </a:xfrm>
            </p:grpSpPr>
            <p:grpSp>
              <p:nvGrpSpPr>
                <p:cNvPr id="620626" name="Group 82"/>
                <p:cNvGrpSpPr>
                  <a:grpSpLocks/>
                </p:cNvGrpSpPr>
                <p:nvPr/>
              </p:nvGrpSpPr>
              <p:grpSpPr bwMode="auto">
                <a:xfrm>
                  <a:off x="2247" y="2518"/>
                  <a:ext cx="290" cy="342"/>
                  <a:chOff x="2247" y="2518"/>
                  <a:chExt cx="290" cy="342"/>
                </a:xfrm>
              </p:grpSpPr>
              <p:sp>
                <p:nvSpPr>
                  <p:cNvPr id="620627" name="Freeform 83"/>
                  <p:cNvSpPr>
                    <a:spLocks/>
                  </p:cNvSpPr>
                  <p:nvPr/>
                </p:nvSpPr>
                <p:spPr bwMode="auto">
                  <a:xfrm>
                    <a:off x="2247" y="2518"/>
                    <a:ext cx="277" cy="328"/>
                  </a:xfrm>
                  <a:custGeom>
                    <a:avLst/>
                    <a:gdLst>
                      <a:gd name="T0" fmla="*/ 555 w 555"/>
                      <a:gd name="T1" fmla="*/ 328 h 657"/>
                      <a:gd name="T2" fmla="*/ 0 w 555"/>
                      <a:gd name="T3" fmla="*/ 0 h 657"/>
                      <a:gd name="T4" fmla="*/ 0 w 555"/>
                      <a:gd name="T5" fmla="*/ 657 h 657"/>
                      <a:gd name="T6" fmla="*/ 555 w 555"/>
                      <a:gd name="T7" fmla="*/ 328 h 657"/>
                    </a:gdLst>
                    <a:ahLst/>
                    <a:cxnLst>
                      <a:cxn ang="0">
                        <a:pos x="T0" y="T1"/>
                      </a:cxn>
                      <a:cxn ang="0">
                        <a:pos x="T2" y="T3"/>
                      </a:cxn>
                      <a:cxn ang="0">
                        <a:pos x="T4" y="T5"/>
                      </a:cxn>
                      <a:cxn ang="0">
                        <a:pos x="T6" y="T7"/>
                      </a:cxn>
                    </a:cxnLst>
                    <a:rect l="0" t="0" r="r" b="b"/>
                    <a:pathLst>
                      <a:path w="555" h="657">
                        <a:moveTo>
                          <a:pt x="555" y="328"/>
                        </a:moveTo>
                        <a:lnTo>
                          <a:pt x="0" y="0"/>
                        </a:lnTo>
                        <a:lnTo>
                          <a:pt x="0" y="657"/>
                        </a:lnTo>
                        <a:lnTo>
                          <a:pt x="555" y="328"/>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28" name="Freeform 84"/>
                  <p:cNvSpPr>
                    <a:spLocks/>
                  </p:cNvSpPr>
                  <p:nvPr/>
                </p:nvSpPr>
                <p:spPr bwMode="auto">
                  <a:xfrm>
                    <a:off x="2260" y="2532"/>
                    <a:ext cx="277" cy="328"/>
                  </a:xfrm>
                  <a:custGeom>
                    <a:avLst/>
                    <a:gdLst>
                      <a:gd name="T0" fmla="*/ 554 w 554"/>
                      <a:gd name="T1" fmla="*/ 329 h 657"/>
                      <a:gd name="T2" fmla="*/ 0 w 554"/>
                      <a:gd name="T3" fmla="*/ 0 h 657"/>
                      <a:gd name="T4" fmla="*/ 0 w 554"/>
                      <a:gd name="T5" fmla="*/ 657 h 657"/>
                      <a:gd name="T6" fmla="*/ 554 w 554"/>
                      <a:gd name="T7" fmla="*/ 329 h 657"/>
                    </a:gdLst>
                    <a:ahLst/>
                    <a:cxnLst>
                      <a:cxn ang="0">
                        <a:pos x="T0" y="T1"/>
                      </a:cxn>
                      <a:cxn ang="0">
                        <a:pos x="T2" y="T3"/>
                      </a:cxn>
                      <a:cxn ang="0">
                        <a:pos x="T4" y="T5"/>
                      </a:cxn>
                      <a:cxn ang="0">
                        <a:pos x="T6" y="T7"/>
                      </a:cxn>
                    </a:cxnLst>
                    <a:rect l="0" t="0" r="r" b="b"/>
                    <a:pathLst>
                      <a:path w="554" h="657">
                        <a:moveTo>
                          <a:pt x="554" y="329"/>
                        </a:moveTo>
                        <a:lnTo>
                          <a:pt x="0" y="0"/>
                        </a:lnTo>
                        <a:lnTo>
                          <a:pt x="0" y="657"/>
                        </a:lnTo>
                        <a:lnTo>
                          <a:pt x="554" y="329"/>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29" name="Freeform 85"/>
                  <p:cNvSpPr>
                    <a:spLocks/>
                  </p:cNvSpPr>
                  <p:nvPr/>
                </p:nvSpPr>
                <p:spPr bwMode="auto">
                  <a:xfrm>
                    <a:off x="2254" y="2525"/>
                    <a:ext cx="277" cy="328"/>
                  </a:xfrm>
                  <a:custGeom>
                    <a:avLst/>
                    <a:gdLst>
                      <a:gd name="T0" fmla="*/ 554 w 554"/>
                      <a:gd name="T1" fmla="*/ 328 h 657"/>
                      <a:gd name="T2" fmla="*/ 0 w 554"/>
                      <a:gd name="T3" fmla="*/ 0 h 657"/>
                      <a:gd name="T4" fmla="*/ 0 w 554"/>
                      <a:gd name="T5" fmla="*/ 657 h 657"/>
                      <a:gd name="T6" fmla="*/ 554 w 554"/>
                      <a:gd name="T7" fmla="*/ 328 h 657"/>
                    </a:gdLst>
                    <a:ahLst/>
                    <a:cxnLst>
                      <a:cxn ang="0">
                        <a:pos x="T0" y="T1"/>
                      </a:cxn>
                      <a:cxn ang="0">
                        <a:pos x="T2" y="T3"/>
                      </a:cxn>
                      <a:cxn ang="0">
                        <a:pos x="T4" y="T5"/>
                      </a:cxn>
                      <a:cxn ang="0">
                        <a:pos x="T6" y="T7"/>
                      </a:cxn>
                    </a:cxnLst>
                    <a:rect l="0" t="0" r="r" b="b"/>
                    <a:pathLst>
                      <a:path w="554" h="657">
                        <a:moveTo>
                          <a:pt x="554" y="328"/>
                        </a:moveTo>
                        <a:lnTo>
                          <a:pt x="0" y="0"/>
                        </a:lnTo>
                        <a:lnTo>
                          <a:pt x="0" y="657"/>
                        </a:lnTo>
                        <a:lnTo>
                          <a:pt x="554" y="328"/>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30" name="Rectangle 86"/>
                <p:cNvSpPr>
                  <a:spLocks noChangeArrowheads="1"/>
                </p:cNvSpPr>
                <p:nvPr/>
              </p:nvSpPr>
              <p:spPr bwMode="auto">
                <a:xfrm>
                  <a:off x="2112" y="2571"/>
                  <a:ext cx="153"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31" name="Rectangle 87"/>
                <p:cNvSpPr>
                  <a:spLocks noChangeArrowheads="1"/>
                </p:cNvSpPr>
                <p:nvPr/>
              </p:nvSpPr>
              <p:spPr bwMode="auto">
                <a:xfrm>
                  <a:off x="2112" y="2787"/>
                  <a:ext cx="153" cy="1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632" name="Rectangle 88"/>
              <p:cNvSpPr>
                <a:spLocks noChangeArrowheads="1"/>
              </p:cNvSpPr>
              <p:nvPr/>
            </p:nvSpPr>
            <p:spPr bwMode="auto">
              <a:xfrm>
                <a:off x="2244" y="2624"/>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33" name="Rectangle 89"/>
              <p:cNvSpPr>
                <a:spLocks noChangeArrowheads="1"/>
              </p:cNvSpPr>
              <p:nvPr/>
            </p:nvSpPr>
            <p:spPr bwMode="auto">
              <a:xfrm>
                <a:off x="2294" y="2651"/>
                <a:ext cx="23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sp>
          <p:nvSpPr>
            <p:cNvPr id="620634" name="Rectangle 90"/>
            <p:cNvSpPr>
              <a:spLocks noChangeArrowheads="1"/>
            </p:cNvSpPr>
            <p:nvPr/>
          </p:nvSpPr>
          <p:spPr bwMode="auto">
            <a:xfrm>
              <a:off x="3352" y="2608"/>
              <a:ext cx="28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635" name="Rectangle 91"/>
            <p:cNvSpPr>
              <a:spLocks noChangeArrowheads="1"/>
            </p:cNvSpPr>
            <p:nvPr/>
          </p:nvSpPr>
          <p:spPr bwMode="auto">
            <a:xfrm>
              <a:off x="3401" y="2638"/>
              <a:ext cx="23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nvGrpSpPr>
            <p:cNvPr id="620636" name="Group 92"/>
            <p:cNvGrpSpPr>
              <a:grpSpLocks/>
            </p:cNvGrpSpPr>
            <p:nvPr/>
          </p:nvGrpSpPr>
          <p:grpSpPr bwMode="auto">
            <a:xfrm>
              <a:off x="2409" y="1634"/>
              <a:ext cx="370" cy="384"/>
              <a:chOff x="2409" y="1634"/>
              <a:chExt cx="370" cy="384"/>
            </a:xfrm>
          </p:grpSpPr>
          <p:grpSp>
            <p:nvGrpSpPr>
              <p:cNvPr id="620637" name="Group 93"/>
              <p:cNvGrpSpPr>
                <a:grpSpLocks/>
              </p:cNvGrpSpPr>
              <p:nvPr/>
            </p:nvGrpSpPr>
            <p:grpSpPr bwMode="auto">
              <a:xfrm>
                <a:off x="2409" y="1634"/>
                <a:ext cx="370" cy="360"/>
                <a:chOff x="2409" y="1634"/>
                <a:chExt cx="370" cy="360"/>
              </a:xfrm>
            </p:grpSpPr>
            <p:grpSp>
              <p:nvGrpSpPr>
                <p:cNvPr id="620638" name="Group 94"/>
                <p:cNvGrpSpPr>
                  <a:grpSpLocks/>
                </p:cNvGrpSpPr>
                <p:nvPr/>
              </p:nvGrpSpPr>
              <p:grpSpPr bwMode="auto">
                <a:xfrm>
                  <a:off x="2409" y="1675"/>
                  <a:ext cx="323" cy="319"/>
                  <a:chOff x="2409" y="1675"/>
                  <a:chExt cx="323" cy="319"/>
                </a:xfrm>
              </p:grpSpPr>
              <p:sp>
                <p:nvSpPr>
                  <p:cNvPr id="620639" name="Freeform 95"/>
                  <p:cNvSpPr>
                    <a:spLocks/>
                  </p:cNvSpPr>
                  <p:nvPr/>
                </p:nvSpPr>
                <p:spPr bwMode="auto">
                  <a:xfrm>
                    <a:off x="2409" y="1675"/>
                    <a:ext cx="309" cy="305"/>
                  </a:xfrm>
                  <a:custGeom>
                    <a:avLst/>
                    <a:gdLst>
                      <a:gd name="T0" fmla="*/ 0 w 618"/>
                      <a:gd name="T1" fmla="*/ 610 h 610"/>
                      <a:gd name="T2" fmla="*/ 117 w 618"/>
                      <a:gd name="T3" fmla="*/ 0 h 610"/>
                      <a:gd name="T4" fmla="*/ 618 w 618"/>
                      <a:gd name="T5" fmla="*/ 544 h 610"/>
                      <a:gd name="T6" fmla="*/ 0 w 618"/>
                      <a:gd name="T7" fmla="*/ 610 h 610"/>
                    </a:gdLst>
                    <a:ahLst/>
                    <a:cxnLst>
                      <a:cxn ang="0">
                        <a:pos x="T0" y="T1"/>
                      </a:cxn>
                      <a:cxn ang="0">
                        <a:pos x="T2" y="T3"/>
                      </a:cxn>
                      <a:cxn ang="0">
                        <a:pos x="T4" y="T5"/>
                      </a:cxn>
                      <a:cxn ang="0">
                        <a:pos x="T6" y="T7"/>
                      </a:cxn>
                    </a:cxnLst>
                    <a:rect l="0" t="0" r="r" b="b"/>
                    <a:pathLst>
                      <a:path w="618" h="610">
                        <a:moveTo>
                          <a:pt x="0" y="610"/>
                        </a:moveTo>
                        <a:lnTo>
                          <a:pt x="117" y="0"/>
                        </a:lnTo>
                        <a:lnTo>
                          <a:pt x="618" y="544"/>
                        </a:lnTo>
                        <a:lnTo>
                          <a:pt x="0" y="61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40" name="Freeform 96"/>
                  <p:cNvSpPr>
                    <a:spLocks/>
                  </p:cNvSpPr>
                  <p:nvPr/>
                </p:nvSpPr>
                <p:spPr bwMode="auto">
                  <a:xfrm>
                    <a:off x="2423" y="1689"/>
                    <a:ext cx="309" cy="305"/>
                  </a:xfrm>
                  <a:custGeom>
                    <a:avLst/>
                    <a:gdLst>
                      <a:gd name="T0" fmla="*/ 0 w 617"/>
                      <a:gd name="T1" fmla="*/ 611 h 611"/>
                      <a:gd name="T2" fmla="*/ 116 w 617"/>
                      <a:gd name="T3" fmla="*/ 0 h 611"/>
                      <a:gd name="T4" fmla="*/ 617 w 617"/>
                      <a:gd name="T5" fmla="*/ 544 h 611"/>
                      <a:gd name="T6" fmla="*/ 0 w 617"/>
                      <a:gd name="T7" fmla="*/ 611 h 611"/>
                    </a:gdLst>
                    <a:ahLst/>
                    <a:cxnLst>
                      <a:cxn ang="0">
                        <a:pos x="T0" y="T1"/>
                      </a:cxn>
                      <a:cxn ang="0">
                        <a:pos x="T2" y="T3"/>
                      </a:cxn>
                      <a:cxn ang="0">
                        <a:pos x="T4" y="T5"/>
                      </a:cxn>
                      <a:cxn ang="0">
                        <a:pos x="T6" y="T7"/>
                      </a:cxn>
                    </a:cxnLst>
                    <a:rect l="0" t="0" r="r" b="b"/>
                    <a:pathLst>
                      <a:path w="617" h="611">
                        <a:moveTo>
                          <a:pt x="0" y="611"/>
                        </a:moveTo>
                        <a:lnTo>
                          <a:pt x="116" y="0"/>
                        </a:lnTo>
                        <a:lnTo>
                          <a:pt x="617" y="544"/>
                        </a:lnTo>
                        <a:lnTo>
                          <a:pt x="0" y="611"/>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41" name="Freeform 97"/>
                  <p:cNvSpPr>
                    <a:spLocks/>
                  </p:cNvSpPr>
                  <p:nvPr/>
                </p:nvSpPr>
                <p:spPr bwMode="auto">
                  <a:xfrm>
                    <a:off x="2416" y="1682"/>
                    <a:ext cx="309" cy="305"/>
                  </a:xfrm>
                  <a:custGeom>
                    <a:avLst/>
                    <a:gdLst>
                      <a:gd name="T0" fmla="*/ 0 w 617"/>
                      <a:gd name="T1" fmla="*/ 611 h 611"/>
                      <a:gd name="T2" fmla="*/ 116 w 617"/>
                      <a:gd name="T3" fmla="*/ 0 h 611"/>
                      <a:gd name="T4" fmla="*/ 617 w 617"/>
                      <a:gd name="T5" fmla="*/ 544 h 611"/>
                      <a:gd name="T6" fmla="*/ 0 w 617"/>
                      <a:gd name="T7" fmla="*/ 611 h 611"/>
                    </a:gdLst>
                    <a:ahLst/>
                    <a:cxnLst>
                      <a:cxn ang="0">
                        <a:pos x="T0" y="T1"/>
                      </a:cxn>
                      <a:cxn ang="0">
                        <a:pos x="T2" y="T3"/>
                      </a:cxn>
                      <a:cxn ang="0">
                        <a:pos x="T4" y="T5"/>
                      </a:cxn>
                      <a:cxn ang="0">
                        <a:pos x="T6" y="T7"/>
                      </a:cxn>
                    </a:cxnLst>
                    <a:rect l="0" t="0" r="r" b="b"/>
                    <a:pathLst>
                      <a:path w="617" h="611">
                        <a:moveTo>
                          <a:pt x="0" y="611"/>
                        </a:moveTo>
                        <a:lnTo>
                          <a:pt x="116" y="0"/>
                        </a:lnTo>
                        <a:lnTo>
                          <a:pt x="617" y="544"/>
                        </a:lnTo>
                        <a:lnTo>
                          <a:pt x="0" y="611"/>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42" name="Freeform 98"/>
                <p:cNvSpPr>
                  <a:spLocks/>
                </p:cNvSpPr>
                <p:nvPr/>
              </p:nvSpPr>
              <p:spPr bwMode="auto">
                <a:xfrm>
                  <a:off x="2502" y="1634"/>
                  <a:ext cx="112" cy="106"/>
                </a:xfrm>
                <a:custGeom>
                  <a:avLst/>
                  <a:gdLst>
                    <a:gd name="T0" fmla="*/ 0 w 226"/>
                    <a:gd name="T1" fmla="*/ 190 h 212"/>
                    <a:gd name="T2" fmla="*/ 21 w 226"/>
                    <a:gd name="T3" fmla="*/ 212 h 212"/>
                    <a:gd name="T4" fmla="*/ 226 w 226"/>
                    <a:gd name="T5" fmla="*/ 22 h 212"/>
                    <a:gd name="T6" fmla="*/ 205 w 226"/>
                    <a:gd name="T7" fmla="*/ 0 h 212"/>
                    <a:gd name="T8" fmla="*/ 0 w 226"/>
                    <a:gd name="T9" fmla="*/ 190 h 212"/>
                  </a:gdLst>
                  <a:ahLst/>
                  <a:cxnLst>
                    <a:cxn ang="0">
                      <a:pos x="T0" y="T1"/>
                    </a:cxn>
                    <a:cxn ang="0">
                      <a:pos x="T2" y="T3"/>
                    </a:cxn>
                    <a:cxn ang="0">
                      <a:pos x="T4" y="T5"/>
                    </a:cxn>
                    <a:cxn ang="0">
                      <a:pos x="T6" y="T7"/>
                    </a:cxn>
                    <a:cxn ang="0">
                      <a:pos x="T8" y="T9"/>
                    </a:cxn>
                  </a:cxnLst>
                  <a:rect l="0" t="0" r="r" b="b"/>
                  <a:pathLst>
                    <a:path w="226" h="212">
                      <a:moveTo>
                        <a:pt x="0" y="190"/>
                      </a:moveTo>
                      <a:lnTo>
                        <a:pt x="21" y="212"/>
                      </a:lnTo>
                      <a:lnTo>
                        <a:pt x="226" y="22"/>
                      </a:lnTo>
                      <a:lnTo>
                        <a:pt x="205" y="0"/>
                      </a:lnTo>
                      <a:lnTo>
                        <a:pt x="0" y="19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43" name="Freeform 99"/>
                <p:cNvSpPr>
                  <a:spLocks/>
                </p:cNvSpPr>
                <p:nvPr/>
              </p:nvSpPr>
              <p:spPr bwMode="auto">
                <a:xfrm>
                  <a:off x="2667" y="1813"/>
                  <a:ext cx="112" cy="106"/>
                </a:xfrm>
                <a:custGeom>
                  <a:avLst/>
                  <a:gdLst>
                    <a:gd name="T0" fmla="*/ 0 w 226"/>
                    <a:gd name="T1" fmla="*/ 190 h 212"/>
                    <a:gd name="T2" fmla="*/ 21 w 226"/>
                    <a:gd name="T3" fmla="*/ 212 h 212"/>
                    <a:gd name="T4" fmla="*/ 226 w 226"/>
                    <a:gd name="T5" fmla="*/ 22 h 212"/>
                    <a:gd name="T6" fmla="*/ 205 w 226"/>
                    <a:gd name="T7" fmla="*/ 0 h 212"/>
                    <a:gd name="T8" fmla="*/ 0 w 226"/>
                    <a:gd name="T9" fmla="*/ 190 h 212"/>
                  </a:gdLst>
                  <a:ahLst/>
                  <a:cxnLst>
                    <a:cxn ang="0">
                      <a:pos x="T0" y="T1"/>
                    </a:cxn>
                    <a:cxn ang="0">
                      <a:pos x="T2" y="T3"/>
                    </a:cxn>
                    <a:cxn ang="0">
                      <a:pos x="T4" y="T5"/>
                    </a:cxn>
                    <a:cxn ang="0">
                      <a:pos x="T6" y="T7"/>
                    </a:cxn>
                    <a:cxn ang="0">
                      <a:pos x="T8" y="T9"/>
                    </a:cxn>
                  </a:cxnLst>
                  <a:rect l="0" t="0" r="r" b="b"/>
                  <a:pathLst>
                    <a:path w="226" h="212">
                      <a:moveTo>
                        <a:pt x="0" y="190"/>
                      </a:moveTo>
                      <a:lnTo>
                        <a:pt x="21" y="212"/>
                      </a:lnTo>
                      <a:lnTo>
                        <a:pt x="226" y="22"/>
                      </a:lnTo>
                      <a:lnTo>
                        <a:pt x="205" y="0"/>
                      </a:lnTo>
                      <a:lnTo>
                        <a:pt x="0" y="19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44" name="Rectangle 100"/>
              <p:cNvSpPr>
                <a:spLocks noChangeArrowheads="1"/>
              </p:cNvSpPr>
              <p:nvPr/>
            </p:nvSpPr>
            <p:spPr bwMode="auto">
              <a:xfrm rot="2820000">
                <a:off x="2437" y="1834"/>
                <a:ext cx="23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grpSp>
          <p:nvGrpSpPr>
            <p:cNvPr id="620645" name="Group 101"/>
            <p:cNvGrpSpPr>
              <a:grpSpLocks/>
            </p:cNvGrpSpPr>
            <p:nvPr/>
          </p:nvGrpSpPr>
          <p:grpSpPr bwMode="auto">
            <a:xfrm>
              <a:off x="1831" y="2173"/>
              <a:ext cx="376" cy="351"/>
              <a:chOff x="1831" y="2173"/>
              <a:chExt cx="376" cy="351"/>
            </a:xfrm>
          </p:grpSpPr>
          <p:grpSp>
            <p:nvGrpSpPr>
              <p:cNvPr id="620646" name="Group 102"/>
              <p:cNvGrpSpPr>
                <a:grpSpLocks/>
              </p:cNvGrpSpPr>
              <p:nvPr/>
            </p:nvGrpSpPr>
            <p:grpSpPr bwMode="auto">
              <a:xfrm>
                <a:off x="1831" y="2173"/>
                <a:ext cx="376" cy="351"/>
                <a:chOff x="1831" y="2173"/>
                <a:chExt cx="376" cy="351"/>
              </a:xfrm>
            </p:grpSpPr>
            <p:grpSp>
              <p:nvGrpSpPr>
                <p:cNvPr id="620647" name="Group 103"/>
                <p:cNvGrpSpPr>
                  <a:grpSpLocks/>
                </p:cNvGrpSpPr>
                <p:nvPr/>
              </p:nvGrpSpPr>
              <p:grpSpPr bwMode="auto">
                <a:xfrm>
                  <a:off x="1883" y="2173"/>
                  <a:ext cx="324" cy="316"/>
                  <a:chOff x="1883" y="2173"/>
                  <a:chExt cx="324" cy="316"/>
                </a:xfrm>
              </p:grpSpPr>
              <p:sp>
                <p:nvSpPr>
                  <p:cNvPr id="620648" name="Freeform 104"/>
                  <p:cNvSpPr>
                    <a:spLocks/>
                  </p:cNvSpPr>
                  <p:nvPr/>
                </p:nvSpPr>
                <p:spPr bwMode="auto">
                  <a:xfrm>
                    <a:off x="1883" y="2173"/>
                    <a:ext cx="311" cy="302"/>
                  </a:xfrm>
                  <a:custGeom>
                    <a:avLst/>
                    <a:gdLst>
                      <a:gd name="T0" fmla="*/ 621 w 621"/>
                      <a:gd name="T1" fmla="*/ 0 h 604"/>
                      <a:gd name="T2" fmla="*/ 478 w 621"/>
                      <a:gd name="T3" fmla="*/ 604 h 604"/>
                      <a:gd name="T4" fmla="*/ 0 w 621"/>
                      <a:gd name="T5" fmla="*/ 39 h 604"/>
                      <a:gd name="T6" fmla="*/ 621 w 621"/>
                      <a:gd name="T7" fmla="*/ 0 h 604"/>
                    </a:gdLst>
                    <a:ahLst/>
                    <a:cxnLst>
                      <a:cxn ang="0">
                        <a:pos x="T0" y="T1"/>
                      </a:cxn>
                      <a:cxn ang="0">
                        <a:pos x="T2" y="T3"/>
                      </a:cxn>
                      <a:cxn ang="0">
                        <a:pos x="T4" y="T5"/>
                      </a:cxn>
                      <a:cxn ang="0">
                        <a:pos x="T6" y="T7"/>
                      </a:cxn>
                    </a:cxnLst>
                    <a:rect l="0" t="0" r="r" b="b"/>
                    <a:pathLst>
                      <a:path w="621" h="604">
                        <a:moveTo>
                          <a:pt x="621" y="0"/>
                        </a:moveTo>
                        <a:lnTo>
                          <a:pt x="478" y="604"/>
                        </a:lnTo>
                        <a:lnTo>
                          <a:pt x="0" y="39"/>
                        </a:lnTo>
                        <a:lnTo>
                          <a:pt x="621" y="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49" name="Freeform 105"/>
                  <p:cNvSpPr>
                    <a:spLocks/>
                  </p:cNvSpPr>
                  <p:nvPr/>
                </p:nvSpPr>
                <p:spPr bwMode="auto">
                  <a:xfrm>
                    <a:off x="1897" y="2187"/>
                    <a:ext cx="310" cy="302"/>
                  </a:xfrm>
                  <a:custGeom>
                    <a:avLst/>
                    <a:gdLst>
                      <a:gd name="T0" fmla="*/ 621 w 621"/>
                      <a:gd name="T1" fmla="*/ 0 h 604"/>
                      <a:gd name="T2" fmla="*/ 477 w 621"/>
                      <a:gd name="T3" fmla="*/ 604 h 604"/>
                      <a:gd name="T4" fmla="*/ 0 w 621"/>
                      <a:gd name="T5" fmla="*/ 40 h 604"/>
                      <a:gd name="T6" fmla="*/ 621 w 621"/>
                      <a:gd name="T7" fmla="*/ 0 h 604"/>
                    </a:gdLst>
                    <a:ahLst/>
                    <a:cxnLst>
                      <a:cxn ang="0">
                        <a:pos x="T0" y="T1"/>
                      </a:cxn>
                      <a:cxn ang="0">
                        <a:pos x="T2" y="T3"/>
                      </a:cxn>
                      <a:cxn ang="0">
                        <a:pos x="T4" y="T5"/>
                      </a:cxn>
                      <a:cxn ang="0">
                        <a:pos x="T6" y="T7"/>
                      </a:cxn>
                    </a:cxnLst>
                    <a:rect l="0" t="0" r="r" b="b"/>
                    <a:pathLst>
                      <a:path w="621" h="604">
                        <a:moveTo>
                          <a:pt x="621" y="0"/>
                        </a:moveTo>
                        <a:lnTo>
                          <a:pt x="477" y="604"/>
                        </a:lnTo>
                        <a:lnTo>
                          <a:pt x="0" y="40"/>
                        </a:lnTo>
                        <a:lnTo>
                          <a:pt x="621" y="0"/>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50" name="Freeform 106"/>
                  <p:cNvSpPr>
                    <a:spLocks/>
                  </p:cNvSpPr>
                  <p:nvPr/>
                </p:nvSpPr>
                <p:spPr bwMode="auto">
                  <a:xfrm>
                    <a:off x="1890" y="2180"/>
                    <a:ext cx="310" cy="302"/>
                  </a:xfrm>
                  <a:custGeom>
                    <a:avLst/>
                    <a:gdLst>
                      <a:gd name="T0" fmla="*/ 621 w 621"/>
                      <a:gd name="T1" fmla="*/ 0 h 603"/>
                      <a:gd name="T2" fmla="*/ 477 w 621"/>
                      <a:gd name="T3" fmla="*/ 603 h 603"/>
                      <a:gd name="T4" fmla="*/ 0 w 621"/>
                      <a:gd name="T5" fmla="*/ 39 h 603"/>
                      <a:gd name="T6" fmla="*/ 621 w 621"/>
                      <a:gd name="T7" fmla="*/ 0 h 603"/>
                    </a:gdLst>
                    <a:ahLst/>
                    <a:cxnLst>
                      <a:cxn ang="0">
                        <a:pos x="T0" y="T1"/>
                      </a:cxn>
                      <a:cxn ang="0">
                        <a:pos x="T2" y="T3"/>
                      </a:cxn>
                      <a:cxn ang="0">
                        <a:pos x="T4" y="T5"/>
                      </a:cxn>
                      <a:cxn ang="0">
                        <a:pos x="T6" y="T7"/>
                      </a:cxn>
                    </a:cxnLst>
                    <a:rect l="0" t="0" r="r" b="b"/>
                    <a:pathLst>
                      <a:path w="621" h="603">
                        <a:moveTo>
                          <a:pt x="621" y="0"/>
                        </a:moveTo>
                        <a:lnTo>
                          <a:pt x="477" y="603"/>
                        </a:lnTo>
                        <a:lnTo>
                          <a:pt x="0" y="39"/>
                        </a:lnTo>
                        <a:lnTo>
                          <a:pt x="621"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51" name="Freeform 107"/>
                <p:cNvSpPr>
                  <a:spLocks/>
                </p:cNvSpPr>
                <p:nvPr/>
              </p:nvSpPr>
              <p:spPr bwMode="auto">
                <a:xfrm>
                  <a:off x="1988" y="2423"/>
                  <a:ext cx="114" cy="101"/>
                </a:xfrm>
                <a:custGeom>
                  <a:avLst/>
                  <a:gdLst>
                    <a:gd name="T0" fmla="*/ 229 w 229"/>
                    <a:gd name="T1" fmla="*/ 24 h 202"/>
                    <a:gd name="T2" fmla="*/ 210 w 229"/>
                    <a:gd name="T3" fmla="*/ 0 h 202"/>
                    <a:gd name="T4" fmla="*/ 0 w 229"/>
                    <a:gd name="T5" fmla="*/ 178 h 202"/>
                    <a:gd name="T6" fmla="*/ 19 w 229"/>
                    <a:gd name="T7" fmla="*/ 202 h 202"/>
                    <a:gd name="T8" fmla="*/ 229 w 229"/>
                    <a:gd name="T9" fmla="*/ 24 h 202"/>
                  </a:gdLst>
                  <a:ahLst/>
                  <a:cxnLst>
                    <a:cxn ang="0">
                      <a:pos x="T0" y="T1"/>
                    </a:cxn>
                    <a:cxn ang="0">
                      <a:pos x="T2" y="T3"/>
                    </a:cxn>
                    <a:cxn ang="0">
                      <a:pos x="T4" y="T5"/>
                    </a:cxn>
                    <a:cxn ang="0">
                      <a:pos x="T6" y="T7"/>
                    </a:cxn>
                    <a:cxn ang="0">
                      <a:pos x="T8" y="T9"/>
                    </a:cxn>
                  </a:cxnLst>
                  <a:rect l="0" t="0" r="r" b="b"/>
                  <a:pathLst>
                    <a:path w="229" h="202">
                      <a:moveTo>
                        <a:pt x="229" y="24"/>
                      </a:moveTo>
                      <a:lnTo>
                        <a:pt x="210" y="0"/>
                      </a:lnTo>
                      <a:lnTo>
                        <a:pt x="0" y="178"/>
                      </a:lnTo>
                      <a:lnTo>
                        <a:pt x="19" y="202"/>
                      </a:lnTo>
                      <a:lnTo>
                        <a:pt x="229" y="24"/>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52" name="Freeform 108"/>
                <p:cNvSpPr>
                  <a:spLocks/>
                </p:cNvSpPr>
                <p:nvPr/>
              </p:nvSpPr>
              <p:spPr bwMode="auto">
                <a:xfrm>
                  <a:off x="1831" y="2238"/>
                  <a:ext cx="115" cy="100"/>
                </a:xfrm>
                <a:custGeom>
                  <a:avLst/>
                  <a:gdLst>
                    <a:gd name="T0" fmla="*/ 229 w 229"/>
                    <a:gd name="T1" fmla="*/ 24 h 202"/>
                    <a:gd name="T2" fmla="*/ 210 w 229"/>
                    <a:gd name="T3" fmla="*/ 0 h 202"/>
                    <a:gd name="T4" fmla="*/ 0 w 229"/>
                    <a:gd name="T5" fmla="*/ 178 h 202"/>
                    <a:gd name="T6" fmla="*/ 19 w 229"/>
                    <a:gd name="T7" fmla="*/ 202 h 202"/>
                    <a:gd name="T8" fmla="*/ 229 w 229"/>
                    <a:gd name="T9" fmla="*/ 24 h 202"/>
                  </a:gdLst>
                  <a:ahLst/>
                  <a:cxnLst>
                    <a:cxn ang="0">
                      <a:pos x="T0" y="T1"/>
                    </a:cxn>
                    <a:cxn ang="0">
                      <a:pos x="T2" y="T3"/>
                    </a:cxn>
                    <a:cxn ang="0">
                      <a:pos x="T4" y="T5"/>
                    </a:cxn>
                    <a:cxn ang="0">
                      <a:pos x="T6" y="T7"/>
                    </a:cxn>
                    <a:cxn ang="0">
                      <a:pos x="T8" y="T9"/>
                    </a:cxn>
                  </a:cxnLst>
                  <a:rect l="0" t="0" r="r" b="b"/>
                  <a:pathLst>
                    <a:path w="229" h="202">
                      <a:moveTo>
                        <a:pt x="229" y="24"/>
                      </a:moveTo>
                      <a:lnTo>
                        <a:pt x="210" y="0"/>
                      </a:lnTo>
                      <a:lnTo>
                        <a:pt x="0" y="178"/>
                      </a:lnTo>
                      <a:lnTo>
                        <a:pt x="19" y="202"/>
                      </a:lnTo>
                      <a:lnTo>
                        <a:pt x="229" y="24"/>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53" name="Rectangle 109"/>
              <p:cNvSpPr>
                <a:spLocks noChangeArrowheads="1"/>
              </p:cNvSpPr>
              <p:nvPr/>
            </p:nvSpPr>
            <p:spPr bwMode="auto">
              <a:xfrm rot="3180000">
                <a:off x="1962" y="2259"/>
                <a:ext cx="23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grpSp>
          <p:nvGrpSpPr>
            <p:cNvPr id="620654" name="Group 110"/>
            <p:cNvGrpSpPr>
              <a:grpSpLocks/>
            </p:cNvGrpSpPr>
            <p:nvPr/>
          </p:nvGrpSpPr>
          <p:grpSpPr bwMode="auto">
            <a:xfrm>
              <a:off x="3075" y="1642"/>
              <a:ext cx="451" cy="377"/>
              <a:chOff x="3075" y="1642"/>
              <a:chExt cx="451" cy="377"/>
            </a:xfrm>
          </p:grpSpPr>
          <p:grpSp>
            <p:nvGrpSpPr>
              <p:cNvPr id="620655" name="Group 111"/>
              <p:cNvGrpSpPr>
                <a:grpSpLocks/>
              </p:cNvGrpSpPr>
              <p:nvPr/>
            </p:nvGrpSpPr>
            <p:grpSpPr bwMode="auto">
              <a:xfrm>
                <a:off x="3075" y="1642"/>
                <a:ext cx="371" cy="359"/>
                <a:chOff x="3075" y="1642"/>
                <a:chExt cx="371" cy="359"/>
              </a:xfrm>
            </p:grpSpPr>
            <p:grpSp>
              <p:nvGrpSpPr>
                <p:cNvPr id="620656" name="Group 112"/>
                <p:cNvGrpSpPr>
                  <a:grpSpLocks/>
                </p:cNvGrpSpPr>
                <p:nvPr/>
              </p:nvGrpSpPr>
              <p:grpSpPr bwMode="auto">
                <a:xfrm>
                  <a:off x="3123" y="1681"/>
                  <a:ext cx="323" cy="320"/>
                  <a:chOff x="3123" y="1681"/>
                  <a:chExt cx="323" cy="320"/>
                </a:xfrm>
              </p:grpSpPr>
              <p:sp>
                <p:nvSpPr>
                  <p:cNvPr id="620657" name="Freeform 113"/>
                  <p:cNvSpPr>
                    <a:spLocks/>
                  </p:cNvSpPr>
                  <p:nvPr/>
                </p:nvSpPr>
                <p:spPr bwMode="auto">
                  <a:xfrm>
                    <a:off x="3123" y="1681"/>
                    <a:ext cx="309" cy="306"/>
                  </a:xfrm>
                  <a:custGeom>
                    <a:avLst/>
                    <a:gdLst>
                      <a:gd name="T0" fmla="*/ 617 w 617"/>
                      <a:gd name="T1" fmla="*/ 612 h 612"/>
                      <a:gd name="T2" fmla="*/ 0 w 617"/>
                      <a:gd name="T3" fmla="*/ 535 h 612"/>
                      <a:gd name="T4" fmla="*/ 509 w 617"/>
                      <a:gd name="T5" fmla="*/ 0 h 612"/>
                      <a:gd name="T6" fmla="*/ 617 w 617"/>
                      <a:gd name="T7" fmla="*/ 612 h 612"/>
                    </a:gdLst>
                    <a:ahLst/>
                    <a:cxnLst>
                      <a:cxn ang="0">
                        <a:pos x="T0" y="T1"/>
                      </a:cxn>
                      <a:cxn ang="0">
                        <a:pos x="T2" y="T3"/>
                      </a:cxn>
                      <a:cxn ang="0">
                        <a:pos x="T4" y="T5"/>
                      </a:cxn>
                      <a:cxn ang="0">
                        <a:pos x="T6" y="T7"/>
                      </a:cxn>
                    </a:cxnLst>
                    <a:rect l="0" t="0" r="r" b="b"/>
                    <a:pathLst>
                      <a:path w="617" h="612">
                        <a:moveTo>
                          <a:pt x="617" y="612"/>
                        </a:moveTo>
                        <a:lnTo>
                          <a:pt x="0" y="535"/>
                        </a:lnTo>
                        <a:lnTo>
                          <a:pt x="509" y="0"/>
                        </a:lnTo>
                        <a:lnTo>
                          <a:pt x="617" y="612"/>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58" name="Freeform 114"/>
                  <p:cNvSpPr>
                    <a:spLocks/>
                  </p:cNvSpPr>
                  <p:nvPr/>
                </p:nvSpPr>
                <p:spPr bwMode="auto">
                  <a:xfrm>
                    <a:off x="3137" y="1695"/>
                    <a:ext cx="309" cy="306"/>
                  </a:xfrm>
                  <a:custGeom>
                    <a:avLst/>
                    <a:gdLst>
                      <a:gd name="T0" fmla="*/ 617 w 617"/>
                      <a:gd name="T1" fmla="*/ 612 h 612"/>
                      <a:gd name="T2" fmla="*/ 0 w 617"/>
                      <a:gd name="T3" fmla="*/ 535 h 612"/>
                      <a:gd name="T4" fmla="*/ 510 w 617"/>
                      <a:gd name="T5" fmla="*/ 0 h 612"/>
                      <a:gd name="T6" fmla="*/ 617 w 617"/>
                      <a:gd name="T7" fmla="*/ 612 h 612"/>
                    </a:gdLst>
                    <a:ahLst/>
                    <a:cxnLst>
                      <a:cxn ang="0">
                        <a:pos x="T0" y="T1"/>
                      </a:cxn>
                      <a:cxn ang="0">
                        <a:pos x="T2" y="T3"/>
                      </a:cxn>
                      <a:cxn ang="0">
                        <a:pos x="T4" y="T5"/>
                      </a:cxn>
                      <a:cxn ang="0">
                        <a:pos x="T6" y="T7"/>
                      </a:cxn>
                    </a:cxnLst>
                    <a:rect l="0" t="0" r="r" b="b"/>
                    <a:pathLst>
                      <a:path w="617" h="612">
                        <a:moveTo>
                          <a:pt x="617" y="612"/>
                        </a:moveTo>
                        <a:lnTo>
                          <a:pt x="0" y="535"/>
                        </a:lnTo>
                        <a:lnTo>
                          <a:pt x="510" y="0"/>
                        </a:lnTo>
                        <a:lnTo>
                          <a:pt x="617" y="612"/>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59" name="Freeform 115"/>
                  <p:cNvSpPr>
                    <a:spLocks/>
                  </p:cNvSpPr>
                  <p:nvPr/>
                </p:nvSpPr>
                <p:spPr bwMode="auto">
                  <a:xfrm>
                    <a:off x="3130" y="1688"/>
                    <a:ext cx="309" cy="306"/>
                  </a:xfrm>
                  <a:custGeom>
                    <a:avLst/>
                    <a:gdLst>
                      <a:gd name="T0" fmla="*/ 618 w 618"/>
                      <a:gd name="T1" fmla="*/ 613 h 613"/>
                      <a:gd name="T2" fmla="*/ 0 w 618"/>
                      <a:gd name="T3" fmla="*/ 536 h 613"/>
                      <a:gd name="T4" fmla="*/ 510 w 618"/>
                      <a:gd name="T5" fmla="*/ 0 h 613"/>
                      <a:gd name="T6" fmla="*/ 618 w 618"/>
                      <a:gd name="T7" fmla="*/ 613 h 613"/>
                    </a:gdLst>
                    <a:ahLst/>
                    <a:cxnLst>
                      <a:cxn ang="0">
                        <a:pos x="T0" y="T1"/>
                      </a:cxn>
                      <a:cxn ang="0">
                        <a:pos x="T2" y="T3"/>
                      </a:cxn>
                      <a:cxn ang="0">
                        <a:pos x="T4" y="T5"/>
                      </a:cxn>
                      <a:cxn ang="0">
                        <a:pos x="T6" y="T7"/>
                      </a:cxn>
                    </a:cxnLst>
                    <a:rect l="0" t="0" r="r" b="b"/>
                    <a:pathLst>
                      <a:path w="618" h="613">
                        <a:moveTo>
                          <a:pt x="618" y="613"/>
                        </a:moveTo>
                        <a:lnTo>
                          <a:pt x="0" y="536"/>
                        </a:lnTo>
                        <a:lnTo>
                          <a:pt x="510" y="0"/>
                        </a:lnTo>
                        <a:lnTo>
                          <a:pt x="618" y="613"/>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60" name="Freeform 116"/>
                <p:cNvSpPr>
                  <a:spLocks/>
                </p:cNvSpPr>
                <p:nvPr/>
              </p:nvSpPr>
              <p:spPr bwMode="auto">
                <a:xfrm>
                  <a:off x="3075" y="1818"/>
                  <a:ext cx="111" cy="107"/>
                </a:xfrm>
                <a:custGeom>
                  <a:avLst/>
                  <a:gdLst>
                    <a:gd name="T0" fmla="*/ 200 w 220"/>
                    <a:gd name="T1" fmla="*/ 216 h 216"/>
                    <a:gd name="T2" fmla="*/ 220 w 220"/>
                    <a:gd name="T3" fmla="*/ 194 h 216"/>
                    <a:gd name="T4" fmla="*/ 20 w 220"/>
                    <a:gd name="T5" fmla="*/ 0 h 216"/>
                    <a:gd name="T6" fmla="*/ 0 w 220"/>
                    <a:gd name="T7" fmla="*/ 23 h 216"/>
                    <a:gd name="T8" fmla="*/ 200 w 220"/>
                    <a:gd name="T9" fmla="*/ 216 h 216"/>
                  </a:gdLst>
                  <a:ahLst/>
                  <a:cxnLst>
                    <a:cxn ang="0">
                      <a:pos x="T0" y="T1"/>
                    </a:cxn>
                    <a:cxn ang="0">
                      <a:pos x="T2" y="T3"/>
                    </a:cxn>
                    <a:cxn ang="0">
                      <a:pos x="T4" y="T5"/>
                    </a:cxn>
                    <a:cxn ang="0">
                      <a:pos x="T6" y="T7"/>
                    </a:cxn>
                    <a:cxn ang="0">
                      <a:pos x="T8" y="T9"/>
                    </a:cxn>
                  </a:cxnLst>
                  <a:rect l="0" t="0" r="r" b="b"/>
                  <a:pathLst>
                    <a:path w="220" h="216">
                      <a:moveTo>
                        <a:pt x="200" y="216"/>
                      </a:moveTo>
                      <a:lnTo>
                        <a:pt x="220" y="194"/>
                      </a:lnTo>
                      <a:lnTo>
                        <a:pt x="20" y="0"/>
                      </a:lnTo>
                      <a:lnTo>
                        <a:pt x="0" y="23"/>
                      </a:lnTo>
                      <a:lnTo>
                        <a:pt x="200" y="216"/>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61" name="Freeform 117"/>
                <p:cNvSpPr>
                  <a:spLocks/>
                </p:cNvSpPr>
                <p:nvPr/>
              </p:nvSpPr>
              <p:spPr bwMode="auto">
                <a:xfrm>
                  <a:off x="3243" y="1642"/>
                  <a:ext cx="110" cy="107"/>
                </a:xfrm>
                <a:custGeom>
                  <a:avLst/>
                  <a:gdLst>
                    <a:gd name="T0" fmla="*/ 200 w 221"/>
                    <a:gd name="T1" fmla="*/ 216 h 216"/>
                    <a:gd name="T2" fmla="*/ 221 w 221"/>
                    <a:gd name="T3" fmla="*/ 193 h 216"/>
                    <a:gd name="T4" fmla="*/ 20 w 221"/>
                    <a:gd name="T5" fmla="*/ 0 h 216"/>
                    <a:gd name="T6" fmla="*/ 0 w 221"/>
                    <a:gd name="T7" fmla="*/ 22 h 216"/>
                    <a:gd name="T8" fmla="*/ 200 w 221"/>
                    <a:gd name="T9" fmla="*/ 216 h 216"/>
                  </a:gdLst>
                  <a:ahLst/>
                  <a:cxnLst>
                    <a:cxn ang="0">
                      <a:pos x="T0" y="T1"/>
                    </a:cxn>
                    <a:cxn ang="0">
                      <a:pos x="T2" y="T3"/>
                    </a:cxn>
                    <a:cxn ang="0">
                      <a:pos x="T4" y="T5"/>
                    </a:cxn>
                    <a:cxn ang="0">
                      <a:pos x="T6" y="T7"/>
                    </a:cxn>
                    <a:cxn ang="0">
                      <a:pos x="T8" y="T9"/>
                    </a:cxn>
                  </a:cxnLst>
                  <a:rect l="0" t="0" r="r" b="b"/>
                  <a:pathLst>
                    <a:path w="221" h="216">
                      <a:moveTo>
                        <a:pt x="200" y="216"/>
                      </a:moveTo>
                      <a:lnTo>
                        <a:pt x="221" y="193"/>
                      </a:lnTo>
                      <a:lnTo>
                        <a:pt x="20" y="0"/>
                      </a:lnTo>
                      <a:lnTo>
                        <a:pt x="0" y="22"/>
                      </a:lnTo>
                      <a:lnTo>
                        <a:pt x="200" y="216"/>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62" name="Rectangle 118"/>
              <p:cNvSpPr>
                <a:spLocks noChangeArrowheads="1"/>
              </p:cNvSpPr>
              <p:nvPr/>
            </p:nvSpPr>
            <p:spPr bwMode="auto">
              <a:xfrm rot="18780000">
                <a:off x="3294" y="1786"/>
                <a:ext cx="17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pt-BR" altLang="pt-BR" sz="900" b="1">
                    <a:solidFill>
                      <a:srgbClr val="FFFFFF"/>
                    </a:solidFill>
                    <a:latin typeface="Arial" charset="0"/>
                  </a:rPr>
                  <a:t>MUX</a:t>
                </a:r>
                <a:endParaRPr lang="pt-BR" altLang="pt-BR" sz="900" b="1">
                  <a:solidFill>
                    <a:srgbClr val="FF0000"/>
                  </a:solidFill>
                  <a:latin typeface="Times New Roman" pitchFamily="18" charset="0"/>
                </a:endParaRPr>
              </a:p>
            </p:txBody>
          </p:sp>
        </p:grpSp>
        <p:grpSp>
          <p:nvGrpSpPr>
            <p:cNvPr id="620663" name="Group 119"/>
            <p:cNvGrpSpPr>
              <a:grpSpLocks/>
            </p:cNvGrpSpPr>
            <p:nvPr/>
          </p:nvGrpSpPr>
          <p:grpSpPr bwMode="auto">
            <a:xfrm>
              <a:off x="3610" y="2152"/>
              <a:ext cx="366" cy="364"/>
              <a:chOff x="3610" y="2152"/>
              <a:chExt cx="366" cy="364"/>
            </a:xfrm>
          </p:grpSpPr>
          <p:grpSp>
            <p:nvGrpSpPr>
              <p:cNvPr id="620664" name="Group 120"/>
              <p:cNvGrpSpPr>
                <a:grpSpLocks/>
              </p:cNvGrpSpPr>
              <p:nvPr/>
            </p:nvGrpSpPr>
            <p:grpSpPr bwMode="auto">
              <a:xfrm>
                <a:off x="3610" y="2152"/>
                <a:ext cx="366" cy="364"/>
                <a:chOff x="3610" y="2152"/>
                <a:chExt cx="366" cy="364"/>
              </a:xfrm>
            </p:grpSpPr>
            <p:grpSp>
              <p:nvGrpSpPr>
                <p:cNvPr id="620665" name="Group 121"/>
                <p:cNvGrpSpPr>
                  <a:grpSpLocks/>
                </p:cNvGrpSpPr>
                <p:nvPr/>
              </p:nvGrpSpPr>
              <p:grpSpPr bwMode="auto">
                <a:xfrm>
                  <a:off x="3610" y="2152"/>
                  <a:ext cx="320" cy="322"/>
                  <a:chOff x="3610" y="2152"/>
                  <a:chExt cx="320" cy="322"/>
                </a:xfrm>
              </p:grpSpPr>
              <p:sp>
                <p:nvSpPr>
                  <p:cNvPr id="620666" name="Freeform 122"/>
                  <p:cNvSpPr>
                    <a:spLocks/>
                  </p:cNvSpPr>
                  <p:nvPr/>
                </p:nvSpPr>
                <p:spPr bwMode="auto">
                  <a:xfrm>
                    <a:off x="3610" y="2152"/>
                    <a:ext cx="306" cy="308"/>
                  </a:xfrm>
                  <a:custGeom>
                    <a:avLst/>
                    <a:gdLst>
                      <a:gd name="T0" fmla="*/ 0 w 612"/>
                      <a:gd name="T1" fmla="*/ 0 h 616"/>
                      <a:gd name="T2" fmla="*/ 612 w 612"/>
                      <a:gd name="T3" fmla="*/ 96 h 616"/>
                      <a:gd name="T4" fmla="*/ 87 w 612"/>
                      <a:gd name="T5" fmla="*/ 616 h 616"/>
                      <a:gd name="T6" fmla="*/ 0 w 612"/>
                      <a:gd name="T7" fmla="*/ 0 h 616"/>
                    </a:gdLst>
                    <a:ahLst/>
                    <a:cxnLst>
                      <a:cxn ang="0">
                        <a:pos x="T0" y="T1"/>
                      </a:cxn>
                      <a:cxn ang="0">
                        <a:pos x="T2" y="T3"/>
                      </a:cxn>
                      <a:cxn ang="0">
                        <a:pos x="T4" y="T5"/>
                      </a:cxn>
                      <a:cxn ang="0">
                        <a:pos x="T6" y="T7"/>
                      </a:cxn>
                    </a:cxnLst>
                    <a:rect l="0" t="0" r="r" b="b"/>
                    <a:pathLst>
                      <a:path w="612" h="616">
                        <a:moveTo>
                          <a:pt x="0" y="0"/>
                        </a:moveTo>
                        <a:lnTo>
                          <a:pt x="612" y="96"/>
                        </a:lnTo>
                        <a:lnTo>
                          <a:pt x="87" y="616"/>
                        </a:lnTo>
                        <a:lnTo>
                          <a:pt x="0" y="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67" name="Freeform 123"/>
                  <p:cNvSpPr>
                    <a:spLocks/>
                  </p:cNvSpPr>
                  <p:nvPr/>
                </p:nvSpPr>
                <p:spPr bwMode="auto">
                  <a:xfrm>
                    <a:off x="3624" y="2166"/>
                    <a:ext cx="306" cy="308"/>
                  </a:xfrm>
                  <a:custGeom>
                    <a:avLst/>
                    <a:gdLst>
                      <a:gd name="T0" fmla="*/ 0 w 612"/>
                      <a:gd name="T1" fmla="*/ 0 h 616"/>
                      <a:gd name="T2" fmla="*/ 612 w 612"/>
                      <a:gd name="T3" fmla="*/ 96 h 616"/>
                      <a:gd name="T4" fmla="*/ 87 w 612"/>
                      <a:gd name="T5" fmla="*/ 616 h 616"/>
                      <a:gd name="T6" fmla="*/ 0 w 612"/>
                      <a:gd name="T7" fmla="*/ 0 h 616"/>
                    </a:gdLst>
                    <a:ahLst/>
                    <a:cxnLst>
                      <a:cxn ang="0">
                        <a:pos x="T0" y="T1"/>
                      </a:cxn>
                      <a:cxn ang="0">
                        <a:pos x="T2" y="T3"/>
                      </a:cxn>
                      <a:cxn ang="0">
                        <a:pos x="T4" y="T5"/>
                      </a:cxn>
                      <a:cxn ang="0">
                        <a:pos x="T6" y="T7"/>
                      </a:cxn>
                    </a:cxnLst>
                    <a:rect l="0" t="0" r="r" b="b"/>
                    <a:pathLst>
                      <a:path w="612" h="616">
                        <a:moveTo>
                          <a:pt x="0" y="0"/>
                        </a:moveTo>
                        <a:lnTo>
                          <a:pt x="612" y="96"/>
                        </a:lnTo>
                        <a:lnTo>
                          <a:pt x="87" y="616"/>
                        </a:lnTo>
                        <a:lnTo>
                          <a:pt x="0" y="0"/>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68" name="Freeform 124"/>
                  <p:cNvSpPr>
                    <a:spLocks/>
                  </p:cNvSpPr>
                  <p:nvPr/>
                </p:nvSpPr>
                <p:spPr bwMode="auto">
                  <a:xfrm>
                    <a:off x="3617" y="2159"/>
                    <a:ext cx="306" cy="308"/>
                  </a:xfrm>
                  <a:custGeom>
                    <a:avLst/>
                    <a:gdLst>
                      <a:gd name="T0" fmla="*/ 0 w 613"/>
                      <a:gd name="T1" fmla="*/ 0 h 615"/>
                      <a:gd name="T2" fmla="*/ 613 w 613"/>
                      <a:gd name="T3" fmla="*/ 96 h 615"/>
                      <a:gd name="T4" fmla="*/ 88 w 613"/>
                      <a:gd name="T5" fmla="*/ 615 h 615"/>
                      <a:gd name="T6" fmla="*/ 0 w 613"/>
                      <a:gd name="T7" fmla="*/ 0 h 615"/>
                    </a:gdLst>
                    <a:ahLst/>
                    <a:cxnLst>
                      <a:cxn ang="0">
                        <a:pos x="T0" y="T1"/>
                      </a:cxn>
                      <a:cxn ang="0">
                        <a:pos x="T2" y="T3"/>
                      </a:cxn>
                      <a:cxn ang="0">
                        <a:pos x="T4" y="T5"/>
                      </a:cxn>
                      <a:cxn ang="0">
                        <a:pos x="T6" y="T7"/>
                      </a:cxn>
                    </a:cxnLst>
                    <a:rect l="0" t="0" r="r" b="b"/>
                    <a:pathLst>
                      <a:path w="613" h="615">
                        <a:moveTo>
                          <a:pt x="0" y="0"/>
                        </a:moveTo>
                        <a:lnTo>
                          <a:pt x="613" y="96"/>
                        </a:lnTo>
                        <a:lnTo>
                          <a:pt x="88" y="615"/>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69" name="Freeform 125"/>
                <p:cNvSpPr>
                  <a:spLocks/>
                </p:cNvSpPr>
                <p:nvPr/>
              </p:nvSpPr>
              <p:spPr bwMode="auto">
                <a:xfrm>
                  <a:off x="3866" y="2236"/>
                  <a:ext cx="110" cy="109"/>
                </a:xfrm>
                <a:custGeom>
                  <a:avLst/>
                  <a:gdLst>
                    <a:gd name="T0" fmla="*/ 22 w 219"/>
                    <a:gd name="T1" fmla="*/ 0 h 219"/>
                    <a:gd name="T2" fmla="*/ 0 w 219"/>
                    <a:gd name="T3" fmla="*/ 22 h 219"/>
                    <a:gd name="T4" fmla="*/ 197 w 219"/>
                    <a:gd name="T5" fmla="*/ 219 h 219"/>
                    <a:gd name="T6" fmla="*/ 219 w 219"/>
                    <a:gd name="T7" fmla="*/ 196 h 219"/>
                    <a:gd name="T8" fmla="*/ 22 w 219"/>
                    <a:gd name="T9" fmla="*/ 0 h 219"/>
                  </a:gdLst>
                  <a:ahLst/>
                  <a:cxnLst>
                    <a:cxn ang="0">
                      <a:pos x="T0" y="T1"/>
                    </a:cxn>
                    <a:cxn ang="0">
                      <a:pos x="T2" y="T3"/>
                    </a:cxn>
                    <a:cxn ang="0">
                      <a:pos x="T4" y="T5"/>
                    </a:cxn>
                    <a:cxn ang="0">
                      <a:pos x="T6" y="T7"/>
                    </a:cxn>
                    <a:cxn ang="0">
                      <a:pos x="T8" y="T9"/>
                    </a:cxn>
                  </a:cxnLst>
                  <a:rect l="0" t="0" r="r" b="b"/>
                  <a:pathLst>
                    <a:path w="219" h="219">
                      <a:moveTo>
                        <a:pt x="22" y="0"/>
                      </a:moveTo>
                      <a:lnTo>
                        <a:pt x="0" y="22"/>
                      </a:lnTo>
                      <a:lnTo>
                        <a:pt x="197" y="219"/>
                      </a:lnTo>
                      <a:lnTo>
                        <a:pt x="219" y="196"/>
                      </a:lnTo>
                      <a:lnTo>
                        <a:pt x="22"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0" name="Freeform 126"/>
                <p:cNvSpPr>
                  <a:spLocks/>
                </p:cNvSpPr>
                <p:nvPr/>
              </p:nvSpPr>
              <p:spPr bwMode="auto">
                <a:xfrm>
                  <a:off x="3693" y="2407"/>
                  <a:ext cx="109" cy="109"/>
                </a:xfrm>
                <a:custGeom>
                  <a:avLst/>
                  <a:gdLst>
                    <a:gd name="T0" fmla="*/ 22 w 219"/>
                    <a:gd name="T1" fmla="*/ 0 h 219"/>
                    <a:gd name="T2" fmla="*/ 0 w 219"/>
                    <a:gd name="T3" fmla="*/ 22 h 219"/>
                    <a:gd name="T4" fmla="*/ 196 w 219"/>
                    <a:gd name="T5" fmla="*/ 219 h 219"/>
                    <a:gd name="T6" fmla="*/ 219 w 219"/>
                    <a:gd name="T7" fmla="*/ 196 h 219"/>
                    <a:gd name="T8" fmla="*/ 22 w 219"/>
                    <a:gd name="T9" fmla="*/ 0 h 219"/>
                  </a:gdLst>
                  <a:ahLst/>
                  <a:cxnLst>
                    <a:cxn ang="0">
                      <a:pos x="T0" y="T1"/>
                    </a:cxn>
                    <a:cxn ang="0">
                      <a:pos x="T2" y="T3"/>
                    </a:cxn>
                    <a:cxn ang="0">
                      <a:pos x="T4" y="T5"/>
                    </a:cxn>
                    <a:cxn ang="0">
                      <a:pos x="T6" y="T7"/>
                    </a:cxn>
                    <a:cxn ang="0">
                      <a:pos x="T8" y="T9"/>
                    </a:cxn>
                  </a:cxnLst>
                  <a:rect l="0" t="0" r="r" b="b"/>
                  <a:pathLst>
                    <a:path w="219" h="219">
                      <a:moveTo>
                        <a:pt x="22" y="0"/>
                      </a:moveTo>
                      <a:lnTo>
                        <a:pt x="0" y="22"/>
                      </a:lnTo>
                      <a:lnTo>
                        <a:pt x="196" y="219"/>
                      </a:lnTo>
                      <a:lnTo>
                        <a:pt x="219" y="196"/>
                      </a:lnTo>
                      <a:lnTo>
                        <a:pt x="22" y="0"/>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671" name="Rectangle 127"/>
              <p:cNvSpPr>
                <a:spLocks noChangeArrowheads="1"/>
              </p:cNvSpPr>
              <p:nvPr/>
            </p:nvSpPr>
            <p:spPr bwMode="auto">
              <a:xfrm rot="19080000">
                <a:off x="3652" y="2172"/>
                <a:ext cx="29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1000" b="1">
                    <a:solidFill>
                      <a:srgbClr val="FFFFFF"/>
                    </a:solidFill>
                    <a:latin typeface="Arial" charset="0"/>
                  </a:rPr>
                  <a:t>MUX</a:t>
                </a:r>
                <a:endParaRPr lang="pt-BR" altLang="pt-BR" sz="1000" b="1">
                  <a:solidFill>
                    <a:srgbClr val="FF0000"/>
                  </a:solidFill>
                  <a:latin typeface="Times New Roman" pitchFamily="18" charset="0"/>
                </a:endParaRPr>
              </a:p>
            </p:txBody>
          </p:sp>
        </p:grpSp>
        <p:grpSp>
          <p:nvGrpSpPr>
            <p:cNvPr id="620672" name="Group 128"/>
            <p:cNvGrpSpPr>
              <a:grpSpLocks/>
            </p:cNvGrpSpPr>
            <p:nvPr/>
          </p:nvGrpSpPr>
          <p:grpSpPr bwMode="auto">
            <a:xfrm>
              <a:off x="596" y="3837"/>
              <a:ext cx="454" cy="329"/>
              <a:chOff x="596" y="3837"/>
              <a:chExt cx="454" cy="329"/>
            </a:xfrm>
          </p:grpSpPr>
          <p:sp>
            <p:nvSpPr>
              <p:cNvPr id="620673" name="Freeform 129"/>
              <p:cNvSpPr>
                <a:spLocks/>
              </p:cNvSpPr>
              <p:nvPr/>
            </p:nvSpPr>
            <p:spPr bwMode="auto">
              <a:xfrm>
                <a:off x="596" y="3837"/>
                <a:ext cx="454" cy="110"/>
              </a:xfrm>
              <a:custGeom>
                <a:avLst/>
                <a:gdLst>
                  <a:gd name="T0" fmla="*/ 617 w 1362"/>
                  <a:gd name="T1" fmla="*/ 136 h 442"/>
                  <a:gd name="T2" fmla="*/ 583 w 1362"/>
                  <a:gd name="T3" fmla="*/ 137 h 442"/>
                  <a:gd name="T4" fmla="*/ 527 w 1362"/>
                  <a:gd name="T5" fmla="*/ 140 h 442"/>
                  <a:gd name="T6" fmla="*/ 418 w 1362"/>
                  <a:gd name="T7" fmla="*/ 155 h 442"/>
                  <a:gd name="T8" fmla="*/ 369 w 1362"/>
                  <a:gd name="T9" fmla="*/ 185 h 442"/>
                  <a:gd name="T10" fmla="*/ 370 w 1362"/>
                  <a:gd name="T11" fmla="*/ 249 h 442"/>
                  <a:gd name="T12" fmla="*/ 342 w 1362"/>
                  <a:gd name="T13" fmla="*/ 342 h 442"/>
                  <a:gd name="T14" fmla="*/ 311 w 1362"/>
                  <a:gd name="T15" fmla="*/ 367 h 442"/>
                  <a:gd name="T16" fmla="*/ 263 w 1362"/>
                  <a:gd name="T17" fmla="*/ 391 h 442"/>
                  <a:gd name="T18" fmla="*/ 209 w 1362"/>
                  <a:gd name="T19" fmla="*/ 415 h 442"/>
                  <a:gd name="T20" fmla="*/ 157 w 1362"/>
                  <a:gd name="T21" fmla="*/ 432 h 442"/>
                  <a:gd name="T22" fmla="*/ 117 w 1362"/>
                  <a:gd name="T23" fmla="*/ 441 h 442"/>
                  <a:gd name="T24" fmla="*/ 82 w 1362"/>
                  <a:gd name="T25" fmla="*/ 442 h 442"/>
                  <a:gd name="T26" fmla="*/ 54 w 1362"/>
                  <a:gd name="T27" fmla="*/ 432 h 442"/>
                  <a:gd name="T28" fmla="*/ 40 w 1362"/>
                  <a:gd name="T29" fmla="*/ 421 h 442"/>
                  <a:gd name="T30" fmla="*/ 28 w 1362"/>
                  <a:gd name="T31" fmla="*/ 402 h 442"/>
                  <a:gd name="T32" fmla="*/ 10 w 1362"/>
                  <a:gd name="T33" fmla="*/ 365 h 442"/>
                  <a:gd name="T34" fmla="*/ 0 w 1362"/>
                  <a:gd name="T35" fmla="*/ 312 h 442"/>
                  <a:gd name="T36" fmla="*/ 30 w 1362"/>
                  <a:gd name="T37" fmla="*/ 213 h 442"/>
                  <a:gd name="T38" fmla="*/ 68 w 1362"/>
                  <a:gd name="T39" fmla="*/ 131 h 442"/>
                  <a:gd name="T40" fmla="*/ 80 w 1362"/>
                  <a:gd name="T41" fmla="*/ 111 h 442"/>
                  <a:gd name="T42" fmla="*/ 93 w 1362"/>
                  <a:gd name="T43" fmla="*/ 97 h 442"/>
                  <a:gd name="T44" fmla="*/ 114 w 1362"/>
                  <a:gd name="T45" fmla="*/ 81 h 442"/>
                  <a:gd name="T46" fmla="*/ 193 w 1362"/>
                  <a:gd name="T47" fmla="*/ 52 h 442"/>
                  <a:gd name="T48" fmla="*/ 303 w 1362"/>
                  <a:gd name="T49" fmla="*/ 30 h 442"/>
                  <a:gd name="T50" fmla="*/ 424 w 1362"/>
                  <a:gd name="T51" fmla="*/ 14 h 442"/>
                  <a:gd name="T52" fmla="*/ 532 w 1362"/>
                  <a:gd name="T53" fmla="*/ 4 h 442"/>
                  <a:gd name="T54" fmla="*/ 604 w 1362"/>
                  <a:gd name="T55" fmla="*/ 0 h 442"/>
                  <a:gd name="T56" fmla="*/ 757 w 1362"/>
                  <a:gd name="T57" fmla="*/ 0 h 442"/>
                  <a:gd name="T58" fmla="*/ 830 w 1362"/>
                  <a:gd name="T59" fmla="*/ 4 h 442"/>
                  <a:gd name="T60" fmla="*/ 939 w 1362"/>
                  <a:gd name="T61" fmla="*/ 14 h 442"/>
                  <a:gd name="T62" fmla="*/ 1058 w 1362"/>
                  <a:gd name="T63" fmla="*/ 30 h 442"/>
                  <a:gd name="T64" fmla="*/ 1170 w 1362"/>
                  <a:gd name="T65" fmla="*/ 52 h 442"/>
                  <a:gd name="T66" fmla="*/ 1249 w 1362"/>
                  <a:gd name="T67" fmla="*/ 81 h 442"/>
                  <a:gd name="T68" fmla="*/ 1270 w 1362"/>
                  <a:gd name="T69" fmla="*/ 97 h 442"/>
                  <a:gd name="T70" fmla="*/ 1281 w 1362"/>
                  <a:gd name="T71" fmla="*/ 111 h 442"/>
                  <a:gd name="T72" fmla="*/ 1294 w 1362"/>
                  <a:gd name="T73" fmla="*/ 131 h 442"/>
                  <a:gd name="T74" fmla="*/ 1333 w 1362"/>
                  <a:gd name="T75" fmla="*/ 213 h 442"/>
                  <a:gd name="T76" fmla="*/ 1362 w 1362"/>
                  <a:gd name="T77" fmla="*/ 312 h 442"/>
                  <a:gd name="T78" fmla="*/ 1352 w 1362"/>
                  <a:gd name="T79" fmla="*/ 365 h 442"/>
                  <a:gd name="T80" fmla="*/ 1334 w 1362"/>
                  <a:gd name="T81" fmla="*/ 402 h 442"/>
                  <a:gd name="T82" fmla="*/ 1323 w 1362"/>
                  <a:gd name="T83" fmla="*/ 421 h 442"/>
                  <a:gd name="T84" fmla="*/ 1309 w 1362"/>
                  <a:gd name="T85" fmla="*/ 432 h 442"/>
                  <a:gd name="T86" fmla="*/ 1281 w 1362"/>
                  <a:gd name="T87" fmla="*/ 442 h 442"/>
                  <a:gd name="T88" fmla="*/ 1245 w 1362"/>
                  <a:gd name="T89" fmla="*/ 441 h 442"/>
                  <a:gd name="T90" fmla="*/ 1206 w 1362"/>
                  <a:gd name="T91" fmla="*/ 432 h 442"/>
                  <a:gd name="T92" fmla="*/ 1154 w 1362"/>
                  <a:gd name="T93" fmla="*/ 415 h 442"/>
                  <a:gd name="T94" fmla="*/ 1098 w 1362"/>
                  <a:gd name="T95" fmla="*/ 391 h 442"/>
                  <a:gd name="T96" fmla="*/ 1051 w 1362"/>
                  <a:gd name="T97" fmla="*/ 367 h 442"/>
                  <a:gd name="T98" fmla="*/ 1019 w 1362"/>
                  <a:gd name="T99" fmla="*/ 342 h 442"/>
                  <a:gd name="T100" fmla="*/ 993 w 1362"/>
                  <a:gd name="T101" fmla="*/ 249 h 442"/>
                  <a:gd name="T102" fmla="*/ 994 w 1362"/>
                  <a:gd name="T103" fmla="*/ 185 h 442"/>
                  <a:gd name="T104" fmla="*/ 945 w 1362"/>
                  <a:gd name="T105" fmla="*/ 155 h 442"/>
                  <a:gd name="T106" fmla="*/ 836 w 1362"/>
                  <a:gd name="T107" fmla="*/ 140 h 442"/>
                  <a:gd name="T108" fmla="*/ 780 w 1362"/>
                  <a:gd name="T109" fmla="*/ 137 h 442"/>
                  <a:gd name="T110" fmla="*/ 746 w 1362"/>
                  <a:gd name="T111" fmla="*/ 136 h 442"/>
                  <a:gd name="T112" fmla="*/ 624 w 1362"/>
                  <a:gd name="T113" fmla="*/ 13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2" h="442">
                    <a:moveTo>
                      <a:pt x="624" y="136"/>
                    </a:moveTo>
                    <a:lnTo>
                      <a:pt x="623" y="136"/>
                    </a:lnTo>
                    <a:lnTo>
                      <a:pt x="617" y="136"/>
                    </a:lnTo>
                    <a:lnTo>
                      <a:pt x="608" y="136"/>
                    </a:lnTo>
                    <a:lnTo>
                      <a:pt x="597" y="136"/>
                    </a:lnTo>
                    <a:lnTo>
                      <a:pt x="583" y="137"/>
                    </a:lnTo>
                    <a:lnTo>
                      <a:pt x="567" y="137"/>
                    </a:lnTo>
                    <a:lnTo>
                      <a:pt x="548" y="138"/>
                    </a:lnTo>
                    <a:lnTo>
                      <a:pt x="527" y="140"/>
                    </a:lnTo>
                    <a:lnTo>
                      <a:pt x="483" y="142"/>
                    </a:lnTo>
                    <a:lnTo>
                      <a:pt x="446" y="149"/>
                    </a:lnTo>
                    <a:lnTo>
                      <a:pt x="418" y="155"/>
                    </a:lnTo>
                    <a:lnTo>
                      <a:pt x="395" y="164"/>
                    </a:lnTo>
                    <a:lnTo>
                      <a:pt x="379" y="174"/>
                    </a:lnTo>
                    <a:lnTo>
                      <a:pt x="369" y="185"/>
                    </a:lnTo>
                    <a:lnTo>
                      <a:pt x="364" y="196"/>
                    </a:lnTo>
                    <a:lnTo>
                      <a:pt x="364" y="208"/>
                    </a:lnTo>
                    <a:lnTo>
                      <a:pt x="370" y="249"/>
                    </a:lnTo>
                    <a:lnTo>
                      <a:pt x="370" y="282"/>
                    </a:lnTo>
                    <a:lnTo>
                      <a:pt x="361" y="312"/>
                    </a:lnTo>
                    <a:lnTo>
                      <a:pt x="342" y="342"/>
                    </a:lnTo>
                    <a:lnTo>
                      <a:pt x="335" y="350"/>
                    </a:lnTo>
                    <a:lnTo>
                      <a:pt x="325" y="359"/>
                    </a:lnTo>
                    <a:lnTo>
                      <a:pt x="311" y="367"/>
                    </a:lnTo>
                    <a:lnTo>
                      <a:pt x="297" y="376"/>
                    </a:lnTo>
                    <a:lnTo>
                      <a:pt x="281" y="384"/>
                    </a:lnTo>
                    <a:lnTo>
                      <a:pt x="263" y="391"/>
                    </a:lnTo>
                    <a:lnTo>
                      <a:pt x="246" y="399"/>
                    </a:lnTo>
                    <a:lnTo>
                      <a:pt x="227" y="407"/>
                    </a:lnTo>
                    <a:lnTo>
                      <a:pt x="209" y="415"/>
                    </a:lnTo>
                    <a:lnTo>
                      <a:pt x="191" y="420"/>
                    </a:lnTo>
                    <a:lnTo>
                      <a:pt x="173" y="427"/>
                    </a:lnTo>
                    <a:lnTo>
                      <a:pt x="157" y="432"/>
                    </a:lnTo>
                    <a:lnTo>
                      <a:pt x="142" y="436"/>
                    </a:lnTo>
                    <a:lnTo>
                      <a:pt x="128" y="438"/>
                    </a:lnTo>
                    <a:lnTo>
                      <a:pt x="117" y="441"/>
                    </a:lnTo>
                    <a:lnTo>
                      <a:pt x="108" y="442"/>
                    </a:lnTo>
                    <a:lnTo>
                      <a:pt x="94" y="442"/>
                    </a:lnTo>
                    <a:lnTo>
                      <a:pt x="82" y="442"/>
                    </a:lnTo>
                    <a:lnTo>
                      <a:pt x="70" y="440"/>
                    </a:lnTo>
                    <a:lnTo>
                      <a:pt x="61" y="436"/>
                    </a:lnTo>
                    <a:lnTo>
                      <a:pt x="54" y="432"/>
                    </a:lnTo>
                    <a:lnTo>
                      <a:pt x="48" y="428"/>
                    </a:lnTo>
                    <a:lnTo>
                      <a:pt x="43" y="425"/>
                    </a:lnTo>
                    <a:lnTo>
                      <a:pt x="40" y="421"/>
                    </a:lnTo>
                    <a:lnTo>
                      <a:pt x="38" y="417"/>
                    </a:lnTo>
                    <a:lnTo>
                      <a:pt x="34" y="410"/>
                    </a:lnTo>
                    <a:lnTo>
                      <a:pt x="28" y="402"/>
                    </a:lnTo>
                    <a:lnTo>
                      <a:pt x="23" y="391"/>
                    </a:lnTo>
                    <a:lnTo>
                      <a:pt x="16" y="380"/>
                    </a:lnTo>
                    <a:lnTo>
                      <a:pt x="10" y="365"/>
                    </a:lnTo>
                    <a:lnTo>
                      <a:pt x="5" y="351"/>
                    </a:lnTo>
                    <a:lnTo>
                      <a:pt x="0" y="334"/>
                    </a:lnTo>
                    <a:lnTo>
                      <a:pt x="0" y="312"/>
                    </a:lnTo>
                    <a:lnTo>
                      <a:pt x="6" y="282"/>
                    </a:lnTo>
                    <a:lnTo>
                      <a:pt x="18" y="248"/>
                    </a:lnTo>
                    <a:lnTo>
                      <a:pt x="30" y="213"/>
                    </a:lnTo>
                    <a:lnTo>
                      <a:pt x="45" y="180"/>
                    </a:lnTo>
                    <a:lnTo>
                      <a:pt x="58" y="151"/>
                    </a:lnTo>
                    <a:lnTo>
                      <a:pt x="68" y="131"/>
                    </a:lnTo>
                    <a:lnTo>
                      <a:pt x="74" y="120"/>
                    </a:lnTo>
                    <a:lnTo>
                      <a:pt x="77" y="116"/>
                    </a:lnTo>
                    <a:lnTo>
                      <a:pt x="80" y="111"/>
                    </a:lnTo>
                    <a:lnTo>
                      <a:pt x="84" y="106"/>
                    </a:lnTo>
                    <a:lnTo>
                      <a:pt x="88" y="102"/>
                    </a:lnTo>
                    <a:lnTo>
                      <a:pt x="93" y="97"/>
                    </a:lnTo>
                    <a:lnTo>
                      <a:pt x="99" y="91"/>
                    </a:lnTo>
                    <a:lnTo>
                      <a:pt x="105" y="86"/>
                    </a:lnTo>
                    <a:lnTo>
                      <a:pt x="114" y="81"/>
                    </a:lnTo>
                    <a:lnTo>
                      <a:pt x="135" y="71"/>
                    </a:lnTo>
                    <a:lnTo>
                      <a:pt x="162" y="61"/>
                    </a:lnTo>
                    <a:lnTo>
                      <a:pt x="193" y="52"/>
                    </a:lnTo>
                    <a:lnTo>
                      <a:pt x="227" y="44"/>
                    </a:lnTo>
                    <a:lnTo>
                      <a:pt x="265" y="37"/>
                    </a:lnTo>
                    <a:lnTo>
                      <a:pt x="303" y="30"/>
                    </a:lnTo>
                    <a:lnTo>
                      <a:pt x="344" y="25"/>
                    </a:lnTo>
                    <a:lnTo>
                      <a:pt x="384" y="18"/>
                    </a:lnTo>
                    <a:lnTo>
                      <a:pt x="424" y="14"/>
                    </a:lnTo>
                    <a:lnTo>
                      <a:pt x="461" y="11"/>
                    </a:lnTo>
                    <a:lnTo>
                      <a:pt x="498" y="8"/>
                    </a:lnTo>
                    <a:lnTo>
                      <a:pt x="532" y="4"/>
                    </a:lnTo>
                    <a:lnTo>
                      <a:pt x="561" y="3"/>
                    </a:lnTo>
                    <a:lnTo>
                      <a:pt x="586" y="1"/>
                    </a:lnTo>
                    <a:lnTo>
                      <a:pt x="604" y="0"/>
                    </a:lnTo>
                    <a:lnTo>
                      <a:pt x="618" y="0"/>
                    </a:lnTo>
                    <a:lnTo>
                      <a:pt x="744" y="0"/>
                    </a:lnTo>
                    <a:lnTo>
                      <a:pt x="757" y="0"/>
                    </a:lnTo>
                    <a:lnTo>
                      <a:pt x="776" y="1"/>
                    </a:lnTo>
                    <a:lnTo>
                      <a:pt x="801" y="3"/>
                    </a:lnTo>
                    <a:lnTo>
                      <a:pt x="830" y="4"/>
                    </a:lnTo>
                    <a:lnTo>
                      <a:pt x="864" y="8"/>
                    </a:lnTo>
                    <a:lnTo>
                      <a:pt x="900" y="11"/>
                    </a:lnTo>
                    <a:lnTo>
                      <a:pt x="939" y="14"/>
                    </a:lnTo>
                    <a:lnTo>
                      <a:pt x="978" y="18"/>
                    </a:lnTo>
                    <a:lnTo>
                      <a:pt x="1018" y="25"/>
                    </a:lnTo>
                    <a:lnTo>
                      <a:pt x="1058" y="30"/>
                    </a:lnTo>
                    <a:lnTo>
                      <a:pt x="1098" y="37"/>
                    </a:lnTo>
                    <a:lnTo>
                      <a:pt x="1135" y="44"/>
                    </a:lnTo>
                    <a:lnTo>
                      <a:pt x="1170" y="52"/>
                    </a:lnTo>
                    <a:lnTo>
                      <a:pt x="1200" y="61"/>
                    </a:lnTo>
                    <a:lnTo>
                      <a:pt x="1228" y="71"/>
                    </a:lnTo>
                    <a:lnTo>
                      <a:pt x="1249" y="81"/>
                    </a:lnTo>
                    <a:lnTo>
                      <a:pt x="1258" y="86"/>
                    </a:lnTo>
                    <a:lnTo>
                      <a:pt x="1264" y="91"/>
                    </a:lnTo>
                    <a:lnTo>
                      <a:pt x="1270" y="97"/>
                    </a:lnTo>
                    <a:lnTo>
                      <a:pt x="1274" y="102"/>
                    </a:lnTo>
                    <a:lnTo>
                      <a:pt x="1279" y="106"/>
                    </a:lnTo>
                    <a:lnTo>
                      <a:pt x="1281" y="111"/>
                    </a:lnTo>
                    <a:lnTo>
                      <a:pt x="1285" y="116"/>
                    </a:lnTo>
                    <a:lnTo>
                      <a:pt x="1288" y="120"/>
                    </a:lnTo>
                    <a:lnTo>
                      <a:pt x="1294" y="131"/>
                    </a:lnTo>
                    <a:lnTo>
                      <a:pt x="1304" y="151"/>
                    </a:lnTo>
                    <a:lnTo>
                      <a:pt x="1318" y="180"/>
                    </a:lnTo>
                    <a:lnTo>
                      <a:pt x="1333" y="213"/>
                    </a:lnTo>
                    <a:lnTo>
                      <a:pt x="1345" y="248"/>
                    </a:lnTo>
                    <a:lnTo>
                      <a:pt x="1357" y="282"/>
                    </a:lnTo>
                    <a:lnTo>
                      <a:pt x="1362" y="312"/>
                    </a:lnTo>
                    <a:lnTo>
                      <a:pt x="1362" y="334"/>
                    </a:lnTo>
                    <a:lnTo>
                      <a:pt x="1358" y="351"/>
                    </a:lnTo>
                    <a:lnTo>
                      <a:pt x="1352" y="365"/>
                    </a:lnTo>
                    <a:lnTo>
                      <a:pt x="1347" y="380"/>
                    </a:lnTo>
                    <a:lnTo>
                      <a:pt x="1340" y="391"/>
                    </a:lnTo>
                    <a:lnTo>
                      <a:pt x="1334" y="402"/>
                    </a:lnTo>
                    <a:lnTo>
                      <a:pt x="1329" y="410"/>
                    </a:lnTo>
                    <a:lnTo>
                      <a:pt x="1325" y="417"/>
                    </a:lnTo>
                    <a:lnTo>
                      <a:pt x="1323" y="421"/>
                    </a:lnTo>
                    <a:lnTo>
                      <a:pt x="1320" y="425"/>
                    </a:lnTo>
                    <a:lnTo>
                      <a:pt x="1315" y="428"/>
                    </a:lnTo>
                    <a:lnTo>
                      <a:pt x="1309" y="432"/>
                    </a:lnTo>
                    <a:lnTo>
                      <a:pt x="1302" y="436"/>
                    </a:lnTo>
                    <a:lnTo>
                      <a:pt x="1292" y="440"/>
                    </a:lnTo>
                    <a:lnTo>
                      <a:pt x="1281" y="442"/>
                    </a:lnTo>
                    <a:lnTo>
                      <a:pt x="1268" y="442"/>
                    </a:lnTo>
                    <a:lnTo>
                      <a:pt x="1254" y="442"/>
                    </a:lnTo>
                    <a:lnTo>
                      <a:pt x="1245" y="441"/>
                    </a:lnTo>
                    <a:lnTo>
                      <a:pt x="1234" y="438"/>
                    </a:lnTo>
                    <a:lnTo>
                      <a:pt x="1221" y="436"/>
                    </a:lnTo>
                    <a:lnTo>
                      <a:pt x="1206" y="432"/>
                    </a:lnTo>
                    <a:lnTo>
                      <a:pt x="1190" y="427"/>
                    </a:lnTo>
                    <a:lnTo>
                      <a:pt x="1172" y="420"/>
                    </a:lnTo>
                    <a:lnTo>
                      <a:pt x="1154" y="415"/>
                    </a:lnTo>
                    <a:lnTo>
                      <a:pt x="1135" y="407"/>
                    </a:lnTo>
                    <a:lnTo>
                      <a:pt x="1117" y="399"/>
                    </a:lnTo>
                    <a:lnTo>
                      <a:pt x="1098" y="391"/>
                    </a:lnTo>
                    <a:lnTo>
                      <a:pt x="1082" y="384"/>
                    </a:lnTo>
                    <a:lnTo>
                      <a:pt x="1066" y="376"/>
                    </a:lnTo>
                    <a:lnTo>
                      <a:pt x="1051" y="367"/>
                    </a:lnTo>
                    <a:lnTo>
                      <a:pt x="1038" y="359"/>
                    </a:lnTo>
                    <a:lnTo>
                      <a:pt x="1027" y="350"/>
                    </a:lnTo>
                    <a:lnTo>
                      <a:pt x="1019" y="342"/>
                    </a:lnTo>
                    <a:lnTo>
                      <a:pt x="1001" y="312"/>
                    </a:lnTo>
                    <a:lnTo>
                      <a:pt x="993" y="282"/>
                    </a:lnTo>
                    <a:lnTo>
                      <a:pt x="993" y="249"/>
                    </a:lnTo>
                    <a:lnTo>
                      <a:pt x="999" y="208"/>
                    </a:lnTo>
                    <a:lnTo>
                      <a:pt x="999" y="196"/>
                    </a:lnTo>
                    <a:lnTo>
                      <a:pt x="994" y="185"/>
                    </a:lnTo>
                    <a:lnTo>
                      <a:pt x="984" y="174"/>
                    </a:lnTo>
                    <a:lnTo>
                      <a:pt x="968" y="164"/>
                    </a:lnTo>
                    <a:lnTo>
                      <a:pt x="945" y="155"/>
                    </a:lnTo>
                    <a:lnTo>
                      <a:pt x="917" y="149"/>
                    </a:lnTo>
                    <a:lnTo>
                      <a:pt x="880" y="142"/>
                    </a:lnTo>
                    <a:lnTo>
                      <a:pt x="836" y="140"/>
                    </a:lnTo>
                    <a:lnTo>
                      <a:pt x="815" y="138"/>
                    </a:lnTo>
                    <a:lnTo>
                      <a:pt x="796" y="137"/>
                    </a:lnTo>
                    <a:lnTo>
                      <a:pt x="780" y="137"/>
                    </a:lnTo>
                    <a:lnTo>
                      <a:pt x="765" y="136"/>
                    </a:lnTo>
                    <a:lnTo>
                      <a:pt x="754" y="136"/>
                    </a:lnTo>
                    <a:lnTo>
                      <a:pt x="746" y="136"/>
                    </a:lnTo>
                    <a:lnTo>
                      <a:pt x="740" y="136"/>
                    </a:lnTo>
                    <a:lnTo>
                      <a:pt x="739" y="136"/>
                    </a:lnTo>
                    <a:lnTo>
                      <a:pt x="62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4" name="Freeform 130"/>
              <p:cNvSpPr>
                <a:spLocks/>
              </p:cNvSpPr>
              <p:nvPr/>
            </p:nvSpPr>
            <p:spPr bwMode="auto">
              <a:xfrm>
                <a:off x="716" y="3857"/>
                <a:ext cx="211" cy="19"/>
              </a:xfrm>
              <a:custGeom>
                <a:avLst/>
                <a:gdLst>
                  <a:gd name="T0" fmla="*/ 630 w 634"/>
                  <a:gd name="T1" fmla="*/ 63 h 75"/>
                  <a:gd name="T2" fmla="*/ 610 w 634"/>
                  <a:gd name="T3" fmla="*/ 43 h 75"/>
                  <a:gd name="T4" fmla="*/ 580 w 634"/>
                  <a:gd name="T5" fmla="*/ 29 h 75"/>
                  <a:gd name="T6" fmla="*/ 549 w 634"/>
                  <a:gd name="T7" fmla="*/ 20 h 75"/>
                  <a:gd name="T8" fmla="*/ 528 w 634"/>
                  <a:gd name="T9" fmla="*/ 16 h 75"/>
                  <a:gd name="T10" fmla="*/ 506 w 634"/>
                  <a:gd name="T11" fmla="*/ 13 h 75"/>
                  <a:gd name="T12" fmla="*/ 480 w 634"/>
                  <a:gd name="T13" fmla="*/ 11 h 75"/>
                  <a:gd name="T14" fmla="*/ 449 w 634"/>
                  <a:gd name="T15" fmla="*/ 8 h 75"/>
                  <a:gd name="T16" fmla="*/ 416 w 634"/>
                  <a:gd name="T17" fmla="*/ 6 h 75"/>
                  <a:gd name="T18" fmla="*/ 386 w 634"/>
                  <a:gd name="T19" fmla="*/ 3 h 75"/>
                  <a:gd name="T20" fmla="*/ 360 w 634"/>
                  <a:gd name="T21" fmla="*/ 2 h 75"/>
                  <a:gd name="T22" fmla="*/ 339 w 634"/>
                  <a:gd name="T23" fmla="*/ 0 h 75"/>
                  <a:gd name="T24" fmla="*/ 302 w 634"/>
                  <a:gd name="T25" fmla="*/ 0 h 75"/>
                  <a:gd name="T26" fmla="*/ 287 w 634"/>
                  <a:gd name="T27" fmla="*/ 0 h 75"/>
                  <a:gd name="T28" fmla="*/ 263 w 634"/>
                  <a:gd name="T29" fmla="*/ 2 h 75"/>
                  <a:gd name="T30" fmla="*/ 234 w 634"/>
                  <a:gd name="T31" fmla="*/ 4 h 75"/>
                  <a:gd name="T32" fmla="*/ 203 w 634"/>
                  <a:gd name="T33" fmla="*/ 7 h 75"/>
                  <a:gd name="T34" fmla="*/ 170 w 634"/>
                  <a:gd name="T35" fmla="*/ 9 h 75"/>
                  <a:gd name="T36" fmla="*/ 141 w 634"/>
                  <a:gd name="T37" fmla="*/ 12 h 75"/>
                  <a:gd name="T38" fmla="*/ 116 w 634"/>
                  <a:gd name="T39" fmla="*/ 15 h 75"/>
                  <a:gd name="T40" fmla="*/ 99 w 634"/>
                  <a:gd name="T41" fmla="*/ 17 h 75"/>
                  <a:gd name="T42" fmla="*/ 70 w 634"/>
                  <a:gd name="T43" fmla="*/ 24 h 75"/>
                  <a:gd name="T44" fmla="*/ 39 w 634"/>
                  <a:gd name="T45" fmla="*/ 36 h 75"/>
                  <a:gd name="T46" fmla="*/ 12 w 634"/>
                  <a:gd name="T47" fmla="*/ 52 h 75"/>
                  <a:gd name="T48" fmla="*/ 0 w 634"/>
                  <a:gd name="T49" fmla="*/ 73 h 75"/>
                  <a:gd name="T50" fmla="*/ 12 w 634"/>
                  <a:gd name="T51" fmla="*/ 67 h 75"/>
                  <a:gd name="T52" fmla="*/ 30 w 634"/>
                  <a:gd name="T53" fmla="*/ 51 h 75"/>
                  <a:gd name="T54" fmla="*/ 56 w 634"/>
                  <a:gd name="T55" fmla="*/ 38 h 75"/>
                  <a:gd name="T56" fmla="*/ 86 w 634"/>
                  <a:gd name="T57" fmla="*/ 29 h 75"/>
                  <a:gd name="T58" fmla="*/ 107 w 634"/>
                  <a:gd name="T59" fmla="*/ 25 h 75"/>
                  <a:gd name="T60" fmla="*/ 129 w 634"/>
                  <a:gd name="T61" fmla="*/ 22 h 75"/>
                  <a:gd name="T62" fmla="*/ 156 w 634"/>
                  <a:gd name="T63" fmla="*/ 20 h 75"/>
                  <a:gd name="T64" fmla="*/ 188 w 634"/>
                  <a:gd name="T65" fmla="*/ 17 h 75"/>
                  <a:gd name="T66" fmla="*/ 219 w 634"/>
                  <a:gd name="T67" fmla="*/ 15 h 75"/>
                  <a:gd name="T68" fmla="*/ 249 w 634"/>
                  <a:gd name="T69" fmla="*/ 12 h 75"/>
                  <a:gd name="T70" fmla="*/ 275 w 634"/>
                  <a:gd name="T71" fmla="*/ 11 h 75"/>
                  <a:gd name="T72" fmla="*/ 296 w 634"/>
                  <a:gd name="T73" fmla="*/ 9 h 75"/>
                  <a:gd name="T74" fmla="*/ 333 w 634"/>
                  <a:gd name="T75" fmla="*/ 9 h 75"/>
                  <a:gd name="T76" fmla="*/ 348 w 634"/>
                  <a:gd name="T77" fmla="*/ 9 h 75"/>
                  <a:gd name="T78" fmla="*/ 372 w 634"/>
                  <a:gd name="T79" fmla="*/ 11 h 75"/>
                  <a:gd name="T80" fmla="*/ 400 w 634"/>
                  <a:gd name="T81" fmla="*/ 13 h 75"/>
                  <a:gd name="T82" fmla="*/ 432 w 634"/>
                  <a:gd name="T83" fmla="*/ 16 h 75"/>
                  <a:gd name="T84" fmla="*/ 464 w 634"/>
                  <a:gd name="T85" fmla="*/ 19 h 75"/>
                  <a:gd name="T86" fmla="*/ 492 w 634"/>
                  <a:gd name="T87" fmla="*/ 21 h 75"/>
                  <a:gd name="T88" fmla="*/ 517 w 634"/>
                  <a:gd name="T89" fmla="*/ 24 h 75"/>
                  <a:gd name="T90" fmla="*/ 534 w 634"/>
                  <a:gd name="T91" fmla="*/ 26 h 75"/>
                  <a:gd name="T92" fmla="*/ 563 w 634"/>
                  <a:gd name="T93" fmla="*/ 33 h 75"/>
                  <a:gd name="T94" fmla="*/ 591 w 634"/>
                  <a:gd name="T95" fmla="*/ 45 h 75"/>
                  <a:gd name="T96" fmla="*/ 615 w 634"/>
                  <a:gd name="T97" fmla="*/ 59 h 75"/>
                  <a:gd name="T98" fmla="*/ 625 w 634"/>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4" h="75">
                    <a:moveTo>
                      <a:pt x="634" y="73"/>
                    </a:moveTo>
                    <a:lnTo>
                      <a:pt x="630" y="63"/>
                    </a:lnTo>
                    <a:lnTo>
                      <a:pt x="622" y="52"/>
                    </a:lnTo>
                    <a:lnTo>
                      <a:pt x="610" y="43"/>
                    </a:lnTo>
                    <a:lnTo>
                      <a:pt x="595" y="36"/>
                    </a:lnTo>
                    <a:lnTo>
                      <a:pt x="580" y="29"/>
                    </a:lnTo>
                    <a:lnTo>
                      <a:pt x="564" y="24"/>
                    </a:lnTo>
                    <a:lnTo>
                      <a:pt x="549" y="20"/>
                    </a:lnTo>
                    <a:lnTo>
                      <a:pt x="535" y="17"/>
                    </a:lnTo>
                    <a:lnTo>
                      <a:pt x="528" y="16"/>
                    </a:lnTo>
                    <a:lnTo>
                      <a:pt x="519" y="15"/>
                    </a:lnTo>
                    <a:lnTo>
                      <a:pt x="506" y="13"/>
                    </a:lnTo>
                    <a:lnTo>
                      <a:pt x="494" y="12"/>
                    </a:lnTo>
                    <a:lnTo>
                      <a:pt x="480" y="11"/>
                    </a:lnTo>
                    <a:lnTo>
                      <a:pt x="464" y="9"/>
                    </a:lnTo>
                    <a:lnTo>
                      <a:pt x="449" y="8"/>
                    </a:lnTo>
                    <a:lnTo>
                      <a:pt x="432" y="7"/>
                    </a:lnTo>
                    <a:lnTo>
                      <a:pt x="416" y="6"/>
                    </a:lnTo>
                    <a:lnTo>
                      <a:pt x="401" y="4"/>
                    </a:lnTo>
                    <a:lnTo>
                      <a:pt x="386" y="3"/>
                    </a:lnTo>
                    <a:lnTo>
                      <a:pt x="372" y="2"/>
                    </a:lnTo>
                    <a:lnTo>
                      <a:pt x="360" y="2"/>
                    </a:lnTo>
                    <a:lnTo>
                      <a:pt x="348" y="0"/>
                    </a:lnTo>
                    <a:lnTo>
                      <a:pt x="339" y="0"/>
                    </a:lnTo>
                    <a:lnTo>
                      <a:pt x="333" y="0"/>
                    </a:lnTo>
                    <a:lnTo>
                      <a:pt x="302" y="0"/>
                    </a:lnTo>
                    <a:lnTo>
                      <a:pt x="296" y="0"/>
                    </a:lnTo>
                    <a:lnTo>
                      <a:pt x="287" y="0"/>
                    </a:lnTo>
                    <a:lnTo>
                      <a:pt x="275" y="2"/>
                    </a:lnTo>
                    <a:lnTo>
                      <a:pt x="263" y="2"/>
                    </a:lnTo>
                    <a:lnTo>
                      <a:pt x="249" y="3"/>
                    </a:lnTo>
                    <a:lnTo>
                      <a:pt x="234" y="4"/>
                    </a:lnTo>
                    <a:lnTo>
                      <a:pt x="219" y="6"/>
                    </a:lnTo>
                    <a:lnTo>
                      <a:pt x="203" y="7"/>
                    </a:lnTo>
                    <a:lnTo>
                      <a:pt x="186" y="8"/>
                    </a:lnTo>
                    <a:lnTo>
                      <a:pt x="170" y="9"/>
                    </a:lnTo>
                    <a:lnTo>
                      <a:pt x="155" y="11"/>
                    </a:lnTo>
                    <a:lnTo>
                      <a:pt x="141" y="12"/>
                    </a:lnTo>
                    <a:lnTo>
                      <a:pt x="128" y="13"/>
                    </a:lnTo>
                    <a:lnTo>
                      <a:pt x="116" y="15"/>
                    </a:lnTo>
                    <a:lnTo>
                      <a:pt x="106" y="16"/>
                    </a:lnTo>
                    <a:lnTo>
                      <a:pt x="99" y="17"/>
                    </a:lnTo>
                    <a:lnTo>
                      <a:pt x="85" y="20"/>
                    </a:lnTo>
                    <a:lnTo>
                      <a:pt x="70" y="24"/>
                    </a:lnTo>
                    <a:lnTo>
                      <a:pt x="54" y="29"/>
                    </a:lnTo>
                    <a:lnTo>
                      <a:pt x="39" y="36"/>
                    </a:lnTo>
                    <a:lnTo>
                      <a:pt x="23" y="43"/>
                    </a:lnTo>
                    <a:lnTo>
                      <a:pt x="12" y="52"/>
                    </a:lnTo>
                    <a:lnTo>
                      <a:pt x="3" y="63"/>
                    </a:lnTo>
                    <a:lnTo>
                      <a:pt x="0" y="73"/>
                    </a:lnTo>
                    <a:lnTo>
                      <a:pt x="10" y="75"/>
                    </a:lnTo>
                    <a:lnTo>
                      <a:pt x="12" y="67"/>
                    </a:lnTo>
                    <a:lnTo>
                      <a:pt x="20" y="59"/>
                    </a:lnTo>
                    <a:lnTo>
                      <a:pt x="30" y="51"/>
                    </a:lnTo>
                    <a:lnTo>
                      <a:pt x="42" y="45"/>
                    </a:lnTo>
                    <a:lnTo>
                      <a:pt x="56" y="38"/>
                    </a:lnTo>
                    <a:lnTo>
                      <a:pt x="71" y="33"/>
                    </a:lnTo>
                    <a:lnTo>
                      <a:pt x="86" y="29"/>
                    </a:lnTo>
                    <a:lnTo>
                      <a:pt x="100" y="26"/>
                    </a:lnTo>
                    <a:lnTo>
                      <a:pt x="107" y="25"/>
                    </a:lnTo>
                    <a:lnTo>
                      <a:pt x="118" y="24"/>
                    </a:lnTo>
                    <a:lnTo>
                      <a:pt x="129" y="22"/>
                    </a:lnTo>
                    <a:lnTo>
                      <a:pt x="141" y="21"/>
                    </a:lnTo>
                    <a:lnTo>
                      <a:pt x="156" y="20"/>
                    </a:lnTo>
                    <a:lnTo>
                      <a:pt x="171" y="19"/>
                    </a:lnTo>
                    <a:lnTo>
                      <a:pt x="188" y="17"/>
                    </a:lnTo>
                    <a:lnTo>
                      <a:pt x="203" y="16"/>
                    </a:lnTo>
                    <a:lnTo>
                      <a:pt x="219" y="15"/>
                    </a:lnTo>
                    <a:lnTo>
                      <a:pt x="235" y="13"/>
                    </a:lnTo>
                    <a:lnTo>
                      <a:pt x="249" y="12"/>
                    </a:lnTo>
                    <a:lnTo>
                      <a:pt x="263" y="11"/>
                    </a:lnTo>
                    <a:lnTo>
                      <a:pt x="275" y="11"/>
                    </a:lnTo>
                    <a:lnTo>
                      <a:pt x="287" y="9"/>
                    </a:lnTo>
                    <a:lnTo>
                      <a:pt x="296" y="9"/>
                    </a:lnTo>
                    <a:lnTo>
                      <a:pt x="302" y="9"/>
                    </a:lnTo>
                    <a:lnTo>
                      <a:pt x="333" y="9"/>
                    </a:lnTo>
                    <a:lnTo>
                      <a:pt x="339" y="9"/>
                    </a:lnTo>
                    <a:lnTo>
                      <a:pt x="348" y="9"/>
                    </a:lnTo>
                    <a:lnTo>
                      <a:pt x="360" y="11"/>
                    </a:lnTo>
                    <a:lnTo>
                      <a:pt x="372" y="11"/>
                    </a:lnTo>
                    <a:lnTo>
                      <a:pt x="386" y="12"/>
                    </a:lnTo>
                    <a:lnTo>
                      <a:pt x="400" y="13"/>
                    </a:lnTo>
                    <a:lnTo>
                      <a:pt x="416" y="15"/>
                    </a:lnTo>
                    <a:lnTo>
                      <a:pt x="432" y="16"/>
                    </a:lnTo>
                    <a:lnTo>
                      <a:pt x="447" y="17"/>
                    </a:lnTo>
                    <a:lnTo>
                      <a:pt x="464" y="19"/>
                    </a:lnTo>
                    <a:lnTo>
                      <a:pt x="479" y="20"/>
                    </a:lnTo>
                    <a:lnTo>
                      <a:pt x="492" y="21"/>
                    </a:lnTo>
                    <a:lnTo>
                      <a:pt x="505" y="22"/>
                    </a:lnTo>
                    <a:lnTo>
                      <a:pt x="517" y="24"/>
                    </a:lnTo>
                    <a:lnTo>
                      <a:pt x="526" y="25"/>
                    </a:lnTo>
                    <a:lnTo>
                      <a:pt x="534" y="26"/>
                    </a:lnTo>
                    <a:lnTo>
                      <a:pt x="548" y="29"/>
                    </a:lnTo>
                    <a:lnTo>
                      <a:pt x="563" y="33"/>
                    </a:lnTo>
                    <a:lnTo>
                      <a:pt x="578" y="38"/>
                    </a:lnTo>
                    <a:lnTo>
                      <a:pt x="591" y="45"/>
                    </a:lnTo>
                    <a:lnTo>
                      <a:pt x="604" y="51"/>
                    </a:lnTo>
                    <a:lnTo>
                      <a:pt x="615" y="59"/>
                    </a:lnTo>
                    <a:lnTo>
                      <a:pt x="622" y="67"/>
                    </a:lnTo>
                    <a:lnTo>
                      <a:pt x="625" y="75"/>
                    </a:lnTo>
                    <a:lnTo>
                      <a:pt x="634"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5" name="Freeform 131"/>
              <p:cNvSpPr>
                <a:spLocks/>
              </p:cNvSpPr>
              <p:nvPr/>
            </p:nvSpPr>
            <p:spPr bwMode="auto">
              <a:xfrm>
                <a:off x="599" y="3894"/>
                <a:ext cx="117" cy="27"/>
              </a:xfrm>
              <a:custGeom>
                <a:avLst/>
                <a:gdLst>
                  <a:gd name="T0" fmla="*/ 0 w 353"/>
                  <a:gd name="T1" fmla="*/ 104 h 108"/>
                  <a:gd name="T2" fmla="*/ 7 w 353"/>
                  <a:gd name="T3" fmla="*/ 106 h 108"/>
                  <a:gd name="T4" fmla="*/ 17 w 353"/>
                  <a:gd name="T5" fmla="*/ 107 h 108"/>
                  <a:gd name="T6" fmla="*/ 28 w 353"/>
                  <a:gd name="T7" fmla="*/ 108 h 108"/>
                  <a:gd name="T8" fmla="*/ 42 w 353"/>
                  <a:gd name="T9" fmla="*/ 108 h 108"/>
                  <a:gd name="T10" fmla="*/ 59 w 353"/>
                  <a:gd name="T11" fmla="*/ 108 h 108"/>
                  <a:gd name="T12" fmla="*/ 77 w 353"/>
                  <a:gd name="T13" fmla="*/ 107 h 108"/>
                  <a:gd name="T14" fmla="*/ 97 w 353"/>
                  <a:gd name="T15" fmla="*/ 104 h 108"/>
                  <a:gd name="T16" fmla="*/ 119 w 353"/>
                  <a:gd name="T17" fmla="*/ 100 h 108"/>
                  <a:gd name="T18" fmla="*/ 143 w 353"/>
                  <a:gd name="T19" fmla="*/ 95 h 108"/>
                  <a:gd name="T20" fmla="*/ 169 w 353"/>
                  <a:gd name="T21" fmla="*/ 89 h 108"/>
                  <a:gd name="T22" fmla="*/ 195 w 353"/>
                  <a:gd name="T23" fmla="*/ 81 h 108"/>
                  <a:gd name="T24" fmla="*/ 224 w 353"/>
                  <a:gd name="T25" fmla="*/ 70 h 108"/>
                  <a:gd name="T26" fmla="*/ 254 w 353"/>
                  <a:gd name="T27" fmla="*/ 59 h 108"/>
                  <a:gd name="T28" fmla="*/ 285 w 353"/>
                  <a:gd name="T29" fmla="*/ 44 h 108"/>
                  <a:gd name="T30" fmla="*/ 319 w 353"/>
                  <a:gd name="T31" fmla="*/ 27 h 108"/>
                  <a:gd name="T32" fmla="*/ 353 w 353"/>
                  <a:gd name="T33" fmla="*/ 8 h 108"/>
                  <a:gd name="T34" fmla="*/ 348 w 353"/>
                  <a:gd name="T35" fmla="*/ 0 h 108"/>
                  <a:gd name="T36" fmla="*/ 309 w 353"/>
                  <a:gd name="T37" fmla="*/ 22 h 108"/>
                  <a:gd name="T38" fmla="*/ 272 w 353"/>
                  <a:gd name="T39" fmla="*/ 40 h 108"/>
                  <a:gd name="T40" fmla="*/ 237 w 353"/>
                  <a:gd name="T41" fmla="*/ 55 h 108"/>
                  <a:gd name="T42" fmla="*/ 204 w 353"/>
                  <a:gd name="T43" fmla="*/ 68 h 108"/>
                  <a:gd name="T44" fmla="*/ 173 w 353"/>
                  <a:gd name="T45" fmla="*/ 77 h 108"/>
                  <a:gd name="T46" fmla="*/ 145 w 353"/>
                  <a:gd name="T47" fmla="*/ 85 h 108"/>
                  <a:gd name="T48" fmla="*/ 119 w 353"/>
                  <a:gd name="T49" fmla="*/ 91 h 108"/>
                  <a:gd name="T50" fmla="*/ 95 w 353"/>
                  <a:gd name="T51" fmla="*/ 94 h 108"/>
                  <a:gd name="T52" fmla="*/ 74 w 353"/>
                  <a:gd name="T53" fmla="*/ 96 h 108"/>
                  <a:gd name="T54" fmla="*/ 56 w 353"/>
                  <a:gd name="T55" fmla="*/ 98 h 108"/>
                  <a:gd name="T56" fmla="*/ 40 w 353"/>
                  <a:gd name="T57" fmla="*/ 98 h 108"/>
                  <a:gd name="T58" fmla="*/ 27 w 353"/>
                  <a:gd name="T59" fmla="*/ 98 h 108"/>
                  <a:gd name="T60" fmla="*/ 16 w 353"/>
                  <a:gd name="T61" fmla="*/ 96 h 108"/>
                  <a:gd name="T62" fmla="*/ 8 w 353"/>
                  <a:gd name="T63" fmla="*/ 96 h 108"/>
                  <a:gd name="T64" fmla="*/ 3 w 353"/>
                  <a:gd name="T65" fmla="*/ 95 h 108"/>
                  <a:gd name="T66" fmla="*/ 2 w 353"/>
                  <a:gd name="T67" fmla="*/ 95 h 108"/>
                  <a:gd name="T68" fmla="*/ 0 w 353"/>
                  <a:gd name="T6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108">
                    <a:moveTo>
                      <a:pt x="0" y="104"/>
                    </a:moveTo>
                    <a:lnTo>
                      <a:pt x="7" y="106"/>
                    </a:lnTo>
                    <a:lnTo>
                      <a:pt x="17" y="107"/>
                    </a:lnTo>
                    <a:lnTo>
                      <a:pt x="28" y="108"/>
                    </a:lnTo>
                    <a:lnTo>
                      <a:pt x="42" y="108"/>
                    </a:lnTo>
                    <a:lnTo>
                      <a:pt x="59" y="108"/>
                    </a:lnTo>
                    <a:lnTo>
                      <a:pt x="77" y="107"/>
                    </a:lnTo>
                    <a:lnTo>
                      <a:pt x="97" y="104"/>
                    </a:lnTo>
                    <a:lnTo>
                      <a:pt x="119" y="100"/>
                    </a:lnTo>
                    <a:lnTo>
                      <a:pt x="143" y="95"/>
                    </a:lnTo>
                    <a:lnTo>
                      <a:pt x="169" y="89"/>
                    </a:lnTo>
                    <a:lnTo>
                      <a:pt x="195" y="81"/>
                    </a:lnTo>
                    <a:lnTo>
                      <a:pt x="224" y="70"/>
                    </a:lnTo>
                    <a:lnTo>
                      <a:pt x="254" y="59"/>
                    </a:lnTo>
                    <a:lnTo>
                      <a:pt x="285" y="44"/>
                    </a:lnTo>
                    <a:lnTo>
                      <a:pt x="319" y="27"/>
                    </a:lnTo>
                    <a:lnTo>
                      <a:pt x="353" y="8"/>
                    </a:lnTo>
                    <a:lnTo>
                      <a:pt x="348" y="0"/>
                    </a:lnTo>
                    <a:lnTo>
                      <a:pt x="309" y="22"/>
                    </a:lnTo>
                    <a:lnTo>
                      <a:pt x="272" y="40"/>
                    </a:lnTo>
                    <a:lnTo>
                      <a:pt x="237" y="55"/>
                    </a:lnTo>
                    <a:lnTo>
                      <a:pt x="204" y="68"/>
                    </a:lnTo>
                    <a:lnTo>
                      <a:pt x="173" y="77"/>
                    </a:lnTo>
                    <a:lnTo>
                      <a:pt x="145" y="85"/>
                    </a:lnTo>
                    <a:lnTo>
                      <a:pt x="119" y="91"/>
                    </a:lnTo>
                    <a:lnTo>
                      <a:pt x="95" y="94"/>
                    </a:lnTo>
                    <a:lnTo>
                      <a:pt x="74" y="96"/>
                    </a:lnTo>
                    <a:lnTo>
                      <a:pt x="56" y="98"/>
                    </a:lnTo>
                    <a:lnTo>
                      <a:pt x="40" y="98"/>
                    </a:lnTo>
                    <a:lnTo>
                      <a:pt x="27" y="98"/>
                    </a:lnTo>
                    <a:lnTo>
                      <a:pt x="16" y="96"/>
                    </a:lnTo>
                    <a:lnTo>
                      <a:pt x="8" y="96"/>
                    </a:lnTo>
                    <a:lnTo>
                      <a:pt x="3" y="95"/>
                    </a:lnTo>
                    <a:lnTo>
                      <a:pt x="2" y="95"/>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6" name="Freeform 132"/>
              <p:cNvSpPr>
                <a:spLocks/>
              </p:cNvSpPr>
              <p:nvPr/>
            </p:nvSpPr>
            <p:spPr bwMode="auto">
              <a:xfrm>
                <a:off x="929" y="3894"/>
                <a:ext cx="118" cy="27"/>
              </a:xfrm>
              <a:custGeom>
                <a:avLst/>
                <a:gdLst>
                  <a:gd name="T0" fmla="*/ 351 w 354"/>
                  <a:gd name="T1" fmla="*/ 95 h 108"/>
                  <a:gd name="T2" fmla="*/ 350 w 354"/>
                  <a:gd name="T3" fmla="*/ 95 h 108"/>
                  <a:gd name="T4" fmla="*/ 345 w 354"/>
                  <a:gd name="T5" fmla="*/ 96 h 108"/>
                  <a:gd name="T6" fmla="*/ 338 w 354"/>
                  <a:gd name="T7" fmla="*/ 96 h 108"/>
                  <a:gd name="T8" fmla="*/ 326 w 354"/>
                  <a:gd name="T9" fmla="*/ 98 h 108"/>
                  <a:gd name="T10" fmla="*/ 314 w 354"/>
                  <a:gd name="T11" fmla="*/ 98 h 108"/>
                  <a:gd name="T12" fmla="*/ 298 w 354"/>
                  <a:gd name="T13" fmla="*/ 98 h 108"/>
                  <a:gd name="T14" fmla="*/ 279 w 354"/>
                  <a:gd name="T15" fmla="*/ 96 h 108"/>
                  <a:gd name="T16" fmla="*/ 257 w 354"/>
                  <a:gd name="T17" fmla="*/ 94 h 108"/>
                  <a:gd name="T18" fmla="*/ 235 w 354"/>
                  <a:gd name="T19" fmla="*/ 91 h 108"/>
                  <a:gd name="T20" fmla="*/ 209 w 354"/>
                  <a:gd name="T21" fmla="*/ 85 h 108"/>
                  <a:gd name="T22" fmla="*/ 180 w 354"/>
                  <a:gd name="T23" fmla="*/ 77 h 108"/>
                  <a:gd name="T24" fmla="*/ 150 w 354"/>
                  <a:gd name="T25" fmla="*/ 68 h 108"/>
                  <a:gd name="T26" fmla="*/ 117 w 354"/>
                  <a:gd name="T27" fmla="*/ 55 h 108"/>
                  <a:gd name="T28" fmla="*/ 82 w 354"/>
                  <a:gd name="T29" fmla="*/ 40 h 108"/>
                  <a:gd name="T30" fmla="*/ 44 w 354"/>
                  <a:gd name="T31" fmla="*/ 22 h 108"/>
                  <a:gd name="T32" fmla="*/ 5 w 354"/>
                  <a:gd name="T33" fmla="*/ 0 h 108"/>
                  <a:gd name="T34" fmla="*/ 0 w 354"/>
                  <a:gd name="T35" fmla="*/ 8 h 108"/>
                  <a:gd name="T36" fmla="*/ 34 w 354"/>
                  <a:gd name="T37" fmla="*/ 27 h 108"/>
                  <a:gd name="T38" fmla="*/ 68 w 354"/>
                  <a:gd name="T39" fmla="*/ 44 h 108"/>
                  <a:gd name="T40" fmla="*/ 99 w 354"/>
                  <a:gd name="T41" fmla="*/ 59 h 108"/>
                  <a:gd name="T42" fmla="*/ 130 w 354"/>
                  <a:gd name="T43" fmla="*/ 70 h 108"/>
                  <a:gd name="T44" fmla="*/ 158 w 354"/>
                  <a:gd name="T45" fmla="*/ 81 h 108"/>
                  <a:gd name="T46" fmla="*/ 185 w 354"/>
                  <a:gd name="T47" fmla="*/ 89 h 108"/>
                  <a:gd name="T48" fmla="*/ 211 w 354"/>
                  <a:gd name="T49" fmla="*/ 95 h 108"/>
                  <a:gd name="T50" fmla="*/ 235 w 354"/>
                  <a:gd name="T51" fmla="*/ 100 h 108"/>
                  <a:gd name="T52" fmla="*/ 256 w 354"/>
                  <a:gd name="T53" fmla="*/ 104 h 108"/>
                  <a:gd name="T54" fmla="*/ 276 w 354"/>
                  <a:gd name="T55" fmla="*/ 107 h 108"/>
                  <a:gd name="T56" fmla="*/ 295 w 354"/>
                  <a:gd name="T57" fmla="*/ 108 h 108"/>
                  <a:gd name="T58" fmla="*/ 311 w 354"/>
                  <a:gd name="T59" fmla="*/ 108 h 108"/>
                  <a:gd name="T60" fmla="*/ 325 w 354"/>
                  <a:gd name="T61" fmla="*/ 108 h 108"/>
                  <a:gd name="T62" fmla="*/ 336 w 354"/>
                  <a:gd name="T63" fmla="*/ 107 h 108"/>
                  <a:gd name="T64" fmla="*/ 346 w 354"/>
                  <a:gd name="T65" fmla="*/ 106 h 108"/>
                  <a:gd name="T66" fmla="*/ 354 w 354"/>
                  <a:gd name="T67" fmla="*/ 104 h 108"/>
                  <a:gd name="T68" fmla="*/ 351 w 354"/>
                  <a:gd name="T6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108">
                    <a:moveTo>
                      <a:pt x="351" y="95"/>
                    </a:moveTo>
                    <a:lnTo>
                      <a:pt x="350" y="95"/>
                    </a:lnTo>
                    <a:lnTo>
                      <a:pt x="345" y="96"/>
                    </a:lnTo>
                    <a:lnTo>
                      <a:pt x="338" y="96"/>
                    </a:lnTo>
                    <a:lnTo>
                      <a:pt x="326" y="98"/>
                    </a:lnTo>
                    <a:lnTo>
                      <a:pt x="314" y="98"/>
                    </a:lnTo>
                    <a:lnTo>
                      <a:pt x="298" y="98"/>
                    </a:lnTo>
                    <a:lnTo>
                      <a:pt x="279" y="96"/>
                    </a:lnTo>
                    <a:lnTo>
                      <a:pt x="257" y="94"/>
                    </a:lnTo>
                    <a:lnTo>
                      <a:pt x="235" y="91"/>
                    </a:lnTo>
                    <a:lnTo>
                      <a:pt x="209" y="85"/>
                    </a:lnTo>
                    <a:lnTo>
                      <a:pt x="180" y="77"/>
                    </a:lnTo>
                    <a:lnTo>
                      <a:pt x="150" y="68"/>
                    </a:lnTo>
                    <a:lnTo>
                      <a:pt x="117" y="55"/>
                    </a:lnTo>
                    <a:lnTo>
                      <a:pt x="82" y="40"/>
                    </a:lnTo>
                    <a:lnTo>
                      <a:pt x="44" y="22"/>
                    </a:lnTo>
                    <a:lnTo>
                      <a:pt x="5" y="0"/>
                    </a:lnTo>
                    <a:lnTo>
                      <a:pt x="0" y="8"/>
                    </a:lnTo>
                    <a:lnTo>
                      <a:pt x="34" y="27"/>
                    </a:lnTo>
                    <a:lnTo>
                      <a:pt x="68" y="44"/>
                    </a:lnTo>
                    <a:lnTo>
                      <a:pt x="99" y="59"/>
                    </a:lnTo>
                    <a:lnTo>
                      <a:pt x="130" y="70"/>
                    </a:lnTo>
                    <a:lnTo>
                      <a:pt x="158" y="81"/>
                    </a:lnTo>
                    <a:lnTo>
                      <a:pt x="185" y="89"/>
                    </a:lnTo>
                    <a:lnTo>
                      <a:pt x="211" y="95"/>
                    </a:lnTo>
                    <a:lnTo>
                      <a:pt x="235" y="100"/>
                    </a:lnTo>
                    <a:lnTo>
                      <a:pt x="256" y="104"/>
                    </a:lnTo>
                    <a:lnTo>
                      <a:pt x="276" y="107"/>
                    </a:lnTo>
                    <a:lnTo>
                      <a:pt x="295" y="108"/>
                    </a:lnTo>
                    <a:lnTo>
                      <a:pt x="311" y="108"/>
                    </a:lnTo>
                    <a:lnTo>
                      <a:pt x="325" y="108"/>
                    </a:lnTo>
                    <a:lnTo>
                      <a:pt x="336" y="107"/>
                    </a:lnTo>
                    <a:lnTo>
                      <a:pt x="346" y="106"/>
                    </a:lnTo>
                    <a:lnTo>
                      <a:pt x="354" y="104"/>
                    </a:lnTo>
                    <a:lnTo>
                      <a:pt x="351"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7" name="Freeform 133"/>
              <p:cNvSpPr>
                <a:spLocks/>
              </p:cNvSpPr>
              <p:nvPr/>
            </p:nvSpPr>
            <p:spPr bwMode="auto">
              <a:xfrm>
                <a:off x="617" y="3838"/>
                <a:ext cx="412" cy="71"/>
              </a:xfrm>
              <a:custGeom>
                <a:avLst/>
                <a:gdLst>
                  <a:gd name="T0" fmla="*/ 858 w 1235"/>
                  <a:gd name="T1" fmla="*/ 11 h 283"/>
                  <a:gd name="T2" fmla="*/ 982 w 1235"/>
                  <a:gd name="T3" fmla="*/ 26 h 283"/>
                  <a:gd name="T4" fmla="*/ 1068 w 1235"/>
                  <a:gd name="T5" fmla="*/ 41 h 283"/>
                  <a:gd name="T6" fmla="*/ 1126 w 1235"/>
                  <a:gd name="T7" fmla="*/ 58 h 283"/>
                  <a:gd name="T8" fmla="*/ 1162 w 1235"/>
                  <a:gd name="T9" fmla="*/ 71 h 283"/>
                  <a:gd name="T10" fmla="*/ 1196 w 1235"/>
                  <a:gd name="T11" fmla="*/ 87 h 283"/>
                  <a:gd name="T12" fmla="*/ 1209 w 1235"/>
                  <a:gd name="T13" fmla="*/ 101 h 283"/>
                  <a:gd name="T14" fmla="*/ 1190 w 1235"/>
                  <a:gd name="T15" fmla="*/ 121 h 283"/>
                  <a:gd name="T16" fmla="*/ 1207 w 1235"/>
                  <a:gd name="T17" fmla="*/ 173 h 283"/>
                  <a:gd name="T18" fmla="*/ 1226 w 1235"/>
                  <a:gd name="T19" fmla="*/ 236 h 283"/>
                  <a:gd name="T20" fmla="*/ 1235 w 1235"/>
                  <a:gd name="T21" fmla="*/ 277 h 283"/>
                  <a:gd name="T22" fmla="*/ 1226 w 1235"/>
                  <a:gd name="T23" fmla="*/ 281 h 283"/>
                  <a:gd name="T24" fmla="*/ 1207 w 1235"/>
                  <a:gd name="T25" fmla="*/ 259 h 283"/>
                  <a:gd name="T26" fmla="*/ 1191 w 1235"/>
                  <a:gd name="T27" fmla="*/ 211 h 283"/>
                  <a:gd name="T28" fmla="*/ 1176 w 1235"/>
                  <a:gd name="T29" fmla="*/ 147 h 283"/>
                  <a:gd name="T30" fmla="*/ 1144 w 1235"/>
                  <a:gd name="T31" fmla="*/ 91 h 283"/>
                  <a:gd name="T32" fmla="*/ 1098 w 1235"/>
                  <a:gd name="T33" fmla="*/ 67 h 283"/>
                  <a:gd name="T34" fmla="*/ 1038 w 1235"/>
                  <a:gd name="T35" fmla="*/ 52 h 283"/>
                  <a:gd name="T36" fmla="*/ 962 w 1235"/>
                  <a:gd name="T37" fmla="*/ 39 h 283"/>
                  <a:gd name="T38" fmla="*/ 876 w 1235"/>
                  <a:gd name="T39" fmla="*/ 28 h 283"/>
                  <a:gd name="T40" fmla="*/ 791 w 1235"/>
                  <a:gd name="T41" fmla="*/ 22 h 283"/>
                  <a:gd name="T42" fmla="*/ 497 w 1235"/>
                  <a:gd name="T43" fmla="*/ 21 h 283"/>
                  <a:gd name="T44" fmla="*/ 415 w 1235"/>
                  <a:gd name="T45" fmla="*/ 23 h 283"/>
                  <a:gd name="T46" fmla="*/ 329 w 1235"/>
                  <a:gd name="T47" fmla="*/ 31 h 283"/>
                  <a:gd name="T48" fmla="*/ 246 w 1235"/>
                  <a:gd name="T49" fmla="*/ 43 h 283"/>
                  <a:gd name="T50" fmla="*/ 174 w 1235"/>
                  <a:gd name="T51" fmla="*/ 57 h 283"/>
                  <a:gd name="T52" fmla="*/ 123 w 1235"/>
                  <a:gd name="T53" fmla="*/ 73 h 283"/>
                  <a:gd name="T54" fmla="*/ 78 w 1235"/>
                  <a:gd name="T55" fmla="*/ 107 h 283"/>
                  <a:gd name="T56" fmla="*/ 53 w 1235"/>
                  <a:gd name="T57" fmla="*/ 169 h 283"/>
                  <a:gd name="T58" fmla="*/ 39 w 1235"/>
                  <a:gd name="T59" fmla="*/ 231 h 283"/>
                  <a:gd name="T60" fmla="*/ 21 w 1235"/>
                  <a:gd name="T61" fmla="*/ 270 h 283"/>
                  <a:gd name="T62" fmla="*/ 4 w 1235"/>
                  <a:gd name="T63" fmla="*/ 283 h 283"/>
                  <a:gd name="T64" fmla="*/ 1 w 1235"/>
                  <a:gd name="T65" fmla="*/ 268 h 283"/>
                  <a:gd name="T66" fmla="*/ 15 w 1235"/>
                  <a:gd name="T67" fmla="*/ 215 h 283"/>
                  <a:gd name="T68" fmla="*/ 34 w 1235"/>
                  <a:gd name="T69" fmla="*/ 155 h 283"/>
                  <a:gd name="T70" fmla="*/ 44 w 1235"/>
                  <a:gd name="T71" fmla="*/ 111 h 283"/>
                  <a:gd name="T72" fmla="*/ 26 w 1235"/>
                  <a:gd name="T73" fmla="*/ 100 h 283"/>
                  <a:gd name="T74" fmla="*/ 58 w 1235"/>
                  <a:gd name="T75" fmla="*/ 78 h 283"/>
                  <a:gd name="T76" fmla="*/ 83 w 1235"/>
                  <a:gd name="T77" fmla="*/ 67 h 283"/>
                  <a:gd name="T78" fmla="*/ 125 w 1235"/>
                  <a:gd name="T79" fmla="*/ 53 h 283"/>
                  <a:gd name="T80" fmla="*/ 192 w 1235"/>
                  <a:gd name="T81" fmla="*/ 36 h 283"/>
                  <a:gd name="T82" fmla="*/ 290 w 1235"/>
                  <a:gd name="T83" fmla="*/ 21 h 283"/>
                  <a:gd name="T84" fmla="*/ 428 w 1235"/>
                  <a:gd name="T85" fmla="*/ 7 h 283"/>
                  <a:gd name="T86" fmla="*/ 505 w 1235"/>
                  <a:gd name="T87" fmla="*/ 4 h 283"/>
                  <a:gd name="T88" fmla="*/ 557 w 1235"/>
                  <a:gd name="T89" fmla="*/ 2 h 283"/>
                  <a:gd name="T90" fmla="*/ 621 w 1235"/>
                  <a:gd name="T91" fmla="*/ 1 h 283"/>
                  <a:gd name="T92" fmla="*/ 683 w 1235"/>
                  <a:gd name="T93" fmla="*/ 0 h 283"/>
                  <a:gd name="T94" fmla="*/ 732 w 1235"/>
                  <a:gd name="T95" fmla="*/ 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5" h="283">
                    <a:moveTo>
                      <a:pt x="751" y="4"/>
                    </a:moveTo>
                    <a:lnTo>
                      <a:pt x="807" y="7"/>
                    </a:lnTo>
                    <a:lnTo>
                      <a:pt x="858" y="11"/>
                    </a:lnTo>
                    <a:lnTo>
                      <a:pt x="903" y="15"/>
                    </a:lnTo>
                    <a:lnTo>
                      <a:pt x="944" y="21"/>
                    </a:lnTo>
                    <a:lnTo>
                      <a:pt x="982" y="26"/>
                    </a:lnTo>
                    <a:lnTo>
                      <a:pt x="1014" y="31"/>
                    </a:lnTo>
                    <a:lnTo>
                      <a:pt x="1043" y="36"/>
                    </a:lnTo>
                    <a:lnTo>
                      <a:pt x="1068" y="41"/>
                    </a:lnTo>
                    <a:lnTo>
                      <a:pt x="1091" y="47"/>
                    </a:lnTo>
                    <a:lnTo>
                      <a:pt x="1110" y="53"/>
                    </a:lnTo>
                    <a:lnTo>
                      <a:pt x="1126" y="58"/>
                    </a:lnTo>
                    <a:lnTo>
                      <a:pt x="1140" y="62"/>
                    </a:lnTo>
                    <a:lnTo>
                      <a:pt x="1152" y="67"/>
                    </a:lnTo>
                    <a:lnTo>
                      <a:pt x="1162" y="71"/>
                    </a:lnTo>
                    <a:lnTo>
                      <a:pt x="1170" y="75"/>
                    </a:lnTo>
                    <a:lnTo>
                      <a:pt x="1177" y="78"/>
                    </a:lnTo>
                    <a:lnTo>
                      <a:pt x="1196" y="87"/>
                    </a:lnTo>
                    <a:lnTo>
                      <a:pt x="1206" y="95"/>
                    </a:lnTo>
                    <a:lnTo>
                      <a:pt x="1209" y="100"/>
                    </a:lnTo>
                    <a:lnTo>
                      <a:pt x="1209" y="101"/>
                    </a:lnTo>
                    <a:lnTo>
                      <a:pt x="1197" y="104"/>
                    </a:lnTo>
                    <a:lnTo>
                      <a:pt x="1191" y="111"/>
                    </a:lnTo>
                    <a:lnTo>
                      <a:pt x="1190" y="121"/>
                    </a:lnTo>
                    <a:lnTo>
                      <a:pt x="1195" y="141"/>
                    </a:lnTo>
                    <a:lnTo>
                      <a:pt x="1201" y="155"/>
                    </a:lnTo>
                    <a:lnTo>
                      <a:pt x="1207" y="173"/>
                    </a:lnTo>
                    <a:lnTo>
                      <a:pt x="1214" y="194"/>
                    </a:lnTo>
                    <a:lnTo>
                      <a:pt x="1220" y="215"/>
                    </a:lnTo>
                    <a:lnTo>
                      <a:pt x="1226" y="236"/>
                    </a:lnTo>
                    <a:lnTo>
                      <a:pt x="1231" y="254"/>
                    </a:lnTo>
                    <a:lnTo>
                      <a:pt x="1234" y="268"/>
                    </a:lnTo>
                    <a:lnTo>
                      <a:pt x="1235" y="277"/>
                    </a:lnTo>
                    <a:lnTo>
                      <a:pt x="1234" y="281"/>
                    </a:lnTo>
                    <a:lnTo>
                      <a:pt x="1231" y="283"/>
                    </a:lnTo>
                    <a:lnTo>
                      <a:pt x="1226" y="281"/>
                    </a:lnTo>
                    <a:lnTo>
                      <a:pt x="1220" y="277"/>
                    </a:lnTo>
                    <a:lnTo>
                      <a:pt x="1214" y="270"/>
                    </a:lnTo>
                    <a:lnTo>
                      <a:pt x="1207" y="259"/>
                    </a:lnTo>
                    <a:lnTo>
                      <a:pt x="1201" y="246"/>
                    </a:lnTo>
                    <a:lnTo>
                      <a:pt x="1195" y="231"/>
                    </a:lnTo>
                    <a:lnTo>
                      <a:pt x="1191" y="211"/>
                    </a:lnTo>
                    <a:lnTo>
                      <a:pt x="1186" y="190"/>
                    </a:lnTo>
                    <a:lnTo>
                      <a:pt x="1181" y="169"/>
                    </a:lnTo>
                    <a:lnTo>
                      <a:pt x="1176" y="147"/>
                    </a:lnTo>
                    <a:lnTo>
                      <a:pt x="1167" y="126"/>
                    </a:lnTo>
                    <a:lnTo>
                      <a:pt x="1157" y="107"/>
                    </a:lnTo>
                    <a:lnTo>
                      <a:pt x="1144" y="91"/>
                    </a:lnTo>
                    <a:lnTo>
                      <a:pt x="1125" y="78"/>
                    </a:lnTo>
                    <a:lnTo>
                      <a:pt x="1112" y="73"/>
                    </a:lnTo>
                    <a:lnTo>
                      <a:pt x="1098" y="67"/>
                    </a:lnTo>
                    <a:lnTo>
                      <a:pt x="1080" y="62"/>
                    </a:lnTo>
                    <a:lnTo>
                      <a:pt x="1059" y="57"/>
                    </a:lnTo>
                    <a:lnTo>
                      <a:pt x="1038" y="52"/>
                    </a:lnTo>
                    <a:lnTo>
                      <a:pt x="1014" y="48"/>
                    </a:lnTo>
                    <a:lnTo>
                      <a:pt x="988" y="43"/>
                    </a:lnTo>
                    <a:lnTo>
                      <a:pt x="962" y="39"/>
                    </a:lnTo>
                    <a:lnTo>
                      <a:pt x="934" y="35"/>
                    </a:lnTo>
                    <a:lnTo>
                      <a:pt x="905" y="31"/>
                    </a:lnTo>
                    <a:lnTo>
                      <a:pt x="876" y="28"/>
                    </a:lnTo>
                    <a:lnTo>
                      <a:pt x="848" y="26"/>
                    </a:lnTo>
                    <a:lnTo>
                      <a:pt x="819" y="23"/>
                    </a:lnTo>
                    <a:lnTo>
                      <a:pt x="791" y="22"/>
                    </a:lnTo>
                    <a:lnTo>
                      <a:pt x="764" y="21"/>
                    </a:lnTo>
                    <a:lnTo>
                      <a:pt x="737" y="21"/>
                    </a:lnTo>
                    <a:lnTo>
                      <a:pt x="497" y="21"/>
                    </a:lnTo>
                    <a:lnTo>
                      <a:pt x="470" y="21"/>
                    </a:lnTo>
                    <a:lnTo>
                      <a:pt x="443" y="22"/>
                    </a:lnTo>
                    <a:lnTo>
                      <a:pt x="415" y="23"/>
                    </a:lnTo>
                    <a:lnTo>
                      <a:pt x="386" y="26"/>
                    </a:lnTo>
                    <a:lnTo>
                      <a:pt x="357" y="28"/>
                    </a:lnTo>
                    <a:lnTo>
                      <a:pt x="329" y="31"/>
                    </a:lnTo>
                    <a:lnTo>
                      <a:pt x="301" y="35"/>
                    </a:lnTo>
                    <a:lnTo>
                      <a:pt x="273" y="39"/>
                    </a:lnTo>
                    <a:lnTo>
                      <a:pt x="246" y="43"/>
                    </a:lnTo>
                    <a:lnTo>
                      <a:pt x="221" y="48"/>
                    </a:lnTo>
                    <a:lnTo>
                      <a:pt x="197" y="52"/>
                    </a:lnTo>
                    <a:lnTo>
                      <a:pt x="174" y="57"/>
                    </a:lnTo>
                    <a:lnTo>
                      <a:pt x="154" y="62"/>
                    </a:lnTo>
                    <a:lnTo>
                      <a:pt x="137" y="67"/>
                    </a:lnTo>
                    <a:lnTo>
                      <a:pt x="123" y="73"/>
                    </a:lnTo>
                    <a:lnTo>
                      <a:pt x="110" y="78"/>
                    </a:lnTo>
                    <a:lnTo>
                      <a:pt x="92" y="91"/>
                    </a:lnTo>
                    <a:lnTo>
                      <a:pt x="78" y="107"/>
                    </a:lnTo>
                    <a:lnTo>
                      <a:pt x="68" y="126"/>
                    </a:lnTo>
                    <a:lnTo>
                      <a:pt x="59" y="147"/>
                    </a:lnTo>
                    <a:lnTo>
                      <a:pt x="53" y="169"/>
                    </a:lnTo>
                    <a:lnTo>
                      <a:pt x="48" y="190"/>
                    </a:lnTo>
                    <a:lnTo>
                      <a:pt x="44" y="211"/>
                    </a:lnTo>
                    <a:lnTo>
                      <a:pt x="39" y="231"/>
                    </a:lnTo>
                    <a:lnTo>
                      <a:pt x="34" y="246"/>
                    </a:lnTo>
                    <a:lnTo>
                      <a:pt x="28" y="259"/>
                    </a:lnTo>
                    <a:lnTo>
                      <a:pt x="21" y="270"/>
                    </a:lnTo>
                    <a:lnTo>
                      <a:pt x="15" y="277"/>
                    </a:lnTo>
                    <a:lnTo>
                      <a:pt x="9" y="281"/>
                    </a:lnTo>
                    <a:lnTo>
                      <a:pt x="4" y="283"/>
                    </a:lnTo>
                    <a:lnTo>
                      <a:pt x="1" y="281"/>
                    </a:lnTo>
                    <a:lnTo>
                      <a:pt x="0" y="277"/>
                    </a:lnTo>
                    <a:lnTo>
                      <a:pt x="1" y="268"/>
                    </a:lnTo>
                    <a:lnTo>
                      <a:pt x="4" y="254"/>
                    </a:lnTo>
                    <a:lnTo>
                      <a:pt x="9" y="236"/>
                    </a:lnTo>
                    <a:lnTo>
                      <a:pt x="15" y="215"/>
                    </a:lnTo>
                    <a:lnTo>
                      <a:pt x="21" y="194"/>
                    </a:lnTo>
                    <a:lnTo>
                      <a:pt x="28" y="173"/>
                    </a:lnTo>
                    <a:lnTo>
                      <a:pt x="34" y="155"/>
                    </a:lnTo>
                    <a:lnTo>
                      <a:pt x="39" y="141"/>
                    </a:lnTo>
                    <a:lnTo>
                      <a:pt x="45" y="121"/>
                    </a:lnTo>
                    <a:lnTo>
                      <a:pt x="44" y="111"/>
                    </a:lnTo>
                    <a:lnTo>
                      <a:pt x="36" y="104"/>
                    </a:lnTo>
                    <a:lnTo>
                      <a:pt x="26" y="101"/>
                    </a:lnTo>
                    <a:lnTo>
                      <a:pt x="26" y="100"/>
                    </a:lnTo>
                    <a:lnTo>
                      <a:pt x="29" y="95"/>
                    </a:lnTo>
                    <a:lnTo>
                      <a:pt x="39" y="87"/>
                    </a:lnTo>
                    <a:lnTo>
                      <a:pt x="58" y="78"/>
                    </a:lnTo>
                    <a:lnTo>
                      <a:pt x="65" y="75"/>
                    </a:lnTo>
                    <a:lnTo>
                      <a:pt x="73" y="71"/>
                    </a:lnTo>
                    <a:lnTo>
                      <a:pt x="83" y="67"/>
                    </a:lnTo>
                    <a:lnTo>
                      <a:pt x="94" y="62"/>
                    </a:lnTo>
                    <a:lnTo>
                      <a:pt x="108" y="58"/>
                    </a:lnTo>
                    <a:lnTo>
                      <a:pt x="125" y="53"/>
                    </a:lnTo>
                    <a:lnTo>
                      <a:pt x="144" y="47"/>
                    </a:lnTo>
                    <a:lnTo>
                      <a:pt x="166" y="41"/>
                    </a:lnTo>
                    <a:lnTo>
                      <a:pt x="192" y="36"/>
                    </a:lnTo>
                    <a:lnTo>
                      <a:pt x="221" y="31"/>
                    </a:lnTo>
                    <a:lnTo>
                      <a:pt x="253" y="26"/>
                    </a:lnTo>
                    <a:lnTo>
                      <a:pt x="290" y="21"/>
                    </a:lnTo>
                    <a:lnTo>
                      <a:pt x="331" y="15"/>
                    </a:lnTo>
                    <a:lnTo>
                      <a:pt x="377" y="11"/>
                    </a:lnTo>
                    <a:lnTo>
                      <a:pt x="428" y="7"/>
                    </a:lnTo>
                    <a:lnTo>
                      <a:pt x="484" y="4"/>
                    </a:lnTo>
                    <a:lnTo>
                      <a:pt x="493" y="4"/>
                    </a:lnTo>
                    <a:lnTo>
                      <a:pt x="505" y="4"/>
                    </a:lnTo>
                    <a:lnTo>
                      <a:pt x="520" y="2"/>
                    </a:lnTo>
                    <a:lnTo>
                      <a:pt x="538" y="2"/>
                    </a:lnTo>
                    <a:lnTo>
                      <a:pt x="557" y="2"/>
                    </a:lnTo>
                    <a:lnTo>
                      <a:pt x="577" y="1"/>
                    </a:lnTo>
                    <a:lnTo>
                      <a:pt x="598" y="1"/>
                    </a:lnTo>
                    <a:lnTo>
                      <a:pt x="621" y="1"/>
                    </a:lnTo>
                    <a:lnTo>
                      <a:pt x="642" y="1"/>
                    </a:lnTo>
                    <a:lnTo>
                      <a:pt x="663" y="0"/>
                    </a:lnTo>
                    <a:lnTo>
                      <a:pt x="683" y="0"/>
                    </a:lnTo>
                    <a:lnTo>
                      <a:pt x="702" y="0"/>
                    </a:lnTo>
                    <a:lnTo>
                      <a:pt x="718" y="1"/>
                    </a:lnTo>
                    <a:lnTo>
                      <a:pt x="732" y="1"/>
                    </a:lnTo>
                    <a:lnTo>
                      <a:pt x="744" y="2"/>
                    </a:lnTo>
                    <a:lnTo>
                      <a:pt x="7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8" name="Freeform 134"/>
              <p:cNvSpPr>
                <a:spLocks/>
              </p:cNvSpPr>
              <p:nvPr/>
            </p:nvSpPr>
            <p:spPr bwMode="auto">
              <a:xfrm>
                <a:off x="641" y="3853"/>
                <a:ext cx="365" cy="312"/>
              </a:xfrm>
              <a:custGeom>
                <a:avLst/>
                <a:gdLst>
                  <a:gd name="T0" fmla="*/ 301 w 1095"/>
                  <a:gd name="T1" fmla="*/ 1215 h 1245"/>
                  <a:gd name="T2" fmla="*/ 490 w 1095"/>
                  <a:gd name="T3" fmla="*/ 1215 h 1245"/>
                  <a:gd name="T4" fmla="*/ 705 w 1095"/>
                  <a:gd name="T5" fmla="*/ 1215 h 1245"/>
                  <a:gd name="T6" fmla="*/ 840 w 1095"/>
                  <a:gd name="T7" fmla="*/ 1215 h 1245"/>
                  <a:gd name="T8" fmla="*/ 867 w 1095"/>
                  <a:gd name="T9" fmla="*/ 1223 h 1245"/>
                  <a:gd name="T10" fmla="*/ 873 w 1095"/>
                  <a:gd name="T11" fmla="*/ 1243 h 1245"/>
                  <a:gd name="T12" fmla="*/ 922 w 1095"/>
                  <a:gd name="T13" fmla="*/ 1244 h 1245"/>
                  <a:gd name="T14" fmla="*/ 986 w 1095"/>
                  <a:gd name="T15" fmla="*/ 1244 h 1245"/>
                  <a:gd name="T16" fmla="*/ 1008 w 1095"/>
                  <a:gd name="T17" fmla="*/ 1236 h 1245"/>
                  <a:gd name="T18" fmla="*/ 1008 w 1095"/>
                  <a:gd name="T19" fmla="*/ 1205 h 1245"/>
                  <a:gd name="T20" fmla="*/ 1030 w 1095"/>
                  <a:gd name="T21" fmla="*/ 1189 h 1245"/>
                  <a:gd name="T22" fmla="*/ 1080 w 1095"/>
                  <a:gd name="T23" fmla="*/ 1142 h 1245"/>
                  <a:gd name="T24" fmla="*/ 1095 w 1095"/>
                  <a:gd name="T25" fmla="*/ 1095 h 1245"/>
                  <a:gd name="T26" fmla="*/ 1050 w 1095"/>
                  <a:gd name="T27" fmla="*/ 808 h 1245"/>
                  <a:gd name="T28" fmla="*/ 957 w 1095"/>
                  <a:gd name="T29" fmla="*/ 229 h 1245"/>
                  <a:gd name="T30" fmla="*/ 929 w 1095"/>
                  <a:gd name="T31" fmla="*/ 160 h 1245"/>
                  <a:gd name="T32" fmla="*/ 888 w 1095"/>
                  <a:gd name="T33" fmla="*/ 157 h 1245"/>
                  <a:gd name="T34" fmla="*/ 843 w 1095"/>
                  <a:gd name="T35" fmla="*/ 156 h 1245"/>
                  <a:gd name="T36" fmla="*/ 819 w 1095"/>
                  <a:gd name="T37" fmla="*/ 141 h 1245"/>
                  <a:gd name="T38" fmla="*/ 818 w 1095"/>
                  <a:gd name="T39" fmla="*/ 37 h 1245"/>
                  <a:gd name="T40" fmla="*/ 808 w 1095"/>
                  <a:gd name="T41" fmla="*/ 1 h 1245"/>
                  <a:gd name="T42" fmla="*/ 779 w 1095"/>
                  <a:gd name="T43" fmla="*/ 0 h 1245"/>
                  <a:gd name="T44" fmla="*/ 744 w 1095"/>
                  <a:gd name="T45" fmla="*/ 0 h 1245"/>
                  <a:gd name="T46" fmla="*/ 720 w 1095"/>
                  <a:gd name="T47" fmla="*/ 11 h 1245"/>
                  <a:gd name="T48" fmla="*/ 719 w 1095"/>
                  <a:gd name="T49" fmla="*/ 135 h 1245"/>
                  <a:gd name="T50" fmla="*/ 375 w 1095"/>
                  <a:gd name="T51" fmla="*/ 92 h 1245"/>
                  <a:gd name="T52" fmla="*/ 369 w 1095"/>
                  <a:gd name="T53" fmla="*/ 5 h 1245"/>
                  <a:gd name="T54" fmla="*/ 343 w 1095"/>
                  <a:gd name="T55" fmla="*/ 0 h 1245"/>
                  <a:gd name="T56" fmla="*/ 307 w 1095"/>
                  <a:gd name="T57" fmla="*/ 0 h 1245"/>
                  <a:gd name="T58" fmla="*/ 282 w 1095"/>
                  <a:gd name="T59" fmla="*/ 6 h 1245"/>
                  <a:gd name="T60" fmla="*/ 277 w 1095"/>
                  <a:gd name="T61" fmla="*/ 71 h 1245"/>
                  <a:gd name="T62" fmla="*/ 272 w 1095"/>
                  <a:gd name="T63" fmla="*/ 147 h 1245"/>
                  <a:gd name="T64" fmla="*/ 236 w 1095"/>
                  <a:gd name="T65" fmla="*/ 155 h 1245"/>
                  <a:gd name="T66" fmla="*/ 185 w 1095"/>
                  <a:gd name="T67" fmla="*/ 157 h 1245"/>
                  <a:gd name="T68" fmla="*/ 154 w 1095"/>
                  <a:gd name="T69" fmla="*/ 165 h 1245"/>
                  <a:gd name="T70" fmla="*/ 134 w 1095"/>
                  <a:gd name="T71" fmla="*/ 187 h 1245"/>
                  <a:gd name="T72" fmla="*/ 107 w 1095"/>
                  <a:gd name="T73" fmla="*/ 345 h 1245"/>
                  <a:gd name="T74" fmla="*/ 20 w 1095"/>
                  <a:gd name="T75" fmla="*/ 924 h 1245"/>
                  <a:gd name="T76" fmla="*/ 1 w 1095"/>
                  <a:gd name="T77" fmla="*/ 1098 h 1245"/>
                  <a:gd name="T78" fmla="*/ 14 w 1095"/>
                  <a:gd name="T79" fmla="*/ 1150 h 1245"/>
                  <a:gd name="T80" fmla="*/ 50 w 1095"/>
                  <a:gd name="T81" fmla="*/ 1189 h 1245"/>
                  <a:gd name="T82" fmla="*/ 79 w 1095"/>
                  <a:gd name="T83" fmla="*/ 1210 h 1245"/>
                  <a:gd name="T84" fmla="*/ 80 w 1095"/>
                  <a:gd name="T85" fmla="*/ 1224 h 1245"/>
                  <a:gd name="T86" fmla="*/ 83 w 1095"/>
                  <a:gd name="T87" fmla="*/ 1241 h 1245"/>
                  <a:gd name="T88" fmla="*/ 113 w 1095"/>
                  <a:gd name="T89" fmla="*/ 1245 h 1245"/>
                  <a:gd name="T90" fmla="*/ 200 w 1095"/>
                  <a:gd name="T91" fmla="*/ 1245 h 1245"/>
                  <a:gd name="T92" fmla="*/ 230 w 1095"/>
                  <a:gd name="T93" fmla="*/ 1243 h 1245"/>
                  <a:gd name="T94" fmla="*/ 231 w 1095"/>
                  <a:gd name="T95" fmla="*/ 1223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5" h="1245">
                    <a:moveTo>
                      <a:pt x="240" y="1215"/>
                    </a:moveTo>
                    <a:lnTo>
                      <a:pt x="250" y="1215"/>
                    </a:lnTo>
                    <a:lnTo>
                      <a:pt x="271" y="1215"/>
                    </a:lnTo>
                    <a:lnTo>
                      <a:pt x="301" y="1215"/>
                    </a:lnTo>
                    <a:lnTo>
                      <a:pt x="340" y="1215"/>
                    </a:lnTo>
                    <a:lnTo>
                      <a:pt x="386" y="1215"/>
                    </a:lnTo>
                    <a:lnTo>
                      <a:pt x="437" y="1215"/>
                    </a:lnTo>
                    <a:lnTo>
                      <a:pt x="490" y="1215"/>
                    </a:lnTo>
                    <a:lnTo>
                      <a:pt x="546" y="1215"/>
                    </a:lnTo>
                    <a:lnTo>
                      <a:pt x="601" y="1215"/>
                    </a:lnTo>
                    <a:lnTo>
                      <a:pt x="653" y="1215"/>
                    </a:lnTo>
                    <a:lnTo>
                      <a:pt x="705" y="1215"/>
                    </a:lnTo>
                    <a:lnTo>
                      <a:pt x="750" y="1215"/>
                    </a:lnTo>
                    <a:lnTo>
                      <a:pt x="789" y="1215"/>
                    </a:lnTo>
                    <a:lnTo>
                      <a:pt x="819" y="1215"/>
                    </a:lnTo>
                    <a:lnTo>
                      <a:pt x="840" y="1215"/>
                    </a:lnTo>
                    <a:lnTo>
                      <a:pt x="849" y="1215"/>
                    </a:lnTo>
                    <a:lnTo>
                      <a:pt x="859" y="1216"/>
                    </a:lnTo>
                    <a:lnTo>
                      <a:pt x="864" y="1219"/>
                    </a:lnTo>
                    <a:lnTo>
                      <a:pt x="867" y="1223"/>
                    </a:lnTo>
                    <a:lnTo>
                      <a:pt x="867" y="1227"/>
                    </a:lnTo>
                    <a:lnTo>
                      <a:pt x="867" y="1232"/>
                    </a:lnTo>
                    <a:lnTo>
                      <a:pt x="869" y="1237"/>
                    </a:lnTo>
                    <a:lnTo>
                      <a:pt x="873" y="1243"/>
                    </a:lnTo>
                    <a:lnTo>
                      <a:pt x="883" y="1244"/>
                    </a:lnTo>
                    <a:lnTo>
                      <a:pt x="892" y="1244"/>
                    </a:lnTo>
                    <a:lnTo>
                      <a:pt x="905" y="1244"/>
                    </a:lnTo>
                    <a:lnTo>
                      <a:pt x="922" y="1244"/>
                    </a:lnTo>
                    <a:lnTo>
                      <a:pt x="939" y="1244"/>
                    </a:lnTo>
                    <a:lnTo>
                      <a:pt x="957" y="1244"/>
                    </a:lnTo>
                    <a:lnTo>
                      <a:pt x="973" y="1244"/>
                    </a:lnTo>
                    <a:lnTo>
                      <a:pt x="986" y="1244"/>
                    </a:lnTo>
                    <a:lnTo>
                      <a:pt x="993" y="1244"/>
                    </a:lnTo>
                    <a:lnTo>
                      <a:pt x="1001" y="1243"/>
                    </a:lnTo>
                    <a:lnTo>
                      <a:pt x="1006" y="1240"/>
                    </a:lnTo>
                    <a:lnTo>
                      <a:pt x="1008" y="1236"/>
                    </a:lnTo>
                    <a:lnTo>
                      <a:pt x="1008" y="1228"/>
                    </a:lnTo>
                    <a:lnTo>
                      <a:pt x="1008" y="1219"/>
                    </a:lnTo>
                    <a:lnTo>
                      <a:pt x="1008" y="1211"/>
                    </a:lnTo>
                    <a:lnTo>
                      <a:pt x="1008" y="1205"/>
                    </a:lnTo>
                    <a:lnTo>
                      <a:pt x="1008" y="1202"/>
                    </a:lnTo>
                    <a:lnTo>
                      <a:pt x="1011" y="1201"/>
                    </a:lnTo>
                    <a:lnTo>
                      <a:pt x="1018" y="1196"/>
                    </a:lnTo>
                    <a:lnTo>
                      <a:pt x="1030" y="1189"/>
                    </a:lnTo>
                    <a:lnTo>
                      <a:pt x="1042" y="1180"/>
                    </a:lnTo>
                    <a:lnTo>
                      <a:pt x="1056" y="1168"/>
                    </a:lnTo>
                    <a:lnTo>
                      <a:pt x="1070" y="1156"/>
                    </a:lnTo>
                    <a:lnTo>
                      <a:pt x="1080" y="1142"/>
                    </a:lnTo>
                    <a:lnTo>
                      <a:pt x="1087" y="1128"/>
                    </a:lnTo>
                    <a:lnTo>
                      <a:pt x="1091" y="1116"/>
                    </a:lnTo>
                    <a:lnTo>
                      <a:pt x="1094" y="1104"/>
                    </a:lnTo>
                    <a:lnTo>
                      <a:pt x="1095" y="1095"/>
                    </a:lnTo>
                    <a:lnTo>
                      <a:pt x="1095" y="1091"/>
                    </a:lnTo>
                    <a:lnTo>
                      <a:pt x="1089" y="1053"/>
                    </a:lnTo>
                    <a:lnTo>
                      <a:pt x="1072" y="952"/>
                    </a:lnTo>
                    <a:lnTo>
                      <a:pt x="1050" y="808"/>
                    </a:lnTo>
                    <a:lnTo>
                      <a:pt x="1023" y="643"/>
                    </a:lnTo>
                    <a:lnTo>
                      <a:pt x="997" y="478"/>
                    </a:lnTo>
                    <a:lnTo>
                      <a:pt x="973" y="334"/>
                    </a:lnTo>
                    <a:lnTo>
                      <a:pt x="957" y="229"/>
                    </a:lnTo>
                    <a:lnTo>
                      <a:pt x="949" y="187"/>
                    </a:lnTo>
                    <a:lnTo>
                      <a:pt x="946" y="178"/>
                    </a:lnTo>
                    <a:lnTo>
                      <a:pt x="938" y="168"/>
                    </a:lnTo>
                    <a:lnTo>
                      <a:pt x="929" y="160"/>
                    </a:lnTo>
                    <a:lnTo>
                      <a:pt x="918" y="157"/>
                    </a:lnTo>
                    <a:lnTo>
                      <a:pt x="911" y="157"/>
                    </a:lnTo>
                    <a:lnTo>
                      <a:pt x="900" y="157"/>
                    </a:lnTo>
                    <a:lnTo>
                      <a:pt x="888" y="157"/>
                    </a:lnTo>
                    <a:lnTo>
                      <a:pt x="875" y="157"/>
                    </a:lnTo>
                    <a:lnTo>
                      <a:pt x="864" y="157"/>
                    </a:lnTo>
                    <a:lnTo>
                      <a:pt x="853" y="156"/>
                    </a:lnTo>
                    <a:lnTo>
                      <a:pt x="843" y="156"/>
                    </a:lnTo>
                    <a:lnTo>
                      <a:pt x="837" y="155"/>
                    </a:lnTo>
                    <a:lnTo>
                      <a:pt x="828" y="151"/>
                    </a:lnTo>
                    <a:lnTo>
                      <a:pt x="821" y="147"/>
                    </a:lnTo>
                    <a:lnTo>
                      <a:pt x="819" y="141"/>
                    </a:lnTo>
                    <a:lnTo>
                      <a:pt x="818" y="130"/>
                    </a:lnTo>
                    <a:lnTo>
                      <a:pt x="818" y="107"/>
                    </a:lnTo>
                    <a:lnTo>
                      <a:pt x="818" y="71"/>
                    </a:lnTo>
                    <a:lnTo>
                      <a:pt x="818" y="37"/>
                    </a:lnTo>
                    <a:lnTo>
                      <a:pt x="818" y="19"/>
                    </a:lnTo>
                    <a:lnTo>
                      <a:pt x="816" y="13"/>
                    </a:lnTo>
                    <a:lnTo>
                      <a:pt x="813" y="6"/>
                    </a:lnTo>
                    <a:lnTo>
                      <a:pt x="808" y="1"/>
                    </a:lnTo>
                    <a:lnTo>
                      <a:pt x="800" y="0"/>
                    </a:lnTo>
                    <a:lnTo>
                      <a:pt x="795" y="0"/>
                    </a:lnTo>
                    <a:lnTo>
                      <a:pt x="788" y="0"/>
                    </a:lnTo>
                    <a:lnTo>
                      <a:pt x="779" y="0"/>
                    </a:lnTo>
                    <a:lnTo>
                      <a:pt x="769" y="0"/>
                    </a:lnTo>
                    <a:lnTo>
                      <a:pt x="760" y="0"/>
                    </a:lnTo>
                    <a:lnTo>
                      <a:pt x="751" y="0"/>
                    </a:lnTo>
                    <a:lnTo>
                      <a:pt x="744" y="0"/>
                    </a:lnTo>
                    <a:lnTo>
                      <a:pt x="739" y="0"/>
                    </a:lnTo>
                    <a:lnTo>
                      <a:pt x="731" y="1"/>
                    </a:lnTo>
                    <a:lnTo>
                      <a:pt x="725" y="5"/>
                    </a:lnTo>
                    <a:lnTo>
                      <a:pt x="720" y="11"/>
                    </a:lnTo>
                    <a:lnTo>
                      <a:pt x="719" y="21"/>
                    </a:lnTo>
                    <a:lnTo>
                      <a:pt x="719" y="48"/>
                    </a:lnTo>
                    <a:lnTo>
                      <a:pt x="719" y="94"/>
                    </a:lnTo>
                    <a:lnTo>
                      <a:pt x="719" y="135"/>
                    </a:lnTo>
                    <a:lnTo>
                      <a:pt x="719" y="155"/>
                    </a:lnTo>
                    <a:lnTo>
                      <a:pt x="375" y="154"/>
                    </a:lnTo>
                    <a:lnTo>
                      <a:pt x="375" y="135"/>
                    </a:lnTo>
                    <a:lnTo>
                      <a:pt x="375" y="92"/>
                    </a:lnTo>
                    <a:lnTo>
                      <a:pt x="375" y="48"/>
                    </a:lnTo>
                    <a:lnTo>
                      <a:pt x="375" y="21"/>
                    </a:lnTo>
                    <a:lnTo>
                      <a:pt x="374" y="11"/>
                    </a:lnTo>
                    <a:lnTo>
                      <a:pt x="369" y="5"/>
                    </a:lnTo>
                    <a:lnTo>
                      <a:pt x="363" y="1"/>
                    </a:lnTo>
                    <a:lnTo>
                      <a:pt x="355" y="0"/>
                    </a:lnTo>
                    <a:lnTo>
                      <a:pt x="350" y="0"/>
                    </a:lnTo>
                    <a:lnTo>
                      <a:pt x="343" y="0"/>
                    </a:lnTo>
                    <a:lnTo>
                      <a:pt x="334" y="0"/>
                    </a:lnTo>
                    <a:lnTo>
                      <a:pt x="325" y="0"/>
                    </a:lnTo>
                    <a:lnTo>
                      <a:pt x="316" y="0"/>
                    </a:lnTo>
                    <a:lnTo>
                      <a:pt x="307" y="0"/>
                    </a:lnTo>
                    <a:lnTo>
                      <a:pt x="300" y="0"/>
                    </a:lnTo>
                    <a:lnTo>
                      <a:pt x="295" y="0"/>
                    </a:lnTo>
                    <a:lnTo>
                      <a:pt x="287" y="1"/>
                    </a:lnTo>
                    <a:lnTo>
                      <a:pt x="282" y="6"/>
                    </a:lnTo>
                    <a:lnTo>
                      <a:pt x="279" y="11"/>
                    </a:lnTo>
                    <a:lnTo>
                      <a:pt x="277" y="18"/>
                    </a:lnTo>
                    <a:lnTo>
                      <a:pt x="277" y="37"/>
                    </a:lnTo>
                    <a:lnTo>
                      <a:pt x="277" y="71"/>
                    </a:lnTo>
                    <a:lnTo>
                      <a:pt x="277" y="107"/>
                    </a:lnTo>
                    <a:lnTo>
                      <a:pt x="277" y="129"/>
                    </a:lnTo>
                    <a:lnTo>
                      <a:pt x="276" y="139"/>
                    </a:lnTo>
                    <a:lnTo>
                      <a:pt x="272" y="147"/>
                    </a:lnTo>
                    <a:lnTo>
                      <a:pt x="267" y="151"/>
                    </a:lnTo>
                    <a:lnTo>
                      <a:pt x="259" y="154"/>
                    </a:lnTo>
                    <a:lnTo>
                      <a:pt x="247" y="155"/>
                    </a:lnTo>
                    <a:lnTo>
                      <a:pt x="236" y="155"/>
                    </a:lnTo>
                    <a:lnTo>
                      <a:pt x="222" y="156"/>
                    </a:lnTo>
                    <a:lnTo>
                      <a:pt x="210" y="156"/>
                    </a:lnTo>
                    <a:lnTo>
                      <a:pt x="197" y="156"/>
                    </a:lnTo>
                    <a:lnTo>
                      <a:pt x="185" y="157"/>
                    </a:lnTo>
                    <a:lnTo>
                      <a:pt x="174" y="159"/>
                    </a:lnTo>
                    <a:lnTo>
                      <a:pt x="167" y="160"/>
                    </a:lnTo>
                    <a:lnTo>
                      <a:pt x="161" y="163"/>
                    </a:lnTo>
                    <a:lnTo>
                      <a:pt x="154" y="165"/>
                    </a:lnTo>
                    <a:lnTo>
                      <a:pt x="148" y="171"/>
                    </a:lnTo>
                    <a:lnTo>
                      <a:pt x="143" y="176"/>
                    </a:lnTo>
                    <a:lnTo>
                      <a:pt x="138" y="181"/>
                    </a:lnTo>
                    <a:lnTo>
                      <a:pt x="134" y="187"/>
                    </a:lnTo>
                    <a:lnTo>
                      <a:pt x="132" y="195"/>
                    </a:lnTo>
                    <a:lnTo>
                      <a:pt x="129" y="203"/>
                    </a:lnTo>
                    <a:lnTo>
                      <a:pt x="122" y="246"/>
                    </a:lnTo>
                    <a:lnTo>
                      <a:pt x="107" y="345"/>
                    </a:lnTo>
                    <a:lnTo>
                      <a:pt x="87" y="481"/>
                    </a:lnTo>
                    <a:lnTo>
                      <a:pt x="63" y="636"/>
                    </a:lnTo>
                    <a:lnTo>
                      <a:pt x="40" y="790"/>
                    </a:lnTo>
                    <a:lnTo>
                      <a:pt x="20" y="924"/>
                    </a:lnTo>
                    <a:lnTo>
                      <a:pt x="5" y="1022"/>
                    </a:lnTo>
                    <a:lnTo>
                      <a:pt x="0" y="1061"/>
                    </a:lnTo>
                    <a:lnTo>
                      <a:pt x="0" y="1077"/>
                    </a:lnTo>
                    <a:lnTo>
                      <a:pt x="1" y="1098"/>
                    </a:lnTo>
                    <a:lnTo>
                      <a:pt x="3" y="1120"/>
                    </a:lnTo>
                    <a:lnTo>
                      <a:pt x="6" y="1136"/>
                    </a:lnTo>
                    <a:lnTo>
                      <a:pt x="9" y="1142"/>
                    </a:lnTo>
                    <a:lnTo>
                      <a:pt x="14" y="1150"/>
                    </a:lnTo>
                    <a:lnTo>
                      <a:pt x="22" y="1159"/>
                    </a:lnTo>
                    <a:lnTo>
                      <a:pt x="30" y="1170"/>
                    </a:lnTo>
                    <a:lnTo>
                      <a:pt x="40" y="1180"/>
                    </a:lnTo>
                    <a:lnTo>
                      <a:pt x="50" y="1189"/>
                    </a:lnTo>
                    <a:lnTo>
                      <a:pt x="62" y="1197"/>
                    </a:lnTo>
                    <a:lnTo>
                      <a:pt x="74" y="1203"/>
                    </a:lnTo>
                    <a:lnTo>
                      <a:pt x="78" y="1206"/>
                    </a:lnTo>
                    <a:lnTo>
                      <a:pt x="79" y="1210"/>
                    </a:lnTo>
                    <a:lnTo>
                      <a:pt x="80" y="1215"/>
                    </a:lnTo>
                    <a:lnTo>
                      <a:pt x="80" y="1218"/>
                    </a:lnTo>
                    <a:lnTo>
                      <a:pt x="80" y="1220"/>
                    </a:lnTo>
                    <a:lnTo>
                      <a:pt x="80" y="1224"/>
                    </a:lnTo>
                    <a:lnTo>
                      <a:pt x="80" y="1229"/>
                    </a:lnTo>
                    <a:lnTo>
                      <a:pt x="80" y="1233"/>
                    </a:lnTo>
                    <a:lnTo>
                      <a:pt x="82" y="1239"/>
                    </a:lnTo>
                    <a:lnTo>
                      <a:pt x="83" y="1241"/>
                    </a:lnTo>
                    <a:lnTo>
                      <a:pt x="87" y="1244"/>
                    </a:lnTo>
                    <a:lnTo>
                      <a:pt x="90" y="1245"/>
                    </a:lnTo>
                    <a:lnTo>
                      <a:pt x="98" y="1245"/>
                    </a:lnTo>
                    <a:lnTo>
                      <a:pt x="113" y="1245"/>
                    </a:lnTo>
                    <a:lnTo>
                      <a:pt x="133" y="1245"/>
                    </a:lnTo>
                    <a:lnTo>
                      <a:pt x="157" y="1245"/>
                    </a:lnTo>
                    <a:lnTo>
                      <a:pt x="180" y="1245"/>
                    </a:lnTo>
                    <a:lnTo>
                      <a:pt x="200" y="1245"/>
                    </a:lnTo>
                    <a:lnTo>
                      <a:pt x="215" y="1245"/>
                    </a:lnTo>
                    <a:lnTo>
                      <a:pt x="222" y="1245"/>
                    </a:lnTo>
                    <a:lnTo>
                      <a:pt x="227" y="1244"/>
                    </a:lnTo>
                    <a:lnTo>
                      <a:pt x="230" y="1243"/>
                    </a:lnTo>
                    <a:lnTo>
                      <a:pt x="231" y="1240"/>
                    </a:lnTo>
                    <a:lnTo>
                      <a:pt x="231" y="1236"/>
                    </a:lnTo>
                    <a:lnTo>
                      <a:pt x="231" y="1231"/>
                    </a:lnTo>
                    <a:lnTo>
                      <a:pt x="231" y="1223"/>
                    </a:lnTo>
                    <a:lnTo>
                      <a:pt x="233" y="1218"/>
                    </a:lnTo>
                    <a:lnTo>
                      <a:pt x="240" y="1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79" name="Freeform 135"/>
              <p:cNvSpPr>
                <a:spLocks/>
              </p:cNvSpPr>
              <p:nvPr/>
            </p:nvSpPr>
            <p:spPr bwMode="auto">
              <a:xfrm>
                <a:off x="721" y="4156"/>
                <a:ext cx="203" cy="2"/>
              </a:xfrm>
              <a:custGeom>
                <a:avLst/>
                <a:gdLst>
                  <a:gd name="T0" fmla="*/ 609 w 609"/>
                  <a:gd name="T1" fmla="*/ 0 h 10"/>
                  <a:gd name="T2" fmla="*/ 609 w 609"/>
                  <a:gd name="T3" fmla="*/ 0 h 10"/>
                  <a:gd name="T4" fmla="*/ 600 w 609"/>
                  <a:gd name="T5" fmla="*/ 0 h 10"/>
                  <a:gd name="T6" fmla="*/ 579 w 609"/>
                  <a:gd name="T7" fmla="*/ 0 h 10"/>
                  <a:gd name="T8" fmla="*/ 549 w 609"/>
                  <a:gd name="T9" fmla="*/ 0 h 10"/>
                  <a:gd name="T10" fmla="*/ 510 w 609"/>
                  <a:gd name="T11" fmla="*/ 0 h 10"/>
                  <a:gd name="T12" fmla="*/ 465 w 609"/>
                  <a:gd name="T13" fmla="*/ 0 h 10"/>
                  <a:gd name="T14" fmla="*/ 413 w 609"/>
                  <a:gd name="T15" fmla="*/ 0 h 10"/>
                  <a:gd name="T16" fmla="*/ 361 w 609"/>
                  <a:gd name="T17" fmla="*/ 0 h 10"/>
                  <a:gd name="T18" fmla="*/ 306 w 609"/>
                  <a:gd name="T19" fmla="*/ 0 h 10"/>
                  <a:gd name="T20" fmla="*/ 250 w 609"/>
                  <a:gd name="T21" fmla="*/ 0 h 10"/>
                  <a:gd name="T22" fmla="*/ 197 w 609"/>
                  <a:gd name="T23" fmla="*/ 0 h 10"/>
                  <a:gd name="T24" fmla="*/ 146 w 609"/>
                  <a:gd name="T25" fmla="*/ 0 h 10"/>
                  <a:gd name="T26" fmla="*/ 100 w 609"/>
                  <a:gd name="T27" fmla="*/ 0 h 10"/>
                  <a:gd name="T28" fmla="*/ 61 w 609"/>
                  <a:gd name="T29" fmla="*/ 0 h 10"/>
                  <a:gd name="T30" fmla="*/ 31 w 609"/>
                  <a:gd name="T31" fmla="*/ 0 h 10"/>
                  <a:gd name="T32" fmla="*/ 10 w 609"/>
                  <a:gd name="T33" fmla="*/ 0 h 10"/>
                  <a:gd name="T34" fmla="*/ 0 w 609"/>
                  <a:gd name="T35" fmla="*/ 0 h 10"/>
                  <a:gd name="T36" fmla="*/ 0 w 609"/>
                  <a:gd name="T37" fmla="*/ 10 h 10"/>
                  <a:gd name="T38" fmla="*/ 10 w 609"/>
                  <a:gd name="T39" fmla="*/ 10 h 10"/>
                  <a:gd name="T40" fmla="*/ 31 w 609"/>
                  <a:gd name="T41" fmla="*/ 10 h 10"/>
                  <a:gd name="T42" fmla="*/ 61 w 609"/>
                  <a:gd name="T43" fmla="*/ 10 h 10"/>
                  <a:gd name="T44" fmla="*/ 100 w 609"/>
                  <a:gd name="T45" fmla="*/ 10 h 10"/>
                  <a:gd name="T46" fmla="*/ 146 w 609"/>
                  <a:gd name="T47" fmla="*/ 10 h 10"/>
                  <a:gd name="T48" fmla="*/ 197 w 609"/>
                  <a:gd name="T49" fmla="*/ 10 h 10"/>
                  <a:gd name="T50" fmla="*/ 250 w 609"/>
                  <a:gd name="T51" fmla="*/ 10 h 10"/>
                  <a:gd name="T52" fmla="*/ 306 w 609"/>
                  <a:gd name="T53" fmla="*/ 10 h 10"/>
                  <a:gd name="T54" fmla="*/ 361 w 609"/>
                  <a:gd name="T55" fmla="*/ 10 h 10"/>
                  <a:gd name="T56" fmla="*/ 413 w 609"/>
                  <a:gd name="T57" fmla="*/ 10 h 10"/>
                  <a:gd name="T58" fmla="*/ 465 w 609"/>
                  <a:gd name="T59" fmla="*/ 10 h 10"/>
                  <a:gd name="T60" fmla="*/ 510 w 609"/>
                  <a:gd name="T61" fmla="*/ 10 h 10"/>
                  <a:gd name="T62" fmla="*/ 549 w 609"/>
                  <a:gd name="T63" fmla="*/ 10 h 10"/>
                  <a:gd name="T64" fmla="*/ 579 w 609"/>
                  <a:gd name="T65" fmla="*/ 10 h 10"/>
                  <a:gd name="T66" fmla="*/ 600 w 609"/>
                  <a:gd name="T67" fmla="*/ 10 h 10"/>
                  <a:gd name="T68" fmla="*/ 609 w 609"/>
                  <a:gd name="T69" fmla="*/ 10 h 10"/>
                  <a:gd name="T70" fmla="*/ 609 w 609"/>
                  <a:gd name="T71" fmla="*/ 10 h 10"/>
                  <a:gd name="T72" fmla="*/ 609 w 609"/>
                  <a:gd name="T7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10">
                    <a:moveTo>
                      <a:pt x="609" y="0"/>
                    </a:moveTo>
                    <a:lnTo>
                      <a:pt x="609" y="0"/>
                    </a:lnTo>
                    <a:lnTo>
                      <a:pt x="600" y="0"/>
                    </a:lnTo>
                    <a:lnTo>
                      <a:pt x="579" y="0"/>
                    </a:lnTo>
                    <a:lnTo>
                      <a:pt x="549" y="0"/>
                    </a:lnTo>
                    <a:lnTo>
                      <a:pt x="510" y="0"/>
                    </a:lnTo>
                    <a:lnTo>
                      <a:pt x="465" y="0"/>
                    </a:lnTo>
                    <a:lnTo>
                      <a:pt x="413" y="0"/>
                    </a:lnTo>
                    <a:lnTo>
                      <a:pt x="361" y="0"/>
                    </a:lnTo>
                    <a:lnTo>
                      <a:pt x="306" y="0"/>
                    </a:lnTo>
                    <a:lnTo>
                      <a:pt x="250" y="0"/>
                    </a:lnTo>
                    <a:lnTo>
                      <a:pt x="197" y="0"/>
                    </a:lnTo>
                    <a:lnTo>
                      <a:pt x="146" y="0"/>
                    </a:lnTo>
                    <a:lnTo>
                      <a:pt x="100" y="0"/>
                    </a:lnTo>
                    <a:lnTo>
                      <a:pt x="61" y="0"/>
                    </a:lnTo>
                    <a:lnTo>
                      <a:pt x="31" y="0"/>
                    </a:lnTo>
                    <a:lnTo>
                      <a:pt x="10" y="0"/>
                    </a:lnTo>
                    <a:lnTo>
                      <a:pt x="0" y="0"/>
                    </a:lnTo>
                    <a:lnTo>
                      <a:pt x="0" y="10"/>
                    </a:lnTo>
                    <a:lnTo>
                      <a:pt x="10" y="10"/>
                    </a:lnTo>
                    <a:lnTo>
                      <a:pt x="31" y="10"/>
                    </a:lnTo>
                    <a:lnTo>
                      <a:pt x="61" y="10"/>
                    </a:lnTo>
                    <a:lnTo>
                      <a:pt x="100" y="10"/>
                    </a:lnTo>
                    <a:lnTo>
                      <a:pt x="146" y="10"/>
                    </a:lnTo>
                    <a:lnTo>
                      <a:pt x="197" y="10"/>
                    </a:lnTo>
                    <a:lnTo>
                      <a:pt x="250" y="10"/>
                    </a:lnTo>
                    <a:lnTo>
                      <a:pt x="306" y="10"/>
                    </a:lnTo>
                    <a:lnTo>
                      <a:pt x="361" y="10"/>
                    </a:lnTo>
                    <a:lnTo>
                      <a:pt x="413" y="10"/>
                    </a:lnTo>
                    <a:lnTo>
                      <a:pt x="465" y="10"/>
                    </a:lnTo>
                    <a:lnTo>
                      <a:pt x="510" y="10"/>
                    </a:lnTo>
                    <a:lnTo>
                      <a:pt x="549" y="10"/>
                    </a:lnTo>
                    <a:lnTo>
                      <a:pt x="579" y="10"/>
                    </a:lnTo>
                    <a:lnTo>
                      <a:pt x="600" y="10"/>
                    </a:lnTo>
                    <a:lnTo>
                      <a:pt x="609" y="10"/>
                    </a:lnTo>
                    <a:lnTo>
                      <a:pt x="609" y="10"/>
                    </a:lnTo>
                    <a:lnTo>
                      <a:pt x="6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0" name="Freeform 136"/>
              <p:cNvSpPr>
                <a:spLocks/>
              </p:cNvSpPr>
              <p:nvPr/>
            </p:nvSpPr>
            <p:spPr bwMode="auto">
              <a:xfrm>
                <a:off x="924" y="4156"/>
                <a:ext cx="7" cy="4"/>
              </a:xfrm>
              <a:custGeom>
                <a:avLst/>
                <a:gdLst>
                  <a:gd name="T0" fmla="*/ 23 w 23"/>
                  <a:gd name="T1" fmla="*/ 17 h 17"/>
                  <a:gd name="T2" fmla="*/ 23 w 23"/>
                  <a:gd name="T3" fmla="*/ 17 h 17"/>
                  <a:gd name="T4" fmla="*/ 21 w 23"/>
                  <a:gd name="T5" fmla="*/ 12 h 17"/>
                  <a:gd name="T6" fmla="*/ 18 w 23"/>
                  <a:gd name="T7" fmla="*/ 5 h 17"/>
                  <a:gd name="T8" fmla="*/ 10 w 23"/>
                  <a:gd name="T9" fmla="*/ 3 h 17"/>
                  <a:gd name="T10" fmla="*/ 0 w 23"/>
                  <a:gd name="T11" fmla="*/ 0 h 17"/>
                  <a:gd name="T12" fmla="*/ 0 w 23"/>
                  <a:gd name="T13" fmla="*/ 10 h 17"/>
                  <a:gd name="T14" fmla="*/ 10 w 23"/>
                  <a:gd name="T15" fmla="*/ 10 h 17"/>
                  <a:gd name="T16" fmla="*/ 13 w 23"/>
                  <a:gd name="T17" fmla="*/ 13 h 17"/>
                  <a:gd name="T18" fmla="*/ 14 w 23"/>
                  <a:gd name="T19" fmla="*/ 14 h 17"/>
                  <a:gd name="T20" fmla="*/ 13 w 23"/>
                  <a:gd name="T21" fmla="*/ 17 h 17"/>
                  <a:gd name="T22" fmla="*/ 13 w 23"/>
                  <a:gd name="T23" fmla="*/ 17 h 17"/>
                  <a:gd name="T24" fmla="*/ 23 w 23"/>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7">
                    <a:moveTo>
                      <a:pt x="23" y="17"/>
                    </a:moveTo>
                    <a:lnTo>
                      <a:pt x="23" y="17"/>
                    </a:lnTo>
                    <a:lnTo>
                      <a:pt x="21" y="12"/>
                    </a:lnTo>
                    <a:lnTo>
                      <a:pt x="18" y="5"/>
                    </a:lnTo>
                    <a:lnTo>
                      <a:pt x="10" y="3"/>
                    </a:lnTo>
                    <a:lnTo>
                      <a:pt x="0" y="0"/>
                    </a:lnTo>
                    <a:lnTo>
                      <a:pt x="0" y="10"/>
                    </a:lnTo>
                    <a:lnTo>
                      <a:pt x="10" y="10"/>
                    </a:lnTo>
                    <a:lnTo>
                      <a:pt x="13" y="13"/>
                    </a:lnTo>
                    <a:lnTo>
                      <a:pt x="14" y="14"/>
                    </a:lnTo>
                    <a:lnTo>
                      <a:pt x="13" y="17"/>
                    </a:lnTo>
                    <a:lnTo>
                      <a:pt x="13" y="17"/>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1" name="Freeform 137"/>
              <p:cNvSpPr>
                <a:spLocks/>
              </p:cNvSpPr>
              <p:nvPr/>
            </p:nvSpPr>
            <p:spPr bwMode="auto">
              <a:xfrm>
                <a:off x="928" y="4160"/>
                <a:ext cx="7" cy="6"/>
              </a:xfrm>
              <a:custGeom>
                <a:avLst/>
                <a:gdLst>
                  <a:gd name="T0" fmla="*/ 21 w 21"/>
                  <a:gd name="T1" fmla="*/ 12 h 22"/>
                  <a:gd name="T2" fmla="*/ 21 w 21"/>
                  <a:gd name="T3" fmla="*/ 12 h 22"/>
                  <a:gd name="T4" fmla="*/ 12 w 21"/>
                  <a:gd name="T5" fmla="*/ 12 h 22"/>
                  <a:gd name="T6" fmla="*/ 11 w 21"/>
                  <a:gd name="T7" fmla="*/ 8 h 22"/>
                  <a:gd name="T8" fmla="*/ 8 w 21"/>
                  <a:gd name="T9" fmla="*/ 5 h 22"/>
                  <a:gd name="T10" fmla="*/ 10 w 21"/>
                  <a:gd name="T11" fmla="*/ 0 h 22"/>
                  <a:gd name="T12" fmla="*/ 0 w 21"/>
                  <a:gd name="T13" fmla="*/ 0 h 22"/>
                  <a:gd name="T14" fmla="*/ 1 w 21"/>
                  <a:gd name="T15" fmla="*/ 5 h 22"/>
                  <a:gd name="T16" fmla="*/ 3 w 21"/>
                  <a:gd name="T17" fmla="*/ 13 h 22"/>
                  <a:gd name="T18" fmla="*/ 10 w 21"/>
                  <a:gd name="T19" fmla="*/ 19 h 22"/>
                  <a:gd name="T20" fmla="*/ 21 w 21"/>
                  <a:gd name="T21" fmla="*/ 22 h 22"/>
                  <a:gd name="T22" fmla="*/ 21 w 21"/>
                  <a:gd name="T23" fmla="*/ 22 h 22"/>
                  <a:gd name="T24" fmla="*/ 21 w 21"/>
                  <a:gd name="T2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1" y="12"/>
                    </a:moveTo>
                    <a:lnTo>
                      <a:pt x="21" y="12"/>
                    </a:lnTo>
                    <a:lnTo>
                      <a:pt x="12" y="12"/>
                    </a:lnTo>
                    <a:lnTo>
                      <a:pt x="11" y="8"/>
                    </a:lnTo>
                    <a:lnTo>
                      <a:pt x="8" y="5"/>
                    </a:lnTo>
                    <a:lnTo>
                      <a:pt x="10" y="0"/>
                    </a:lnTo>
                    <a:lnTo>
                      <a:pt x="0" y="0"/>
                    </a:lnTo>
                    <a:lnTo>
                      <a:pt x="1" y="5"/>
                    </a:lnTo>
                    <a:lnTo>
                      <a:pt x="3" y="13"/>
                    </a:lnTo>
                    <a:lnTo>
                      <a:pt x="10" y="19"/>
                    </a:lnTo>
                    <a:lnTo>
                      <a:pt x="21" y="22"/>
                    </a:lnTo>
                    <a:lnTo>
                      <a:pt x="21" y="22"/>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2" name="Freeform 138"/>
              <p:cNvSpPr>
                <a:spLocks/>
              </p:cNvSpPr>
              <p:nvPr/>
            </p:nvSpPr>
            <p:spPr bwMode="auto">
              <a:xfrm>
                <a:off x="935" y="4163"/>
                <a:ext cx="37" cy="3"/>
              </a:xfrm>
              <a:custGeom>
                <a:avLst/>
                <a:gdLst>
                  <a:gd name="T0" fmla="*/ 110 w 110"/>
                  <a:gd name="T1" fmla="*/ 0 h 10"/>
                  <a:gd name="T2" fmla="*/ 110 w 110"/>
                  <a:gd name="T3" fmla="*/ 0 h 10"/>
                  <a:gd name="T4" fmla="*/ 103 w 110"/>
                  <a:gd name="T5" fmla="*/ 0 h 10"/>
                  <a:gd name="T6" fmla="*/ 90 w 110"/>
                  <a:gd name="T7" fmla="*/ 0 h 10"/>
                  <a:gd name="T8" fmla="*/ 74 w 110"/>
                  <a:gd name="T9" fmla="*/ 0 h 10"/>
                  <a:gd name="T10" fmla="*/ 56 w 110"/>
                  <a:gd name="T11" fmla="*/ 0 h 10"/>
                  <a:gd name="T12" fmla="*/ 39 w 110"/>
                  <a:gd name="T13" fmla="*/ 0 h 10"/>
                  <a:gd name="T14" fmla="*/ 22 w 110"/>
                  <a:gd name="T15" fmla="*/ 0 h 10"/>
                  <a:gd name="T16" fmla="*/ 9 w 110"/>
                  <a:gd name="T17" fmla="*/ 0 h 10"/>
                  <a:gd name="T18" fmla="*/ 0 w 110"/>
                  <a:gd name="T19" fmla="*/ 0 h 10"/>
                  <a:gd name="T20" fmla="*/ 0 w 110"/>
                  <a:gd name="T21" fmla="*/ 10 h 10"/>
                  <a:gd name="T22" fmla="*/ 9 w 110"/>
                  <a:gd name="T23" fmla="*/ 10 h 10"/>
                  <a:gd name="T24" fmla="*/ 22 w 110"/>
                  <a:gd name="T25" fmla="*/ 10 h 10"/>
                  <a:gd name="T26" fmla="*/ 39 w 110"/>
                  <a:gd name="T27" fmla="*/ 10 h 10"/>
                  <a:gd name="T28" fmla="*/ 56 w 110"/>
                  <a:gd name="T29" fmla="*/ 10 h 10"/>
                  <a:gd name="T30" fmla="*/ 74 w 110"/>
                  <a:gd name="T31" fmla="*/ 10 h 10"/>
                  <a:gd name="T32" fmla="*/ 90 w 110"/>
                  <a:gd name="T33" fmla="*/ 10 h 10"/>
                  <a:gd name="T34" fmla="*/ 103 w 110"/>
                  <a:gd name="T35" fmla="*/ 10 h 10"/>
                  <a:gd name="T36" fmla="*/ 110 w 110"/>
                  <a:gd name="T37" fmla="*/ 10 h 10"/>
                  <a:gd name="T38" fmla="*/ 110 w 110"/>
                  <a:gd name="T39" fmla="*/ 10 h 10"/>
                  <a:gd name="T40" fmla="*/ 110 w 110"/>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0">
                    <a:moveTo>
                      <a:pt x="110" y="0"/>
                    </a:moveTo>
                    <a:lnTo>
                      <a:pt x="110" y="0"/>
                    </a:lnTo>
                    <a:lnTo>
                      <a:pt x="103" y="0"/>
                    </a:lnTo>
                    <a:lnTo>
                      <a:pt x="90" y="0"/>
                    </a:lnTo>
                    <a:lnTo>
                      <a:pt x="74" y="0"/>
                    </a:lnTo>
                    <a:lnTo>
                      <a:pt x="56" y="0"/>
                    </a:lnTo>
                    <a:lnTo>
                      <a:pt x="39" y="0"/>
                    </a:lnTo>
                    <a:lnTo>
                      <a:pt x="22" y="0"/>
                    </a:lnTo>
                    <a:lnTo>
                      <a:pt x="9" y="0"/>
                    </a:lnTo>
                    <a:lnTo>
                      <a:pt x="0" y="0"/>
                    </a:lnTo>
                    <a:lnTo>
                      <a:pt x="0" y="10"/>
                    </a:lnTo>
                    <a:lnTo>
                      <a:pt x="9" y="10"/>
                    </a:lnTo>
                    <a:lnTo>
                      <a:pt x="22" y="10"/>
                    </a:lnTo>
                    <a:lnTo>
                      <a:pt x="39" y="10"/>
                    </a:lnTo>
                    <a:lnTo>
                      <a:pt x="56" y="10"/>
                    </a:lnTo>
                    <a:lnTo>
                      <a:pt x="74" y="10"/>
                    </a:lnTo>
                    <a:lnTo>
                      <a:pt x="90" y="10"/>
                    </a:lnTo>
                    <a:lnTo>
                      <a:pt x="103" y="10"/>
                    </a:lnTo>
                    <a:lnTo>
                      <a:pt x="110" y="10"/>
                    </a:lnTo>
                    <a:lnTo>
                      <a:pt x="110" y="1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3" name="Freeform 139"/>
              <p:cNvSpPr>
                <a:spLocks/>
              </p:cNvSpPr>
              <p:nvPr/>
            </p:nvSpPr>
            <p:spPr bwMode="auto">
              <a:xfrm>
                <a:off x="972" y="4160"/>
                <a:ext cx="6" cy="6"/>
              </a:xfrm>
              <a:custGeom>
                <a:avLst/>
                <a:gdLst>
                  <a:gd name="T0" fmla="*/ 10 w 20"/>
                  <a:gd name="T1" fmla="*/ 0 h 21"/>
                  <a:gd name="T2" fmla="*/ 10 w 20"/>
                  <a:gd name="T3" fmla="*/ 0 h 21"/>
                  <a:gd name="T4" fmla="*/ 12 w 20"/>
                  <a:gd name="T5" fmla="*/ 8 h 21"/>
                  <a:gd name="T6" fmla="*/ 10 w 20"/>
                  <a:gd name="T7" fmla="*/ 8 h 21"/>
                  <a:gd name="T8" fmla="*/ 7 w 20"/>
                  <a:gd name="T9" fmla="*/ 11 h 21"/>
                  <a:gd name="T10" fmla="*/ 0 w 20"/>
                  <a:gd name="T11" fmla="*/ 11 h 21"/>
                  <a:gd name="T12" fmla="*/ 0 w 20"/>
                  <a:gd name="T13" fmla="*/ 21 h 21"/>
                  <a:gd name="T14" fmla="*/ 9 w 20"/>
                  <a:gd name="T15" fmla="*/ 18 h 21"/>
                  <a:gd name="T16" fmla="*/ 15 w 20"/>
                  <a:gd name="T17" fmla="*/ 16 h 21"/>
                  <a:gd name="T18" fmla="*/ 19 w 20"/>
                  <a:gd name="T19" fmla="*/ 8 h 21"/>
                  <a:gd name="T20" fmla="*/ 20 w 20"/>
                  <a:gd name="T21" fmla="*/ 0 h 21"/>
                  <a:gd name="T22" fmla="*/ 20 w 20"/>
                  <a:gd name="T23" fmla="*/ 0 h 21"/>
                  <a:gd name="T24" fmla="*/ 10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0" y="0"/>
                    </a:moveTo>
                    <a:lnTo>
                      <a:pt x="10" y="0"/>
                    </a:lnTo>
                    <a:lnTo>
                      <a:pt x="12" y="8"/>
                    </a:lnTo>
                    <a:lnTo>
                      <a:pt x="10" y="8"/>
                    </a:lnTo>
                    <a:lnTo>
                      <a:pt x="7" y="11"/>
                    </a:lnTo>
                    <a:lnTo>
                      <a:pt x="0" y="11"/>
                    </a:lnTo>
                    <a:lnTo>
                      <a:pt x="0" y="21"/>
                    </a:lnTo>
                    <a:lnTo>
                      <a:pt x="9" y="18"/>
                    </a:lnTo>
                    <a:lnTo>
                      <a:pt x="15" y="16"/>
                    </a:lnTo>
                    <a:lnTo>
                      <a:pt x="19" y="8"/>
                    </a:lnTo>
                    <a:lnTo>
                      <a:pt x="20" y="0"/>
                    </a:lnTo>
                    <a:lnTo>
                      <a:pt x="2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4" name="Freeform 140"/>
              <p:cNvSpPr>
                <a:spLocks/>
              </p:cNvSpPr>
              <p:nvPr/>
            </p:nvSpPr>
            <p:spPr bwMode="auto">
              <a:xfrm>
                <a:off x="975" y="4153"/>
                <a:ext cx="3" cy="7"/>
              </a:xfrm>
              <a:custGeom>
                <a:avLst/>
                <a:gdLst>
                  <a:gd name="T0" fmla="*/ 4 w 10"/>
                  <a:gd name="T1" fmla="*/ 0 h 30"/>
                  <a:gd name="T2" fmla="*/ 0 w 10"/>
                  <a:gd name="T3" fmla="*/ 4 h 30"/>
                  <a:gd name="T4" fmla="*/ 0 w 10"/>
                  <a:gd name="T5" fmla="*/ 7 h 30"/>
                  <a:gd name="T6" fmla="*/ 0 w 10"/>
                  <a:gd name="T7" fmla="*/ 13 h 30"/>
                  <a:gd name="T8" fmla="*/ 0 w 10"/>
                  <a:gd name="T9" fmla="*/ 21 h 30"/>
                  <a:gd name="T10" fmla="*/ 0 w 10"/>
                  <a:gd name="T11" fmla="*/ 30 h 30"/>
                  <a:gd name="T12" fmla="*/ 10 w 10"/>
                  <a:gd name="T13" fmla="*/ 30 h 30"/>
                  <a:gd name="T14" fmla="*/ 10 w 10"/>
                  <a:gd name="T15" fmla="*/ 21 h 30"/>
                  <a:gd name="T16" fmla="*/ 10 w 10"/>
                  <a:gd name="T17" fmla="*/ 13 h 30"/>
                  <a:gd name="T18" fmla="*/ 10 w 10"/>
                  <a:gd name="T19" fmla="*/ 7 h 30"/>
                  <a:gd name="T20" fmla="*/ 10 w 10"/>
                  <a:gd name="T21" fmla="*/ 4 h 30"/>
                  <a:gd name="T22" fmla="*/ 7 w 10"/>
                  <a:gd name="T23" fmla="*/ 8 h 30"/>
                  <a:gd name="T24" fmla="*/ 4 w 10"/>
                  <a:gd name="T25" fmla="*/ 0 h 30"/>
                  <a:gd name="T26" fmla="*/ 0 w 10"/>
                  <a:gd name="T27" fmla="*/ 2 h 30"/>
                  <a:gd name="T28" fmla="*/ 0 w 10"/>
                  <a:gd name="T29" fmla="*/ 4 h 30"/>
                  <a:gd name="T30" fmla="*/ 4 w 10"/>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30">
                    <a:moveTo>
                      <a:pt x="4" y="0"/>
                    </a:moveTo>
                    <a:lnTo>
                      <a:pt x="0" y="4"/>
                    </a:lnTo>
                    <a:lnTo>
                      <a:pt x="0" y="7"/>
                    </a:lnTo>
                    <a:lnTo>
                      <a:pt x="0" y="13"/>
                    </a:lnTo>
                    <a:lnTo>
                      <a:pt x="0" y="21"/>
                    </a:lnTo>
                    <a:lnTo>
                      <a:pt x="0" y="30"/>
                    </a:lnTo>
                    <a:lnTo>
                      <a:pt x="10" y="30"/>
                    </a:lnTo>
                    <a:lnTo>
                      <a:pt x="10" y="21"/>
                    </a:lnTo>
                    <a:lnTo>
                      <a:pt x="10" y="13"/>
                    </a:lnTo>
                    <a:lnTo>
                      <a:pt x="10" y="7"/>
                    </a:lnTo>
                    <a:lnTo>
                      <a:pt x="10" y="4"/>
                    </a:lnTo>
                    <a:lnTo>
                      <a:pt x="7" y="8"/>
                    </a:lnTo>
                    <a:lnTo>
                      <a:pt x="4" y="0"/>
                    </a:lnTo>
                    <a:lnTo>
                      <a:pt x="0" y="2"/>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5" name="Freeform 141"/>
              <p:cNvSpPr>
                <a:spLocks/>
              </p:cNvSpPr>
              <p:nvPr/>
            </p:nvSpPr>
            <p:spPr bwMode="auto">
              <a:xfrm>
                <a:off x="976" y="4135"/>
                <a:ext cx="28" cy="20"/>
              </a:xfrm>
              <a:custGeom>
                <a:avLst/>
                <a:gdLst>
                  <a:gd name="T0" fmla="*/ 77 w 84"/>
                  <a:gd name="T1" fmla="*/ 0 h 80"/>
                  <a:gd name="T2" fmla="*/ 77 w 84"/>
                  <a:gd name="T3" fmla="*/ 0 h 80"/>
                  <a:gd name="T4" fmla="*/ 69 w 84"/>
                  <a:gd name="T5" fmla="*/ 14 h 80"/>
                  <a:gd name="T6" fmla="*/ 60 w 84"/>
                  <a:gd name="T7" fmla="*/ 28 h 80"/>
                  <a:gd name="T8" fmla="*/ 46 w 84"/>
                  <a:gd name="T9" fmla="*/ 38 h 80"/>
                  <a:gd name="T10" fmla="*/ 33 w 84"/>
                  <a:gd name="T11" fmla="*/ 50 h 80"/>
                  <a:gd name="T12" fmla="*/ 20 w 84"/>
                  <a:gd name="T13" fmla="*/ 59 h 80"/>
                  <a:gd name="T14" fmla="*/ 9 w 84"/>
                  <a:gd name="T15" fmla="*/ 66 h 80"/>
                  <a:gd name="T16" fmla="*/ 1 w 84"/>
                  <a:gd name="T17" fmla="*/ 71 h 80"/>
                  <a:gd name="T18" fmla="*/ 0 w 84"/>
                  <a:gd name="T19" fmla="*/ 72 h 80"/>
                  <a:gd name="T20" fmla="*/ 3 w 84"/>
                  <a:gd name="T21" fmla="*/ 80 h 80"/>
                  <a:gd name="T22" fmla="*/ 6 w 84"/>
                  <a:gd name="T23" fmla="*/ 79 h 80"/>
                  <a:gd name="T24" fmla="*/ 14 w 84"/>
                  <a:gd name="T25" fmla="*/ 74 h 80"/>
                  <a:gd name="T26" fmla="*/ 25 w 84"/>
                  <a:gd name="T27" fmla="*/ 67 h 80"/>
                  <a:gd name="T28" fmla="*/ 38 w 84"/>
                  <a:gd name="T29" fmla="*/ 58 h 80"/>
                  <a:gd name="T30" fmla="*/ 51 w 84"/>
                  <a:gd name="T31" fmla="*/ 46 h 80"/>
                  <a:gd name="T32" fmla="*/ 65 w 84"/>
                  <a:gd name="T33" fmla="*/ 33 h 80"/>
                  <a:gd name="T34" fmla="*/ 77 w 84"/>
                  <a:gd name="T35" fmla="*/ 19 h 80"/>
                  <a:gd name="T36" fmla="*/ 84 w 84"/>
                  <a:gd name="T37" fmla="*/ 3 h 80"/>
                  <a:gd name="T38" fmla="*/ 84 w 84"/>
                  <a:gd name="T39" fmla="*/ 3 h 80"/>
                  <a:gd name="T40" fmla="*/ 77 w 84"/>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80">
                    <a:moveTo>
                      <a:pt x="77" y="0"/>
                    </a:moveTo>
                    <a:lnTo>
                      <a:pt x="77" y="0"/>
                    </a:lnTo>
                    <a:lnTo>
                      <a:pt x="69" y="14"/>
                    </a:lnTo>
                    <a:lnTo>
                      <a:pt x="60" y="28"/>
                    </a:lnTo>
                    <a:lnTo>
                      <a:pt x="46" y="38"/>
                    </a:lnTo>
                    <a:lnTo>
                      <a:pt x="33" y="50"/>
                    </a:lnTo>
                    <a:lnTo>
                      <a:pt x="20" y="59"/>
                    </a:lnTo>
                    <a:lnTo>
                      <a:pt x="9" y="66"/>
                    </a:lnTo>
                    <a:lnTo>
                      <a:pt x="1" y="71"/>
                    </a:lnTo>
                    <a:lnTo>
                      <a:pt x="0" y="72"/>
                    </a:lnTo>
                    <a:lnTo>
                      <a:pt x="3" y="80"/>
                    </a:lnTo>
                    <a:lnTo>
                      <a:pt x="6" y="79"/>
                    </a:lnTo>
                    <a:lnTo>
                      <a:pt x="14" y="74"/>
                    </a:lnTo>
                    <a:lnTo>
                      <a:pt x="25" y="67"/>
                    </a:lnTo>
                    <a:lnTo>
                      <a:pt x="38" y="58"/>
                    </a:lnTo>
                    <a:lnTo>
                      <a:pt x="51" y="46"/>
                    </a:lnTo>
                    <a:lnTo>
                      <a:pt x="65" y="33"/>
                    </a:lnTo>
                    <a:lnTo>
                      <a:pt x="77" y="19"/>
                    </a:lnTo>
                    <a:lnTo>
                      <a:pt x="84" y="3"/>
                    </a:lnTo>
                    <a:lnTo>
                      <a:pt x="84" y="3"/>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6" name="Freeform 142"/>
              <p:cNvSpPr>
                <a:spLocks/>
              </p:cNvSpPr>
              <p:nvPr/>
            </p:nvSpPr>
            <p:spPr bwMode="auto">
              <a:xfrm>
                <a:off x="1002" y="4126"/>
                <a:ext cx="5" cy="10"/>
              </a:xfrm>
              <a:custGeom>
                <a:avLst/>
                <a:gdLst>
                  <a:gd name="T0" fmla="*/ 7 w 16"/>
                  <a:gd name="T1" fmla="*/ 0 h 38"/>
                  <a:gd name="T2" fmla="*/ 7 w 16"/>
                  <a:gd name="T3" fmla="*/ 0 h 38"/>
                  <a:gd name="T4" fmla="*/ 7 w 16"/>
                  <a:gd name="T5" fmla="*/ 4 h 38"/>
                  <a:gd name="T6" fmla="*/ 6 w 16"/>
                  <a:gd name="T7" fmla="*/ 13 h 38"/>
                  <a:gd name="T8" fmla="*/ 3 w 16"/>
                  <a:gd name="T9" fmla="*/ 24 h 38"/>
                  <a:gd name="T10" fmla="*/ 0 w 16"/>
                  <a:gd name="T11" fmla="*/ 35 h 38"/>
                  <a:gd name="T12" fmla="*/ 7 w 16"/>
                  <a:gd name="T13" fmla="*/ 38 h 38"/>
                  <a:gd name="T14" fmla="*/ 11 w 16"/>
                  <a:gd name="T15" fmla="*/ 26 h 38"/>
                  <a:gd name="T16" fmla="*/ 13 w 16"/>
                  <a:gd name="T17" fmla="*/ 13 h 38"/>
                  <a:gd name="T18" fmla="*/ 15 w 16"/>
                  <a:gd name="T19" fmla="*/ 4 h 38"/>
                  <a:gd name="T20" fmla="*/ 15 w 16"/>
                  <a:gd name="T21" fmla="*/ 0 h 38"/>
                  <a:gd name="T22" fmla="*/ 15 w 16"/>
                  <a:gd name="T23" fmla="*/ 0 h 38"/>
                  <a:gd name="T24" fmla="*/ 15 w 16"/>
                  <a:gd name="T25" fmla="*/ 0 h 38"/>
                  <a:gd name="T26" fmla="*/ 16 w 16"/>
                  <a:gd name="T27" fmla="*/ 0 h 38"/>
                  <a:gd name="T28" fmla="*/ 15 w 16"/>
                  <a:gd name="T29" fmla="*/ 0 h 38"/>
                  <a:gd name="T30" fmla="*/ 7 w 16"/>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38">
                    <a:moveTo>
                      <a:pt x="7" y="0"/>
                    </a:moveTo>
                    <a:lnTo>
                      <a:pt x="7" y="0"/>
                    </a:lnTo>
                    <a:lnTo>
                      <a:pt x="7" y="4"/>
                    </a:lnTo>
                    <a:lnTo>
                      <a:pt x="6" y="13"/>
                    </a:lnTo>
                    <a:lnTo>
                      <a:pt x="3" y="24"/>
                    </a:lnTo>
                    <a:lnTo>
                      <a:pt x="0" y="35"/>
                    </a:lnTo>
                    <a:lnTo>
                      <a:pt x="7" y="38"/>
                    </a:lnTo>
                    <a:lnTo>
                      <a:pt x="11" y="26"/>
                    </a:lnTo>
                    <a:lnTo>
                      <a:pt x="13" y="13"/>
                    </a:lnTo>
                    <a:lnTo>
                      <a:pt x="15" y="4"/>
                    </a:lnTo>
                    <a:lnTo>
                      <a:pt x="15" y="0"/>
                    </a:lnTo>
                    <a:lnTo>
                      <a:pt x="15" y="0"/>
                    </a:lnTo>
                    <a:lnTo>
                      <a:pt x="15" y="0"/>
                    </a:lnTo>
                    <a:lnTo>
                      <a:pt x="16" y="0"/>
                    </a:lnTo>
                    <a:lnTo>
                      <a:pt x="15"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7" name="Freeform 143"/>
              <p:cNvSpPr>
                <a:spLocks/>
              </p:cNvSpPr>
              <p:nvPr/>
            </p:nvSpPr>
            <p:spPr bwMode="auto">
              <a:xfrm>
                <a:off x="956" y="3900"/>
                <a:ext cx="51" cy="226"/>
              </a:xfrm>
              <a:custGeom>
                <a:avLst/>
                <a:gdLst>
                  <a:gd name="T0" fmla="*/ 0 w 153"/>
                  <a:gd name="T1" fmla="*/ 0 h 904"/>
                  <a:gd name="T2" fmla="*/ 0 w 153"/>
                  <a:gd name="T3" fmla="*/ 0 h 904"/>
                  <a:gd name="T4" fmla="*/ 7 w 153"/>
                  <a:gd name="T5" fmla="*/ 42 h 904"/>
                  <a:gd name="T6" fmla="*/ 23 w 153"/>
                  <a:gd name="T7" fmla="*/ 147 h 904"/>
                  <a:gd name="T8" fmla="*/ 47 w 153"/>
                  <a:gd name="T9" fmla="*/ 291 h 904"/>
                  <a:gd name="T10" fmla="*/ 74 w 153"/>
                  <a:gd name="T11" fmla="*/ 456 h 904"/>
                  <a:gd name="T12" fmla="*/ 100 w 153"/>
                  <a:gd name="T13" fmla="*/ 621 h 904"/>
                  <a:gd name="T14" fmla="*/ 122 w 153"/>
                  <a:gd name="T15" fmla="*/ 765 h 904"/>
                  <a:gd name="T16" fmla="*/ 139 w 153"/>
                  <a:gd name="T17" fmla="*/ 866 h 904"/>
                  <a:gd name="T18" fmla="*/ 145 w 153"/>
                  <a:gd name="T19" fmla="*/ 904 h 904"/>
                  <a:gd name="T20" fmla="*/ 153 w 153"/>
                  <a:gd name="T21" fmla="*/ 904 h 904"/>
                  <a:gd name="T22" fmla="*/ 146 w 153"/>
                  <a:gd name="T23" fmla="*/ 866 h 904"/>
                  <a:gd name="T24" fmla="*/ 130 w 153"/>
                  <a:gd name="T25" fmla="*/ 765 h 904"/>
                  <a:gd name="T26" fmla="*/ 107 w 153"/>
                  <a:gd name="T27" fmla="*/ 621 h 904"/>
                  <a:gd name="T28" fmla="*/ 81 w 153"/>
                  <a:gd name="T29" fmla="*/ 456 h 904"/>
                  <a:gd name="T30" fmla="*/ 55 w 153"/>
                  <a:gd name="T31" fmla="*/ 291 h 904"/>
                  <a:gd name="T32" fmla="*/ 31 w 153"/>
                  <a:gd name="T33" fmla="*/ 147 h 904"/>
                  <a:gd name="T34" fmla="*/ 15 w 153"/>
                  <a:gd name="T35" fmla="*/ 42 h 904"/>
                  <a:gd name="T36" fmla="*/ 7 w 153"/>
                  <a:gd name="T37" fmla="*/ 0 h 904"/>
                  <a:gd name="T38" fmla="*/ 7 w 153"/>
                  <a:gd name="T39" fmla="*/ 0 h 904"/>
                  <a:gd name="T40" fmla="*/ 0 w 153"/>
                  <a:gd name="T41"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904">
                    <a:moveTo>
                      <a:pt x="0" y="0"/>
                    </a:moveTo>
                    <a:lnTo>
                      <a:pt x="0" y="0"/>
                    </a:lnTo>
                    <a:lnTo>
                      <a:pt x="7" y="42"/>
                    </a:lnTo>
                    <a:lnTo>
                      <a:pt x="23" y="147"/>
                    </a:lnTo>
                    <a:lnTo>
                      <a:pt x="47" y="291"/>
                    </a:lnTo>
                    <a:lnTo>
                      <a:pt x="74" y="456"/>
                    </a:lnTo>
                    <a:lnTo>
                      <a:pt x="100" y="621"/>
                    </a:lnTo>
                    <a:lnTo>
                      <a:pt x="122" y="765"/>
                    </a:lnTo>
                    <a:lnTo>
                      <a:pt x="139" y="866"/>
                    </a:lnTo>
                    <a:lnTo>
                      <a:pt x="145" y="904"/>
                    </a:lnTo>
                    <a:lnTo>
                      <a:pt x="153" y="904"/>
                    </a:lnTo>
                    <a:lnTo>
                      <a:pt x="146" y="866"/>
                    </a:lnTo>
                    <a:lnTo>
                      <a:pt x="130" y="765"/>
                    </a:lnTo>
                    <a:lnTo>
                      <a:pt x="107" y="621"/>
                    </a:lnTo>
                    <a:lnTo>
                      <a:pt x="81" y="456"/>
                    </a:lnTo>
                    <a:lnTo>
                      <a:pt x="55" y="291"/>
                    </a:lnTo>
                    <a:lnTo>
                      <a:pt x="31" y="147"/>
                    </a:lnTo>
                    <a:lnTo>
                      <a:pt x="15" y="42"/>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8" name="Freeform 144"/>
              <p:cNvSpPr>
                <a:spLocks/>
              </p:cNvSpPr>
              <p:nvPr/>
            </p:nvSpPr>
            <p:spPr bwMode="auto">
              <a:xfrm>
                <a:off x="947" y="3891"/>
                <a:ext cx="11" cy="9"/>
              </a:xfrm>
              <a:custGeom>
                <a:avLst/>
                <a:gdLst>
                  <a:gd name="T0" fmla="*/ 0 w 35"/>
                  <a:gd name="T1" fmla="*/ 11 h 35"/>
                  <a:gd name="T2" fmla="*/ 0 w 35"/>
                  <a:gd name="T3" fmla="*/ 11 h 35"/>
                  <a:gd name="T4" fmla="*/ 10 w 35"/>
                  <a:gd name="T5" fmla="*/ 12 h 35"/>
                  <a:gd name="T6" fmla="*/ 18 w 35"/>
                  <a:gd name="T7" fmla="*/ 19 h 35"/>
                  <a:gd name="T8" fmla="*/ 24 w 35"/>
                  <a:gd name="T9" fmla="*/ 29 h 35"/>
                  <a:gd name="T10" fmla="*/ 28 w 35"/>
                  <a:gd name="T11" fmla="*/ 35 h 35"/>
                  <a:gd name="T12" fmla="*/ 35 w 35"/>
                  <a:gd name="T13" fmla="*/ 35 h 35"/>
                  <a:gd name="T14" fmla="*/ 31 w 35"/>
                  <a:gd name="T15" fmla="*/ 24 h 35"/>
                  <a:gd name="T16" fmla="*/ 23 w 35"/>
                  <a:gd name="T17" fmla="*/ 13 h 35"/>
                  <a:gd name="T18" fmla="*/ 13 w 35"/>
                  <a:gd name="T19" fmla="*/ 4 h 35"/>
                  <a:gd name="T20" fmla="*/ 0 w 35"/>
                  <a:gd name="T21" fmla="*/ 0 h 35"/>
                  <a:gd name="T22" fmla="*/ 0 w 35"/>
                  <a:gd name="T23" fmla="*/ 0 h 35"/>
                  <a:gd name="T24" fmla="*/ 0 w 35"/>
                  <a:gd name="T2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0" y="11"/>
                    </a:moveTo>
                    <a:lnTo>
                      <a:pt x="0" y="11"/>
                    </a:lnTo>
                    <a:lnTo>
                      <a:pt x="10" y="12"/>
                    </a:lnTo>
                    <a:lnTo>
                      <a:pt x="18" y="19"/>
                    </a:lnTo>
                    <a:lnTo>
                      <a:pt x="24" y="29"/>
                    </a:lnTo>
                    <a:lnTo>
                      <a:pt x="28" y="35"/>
                    </a:lnTo>
                    <a:lnTo>
                      <a:pt x="35" y="35"/>
                    </a:lnTo>
                    <a:lnTo>
                      <a:pt x="31" y="24"/>
                    </a:lnTo>
                    <a:lnTo>
                      <a:pt x="23" y="13"/>
                    </a:lnTo>
                    <a:lnTo>
                      <a:pt x="13" y="4"/>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89" name="Freeform 145"/>
              <p:cNvSpPr>
                <a:spLocks/>
              </p:cNvSpPr>
              <p:nvPr/>
            </p:nvSpPr>
            <p:spPr bwMode="auto">
              <a:xfrm>
                <a:off x="919" y="3891"/>
                <a:ext cx="28" cy="3"/>
              </a:xfrm>
              <a:custGeom>
                <a:avLst/>
                <a:gdLst>
                  <a:gd name="T0" fmla="*/ 0 w 83"/>
                  <a:gd name="T1" fmla="*/ 8 h 12"/>
                  <a:gd name="T2" fmla="*/ 2 w 83"/>
                  <a:gd name="T3" fmla="*/ 8 h 12"/>
                  <a:gd name="T4" fmla="*/ 8 w 83"/>
                  <a:gd name="T5" fmla="*/ 9 h 12"/>
                  <a:gd name="T6" fmla="*/ 18 w 83"/>
                  <a:gd name="T7" fmla="*/ 10 h 12"/>
                  <a:gd name="T8" fmla="*/ 29 w 83"/>
                  <a:gd name="T9" fmla="*/ 12 h 12"/>
                  <a:gd name="T10" fmla="*/ 40 w 83"/>
                  <a:gd name="T11" fmla="*/ 12 h 12"/>
                  <a:gd name="T12" fmla="*/ 53 w 83"/>
                  <a:gd name="T13" fmla="*/ 12 h 12"/>
                  <a:gd name="T14" fmla="*/ 65 w 83"/>
                  <a:gd name="T15" fmla="*/ 12 h 12"/>
                  <a:gd name="T16" fmla="*/ 76 w 83"/>
                  <a:gd name="T17" fmla="*/ 12 h 12"/>
                  <a:gd name="T18" fmla="*/ 83 w 83"/>
                  <a:gd name="T19" fmla="*/ 12 h 12"/>
                  <a:gd name="T20" fmla="*/ 83 w 83"/>
                  <a:gd name="T21" fmla="*/ 1 h 12"/>
                  <a:gd name="T22" fmla="*/ 76 w 83"/>
                  <a:gd name="T23" fmla="*/ 1 h 12"/>
                  <a:gd name="T24" fmla="*/ 65 w 83"/>
                  <a:gd name="T25" fmla="*/ 1 h 12"/>
                  <a:gd name="T26" fmla="*/ 53 w 83"/>
                  <a:gd name="T27" fmla="*/ 1 h 12"/>
                  <a:gd name="T28" fmla="*/ 40 w 83"/>
                  <a:gd name="T29" fmla="*/ 1 h 12"/>
                  <a:gd name="T30" fmla="*/ 29 w 83"/>
                  <a:gd name="T31" fmla="*/ 1 h 12"/>
                  <a:gd name="T32" fmla="*/ 18 w 83"/>
                  <a:gd name="T33" fmla="*/ 0 h 12"/>
                  <a:gd name="T34" fmla="*/ 8 w 83"/>
                  <a:gd name="T35" fmla="*/ 1 h 12"/>
                  <a:gd name="T36" fmla="*/ 2 w 83"/>
                  <a:gd name="T37" fmla="*/ 0 h 12"/>
                  <a:gd name="T38" fmla="*/ 3 w 83"/>
                  <a:gd name="T39" fmla="*/ 0 h 12"/>
                  <a:gd name="T40" fmla="*/ 0 w 83"/>
                  <a:gd name="T4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
                    <a:moveTo>
                      <a:pt x="0" y="8"/>
                    </a:moveTo>
                    <a:lnTo>
                      <a:pt x="2" y="8"/>
                    </a:lnTo>
                    <a:lnTo>
                      <a:pt x="8" y="9"/>
                    </a:lnTo>
                    <a:lnTo>
                      <a:pt x="18" y="10"/>
                    </a:lnTo>
                    <a:lnTo>
                      <a:pt x="29" y="12"/>
                    </a:lnTo>
                    <a:lnTo>
                      <a:pt x="40" y="12"/>
                    </a:lnTo>
                    <a:lnTo>
                      <a:pt x="53" y="12"/>
                    </a:lnTo>
                    <a:lnTo>
                      <a:pt x="65" y="12"/>
                    </a:lnTo>
                    <a:lnTo>
                      <a:pt x="76" y="12"/>
                    </a:lnTo>
                    <a:lnTo>
                      <a:pt x="83" y="12"/>
                    </a:lnTo>
                    <a:lnTo>
                      <a:pt x="83" y="1"/>
                    </a:lnTo>
                    <a:lnTo>
                      <a:pt x="76" y="1"/>
                    </a:lnTo>
                    <a:lnTo>
                      <a:pt x="65" y="1"/>
                    </a:lnTo>
                    <a:lnTo>
                      <a:pt x="53" y="1"/>
                    </a:lnTo>
                    <a:lnTo>
                      <a:pt x="40" y="1"/>
                    </a:lnTo>
                    <a:lnTo>
                      <a:pt x="29" y="1"/>
                    </a:lnTo>
                    <a:lnTo>
                      <a:pt x="18" y="0"/>
                    </a:lnTo>
                    <a:lnTo>
                      <a:pt x="8" y="1"/>
                    </a:lnTo>
                    <a:lnTo>
                      <a:pt x="2" y="0"/>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0" name="Freeform 146"/>
              <p:cNvSpPr>
                <a:spLocks/>
              </p:cNvSpPr>
              <p:nvPr/>
            </p:nvSpPr>
            <p:spPr bwMode="auto">
              <a:xfrm>
                <a:off x="912" y="3886"/>
                <a:ext cx="8" cy="7"/>
              </a:xfrm>
              <a:custGeom>
                <a:avLst/>
                <a:gdLst>
                  <a:gd name="T0" fmla="*/ 0 w 25"/>
                  <a:gd name="T1" fmla="*/ 0 h 29"/>
                  <a:gd name="T2" fmla="*/ 0 w 25"/>
                  <a:gd name="T3" fmla="*/ 0 h 29"/>
                  <a:gd name="T4" fmla="*/ 2 w 25"/>
                  <a:gd name="T5" fmla="*/ 11 h 29"/>
                  <a:gd name="T6" fmla="*/ 5 w 25"/>
                  <a:gd name="T7" fmla="*/ 20 h 29"/>
                  <a:gd name="T8" fmla="*/ 13 w 25"/>
                  <a:gd name="T9" fmla="*/ 25 h 29"/>
                  <a:gd name="T10" fmla="*/ 22 w 25"/>
                  <a:gd name="T11" fmla="*/ 29 h 29"/>
                  <a:gd name="T12" fmla="*/ 25 w 25"/>
                  <a:gd name="T13" fmla="*/ 21 h 29"/>
                  <a:gd name="T14" fmla="*/ 16 w 25"/>
                  <a:gd name="T15" fmla="*/ 17 h 29"/>
                  <a:gd name="T16" fmla="*/ 12 w 25"/>
                  <a:gd name="T17" fmla="*/ 14 h 29"/>
                  <a:gd name="T18" fmla="*/ 10 w 25"/>
                  <a:gd name="T19" fmla="*/ 11 h 29"/>
                  <a:gd name="T20" fmla="*/ 10 w 25"/>
                  <a:gd name="T21" fmla="*/ 0 h 29"/>
                  <a:gd name="T22" fmla="*/ 10 w 25"/>
                  <a:gd name="T23" fmla="*/ 0 h 29"/>
                  <a:gd name="T24" fmla="*/ 0 w 2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0" y="0"/>
                    </a:moveTo>
                    <a:lnTo>
                      <a:pt x="0" y="0"/>
                    </a:lnTo>
                    <a:lnTo>
                      <a:pt x="2" y="11"/>
                    </a:lnTo>
                    <a:lnTo>
                      <a:pt x="5" y="20"/>
                    </a:lnTo>
                    <a:lnTo>
                      <a:pt x="13" y="25"/>
                    </a:lnTo>
                    <a:lnTo>
                      <a:pt x="22" y="29"/>
                    </a:lnTo>
                    <a:lnTo>
                      <a:pt x="25" y="21"/>
                    </a:lnTo>
                    <a:lnTo>
                      <a:pt x="16" y="17"/>
                    </a:lnTo>
                    <a:lnTo>
                      <a:pt x="12" y="14"/>
                    </a:lnTo>
                    <a:lnTo>
                      <a:pt x="10" y="11"/>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1" name="Freeform 147"/>
              <p:cNvSpPr>
                <a:spLocks/>
              </p:cNvSpPr>
              <p:nvPr/>
            </p:nvSpPr>
            <p:spPr bwMode="auto">
              <a:xfrm>
                <a:off x="912" y="3858"/>
                <a:ext cx="3" cy="28"/>
              </a:xfrm>
              <a:custGeom>
                <a:avLst/>
                <a:gdLst>
                  <a:gd name="T0" fmla="*/ 0 w 10"/>
                  <a:gd name="T1" fmla="*/ 0 h 111"/>
                  <a:gd name="T2" fmla="*/ 0 w 10"/>
                  <a:gd name="T3" fmla="*/ 0 h 111"/>
                  <a:gd name="T4" fmla="*/ 0 w 10"/>
                  <a:gd name="T5" fmla="*/ 18 h 111"/>
                  <a:gd name="T6" fmla="*/ 0 w 10"/>
                  <a:gd name="T7" fmla="*/ 52 h 111"/>
                  <a:gd name="T8" fmla="*/ 0 w 10"/>
                  <a:gd name="T9" fmla="*/ 88 h 111"/>
                  <a:gd name="T10" fmla="*/ 0 w 10"/>
                  <a:gd name="T11" fmla="*/ 111 h 111"/>
                  <a:gd name="T12" fmla="*/ 10 w 10"/>
                  <a:gd name="T13" fmla="*/ 111 h 111"/>
                  <a:gd name="T14" fmla="*/ 10 w 10"/>
                  <a:gd name="T15" fmla="*/ 88 h 111"/>
                  <a:gd name="T16" fmla="*/ 10 w 10"/>
                  <a:gd name="T17" fmla="*/ 52 h 111"/>
                  <a:gd name="T18" fmla="*/ 10 w 10"/>
                  <a:gd name="T19" fmla="*/ 18 h 111"/>
                  <a:gd name="T20" fmla="*/ 10 w 10"/>
                  <a:gd name="T21" fmla="*/ 0 h 111"/>
                  <a:gd name="T22" fmla="*/ 10 w 10"/>
                  <a:gd name="T23" fmla="*/ 0 h 111"/>
                  <a:gd name="T24" fmla="*/ 0 w 10"/>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1">
                    <a:moveTo>
                      <a:pt x="0" y="0"/>
                    </a:moveTo>
                    <a:lnTo>
                      <a:pt x="0" y="0"/>
                    </a:lnTo>
                    <a:lnTo>
                      <a:pt x="0" y="18"/>
                    </a:lnTo>
                    <a:lnTo>
                      <a:pt x="0" y="52"/>
                    </a:lnTo>
                    <a:lnTo>
                      <a:pt x="0" y="88"/>
                    </a:lnTo>
                    <a:lnTo>
                      <a:pt x="0" y="111"/>
                    </a:lnTo>
                    <a:lnTo>
                      <a:pt x="10" y="111"/>
                    </a:lnTo>
                    <a:lnTo>
                      <a:pt x="10" y="88"/>
                    </a:lnTo>
                    <a:lnTo>
                      <a:pt x="10" y="52"/>
                    </a:lnTo>
                    <a:lnTo>
                      <a:pt x="10" y="18"/>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2" name="Freeform 148"/>
              <p:cNvSpPr>
                <a:spLocks/>
              </p:cNvSpPr>
              <p:nvPr/>
            </p:nvSpPr>
            <p:spPr bwMode="auto">
              <a:xfrm>
                <a:off x="907" y="3852"/>
                <a:ext cx="8" cy="6"/>
              </a:xfrm>
              <a:custGeom>
                <a:avLst/>
                <a:gdLst>
                  <a:gd name="T0" fmla="*/ 0 w 23"/>
                  <a:gd name="T1" fmla="*/ 11 h 25"/>
                  <a:gd name="T2" fmla="*/ 0 w 23"/>
                  <a:gd name="T3" fmla="*/ 11 h 25"/>
                  <a:gd name="T4" fmla="*/ 6 w 23"/>
                  <a:gd name="T5" fmla="*/ 11 h 25"/>
                  <a:gd name="T6" fmla="*/ 9 w 23"/>
                  <a:gd name="T7" fmla="*/ 15 h 25"/>
                  <a:gd name="T8" fmla="*/ 13 w 23"/>
                  <a:gd name="T9" fmla="*/ 20 h 25"/>
                  <a:gd name="T10" fmla="*/ 13 w 23"/>
                  <a:gd name="T11" fmla="*/ 25 h 25"/>
                  <a:gd name="T12" fmla="*/ 23 w 23"/>
                  <a:gd name="T13" fmla="*/ 25 h 25"/>
                  <a:gd name="T14" fmla="*/ 20 w 23"/>
                  <a:gd name="T15" fmla="*/ 17 h 25"/>
                  <a:gd name="T16" fmla="*/ 16 w 23"/>
                  <a:gd name="T17" fmla="*/ 10 h 25"/>
                  <a:gd name="T18" fmla="*/ 9 w 23"/>
                  <a:gd name="T19" fmla="*/ 3 h 25"/>
                  <a:gd name="T20" fmla="*/ 0 w 23"/>
                  <a:gd name="T21" fmla="*/ 0 h 25"/>
                  <a:gd name="T22" fmla="*/ 0 w 23"/>
                  <a:gd name="T23" fmla="*/ 0 h 25"/>
                  <a:gd name="T24" fmla="*/ 0 w 23"/>
                  <a:gd name="T2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5">
                    <a:moveTo>
                      <a:pt x="0" y="11"/>
                    </a:moveTo>
                    <a:lnTo>
                      <a:pt x="0" y="11"/>
                    </a:lnTo>
                    <a:lnTo>
                      <a:pt x="6" y="11"/>
                    </a:lnTo>
                    <a:lnTo>
                      <a:pt x="9" y="15"/>
                    </a:lnTo>
                    <a:lnTo>
                      <a:pt x="13" y="20"/>
                    </a:lnTo>
                    <a:lnTo>
                      <a:pt x="13" y="25"/>
                    </a:lnTo>
                    <a:lnTo>
                      <a:pt x="23" y="25"/>
                    </a:lnTo>
                    <a:lnTo>
                      <a:pt x="20" y="17"/>
                    </a:lnTo>
                    <a:lnTo>
                      <a:pt x="16" y="10"/>
                    </a:lnTo>
                    <a:lnTo>
                      <a:pt x="9" y="3"/>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3" name="Freeform 149"/>
              <p:cNvSpPr>
                <a:spLocks/>
              </p:cNvSpPr>
              <p:nvPr/>
            </p:nvSpPr>
            <p:spPr bwMode="auto">
              <a:xfrm>
                <a:off x="887" y="3852"/>
                <a:ext cx="20" cy="2"/>
              </a:xfrm>
              <a:custGeom>
                <a:avLst/>
                <a:gdLst>
                  <a:gd name="T0" fmla="*/ 0 w 61"/>
                  <a:gd name="T1" fmla="*/ 11 h 11"/>
                  <a:gd name="T2" fmla="*/ 0 w 61"/>
                  <a:gd name="T3" fmla="*/ 11 h 11"/>
                  <a:gd name="T4" fmla="*/ 5 w 61"/>
                  <a:gd name="T5" fmla="*/ 11 h 11"/>
                  <a:gd name="T6" fmla="*/ 12 w 61"/>
                  <a:gd name="T7" fmla="*/ 11 h 11"/>
                  <a:gd name="T8" fmla="*/ 21 w 61"/>
                  <a:gd name="T9" fmla="*/ 11 h 11"/>
                  <a:gd name="T10" fmla="*/ 30 w 61"/>
                  <a:gd name="T11" fmla="*/ 11 h 11"/>
                  <a:gd name="T12" fmla="*/ 40 w 61"/>
                  <a:gd name="T13" fmla="*/ 11 h 11"/>
                  <a:gd name="T14" fmla="*/ 49 w 61"/>
                  <a:gd name="T15" fmla="*/ 11 h 11"/>
                  <a:gd name="T16" fmla="*/ 56 w 61"/>
                  <a:gd name="T17" fmla="*/ 11 h 11"/>
                  <a:gd name="T18" fmla="*/ 61 w 61"/>
                  <a:gd name="T19" fmla="*/ 11 h 11"/>
                  <a:gd name="T20" fmla="*/ 61 w 61"/>
                  <a:gd name="T21" fmla="*/ 0 h 11"/>
                  <a:gd name="T22" fmla="*/ 56 w 61"/>
                  <a:gd name="T23" fmla="*/ 0 h 11"/>
                  <a:gd name="T24" fmla="*/ 49 w 61"/>
                  <a:gd name="T25" fmla="*/ 0 h 11"/>
                  <a:gd name="T26" fmla="*/ 40 w 61"/>
                  <a:gd name="T27" fmla="*/ 0 h 11"/>
                  <a:gd name="T28" fmla="*/ 30 w 61"/>
                  <a:gd name="T29" fmla="*/ 0 h 11"/>
                  <a:gd name="T30" fmla="*/ 21 w 61"/>
                  <a:gd name="T31" fmla="*/ 0 h 11"/>
                  <a:gd name="T32" fmla="*/ 12 w 61"/>
                  <a:gd name="T33" fmla="*/ 0 h 11"/>
                  <a:gd name="T34" fmla="*/ 5 w 61"/>
                  <a:gd name="T35" fmla="*/ 0 h 11"/>
                  <a:gd name="T36" fmla="*/ 0 w 61"/>
                  <a:gd name="T37" fmla="*/ 0 h 11"/>
                  <a:gd name="T38" fmla="*/ 0 w 61"/>
                  <a:gd name="T39" fmla="*/ 0 h 11"/>
                  <a:gd name="T40" fmla="*/ 0 w 61"/>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1">
                    <a:moveTo>
                      <a:pt x="0" y="11"/>
                    </a:moveTo>
                    <a:lnTo>
                      <a:pt x="0" y="11"/>
                    </a:lnTo>
                    <a:lnTo>
                      <a:pt x="5" y="11"/>
                    </a:lnTo>
                    <a:lnTo>
                      <a:pt x="12" y="11"/>
                    </a:lnTo>
                    <a:lnTo>
                      <a:pt x="21" y="11"/>
                    </a:lnTo>
                    <a:lnTo>
                      <a:pt x="30" y="11"/>
                    </a:lnTo>
                    <a:lnTo>
                      <a:pt x="40" y="11"/>
                    </a:lnTo>
                    <a:lnTo>
                      <a:pt x="49" y="11"/>
                    </a:lnTo>
                    <a:lnTo>
                      <a:pt x="56" y="11"/>
                    </a:lnTo>
                    <a:lnTo>
                      <a:pt x="61" y="11"/>
                    </a:lnTo>
                    <a:lnTo>
                      <a:pt x="61" y="0"/>
                    </a:lnTo>
                    <a:lnTo>
                      <a:pt x="56" y="0"/>
                    </a:lnTo>
                    <a:lnTo>
                      <a:pt x="49" y="0"/>
                    </a:lnTo>
                    <a:lnTo>
                      <a:pt x="40" y="0"/>
                    </a:lnTo>
                    <a:lnTo>
                      <a:pt x="30" y="0"/>
                    </a:lnTo>
                    <a:lnTo>
                      <a:pt x="21" y="0"/>
                    </a:lnTo>
                    <a:lnTo>
                      <a:pt x="12" y="0"/>
                    </a:lnTo>
                    <a:lnTo>
                      <a:pt x="5" y="0"/>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4" name="Freeform 150"/>
              <p:cNvSpPr>
                <a:spLocks/>
              </p:cNvSpPr>
              <p:nvPr/>
            </p:nvSpPr>
            <p:spPr bwMode="auto">
              <a:xfrm>
                <a:off x="879" y="3852"/>
                <a:ext cx="8" cy="6"/>
              </a:xfrm>
              <a:custGeom>
                <a:avLst/>
                <a:gdLst>
                  <a:gd name="T0" fmla="*/ 10 w 25"/>
                  <a:gd name="T1" fmla="*/ 27 h 27"/>
                  <a:gd name="T2" fmla="*/ 10 w 25"/>
                  <a:gd name="T3" fmla="*/ 27 h 27"/>
                  <a:gd name="T4" fmla="*/ 10 w 25"/>
                  <a:gd name="T5" fmla="*/ 19 h 27"/>
                  <a:gd name="T6" fmla="*/ 13 w 25"/>
                  <a:gd name="T7" fmla="*/ 13 h 27"/>
                  <a:gd name="T8" fmla="*/ 18 w 25"/>
                  <a:gd name="T9" fmla="*/ 11 h 27"/>
                  <a:gd name="T10" fmla="*/ 25 w 25"/>
                  <a:gd name="T11" fmla="*/ 11 h 27"/>
                  <a:gd name="T12" fmla="*/ 25 w 25"/>
                  <a:gd name="T13" fmla="*/ 0 h 27"/>
                  <a:gd name="T14" fmla="*/ 16 w 25"/>
                  <a:gd name="T15" fmla="*/ 3 h 27"/>
                  <a:gd name="T16" fmla="*/ 8 w 25"/>
                  <a:gd name="T17" fmla="*/ 8 h 27"/>
                  <a:gd name="T18" fmla="*/ 2 w 25"/>
                  <a:gd name="T19" fmla="*/ 16 h 27"/>
                  <a:gd name="T20" fmla="*/ 0 w 25"/>
                  <a:gd name="T21" fmla="*/ 27 h 27"/>
                  <a:gd name="T22" fmla="*/ 0 w 25"/>
                  <a:gd name="T23" fmla="*/ 27 h 27"/>
                  <a:gd name="T24" fmla="*/ 10 w 25"/>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10" y="27"/>
                    </a:moveTo>
                    <a:lnTo>
                      <a:pt x="10" y="27"/>
                    </a:lnTo>
                    <a:lnTo>
                      <a:pt x="10" y="19"/>
                    </a:lnTo>
                    <a:lnTo>
                      <a:pt x="13" y="13"/>
                    </a:lnTo>
                    <a:lnTo>
                      <a:pt x="18" y="11"/>
                    </a:lnTo>
                    <a:lnTo>
                      <a:pt x="25" y="11"/>
                    </a:lnTo>
                    <a:lnTo>
                      <a:pt x="25" y="0"/>
                    </a:lnTo>
                    <a:lnTo>
                      <a:pt x="16" y="3"/>
                    </a:lnTo>
                    <a:lnTo>
                      <a:pt x="8" y="8"/>
                    </a:lnTo>
                    <a:lnTo>
                      <a:pt x="2" y="16"/>
                    </a:lnTo>
                    <a:lnTo>
                      <a:pt x="0" y="27"/>
                    </a:lnTo>
                    <a:lnTo>
                      <a:pt x="0" y="27"/>
                    </a:lnTo>
                    <a:lnTo>
                      <a:pt x="1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5" name="Freeform 151"/>
              <p:cNvSpPr>
                <a:spLocks/>
              </p:cNvSpPr>
              <p:nvPr/>
            </p:nvSpPr>
            <p:spPr bwMode="auto">
              <a:xfrm>
                <a:off x="879" y="3858"/>
                <a:ext cx="3" cy="35"/>
              </a:xfrm>
              <a:custGeom>
                <a:avLst/>
                <a:gdLst>
                  <a:gd name="T0" fmla="*/ 5 w 10"/>
                  <a:gd name="T1" fmla="*/ 139 h 139"/>
                  <a:gd name="T2" fmla="*/ 10 w 10"/>
                  <a:gd name="T3" fmla="*/ 134 h 139"/>
                  <a:gd name="T4" fmla="*/ 10 w 10"/>
                  <a:gd name="T5" fmla="*/ 114 h 139"/>
                  <a:gd name="T6" fmla="*/ 10 w 10"/>
                  <a:gd name="T7" fmla="*/ 73 h 139"/>
                  <a:gd name="T8" fmla="*/ 10 w 10"/>
                  <a:gd name="T9" fmla="*/ 27 h 139"/>
                  <a:gd name="T10" fmla="*/ 10 w 10"/>
                  <a:gd name="T11" fmla="*/ 0 h 139"/>
                  <a:gd name="T12" fmla="*/ 0 w 10"/>
                  <a:gd name="T13" fmla="*/ 0 h 139"/>
                  <a:gd name="T14" fmla="*/ 0 w 10"/>
                  <a:gd name="T15" fmla="*/ 27 h 139"/>
                  <a:gd name="T16" fmla="*/ 0 w 10"/>
                  <a:gd name="T17" fmla="*/ 73 h 139"/>
                  <a:gd name="T18" fmla="*/ 0 w 10"/>
                  <a:gd name="T19" fmla="*/ 114 h 139"/>
                  <a:gd name="T20" fmla="*/ 0 w 10"/>
                  <a:gd name="T21" fmla="*/ 134 h 139"/>
                  <a:gd name="T22" fmla="*/ 5 w 10"/>
                  <a:gd name="T23" fmla="*/ 129 h 139"/>
                  <a:gd name="T24" fmla="*/ 5 w 10"/>
                  <a:gd name="T25" fmla="*/ 139 h 139"/>
                  <a:gd name="T26" fmla="*/ 10 w 10"/>
                  <a:gd name="T27" fmla="*/ 139 h 139"/>
                  <a:gd name="T28" fmla="*/ 10 w 10"/>
                  <a:gd name="T29" fmla="*/ 134 h 139"/>
                  <a:gd name="T30" fmla="*/ 5 w 10"/>
                  <a:gd name="T3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39">
                    <a:moveTo>
                      <a:pt x="5" y="139"/>
                    </a:moveTo>
                    <a:lnTo>
                      <a:pt x="10" y="134"/>
                    </a:lnTo>
                    <a:lnTo>
                      <a:pt x="10" y="114"/>
                    </a:lnTo>
                    <a:lnTo>
                      <a:pt x="10" y="73"/>
                    </a:lnTo>
                    <a:lnTo>
                      <a:pt x="10" y="27"/>
                    </a:lnTo>
                    <a:lnTo>
                      <a:pt x="10" y="0"/>
                    </a:lnTo>
                    <a:lnTo>
                      <a:pt x="0" y="0"/>
                    </a:lnTo>
                    <a:lnTo>
                      <a:pt x="0" y="27"/>
                    </a:lnTo>
                    <a:lnTo>
                      <a:pt x="0" y="73"/>
                    </a:lnTo>
                    <a:lnTo>
                      <a:pt x="0" y="114"/>
                    </a:lnTo>
                    <a:lnTo>
                      <a:pt x="0" y="134"/>
                    </a:lnTo>
                    <a:lnTo>
                      <a:pt x="5" y="129"/>
                    </a:lnTo>
                    <a:lnTo>
                      <a:pt x="5" y="139"/>
                    </a:lnTo>
                    <a:lnTo>
                      <a:pt x="10" y="139"/>
                    </a:lnTo>
                    <a:lnTo>
                      <a:pt x="10" y="134"/>
                    </a:lnTo>
                    <a:lnTo>
                      <a:pt x="5"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6" name="Freeform 152"/>
              <p:cNvSpPr>
                <a:spLocks/>
              </p:cNvSpPr>
              <p:nvPr/>
            </p:nvSpPr>
            <p:spPr bwMode="auto">
              <a:xfrm>
                <a:off x="764" y="3890"/>
                <a:ext cx="116" cy="3"/>
              </a:xfrm>
              <a:custGeom>
                <a:avLst/>
                <a:gdLst>
                  <a:gd name="T0" fmla="*/ 0 w 349"/>
                  <a:gd name="T1" fmla="*/ 6 h 12"/>
                  <a:gd name="T2" fmla="*/ 5 w 349"/>
                  <a:gd name="T3" fmla="*/ 11 h 12"/>
                  <a:gd name="T4" fmla="*/ 349 w 349"/>
                  <a:gd name="T5" fmla="*/ 12 h 12"/>
                  <a:gd name="T6" fmla="*/ 349 w 349"/>
                  <a:gd name="T7" fmla="*/ 2 h 12"/>
                  <a:gd name="T8" fmla="*/ 5 w 349"/>
                  <a:gd name="T9" fmla="*/ 0 h 12"/>
                  <a:gd name="T10" fmla="*/ 10 w 349"/>
                  <a:gd name="T11" fmla="*/ 6 h 12"/>
                  <a:gd name="T12" fmla="*/ 0 w 349"/>
                  <a:gd name="T13" fmla="*/ 6 h 12"/>
                  <a:gd name="T14" fmla="*/ 0 w 349"/>
                  <a:gd name="T15" fmla="*/ 11 h 12"/>
                  <a:gd name="T16" fmla="*/ 5 w 349"/>
                  <a:gd name="T17" fmla="*/ 11 h 12"/>
                  <a:gd name="T18" fmla="*/ 0 w 349"/>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12">
                    <a:moveTo>
                      <a:pt x="0" y="6"/>
                    </a:moveTo>
                    <a:lnTo>
                      <a:pt x="5" y="11"/>
                    </a:lnTo>
                    <a:lnTo>
                      <a:pt x="349" y="12"/>
                    </a:lnTo>
                    <a:lnTo>
                      <a:pt x="349" y="2"/>
                    </a:lnTo>
                    <a:lnTo>
                      <a:pt x="5" y="0"/>
                    </a:lnTo>
                    <a:lnTo>
                      <a:pt x="10" y="6"/>
                    </a:lnTo>
                    <a:lnTo>
                      <a:pt x="0" y="6"/>
                    </a:lnTo>
                    <a:lnTo>
                      <a:pt x="0" y="11"/>
                    </a:lnTo>
                    <a:lnTo>
                      <a:pt x="5"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7" name="Freeform 153"/>
              <p:cNvSpPr>
                <a:spLocks/>
              </p:cNvSpPr>
              <p:nvPr/>
            </p:nvSpPr>
            <p:spPr bwMode="auto">
              <a:xfrm>
                <a:off x="764" y="3858"/>
                <a:ext cx="3" cy="34"/>
              </a:xfrm>
              <a:custGeom>
                <a:avLst/>
                <a:gdLst>
                  <a:gd name="T0" fmla="*/ 0 w 10"/>
                  <a:gd name="T1" fmla="*/ 0 h 133"/>
                  <a:gd name="T2" fmla="*/ 0 w 10"/>
                  <a:gd name="T3" fmla="*/ 0 h 133"/>
                  <a:gd name="T4" fmla="*/ 0 w 10"/>
                  <a:gd name="T5" fmla="*/ 27 h 133"/>
                  <a:gd name="T6" fmla="*/ 0 w 10"/>
                  <a:gd name="T7" fmla="*/ 71 h 133"/>
                  <a:gd name="T8" fmla="*/ 0 w 10"/>
                  <a:gd name="T9" fmla="*/ 114 h 133"/>
                  <a:gd name="T10" fmla="*/ 0 w 10"/>
                  <a:gd name="T11" fmla="*/ 133 h 133"/>
                  <a:gd name="T12" fmla="*/ 10 w 10"/>
                  <a:gd name="T13" fmla="*/ 133 h 133"/>
                  <a:gd name="T14" fmla="*/ 10 w 10"/>
                  <a:gd name="T15" fmla="*/ 114 h 133"/>
                  <a:gd name="T16" fmla="*/ 10 w 10"/>
                  <a:gd name="T17" fmla="*/ 71 h 133"/>
                  <a:gd name="T18" fmla="*/ 10 w 10"/>
                  <a:gd name="T19" fmla="*/ 27 h 133"/>
                  <a:gd name="T20" fmla="*/ 10 w 10"/>
                  <a:gd name="T21" fmla="*/ 0 h 133"/>
                  <a:gd name="T22" fmla="*/ 10 w 10"/>
                  <a:gd name="T23" fmla="*/ 0 h 133"/>
                  <a:gd name="T24" fmla="*/ 0 w 10"/>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3">
                    <a:moveTo>
                      <a:pt x="0" y="0"/>
                    </a:moveTo>
                    <a:lnTo>
                      <a:pt x="0" y="0"/>
                    </a:lnTo>
                    <a:lnTo>
                      <a:pt x="0" y="27"/>
                    </a:lnTo>
                    <a:lnTo>
                      <a:pt x="0" y="71"/>
                    </a:lnTo>
                    <a:lnTo>
                      <a:pt x="0" y="114"/>
                    </a:lnTo>
                    <a:lnTo>
                      <a:pt x="0" y="133"/>
                    </a:lnTo>
                    <a:lnTo>
                      <a:pt x="10" y="133"/>
                    </a:lnTo>
                    <a:lnTo>
                      <a:pt x="10" y="114"/>
                    </a:lnTo>
                    <a:lnTo>
                      <a:pt x="10" y="71"/>
                    </a:lnTo>
                    <a:lnTo>
                      <a:pt x="10" y="27"/>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8" name="Freeform 154"/>
              <p:cNvSpPr>
                <a:spLocks/>
              </p:cNvSpPr>
              <p:nvPr/>
            </p:nvSpPr>
            <p:spPr bwMode="auto">
              <a:xfrm>
                <a:off x="759" y="3852"/>
                <a:ext cx="8" cy="6"/>
              </a:xfrm>
              <a:custGeom>
                <a:avLst/>
                <a:gdLst>
                  <a:gd name="T0" fmla="*/ 0 w 25"/>
                  <a:gd name="T1" fmla="*/ 11 h 27"/>
                  <a:gd name="T2" fmla="*/ 0 w 25"/>
                  <a:gd name="T3" fmla="*/ 11 h 27"/>
                  <a:gd name="T4" fmla="*/ 6 w 25"/>
                  <a:gd name="T5" fmla="*/ 11 h 27"/>
                  <a:gd name="T6" fmla="*/ 11 w 25"/>
                  <a:gd name="T7" fmla="*/ 13 h 27"/>
                  <a:gd name="T8" fmla="*/ 15 w 25"/>
                  <a:gd name="T9" fmla="*/ 19 h 27"/>
                  <a:gd name="T10" fmla="*/ 15 w 25"/>
                  <a:gd name="T11" fmla="*/ 27 h 27"/>
                  <a:gd name="T12" fmla="*/ 25 w 25"/>
                  <a:gd name="T13" fmla="*/ 27 h 27"/>
                  <a:gd name="T14" fmla="*/ 23 w 25"/>
                  <a:gd name="T15" fmla="*/ 16 h 27"/>
                  <a:gd name="T16" fmla="*/ 16 w 25"/>
                  <a:gd name="T17" fmla="*/ 8 h 27"/>
                  <a:gd name="T18" fmla="*/ 9 w 25"/>
                  <a:gd name="T19" fmla="*/ 3 h 27"/>
                  <a:gd name="T20" fmla="*/ 0 w 25"/>
                  <a:gd name="T21" fmla="*/ 0 h 27"/>
                  <a:gd name="T22" fmla="*/ 0 w 25"/>
                  <a:gd name="T23" fmla="*/ 0 h 27"/>
                  <a:gd name="T24" fmla="*/ 0 w 25"/>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0" y="11"/>
                    </a:moveTo>
                    <a:lnTo>
                      <a:pt x="0" y="11"/>
                    </a:lnTo>
                    <a:lnTo>
                      <a:pt x="6" y="11"/>
                    </a:lnTo>
                    <a:lnTo>
                      <a:pt x="11" y="13"/>
                    </a:lnTo>
                    <a:lnTo>
                      <a:pt x="15" y="19"/>
                    </a:lnTo>
                    <a:lnTo>
                      <a:pt x="15" y="27"/>
                    </a:lnTo>
                    <a:lnTo>
                      <a:pt x="25" y="27"/>
                    </a:lnTo>
                    <a:lnTo>
                      <a:pt x="23" y="16"/>
                    </a:lnTo>
                    <a:lnTo>
                      <a:pt x="16" y="8"/>
                    </a:lnTo>
                    <a:lnTo>
                      <a:pt x="9" y="3"/>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699" name="Freeform 155"/>
              <p:cNvSpPr>
                <a:spLocks/>
              </p:cNvSpPr>
              <p:nvPr/>
            </p:nvSpPr>
            <p:spPr bwMode="auto">
              <a:xfrm>
                <a:off x="739" y="3852"/>
                <a:ext cx="20" cy="2"/>
              </a:xfrm>
              <a:custGeom>
                <a:avLst/>
                <a:gdLst>
                  <a:gd name="T0" fmla="*/ 0 w 60"/>
                  <a:gd name="T1" fmla="*/ 11 h 11"/>
                  <a:gd name="T2" fmla="*/ 0 w 60"/>
                  <a:gd name="T3" fmla="*/ 11 h 11"/>
                  <a:gd name="T4" fmla="*/ 5 w 60"/>
                  <a:gd name="T5" fmla="*/ 11 h 11"/>
                  <a:gd name="T6" fmla="*/ 12 w 60"/>
                  <a:gd name="T7" fmla="*/ 11 h 11"/>
                  <a:gd name="T8" fmla="*/ 21 w 60"/>
                  <a:gd name="T9" fmla="*/ 11 h 11"/>
                  <a:gd name="T10" fmla="*/ 30 w 60"/>
                  <a:gd name="T11" fmla="*/ 11 h 11"/>
                  <a:gd name="T12" fmla="*/ 39 w 60"/>
                  <a:gd name="T13" fmla="*/ 11 h 11"/>
                  <a:gd name="T14" fmla="*/ 48 w 60"/>
                  <a:gd name="T15" fmla="*/ 11 h 11"/>
                  <a:gd name="T16" fmla="*/ 55 w 60"/>
                  <a:gd name="T17" fmla="*/ 11 h 11"/>
                  <a:gd name="T18" fmla="*/ 60 w 60"/>
                  <a:gd name="T19" fmla="*/ 11 h 11"/>
                  <a:gd name="T20" fmla="*/ 60 w 60"/>
                  <a:gd name="T21" fmla="*/ 0 h 11"/>
                  <a:gd name="T22" fmla="*/ 55 w 60"/>
                  <a:gd name="T23" fmla="*/ 0 h 11"/>
                  <a:gd name="T24" fmla="*/ 48 w 60"/>
                  <a:gd name="T25" fmla="*/ 0 h 11"/>
                  <a:gd name="T26" fmla="*/ 39 w 60"/>
                  <a:gd name="T27" fmla="*/ 0 h 11"/>
                  <a:gd name="T28" fmla="*/ 30 w 60"/>
                  <a:gd name="T29" fmla="*/ 0 h 11"/>
                  <a:gd name="T30" fmla="*/ 21 w 60"/>
                  <a:gd name="T31" fmla="*/ 0 h 11"/>
                  <a:gd name="T32" fmla="*/ 12 w 60"/>
                  <a:gd name="T33" fmla="*/ 0 h 11"/>
                  <a:gd name="T34" fmla="*/ 5 w 60"/>
                  <a:gd name="T35" fmla="*/ 0 h 11"/>
                  <a:gd name="T36" fmla="*/ 0 w 60"/>
                  <a:gd name="T37" fmla="*/ 0 h 11"/>
                  <a:gd name="T38" fmla="*/ 0 w 60"/>
                  <a:gd name="T39" fmla="*/ 0 h 11"/>
                  <a:gd name="T40" fmla="*/ 0 w 60"/>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1">
                    <a:moveTo>
                      <a:pt x="0" y="11"/>
                    </a:moveTo>
                    <a:lnTo>
                      <a:pt x="0" y="11"/>
                    </a:lnTo>
                    <a:lnTo>
                      <a:pt x="5" y="11"/>
                    </a:lnTo>
                    <a:lnTo>
                      <a:pt x="12" y="11"/>
                    </a:lnTo>
                    <a:lnTo>
                      <a:pt x="21" y="11"/>
                    </a:lnTo>
                    <a:lnTo>
                      <a:pt x="30" y="11"/>
                    </a:lnTo>
                    <a:lnTo>
                      <a:pt x="39" y="11"/>
                    </a:lnTo>
                    <a:lnTo>
                      <a:pt x="48" y="11"/>
                    </a:lnTo>
                    <a:lnTo>
                      <a:pt x="55" y="11"/>
                    </a:lnTo>
                    <a:lnTo>
                      <a:pt x="60" y="11"/>
                    </a:lnTo>
                    <a:lnTo>
                      <a:pt x="60" y="0"/>
                    </a:lnTo>
                    <a:lnTo>
                      <a:pt x="55" y="0"/>
                    </a:lnTo>
                    <a:lnTo>
                      <a:pt x="48" y="0"/>
                    </a:lnTo>
                    <a:lnTo>
                      <a:pt x="39" y="0"/>
                    </a:lnTo>
                    <a:lnTo>
                      <a:pt x="30" y="0"/>
                    </a:lnTo>
                    <a:lnTo>
                      <a:pt x="21" y="0"/>
                    </a:lnTo>
                    <a:lnTo>
                      <a:pt x="12" y="0"/>
                    </a:lnTo>
                    <a:lnTo>
                      <a:pt x="5" y="0"/>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0" name="Freeform 156"/>
              <p:cNvSpPr>
                <a:spLocks/>
              </p:cNvSpPr>
              <p:nvPr/>
            </p:nvSpPr>
            <p:spPr bwMode="auto">
              <a:xfrm>
                <a:off x="731" y="3852"/>
                <a:ext cx="8" cy="6"/>
              </a:xfrm>
              <a:custGeom>
                <a:avLst/>
                <a:gdLst>
                  <a:gd name="T0" fmla="*/ 10 w 23"/>
                  <a:gd name="T1" fmla="*/ 24 h 24"/>
                  <a:gd name="T2" fmla="*/ 10 w 23"/>
                  <a:gd name="T3" fmla="*/ 24 h 24"/>
                  <a:gd name="T4" fmla="*/ 10 w 23"/>
                  <a:gd name="T5" fmla="*/ 19 h 24"/>
                  <a:gd name="T6" fmla="*/ 14 w 23"/>
                  <a:gd name="T7" fmla="*/ 15 h 24"/>
                  <a:gd name="T8" fmla="*/ 17 w 23"/>
                  <a:gd name="T9" fmla="*/ 11 h 24"/>
                  <a:gd name="T10" fmla="*/ 23 w 23"/>
                  <a:gd name="T11" fmla="*/ 11 h 24"/>
                  <a:gd name="T12" fmla="*/ 23 w 23"/>
                  <a:gd name="T13" fmla="*/ 0 h 24"/>
                  <a:gd name="T14" fmla="*/ 14 w 23"/>
                  <a:gd name="T15" fmla="*/ 3 h 24"/>
                  <a:gd name="T16" fmla="*/ 7 w 23"/>
                  <a:gd name="T17" fmla="*/ 10 h 24"/>
                  <a:gd name="T18" fmla="*/ 3 w 23"/>
                  <a:gd name="T19" fmla="*/ 16 h 24"/>
                  <a:gd name="T20" fmla="*/ 0 w 23"/>
                  <a:gd name="T21" fmla="*/ 24 h 24"/>
                  <a:gd name="T22" fmla="*/ 0 w 23"/>
                  <a:gd name="T23" fmla="*/ 24 h 24"/>
                  <a:gd name="T24" fmla="*/ 10 w 23"/>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10" y="24"/>
                    </a:moveTo>
                    <a:lnTo>
                      <a:pt x="10" y="24"/>
                    </a:lnTo>
                    <a:lnTo>
                      <a:pt x="10" y="19"/>
                    </a:lnTo>
                    <a:lnTo>
                      <a:pt x="14" y="15"/>
                    </a:lnTo>
                    <a:lnTo>
                      <a:pt x="17" y="11"/>
                    </a:lnTo>
                    <a:lnTo>
                      <a:pt x="23" y="11"/>
                    </a:lnTo>
                    <a:lnTo>
                      <a:pt x="23" y="0"/>
                    </a:lnTo>
                    <a:lnTo>
                      <a:pt x="14" y="3"/>
                    </a:lnTo>
                    <a:lnTo>
                      <a:pt x="7" y="10"/>
                    </a:lnTo>
                    <a:lnTo>
                      <a:pt x="3" y="16"/>
                    </a:lnTo>
                    <a:lnTo>
                      <a:pt x="0" y="24"/>
                    </a:lnTo>
                    <a:lnTo>
                      <a:pt x="0" y="24"/>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1" name="Freeform 157"/>
              <p:cNvSpPr>
                <a:spLocks/>
              </p:cNvSpPr>
              <p:nvPr/>
            </p:nvSpPr>
            <p:spPr bwMode="auto">
              <a:xfrm>
                <a:off x="731" y="3858"/>
                <a:ext cx="4" cy="27"/>
              </a:xfrm>
              <a:custGeom>
                <a:avLst/>
                <a:gdLst>
                  <a:gd name="T0" fmla="*/ 10 w 10"/>
                  <a:gd name="T1" fmla="*/ 111 h 111"/>
                  <a:gd name="T2" fmla="*/ 10 w 10"/>
                  <a:gd name="T3" fmla="*/ 111 h 111"/>
                  <a:gd name="T4" fmla="*/ 10 w 10"/>
                  <a:gd name="T5" fmla="*/ 89 h 111"/>
                  <a:gd name="T6" fmla="*/ 10 w 10"/>
                  <a:gd name="T7" fmla="*/ 53 h 111"/>
                  <a:gd name="T8" fmla="*/ 10 w 10"/>
                  <a:gd name="T9" fmla="*/ 19 h 111"/>
                  <a:gd name="T10" fmla="*/ 10 w 10"/>
                  <a:gd name="T11" fmla="*/ 0 h 111"/>
                  <a:gd name="T12" fmla="*/ 0 w 10"/>
                  <a:gd name="T13" fmla="*/ 0 h 111"/>
                  <a:gd name="T14" fmla="*/ 0 w 10"/>
                  <a:gd name="T15" fmla="*/ 19 h 111"/>
                  <a:gd name="T16" fmla="*/ 0 w 10"/>
                  <a:gd name="T17" fmla="*/ 53 h 111"/>
                  <a:gd name="T18" fmla="*/ 0 w 10"/>
                  <a:gd name="T19" fmla="*/ 89 h 111"/>
                  <a:gd name="T20" fmla="*/ 0 w 10"/>
                  <a:gd name="T21" fmla="*/ 111 h 111"/>
                  <a:gd name="T22" fmla="*/ 0 w 10"/>
                  <a:gd name="T23" fmla="*/ 111 h 111"/>
                  <a:gd name="T24" fmla="*/ 10 w 10"/>
                  <a:gd name="T2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1">
                    <a:moveTo>
                      <a:pt x="10" y="111"/>
                    </a:moveTo>
                    <a:lnTo>
                      <a:pt x="10" y="111"/>
                    </a:lnTo>
                    <a:lnTo>
                      <a:pt x="10" y="89"/>
                    </a:lnTo>
                    <a:lnTo>
                      <a:pt x="10" y="53"/>
                    </a:lnTo>
                    <a:lnTo>
                      <a:pt x="10" y="19"/>
                    </a:lnTo>
                    <a:lnTo>
                      <a:pt x="10" y="0"/>
                    </a:lnTo>
                    <a:lnTo>
                      <a:pt x="0" y="0"/>
                    </a:lnTo>
                    <a:lnTo>
                      <a:pt x="0" y="19"/>
                    </a:lnTo>
                    <a:lnTo>
                      <a:pt x="0" y="53"/>
                    </a:lnTo>
                    <a:lnTo>
                      <a:pt x="0" y="89"/>
                    </a:lnTo>
                    <a:lnTo>
                      <a:pt x="0" y="111"/>
                    </a:lnTo>
                    <a:lnTo>
                      <a:pt x="0" y="111"/>
                    </a:lnTo>
                    <a:lnTo>
                      <a:pt x="1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2" name="Freeform 158"/>
              <p:cNvSpPr>
                <a:spLocks/>
              </p:cNvSpPr>
              <p:nvPr/>
            </p:nvSpPr>
            <p:spPr bwMode="auto">
              <a:xfrm>
                <a:off x="727" y="3885"/>
                <a:ext cx="8" cy="8"/>
              </a:xfrm>
              <a:custGeom>
                <a:avLst/>
                <a:gdLst>
                  <a:gd name="T0" fmla="*/ 0 w 23"/>
                  <a:gd name="T1" fmla="*/ 28 h 28"/>
                  <a:gd name="T2" fmla="*/ 0 w 23"/>
                  <a:gd name="T3" fmla="*/ 28 h 28"/>
                  <a:gd name="T4" fmla="*/ 10 w 23"/>
                  <a:gd name="T5" fmla="*/ 26 h 28"/>
                  <a:gd name="T6" fmla="*/ 17 w 23"/>
                  <a:gd name="T7" fmla="*/ 21 h 28"/>
                  <a:gd name="T8" fmla="*/ 21 w 23"/>
                  <a:gd name="T9" fmla="*/ 12 h 28"/>
                  <a:gd name="T10" fmla="*/ 23 w 23"/>
                  <a:gd name="T11" fmla="*/ 0 h 28"/>
                  <a:gd name="T12" fmla="*/ 13 w 23"/>
                  <a:gd name="T13" fmla="*/ 0 h 28"/>
                  <a:gd name="T14" fmla="*/ 13 w 23"/>
                  <a:gd name="T15" fmla="*/ 9 h 28"/>
                  <a:gd name="T16" fmla="*/ 10 w 23"/>
                  <a:gd name="T17" fmla="*/ 15 h 28"/>
                  <a:gd name="T18" fmla="*/ 7 w 23"/>
                  <a:gd name="T19" fmla="*/ 18 h 28"/>
                  <a:gd name="T20" fmla="*/ 0 w 23"/>
                  <a:gd name="T21" fmla="*/ 21 h 28"/>
                  <a:gd name="T22" fmla="*/ 0 w 23"/>
                  <a:gd name="T23" fmla="*/ 21 h 28"/>
                  <a:gd name="T24" fmla="*/ 0 w 23"/>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8">
                    <a:moveTo>
                      <a:pt x="0" y="28"/>
                    </a:moveTo>
                    <a:lnTo>
                      <a:pt x="0" y="28"/>
                    </a:lnTo>
                    <a:lnTo>
                      <a:pt x="10" y="26"/>
                    </a:lnTo>
                    <a:lnTo>
                      <a:pt x="17" y="21"/>
                    </a:lnTo>
                    <a:lnTo>
                      <a:pt x="21" y="12"/>
                    </a:lnTo>
                    <a:lnTo>
                      <a:pt x="23" y="0"/>
                    </a:lnTo>
                    <a:lnTo>
                      <a:pt x="13" y="0"/>
                    </a:lnTo>
                    <a:lnTo>
                      <a:pt x="13" y="9"/>
                    </a:lnTo>
                    <a:lnTo>
                      <a:pt x="10" y="15"/>
                    </a:lnTo>
                    <a:lnTo>
                      <a:pt x="7" y="18"/>
                    </a:lnTo>
                    <a:lnTo>
                      <a:pt x="0" y="21"/>
                    </a:lnTo>
                    <a:lnTo>
                      <a:pt x="0" y="21"/>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3" name="Freeform 159"/>
              <p:cNvSpPr>
                <a:spLocks/>
              </p:cNvSpPr>
              <p:nvPr/>
            </p:nvSpPr>
            <p:spPr bwMode="auto">
              <a:xfrm>
                <a:off x="696" y="3891"/>
                <a:ext cx="31" cy="3"/>
              </a:xfrm>
              <a:custGeom>
                <a:avLst/>
                <a:gdLst>
                  <a:gd name="T0" fmla="*/ 2 w 93"/>
                  <a:gd name="T1" fmla="*/ 14 h 14"/>
                  <a:gd name="T2" fmla="*/ 2 w 93"/>
                  <a:gd name="T3" fmla="*/ 14 h 14"/>
                  <a:gd name="T4" fmla="*/ 8 w 93"/>
                  <a:gd name="T5" fmla="*/ 13 h 14"/>
                  <a:gd name="T6" fmla="*/ 19 w 93"/>
                  <a:gd name="T7" fmla="*/ 11 h 14"/>
                  <a:gd name="T8" fmla="*/ 31 w 93"/>
                  <a:gd name="T9" fmla="*/ 11 h 14"/>
                  <a:gd name="T10" fmla="*/ 44 w 93"/>
                  <a:gd name="T11" fmla="*/ 11 h 14"/>
                  <a:gd name="T12" fmla="*/ 56 w 93"/>
                  <a:gd name="T13" fmla="*/ 11 h 14"/>
                  <a:gd name="T14" fmla="*/ 70 w 93"/>
                  <a:gd name="T15" fmla="*/ 10 h 14"/>
                  <a:gd name="T16" fmla="*/ 81 w 93"/>
                  <a:gd name="T17" fmla="*/ 10 h 14"/>
                  <a:gd name="T18" fmla="*/ 93 w 93"/>
                  <a:gd name="T19" fmla="*/ 7 h 14"/>
                  <a:gd name="T20" fmla="*/ 93 w 93"/>
                  <a:gd name="T21" fmla="*/ 0 h 14"/>
                  <a:gd name="T22" fmla="*/ 81 w 93"/>
                  <a:gd name="T23" fmla="*/ 0 h 14"/>
                  <a:gd name="T24" fmla="*/ 70 w 93"/>
                  <a:gd name="T25" fmla="*/ 0 h 14"/>
                  <a:gd name="T26" fmla="*/ 56 w 93"/>
                  <a:gd name="T27" fmla="*/ 1 h 14"/>
                  <a:gd name="T28" fmla="*/ 44 w 93"/>
                  <a:gd name="T29" fmla="*/ 1 h 14"/>
                  <a:gd name="T30" fmla="*/ 31 w 93"/>
                  <a:gd name="T31" fmla="*/ 1 h 14"/>
                  <a:gd name="T32" fmla="*/ 19 w 93"/>
                  <a:gd name="T33" fmla="*/ 4 h 14"/>
                  <a:gd name="T34" fmla="*/ 8 w 93"/>
                  <a:gd name="T35" fmla="*/ 5 h 14"/>
                  <a:gd name="T36" fmla="*/ 0 w 93"/>
                  <a:gd name="T37" fmla="*/ 6 h 14"/>
                  <a:gd name="T38" fmla="*/ 0 w 93"/>
                  <a:gd name="T39" fmla="*/ 6 h 14"/>
                  <a:gd name="T40" fmla="*/ 2 w 93"/>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4">
                    <a:moveTo>
                      <a:pt x="2" y="14"/>
                    </a:moveTo>
                    <a:lnTo>
                      <a:pt x="2" y="14"/>
                    </a:lnTo>
                    <a:lnTo>
                      <a:pt x="8" y="13"/>
                    </a:lnTo>
                    <a:lnTo>
                      <a:pt x="19" y="11"/>
                    </a:lnTo>
                    <a:lnTo>
                      <a:pt x="31" y="11"/>
                    </a:lnTo>
                    <a:lnTo>
                      <a:pt x="44" y="11"/>
                    </a:lnTo>
                    <a:lnTo>
                      <a:pt x="56" y="11"/>
                    </a:lnTo>
                    <a:lnTo>
                      <a:pt x="70" y="10"/>
                    </a:lnTo>
                    <a:lnTo>
                      <a:pt x="81" y="10"/>
                    </a:lnTo>
                    <a:lnTo>
                      <a:pt x="93" y="7"/>
                    </a:lnTo>
                    <a:lnTo>
                      <a:pt x="93" y="0"/>
                    </a:lnTo>
                    <a:lnTo>
                      <a:pt x="81" y="0"/>
                    </a:lnTo>
                    <a:lnTo>
                      <a:pt x="70" y="0"/>
                    </a:lnTo>
                    <a:lnTo>
                      <a:pt x="56" y="1"/>
                    </a:lnTo>
                    <a:lnTo>
                      <a:pt x="44" y="1"/>
                    </a:lnTo>
                    <a:lnTo>
                      <a:pt x="31" y="1"/>
                    </a:lnTo>
                    <a:lnTo>
                      <a:pt x="19" y="4"/>
                    </a:lnTo>
                    <a:lnTo>
                      <a:pt x="8" y="5"/>
                    </a:lnTo>
                    <a:lnTo>
                      <a:pt x="0" y="6"/>
                    </a:lnTo>
                    <a:lnTo>
                      <a:pt x="0" y="6"/>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4" name="Freeform 160"/>
              <p:cNvSpPr>
                <a:spLocks/>
              </p:cNvSpPr>
              <p:nvPr/>
            </p:nvSpPr>
            <p:spPr bwMode="auto">
              <a:xfrm>
                <a:off x="683" y="3892"/>
                <a:ext cx="14" cy="12"/>
              </a:xfrm>
              <a:custGeom>
                <a:avLst/>
                <a:gdLst>
                  <a:gd name="T0" fmla="*/ 7 w 42"/>
                  <a:gd name="T1" fmla="*/ 47 h 47"/>
                  <a:gd name="T2" fmla="*/ 7 w 42"/>
                  <a:gd name="T3" fmla="*/ 47 h 47"/>
                  <a:gd name="T4" fmla="*/ 10 w 42"/>
                  <a:gd name="T5" fmla="*/ 41 h 47"/>
                  <a:gd name="T6" fmla="*/ 12 w 42"/>
                  <a:gd name="T7" fmla="*/ 33 h 47"/>
                  <a:gd name="T8" fmla="*/ 16 w 42"/>
                  <a:gd name="T9" fmla="*/ 28 h 47"/>
                  <a:gd name="T10" fmla="*/ 20 w 42"/>
                  <a:gd name="T11" fmla="*/ 22 h 47"/>
                  <a:gd name="T12" fmla="*/ 25 w 42"/>
                  <a:gd name="T13" fmla="*/ 17 h 47"/>
                  <a:gd name="T14" fmla="*/ 31 w 42"/>
                  <a:gd name="T15" fmla="*/ 13 h 47"/>
                  <a:gd name="T16" fmla="*/ 36 w 42"/>
                  <a:gd name="T17" fmla="*/ 11 h 47"/>
                  <a:gd name="T18" fmla="*/ 42 w 42"/>
                  <a:gd name="T19" fmla="*/ 8 h 47"/>
                  <a:gd name="T20" fmla="*/ 40 w 42"/>
                  <a:gd name="T21" fmla="*/ 0 h 47"/>
                  <a:gd name="T22" fmla="*/ 33 w 42"/>
                  <a:gd name="T23" fmla="*/ 3 h 47"/>
                  <a:gd name="T24" fmla="*/ 26 w 42"/>
                  <a:gd name="T25" fmla="*/ 5 h 47"/>
                  <a:gd name="T26" fmla="*/ 20 w 42"/>
                  <a:gd name="T27" fmla="*/ 12 h 47"/>
                  <a:gd name="T28" fmla="*/ 15 w 42"/>
                  <a:gd name="T29" fmla="*/ 17 h 47"/>
                  <a:gd name="T30" fmla="*/ 8 w 42"/>
                  <a:gd name="T31" fmla="*/ 22 h 47"/>
                  <a:gd name="T32" fmla="*/ 5 w 42"/>
                  <a:gd name="T33" fmla="*/ 30 h 47"/>
                  <a:gd name="T34" fmla="*/ 2 w 42"/>
                  <a:gd name="T35" fmla="*/ 38 h 47"/>
                  <a:gd name="T36" fmla="*/ 0 w 42"/>
                  <a:gd name="T37" fmla="*/ 47 h 47"/>
                  <a:gd name="T38" fmla="*/ 0 w 42"/>
                  <a:gd name="T39" fmla="*/ 47 h 47"/>
                  <a:gd name="T40" fmla="*/ 7 w 42"/>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7">
                    <a:moveTo>
                      <a:pt x="7" y="47"/>
                    </a:moveTo>
                    <a:lnTo>
                      <a:pt x="7" y="47"/>
                    </a:lnTo>
                    <a:lnTo>
                      <a:pt x="10" y="41"/>
                    </a:lnTo>
                    <a:lnTo>
                      <a:pt x="12" y="33"/>
                    </a:lnTo>
                    <a:lnTo>
                      <a:pt x="16" y="28"/>
                    </a:lnTo>
                    <a:lnTo>
                      <a:pt x="20" y="22"/>
                    </a:lnTo>
                    <a:lnTo>
                      <a:pt x="25" y="17"/>
                    </a:lnTo>
                    <a:lnTo>
                      <a:pt x="31" y="13"/>
                    </a:lnTo>
                    <a:lnTo>
                      <a:pt x="36" y="11"/>
                    </a:lnTo>
                    <a:lnTo>
                      <a:pt x="42" y="8"/>
                    </a:lnTo>
                    <a:lnTo>
                      <a:pt x="40" y="0"/>
                    </a:lnTo>
                    <a:lnTo>
                      <a:pt x="33" y="3"/>
                    </a:lnTo>
                    <a:lnTo>
                      <a:pt x="26" y="5"/>
                    </a:lnTo>
                    <a:lnTo>
                      <a:pt x="20" y="12"/>
                    </a:lnTo>
                    <a:lnTo>
                      <a:pt x="15" y="17"/>
                    </a:lnTo>
                    <a:lnTo>
                      <a:pt x="8" y="22"/>
                    </a:lnTo>
                    <a:lnTo>
                      <a:pt x="5" y="30"/>
                    </a:lnTo>
                    <a:lnTo>
                      <a:pt x="2" y="38"/>
                    </a:lnTo>
                    <a:lnTo>
                      <a:pt x="0" y="47"/>
                    </a:lnTo>
                    <a:lnTo>
                      <a:pt x="0" y="47"/>
                    </a:lnTo>
                    <a:lnTo>
                      <a:pt x="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5" name="Freeform 161"/>
              <p:cNvSpPr>
                <a:spLocks/>
              </p:cNvSpPr>
              <p:nvPr/>
            </p:nvSpPr>
            <p:spPr bwMode="auto">
              <a:xfrm>
                <a:off x="639" y="3904"/>
                <a:ext cx="46" cy="215"/>
              </a:xfrm>
              <a:custGeom>
                <a:avLst/>
                <a:gdLst>
                  <a:gd name="T0" fmla="*/ 10 w 138"/>
                  <a:gd name="T1" fmla="*/ 858 h 858"/>
                  <a:gd name="T2" fmla="*/ 10 w 138"/>
                  <a:gd name="T3" fmla="*/ 858 h 858"/>
                  <a:gd name="T4" fmla="*/ 14 w 138"/>
                  <a:gd name="T5" fmla="*/ 819 h 858"/>
                  <a:gd name="T6" fmla="*/ 29 w 138"/>
                  <a:gd name="T7" fmla="*/ 721 h 858"/>
                  <a:gd name="T8" fmla="*/ 49 w 138"/>
                  <a:gd name="T9" fmla="*/ 587 h 858"/>
                  <a:gd name="T10" fmla="*/ 72 w 138"/>
                  <a:gd name="T11" fmla="*/ 433 h 858"/>
                  <a:gd name="T12" fmla="*/ 95 w 138"/>
                  <a:gd name="T13" fmla="*/ 278 h 858"/>
                  <a:gd name="T14" fmla="*/ 116 w 138"/>
                  <a:gd name="T15" fmla="*/ 142 h 858"/>
                  <a:gd name="T16" fmla="*/ 131 w 138"/>
                  <a:gd name="T17" fmla="*/ 43 h 858"/>
                  <a:gd name="T18" fmla="*/ 138 w 138"/>
                  <a:gd name="T19" fmla="*/ 0 h 858"/>
                  <a:gd name="T20" fmla="*/ 131 w 138"/>
                  <a:gd name="T21" fmla="*/ 0 h 858"/>
                  <a:gd name="T22" fmla="*/ 123 w 138"/>
                  <a:gd name="T23" fmla="*/ 43 h 858"/>
                  <a:gd name="T24" fmla="*/ 108 w 138"/>
                  <a:gd name="T25" fmla="*/ 142 h 858"/>
                  <a:gd name="T26" fmla="*/ 88 w 138"/>
                  <a:gd name="T27" fmla="*/ 278 h 858"/>
                  <a:gd name="T28" fmla="*/ 64 w 138"/>
                  <a:gd name="T29" fmla="*/ 433 h 858"/>
                  <a:gd name="T30" fmla="*/ 42 w 138"/>
                  <a:gd name="T31" fmla="*/ 587 h 858"/>
                  <a:gd name="T32" fmla="*/ 22 w 138"/>
                  <a:gd name="T33" fmla="*/ 721 h 858"/>
                  <a:gd name="T34" fmla="*/ 6 w 138"/>
                  <a:gd name="T35" fmla="*/ 819 h 858"/>
                  <a:gd name="T36" fmla="*/ 0 w 138"/>
                  <a:gd name="T37" fmla="*/ 858 h 858"/>
                  <a:gd name="T38" fmla="*/ 0 w 138"/>
                  <a:gd name="T39" fmla="*/ 858 h 858"/>
                  <a:gd name="T40" fmla="*/ 10 w 138"/>
                  <a:gd name="T41"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858">
                    <a:moveTo>
                      <a:pt x="10" y="858"/>
                    </a:moveTo>
                    <a:lnTo>
                      <a:pt x="10" y="858"/>
                    </a:lnTo>
                    <a:lnTo>
                      <a:pt x="14" y="819"/>
                    </a:lnTo>
                    <a:lnTo>
                      <a:pt x="29" y="721"/>
                    </a:lnTo>
                    <a:lnTo>
                      <a:pt x="49" y="587"/>
                    </a:lnTo>
                    <a:lnTo>
                      <a:pt x="72" y="433"/>
                    </a:lnTo>
                    <a:lnTo>
                      <a:pt x="95" y="278"/>
                    </a:lnTo>
                    <a:lnTo>
                      <a:pt x="116" y="142"/>
                    </a:lnTo>
                    <a:lnTo>
                      <a:pt x="131" y="43"/>
                    </a:lnTo>
                    <a:lnTo>
                      <a:pt x="138" y="0"/>
                    </a:lnTo>
                    <a:lnTo>
                      <a:pt x="131" y="0"/>
                    </a:lnTo>
                    <a:lnTo>
                      <a:pt x="123" y="43"/>
                    </a:lnTo>
                    <a:lnTo>
                      <a:pt x="108" y="142"/>
                    </a:lnTo>
                    <a:lnTo>
                      <a:pt x="88" y="278"/>
                    </a:lnTo>
                    <a:lnTo>
                      <a:pt x="64" y="433"/>
                    </a:lnTo>
                    <a:lnTo>
                      <a:pt x="42" y="587"/>
                    </a:lnTo>
                    <a:lnTo>
                      <a:pt x="22" y="721"/>
                    </a:lnTo>
                    <a:lnTo>
                      <a:pt x="6" y="819"/>
                    </a:lnTo>
                    <a:lnTo>
                      <a:pt x="0" y="858"/>
                    </a:lnTo>
                    <a:lnTo>
                      <a:pt x="0" y="858"/>
                    </a:lnTo>
                    <a:lnTo>
                      <a:pt x="10" y="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6" name="Freeform 162"/>
              <p:cNvSpPr>
                <a:spLocks/>
              </p:cNvSpPr>
              <p:nvPr/>
            </p:nvSpPr>
            <p:spPr bwMode="auto">
              <a:xfrm>
                <a:off x="639" y="4119"/>
                <a:ext cx="5" cy="18"/>
              </a:xfrm>
              <a:custGeom>
                <a:avLst/>
                <a:gdLst>
                  <a:gd name="T0" fmla="*/ 15 w 15"/>
                  <a:gd name="T1" fmla="*/ 73 h 76"/>
                  <a:gd name="T2" fmla="*/ 15 w 15"/>
                  <a:gd name="T3" fmla="*/ 73 h 76"/>
                  <a:gd name="T4" fmla="*/ 11 w 15"/>
                  <a:gd name="T5" fmla="*/ 59 h 76"/>
                  <a:gd name="T6" fmla="*/ 10 w 15"/>
                  <a:gd name="T7" fmla="*/ 37 h 76"/>
                  <a:gd name="T8" fmla="*/ 10 w 15"/>
                  <a:gd name="T9" fmla="*/ 16 h 76"/>
                  <a:gd name="T10" fmla="*/ 10 w 15"/>
                  <a:gd name="T11" fmla="*/ 0 h 76"/>
                  <a:gd name="T12" fmla="*/ 0 w 15"/>
                  <a:gd name="T13" fmla="*/ 0 h 76"/>
                  <a:gd name="T14" fmla="*/ 0 w 15"/>
                  <a:gd name="T15" fmla="*/ 16 h 76"/>
                  <a:gd name="T16" fmla="*/ 3 w 15"/>
                  <a:gd name="T17" fmla="*/ 37 h 76"/>
                  <a:gd name="T18" fmla="*/ 4 w 15"/>
                  <a:gd name="T19" fmla="*/ 59 h 76"/>
                  <a:gd name="T20" fmla="*/ 8 w 15"/>
                  <a:gd name="T21" fmla="*/ 76 h 76"/>
                  <a:gd name="T22" fmla="*/ 8 w 15"/>
                  <a:gd name="T23" fmla="*/ 76 h 76"/>
                  <a:gd name="T24" fmla="*/ 15 w 15"/>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76">
                    <a:moveTo>
                      <a:pt x="15" y="73"/>
                    </a:moveTo>
                    <a:lnTo>
                      <a:pt x="15" y="73"/>
                    </a:lnTo>
                    <a:lnTo>
                      <a:pt x="11" y="59"/>
                    </a:lnTo>
                    <a:lnTo>
                      <a:pt x="10" y="37"/>
                    </a:lnTo>
                    <a:lnTo>
                      <a:pt x="10" y="16"/>
                    </a:lnTo>
                    <a:lnTo>
                      <a:pt x="10" y="0"/>
                    </a:lnTo>
                    <a:lnTo>
                      <a:pt x="0" y="0"/>
                    </a:lnTo>
                    <a:lnTo>
                      <a:pt x="0" y="16"/>
                    </a:lnTo>
                    <a:lnTo>
                      <a:pt x="3" y="37"/>
                    </a:lnTo>
                    <a:lnTo>
                      <a:pt x="4" y="59"/>
                    </a:lnTo>
                    <a:lnTo>
                      <a:pt x="8" y="76"/>
                    </a:lnTo>
                    <a:lnTo>
                      <a:pt x="8" y="76"/>
                    </a:lnTo>
                    <a:lnTo>
                      <a:pt x="15"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7" name="Freeform 163"/>
              <p:cNvSpPr>
                <a:spLocks/>
              </p:cNvSpPr>
              <p:nvPr/>
            </p:nvSpPr>
            <p:spPr bwMode="auto">
              <a:xfrm>
                <a:off x="642" y="4137"/>
                <a:ext cx="24" cy="18"/>
              </a:xfrm>
              <a:custGeom>
                <a:avLst/>
                <a:gdLst>
                  <a:gd name="T0" fmla="*/ 72 w 72"/>
                  <a:gd name="T1" fmla="*/ 66 h 73"/>
                  <a:gd name="T2" fmla="*/ 72 w 72"/>
                  <a:gd name="T3" fmla="*/ 66 h 73"/>
                  <a:gd name="T4" fmla="*/ 61 w 72"/>
                  <a:gd name="T5" fmla="*/ 59 h 73"/>
                  <a:gd name="T6" fmla="*/ 50 w 72"/>
                  <a:gd name="T7" fmla="*/ 51 h 73"/>
                  <a:gd name="T8" fmla="*/ 40 w 72"/>
                  <a:gd name="T9" fmla="*/ 43 h 73"/>
                  <a:gd name="T10" fmla="*/ 30 w 72"/>
                  <a:gd name="T11" fmla="*/ 33 h 73"/>
                  <a:gd name="T12" fmla="*/ 22 w 72"/>
                  <a:gd name="T13" fmla="*/ 22 h 73"/>
                  <a:gd name="T14" fmla="*/ 15 w 72"/>
                  <a:gd name="T15" fmla="*/ 13 h 73"/>
                  <a:gd name="T16" fmla="*/ 10 w 72"/>
                  <a:gd name="T17" fmla="*/ 7 h 73"/>
                  <a:gd name="T18" fmla="*/ 7 w 72"/>
                  <a:gd name="T19" fmla="*/ 0 h 73"/>
                  <a:gd name="T20" fmla="*/ 0 w 72"/>
                  <a:gd name="T21" fmla="*/ 3 h 73"/>
                  <a:gd name="T22" fmla="*/ 2 w 72"/>
                  <a:gd name="T23" fmla="*/ 9 h 73"/>
                  <a:gd name="T24" fmla="*/ 7 w 72"/>
                  <a:gd name="T25" fmla="*/ 19 h 73"/>
                  <a:gd name="T26" fmla="*/ 15 w 72"/>
                  <a:gd name="T27" fmla="*/ 28 h 73"/>
                  <a:gd name="T28" fmla="*/ 25 w 72"/>
                  <a:gd name="T29" fmla="*/ 38 h 73"/>
                  <a:gd name="T30" fmla="*/ 35 w 72"/>
                  <a:gd name="T31" fmla="*/ 49 h 73"/>
                  <a:gd name="T32" fmla="*/ 45 w 72"/>
                  <a:gd name="T33" fmla="*/ 59 h 73"/>
                  <a:gd name="T34" fmla="*/ 56 w 72"/>
                  <a:gd name="T35" fmla="*/ 67 h 73"/>
                  <a:gd name="T36" fmla="*/ 70 w 72"/>
                  <a:gd name="T37" fmla="*/ 73 h 73"/>
                  <a:gd name="T38" fmla="*/ 70 w 72"/>
                  <a:gd name="T39" fmla="*/ 73 h 73"/>
                  <a:gd name="T40" fmla="*/ 72 w 72"/>
                  <a:gd name="T4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3">
                    <a:moveTo>
                      <a:pt x="72" y="66"/>
                    </a:moveTo>
                    <a:lnTo>
                      <a:pt x="72" y="66"/>
                    </a:lnTo>
                    <a:lnTo>
                      <a:pt x="61" y="59"/>
                    </a:lnTo>
                    <a:lnTo>
                      <a:pt x="50" y="51"/>
                    </a:lnTo>
                    <a:lnTo>
                      <a:pt x="40" y="43"/>
                    </a:lnTo>
                    <a:lnTo>
                      <a:pt x="30" y="33"/>
                    </a:lnTo>
                    <a:lnTo>
                      <a:pt x="22" y="22"/>
                    </a:lnTo>
                    <a:lnTo>
                      <a:pt x="15" y="13"/>
                    </a:lnTo>
                    <a:lnTo>
                      <a:pt x="10" y="7"/>
                    </a:lnTo>
                    <a:lnTo>
                      <a:pt x="7" y="0"/>
                    </a:lnTo>
                    <a:lnTo>
                      <a:pt x="0" y="3"/>
                    </a:lnTo>
                    <a:lnTo>
                      <a:pt x="2" y="9"/>
                    </a:lnTo>
                    <a:lnTo>
                      <a:pt x="7" y="19"/>
                    </a:lnTo>
                    <a:lnTo>
                      <a:pt x="15" y="28"/>
                    </a:lnTo>
                    <a:lnTo>
                      <a:pt x="25" y="38"/>
                    </a:lnTo>
                    <a:lnTo>
                      <a:pt x="35" y="49"/>
                    </a:lnTo>
                    <a:lnTo>
                      <a:pt x="45" y="59"/>
                    </a:lnTo>
                    <a:lnTo>
                      <a:pt x="56" y="67"/>
                    </a:lnTo>
                    <a:lnTo>
                      <a:pt x="70" y="73"/>
                    </a:lnTo>
                    <a:lnTo>
                      <a:pt x="70" y="73"/>
                    </a:lnTo>
                    <a:lnTo>
                      <a:pt x="7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8" name="Freeform 164"/>
              <p:cNvSpPr>
                <a:spLocks/>
              </p:cNvSpPr>
              <p:nvPr/>
            </p:nvSpPr>
            <p:spPr bwMode="auto">
              <a:xfrm>
                <a:off x="665" y="4153"/>
                <a:ext cx="4" cy="5"/>
              </a:xfrm>
              <a:custGeom>
                <a:avLst/>
                <a:gdLst>
                  <a:gd name="T0" fmla="*/ 12 w 12"/>
                  <a:gd name="T1" fmla="*/ 18 h 18"/>
                  <a:gd name="T2" fmla="*/ 12 w 12"/>
                  <a:gd name="T3" fmla="*/ 18 h 18"/>
                  <a:gd name="T4" fmla="*/ 11 w 12"/>
                  <a:gd name="T5" fmla="*/ 15 h 18"/>
                  <a:gd name="T6" fmla="*/ 10 w 12"/>
                  <a:gd name="T7" fmla="*/ 9 h 18"/>
                  <a:gd name="T8" fmla="*/ 9 w 12"/>
                  <a:gd name="T9" fmla="*/ 3 h 18"/>
                  <a:gd name="T10" fmla="*/ 2 w 12"/>
                  <a:gd name="T11" fmla="*/ 0 h 18"/>
                  <a:gd name="T12" fmla="*/ 0 w 12"/>
                  <a:gd name="T13" fmla="*/ 7 h 18"/>
                  <a:gd name="T14" fmla="*/ 1 w 12"/>
                  <a:gd name="T15" fmla="*/ 9 h 18"/>
                  <a:gd name="T16" fmla="*/ 2 w 12"/>
                  <a:gd name="T17" fmla="*/ 11 h 18"/>
                  <a:gd name="T18" fmla="*/ 4 w 12"/>
                  <a:gd name="T19" fmla="*/ 15 h 18"/>
                  <a:gd name="T20" fmla="*/ 2 w 12"/>
                  <a:gd name="T21" fmla="*/ 18 h 18"/>
                  <a:gd name="T22" fmla="*/ 2 w 12"/>
                  <a:gd name="T23" fmla="*/ 18 h 18"/>
                  <a:gd name="T24" fmla="*/ 12 w 12"/>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12" y="18"/>
                    </a:moveTo>
                    <a:lnTo>
                      <a:pt x="12" y="18"/>
                    </a:lnTo>
                    <a:lnTo>
                      <a:pt x="11" y="15"/>
                    </a:lnTo>
                    <a:lnTo>
                      <a:pt x="10" y="9"/>
                    </a:lnTo>
                    <a:lnTo>
                      <a:pt x="9" y="3"/>
                    </a:lnTo>
                    <a:lnTo>
                      <a:pt x="2" y="0"/>
                    </a:lnTo>
                    <a:lnTo>
                      <a:pt x="0" y="7"/>
                    </a:lnTo>
                    <a:lnTo>
                      <a:pt x="1" y="9"/>
                    </a:lnTo>
                    <a:lnTo>
                      <a:pt x="2" y="11"/>
                    </a:lnTo>
                    <a:lnTo>
                      <a:pt x="4" y="15"/>
                    </a:lnTo>
                    <a:lnTo>
                      <a:pt x="2" y="18"/>
                    </a:lnTo>
                    <a:lnTo>
                      <a:pt x="2" y="18"/>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09" name="Freeform 165"/>
              <p:cNvSpPr>
                <a:spLocks/>
              </p:cNvSpPr>
              <p:nvPr/>
            </p:nvSpPr>
            <p:spPr bwMode="auto">
              <a:xfrm>
                <a:off x="666" y="4158"/>
                <a:ext cx="3" cy="4"/>
              </a:xfrm>
              <a:custGeom>
                <a:avLst/>
                <a:gdLst>
                  <a:gd name="T0" fmla="*/ 10 w 10"/>
                  <a:gd name="T1" fmla="*/ 15 h 15"/>
                  <a:gd name="T2" fmla="*/ 10 w 10"/>
                  <a:gd name="T3" fmla="*/ 15 h 15"/>
                  <a:gd name="T4" fmla="*/ 10 w 10"/>
                  <a:gd name="T5" fmla="*/ 11 h 15"/>
                  <a:gd name="T6" fmla="*/ 10 w 10"/>
                  <a:gd name="T7" fmla="*/ 6 h 15"/>
                  <a:gd name="T8" fmla="*/ 10 w 10"/>
                  <a:gd name="T9" fmla="*/ 2 h 15"/>
                  <a:gd name="T10" fmla="*/ 10 w 10"/>
                  <a:gd name="T11" fmla="*/ 0 h 15"/>
                  <a:gd name="T12" fmla="*/ 0 w 10"/>
                  <a:gd name="T13" fmla="*/ 0 h 15"/>
                  <a:gd name="T14" fmla="*/ 0 w 10"/>
                  <a:gd name="T15" fmla="*/ 2 h 15"/>
                  <a:gd name="T16" fmla="*/ 0 w 10"/>
                  <a:gd name="T17" fmla="*/ 6 h 15"/>
                  <a:gd name="T18" fmla="*/ 0 w 10"/>
                  <a:gd name="T19" fmla="*/ 11 h 15"/>
                  <a:gd name="T20" fmla="*/ 0 w 10"/>
                  <a:gd name="T21" fmla="*/ 15 h 15"/>
                  <a:gd name="T22" fmla="*/ 0 w 10"/>
                  <a:gd name="T23" fmla="*/ 15 h 15"/>
                  <a:gd name="T24" fmla="*/ 10 w 1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10" y="15"/>
                    </a:moveTo>
                    <a:lnTo>
                      <a:pt x="10" y="15"/>
                    </a:lnTo>
                    <a:lnTo>
                      <a:pt x="10" y="11"/>
                    </a:lnTo>
                    <a:lnTo>
                      <a:pt x="10" y="6"/>
                    </a:lnTo>
                    <a:lnTo>
                      <a:pt x="10" y="2"/>
                    </a:lnTo>
                    <a:lnTo>
                      <a:pt x="10" y="0"/>
                    </a:lnTo>
                    <a:lnTo>
                      <a:pt x="0" y="0"/>
                    </a:lnTo>
                    <a:lnTo>
                      <a:pt x="0" y="2"/>
                    </a:lnTo>
                    <a:lnTo>
                      <a:pt x="0" y="6"/>
                    </a:lnTo>
                    <a:lnTo>
                      <a:pt x="0" y="11"/>
                    </a:lnTo>
                    <a:lnTo>
                      <a:pt x="0" y="15"/>
                    </a:lnTo>
                    <a:lnTo>
                      <a:pt x="0" y="15"/>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0" name="Freeform 166"/>
              <p:cNvSpPr>
                <a:spLocks/>
              </p:cNvSpPr>
              <p:nvPr/>
            </p:nvSpPr>
            <p:spPr bwMode="auto">
              <a:xfrm>
                <a:off x="666" y="4162"/>
                <a:ext cx="5" cy="4"/>
              </a:xfrm>
              <a:custGeom>
                <a:avLst/>
                <a:gdLst>
                  <a:gd name="T0" fmla="*/ 15 w 15"/>
                  <a:gd name="T1" fmla="*/ 7 h 17"/>
                  <a:gd name="T2" fmla="*/ 15 w 15"/>
                  <a:gd name="T3" fmla="*/ 7 h 17"/>
                  <a:gd name="T4" fmla="*/ 13 w 15"/>
                  <a:gd name="T5" fmla="*/ 7 h 17"/>
                  <a:gd name="T6" fmla="*/ 10 w 15"/>
                  <a:gd name="T7" fmla="*/ 6 h 17"/>
                  <a:gd name="T8" fmla="*/ 10 w 15"/>
                  <a:gd name="T9" fmla="*/ 4 h 17"/>
                  <a:gd name="T10" fmla="*/ 10 w 15"/>
                  <a:gd name="T11" fmla="*/ 0 h 17"/>
                  <a:gd name="T12" fmla="*/ 0 w 15"/>
                  <a:gd name="T13" fmla="*/ 0 h 17"/>
                  <a:gd name="T14" fmla="*/ 3 w 15"/>
                  <a:gd name="T15" fmla="*/ 7 h 17"/>
                  <a:gd name="T16" fmla="*/ 5 w 15"/>
                  <a:gd name="T17" fmla="*/ 11 h 17"/>
                  <a:gd name="T18" fmla="*/ 10 w 15"/>
                  <a:gd name="T19" fmla="*/ 15 h 17"/>
                  <a:gd name="T20" fmla="*/ 15 w 15"/>
                  <a:gd name="T21" fmla="*/ 17 h 17"/>
                  <a:gd name="T22" fmla="*/ 15 w 15"/>
                  <a:gd name="T23" fmla="*/ 17 h 17"/>
                  <a:gd name="T24" fmla="*/ 15 w 15"/>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15" y="7"/>
                    </a:moveTo>
                    <a:lnTo>
                      <a:pt x="15" y="7"/>
                    </a:lnTo>
                    <a:lnTo>
                      <a:pt x="13" y="7"/>
                    </a:lnTo>
                    <a:lnTo>
                      <a:pt x="10" y="6"/>
                    </a:lnTo>
                    <a:lnTo>
                      <a:pt x="10" y="4"/>
                    </a:lnTo>
                    <a:lnTo>
                      <a:pt x="10" y="0"/>
                    </a:lnTo>
                    <a:lnTo>
                      <a:pt x="0" y="0"/>
                    </a:lnTo>
                    <a:lnTo>
                      <a:pt x="3" y="7"/>
                    </a:lnTo>
                    <a:lnTo>
                      <a:pt x="5" y="11"/>
                    </a:lnTo>
                    <a:lnTo>
                      <a:pt x="10" y="15"/>
                    </a:lnTo>
                    <a:lnTo>
                      <a:pt x="15" y="17"/>
                    </a:lnTo>
                    <a:lnTo>
                      <a:pt x="15" y="17"/>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1" name="Freeform 167"/>
              <p:cNvSpPr>
                <a:spLocks/>
              </p:cNvSpPr>
              <p:nvPr/>
            </p:nvSpPr>
            <p:spPr bwMode="auto">
              <a:xfrm>
                <a:off x="671" y="4163"/>
                <a:ext cx="44" cy="3"/>
              </a:xfrm>
              <a:custGeom>
                <a:avLst/>
                <a:gdLst>
                  <a:gd name="T0" fmla="*/ 132 w 132"/>
                  <a:gd name="T1" fmla="*/ 0 h 10"/>
                  <a:gd name="T2" fmla="*/ 132 w 132"/>
                  <a:gd name="T3" fmla="*/ 0 h 10"/>
                  <a:gd name="T4" fmla="*/ 125 w 132"/>
                  <a:gd name="T5" fmla="*/ 0 h 10"/>
                  <a:gd name="T6" fmla="*/ 110 w 132"/>
                  <a:gd name="T7" fmla="*/ 0 h 10"/>
                  <a:gd name="T8" fmla="*/ 90 w 132"/>
                  <a:gd name="T9" fmla="*/ 0 h 10"/>
                  <a:gd name="T10" fmla="*/ 67 w 132"/>
                  <a:gd name="T11" fmla="*/ 0 h 10"/>
                  <a:gd name="T12" fmla="*/ 43 w 132"/>
                  <a:gd name="T13" fmla="*/ 0 h 10"/>
                  <a:gd name="T14" fmla="*/ 23 w 132"/>
                  <a:gd name="T15" fmla="*/ 0 h 10"/>
                  <a:gd name="T16" fmla="*/ 8 w 132"/>
                  <a:gd name="T17" fmla="*/ 0 h 10"/>
                  <a:gd name="T18" fmla="*/ 0 w 132"/>
                  <a:gd name="T19" fmla="*/ 0 h 10"/>
                  <a:gd name="T20" fmla="*/ 0 w 132"/>
                  <a:gd name="T21" fmla="*/ 10 h 10"/>
                  <a:gd name="T22" fmla="*/ 8 w 132"/>
                  <a:gd name="T23" fmla="*/ 10 h 10"/>
                  <a:gd name="T24" fmla="*/ 23 w 132"/>
                  <a:gd name="T25" fmla="*/ 10 h 10"/>
                  <a:gd name="T26" fmla="*/ 43 w 132"/>
                  <a:gd name="T27" fmla="*/ 10 h 10"/>
                  <a:gd name="T28" fmla="*/ 67 w 132"/>
                  <a:gd name="T29" fmla="*/ 10 h 10"/>
                  <a:gd name="T30" fmla="*/ 90 w 132"/>
                  <a:gd name="T31" fmla="*/ 10 h 10"/>
                  <a:gd name="T32" fmla="*/ 110 w 132"/>
                  <a:gd name="T33" fmla="*/ 10 h 10"/>
                  <a:gd name="T34" fmla="*/ 125 w 132"/>
                  <a:gd name="T35" fmla="*/ 10 h 10"/>
                  <a:gd name="T36" fmla="*/ 132 w 132"/>
                  <a:gd name="T37" fmla="*/ 10 h 10"/>
                  <a:gd name="T38" fmla="*/ 132 w 132"/>
                  <a:gd name="T39" fmla="*/ 10 h 10"/>
                  <a:gd name="T40" fmla="*/ 132 w 132"/>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0">
                    <a:moveTo>
                      <a:pt x="132" y="0"/>
                    </a:moveTo>
                    <a:lnTo>
                      <a:pt x="132" y="0"/>
                    </a:lnTo>
                    <a:lnTo>
                      <a:pt x="125" y="0"/>
                    </a:lnTo>
                    <a:lnTo>
                      <a:pt x="110" y="0"/>
                    </a:lnTo>
                    <a:lnTo>
                      <a:pt x="90" y="0"/>
                    </a:lnTo>
                    <a:lnTo>
                      <a:pt x="67" y="0"/>
                    </a:lnTo>
                    <a:lnTo>
                      <a:pt x="43" y="0"/>
                    </a:lnTo>
                    <a:lnTo>
                      <a:pt x="23" y="0"/>
                    </a:lnTo>
                    <a:lnTo>
                      <a:pt x="8" y="0"/>
                    </a:lnTo>
                    <a:lnTo>
                      <a:pt x="0" y="0"/>
                    </a:lnTo>
                    <a:lnTo>
                      <a:pt x="0" y="10"/>
                    </a:lnTo>
                    <a:lnTo>
                      <a:pt x="8" y="10"/>
                    </a:lnTo>
                    <a:lnTo>
                      <a:pt x="23" y="10"/>
                    </a:lnTo>
                    <a:lnTo>
                      <a:pt x="43" y="10"/>
                    </a:lnTo>
                    <a:lnTo>
                      <a:pt x="67" y="10"/>
                    </a:lnTo>
                    <a:lnTo>
                      <a:pt x="90" y="10"/>
                    </a:lnTo>
                    <a:lnTo>
                      <a:pt x="110" y="10"/>
                    </a:lnTo>
                    <a:lnTo>
                      <a:pt x="125" y="10"/>
                    </a:lnTo>
                    <a:lnTo>
                      <a:pt x="132" y="10"/>
                    </a:lnTo>
                    <a:lnTo>
                      <a:pt x="132" y="10"/>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2" name="Freeform 168"/>
              <p:cNvSpPr>
                <a:spLocks/>
              </p:cNvSpPr>
              <p:nvPr/>
            </p:nvSpPr>
            <p:spPr bwMode="auto">
              <a:xfrm>
                <a:off x="715" y="4162"/>
                <a:ext cx="4" cy="4"/>
              </a:xfrm>
              <a:custGeom>
                <a:avLst/>
                <a:gdLst>
                  <a:gd name="T0" fmla="*/ 4 w 14"/>
                  <a:gd name="T1" fmla="*/ 0 h 14"/>
                  <a:gd name="T2" fmla="*/ 4 w 14"/>
                  <a:gd name="T3" fmla="*/ 0 h 14"/>
                  <a:gd name="T4" fmla="*/ 5 w 14"/>
                  <a:gd name="T5" fmla="*/ 4 h 14"/>
                  <a:gd name="T6" fmla="*/ 5 w 14"/>
                  <a:gd name="T7" fmla="*/ 4 h 14"/>
                  <a:gd name="T8" fmla="*/ 4 w 14"/>
                  <a:gd name="T9" fmla="*/ 4 h 14"/>
                  <a:gd name="T10" fmla="*/ 0 w 14"/>
                  <a:gd name="T11" fmla="*/ 4 h 14"/>
                  <a:gd name="T12" fmla="*/ 0 w 14"/>
                  <a:gd name="T13" fmla="*/ 14 h 14"/>
                  <a:gd name="T14" fmla="*/ 6 w 14"/>
                  <a:gd name="T15" fmla="*/ 12 h 14"/>
                  <a:gd name="T16" fmla="*/ 10 w 14"/>
                  <a:gd name="T17" fmla="*/ 9 h 14"/>
                  <a:gd name="T18" fmla="*/ 13 w 14"/>
                  <a:gd name="T19" fmla="*/ 4 h 14"/>
                  <a:gd name="T20" fmla="*/ 14 w 14"/>
                  <a:gd name="T21" fmla="*/ 0 h 14"/>
                  <a:gd name="T22" fmla="*/ 14 w 14"/>
                  <a:gd name="T23" fmla="*/ 0 h 14"/>
                  <a:gd name="T24" fmla="*/ 4 w 1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4" y="0"/>
                    </a:moveTo>
                    <a:lnTo>
                      <a:pt x="4" y="0"/>
                    </a:lnTo>
                    <a:lnTo>
                      <a:pt x="5" y="4"/>
                    </a:lnTo>
                    <a:lnTo>
                      <a:pt x="5" y="4"/>
                    </a:lnTo>
                    <a:lnTo>
                      <a:pt x="4" y="4"/>
                    </a:lnTo>
                    <a:lnTo>
                      <a:pt x="0" y="4"/>
                    </a:lnTo>
                    <a:lnTo>
                      <a:pt x="0" y="14"/>
                    </a:lnTo>
                    <a:lnTo>
                      <a:pt x="6" y="12"/>
                    </a:lnTo>
                    <a:lnTo>
                      <a:pt x="10" y="9"/>
                    </a:lnTo>
                    <a:lnTo>
                      <a:pt x="13" y="4"/>
                    </a:lnTo>
                    <a:lnTo>
                      <a:pt x="14" y="0"/>
                    </a:lnTo>
                    <a:lnTo>
                      <a:pt x="1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3" name="Freeform 169"/>
              <p:cNvSpPr>
                <a:spLocks/>
              </p:cNvSpPr>
              <p:nvPr/>
            </p:nvSpPr>
            <p:spPr bwMode="auto">
              <a:xfrm>
                <a:off x="716" y="4156"/>
                <a:ext cx="5" cy="6"/>
              </a:xfrm>
              <a:custGeom>
                <a:avLst/>
                <a:gdLst>
                  <a:gd name="T0" fmla="*/ 14 w 14"/>
                  <a:gd name="T1" fmla="*/ 0 h 26"/>
                  <a:gd name="T2" fmla="*/ 14 w 14"/>
                  <a:gd name="T3" fmla="*/ 0 h 26"/>
                  <a:gd name="T4" fmla="*/ 5 w 14"/>
                  <a:gd name="T5" fmla="*/ 4 h 26"/>
                  <a:gd name="T6" fmla="*/ 1 w 14"/>
                  <a:gd name="T7" fmla="*/ 13 h 26"/>
                  <a:gd name="T8" fmla="*/ 0 w 14"/>
                  <a:gd name="T9" fmla="*/ 21 h 26"/>
                  <a:gd name="T10" fmla="*/ 0 w 14"/>
                  <a:gd name="T11" fmla="*/ 26 h 26"/>
                  <a:gd name="T12" fmla="*/ 10 w 14"/>
                  <a:gd name="T13" fmla="*/ 26 h 26"/>
                  <a:gd name="T14" fmla="*/ 10 w 14"/>
                  <a:gd name="T15" fmla="*/ 21 h 26"/>
                  <a:gd name="T16" fmla="*/ 9 w 14"/>
                  <a:gd name="T17" fmla="*/ 13 h 26"/>
                  <a:gd name="T18" fmla="*/ 10 w 14"/>
                  <a:gd name="T19" fmla="*/ 12 h 26"/>
                  <a:gd name="T20" fmla="*/ 14 w 14"/>
                  <a:gd name="T21" fmla="*/ 10 h 26"/>
                  <a:gd name="T22" fmla="*/ 14 w 14"/>
                  <a:gd name="T23" fmla="*/ 10 h 26"/>
                  <a:gd name="T24" fmla="*/ 14 w 14"/>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6">
                    <a:moveTo>
                      <a:pt x="14" y="0"/>
                    </a:moveTo>
                    <a:lnTo>
                      <a:pt x="14" y="0"/>
                    </a:lnTo>
                    <a:lnTo>
                      <a:pt x="5" y="4"/>
                    </a:lnTo>
                    <a:lnTo>
                      <a:pt x="1" y="13"/>
                    </a:lnTo>
                    <a:lnTo>
                      <a:pt x="0" y="21"/>
                    </a:lnTo>
                    <a:lnTo>
                      <a:pt x="0" y="26"/>
                    </a:lnTo>
                    <a:lnTo>
                      <a:pt x="10" y="26"/>
                    </a:lnTo>
                    <a:lnTo>
                      <a:pt x="10" y="21"/>
                    </a:lnTo>
                    <a:lnTo>
                      <a:pt x="9" y="13"/>
                    </a:lnTo>
                    <a:lnTo>
                      <a:pt x="10" y="12"/>
                    </a:lnTo>
                    <a:lnTo>
                      <a:pt x="14" y="10"/>
                    </a:lnTo>
                    <a:lnTo>
                      <a:pt x="14" y="1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4" name="Freeform 170"/>
              <p:cNvSpPr>
                <a:spLocks/>
              </p:cNvSpPr>
              <p:nvPr/>
            </p:nvSpPr>
            <p:spPr bwMode="auto">
              <a:xfrm>
                <a:off x="880" y="3853"/>
                <a:ext cx="40" cy="39"/>
              </a:xfrm>
              <a:custGeom>
                <a:avLst/>
                <a:gdLst>
                  <a:gd name="T0" fmla="*/ 118 w 118"/>
                  <a:gd name="T1" fmla="*/ 155 h 155"/>
                  <a:gd name="T2" fmla="*/ 109 w 118"/>
                  <a:gd name="T3" fmla="*/ 151 h 155"/>
                  <a:gd name="T4" fmla="*/ 102 w 118"/>
                  <a:gd name="T5" fmla="*/ 147 h 155"/>
                  <a:gd name="T6" fmla="*/ 100 w 118"/>
                  <a:gd name="T7" fmla="*/ 141 h 155"/>
                  <a:gd name="T8" fmla="*/ 99 w 118"/>
                  <a:gd name="T9" fmla="*/ 130 h 155"/>
                  <a:gd name="T10" fmla="*/ 99 w 118"/>
                  <a:gd name="T11" fmla="*/ 107 h 155"/>
                  <a:gd name="T12" fmla="*/ 99 w 118"/>
                  <a:gd name="T13" fmla="*/ 71 h 155"/>
                  <a:gd name="T14" fmla="*/ 99 w 118"/>
                  <a:gd name="T15" fmla="*/ 37 h 155"/>
                  <a:gd name="T16" fmla="*/ 99 w 118"/>
                  <a:gd name="T17" fmla="*/ 19 h 155"/>
                  <a:gd name="T18" fmla="*/ 97 w 118"/>
                  <a:gd name="T19" fmla="*/ 13 h 155"/>
                  <a:gd name="T20" fmla="*/ 94 w 118"/>
                  <a:gd name="T21" fmla="*/ 6 h 155"/>
                  <a:gd name="T22" fmla="*/ 89 w 118"/>
                  <a:gd name="T23" fmla="*/ 1 h 155"/>
                  <a:gd name="T24" fmla="*/ 81 w 118"/>
                  <a:gd name="T25" fmla="*/ 0 h 155"/>
                  <a:gd name="T26" fmla="*/ 76 w 118"/>
                  <a:gd name="T27" fmla="*/ 0 h 155"/>
                  <a:gd name="T28" fmla="*/ 69 w 118"/>
                  <a:gd name="T29" fmla="*/ 0 h 155"/>
                  <a:gd name="T30" fmla="*/ 60 w 118"/>
                  <a:gd name="T31" fmla="*/ 0 h 155"/>
                  <a:gd name="T32" fmla="*/ 50 w 118"/>
                  <a:gd name="T33" fmla="*/ 0 h 155"/>
                  <a:gd name="T34" fmla="*/ 41 w 118"/>
                  <a:gd name="T35" fmla="*/ 0 h 155"/>
                  <a:gd name="T36" fmla="*/ 32 w 118"/>
                  <a:gd name="T37" fmla="*/ 0 h 155"/>
                  <a:gd name="T38" fmla="*/ 25 w 118"/>
                  <a:gd name="T39" fmla="*/ 0 h 155"/>
                  <a:gd name="T40" fmla="*/ 20 w 118"/>
                  <a:gd name="T41" fmla="*/ 0 h 155"/>
                  <a:gd name="T42" fmla="*/ 12 w 118"/>
                  <a:gd name="T43" fmla="*/ 1 h 155"/>
                  <a:gd name="T44" fmla="*/ 6 w 118"/>
                  <a:gd name="T45" fmla="*/ 5 h 155"/>
                  <a:gd name="T46" fmla="*/ 1 w 118"/>
                  <a:gd name="T47" fmla="*/ 11 h 155"/>
                  <a:gd name="T48" fmla="*/ 0 w 118"/>
                  <a:gd name="T49" fmla="*/ 21 h 155"/>
                  <a:gd name="T50" fmla="*/ 0 w 118"/>
                  <a:gd name="T51" fmla="*/ 48 h 155"/>
                  <a:gd name="T52" fmla="*/ 0 w 118"/>
                  <a:gd name="T53" fmla="*/ 94 h 155"/>
                  <a:gd name="T54" fmla="*/ 0 w 118"/>
                  <a:gd name="T55" fmla="*/ 135 h 155"/>
                  <a:gd name="T56" fmla="*/ 0 w 118"/>
                  <a:gd name="T57" fmla="*/ 155 h 155"/>
                  <a:gd name="T58" fmla="*/ 118 w 118"/>
                  <a:gd name="T5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 h="155">
                    <a:moveTo>
                      <a:pt x="118" y="155"/>
                    </a:moveTo>
                    <a:lnTo>
                      <a:pt x="109" y="151"/>
                    </a:lnTo>
                    <a:lnTo>
                      <a:pt x="102" y="147"/>
                    </a:lnTo>
                    <a:lnTo>
                      <a:pt x="100" y="141"/>
                    </a:lnTo>
                    <a:lnTo>
                      <a:pt x="99" y="130"/>
                    </a:lnTo>
                    <a:lnTo>
                      <a:pt x="99" y="107"/>
                    </a:lnTo>
                    <a:lnTo>
                      <a:pt x="99" y="71"/>
                    </a:lnTo>
                    <a:lnTo>
                      <a:pt x="99" y="37"/>
                    </a:lnTo>
                    <a:lnTo>
                      <a:pt x="99" y="19"/>
                    </a:lnTo>
                    <a:lnTo>
                      <a:pt x="97" y="13"/>
                    </a:lnTo>
                    <a:lnTo>
                      <a:pt x="94" y="6"/>
                    </a:lnTo>
                    <a:lnTo>
                      <a:pt x="89" y="1"/>
                    </a:lnTo>
                    <a:lnTo>
                      <a:pt x="81" y="0"/>
                    </a:lnTo>
                    <a:lnTo>
                      <a:pt x="76" y="0"/>
                    </a:lnTo>
                    <a:lnTo>
                      <a:pt x="69" y="0"/>
                    </a:lnTo>
                    <a:lnTo>
                      <a:pt x="60" y="0"/>
                    </a:lnTo>
                    <a:lnTo>
                      <a:pt x="50" y="0"/>
                    </a:lnTo>
                    <a:lnTo>
                      <a:pt x="41" y="0"/>
                    </a:lnTo>
                    <a:lnTo>
                      <a:pt x="32" y="0"/>
                    </a:lnTo>
                    <a:lnTo>
                      <a:pt x="25" y="0"/>
                    </a:lnTo>
                    <a:lnTo>
                      <a:pt x="20" y="0"/>
                    </a:lnTo>
                    <a:lnTo>
                      <a:pt x="12" y="1"/>
                    </a:lnTo>
                    <a:lnTo>
                      <a:pt x="6" y="5"/>
                    </a:lnTo>
                    <a:lnTo>
                      <a:pt x="1" y="11"/>
                    </a:lnTo>
                    <a:lnTo>
                      <a:pt x="0" y="21"/>
                    </a:lnTo>
                    <a:lnTo>
                      <a:pt x="0" y="48"/>
                    </a:lnTo>
                    <a:lnTo>
                      <a:pt x="0" y="94"/>
                    </a:lnTo>
                    <a:lnTo>
                      <a:pt x="0" y="135"/>
                    </a:lnTo>
                    <a:lnTo>
                      <a:pt x="0" y="155"/>
                    </a:lnTo>
                    <a:lnTo>
                      <a:pt x="118"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5" name="Freeform 171"/>
              <p:cNvSpPr>
                <a:spLocks/>
              </p:cNvSpPr>
              <p:nvPr/>
            </p:nvSpPr>
            <p:spPr bwMode="auto">
              <a:xfrm>
                <a:off x="727" y="3853"/>
                <a:ext cx="39" cy="39"/>
              </a:xfrm>
              <a:custGeom>
                <a:avLst/>
                <a:gdLst>
                  <a:gd name="T0" fmla="*/ 116 w 116"/>
                  <a:gd name="T1" fmla="*/ 154 h 154"/>
                  <a:gd name="T2" fmla="*/ 116 w 116"/>
                  <a:gd name="T3" fmla="*/ 135 h 154"/>
                  <a:gd name="T4" fmla="*/ 116 w 116"/>
                  <a:gd name="T5" fmla="*/ 92 h 154"/>
                  <a:gd name="T6" fmla="*/ 116 w 116"/>
                  <a:gd name="T7" fmla="*/ 48 h 154"/>
                  <a:gd name="T8" fmla="*/ 116 w 116"/>
                  <a:gd name="T9" fmla="*/ 21 h 154"/>
                  <a:gd name="T10" fmla="*/ 115 w 116"/>
                  <a:gd name="T11" fmla="*/ 11 h 154"/>
                  <a:gd name="T12" fmla="*/ 110 w 116"/>
                  <a:gd name="T13" fmla="*/ 5 h 154"/>
                  <a:gd name="T14" fmla="*/ 104 w 116"/>
                  <a:gd name="T15" fmla="*/ 1 h 154"/>
                  <a:gd name="T16" fmla="*/ 96 w 116"/>
                  <a:gd name="T17" fmla="*/ 0 h 154"/>
                  <a:gd name="T18" fmla="*/ 91 w 116"/>
                  <a:gd name="T19" fmla="*/ 0 h 154"/>
                  <a:gd name="T20" fmla="*/ 84 w 116"/>
                  <a:gd name="T21" fmla="*/ 0 h 154"/>
                  <a:gd name="T22" fmla="*/ 75 w 116"/>
                  <a:gd name="T23" fmla="*/ 0 h 154"/>
                  <a:gd name="T24" fmla="*/ 66 w 116"/>
                  <a:gd name="T25" fmla="*/ 0 h 154"/>
                  <a:gd name="T26" fmla="*/ 57 w 116"/>
                  <a:gd name="T27" fmla="*/ 0 h 154"/>
                  <a:gd name="T28" fmla="*/ 48 w 116"/>
                  <a:gd name="T29" fmla="*/ 0 h 154"/>
                  <a:gd name="T30" fmla="*/ 41 w 116"/>
                  <a:gd name="T31" fmla="*/ 0 h 154"/>
                  <a:gd name="T32" fmla="*/ 36 w 116"/>
                  <a:gd name="T33" fmla="*/ 0 h 154"/>
                  <a:gd name="T34" fmla="*/ 28 w 116"/>
                  <a:gd name="T35" fmla="*/ 1 h 154"/>
                  <a:gd name="T36" fmla="*/ 23 w 116"/>
                  <a:gd name="T37" fmla="*/ 6 h 154"/>
                  <a:gd name="T38" fmla="*/ 20 w 116"/>
                  <a:gd name="T39" fmla="*/ 11 h 154"/>
                  <a:gd name="T40" fmla="*/ 18 w 116"/>
                  <a:gd name="T41" fmla="*/ 18 h 154"/>
                  <a:gd name="T42" fmla="*/ 18 w 116"/>
                  <a:gd name="T43" fmla="*/ 37 h 154"/>
                  <a:gd name="T44" fmla="*/ 18 w 116"/>
                  <a:gd name="T45" fmla="*/ 71 h 154"/>
                  <a:gd name="T46" fmla="*/ 18 w 116"/>
                  <a:gd name="T47" fmla="*/ 107 h 154"/>
                  <a:gd name="T48" fmla="*/ 18 w 116"/>
                  <a:gd name="T49" fmla="*/ 129 h 154"/>
                  <a:gd name="T50" fmla="*/ 17 w 116"/>
                  <a:gd name="T51" fmla="*/ 139 h 154"/>
                  <a:gd name="T52" fmla="*/ 13 w 116"/>
                  <a:gd name="T53" fmla="*/ 147 h 154"/>
                  <a:gd name="T54" fmla="*/ 8 w 116"/>
                  <a:gd name="T55" fmla="*/ 151 h 154"/>
                  <a:gd name="T56" fmla="*/ 0 w 116"/>
                  <a:gd name="T57" fmla="*/ 154 h 154"/>
                  <a:gd name="T58" fmla="*/ 116 w 116"/>
                  <a:gd name="T5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54">
                    <a:moveTo>
                      <a:pt x="116" y="154"/>
                    </a:moveTo>
                    <a:lnTo>
                      <a:pt x="116" y="135"/>
                    </a:lnTo>
                    <a:lnTo>
                      <a:pt x="116" y="92"/>
                    </a:lnTo>
                    <a:lnTo>
                      <a:pt x="116" y="48"/>
                    </a:lnTo>
                    <a:lnTo>
                      <a:pt x="116" y="21"/>
                    </a:lnTo>
                    <a:lnTo>
                      <a:pt x="115" y="11"/>
                    </a:lnTo>
                    <a:lnTo>
                      <a:pt x="110" y="5"/>
                    </a:lnTo>
                    <a:lnTo>
                      <a:pt x="104" y="1"/>
                    </a:lnTo>
                    <a:lnTo>
                      <a:pt x="96" y="0"/>
                    </a:lnTo>
                    <a:lnTo>
                      <a:pt x="91" y="0"/>
                    </a:lnTo>
                    <a:lnTo>
                      <a:pt x="84" y="0"/>
                    </a:lnTo>
                    <a:lnTo>
                      <a:pt x="75" y="0"/>
                    </a:lnTo>
                    <a:lnTo>
                      <a:pt x="66" y="0"/>
                    </a:lnTo>
                    <a:lnTo>
                      <a:pt x="57" y="0"/>
                    </a:lnTo>
                    <a:lnTo>
                      <a:pt x="48" y="0"/>
                    </a:lnTo>
                    <a:lnTo>
                      <a:pt x="41" y="0"/>
                    </a:lnTo>
                    <a:lnTo>
                      <a:pt x="36" y="0"/>
                    </a:lnTo>
                    <a:lnTo>
                      <a:pt x="28" y="1"/>
                    </a:lnTo>
                    <a:lnTo>
                      <a:pt x="23" y="6"/>
                    </a:lnTo>
                    <a:lnTo>
                      <a:pt x="20" y="11"/>
                    </a:lnTo>
                    <a:lnTo>
                      <a:pt x="18" y="18"/>
                    </a:lnTo>
                    <a:lnTo>
                      <a:pt x="18" y="37"/>
                    </a:lnTo>
                    <a:lnTo>
                      <a:pt x="18" y="71"/>
                    </a:lnTo>
                    <a:lnTo>
                      <a:pt x="18" y="107"/>
                    </a:lnTo>
                    <a:lnTo>
                      <a:pt x="18" y="129"/>
                    </a:lnTo>
                    <a:lnTo>
                      <a:pt x="17" y="139"/>
                    </a:lnTo>
                    <a:lnTo>
                      <a:pt x="13" y="147"/>
                    </a:lnTo>
                    <a:lnTo>
                      <a:pt x="8" y="151"/>
                    </a:lnTo>
                    <a:lnTo>
                      <a:pt x="0" y="154"/>
                    </a:lnTo>
                    <a:lnTo>
                      <a:pt x="11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6" name="Freeform 172"/>
              <p:cNvSpPr>
                <a:spLocks/>
              </p:cNvSpPr>
              <p:nvPr/>
            </p:nvSpPr>
            <p:spPr bwMode="auto">
              <a:xfrm>
                <a:off x="641" y="3904"/>
                <a:ext cx="337" cy="261"/>
              </a:xfrm>
              <a:custGeom>
                <a:avLst/>
                <a:gdLst>
                  <a:gd name="T0" fmla="*/ 1008 w 1012"/>
                  <a:gd name="T1" fmla="*/ 1008 h 1042"/>
                  <a:gd name="T2" fmla="*/ 1008 w 1012"/>
                  <a:gd name="T3" fmla="*/ 1033 h 1042"/>
                  <a:gd name="T4" fmla="*/ 993 w 1012"/>
                  <a:gd name="T5" fmla="*/ 1041 h 1042"/>
                  <a:gd name="T6" fmla="*/ 957 w 1012"/>
                  <a:gd name="T7" fmla="*/ 1041 h 1042"/>
                  <a:gd name="T8" fmla="*/ 905 w 1012"/>
                  <a:gd name="T9" fmla="*/ 1041 h 1042"/>
                  <a:gd name="T10" fmla="*/ 873 w 1012"/>
                  <a:gd name="T11" fmla="*/ 1040 h 1042"/>
                  <a:gd name="T12" fmla="*/ 867 w 1012"/>
                  <a:gd name="T13" fmla="*/ 1024 h 1042"/>
                  <a:gd name="T14" fmla="*/ 859 w 1012"/>
                  <a:gd name="T15" fmla="*/ 1013 h 1042"/>
                  <a:gd name="T16" fmla="*/ 819 w 1012"/>
                  <a:gd name="T17" fmla="*/ 1012 h 1042"/>
                  <a:gd name="T18" fmla="*/ 705 w 1012"/>
                  <a:gd name="T19" fmla="*/ 1012 h 1042"/>
                  <a:gd name="T20" fmla="*/ 546 w 1012"/>
                  <a:gd name="T21" fmla="*/ 1012 h 1042"/>
                  <a:gd name="T22" fmla="*/ 386 w 1012"/>
                  <a:gd name="T23" fmla="*/ 1012 h 1042"/>
                  <a:gd name="T24" fmla="*/ 271 w 1012"/>
                  <a:gd name="T25" fmla="*/ 1012 h 1042"/>
                  <a:gd name="T26" fmla="*/ 233 w 1012"/>
                  <a:gd name="T27" fmla="*/ 1015 h 1042"/>
                  <a:gd name="T28" fmla="*/ 231 w 1012"/>
                  <a:gd name="T29" fmla="*/ 1033 h 1042"/>
                  <a:gd name="T30" fmla="*/ 227 w 1012"/>
                  <a:gd name="T31" fmla="*/ 1041 h 1042"/>
                  <a:gd name="T32" fmla="*/ 200 w 1012"/>
                  <a:gd name="T33" fmla="*/ 1042 h 1042"/>
                  <a:gd name="T34" fmla="*/ 133 w 1012"/>
                  <a:gd name="T35" fmla="*/ 1042 h 1042"/>
                  <a:gd name="T36" fmla="*/ 90 w 1012"/>
                  <a:gd name="T37" fmla="*/ 1042 h 1042"/>
                  <a:gd name="T38" fmla="*/ 82 w 1012"/>
                  <a:gd name="T39" fmla="*/ 1036 h 1042"/>
                  <a:gd name="T40" fmla="*/ 80 w 1012"/>
                  <a:gd name="T41" fmla="*/ 1021 h 1042"/>
                  <a:gd name="T42" fmla="*/ 80 w 1012"/>
                  <a:gd name="T43" fmla="*/ 1012 h 1042"/>
                  <a:gd name="T44" fmla="*/ 74 w 1012"/>
                  <a:gd name="T45" fmla="*/ 1000 h 1042"/>
                  <a:gd name="T46" fmla="*/ 40 w 1012"/>
                  <a:gd name="T47" fmla="*/ 977 h 1042"/>
                  <a:gd name="T48" fmla="*/ 14 w 1012"/>
                  <a:gd name="T49" fmla="*/ 947 h 1042"/>
                  <a:gd name="T50" fmla="*/ 3 w 1012"/>
                  <a:gd name="T51" fmla="*/ 917 h 1042"/>
                  <a:gd name="T52" fmla="*/ 0 w 1012"/>
                  <a:gd name="T53" fmla="*/ 858 h 1042"/>
                  <a:gd name="T54" fmla="*/ 40 w 1012"/>
                  <a:gd name="T55" fmla="*/ 587 h 1042"/>
                  <a:gd name="T56" fmla="*/ 107 w 1012"/>
                  <a:gd name="T57" fmla="*/ 142 h 1042"/>
                  <a:gd name="T58" fmla="*/ 126 w 1012"/>
                  <a:gd name="T59" fmla="*/ 25 h 1042"/>
                  <a:gd name="T60" fmla="*/ 90 w 1012"/>
                  <a:gd name="T61" fmla="*/ 297 h 1042"/>
                  <a:gd name="T62" fmla="*/ 54 w 1012"/>
                  <a:gd name="T63" fmla="*/ 578 h 1042"/>
                  <a:gd name="T64" fmla="*/ 53 w 1012"/>
                  <a:gd name="T65" fmla="*/ 625 h 1042"/>
                  <a:gd name="T66" fmla="*/ 65 w 1012"/>
                  <a:gd name="T67" fmla="*/ 650 h 1042"/>
                  <a:gd name="T68" fmla="*/ 96 w 1012"/>
                  <a:gd name="T69" fmla="*/ 664 h 1042"/>
                  <a:gd name="T70" fmla="*/ 144 w 1012"/>
                  <a:gd name="T71" fmla="*/ 667 h 1042"/>
                  <a:gd name="T72" fmla="*/ 235 w 1012"/>
                  <a:gd name="T73" fmla="*/ 669 h 1042"/>
                  <a:gd name="T74" fmla="*/ 345 w 1012"/>
                  <a:gd name="T75" fmla="*/ 672 h 1042"/>
                  <a:gd name="T76" fmla="*/ 452 w 1012"/>
                  <a:gd name="T77" fmla="*/ 673 h 1042"/>
                  <a:gd name="T78" fmla="*/ 533 w 1012"/>
                  <a:gd name="T79" fmla="*/ 674 h 1042"/>
                  <a:gd name="T80" fmla="*/ 590 w 1012"/>
                  <a:gd name="T81" fmla="*/ 674 h 1042"/>
                  <a:gd name="T82" fmla="*/ 672 w 1012"/>
                  <a:gd name="T83" fmla="*/ 673 h 1042"/>
                  <a:gd name="T84" fmla="*/ 770 w 1012"/>
                  <a:gd name="T85" fmla="*/ 669 h 1042"/>
                  <a:gd name="T86" fmla="*/ 865 w 1012"/>
                  <a:gd name="T87" fmla="*/ 664 h 1042"/>
                  <a:gd name="T88" fmla="*/ 939 w 1012"/>
                  <a:gd name="T89" fmla="*/ 657 h 1042"/>
                  <a:gd name="T90" fmla="*/ 968 w 1012"/>
                  <a:gd name="T91" fmla="*/ 663 h 1042"/>
                  <a:gd name="T92" fmla="*/ 988 w 1012"/>
                  <a:gd name="T93" fmla="*/ 788 h 1042"/>
                  <a:gd name="T94" fmla="*/ 1010 w 1012"/>
                  <a:gd name="T95" fmla="*/ 917 h 1042"/>
                  <a:gd name="T96" fmla="*/ 1005 w 1012"/>
                  <a:gd name="T97" fmla="*/ 969 h 1042"/>
                  <a:gd name="T98" fmla="*/ 1008 w 1012"/>
                  <a:gd name="T99" fmla="*/ 99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2" h="1042">
                    <a:moveTo>
                      <a:pt x="1008" y="999"/>
                    </a:moveTo>
                    <a:lnTo>
                      <a:pt x="1008" y="1002"/>
                    </a:lnTo>
                    <a:lnTo>
                      <a:pt x="1008" y="1008"/>
                    </a:lnTo>
                    <a:lnTo>
                      <a:pt x="1008" y="1016"/>
                    </a:lnTo>
                    <a:lnTo>
                      <a:pt x="1008" y="1025"/>
                    </a:lnTo>
                    <a:lnTo>
                      <a:pt x="1008" y="1033"/>
                    </a:lnTo>
                    <a:lnTo>
                      <a:pt x="1006" y="1037"/>
                    </a:lnTo>
                    <a:lnTo>
                      <a:pt x="1001" y="1040"/>
                    </a:lnTo>
                    <a:lnTo>
                      <a:pt x="993" y="1041"/>
                    </a:lnTo>
                    <a:lnTo>
                      <a:pt x="986" y="1041"/>
                    </a:lnTo>
                    <a:lnTo>
                      <a:pt x="973" y="1041"/>
                    </a:lnTo>
                    <a:lnTo>
                      <a:pt x="957" y="1041"/>
                    </a:lnTo>
                    <a:lnTo>
                      <a:pt x="939" y="1041"/>
                    </a:lnTo>
                    <a:lnTo>
                      <a:pt x="922" y="1041"/>
                    </a:lnTo>
                    <a:lnTo>
                      <a:pt x="905" y="1041"/>
                    </a:lnTo>
                    <a:lnTo>
                      <a:pt x="892" y="1041"/>
                    </a:lnTo>
                    <a:lnTo>
                      <a:pt x="883" y="1041"/>
                    </a:lnTo>
                    <a:lnTo>
                      <a:pt x="873" y="1040"/>
                    </a:lnTo>
                    <a:lnTo>
                      <a:pt x="869" y="1034"/>
                    </a:lnTo>
                    <a:lnTo>
                      <a:pt x="867" y="1029"/>
                    </a:lnTo>
                    <a:lnTo>
                      <a:pt x="867" y="1024"/>
                    </a:lnTo>
                    <a:lnTo>
                      <a:pt x="867" y="1020"/>
                    </a:lnTo>
                    <a:lnTo>
                      <a:pt x="864" y="1016"/>
                    </a:lnTo>
                    <a:lnTo>
                      <a:pt x="859" y="1013"/>
                    </a:lnTo>
                    <a:lnTo>
                      <a:pt x="849" y="1012"/>
                    </a:lnTo>
                    <a:lnTo>
                      <a:pt x="840" y="1012"/>
                    </a:lnTo>
                    <a:lnTo>
                      <a:pt x="819" y="1012"/>
                    </a:lnTo>
                    <a:lnTo>
                      <a:pt x="789" y="1012"/>
                    </a:lnTo>
                    <a:lnTo>
                      <a:pt x="750" y="1012"/>
                    </a:lnTo>
                    <a:lnTo>
                      <a:pt x="705" y="1012"/>
                    </a:lnTo>
                    <a:lnTo>
                      <a:pt x="653" y="1012"/>
                    </a:lnTo>
                    <a:lnTo>
                      <a:pt x="601" y="1012"/>
                    </a:lnTo>
                    <a:lnTo>
                      <a:pt x="546" y="1012"/>
                    </a:lnTo>
                    <a:lnTo>
                      <a:pt x="490" y="1012"/>
                    </a:lnTo>
                    <a:lnTo>
                      <a:pt x="437" y="1012"/>
                    </a:lnTo>
                    <a:lnTo>
                      <a:pt x="386" y="1012"/>
                    </a:lnTo>
                    <a:lnTo>
                      <a:pt x="340" y="1012"/>
                    </a:lnTo>
                    <a:lnTo>
                      <a:pt x="301" y="1012"/>
                    </a:lnTo>
                    <a:lnTo>
                      <a:pt x="271" y="1012"/>
                    </a:lnTo>
                    <a:lnTo>
                      <a:pt x="250" y="1012"/>
                    </a:lnTo>
                    <a:lnTo>
                      <a:pt x="240" y="1012"/>
                    </a:lnTo>
                    <a:lnTo>
                      <a:pt x="233" y="1015"/>
                    </a:lnTo>
                    <a:lnTo>
                      <a:pt x="231" y="1020"/>
                    </a:lnTo>
                    <a:lnTo>
                      <a:pt x="231" y="1028"/>
                    </a:lnTo>
                    <a:lnTo>
                      <a:pt x="231" y="1033"/>
                    </a:lnTo>
                    <a:lnTo>
                      <a:pt x="231" y="1037"/>
                    </a:lnTo>
                    <a:lnTo>
                      <a:pt x="230" y="1040"/>
                    </a:lnTo>
                    <a:lnTo>
                      <a:pt x="227" y="1041"/>
                    </a:lnTo>
                    <a:lnTo>
                      <a:pt x="222" y="1042"/>
                    </a:lnTo>
                    <a:lnTo>
                      <a:pt x="215" y="1042"/>
                    </a:lnTo>
                    <a:lnTo>
                      <a:pt x="200" y="1042"/>
                    </a:lnTo>
                    <a:lnTo>
                      <a:pt x="180" y="1042"/>
                    </a:lnTo>
                    <a:lnTo>
                      <a:pt x="157" y="1042"/>
                    </a:lnTo>
                    <a:lnTo>
                      <a:pt x="133" y="1042"/>
                    </a:lnTo>
                    <a:lnTo>
                      <a:pt x="113" y="1042"/>
                    </a:lnTo>
                    <a:lnTo>
                      <a:pt x="98" y="1042"/>
                    </a:lnTo>
                    <a:lnTo>
                      <a:pt x="90" y="1042"/>
                    </a:lnTo>
                    <a:lnTo>
                      <a:pt x="87" y="1041"/>
                    </a:lnTo>
                    <a:lnTo>
                      <a:pt x="83" y="1038"/>
                    </a:lnTo>
                    <a:lnTo>
                      <a:pt x="82" y="1036"/>
                    </a:lnTo>
                    <a:lnTo>
                      <a:pt x="80" y="1030"/>
                    </a:lnTo>
                    <a:lnTo>
                      <a:pt x="80" y="1026"/>
                    </a:lnTo>
                    <a:lnTo>
                      <a:pt x="80" y="1021"/>
                    </a:lnTo>
                    <a:lnTo>
                      <a:pt x="80" y="1017"/>
                    </a:lnTo>
                    <a:lnTo>
                      <a:pt x="80" y="1015"/>
                    </a:lnTo>
                    <a:lnTo>
                      <a:pt x="80" y="1012"/>
                    </a:lnTo>
                    <a:lnTo>
                      <a:pt x="79" y="1007"/>
                    </a:lnTo>
                    <a:lnTo>
                      <a:pt x="78" y="1003"/>
                    </a:lnTo>
                    <a:lnTo>
                      <a:pt x="74" y="1000"/>
                    </a:lnTo>
                    <a:lnTo>
                      <a:pt x="62" y="994"/>
                    </a:lnTo>
                    <a:lnTo>
                      <a:pt x="50" y="986"/>
                    </a:lnTo>
                    <a:lnTo>
                      <a:pt x="40" y="977"/>
                    </a:lnTo>
                    <a:lnTo>
                      <a:pt x="30" y="967"/>
                    </a:lnTo>
                    <a:lnTo>
                      <a:pt x="22" y="956"/>
                    </a:lnTo>
                    <a:lnTo>
                      <a:pt x="14" y="947"/>
                    </a:lnTo>
                    <a:lnTo>
                      <a:pt x="9" y="939"/>
                    </a:lnTo>
                    <a:lnTo>
                      <a:pt x="6" y="933"/>
                    </a:lnTo>
                    <a:lnTo>
                      <a:pt x="3" y="917"/>
                    </a:lnTo>
                    <a:lnTo>
                      <a:pt x="1" y="895"/>
                    </a:lnTo>
                    <a:lnTo>
                      <a:pt x="0" y="874"/>
                    </a:lnTo>
                    <a:lnTo>
                      <a:pt x="0" y="858"/>
                    </a:lnTo>
                    <a:lnTo>
                      <a:pt x="5" y="819"/>
                    </a:lnTo>
                    <a:lnTo>
                      <a:pt x="20" y="721"/>
                    </a:lnTo>
                    <a:lnTo>
                      <a:pt x="40" y="587"/>
                    </a:lnTo>
                    <a:lnTo>
                      <a:pt x="63" y="433"/>
                    </a:lnTo>
                    <a:lnTo>
                      <a:pt x="87" y="278"/>
                    </a:lnTo>
                    <a:lnTo>
                      <a:pt x="107" y="142"/>
                    </a:lnTo>
                    <a:lnTo>
                      <a:pt x="122" y="43"/>
                    </a:lnTo>
                    <a:lnTo>
                      <a:pt x="129" y="0"/>
                    </a:lnTo>
                    <a:lnTo>
                      <a:pt x="126" y="25"/>
                    </a:lnTo>
                    <a:lnTo>
                      <a:pt x="117" y="93"/>
                    </a:lnTo>
                    <a:lnTo>
                      <a:pt x="104" y="188"/>
                    </a:lnTo>
                    <a:lnTo>
                      <a:pt x="90" y="297"/>
                    </a:lnTo>
                    <a:lnTo>
                      <a:pt x="75" y="408"/>
                    </a:lnTo>
                    <a:lnTo>
                      <a:pt x="63" y="506"/>
                    </a:lnTo>
                    <a:lnTo>
                      <a:pt x="54" y="578"/>
                    </a:lnTo>
                    <a:lnTo>
                      <a:pt x="50" y="609"/>
                    </a:lnTo>
                    <a:lnTo>
                      <a:pt x="50" y="617"/>
                    </a:lnTo>
                    <a:lnTo>
                      <a:pt x="53" y="625"/>
                    </a:lnTo>
                    <a:lnTo>
                      <a:pt x="55" y="634"/>
                    </a:lnTo>
                    <a:lnTo>
                      <a:pt x="59" y="642"/>
                    </a:lnTo>
                    <a:lnTo>
                      <a:pt x="65" y="650"/>
                    </a:lnTo>
                    <a:lnTo>
                      <a:pt x="73" y="656"/>
                    </a:lnTo>
                    <a:lnTo>
                      <a:pt x="83" y="661"/>
                    </a:lnTo>
                    <a:lnTo>
                      <a:pt x="96" y="664"/>
                    </a:lnTo>
                    <a:lnTo>
                      <a:pt x="106" y="665"/>
                    </a:lnTo>
                    <a:lnTo>
                      <a:pt x="122" y="665"/>
                    </a:lnTo>
                    <a:lnTo>
                      <a:pt x="144" y="667"/>
                    </a:lnTo>
                    <a:lnTo>
                      <a:pt x="171" y="668"/>
                    </a:lnTo>
                    <a:lnTo>
                      <a:pt x="201" y="669"/>
                    </a:lnTo>
                    <a:lnTo>
                      <a:pt x="235" y="669"/>
                    </a:lnTo>
                    <a:lnTo>
                      <a:pt x="270" y="670"/>
                    </a:lnTo>
                    <a:lnTo>
                      <a:pt x="307" y="670"/>
                    </a:lnTo>
                    <a:lnTo>
                      <a:pt x="345" y="672"/>
                    </a:lnTo>
                    <a:lnTo>
                      <a:pt x="381" y="673"/>
                    </a:lnTo>
                    <a:lnTo>
                      <a:pt x="418" y="673"/>
                    </a:lnTo>
                    <a:lnTo>
                      <a:pt x="452" y="673"/>
                    </a:lnTo>
                    <a:lnTo>
                      <a:pt x="483" y="674"/>
                    </a:lnTo>
                    <a:lnTo>
                      <a:pt x="511" y="674"/>
                    </a:lnTo>
                    <a:lnTo>
                      <a:pt x="533" y="674"/>
                    </a:lnTo>
                    <a:lnTo>
                      <a:pt x="551" y="674"/>
                    </a:lnTo>
                    <a:lnTo>
                      <a:pt x="568" y="674"/>
                    </a:lnTo>
                    <a:lnTo>
                      <a:pt x="590" y="674"/>
                    </a:lnTo>
                    <a:lnTo>
                      <a:pt x="613" y="674"/>
                    </a:lnTo>
                    <a:lnTo>
                      <a:pt x="642" y="673"/>
                    </a:lnTo>
                    <a:lnTo>
                      <a:pt x="672" y="673"/>
                    </a:lnTo>
                    <a:lnTo>
                      <a:pt x="705" y="672"/>
                    </a:lnTo>
                    <a:lnTo>
                      <a:pt x="737" y="670"/>
                    </a:lnTo>
                    <a:lnTo>
                      <a:pt x="770" y="669"/>
                    </a:lnTo>
                    <a:lnTo>
                      <a:pt x="804" y="668"/>
                    </a:lnTo>
                    <a:lnTo>
                      <a:pt x="835" y="667"/>
                    </a:lnTo>
                    <a:lnTo>
                      <a:pt x="865" y="664"/>
                    </a:lnTo>
                    <a:lnTo>
                      <a:pt x="893" y="663"/>
                    </a:lnTo>
                    <a:lnTo>
                      <a:pt x="918" y="660"/>
                    </a:lnTo>
                    <a:lnTo>
                      <a:pt x="939" y="657"/>
                    </a:lnTo>
                    <a:lnTo>
                      <a:pt x="956" y="655"/>
                    </a:lnTo>
                    <a:lnTo>
                      <a:pt x="967" y="651"/>
                    </a:lnTo>
                    <a:lnTo>
                      <a:pt x="968" y="663"/>
                    </a:lnTo>
                    <a:lnTo>
                      <a:pt x="973" y="693"/>
                    </a:lnTo>
                    <a:lnTo>
                      <a:pt x="981" y="737"/>
                    </a:lnTo>
                    <a:lnTo>
                      <a:pt x="988" y="788"/>
                    </a:lnTo>
                    <a:lnTo>
                      <a:pt x="997" y="839"/>
                    </a:lnTo>
                    <a:lnTo>
                      <a:pt x="1005" y="883"/>
                    </a:lnTo>
                    <a:lnTo>
                      <a:pt x="1010" y="917"/>
                    </a:lnTo>
                    <a:lnTo>
                      <a:pt x="1012" y="933"/>
                    </a:lnTo>
                    <a:lnTo>
                      <a:pt x="1011" y="947"/>
                    </a:lnTo>
                    <a:lnTo>
                      <a:pt x="1005" y="969"/>
                    </a:lnTo>
                    <a:lnTo>
                      <a:pt x="995" y="990"/>
                    </a:lnTo>
                    <a:lnTo>
                      <a:pt x="982" y="999"/>
                    </a:lnTo>
                    <a:lnTo>
                      <a:pt x="1008" y="9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7" name="Freeform 173"/>
              <p:cNvSpPr>
                <a:spLocks/>
              </p:cNvSpPr>
              <p:nvPr/>
            </p:nvSpPr>
            <p:spPr bwMode="auto">
              <a:xfrm>
                <a:off x="957" y="3900"/>
                <a:ext cx="49" cy="243"/>
              </a:xfrm>
              <a:custGeom>
                <a:avLst/>
                <a:gdLst>
                  <a:gd name="T0" fmla="*/ 0 w 146"/>
                  <a:gd name="T1" fmla="*/ 0 h 972"/>
                  <a:gd name="T2" fmla="*/ 8 w 146"/>
                  <a:gd name="T3" fmla="*/ 42 h 972"/>
                  <a:gd name="T4" fmla="*/ 24 w 146"/>
                  <a:gd name="T5" fmla="*/ 147 h 972"/>
                  <a:gd name="T6" fmla="*/ 48 w 146"/>
                  <a:gd name="T7" fmla="*/ 291 h 972"/>
                  <a:gd name="T8" fmla="*/ 74 w 146"/>
                  <a:gd name="T9" fmla="*/ 456 h 972"/>
                  <a:gd name="T10" fmla="*/ 101 w 146"/>
                  <a:gd name="T11" fmla="*/ 621 h 972"/>
                  <a:gd name="T12" fmla="*/ 123 w 146"/>
                  <a:gd name="T13" fmla="*/ 765 h 972"/>
                  <a:gd name="T14" fmla="*/ 140 w 146"/>
                  <a:gd name="T15" fmla="*/ 866 h 972"/>
                  <a:gd name="T16" fmla="*/ 146 w 146"/>
                  <a:gd name="T17" fmla="*/ 904 h 972"/>
                  <a:gd name="T18" fmla="*/ 145 w 146"/>
                  <a:gd name="T19" fmla="*/ 911 h 972"/>
                  <a:gd name="T20" fmla="*/ 141 w 146"/>
                  <a:gd name="T21" fmla="*/ 929 h 972"/>
                  <a:gd name="T22" fmla="*/ 132 w 146"/>
                  <a:gd name="T23" fmla="*/ 951 h 972"/>
                  <a:gd name="T24" fmla="*/ 119 w 146"/>
                  <a:gd name="T25" fmla="*/ 972 h 972"/>
                  <a:gd name="T26" fmla="*/ 119 w 146"/>
                  <a:gd name="T27" fmla="*/ 968 h 972"/>
                  <a:gd name="T28" fmla="*/ 121 w 146"/>
                  <a:gd name="T29" fmla="*/ 959 h 972"/>
                  <a:gd name="T30" fmla="*/ 121 w 146"/>
                  <a:gd name="T31" fmla="*/ 946 h 972"/>
                  <a:gd name="T32" fmla="*/ 119 w 146"/>
                  <a:gd name="T33" fmla="*/ 933 h 972"/>
                  <a:gd name="T34" fmla="*/ 116 w 146"/>
                  <a:gd name="T35" fmla="*/ 916 h 972"/>
                  <a:gd name="T36" fmla="*/ 108 w 146"/>
                  <a:gd name="T37" fmla="*/ 881 h 972"/>
                  <a:gd name="T38" fmla="*/ 98 w 146"/>
                  <a:gd name="T39" fmla="*/ 835 h 972"/>
                  <a:gd name="T40" fmla="*/ 86 w 146"/>
                  <a:gd name="T41" fmla="*/ 783 h 972"/>
                  <a:gd name="T42" fmla="*/ 74 w 146"/>
                  <a:gd name="T43" fmla="*/ 732 h 972"/>
                  <a:gd name="T44" fmla="*/ 64 w 146"/>
                  <a:gd name="T45" fmla="*/ 688 h 972"/>
                  <a:gd name="T46" fmla="*/ 57 w 146"/>
                  <a:gd name="T47" fmla="*/ 656 h 972"/>
                  <a:gd name="T48" fmla="*/ 54 w 146"/>
                  <a:gd name="T49" fmla="*/ 645 h 972"/>
                  <a:gd name="T50" fmla="*/ 57 w 146"/>
                  <a:gd name="T51" fmla="*/ 643 h 972"/>
                  <a:gd name="T52" fmla="*/ 62 w 146"/>
                  <a:gd name="T53" fmla="*/ 637 h 972"/>
                  <a:gd name="T54" fmla="*/ 67 w 146"/>
                  <a:gd name="T55" fmla="*/ 628 h 972"/>
                  <a:gd name="T56" fmla="*/ 69 w 146"/>
                  <a:gd name="T57" fmla="*/ 616 h 972"/>
                  <a:gd name="T58" fmla="*/ 67 w 146"/>
                  <a:gd name="T59" fmla="*/ 583 h 972"/>
                  <a:gd name="T60" fmla="*/ 58 w 146"/>
                  <a:gd name="T61" fmla="*/ 512 h 972"/>
                  <a:gd name="T62" fmla="*/ 48 w 146"/>
                  <a:gd name="T63" fmla="*/ 413 h 972"/>
                  <a:gd name="T64" fmla="*/ 35 w 146"/>
                  <a:gd name="T65" fmla="*/ 300 h 972"/>
                  <a:gd name="T66" fmla="*/ 22 w 146"/>
                  <a:gd name="T67" fmla="*/ 190 h 972"/>
                  <a:gd name="T68" fmla="*/ 12 w 146"/>
                  <a:gd name="T69" fmla="*/ 94 h 972"/>
                  <a:gd name="T70" fmla="*/ 3 w 146"/>
                  <a:gd name="T71" fmla="*/ 27 h 972"/>
                  <a:gd name="T72" fmla="*/ 0 w 146"/>
                  <a:gd name="T73"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972">
                    <a:moveTo>
                      <a:pt x="0" y="0"/>
                    </a:moveTo>
                    <a:lnTo>
                      <a:pt x="8" y="42"/>
                    </a:lnTo>
                    <a:lnTo>
                      <a:pt x="24" y="147"/>
                    </a:lnTo>
                    <a:lnTo>
                      <a:pt x="48" y="291"/>
                    </a:lnTo>
                    <a:lnTo>
                      <a:pt x="74" y="456"/>
                    </a:lnTo>
                    <a:lnTo>
                      <a:pt x="101" y="621"/>
                    </a:lnTo>
                    <a:lnTo>
                      <a:pt x="123" y="765"/>
                    </a:lnTo>
                    <a:lnTo>
                      <a:pt x="140" y="866"/>
                    </a:lnTo>
                    <a:lnTo>
                      <a:pt x="146" y="904"/>
                    </a:lnTo>
                    <a:lnTo>
                      <a:pt x="145" y="911"/>
                    </a:lnTo>
                    <a:lnTo>
                      <a:pt x="141" y="929"/>
                    </a:lnTo>
                    <a:lnTo>
                      <a:pt x="132" y="951"/>
                    </a:lnTo>
                    <a:lnTo>
                      <a:pt x="119" y="972"/>
                    </a:lnTo>
                    <a:lnTo>
                      <a:pt x="119" y="968"/>
                    </a:lnTo>
                    <a:lnTo>
                      <a:pt x="121" y="959"/>
                    </a:lnTo>
                    <a:lnTo>
                      <a:pt x="121" y="946"/>
                    </a:lnTo>
                    <a:lnTo>
                      <a:pt x="119" y="933"/>
                    </a:lnTo>
                    <a:lnTo>
                      <a:pt x="116" y="916"/>
                    </a:lnTo>
                    <a:lnTo>
                      <a:pt x="108" y="881"/>
                    </a:lnTo>
                    <a:lnTo>
                      <a:pt x="98" y="835"/>
                    </a:lnTo>
                    <a:lnTo>
                      <a:pt x="86" y="783"/>
                    </a:lnTo>
                    <a:lnTo>
                      <a:pt x="74" y="732"/>
                    </a:lnTo>
                    <a:lnTo>
                      <a:pt x="64" y="688"/>
                    </a:lnTo>
                    <a:lnTo>
                      <a:pt x="57" y="656"/>
                    </a:lnTo>
                    <a:lnTo>
                      <a:pt x="54" y="645"/>
                    </a:lnTo>
                    <a:lnTo>
                      <a:pt x="57" y="643"/>
                    </a:lnTo>
                    <a:lnTo>
                      <a:pt x="62" y="637"/>
                    </a:lnTo>
                    <a:lnTo>
                      <a:pt x="67" y="628"/>
                    </a:lnTo>
                    <a:lnTo>
                      <a:pt x="69" y="616"/>
                    </a:lnTo>
                    <a:lnTo>
                      <a:pt x="67" y="583"/>
                    </a:lnTo>
                    <a:lnTo>
                      <a:pt x="58" y="512"/>
                    </a:lnTo>
                    <a:lnTo>
                      <a:pt x="48" y="413"/>
                    </a:lnTo>
                    <a:lnTo>
                      <a:pt x="35" y="300"/>
                    </a:lnTo>
                    <a:lnTo>
                      <a:pt x="22" y="190"/>
                    </a:lnTo>
                    <a:lnTo>
                      <a:pt x="12" y="94"/>
                    </a:lnTo>
                    <a:lnTo>
                      <a:pt x="3"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8" name="Freeform 174"/>
              <p:cNvSpPr>
                <a:spLocks/>
              </p:cNvSpPr>
              <p:nvPr/>
            </p:nvSpPr>
            <p:spPr bwMode="auto">
              <a:xfrm>
                <a:off x="677" y="3906"/>
                <a:ext cx="286" cy="153"/>
              </a:xfrm>
              <a:custGeom>
                <a:avLst/>
                <a:gdLst>
                  <a:gd name="T0" fmla="*/ 83 w 859"/>
                  <a:gd name="T1" fmla="*/ 3 h 612"/>
                  <a:gd name="T2" fmla="*/ 65 w 859"/>
                  <a:gd name="T3" fmla="*/ 21 h 612"/>
                  <a:gd name="T4" fmla="*/ 59 w 859"/>
                  <a:gd name="T5" fmla="*/ 56 h 612"/>
                  <a:gd name="T6" fmla="*/ 43 w 859"/>
                  <a:gd name="T7" fmla="*/ 187 h 612"/>
                  <a:gd name="T8" fmla="*/ 22 w 859"/>
                  <a:gd name="T9" fmla="*/ 360 h 612"/>
                  <a:gd name="T10" fmla="*/ 5 w 859"/>
                  <a:gd name="T11" fmla="*/ 496 h 612"/>
                  <a:gd name="T12" fmla="*/ 0 w 859"/>
                  <a:gd name="T13" fmla="*/ 541 h 612"/>
                  <a:gd name="T14" fmla="*/ 14 w 859"/>
                  <a:gd name="T15" fmla="*/ 571 h 612"/>
                  <a:gd name="T16" fmla="*/ 48 w 859"/>
                  <a:gd name="T17" fmla="*/ 590 h 612"/>
                  <a:gd name="T18" fmla="*/ 83 w 859"/>
                  <a:gd name="T19" fmla="*/ 599 h 612"/>
                  <a:gd name="T20" fmla="*/ 124 w 859"/>
                  <a:gd name="T21" fmla="*/ 604 h 612"/>
                  <a:gd name="T22" fmla="*/ 171 w 859"/>
                  <a:gd name="T23" fmla="*/ 608 h 612"/>
                  <a:gd name="T24" fmla="*/ 217 w 859"/>
                  <a:gd name="T25" fmla="*/ 609 h 612"/>
                  <a:gd name="T26" fmla="*/ 262 w 859"/>
                  <a:gd name="T27" fmla="*/ 611 h 612"/>
                  <a:gd name="T28" fmla="*/ 301 w 859"/>
                  <a:gd name="T29" fmla="*/ 611 h 612"/>
                  <a:gd name="T30" fmla="*/ 333 w 859"/>
                  <a:gd name="T31" fmla="*/ 612 h 612"/>
                  <a:gd name="T32" fmla="*/ 517 w 859"/>
                  <a:gd name="T33" fmla="*/ 612 h 612"/>
                  <a:gd name="T34" fmla="*/ 542 w 859"/>
                  <a:gd name="T35" fmla="*/ 611 h 612"/>
                  <a:gd name="T36" fmla="*/ 578 w 859"/>
                  <a:gd name="T37" fmla="*/ 611 h 612"/>
                  <a:gd name="T38" fmla="*/ 621 w 859"/>
                  <a:gd name="T39" fmla="*/ 609 h 612"/>
                  <a:gd name="T40" fmla="*/ 666 w 859"/>
                  <a:gd name="T41" fmla="*/ 608 h 612"/>
                  <a:gd name="T42" fmla="*/ 714 w 859"/>
                  <a:gd name="T43" fmla="*/ 605 h 612"/>
                  <a:gd name="T44" fmla="*/ 758 w 859"/>
                  <a:gd name="T45" fmla="*/ 601 h 612"/>
                  <a:gd name="T46" fmla="*/ 796 w 859"/>
                  <a:gd name="T47" fmla="*/ 595 h 612"/>
                  <a:gd name="T48" fmla="*/ 827 w 859"/>
                  <a:gd name="T49" fmla="*/ 585 h 612"/>
                  <a:gd name="T50" fmla="*/ 857 w 859"/>
                  <a:gd name="T51" fmla="*/ 557 h 612"/>
                  <a:gd name="T52" fmla="*/ 858 w 859"/>
                  <a:gd name="T53" fmla="*/ 523 h 612"/>
                  <a:gd name="T54" fmla="*/ 848 w 859"/>
                  <a:gd name="T55" fmla="*/ 437 h 612"/>
                  <a:gd name="T56" fmla="*/ 828 w 859"/>
                  <a:gd name="T57" fmla="*/ 273 h 612"/>
                  <a:gd name="T58" fmla="*/ 808 w 859"/>
                  <a:gd name="T59" fmla="*/ 111 h 612"/>
                  <a:gd name="T60" fmla="*/ 798 w 859"/>
                  <a:gd name="T61" fmla="*/ 33 h 612"/>
                  <a:gd name="T62" fmla="*/ 789 w 859"/>
                  <a:gd name="T63" fmla="*/ 11 h 612"/>
                  <a:gd name="T64" fmla="*/ 761 w 859"/>
                  <a:gd name="T6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9" h="612">
                    <a:moveTo>
                      <a:pt x="99" y="0"/>
                    </a:moveTo>
                    <a:lnTo>
                      <a:pt x="83" y="3"/>
                    </a:lnTo>
                    <a:lnTo>
                      <a:pt x="72" y="11"/>
                    </a:lnTo>
                    <a:lnTo>
                      <a:pt x="65" y="21"/>
                    </a:lnTo>
                    <a:lnTo>
                      <a:pt x="63" y="33"/>
                    </a:lnTo>
                    <a:lnTo>
                      <a:pt x="59" y="56"/>
                    </a:lnTo>
                    <a:lnTo>
                      <a:pt x="53" y="111"/>
                    </a:lnTo>
                    <a:lnTo>
                      <a:pt x="43" y="187"/>
                    </a:lnTo>
                    <a:lnTo>
                      <a:pt x="33" y="273"/>
                    </a:lnTo>
                    <a:lnTo>
                      <a:pt x="22" y="360"/>
                    </a:lnTo>
                    <a:lnTo>
                      <a:pt x="13" y="437"/>
                    </a:lnTo>
                    <a:lnTo>
                      <a:pt x="5" y="496"/>
                    </a:lnTo>
                    <a:lnTo>
                      <a:pt x="2" y="523"/>
                    </a:lnTo>
                    <a:lnTo>
                      <a:pt x="0" y="541"/>
                    </a:lnTo>
                    <a:lnTo>
                      <a:pt x="4" y="557"/>
                    </a:lnTo>
                    <a:lnTo>
                      <a:pt x="14" y="571"/>
                    </a:lnTo>
                    <a:lnTo>
                      <a:pt x="34" y="585"/>
                    </a:lnTo>
                    <a:lnTo>
                      <a:pt x="48" y="590"/>
                    </a:lnTo>
                    <a:lnTo>
                      <a:pt x="64" y="595"/>
                    </a:lnTo>
                    <a:lnTo>
                      <a:pt x="83" y="599"/>
                    </a:lnTo>
                    <a:lnTo>
                      <a:pt x="103" y="601"/>
                    </a:lnTo>
                    <a:lnTo>
                      <a:pt x="124" y="604"/>
                    </a:lnTo>
                    <a:lnTo>
                      <a:pt x="147" y="605"/>
                    </a:lnTo>
                    <a:lnTo>
                      <a:pt x="171" y="608"/>
                    </a:lnTo>
                    <a:lnTo>
                      <a:pt x="195" y="608"/>
                    </a:lnTo>
                    <a:lnTo>
                      <a:pt x="217" y="609"/>
                    </a:lnTo>
                    <a:lnTo>
                      <a:pt x="240" y="609"/>
                    </a:lnTo>
                    <a:lnTo>
                      <a:pt x="262" y="611"/>
                    </a:lnTo>
                    <a:lnTo>
                      <a:pt x="282" y="611"/>
                    </a:lnTo>
                    <a:lnTo>
                      <a:pt x="301" y="611"/>
                    </a:lnTo>
                    <a:lnTo>
                      <a:pt x="319" y="611"/>
                    </a:lnTo>
                    <a:lnTo>
                      <a:pt x="333" y="612"/>
                    </a:lnTo>
                    <a:lnTo>
                      <a:pt x="344" y="612"/>
                    </a:lnTo>
                    <a:lnTo>
                      <a:pt x="517" y="612"/>
                    </a:lnTo>
                    <a:lnTo>
                      <a:pt x="528" y="612"/>
                    </a:lnTo>
                    <a:lnTo>
                      <a:pt x="542" y="611"/>
                    </a:lnTo>
                    <a:lnTo>
                      <a:pt x="560" y="611"/>
                    </a:lnTo>
                    <a:lnTo>
                      <a:pt x="578" y="611"/>
                    </a:lnTo>
                    <a:lnTo>
                      <a:pt x="598" y="611"/>
                    </a:lnTo>
                    <a:lnTo>
                      <a:pt x="621" y="609"/>
                    </a:lnTo>
                    <a:lnTo>
                      <a:pt x="644" y="609"/>
                    </a:lnTo>
                    <a:lnTo>
                      <a:pt x="666" y="608"/>
                    </a:lnTo>
                    <a:lnTo>
                      <a:pt x="690" y="608"/>
                    </a:lnTo>
                    <a:lnTo>
                      <a:pt x="714" y="605"/>
                    </a:lnTo>
                    <a:lnTo>
                      <a:pt x="736" y="604"/>
                    </a:lnTo>
                    <a:lnTo>
                      <a:pt x="758" y="601"/>
                    </a:lnTo>
                    <a:lnTo>
                      <a:pt x="778" y="599"/>
                    </a:lnTo>
                    <a:lnTo>
                      <a:pt x="796" y="595"/>
                    </a:lnTo>
                    <a:lnTo>
                      <a:pt x="813" y="590"/>
                    </a:lnTo>
                    <a:lnTo>
                      <a:pt x="827" y="585"/>
                    </a:lnTo>
                    <a:lnTo>
                      <a:pt x="847" y="571"/>
                    </a:lnTo>
                    <a:lnTo>
                      <a:pt x="857" y="557"/>
                    </a:lnTo>
                    <a:lnTo>
                      <a:pt x="859" y="541"/>
                    </a:lnTo>
                    <a:lnTo>
                      <a:pt x="858" y="523"/>
                    </a:lnTo>
                    <a:lnTo>
                      <a:pt x="854" y="496"/>
                    </a:lnTo>
                    <a:lnTo>
                      <a:pt x="848" y="437"/>
                    </a:lnTo>
                    <a:lnTo>
                      <a:pt x="838" y="360"/>
                    </a:lnTo>
                    <a:lnTo>
                      <a:pt x="828" y="273"/>
                    </a:lnTo>
                    <a:lnTo>
                      <a:pt x="818" y="187"/>
                    </a:lnTo>
                    <a:lnTo>
                      <a:pt x="808" y="111"/>
                    </a:lnTo>
                    <a:lnTo>
                      <a:pt x="802" y="56"/>
                    </a:lnTo>
                    <a:lnTo>
                      <a:pt x="798" y="33"/>
                    </a:lnTo>
                    <a:lnTo>
                      <a:pt x="795" y="21"/>
                    </a:lnTo>
                    <a:lnTo>
                      <a:pt x="789" y="11"/>
                    </a:lnTo>
                    <a:lnTo>
                      <a:pt x="778" y="3"/>
                    </a:lnTo>
                    <a:lnTo>
                      <a:pt x="761"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19" name="Freeform 175"/>
              <p:cNvSpPr>
                <a:spLocks/>
              </p:cNvSpPr>
              <p:nvPr/>
            </p:nvSpPr>
            <p:spPr bwMode="auto">
              <a:xfrm>
                <a:off x="698" y="3903"/>
                <a:ext cx="245" cy="11"/>
              </a:xfrm>
              <a:custGeom>
                <a:avLst/>
                <a:gdLst>
                  <a:gd name="T0" fmla="*/ 733 w 735"/>
                  <a:gd name="T1" fmla="*/ 32 h 47"/>
                  <a:gd name="T2" fmla="*/ 731 w 735"/>
                  <a:gd name="T3" fmla="*/ 21 h 47"/>
                  <a:gd name="T4" fmla="*/ 725 w 735"/>
                  <a:gd name="T5" fmla="*/ 10 h 47"/>
                  <a:gd name="T6" fmla="*/ 715 w 735"/>
                  <a:gd name="T7" fmla="*/ 3 h 47"/>
                  <a:gd name="T8" fmla="*/ 698 w 735"/>
                  <a:gd name="T9" fmla="*/ 0 h 47"/>
                  <a:gd name="T10" fmla="*/ 36 w 735"/>
                  <a:gd name="T11" fmla="*/ 0 h 47"/>
                  <a:gd name="T12" fmla="*/ 20 w 735"/>
                  <a:gd name="T13" fmla="*/ 4 h 47"/>
                  <a:gd name="T14" fmla="*/ 10 w 735"/>
                  <a:gd name="T15" fmla="*/ 12 h 47"/>
                  <a:gd name="T16" fmla="*/ 4 w 735"/>
                  <a:gd name="T17" fmla="*/ 23 h 47"/>
                  <a:gd name="T18" fmla="*/ 1 w 735"/>
                  <a:gd name="T19" fmla="*/ 34 h 47"/>
                  <a:gd name="T20" fmla="*/ 0 w 735"/>
                  <a:gd name="T21" fmla="*/ 47 h 47"/>
                  <a:gd name="T22" fmla="*/ 2 w 735"/>
                  <a:gd name="T23" fmla="*/ 35 h 47"/>
                  <a:gd name="T24" fmla="*/ 9 w 735"/>
                  <a:gd name="T25" fmla="*/ 25 h 47"/>
                  <a:gd name="T26" fmla="*/ 20 w 735"/>
                  <a:gd name="T27" fmla="*/ 17 h 47"/>
                  <a:gd name="T28" fmla="*/ 36 w 735"/>
                  <a:gd name="T29" fmla="*/ 14 h 47"/>
                  <a:gd name="T30" fmla="*/ 698 w 735"/>
                  <a:gd name="T31" fmla="*/ 14 h 47"/>
                  <a:gd name="T32" fmla="*/ 715 w 735"/>
                  <a:gd name="T33" fmla="*/ 17 h 47"/>
                  <a:gd name="T34" fmla="*/ 726 w 735"/>
                  <a:gd name="T35" fmla="*/ 25 h 47"/>
                  <a:gd name="T36" fmla="*/ 732 w 735"/>
                  <a:gd name="T37" fmla="*/ 35 h 47"/>
                  <a:gd name="T38" fmla="*/ 735 w 735"/>
                  <a:gd name="T39" fmla="*/ 47 h 47"/>
                  <a:gd name="T40" fmla="*/ 733 w 735"/>
                  <a:gd name="T4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5" h="47">
                    <a:moveTo>
                      <a:pt x="733" y="32"/>
                    </a:moveTo>
                    <a:lnTo>
                      <a:pt x="731" y="21"/>
                    </a:lnTo>
                    <a:lnTo>
                      <a:pt x="725" y="10"/>
                    </a:lnTo>
                    <a:lnTo>
                      <a:pt x="715" y="3"/>
                    </a:lnTo>
                    <a:lnTo>
                      <a:pt x="698" y="0"/>
                    </a:lnTo>
                    <a:lnTo>
                      <a:pt x="36" y="0"/>
                    </a:lnTo>
                    <a:lnTo>
                      <a:pt x="20" y="4"/>
                    </a:lnTo>
                    <a:lnTo>
                      <a:pt x="10" y="12"/>
                    </a:lnTo>
                    <a:lnTo>
                      <a:pt x="4" y="23"/>
                    </a:lnTo>
                    <a:lnTo>
                      <a:pt x="1" y="34"/>
                    </a:lnTo>
                    <a:lnTo>
                      <a:pt x="0" y="47"/>
                    </a:lnTo>
                    <a:lnTo>
                      <a:pt x="2" y="35"/>
                    </a:lnTo>
                    <a:lnTo>
                      <a:pt x="9" y="25"/>
                    </a:lnTo>
                    <a:lnTo>
                      <a:pt x="20" y="17"/>
                    </a:lnTo>
                    <a:lnTo>
                      <a:pt x="36" y="14"/>
                    </a:lnTo>
                    <a:lnTo>
                      <a:pt x="698" y="14"/>
                    </a:lnTo>
                    <a:lnTo>
                      <a:pt x="715" y="17"/>
                    </a:lnTo>
                    <a:lnTo>
                      <a:pt x="726" y="25"/>
                    </a:lnTo>
                    <a:lnTo>
                      <a:pt x="732" y="35"/>
                    </a:lnTo>
                    <a:lnTo>
                      <a:pt x="735" y="47"/>
                    </a:lnTo>
                    <a:lnTo>
                      <a:pt x="73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20" name="Freeform 176"/>
              <p:cNvSpPr>
                <a:spLocks/>
              </p:cNvSpPr>
              <p:nvPr/>
            </p:nvSpPr>
            <p:spPr bwMode="auto">
              <a:xfrm>
                <a:off x="698" y="3903"/>
                <a:ext cx="245" cy="11"/>
              </a:xfrm>
              <a:custGeom>
                <a:avLst/>
                <a:gdLst>
                  <a:gd name="T0" fmla="*/ 733 w 735"/>
                  <a:gd name="T1" fmla="*/ 32 h 47"/>
                  <a:gd name="T2" fmla="*/ 733 w 735"/>
                  <a:gd name="T3" fmla="*/ 32 h 47"/>
                  <a:gd name="T4" fmla="*/ 731 w 735"/>
                  <a:gd name="T5" fmla="*/ 21 h 47"/>
                  <a:gd name="T6" fmla="*/ 725 w 735"/>
                  <a:gd name="T7" fmla="*/ 10 h 47"/>
                  <a:gd name="T8" fmla="*/ 715 w 735"/>
                  <a:gd name="T9" fmla="*/ 3 h 47"/>
                  <a:gd name="T10" fmla="*/ 698 w 735"/>
                  <a:gd name="T11" fmla="*/ 0 h 47"/>
                  <a:gd name="T12" fmla="*/ 36 w 735"/>
                  <a:gd name="T13" fmla="*/ 0 h 47"/>
                  <a:gd name="T14" fmla="*/ 36 w 735"/>
                  <a:gd name="T15" fmla="*/ 0 h 47"/>
                  <a:gd name="T16" fmla="*/ 20 w 735"/>
                  <a:gd name="T17" fmla="*/ 4 h 47"/>
                  <a:gd name="T18" fmla="*/ 10 w 735"/>
                  <a:gd name="T19" fmla="*/ 12 h 47"/>
                  <a:gd name="T20" fmla="*/ 4 w 735"/>
                  <a:gd name="T21" fmla="*/ 23 h 47"/>
                  <a:gd name="T22" fmla="*/ 1 w 735"/>
                  <a:gd name="T23" fmla="*/ 34 h 47"/>
                  <a:gd name="T24" fmla="*/ 0 w 735"/>
                  <a:gd name="T25" fmla="*/ 47 h 47"/>
                  <a:gd name="T26" fmla="*/ 0 w 735"/>
                  <a:gd name="T27" fmla="*/ 47 h 47"/>
                  <a:gd name="T28" fmla="*/ 2 w 735"/>
                  <a:gd name="T29" fmla="*/ 35 h 47"/>
                  <a:gd name="T30" fmla="*/ 9 w 735"/>
                  <a:gd name="T31" fmla="*/ 25 h 47"/>
                  <a:gd name="T32" fmla="*/ 20 w 735"/>
                  <a:gd name="T33" fmla="*/ 17 h 47"/>
                  <a:gd name="T34" fmla="*/ 36 w 735"/>
                  <a:gd name="T35" fmla="*/ 14 h 47"/>
                  <a:gd name="T36" fmla="*/ 698 w 735"/>
                  <a:gd name="T37" fmla="*/ 14 h 47"/>
                  <a:gd name="T38" fmla="*/ 698 w 735"/>
                  <a:gd name="T39" fmla="*/ 14 h 47"/>
                  <a:gd name="T40" fmla="*/ 715 w 735"/>
                  <a:gd name="T41" fmla="*/ 17 h 47"/>
                  <a:gd name="T42" fmla="*/ 726 w 735"/>
                  <a:gd name="T43" fmla="*/ 25 h 47"/>
                  <a:gd name="T44" fmla="*/ 732 w 735"/>
                  <a:gd name="T45" fmla="*/ 35 h 47"/>
                  <a:gd name="T46" fmla="*/ 735 w 735"/>
                  <a:gd name="T47" fmla="*/ 47 h 47"/>
                  <a:gd name="T48" fmla="*/ 733 w 735"/>
                  <a:gd name="T49"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47">
                    <a:moveTo>
                      <a:pt x="733" y="32"/>
                    </a:moveTo>
                    <a:lnTo>
                      <a:pt x="733" y="32"/>
                    </a:lnTo>
                    <a:lnTo>
                      <a:pt x="731" y="21"/>
                    </a:lnTo>
                    <a:lnTo>
                      <a:pt x="725" y="10"/>
                    </a:lnTo>
                    <a:lnTo>
                      <a:pt x="715" y="3"/>
                    </a:lnTo>
                    <a:lnTo>
                      <a:pt x="698" y="0"/>
                    </a:lnTo>
                    <a:lnTo>
                      <a:pt x="36" y="0"/>
                    </a:lnTo>
                    <a:lnTo>
                      <a:pt x="36" y="0"/>
                    </a:lnTo>
                    <a:lnTo>
                      <a:pt x="20" y="4"/>
                    </a:lnTo>
                    <a:lnTo>
                      <a:pt x="10" y="12"/>
                    </a:lnTo>
                    <a:lnTo>
                      <a:pt x="4" y="23"/>
                    </a:lnTo>
                    <a:lnTo>
                      <a:pt x="1" y="34"/>
                    </a:lnTo>
                    <a:lnTo>
                      <a:pt x="0" y="47"/>
                    </a:lnTo>
                    <a:lnTo>
                      <a:pt x="0" y="47"/>
                    </a:lnTo>
                    <a:lnTo>
                      <a:pt x="2" y="35"/>
                    </a:lnTo>
                    <a:lnTo>
                      <a:pt x="9" y="25"/>
                    </a:lnTo>
                    <a:lnTo>
                      <a:pt x="20" y="17"/>
                    </a:lnTo>
                    <a:lnTo>
                      <a:pt x="36" y="14"/>
                    </a:lnTo>
                    <a:lnTo>
                      <a:pt x="698" y="14"/>
                    </a:lnTo>
                    <a:lnTo>
                      <a:pt x="698" y="14"/>
                    </a:lnTo>
                    <a:lnTo>
                      <a:pt x="715" y="17"/>
                    </a:lnTo>
                    <a:lnTo>
                      <a:pt x="726" y="25"/>
                    </a:lnTo>
                    <a:lnTo>
                      <a:pt x="732" y="35"/>
                    </a:lnTo>
                    <a:lnTo>
                      <a:pt x="735" y="47"/>
                    </a:lnTo>
                    <a:lnTo>
                      <a:pt x="733" y="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21" name="Freeform 177"/>
              <p:cNvSpPr>
                <a:spLocks/>
              </p:cNvSpPr>
              <p:nvPr/>
            </p:nvSpPr>
            <p:spPr bwMode="auto">
              <a:xfrm>
                <a:off x="747" y="4022"/>
                <a:ext cx="147" cy="22"/>
              </a:xfrm>
              <a:custGeom>
                <a:avLst/>
                <a:gdLst>
                  <a:gd name="T0" fmla="*/ 440 w 440"/>
                  <a:gd name="T1" fmla="*/ 86 h 86"/>
                  <a:gd name="T2" fmla="*/ 0 w 440"/>
                  <a:gd name="T3" fmla="*/ 86 h 86"/>
                  <a:gd name="T4" fmla="*/ 7 w 440"/>
                  <a:gd name="T5" fmla="*/ 0 h 86"/>
                  <a:gd name="T6" fmla="*/ 433 w 440"/>
                  <a:gd name="T7" fmla="*/ 0 h 86"/>
                  <a:gd name="T8" fmla="*/ 440 w 440"/>
                  <a:gd name="T9" fmla="*/ 86 h 86"/>
                </a:gdLst>
                <a:ahLst/>
                <a:cxnLst>
                  <a:cxn ang="0">
                    <a:pos x="T0" y="T1"/>
                  </a:cxn>
                  <a:cxn ang="0">
                    <a:pos x="T2" y="T3"/>
                  </a:cxn>
                  <a:cxn ang="0">
                    <a:pos x="T4" y="T5"/>
                  </a:cxn>
                  <a:cxn ang="0">
                    <a:pos x="T6" y="T7"/>
                  </a:cxn>
                  <a:cxn ang="0">
                    <a:pos x="T8" y="T9"/>
                  </a:cxn>
                </a:cxnLst>
                <a:rect l="0" t="0" r="r" b="b"/>
                <a:pathLst>
                  <a:path w="440" h="86">
                    <a:moveTo>
                      <a:pt x="440" y="86"/>
                    </a:moveTo>
                    <a:lnTo>
                      <a:pt x="0" y="86"/>
                    </a:lnTo>
                    <a:lnTo>
                      <a:pt x="7" y="0"/>
                    </a:lnTo>
                    <a:lnTo>
                      <a:pt x="433" y="0"/>
                    </a:lnTo>
                    <a:lnTo>
                      <a:pt x="44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22" name="Rectangle 178"/>
              <p:cNvSpPr>
                <a:spLocks noChangeArrowheads="1"/>
              </p:cNvSpPr>
              <p:nvPr/>
            </p:nvSpPr>
            <p:spPr bwMode="auto">
              <a:xfrm>
                <a:off x="807" y="3983"/>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23" name="Rectangle 179"/>
              <p:cNvSpPr>
                <a:spLocks noChangeArrowheads="1"/>
              </p:cNvSpPr>
              <p:nvPr/>
            </p:nvSpPr>
            <p:spPr bwMode="auto">
              <a:xfrm>
                <a:off x="807" y="3983"/>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24" name="Rectangle 180"/>
              <p:cNvSpPr>
                <a:spLocks noChangeArrowheads="1"/>
              </p:cNvSpPr>
              <p:nvPr/>
            </p:nvSpPr>
            <p:spPr bwMode="auto">
              <a:xfrm>
                <a:off x="807" y="3998"/>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25" name="Rectangle 181"/>
              <p:cNvSpPr>
                <a:spLocks noChangeArrowheads="1"/>
              </p:cNvSpPr>
              <p:nvPr/>
            </p:nvSpPr>
            <p:spPr bwMode="auto">
              <a:xfrm>
                <a:off x="807" y="3998"/>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26" name="Rectangle 182"/>
              <p:cNvSpPr>
                <a:spLocks noChangeArrowheads="1"/>
              </p:cNvSpPr>
              <p:nvPr/>
            </p:nvSpPr>
            <p:spPr bwMode="auto">
              <a:xfrm>
                <a:off x="764" y="3983"/>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27" name="Rectangle 183"/>
              <p:cNvSpPr>
                <a:spLocks noChangeArrowheads="1"/>
              </p:cNvSpPr>
              <p:nvPr/>
            </p:nvSpPr>
            <p:spPr bwMode="auto">
              <a:xfrm>
                <a:off x="764" y="3983"/>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28" name="Rectangle 184"/>
              <p:cNvSpPr>
                <a:spLocks noChangeArrowheads="1"/>
              </p:cNvSpPr>
              <p:nvPr/>
            </p:nvSpPr>
            <p:spPr bwMode="auto">
              <a:xfrm>
                <a:off x="764" y="3998"/>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29" name="Rectangle 185"/>
              <p:cNvSpPr>
                <a:spLocks noChangeArrowheads="1"/>
              </p:cNvSpPr>
              <p:nvPr/>
            </p:nvSpPr>
            <p:spPr bwMode="auto">
              <a:xfrm>
                <a:off x="764" y="3998"/>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30" name="Rectangle 186"/>
              <p:cNvSpPr>
                <a:spLocks noChangeArrowheads="1"/>
              </p:cNvSpPr>
              <p:nvPr/>
            </p:nvSpPr>
            <p:spPr bwMode="auto">
              <a:xfrm>
                <a:off x="848" y="3983"/>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31" name="Rectangle 187"/>
              <p:cNvSpPr>
                <a:spLocks noChangeArrowheads="1"/>
              </p:cNvSpPr>
              <p:nvPr/>
            </p:nvSpPr>
            <p:spPr bwMode="auto">
              <a:xfrm>
                <a:off x="848" y="3983"/>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32" name="Rectangle 188"/>
              <p:cNvSpPr>
                <a:spLocks noChangeArrowheads="1"/>
              </p:cNvSpPr>
              <p:nvPr/>
            </p:nvSpPr>
            <p:spPr bwMode="auto">
              <a:xfrm>
                <a:off x="848" y="3998"/>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33" name="Rectangle 189"/>
              <p:cNvSpPr>
                <a:spLocks noChangeArrowheads="1"/>
              </p:cNvSpPr>
              <p:nvPr/>
            </p:nvSpPr>
            <p:spPr bwMode="auto">
              <a:xfrm>
                <a:off x="848" y="3998"/>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34" name="Rectangle 190"/>
              <p:cNvSpPr>
                <a:spLocks noChangeArrowheads="1"/>
              </p:cNvSpPr>
              <p:nvPr/>
            </p:nvSpPr>
            <p:spPr bwMode="auto">
              <a:xfrm>
                <a:off x="807" y="3959"/>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35" name="Rectangle 191"/>
              <p:cNvSpPr>
                <a:spLocks noChangeArrowheads="1"/>
              </p:cNvSpPr>
              <p:nvPr/>
            </p:nvSpPr>
            <p:spPr bwMode="auto">
              <a:xfrm>
                <a:off x="807" y="3959"/>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36" name="Rectangle 192"/>
              <p:cNvSpPr>
                <a:spLocks noChangeArrowheads="1"/>
              </p:cNvSpPr>
              <p:nvPr/>
            </p:nvSpPr>
            <p:spPr bwMode="auto">
              <a:xfrm>
                <a:off x="807" y="3974"/>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37" name="Rectangle 193"/>
              <p:cNvSpPr>
                <a:spLocks noChangeArrowheads="1"/>
              </p:cNvSpPr>
              <p:nvPr/>
            </p:nvSpPr>
            <p:spPr bwMode="auto">
              <a:xfrm>
                <a:off x="807" y="3974"/>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38" name="Rectangle 194"/>
              <p:cNvSpPr>
                <a:spLocks noChangeArrowheads="1"/>
              </p:cNvSpPr>
              <p:nvPr/>
            </p:nvSpPr>
            <p:spPr bwMode="auto">
              <a:xfrm>
                <a:off x="764" y="3959"/>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39" name="Rectangle 195"/>
              <p:cNvSpPr>
                <a:spLocks noChangeArrowheads="1"/>
              </p:cNvSpPr>
              <p:nvPr/>
            </p:nvSpPr>
            <p:spPr bwMode="auto">
              <a:xfrm>
                <a:off x="764" y="3959"/>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40" name="Rectangle 196"/>
              <p:cNvSpPr>
                <a:spLocks noChangeArrowheads="1"/>
              </p:cNvSpPr>
              <p:nvPr/>
            </p:nvSpPr>
            <p:spPr bwMode="auto">
              <a:xfrm>
                <a:off x="764" y="3974"/>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41" name="Rectangle 197"/>
              <p:cNvSpPr>
                <a:spLocks noChangeArrowheads="1"/>
              </p:cNvSpPr>
              <p:nvPr/>
            </p:nvSpPr>
            <p:spPr bwMode="auto">
              <a:xfrm>
                <a:off x="764" y="3974"/>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42" name="Rectangle 198"/>
              <p:cNvSpPr>
                <a:spLocks noChangeArrowheads="1"/>
              </p:cNvSpPr>
              <p:nvPr/>
            </p:nvSpPr>
            <p:spPr bwMode="auto">
              <a:xfrm>
                <a:off x="848" y="3959"/>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43" name="Rectangle 199"/>
              <p:cNvSpPr>
                <a:spLocks noChangeArrowheads="1"/>
              </p:cNvSpPr>
              <p:nvPr/>
            </p:nvSpPr>
            <p:spPr bwMode="auto">
              <a:xfrm>
                <a:off x="848" y="3959"/>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44" name="Rectangle 200"/>
              <p:cNvSpPr>
                <a:spLocks noChangeArrowheads="1"/>
              </p:cNvSpPr>
              <p:nvPr/>
            </p:nvSpPr>
            <p:spPr bwMode="auto">
              <a:xfrm>
                <a:off x="848" y="3974"/>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45" name="Rectangle 201"/>
              <p:cNvSpPr>
                <a:spLocks noChangeArrowheads="1"/>
              </p:cNvSpPr>
              <p:nvPr/>
            </p:nvSpPr>
            <p:spPr bwMode="auto">
              <a:xfrm>
                <a:off x="848" y="3974"/>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46" name="Rectangle 202"/>
              <p:cNvSpPr>
                <a:spLocks noChangeArrowheads="1"/>
              </p:cNvSpPr>
              <p:nvPr/>
            </p:nvSpPr>
            <p:spPr bwMode="auto">
              <a:xfrm>
                <a:off x="807" y="3937"/>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47" name="Rectangle 203"/>
              <p:cNvSpPr>
                <a:spLocks noChangeArrowheads="1"/>
              </p:cNvSpPr>
              <p:nvPr/>
            </p:nvSpPr>
            <p:spPr bwMode="auto">
              <a:xfrm>
                <a:off x="807" y="3937"/>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48" name="Rectangle 204"/>
              <p:cNvSpPr>
                <a:spLocks noChangeArrowheads="1"/>
              </p:cNvSpPr>
              <p:nvPr/>
            </p:nvSpPr>
            <p:spPr bwMode="auto">
              <a:xfrm>
                <a:off x="807" y="3952"/>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49" name="Rectangle 205"/>
              <p:cNvSpPr>
                <a:spLocks noChangeArrowheads="1"/>
              </p:cNvSpPr>
              <p:nvPr/>
            </p:nvSpPr>
            <p:spPr bwMode="auto">
              <a:xfrm>
                <a:off x="807" y="3952"/>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50" name="Rectangle 206"/>
              <p:cNvSpPr>
                <a:spLocks noChangeArrowheads="1"/>
              </p:cNvSpPr>
              <p:nvPr/>
            </p:nvSpPr>
            <p:spPr bwMode="auto">
              <a:xfrm>
                <a:off x="764" y="3937"/>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51" name="Rectangle 207"/>
              <p:cNvSpPr>
                <a:spLocks noChangeArrowheads="1"/>
              </p:cNvSpPr>
              <p:nvPr/>
            </p:nvSpPr>
            <p:spPr bwMode="auto">
              <a:xfrm>
                <a:off x="764" y="3937"/>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52" name="Rectangle 208"/>
              <p:cNvSpPr>
                <a:spLocks noChangeArrowheads="1"/>
              </p:cNvSpPr>
              <p:nvPr/>
            </p:nvSpPr>
            <p:spPr bwMode="auto">
              <a:xfrm>
                <a:off x="764" y="3952"/>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53" name="Rectangle 209"/>
              <p:cNvSpPr>
                <a:spLocks noChangeArrowheads="1"/>
              </p:cNvSpPr>
              <p:nvPr/>
            </p:nvSpPr>
            <p:spPr bwMode="auto">
              <a:xfrm>
                <a:off x="764" y="3952"/>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54" name="Rectangle 210"/>
              <p:cNvSpPr>
                <a:spLocks noChangeArrowheads="1"/>
              </p:cNvSpPr>
              <p:nvPr/>
            </p:nvSpPr>
            <p:spPr bwMode="auto">
              <a:xfrm>
                <a:off x="848" y="3937"/>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55" name="Rectangle 211"/>
              <p:cNvSpPr>
                <a:spLocks noChangeArrowheads="1"/>
              </p:cNvSpPr>
              <p:nvPr/>
            </p:nvSpPr>
            <p:spPr bwMode="auto">
              <a:xfrm>
                <a:off x="848" y="3937"/>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56" name="Rectangle 212"/>
              <p:cNvSpPr>
                <a:spLocks noChangeArrowheads="1"/>
              </p:cNvSpPr>
              <p:nvPr/>
            </p:nvSpPr>
            <p:spPr bwMode="auto">
              <a:xfrm>
                <a:off x="848" y="3952"/>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57" name="Rectangle 213"/>
              <p:cNvSpPr>
                <a:spLocks noChangeArrowheads="1"/>
              </p:cNvSpPr>
              <p:nvPr/>
            </p:nvSpPr>
            <p:spPr bwMode="auto">
              <a:xfrm>
                <a:off x="848" y="3952"/>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58" name="Rectangle 214"/>
              <p:cNvSpPr>
                <a:spLocks noChangeArrowheads="1"/>
              </p:cNvSpPr>
              <p:nvPr/>
            </p:nvSpPr>
            <p:spPr bwMode="auto">
              <a:xfrm>
                <a:off x="807" y="3916"/>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59" name="Rectangle 215"/>
              <p:cNvSpPr>
                <a:spLocks noChangeArrowheads="1"/>
              </p:cNvSpPr>
              <p:nvPr/>
            </p:nvSpPr>
            <p:spPr bwMode="auto">
              <a:xfrm>
                <a:off x="807" y="3916"/>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60" name="Rectangle 216"/>
              <p:cNvSpPr>
                <a:spLocks noChangeArrowheads="1"/>
              </p:cNvSpPr>
              <p:nvPr/>
            </p:nvSpPr>
            <p:spPr bwMode="auto">
              <a:xfrm>
                <a:off x="807" y="3931"/>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61" name="Rectangle 217"/>
              <p:cNvSpPr>
                <a:spLocks noChangeArrowheads="1"/>
              </p:cNvSpPr>
              <p:nvPr/>
            </p:nvSpPr>
            <p:spPr bwMode="auto">
              <a:xfrm>
                <a:off x="807" y="3931"/>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62" name="Rectangle 218"/>
              <p:cNvSpPr>
                <a:spLocks noChangeArrowheads="1"/>
              </p:cNvSpPr>
              <p:nvPr/>
            </p:nvSpPr>
            <p:spPr bwMode="auto">
              <a:xfrm>
                <a:off x="764" y="3916"/>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63" name="Rectangle 219"/>
              <p:cNvSpPr>
                <a:spLocks noChangeArrowheads="1"/>
              </p:cNvSpPr>
              <p:nvPr/>
            </p:nvSpPr>
            <p:spPr bwMode="auto">
              <a:xfrm>
                <a:off x="764" y="3916"/>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64" name="Rectangle 220"/>
              <p:cNvSpPr>
                <a:spLocks noChangeArrowheads="1"/>
              </p:cNvSpPr>
              <p:nvPr/>
            </p:nvSpPr>
            <p:spPr bwMode="auto">
              <a:xfrm>
                <a:off x="764" y="3931"/>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65" name="Rectangle 221"/>
              <p:cNvSpPr>
                <a:spLocks noChangeArrowheads="1"/>
              </p:cNvSpPr>
              <p:nvPr/>
            </p:nvSpPr>
            <p:spPr bwMode="auto">
              <a:xfrm>
                <a:off x="764" y="3931"/>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66" name="Rectangle 222"/>
              <p:cNvSpPr>
                <a:spLocks noChangeArrowheads="1"/>
              </p:cNvSpPr>
              <p:nvPr/>
            </p:nvSpPr>
            <p:spPr bwMode="auto">
              <a:xfrm>
                <a:off x="848" y="3916"/>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67" name="Rectangle 223"/>
              <p:cNvSpPr>
                <a:spLocks noChangeArrowheads="1"/>
              </p:cNvSpPr>
              <p:nvPr/>
            </p:nvSpPr>
            <p:spPr bwMode="auto">
              <a:xfrm>
                <a:off x="848" y="3916"/>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768" name="Rectangle 224"/>
              <p:cNvSpPr>
                <a:spLocks noChangeArrowheads="1"/>
              </p:cNvSpPr>
              <p:nvPr/>
            </p:nvSpPr>
            <p:spPr bwMode="auto">
              <a:xfrm>
                <a:off x="848" y="3931"/>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769" name="Rectangle 225"/>
              <p:cNvSpPr>
                <a:spLocks noChangeArrowheads="1"/>
              </p:cNvSpPr>
              <p:nvPr/>
            </p:nvSpPr>
            <p:spPr bwMode="auto">
              <a:xfrm>
                <a:off x="848" y="3931"/>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nvGrpSpPr>
            <p:cNvPr id="620770" name="Group 226"/>
            <p:cNvGrpSpPr>
              <a:grpSpLocks/>
            </p:cNvGrpSpPr>
            <p:nvPr/>
          </p:nvGrpSpPr>
          <p:grpSpPr bwMode="auto">
            <a:xfrm>
              <a:off x="4916" y="3837"/>
              <a:ext cx="454" cy="329"/>
              <a:chOff x="4916" y="3837"/>
              <a:chExt cx="454" cy="329"/>
            </a:xfrm>
          </p:grpSpPr>
          <p:sp>
            <p:nvSpPr>
              <p:cNvPr id="620771" name="Freeform 227"/>
              <p:cNvSpPr>
                <a:spLocks/>
              </p:cNvSpPr>
              <p:nvPr/>
            </p:nvSpPr>
            <p:spPr bwMode="auto">
              <a:xfrm>
                <a:off x="4916" y="3837"/>
                <a:ext cx="454" cy="110"/>
              </a:xfrm>
              <a:custGeom>
                <a:avLst/>
                <a:gdLst>
                  <a:gd name="T0" fmla="*/ 617 w 1362"/>
                  <a:gd name="T1" fmla="*/ 136 h 442"/>
                  <a:gd name="T2" fmla="*/ 583 w 1362"/>
                  <a:gd name="T3" fmla="*/ 137 h 442"/>
                  <a:gd name="T4" fmla="*/ 526 w 1362"/>
                  <a:gd name="T5" fmla="*/ 140 h 442"/>
                  <a:gd name="T6" fmla="*/ 417 w 1362"/>
                  <a:gd name="T7" fmla="*/ 155 h 442"/>
                  <a:gd name="T8" fmla="*/ 369 w 1362"/>
                  <a:gd name="T9" fmla="*/ 185 h 442"/>
                  <a:gd name="T10" fmla="*/ 370 w 1362"/>
                  <a:gd name="T11" fmla="*/ 249 h 442"/>
                  <a:gd name="T12" fmla="*/ 342 w 1362"/>
                  <a:gd name="T13" fmla="*/ 342 h 442"/>
                  <a:gd name="T14" fmla="*/ 311 w 1362"/>
                  <a:gd name="T15" fmla="*/ 367 h 442"/>
                  <a:gd name="T16" fmla="*/ 263 w 1362"/>
                  <a:gd name="T17" fmla="*/ 391 h 442"/>
                  <a:gd name="T18" fmla="*/ 209 w 1362"/>
                  <a:gd name="T19" fmla="*/ 415 h 442"/>
                  <a:gd name="T20" fmla="*/ 157 w 1362"/>
                  <a:gd name="T21" fmla="*/ 432 h 442"/>
                  <a:gd name="T22" fmla="*/ 116 w 1362"/>
                  <a:gd name="T23" fmla="*/ 441 h 442"/>
                  <a:gd name="T24" fmla="*/ 81 w 1362"/>
                  <a:gd name="T25" fmla="*/ 442 h 442"/>
                  <a:gd name="T26" fmla="*/ 54 w 1362"/>
                  <a:gd name="T27" fmla="*/ 432 h 442"/>
                  <a:gd name="T28" fmla="*/ 40 w 1362"/>
                  <a:gd name="T29" fmla="*/ 421 h 442"/>
                  <a:gd name="T30" fmla="*/ 27 w 1362"/>
                  <a:gd name="T31" fmla="*/ 402 h 442"/>
                  <a:gd name="T32" fmla="*/ 10 w 1362"/>
                  <a:gd name="T33" fmla="*/ 365 h 442"/>
                  <a:gd name="T34" fmla="*/ 0 w 1362"/>
                  <a:gd name="T35" fmla="*/ 312 h 442"/>
                  <a:gd name="T36" fmla="*/ 30 w 1362"/>
                  <a:gd name="T37" fmla="*/ 213 h 442"/>
                  <a:gd name="T38" fmla="*/ 68 w 1362"/>
                  <a:gd name="T39" fmla="*/ 131 h 442"/>
                  <a:gd name="T40" fmla="*/ 80 w 1362"/>
                  <a:gd name="T41" fmla="*/ 111 h 442"/>
                  <a:gd name="T42" fmla="*/ 93 w 1362"/>
                  <a:gd name="T43" fmla="*/ 97 h 442"/>
                  <a:gd name="T44" fmla="*/ 114 w 1362"/>
                  <a:gd name="T45" fmla="*/ 81 h 442"/>
                  <a:gd name="T46" fmla="*/ 193 w 1362"/>
                  <a:gd name="T47" fmla="*/ 52 h 442"/>
                  <a:gd name="T48" fmla="*/ 303 w 1362"/>
                  <a:gd name="T49" fmla="*/ 30 h 442"/>
                  <a:gd name="T50" fmla="*/ 424 w 1362"/>
                  <a:gd name="T51" fmla="*/ 14 h 442"/>
                  <a:gd name="T52" fmla="*/ 532 w 1362"/>
                  <a:gd name="T53" fmla="*/ 4 h 442"/>
                  <a:gd name="T54" fmla="*/ 604 w 1362"/>
                  <a:gd name="T55" fmla="*/ 0 h 442"/>
                  <a:gd name="T56" fmla="*/ 757 w 1362"/>
                  <a:gd name="T57" fmla="*/ 0 h 442"/>
                  <a:gd name="T58" fmla="*/ 830 w 1362"/>
                  <a:gd name="T59" fmla="*/ 4 h 442"/>
                  <a:gd name="T60" fmla="*/ 939 w 1362"/>
                  <a:gd name="T61" fmla="*/ 14 h 442"/>
                  <a:gd name="T62" fmla="*/ 1058 w 1362"/>
                  <a:gd name="T63" fmla="*/ 30 h 442"/>
                  <a:gd name="T64" fmla="*/ 1170 w 1362"/>
                  <a:gd name="T65" fmla="*/ 52 h 442"/>
                  <a:gd name="T66" fmla="*/ 1249 w 1362"/>
                  <a:gd name="T67" fmla="*/ 81 h 442"/>
                  <a:gd name="T68" fmla="*/ 1270 w 1362"/>
                  <a:gd name="T69" fmla="*/ 97 h 442"/>
                  <a:gd name="T70" fmla="*/ 1281 w 1362"/>
                  <a:gd name="T71" fmla="*/ 111 h 442"/>
                  <a:gd name="T72" fmla="*/ 1294 w 1362"/>
                  <a:gd name="T73" fmla="*/ 131 h 442"/>
                  <a:gd name="T74" fmla="*/ 1333 w 1362"/>
                  <a:gd name="T75" fmla="*/ 213 h 442"/>
                  <a:gd name="T76" fmla="*/ 1362 w 1362"/>
                  <a:gd name="T77" fmla="*/ 312 h 442"/>
                  <a:gd name="T78" fmla="*/ 1352 w 1362"/>
                  <a:gd name="T79" fmla="*/ 365 h 442"/>
                  <a:gd name="T80" fmla="*/ 1334 w 1362"/>
                  <a:gd name="T81" fmla="*/ 402 h 442"/>
                  <a:gd name="T82" fmla="*/ 1323 w 1362"/>
                  <a:gd name="T83" fmla="*/ 421 h 442"/>
                  <a:gd name="T84" fmla="*/ 1309 w 1362"/>
                  <a:gd name="T85" fmla="*/ 432 h 442"/>
                  <a:gd name="T86" fmla="*/ 1281 w 1362"/>
                  <a:gd name="T87" fmla="*/ 442 h 442"/>
                  <a:gd name="T88" fmla="*/ 1245 w 1362"/>
                  <a:gd name="T89" fmla="*/ 441 h 442"/>
                  <a:gd name="T90" fmla="*/ 1206 w 1362"/>
                  <a:gd name="T91" fmla="*/ 432 h 442"/>
                  <a:gd name="T92" fmla="*/ 1153 w 1362"/>
                  <a:gd name="T93" fmla="*/ 415 h 442"/>
                  <a:gd name="T94" fmla="*/ 1098 w 1362"/>
                  <a:gd name="T95" fmla="*/ 391 h 442"/>
                  <a:gd name="T96" fmla="*/ 1051 w 1362"/>
                  <a:gd name="T97" fmla="*/ 367 h 442"/>
                  <a:gd name="T98" fmla="*/ 1019 w 1362"/>
                  <a:gd name="T99" fmla="*/ 342 h 442"/>
                  <a:gd name="T100" fmla="*/ 993 w 1362"/>
                  <a:gd name="T101" fmla="*/ 249 h 442"/>
                  <a:gd name="T102" fmla="*/ 994 w 1362"/>
                  <a:gd name="T103" fmla="*/ 185 h 442"/>
                  <a:gd name="T104" fmla="*/ 945 w 1362"/>
                  <a:gd name="T105" fmla="*/ 155 h 442"/>
                  <a:gd name="T106" fmla="*/ 836 w 1362"/>
                  <a:gd name="T107" fmla="*/ 140 h 442"/>
                  <a:gd name="T108" fmla="*/ 780 w 1362"/>
                  <a:gd name="T109" fmla="*/ 137 h 442"/>
                  <a:gd name="T110" fmla="*/ 746 w 1362"/>
                  <a:gd name="T111" fmla="*/ 136 h 442"/>
                  <a:gd name="T112" fmla="*/ 624 w 1362"/>
                  <a:gd name="T113" fmla="*/ 13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2" h="442">
                    <a:moveTo>
                      <a:pt x="624" y="136"/>
                    </a:moveTo>
                    <a:lnTo>
                      <a:pt x="623" y="136"/>
                    </a:lnTo>
                    <a:lnTo>
                      <a:pt x="617" y="136"/>
                    </a:lnTo>
                    <a:lnTo>
                      <a:pt x="608" y="136"/>
                    </a:lnTo>
                    <a:lnTo>
                      <a:pt x="597" y="136"/>
                    </a:lnTo>
                    <a:lnTo>
                      <a:pt x="583" y="137"/>
                    </a:lnTo>
                    <a:lnTo>
                      <a:pt x="567" y="137"/>
                    </a:lnTo>
                    <a:lnTo>
                      <a:pt x="548" y="138"/>
                    </a:lnTo>
                    <a:lnTo>
                      <a:pt x="526" y="140"/>
                    </a:lnTo>
                    <a:lnTo>
                      <a:pt x="483" y="142"/>
                    </a:lnTo>
                    <a:lnTo>
                      <a:pt x="446" y="149"/>
                    </a:lnTo>
                    <a:lnTo>
                      <a:pt x="417" y="155"/>
                    </a:lnTo>
                    <a:lnTo>
                      <a:pt x="395" y="164"/>
                    </a:lnTo>
                    <a:lnTo>
                      <a:pt x="379" y="174"/>
                    </a:lnTo>
                    <a:lnTo>
                      <a:pt x="369" y="185"/>
                    </a:lnTo>
                    <a:lnTo>
                      <a:pt x="363" y="196"/>
                    </a:lnTo>
                    <a:lnTo>
                      <a:pt x="363" y="208"/>
                    </a:lnTo>
                    <a:lnTo>
                      <a:pt x="370" y="249"/>
                    </a:lnTo>
                    <a:lnTo>
                      <a:pt x="370" y="282"/>
                    </a:lnTo>
                    <a:lnTo>
                      <a:pt x="361" y="312"/>
                    </a:lnTo>
                    <a:lnTo>
                      <a:pt x="342" y="342"/>
                    </a:lnTo>
                    <a:lnTo>
                      <a:pt x="335" y="350"/>
                    </a:lnTo>
                    <a:lnTo>
                      <a:pt x="325" y="359"/>
                    </a:lnTo>
                    <a:lnTo>
                      <a:pt x="311" y="367"/>
                    </a:lnTo>
                    <a:lnTo>
                      <a:pt x="297" y="376"/>
                    </a:lnTo>
                    <a:lnTo>
                      <a:pt x="281" y="384"/>
                    </a:lnTo>
                    <a:lnTo>
                      <a:pt x="263" y="391"/>
                    </a:lnTo>
                    <a:lnTo>
                      <a:pt x="246" y="399"/>
                    </a:lnTo>
                    <a:lnTo>
                      <a:pt x="227" y="407"/>
                    </a:lnTo>
                    <a:lnTo>
                      <a:pt x="209" y="415"/>
                    </a:lnTo>
                    <a:lnTo>
                      <a:pt x="190" y="420"/>
                    </a:lnTo>
                    <a:lnTo>
                      <a:pt x="173" y="427"/>
                    </a:lnTo>
                    <a:lnTo>
                      <a:pt x="157" y="432"/>
                    </a:lnTo>
                    <a:lnTo>
                      <a:pt x="142" y="436"/>
                    </a:lnTo>
                    <a:lnTo>
                      <a:pt x="128" y="438"/>
                    </a:lnTo>
                    <a:lnTo>
                      <a:pt x="116" y="441"/>
                    </a:lnTo>
                    <a:lnTo>
                      <a:pt x="108" y="442"/>
                    </a:lnTo>
                    <a:lnTo>
                      <a:pt x="94" y="442"/>
                    </a:lnTo>
                    <a:lnTo>
                      <a:pt x="81" y="442"/>
                    </a:lnTo>
                    <a:lnTo>
                      <a:pt x="70" y="440"/>
                    </a:lnTo>
                    <a:lnTo>
                      <a:pt x="61" y="436"/>
                    </a:lnTo>
                    <a:lnTo>
                      <a:pt x="54" y="432"/>
                    </a:lnTo>
                    <a:lnTo>
                      <a:pt x="48" y="428"/>
                    </a:lnTo>
                    <a:lnTo>
                      <a:pt x="43" y="425"/>
                    </a:lnTo>
                    <a:lnTo>
                      <a:pt x="40" y="421"/>
                    </a:lnTo>
                    <a:lnTo>
                      <a:pt x="37" y="417"/>
                    </a:lnTo>
                    <a:lnTo>
                      <a:pt x="34" y="410"/>
                    </a:lnTo>
                    <a:lnTo>
                      <a:pt x="27" y="402"/>
                    </a:lnTo>
                    <a:lnTo>
                      <a:pt x="22" y="391"/>
                    </a:lnTo>
                    <a:lnTo>
                      <a:pt x="16" y="380"/>
                    </a:lnTo>
                    <a:lnTo>
                      <a:pt x="10" y="365"/>
                    </a:lnTo>
                    <a:lnTo>
                      <a:pt x="5" y="351"/>
                    </a:lnTo>
                    <a:lnTo>
                      <a:pt x="0" y="334"/>
                    </a:lnTo>
                    <a:lnTo>
                      <a:pt x="0" y="312"/>
                    </a:lnTo>
                    <a:lnTo>
                      <a:pt x="6" y="282"/>
                    </a:lnTo>
                    <a:lnTo>
                      <a:pt x="17" y="248"/>
                    </a:lnTo>
                    <a:lnTo>
                      <a:pt x="30" y="213"/>
                    </a:lnTo>
                    <a:lnTo>
                      <a:pt x="45" y="180"/>
                    </a:lnTo>
                    <a:lnTo>
                      <a:pt x="58" y="151"/>
                    </a:lnTo>
                    <a:lnTo>
                      <a:pt x="68" y="131"/>
                    </a:lnTo>
                    <a:lnTo>
                      <a:pt x="74" y="120"/>
                    </a:lnTo>
                    <a:lnTo>
                      <a:pt x="76" y="116"/>
                    </a:lnTo>
                    <a:lnTo>
                      <a:pt x="80" y="111"/>
                    </a:lnTo>
                    <a:lnTo>
                      <a:pt x="84" y="106"/>
                    </a:lnTo>
                    <a:lnTo>
                      <a:pt x="88" y="102"/>
                    </a:lnTo>
                    <a:lnTo>
                      <a:pt x="93" y="97"/>
                    </a:lnTo>
                    <a:lnTo>
                      <a:pt x="99" y="91"/>
                    </a:lnTo>
                    <a:lnTo>
                      <a:pt x="105" y="86"/>
                    </a:lnTo>
                    <a:lnTo>
                      <a:pt x="114" y="81"/>
                    </a:lnTo>
                    <a:lnTo>
                      <a:pt x="135" y="71"/>
                    </a:lnTo>
                    <a:lnTo>
                      <a:pt x="162" y="61"/>
                    </a:lnTo>
                    <a:lnTo>
                      <a:pt x="193" y="52"/>
                    </a:lnTo>
                    <a:lnTo>
                      <a:pt x="227" y="44"/>
                    </a:lnTo>
                    <a:lnTo>
                      <a:pt x="264" y="37"/>
                    </a:lnTo>
                    <a:lnTo>
                      <a:pt x="303" y="30"/>
                    </a:lnTo>
                    <a:lnTo>
                      <a:pt x="343" y="25"/>
                    </a:lnTo>
                    <a:lnTo>
                      <a:pt x="384" y="18"/>
                    </a:lnTo>
                    <a:lnTo>
                      <a:pt x="424" y="14"/>
                    </a:lnTo>
                    <a:lnTo>
                      <a:pt x="461" y="11"/>
                    </a:lnTo>
                    <a:lnTo>
                      <a:pt x="498" y="8"/>
                    </a:lnTo>
                    <a:lnTo>
                      <a:pt x="532" y="4"/>
                    </a:lnTo>
                    <a:lnTo>
                      <a:pt x="560" y="3"/>
                    </a:lnTo>
                    <a:lnTo>
                      <a:pt x="585" y="1"/>
                    </a:lnTo>
                    <a:lnTo>
                      <a:pt x="604" y="0"/>
                    </a:lnTo>
                    <a:lnTo>
                      <a:pt x="618" y="0"/>
                    </a:lnTo>
                    <a:lnTo>
                      <a:pt x="743" y="0"/>
                    </a:lnTo>
                    <a:lnTo>
                      <a:pt x="757" y="0"/>
                    </a:lnTo>
                    <a:lnTo>
                      <a:pt x="776" y="1"/>
                    </a:lnTo>
                    <a:lnTo>
                      <a:pt x="801" y="3"/>
                    </a:lnTo>
                    <a:lnTo>
                      <a:pt x="830" y="4"/>
                    </a:lnTo>
                    <a:lnTo>
                      <a:pt x="864" y="8"/>
                    </a:lnTo>
                    <a:lnTo>
                      <a:pt x="900" y="11"/>
                    </a:lnTo>
                    <a:lnTo>
                      <a:pt x="939" y="14"/>
                    </a:lnTo>
                    <a:lnTo>
                      <a:pt x="978" y="18"/>
                    </a:lnTo>
                    <a:lnTo>
                      <a:pt x="1018" y="25"/>
                    </a:lnTo>
                    <a:lnTo>
                      <a:pt x="1058" y="30"/>
                    </a:lnTo>
                    <a:lnTo>
                      <a:pt x="1098" y="37"/>
                    </a:lnTo>
                    <a:lnTo>
                      <a:pt x="1135" y="44"/>
                    </a:lnTo>
                    <a:lnTo>
                      <a:pt x="1170" y="52"/>
                    </a:lnTo>
                    <a:lnTo>
                      <a:pt x="1200" y="61"/>
                    </a:lnTo>
                    <a:lnTo>
                      <a:pt x="1227" y="71"/>
                    </a:lnTo>
                    <a:lnTo>
                      <a:pt x="1249" y="81"/>
                    </a:lnTo>
                    <a:lnTo>
                      <a:pt x="1257" y="86"/>
                    </a:lnTo>
                    <a:lnTo>
                      <a:pt x="1264" y="91"/>
                    </a:lnTo>
                    <a:lnTo>
                      <a:pt x="1270" y="97"/>
                    </a:lnTo>
                    <a:lnTo>
                      <a:pt x="1274" y="102"/>
                    </a:lnTo>
                    <a:lnTo>
                      <a:pt x="1279" y="106"/>
                    </a:lnTo>
                    <a:lnTo>
                      <a:pt x="1281" y="111"/>
                    </a:lnTo>
                    <a:lnTo>
                      <a:pt x="1285" y="116"/>
                    </a:lnTo>
                    <a:lnTo>
                      <a:pt x="1288" y="120"/>
                    </a:lnTo>
                    <a:lnTo>
                      <a:pt x="1294" y="131"/>
                    </a:lnTo>
                    <a:lnTo>
                      <a:pt x="1304" y="151"/>
                    </a:lnTo>
                    <a:lnTo>
                      <a:pt x="1318" y="180"/>
                    </a:lnTo>
                    <a:lnTo>
                      <a:pt x="1333" y="213"/>
                    </a:lnTo>
                    <a:lnTo>
                      <a:pt x="1345" y="248"/>
                    </a:lnTo>
                    <a:lnTo>
                      <a:pt x="1357" y="282"/>
                    </a:lnTo>
                    <a:lnTo>
                      <a:pt x="1362" y="312"/>
                    </a:lnTo>
                    <a:lnTo>
                      <a:pt x="1362" y="334"/>
                    </a:lnTo>
                    <a:lnTo>
                      <a:pt x="1358" y="351"/>
                    </a:lnTo>
                    <a:lnTo>
                      <a:pt x="1352" y="365"/>
                    </a:lnTo>
                    <a:lnTo>
                      <a:pt x="1347" y="380"/>
                    </a:lnTo>
                    <a:lnTo>
                      <a:pt x="1340" y="391"/>
                    </a:lnTo>
                    <a:lnTo>
                      <a:pt x="1334" y="402"/>
                    </a:lnTo>
                    <a:lnTo>
                      <a:pt x="1329" y="410"/>
                    </a:lnTo>
                    <a:lnTo>
                      <a:pt x="1325" y="417"/>
                    </a:lnTo>
                    <a:lnTo>
                      <a:pt x="1323" y="421"/>
                    </a:lnTo>
                    <a:lnTo>
                      <a:pt x="1320" y="425"/>
                    </a:lnTo>
                    <a:lnTo>
                      <a:pt x="1315" y="428"/>
                    </a:lnTo>
                    <a:lnTo>
                      <a:pt x="1309" y="432"/>
                    </a:lnTo>
                    <a:lnTo>
                      <a:pt x="1301" y="436"/>
                    </a:lnTo>
                    <a:lnTo>
                      <a:pt x="1291" y="440"/>
                    </a:lnTo>
                    <a:lnTo>
                      <a:pt x="1281" y="442"/>
                    </a:lnTo>
                    <a:lnTo>
                      <a:pt x="1268" y="442"/>
                    </a:lnTo>
                    <a:lnTo>
                      <a:pt x="1254" y="442"/>
                    </a:lnTo>
                    <a:lnTo>
                      <a:pt x="1245" y="441"/>
                    </a:lnTo>
                    <a:lnTo>
                      <a:pt x="1234" y="438"/>
                    </a:lnTo>
                    <a:lnTo>
                      <a:pt x="1221" y="436"/>
                    </a:lnTo>
                    <a:lnTo>
                      <a:pt x="1206" y="432"/>
                    </a:lnTo>
                    <a:lnTo>
                      <a:pt x="1190" y="427"/>
                    </a:lnTo>
                    <a:lnTo>
                      <a:pt x="1172" y="420"/>
                    </a:lnTo>
                    <a:lnTo>
                      <a:pt x="1153" y="415"/>
                    </a:lnTo>
                    <a:lnTo>
                      <a:pt x="1135" y="407"/>
                    </a:lnTo>
                    <a:lnTo>
                      <a:pt x="1117" y="399"/>
                    </a:lnTo>
                    <a:lnTo>
                      <a:pt x="1098" y="391"/>
                    </a:lnTo>
                    <a:lnTo>
                      <a:pt x="1082" y="384"/>
                    </a:lnTo>
                    <a:lnTo>
                      <a:pt x="1066" y="376"/>
                    </a:lnTo>
                    <a:lnTo>
                      <a:pt x="1051" y="367"/>
                    </a:lnTo>
                    <a:lnTo>
                      <a:pt x="1038" y="359"/>
                    </a:lnTo>
                    <a:lnTo>
                      <a:pt x="1027" y="350"/>
                    </a:lnTo>
                    <a:lnTo>
                      <a:pt x="1019" y="342"/>
                    </a:lnTo>
                    <a:lnTo>
                      <a:pt x="1000" y="312"/>
                    </a:lnTo>
                    <a:lnTo>
                      <a:pt x="993" y="282"/>
                    </a:lnTo>
                    <a:lnTo>
                      <a:pt x="993" y="249"/>
                    </a:lnTo>
                    <a:lnTo>
                      <a:pt x="999" y="208"/>
                    </a:lnTo>
                    <a:lnTo>
                      <a:pt x="999" y="196"/>
                    </a:lnTo>
                    <a:lnTo>
                      <a:pt x="994" y="185"/>
                    </a:lnTo>
                    <a:lnTo>
                      <a:pt x="984" y="174"/>
                    </a:lnTo>
                    <a:lnTo>
                      <a:pt x="968" y="164"/>
                    </a:lnTo>
                    <a:lnTo>
                      <a:pt x="945" y="155"/>
                    </a:lnTo>
                    <a:lnTo>
                      <a:pt x="916" y="149"/>
                    </a:lnTo>
                    <a:lnTo>
                      <a:pt x="880" y="142"/>
                    </a:lnTo>
                    <a:lnTo>
                      <a:pt x="836" y="140"/>
                    </a:lnTo>
                    <a:lnTo>
                      <a:pt x="815" y="138"/>
                    </a:lnTo>
                    <a:lnTo>
                      <a:pt x="796" y="137"/>
                    </a:lnTo>
                    <a:lnTo>
                      <a:pt x="780" y="137"/>
                    </a:lnTo>
                    <a:lnTo>
                      <a:pt x="765" y="136"/>
                    </a:lnTo>
                    <a:lnTo>
                      <a:pt x="753" y="136"/>
                    </a:lnTo>
                    <a:lnTo>
                      <a:pt x="746" y="136"/>
                    </a:lnTo>
                    <a:lnTo>
                      <a:pt x="740" y="136"/>
                    </a:lnTo>
                    <a:lnTo>
                      <a:pt x="738" y="136"/>
                    </a:lnTo>
                    <a:lnTo>
                      <a:pt x="62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2" name="Freeform 228"/>
              <p:cNvSpPr>
                <a:spLocks/>
              </p:cNvSpPr>
              <p:nvPr/>
            </p:nvSpPr>
            <p:spPr bwMode="auto">
              <a:xfrm>
                <a:off x="5035" y="3857"/>
                <a:ext cx="212" cy="19"/>
              </a:xfrm>
              <a:custGeom>
                <a:avLst/>
                <a:gdLst>
                  <a:gd name="T0" fmla="*/ 631 w 635"/>
                  <a:gd name="T1" fmla="*/ 63 h 75"/>
                  <a:gd name="T2" fmla="*/ 611 w 635"/>
                  <a:gd name="T3" fmla="*/ 43 h 75"/>
                  <a:gd name="T4" fmla="*/ 581 w 635"/>
                  <a:gd name="T5" fmla="*/ 29 h 75"/>
                  <a:gd name="T6" fmla="*/ 550 w 635"/>
                  <a:gd name="T7" fmla="*/ 20 h 75"/>
                  <a:gd name="T8" fmla="*/ 528 w 635"/>
                  <a:gd name="T9" fmla="*/ 16 h 75"/>
                  <a:gd name="T10" fmla="*/ 507 w 635"/>
                  <a:gd name="T11" fmla="*/ 13 h 75"/>
                  <a:gd name="T12" fmla="*/ 481 w 635"/>
                  <a:gd name="T13" fmla="*/ 11 h 75"/>
                  <a:gd name="T14" fmla="*/ 449 w 635"/>
                  <a:gd name="T15" fmla="*/ 8 h 75"/>
                  <a:gd name="T16" fmla="*/ 417 w 635"/>
                  <a:gd name="T17" fmla="*/ 6 h 75"/>
                  <a:gd name="T18" fmla="*/ 387 w 635"/>
                  <a:gd name="T19" fmla="*/ 3 h 75"/>
                  <a:gd name="T20" fmla="*/ 360 w 635"/>
                  <a:gd name="T21" fmla="*/ 2 h 75"/>
                  <a:gd name="T22" fmla="*/ 340 w 635"/>
                  <a:gd name="T23" fmla="*/ 0 h 75"/>
                  <a:gd name="T24" fmla="*/ 303 w 635"/>
                  <a:gd name="T25" fmla="*/ 0 h 75"/>
                  <a:gd name="T26" fmla="*/ 288 w 635"/>
                  <a:gd name="T27" fmla="*/ 0 h 75"/>
                  <a:gd name="T28" fmla="*/ 264 w 635"/>
                  <a:gd name="T29" fmla="*/ 2 h 75"/>
                  <a:gd name="T30" fmla="*/ 235 w 635"/>
                  <a:gd name="T31" fmla="*/ 4 h 75"/>
                  <a:gd name="T32" fmla="*/ 204 w 635"/>
                  <a:gd name="T33" fmla="*/ 7 h 75"/>
                  <a:gd name="T34" fmla="*/ 171 w 635"/>
                  <a:gd name="T35" fmla="*/ 9 h 75"/>
                  <a:gd name="T36" fmla="*/ 142 w 635"/>
                  <a:gd name="T37" fmla="*/ 12 h 75"/>
                  <a:gd name="T38" fmla="*/ 117 w 635"/>
                  <a:gd name="T39" fmla="*/ 15 h 75"/>
                  <a:gd name="T40" fmla="*/ 100 w 635"/>
                  <a:gd name="T41" fmla="*/ 17 h 75"/>
                  <a:gd name="T42" fmla="*/ 71 w 635"/>
                  <a:gd name="T43" fmla="*/ 24 h 75"/>
                  <a:gd name="T44" fmla="*/ 39 w 635"/>
                  <a:gd name="T45" fmla="*/ 36 h 75"/>
                  <a:gd name="T46" fmla="*/ 13 w 635"/>
                  <a:gd name="T47" fmla="*/ 52 h 75"/>
                  <a:gd name="T48" fmla="*/ 0 w 635"/>
                  <a:gd name="T49" fmla="*/ 73 h 75"/>
                  <a:gd name="T50" fmla="*/ 13 w 635"/>
                  <a:gd name="T51" fmla="*/ 67 h 75"/>
                  <a:gd name="T52" fmla="*/ 31 w 635"/>
                  <a:gd name="T53" fmla="*/ 51 h 75"/>
                  <a:gd name="T54" fmla="*/ 57 w 635"/>
                  <a:gd name="T55" fmla="*/ 38 h 75"/>
                  <a:gd name="T56" fmla="*/ 87 w 635"/>
                  <a:gd name="T57" fmla="*/ 29 h 75"/>
                  <a:gd name="T58" fmla="*/ 108 w 635"/>
                  <a:gd name="T59" fmla="*/ 25 h 75"/>
                  <a:gd name="T60" fmla="*/ 130 w 635"/>
                  <a:gd name="T61" fmla="*/ 22 h 75"/>
                  <a:gd name="T62" fmla="*/ 157 w 635"/>
                  <a:gd name="T63" fmla="*/ 20 h 75"/>
                  <a:gd name="T64" fmla="*/ 189 w 635"/>
                  <a:gd name="T65" fmla="*/ 17 h 75"/>
                  <a:gd name="T66" fmla="*/ 220 w 635"/>
                  <a:gd name="T67" fmla="*/ 15 h 75"/>
                  <a:gd name="T68" fmla="*/ 250 w 635"/>
                  <a:gd name="T69" fmla="*/ 12 h 75"/>
                  <a:gd name="T70" fmla="*/ 276 w 635"/>
                  <a:gd name="T71" fmla="*/ 11 h 75"/>
                  <a:gd name="T72" fmla="*/ 296 w 635"/>
                  <a:gd name="T73" fmla="*/ 9 h 75"/>
                  <a:gd name="T74" fmla="*/ 334 w 635"/>
                  <a:gd name="T75" fmla="*/ 9 h 75"/>
                  <a:gd name="T76" fmla="*/ 349 w 635"/>
                  <a:gd name="T77" fmla="*/ 9 h 75"/>
                  <a:gd name="T78" fmla="*/ 373 w 635"/>
                  <a:gd name="T79" fmla="*/ 11 h 75"/>
                  <a:gd name="T80" fmla="*/ 400 w 635"/>
                  <a:gd name="T81" fmla="*/ 13 h 75"/>
                  <a:gd name="T82" fmla="*/ 433 w 635"/>
                  <a:gd name="T83" fmla="*/ 16 h 75"/>
                  <a:gd name="T84" fmla="*/ 464 w 635"/>
                  <a:gd name="T85" fmla="*/ 19 h 75"/>
                  <a:gd name="T86" fmla="*/ 493 w 635"/>
                  <a:gd name="T87" fmla="*/ 21 h 75"/>
                  <a:gd name="T88" fmla="*/ 518 w 635"/>
                  <a:gd name="T89" fmla="*/ 24 h 75"/>
                  <a:gd name="T90" fmla="*/ 535 w 635"/>
                  <a:gd name="T91" fmla="*/ 26 h 75"/>
                  <a:gd name="T92" fmla="*/ 563 w 635"/>
                  <a:gd name="T93" fmla="*/ 33 h 75"/>
                  <a:gd name="T94" fmla="*/ 592 w 635"/>
                  <a:gd name="T95" fmla="*/ 45 h 75"/>
                  <a:gd name="T96" fmla="*/ 616 w 635"/>
                  <a:gd name="T97" fmla="*/ 59 h 75"/>
                  <a:gd name="T98" fmla="*/ 626 w 635"/>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75">
                    <a:moveTo>
                      <a:pt x="635" y="73"/>
                    </a:moveTo>
                    <a:lnTo>
                      <a:pt x="631" y="63"/>
                    </a:lnTo>
                    <a:lnTo>
                      <a:pt x="622" y="52"/>
                    </a:lnTo>
                    <a:lnTo>
                      <a:pt x="611" y="43"/>
                    </a:lnTo>
                    <a:lnTo>
                      <a:pt x="596" y="36"/>
                    </a:lnTo>
                    <a:lnTo>
                      <a:pt x="581" y="29"/>
                    </a:lnTo>
                    <a:lnTo>
                      <a:pt x="565" y="24"/>
                    </a:lnTo>
                    <a:lnTo>
                      <a:pt x="550" y="20"/>
                    </a:lnTo>
                    <a:lnTo>
                      <a:pt x="536" y="17"/>
                    </a:lnTo>
                    <a:lnTo>
                      <a:pt x="528" y="16"/>
                    </a:lnTo>
                    <a:lnTo>
                      <a:pt x="520" y="15"/>
                    </a:lnTo>
                    <a:lnTo>
                      <a:pt x="507" y="13"/>
                    </a:lnTo>
                    <a:lnTo>
                      <a:pt x="494" y="12"/>
                    </a:lnTo>
                    <a:lnTo>
                      <a:pt x="481" y="11"/>
                    </a:lnTo>
                    <a:lnTo>
                      <a:pt x="464" y="9"/>
                    </a:lnTo>
                    <a:lnTo>
                      <a:pt x="449" y="8"/>
                    </a:lnTo>
                    <a:lnTo>
                      <a:pt x="433" y="7"/>
                    </a:lnTo>
                    <a:lnTo>
                      <a:pt x="417" y="6"/>
                    </a:lnTo>
                    <a:lnTo>
                      <a:pt x="402" y="4"/>
                    </a:lnTo>
                    <a:lnTo>
                      <a:pt x="387" y="3"/>
                    </a:lnTo>
                    <a:lnTo>
                      <a:pt x="373" y="2"/>
                    </a:lnTo>
                    <a:lnTo>
                      <a:pt x="360" y="2"/>
                    </a:lnTo>
                    <a:lnTo>
                      <a:pt x="349" y="0"/>
                    </a:lnTo>
                    <a:lnTo>
                      <a:pt x="340" y="0"/>
                    </a:lnTo>
                    <a:lnTo>
                      <a:pt x="334" y="0"/>
                    </a:lnTo>
                    <a:lnTo>
                      <a:pt x="303" y="0"/>
                    </a:lnTo>
                    <a:lnTo>
                      <a:pt x="296" y="0"/>
                    </a:lnTo>
                    <a:lnTo>
                      <a:pt x="288" y="0"/>
                    </a:lnTo>
                    <a:lnTo>
                      <a:pt x="276" y="2"/>
                    </a:lnTo>
                    <a:lnTo>
                      <a:pt x="264" y="2"/>
                    </a:lnTo>
                    <a:lnTo>
                      <a:pt x="250" y="3"/>
                    </a:lnTo>
                    <a:lnTo>
                      <a:pt x="235" y="4"/>
                    </a:lnTo>
                    <a:lnTo>
                      <a:pt x="220" y="6"/>
                    </a:lnTo>
                    <a:lnTo>
                      <a:pt x="204" y="7"/>
                    </a:lnTo>
                    <a:lnTo>
                      <a:pt x="187" y="8"/>
                    </a:lnTo>
                    <a:lnTo>
                      <a:pt x="171" y="9"/>
                    </a:lnTo>
                    <a:lnTo>
                      <a:pt x="156" y="11"/>
                    </a:lnTo>
                    <a:lnTo>
                      <a:pt x="142" y="12"/>
                    </a:lnTo>
                    <a:lnTo>
                      <a:pt x="128" y="13"/>
                    </a:lnTo>
                    <a:lnTo>
                      <a:pt x="117" y="15"/>
                    </a:lnTo>
                    <a:lnTo>
                      <a:pt x="107" y="16"/>
                    </a:lnTo>
                    <a:lnTo>
                      <a:pt x="100" y="17"/>
                    </a:lnTo>
                    <a:lnTo>
                      <a:pt x="86" y="20"/>
                    </a:lnTo>
                    <a:lnTo>
                      <a:pt x="71" y="24"/>
                    </a:lnTo>
                    <a:lnTo>
                      <a:pt x="54" y="29"/>
                    </a:lnTo>
                    <a:lnTo>
                      <a:pt x="39" y="36"/>
                    </a:lnTo>
                    <a:lnTo>
                      <a:pt x="24" y="43"/>
                    </a:lnTo>
                    <a:lnTo>
                      <a:pt x="13" y="52"/>
                    </a:lnTo>
                    <a:lnTo>
                      <a:pt x="4" y="63"/>
                    </a:lnTo>
                    <a:lnTo>
                      <a:pt x="0" y="73"/>
                    </a:lnTo>
                    <a:lnTo>
                      <a:pt x="11" y="75"/>
                    </a:lnTo>
                    <a:lnTo>
                      <a:pt x="13" y="67"/>
                    </a:lnTo>
                    <a:lnTo>
                      <a:pt x="21" y="59"/>
                    </a:lnTo>
                    <a:lnTo>
                      <a:pt x="31" y="51"/>
                    </a:lnTo>
                    <a:lnTo>
                      <a:pt x="43" y="45"/>
                    </a:lnTo>
                    <a:lnTo>
                      <a:pt x="57" y="38"/>
                    </a:lnTo>
                    <a:lnTo>
                      <a:pt x="72" y="33"/>
                    </a:lnTo>
                    <a:lnTo>
                      <a:pt x="87" y="29"/>
                    </a:lnTo>
                    <a:lnTo>
                      <a:pt x="101" y="26"/>
                    </a:lnTo>
                    <a:lnTo>
                      <a:pt x="108" y="25"/>
                    </a:lnTo>
                    <a:lnTo>
                      <a:pt x="118" y="24"/>
                    </a:lnTo>
                    <a:lnTo>
                      <a:pt x="130" y="22"/>
                    </a:lnTo>
                    <a:lnTo>
                      <a:pt x="142" y="21"/>
                    </a:lnTo>
                    <a:lnTo>
                      <a:pt x="157" y="20"/>
                    </a:lnTo>
                    <a:lnTo>
                      <a:pt x="172" y="19"/>
                    </a:lnTo>
                    <a:lnTo>
                      <a:pt x="189" y="17"/>
                    </a:lnTo>
                    <a:lnTo>
                      <a:pt x="204" y="16"/>
                    </a:lnTo>
                    <a:lnTo>
                      <a:pt x="220" y="15"/>
                    </a:lnTo>
                    <a:lnTo>
                      <a:pt x="236" y="13"/>
                    </a:lnTo>
                    <a:lnTo>
                      <a:pt x="250" y="12"/>
                    </a:lnTo>
                    <a:lnTo>
                      <a:pt x="264" y="11"/>
                    </a:lnTo>
                    <a:lnTo>
                      <a:pt x="276" y="11"/>
                    </a:lnTo>
                    <a:lnTo>
                      <a:pt x="288" y="9"/>
                    </a:lnTo>
                    <a:lnTo>
                      <a:pt x="296" y="9"/>
                    </a:lnTo>
                    <a:lnTo>
                      <a:pt x="303" y="9"/>
                    </a:lnTo>
                    <a:lnTo>
                      <a:pt x="334" y="9"/>
                    </a:lnTo>
                    <a:lnTo>
                      <a:pt x="340" y="9"/>
                    </a:lnTo>
                    <a:lnTo>
                      <a:pt x="349" y="9"/>
                    </a:lnTo>
                    <a:lnTo>
                      <a:pt x="360" y="11"/>
                    </a:lnTo>
                    <a:lnTo>
                      <a:pt x="373" y="11"/>
                    </a:lnTo>
                    <a:lnTo>
                      <a:pt x="387" y="12"/>
                    </a:lnTo>
                    <a:lnTo>
                      <a:pt x="400" y="13"/>
                    </a:lnTo>
                    <a:lnTo>
                      <a:pt x="417" y="15"/>
                    </a:lnTo>
                    <a:lnTo>
                      <a:pt x="433" y="16"/>
                    </a:lnTo>
                    <a:lnTo>
                      <a:pt x="448" y="17"/>
                    </a:lnTo>
                    <a:lnTo>
                      <a:pt x="464" y="19"/>
                    </a:lnTo>
                    <a:lnTo>
                      <a:pt x="479" y="20"/>
                    </a:lnTo>
                    <a:lnTo>
                      <a:pt x="493" y="21"/>
                    </a:lnTo>
                    <a:lnTo>
                      <a:pt x="506" y="22"/>
                    </a:lnTo>
                    <a:lnTo>
                      <a:pt x="518" y="24"/>
                    </a:lnTo>
                    <a:lnTo>
                      <a:pt x="527" y="25"/>
                    </a:lnTo>
                    <a:lnTo>
                      <a:pt x="535" y="26"/>
                    </a:lnTo>
                    <a:lnTo>
                      <a:pt x="548" y="29"/>
                    </a:lnTo>
                    <a:lnTo>
                      <a:pt x="563" y="33"/>
                    </a:lnTo>
                    <a:lnTo>
                      <a:pt x="579" y="38"/>
                    </a:lnTo>
                    <a:lnTo>
                      <a:pt x="592" y="45"/>
                    </a:lnTo>
                    <a:lnTo>
                      <a:pt x="605" y="51"/>
                    </a:lnTo>
                    <a:lnTo>
                      <a:pt x="616" y="59"/>
                    </a:lnTo>
                    <a:lnTo>
                      <a:pt x="622" y="67"/>
                    </a:lnTo>
                    <a:lnTo>
                      <a:pt x="626" y="75"/>
                    </a:lnTo>
                    <a:lnTo>
                      <a:pt x="635"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3" name="Freeform 229"/>
              <p:cNvSpPr>
                <a:spLocks/>
              </p:cNvSpPr>
              <p:nvPr/>
            </p:nvSpPr>
            <p:spPr bwMode="auto">
              <a:xfrm>
                <a:off x="4918" y="3894"/>
                <a:ext cx="118" cy="27"/>
              </a:xfrm>
              <a:custGeom>
                <a:avLst/>
                <a:gdLst>
                  <a:gd name="T0" fmla="*/ 0 w 354"/>
                  <a:gd name="T1" fmla="*/ 104 h 108"/>
                  <a:gd name="T2" fmla="*/ 8 w 354"/>
                  <a:gd name="T3" fmla="*/ 106 h 108"/>
                  <a:gd name="T4" fmla="*/ 18 w 354"/>
                  <a:gd name="T5" fmla="*/ 107 h 108"/>
                  <a:gd name="T6" fmla="*/ 29 w 354"/>
                  <a:gd name="T7" fmla="*/ 108 h 108"/>
                  <a:gd name="T8" fmla="*/ 43 w 354"/>
                  <a:gd name="T9" fmla="*/ 108 h 108"/>
                  <a:gd name="T10" fmla="*/ 59 w 354"/>
                  <a:gd name="T11" fmla="*/ 108 h 108"/>
                  <a:gd name="T12" fmla="*/ 78 w 354"/>
                  <a:gd name="T13" fmla="*/ 107 h 108"/>
                  <a:gd name="T14" fmla="*/ 98 w 354"/>
                  <a:gd name="T15" fmla="*/ 104 h 108"/>
                  <a:gd name="T16" fmla="*/ 120 w 354"/>
                  <a:gd name="T17" fmla="*/ 100 h 108"/>
                  <a:gd name="T18" fmla="*/ 143 w 354"/>
                  <a:gd name="T19" fmla="*/ 95 h 108"/>
                  <a:gd name="T20" fmla="*/ 170 w 354"/>
                  <a:gd name="T21" fmla="*/ 89 h 108"/>
                  <a:gd name="T22" fmla="*/ 196 w 354"/>
                  <a:gd name="T23" fmla="*/ 81 h 108"/>
                  <a:gd name="T24" fmla="*/ 225 w 354"/>
                  <a:gd name="T25" fmla="*/ 70 h 108"/>
                  <a:gd name="T26" fmla="*/ 255 w 354"/>
                  <a:gd name="T27" fmla="*/ 59 h 108"/>
                  <a:gd name="T28" fmla="*/ 286 w 354"/>
                  <a:gd name="T29" fmla="*/ 44 h 108"/>
                  <a:gd name="T30" fmla="*/ 320 w 354"/>
                  <a:gd name="T31" fmla="*/ 27 h 108"/>
                  <a:gd name="T32" fmla="*/ 354 w 354"/>
                  <a:gd name="T33" fmla="*/ 8 h 108"/>
                  <a:gd name="T34" fmla="*/ 349 w 354"/>
                  <a:gd name="T35" fmla="*/ 0 h 108"/>
                  <a:gd name="T36" fmla="*/ 310 w 354"/>
                  <a:gd name="T37" fmla="*/ 22 h 108"/>
                  <a:gd name="T38" fmla="*/ 272 w 354"/>
                  <a:gd name="T39" fmla="*/ 40 h 108"/>
                  <a:gd name="T40" fmla="*/ 237 w 354"/>
                  <a:gd name="T41" fmla="*/ 55 h 108"/>
                  <a:gd name="T42" fmla="*/ 205 w 354"/>
                  <a:gd name="T43" fmla="*/ 68 h 108"/>
                  <a:gd name="T44" fmla="*/ 173 w 354"/>
                  <a:gd name="T45" fmla="*/ 77 h 108"/>
                  <a:gd name="T46" fmla="*/ 146 w 354"/>
                  <a:gd name="T47" fmla="*/ 85 h 108"/>
                  <a:gd name="T48" fmla="*/ 120 w 354"/>
                  <a:gd name="T49" fmla="*/ 91 h 108"/>
                  <a:gd name="T50" fmla="*/ 96 w 354"/>
                  <a:gd name="T51" fmla="*/ 94 h 108"/>
                  <a:gd name="T52" fmla="*/ 74 w 354"/>
                  <a:gd name="T53" fmla="*/ 96 h 108"/>
                  <a:gd name="T54" fmla="*/ 57 w 354"/>
                  <a:gd name="T55" fmla="*/ 98 h 108"/>
                  <a:gd name="T56" fmla="*/ 41 w 354"/>
                  <a:gd name="T57" fmla="*/ 98 h 108"/>
                  <a:gd name="T58" fmla="*/ 28 w 354"/>
                  <a:gd name="T59" fmla="*/ 98 h 108"/>
                  <a:gd name="T60" fmla="*/ 17 w 354"/>
                  <a:gd name="T61" fmla="*/ 96 h 108"/>
                  <a:gd name="T62" fmla="*/ 9 w 354"/>
                  <a:gd name="T63" fmla="*/ 96 h 108"/>
                  <a:gd name="T64" fmla="*/ 4 w 354"/>
                  <a:gd name="T65" fmla="*/ 95 h 108"/>
                  <a:gd name="T66" fmla="*/ 3 w 354"/>
                  <a:gd name="T67" fmla="*/ 95 h 108"/>
                  <a:gd name="T68" fmla="*/ 0 w 354"/>
                  <a:gd name="T6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108">
                    <a:moveTo>
                      <a:pt x="0" y="104"/>
                    </a:moveTo>
                    <a:lnTo>
                      <a:pt x="8" y="106"/>
                    </a:lnTo>
                    <a:lnTo>
                      <a:pt x="18" y="107"/>
                    </a:lnTo>
                    <a:lnTo>
                      <a:pt x="29" y="108"/>
                    </a:lnTo>
                    <a:lnTo>
                      <a:pt x="43" y="108"/>
                    </a:lnTo>
                    <a:lnTo>
                      <a:pt x="59" y="108"/>
                    </a:lnTo>
                    <a:lnTo>
                      <a:pt x="78" y="107"/>
                    </a:lnTo>
                    <a:lnTo>
                      <a:pt x="98" y="104"/>
                    </a:lnTo>
                    <a:lnTo>
                      <a:pt x="120" y="100"/>
                    </a:lnTo>
                    <a:lnTo>
                      <a:pt x="143" y="95"/>
                    </a:lnTo>
                    <a:lnTo>
                      <a:pt x="170" y="89"/>
                    </a:lnTo>
                    <a:lnTo>
                      <a:pt x="196" y="81"/>
                    </a:lnTo>
                    <a:lnTo>
                      <a:pt x="225" y="70"/>
                    </a:lnTo>
                    <a:lnTo>
                      <a:pt x="255" y="59"/>
                    </a:lnTo>
                    <a:lnTo>
                      <a:pt x="286" y="44"/>
                    </a:lnTo>
                    <a:lnTo>
                      <a:pt x="320" y="27"/>
                    </a:lnTo>
                    <a:lnTo>
                      <a:pt x="354" y="8"/>
                    </a:lnTo>
                    <a:lnTo>
                      <a:pt x="349" y="0"/>
                    </a:lnTo>
                    <a:lnTo>
                      <a:pt x="310" y="22"/>
                    </a:lnTo>
                    <a:lnTo>
                      <a:pt x="272" y="40"/>
                    </a:lnTo>
                    <a:lnTo>
                      <a:pt x="237" y="55"/>
                    </a:lnTo>
                    <a:lnTo>
                      <a:pt x="205" y="68"/>
                    </a:lnTo>
                    <a:lnTo>
                      <a:pt x="173" y="77"/>
                    </a:lnTo>
                    <a:lnTo>
                      <a:pt x="146" y="85"/>
                    </a:lnTo>
                    <a:lnTo>
                      <a:pt x="120" y="91"/>
                    </a:lnTo>
                    <a:lnTo>
                      <a:pt x="96" y="94"/>
                    </a:lnTo>
                    <a:lnTo>
                      <a:pt x="74" y="96"/>
                    </a:lnTo>
                    <a:lnTo>
                      <a:pt x="57" y="98"/>
                    </a:lnTo>
                    <a:lnTo>
                      <a:pt x="41" y="98"/>
                    </a:lnTo>
                    <a:lnTo>
                      <a:pt x="28" y="98"/>
                    </a:lnTo>
                    <a:lnTo>
                      <a:pt x="17" y="96"/>
                    </a:lnTo>
                    <a:lnTo>
                      <a:pt x="9" y="96"/>
                    </a:lnTo>
                    <a:lnTo>
                      <a:pt x="4" y="95"/>
                    </a:lnTo>
                    <a:lnTo>
                      <a:pt x="3" y="95"/>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4" name="Freeform 230"/>
              <p:cNvSpPr>
                <a:spLocks/>
              </p:cNvSpPr>
              <p:nvPr/>
            </p:nvSpPr>
            <p:spPr bwMode="auto">
              <a:xfrm>
                <a:off x="5249" y="3894"/>
                <a:ext cx="118" cy="27"/>
              </a:xfrm>
              <a:custGeom>
                <a:avLst/>
                <a:gdLst>
                  <a:gd name="T0" fmla="*/ 351 w 354"/>
                  <a:gd name="T1" fmla="*/ 95 h 108"/>
                  <a:gd name="T2" fmla="*/ 350 w 354"/>
                  <a:gd name="T3" fmla="*/ 95 h 108"/>
                  <a:gd name="T4" fmla="*/ 345 w 354"/>
                  <a:gd name="T5" fmla="*/ 96 h 108"/>
                  <a:gd name="T6" fmla="*/ 337 w 354"/>
                  <a:gd name="T7" fmla="*/ 96 h 108"/>
                  <a:gd name="T8" fmla="*/ 326 w 354"/>
                  <a:gd name="T9" fmla="*/ 98 h 108"/>
                  <a:gd name="T10" fmla="*/ 314 w 354"/>
                  <a:gd name="T11" fmla="*/ 98 h 108"/>
                  <a:gd name="T12" fmla="*/ 297 w 354"/>
                  <a:gd name="T13" fmla="*/ 98 h 108"/>
                  <a:gd name="T14" fmla="*/ 279 w 354"/>
                  <a:gd name="T15" fmla="*/ 96 h 108"/>
                  <a:gd name="T16" fmla="*/ 257 w 354"/>
                  <a:gd name="T17" fmla="*/ 94 h 108"/>
                  <a:gd name="T18" fmla="*/ 235 w 354"/>
                  <a:gd name="T19" fmla="*/ 91 h 108"/>
                  <a:gd name="T20" fmla="*/ 208 w 354"/>
                  <a:gd name="T21" fmla="*/ 85 h 108"/>
                  <a:gd name="T22" fmla="*/ 179 w 354"/>
                  <a:gd name="T23" fmla="*/ 77 h 108"/>
                  <a:gd name="T24" fmla="*/ 149 w 354"/>
                  <a:gd name="T25" fmla="*/ 68 h 108"/>
                  <a:gd name="T26" fmla="*/ 117 w 354"/>
                  <a:gd name="T27" fmla="*/ 55 h 108"/>
                  <a:gd name="T28" fmla="*/ 82 w 354"/>
                  <a:gd name="T29" fmla="*/ 40 h 108"/>
                  <a:gd name="T30" fmla="*/ 44 w 354"/>
                  <a:gd name="T31" fmla="*/ 22 h 108"/>
                  <a:gd name="T32" fmla="*/ 5 w 354"/>
                  <a:gd name="T33" fmla="*/ 0 h 108"/>
                  <a:gd name="T34" fmla="*/ 0 w 354"/>
                  <a:gd name="T35" fmla="*/ 8 h 108"/>
                  <a:gd name="T36" fmla="*/ 34 w 354"/>
                  <a:gd name="T37" fmla="*/ 27 h 108"/>
                  <a:gd name="T38" fmla="*/ 68 w 354"/>
                  <a:gd name="T39" fmla="*/ 44 h 108"/>
                  <a:gd name="T40" fmla="*/ 99 w 354"/>
                  <a:gd name="T41" fmla="*/ 59 h 108"/>
                  <a:gd name="T42" fmla="*/ 129 w 354"/>
                  <a:gd name="T43" fmla="*/ 70 h 108"/>
                  <a:gd name="T44" fmla="*/ 158 w 354"/>
                  <a:gd name="T45" fmla="*/ 81 h 108"/>
                  <a:gd name="T46" fmla="*/ 185 w 354"/>
                  <a:gd name="T47" fmla="*/ 89 h 108"/>
                  <a:gd name="T48" fmla="*/ 211 w 354"/>
                  <a:gd name="T49" fmla="*/ 95 h 108"/>
                  <a:gd name="T50" fmla="*/ 235 w 354"/>
                  <a:gd name="T51" fmla="*/ 100 h 108"/>
                  <a:gd name="T52" fmla="*/ 256 w 354"/>
                  <a:gd name="T53" fmla="*/ 104 h 108"/>
                  <a:gd name="T54" fmla="*/ 276 w 354"/>
                  <a:gd name="T55" fmla="*/ 107 h 108"/>
                  <a:gd name="T56" fmla="*/ 295 w 354"/>
                  <a:gd name="T57" fmla="*/ 108 h 108"/>
                  <a:gd name="T58" fmla="*/ 311 w 354"/>
                  <a:gd name="T59" fmla="*/ 108 h 108"/>
                  <a:gd name="T60" fmla="*/ 325 w 354"/>
                  <a:gd name="T61" fmla="*/ 108 h 108"/>
                  <a:gd name="T62" fmla="*/ 336 w 354"/>
                  <a:gd name="T63" fmla="*/ 107 h 108"/>
                  <a:gd name="T64" fmla="*/ 346 w 354"/>
                  <a:gd name="T65" fmla="*/ 106 h 108"/>
                  <a:gd name="T66" fmla="*/ 354 w 354"/>
                  <a:gd name="T67" fmla="*/ 104 h 108"/>
                  <a:gd name="T68" fmla="*/ 351 w 354"/>
                  <a:gd name="T6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108">
                    <a:moveTo>
                      <a:pt x="351" y="95"/>
                    </a:moveTo>
                    <a:lnTo>
                      <a:pt x="350" y="95"/>
                    </a:lnTo>
                    <a:lnTo>
                      <a:pt x="345" y="96"/>
                    </a:lnTo>
                    <a:lnTo>
                      <a:pt x="337" y="96"/>
                    </a:lnTo>
                    <a:lnTo>
                      <a:pt x="326" y="98"/>
                    </a:lnTo>
                    <a:lnTo>
                      <a:pt x="314" y="98"/>
                    </a:lnTo>
                    <a:lnTo>
                      <a:pt x="297" y="98"/>
                    </a:lnTo>
                    <a:lnTo>
                      <a:pt x="279" y="96"/>
                    </a:lnTo>
                    <a:lnTo>
                      <a:pt x="257" y="94"/>
                    </a:lnTo>
                    <a:lnTo>
                      <a:pt x="235" y="91"/>
                    </a:lnTo>
                    <a:lnTo>
                      <a:pt x="208" y="85"/>
                    </a:lnTo>
                    <a:lnTo>
                      <a:pt x="179" y="77"/>
                    </a:lnTo>
                    <a:lnTo>
                      <a:pt x="149" y="68"/>
                    </a:lnTo>
                    <a:lnTo>
                      <a:pt x="117" y="55"/>
                    </a:lnTo>
                    <a:lnTo>
                      <a:pt x="82" y="40"/>
                    </a:lnTo>
                    <a:lnTo>
                      <a:pt x="44" y="22"/>
                    </a:lnTo>
                    <a:lnTo>
                      <a:pt x="5" y="0"/>
                    </a:lnTo>
                    <a:lnTo>
                      <a:pt x="0" y="8"/>
                    </a:lnTo>
                    <a:lnTo>
                      <a:pt x="34" y="27"/>
                    </a:lnTo>
                    <a:lnTo>
                      <a:pt x="68" y="44"/>
                    </a:lnTo>
                    <a:lnTo>
                      <a:pt x="99" y="59"/>
                    </a:lnTo>
                    <a:lnTo>
                      <a:pt x="129" y="70"/>
                    </a:lnTo>
                    <a:lnTo>
                      <a:pt x="158" y="81"/>
                    </a:lnTo>
                    <a:lnTo>
                      <a:pt x="185" y="89"/>
                    </a:lnTo>
                    <a:lnTo>
                      <a:pt x="211" y="95"/>
                    </a:lnTo>
                    <a:lnTo>
                      <a:pt x="235" y="100"/>
                    </a:lnTo>
                    <a:lnTo>
                      <a:pt x="256" y="104"/>
                    </a:lnTo>
                    <a:lnTo>
                      <a:pt x="276" y="107"/>
                    </a:lnTo>
                    <a:lnTo>
                      <a:pt x="295" y="108"/>
                    </a:lnTo>
                    <a:lnTo>
                      <a:pt x="311" y="108"/>
                    </a:lnTo>
                    <a:lnTo>
                      <a:pt x="325" y="108"/>
                    </a:lnTo>
                    <a:lnTo>
                      <a:pt x="336" y="107"/>
                    </a:lnTo>
                    <a:lnTo>
                      <a:pt x="346" y="106"/>
                    </a:lnTo>
                    <a:lnTo>
                      <a:pt x="354" y="104"/>
                    </a:lnTo>
                    <a:lnTo>
                      <a:pt x="351"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5" name="Freeform 231"/>
              <p:cNvSpPr>
                <a:spLocks/>
              </p:cNvSpPr>
              <p:nvPr/>
            </p:nvSpPr>
            <p:spPr bwMode="auto">
              <a:xfrm>
                <a:off x="4937" y="3838"/>
                <a:ext cx="412" cy="71"/>
              </a:xfrm>
              <a:custGeom>
                <a:avLst/>
                <a:gdLst>
                  <a:gd name="T0" fmla="*/ 857 w 1235"/>
                  <a:gd name="T1" fmla="*/ 11 h 283"/>
                  <a:gd name="T2" fmla="*/ 982 w 1235"/>
                  <a:gd name="T3" fmla="*/ 26 h 283"/>
                  <a:gd name="T4" fmla="*/ 1068 w 1235"/>
                  <a:gd name="T5" fmla="*/ 41 h 283"/>
                  <a:gd name="T6" fmla="*/ 1126 w 1235"/>
                  <a:gd name="T7" fmla="*/ 58 h 283"/>
                  <a:gd name="T8" fmla="*/ 1162 w 1235"/>
                  <a:gd name="T9" fmla="*/ 71 h 283"/>
                  <a:gd name="T10" fmla="*/ 1196 w 1235"/>
                  <a:gd name="T11" fmla="*/ 87 h 283"/>
                  <a:gd name="T12" fmla="*/ 1209 w 1235"/>
                  <a:gd name="T13" fmla="*/ 101 h 283"/>
                  <a:gd name="T14" fmla="*/ 1190 w 1235"/>
                  <a:gd name="T15" fmla="*/ 121 h 283"/>
                  <a:gd name="T16" fmla="*/ 1207 w 1235"/>
                  <a:gd name="T17" fmla="*/ 173 h 283"/>
                  <a:gd name="T18" fmla="*/ 1226 w 1235"/>
                  <a:gd name="T19" fmla="*/ 236 h 283"/>
                  <a:gd name="T20" fmla="*/ 1235 w 1235"/>
                  <a:gd name="T21" fmla="*/ 277 h 283"/>
                  <a:gd name="T22" fmla="*/ 1226 w 1235"/>
                  <a:gd name="T23" fmla="*/ 281 h 283"/>
                  <a:gd name="T24" fmla="*/ 1207 w 1235"/>
                  <a:gd name="T25" fmla="*/ 259 h 283"/>
                  <a:gd name="T26" fmla="*/ 1191 w 1235"/>
                  <a:gd name="T27" fmla="*/ 211 h 283"/>
                  <a:gd name="T28" fmla="*/ 1176 w 1235"/>
                  <a:gd name="T29" fmla="*/ 147 h 283"/>
                  <a:gd name="T30" fmla="*/ 1143 w 1235"/>
                  <a:gd name="T31" fmla="*/ 91 h 283"/>
                  <a:gd name="T32" fmla="*/ 1098 w 1235"/>
                  <a:gd name="T33" fmla="*/ 67 h 283"/>
                  <a:gd name="T34" fmla="*/ 1038 w 1235"/>
                  <a:gd name="T35" fmla="*/ 52 h 283"/>
                  <a:gd name="T36" fmla="*/ 962 w 1235"/>
                  <a:gd name="T37" fmla="*/ 39 h 283"/>
                  <a:gd name="T38" fmla="*/ 876 w 1235"/>
                  <a:gd name="T39" fmla="*/ 28 h 283"/>
                  <a:gd name="T40" fmla="*/ 791 w 1235"/>
                  <a:gd name="T41" fmla="*/ 22 h 283"/>
                  <a:gd name="T42" fmla="*/ 496 w 1235"/>
                  <a:gd name="T43" fmla="*/ 21 h 283"/>
                  <a:gd name="T44" fmla="*/ 415 w 1235"/>
                  <a:gd name="T45" fmla="*/ 23 h 283"/>
                  <a:gd name="T46" fmla="*/ 328 w 1235"/>
                  <a:gd name="T47" fmla="*/ 31 h 283"/>
                  <a:gd name="T48" fmla="*/ 246 w 1235"/>
                  <a:gd name="T49" fmla="*/ 43 h 283"/>
                  <a:gd name="T50" fmla="*/ 174 w 1235"/>
                  <a:gd name="T51" fmla="*/ 57 h 283"/>
                  <a:gd name="T52" fmla="*/ 123 w 1235"/>
                  <a:gd name="T53" fmla="*/ 73 h 283"/>
                  <a:gd name="T54" fmla="*/ 78 w 1235"/>
                  <a:gd name="T55" fmla="*/ 107 h 283"/>
                  <a:gd name="T56" fmla="*/ 52 w 1235"/>
                  <a:gd name="T57" fmla="*/ 169 h 283"/>
                  <a:gd name="T58" fmla="*/ 39 w 1235"/>
                  <a:gd name="T59" fmla="*/ 231 h 283"/>
                  <a:gd name="T60" fmla="*/ 21 w 1235"/>
                  <a:gd name="T61" fmla="*/ 270 h 283"/>
                  <a:gd name="T62" fmla="*/ 4 w 1235"/>
                  <a:gd name="T63" fmla="*/ 283 h 283"/>
                  <a:gd name="T64" fmla="*/ 1 w 1235"/>
                  <a:gd name="T65" fmla="*/ 268 h 283"/>
                  <a:gd name="T66" fmla="*/ 15 w 1235"/>
                  <a:gd name="T67" fmla="*/ 215 h 283"/>
                  <a:gd name="T68" fmla="*/ 34 w 1235"/>
                  <a:gd name="T69" fmla="*/ 155 h 283"/>
                  <a:gd name="T70" fmla="*/ 44 w 1235"/>
                  <a:gd name="T71" fmla="*/ 111 h 283"/>
                  <a:gd name="T72" fmla="*/ 26 w 1235"/>
                  <a:gd name="T73" fmla="*/ 100 h 283"/>
                  <a:gd name="T74" fmla="*/ 57 w 1235"/>
                  <a:gd name="T75" fmla="*/ 78 h 283"/>
                  <a:gd name="T76" fmla="*/ 83 w 1235"/>
                  <a:gd name="T77" fmla="*/ 67 h 283"/>
                  <a:gd name="T78" fmla="*/ 125 w 1235"/>
                  <a:gd name="T79" fmla="*/ 53 h 283"/>
                  <a:gd name="T80" fmla="*/ 192 w 1235"/>
                  <a:gd name="T81" fmla="*/ 36 h 283"/>
                  <a:gd name="T82" fmla="*/ 289 w 1235"/>
                  <a:gd name="T83" fmla="*/ 21 h 283"/>
                  <a:gd name="T84" fmla="*/ 427 w 1235"/>
                  <a:gd name="T85" fmla="*/ 7 h 283"/>
                  <a:gd name="T86" fmla="*/ 505 w 1235"/>
                  <a:gd name="T87" fmla="*/ 4 h 283"/>
                  <a:gd name="T88" fmla="*/ 557 w 1235"/>
                  <a:gd name="T89" fmla="*/ 2 h 283"/>
                  <a:gd name="T90" fmla="*/ 620 w 1235"/>
                  <a:gd name="T91" fmla="*/ 1 h 283"/>
                  <a:gd name="T92" fmla="*/ 683 w 1235"/>
                  <a:gd name="T93" fmla="*/ 0 h 283"/>
                  <a:gd name="T94" fmla="*/ 732 w 1235"/>
                  <a:gd name="T95" fmla="*/ 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5" h="283">
                    <a:moveTo>
                      <a:pt x="751" y="4"/>
                    </a:moveTo>
                    <a:lnTo>
                      <a:pt x="807" y="7"/>
                    </a:lnTo>
                    <a:lnTo>
                      <a:pt x="857" y="11"/>
                    </a:lnTo>
                    <a:lnTo>
                      <a:pt x="903" y="15"/>
                    </a:lnTo>
                    <a:lnTo>
                      <a:pt x="944" y="21"/>
                    </a:lnTo>
                    <a:lnTo>
                      <a:pt x="982" y="26"/>
                    </a:lnTo>
                    <a:lnTo>
                      <a:pt x="1014" y="31"/>
                    </a:lnTo>
                    <a:lnTo>
                      <a:pt x="1043" y="36"/>
                    </a:lnTo>
                    <a:lnTo>
                      <a:pt x="1068" y="41"/>
                    </a:lnTo>
                    <a:lnTo>
                      <a:pt x="1091" y="47"/>
                    </a:lnTo>
                    <a:lnTo>
                      <a:pt x="1109" y="53"/>
                    </a:lnTo>
                    <a:lnTo>
                      <a:pt x="1126" y="58"/>
                    </a:lnTo>
                    <a:lnTo>
                      <a:pt x="1140" y="62"/>
                    </a:lnTo>
                    <a:lnTo>
                      <a:pt x="1152" y="67"/>
                    </a:lnTo>
                    <a:lnTo>
                      <a:pt x="1162" y="71"/>
                    </a:lnTo>
                    <a:lnTo>
                      <a:pt x="1170" y="75"/>
                    </a:lnTo>
                    <a:lnTo>
                      <a:pt x="1177" y="78"/>
                    </a:lnTo>
                    <a:lnTo>
                      <a:pt x="1196" y="87"/>
                    </a:lnTo>
                    <a:lnTo>
                      <a:pt x="1206" y="95"/>
                    </a:lnTo>
                    <a:lnTo>
                      <a:pt x="1209" y="100"/>
                    </a:lnTo>
                    <a:lnTo>
                      <a:pt x="1209" y="101"/>
                    </a:lnTo>
                    <a:lnTo>
                      <a:pt x="1197" y="104"/>
                    </a:lnTo>
                    <a:lnTo>
                      <a:pt x="1191" y="111"/>
                    </a:lnTo>
                    <a:lnTo>
                      <a:pt x="1190" y="121"/>
                    </a:lnTo>
                    <a:lnTo>
                      <a:pt x="1195" y="141"/>
                    </a:lnTo>
                    <a:lnTo>
                      <a:pt x="1201" y="155"/>
                    </a:lnTo>
                    <a:lnTo>
                      <a:pt x="1207" y="173"/>
                    </a:lnTo>
                    <a:lnTo>
                      <a:pt x="1214" y="194"/>
                    </a:lnTo>
                    <a:lnTo>
                      <a:pt x="1220" y="215"/>
                    </a:lnTo>
                    <a:lnTo>
                      <a:pt x="1226" y="236"/>
                    </a:lnTo>
                    <a:lnTo>
                      <a:pt x="1231" y="254"/>
                    </a:lnTo>
                    <a:lnTo>
                      <a:pt x="1234" y="268"/>
                    </a:lnTo>
                    <a:lnTo>
                      <a:pt x="1235" y="277"/>
                    </a:lnTo>
                    <a:lnTo>
                      <a:pt x="1234" y="281"/>
                    </a:lnTo>
                    <a:lnTo>
                      <a:pt x="1231" y="283"/>
                    </a:lnTo>
                    <a:lnTo>
                      <a:pt x="1226" y="281"/>
                    </a:lnTo>
                    <a:lnTo>
                      <a:pt x="1220" y="277"/>
                    </a:lnTo>
                    <a:lnTo>
                      <a:pt x="1214" y="270"/>
                    </a:lnTo>
                    <a:lnTo>
                      <a:pt x="1207" y="259"/>
                    </a:lnTo>
                    <a:lnTo>
                      <a:pt x="1201" y="246"/>
                    </a:lnTo>
                    <a:lnTo>
                      <a:pt x="1195" y="231"/>
                    </a:lnTo>
                    <a:lnTo>
                      <a:pt x="1191" y="211"/>
                    </a:lnTo>
                    <a:lnTo>
                      <a:pt x="1186" y="190"/>
                    </a:lnTo>
                    <a:lnTo>
                      <a:pt x="1181" y="169"/>
                    </a:lnTo>
                    <a:lnTo>
                      <a:pt x="1176" y="147"/>
                    </a:lnTo>
                    <a:lnTo>
                      <a:pt x="1167" y="126"/>
                    </a:lnTo>
                    <a:lnTo>
                      <a:pt x="1157" y="107"/>
                    </a:lnTo>
                    <a:lnTo>
                      <a:pt x="1143" y="91"/>
                    </a:lnTo>
                    <a:lnTo>
                      <a:pt x="1125" y="78"/>
                    </a:lnTo>
                    <a:lnTo>
                      <a:pt x="1112" y="73"/>
                    </a:lnTo>
                    <a:lnTo>
                      <a:pt x="1098" y="67"/>
                    </a:lnTo>
                    <a:lnTo>
                      <a:pt x="1079" y="62"/>
                    </a:lnTo>
                    <a:lnTo>
                      <a:pt x="1059" y="57"/>
                    </a:lnTo>
                    <a:lnTo>
                      <a:pt x="1038" y="52"/>
                    </a:lnTo>
                    <a:lnTo>
                      <a:pt x="1014" y="48"/>
                    </a:lnTo>
                    <a:lnTo>
                      <a:pt x="988" y="43"/>
                    </a:lnTo>
                    <a:lnTo>
                      <a:pt x="962" y="39"/>
                    </a:lnTo>
                    <a:lnTo>
                      <a:pt x="934" y="35"/>
                    </a:lnTo>
                    <a:lnTo>
                      <a:pt x="905" y="31"/>
                    </a:lnTo>
                    <a:lnTo>
                      <a:pt x="876" y="28"/>
                    </a:lnTo>
                    <a:lnTo>
                      <a:pt x="847" y="26"/>
                    </a:lnTo>
                    <a:lnTo>
                      <a:pt x="819" y="23"/>
                    </a:lnTo>
                    <a:lnTo>
                      <a:pt x="791" y="22"/>
                    </a:lnTo>
                    <a:lnTo>
                      <a:pt x="763" y="21"/>
                    </a:lnTo>
                    <a:lnTo>
                      <a:pt x="737" y="21"/>
                    </a:lnTo>
                    <a:lnTo>
                      <a:pt x="496" y="21"/>
                    </a:lnTo>
                    <a:lnTo>
                      <a:pt x="470" y="21"/>
                    </a:lnTo>
                    <a:lnTo>
                      <a:pt x="442" y="22"/>
                    </a:lnTo>
                    <a:lnTo>
                      <a:pt x="415" y="23"/>
                    </a:lnTo>
                    <a:lnTo>
                      <a:pt x="386" y="26"/>
                    </a:lnTo>
                    <a:lnTo>
                      <a:pt x="357" y="28"/>
                    </a:lnTo>
                    <a:lnTo>
                      <a:pt x="328" y="31"/>
                    </a:lnTo>
                    <a:lnTo>
                      <a:pt x="301" y="35"/>
                    </a:lnTo>
                    <a:lnTo>
                      <a:pt x="273" y="39"/>
                    </a:lnTo>
                    <a:lnTo>
                      <a:pt x="246" y="43"/>
                    </a:lnTo>
                    <a:lnTo>
                      <a:pt x="220" y="48"/>
                    </a:lnTo>
                    <a:lnTo>
                      <a:pt x="197" y="52"/>
                    </a:lnTo>
                    <a:lnTo>
                      <a:pt x="174" y="57"/>
                    </a:lnTo>
                    <a:lnTo>
                      <a:pt x="154" y="62"/>
                    </a:lnTo>
                    <a:lnTo>
                      <a:pt x="136" y="67"/>
                    </a:lnTo>
                    <a:lnTo>
                      <a:pt x="123" y="73"/>
                    </a:lnTo>
                    <a:lnTo>
                      <a:pt x="110" y="78"/>
                    </a:lnTo>
                    <a:lnTo>
                      <a:pt x="91" y="91"/>
                    </a:lnTo>
                    <a:lnTo>
                      <a:pt x="78" y="107"/>
                    </a:lnTo>
                    <a:lnTo>
                      <a:pt x="68" y="126"/>
                    </a:lnTo>
                    <a:lnTo>
                      <a:pt x="59" y="147"/>
                    </a:lnTo>
                    <a:lnTo>
                      <a:pt x="52" y="169"/>
                    </a:lnTo>
                    <a:lnTo>
                      <a:pt x="47" y="190"/>
                    </a:lnTo>
                    <a:lnTo>
                      <a:pt x="44" y="211"/>
                    </a:lnTo>
                    <a:lnTo>
                      <a:pt x="39" y="231"/>
                    </a:lnTo>
                    <a:lnTo>
                      <a:pt x="34" y="246"/>
                    </a:lnTo>
                    <a:lnTo>
                      <a:pt x="27" y="259"/>
                    </a:lnTo>
                    <a:lnTo>
                      <a:pt x="21" y="270"/>
                    </a:lnTo>
                    <a:lnTo>
                      <a:pt x="15" y="277"/>
                    </a:lnTo>
                    <a:lnTo>
                      <a:pt x="9" y="281"/>
                    </a:lnTo>
                    <a:lnTo>
                      <a:pt x="4" y="283"/>
                    </a:lnTo>
                    <a:lnTo>
                      <a:pt x="1" y="281"/>
                    </a:lnTo>
                    <a:lnTo>
                      <a:pt x="0" y="277"/>
                    </a:lnTo>
                    <a:lnTo>
                      <a:pt x="1" y="268"/>
                    </a:lnTo>
                    <a:lnTo>
                      <a:pt x="4" y="254"/>
                    </a:lnTo>
                    <a:lnTo>
                      <a:pt x="9" y="236"/>
                    </a:lnTo>
                    <a:lnTo>
                      <a:pt x="15" y="215"/>
                    </a:lnTo>
                    <a:lnTo>
                      <a:pt x="21" y="194"/>
                    </a:lnTo>
                    <a:lnTo>
                      <a:pt x="27" y="173"/>
                    </a:lnTo>
                    <a:lnTo>
                      <a:pt x="34" y="155"/>
                    </a:lnTo>
                    <a:lnTo>
                      <a:pt x="39" y="141"/>
                    </a:lnTo>
                    <a:lnTo>
                      <a:pt x="45" y="121"/>
                    </a:lnTo>
                    <a:lnTo>
                      <a:pt x="44" y="111"/>
                    </a:lnTo>
                    <a:lnTo>
                      <a:pt x="36" y="104"/>
                    </a:lnTo>
                    <a:lnTo>
                      <a:pt x="26" y="101"/>
                    </a:lnTo>
                    <a:lnTo>
                      <a:pt x="26" y="100"/>
                    </a:lnTo>
                    <a:lnTo>
                      <a:pt x="29" y="95"/>
                    </a:lnTo>
                    <a:lnTo>
                      <a:pt x="39" y="87"/>
                    </a:lnTo>
                    <a:lnTo>
                      <a:pt x="57" y="78"/>
                    </a:lnTo>
                    <a:lnTo>
                      <a:pt x="65" y="75"/>
                    </a:lnTo>
                    <a:lnTo>
                      <a:pt x="73" y="71"/>
                    </a:lnTo>
                    <a:lnTo>
                      <a:pt x="83" y="67"/>
                    </a:lnTo>
                    <a:lnTo>
                      <a:pt x="94" y="62"/>
                    </a:lnTo>
                    <a:lnTo>
                      <a:pt x="108" y="58"/>
                    </a:lnTo>
                    <a:lnTo>
                      <a:pt x="125" y="53"/>
                    </a:lnTo>
                    <a:lnTo>
                      <a:pt x="144" y="47"/>
                    </a:lnTo>
                    <a:lnTo>
                      <a:pt x="165" y="41"/>
                    </a:lnTo>
                    <a:lnTo>
                      <a:pt x="192" y="36"/>
                    </a:lnTo>
                    <a:lnTo>
                      <a:pt x="220" y="31"/>
                    </a:lnTo>
                    <a:lnTo>
                      <a:pt x="253" y="26"/>
                    </a:lnTo>
                    <a:lnTo>
                      <a:pt x="289" y="21"/>
                    </a:lnTo>
                    <a:lnTo>
                      <a:pt x="331" y="15"/>
                    </a:lnTo>
                    <a:lnTo>
                      <a:pt x="377" y="11"/>
                    </a:lnTo>
                    <a:lnTo>
                      <a:pt x="427" y="7"/>
                    </a:lnTo>
                    <a:lnTo>
                      <a:pt x="484" y="4"/>
                    </a:lnTo>
                    <a:lnTo>
                      <a:pt x="493" y="4"/>
                    </a:lnTo>
                    <a:lnTo>
                      <a:pt x="505" y="4"/>
                    </a:lnTo>
                    <a:lnTo>
                      <a:pt x="520" y="2"/>
                    </a:lnTo>
                    <a:lnTo>
                      <a:pt x="538" y="2"/>
                    </a:lnTo>
                    <a:lnTo>
                      <a:pt x="557" y="2"/>
                    </a:lnTo>
                    <a:lnTo>
                      <a:pt x="577" y="1"/>
                    </a:lnTo>
                    <a:lnTo>
                      <a:pt x="598" y="1"/>
                    </a:lnTo>
                    <a:lnTo>
                      <a:pt x="620" y="1"/>
                    </a:lnTo>
                    <a:lnTo>
                      <a:pt x="642" y="1"/>
                    </a:lnTo>
                    <a:lnTo>
                      <a:pt x="663" y="0"/>
                    </a:lnTo>
                    <a:lnTo>
                      <a:pt x="683" y="0"/>
                    </a:lnTo>
                    <a:lnTo>
                      <a:pt x="702" y="0"/>
                    </a:lnTo>
                    <a:lnTo>
                      <a:pt x="718" y="1"/>
                    </a:lnTo>
                    <a:lnTo>
                      <a:pt x="732" y="1"/>
                    </a:lnTo>
                    <a:lnTo>
                      <a:pt x="743" y="2"/>
                    </a:lnTo>
                    <a:lnTo>
                      <a:pt x="7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6" name="Freeform 232"/>
              <p:cNvSpPr>
                <a:spLocks/>
              </p:cNvSpPr>
              <p:nvPr/>
            </p:nvSpPr>
            <p:spPr bwMode="auto">
              <a:xfrm>
                <a:off x="4961" y="3853"/>
                <a:ext cx="365" cy="312"/>
              </a:xfrm>
              <a:custGeom>
                <a:avLst/>
                <a:gdLst>
                  <a:gd name="T0" fmla="*/ 301 w 1095"/>
                  <a:gd name="T1" fmla="*/ 1215 h 1245"/>
                  <a:gd name="T2" fmla="*/ 490 w 1095"/>
                  <a:gd name="T3" fmla="*/ 1215 h 1245"/>
                  <a:gd name="T4" fmla="*/ 705 w 1095"/>
                  <a:gd name="T5" fmla="*/ 1215 h 1245"/>
                  <a:gd name="T6" fmla="*/ 840 w 1095"/>
                  <a:gd name="T7" fmla="*/ 1215 h 1245"/>
                  <a:gd name="T8" fmla="*/ 866 w 1095"/>
                  <a:gd name="T9" fmla="*/ 1223 h 1245"/>
                  <a:gd name="T10" fmla="*/ 873 w 1095"/>
                  <a:gd name="T11" fmla="*/ 1243 h 1245"/>
                  <a:gd name="T12" fmla="*/ 922 w 1095"/>
                  <a:gd name="T13" fmla="*/ 1244 h 1245"/>
                  <a:gd name="T14" fmla="*/ 986 w 1095"/>
                  <a:gd name="T15" fmla="*/ 1244 h 1245"/>
                  <a:gd name="T16" fmla="*/ 1008 w 1095"/>
                  <a:gd name="T17" fmla="*/ 1236 h 1245"/>
                  <a:gd name="T18" fmla="*/ 1008 w 1095"/>
                  <a:gd name="T19" fmla="*/ 1205 h 1245"/>
                  <a:gd name="T20" fmla="*/ 1029 w 1095"/>
                  <a:gd name="T21" fmla="*/ 1189 h 1245"/>
                  <a:gd name="T22" fmla="*/ 1080 w 1095"/>
                  <a:gd name="T23" fmla="*/ 1142 h 1245"/>
                  <a:gd name="T24" fmla="*/ 1095 w 1095"/>
                  <a:gd name="T25" fmla="*/ 1095 h 1245"/>
                  <a:gd name="T26" fmla="*/ 1050 w 1095"/>
                  <a:gd name="T27" fmla="*/ 808 h 1245"/>
                  <a:gd name="T28" fmla="*/ 957 w 1095"/>
                  <a:gd name="T29" fmla="*/ 229 h 1245"/>
                  <a:gd name="T30" fmla="*/ 929 w 1095"/>
                  <a:gd name="T31" fmla="*/ 160 h 1245"/>
                  <a:gd name="T32" fmla="*/ 888 w 1095"/>
                  <a:gd name="T33" fmla="*/ 157 h 1245"/>
                  <a:gd name="T34" fmla="*/ 843 w 1095"/>
                  <a:gd name="T35" fmla="*/ 156 h 1245"/>
                  <a:gd name="T36" fmla="*/ 819 w 1095"/>
                  <a:gd name="T37" fmla="*/ 141 h 1245"/>
                  <a:gd name="T38" fmla="*/ 818 w 1095"/>
                  <a:gd name="T39" fmla="*/ 37 h 1245"/>
                  <a:gd name="T40" fmla="*/ 808 w 1095"/>
                  <a:gd name="T41" fmla="*/ 1 h 1245"/>
                  <a:gd name="T42" fmla="*/ 779 w 1095"/>
                  <a:gd name="T43" fmla="*/ 0 h 1245"/>
                  <a:gd name="T44" fmla="*/ 744 w 1095"/>
                  <a:gd name="T45" fmla="*/ 0 h 1245"/>
                  <a:gd name="T46" fmla="*/ 720 w 1095"/>
                  <a:gd name="T47" fmla="*/ 11 h 1245"/>
                  <a:gd name="T48" fmla="*/ 718 w 1095"/>
                  <a:gd name="T49" fmla="*/ 135 h 1245"/>
                  <a:gd name="T50" fmla="*/ 375 w 1095"/>
                  <a:gd name="T51" fmla="*/ 92 h 1245"/>
                  <a:gd name="T52" fmla="*/ 369 w 1095"/>
                  <a:gd name="T53" fmla="*/ 5 h 1245"/>
                  <a:gd name="T54" fmla="*/ 342 w 1095"/>
                  <a:gd name="T55" fmla="*/ 0 h 1245"/>
                  <a:gd name="T56" fmla="*/ 307 w 1095"/>
                  <a:gd name="T57" fmla="*/ 0 h 1245"/>
                  <a:gd name="T58" fmla="*/ 282 w 1095"/>
                  <a:gd name="T59" fmla="*/ 6 h 1245"/>
                  <a:gd name="T60" fmla="*/ 277 w 1095"/>
                  <a:gd name="T61" fmla="*/ 71 h 1245"/>
                  <a:gd name="T62" fmla="*/ 272 w 1095"/>
                  <a:gd name="T63" fmla="*/ 147 h 1245"/>
                  <a:gd name="T64" fmla="*/ 236 w 1095"/>
                  <a:gd name="T65" fmla="*/ 155 h 1245"/>
                  <a:gd name="T66" fmla="*/ 184 w 1095"/>
                  <a:gd name="T67" fmla="*/ 157 h 1245"/>
                  <a:gd name="T68" fmla="*/ 154 w 1095"/>
                  <a:gd name="T69" fmla="*/ 165 h 1245"/>
                  <a:gd name="T70" fmla="*/ 134 w 1095"/>
                  <a:gd name="T71" fmla="*/ 187 h 1245"/>
                  <a:gd name="T72" fmla="*/ 107 w 1095"/>
                  <a:gd name="T73" fmla="*/ 345 h 1245"/>
                  <a:gd name="T74" fmla="*/ 20 w 1095"/>
                  <a:gd name="T75" fmla="*/ 924 h 1245"/>
                  <a:gd name="T76" fmla="*/ 1 w 1095"/>
                  <a:gd name="T77" fmla="*/ 1098 h 1245"/>
                  <a:gd name="T78" fmla="*/ 14 w 1095"/>
                  <a:gd name="T79" fmla="*/ 1150 h 1245"/>
                  <a:gd name="T80" fmla="*/ 50 w 1095"/>
                  <a:gd name="T81" fmla="*/ 1189 h 1245"/>
                  <a:gd name="T82" fmla="*/ 79 w 1095"/>
                  <a:gd name="T83" fmla="*/ 1210 h 1245"/>
                  <a:gd name="T84" fmla="*/ 80 w 1095"/>
                  <a:gd name="T85" fmla="*/ 1224 h 1245"/>
                  <a:gd name="T86" fmla="*/ 83 w 1095"/>
                  <a:gd name="T87" fmla="*/ 1241 h 1245"/>
                  <a:gd name="T88" fmla="*/ 113 w 1095"/>
                  <a:gd name="T89" fmla="*/ 1245 h 1245"/>
                  <a:gd name="T90" fmla="*/ 199 w 1095"/>
                  <a:gd name="T91" fmla="*/ 1245 h 1245"/>
                  <a:gd name="T92" fmla="*/ 229 w 1095"/>
                  <a:gd name="T93" fmla="*/ 1243 h 1245"/>
                  <a:gd name="T94" fmla="*/ 231 w 1095"/>
                  <a:gd name="T95" fmla="*/ 1223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5" h="1245">
                    <a:moveTo>
                      <a:pt x="240" y="1215"/>
                    </a:moveTo>
                    <a:lnTo>
                      <a:pt x="250" y="1215"/>
                    </a:lnTo>
                    <a:lnTo>
                      <a:pt x="271" y="1215"/>
                    </a:lnTo>
                    <a:lnTo>
                      <a:pt x="301" y="1215"/>
                    </a:lnTo>
                    <a:lnTo>
                      <a:pt x="340" y="1215"/>
                    </a:lnTo>
                    <a:lnTo>
                      <a:pt x="386" y="1215"/>
                    </a:lnTo>
                    <a:lnTo>
                      <a:pt x="436" y="1215"/>
                    </a:lnTo>
                    <a:lnTo>
                      <a:pt x="490" y="1215"/>
                    </a:lnTo>
                    <a:lnTo>
                      <a:pt x="545" y="1215"/>
                    </a:lnTo>
                    <a:lnTo>
                      <a:pt x="601" y="1215"/>
                    </a:lnTo>
                    <a:lnTo>
                      <a:pt x="653" y="1215"/>
                    </a:lnTo>
                    <a:lnTo>
                      <a:pt x="705" y="1215"/>
                    </a:lnTo>
                    <a:lnTo>
                      <a:pt x="750" y="1215"/>
                    </a:lnTo>
                    <a:lnTo>
                      <a:pt x="789" y="1215"/>
                    </a:lnTo>
                    <a:lnTo>
                      <a:pt x="819" y="1215"/>
                    </a:lnTo>
                    <a:lnTo>
                      <a:pt x="840" y="1215"/>
                    </a:lnTo>
                    <a:lnTo>
                      <a:pt x="849" y="1215"/>
                    </a:lnTo>
                    <a:lnTo>
                      <a:pt x="859" y="1216"/>
                    </a:lnTo>
                    <a:lnTo>
                      <a:pt x="864" y="1219"/>
                    </a:lnTo>
                    <a:lnTo>
                      <a:pt x="866" y="1223"/>
                    </a:lnTo>
                    <a:lnTo>
                      <a:pt x="866" y="1227"/>
                    </a:lnTo>
                    <a:lnTo>
                      <a:pt x="866" y="1232"/>
                    </a:lnTo>
                    <a:lnTo>
                      <a:pt x="869" y="1237"/>
                    </a:lnTo>
                    <a:lnTo>
                      <a:pt x="873" y="1243"/>
                    </a:lnTo>
                    <a:lnTo>
                      <a:pt x="883" y="1244"/>
                    </a:lnTo>
                    <a:lnTo>
                      <a:pt x="892" y="1244"/>
                    </a:lnTo>
                    <a:lnTo>
                      <a:pt x="905" y="1244"/>
                    </a:lnTo>
                    <a:lnTo>
                      <a:pt x="922" y="1244"/>
                    </a:lnTo>
                    <a:lnTo>
                      <a:pt x="939" y="1244"/>
                    </a:lnTo>
                    <a:lnTo>
                      <a:pt x="957" y="1244"/>
                    </a:lnTo>
                    <a:lnTo>
                      <a:pt x="973" y="1244"/>
                    </a:lnTo>
                    <a:lnTo>
                      <a:pt x="986" y="1244"/>
                    </a:lnTo>
                    <a:lnTo>
                      <a:pt x="993" y="1244"/>
                    </a:lnTo>
                    <a:lnTo>
                      <a:pt x="1001" y="1243"/>
                    </a:lnTo>
                    <a:lnTo>
                      <a:pt x="1006" y="1240"/>
                    </a:lnTo>
                    <a:lnTo>
                      <a:pt x="1008" y="1236"/>
                    </a:lnTo>
                    <a:lnTo>
                      <a:pt x="1008" y="1228"/>
                    </a:lnTo>
                    <a:lnTo>
                      <a:pt x="1008" y="1219"/>
                    </a:lnTo>
                    <a:lnTo>
                      <a:pt x="1008" y="1211"/>
                    </a:lnTo>
                    <a:lnTo>
                      <a:pt x="1008" y="1205"/>
                    </a:lnTo>
                    <a:lnTo>
                      <a:pt x="1008" y="1202"/>
                    </a:lnTo>
                    <a:lnTo>
                      <a:pt x="1011" y="1201"/>
                    </a:lnTo>
                    <a:lnTo>
                      <a:pt x="1018" y="1196"/>
                    </a:lnTo>
                    <a:lnTo>
                      <a:pt x="1029" y="1189"/>
                    </a:lnTo>
                    <a:lnTo>
                      <a:pt x="1042" y="1180"/>
                    </a:lnTo>
                    <a:lnTo>
                      <a:pt x="1056" y="1168"/>
                    </a:lnTo>
                    <a:lnTo>
                      <a:pt x="1070" y="1156"/>
                    </a:lnTo>
                    <a:lnTo>
                      <a:pt x="1080" y="1142"/>
                    </a:lnTo>
                    <a:lnTo>
                      <a:pt x="1087" y="1128"/>
                    </a:lnTo>
                    <a:lnTo>
                      <a:pt x="1091" y="1116"/>
                    </a:lnTo>
                    <a:lnTo>
                      <a:pt x="1093" y="1104"/>
                    </a:lnTo>
                    <a:lnTo>
                      <a:pt x="1095" y="1095"/>
                    </a:lnTo>
                    <a:lnTo>
                      <a:pt x="1095" y="1091"/>
                    </a:lnTo>
                    <a:lnTo>
                      <a:pt x="1088" y="1053"/>
                    </a:lnTo>
                    <a:lnTo>
                      <a:pt x="1072" y="952"/>
                    </a:lnTo>
                    <a:lnTo>
                      <a:pt x="1050" y="808"/>
                    </a:lnTo>
                    <a:lnTo>
                      <a:pt x="1023" y="643"/>
                    </a:lnTo>
                    <a:lnTo>
                      <a:pt x="997" y="478"/>
                    </a:lnTo>
                    <a:lnTo>
                      <a:pt x="973" y="334"/>
                    </a:lnTo>
                    <a:lnTo>
                      <a:pt x="957" y="229"/>
                    </a:lnTo>
                    <a:lnTo>
                      <a:pt x="949" y="187"/>
                    </a:lnTo>
                    <a:lnTo>
                      <a:pt x="945" y="178"/>
                    </a:lnTo>
                    <a:lnTo>
                      <a:pt x="938" y="168"/>
                    </a:lnTo>
                    <a:lnTo>
                      <a:pt x="929" y="160"/>
                    </a:lnTo>
                    <a:lnTo>
                      <a:pt x="918" y="157"/>
                    </a:lnTo>
                    <a:lnTo>
                      <a:pt x="910" y="157"/>
                    </a:lnTo>
                    <a:lnTo>
                      <a:pt x="900" y="157"/>
                    </a:lnTo>
                    <a:lnTo>
                      <a:pt x="888" y="157"/>
                    </a:lnTo>
                    <a:lnTo>
                      <a:pt x="875" y="157"/>
                    </a:lnTo>
                    <a:lnTo>
                      <a:pt x="864" y="157"/>
                    </a:lnTo>
                    <a:lnTo>
                      <a:pt x="853" y="156"/>
                    </a:lnTo>
                    <a:lnTo>
                      <a:pt x="843" y="156"/>
                    </a:lnTo>
                    <a:lnTo>
                      <a:pt x="836" y="155"/>
                    </a:lnTo>
                    <a:lnTo>
                      <a:pt x="828" y="151"/>
                    </a:lnTo>
                    <a:lnTo>
                      <a:pt x="821" y="147"/>
                    </a:lnTo>
                    <a:lnTo>
                      <a:pt x="819" y="141"/>
                    </a:lnTo>
                    <a:lnTo>
                      <a:pt x="818" y="130"/>
                    </a:lnTo>
                    <a:lnTo>
                      <a:pt x="818" y="107"/>
                    </a:lnTo>
                    <a:lnTo>
                      <a:pt x="818" y="71"/>
                    </a:lnTo>
                    <a:lnTo>
                      <a:pt x="818" y="37"/>
                    </a:lnTo>
                    <a:lnTo>
                      <a:pt x="818" y="19"/>
                    </a:lnTo>
                    <a:lnTo>
                      <a:pt x="816" y="13"/>
                    </a:lnTo>
                    <a:lnTo>
                      <a:pt x="813" y="6"/>
                    </a:lnTo>
                    <a:lnTo>
                      <a:pt x="808" y="1"/>
                    </a:lnTo>
                    <a:lnTo>
                      <a:pt x="800" y="0"/>
                    </a:lnTo>
                    <a:lnTo>
                      <a:pt x="795" y="0"/>
                    </a:lnTo>
                    <a:lnTo>
                      <a:pt x="787" y="0"/>
                    </a:lnTo>
                    <a:lnTo>
                      <a:pt x="779" y="0"/>
                    </a:lnTo>
                    <a:lnTo>
                      <a:pt x="769" y="0"/>
                    </a:lnTo>
                    <a:lnTo>
                      <a:pt x="760" y="0"/>
                    </a:lnTo>
                    <a:lnTo>
                      <a:pt x="751" y="0"/>
                    </a:lnTo>
                    <a:lnTo>
                      <a:pt x="744" y="0"/>
                    </a:lnTo>
                    <a:lnTo>
                      <a:pt x="739" y="0"/>
                    </a:lnTo>
                    <a:lnTo>
                      <a:pt x="731" y="1"/>
                    </a:lnTo>
                    <a:lnTo>
                      <a:pt x="725" y="5"/>
                    </a:lnTo>
                    <a:lnTo>
                      <a:pt x="720" y="11"/>
                    </a:lnTo>
                    <a:lnTo>
                      <a:pt x="718" y="21"/>
                    </a:lnTo>
                    <a:lnTo>
                      <a:pt x="718" y="48"/>
                    </a:lnTo>
                    <a:lnTo>
                      <a:pt x="718" y="94"/>
                    </a:lnTo>
                    <a:lnTo>
                      <a:pt x="718" y="135"/>
                    </a:lnTo>
                    <a:lnTo>
                      <a:pt x="718" y="155"/>
                    </a:lnTo>
                    <a:lnTo>
                      <a:pt x="375" y="154"/>
                    </a:lnTo>
                    <a:lnTo>
                      <a:pt x="375" y="135"/>
                    </a:lnTo>
                    <a:lnTo>
                      <a:pt x="375" y="92"/>
                    </a:lnTo>
                    <a:lnTo>
                      <a:pt x="375" y="48"/>
                    </a:lnTo>
                    <a:lnTo>
                      <a:pt x="375" y="21"/>
                    </a:lnTo>
                    <a:lnTo>
                      <a:pt x="374" y="11"/>
                    </a:lnTo>
                    <a:lnTo>
                      <a:pt x="369" y="5"/>
                    </a:lnTo>
                    <a:lnTo>
                      <a:pt x="362" y="1"/>
                    </a:lnTo>
                    <a:lnTo>
                      <a:pt x="355" y="0"/>
                    </a:lnTo>
                    <a:lnTo>
                      <a:pt x="350" y="0"/>
                    </a:lnTo>
                    <a:lnTo>
                      <a:pt x="342" y="0"/>
                    </a:lnTo>
                    <a:lnTo>
                      <a:pt x="334" y="0"/>
                    </a:lnTo>
                    <a:lnTo>
                      <a:pt x="325" y="0"/>
                    </a:lnTo>
                    <a:lnTo>
                      <a:pt x="316" y="0"/>
                    </a:lnTo>
                    <a:lnTo>
                      <a:pt x="307" y="0"/>
                    </a:lnTo>
                    <a:lnTo>
                      <a:pt x="300" y="0"/>
                    </a:lnTo>
                    <a:lnTo>
                      <a:pt x="295" y="0"/>
                    </a:lnTo>
                    <a:lnTo>
                      <a:pt x="287" y="1"/>
                    </a:lnTo>
                    <a:lnTo>
                      <a:pt x="282" y="6"/>
                    </a:lnTo>
                    <a:lnTo>
                      <a:pt x="278" y="11"/>
                    </a:lnTo>
                    <a:lnTo>
                      <a:pt x="277" y="18"/>
                    </a:lnTo>
                    <a:lnTo>
                      <a:pt x="277" y="37"/>
                    </a:lnTo>
                    <a:lnTo>
                      <a:pt x="277" y="71"/>
                    </a:lnTo>
                    <a:lnTo>
                      <a:pt x="277" y="107"/>
                    </a:lnTo>
                    <a:lnTo>
                      <a:pt x="277" y="129"/>
                    </a:lnTo>
                    <a:lnTo>
                      <a:pt x="276" y="139"/>
                    </a:lnTo>
                    <a:lnTo>
                      <a:pt x="272" y="147"/>
                    </a:lnTo>
                    <a:lnTo>
                      <a:pt x="267" y="151"/>
                    </a:lnTo>
                    <a:lnTo>
                      <a:pt x="258" y="154"/>
                    </a:lnTo>
                    <a:lnTo>
                      <a:pt x="247" y="155"/>
                    </a:lnTo>
                    <a:lnTo>
                      <a:pt x="236" y="155"/>
                    </a:lnTo>
                    <a:lnTo>
                      <a:pt x="222" y="156"/>
                    </a:lnTo>
                    <a:lnTo>
                      <a:pt x="209" y="156"/>
                    </a:lnTo>
                    <a:lnTo>
                      <a:pt x="197" y="156"/>
                    </a:lnTo>
                    <a:lnTo>
                      <a:pt x="184" y="157"/>
                    </a:lnTo>
                    <a:lnTo>
                      <a:pt x="174" y="159"/>
                    </a:lnTo>
                    <a:lnTo>
                      <a:pt x="167" y="160"/>
                    </a:lnTo>
                    <a:lnTo>
                      <a:pt x="161" y="163"/>
                    </a:lnTo>
                    <a:lnTo>
                      <a:pt x="154" y="165"/>
                    </a:lnTo>
                    <a:lnTo>
                      <a:pt x="148" y="171"/>
                    </a:lnTo>
                    <a:lnTo>
                      <a:pt x="143" y="176"/>
                    </a:lnTo>
                    <a:lnTo>
                      <a:pt x="138" y="181"/>
                    </a:lnTo>
                    <a:lnTo>
                      <a:pt x="134" y="187"/>
                    </a:lnTo>
                    <a:lnTo>
                      <a:pt x="132" y="195"/>
                    </a:lnTo>
                    <a:lnTo>
                      <a:pt x="129" y="203"/>
                    </a:lnTo>
                    <a:lnTo>
                      <a:pt x="122" y="246"/>
                    </a:lnTo>
                    <a:lnTo>
                      <a:pt x="107" y="345"/>
                    </a:lnTo>
                    <a:lnTo>
                      <a:pt x="87" y="481"/>
                    </a:lnTo>
                    <a:lnTo>
                      <a:pt x="63" y="636"/>
                    </a:lnTo>
                    <a:lnTo>
                      <a:pt x="40" y="790"/>
                    </a:lnTo>
                    <a:lnTo>
                      <a:pt x="20" y="924"/>
                    </a:lnTo>
                    <a:lnTo>
                      <a:pt x="5" y="1022"/>
                    </a:lnTo>
                    <a:lnTo>
                      <a:pt x="0" y="1061"/>
                    </a:lnTo>
                    <a:lnTo>
                      <a:pt x="0" y="1077"/>
                    </a:lnTo>
                    <a:lnTo>
                      <a:pt x="1" y="1098"/>
                    </a:lnTo>
                    <a:lnTo>
                      <a:pt x="3" y="1120"/>
                    </a:lnTo>
                    <a:lnTo>
                      <a:pt x="6" y="1136"/>
                    </a:lnTo>
                    <a:lnTo>
                      <a:pt x="9" y="1142"/>
                    </a:lnTo>
                    <a:lnTo>
                      <a:pt x="14" y="1150"/>
                    </a:lnTo>
                    <a:lnTo>
                      <a:pt x="21" y="1159"/>
                    </a:lnTo>
                    <a:lnTo>
                      <a:pt x="30" y="1170"/>
                    </a:lnTo>
                    <a:lnTo>
                      <a:pt x="40" y="1180"/>
                    </a:lnTo>
                    <a:lnTo>
                      <a:pt x="50" y="1189"/>
                    </a:lnTo>
                    <a:lnTo>
                      <a:pt x="61" y="1197"/>
                    </a:lnTo>
                    <a:lnTo>
                      <a:pt x="74" y="1203"/>
                    </a:lnTo>
                    <a:lnTo>
                      <a:pt x="78" y="1206"/>
                    </a:lnTo>
                    <a:lnTo>
                      <a:pt x="79" y="1210"/>
                    </a:lnTo>
                    <a:lnTo>
                      <a:pt x="80" y="1215"/>
                    </a:lnTo>
                    <a:lnTo>
                      <a:pt x="80" y="1218"/>
                    </a:lnTo>
                    <a:lnTo>
                      <a:pt x="80" y="1220"/>
                    </a:lnTo>
                    <a:lnTo>
                      <a:pt x="80" y="1224"/>
                    </a:lnTo>
                    <a:lnTo>
                      <a:pt x="80" y="1229"/>
                    </a:lnTo>
                    <a:lnTo>
                      <a:pt x="80" y="1233"/>
                    </a:lnTo>
                    <a:lnTo>
                      <a:pt x="82" y="1239"/>
                    </a:lnTo>
                    <a:lnTo>
                      <a:pt x="83" y="1241"/>
                    </a:lnTo>
                    <a:lnTo>
                      <a:pt x="87" y="1244"/>
                    </a:lnTo>
                    <a:lnTo>
                      <a:pt x="90" y="1245"/>
                    </a:lnTo>
                    <a:lnTo>
                      <a:pt x="98" y="1245"/>
                    </a:lnTo>
                    <a:lnTo>
                      <a:pt x="113" y="1245"/>
                    </a:lnTo>
                    <a:lnTo>
                      <a:pt x="133" y="1245"/>
                    </a:lnTo>
                    <a:lnTo>
                      <a:pt x="157" y="1245"/>
                    </a:lnTo>
                    <a:lnTo>
                      <a:pt x="179" y="1245"/>
                    </a:lnTo>
                    <a:lnTo>
                      <a:pt x="199" y="1245"/>
                    </a:lnTo>
                    <a:lnTo>
                      <a:pt x="214" y="1245"/>
                    </a:lnTo>
                    <a:lnTo>
                      <a:pt x="222" y="1245"/>
                    </a:lnTo>
                    <a:lnTo>
                      <a:pt x="227" y="1244"/>
                    </a:lnTo>
                    <a:lnTo>
                      <a:pt x="229" y="1243"/>
                    </a:lnTo>
                    <a:lnTo>
                      <a:pt x="231" y="1240"/>
                    </a:lnTo>
                    <a:lnTo>
                      <a:pt x="231" y="1236"/>
                    </a:lnTo>
                    <a:lnTo>
                      <a:pt x="231" y="1231"/>
                    </a:lnTo>
                    <a:lnTo>
                      <a:pt x="231" y="1223"/>
                    </a:lnTo>
                    <a:lnTo>
                      <a:pt x="233" y="1218"/>
                    </a:lnTo>
                    <a:lnTo>
                      <a:pt x="240" y="1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7" name="Freeform 233"/>
              <p:cNvSpPr>
                <a:spLocks/>
              </p:cNvSpPr>
              <p:nvPr/>
            </p:nvSpPr>
            <p:spPr bwMode="auto">
              <a:xfrm>
                <a:off x="5041" y="4156"/>
                <a:ext cx="203" cy="2"/>
              </a:xfrm>
              <a:custGeom>
                <a:avLst/>
                <a:gdLst>
                  <a:gd name="T0" fmla="*/ 609 w 609"/>
                  <a:gd name="T1" fmla="*/ 0 h 10"/>
                  <a:gd name="T2" fmla="*/ 609 w 609"/>
                  <a:gd name="T3" fmla="*/ 0 h 10"/>
                  <a:gd name="T4" fmla="*/ 600 w 609"/>
                  <a:gd name="T5" fmla="*/ 0 h 10"/>
                  <a:gd name="T6" fmla="*/ 579 w 609"/>
                  <a:gd name="T7" fmla="*/ 0 h 10"/>
                  <a:gd name="T8" fmla="*/ 549 w 609"/>
                  <a:gd name="T9" fmla="*/ 0 h 10"/>
                  <a:gd name="T10" fmla="*/ 510 w 609"/>
                  <a:gd name="T11" fmla="*/ 0 h 10"/>
                  <a:gd name="T12" fmla="*/ 465 w 609"/>
                  <a:gd name="T13" fmla="*/ 0 h 10"/>
                  <a:gd name="T14" fmla="*/ 413 w 609"/>
                  <a:gd name="T15" fmla="*/ 0 h 10"/>
                  <a:gd name="T16" fmla="*/ 361 w 609"/>
                  <a:gd name="T17" fmla="*/ 0 h 10"/>
                  <a:gd name="T18" fmla="*/ 305 w 609"/>
                  <a:gd name="T19" fmla="*/ 0 h 10"/>
                  <a:gd name="T20" fmla="*/ 250 w 609"/>
                  <a:gd name="T21" fmla="*/ 0 h 10"/>
                  <a:gd name="T22" fmla="*/ 196 w 609"/>
                  <a:gd name="T23" fmla="*/ 0 h 10"/>
                  <a:gd name="T24" fmla="*/ 146 w 609"/>
                  <a:gd name="T25" fmla="*/ 0 h 10"/>
                  <a:gd name="T26" fmla="*/ 100 w 609"/>
                  <a:gd name="T27" fmla="*/ 0 h 10"/>
                  <a:gd name="T28" fmla="*/ 61 w 609"/>
                  <a:gd name="T29" fmla="*/ 0 h 10"/>
                  <a:gd name="T30" fmla="*/ 31 w 609"/>
                  <a:gd name="T31" fmla="*/ 0 h 10"/>
                  <a:gd name="T32" fmla="*/ 10 w 609"/>
                  <a:gd name="T33" fmla="*/ 0 h 10"/>
                  <a:gd name="T34" fmla="*/ 0 w 609"/>
                  <a:gd name="T35" fmla="*/ 0 h 10"/>
                  <a:gd name="T36" fmla="*/ 0 w 609"/>
                  <a:gd name="T37" fmla="*/ 10 h 10"/>
                  <a:gd name="T38" fmla="*/ 10 w 609"/>
                  <a:gd name="T39" fmla="*/ 10 h 10"/>
                  <a:gd name="T40" fmla="*/ 31 w 609"/>
                  <a:gd name="T41" fmla="*/ 10 h 10"/>
                  <a:gd name="T42" fmla="*/ 61 w 609"/>
                  <a:gd name="T43" fmla="*/ 10 h 10"/>
                  <a:gd name="T44" fmla="*/ 100 w 609"/>
                  <a:gd name="T45" fmla="*/ 10 h 10"/>
                  <a:gd name="T46" fmla="*/ 146 w 609"/>
                  <a:gd name="T47" fmla="*/ 10 h 10"/>
                  <a:gd name="T48" fmla="*/ 196 w 609"/>
                  <a:gd name="T49" fmla="*/ 10 h 10"/>
                  <a:gd name="T50" fmla="*/ 250 w 609"/>
                  <a:gd name="T51" fmla="*/ 10 h 10"/>
                  <a:gd name="T52" fmla="*/ 305 w 609"/>
                  <a:gd name="T53" fmla="*/ 10 h 10"/>
                  <a:gd name="T54" fmla="*/ 361 w 609"/>
                  <a:gd name="T55" fmla="*/ 10 h 10"/>
                  <a:gd name="T56" fmla="*/ 413 w 609"/>
                  <a:gd name="T57" fmla="*/ 10 h 10"/>
                  <a:gd name="T58" fmla="*/ 465 w 609"/>
                  <a:gd name="T59" fmla="*/ 10 h 10"/>
                  <a:gd name="T60" fmla="*/ 510 w 609"/>
                  <a:gd name="T61" fmla="*/ 10 h 10"/>
                  <a:gd name="T62" fmla="*/ 549 w 609"/>
                  <a:gd name="T63" fmla="*/ 10 h 10"/>
                  <a:gd name="T64" fmla="*/ 579 w 609"/>
                  <a:gd name="T65" fmla="*/ 10 h 10"/>
                  <a:gd name="T66" fmla="*/ 600 w 609"/>
                  <a:gd name="T67" fmla="*/ 10 h 10"/>
                  <a:gd name="T68" fmla="*/ 609 w 609"/>
                  <a:gd name="T69" fmla="*/ 10 h 10"/>
                  <a:gd name="T70" fmla="*/ 609 w 609"/>
                  <a:gd name="T71" fmla="*/ 10 h 10"/>
                  <a:gd name="T72" fmla="*/ 609 w 609"/>
                  <a:gd name="T7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10">
                    <a:moveTo>
                      <a:pt x="609" y="0"/>
                    </a:moveTo>
                    <a:lnTo>
                      <a:pt x="609" y="0"/>
                    </a:lnTo>
                    <a:lnTo>
                      <a:pt x="600" y="0"/>
                    </a:lnTo>
                    <a:lnTo>
                      <a:pt x="579" y="0"/>
                    </a:lnTo>
                    <a:lnTo>
                      <a:pt x="549" y="0"/>
                    </a:lnTo>
                    <a:lnTo>
                      <a:pt x="510" y="0"/>
                    </a:lnTo>
                    <a:lnTo>
                      <a:pt x="465" y="0"/>
                    </a:lnTo>
                    <a:lnTo>
                      <a:pt x="413" y="0"/>
                    </a:lnTo>
                    <a:lnTo>
                      <a:pt x="361" y="0"/>
                    </a:lnTo>
                    <a:lnTo>
                      <a:pt x="305" y="0"/>
                    </a:lnTo>
                    <a:lnTo>
                      <a:pt x="250" y="0"/>
                    </a:lnTo>
                    <a:lnTo>
                      <a:pt x="196" y="0"/>
                    </a:lnTo>
                    <a:lnTo>
                      <a:pt x="146" y="0"/>
                    </a:lnTo>
                    <a:lnTo>
                      <a:pt x="100" y="0"/>
                    </a:lnTo>
                    <a:lnTo>
                      <a:pt x="61" y="0"/>
                    </a:lnTo>
                    <a:lnTo>
                      <a:pt x="31" y="0"/>
                    </a:lnTo>
                    <a:lnTo>
                      <a:pt x="10" y="0"/>
                    </a:lnTo>
                    <a:lnTo>
                      <a:pt x="0" y="0"/>
                    </a:lnTo>
                    <a:lnTo>
                      <a:pt x="0" y="10"/>
                    </a:lnTo>
                    <a:lnTo>
                      <a:pt x="10" y="10"/>
                    </a:lnTo>
                    <a:lnTo>
                      <a:pt x="31" y="10"/>
                    </a:lnTo>
                    <a:lnTo>
                      <a:pt x="61" y="10"/>
                    </a:lnTo>
                    <a:lnTo>
                      <a:pt x="100" y="10"/>
                    </a:lnTo>
                    <a:lnTo>
                      <a:pt x="146" y="10"/>
                    </a:lnTo>
                    <a:lnTo>
                      <a:pt x="196" y="10"/>
                    </a:lnTo>
                    <a:lnTo>
                      <a:pt x="250" y="10"/>
                    </a:lnTo>
                    <a:lnTo>
                      <a:pt x="305" y="10"/>
                    </a:lnTo>
                    <a:lnTo>
                      <a:pt x="361" y="10"/>
                    </a:lnTo>
                    <a:lnTo>
                      <a:pt x="413" y="10"/>
                    </a:lnTo>
                    <a:lnTo>
                      <a:pt x="465" y="10"/>
                    </a:lnTo>
                    <a:lnTo>
                      <a:pt x="510" y="10"/>
                    </a:lnTo>
                    <a:lnTo>
                      <a:pt x="549" y="10"/>
                    </a:lnTo>
                    <a:lnTo>
                      <a:pt x="579" y="10"/>
                    </a:lnTo>
                    <a:lnTo>
                      <a:pt x="600" y="10"/>
                    </a:lnTo>
                    <a:lnTo>
                      <a:pt x="609" y="10"/>
                    </a:lnTo>
                    <a:lnTo>
                      <a:pt x="609" y="10"/>
                    </a:lnTo>
                    <a:lnTo>
                      <a:pt x="6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8" name="Freeform 234"/>
              <p:cNvSpPr>
                <a:spLocks/>
              </p:cNvSpPr>
              <p:nvPr/>
            </p:nvSpPr>
            <p:spPr bwMode="auto">
              <a:xfrm>
                <a:off x="5244" y="4156"/>
                <a:ext cx="7" cy="4"/>
              </a:xfrm>
              <a:custGeom>
                <a:avLst/>
                <a:gdLst>
                  <a:gd name="T0" fmla="*/ 22 w 22"/>
                  <a:gd name="T1" fmla="*/ 17 h 17"/>
                  <a:gd name="T2" fmla="*/ 22 w 22"/>
                  <a:gd name="T3" fmla="*/ 17 h 17"/>
                  <a:gd name="T4" fmla="*/ 21 w 22"/>
                  <a:gd name="T5" fmla="*/ 12 h 17"/>
                  <a:gd name="T6" fmla="*/ 17 w 22"/>
                  <a:gd name="T7" fmla="*/ 5 h 17"/>
                  <a:gd name="T8" fmla="*/ 10 w 22"/>
                  <a:gd name="T9" fmla="*/ 3 h 17"/>
                  <a:gd name="T10" fmla="*/ 0 w 22"/>
                  <a:gd name="T11" fmla="*/ 0 h 17"/>
                  <a:gd name="T12" fmla="*/ 0 w 22"/>
                  <a:gd name="T13" fmla="*/ 10 h 17"/>
                  <a:gd name="T14" fmla="*/ 10 w 22"/>
                  <a:gd name="T15" fmla="*/ 10 h 17"/>
                  <a:gd name="T16" fmla="*/ 12 w 22"/>
                  <a:gd name="T17" fmla="*/ 13 h 17"/>
                  <a:gd name="T18" fmla="*/ 14 w 22"/>
                  <a:gd name="T19" fmla="*/ 14 h 17"/>
                  <a:gd name="T20" fmla="*/ 12 w 22"/>
                  <a:gd name="T21" fmla="*/ 17 h 17"/>
                  <a:gd name="T22" fmla="*/ 12 w 22"/>
                  <a:gd name="T23" fmla="*/ 17 h 17"/>
                  <a:gd name="T24" fmla="*/ 22 w 22"/>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22" y="17"/>
                    </a:moveTo>
                    <a:lnTo>
                      <a:pt x="22" y="17"/>
                    </a:lnTo>
                    <a:lnTo>
                      <a:pt x="21" y="12"/>
                    </a:lnTo>
                    <a:lnTo>
                      <a:pt x="17" y="5"/>
                    </a:lnTo>
                    <a:lnTo>
                      <a:pt x="10" y="3"/>
                    </a:lnTo>
                    <a:lnTo>
                      <a:pt x="0" y="0"/>
                    </a:lnTo>
                    <a:lnTo>
                      <a:pt x="0" y="10"/>
                    </a:lnTo>
                    <a:lnTo>
                      <a:pt x="10" y="10"/>
                    </a:lnTo>
                    <a:lnTo>
                      <a:pt x="12" y="13"/>
                    </a:lnTo>
                    <a:lnTo>
                      <a:pt x="14" y="14"/>
                    </a:lnTo>
                    <a:lnTo>
                      <a:pt x="12" y="17"/>
                    </a:lnTo>
                    <a:lnTo>
                      <a:pt x="12" y="17"/>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79" name="Freeform 235"/>
              <p:cNvSpPr>
                <a:spLocks/>
              </p:cNvSpPr>
              <p:nvPr/>
            </p:nvSpPr>
            <p:spPr bwMode="auto">
              <a:xfrm>
                <a:off x="5248" y="4160"/>
                <a:ext cx="7" cy="6"/>
              </a:xfrm>
              <a:custGeom>
                <a:avLst/>
                <a:gdLst>
                  <a:gd name="T0" fmla="*/ 22 w 22"/>
                  <a:gd name="T1" fmla="*/ 12 h 22"/>
                  <a:gd name="T2" fmla="*/ 22 w 22"/>
                  <a:gd name="T3" fmla="*/ 12 h 22"/>
                  <a:gd name="T4" fmla="*/ 13 w 22"/>
                  <a:gd name="T5" fmla="*/ 12 h 22"/>
                  <a:gd name="T6" fmla="*/ 12 w 22"/>
                  <a:gd name="T7" fmla="*/ 8 h 22"/>
                  <a:gd name="T8" fmla="*/ 9 w 22"/>
                  <a:gd name="T9" fmla="*/ 5 h 22"/>
                  <a:gd name="T10" fmla="*/ 10 w 22"/>
                  <a:gd name="T11" fmla="*/ 0 h 22"/>
                  <a:gd name="T12" fmla="*/ 0 w 22"/>
                  <a:gd name="T13" fmla="*/ 0 h 22"/>
                  <a:gd name="T14" fmla="*/ 2 w 22"/>
                  <a:gd name="T15" fmla="*/ 5 h 22"/>
                  <a:gd name="T16" fmla="*/ 4 w 22"/>
                  <a:gd name="T17" fmla="*/ 13 h 22"/>
                  <a:gd name="T18" fmla="*/ 10 w 22"/>
                  <a:gd name="T19" fmla="*/ 19 h 22"/>
                  <a:gd name="T20" fmla="*/ 22 w 22"/>
                  <a:gd name="T21" fmla="*/ 22 h 22"/>
                  <a:gd name="T22" fmla="*/ 22 w 22"/>
                  <a:gd name="T23" fmla="*/ 22 h 22"/>
                  <a:gd name="T24" fmla="*/ 22 w 22"/>
                  <a:gd name="T2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22" y="12"/>
                    </a:moveTo>
                    <a:lnTo>
                      <a:pt x="22" y="12"/>
                    </a:lnTo>
                    <a:lnTo>
                      <a:pt x="13" y="12"/>
                    </a:lnTo>
                    <a:lnTo>
                      <a:pt x="12" y="8"/>
                    </a:lnTo>
                    <a:lnTo>
                      <a:pt x="9" y="5"/>
                    </a:lnTo>
                    <a:lnTo>
                      <a:pt x="10" y="0"/>
                    </a:lnTo>
                    <a:lnTo>
                      <a:pt x="0" y="0"/>
                    </a:lnTo>
                    <a:lnTo>
                      <a:pt x="2" y="5"/>
                    </a:lnTo>
                    <a:lnTo>
                      <a:pt x="4" y="13"/>
                    </a:lnTo>
                    <a:lnTo>
                      <a:pt x="10" y="19"/>
                    </a:lnTo>
                    <a:lnTo>
                      <a:pt x="22" y="22"/>
                    </a:lnTo>
                    <a:lnTo>
                      <a:pt x="22" y="22"/>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0" name="Freeform 236"/>
              <p:cNvSpPr>
                <a:spLocks/>
              </p:cNvSpPr>
              <p:nvPr/>
            </p:nvSpPr>
            <p:spPr bwMode="auto">
              <a:xfrm>
                <a:off x="5255" y="4163"/>
                <a:ext cx="37" cy="3"/>
              </a:xfrm>
              <a:custGeom>
                <a:avLst/>
                <a:gdLst>
                  <a:gd name="T0" fmla="*/ 110 w 110"/>
                  <a:gd name="T1" fmla="*/ 0 h 10"/>
                  <a:gd name="T2" fmla="*/ 110 w 110"/>
                  <a:gd name="T3" fmla="*/ 0 h 10"/>
                  <a:gd name="T4" fmla="*/ 103 w 110"/>
                  <a:gd name="T5" fmla="*/ 0 h 10"/>
                  <a:gd name="T6" fmla="*/ 90 w 110"/>
                  <a:gd name="T7" fmla="*/ 0 h 10"/>
                  <a:gd name="T8" fmla="*/ 74 w 110"/>
                  <a:gd name="T9" fmla="*/ 0 h 10"/>
                  <a:gd name="T10" fmla="*/ 56 w 110"/>
                  <a:gd name="T11" fmla="*/ 0 h 10"/>
                  <a:gd name="T12" fmla="*/ 39 w 110"/>
                  <a:gd name="T13" fmla="*/ 0 h 10"/>
                  <a:gd name="T14" fmla="*/ 22 w 110"/>
                  <a:gd name="T15" fmla="*/ 0 h 10"/>
                  <a:gd name="T16" fmla="*/ 9 w 110"/>
                  <a:gd name="T17" fmla="*/ 0 h 10"/>
                  <a:gd name="T18" fmla="*/ 0 w 110"/>
                  <a:gd name="T19" fmla="*/ 0 h 10"/>
                  <a:gd name="T20" fmla="*/ 0 w 110"/>
                  <a:gd name="T21" fmla="*/ 10 h 10"/>
                  <a:gd name="T22" fmla="*/ 9 w 110"/>
                  <a:gd name="T23" fmla="*/ 10 h 10"/>
                  <a:gd name="T24" fmla="*/ 22 w 110"/>
                  <a:gd name="T25" fmla="*/ 10 h 10"/>
                  <a:gd name="T26" fmla="*/ 39 w 110"/>
                  <a:gd name="T27" fmla="*/ 10 h 10"/>
                  <a:gd name="T28" fmla="*/ 56 w 110"/>
                  <a:gd name="T29" fmla="*/ 10 h 10"/>
                  <a:gd name="T30" fmla="*/ 74 w 110"/>
                  <a:gd name="T31" fmla="*/ 10 h 10"/>
                  <a:gd name="T32" fmla="*/ 90 w 110"/>
                  <a:gd name="T33" fmla="*/ 10 h 10"/>
                  <a:gd name="T34" fmla="*/ 103 w 110"/>
                  <a:gd name="T35" fmla="*/ 10 h 10"/>
                  <a:gd name="T36" fmla="*/ 110 w 110"/>
                  <a:gd name="T37" fmla="*/ 10 h 10"/>
                  <a:gd name="T38" fmla="*/ 110 w 110"/>
                  <a:gd name="T39" fmla="*/ 10 h 10"/>
                  <a:gd name="T40" fmla="*/ 110 w 110"/>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0">
                    <a:moveTo>
                      <a:pt x="110" y="0"/>
                    </a:moveTo>
                    <a:lnTo>
                      <a:pt x="110" y="0"/>
                    </a:lnTo>
                    <a:lnTo>
                      <a:pt x="103" y="0"/>
                    </a:lnTo>
                    <a:lnTo>
                      <a:pt x="90" y="0"/>
                    </a:lnTo>
                    <a:lnTo>
                      <a:pt x="74" y="0"/>
                    </a:lnTo>
                    <a:lnTo>
                      <a:pt x="56" y="0"/>
                    </a:lnTo>
                    <a:lnTo>
                      <a:pt x="39" y="0"/>
                    </a:lnTo>
                    <a:lnTo>
                      <a:pt x="22" y="0"/>
                    </a:lnTo>
                    <a:lnTo>
                      <a:pt x="9" y="0"/>
                    </a:lnTo>
                    <a:lnTo>
                      <a:pt x="0" y="0"/>
                    </a:lnTo>
                    <a:lnTo>
                      <a:pt x="0" y="10"/>
                    </a:lnTo>
                    <a:lnTo>
                      <a:pt x="9" y="10"/>
                    </a:lnTo>
                    <a:lnTo>
                      <a:pt x="22" y="10"/>
                    </a:lnTo>
                    <a:lnTo>
                      <a:pt x="39" y="10"/>
                    </a:lnTo>
                    <a:lnTo>
                      <a:pt x="56" y="10"/>
                    </a:lnTo>
                    <a:lnTo>
                      <a:pt x="74" y="10"/>
                    </a:lnTo>
                    <a:lnTo>
                      <a:pt x="90" y="10"/>
                    </a:lnTo>
                    <a:lnTo>
                      <a:pt x="103" y="10"/>
                    </a:lnTo>
                    <a:lnTo>
                      <a:pt x="110" y="10"/>
                    </a:lnTo>
                    <a:lnTo>
                      <a:pt x="110" y="1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1" name="Freeform 237"/>
              <p:cNvSpPr>
                <a:spLocks/>
              </p:cNvSpPr>
              <p:nvPr/>
            </p:nvSpPr>
            <p:spPr bwMode="auto">
              <a:xfrm>
                <a:off x="5292" y="4160"/>
                <a:ext cx="6" cy="6"/>
              </a:xfrm>
              <a:custGeom>
                <a:avLst/>
                <a:gdLst>
                  <a:gd name="T0" fmla="*/ 10 w 20"/>
                  <a:gd name="T1" fmla="*/ 0 h 21"/>
                  <a:gd name="T2" fmla="*/ 10 w 20"/>
                  <a:gd name="T3" fmla="*/ 0 h 21"/>
                  <a:gd name="T4" fmla="*/ 11 w 20"/>
                  <a:gd name="T5" fmla="*/ 8 h 21"/>
                  <a:gd name="T6" fmla="*/ 10 w 20"/>
                  <a:gd name="T7" fmla="*/ 8 h 21"/>
                  <a:gd name="T8" fmla="*/ 6 w 20"/>
                  <a:gd name="T9" fmla="*/ 11 h 21"/>
                  <a:gd name="T10" fmla="*/ 0 w 20"/>
                  <a:gd name="T11" fmla="*/ 11 h 21"/>
                  <a:gd name="T12" fmla="*/ 0 w 20"/>
                  <a:gd name="T13" fmla="*/ 21 h 21"/>
                  <a:gd name="T14" fmla="*/ 9 w 20"/>
                  <a:gd name="T15" fmla="*/ 18 h 21"/>
                  <a:gd name="T16" fmla="*/ 15 w 20"/>
                  <a:gd name="T17" fmla="*/ 16 h 21"/>
                  <a:gd name="T18" fmla="*/ 19 w 20"/>
                  <a:gd name="T19" fmla="*/ 8 h 21"/>
                  <a:gd name="T20" fmla="*/ 20 w 20"/>
                  <a:gd name="T21" fmla="*/ 0 h 21"/>
                  <a:gd name="T22" fmla="*/ 20 w 20"/>
                  <a:gd name="T23" fmla="*/ 0 h 21"/>
                  <a:gd name="T24" fmla="*/ 10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0" y="0"/>
                    </a:moveTo>
                    <a:lnTo>
                      <a:pt x="10" y="0"/>
                    </a:lnTo>
                    <a:lnTo>
                      <a:pt x="11" y="8"/>
                    </a:lnTo>
                    <a:lnTo>
                      <a:pt x="10" y="8"/>
                    </a:lnTo>
                    <a:lnTo>
                      <a:pt x="6" y="11"/>
                    </a:lnTo>
                    <a:lnTo>
                      <a:pt x="0" y="11"/>
                    </a:lnTo>
                    <a:lnTo>
                      <a:pt x="0" y="21"/>
                    </a:lnTo>
                    <a:lnTo>
                      <a:pt x="9" y="18"/>
                    </a:lnTo>
                    <a:lnTo>
                      <a:pt x="15" y="16"/>
                    </a:lnTo>
                    <a:lnTo>
                      <a:pt x="19" y="8"/>
                    </a:lnTo>
                    <a:lnTo>
                      <a:pt x="20" y="0"/>
                    </a:lnTo>
                    <a:lnTo>
                      <a:pt x="2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2" name="Freeform 238"/>
              <p:cNvSpPr>
                <a:spLocks/>
              </p:cNvSpPr>
              <p:nvPr/>
            </p:nvSpPr>
            <p:spPr bwMode="auto">
              <a:xfrm>
                <a:off x="5295" y="4153"/>
                <a:ext cx="3" cy="7"/>
              </a:xfrm>
              <a:custGeom>
                <a:avLst/>
                <a:gdLst>
                  <a:gd name="T0" fmla="*/ 4 w 10"/>
                  <a:gd name="T1" fmla="*/ 0 h 30"/>
                  <a:gd name="T2" fmla="*/ 0 w 10"/>
                  <a:gd name="T3" fmla="*/ 4 h 30"/>
                  <a:gd name="T4" fmla="*/ 0 w 10"/>
                  <a:gd name="T5" fmla="*/ 7 h 30"/>
                  <a:gd name="T6" fmla="*/ 0 w 10"/>
                  <a:gd name="T7" fmla="*/ 13 h 30"/>
                  <a:gd name="T8" fmla="*/ 0 w 10"/>
                  <a:gd name="T9" fmla="*/ 21 h 30"/>
                  <a:gd name="T10" fmla="*/ 0 w 10"/>
                  <a:gd name="T11" fmla="*/ 30 h 30"/>
                  <a:gd name="T12" fmla="*/ 10 w 10"/>
                  <a:gd name="T13" fmla="*/ 30 h 30"/>
                  <a:gd name="T14" fmla="*/ 10 w 10"/>
                  <a:gd name="T15" fmla="*/ 21 h 30"/>
                  <a:gd name="T16" fmla="*/ 10 w 10"/>
                  <a:gd name="T17" fmla="*/ 13 h 30"/>
                  <a:gd name="T18" fmla="*/ 10 w 10"/>
                  <a:gd name="T19" fmla="*/ 7 h 30"/>
                  <a:gd name="T20" fmla="*/ 10 w 10"/>
                  <a:gd name="T21" fmla="*/ 4 h 30"/>
                  <a:gd name="T22" fmla="*/ 6 w 10"/>
                  <a:gd name="T23" fmla="*/ 8 h 30"/>
                  <a:gd name="T24" fmla="*/ 4 w 10"/>
                  <a:gd name="T25" fmla="*/ 0 h 30"/>
                  <a:gd name="T26" fmla="*/ 0 w 10"/>
                  <a:gd name="T27" fmla="*/ 2 h 30"/>
                  <a:gd name="T28" fmla="*/ 0 w 10"/>
                  <a:gd name="T29" fmla="*/ 4 h 30"/>
                  <a:gd name="T30" fmla="*/ 4 w 10"/>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30">
                    <a:moveTo>
                      <a:pt x="4" y="0"/>
                    </a:moveTo>
                    <a:lnTo>
                      <a:pt x="0" y="4"/>
                    </a:lnTo>
                    <a:lnTo>
                      <a:pt x="0" y="7"/>
                    </a:lnTo>
                    <a:lnTo>
                      <a:pt x="0" y="13"/>
                    </a:lnTo>
                    <a:lnTo>
                      <a:pt x="0" y="21"/>
                    </a:lnTo>
                    <a:lnTo>
                      <a:pt x="0" y="30"/>
                    </a:lnTo>
                    <a:lnTo>
                      <a:pt x="10" y="30"/>
                    </a:lnTo>
                    <a:lnTo>
                      <a:pt x="10" y="21"/>
                    </a:lnTo>
                    <a:lnTo>
                      <a:pt x="10" y="13"/>
                    </a:lnTo>
                    <a:lnTo>
                      <a:pt x="10" y="7"/>
                    </a:lnTo>
                    <a:lnTo>
                      <a:pt x="10" y="4"/>
                    </a:lnTo>
                    <a:lnTo>
                      <a:pt x="6" y="8"/>
                    </a:lnTo>
                    <a:lnTo>
                      <a:pt x="4" y="0"/>
                    </a:lnTo>
                    <a:lnTo>
                      <a:pt x="0" y="2"/>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3" name="Freeform 239"/>
              <p:cNvSpPr>
                <a:spLocks/>
              </p:cNvSpPr>
              <p:nvPr/>
            </p:nvSpPr>
            <p:spPr bwMode="auto">
              <a:xfrm>
                <a:off x="5296" y="4135"/>
                <a:ext cx="28" cy="20"/>
              </a:xfrm>
              <a:custGeom>
                <a:avLst/>
                <a:gdLst>
                  <a:gd name="T0" fmla="*/ 76 w 84"/>
                  <a:gd name="T1" fmla="*/ 0 h 80"/>
                  <a:gd name="T2" fmla="*/ 76 w 84"/>
                  <a:gd name="T3" fmla="*/ 0 h 80"/>
                  <a:gd name="T4" fmla="*/ 69 w 84"/>
                  <a:gd name="T5" fmla="*/ 14 h 80"/>
                  <a:gd name="T6" fmla="*/ 60 w 84"/>
                  <a:gd name="T7" fmla="*/ 28 h 80"/>
                  <a:gd name="T8" fmla="*/ 46 w 84"/>
                  <a:gd name="T9" fmla="*/ 38 h 80"/>
                  <a:gd name="T10" fmla="*/ 32 w 84"/>
                  <a:gd name="T11" fmla="*/ 50 h 80"/>
                  <a:gd name="T12" fmla="*/ 20 w 84"/>
                  <a:gd name="T13" fmla="*/ 59 h 80"/>
                  <a:gd name="T14" fmla="*/ 9 w 84"/>
                  <a:gd name="T15" fmla="*/ 66 h 80"/>
                  <a:gd name="T16" fmla="*/ 1 w 84"/>
                  <a:gd name="T17" fmla="*/ 71 h 80"/>
                  <a:gd name="T18" fmla="*/ 0 w 84"/>
                  <a:gd name="T19" fmla="*/ 72 h 80"/>
                  <a:gd name="T20" fmla="*/ 2 w 84"/>
                  <a:gd name="T21" fmla="*/ 80 h 80"/>
                  <a:gd name="T22" fmla="*/ 6 w 84"/>
                  <a:gd name="T23" fmla="*/ 79 h 80"/>
                  <a:gd name="T24" fmla="*/ 14 w 84"/>
                  <a:gd name="T25" fmla="*/ 74 h 80"/>
                  <a:gd name="T26" fmla="*/ 25 w 84"/>
                  <a:gd name="T27" fmla="*/ 67 h 80"/>
                  <a:gd name="T28" fmla="*/ 37 w 84"/>
                  <a:gd name="T29" fmla="*/ 58 h 80"/>
                  <a:gd name="T30" fmla="*/ 51 w 84"/>
                  <a:gd name="T31" fmla="*/ 46 h 80"/>
                  <a:gd name="T32" fmla="*/ 65 w 84"/>
                  <a:gd name="T33" fmla="*/ 33 h 80"/>
                  <a:gd name="T34" fmla="*/ 76 w 84"/>
                  <a:gd name="T35" fmla="*/ 19 h 80"/>
                  <a:gd name="T36" fmla="*/ 84 w 84"/>
                  <a:gd name="T37" fmla="*/ 3 h 80"/>
                  <a:gd name="T38" fmla="*/ 84 w 84"/>
                  <a:gd name="T39" fmla="*/ 3 h 80"/>
                  <a:gd name="T40" fmla="*/ 76 w 84"/>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80">
                    <a:moveTo>
                      <a:pt x="76" y="0"/>
                    </a:moveTo>
                    <a:lnTo>
                      <a:pt x="76" y="0"/>
                    </a:lnTo>
                    <a:lnTo>
                      <a:pt x="69" y="14"/>
                    </a:lnTo>
                    <a:lnTo>
                      <a:pt x="60" y="28"/>
                    </a:lnTo>
                    <a:lnTo>
                      <a:pt x="46" y="38"/>
                    </a:lnTo>
                    <a:lnTo>
                      <a:pt x="32" y="50"/>
                    </a:lnTo>
                    <a:lnTo>
                      <a:pt x="20" y="59"/>
                    </a:lnTo>
                    <a:lnTo>
                      <a:pt x="9" y="66"/>
                    </a:lnTo>
                    <a:lnTo>
                      <a:pt x="1" y="71"/>
                    </a:lnTo>
                    <a:lnTo>
                      <a:pt x="0" y="72"/>
                    </a:lnTo>
                    <a:lnTo>
                      <a:pt x="2" y="80"/>
                    </a:lnTo>
                    <a:lnTo>
                      <a:pt x="6" y="79"/>
                    </a:lnTo>
                    <a:lnTo>
                      <a:pt x="14" y="74"/>
                    </a:lnTo>
                    <a:lnTo>
                      <a:pt x="25" y="67"/>
                    </a:lnTo>
                    <a:lnTo>
                      <a:pt x="37" y="58"/>
                    </a:lnTo>
                    <a:lnTo>
                      <a:pt x="51" y="46"/>
                    </a:lnTo>
                    <a:lnTo>
                      <a:pt x="65" y="33"/>
                    </a:lnTo>
                    <a:lnTo>
                      <a:pt x="76" y="19"/>
                    </a:lnTo>
                    <a:lnTo>
                      <a:pt x="84" y="3"/>
                    </a:lnTo>
                    <a:lnTo>
                      <a:pt x="84" y="3"/>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4" name="Freeform 240"/>
              <p:cNvSpPr>
                <a:spLocks/>
              </p:cNvSpPr>
              <p:nvPr/>
            </p:nvSpPr>
            <p:spPr bwMode="auto">
              <a:xfrm>
                <a:off x="5322" y="4126"/>
                <a:ext cx="5" cy="10"/>
              </a:xfrm>
              <a:custGeom>
                <a:avLst/>
                <a:gdLst>
                  <a:gd name="T0" fmla="*/ 8 w 17"/>
                  <a:gd name="T1" fmla="*/ 0 h 38"/>
                  <a:gd name="T2" fmla="*/ 8 w 17"/>
                  <a:gd name="T3" fmla="*/ 0 h 38"/>
                  <a:gd name="T4" fmla="*/ 8 w 17"/>
                  <a:gd name="T5" fmla="*/ 4 h 38"/>
                  <a:gd name="T6" fmla="*/ 7 w 17"/>
                  <a:gd name="T7" fmla="*/ 13 h 38"/>
                  <a:gd name="T8" fmla="*/ 4 w 17"/>
                  <a:gd name="T9" fmla="*/ 24 h 38"/>
                  <a:gd name="T10" fmla="*/ 0 w 17"/>
                  <a:gd name="T11" fmla="*/ 35 h 38"/>
                  <a:gd name="T12" fmla="*/ 8 w 17"/>
                  <a:gd name="T13" fmla="*/ 38 h 38"/>
                  <a:gd name="T14" fmla="*/ 12 w 17"/>
                  <a:gd name="T15" fmla="*/ 26 h 38"/>
                  <a:gd name="T16" fmla="*/ 14 w 17"/>
                  <a:gd name="T17" fmla="*/ 13 h 38"/>
                  <a:gd name="T18" fmla="*/ 15 w 17"/>
                  <a:gd name="T19" fmla="*/ 4 h 38"/>
                  <a:gd name="T20" fmla="*/ 15 w 17"/>
                  <a:gd name="T21" fmla="*/ 0 h 38"/>
                  <a:gd name="T22" fmla="*/ 15 w 17"/>
                  <a:gd name="T23" fmla="*/ 0 h 38"/>
                  <a:gd name="T24" fmla="*/ 15 w 17"/>
                  <a:gd name="T25" fmla="*/ 0 h 38"/>
                  <a:gd name="T26" fmla="*/ 17 w 17"/>
                  <a:gd name="T27" fmla="*/ 0 h 38"/>
                  <a:gd name="T28" fmla="*/ 15 w 17"/>
                  <a:gd name="T29" fmla="*/ 0 h 38"/>
                  <a:gd name="T30" fmla="*/ 8 w 17"/>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8">
                    <a:moveTo>
                      <a:pt x="8" y="0"/>
                    </a:moveTo>
                    <a:lnTo>
                      <a:pt x="8" y="0"/>
                    </a:lnTo>
                    <a:lnTo>
                      <a:pt x="8" y="4"/>
                    </a:lnTo>
                    <a:lnTo>
                      <a:pt x="7" y="13"/>
                    </a:lnTo>
                    <a:lnTo>
                      <a:pt x="4" y="24"/>
                    </a:lnTo>
                    <a:lnTo>
                      <a:pt x="0" y="35"/>
                    </a:lnTo>
                    <a:lnTo>
                      <a:pt x="8" y="38"/>
                    </a:lnTo>
                    <a:lnTo>
                      <a:pt x="12" y="26"/>
                    </a:lnTo>
                    <a:lnTo>
                      <a:pt x="14" y="13"/>
                    </a:lnTo>
                    <a:lnTo>
                      <a:pt x="15" y="4"/>
                    </a:lnTo>
                    <a:lnTo>
                      <a:pt x="15" y="0"/>
                    </a:lnTo>
                    <a:lnTo>
                      <a:pt x="15" y="0"/>
                    </a:lnTo>
                    <a:lnTo>
                      <a:pt x="15" y="0"/>
                    </a:lnTo>
                    <a:lnTo>
                      <a:pt x="17" y="0"/>
                    </a:lnTo>
                    <a:lnTo>
                      <a:pt x="15"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5" name="Freeform 241"/>
              <p:cNvSpPr>
                <a:spLocks/>
              </p:cNvSpPr>
              <p:nvPr/>
            </p:nvSpPr>
            <p:spPr bwMode="auto">
              <a:xfrm>
                <a:off x="5276" y="3900"/>
                <a:ext cx="51" cy="226"/>
              </a:xfrm>
              <a:custGeom>
                <a:avLst/>
                <a:gdLst>
                  <a:gd name="T0" fmla="*/ 0 w 153"/>
                  <a:gd name="T1" fmla="*/ 0 h 904"/>
                  <a:gd name="T2" fmla="*/ 0 w 153"/>
                  <a:gd name="T3" fmla="*/ 0 h 904"/>
                  <a:gd name="T4" fmla="*/ 8 w 153"/>
                  <a:gd name="T5" fmla="*/ 42 h 904"/>
                  <a:gd name="T6" fmla="*/ 24 w 153"/>
                  <a:gd name="T7" fmla="*/ 147 h 904"/>
                  <a:gd name="T8" fmla="*/ 48 w 153"/>
                  <a:gd name="T9" fmla="*/ 291 h 904"/>
                  <a:gd name="T10" fmla="*/ 74 w 153"/>
                  <a:gd name="T11" fmla="*/ 456 h 904"/>
                  <a:gd name="T12" fmla="*/ 101 w 153"/>
                  <a:gd name="T13" fmla="*/ 621 h 904"/>
                  <a:gd name="T14" fmla="*/ 123 w 153"/>
                  <a:gd name="T15" fmla="*/ 765 h 904"/>
                  <a:gd name="T16" fmla="*/ 140 w 153"/>
                  <a:gd name="T17" fmla="*/ 866 h 904"/>
                  <a:gd name="T18" fmla="*/ 146 w 153"/>
                  <a:gd name="T19" fmla="*/ 904 h 904"/>
                  <a:gd name="T20" fmla="*/ 153 w 153"/>
                  <a:gd name="T21" fmla="*/ 904 h 904"/>
                  <a:gd name="T22" fmla="*/ 147 w 153"/>
                  <a:gd name="T23" fmla="*/ 866 h 904"/>
                  <a:gd name="T24" fmla="*/ 131 w 153"/>
                  <a:gd name="T25" fmla="*/ 765 h 904"/>
                  <a:gd name="T26" fmla="*/ 108 w 153"/>
                  <a:gd name="T27" fmla="*/ 621 h 904"/>
                  <a:gd name="T28" fmla="*/ 82 w 153"/>
                  <a:gd name="T29" fmla="*/ 456 h 904"/>
                  <a:gd name="T30" fmla="*/ 56 w 153"/>
                  <a:gd name="T31" fmla="*/ 291 h 904"/>
                  <a:gd name="T32" fmla="*/ 32 w 153"/>
                  <a:gd name="T33" fmla="*/ 147 h 904"/>
                  <a:gd name="T34" fmla="*/ 15 w 153"/>
                  <a:gd name="T35" fmla="*/ 42 h 904"/>
                  <a:gd name="T36" fmla="*/ 8 w 153"/>
                  <a:gd name="T37" fmla="*/ 0 h 904"/>
                  <a:gd name="T38" fmla="*/ 8 w 153"/>
                  <a:gd name="T39" fmla="*/ 0 h 904"/>
                  <a:gd name="T40" fmla="*/ 0 w 153"/>
                  <a:gd name="T41"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904">
                    <a:moveTo>
                      <a:pt x="0" y="0"/>
                    </a:moveTo>
                    <a:lnTo>
                      <a:pt x="0" y="0"/>
                    </a:lnTo>
                    <a:lnTo>
                      <a:pt x="8" y="42"/>
                    </a:lnTo>
                    <a:lnTo>
                      <a:pt x="24" y="147"/>
                    </a:lnTo>
                    <a:lnTo>
                      <a:pt x="48" y="291"/>
                    </a:lnTo>
                    <a:lnTo>
                      <a:pt x="74" y="456"/>
                    </a:lnTo>
                    <a:lnTo>
                      <a:pt x="101" y="621"/>
                    </a:lnTo>
                    <a:lnTo>
                      <a:pt x="123" y="765"/>
                    </a:lnTo>
                    <a:lnTo>
                      <a:pt x="140" y="866"/>
                    </a:lnTo>
                    <a:lnTo>
                      <a:pt x="146" y="904"/>
                    </a:lnTo>
                    <a:lnTo>
                      <a:pt x="153" y="904"/>
                    </a:lnTo>
                    <a:lnTo>
                      <a:pt x="147" y="866"/>
                    </a:lnTo>
                    <a:lnTo>
                      <a:pt x="131" y="765"/>
                    </a:lnTo>
                    <a:lnTo>
                      <a:pt x="108" y="621"/>
                    </a:lnTo>
                    <a:lnTo>
                      <a:pt x="82" y="456"/>
                    </a:lnTo>
                    <a:lnTo>
                      <a:pt x="56" y="291"/>
                    </a:lnTo>
                    <a:lnTo>
                      <a:pt x="32" y="147"/>
                    </a:lnTo>
                    <a:lnTo>
                      <a:pt x="15" y="42"/>
                    </a:lnTo>
                    <a:lnTo>
                      <a:pt x="8" y="0"/>
                    </a:lnTo>
                    <a:lnTo>
                      <a:pt x="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6" name="Freeform 242"/>
              <p:cNvSpPr>
                <a:spLocks/>
              </p:cNvSpPr>
              <p:nvPr/>
            </p:nvSpPr>
            <p:spPr bwMode="auto">
              <a:xfrm>
                <a:off x="5267" y="3891"/>
                <a:ext cx="11" cy="9"/>
              </a:xfrm>
              <a:custGeom>
                <a:avLst/>
                <a:gdLst>
                  <a:gd name="T0" fmla="*/ 0 w 35"/>
                  <a:gd name="T1" fmla="*/ 11 h 35"/>
                  <a:gd name="T2" fmla="*/ 0 w 35"/>
                  <a:gd name="T3" fmla="*/ 11 h 35"/>
                  <a:gd name="T4" fmla="*/ 10 w 35"/>
                  <a:gd name="T5" fmla="*/ 12 h 35"/>
                  <a:gd name="T6" fmla="*/ 17 w 35"/>
                  <a:gd name="T7" fmla="*/ 19 h 35"/>
                  <a:gd name="T8" fmla="*/ 24 w 35"/>
                  <a:gd name="T9" fmla="*/ 29 h 35"/>
                  <a:gd name="T10" fmla="*/ 27 w 35"/>
                  <a:gd name="T11" fmla="*/ 35 h 35"/>
                  <a:gd name="T12" fmla="*/ 35 w 35"/>
                  <a:gd name="T13" fmla="*/ 35 h 35"/>
                  <a:gd name="T14" fmla="*/ 31 w 35"/>
                  <a:gd name="T15" fmla="*/ 24 h 35"/>
                  <a:gd name="T16" fmla="*/ 22 w 35"/>
                  <a:gd name="T17" fmla="*/ 13 h 35"/>
                  <a:gd name="T18" fmla="*/ 12 w 35"/>
                  <a:gd name="T19" fmla="*/ 4 h 35"/>
                  <a:gd name="T20" fmla="*/ 0 w 35"/>
                  <a:gd name="T21" fmla="*/ 0 h 35"/>
                  <a:gd name="T22" fmla="*/ 0 w 35"/>
                  <a:gd name="T23" fmla="*/ 0 h 35"/>
                  <a:gd name="T24" fmla="*/ 0 w 35"/>
                  <a:gd name="T25"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0" y="11"/>
                    </a:moveTo>
                    <a:lnTo>
                      <a:pt x="0" y="11"/>
                    </a:lnTo>
                    <a:lnTo>
                      <a:pt x="10" y="12"/>
                    </a:lnTo>
                    <a:lnTo>
                      <a:pt x="17" y="19"/>
                    </a:lnTo>
                    <a:lnTo>
                      <a:pt x="24" y="29"/>
                    </a:lnTo>
                    <a:lnTo>
                      <a:pt x="27" y="35"/>
                    </a:lnTo>
                    <a:lnTo>
                      <a:pt x="35" y="35"/>
                    </a:lnTo>
                    <a:lnTo>
                      <a:pt x="31" y="24"/>
                    </a:lnTo>
                    <a:lnTo>
                      <a:pt x="22" y="13"/>
                    </a:lnTo>
                    <a:lnTo>
                      <a:pt x="12" y="4"/>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7" name="Freeform 243"/>
              <p:cNvSpPr>
                <a:spLocks/>
              </p:cNvSpPr>
              <p:nvPr/>
            </p:nvSpPr>
            <p:spPr bwMode="auto">
              <a:xfrm>
                <a:off x="5239" y="3891"/>
                <a:ext cx="28" cy="3"/>
              </a:xfrm>
              <a:custGeom>
                <a:avLst/>
                <a:gdLst>
                  <a:gd name="T0" fmla="*/ 0 w 83"/>
                  <a:gd name="T1" fmla="*/ 8 h 12"/>
                  <a:gd name="T2" fmla="*/ 1 w 83"/>
                  <a:gd name="T3" fmla="*/ 8 h 12"/>
                  <a:gd name="T4" fmla="*/ 8 w 83"/>
                  <a:gd name="T5" fmla="*/ 9 h 12"/>
                  <a:gd name="T6" fmla="*/ 18 w 83"/>
                  <a:gd name="T7" fmla="*/ 10 h 12"/>
                  <a:gd name="T8" fmla="*/ 29 w 83"/>
                  <a:gd name="T9" fmla="*/ 12 h 12"/>
                  <a:gd name="T10" fmla="*/ 40 w 83"/>
                  <a:gd name="T11" fmla="*/ 12 h 12"/>
                  <a:gd name="T12" fmla="*/ 53 w 83"/>
                  <a:gd name="T13" fmla="*/ 12 h 12"/>
                  <a:gd name="T14" fmla="*/ 65 w 83"/>
                  <a:gd name="T15" fmla="*/ 12 h 12"/>
                  <a:gd name="T16" fmla="*/ 75 w 83"/>
                  <a:gd name="T17" fmla="*/ 12 h 12"/>
                  <a:gd name="T18" fmla="*/ 83 w 83"/>
                  <a:gd name="T19" fmla="*/ 12 h 12"/>
                  <a:gd name="T20" fmla="*/ 83 w 83"/>
                  <a:gd name="T21" fmla="*/ 1 h 12"/>
                  <a:gd name="T22" fmla="*/ 75 w 83"/>
                  <a:gd name="T23" fmla="*/ 1 h 12"/>
                  <a:gd name="T24" fmla="*/ 65 w 83"/>
                  <a:gd name="T25" fmla="*/ 1 h 12"/>
                  <a:gd name="T26" fmla="*/ 53 w 83"/>
                  <a:gd name="T27" fmla="*/ 1 h 12"/>
                  <a:gd name="T28" fmla="*/ 40 w 83"/>
                  <a:gd name="T29" fmla="*/ 1 h 12"/>
                  <a:gd name="T30" fmla="*/ 29 w 83"/>
                  <a:gd name="T31" fmla="*/ 1 h 12"/>
                  <a:gd name="T32" fmla="*/ 18 w 83"/>
                  <a:gd name="T33" fmla="*/ 0 h 12"/>
                  <a:gd name="T34" fmla="*/ 8 w 83"/>
                  <a:gd name="T35" fmla="*/ 1 h 12"/>
                  <a:gd name="T36" fmla="*/ 1 w 83"/>
                  <a:gd name="T37" fmla="*/ 0 h 12"/>
                  <a:gd name="T38" fmla="*/ 3 w 83"/>
                  <a:gd name="T39" fmla="*/ 0 h 12"/>
                  <a:gd name="T40" fmla="*/ 0 w 83"/>
                  <a:gd name="T4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
                    <a:moveTo>
                      <a:pt x="0" y="8"/>
                    </a:moveTo>
                    <a:lnTo>
                      <a:pt x="1" y="8"/>
                    </a:lnTo>
                    <a:lnTo>
                      <a:pt x="8" y="9"/>
                    </a:lnTo>
                    <a:lnTo>
                      <a:pt x="18" y="10"/>
                    </a:lnTo>
                    <a:lnTo>
                      <a:pt x="29" y="12"/>
                    </a:lnTo>
                    <a:lnTo>
                      <a:pt x="40" y="12"/>
                    </a:lnTo>
                    <a:lnTo>
                      <a:pt x="53" y="12"/>
                    </a:lnTo>
                    <a:lnTo>
                      <a:pt x="65" y="12"/>
                    </a:lnTo>
                    <a:lnTo>
                      <a:pt x="75" y="12"/>
                    </a:lnTo>
                    <a:lnTo>
                      <a:pt x="83" y="12"/>
                    </a:lnTo>
                    <a:lnTo>
                      <a:pt x="83" y="1"/>
                    </a:lnTo>
                    <a:lnTo>
                      <a:pt x="75" y="1"/>
                    </a:lnTo>
                    <a:lnTo>
                      <a:pt x="65" y="1"/>
                    </a:lnTo>
                    <a:lnTo>
                      <a:pt x="53" y="1"/>
                    </a:lnTo>
                    <a:lnTo>
                      <a:pt x="40" y="1"/>
                    </a:lnTo>
                    <a:lnTo>
                      <a:pt x="29" y="1"/>
                    </a:lnTo>
                    <a:lnTo>
                      <a:pt x="18" y="0"/>
                    </a:lnTo>
                    <a:lnTo>
                      <a:pt x="8" y="1"/>
                    </a:lnTo>
                    <a:lnTo>
                      <a:pt x="1" y="0"/>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8" name="Freeform 244"/>
              <p:cNvSpPr>
                <a:spLocks/>
              </p:cNvSpPr>
              <p:nvPr/>
            </p:nvSpPr>
            <p:spPr bwMode="auto">
              <a:xfrm>
                <a:off x="5232" y="3886"/>
                <a:ext cx="8" cy="7"/>
              </a:xfrm>
              <a:custGeom>
                <a:avLst/>
                <a:gdLst>
                  <a:gd name="T0" fmla="*/ 0 w 25"/>
                  <a:gd name="T1" fmla="*/ 0 h 29"/>
                  <a:gd name="T2" fmla="*/ 0 w 25"/>
                  <a:gd name="T3" fmla="*/ 0 h 29"/>
                  <a:gd name="T4" fmla="*/ 2 w 25"/>
                  <a:gd name="T5" fmla="*/ 11 h 29"/>
                  <a:gd name="T6" fmla="*/ 5 w 25"/>
                  <a:gd name="T7" fmla="*/ 20 h 29"/>
                  <a:gd name="T8" fmla="*/ 13 w 25"/>
                  <a:gd name="T9" fmla="*/ 25 h 29"/>
                  <a:gd name="T10" fmla="*/ 22 w 25"/>
                  <a:gd name="T11" fmla="*/ 29 h 29"/>
                  <a:gd name="T12" fmla="*/ 25 w 25"/>
                  <a:gd name="T13" fmla="*/ 21 h 29"/>
                  <a:gd name="T14" fmla="*/ 16 w 25"/>
                  <a:gd name="T15" fmla="*/ 17 h 29"/>
                  <a:gd name="T16" fmla="*/ 12 w 25"/>
                  <a:gd name="T17" fmla="*/ 14 h 29"/>
                  <a:gd name="T18" fmla="*/ 10 w 25"/>
                  <a:gd name="T19" fmla="*/ 11 h 29"/>
                  <a:gd name="T20" fmla="*/ 10 w 25"/>
                  <a:gd name="T21" fmla="*/ 0 h 29"/>
                  <a:gd name="T22" fmla="*/ 10 w 25"/>
                  <a:gd name="T23" fmla="*/ 0 h 29"/>
                  <a:gd name="T24" fmla="*/ 0 w 2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0" y="0"/>
                    </a:moveTo>
                    <a:lnTo>
                      <a:pt x="0" y="0"/>
                    </a:lnTo>
                    <a:lnTo>
                      <a:pt x="2" y="11"/>
                    </a:lnTo>
                    <a:lnTo>
                      <a:pt x="5" y="20"/>
                    </a:lnTo>
                    <a:lnTo>
                      <a:pt x="13" y="25"/>
                    </a:lnTo>
                    <a:lnTo>
                      <a:pt x="22" y="29"/>
                    </a:lnTo>
                    <a:lnTo>
                      <a:pt x="25" y="21"/>
                    </a:lnTo>
                    <a:lnTo>
                      <a:pt x="16" y="17"/>
                    </a:lnTo>
                    <a:lnTo>
                      <a:pt x="12" y="14"/>
                    </a:lnTo>
                    <a:lnTo>
                      <a:pt x="10" y="11"/>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89" name="Freeform 245"/>
              <p:cNvSpPr>
                <a:spLocks/>
              </p:cNvSpPr>
              <p:nvPr/>
            </p:nvSpPr>
            <p:spPr bwMode="auto">
              <a:xfrm>
                <a:off x="5232" y="3858"/>
                <a:ext cx="3" cy="28"/>
              </a:xfrm>
              <a:custGeom>
                <a:avLst/>
                <a:gdLst>
                  <a:gd name="T0" fmla="*/ 0 w 10"/>
                  <a:gd name="T1" fmla="*/ 0 h 111"/>
                  <a:gd name="T2" fmla="*/ 0 w 10"/>
                  <a:gd name="T3" fmla="*/ 0 h 111"/>
                  <a:gd name="T4" fmla="*/ 0 w 10"/>
                  <a:gd name="T5" fmla="*/ 18 h 111"/>
                  <a:gd name="T6" fmla="*/ 0 w 10"/>
                  <a:gd name="T7" fmla="*/ 52 h 111"/>
                  <a:gd name="T8" fmla="*/ 0 w 10"/>
                  <a:gd name="T9" fmla="*/ 88 h 111"/>
                  <a:gd name="T10" fmla="*/ 0 w 10"/>
                  <a:gd name="T11" fmla="*/ 111 h 111"/>
                  <a:gd name="T12" fmla="*/ 10 w 10"/>
                  <a:gd name="T13" fmla="*/ 111 h 111"/>
                  <a:gd name="T14" fmla="*/ 10 w 10"/>
                  <a:gd name="T15" fmla="*/ 88 h 111"/>
                  <a:gd name="T16" fmla="*/ 10 w 10"/>
                  <a:gd name="T17" fmla="*/ 52 h 111"/>
                  <a:gd name="T18" fmla="*/ 10 w 10"/>
                  <a:gd name="T19" fmla="*/ 18 h 111"/>
                  <a:gd name="T20" fmla="*/ 10 w 10"/>
                  <a:gd name="T21" fmla="*/ 0 h 111"/>
                  <a:gd name="T22" fmla="*/ 10 w 10"/>
                  <a:gd name="T23" fmla="*/ 0 h 111"/>
                  <a:gd name="T24" fmla="*/ 0 w 10"/>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1">
                    <a:moveTo>
                      <a:pt x="0" y="0"/>
                    </a:moveTo>
                    <a:lnTo>
                      <a:pt x="0" y="0"/>
                    </a:lnTo>
                    <a:lnTo>
                      <a:pt x="0" y="18"/>
                    </a:lnTo>
                    <a:lnTo>
                      <a:pt x="0" y="52"/>
                    </a:lnTo>
                    <a:lnTo>
                      <a:pt x="0" y="88"/>
                    </a:lnTo>
                    <a:lnTo>
                      <a:pt x="0" y="111"/>
                    </a:lnTo>
                    <a:lnTo>
                      <a:pt x="10" y="111"/>
                    </a:lnTo>
                    <a:lnTo>
                      <a:pt x="10" y="88"/>
                    </a:lnTo>
                    <a:lnTo>
                      <a:pt x="10" y="52"/>
                    </a:lnTo>
                    <a:lnTo>
                      <a:pt x="10" y="18"/>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0" name="Freeform 246"/>
              <p:cNvSpPr>
                <a:spLocks/>
              </p:cNvSpPr>
              <p:nvPr/>
            </p:nvSpPr>
            <p:spPr bwMode="auto">
              <a:xfrm>
                <a:off x="5227" y="3852"/>
                <a:ext cx="8" cy="6"/>
              </a:xfrm>
              <a:custGeom>
                <a:avLst/>
                <a:gdLst>
                  <a:gd name="T0" fmla="*/ 0 w 23"/>
                  <a:gd name="T1" fmla="*/ 11 h 25"/>
                  <a:gd name="T2" fmla="*/ 0 w 23"/>
                  <a:gd name="T3" fmla="*/ 11 h 25"/>
                  <a:gd name="T4" fmla="*/ 6 w 23"/>
                  <a:gd name="T5" fmla="*/ 11 h 25"/>
                  <a:gd name="T6" fmla="*/ 9 w 23"/>
                  <a:gd name="T7" fmla="*/ 15 h 25"/>
                  <a:gd name="T8" fmla="*/ 13 w 23"/>
                  <a:gd name="T9" fmla="*/ 20 h 25"/>
                  <a:gd name="T10" fmla="*/ 13 w 23"/>
                  <a:gd name="T11" fmla="*/ 25 h 25"/>
                  <a:gd name="T12" fmla="*/ 23 w 23"/>
                  <a:gd name="T13" fmla="*/ 25 h 25"/>
                  <a:gd name="T14" fmla="*/ 20 w 23"/>
                  <a:gd name="T15" fmla="*/ 17 h 25"/>
                  <a:gd name="T16" fmla="*/ 16 w 23"/>
                  <a:gd name="T17" fmla="*/ 10 h 25"/>
                  <a:gd name="T18" fmla="*/ 9 w 23"/>
                  <a:gd name="T19" fmla="*/ 3 h 25"/>
                  <a:gd name="T20" fmla="*/ 0 w 23"/>
                  <a:gd name="T21" fmla="*/ 0 h 25"/>
                  <a:gd name="T22" fmla="*/ 0 w 23"/>
                  <a:gd name="T23" fmla="*/ 0 h 25"/>
                  <a:gd name="T24" fmla="*/ 0 w 23"/>
                  <a:gd name="T2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5">
                    <a:moveTo>
                      <a:pt x="0" y="11"/>
                    </a:moveTo>
                    <a:lnTo>
                      <a:pt x="0" y="11"/>
                    </a:lnTo>
                    <a:lnTo>
                      <a:pt x="6" y="11"/>
                    </a:lnTo>
                    <a:lnTo>
                      <a:pt x="9" y="15"/>
                    </a:lnTo>
                    <a:lnTo>
                      <a:pt x="13" y="20"/>
                    </a:lnTo>
                    <a:lnTo>
                      <a:pt x="13" y="25"/>
                    </a:lnTo>
                    <a:lnTo>
                      <a:pt x="23" y="25"/>
                    </a:lnTo>
                    <a:lnTo>
                      <a:pt x="20" y="17"/>
                    </a:lnTo>
                    <a:lnTo>
                      <a:pt x="16" y="10"/>
                    </a:lnTo>
                    <a:lnTo>
                      <a:pt x="9" y="3"/>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1" name="Freeform 247"/>
              <p:cNvSpPr>
                <a:spLocks/>
              </p:cNvSpPr>
              <p:nvPr/>
            </p:nvSpPr>
            <p:spPr bwMode="auto">
              <a:xfrm>
                <a:off x="5207" y="3852"/>
                <a:ext cx="20" cy="2"/>
              </a:xfrm>
              <a:custGeom>
                <a:avLst/>
                <a:gdLst>
                  <a:gd name="T0" fmla="*/ 0 w 61"/>
                  <a:gd name="T1" fmla="*/ 11 h 11"/>
                  <a:gd name="T2" fmla="*/ 0 w 61"/>
                  <a:gd name="T3" fmla="*/ 11 h 11"/>
                  <a:gd name="T4" fmla="*/ 5 w 61"/>
                  <a:gd name="T5" fmla="*/ 11 h 11"/>
                  <a:gd name="T6" fmla="*/ 12 w 61"/>
                  <a:gd name="T7" fmla="*/ 11 h 11"/>
                  <a:gd name="T8" fmla="*/ 21 w 61"/>
                  <a:gd name="T9" fmla="*/ 11 h 11"/>
                  <a:gd name="T10" fmla="*/ 30 w 61"/>
                  <a:gd name="T11" fmla="*/ 11 h 11"/>
                  <a:gd name="T12" fmla="*/ 40 w 61"/>
                  <a:gd name="T13" fmla="*/ 11 h 11"/>
                  <a:gd name="T14" fmla="*/ 48 w 61"/>
                  <a:gd name="T15" fmla="*/ 11 h 11"/>
                  <a:gd name="T16" fmla="*/ 56 w 61"/>
                  <a:gd name="T17" fmla="*/ 11 h 11"/>
                  <a:gd name="T18" fmla="*/ 61 w 61"/>
                  <a:gd name="T19" fmla="*/ 11 h 11"/>
                  <a:gd name="T20" fmla="*/ 61 w 61"/>
                  <a:gd name="T21" fmla="*/ 0 h 11"/>
                  <a:gd name="T22" fmla="*/ 56 w 61"/>
                  <a:gd name="T23" fmla="*/ 0 h 11"/>
                  <a:gd name="T24" fmla="*/ 48 w 61"/>
                  <a:gd name="T25" fmla="*/ 0 h 11"/>
                  <a:gd name="T26" fmla="*/ 40 w 61"/>
                  <a:gd name="T27" fmla="*/ 0 h 11"/>
                  <a:gd name="T28" fmla="*/ 30 w 61"/>
                  <a:gd name="T29" fmla="*/ 0 h 11"/>
                  <a:gd name="T30" fmla="*/ 21 w 61"/>
                  <a:gd name="T31" fmla="*/ 0 h 11"/>
                  <a:gd name="T32" fmla="*/ 12 w 61"/>
                  <a:gd name="T33" fmla="*/ 0 h 11"/>
                  <a:gd name="T34" fmla="*/ 5 w 61"/>
                  <a:gd name="T35" fmla="*/ 0 h 11"/>
                  <a:gd name="T36" fmla="*/ 0 w 61"/>
                  <a:gd name="T37" fmla="*/ 0 h 11"/>
                  <a:gd name="T38" fmla="*/ 0 w 61"/>
                  <a:gd name="T39" fmla="*/ 0 h 11"/>
                  <a:gd name="T40" fmla="*/ 0 w 61"/>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1">
                    <a:moveTo>
                      <a:pt x="0" y="11"/>
                    </a:moveTo>
                    <a:lnTo>
                      <a:pt x="0" y="11"/>
                    </a:lnTo>
                    <a:lnTo>
                      <a:pt x="5" y="11"/>
                    </a:lnTo>
                    <a:lnTo>
                      <a:pt x="12" y="11"/>
                    </a:lnTo>
                    <a:lnTo>
                      <a:pt x="21" y="11"/>
                    </a:lnTo>
                    <a:lnTo>
                      <a:pt x="30" y="11"/>
                    </a:lnTo>
                    <a:lnTo>
                      <a:pt x="40" y="11"/>
                    </a:lnTo>
                    <a:lnTo>
                      <a:pt x="48" y="11"/>
                    </a:lnTo>
                    <a:lnTo>
                      <a:pt x="56" y="11"/>
                    </a:lnTo>
                    <a:lnTo>
                      <a:pt x="61" y="11"/>
                    </a:lnTo>
                    <a:lnTo>
                      <a:pt x="61" y="0"/>
                    </a:lnTo>
                    <a:lnTo>
                      <a:pt x="56" y="0"/>
                    </a:lnTo>
                    <a:lnTo>
                      <a:pt x="48" y="0"/>
                    </a:lnTo>
                    <a:lnTo>
                      <a:pt x="40" y="0"/>
                    </a:lnTo>
                    <a:lnTo>
                      <a:pt x="30" y="0"/>
                    </a:lnTo>
                    <a:lnTo>
                      <a:pt x="21" y="0"/>
                    </a:lnTo>
                    <a:lnTo>
                      <a:pt x="12" y="0"/>
                    </a:lnTo>
                    <a:lnTo>
                      <a:pt x="5" y="0"/>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2" name="Freeform 248"/>
              <p:cNvSpPr>
                <a:spLocks/>
              </p:cNvSpPr>
              <p:nvPr/>
            </p:nvSpPr>
            <p:spPr bwMode="auto">
              <a:xfrm>
                <a:off x="5198" y="3852"/>
                <a:ext cx="9" cy="6"/>
              </a:xfrm>
              <a:custGeom>
                <a:avLst/>
                <a:gdLst>
                  <a:gd name="T0" fmla="*/ 11 w 26"/>
                  <a:gd name="T1" fmla="*/ 27 h 27"/>
                  <a:gd name="T2" fmla="*/ 11 w 26"/>
                  <a:gd name="T3" fmla="*/ 27 h 27"/>
                  <a:gd name="T4" fmla="*/ 11 w 26"/>
                  <a:gd name="T5" fmla="*/ 19 h 27"/>
                  <a:gd name="T6" fmla="*/ 14 w 26"/>
                  <a:gd name="T7" fmla="*/ 13 h 27"/>
                  <a:gd name="T8" fmla="*/ 19 w 26"/>
                  <a:gd name="T9" fmla="*/ 11 h 27"/>
                  <a:gd name="T10" fmla="*/ 26 w 26"/>
                  <a:gd name="T11" fmla="*/ 11 h 27"/>
                  <a:gd name="T12" fmla="*/ 26 w 26"/>
                  <a:gd name="T13" fmla="*/ 0 h 27"/>
                  <a:gd name="T14" fmla="*/ 17 w 26"/>
                  <a:gd name="T15" fmla="*/ 3 h 27"/>
                  <a:gd name="T16" fmla="*/ 9 w 26"/>
                  <a:gd name="T17" fmla="*/ 8 h 27"/>
                  <a:gd name="T18" fmla="*/ 3 w 26"/>
                  <a:gd name="T19" fmla="*/ 16 h 27"/>
                  <a:gd name="T20" fmla="*/ 0 w 26"/>
                  <a:gd name="T21" fmla="*/ 27 h 27"/>
                  <a:gd name="T22" fmla="*/ 0 w 26"/>
                  <a:gd name="T23" fmla="*/ 27 h 27"/>
                  <a:gd name="T24" fmla="*/ 11 w 26"/>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7">
                    <a:moveTo>
                      <a:pt x="11" y="27"/>
                    </a:moveTo>
                    <a:lnTo>
                      <a:pt x="11" y="27"/>
                    </a:lnTo>
                    <a:lnTo>
                      <a:pt x="11" y="19"/>
                    </a:lnTo>
                    <a:lnTo>
                      <a:pt x="14" y="13"/>
                    </a:lnTo>
                    <a:lnTo>
                      <a:pt x="19" y="11"/>
                    </a:lnTo>
                    <a:lnTo>
                      <a:pt x="26" y="11"/>
                    </a:lnTo>
                    <a:lnTo>
                      <a:pt x="26" y="0"/>
                    </a:lnTo>
                    <a:lnTo>
                      <a:pt x="17" y="3"/>
                    </a:lnTo>
                    <a:lnTo>
                      <a:pt x="9" y="8"/>
                    </a:lnTo>
                    <a:lnTo>
                      <a:pt x="3" y="16"/>
                    </a:lnTo>
                    <a:lnTo>
                      <a:pt x="0" y="27"/>
                    </a:lnTo>
                    <a:lnTo>
                      <a:pt x="0" y="27"/>
                    </a:lnTo>
                    <a:lnTo>
                      <a:pt x="1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3" name="Freeform 249"/>
              <p:cNvSpPr>
                <a:spLocks/>
              </p:cNvSpPr>
              <p:nvPr/>
            </p:nvSpPr>
            <p:spPr bwMode="auto">
              <a:xfrm>
                <a:off x="5198" y="3858"/>
                <a:ext cx="4" cy="35"/>
              </a:xfrm>
              <a:custGeom>
                <a:avLst/>
                <a:gdLst>
                  <a:gd name="T0" fmla="*/ 5 w 11"/>
                  <a:gd name="T1" fmla="*/ 139 h 139"/>
                  <a:gd name="T2" fmla="*/ 11 w 11"/>
                  <a:gd name="T3" fmla="*/ 134 h 139"/>
                  <a:gd name="T4" fmla="*/ 11 w 11"/>
                  <a:gd name="T5" fmla="*/ 114 h 139"/>
                  <a:gd name="T6" fmla="*/ 11 w 11"/>
                  <a:gd name="T7" fmla="*/ 73 h 139"/>
                  <a:gd name="T8" fmla="*/ 11 w 11"/>
                  <a:gd name="T9" fmla="*/ 27 h 139"/>
                  <a:gd name="T10" fmla="*/ 11 w 11"/>
                  <a:gd name="T11" fmla="*/ 0 h 139"/>
                  <a:gd name="T12" fmla="*/ 0 w 11"/>
                  <a:gd name="T13" fmla="*/ 0 h 139"/>
                  <a:gd name="T14" fmla="*/ 0 w 11"/>
                  <a:gd name="T15" fmla="*/ 27 h 139"/>
                  <a:gd name="T16" fmla="*/ 0 w 11"/>
                  <a:gd name="T17" fmla="*/ 73 h 139"/>
                  <a:gd name="T18" fmla="*/ 0 w 11"/>
                  <a:gd name="T19" fmla="*/ 114 h 139"/>
                  <a:gd name="T20" fmla="*/ 0 w 11"/>
                  <a:gd name="T21" fmla="*/ 134 h 139"/>
                  <a:gd name="T22" fmla="*/ 5 w 11"/>
                  <a:gd name="T23" fmla="*/ 129 h 139"/>
                  <a:gd name="T24" fmla="*/ 5 w 11"/>
                  <a:gd name="T25" fmla="*/ 139 h 139"/>
                  <a:gd name="T26" fmla="*/ 11 w 11"/>
                  <a:gd name="T27" fmla="*/ 139 h 139"/>
                  <a:gd name="T28" fmla="*/ 11 w 11"/>
                  <a:gd name="T29" fmla="*/ 134 h 139"/>
                  <a:gd name="T30" fmla="*/ 5 w 11"/>
                  <a:gd name="T3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9">
                    <a:moveTo>
                      <a:pt x="5" y="139"/>
                    </a:moveTo>
                    <a:lnTo>
                      <a:pt x="11" y="134"/>
                    </a:lnTo>
                    <a:lnTo>
                      <a:pt x="11" y="114"/>
                    </a:lnTo>
                    <a:lnTo>
                      <a:pt x="11" y="73"/>
                    </a:lnTo>
                    <a:lnTo>
                      <a:pt x="11" y="27"/>
                    </a:lnTo>
                    <a:lnTo>
                      <a:pt x="11" y="0"/>
                    </a:lnTo>
                    <a:lnTo>
                      <a:pt x="0" y="0"/>
                    </a:lnTo>
                    <a:lnTo>
                      <a:pt x="0" y="27"/>
                    </a:lnTo>
                    <a:lnTo>
                      <a:pt x="0" y="73"/>
                    </a:lnTo>
                    <a:lnTo>
                      <a:pt x="0" y="114"/>
                    </a:lnTo>
                    <a:lnTo>
                      <a:pt x="0" y="134"/>
                    </a:lnTo>
                    <a:lnTo>
                      <a:pt x="5" y="129"/>
                    </a:lnTo>
                    <a:lnTo>
                      <a:pt x="5" y="139"/>
                    </a:lnTo>
                    <a:lnTo>
                      <a:pt x="11" y="139"/>
                    </a:lnTo>
                    <a:lnTo>
                      <a:pt x="11" y="134"/>
                    </a:lnTo>
                    <a:lnTo>
                      <a:pt x="5"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4" name="Freeform 250"/>
              <p:cNvSpPr>
                <a:spLocks/>
              </p:cNvSpPr>
              <p:nvPr/>
            </p:nvSpPr>
            <p:spPr bwMode="auto">
              <a:xfrm>
                <a:off x="5084" y="3890"/>
                <a:ext cx="116" cy="3"/>
              </a:xfrm>
              <a:custGeom>
                <a:avLst/>
                <a:gdLst>
                  <a:gd name="T0" fmla="*/ 0 w 348"/>
                  <a:gd name="T1" fmla="*/ 6 h 12"/>
                  <a:gd name="T2" fmla="*/ 5 w 348"/>
                  <a:gd name="T3" fmla="*/ 11 h 12"/>
                  <a:gd name="T4" fmla="*/ 348 w 348"/>
                  <a:gd name="T5" fmla="*/ 12 h 12"/>
                  <a:gd name="T6" fmla="*/ 348 w 348"/>
                  <a:gd name="T7" fmla="*/ 2 h 12"/>
                  <a:gd name="T8" fmla="*/ 5 w 348"/>
                  <a:gd name="T9" fmla="*/ 0 h 12"/>
                  <a:gd name="T10" fmla="*/ 10 w 348"/>
                  <a:gd name="T11" fmla="*/ 6 h 12"/>
                  <a:gd name="T12" fmla="*/ 0 w 348"/>
                  <a:gd name="T13" fmla="*/ 6 h 12"/>
                  <a:gd name="T14" fmla="*/ 0 w 348"/>
                  <a:gd name="T15" fmla="*/ 11 h 12"/>
                  <a:gd name="T16" fmla="*/ 5 w 348"/>
                  <a:gd name="T17" fmla="*/ 11 h 12"/>
                  <a:gd name="T18" fmla="*/ 0 w 34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12">
                    <a:moveTo>
                      <a:pt x="0" y="6"/>
                    </a:moveTo>
                    <a:lnTo>
                      <a:pt x="5" y="11"/>
                    </a:lnTo>
                    <a:lnTo>
                      <a:pt x="348" y="12"/>
                    </a:lnTo>
                    <a:lnTo>
                      <a:pt x="348" y="2"/>
                    </a:lnTo>
                    <a:lnTo>
                      <a:pt x="5" y="0"/>
                    </a:lnTo>
                    <a:lnTo>
                      <a:pt x="10" y="6"/>
                    </a:lnTo>
                    <a:lnTo>
                      <a:pt x="0" y="6"/>
                    </a:lnTo>
                    <a:lnTo>
                      <a:pt x="0" y="11"/>
                    </a:lnTo>
                    <a:lnTo>
                      <a:pt x="5"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5" name="Freeform 251"/>
              <p:cNvSpPr>
                <a:spLocks/>
              </p:cNvSpPr>
              <p:nvPr/>
            </p:nvSpPr>
            <p:spPr bwMode="auto">
              <a:xfrm>
                <a:off x="5084" y="3858"/>
                <a:ext cx="3" cy="34"/>
              </a:xfrm>
              <a:custGeom>
                <a:avLst/>
                <a:gdLst>
                  <a:gd name="T0" fmla="*/ 0 w 10"/>
                  <a:gd name="T1" fmla="*/ 0 h 133"/>
                  <a:gd name="T2" fmla="*/ 0 w 10"/>
                  <a:gd name="T3" fmla="*/ 0 h 133"/>
                  <a:gd name="T4" fmla="*/ 0 w 10"/>
                  <a:gd name="T5" fmla="*/ 27 h 133"/>
                  <a:gd name="T6" fmla="*/ 0 w 10"/>
                  <a:gd name="T7" fmla="*/ 71 h 133"/>
                  <a:gd name="T8" fmla="*/ 0 w 10"/>
                  <a:gd name="T9" fmla="*/ 114 h 133"/>
                  <a:gd name="T10" fmla="*/ 0 w 10"/>
                  <a:gd name="T11" fmla="*/ 133 h 133"/>
                  <a:gd name="T12" fmla="*/ 10 w 10"/>
                  <a:gd name="T13" fmla="*/ 133 h 133"/>
                  <a:gd name="T14" fmla="*/ 10 w 10"/>
                  <a:gd name="T15" fmla="*/ 114 h 133"/>
                  <a:gd name="T16" fmla="*/ 10 w 10"/>
                  <a:gd name="T17" fmla="*/ 71 h 133"/>
                  <a:gd name="T18" fmla="*/ 10 w 10"/>
                  <a:gd name="T19" fmla="*/ 27 h 133"/>
                  <a:gd name="T20" fmla="*/ 10 w 10"/>
                  <a:gd name="T21" fmla="*/ 0 h 133"/>
                  <a:gd name="T22" fmla="*/ 10 w 10"/>
                  <a:gd name="T23" fmla="*/ 0 h 133"/>
                  <a:gd name="T24" fmla="*/ 0 w 10"/>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33">
                    <a:moveTo>
                      <a:pt x="0" y="0"/>
                    </a:moveTo>
                    <a:lnTo>
                      <a:pt x="0" y="0"/>
                    </a:lnTo>
                    <a:lnTo>
                      <a:pt x="0" y="27"/>
                    </a:lnTo>
                    <a:lnTo>
                      <a:pt x="0" y="71"/>
                    </a:lnTo>
                    <a:lnTo>
                      <a:pt x="0" y="114"/>
                    </a:lnTo>
                    <a:lnTo>
                      <a:pt x="0" y="133"/>
                    </a:lnTo>
                    <a:lnTo>
                      <a:pt x="10" y="133"/>
                    </a:lnTo>
                    <a:lnTo>
                      <a:pt x="10" y="114"/>
                    </a:lnTo>
                    <a:lnTo>
                      <a:pt x="10" y="71"/>
                    </a:lnTo>
                    <a:lnTo>
                      <a:pt x="10" y="27"/>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6" name="Freeform 252"/>
              <p:cNvSpPr>
                <a:spLocks/>
              </p:cNvSpPr>
              <p:nvPr/>
            </p:nvSpPr>
            <p:spPr bwMode="auto">
              <a:xfrm>
                <a:off x="5079" y="3852"/>
                <a:ext cx="8" cy="6"/>
              </a:xfrm>
              <a:custGeom>
                <a:avLst/>
                <a:gdLst>
                  <a:gd name="T0" fmla="*/ 0 w 25"/>
                  <a:gd name="T1" fmla="*/ 11 h 27"/>
                  <a:gd name="T2" fmla="*/ 0 w 25"/>
                  <a:gd name="T3" fmla="*/ 11 h 27"/>
                  <a:gd name="T4" fmla="*/ 6 w 25"/>
                  <a:gd name="T5" fmla="*/ 11 h 27"/>
                  <a:gd name="T6" fmla="*/ 11 w 25"/>
                  <a:gd name="T7" fmla="*/ 13 h 27"/>
                  <a:gd name="T8" fmla="*/ 15 w 25"/>
                  <a:gd name="T9" fmla="*/ 19 h 27"/>
                  <a:gd name="T10" fmla="*/ 15 w 25"/>
                  <a:gd name="T11" fmla="*/ 27 h 27"/>
                  <a:gd name="T12" fmla="*/ 25 w 25"/>
                  <a:gd name="T13" fmla="*/ 27 h 27"/>
                  <a:gd name="T14" fmla="*/ 22 w 25"/>
                  <a:gd name="T15" fmla="*/ 16 h 27"/>
                  <a:gd name="T16" fmla="*/ 16 w 25"/>
                  <a:gd name="T17" fmla="*/ 8 h 27"/>
                  <a:gd name="T18" fmla="*/ 9 w 25"/>
                  <a:gd name="T19" fmla="*/ 3 h 27"/>
                  <a:gd name="T20" fmla="*/ 0 w 25"/>
                  <a:gd name="T21" fmla="*/ 0 h 27"/>
                  <a:gd name="T22" fmla="*/ 0 w 25"/>
                  <a:gd name="T23" fmla="*/ 0 h 27"/>
                  <a:gd name="T24" fmla="*/ 0 w 25"/>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0" y="11"/>
                    </a:moveTo>
                    <a:lnTo>
                      <a:pt x="0" y="11"/>
                    </a:lnTo>
                    <a:lnTo>
                      <a:pt x="6" y="11"/>
                    </a:lnTo>
                    <a:lnTo>
                      <a:pt x="11" y="13"/>
                    </a:lnTo>
                    <a:lnTo>
                      <a:pt x="15" y="19"/>
                    </a:lnTo>
                    <a:lnTo>
                      <a:pt x="15" y="27"/>
                    </a:lnTo>
                    <a:lnTo>
                      <a:pt x="25" y="27"/>
                    </a:lnTo>
                    <a:lnTo>
                      <a:pt x="22" y="16"/>
                    </a:lnTo>
                    <a:lnTo>
                      <a:pt x="16" y="8"/>
                    </a:lnTo>
                    <a:lnTo>
                      <a:pt x="9" y="3"/>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7" name="Freeform 253"/>
              <p:cNvSpPr>
                <a:spLocks/>
              </p:cNvSpPr>
              <p:nvPr/>
            </p:nvSpPr>
            <p:spPr bwMode="auto">
              <a:xfrm>
                <a:off x="5059" y="3852"/>
                <a:ext cx="20" cy="2"/>
              </a:xfrm>
              <a:custGeom>
                <a:avLst/>
                <a:gdLst>
                  <a:gd name="T0" fmla="*/ 0 w 60"/>
                  <a:gd name="T1" fmla="*/ 11 h 11"/>
                  <a:gd name="T2" fmla="*/ 0 w 60"/>
                  <a:gd name="T3" fmla="*/ 11 h 11"/>
                  <a:gd name="T4" fmla="*/ 5 w 60"/>
                  <a:gd name="T5" fmla="*/ 11 h 11"/>
                  <a:gd name="T6" fmla="*/ 12 w 60"/>
                  <a:gd name="T7" fmla="*/ 11 h 11"/>
                  <a:gd name="T8" fmla="*/ 21 w 60"/>
                  <a:gd name="T9" fmla="*/ 11 h 11"/>
                  <a:gd name="T10" fmla="*/ 30 w 60"/>
                  <a:gd name="T11" fmla="*/ 11 h 11"/>
                  <a:gd name="T12" fmla="*/ 39 w 60"/>
                  <a:gd name="T13" fmla="*/ 11 h 11"/>
                  <a:gd name="T14" fmla="*/ 47 w 60"/>
                  <a:gd name="T15" fmla="*/ 11 h 11"/>
                  <a:gd name="T16" fmla="*/ 55 w 60"/>
                  <a:gd name="T17" fmla="*/ 11 h 11"/>
                  <a:gd name="T18" fmla="*/ 60 w 60"/>
                  <a:gd name="T19" fmla="*/ 11 h 11"/>
                  <a:gd name="T20" fmla="*/ 60 w 60"/>
                  <a:gd name="T21" fmla="*/ 0 h 11"/>
                  <a:gd name="T22" fmla="*/ 55 w 60"/>
                  <a:gd name="T23" fmla="*/ 0 h 11"/>
                  <a:gd name="T24" fmla="*/ 47 w 60"/>
                  <a:gd name="T25" fmla="*/ 0 h 11"/>
                  <a:gd name="T26" fmla="*/ 39 w 60"/>
                  <a:gd name="T27" fmla="*/ 0 h 11"/>
                  <a:gd name="T28" fmla="*/ 30 w 60"/>
                  <a:gd name="T29" fmla="*/ 0 h 11"/>
                  <a:gd name="T30" fmla="*/ 21 w 60"/>
                  <a:gd name="T31" fmla="*/ 0 h 11"/>
                  <a:gd name="T32" fmla="*/ 12 w 60"/>
                  <a:gd name="T33" fmla="*/ 0 h 11"/>
                  <a:gd name="T34" fmla="*/ 5 w 60"/>
                  <a:gd name="T35" fmla="*/ 0 h 11"/>
                  <a:gd name="T36" fmla="*/ 0 w 60"/>
                  <a:gd name="T37" fmla="*/ 0 h 11"/>
                  <a:gd name="T38" fmla="*/ 0 w 60"/>
                  <a:gd name="T39" fmla="*/ 0 h 11"/>
                  <a:gd name="T40" fmla="*/ 0 w 60"/>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1">
                    <a:moveTo>
                      <a:pt x="0" y="11"/>
                    </a:moveTo>
                    <a:lnTo>
                      <a:pt x="0" y="11"/>
                    </a:lnTo>
                    <a:lnTo>
                      <a:pt x="5" y="11"/>
                    </a:lnTo>
                    <a:lnTo>
                      <a:pt x="12" y="11"/>
                    </a:lnTo>
                    <a:lnTo>
                      <a:pt x="21" y="11"/>
                    </a:lnTo>
                    <a:lnTo>
                      <a:pt x="30" y="11"/>
                    </a:lnTo>
                    <a:lnTo>
                      <a:pt x="39" y="11"/>
                    </a:lnTo>
                    <a:lnTo>
                      <a:pt x="47" y="11"/>
                    </a:lnTo>
                    <a:lnTo>
                      <a:pt x="55" y="11"/>
                    </a:lnTo>
                    <a:lnTo>
                      <a:pt x="60" y="11"/>
                    </a:lnTo>
                    <a:lnTo>
                      <a:pt x="60" y="0"/>
                    </a:lnTo>
                    <a:lnTo>
                      <a:pt x="55" y="0"/>
                    </a:lnTo>
                    <a:lnTo>
                      <a:pt x="47" y="0"/>
                    </a:lnTo>
                    <a:lnTo>
                      <a:pt x="39" y="0"/>
                    </a:lnTo>
                    <a:lnTo>
                      <a:pt x="30" y="0"/>
                    </a:lnTo>
                    <a:lnTo>
                      <a:pt x="21" y="0"/>
                    </a:lnTo>
                    <a:lnTo>
                      <a:pt x="12" y="0"/>
                    </a:lnTo>
                    <a:lnTo>
                      <a:pt x="5" y="0"/>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8" name="Freeform 254"/>
              <p:cNvSpPr>
                <a:spLocks/>
              </p:cNvSpPr>
              <p:nvPr/>
            </p:nvSpPr>
            <p:spPr bwMode="auto">
              <a:xfrm>
                <a:off x="5051" y="3852"/>
                <a:ext cx="8" cy="6"/>
              </a:xfrm>
              <a:custGeom>
                <a:avLst/>
                <a:gdLst>
                  <a:gd name="T0" fmla="*/ 10 w 23"/>
                  <a:gd name="T1" fmla="*/ 24 h 24"/>
                  <a:gd name="T2" fmla="*/ 10 w 23"/>
                  <a:gd name="T3" fmla="*/ 24 h 24"/>
                  <a:gd name="T4" fmla="*/ 10 w 23"/>
                  <a:gd name="T5" fmla="*/ 19 h 24"/>
                  <a:gd name="T6" fmla="*/ 14 w 23"/>
                  <a:gd name="T7" fmla="*/ 15 h 24"/>
                  <a:gd name="T8" fmla="*/ 16 w 23"/>
                  <a:gd name="T9" fmla="*/ 11 h 24"/>
                  <a:gd name="T10" fmla="*/ 23 w 23"/>
                  <a:gd name="T11" fmla="*/ 11 h 24"/>
                  <a:gd name="T12" fmla="*/ 23 w 23"/>
                  <a:gd name="T13" fmla="*/ 0 h 24"/>
                  <a:gd name="T14" fmla="*/ 14 w 23"/>
                  <a:gd name="T15" fmla="*/ 3 h 24"/>
                  <a:gd name="T16" fmla="*/ 6 w 23"/>
                  <a:gd name="T17" fmla="*/ 10 h 24"/>
                  <a:gd name="T18" fmla="*/ 3 w 23"/>
                  <a:gd name="T19" fmla="*/ 16 h 24"/>
                  <a:gd name="T20" fmla="*/ 0 w 23"/>
                  <a:gd name="T21" fmla="*/ 24 h 24"/>
                  <a:gd name="T22" fmla="*/ 0 w 23"/>
                  <a:gd name="T23" fmla="*/ 24 h 24"/>
                  <a:gd name="T24" fmla="*/ 10 w 23"/>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10" y="24"/>
                    </a:moveTo>
                    <a:lnTo>
                      <a:pt x="10" y="24"/>
                    </a:lnTo>
                    <a:lnTo>
                      <a:pt x="10" y="19"/>
                    </a:lnTo>
                    <a:lnTo>
                      <a:pt x="14" y="15"/>
                    </a:lnTo>
                    <a:lnTo>
                      <a:pt x="16" y="11"/>
                    </a:lnTo>
                    <a:lnTo>
                      <a:pt x="23" y="11"/>
                    </a:lnTo>
                    <a:lnTo>
                      <a:pt x="23" y="0"/>
                    </a:lnTo>
                    <a:lnTo>
                      <a:pt x="14" y="3"/>
                    </a:lnTo>
                    <a:lnTo>
                      <a:pt x="6" y="10"/>
                    </a:lnTo>
                    <a:lnTo>
                      <a:pt x="3" y="16"/>
                    </a:lnTo>
                    <a:lnTo>
                      <a:pt x="0" y="24"/>
                    </a:lnTo>
                    <a:lnTo>
                      <a:pt x="0" y="24"/>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799" name="Freeform 255"/>
              <p:cNvSpPr>
                <a:spLocks/>
              </p:cNvSpPr>
              <p:nvPr/>
            </p:nvSpPr>
            <p:spPr bwMode="auto">
              <a:xfrm>
                <a:off x="5051" y="3858"/>
                <a:ext cx="4" cy="27"/>
              </a:xfrm>
              <a:custGeom>
                <a:avLst/>
                <a:gdLst>
                  <a:gd name="T0" fmla="*/ 10 w 10"/>
                  <a:gd name="T1" fmla="*/ 111 h 111"/>
                  <a:gd name="T2" fmla="*/ 10 w 10"/>
                  <a:gd name="T3" fmla="*/ 111 h 111"/>
                  <a:gd name="T4" fmla="*/ 10 w 10"/>
                  <a:gd name="T5" fmla="*/ 89 h 111"/>
                  <a:gd name="T6" fmla="*/ 10 w 10"/>
                  <a:gd name="T7" fmla="*/ 53 h 111"/>
                  <a:gd name="T8" fmla="*/ 10 w 10"/>
                  <a:gd name="T9" fmla="*/ 19 h 111"/>
                  <a:gd name="T10" fmla="*/ 10 w 10"/>
                  <a:gd name="T11" fmla="*/ 0 h 111"/>
                  <a:gd name="T12" fmla="*/ 0 w 10"/>
                  <a:gd name="T13" fmla="*/ 0 h 111"/>
                  <a:gd name="T14" fmla="*/ 0 w 10"/>
                  <a:gd name="T15" fmla="*/ 19 h 111"/>
                  <a:gd name="T16" fmla="*/ 0 w 10"/>
                  <a:gd name="T17" fmla="*/ 53 h 111"/>
                  <a:gd name="T18" fmla="*/ 0 w 10"/>
                  <a:gd name="T19" fmla="*/ 89 h 111"/>
                  <a:gd name="T20" fmla="*/ 0 w 10"/>
                  <a:gd name="T21" fmla="*/ 111 h 111"/>
                  <a:gd name="T22" fmla="*/ 0 w 10"/>
                  <a:gd name="T23" fmla="*/ 111 h 111"/>
                  <a:gd name="T24" fmla="*/ 10 w 10"/>
                  <a:gd name="T2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1">
                    <a:moveTo>
                      <a:pt x="10" y="111"/>
                    </a:moveTo>
                    <a:lnTo>
                      <a:pt x="10" y="111"/>
                    </a:lnTo>
                    <a:lnTo>
                      <a:pt x="10" y="89"/>
                    </a:lnTo>
                    <a:lnTo>
                      <a:pt x="10" y="53"/>
                    </a:lnTo>
                    <a:lnTo>
                      <a:pt x="10" y="19"/>
                    </a:lnTo>
                    <a:lnTo>
                      <a:pt x="10" y="0"/>
                    </a:lnTo>
                    <a:lnTo>
                      <a:pt x="0" y="0"/>
                    </a:lnTo>
                    <a:lnTo>
                      <a:pt x="0" y="19"/>
                    </a:lnTo>
                    <a:lnTo>
                      <a:pt x="0" y="53"/>
                    </a:lnTo>
                    <a:lnTo>
                      <a:pt x="0" y="89"/>
                    </a:lnTo>
                    <a:lnTo>
                      <a:pt x="0" y="111"/>
                    </a:lnTo>
                    <a:lnTo>
                      <a:pt x="0" y="111"/>
                    </a:lnTo>
                    <a:lnTo>
                      <a:pt x="1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0" name="Freeform 256"/>
              <p:cNvSpPr>
                <a:spLocks/>
              </p:cNvSpPr>
              <p:nvPr/>
            </p:nvSpPr>
            <p:spPr bwMode="auto">
              <a:xfrm>
                <a:off x="5047" y="3885"/>
                <a:ext cx="8" cy="8"/>
              </a:xfrm>
              <a:custGeom>
                <a:avLst/>
                <a:gdLst>
                  <a:gd name="T0" fmla="*/ 0 w 24"/>
                  <a:gd name="T1" fmla="*/ 28 h 28"/>
                  <a:gd name="T2" fmla="*/ 0 w 24"/>
                  <a:gd name="T3" fmla="*/ 28 h 28"/>
                  <a:gd name="T4" fmla="*/ 10 w 24"/>
                  <a:gd name="T5" fmla="*/ 26 h 28"/>
                  <a:gd name="T6" fmla="*/ 18 w 24"/>
                  <a:gd name="T7" fmla="*/ 21 h 28"/>
                  <a:gd name="T8" fmla="*/ 22 w 24"/>
                  <a:gd name="T9" fmla="*/ 12 h 28"/>
                  <a:gd name="T10" fmla="*/ 24 w 24"/>
                  <a:gd name="T11" fmla="*/ 0 h 28"/>
                  <a:gd name="T12" fmla="*/ 14 w 24"/>
                  <a:gd name="T13" fmla="*/ 0 h 28"/>
                  <a:gd name="T14" fmla="*/ 14 w 24"/>
                  <a:gd name="T15" fmla="*/ 9 h 28"/>
                  <a:gd name="T16" fmla="*/ 10 w 24"/>
                  <a:gd name="T17" fmla="*/ 15 h 28"/>
                  <a:gd name="T18" fmla="*/ 8 w 24"/>
                  <a:gd name="T19" fmla="*/ 18 h 28"/>
                  <a:gd name="T20" fmla="*/ 0 w 24"/>
                  <a:gd name="T21" fmla="*/ 21 h 28"/>
                  <a:gd name="T22" fmla="*/ 0 w 24"/>
                  <a:gd name="T23" fmla="*/ 21 h 28"/>
                  <a:gd name="T24" fmla="*/ 0 w 24"/>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0" y="28"/>
                    </a:moveTo>
                    <a:lnTo>
                      <a:pt x="0" y="28"/>
                    </a:lnTo>
                    <a:lnTo>
                      <a:pt x="10" y="26"/>
                    </a:lnTo>
                    <a:lnTo>
                      <a:pt x="18" y="21"/>
                    </a:lnTo>
                    <a:lnTo>
                      <a:pt x="22" y="12"/>
                    </a:lnTo>
                    <a:lnTo>
                      <a:pt x="24" y="0"/>
                    </a:lnTo>
                    <a:lnTo>
                      <a:pt x="14" y="0"/>
                    </a:lnTo>
                    <a:lnTo>
                      <a:pt x="14" y="9"/>
                    </a:lnTo>
                    <a:lnTo>
                      <a:pt x="10" y="15"/>
                    </a:lnTo>
                    <a:lnTo>
                      <a:pt x="8" y="18"/>
                    </a:lnTo>
                    <a:lnTo>
                      <a:pt x="0" y="21"/>
                    </a:lnTo>
                    <a:lnTo>
                      <a:pt x="0" y="21"/>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1" name="Freeform 257"/>
              <p:cNvSpPr>
                <a:spLocks/>
              </p:cNvSpPr>
              <p:nvPr/>
            </p:nvSpPr>
            <p:spPr bwMode="auto">
              <a:xfrm>
                <a:off x="5016" y="3891"/>
                <a:ext cx="31" cy="3"/>
              </a:xfrm>
              <a:custGeom>
                <a:avLst/>
                <a:gdLst>
                  <a:gd name="T0" fmla="*/ 2 w 92"/>
                  <a:gd name="T1" fmla="*/ 14 h 14"/>
                  <a:gd name="T2" fmla="*/ 2 w 92"/>
                  <a:gd name="T3" fmla="*/ 14 h 14"/>
                  <a:gd name="T4" fmla="*/ 8 w 92"/>
                  <a:gd name="T5" fmla="*/ 13 h 14"/>
                  <a:gd name="T6" fmla="*/ 18 w 92"/>
                  <a:gd name="T7" fmla="*/ 11 h 14"/>
                  <a:gd name="T8" fmla="*/ 31 w 92"/>
                  <a:gd name="T9" fmla="*/ 11 h 14"/>
                  <a:gd name="T10" fmla="*/ 43 w 92"/>
                  <a:gd name="T11" fmla="*/ 11 h 14"/>
                  <a:gd name="T12" fmla="*/ 56 w 92"/>
                  <a:gd name="T13" fmla="*/ 11 h 14"/>
                  <a:gd name="T14" fmla="*/ 70 w 92"/>
                  <a:gd name="T15" fmla="*/ 10 h 14"/>
                  <a:gd name="T16" fmla="*/ 81 w 92"/>
                  <a:gd name="T17" fmla="*/ 10 h 14"/>
                  <a:gd name="T18" fmla="*/ 92 w 92"/>
                  <a:gd name="T19" fmla="*/ 7 h 14"/>
                  <a:gd name="T20" fmla="*/ 92 w 92"/>
                  <a:gd name="T21" fmla="*/ 0 h 14"/>
                  <a:gd name="T22" fmla="*/ 81 w 92"/>
                  <a:gd name="T23" fmla="*/ 0 h 14"/>
                  <a:gd name="T24" fmla="*/ 70 w 92"/>
                  <a:gd name="T25" fmla="*/ 0 h 14"/>
                  <a:gd name="T26" fmla="*/ 56 w 92"/>
                  <a:gd name="T27" fmla="*/ 1 h 14"/>
                  <a:gd name="T28" fmla="*/ 43 w 92"/>
                  <a:gd name="T29" fmla="*/ 1 h 14"/>
                  <a:gd name="T30" fmla="*/ 31 w 92"/>
                  <a:gd name="T31" fmla="*/ 1 h 14"/>
                  <a:gd name="T32" fmla="*/ 18 w 92"/>
                  <a:gd name="T33" fmla="*/ 4 h 14"/>
                  <a:gd name="T34" fmla="*/ 8 w 92"/>
                  <a:gd name="T35" fmla="*/ 5 h 14"/>
                  <a:gd name="T36" fmla="*/ 0 w 92"/>
                  <a:gd name="T37" fmla="*/ 6 h 14"/>
                  <a:gd name="T38" fmla="*/ 0 w 92"/>
                  <a:gd name="T39" fmla="*/ 6 h 14"/>
                  <a:gd name="T40" fmla="*/ 2 w 92"/>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4">
                    <a:moveTo>
                      <a:pt x="2" y="14"/>
                    </a:moveTo>
                    <a:lnTo>
                      <a:pt x="2" y="14"/>
                    </a:lnTo>
                    <a:lnTo>
                      <a:pt x="8" y="13"/>
                    </a:lnTo>
                    <a:lnTo>
                      <a:pt x="18" y="11"/>
                    </a:lnTo>
                    <a:lnTo>
                      <a:pt x="31" y="11"/>
                    </a:lnTo>
                    <a:lnTo>
                      <a:pt x="43" y="11"/>
                    </a:lnTo>
                    <a:lnTo>
                      <a:pt x="56" y="11"/>
                    </a:lnTo>
                    <a:lnTo>
                      <a:pt x="70" y="10"/>
                    </a:lnTo>
                    <a:lnTo>
                      <a:pt x="81" y="10"/>
                    </a:lnTo>
                    <a:lnTo>
                      <a:pt x="92" y="7"/>
                    </a:lnTo>
                    <a:lnTo>
                      <a:pt x="92" y="0"/>
                    </a:lnTo>
                    <a:lnTo>
                      <a:pt x="81" y="0"/>
                    </a:lnTo>
                    <a:lnTo>
                      <a:pt x="70" y="0"/>
                    </a:lnTo>
                    <a:lnTo>
                      <a:pt x="56" y="1"/>
                    </a:lnTo>
                    <a:lnTo>
                      <a:pt x="43" y="1"/>
                    </a:lnTo>
                    <a:lnTo>
                      <a:pt x="31" y="1"/>
                    </a:lnTo>
                    <a:lnTo>
                      <a:pt x="18" y="4"/>
                    </a:lnTo>
                    <a:lnTo>
                      <a:pt x="8" y="5"/>
                    </a:lnTo>
                    <a:lnTo>
                      <a:pt x="0" y="6"/>
                    </a:lnTo>
                    <a:lnTo>
                      <a:pt x="0" y="6"/>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2" name="Freeform 258"/>
              <p:cNvSpPr>
                <a:spLocks/>
              </p:cNvSpPr>
              <p:nvPr/>
            </p:nvSpPr>
            <p:spPr bwMode="auto">
              <a:xfrm>
                <a:off x="5002" y="3892"/>
                <a:ext cx="15" cy="12"/>
              </a:xfrm>
              <a:custGeom>
                <a:avLst/>
                <a:gdLst>
                  <a:gd name="T0" fmla="*/ 8 w 43"/>
                  <a:gd name="T1" fmla="*/ 47 h 47"/>
                  <a:gd name="T2" fmla="*/ 8 w 43"/>
                  <a:gd name="T3" fmla="*/ 47 h 47"/>
                  <a:gd name="T4" fmla="*/ 10 w 43"/>
                  <a:gd name="T5" fmla="*/ 41 h 47"/>
                  <a:gd name="T6" fmla="*/ 13 w 43"/>
                  <a:gd name="T7" fmla="*/ 33 h 47"/>
                  <a:gd name="T8" fmla="*/ 17 w 43"/>
                  <a:gd name="T9" fmla="*/ 28 h 47"/>
                  <a:gd name="T10" fmla="*/ 20 w 43"/>
                  <a:gd name="T11" fmla="*/ 22 h 47"/>
                  <a:gd name="T12" fmla="*/ 25 w 43"/>
                  <a:gd name="T13" fmla="*/ 17 h 47"/>
                  <a:gd name="T14" fmla="*/ 32 w 43"/>
                  <a:gd name="T15" fmla="*/ 13 h 47"/>
                  <a:gd name="T16" fmla="*/ 37 w 43"/>
                  <a:gd name="T17" fmla="*/ 11 h 47"/>
                  <a:gd name="T18" fmla="*/ 43 w 43"/>
                  <a:gd name="T19" fmla="*/ 8 h 47"/>
                  <a:gd name="T20" fmla="*/ 41 w 43"/>
                  <a:gd name="T21" fmla="*/ 0 h 47"/>
                  <a:gd name="T22" fmla="*/ 34 w 43"/>
                  <a:gd name="T23" fmla="*/ 3 h 47"/>
                  <a:gd name="T24" fmla="*/ 27 w 43"/>
                  <a:gd name="T25" fmla="*/ 5 h 47"/>
                  <a:gd name="T26" fmla="*/ 20 w 43"/>
                  <a:gd name="T27" fmla="*/ 12 h 47"/>
                  <a:gd name="T28" fmla="*/ 15 w 43"/>
                  <a:gd name="T29" fmla="*/ 17 h 47"/>
                  <a:gd name="T30" fmla="*/ 9 w 43"/>
                  <a:gd name="T31" fmla="*/ 22 h 47"/>
                  <a:gd name="T32" fmla="*/ 5 w 43"/>
                  <a:gd name="T33" fmla="*/ 30 h 47"/>
                  <a:gd name="T34" fmla="*/ 3 w 43"/>
                  <a:gd name="T35" fmla="*/ 38 h 47"/>
                  <a:gd name="T36" fmla="*/ 0 w 43"/>
                  <a:gd name="T37" fmla="*/ 47 h 47"/>
                  <a:gd name="T38" fmla="*/ 0 w 43"/>
                  <a:gd name="T39" fmla="*/ 47 h 47"/>
                  <a:gd name="T40" fmla="*/ 8 w 43"/>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7">
                    <a:moveTo>
                      <a:pt x="8" y="47"/>
                    </a:moveTo>
                    <a:lnTo>
                      <a:pt x="8" y="47"/>
                    </a:lnTo>
                    <a:lnTo>
                      <a:pt x="10" y="41"/>
                    </a:lnTo>
                    <a:lnTo>
                      <a:pt x="13" y="33"/>
                    </a:lnTo>
                    <a:lnTo>
                      <a:pt x="17" y="28"/>
                    </a:lnTo>
                    <a:lnTo>
                      <a:pt x="20" y="22"/>
                    </a:lnTo>
                    <a:lnTo>
                      <a:pt x="25" y="17"/>
                    </a:lnTo>
                    <a:lnTo>
                      <a:pt x="32" y="13"/>
                    </a:lnTo>
                    <a:lnTo>
                      <a:pt x="37" y="11"/>
                    </a:lnTo>
                    <a:lnTo>
                      <a:pt x="43" y="8"/>
                    </a:lnTo>
                    <a:lnTo>
                      <a:pt x="41" y="0"/>
                    </a:lnTo>
                    <a:lnTo>
                      <a:pt x="34" y="3"/>
                    </a:lnTo>
                    <a:lnTo>
                      <a:pt x="27" y="5"/>
                    </a:lnTo>
                    <a:lnTo>
                      <a:pt x="20" y="12"/>
                    </a:lnTo>
                    <a:lnTo>
                      <a:pt x="15" y="17"/>
                    </a:lnTo>
                    <a:lnTo>
                      <a:pt x="9" y="22"/>
                    </a:lnTo>
                    <a:lnTo>
                      <a:pt x="5" y="30"/>
                    </a:lnTo>
                    <a:lnTo>
                      <a:pt x="3" y="38"/>
                    </a:lnTo>
                    <a:lnTo>
                      <a:pt x="0" y="47"/>
                    </a:lnTo>
                    <a:lnTo>
                      <a:pt x="0" y="47"/>
                    </a:lnTo>
                    <a:lnTo>
                      <a:pt x="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3" name="Freeform 259"/>
              <p:cNvSpPr>
                <a:spLocks/>
              </p:cNvSpPr>
              <p:nvPr/>
            </p:nvSpPr>
            <p:spPr bwMode="auto">
              <a:xfrm>
                <a:off x="4959" y="3904"/>
                <a:ext cx="46" cy="215"/>
              </a:xfrm>
              <a:custGeom>
                <a:avLst/>
                <a:gdLst>
                  <a:gd name="T0" fmla="*/ 10 w 138"/>
                  <a:gd name="T1" fmla="*/ 858 h 858"/>
                  <a:gd name="T2" fmla="*/ 10 w 138"/>
                  <a:gd name="T3" fmla="*/ 858 h 858"/>
                  <a:gd name="T4" fmla="*/ 14 w 138"/>
                  <a:gd name="T5" fmla="*/ 819 h 858"/>
                  <a:gd name="T6" fmla="*/ 29 w 138"/>
                  <a:gd name="T7" fmla="*/ 721 h 858"/>
                  <a:gd name="T8" fmla="*/ 49 w 138"/>
                  <a:gd name="T9" fmla="*/ 587 h 858"/>
                  <a:gd name="T10" fmla="*/ 71 w 138"/>
                  <a:gd name="T11" fmla="*/ 433 h 858"/>
                  <a:gd name="T12" fmla="*/ 95 w 138"/>
                  <a:gd name="T13" fmla="*/ 278 h 858"/>
                  <a:gd name="T14" fmla="*/ 115 w 138"/>
                  <a:gd name="T15" fmla="*/ 142 h 858"/>
                  <a:gd name="T16" fmla="*/ 130 w 138"/>
                  <a:gd name="T17" fmla="*/ 43 h 858"/>
                  <a:gd name="T18" fmla="*/ 138 w 138"/>
                  <a:gd name="T19" fmla="*/ 0 h 858"/>
                  <a:gd name="T20" fmla="*/ 130 w 138"/>
                  <a:gd name="T21" fmla="*/ 0 h 858"/>
                  <a:gd name="T22" fmla="*/ 123 w 138"/>
                  <a:gd name="T23" fmla="*/ 43 h 858"/>
                  <a:gd name="T24" fmla="*/ 108 w 138"/>
                  <a:gd name="T25" fmla="*/ 142 h 858"/>
                  <a:gd name="T26" fmla="*/ 88 w 138"/>
                  <a:gd name="T27" fmla="*/ 278 h 858"/>
                  <a:gd name="T28" fmla="*/ 64 w 138"/>
                  <a:gd name="T29" fmla="*/ 433 h 858"/>
                  <a:gd name="T30" fmla="*/ 41 w 138"/>
                  <a:gd name="T31" fmla="*/ 587 h 858"/>
                  <a:gd name="T32" fmla="*/ 21 w 138"/>
                  <a:gd name="T33" fmla="*/ 721 h 858"/>
                  <a:gd name="T34" fmla="*/ 6 w 138"/>
                  <a:gd name="T35" fmla="*/ 819 h 858"/>
                  <a:gd name="T36" fmla="*/ 0 w 138"/>
                  <a:gd name="T37" fmla="*/ 858 h 858"/>
                  <a:gd name="T38" fmla="*/ 0 w 138"/>
                  <a:gd name="T39" fmla="*/ 858 h 858"/>
                  <a:gd name="T40" fmla="*/ 10 w 138"/>
                  <a:gd name="T41"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858">
                    <a:moveTo>
                      <a:pt x="10" y="858"/>
                    </a:moveTo>
                    <a:lnTo>
                      <a:pt x="10" y="858"/>
                    </a:lnTo>
                    <a:lnTo>
                      <a:pt x="14" y="819"/>
                    </a:lnTo>
                    <a:lnTo>
                      <a:pt x="29" y="721"/>
                    </a:lnTo>
                    <a:lnTo>
                      <a:pt x="49" y="587"/>
                    </a:lnTo>
                    <a:lnTo>
                      <a:pt x="71" y="433"/>
                    </a:lnTo>
                    <a:lnTo>
                      <a:pt x="95" y="278"/>
                    </a:lnTo>
                    <a:lnTo>
                      <a:pt x="115" y="142"/>
                    </a:lnTo>
                    <a:lnTo>
                      <a:pt x="130" y="43"/>
                    </a:lnTo>
                    <a:lnTo>
                      <a:pt x="138" y="0"/>
                    </a:lnTo>
                    <a:lnTo>
                      <a:pt x="130" y="0"/>
                    </a:lnTo>
                    <a:lnTo>
                      <a:pt x="123" y="43"/>
                    </a:lnTo>
                    <a:lnTo>
                      <a:pt x="108" y="142"/>
                    </a:lnTo>
                    <a:lnTo>
                      <a:pt x="88" y="278"/>
                    </a:lnTo>
                    <a:lnTo>
                      <a:pt x="64" y="433"/>
                    </a:lnTo>
                    <a:lnTo>
                      <a:pt x="41" y="587"/>
                    </a:lnTo>
                    <a:lnTo>
                      <a:pt x="21" y="721"/>
                    </a:lnTo>
                    <a:lnTo>
                      <a:pt x="6" y="819"/>
                    </a:lnTo>
                    <a:lnTo>
                      <a:pt x="0" y="858"/>
                    </a:lnTo>
                    <a:lnTo>
                      <a:pt x="0" y="858"/>
                    </a:lnTo>
                    <a:lnTo>
                      <a:pt x="10" y="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4" name="Freeform 260"/>
              <p:cNvSpPr>
                <a:spLocks/>
              </p:cNvSpPr>
              <p:nvPr/>
            </p:nvSpPr>
            <p:spPr bwMode="auto">
              <a:xfrm>
                <a:off x="4959" y="4119"/>
                <a:ext cx="5" cy="18"/>
              </a:xfrm>
              <a:custGeom>
                <a:avLst/>
                <a:gdLst>
                  <a:gd name="T0" fmla="*/ 15 w 15"/>
                  <a:gd name="T1" fmla="*/ 73 h 76"/>
                  <a:gd name="T2" fmla="*/ 15 w 15"/>
                  <a:gd name="T3" fmla="*/ 73 h 76"/>
                  <a:gd name="T4" fmla="*/ 11 w 15"/>
                  <a:gd name="T5" fmla="*/ 59 h 76"/>
                  <a:gd name="T6" fmla="*/ 10 w 15"/>
                  <a:gd name="T7" fmla="*/ 37 h 76"/>
                  <a:gd name="T8" fmla="*/ 10 w 15"/>
                  <a:gd name="T9" fmla="*/ 16 h 76"/>
                  <a:gd name="T10" fmla="*/ 10 w 15"/>
                  <a:gd name="T11" fmla="*/ 0 h 76"/>
                  <a:gd name="T12" fmla="*/ 0 w 15"/>
                  <a:gd name="T13" fmla="*/ 0 h 76"/>
                  <a:gd name="T14" fmla="*/ 0 w 15"/>
                  <a:gd name="T15" fmla="*/ 16 h 76"/>
                  <a:gd name="T16" fmla="*/ 3 w 15"/>
                  <a:gd name="T17" fmla="*/ 37 h 76"/>
                  <a:gd name="T18" fmla="*/ 4 w 15"/>
                  <a:gd name="T19" fmla="*/ 59 h 76"/>
                  <a:gd name="T20" fmla="*/ 8 w 15"/>
                  <a:gd name="T21" fmla="*/ 76 h 76"/>
                  <a:gd name="T22" fmla="*/ 8 w 15"/>
                  <a:gd name="T23" fmla="*/ 76 h 76"/>
                  <a:gd name="T24" fmla="*/ 15 w 15"/>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76">
                    <a:moveTo>
                      <a:pt x="15" y="73"/>
                    </a:moveTo>
                    <a:lnTo>
                      <a:pt x="15" y="73"/>
                    </a:lnTo>
                    <a:lnTo>
                      <a:pt x="11" y="59"/>
                    </a:lnTo>
                    <a:lnTo>
                      <a:pt x="10" y="37"/>
                    </a:lnTo>
                    <a:lnTo>
                      <a:pt x="10" y="16"/>
                    </a:lnTo>
                    <a:lnTo>
                      <a:pt x="10" y="0"/>
                    </a:lnTo>
                    <a:lnTo>
                      <a:pt x="0" y="0"/>
                    </a:lnTo>
                    <a:lnTo>
                      <a:pt x="0" y="16"/>
                    </a:lnTo>
                    <a:lnTo>
                      <a:pt x="3" y="37"/>
                    </a:lnTo>
                    <a:lnTo>
                      <a:pt x="4" y="59"/>
                    </a:lnTo>
                    <a:lnTo>
                      <a:pt x="8" y="76"/>
                    </a:lnTo>
                    <a:lnTo>
                      <a:pt x="8" y="76"/>
                    </a:lnTo>
                    <a:lnTo>
                      <a:pt x="15"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5" name="Freeform 261"/>
              <p:cNvSpPr>
                <a:spLocks/>
              </p:cNvSpPr>
              <p:nvPr/>
            </p:nvSpPr>
            <p:spPr bwMode="auto">
              <a:xfrm>
                <a:off x="4962" y="4137"/>
                <a:ext cx="24" cy="18"/>
              </a:xfrm>
              <a:custGeom>
                <a:avLst/>
                <a:gdLst>
                  <a:gd name="T0" fmla="*/ 72 w 72"/>
                  <a:gd name="T1" fmla="*/ 66 h 73"/>
                  <a:gd name="T2" fmla="*/ 72 w 72"/>
                  <a:gd name="T3" fmla="*/ 66 h 73"/>
                  <a:gd name="T4" fmla="*/ 61 w 72"/>
                  <a:gd name="T5" fmla="*/ 59 h 73"/>
                  <a:gd name="T6" fmla="*/ 50 w 72"/>
                  <a:gd name="T7" fmla="*/ 51 h 73"/>
                  <a:gd name="T8" fmla="*/ 40 w 72"/>
                  <a:gd name="T9" fmla="*/ 43 h 73"/>
                  <a:gd name="T10" fmla="*/ 30 w 72"/>
                  <a:gd name="T11" fmla="*/ 33 h 73"/>
                  <a:gd name="T12" fmla="*/ 22 w 72"/>
                  <a:gd name="T13" fmla="*/ 22 h 73"/>
                  <a:gd name="T14" fmla="*/ 15 w 72"/>
                  <a:gd name="T15" fmla="*/ 13 h 73"/>
                  <a:gd name="T16" fmla="*/ 10 w 72"/>
                  <a:gd name="T17" fmla="*/ 7 h 73"/>
                  <a:gd name="T18" fmla="*/ 7 w 72"/>
                  <a:gd name="T19" fmla="*/ 0 h 73"/>
                  <a:gd name="T20" fmla="*/ 0 w 72"/>
                  <a:gd name="T21" fmla="*/ 3 h 73"/>
                  <a:gd name="T22" fmla="*/ 2 w 72"/>
                  <a:gd name="T23" fmla="*/ 9 h 73"/>
                  <a:gd name="T24" fmla="*/ 7 w 72"/>
                  <a:gd name="T25" fmla="*/ 19 h 73"/>
                  <a:gd name="T26" fmla="*/ 15 w 72"/>
                  <a:gd name="T27" fmla="*/ 28 h 73"/>
                  <a:gd name="T28" fmla="*/ 25 w 72"/>
                  <a:gd name="T29" fmla="*/ 38 h 73"/>
                  <a:gd name="T30" fmla="*/ 35 w 72"/>
                  <a:gd name="T31" fmla="*/ 49 h 73"/>
                  <a:gd name="T32" fmla="*/ 45 w 72"/>
                  <a:gd name="T33" fmla="*/ 59 h 73"/>
                  <a:gd name="T34" fmla="*/ 56 w 72"/>
                  <a:gd name="T35" fmla="*/ 67 h 73"/>
                  <a:gd name="T36" fmla="*/ 70 w 72"/>
                  <a:gd name="T37" fmla="*/ 73 h 73"/>
                  <a:gd name="T38" fmla="*/ 70 w 72"/>
                  <a:gd name="T39" fmla="*/ 73 h 73"/>
                  <a:gd name="T40" fmla="*/ 72 w 72"/>
                  <a:gd name="T4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3">
                    <a:moveTo>
                      <a:pt x="72" y="66"/>
                    </a:moveTo>
                    <a:lnTo>
                      <a:pt x="72" y="66"/>
                    </a:lnTo>
                    <a:lnTo>
                      <a:pt x="61" y="59"/>
                    </a:lnTo>
                    <a:lnTo>
                      <a:pt x="50" y="51"/>
                    </a:lnTo>
                    <a:lnTo>
                      <a:pt x="40" y="43"/>
                    </a:lnTo>
                    <a:lnTo>
                      <a:pt x="30" y="33"/>
                    </a:lnTo>
                    <a:lnTo>
                      <a:pt x="22" y="22"/>
                    </a:lnTo>
                    <a:lnTo>
                      <a:pt x="15" y="13"/>
                    </a:lnTo>
                    <a:lnTo>
                      <a:pt x="10" y="7"/>
                    </a:lnTo>
                    <a:lnTo>
                      <a:pt x="7" y="0"/>
                    </a:lnTo>
                    <a:lnTo>
                      <a:pt x="0" y="3"/>
                    </a:lnTo>
                    <a:lnTo>
                      <a:pt x="2" y="9"/>
                    </a:lnTo>
                    <a:lnTo>
                      <a:pt x="7" y="19"/>
                    </a:lnTo>
                    <a:lnTo>
                      <a:pt x="15" y="28"/>
                    </a:lnTo>
                    <a:lnTo>
                      <a:pt x="25" y="38"/>
                    </a:lnTo>
                    <a:lnTo>
                      <a:pt x="35" y="49"/>
                    </a:lnTo>
                    <a:lnTo>
                      <a:pt x="45" y="59"/>
                    </a:lnTo>
                    <a:lnTo>
                      <a:pt x="56" y="67"/>
                    </a:lnTo>
                    <a:lnTo>
                      <a:pt x="70" y="73"/>
                    </a:lnTo>
                    <a:lnTo>
                      <a:pt x="70" y="73"/>
                    </a:lnTo>
                    <a:lnTo>
                      <a:pt x="7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6" name="Freeform 262"/>
              <p:cNvSpPr>
                <a:spLocks/>
              </p:cNvSpPr>
              <p:nvPr/>
            </p:nvSpPr>
            <p:spPr bwMode="auto">
              <a:xfrm>
                <a:off x="4985" y="4153"/>
                <a:ext cx="4" cy="5"/>
              </a:xfrm>
              <a:custGeom>
                <a:avLst/>
                <a:gdLst>
                  <a:gd name="T0" fmla="*/ 12 w 12"/>
                  <a:gd name="T1" fmla="*/ 18 h 18"/>
                  <a:gd name="T2" fmla="*/ 12 w 12"/>
                  <a:gd name="T3" fmla="*/ 18 h 18"/>
                  <a:gd name="T4" fmla="*/ 11 w 12"/>
                  <a:gd name="T5" fmla="*/ 15 h 18"/>
                  <a:gd name="T6" fmla="*/ 10 w 12"/>
                  <a:gd name="T7" fmla="*/ 9 h 18"/>
                  <a:gd name="T8" fmla="*/ 9 w 12"/>
                  <a:gd name="T9" fmla="*/ 3 h 18"/>
                  <a:gd name="T10" fmla="*/ 2 w 12"/>
                  <a:gd name="T11" fmla="*/ 0 h 18"/>
                  <a:gd name="T12" fmla="*/ 0 w 12"/>
                  <a:gd name="T13" fmla="*/ 7 h 18"/>
                  <a:gd name="T14" fmla="*/ 1 w 12"/>
                  <a:gd name="T15" fmla="*/ 9 h 18"/>
                  <a:gd name="T16" fmla="*/ 2 w 12"/>
                  <a:gd name="T17" fmla="*/ 11 h 18"/>
                  <a:gd name="T18" fmla="*/ 4 w 12"/>
                  <a:gd name="T19" fmla="*/ 15 h 18"/>
                  <a:gd name="T20" fmla="*/ 2 w 12"/>
                  <a:gd name="T21" fmla="*/ 18 h 18"/>
                  <a:gd name="T22" fmla="*/ 2 w 12"/>
                  <a:gd name="T23" fmla="*/ 18 h 18"/>
                  <a:gd name="T24" fmla="*/ 12 w 12"/>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12" y="18"/>
                    </a:moveTo>
                    <a:lnTo>
                      <a:pt x="12" y="18"/>
                    </a:lnTo>
                    <a:lnTo>
                      <a:pt x="11" y="15"/>
                    </a:lnTo>
                    <a:lnTo>
                      <a:pt x="10" y="9"/>
                    </a:lnTo>
                    <a:lnTo>
                      <a:pt x="9" y="3"/>
                    </a:lnTo>
                    <a:lnTo>
                      <a:pt x="2" y="0"/>
                    </a:lnTo>
                    <a:lnTo>
                      <a:pt x="0" y="7"/>
                    </a:lnTo>
                    <a:lnTo>
                      <a:pt x="1" y="9"/>
                    </a:lnTo>
                    <a:lnTo>
                      <a:pt x="2" y="11"/>
                    </a:lnTo>
                    <a:lnTo>
                      <a:pt x="4" y="15"/>
                    </a:lnTo>
                    <a:lnTo>
                      <a:pt x="2" y="18"/>
                    </a:lnTo>
                    <a:lnTo>
                      <a:pt x="2" y="18"/>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7" name="Freeform 263"/>
              <p:cNvSpPr>
                <a:spLocks/>
              </p:cNvSpPr>
              <p:nvPr/>
            </p:nvSpPr>
            <p:spPr bwMode="auto">
              <a:xfrm>
                <a:off x="4986" y="4158"/>
                <a:ext cx="3" cy="4"/>
              </a:xfrm>
              <a:custGeom>
                <a:avLst/>
                <a:gdLst>
                  <a:gd name="T0" fmla="*/ 10 w 10"/>
                  <a:gd name="T1" fmla="*/ 15 h 15"/>
                  <a:gd name="T2" fmla="*/ 10 w 10"/>
                  <a:gd name="T3" fmla="*/ 15 h 15"/>
                  <a:gd name="T4" fmla="*/ 10 w 10"/>
                  <a:gd name="T5" fmla="*/ 11 h 15"/>
                  <a:gd name="T6" fmla="*/ 10 w 10"/>
                  <a:gd name="T7" fmla="*/ 6 h 15"/>
                  <a:gd name="T8" fmla="*/ 10 w 10"/>
                  <a:gd name="T9" fmla="*/ 2 h 15"/>
                  <a:gd name="T10" fmla="*/ 10 w 10"/>
                  <a:gd name="T11" fmla="*/ 0 h 15"/>
                  <a:gd name="T12" fmla="*/ 0 w 10"/>
                  <a:gd name="T13" fmla="*/ 0 h 15"/>
                  <a:gd name="T14" fmla="*/ 0 w 10"/>
                  <a:gd name="T15" fmla="*/ 2 h 15"/>
                  <a:gd name="T16" fmla="*/ 0 w 10"/>
                  <a:gd name="T17" fmla="*/ 6 h 15"/>
                  <a:gd name="T18" fmla="*/ 0 w 10"/>
                  <a:gd name="T19" fmla="*/ 11 h 15"/>
                  <a:gd name="T20" fmla="*/ 0 w 10"/>
                  <a:gd name="T21" fmla="*/ 15 h 15"/>
                  <a:gd name="T22" fmla="*/ 0 w 10"/>
                  <a:gd name="T23" fmla="*/ 15 h 15"/>
                  <a:gd name="T24" fmla="*/ 10 w 1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10" y="15"/>
                    </a:moveTo>
                    <a:lnTo>
                      <a:pt x="10" y="15"/>
                    </a:lnTo>
                    <a:lnTo>
                      <a:pt x="10" y="11"/>
                    </a:lnTo>
                    <a:lnTo>
                      <a:pt x="10" y="6"/>
                    </a:lnTo>
                    <a:lnTo>
                      <a:pt x="10" y="2"/>
                    </a:lnTo>
                    <a:lnTo>
                      <a:pt x="10" y="0"/>
                    </a:lnTo>
                    <a:lnTo>
                      <a:pt x="0" y="0"/>
                    </a:lnTo>
                    <a:lnTo>
                      <a:pt x="0" y="2"/>
                    </a:lnTo>
                    <a:lnTo>
                      <a:pt x="0" y="6"/>
                    </a:lnTo>
                    <a:lnTo>
                      <a:pt x="0" y="11"/>
                    </a:lnTo>
                    <a:lnTo>
                      <a:pt x="0" y="15"/>
                    </a:lnTo>
                    <a:lnTo>
                      <a:pt x="0" y="15"/>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8" name="Freeform 264"/>
              <p:cNvSpPr>
                <a:spLocks/>
              </p:cNvSpPr>
              <p:nvPr/>
            </p:nvSpPr>
            <p:spPr bwMode="auto">
              <a:xfrm>
                <a:off x="4986" y="4162"/>
                <a:ext cx="5" cy="4"/>
              </a:xfrm>
              <a:custGeom>
                <a:avLst/>
                <a:gdLst>
                  <a:gd name="T0" fmla="*/ 15 w 15"/>
                  <a:gd name="T1" fmla="*/ 7 h 17"/>
                  <a:gd name="T2" fmla="*/ 15 w 15"/>
                  <a:gd name="T3" fmla="*/ 7 h 17"/>
                  <a:gd name="T4" fmla="*/ 13 w 15"/>
                  <a:gd name="T5" fmla="*/ 7 h 17"/>
                  <a:gd name="T6" fmla="*/ 10 w 15"/>
                  <a:gd name="T7" fmla="*/ 6 h 17"/>
                  <a:gd name="T8" fmla="*/ 10 w 15"/>
                  <a:gd name="T9" fmla="*/ 4 h 17"/>
                  <a:gd name="T10" fmla="*/ 10 w 15"/>
                  <a:gd name="T11" fmla="*/ 0 h 17"/>
                  <a:gd name="T12" fmla="*/ 0 w 15"/>
                  <a:gd name="T13" fmla="*/ 0 h 17"/>
                  <a:gd name="T14" fmla="*/ 3 w 15"/>
                  <a:gd name="T15" fmla="*/ 7 h 17"/>
                  <a:gd name="T16" fmla="*/ 5 w 15"/>
                  <a:gd name="T17" fmla="*/ 11 h 17"/>
                  <a:gd name="T18" fmla="*/ 10 w 15"/>
                  <a:gd name="T19" fmla="*/ 15 h 17"/>
                  <a:gd name="T20" fmla="*/ 15 w 15"/>
                  <a:gd name="T21" fmla="*/ 17 h 17"/>
                  <a:gd name="T22" fmla="*/ 15 w 15"/>
                  <a:gd name="T23" fmla="*/ 17 h 17"/>
                  <a:gd name="T24" fmla="*/ 15 w 15"/>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7">
                    <a:moveTo>
                      <a:pt x="15" y="7"/>
                    </a:moveTo>
                    <a:lnTo>
                      <a:pt x="15" y="7"/>
                    </a:lnTo>
                    <a:lnTo>
                      <a:pt x="13" y="7"/>
                    </a:lnTo>
                    <a:lnTo>
                      <a:pt x="10" y="6"/>
                    </a:lnTo>
                    <a:lnTo>
                      <a:pt x="10" y="4"/>
                    </a:lnTo>
                    <a:lnTo>
                      <a:pt x="10" y="0"/>
                    </a:lnTo>
                    <a:lnTo>
                      <a:pt x="0" y="0"/>
                    </a:lnTo>
                    <a:lnTo>
                      <a:pt x="3" y="7"/>
                    </a:lnTo>
                    <a:lnTo>
                      <a:pt x="5" y="11"/>
                    </a:lnTo>
                    <a:lnTo>
                      <a:pt x="10" y="15"/>
                    </a:lnTo>
                    <a:lnTo>
                      <a:pt x="15" y="17"/>
                    </a:lnTo>
                    <a:lnTo>
                      <a:pt x="15" y="17"/>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09" name="Freeform 265"/>
              <p:cNvSpPr>
                <a:spLocks/>
              </p:cNvSpPr>
              <p:nvPr/>
            </p:nvSpPr>
            <p:spPr bwMode="auto">
              <a:xfrm>
                <a:off x="4991" y="4163"/>
                <a:ext cx="44" cy="3"/>
              </a:xfrm>
              <a:custGeom>
                <a:avLst/>
                <a:gdLst>
                  <a:gd name="T0" fmla="*/ 132 w 132"/>
                  <a:gd name="T1" fmla="*/ 0 h 10"/>
                  <a:gd name="T2" fmla="*/ 132 w 132"/>
                  <a:gd name="T3" fmla="*/ 0 h 10"/>
                  <a:gd name="T4" fmla="*/ 124 w 132"/>
                  <a:gd name="T5" fmla="*/ 0 h 10"/>
                  <a:gd name="T6" fmla="*/ 109 w 132"/>
                  <a:gd name="T7" fmla="*/ 0 h 10"/>
                  <a:gd name="T8" fmla="*/ 89 w 132"/>
                  <a:gd name="T9" fmla="*/ 0 h 10"/>
                  <a:gd name="T10" fmla="*/ 67 w 132"/>
                  <a:gd name="T11" fmla="*/ 0 h 10"/>
                  <a:gd name="T12" fmla="*/ 43 w 132"/>
                  <a:gd name="T13" fmla="*/ 0 h 10"/>
                  <a:gd name="T14" fmla="*/ 23 w 132"/>
                  <a:gd name="T15" fmla="*/ 0 h 10"/>
                  <a:gd name="T16" fmla="*/ 8 w 132"/>
                  <a:gd name="T17" fmla="*/ 0 h 10"/>
                  <a:gd name="T18" fmla="*/ 0 w 132"/>
                  <a:gd name="T19" fmla="*/ 0 h 10"/>
                  <a:gd name="T20" fmla="*/ 0 w 132"/>
                  <a:gd name="T21" fmla="*/ 10 h 10"/>
                  <a:gd name="T22" fmla="*/ 8 w 132"/>
                  <a:gd name="T23" fmla="*/ 10 h 10"/>
                  <a:gd name="T24" fmla="*/ 23 w 132"/>
                  <a:gd name="T25" fmla="*/ 10 h 10"/>
                  <a:gd name="T26" fmla="*/ 43 w 132"/>
                  <a:gd name="T27" fmla="*/ 10 h 10"/>
                  <a:gd name="T28" fmla="*/ 67 w 132"/>
                  <a:gd name="T29" fmla="*/ 10 h 10"/>
                  <a:gd name="T30" fmla="*/ 89 w 132"/>
                  <a:gd name="T31" fmla="*/ 10 h 10"/>
                  <a:gd name="T32" fmla="*/ 109 w 132"/>
                  <a:gd name="T33" fmla="*/ 10 h 10"/>
                  <a:gd name="T34" fmla="*/ 124 w 132"/>
                  <a:gd name="T35" fmla="*/ 10 h 10"/>
                  <a:gd name="T36" fmla="*/ 132 w 132"/>
                  <a:gd name="T37" fmla="*/ 10 h 10"/>
                  <a:gd name="T38" fmla="*/ 132 w 132"/>
                  <a:gd name="T39" fmla="*/ 10 h 10"/>
                  <a:gd name="T40" fmla="*/ 132 w 132"/>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0">
                    <a:moveTo>
                      <a:pt x="132" y="0"/>
                    </a:moveTo>
                    <a:lnTo>
                      <a:pt x="132" y="0"/>
                    </a:lnTo>
                    <a:lnTo>
                      <a:pt x="124" y="0"/>
                    </a:lnTo>
                    <a:lnTo>
                      <a:pt x="109" y="0"/>
                    </a:lnTo>
                    <a:lnTo>
                      <a:pt x="89" y="0"/>
                    </a:lnTo>
                    <a:lnTo>
                      <a:pt x="67" y="0"/>
                    </a:lnTo>
                    <a:lnTo>
                      <a:pt x="43" y="0"/>
                    </a:lnTo>
                    <a:lnTo>
                      <a:pt x="23" y="0"/>
                    </a:lnTo>
                    <a:lnTo>
                      <a:pt x="8" y="0"/>
                    </a:lnTo>
                    <a:lnTo>
                      <a:pt x="0" y="0"/>
                    </a:lnTo>
                    <a:lnTo>
                      <a:pt x="0" y="10"/>
                    </a:lnTo>
                    <a:lnTo>
                      <a:pt x="8" y="10"/>
                    </a:lnTo>
                    <a:lnTo>
                      <a:pt x="23" y="10"/>
                    </a:lnTo>
                    <a:lnTo>
                      <a:pt x="43" y="10"/>
                    </a:lnTo>
                    <a:lnTo>
                      <a:pt x="67" y="10"/>
                    </a:lnTo>
                    <a:lnTo>
                      <a:pt x="89" y="10"/>
                    </a:lnTo>
                    <a:lnTo>
                      <a:pt x="109" y="10"/>
                    </a:lnTo>
                    <a:lnTo>
                      <a:pt x="124" y="10"/>
                    </a:lnTo>
                    <a:lnTo>
                      <a:pt x="132" y="10"/>
                    </a:lnTo>
                    <a:lnTo>
                      <a:pt x="132" y="10"/>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0" name="Freeform 266"/>
              <p:cNvSpPr>
                <a:spLocks/>
              </p:cNvSpPr>
              <p:nvPr/>
            </p:nvSpPr>
            <p:spPr bwMode="auto">
              <a:xfrm>
                <a:off x="5035" y="4162"/>
                <a:ext cx="4" cy="4"/>
              </a:xfrm>
              <a:custGeom>
                <a:avLst/>
                <a:gdLst>
                  <a:gd name="T0" fmla="*/ 4 w 14"/>
                  <a:gd name="T1" fmla="*/ 0 h 14"/>
                  <a:gd name="T2" fmla="*/ 4 w 14"/>
                  <a:gd name="T3" fmla="*/ 0 h 14"/>
                  <a:gd name="T4" fmla="*/ 5 w 14"/>
                  <a:gd name="T5" fmla="*/ 4 h 14"/>
                  <a:gd name="T6" fmla="*/ 5 w 14"/>
                  <a:gd name="T7" fmla="*/ 4 h 14"/>
                  <a:gd name="T8" fmla="*/ 4 w 14"/>
                  <a:gd name="T9" fmla="*/ 4 h 14"/>
                  <a:gd name="T10" fmla="*/ 0 w 14"/>
                  <a:gd name="T11" fmla="*/ 4 h 14"/>
                  <a:gd name="T12" fmla="*/ 0 w 14"/>
                  <a:gd name="T13" fmla="*/ 14 h 14"/>
                  <a:gd name="T14" fmla="*/ 6 w 14"/>
                  <a:gd name="T15" fmla="*/ 12 h 14"/>
                  <a:gd name="T16" fmla="*/ 10 w 14"/>
                  <a:gd name="T17" fmla="*/ 9 h 14"/>
                  <a:gd name="T18" fmla="*/ 13 w 14"/>
                  <a:gd name="T19" fmla="*/ 4 h 14"/>
                  <a:gd name="T20" fmla="*/ 14 w 14"/>
                  <a:gd name="T21" fmla="*/ 0 h 14"/>
                  <a:gd name="T22" fmla="*/ 14 w 14"/>
                  <a:gd name="T23" fmla="*/ 0 h 14"/>
                  <a:gd name="T24" fmla="*/ 4 w 1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4" y="0"/>
                    </a:moveTo>
                    <a:lnTo>
                      <a:pt x="4" y="0"/>
                    </a:lnTo>
                    <a:lnTo>
                      <a:pt x="5" y="4"/>
                    </a:lnTo>
                    <a:lnTo>
                      <a:pt x="5" y="4"/>
                    </a:lnTo>
                    <a:lnTo>
                      <a:pt x="4" y="4"/>
                    </a:lnTo>
                    <a:lnTo>
                      <a:pt x="0" y="4"/>
                    </a:lnTo>
                    <a:lnTo>
                      <a:pt x="0" y="14"/>
                    </a:lnTo>
                    <a:lnTo>
                      <a:pt x="6" y="12"/>
                    </a:lnTo>
                    <a:lnTo>
                      <a:pt x="10" y="9"/>
                    </a:lnTo>
                    <a:lnTo>
                      <a:pt x="13" y="4"/>
                    </a:lnTo>
                    <a:lnTo>
                      <a:pt x="14" y="0"/>
                    </a:lnTo>
                    <a:lnTo>
                      <a:pt x="1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1" name="Freeform 267"/>
              <p:cNvSpPr>
                <a:spLocks/>
              </p:cNvSpPr>
              <p:nvPr/>
            </p:nvSpPr>
            <p:spPr bwMode="auto">
              <a:xfrm>
                <a:off x="5036" y="4156"/>
                <a:ext cx="5" cy="6"/>
              </a:xfrm>
              <a:custGeom>
                <a:avLst/>
                <a:gdLst>
                  <a:gd name="T0" fmla="*/ 14 w 14"/>
                  <a:gd name="T1" fmla="*/ 0 h 26"/>
                  <a:gd name="T2" fmla="*/ 14 w 14"/>
                  <a:gd name="T3" fmla="*/ 0 h 26"/>
                  <a:gd name="T4" fmla="*/ 5 w 14"/>
                  <a:gd name="T5" fmla="*/ 4 h 26"/>
                  <a:gd name="T6" fmla="*/ 1 w 14"/>
                  <a:gd name="T7" fmla="*/ 13 h 26"/>
                  <a:gd name="T8" fmla="*/ 0 w 14"/>
                  <a:gd name="T9" fmla="*/ 21 h 26"/>
                  <a:gd name="T10" fmla="*/ 0 w 14"/>
                  <a:gd name="T11" fmla="*/ 26 h 26"/>
                  <a:gd name="T12" fmla="*/ 10 w 14"/>
                  <a:gd name="T13" fmla="*/ 26 h 26"/>
                  <a:gd name="T14" fmla="*/ 10 w 14"/>
                  <a:gd name="T15" fmla="*/ 21 h 26"/>
                  <a:gd name="T16" fmla="*/ 9 w 14"/>
                  <a:gd name="T17" fmla="*/ 13 h 26"/>
                  <a:gd name="T18" fmla="*/ 10 w 14"/>
                  <a:gd name="T19" fmla="*/ 12 h 26"/>
                  <a:gd name="T20" fmla="*/ 14 w 14"/>
                  <a:gd name="T21" fmla="*/ 10 h 26"/>
                  <a:gd name="T22" fmla="*/ 14 w 14"/>
                  <a:gd name="T23" fmla="*/ 10 h 26"/>
                  <a:gd name="T24" fmla="*/ 14 w 14"/>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6">
                    <a:moveTo>
                      <a:pt x="14" y="0"/>
                    </a:moveTo>
                    <a:lnTo>
                      <a:pt x="14" y="0"/>
                    </a:lnTo>
                    <a:lnTo>
                      <a:pt x="5" y="4"/>
                    </a:lnTo>
                    <a:lnTo>
                      <a:pt x="1" y="13"/>
                    </a:lnTo>
                    <a:lnTo>
                      <a:pt x="0" y="21"/>
                    </a:lnTo>
                    <a:lnTo>
                      <a:pt x="0" y="26"/>
                    </a:lnTo>
                    <a:lnTo>
                      <a:pt x="10" y="26"/>
                    </a:lnTo>
                    <a:lnTo>
                      <a:pt x="10" y="21"/>
                    </a:lnTo>
                    <a:lnTo>
                      <a:pt x="9" y="13"/>
                    </a:lnTo>
                    <a:lnTo>
                      <a:pt x="10" y="12"/>
                    </a:lnTo>
                    <a:lnTo>
                      <a:pt x="14" y="10"/>
                    </a:lnTo>
                    <a:lnTo>
                      <a:pt x="14" y="1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2" name="Freeform 268"/>
              <p:cNvSpPr>
                <a:spLocks/>
              </p:cNvSpPr>
              <p:nvPr/>
            </p:nvSpPr>
            <p:spPr bwMode="auto">
              <a:xfrm>
                <a:off x="5200" y="3853"/>
                <a:ext cx="39" cy="39"/>
              </a:xfrm>
              <a:custGeom>
                <a:avLst/>
                <a:gdLst>
                  <a:gd name="T0" fmla="*/ 118 w 118"/>
                  <a:gd name="T1" fmla="*/ 155 h 155"/>
                  <a:gd name="T2" fmla="*/ 110 w 118"/>
                  <a:gd name="T3" fmla="*/ 151 h 155"/>
                  <a:gd name="T4" fmla="*/ 103 w 118"/>
                  <a:gd name="T5" fmla="*/ 147 h 155"/>
                  <a:gd name="T6" fmla="*/ 101 w 118"/>
                  <a:gd name="T7" fmla="*/ 141 h 155"/>
                  <a:gd name="T8" fmla="*/ 100 w 118"/>
                  <a:gd name="T9" fmla="*/ 130 h 155"/>
                  <a:gd name="T10" fmla="*/ 100 w 118"/>
                  <a:gd name="T11" fmla="*/ 107 h 155"/>
                  <a:gd name="T12" fmla="*/ 100 w 118"/>
                  <a:gd name="T13" fmla="*/ 71 h 155"/>
                  <a:gd name="T14" fmla="*/ 100 w 118"/>
                  <a:gd name="T15" fmla="*/ 37 h 155"/>
                  <a:gd name="T16" fmla="*/ 100 w 118"/>
                  <a:gd name="T17" fmla="*/ 19 h 155"/>
                  <a:gd name="T18" fmla="*/ 98 w 118"/>
                  <a:gd name="T19" fmla="*/ 13 h 155"/>
                  <a:gd name="T20" fmla="*/ 95 w 118"/>
                  <a:gd name="T21" fmla="*/ 6 h 155"/>
                  <a:gd name="T22" fmla="*/ 90 w 118"/>
                  <a:gd name="T23" fmla="*/ 1 h 155"/>
                  <a:gd name="T24" fmla="*/ 82 w 118"/>
                  <a:gd name="T25" fmla="*/ 0 h 155"/>
                  <a:gd name="T26" fmla="*/ 77 w 118"/>
                  <a:gd name="T27" fmla="*/ 0 h 155"/>
                  <a:gd name="T28" fmla="*/ 69 w 118"/>
                  <a:gd name="T29" fmla="*/ 0 h 155"/>
                  <a:gd name="T30" fmla="*/ 61 w 118"/>
                  <a:gd name="T31" fmla="*/ 0 h 155"/>
                  <a:gd name="T32" fmla="*/ 51 w 118"/>
                  <a:gd name="T33" fmla="*/ 0 h 155"/>
                  <a:gd name="T34" fmla="*/ 42 w 118"/>
                  <a:gd name="T35" fmla="*/ 0 h 155"/>
                  <a:gd name="T36" fmla="*/ 33 w 118"/>
                  <a:gd name="T37" fmla="*/ 0 h 155"/>
                  <a:gd name="T38" fmla="*/ 26 w 118"/>
                  <a:gd name="T39" fmla="*/ 0 h 155"/>
                  <a:gd name="T40" fmla="*/ 21 w 118"/>
                  <a:gd name="T41" fmla="*/ 0 h 155"/>
                  <a:gd name="T42" fmla="*/ 13 w 118"/>
                  <a:gd name="T43" fmla="*/ 1 h 155"/>
                  <a:gd name="T44" fmla="*/ 7 w 118"/>
                  <a:gd name="T45" fmla="*/ 5 h 155"/>
                  <a:gd name="T46" fmla="*/ 2 w 118"/>
                  <a:gd name="T47" fmla="*/ 11 h 155"/>
                  <a:gd name="T48" fmla="*/ 0 w 118"/>
                  <a:gd name="T49" fmla="*/ 21 h 155"/>
                  <a:gd name="T50" fmla="*/ 0 w 118"/>
                  <a:gd name="T51" fmla="*/ 48 h 155"/>
                  <a:gd name="T52" fmla="*/ 0 w 118"/>
                  <a:gd name="T53" fmla="*/ 94 h 155"/>
                  <a:gd name="T54" fmla="*/ 0 w 118"/>
                  <a:gd name="T55" fmla="*/ 135 h 155"/>
                  <a:gd name="T56" fmla="*/ 0 w 118"/>
                  <a:gd name="T57" fmla="*/ 155 h 155"/>
                  <a:gd name="T58" fmla="*/ 118 w 118"/>
                  <a:gd name="T5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 h="155">
                    <a:moveTo>
                      <a:pt x="118" y="155"/>
                    </a:moveTo>
                    <a:lnTo>
                      <a:pt x="110" y="151"/>
                    </a:lnTo>
                    <a:lnTo>
                      <a:pt x="103" y="147"/>
                    </a:lnTo>
                    <a:lnTo>
                      <a:pt x="101" y="141"/>
                    </a:lnTo>
                    <a:lnTo>
                      <a:pt x="100" y="130"/>
                    </a:lnTo>
                    <a:lnTo>
                      <a:pt x="100" y="107"/>
                    </a:lnTo>
                    <a:lnTo>
                      <a:pt x="100" y="71"/>
                    </a:lnTo>
                    <a:lnTo>
                      <a:pt x="100" y="37"/>
                    </a:lnTo>
                    <a:lnTo>
                      <a:pt x="100" y="19"/>
                    </a:lnTo>
                    <a:lnTo>
                      <a:pt x="98" y="13"/>
                    </a:lnTo>
                    <a:lnTo>
                      <a:pt x="95" y="6"/>
                    </a:lnTo>
                    <a:lnTo>
                      <a:pt x="90" y="1"/>
                    </a:lnTo>
                    <a:lnTo>
                      <a:pt x="82" y="0"/>
                    </a:lnTo>
                    <a:lnTo>
                      <a:pt x="77" y="0"/>
                    </a:lnTo>
                    <a:lnTo>
                      <a:pt x="69" y="0"/>
                    </a:lnTo>
                    <a:lnTo>
                      <a:pt x="61" y="0"/>
                    </a:lnTo>
                    <a:lnTo>
                      <a:pt x="51" y="0"/>
                    </a:lnTo>
                    <a:lnTo>
                      <a:pt x="42" y="0"/>
                    </a:lnTo>
                    <a:lnTo>
                      <a:pt x="33" y="0"/>
                    </a:lnTo>
                    <a:lnTo>
                      <a:pt x="26" y="0"/>
                    </a:lnTo>
                    <a:lnTo>
                      <a:pt x="21" y="0"/>
                    </a:lnTo>
                    <a:lnTo>
                      <a:pt x="13" y="1"/>
                    </a:lnTo>
                    <a:lnTo>
                      <a:pt x="7" y="5"/>
                    </a:lnTo>
                    <a:lnTo>
                      <a:pt x="2" y="11"/>
                    </a:lnTo>
                    <a:lnTo>
                      <a:pt x="0" y="21"/>
                    </a:lnTo>
                    <a:lnTo>
                      <a:pt x="0" y="48"/>
                    </a:lnTo>
                    <a:lnTo>
                      <a:pt x="0" y="94"/>
                    </a:lnTo>
                    <a:lnTo>
                      <a:pt x="0" y="135"/>
                    </a:lnTo>
                    <a:lnTo>
                      <a:pt x="0" y="155"/>
                    </a:lnTo>
                    <a:lnTo>
                      <a:pt x="118"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3" name="Freeform 269"/>
              <p:cNvSpPr>
                <a:spLocks/>
              </p:cNvSpPr>
              <p:nvPr/>
            </p:nvSpPr>
            <p:spPr bwMode="auto">
              <a:xfrm>
                <a:off x="5047" y="3853"/>
                <a:ext cx="39" cy="39"/>
              </a:xfrm>
              <a:custGeom>
                <a:avLst/>
                <a:gdLst>
                  <a:gd name="T0" fmla="*/ 117 w 117"/>
                  <a:gd name="T1" fmla="*/ 154 h 154"/>
                  <a:gd name="T2" fmla="*/ 117 w 117"/>
                  <a:gd name="T3" fmla="*/ 135 h 154"/>
                  <a:gd name="T4" fmla="*/ 117 w 117"/>
                  <a:gd name="T5" fmla="*/ 92 h 154"/>
                  <a:gd name="T6" fmla="*/ 117 w 117"/>
                  <a:gd name="T7" fmla="*/ 48 h 154"/>
                  <a:gd name="T8" fmla="*/ 117 w 117"/>
                  <a:gd name="T9" fmla="*/ 21 h 154"/>
                  <a:gd name="T10" fmla="*/ 116 w 117"/>
                  <a:gd name="T11" fmla="*/ 11 h 154"/>
                  <a:gd name="T12" fmla="*/ 111 w 117"/>
                  <a:gd name="T13" fmla="*/ 5 h 154"/>
                  <a:gd name="T14" fmla="*/ 104 w 117"/>
                  <a:gd name="T15" fmla="*/ 1 h 154"/>
                  <a:gd name="T16" fmla="*/ 97 w 117"/>
                  <a:gd name="T17" fmla="*/ 0 h 154"/>
                  <a:gd name="T18" fmla="*/ 92 w 117"/>
                  <a:gd name="T19" fmla="*/ 0 h 154"/>
                  <a:gd name="T20" fmla="*/ 84 w 117"/>
                  <a:gd name="T21" fmla="*/ 0 h 154"/>
                  <a:gd name="T22" fmla="*/ 76 w 117"/>
                  <a:gd name="T23" fmla="*/ 0 h 154"/>
                  <a:gd name="T24" fmla="*/ 67 w 117"/>
                  <a:gd name="T25" fmla="*/ 0 h 154"/>
                  <a:gd name="T26" fmla="*/ 58 w 117"/>
                  <a:gd name="T27" fmla="*/ 0 h 154"/>
                  <a:gd name="T28" fmla="*/ 49 w 117"/>
                  <a:gd name="T29" fmla="*/ 0 h 154"/>
                  <a:gd name="T30" fmla="*/ 42 w 117"/>
                  <a:gd name="T31" fmla="*/ 0 h 154"/>
                  <a:gd name="T32" fmla="*/ 37 w 117"/>
                  <a:gd name="T33" fmla="*/ 0 h 154"/>
                  <a:gd name="T34" fmla="*/ 29 w 117"/>
                  <a:gd name="T35" fmla="*/ 1 h 154"/>
                  <a:gd name="T36" fmla="*/ 24 w 117"/>
                  <a:gd name="T37" fmla="*/ 6 h 154"/>
                  <a:gd name="T38" fmla="*/ 20 w 117"/>
                  <a:gd name="T39" fmla="*/ 11 h 154"/>
                  <a:gd name="T40" fmla="*/ 19 w 117"/>
                  <a:gd name="T41" fmla="*/ 18 h 154"/>
                  <a:gd name="T42" fmla="*/ 19 w 117"/>
                  <a:gd name="T43" fmla="*/ 37 h 154"/>
                  <a:gd name="T44" fmla="*/ 19 w 117"/>
                  <a:gd name="T45" fmla="*/ 71 h 154"/>
                  <a:gd name="T46" fmla="*/ 19 w 117"/>
                  <a:gd name="T47" fmla="*/ 107 h 154"/>
                  <a:gd name="T48" fmla="*/ 19 w 117"/>
                  <a:gd name="T49" fmla="*/ 129 h 154"/>
                  <a:gd name="T50" fmla="*/ 18 w 117"/>
                  <a:gd name="T51" fmla="*/ 139 h 154"/>
                  <a:gd name="T52" fmla="*/ 14 w 117"/>
                  <a:gd name="T53" fmla="*/ 147 h 154"/>
                  <a:gd name="T54" fmla="*/ 9 w 117"/>
                  <a:gd name="T55" fmla="*/ 151 h 154"/>
                  <a:gd name="T56" fmla="*/ 0 w 117"/>
                  <a:gd name="T57" fmla="*/ 154 h 154"/>
                  <a:gd name="T58" fmla="*/ 117 w 117"/>
                  <a:gd name="T5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154">
                    <a:moveTo>
                      <a:pt x="117" y="154"/>
                    </a:moveTo>
                    <a:lnTo>
                      <a:pt x="117" y="135"/>
                    </a:lnTo>
                    <a:lnTo>
                      <a:pt x="117" y="92"/>
                    </a:lnTo>
                    <a:lnTo>
                      <a:pt x="117" y="48"/>
                    </a:lnTo>
                    <a:lnTo>
                      <a:pt x="117" y="21"/>
                    </a:lnTo>
                    <a:lnTo>
                      <a:pt x="116" y="11"/>
                    </a:lnTo>
                    <a:lnTo>
                      <a:pt x="111" y="5"/>
                    </a:lnTo>
                    <a:lnTo>
                      <a:pt x="104" y="1"/>
                    </a:lnTo>
                    <a:lnTo>
                      <a:pt x="97" y="0"/>
                    </a:lnTo>
                    <a:lnTo>
                      <a:pt x="92" y="0"/>
                    </a:lnTo>
                    <a:lnTo>
                      <a:pt x="84" y="0"/>
                    </a:lnTo>
                    <a:lnTo>
                      <a:pt x="76" y="0"/>
                    </a:lnTo>
                    <a:lnTo>
                      <a:pt x="67" y="0"/>
                    </a:lnTo>
                    <a:lnTo>
                      <a:pt x="58" y="0"/>
                    </a:lnTo>
                    <a:lnTo>
                      <a:pt x="49" y="0"/>
                    </a:lnTo>
                    <a:lnTo>
                      <a:pt x="42" y="0"/>
                    </a:lnTo>
                    <a:lnTo>
                      <a:pt x="37" y="0"/>
                    </a:lnTo>
                    <a:lnTo>
                      <a:pt x="29" y="1"/>
                    </a:lnTo>
                    <a:lnTo>
                      <a:pt x="24" y="6"/>
                    </a:lnTo>
                    <a:lnTo>
                      <a:pt x="20" y="11"/>
                    </a:lnTo>
                    <a:lnTo>
                      <a:pt x="19" y="18"/>
                    </a:lnTo>
                    <a:lnTo>
                      <a:pt x="19" y="37"/>
                    </a:lnTo>
                    <a:lnTo>
                      <a:pt x="19" y="71"/>
                    </a:lnTo>
                    <a:lnTo>
                      <a:pt x="19" y="107"/>
                    </a:lnTo>
                    <a:lnTo>
                      <a:pt x="19" y="129"/>
                    </a:lnTo>
                    <a:lnTo>
                      <a:pt x="18" y="139"/>
                    </a:lnTo>
                    <a:lnTo>
                      <a:pt x="14" y="147"/>
                    </a:lnTo>
                    <a:lnTo>
                      <a:pt x="9" y="151"/>
                    </a:lnTo>
                    <a:lnTo>
                      <a:pt x="0" y="154"/>
                    </a:lnTo>
                    <a:lnTo>
                      <a:pt x="11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4" name="Freeform 270"/>
              <p:cNvSpPr>
                <a:spLocks/>
              </p:cNvSpPr>
              <p:nvPr/>
            </p:nvSpPr>
            <p:spPr bwMode="auto">
              <a:xfrm>
                <a:off x="4961" y="3904"/>
                <a:ext cx="337" cy="261"/>
              </a:xfrm>
              <a:custGeom>
                <a:avLst/>
                <a:gdLst>
                  <a:gd name="T0" fmla="*/ 1008 w 1012"/>
                  <a:gd name="T1" fmla="*/ 1008 h 1042"/>
                  <a:gd name="T2" fmla="*/ 1008 w 1012"/>
                  <a:gd name="T3" fmla="*/ 1033 h 1042"/>
                  <a:gd name="T4" fmla="*/ 993 w 1012"/>
                  <a:gd name="T5" fmla="*/ 1041 h 1042"/>
                  <a:gd name="T6" fmla="*/ 957 w 1012"/>
                  <a:gd name="T7" fmla="*/ 1041 h 1042"/>
                  <a:gd name="T8" fmla="*/ 905 w 1012"/>
                  <a:gd name="T9" fmla="*/ 1041 h 1042"/>
                  <a:gd name="T10" fmla="*/ 873 w 1012"/>
                  <a:gd name="T11" fmla="*/ 1040 h 1042"/>
                  <a:gd name="T12" fmla="*/ 866 w 1012"/>
                  <a:gd name="T13" fmla="*/ 1024 h 1042"/>
                  <a:gd name="T14" fmla="*/ 859 w 1012"/>
                  <a:gd name="T15" fmla="*/ 1013 h 1042"/>
                  <a:gd name="T16" fmla="*/ 819 w 1012"/>
                  <a:gd name="T17" fmla="*/ 1012 h 1042"/>
                  <a:gd name="T18" fmla="*/ 705 w 1012"/>
                  <a:gd name="T19" fmla="*/ 1012 h 1042"/>
                  <a:gd name="T20" fmla="*/ 545 w 1012"/>
                  <a:gd name="T21" fmla="*/ 1012 h 1042"/>
                  <a:gd name="T22" fmla="*/ 386 w 1012"/>
                  <a:gd name="T23" fmla="*/ 1012 h 1042"/>
                  <a:gd name="T24" fmla="*/ 271 w 1012"/>
                  <a:gd name="T25" fmla="*/ 1012 h 1042"/>
                  <a:gd name="T26" fmla="*/ 233 w 1012"/>
                  <a:gd name="T27" fmla="*/ 1015 h 1042"/>
                  <a:gd name="T28" fmla="*/ 231 w 1012"/>
                  <a:gd name="T29" fmla="*/ 1033 h 1042"/>
                  <a:gd name="T30" fmla="*/ 227 w 1012"/>
                  <a:gd name="T31" fmla="*/ 1041 h 1042"/>
                  <a:gd name="T32" fmla="*/ 199 w 1012"/>
                  <a:gd name="T33" fmla="*/ 1042 h 1042"/>
                  <a:gd name="T34" fmla="*/ 133 w 1012"/>
                  <a:gd name="T35" fmla="*/ 1042 h 1042"/>
                  <a:gd name="T36" fmla="*/ 90 w 1012"/>
                  <a:gd name="T37" fmla="*/ 1042 h 1042"/>
                  <a:gd name="T38" fmla="*/ 82 w 1012"/>
                  <a:gd name="T39" fmla="*/ 1036 h 1042"/>
                  <a:gd name="T40" fmla="*/ 80 w 1012"/>
                  <a:gd name="T41" fmla="*/ 1021 h 1042"/>
                  <a:gd name="T42" fmla="*/ 80 w 1012"/>
                  <a:gd name="T43" fmla="*/ 1012 h 1042"/>
                  <a:gd name="T44" fmla="*/ 74 w 1012"/>
                  <a:gd name="T45" fmla="*/ 1000 h 1042"/>
                  <a:gd name="T46" fmla="*/ 40 w 1012"/>
                  <a:gd name="T47" fmla="*/ 977 h 1042"/>
                  <a:gd name="T48" fmla="*/ 14 w 1012"/>
                  <a:gd name="T49" fmla="*/ 947 h 1042"/>
                  <a:gd name="T50" fmla="*/ 3 w 1012"/>
                  <a:gd name="T51" fmla="*/ 917 h 1042"/>
                  <a:gd name="T52" fmla="*/ 0 w 1012"/>
                  <a:gd name="T53" fmla="*/ 858 h 1042"/>
                  <a:gd name="T54" fmla="*/ 40 w 1012"/>
                  <a:gd name="T55" fmla="*/ 587 h 1042"/>
                  <a:gd name="T56" fmla="*/ 107 w 1012"/>
                  <a:gd name="T57" fmla="*/ 142 h 1042"/>
                  <a:gd name="T58" fmla="*/ 125 w 1012"/>
                  <a:gd name="T59" fmla="*/ 25 h 1042"/>
                  <a:gd name="T60" fmla="*/ 90 w 1012"/>
                  <a:gd name="T61" fmla="*/ 297 h 1042"/>
                  <a:gd name="T62" fmla="*/ 54 w 1012"/>
                  <a:gd name="T63" fmla="*/ 578 h 1042"/>
                  <a:gd name="T64" fmla="*/ 53 w 1012"/>
                  <a:gd name="T65" fmla="*/ 625 h 1042"/>
                  <a:gd name="T66" fmla="*/ 65 w 1012"/>
                  <a:gd name="T67" fmla="*/ 650 h 1042"/>
                  <a:gd name="T68" fmla="*/ 95 w 1012"/>
                  <a:gd name="T69" fmla="*/ 664 h 1042"/>
                  <a:gd name="T70" fmla="*/ 144 w 1012"/>
                  <a:gd name="T71" fmla="*/ 667 h 1042"/>
                  <a:gd name="T72" fmla="*/ 235 w 1012"/>
                  <a:gd name="T73" fmla="*/ 669 h 1042"/>
                  <a:gd name="T74" fmla="*/ 345 w 1012"/>
                  <a:gd name="T75" fmla="*/ 672 h 1042"/>
                  <a:gd name="T76" fmla="*/ 451 w 1012"/>
                  <a:gd name="T77" fmla="*/ 673 h 1042"/>
                  <a:gd name="T78" fmla="*/ 533 w 1012"/>
                  <a:gd name="T79" fmla="*/ 674 h 1042"/>
                  <a:gd name="T80" fmla="*/ 589 w 1012"/>
                  <a:gd name="T81" fmla="*/ 674 h 1042"/>
                  <a:gd name="T82" fmla="*/ 672 w 1012"/>
                  <a:gd name="T83" fmla="*/ 673 h 1042"/>
                  <a:gd name="T84" fmla="*/ 770 w 1012"/>
                  <a:gd name="T85" fmla="*/ 669 h 1042"/>
                  <a:gd name="T86" fmla="*/ 865 w 1012"/>
                  <a:gd name="T87" fmla="*/ 664 h 1042"/>
                  <a:gd name="T88" fmla="*/ 939 w 1012"/>
                  <a:gd name="T89" fmla="*/ 657 h 1042"/>
                  <a:gd name="T90" fmla="*/ 968 w 1012"/>
                  <a:gd name="T91" fmla="*/ 663 h 1042"/>
                  <a:gd name="T92" fmla="*/ 988 w 1012"/>
                  <a:gd name="T93" fmla="*/ 788 h 1042"/>
                  <a:gd name="T94" fmla="*/ 1009 w 1012"/>
                  <a:gd name="T95" fmla="*/ 917 h 1042"/>
                  <a:gd name="T96" fmla="*/ 1004 w 1012"/>
                  <a:gd name="T97" fmla="*/ 969 h 1042"/>
                  <a:gd name="T98" fmla="*/ 1008 w 1012"/>
                  <a:gd name="T99" fmla="*/ 99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2" h="1042">
                    <a:moveTo>
                      <a:pt x="1008" y="999"/>
                    </a:moveTo>
                    <a:lnTo>
                      <a:pt x="1008" y="1002"/>
                    </a:lnTo>
                    <a:lnTo>
                      <a:pt x="1008" y="1008"/>
                    </a:lnTo>
                    <a:lnTo>
                      <a:pt x="1008" y="1016"/>
                    </a:lnTo>
                    <a:lnTo>
                      <a:pt x="1008" y="1025"/>
                    </a:lnTo>
                    <a:lnTo>
                      <a:pt x="1008" y="1033"/>
                    </a:lnTo>
                    <a:lnTo>
                      <a:pt x="1006" y="1037"/>
                    </a:lnTo>
                    <a:lnTo>
                      <a:pt x="1001" y="1040"/>
                    </a:lnTo>
                    <a:lnTo>
                      <a:pt x="993" y="1041"/>
                    </a:lnTo>
                    <a:lnTo>
                      <a:pt x="986" y="1041"/>
                    </a:lnTo>
                    <a:lnTo>
                      <a:pt x="973" y="1041"/>
                    </a:lnTo>
                    <a:lnTo>
                      <a:pt x="957" y="1041"/>
                    </a:lnTo>
                    <a:lnTo>
                      <a:pt x="939" y="1041"/>
                    </a:lnTo>
                    <a:lnTo>
                      <a:pt x="922" y="1041"/>
                    </a:lnTo>
                    <a:lnTo>
                      <a:pt x="905" y="1041"/>
                    </a:lnTo>
                    <a:lnTo>
                      <a:pt x="892" y="1041"/>
                    </a:lnTo>
                    <a:lnTo>
                      <a:pt x="883" y="1041"/>
                    </a:lnTo>
                    <a:lnTo>
                      <a:pt x="873" y="1040"/>
                    </a:lnTo>
                    <a:lnTo>
                      <a:pt x="869" y="1034"/>
                    </a:lnTo>
                    <a:lnTo>
                      <a:pt x="866" y="1029"/>
                    </a:lnTo>
                    <a:lnTo>
                      <a:pt x="866" y="1024"/>
                    </a:lnTo>
                    <a:lnTo>
                      <a:pt x="866" y="1020"/>
                    </a:lnTo>
                    <a:lnTo>
                      <a:pt x="864" y="1016"/>
                    </a:lnTo>
                    <a:lnTo>
                      <a:pt x="859" y="1013"/>
                    </a:lnTo>
                    <a:lnTo>
                      <a:pt x="849" y="1012"/>
                    </a:lnTo>
                    <a:lnTo>
                      <a:pt x="840" y="1012"/>
                    </a:lnTo>
                    <a:lnTo>
                      <a:pt x="819" y="1012"/>
                    </a:lnTo>
                    <a:lnTo>
                      <a:pt x="789" y="1012"/>
                    </a:lnTo>
                    <a:lnTo>
                      <a:pt x="750" y="1012"/>
                    </a:lnTo>
                    <a:lnTo>
                      <a:pt x="705" y="1012"/>
                    </a:lnTo>
                    <a:lnTo>
                      <a:pt x="653" y="1012"/>
                    </a:lnTo>
                    <a:lnTo>
                      <a:pt x="601" y="1012"/>
                    </a:lnTo>
                    <a:lnTo>
                      <a:pt x="545" y="1012"/>
                    </a:lnTo>
                    <a:lnTo>
                      <a:pt x="490" y="1012"/>
                    </a:lnTo>
                    <a:lnTo>
                      <a:pt x="436" y="1012"/>
                    </a:lnTo>
                    <a:lnTo>
                      <a:pt x="386" y="1012"/>
                    </a:lnTo>
                    <a:lnTo>
                      <a:pt x="340" y="1012"/>
                    </a:lnTo>
                    <a:lnTo>
                      <a:pt x="301" y="1012"/>
                    </a:lnTo>
                    <a:lnTo>
                      <a:pt x="271" y="1012"/>
                    </a:lnTo>
                    <a:lnTo>
                      <a:pt x="250" y="1012"/>
                    </a:lnTo>
                    <a:lnTo>
                      <a:pt x="240" y="1012"/>
                    </a:lnTo>
                    <a:lnTo>
                      <a:pt x="233" y="1015"/>
                    </a:lnTo>
                    <a:lnTo>
                      <a:pt x="231" y="1020"/>
                    </a:lnTo>
                    <a:lnTo>
                      <a:pt x="231" y="1028"/>
                    </a:lnTo>
                    <a:lnTo>
                      <a:pt x="231" y="1033"/>
                    </a:lnTo>
                    <a:lnTo>
                      <a:pt x="231" y="1037"/>
                    </a:lnTo>
                    <a:lnTo>
                      <a:pt x="229" y="1040"/>
                    </a:lnTo>
                    <a:lnTo>
                      <a:pt x="227" y="1041"/>
                    </a:lnTo>
                    <a:lnTo>
                      <a:pt x="222" y="1042"/>
                    </a:lnTo>
                    <a:lnTo>
                      <a:pt x="214" y="1042"/>
                    </a:lnTo>
                    <a:lnTo>
                      <a:pt x="199" y="1042"/>
                    </a:lnTo>
                    <a:lnTo>
                      <a:pt x="179" y="1042"/>
                    </a:lnTo>
                    <a:lnTo>
                      <a:pt x="157" y="1042"/>
                    </a:lnTo>
                    <a:lnTo>
                      <a:pt x="133" y="1042"/>
                    </a:lnTo>
                    <a:lnTo>
                      <a:pt x="113" y="1042"/>
                    </a:lnTo>
                    <a:lnTo>
                      <a:pt x="98" y="1042"/>
                    </a:lnTo>
                    <a:lnTo>
                      <a:pt x="90" y="1042"/>
                    </a:lnTo>
                    <a:lnTo>
                      <a:pt x="87" y="1041"/>
                    </a:lnTo>
                    <a:lnTo>
                      <a:pt x="83" y="1038"/>
                    </a:lnTo>
                    <a:lnTo>
                      <a:pt x="82" y="1036"/>
                    </a:lnTo>
                    <a:lnTo>
                      <a:pt x="80" y="1030"/>
                    </a:lnTo>
                    <a:lnTo>
                      <a:pt x="80" y="1026"/>
                    </a:lnTo>
                    <a:lnTo>
                      <a:pt x="80" y="1021"/>
                    </a:lnTo>
                    <a:lnTo>
                      <a:pt x="80" y="1017"/>
                    </a:lnTo>
                    <a:lnTo>
                      <a:pt x="80" y="1015"/>
                    </a:lnTo>
                    <a:lnTo>
                      <a:pt x="80" y="1012"/>
                    </a:lnTo>
                    <a:lnTo>
                      <a:pt x="79" y="1007"/>
                    </a:lnTo>
                    <a:lnTo>
                      <a:pt x="78" y="1003"/>
                    </a:lnTo>
                    <a:lnTo>
                      <a:pt x="74" y="1000"/>
                    </a:lnTo>
                    <a:lnTo>
                      <a:pt x="61" y="994"/>
                    </a:lnTo>
                    <a:lnTo>
                      <a:pt x="50" y="986"/>
                    </a:lnTo>
                    <a:lnTo>
                      <a:pt x="40" y="977"/>
                    </a:lnTo>
                    <a:lnTo>
                      <a:pt x="30" y="967"/>
                    </a:lnTo>
                    <a:lnTo>
                      <a:pt x="21" y="956"/>
                    </a:lnTo>
                    <a:lnTo>
                      <a:pt x="14" y="947"/>
                    </a:lnTo>
                    <a:lnTo>
                      <a:pt x="9" y="939"/>
                    </a:lnTo>
                    <a:lnTo>
                      <a:pt x="6" y="933"/>
                    </a:lnTo>
                    <a:lnTo>
                      <a:pt x="3" y="917"/>
                    </a:lnTo>
                    <a:lnTo>
                      <a:pt x="1" y="895"/>
                    </a:lnTo>
                    <a:lnTo>
                      <a:pt x="0" y="874"/>
                    </a:lnTo>
                    <a:lnTo>
                      <a:pt x="0" y="858"/>
                    </a:lnTo>
                    <a:lnTo>
                      <a:pt x="5" y="819"/>
                    </a:lnTo>
                    <a:lnTo>
                      <a:pt x="20" y="721"/>
                    </a:lnTo>
                    <a:lnTo>
                      <a:pt x="40" y="587"/>
                    </a:lnTo>
                    <a:lnTo>
                      <a:pt x="63" y="433"/>
                    </a:lnTo>
                    <a:lnTo>
                      <a:pt x="87" y="278"/>
                    </a:lnTo>
                    <a:lnTo>
                      <a:pt x="107" y="142"/>
                    </a:lnTo>
                    <a:lnTo>
                      <a:pt x="122" y="43"/>
                    </a:lnTo>
                    <a:lnTo>
                      <a:pt x="129" y="0"/>
                    </a:lnTo>
                    <a:lnTo>
                      <a:pt x="125" y="25"/>
                    </a:lnTo>
                    <a:lnTo>
                      <a:pt x="117" y="93"/>
                    </a:lnTo>
                    <a:lnTo>
                      <a:pt x="104" y="188"/>
                    </a:lnTo>
                    <a:lnTo>
                      <a:pt x="90" y="297"/>
                    </a:lnTo>
                    <a:lnTo>
                      <a:pt x="75" y="408"/>
                    </a:lnTo>
                    <a:lnTo>
                      <a:pt x="63" y="506"/>
                    </a:lnTo>
                    <a:lnTo>
                      <a:pt x="54" y="578"/>
                    </a:lnTo>
                    <a:lnTo>
                      <a:pt x="50" y="609"/>
                    </a:lnTo>
                    <a:lnTo>
                      <a:pt x="50" y="617"/>
                    </a:lnTo>
                    <a:lnTo>
                      <a:pt x="53" y="625"/>
                    </a:lnTo>
                    <a:lnTo>
                      <a:pt x="55" y="634"/>
                    </a:lnTo>
                    <a:lnTo>
                      <a:pt x="59" y="642"/>
                    </a:lnTo>
                    <a:lnTo>
                      <a:pt x="65" y="650"/>
                    </a:lnTo>
                    <a:lnTo>
                      <a:pt x="73" y="656"/>
                    </a:lnTo>
                    <a:lnTo>
                      <a:pt x="83" y="661"/>
                    </a:lnTo>
                    <a:lnTo>
                      <a:pt x="95" y="664"/>
                    </a:lnTo>
                    <a:lnTo>
                      <a:pt x="105" y="665"/>
                    </a:lnTo>
                    <a:lnTo>
                      <a:pt x="122" y="665"/>
                    </a:lnTo>
                    <a:lnTo>
                      <a:pt x="144" y="667"/>
                    </a:lnTo>
                    <a:lnTo>
                      <a:pt x="171" y="668"/>
                    </a:lnTo>
                    <a:lnTo>
                      <a:pt x="201" y="669"/>
                    </a:lnTo>
                    <a:lnTo>
                      <a:pt x="235" y="669"/>
                    </a:lnTo>
                    <a:lnTo>
                      <a:pt x="270" y="670"/>
                    </a:lnTo>
                    <a:lnTo>
                      <a:pt x="307" y="670"/>
                    </a:lnTo>
                    <a:lnTo>
                      <a:pt x="345" y="672"/>
                    </a:lnTo>
                    <a:lnTo>
                      <a:pt x="381" y="673"/>
                    </a:lnTo>
                    <a:lnTo>
                      <a:pt x="418" y="673"/>
                    </a:lnTo>
                    <a:lnTo>
                      <a:pt x="451" y="673"/>
                    </a:lnTo>
                    <a:lnTo>
                      <a:pt x="483" y="674"/>
                    </a:lnTo>
                    <a:lnTo>
                      <a:pt x="510" y="674"/>
                    </a:lnTo>
                    <a:lnTo>
                      <a:pt x="533" y="674"/>
                    </a:lnTo>
                    <a:lnTo>
                      <a:pt x="550" y="674"/>
                    </a:lnTo>
                    <a:lnTo>
                      <a:pt x="568" y="674"/>
                    </a:lnTo>
                    <a:lnTo>
                      <a:pt x="589" y="674"/>
                    </a:lnTo>
                    <a:lnTo>
                      <a:pt x="613" y="674"/>
                    </a:lnTo>
                    <a:lnTo>
                      <a:pt x="642" y="673"/>
                    </a:lnTo>
                    <a:lnTo>
                      <a:pt x="672" y="673"/>
                    </a:lnTo>
                    <a:lnTo>
                      <a:pt x="705" y="672"/>
                    </a:lnTo>
                    <a:lnTo>
                      <a:pt x="737" y="670"/>
                    </a:lnTo>
                    <a:lnTo>
                      <a:pt x="770" y="669"/>
                    </a:lnTo>
                    <a:lnTo>
                      <a:pt x="804" y="668"/>
                    </a:lnTo>
                    <a:lnTo>
                      <a:pt x="835" y="667"/>
                    </a:lnTo>
                    <a:lnTo>
                      <a:pt x="865" y="664"/>
                    </a:lnTo>
                    <a:lnTo>
                      <a:pt x="893" y="663"/>
                    </a:lnTo>
                    <a:lnTo>
                      <a:pt x="918" y="660"/>
                    </a:lnTo>
                    <a:lnTo>
                      <a:pt x="939" y="657"/>
                    </a:lnTo>
                    <a:lnTo>
                      <a:pt x="955" y="655"/>
                    </a:lnTo>
                    <a:lnTo>
                      <a:pt x="967" y="651"/>
                    </a:lnTo>
                    <a:lnTo>
                      <a:pt x="968" y="663"/>
                    </a:lnTo>
                    <a:lnTo>
                      <a:pt x="973" y="693"/>
                    </a:lnTo>
                    <a:lnTo>
                      <a:pt x="981" y="737"/>
                    </a:lnTo>
                    <a:lnTo>
                      <a:pt x="988" y="788"/>
                    </a:lnTo>
                    <a:lnTo>
                      <a:pt x="997" y="839"/>
                    </a:lnTo>
                    <a:lnTo>
                      <a:pt x="1004" y="883"/>
                    </a:lnTo>
                    <a:lnTo>
                      <a:pt x="1009" y="917"/>
                    </a:lnTo>
                    <a:lnTo>
                      <a:pt x="1012" y="933"/>
                    </a:lnTo>
                    <a:lnTo>
                      <a:pt x="1011" y="947"/>
                    </a:lnTo>
                    <a:lnTo>
                      <a:pt x="1004" y="969"/>
                    </a:lnTo>
                    <a:lnTo>
                      <a:pt x="994" y="990"/>
                    </a:lnTo>
                    <a:lnTo>
                      <a:pt x="982" y="999"/>
                    </a:lnTo>
                    <a:lnTo>
                      <a:pt x="1008" y="9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5" name="Freeform 271"/>
              <p:cNvSpPr>
                <a:spLocks/>
              </p:cNvSpPr>
              <p:nvPr/>
            </p:nvSpPr>
            <p:spPr bwMode="auto">
              <a:xfrm>
                <a:off x="5277" y="3900"/>
                <a:ext cx="49" cy="243"/>
              </a:xfrm>
              <a:custGeom>
                <a:avLst/>
                <a:gdLst>
                  <a:gd name="T0" fmla="*/ 0 w 146"/>
                  <a:gd name="T1" fmla="*/ 0 h 972"/>
                  <a:gd name="T2" fmla="*/ 8 w 146"/>
                  <a:gd name="T3" fmla="*/ 42 h 972"/>
                  <a:gd name="T4" fmla="*/ 24 w 146"/>
                  <a:gd name="T5" fmla="*/ 147 h 972"/>
                  <a:gd name="T6" fmla="*/ 48 w 146"/>
                  <a:gd name="T7" fmla="*/ 291 h 972"/>
                  <a:gd name="T8" fmla="*/ 74 w 146"/>
                  <a:gd name="T9" fmla="*/ 456 h 972"/>
                  <a:gd name="T10" fmla="*/ 101 w 146"/>
                  <a:gd name="T11" fmla="*/ 621 h 972"/>
                  <a:gd name="T12" fmla="*/ 123 w 146"/>
                  <a:gd name="T13" fmla="*/ 765 h 972"/>
                  <a:gd name="T14" fmla="*/ 139 w 146"/>
                  <a:gd name="T15" fmla="*/ 866 h 972"/>
                  <a:gd name="T16" fmla="*/ 146 w 146"/>
                  <a:gd name="T17" fmla="*/ 904 h 972"/>
                  <a:gd name="T18" fmla="*/ 144 w 146"/>
                  <a:gd name="T19" fmla="*/ 911 h 972"/>
                  <a:gd name="T20" fmla="*/ 141 w 146"/>
                  <a:gd name="T21" fmla="*/ 929 h 972"/>
                  <a:gd name="T22" fmla="*/ 132 w 146"/>
                  <a:gd name="T23" fmla="*/ 951 h 972"/>
                  <a:gd name="T24" fmla="*/ 119 w 146"/>
                  <a:gd name="T25" fmla="*/ 972 h 972"/>
                  <a:gd name="T26" fmla="*/ 119 w 146"/>
                  <a:gd name="T27" fmla="*/ 968 h 972"/>
                  <a:gd name="T28" fmla="*/ 121 w 146"/>
                  <a:gd name="T29" fmla="*/ 959 h 972"/>
                  <a:gd name="T30" fmla="*/ 121 w 146"/>
                  <a:gd name="T31" fmla="*/ 946 h 972"/>
                  <a:gd name="T32" fmla="*/ 119 w 146"/>
                  <a:gd name="T33" fmla="*/ 933 h 972"/>
                  <a:gd name="T34" fmla="*/ 116 w 146"/>
                  <a:gd name="T35" fmla="*/ 916 h 972"/>
                  <a:gd name="T36" fmla="*/ 108 w 146"/>
                  <a:gd name="T37" fmla="*/ 881 h 972"/>
                  <a:gd name="T38" fmla="*/ 98 w 146"/>
                  <a:gd name="T39" fmla="*/ 835 h 972"/>
                  <a:gd name="T40" fmla="*/ 85 w 146"/>
                  <a:gd name="T41" fmla="*/ 783 h 972"/>
                  <a:gd name="T42" fmla="*/ 74 w 146"/>
                  <a:gd name="T43" fmla="*/ 732 h 972"/>
                  <a:gd name="T44" fmla="*/ 64 w 146"/>
                  <a:gd name="T45" fmla="*/ 688 h 972"/>
                  <a:gd name="T46" fmla="*/ 57 w 146"/>
                  <a:gd name="T47" fmla="*/ 656 h 972"/>
                  <a:gd name="T48" fmla="*/ 54 w 146"/>
                  <a:gd name="T49" fmla="*/ 645 h 972"/>
                  <a:gd name="T50" fmla="*/ 57 w 146"/>
                  <a:gd name="T51" fmla="*/ 643 h 972"/>
                  <a:gd name="T52" fmla="*/ 62 w 146"/>
                  <a:gd name="T53" fmla="*/ 637 h 972"/>
                  <a:gd name="T54" fmla="*/ 67 w 146"/>
                  <a:gd name="T55" fmla="*/ 628 h 972"/>
                  <a:gd name="T56" fmla="*/ 69 w 146"/>
                  <a:gd name="T57" fmla="*/ 616 h 972"/>
                  <a:gd name="T58" fmla="*/ 67 w 146"/>
                  <a:gd name="T59" fmla="*/ 583 h 972"/>
                  <a:gd name="T60" fmla="*/ 58 w 146"/>
                  <a:gd name="T61" fmla="*/ 512 h 972"/>
                  <a:gd name="T62" fmla="*/ 48 w 146"/>
                  <a:gd name="T63" fmla="*/ 413 h 972"/>
                  <a:gd name="T64" fmla="*/ 35 w 146"/>
                  <a:gd name="T65" fmla="*/ 300 h 972"/>
                  <a:gd name="T66" fmla="*/ 22 w 146"/>
                  <a:gd name="T67" fmla="*/ 190 h 972"/>
                  <a:gd name="T68" fmla="*/ 11 w 146"/>
                  <a:gd name="T69" fmla="*/ 94 h 972"/>
                  <a:gd name="T70" fmla="*/ 3 w 146"/>
                  <a:gd name="T71" fmla="*/ 27 h 972"/>
                  <a:gd name="T72" fmla="*/ 0 w 146"/>
                  <a:gd name="T73"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972">
                    <a:moveTo>
                      <a:pt x="0" y="0"/>
                    </a:moveTo>
                    <a:lnTo>
                      <a:pt x="8" y="42"/>
                    </a:lnTo>
                    <a:lnTo>
                      <a:pt x="24" y="147"/>
                    </a:lnTo>
                    <a:lnTo>
                      <a:pt x="48" y="291"/>
                    </a:lnTo>
                    <a:lnTo>
                      <a:pt x="74" y="456"/>
                    </a:lnTo>
                    <a:lnTo>
                      <a:pt x="101" y="621"/>
                    </a:lnTo>
                    <a:lnTo>
                      <a:pt x="123" y="765"/>
                    </a:lnTo>
                    <a:lnTo>
                      <a:pt x="139" y="866"/>
                    </a:lnTo>
                    <a:lnTo>
                      <a:pt x="146" y="904"/>
                    </a:lnTo>
                    <a:lnTo>
                      <a:pt x="144" y="911"/>
                    </a:lnTo>
                    <a:lnTo>
                      <a:pt x="141" y="929"/>
                    </a:lnTo>
                    <a:lnTo>
                      <a:pt x="132" y="951"/>
                    </a:lnTo>
                    <a:lnTo>
                      <a:pt x="119" y="972"/>
                    </a:lnTo>
                    <a:lnTo>
                      <a:pt x="119" y="968"/>
                    </a:lnTo>
                    <a:lnTo>
                      <a:pt x="121" y="959"/>
                    </a:lnTo>
                    <a:lnTo>
                      <a:pt x="121" y="946"/>
                    </a:lnTo>
                    <a:lnTo>
                      <a:pt x="119" y="933"/>
                    </a:lnTo>
                    <a:lnTo>
                      <a:pt x="116" y="916"/>
                    </a:lnTo>
                    <a:lnTo>
                      <a:pt x="108" y="881"/>
                    </a:lnTo>
                    <a:lnTo>
                      <a:pt x="98" y="835"/>
                    </a:lnTo>
                    <a:lnTo>
                      <a:pt x="85" y="783"/>
                    </a:lnTo>
                    <a:lnTo>
                      <a:pt x="74" y="732"/>
                    </a:lnTo>
                    <a:lnTo>
                      <a:pt x="64" y="688"/>
                    </a:lnTo>
                    <a:lnTo>
                      <a:pt x="57" y="656"/>
                    </a:lnTo>
                    <a:lnTo>
                      <a:pt x="54" y="645"/>
                    </a:lnTo>
                    <a:lnTo>
                      <a:pt x="57" y="643"/>
                    </a:lnTo>
                    <a:lnTo>
                      <a:pt x="62" y="637"/>
                    </a:lnTo>
                    <a:lnTo>
                      <a:pt x="67" y="628"/>
                    </a:lnTo>
                    <a:lnTo>
                      <a:pt x="69" y="616"/>
                    </a:lnTo>
                    <a:lnTo>
                      <a:pt x="67" y="583"/>
                    </a:lnTo>
                    <a:lnTo>
                      <a:pt x="58" y="512"/>
                    </a:lnTo>
                    <a:lnTo>
                      <a:pt x="48" y="413"/>
                    </a:lnTo>
                    <a:lnTo>
                      <a:pt x="35" y="300"/>
                    </a:lnTo>
                    <a:lnTo>
                      <a:pt x="22" y="190"/>
                    </a:lnTo>
                    <a:lnTo>
                      <a:pt x="11" y="94"/>
                    </a:lnTo>
                    <a:lnTo>
                      <a:pt x="3"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6" name="Freeform 272"/>
              <p:cNvSpPr>
                <a:spLocks/>
              </p:cNvSpPr>
              <p:nvPr/>
            </p:nvSpPr>
            <p:spPr bwMode="auto">
              <a:xfrm>
                <a:off x="4997" y="3906"/>
                <a:ext cx="286" cy="153"/>
              </a:xfrm>
              <a:custGeom>
                <a:avLst/>
                <a:gdLst>
                  <a:gd name="T0" fmla="*/ 83 w 859"/>
                  <a:gd name="T1" fmla="*/ 3 h 612"/>
                  <a:gd name="T2" fmla="*/ 65 w 859"/>
                  <a:gd name="T3" fmla="*/ 21 h 612"/>
                  <a:gd name="T4" fmla="*/ 59 w 859"/>
                  <a:gd name="T5" fmla="*/ 56 h 612"/>
                  <a:gd name="T6" fmla="*/ 43 w 859"/>
                  <a:gd name="T7" fmla="*/ 187 h 612"/>
                  <a:gd name="T8" fmla="*/ 21 w 859"/>
                  <a:gd name="T9" fmla="*/ 360 h 612"/>
                  <a:gd name="T10" fmla="*/ 5 w 859"/>
                  <a:gd name="T11" fmla="*/ 496 h 612"/>
                  <a:gd name="T12" fmla="*/ 0 w 859"/>
                  <a:gd name="T13" fmla="*/ 541 h 612"/>
                  <a:gd name="T14" fmla="*/ 14 w 859"/>
                  <a:gd name="T15" fmla="*/ 571 h 612"/>
                  <a:gd name="T16" fmla="*/ 48 w 859"/>
                  <a:gd name="T17" fmla="*/ 590 h 612"/>
                  <a:gd name="T18" fmla="*/ 83 w 859"/>
                  <a:gd name="T19" fmla="*/ 599 h 612"/>
                  <a:gd name="T20" fmla="*/ 124 w 859"/>
                  <a:gd name="T21" fmla="*/ 604 h 612"/>
                  <a:gd name="T22" fmla="*/ 171 w 859"/>
                  <a:gd name="T23" fmla="*/ 608 h 612"/>
                  <a:gd name="T24" fmla="*/ 217 w 859"/>
                  <a:gd name="T25" fmla="*/ 609 h 612"/>
                  <a:gd name="T26" fmla="*/ 262 w 859"/>
                  <a:gd name="T27" fmla="*/ 611 h 612"/>
                  <a:gd name="T28" fmla="*/ 301 w 859"/>
                  <a:gd name="T29" fmla="*/ 611 h 612"/>
                  <a:gd name="T30" fmla="*/ 332 w 859"/>
                  <a:gd name="T31" fmla="*/ 612 h 612"/>
                  <a:gd name="T32" fmla="*/ 517 w 859"/>
                  <a:gd name="T33" fmla="*/ 612 h 612"/>
                  <a:gd name="T34" fmla="*/ 542 w 859"/>
                  <a:gd name="T35" fmla="*/ 611 h 612"/>
                  <a:gd name="T36" fmla="*/ 578 w 859"/>
                  <a:gd name="T37" fmla="*/ 611 h 612"/>
                  <a:gd name="T38" fmla="*/ 621 w 859"/>
                  <a:gd name="T39" fmla="*/ 609 h 612"/>
                  <a:gd name="T40" fmla="*/ 666 w 859"/>
                  <a:gd name="T41" fmla="*/ 608 h 612"/>
                  <a:gd name="T42" fmla="*/ 714 w 859"/>
                  <a:gd name="T43" fmla="*/ 605 h 612"/>
                  <a:gd name="T44" fmla="*/ 757 w 859"/>
                  <a:gd name="T45" fmla="*/ 601 h 612"/>
                  <a:gd name="T46" fmla="*/ 796 w 859"/>
                  <a:gd name="T47" fmla="*/ 595 h 612"/>
                  <a:gd name="T48" fmla="*/ 826 w 859"/>
                  <a:gd name="T49" fmla="*/ 585 h 612"/>
                  <a:gd name="T50" fmla="*/ 857 w 859"/>
                  <a:gd name="T51" fmla="*/ 557 h 612"/>
                  <a:gd name="T52" fmla="*/ 858 w 859"/>
                  <a:gd name="T53" fmla="*/ 523 h 612"/>
                  <a:gd name="T54" fmla="*/ 848 w 859"/>
                  <a:gd name="T55" fmla="*/ 437 h 612"/>
                  <a:gd name="T56" fmla="*/ 828 w 859"/>
                  <a:gd name="T57" fmla="*/ 273 h 612"/>
                  <a:gd name="T58" fmla="*/ 808 w 859"/>
                  <a:gd name="T59" fmla="*/ 111 h 612"/>
                  <a:gd name="T60" fmla="*/ 798 w 859"/>
                  <a:gd name="T61" fmla="*/ 33 h 612"/>
                  <a:gd name="T62" fmla="*/ 789 w 859"/>
                  <a:gd name="T63" fmla="*/ 11 h 612"/>
                  <a:gd name="T64" fmla="*/ 761 w 859"/>
                  <a:gd name="T6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9" h="612">
                    <a:moveTo>
                      <a:pt x="99" y="0"/>
                    </a:moveTo>
                    <a:lnTo>
                      <a:pt x="83" y="3"/>
                    </a:lnTo>
                    <a:lnTo>
                      <a:pt x="72" y="11"/>
                    </a:lnTo>
                    <a:lnTo>
                      <a:pt x="65" y="21"/>
                    </a:lnTo>
                    <a:lnTo>
                      <a:pt x="63" y="33"/>
                    </a:lnTo>
                    <a:lnTo>
                      <a:pt x="59" y="56"/>
                    </a:lnTo>
                    <a:lnTo>
                      <a:pt x="53" y="111"/>
                    </a:lnTo>
                    <a:lnTo>
                      <a:pt x="43" y="187"/>
                    </a:lnTo>
                    <a:lnTo>
                      <a:pt x="33" y="273"/>
                    </a:lnTo>
                    <a:lnTo>
                      <a:pt x="21" y="360"/>
                    </a:lnTo>
                    <a:lnTo>
                      <a:pt x="13" y="437"/>
                    </a:lnTo>
                    <a:lnTo>
                      <a:pt x="5" y="496"/>
                    </a:lnTo>
                    <a:lnTo>
                      <a:pt x="1" y="523"/>
                    </a:lnTo>
                    <a:lnTo>
                      <a:pt x="0" y="541"/>
                    </a:lnTo>
                    <a:lnTo>
                      <a:pt x="4" y="557"/>
                    </a:lnTo>
                    <a:lnTo>
                      <a:pt x="14" y="571"/>
                    </a:lnTo>
                    <a:lnTo>
                      <a:pt x="34" y="585"/>
                    </a:lnTo>
                    <a:lnTo>
                      <a:pt x="48" y="590"/>
                    </a:lnTo>
                    <a:lnTo>
                      <a:pt x="64" y="595"/>
                    </a:lnTo>
                    <a:lnTo>
                      <a:pt x="83" y="599"/>
                    </a:lnTo>
                    <a:lnTo>
                      <a:pt x="103" y="601"/>
                    </a:lnTo>
                    <a:lnTo>
                      <a:pt x="124" y="604"/>
                    </a:lnTo>
                    <a:lnTo>
                      <a:pt x="147" y="605"/>
                    </a:lnTo>
                    <a:lnTo>
                      <a:pt x="171" y="608"/>
                    </a:lnTo>
                    <a:lnTo>
                      <a:pt x="194" y="608"/>
                    </a:lnTo>
                    <a:lnTo>
                      <a:pt x="217" y="609"/>
                    </a:lnTo>
                    <a:lnTo>
                      <a:pt x="240" y="609"/>
                    </a:lnTo>
                    <a:lnTo>
                      <a:pt x="262" y="611"/>
                    </a:lnTo>
                    <a:lnTo>
                      <a:pt x="282" y="611"/>
                    </a:lnTo>
                    <a:lnTo>
                      <a:pt x="301" y="611"/>
                    </a:lnTo>
                    <a:lnTo>
                      <a:pt x="319" y="611"/>
                    </a:lnTo>
                    <a:lnTo>
                      <a:pt x="332" y="612"/>
                    </a:lnTo>
                    <a:lnTo>
                      <a:pt x="344" y="612"/>
                    </a:lnTo>
                    <a:lnTo>
                      <a:pt x="517" y="612"/>
                    </a:lnTo>
                    <a:lnTo>
                      <a:pt x="528" y="612"/>
                    </a:lnTo>
                    <a:lnTo>
                      <a:pt x="542" y="611"/>
                    </a:lnTo>
                    <a:lnTo>
                      <a:pt x="559" y="611"/>
                    </a:lnTo>
                    <a:lnTo>
                      <a:pt x="578" y="611"/>
                    </a:lnTo>
                    <a:lnTo>
                      <a:pt x="598" y="611"/>
                    </a:lnTo>
                    <a:lnTo>
                      <a:pt x="621" y="609"/>
                    </a:lnTo>
                    <a:lnTo>
                      <a:pt x="643" y="609"/>
                    </a:lnTo>
                    <a:lnTo>
                      <a:pt x="666" y="608"/>
                    </a:lnTo>
                    <a:lnTo>
                      <a:pt x="690" y="608"/>
                    </a:lnTo>
                    <a:lnTo>
                      <a:pt x="714" y="605"/>
                    </a:lnTo>
                    <a:lnTo>
                      <a:pt x="736" y="604"/>
                    </a:lnTo>
                    <a:lnTo>
                      <a:pt x="757" y="601"/>
                    </a:lnTo>
                    <a:lnTo>
                      <a:pt x="778" y="599"/>
                    </a:lnTo>
                    <a:lnTo>
                      <a:pt x="796" y="595"/>
                    </a:lnTo>
                    <a:lnTo>
                      <a:pt x="813" y="590"/>
                    </a:lnTo>
                    <a:lnTo>
                      <a:pt x="826" y="585"/>
                    </a:lnTo>
                    <a:lnTo>
                      <a:pt x="846" y="571"/>
                    </a:lnTo>
                    <a:lnTo>
                      <a:pt x="857" y="557"/>
                    </a:lnTo>
                    <a:lnTo>
                      <a:pt x="859" y="541"/>
                    </a:lnTo>
                    <a:lnTo>
                      <a:pt x="858" y="523"/>
                    </a:lnTo>
                    <a:lnTo>
                      <a:pt x="854" y="496"/>
                    </a:lnTo>
                    <a:lnTo>
                      <a:pt x="848" y="437"/>
                    </a:lnTo>
                    <a:lnTo>
                      <a:pt x="838" y="360"/>
                    </a:lnTo>
                    <a:lnTo>
                      <a:pt x="828" y="273"/>
                    </a:lnTo>
                    <a:lnTo>
                      <a:pt x="818" y="187"/>
                    </a:lnTo>
                    <a:lnTo>
                      <a:pt x="808" y="111"/>
                    </a:lnTo>
                    <a:lnTo>
                      <a:pt x="801" y="56"/>
                    </a:lnTo>
                    <a:lnTo>
                      <a:pt x="798" y="33"/>
                    </a:lnTo>
                    <a:lnTo>
                      <a:pt x="795" y="21"/>
                    </a:lnTo>
                    <a:lnTo>
                      <a:pt x="789" y="11"/>
                    </a:lnTo>
                    <a:lnTo>
                      <a:pt x="778" y="3"/>
                    </a:lnTo>
                    <a:lnTo>
                      <a:pt x="761"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7" name="Freeform 273"/>
              <p:cNvSpPr>
                <a:spLocks/>
              </p:cNvSpPr>
              <p:nvPr/>
            </p:nvSpPr>
            <p:spPr bwMode="auto">
              <a:xfrm>
                <a:off x="5018" y="3903"/>
                <a:ext cx="245" cy="11"/>
              </a:xfrm>
              <a:custGeom>
                <a:avLst/>
                <a:gdLst>
                  <a:gd name="T0" fmla="*/ 733 w 735"/>
                  <a:gd name="T1" fmla="*/ 32 h 47"/>
                  <a:gd name="T2" fmla="*/ 731 w 735"/>
                  <a:gd name="T3" fmla="*/ 21 h 47"/>
                  <a:gd name="T4" fmla="*/ 725 w 735"/>
                  <a:gd name="T5" fmla="*/ 10 h 47"/>
                  <a:gd name="T6" fmla="*/ 715 w 735"/>
                  <a:gd name="T7" fmla="*/ 3 h 47"/>
                  <a:gd name="T8" fmla="*/ 698 w 735"/>
                  <a:gd name="T9" fmla="*/ 0 h 47"/>
                  <a:gd name="T10" fmla="*/ 36 w 735"/>
                  <a:gd name="T11" fmla="*/ 0 h 47"/>
                  <a:gd name="T12" fmla="*/ 20 w 735"/>
                  <a:gd name="T13" fmla="*/ 4 h 47"/>
                  <a:gd name="T14" fmla="*/ 10 w 735"/>
                  <a:gd name="T15" fmla="*/ 12 h 47"/>
                  <a:gd name="T16" fmla="*/ 4 w 735"/>
                  <a:gd name="T17" fmla="*/ 23 h 47"/>
                  <a:gd name="T18" fmla="*/ 1 w 735"/>
                  <a:gd name="T19" fmla="*/ 34 h 47"/>
                  <a:gd name="T20" fmla="*/ 0 w 735"/>
                  <a:gd name="T21" fmla="*/ 47 h 47"/>
                  <a:gd name="T22" fmla="*/ 2 w 735"/>
                  <a:gd name="T23" fmla="*/ 35 h 47"/>
                  <a:gd name="T24" fmla="*/ 9 w 735"/>
                  <a:gd name="T25" fmla="*/ 25 h 47"/>
                  <a:gd name="T26" fmla="*/ 20 w 735"/>
                  <a:gd name="T27" fmla="*/ 17 h 47"/>
                  <a:gd name="T28" fmla="*/ 36 w 735"/>
                  <a:gd name="T29" fmla="*/ 14 h 47"/>
                  <a:gd name="T30" fmla="*/ 698 w 735"/>
                  <a:gd name="T31" fmla="*/ 14 h 47"/>
                  <a:gd name="T32" fmla="*/ 715 w 735"/>
                  <a:gd name="T33" fmla="*/ 17 h 47"/>
                  <a:gd name="T34" fmla="*/ 726 w 735"/>
                  <a:gd name="T35" fmla="*/ 25 h 47"/>
                  <a:gd name="T36" fmla="*/ 732 w 735"/>
                  <a:gd name="T37" fmla="*/ 35 h 47"/>
                  <a:gd name="T38" fmla="*/ 735 w 735"/>
                  <a:gd name="T39" fmla="*/ 47 h 47"/>
                  <a:gd name="T40" fmla="*/ 733 w 735"/>
                  <a:gd name="T4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5" h="47">
                    <a:moveTo>
                      <a:pt x="733" y="32"/>
                    </a:moveTo>
                    <a:lnTo>
                      <a:pt x="731" y="21"/>
                    </a:lnTo>
                    <a:lnTo>
                      <a:pt x="725" y="10"/>
                    </a:lnTo>
                    <a:lnTo>
                      <a:pt x="715" y="3"/>
                    </a:lnTo>
                    <a:lnTo>
                      <a:pt x="698" y="0"/>
                    </a:lnTo>
                    <a:lnTo>
                      <a:pt x="36" y="0"/>
                    </a:lnTo>
                    <a:lnTo>
                      <a:pt x="20" y="4"/>
                    </a:lnTo>
                    <a:lnTo>
                      <a:pt x="10" y="12"/>
                    </a:lnTo>
                    <a:lnTo>
                      <a:pt x="4" y="23"/>
                    </a:lnTo>
                    <a:lnTo>
                      <a:pt x="1" y="34"/>
                    </a:lnTo>
                    <a:lnTo>
                      <a:pt x="0" y="47"/>
                    </a:lnTo>
                    <a:lnTo>
                      <a:pt x="2" y="35"/>
                    </a:lnTo>
                    <a:lnTo>
                      <a:pt x="9" y="25"/>
                    </a:lnTo>
                    <a:lnTo>
                      <a:pt x="20" y="17"/>
                    </a:lnTo>
                    <a:lnTo>
                      <a:pt x="36" y="14"/>
                    </a:lnTo>
                    <a:lnTo>
                      <a:pt x="698" y="14"/>
                    </a:lnTo>
                    <a:lnTo>
                      <a:pt x="715" y="17"/>
                    </a:lnTo>
                    <a:lnTo>
                      <a:pt x="726" y="25"/>
                    </a:lnTo>
                    <a:lnTo>
                      <a:pt x="732" y="35"/>
                    </a:lnTo>
                    <a:lnTo>
                      <a:pt x="735" y="47"/>
                    </a:lnTo>
                    <a:lnTo>
                      <a:pt x="73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18" name="Freeform 274"/>
              <p:cNvSpPr>
                <a:spLocks/>
              </p:cNvSpPr>
              <p:nvPr/>
            </p:nvSpPr>
            <p:spPr bwMode="auto">
              <a:xfrm>
                <a:off x="5018" y="3903"/>
                <a:ext cx="245" cy="11"/>
              </a:xfrm>
              <a:custGeom>
                <a:avLst/>
                <a:gdLst>
                  <a:gd name="T0" fmla="*/ 733 w 735"/>
                  <a:gd name="T1" fmla="*/ 32 h 47"/>
                  <a:gd name="T2" fmla="*/ 733 w 735"/>
                  <a:gd name="T3" fmla="*/ 32 h 47"/>
                  <a:gd name="T4" fmla="*/ 731 w 735"/>
                  <a:gd name="T5" fmla="*/ 21 h 47"/>
                  <a:gd name="T6" fmla="*/ 725 w 735"/>
                  <a:gd name="T7" fmla="*/ 10 h 47"/>
                  <a:gd name="T8" fmla="*/ 715 w 735"/>
                  <a:gd name="T9" fmla="*/ 3 h 47"/>
                  <a:gd name="T10" fmla="*/ 698 w 735"/>
                  <a:gd name="T11" fmla="*/ 0 h 47"/>
                  <a:gd name="T12" fmla="*/ 36 w 735"/>
                  <a:gd name="T13" fmla="*/ 0 h 47"/>
                  <a:gd name="T14" fmla="*/ 36 w 735"/>
                  <a:gd name="T15" fmla="*/ 0 h 47"/>
                  <a:gd name="T16" fmla="*/ 20 w 735"/>
                  <a:gd name="T17" fmla="*/ 4 h 47"/>
                  <a:gd name="T18" fmla="*/ 10 w 735"/>
                  <a:gd name="T19" fmla="*/ 12 h 47"/>
                  <a:gd name="T20" fmla="*/ 4 w 735"/>
                  <a:gd name="T21" fmla="*/ 23 h 47"/>
                  <a:gd name="T22" fmla="*/ 1 w 735"/>
                  <a:gd name="T23" fmla="*/ 34 h 47"/>
                  <a:gd name="T24" fmla="*/ 0 w 735"/>
                  <a:gd name="T25" fmla="*/ 47 h 47"/>
                  <a:gd name="T26" fmla="*/ 0 w 735"/>
                  <a:gd name="T27" fmla="*/ 47 h 47"/>
                  <a:gd name="T28" fmla="*/ 2 w 735"/>
                  <a:gd name="T29" fmla="*/ 35 h 47"/>
                  <a:gd name="T30" fmla="*/ 9 w 735"/>
                  <a:gd name="T31" fmla="*/ 25 h 47"/>
                  <a:gd name="T32" fmla="*/ 20 w 735"/>
                  <a:gd name="T33" fmla="*/ 17 h 47"/>
                  <a:gd name="T34" fmla="*/ 36 w 735"/>
                  <a:gd name="T35" fmla="*/ 14 h 47"/>
                  <a:gd name="T36" fmla="*/ 698 w 735"/>
                  <a:gd name="T37" fmla="*/ 14 h 47"/>
                  <a:gd name="T38" fmla="*/ 698 w 735"/>
                  <a:gd name="T39" fmla="*/ 14 h 47"/>
                  <a:gd name="T40" fmla="*/ 715 w 735"/>
                  <a:gd name="T41" fmla="*/ 17 h 47"/>
                  <a:gd name="T42" fmla="*/ 726 w 735"/>
                  <a:gd name="T43" fmla="*/ 25 h 47"/>
                  <a:gd name="T44" fmla="*/ 732 w 735"/>
                  <a:gd name="T45" fmla="*/ 35 h 47"/>
                  <a:gd name="T46" fmla="*/ 735 w 735"/>
                  <a:gd name="T47" fmla="*/ 47 h 47"/>
                  <a:gd name="T48" fmla="*/ 733 w 735"/>
                  <a:gd name="T49"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47">
                    <a:moveTo>
                      <a:pt x="733" y="32"/>
                    </a:moveTo>
                    <a:lnTo>
                      <a:pt x="733" y="32"/>
                    </a:lnTo>
                    <a:lnTo>
                      <a:pt x="731" y="21"/>
                    </a:lnTo>
                    <a:lnTo>
                      <a:pt x="725" y="10"/>
                    </a:lnTo>
                    <a:lnTo>
                      <a:pt x="715" y="3"/>
                    </a:lnTo>
                    <a:lnTo>
                      <a:pt x="698" y="0"/>
                    </a:lnTo>
                    <a:lnTo>
                      <a:pt x="36" y="0"/>
                    </a:lnTo>
                    <a:lnTo>
                      <a:pt x="36" y="0"/>
                    </a:lnTo>
                    <a:lnTo>
                      <a:pt x="20" y="4"/>
                    </a:lnTo>
                    <a:lnTo>
                      <a:pt x="10" y="12"/>
                    </a:lnTo>
                    <a:lnTo>
                      <a:pt x="4" y="23"/>
                    </a:lnTo>
                    <a:lnTo>
                      <a:pt x="1" y="34"/>
                    </a:lnTo>
                    <a:lnTo>
                      <a:pt x="0" y="47"/>
                    </a:lnTo>
                    <a:lnTo>
                      <a:pt x="0" y="47"/>
                    </a:lnTo>
                    <a:lnTo>
                      <a:pt x="2" y="35"/>
                    </a:lnTo>
                    <a:lnTo>
                      <a:pt x="9" y="25"/>
                    </a:lnTo>
                    <a:lnTo>
                      <a:pt x="20" y="17"/>
                    </a:lnTo>
                    <a:lnTo>
                      <a:pt x="36" y="14"/>
                    </a:lnTo>
                    <a:lnTo>
                      <a:pt x="698" y="14"/>
                    </a:lnTo>
                    <a:lnTo>
                      <a:pt x="698" y="14"/>
                    </a:lnTo>
                    <a:lnTo>
                      <a:pt x="715" y="17"/>
                    </a:lnTo>
                    <a:lnTo>
                      <a:pt x="726" y="25"/>
                    </a:lnTo>
                    <a:lnTo>
                      <a:pt x="732" y="35"/>
                    </a:lnTo>
                    <a:lnTo>
                      <a:pt x="735" y="47"/>
                    </a:lnTo>
                    <a:lnTo>
                      <a:pt x="733" y="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19" name="Freeform 275"/>
              <p:cNvSpPr>
                <a:spLocks/>
              </p:cNvSpPr>
              <p:nvPr/>
            </p:nvSpPr>
            <p:spPr bwMode="auto">
              <a:xfrm>
                <a:off x="5067" y="4022"/>
                <a:ext cx="147" cy="22"/>
              </a:xfrm>
              <a:custGeom>
                <a:avLst/>
                <a:gdLst>
                  <a:gd name="T0" fmla="*/ 440 w 440"/>
                  <a:gd name="T1" fmla="*/ 86 h 86"/>
                  <a:gd name="T2" fmla="*/ 0 w 440"/>
                  <a:gd name="T3" fmla="*/ 86 h 86"/>
                  <a:gd name="T4" fmla="*/ 7 w 440"/>
                  <a:gd name="T5" fmla="*/ 0 h 86"/>
                  <a:gd name="T6" fmla="*/ 432 w 440"/>
                  <a:gd name="T7" fmla="*/ 0 h 86"/>
                  <a:gd name="T8" fmla="*/ 440 w 440"/>
                  <a:gd name="T9" fmla="*/ 86 h 86"/>
                </a:gdLst>
                <a:ahLst/>
                <a:cxnLst>
                  <a:cxn ang="0">
                    <a:pos x="T0" y="T1"/>
                  </a:cxn>
                  <a:cxn ang="0">
                    <a:pos x="T2" y="T3"/>
                  </a:cxn>
                  <a:cxn ang="0">
                    <a:pos x="T4" y="T5"/>
                  </a:cxn>
                  <a:cxn ang="0">
                    <a:pos x="T6" y="T7"/>
                  </a:cxn>
                  <a:cxn ang="0">
                    <a:pos x="T8" y="T9"/>
                  </a:cxn>
                </a:cxnLst>
                <a:rect l="0" t="0" r="r" b="b"/>
                <a:pathLst>
                  <a:path w="440" h="86">
                    <a:moveTo>
                      <a:pt x="440" y="86"/>
                    </a:moveTo>
                    <a:lnTo>
                      <a:pt x="0" y="86"/>
                    </a:lnTo>
                    <a:lnTo>
                      <a:pt x="7" y="0"/>
                    </a:lnTo>
                    <a:lnTo>
                      <a:pt x="432" y="0"/>
                    </a:lnTo>
                    <a:lnTo>
                      <a:pt x="44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20" name="Rectangle 276"/>
              <p:cNvSpPr>
                <a:spLocks noChangeArrowheads="1"/>
              </p:cNvSpPr>
              <p:nvPr/>
            </p:nvSpPr>
            <p:spPr bwMode="auto">
              <a:xfrm>
                <a:off x="5127" y="3983"/>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21" name="Rectangle 277"/>
              <p:cNvSpPr>
                <a:spLocks noChangeArrowheads="1"/>
              </p:cNvSpPr>
              <p:nvPr/>
            </p:nvSpPr>
            <p:spPr bwMode="auto">
              <a:xfrm>
                <a:off x="5127" y="3983"/>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22" name="Rectangle 278"/>
              <p:cNvSpPr>
                <a:spLocks noChangeArrowheads="1"/>
              </p:cNvSpPr>
              <p:nvPr/>
            </p:nvSpPr>
            <p:spPr bwMode="auto">
              <a:xfrm>
                <a:off x="5127" y="3998"/>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23" name="Rectangle 279"/>
              <p:cNvSpPr>
                <a:spLocks noChangeArrowheads="1"/>
              </p:cNvSpPr>
              <p:nvPr/>
            </p:nvSpPr>
            <p:spPr bwMode="auto">
              <a:xfrm>
                <a:off x="5127" y="3998"/>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24" name="Rectangle 280"/>
              <p:cNvSpPr>
                <a:spLocks noChangeArrowheads="1"/>
              </p:cNvSpPr>
              <p:nvPr/>
            </p:nvSpPr>
            <p:spPr bwMode="auto">
              <a:xfrm>
                <a:off x="5084" y="3983"/>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25" name="Rectangle 281"/>
              <p:cNvSpPr>
                <a:spLocks noChangeArrowheads="1"/>
              </p:cNvSpPr>
              <p:nvPr/>
            </p:nvSpPr>
            <p:spPr bwMode="auto">
              <a:xfrm>
                <a:off x="5084" y="3983"/>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26" name="Rectangle 282"/>
              <p:cNvSpPr>
                <a:spLocks noChangeArrowheads="1"/>
              </p:cNvSpPr>
              <p:nvPr/>
            </p:nvSpPr>
            <p:spPr bwMode="auto">
              <a:xfrm>
                <a:off x="5084" y="3998"/>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27" name="Rectangle 283"/>
              <p:cNvSpPr>
                <a:spLocks noChangeArrowheads="1"/>
              </p:cNvSpPr>
              <p:nvPr/>
            </p:nvSpPr>
            <p:spPr bwMode="auto">
              <a:xfrm>
                <a:off x="5084" y="3998"/>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28" name="Rectangle 284"/>
              <p:cNvSpPr>
                <a:spLocks noChangeArrowheads="1"/>
              </p:cNvSpPr>
              <p:nvPr/>
            </p:nvSpPr>
            <p:spPr bwMode="auto">
              <a:xfrm>
                <a:off x="5168" y="3983"/>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29" name="Rectangle 285"/>
              <p:cNvSpPr>
                <a:spLocks noChangeArrowheads="1"/>
              </p:cNvSpPr>
              <p:nvPr/>
            </p:nvSpPr>
            <p:spPr bwMode="auto">
              <a:xfrm>
                <a:off x="5168" y="3983"/>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30" name="Rectangle 286"/>
              <p:cNvSpPr>
                <a:spLocks noChangeArrowheads="1"/>
              </p:cNvSpPr>
              <p:nvPr/>
            </p:nvSpPr>
            <p:spPr bwMode="auto">
              <a:xfrm>
                <a:off x="5168" y="3998"/>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31" name="Rectangle 287"/>
              <p:cNvSpPr>
                <a:spLocks noChangeArrowheads="1"/>
              </p:cNvSpPr>
              <p:nvPr/>
            </p:nvSpPr>
            <p:spPr bwMode="auto">
              <a:xfrm>
                <a:off x="5168" y="3998"/>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32" name="Rectangle 288"/>
              <p:cNvSpPr>
                <a:spLocks noChangeArrowheads="1"/>
              </p:cNvSpPr>
              <p:nvPr/>
            </p:nvSpPr>
            <p:spPr bwMode="auto">
              <a:xfrm>
                <a:off x="5127" y="3959"/>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33" name="Rectangle 289"/>
              <p:cNvSpPr>
                <a:spLocks noChangeArrowheads="1"/>
              </p:cNvSpPr>
              <p:nvPr/>
            </p:nvSpPr>
            <p:spPr bwMode="auto">
              <a:xfrm>
                <a:off x="5127" y="3959"/>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34" name="Rectangle 290"/>
              <p:cNvSpPr>
                <a:spLocks noChangeArrowheads="1"/>
              </p:cNvSpPr>
              <p:nvPr/>
            </p:nvSpPr>
            <p:spPr bwMode="auto">
              <a:xfrm>
                <a:off x="5127" y="3974"/>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35" name="Rectangle 291"/>
              <p:cNvSpPr>
                <a:spLocks noChangeArrowheads="1"/>
              </p:cNvSpPr>
              <p:nvPr/>
            </p:nvSpPr>
            <p:spPr bwMode="auto">
              <a:xfrm>
                <a:off x="5127" y="3974"/>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36" name="Rectangle 292"/>
              <p:cNvSpPr>
                <a:spLocks noChangeArrowheads="1"/>
              </p:cNvSpPr>
              <p:nvPr/>
            </p:nvSpPr>
            <p:spPr bwMode="auto">
              <a:xfrm>
                <a:off x="5084" y="3959"/>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37" name="Rectangle 293"/>
              <p:cNvSpPr>
                <a:spLocks noChangeArrowheads="1"/>
              </p:cNvSpPr>
              <p:nvPr/>
            </p:nvSpPr>
            <p:spPr bwMode="auto">
              <a:xfrm>
                <a:off x="5084" y="3959"/>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38" name="Rectangle 294"/>
              <p:cNvSpPr>
                <a:spLocks noChangeArrowheads="1"/>
              </p:cNvSpPr>
              <p:nvPr/>
            </p:nvSpPr>
            <p:spPr bwMode="auto">
              <a:xfrm>
                <a:off x="5084" y="3974"/>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39" name="Rectangle 295"/>
              <p:cNvSpPr>
                <a:spLocks noChangeArrowheads="1"/>
              </p:cNvSpPr>
              <p:nvPr/>
            </p:nvSpPr>
            <p:spPr bwMode="auto">
              <a:xfrm>
                <a:off x="5084" y="3974"/>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40" name="Rectangle 296"/>
              <p:cNvSpPr>
                <a:spLocks noChangeArrowheads="1"/>
              </p:cNvSpPr>
              <p:nvPr/>
            </p:nvSpPr>
            <p:spPr bwMode="auto">
              <a:xfrm>
                <a:off x="5168" y="3959"/>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41" name="Rectangle 297"/>
              <p:cNvSpPr>
                <a:spLocks noChangeArrowheads="1"/>
              </p:cNvSpPr>
              <p:nvPr/>
            </p:nvSpPr>
            <p:spPr bwMode="auto">
              <a:xfrm>
                <a:off x="5168" y="3959"/>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42" name="Rectangle 298"/>
              <p:cNvSpPr>
                <a:spLocks noChangeArrowheads="1"/>
              </p:cNvSpPr>
              <p:nvPr/>
            </p:nvSpPr>
            <p:spPr bwMode="auto">
              <a:xfrm>
                <a:off x="5168" y="3974"/>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43" name="Rectangle 299"/>
              <p:cNvSpPr>
                <a:spLocks noChangeArrowheads="1"/>
              </p:cNvSpPr>
              <p:nvPr/>
            </p:nvSpPr>
            <p:spPr bwMode="auto">
              <a:xfrm>
                <a:off x="5168" y="3974"/>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44" name="Rectangle 300"/>
              <p:cNvSpPr>
                <a:spLocks noChangeArrowheads="1"/>
              </p:cNvSpPr>
              <p:nvPr/>
            </p:nvSpPr>
            <p:spPr bwMode="auto">
              <a:xfrm>
                <a:off x="5127" y="3937"/>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45" name="Rectangle 301"/>
              <p:cNvSpPr>
                <a:spLocks noChangeArrowheads="1"/>
              </p:cNvSpPr>
              <p:nvPr/>
            </p:nvSpPr>
            <p:spPr bwMode="auto">
              <a:xfrm>
                <a:off x="5127" y="3937"/>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46" name="Rectangle 302"/>
              <p:cNvSpPr>
                <a:spLocks noChangeArrowheads="1"/>
              </p:cNvSpPr>
              <p:nvPr/>
            </p:nvSpPr>
            <p:spPr bwMode="auto">
              <a:xfrm>
                <a:off x="5127" y="3952"/>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47" name="Rectangle 303"/>
              <p:cNvSpPr>
                <a:spLocks noChangeArrowheads="1"/>
              </p:cNvSpPr>
              <p:nvPr/>
            </p:nvSpPr>
            <p:spPr bwMode="auto">
              <a:xfrm>
                <a:off x="5127" y="3952"/>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48" name="Rectangle 304"/>
              <p:cNvSpPr>
                <a:spLocks noChangeArrowheads="1"/>
              </p:cNvSpPr>
              <p:nvPr/>
            </p:nvSpPr>
            <p:spPr bwMode="auto">
              <a:xfrm>
                <a:off x="5084" y="3937"/>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49" name="Rectangle 305"/>
              <p:cNvSpPr>
                <a:spLocks noChangeArrowheads="1"/>
              </p:cNvSpPr>
              <p:nvPr/>
            </p:nvSpPr>
            <p:spPr bwMode="auto">
              <a:xfrm>
                <a:off x="5084" y="3937"/>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50" name="Rectangle 306"/>
              <p:cNvSpPr>
                <a:spLocks noChangeArrowheads="1"/>
              </p:cNvSpPr>
              <p:nvPr/>
            </p:nvSpPr>
            <p:spPr bwMode="auto">
              <a:xfrm>
                <a:off x="5084" y="3952"/>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51" name="Rectangle 307"/>
              <p:cNvSpPr>
                <a:spLocks noChangeArrowheads="1"/>
              </p:cNvSpPr>
              <p:nvPr/>
            </p:nvSpPr>
            <p:spPr bwMode="auto">
              <a:xfrm>
                <a:off x="5084" y="3952"/>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52" name="Rectangle 308"/>
              <p:cNvSpPr>
                <a:spLocks noChangeArrowheads="1"/>
              </p:cNvSpPr>
              <p:nvPr/>
            </p:nvSpPr>
            <p:spPr bwMode="auto">
              <a:xfrm>
                <a:off x="5168" y="3937"/>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53" name="Rectangle 309"/>
              <p:cNvSpPr>
                <a:spLocks noChangeArrowheads="1"/>
              </p:cNvSpPr>
              <p:nvPr/>
            </p:nvSpPr>
            <p:spPr bwMode="auto">
              <a:xfrm>
                <a:off x="5168" y="3937"/>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54" name="Rectangle 310"/>
              <p:cNvSpPr>
                <a:spLocks noChangeArrowheads="1"/>
              </p:cNvSpPr>
              <p:nvPr/>
            </p:nvSpPr>
            <p:spPr bwMode="auto">
              <a:xfrm>
                <a:off x="5168" y="3952"/>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55" name="Rectangle 311"/>
              <p:cNvSpPr>
                <a:spLocks noChangeArrowheads="1"/>
              </p:cNvSpPr>
              <p:nvPr/>
            </p:nvSpPr>
            <p:spPr bwMode="auto">
              <a:xfrm>
                <a:off x="5168" y="3952"/>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56" name="Rectangle 312"/>
              <p:cNvSpPr>
                <a:spLocks noChangeArrowheads="1"/>
              </p:cNvSpPr>
              <p:nvPr/>
            </p:nvSpPr>
            <p:spPr bwMode="auto">
              <a:xfrm>
                <a:off x="5127" y="3916"/>
                <a:ext cx="26"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57" name="Rectangle 313"/>
              <p:cNvSpPr>
                <a:spLocks noChangeArrowheads="1"/>
              </p:cNvSpPr>
              <p:nvPr/>
            </p:nvSpPr>
            <p:spPr bwMode="auto">
              <a:xfrm>
                <a:off x="5127" y="3916"/>
                <a:ext cx="26"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58" name="Rectangle 314"/>
              <p:cNvSpPr>
                <a:spLocks noChangeArrowheads="1"/>
              </p:cNvSpPr>
              <p:nvPr/>
            </p:nvSpPr>
            <p:spPr bwMode="auto">
              <a:xfrm>
                <a:off x="5127" y="3931"/>
                <a:ext cx="2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59" name="Rectangle 315"/>
              <p:cNvSpPr>
                <a:spLocks noChangeArrowheads="1"/>
              </p:cNvSpPr>
              <p:nvPr/>
            </p:nvSpPr>
            <p:spPr bwMode="auto">
              <a:xfrm>
                <a:off x="5127" y="3931"/>
                <a:ext cx="26"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60" name="Rectangle 316"/>
              <p:cNvSpPr>
                <a:spLocks noChangeArrowheads="1"/>
              </p:cNvSpPr>
              <p:nvPr/>
            </p:nvSpPr>
            <p:spPr bwMode="auto">
              <a:xfrm>
                <a:off x="5084" y="3916"/>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61" name="Rectangle 317"/>
              <p:cNvSpPr>
                <a:spLocks noChangeArrowheads="1"/>
              </p:cNvSpPr>
              <p:nvPr/>
            </p:nvSpPr>
            <p:spPr bwMode="auto">
              <a:xfrm>
                <a:off x="5084" y="3916"/>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62" name="Rectangle 318"/>
              <p:cNvSpPr>
                <a:spLocks noChangeArrowheads="1"/>
              </p:cNvSpPr>
              <p:nvPr/>
            </p:nvSpPr>
            <p:spPr bwMode="auto">
              <a:xfrm>
                <a:off x="5084" y="3931"/>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63" name="Rectangle 319"/>
              <p:cNvSpPr>
                <a:spLocks noChangeArrowheads="1"/>
              </p:cNvSpPr>
              <p:nvPr/>
            </p:nvSpPr>
            <p:spPr bwMode="auto">
              <a:xfrm>
                <a:off x="5084" y="3931"/>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64" name="Rectangle 320"/>
              <p:cNvSpPr>
                <a:spLocks noChangeArrowheads="1"/>
              </p:cNvSpPr>
              <p:nvPr/>
            </p:nvSpPr>
            <p:spPr bwMode="auto">
              <a:xfrm>
                <a:off x="5168" y="3916"/>
                <a:ext cx="27"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65" name="Rectangle 321"/>
              <p:cNvSpPr>
                <a:spLocks noChangeArrowheads="1"/>
              </p:cNvSpPr>
              <p:nvPr/>
            </p:nvSpPr>
            <p:spPr bwMode="auto">
              <a:xfrm>
                <a:off x="5168" y="3916"/>
                <a:ext cx="27"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20866" name="Rectangle 322"/>
              <p:cNvSpPr>
                <a:spLocks noChangeArrowheads="1"/>
              </p:cNvSpPr>
              <p:nvPr/>
            </p:nvSpPr>
            <p:spPr bwMode="auto">
              <a:xfrm>
                <a:off x="5168" y="3931"/>
                <a:ext cx="27"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67" name="Rectangle 323"/>
              <p:cNvSpPr>
                <a:spLocks noChangeArrowheads="1"/>
              </p:cNvSpPr>
              <p:nvPr/>
            </p:nvSpPr>
            <p:spPr bwMode="auto">
              <a:xfrm>
                <a:off x="5168" y="3931"/>
                <a:ext cx="27" cy="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grpSp>
          <p:nvGrpSpPr>
            <p:cNvPr id="620868" name="Group 324"/>
            <p:cNvGrpSpPr>
              <a:grpSpLocks/>
            </p:cNvGrpSpPr>
            <p:nvPr/>
          </p:nvGrpSpPr>
          <p:grpSpPr bwMode="auto">
            <a:xfrm>
              <a:off x="1457" y="2929"/>
              <a:ext cx="383" cy="383"/>
              <a:chOff x="1457" y="2929"/>
              <a:chExt cx="383" cy="383"/>
            </a:xfrm>
          </p:grpSpPr>
          <p:grpSp>
            <p:nvGrpSpPr>
              <p:cNvPr id="620869" name="Group 325"/>
              <p:cNvGrpSpPr>
                <a:grpSpLocks/>
              </p:cNvGrpSpPr>
              <p:nvPr/>
            </p:nvGrpSpPr>
            <p:grpSpPr bwMode="auto">
              <a:xfrm>
                <a:off x="1457" y="2929"/>
                <a:ext cx="383" cy="383"/>
                <a:chOff x="1457" y="2929"/>
                <a:chExt cx="383" cy="383"/>
              </a:xfrm>
            </p:grpSpPr>
            <p:grpSp>
              <p:nvGrpSpPr>
                <p:cNvPr id="620870" name="Group 326"/>
                <p:cNvGrpSpPr>
                  <a:grpSpLocks/>
                </p:cNvGrpSpPr>
                <p:nvPr/>
              </p:nvGrpSpPr>
              <p:grpSpPr bwMode="auto">
                <a:xfrm>
                  <a:off x="1457" y="3049"/>
                  <a:ext cx="383" cy="263"/>
                  <a:chOff x="1457" y="3049"/>
                  <a:chExt cx="383" cy="263"/>
                </a:xfrm>
              </p:grpSpPr>
              <p:sp>
                <p:nvSpPr>
                  <p:cNvPr id="620871" name="Freeform 327"/>
                  <p:cNvSpPr>
                    <a:spLocks/>
                  </p:cNvSpPr>
                  <p:nvPr/>
                </p:nvSpPr>
                <p:spPr bwMode="auto">
                  <a:xfrm>
                    <a:off x="1457" y="3049"/>
                    <a:ext cx="370" cy="250"/>
                  </a:xfrm>
                  <a:custGeom>
                    <a:avLst/>
                    <a:gdLst>
                      <a:gd name="T0" fmla="*/ 369 w 739"/>
                      <a:gd name="T1" fmla="*/ 500 h 500"/>
                      <a:gd name="T2" fmla="*/ 0 w 739"/>
                      <a:gd name="T3" fmla="*/ 0 h 500"/>
                      <a:gd name="T4" fmla="*/ 739 w 739"/>
                      <a:gd name="T5" fmla="*/ 0 h 500"/>
                      <a:gd name="T6" fmla="*/ 369 w 739"/>
                      <a:gd name="T7" fmla="*/ 500 h 500"/>
                    </a:gdLst>
                    <a:ahLst/>
                    <a:cxnLst>
                      <a:cxn ang="0">
                        <a:pos x="T0" y="T1"/>
                      </a:cxn>
                      <a:cxn ang="0">
                        <a:pos x="T2" y="T3"/>
                      </a:cxn>
                      <a:cxn ang="0">
                        <a:pos x="T4" y="T5"/>
                      </a:cxn>
                      <a:cxn ang="0">
                        <a:pos x="T6" y="T7"/>
                      </a:cxn>
                    </a:cxnLst>
                    <a:rect l="0" t="0" r="r" b="b"/>
                    <a:pathLst>
                      <a:path w="739" h="500">
                        <a:moveTo>
                          <a:pt x="369" y="500"/>
                        </a:moveTo>
                        <a:lnTo>
                          <a:pt x="0" y="0"/>
                        </a:lnTo>
                        <a:lnTo>
                          <a:pt x="739" y="0"/>
                        </a:lnTo>
                        <a:lnTo>
                          <a:pt x="369" y="500"/>
                        </a:lnTo>
                        <a:close/>
                      </a:path>
                    </a:pathLst>
                  </a:custGeom>
                  <a:solidFill>
                    <a:srgbClr val="66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72" name="Freeform 328"/>
                  <p:cNvSpPr>
                    <a:spLocks/>
                  </p:cNvSpPr>
                  <p:nvPr/>
                </p:nvSpPr>
                <p:spPr bwMode="auto">
                  <a:xfrm>
                    <a:off x="1471" y="3063"/>
                    <a:ext cx="369" cy="249"/>
                  </a:xfrm>
                  <a:custGeom>
                    <a:avLst/>
                    <a:gdLst>
                      <a:gd name="T0" fmla="*/ 369 w 739"/>
                      <a:gd name="T1" fmla="*/ 499 h 499"/>
                      <a:gd name="T2" fmla="*/ 0 w 739"/>
                      <a:gd name="T3" fmla="*/ 0 h 499"/>
                      <a:gd name="T4" fmla="*/ 739 w 739"/>
                      <a:gd name="T5" fmla="*/ 0 h 499"/>
                      <a:gd name="T6" fmla="*/ 369 w 739"/>
                      <a:gd name="T7" fmla="*/ 499 h 499"/>
                    </a:gdLst>
                    <a:ahLst/>
                    <a:cxnLst>
                      <a:cxn ang="0">
                        <a:pos x="T0" y="T1"/>
                      </a:cxn>
                      <a:cxn ang="0">
                        <a:pos x="T2" y="T3"/>
                      </a:cxn>
                      <a:cxn ang="0">
                        <a:pos x="T4" y="T5"/>
                      </a:cxn>
                      <a:cxn ang="0">
                        <a:pos x="T6" y="T7"/>
                      </a:cxn>
                    </a:cxnLst>
                    <a:rect l="0" t="0" r="r" b="b"/>
                    <a:pathLst>
                      <a:path w="739" h="499">
                        <a:moveTo>
                          <a:pt x="369" y="499"/>
                        </a:moveTo>
                        <a:lnTo>
                          <a:pt x="0" y="0"/>
                        </a:lnTo>
                        <a:lnTo>
                          <a:pt x="739" y="0"/>
                        </a:lnTo>
                        <a:lnTo>
                          <a:pt x="369" y="499"/>
                        </a:lnTo>
                        <a:close/>
                      </a:path>
                    </a:pathLst>
                  </a:custGeom>
                  <a:solidFill>
                    <a:srgbClr val="00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20873" name="Freeform 329"/>
                  <p:cNvSpPr>
                    <a:spLocks/>
                  </p:cNvSpPr>
                  <p:nvPr/>
                </p:nvSpPr>
                <p:spPr bwMode="auto">
                  <a:xfrm>
                    <a:off x="1464" y="3056"/>
                    <a:ext cx="370" cy="250"/>
                  </a:xfrm>
                  <a:custGeom>
                    <a:avLst/>
                    <a:gdLst>
                      <a:gd name="T0" fmla="*/ 370 w 739"/>
                      <a:gd name="T1" fmla="*/ 499 h 499"/>
                      <a:gd name="T2" fmla="*/ 0 w 739"/>
                      <a:gd name="T3" fmla="*/ 0 h 499"/>
                      <a:gd name="T4" fmla="*/ 739 w 739"/>
                      <a:gd name="T5" fmla="*/ 0 h 499"/>
                      <a:gd name="T6" fmla="*/ 370 w 739"/>
                      <a:gd name="T7" fmla="*/ 499 h 499"/>
                    </a:gdLst>
                    <a:ahLst/>
                    <a:cxnLst>
                      <a:cxn ang="0">
                        <a:pos x="T0" y="T1"/>
                      </a:cxn>
                      <a:cxn ang="0">
                        <a:pos x="T2" y="T3"/>
                      </a:cxn>
                      <a:cxn ang="0">
                        <a:pos x="T4" y="T5"/>
                      </a:cxn>
                      <a:cxn ang="0">
                        <a:pos x="T6" y="T7"/>
                      </a:cxn>
                    </a:cxnLst>
                    <a:rect l="0" t="0" r="r" b="b"/>
                    <a:pathLst>
                      <a:path w="739" h="499">
                        <a:moveTo>
                          <a:pt x="370" y="499"/>
                        </a:moveTo>
                        <a:lnTo>
                          <a:pt x="0" y="0"/>
                        </a:lnTo>
                        <a:lnTo>
                          <a:pt x="739" y="0"/>
                        </a:lnTo>
                        <a:lnTo>
                          <a:pt x="370" y="49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620874" name="Rectangle 330"/>
                <p:cNvSpPr>
                  <a:spLocks noChangeArrowheads="1"/>
                </p:cNvSpPr>
                <p:nvPr/>
              </p:nvSpPr>
              <p:spPr bwMode="auto">
                <a:xfrm>
                  <a:off x="1517" y="2929"/>
                  <a:ext cx="16" cy="1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75" name="Rectangle 331"/>
                <p:cNvSpPr>
                  <a:spLocks noChangeArrowheads="1"/>
                </p:cNvSpPr>
                <p:nvPr/>
              </p:nvSpPr>
              <p:spPr bwMode="auto">
                <a:xfrm>
                  <a:off x="1760" y="2929"/>
                  <a:ext cx="15" cy="1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876" name="Rectangle 332"/>
              <p:cNvSpPr>
                <a:spLocks noChangeArrowheads="1"/>
              </p:cNvSpPr>
              <p:nvPr/>
            </p:nvSpPr>
            <p:spPr bwMode="auto">
              <a:xfrm>
                <a:off x="1511" y="3059"/>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77" name="Rectangle 333"/>
              <p:cNvSpPr>
                <a:spLocks noChangeArrowheads="1"/>
              </p:cNvSpPr>
              <p:nvPr/>
            </p:nvSpPr>
            <p:spPr bwMode="auto">
              <a:xfrm>
                <a:off x="1561" y="3090"/>
                <a:ext cx="23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800" b="1">
                    <a:solidFill>
                      <a:srgbClr val="FFFFFF"/>
                    </a:solidFill>
                    <a:latin typeface="Arial" charset="0"/>
                  </a:rPr>
                  <a:t>MUX</a:t>
                </a:r>
                <a:endParaRPr lang="pt-BR" altLang="pt-BR" sz="800" b="1">
                  <a:solidFill>
                    <a:srgbClr val="FF0000"/>
                  </a:solidFill>
                  <a:latin typeface="Times New Roman" pitchFamily="18" charset="0"/>
                </a:endParaRPr>
              </a:p>
            </p:txBody>
          </p:sp>
        </p:grpSp>
        <p:grpSp>
          <p:nvGrpSpPr>
            <p:cNvPr id="620878" name="Group 334"/>
            <p:cNvGrpSpPr>
              <a:grpSpLocks/>
            </p:cNvGrpSpPr>
            <p:nvPr/>
          </p:nvGrpSpPr>
          <p:grpSpPr bwMode="auto">
            <a:xfrm>
              <a:off x="3961" y="2519"/>
              <a:ext cx="466" cy="301"/>
              <a:chOff x="3961" y="2519"/>
              <a:chExt cx="466" cy="301"/>
            </a:xfrm>
          </p:grpSpPr>
          <p:grpSp>
            <p:nvGrpSpPr>
              <p:cNvPr id="620879" name="Group 335"/>
              <p:cNvGrpSpPr>
                <a:grpSpLocks/>
              </p:cNvGrpSpPr>
              <p:nvPr/>
            </p:nvGrpSpPr>
            <p:grpSpPr bwMode="auto">
              <a:xfrm>
                <a:off x="3961" y="2519"/>
                <a:ext cx="466" cy="301"/>
                <a:chOff x="3961" y="2519"/>
                <a:chExt cx="466" cy="301"/>
              </a:xfrm>
            </p:grpSpPr>
            <p:sp>
              <p:nvSpPr>
                <p:cNvPr id="620880" name="Rectangle 336"/>
                <p:cNvSpPr>
                  <a:spLocks noChangeArrowheads="1"/>
                </p:cNvSpPr>
                <p:nvPr/>
              </p:nvSpPr>
              <p:spPr bwMode="auto">
                <a:xfrm>
                  <a:off x="3961" y="2519"/>
                  <a:ext cx="452" cy="287"/>
                </a:xfrm>
                <a:prstGeom prst="rect">
                  <a:avLst/>
                </a:prstGeom>
                <a:solidFill>
                  <a:srgbClr val="84A3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81" name="Rectangle 337"/>
                <p:cNvSpPr>
                  <a:spLocks noChangeArrowheads="1"/>
                </p:cNvSpPr>
                <p:nvPr/>
              </p:nvSpPr>
              <p:spPr bwMode="auto">
                <a:xfrm>
                  <a:off x="3975" y="2533"/>
                  <a:ext cx="452" cy="287"/>
                </a:xfrm>
                <a:prstGeom prst="rect">
                  <a:avLst/>
                </a:prstGeom>
                <a:solidFill>
                  <a:srgbClr val="1E3D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82" name="Rectangle 338"/>
                <p:cNvSpPr>
                  <a:spLocks noChangeArrowheads="1"/>
                </p:cNvSpPr>
                <p:nvPr/>
              </p:nvSpPr>
              <p:spPr bwMode="auto">
                <a:xfrm>
                  <a:off x="3968" y="2526"/>
                  <a:ext cx="452" cy="28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sp>
            <p:nvSpPr>
              <p:cNvPr id="620883" name="Rectangle 339"/>
              <p:cNvSpPr>
                <a:spLocks noChangeArrowheads="1"/>
              </p:cNvSpPr>
              <p:nvPr/>
            </p:nvSpPr>
            <p:spPr bwMode="auto">
              <a:xfrm>
                <a:off x="4009" y="2567"/>
                <a:ext cx="39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20884" name="Rectangle 340"/>
              <p:cNvSpPr>
                <a:spLocks noChangeArrowheads="1"/>
              </p:cNvSpPr>
              <p:nvPr/>
            </p:nvSpPr>
            <p:spPr bwMode="auto">
              <a:xfrm>
                <a:off x="4060" y="2598"/>
                <a:ext cx="28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pt-BR" altLang="pt-BR" sz="1000" b="1">
                    <a:solidFill>
                      <a:srgbClr val="FFFFFF"/>
                    </a:solidFill>
                    <a:latin typeface="Arial" charset="0"/>
                  </a:rPr>
                  <a:t>DXC</a:t>
                </a:r>
                <a:endParaRPr lang="pt-BR" altLang="pt-BR" sz="1000" b="1">
                  <a:solidFill>
                    <a:srgbClr val="FF0000"/>
                  </a:solidFill>
                  <a:latin typeface="Times New Roman" pitchFamily="18" charset="0"/>
                </a:endParaRPr>
              </a:p>
            </p:txBody>
          </p:sp>
        </p:grpSp>
      </p:grpSp>
    </p:spTree>
    <p:extLst>
      <p:ext uri="{BB962C8B-B14F-4D97-AF65-F5344CB8AC3E}">
        <p14:creationId xmlns:p14="http://schemas.microsoft.com/office/powerpoint/2010/main" val="2196632089"/>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altLang="pt-BR" sz="3200">
                <a:latin typeface="Verdana" pitchFamily="34" charset="0"/>
              </a:rPr>
              <a:t>Sistema Quase Síncrono (PDH)</a:t>
            </a:r>
          </a:p>
        </p:txBody>
      </p:sp>
      <p:sp>
        <p:nvSpPr>
          <p:cNvPr id="602115" name="Rectangle 3"/>
          <p:cNvSpPr>
            <a:spLocks noGrp="1" noChangeArrowheads="1"/>
          </p:cNvSpPr>
          <p:nvPr>
            <p:ph type="body" idx="1"/>
          </p:nvPr>
        </p:nvSpPr>
        <p:spPr>
          <a:xfrm>
            <a:off x="971550" y="1773238"/>
            <a:ext cx="7950200" cy="4032250"/>
          </a:xfrm>
        </p:spPr>
        <p:txBody>
          <a:bodyPr/>
          <a:lstStyle/>
          <a:p>
            <a:r>
              <a:rPr lang="en-US" altLang="pt-BR" sz="1800"/>
              <a:t>PROBLEMAS</a:t>
            </a:r>
          </a:p>
          <a:p>
            <a:pPr lvl="1"/>
            <a:r>
              <a:rPr lang="en-US" altLang="pt-BR" sz="1800">
                <a:effectLst>
                  <a:outerShdw blurRad="38100" dist="38100" dir="2700000" algn="tl">
                    <a:srgbClr val="C0C0C0"/>
                  </a:outerShdw>
                </a:effectLst>
              </a:rPr>
              <a:t>MULTIPLEXAÇÃO </a:t>
            </a:r>
            <a:r>
              <a:rPr lang="en-US" altLang="pt-BR" sz="1800">
                <a:effectLst>
                  <a:outerShdw blurRad="38100" dist="38100" dir="2700000" algn="tl">
                    <a:srgbClr val="C0C0C0"/>
                  </a:outerShdw>
                </a:effectLst>
                <a:sym typeface="Symbol" pitchFamily="18" charset="2"/>
              </a:rPr>
              <a:t></a:t>
            </a:r>
            <a:r>
              <a:rPr lang="en-US" altLang="pt-BR" sz="1800">
                <a:effectLst>
                  <a:outerShdw blurRad="38100" dist="38100" dir="2700000" algn="tl">
                    <a:srgbClr val="C0C0C0"/>
                  </a:outerShdw>
                </a:effectLst>
              </a:rPr>
              <a:t> </a:t>
            </a:r>
            <a:r>
              <a:rPr lang="en-US" altLang="pt-BR" sz="1800">
                <a:sym typeface="MT Symbol" pitchFamily="82" charset="2"/>
              </a:rPr>
              <a:t>As taxas de bits não são múltiplos exatos de 64 kb/s </a:t>
            </a:r>
            <a:r>
              <a:rPr lang="en-US" altLang="pt-BR" sz="1800">
                <a:effectLst>
                  <a:outerShdw blurRad="38100" dist="38100" dir="2700000" algn="tl">
                    <a:srgbClr val="C0C0C0"/>
                  </a:outerShdw>
                </a:effectLst>
                <a:sym typeface="Symbol" pitchFamily="18" charset="2"/>
              </a:rPr>
              <a:t></a:t>
            </a:r>
            <a:r>
              <a:rPr lang="en-US" altLang="pt-BR" sz="1800">
                <a:sym typeface="MT Symbol" pitchFamily="82" charset="2"/>
              </a:rPr>
              <a:t> os relógios entre níveis não são sincronizados </a:t>
            </a:r>
            <a:r>
              <a:rPr lang="en-US" altLang="pt-BR" sz="1800">
                <a:effectLst>
                  <a:outerShdw blurRad="38100" dist="38100" dir="2700000" algn="tl">
                    <a:srgbClr val="C0C0C0"/>
                  </a:outerShdw>
                </a:effectLst>
                <a:sym typeface="Symbol" pitchFamily="18" charset="2"/>
              </a:rPr>
              <a:t></a:t>
            </a:r>
            <a:r>
              <a:rPr lang="en-US" altLang="pt-BR" sz="1800">
                <a:sym typeface="MT Symbol" pitchFamily="82" charset="2"/>
              </a:rPr>
              <a:t> uso de bits de “enchimento” para acomodar atrasos entre relógios </a:t>
            </a:r>
            <a:r>
              <a:rPr lang="en-US" altLang="pt-BR" sz="1800">
                <a:effectLst>
                  <a:outerShdw blurRad="38100" dist="38100" dir="2700000" algn="tl">
                    <a:srgbClr val="C0C0C0"/>
                  </a:outerShdw>
                </a:effectLst>
                <a:sym typeface="Symbol" pitchFamily="18" charset="2"/>
              </a:rPr>
              <a:t></a:t>
            </a:r>
            <a:r>
              <a:rPr lang="en-US" altLang="pt-BR" sz="1800">
                <a:sym typeface="MT Symbol" pitchFamily="82" charset="2"/>
              </a:rPr>
              <a:t> </a:t>
            </a:r>
            <a:r>
              <a:rPr lang="en-US" altLang="pt-BR" sz="1800">
                <a:solidFill>
                  <a:srgbClr val="F73E2B"/>
                </a:solidFill>
                <a:effectLst>
                  <a:outerShdw blurRad="38100" dist="38100" dir="2700000" algn="tl">
                    <a:srgbClr val="C0C0C0"/>
                  </a:outerShdw>
                </a:effectLst>
                <a:sym typeface="MT Symbol" pitchFamily="82" charset="2"/>
              </a:rPr>
              <a:t>circuitos mux/demux  muito complexos</a:t>
            </a:r>
          </a:p>
          <a:p>
            <a:pPr lvl="1"/>
            <a:r>
              <a:rPr lang="en-US" altLang="pt-BR" sz="1800">
                <a:effectLst>
                  <a:outerShdw blurRad="38100" dist="38100" dir="2700000" algn="tl">
                    <a:srgbClr val="C0C0C0"/>
                  </a:outerShdw>
                </a:effectLst>
                <a:sym typeface="MT Symbol" pitchFamily="82" charset="2"/>
              </a:rPr>
              <a:t>GERÊNCIA </a:t>
            </a:r>
            <a:r>
              <a:rPr lang="en-US" altLang="pt-BR" sz="1800">
                <a:effectLst>
                  <a:outerShdw blurRad="38100" dist="38100" dir="2700000" algn="tl">
                    <a:srgbClr val="C0C0C0"/>
                  </a:outerShdw>
                </a:effectLst>
                <a:sym typeface="Symbol" pitchFamily="18" charset="2"/>
              </a:rPr>
              <a:t></a:t>
            </a:r>
            <a:r>
              <a:rPr lang="en-US" altLang="pt-BR" sz="1800">
                <a:effectLst>
                  <a:outerShdw blurRad="38100" dist="38100" dir="2700000" algn="tl">
                    <a:srgbClr val="C0C0C0"/>
                  </a:outerShdw>
                </a:effectLst>
                <a:sym typeface="MT Symbol" pitchFamily="82" charset="2"/>
              </a:rPr>
              <a:t> </a:t>
            </a:r>
            <a:r>
              <a:rPr lang="en-US" altLang="pt-BR" sz="1800">
                <a:sym typeface="MT Symbol" pitchFamily="82" charset="2"/>
              </a:rPr>
              <a:t>Pouca informação para monitoração de tráfego</a:t>
            </a:r>
          </a:p>
          <a:p>
            <a:pPr lvl="1"/>
            <a:r>
              <a:rPr lang="en-US" altLang="pt-BR" sz="1800">
                <a:effectLst>
                  <a:outerShdw blurRad="38100" dist="38100" dir="2700000" algn="tl">
                    <a:srgbClr val="C0C0C0"/>
                  </a:outerShdw>
                </a:effectLst>
                <a:sym typeface="MT Symbol" pitchFamily="82" charset="2"/>
              </a:rPr>
              <a:t>INTEROPERABILIDADE</a:t>
            </a:r>
            <a:r>
              <a:rPr lang="en-US" altLang="pt-BR" sz="1800">
                <a:sym typeface="MT Symbol" pitchFamily="82" charset="2"/>
              </a:rPr>
              <a:t> </a:t>
            </a:r>
            <a:r>
              <a:rPr lang="en-US" altLang="pt-BR" sz="1800">
                <a:effectLst>
                  <a:outerShdw blurRad="38100" dist="38100" dir="2700000" algn="tl">
                    <a:srgbClr val="C0C0C0"/>
                  </a:outerShdw>
                </a:effectLst>
                <a:sym typeface="Symbol" pitchFamily="18" charset="2"/>
              </a:rPr>
              <a:t></a:t>
            </a:r>
            <a:r>
              <a:rPr lang="en-US" altLang="pt-BR" sz="1800">
                <a:sym typeface="MT Symbol" pitchFamily="82" charset="2"/>
              </a:rPr>
              <a:t> Não há definição de um formato padrão para o enlace de transmissão </a:t>
            </a:r>
            <a:r>
              <a:rPr lang="en-US" altLang="pt-BR" sz="1800">
                <a:effectLst>
                  <a:outerShdw blurRad="38100" dist="38100" dir="2700000" algn="tl">
                    <a:srgbClr val="C0C0C0"/>
                  </a:outerShdw>
                </a:effectLst>
                <a:sym typeface="Symbol" pitchFamily="18" charset="2"/>
              </a:rPr>
              <a:t></a:t>
            </a:r>
            <a:r>
              <a:rPr lang="en-US" altLang="pt-BR" sz="1800">
                <a:sym typeface="MT Symbol" pitchFamily="82" charset="2"/>
              </a:rPr>
              <a:t> equipamentos diferentes usam códigos de linha, interfaces ópticas, etc., </a:t>
            </a:r>
            <a:r>
              <a:rPr lang="en-US" altLang="pt-BR" sz="1800">
                <a:solidFill>
                  <a:srgbClr val="F73E2B"/>
                </a:solidFill>
                <a:effectLst>
                  <a:outerShdw blurRad="38100" dist="38100" dir="2700000" algn="tl">
                    <a:srgbClr val="C0C0C0"/>
                  </a:outerShdw>
                </a:effectLst>
                <a:sym typeface="MT Symbol" pitchFamily="82" charset="2"/>
              </a:rPr>
              <a:t>diferentes</a:t>
            </a:r>
            <a:endParaRPr lang="en-US" altLang="pt-BR" sz="1800">
              <a:sym typeface="MT Symbol" pitchFamily="82" charset="2"/>
            </a:endParaRPr>
          </a:p>
          <a:p>
            <a:pPr lvl="1"/>
            <a:r>
              <a:rPr lang="en-US" altLang="pt-BR" sz="1800">
                <a:effectLst>
                  <a:outerShdw blurRad="38100" dist="38100" dir="2700000" algn="tl">
                    <a:srgbClr val="C0C0C0"/>
                  </a:outerShdw>
                </a:effectLst>
                <a:sym typeface="MT Symbol" pitchFamily="82" charset="2"/>
              </a:rPr>
              <a:t>OPERAÇÃO EM REDE</a:t>
            </a:r>
            <a:r>
              <a:rPr lang="en-US" altLang="pt-BR" sz="1800">
                <a:sym typeface="MT Symbol" pitchFamily="82" charset="2"/>
              </a:rPr>
              <a:t> </a:t>
            </a:r>
            <a:r>
              <a:rPr lang="en-US" altLang="pt-BR" sz="1800">
                <a:effectLst>
                  <a:outerShdw blurRad="38100" dist="38100" dir="2700000" algn="tl">
                    <a:srgbClr val="C0C0C0"/>
                  </a:outerShdw>
                </a:effectLst>
                <a:sym typeface="Symbol" pitchFamily="18" charset="2"/>
              </a:rPr>
              <a:t></a:t>
            </a:r>
            <a:r>
              <a:rPr lang="en-US" altLang="pt-BR" sz="1800">
                <a:sym typeface="MT Symbol" pitchFamily="82" charset="2"/>
              </a:rPr>
              <a:t> Tempo de restauração, após uma falha, típico, de vários segundos a minutos </a:t>
            </a:r>
          </a:p>
        </p:txBody>
      </p:sp>
    </p:spTree>
    <p:extLst>
      <p:ext uri="{BB962C8B-B14F-4D97-AF65-F5344CB8AC3E}">
        <p14:creationId xmlns:p14="http://schemas.microsoft.com/office/powerpoint/2010/main" val="2420625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altLang="pt-BR">
                <a:latin typeface="Verdana" pitchFamily="34" charset="0"/>
              </a:rPr>
              <a:t>Sistema Síncrono (SDH)</a:t>
            </a:r>
          </a:p>
        </p:txBody>
      </p:sp>
      <p:sp>
        <p:nvSpPr>
          <p:cNvPr id="603139" name="Rectangle 3"/>
          <p:cNvSpPr>
            <a:spLocks noGrp="1" noChangeArrowheads="1"/>
          </p:cNvSpPr>
          <p:nvPr>
            <p:ph type="body" idx="1"/>
          </p:nvPr>
        </p:nvSpPr>
        <p:spPr>
          <a:xfrm>
            <a:off x="900113" y="1916113"/>
            <a:ext cx="8243887" cy="4608512"/>
          </a:xfrm>
        </p:spPr>
        <p:txBody>
          <a:bodyPr/>
          <a:lstStyle/>
          <a:p>
            <a:r>
              <a:rPr lang="en-US" altLang="pt-BR" sz="2000"/>
              <a:t>Padrão de multiplexação e transmissão atual: </a:t>
            </a:r>
            <a:r>
              <a:rPr lang="en-US" altLang="pt-BR" sz="2000" b="1">
                <a:solidFill>
                  <a:srgbClr val="F73E2B"/>
                </a:solidFill>
              </a:rPr>
              <a:t>S</a:t>
            </a:r>
            <a:r>
              <a:rPr lang="en-US" altLang="pt-BR" sz="2000"/>
              <a:t>ynchronous </a:t>
            </a:r>
            <a:r>
              <a:rPr lang="en-US" altLang="pt-BR" sz="2000" b="1">
                <a:solidFill>
                  <a:srgbClr val="F73E2B"/>
                </a:solidFill>
              </a:rPr>
              <a:t>D</a:t>
            </a:r>
            <a:r>
              <a:rPr lang="en-US" altLang="pt-BR" sz="2000"/>
              <a:t>igital </a:t>
            </a:r>
            <a:r>
              <a:rPr lang="en-US" altLang="pt-BR" sz="2000" b="1">
                <a:solidFill>
                  <a:srgbClr val="F73E2B"/>
                </a:solidFill>
              </a:rPr>
              <a:t>H</a:t>
            </a:r>
            <a:r>
              <a:rPr lang="en-US" altLang="pt-BR" sz="2000"/>
              <a:t>ierarchy, </a:t>
            </a:r>
            <a:r>
              <a:rPr lang="en-US" altLang="pt-BR" sz="2000" b="1">
                <a:solidFill>
                  <a:srgbClr val="F73E2B"/>
                </a:solidFill>
              </a:rPr>
              <a:t>SDH</a:t>
            </a:r>
            <a:r>
              <a:rPr lang="en-US" altLang="pt-BR" sz="2000"/>
              <a:t> (ou </a:t>
            </a:r>
            <a:r>
              <a:rPr lang="en-US" altLang="pt-BR" sz="2000" b="1">
                <a:solidFill>
                  <a:srgbClr val="F73E2B"/>
                </a:solidFill>
              </a:rPr>
              <a:t>S</a:t>
            </a:r>
            <a:r>
              <a:rPr lang="en-US" altLang="pt-BR" sz="2000"/>
              <a:t>ynchronous </a:t>
            </a:r>
            <a:r>
              <a:rPr lang="en-US" altLang="pt-BR" sz="2000" b="1">
                <a:solidFill>
                  <a:srgbClr val="F73E2B"/>
                </a:solidFill>
              </a:rPr>
              <a:t>O</a:t>
            </a:r>
            <a:r>
              <a:rPr lang="en-US" altLang="pt-BR" sz="2000"/>
              <a:t>ptical </a:t>
            </a:r>
            <a:r>
              <a:rPr lang="en-US" altLang="pt-BR" sz="2000" b="1">
                <a:solidFill>
                  <a:srgbClr val="F73E2B"/>
                </a:solidFill>
              </a:rPr>
              <a:t>Net</a:t>
            </a:r>
            <a:r>
              <a:rPr lang="en-US" altLang="pt-BR" sz="2000"/>
              <a:t>work, </a:t>
            </a:r>
            <a:r>
              <a:rPr lang="en-US" altLang="pt-BR" sz="2000" b="1">
                <a:solidFill>
                  <a:srgbClr val="F73E2B"/>
                </a:solidFill>
              </a:rPr>
              <a:t>SONET</a:t>
            </a:r>
            <a:r>
              <a:rPr lang="en-US" altLang="pt-BR" sz="2000"/>
              <a:t>)</a:t>
            </a:r>
          </a:p>
          <a:p>
            <a:pPr lvl="1"/>
            <a:r>
              <a:rPr lang="en-US" altLang="pt-BR" sz="1800"/>
              <a:t>Nasceu da necessidade de </a:t>
            </a:r>
            <a:r>
              <a:rPr lang="en-US" altLang="pt-BR" sz="1800">
                <a:effectLst>
                  <a:outerShdw blurRad="38100" dist="38100" dir="2700000" algn="tl">
                    <a:srgbClr val="C0C0C0"/>
                  </a:outerShdw>
                </a:effectLst>
              </a:rPr>
              <a:t>padrões</a:t>
            </a:r>
            <a:r>
              <a:rPr lang="en-US" altLang="pt-BR" sz="1800"/>
              <a:t> ópticos de</a:t>
            </a:r>
          </a:p>
          <a:p>
            <a:pPr lvl="2"/>
            <a:r>
              <a:rPr lang="en-US" altLang="pt-BR" sz="1600"/>
              <a:t>Taxas de linha</a:t>
            </a:r>
          </a:p>
          <a:p>
            <a:pPr lvl="2"/>
            <a:r>
              <a:rPr lang="en-US" altLang="pt-BR" sz="1600"/>
              <a:t>Esquemas de codificação</a:t>
            </a:r>
          </a:p>
          <a:p>
            <a:pPr lvl="2"/>
            <a:r>
              <a:rPr lang="en-US" altLang="pt-BR" sz="1600"/>
              <a:t>Hierarquias de taxas de bits</a:t>
            </a:r>
          </a:p>
          <a:p>
            <a:pPr lvl="2"/>
            <a:r>
              <a:rPr lang="en-US" altLang="pt-BR" sz="1600"/>
              <a:t>Operação</a:t>
            </a:r>
          </a:p>
          <a:p>
            <a:pPr lvl="2"/>
            <a:r>
              <a:rPr lang="en-US" altLang="pt-BR" sz="1600"/>
              <a:t>Funcionalidade</a:t>
            </a:r>
          </a:p>
          <a:p>
            <a:pPr lvl="2"/>
            <a:r>
              <a:rPr lang="en-US" altLang="pt-BR" sz="1600"/>
              <a:t>Manutenção</a:t>
            </a:r>
          </a:p>
          <a:p>
            <a:pPr lvl="1"/>
            <a:r>
              <a:rPr lang="en-US" altLang="pt-BR" sz="1800"/>
              <a:t>Define</a:t>
            </a:r>
          </a:p>
          <a:p>
            <a:pPr lvl="2"/>
            <a:r>
              <a:rPr lang="en-US" altLang="pt-BR" sz="1600"/>
              <a:t>Tipos de elementos de rede</a:t>
            </a:r>
          </a:p>
          <a:p>
            <a:pPr lvl="2"/>
            <a:r>
              <a:rPr lang="en-US" altLang="pt-BR" sz="1600"/>
              <a:t>Arquiteturas implementáveis (ponto-a-ponto, deriva/insere linear, configuração em anel)</a:t>
            </a:r>
          </a:p>
          <a:p>
            <a:pPr lvl="2"/>
            <a:r>
              <a:rPr lang="en-US" altLang="pt-BR" sz="1600"/>
              <a:t>Funcionalidade que cada nó deve possuir</a:t>
            </a:r>
            <a:endParaRPr lang="en-US" altLang="pt-BR" sz="1600">
              <a:sym typeface="MT Symbol" pitchFamily="82" charset="2"/>
            </a:endParaRPr>
          </a:p>
        </p:txBody>
      </p:sp>
    </p:spTree>
    <p:extLst>
      <p:ext uri="{BB962C8B-B14F-4D97-AF65-F5344CB8AC3E}">
        <p14:creationId xmlns:p14="http://schemas.microsoft.com/office/powerpoint/2010/main" val="124659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US" altLang="pt-BR">
                <a:latin typeface="Verdana" pitchFamily="34" charset="0"/>
              </a:rPr>
              <a:t>Sistema Síncrono (SDH)</a:t>
            </a:r>
          </a:p>
        </p:txBody>
      </p:sp>
      <p:sp>
        <p:nvSpPr>
          <p:cNvPr id="604163" name="Rectangle 3"/>
          <p:cNvSpPr>
            <a:spLocks noGrp="1" noChangeArrowheads="1"/>
          </p:cNvSpPr>
          <p:nvPr>
            <p:ph type="body" idx="1"/>
          </p:nvPr>
        </p:nvSpPr>
        <p:spPr>
          <a:xfrm>
            <a:off x="304800" y="1844675"/>
            <a:ext cx="8458200" cy="4479925"/>
          </a:xfrm>
        </p:spPr>
        <p:txBody>
          <a:bodyPr/>
          <a:lstStyle/>
          <a:p>
            <a:pPr lvl="1"/>
            <a:r>
              <a:rPr lang="en-US" altLang="pt-BR" sz="2000">
                <a:effectLst>
                  <a:outerShdw blurRad="38100" dist="38100" dir="2700000" algn="tl">
                    <a:srgbClr val="C0C0C0"/>
                  </a:outerShdw>
                </a:effectLst>
              </a:rPr>
              <a:t>MULTIPLEXAÇÃO </a:t>
            </a:r>
            <a:br>
              <a:rPr lang="en-US" altLang="pt-BR" sz="2000">
                <a:effectLst>
                  <a:outerShdw blurRad="38100" dist="38100" dir="2700000" algn="tl">
                    <a:srgbClr val="C0C0C0"/>
                  </a:outerShdw>
                </a:effectLst>
              </a:rPr>
            </a:br>
            <a:r>
              <a:rPr lang="en-US" altLang="pt-BR" sz="2000">
                <a:effectLst>
                  <a:outerShdw blurRad="38100" dist="38100" dir="2700000" algn="tl">
                    <a:srgbClr val="C0C0C0"/>
                  </a:outerShdw>
                </a:effectLst>
              </a:rPr>
              <a:t> </a:t>
            </a:r>
            <a:r>
              <a:rPr lang="en-US" altLang="pt-BR" sz="2000">
                <a:effectLst>
                  <a:outerShdw blurRad="38100" dist="38100" dir="2700000" algn="tl">
                    <a:srgbClr val="C0C0C0"/>
                  </a:outerShdw>
                </a:effectLst>
                <a:sym typeface="Symbol" pitchFamily="18" charset="2"/>
              </a:rPr>
              <a:t></a:t>
            </a:r>
            <a:r>
              <a:rPr lang="en-US" altLang="pt-BR" sz="2000">
                <a:sym typeface="MT Symbol" pitchFamily="82" charset="2"/>
              </a:rPr>
              <a:t> Emprega um esquema mais sofisticado, mas que pode ser, </a:t>
            </a:r>
            <a:r>
              <a:rPr lang="en-US" altLang="pt-BR" sz="2000">
                <a:effectLst>
                  <a:outerShdw blurRad="38100" dist="38100" dir="2700000" algn="tl">
                    <a:srgbClr val="C0C0C0"/>
                  </a:outerShdw>
                </a:effectLst>
                <a:sym typeface="MT Symbol" pitchFamily="82" charset="2"/>
              </a:rPr>
              <a:t>facilmente</a:t>
            </a:r>
            <a:r>
              <a:rPr lang="en-US" altLang="pt-BR" sz="2000">
                <a:sym typeface="MT Symbol" pitchFamily="82" charset="2"/>
              </a:rPr>
              <a:t>, implementado, o </a:t>
            </a:r>
            <a:r>
              <a:rPr lang="en-US" altLang="pt-BR" sz="2000">
                <a:effectLst>
                  <a:outerShdw blurRad="38100" dist="38100" dir="2700000" algn="tl">
                    <a:srgbClr val="C0C0C0"/>
                  </a:outerShdw>
                </a:effectLst>
                <a:sym typeface="MT Symbol" pitchFamily="82" charset="2"/>
              </a:rPr>
              <a:t>simplifica</a:t>
            </a:r>
            <a:r>
              <a:rPr lang="en-US" altLang="pt-BR" sz="2000">
                <a:sym typeface="MT Symbol" pitchFamily="82" charset="2"/>
              </a:rPr>
              <a:t> a extração de seqüências de baixa velocidade, a partir de uma seqüência de alta velocidade.</a:t>
            </a:r>
            <a:br>
              <a:rPr lang="en-US" altLang="pt-BR" sz="2000">
                <a:sym typeface="MT Symbol" pitchFamily="82" charset="2"/>
              </a:rPr>
            </a:br>
            <a:r>
              <a:rPr lang="en-US" altLang="pt-BR" sz="2000">
                <a:sym typeface="MT Symbol" pitchFamily="82" charset="2"/>
              </a:rPr>
              <a:t> </a:t>
            </a:r>
            <a:r>
              <a:rPr lang="en-US" altLang="pt-BR" sz="2000">
                <a:effectLst>
                  <a:outerShdw blurRad="38100" dist="38100" dir="2700000" algn="tl">
                    <a:srgbClr val="C0C0C0"/>
                  </a:outerShdw>
                </a:effectLst>
                <a:sym typeface="Symbol" pitchFamily="18" charset="2"/>
              </a:rPr>
              <a:t></a:t>
            </a:r>
            <a:r>
              <a:rPr lang="en-US" altLang="pt-BR" sz="2000">
                <a:sym typeface="MT Symbol" pitchFamily="82" charset="2"/>
              </a:rPr>
              <a:t> Todos os relógios são sincronizados segundo um </a:t>
            </a:r>
            <a:r>
              <a:rPr lang="en-US" altLang="pt-BR" sz="2000">
                <a:effectLst>
                  <a:outerShdw blurRad="38100" dist="38100" dir="2700000" algn="tl">
                    <a:srgbClr val="C0C0C0"/>
                  </a:outerShdw>
                </a:effectLst>
                <a:sym typeface="MT Symbol" pitchFamily="82" charset="2"/>
              </a:rPr>
              <a:t>relógio mestre </a:t>
            </a:r>
            <a:br>
              <a:rPr lang="en-US" altLang="pt-BR" sz="2000">
                <a:effectLst>
                  <a:outerShdw blurRad="38100" dist="38100" dir="2700000" algn="tl">
                    <a:srgbClr val="C0C0C0"/>
                  </a:outerShdw>
                </a:effectLst>
                <a:sym typeface="MT Symbol" pitchFamily="82" charset="2"/>
              </a:rPr>
            </a:br>
            <a:r>
              <a:rPr lang="en-US" altLang="pt-BR" sz="2000">
                <a:effectLst>
                  <a:outerShdw blurRad="38100" dist="38100" dir="2700000" algn="tl">
                    <a:srgbClr val="C0C0C0"/>
                  </a:outerShdw>
                </a:effectLst>
                <a:sym typeface="MT Symbol" pitchFamily="82" charset="2"/>
              </a:rPr>
              <a:t> </a:t>
            </a:r>
            <a:r>
              <a:rPr lang="en-US" altLang="pt-BR" sz="2000">
                <a:effectLst>
                  <a:outerShdw blurRad="38100" dist="38100" dir="2700000" algn="tl">
                    <a:srgbClr val="C0C0C0"/>
                  </a:outerShdw>
                </a:effectLst>
                <a:sym typeface="Symbol" pitchFamily="18" charset="2"/>
              </a:rPr>
              <a:t></a:t>
            </a:r>
            <a:r>
              <a:rPr lang="en-US" altLang="pt-BR" sz="2000">
                <a:effectLst>
                  <a:outerShdw blurRad="38100" dist="38100" dir="2700000" algn="tl">
                    <a:srgbClr val="C0C0C0"/>
                  </a:outerShdw>
                </a:effectLst>
                <a:sym typeface="MT Symbol" pitchFamily="82" charset="2"/>
              </a:rPr>
              <a:t> </a:t>
            </a:r>
            <a:r>
              <a:rPr lang="en-US" altLang="pt-BR" sz="2000">
                <a:sym typeface="MT Symbol" pitchFamily="82" charset="2"/>
              </a:rPr>
              <a:t>as taxas definidas pelo padrão SONET/SDH são múltiplos inteiros da taxa básica :</a:t>
            </a:r>
            <a:r>
              <a:rPr lang="en-US" altLang="pt-BR" sz="2000">
                <a:effectLst>
                  <a:outerShdw blurRad="38100" dist="38100" dir="2700000" algn="tl">
                    <a:srgbClr val="C0C0C0"/>
                  </a:outerShdw>
                </a:effectLst>
                <a:sym typeface="MT Symbol" pitchFamily="82" charset="2"/>
              </a:rPr>
              <a:t>ESCALABILIDADE</a:t>
            </a:r>
            <a:r>
              <a:rPr lang="en-US" altLang="pt-BR" sz="2000">
                <a:sym typeface="MT Symbol" pitchFamily="82" charset="2"/>
              </a:rPr>
              <a:t>.</a:t>
            </a:r>
          </a:p>
        </p:txBody>
      </p:sp>
      <p:grpSp>
        <p:nvGrpSpPr>
          <p:cNvPr id="604164" name="Group 4"/>
          <p:cNvGrpSpPr>
            <a:grpSpLocks/>
          </p:cNvGrpSpPr>
          <p:nvPr/>
        </p:nvGrpSpPr>
        <p:grpSpPr bwMode="auto">
          <a:xfrm>
            <a:off x="1752600" y="4648200"/>
            <a:ext cx="5411788" cy="2032000"/>
            <a:chOff x="1295" y="2924"/>
            <a:chExt cx="3409" cy="1280"/>
          </a:xfrm>
        </p:grpSpPr>
        <p:sp>
          <p:nvSpPr>
            <p:cNvPr id="604165" name="Rectangle 5"/>
            <p:cNvSpPr>
              <a:spLocks noChangeArrowheads="1"/>
            </p:cNvSpPr>
            <p:nvPr/>
          </p:nvSpPr>
          <p:spPr bwMode="auto">
            <a:xfrm>
              <a:off x="1344" y="2928"/>
              <a:ext cx="3360" cy="1056"/>
            </a:xfrm>
            <a:prstGeom prst="rect">
              <a:avLst/>
            </a:prstGeom>
            <a:gradFill rotWithShape="0">
              <a:gsLst>
                <a:gs pos="0">
                  <a:srgbClr val="A2DFFE"/>
                </a:gs>
                <a:gs pos="100000">
                  <a:srgbClr val="A2DFFE">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604166" name="Object 6"/>
            <p:cNvGraphicFramePr>
              <a:graphicFrameLocks noChangeAspect="1"/>
            </p:cNvGraphicFramePr>
            <p:nvPr/>
          </p:nvGraphicFramePr>
          <p:xfrm>
            <a:off x="1295" y="2924"/>
            <a:ext cx="3403" cy="1280"/>
          </p:xfrm>
          <a:graphic>
            <a:graphicData uri="http://schemas.openxmlformats.org/presentationml/2006/ole">
              <mc:AlternateContent xmlns:mc="http://schemas.openxmlformats.org/markup-compatibility/2006">
                <mc:Choice xmlns:v="urn:schemas-microsoft-com:vml" Requires="v">
                  <p:oleObj spid="_x0000_s235539" name="Documento" r:id="rId3" imgW="5400720" imgH="2054160" progId="Word.Document.8">
                    <p:embed/>
                  </p:oleObj>
                </mc:Choice>
                <mc:Fallback>
                  <p:oleObj name="Documento" r:id="rId3" imgW="5400720" imgH="2054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 y="2924"/>
                          <a:ext cx="3403" cy="1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04167" name="Text Box 7"/>
          <p:cNvSpPr txBox="1">
            <a:spLocks noChangeArrowheads="1"/>
          </p:cNvSpPr>
          <p:nvPr/>
        </p:nvSpPr>
        <p:spPr bwMode="auto">
          <a:xfrm>
            <a:off x="762000" y="64008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pt-BR" sz="1800">
                <a:solidFill>
                  <a:schemeClr val="tx2"/>
                </a:solidFill>
              </a:rPr>
              <a:t>OC: </a:t>
            </a:r>
            <a:r>
              <a:rPr lang="en-US" altLang="pt-BR" sz="1800" i="1">
                <a:solidFill>
                  <a:schemeClr val="tx2"/>
                </a:solidFill>
              </a:rPr>
              <a:t>Optical Carrier</a:t>
            </a:r>
            <a:r>
              <a:rPr lang="en-US" altLang="pt-BR" sz="1800">
                <a:solidFill>
                  <a:schemeClr val="tx2"/>
                </a:solidFill>
              </a:rPr>
              <a:t>; STM: </a:t>
            </a:r>
            <a:r>
              <a:rPr lang="en-US" altLang="pt-BR" sz="1800" i="1">
                <a:solidFill>
                  <a:schemeClr val="tx2"/>
                </a:solidFill>
              </a:rPr>
              <a:t>Synchronous Tranport Module</a:t>
            </a:r>
          </a:p>
        </p:txBody>
      </p:sp>
      <p:sp>
        <p:nvSpPr>
          <p:cNvPr id="604168" name="Text Box 8"/>
          <p:cNvSpPr txBox="1">
            <a:spLocks noChangeArrowheads="1"/>
          </p:cNvSpPr>
          <p:nvPr/>
        </p:nvSpPr>
        <p:spPr bwMode="auto">
          <a:xfrm>
            <a:off x="7620000" y="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800"/>
              <a:t>HISTÓRICO</a:t>
            </a:r>
          </a:p>
        </p:txBody>
      </p:sp>
    </p:spTree>
    <p:extLst>
      <p:ext uri="{BB962C8B-B14F-4D97-AF65-F5344CB8AC3E}">
        <p14:creationId xmlns:p14="http://schemas.microsoft.com/office/powerpoint/2010/main" val="168173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Modulação Digital</a:t>
            </a:r>
            <a:endParaRPr lang="pt-BR" dirty="0"/>
          </a:p>
        </p:txBody>
      </p:sp>
    </p:spTree>
    <p:extLst>
      <p:ext uri="{BB962C8B-B14F-4D97-AF65-F5344CB8AC3E}">
        <p14:creationId xmlns:p14="http://schemas.microsoft.com/office/powerpoint/2010/main" val="1002268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Modulação digital binária</a:t>
            </a:r>
          </a:p>
        </p:txBody>
      </p:sp>
      <p:sp>
        <p:nvSpPr>
          <p:cNvPr id="27652" name="Rectangle 3"/>
          <p:cNvSpPr>
            <a:spLocks noGrp="1" noChangeArrowheads="1"/>
          </p:cNvSpPr>
          <p:nvPr>
            <p:ph idx="1"/>
          </p:nvPr>
        </p:nvSpPr>
        <p:spPr>
          <a:xfrm>
            <a:off x="457200" y="1600201"/>
            <a:ext cx="8229600" cy="1252537"/>
          </a:xfrm>
        </p:spPr>
        <p:txBody>
          <a:bodyPr>
            <a:normAutofit fontScale="62500" lnSpcReduction="20000"/>
          </a:bodyPr>
          <a:lstStyle/>
          <a:p>
            <a:pPr>
              <a:lnSpc>
                <a:spcPct val="130000"/>
              </a:lnSpc>
              <a:spcAft>
                <a:spcPct val="20000"/>
              </a:spcAft>
            </a:pPr>
            <a:r>
              <a:rPr lang="pt-BR" altLang="pt-BR" dirty="0" smtClean="0">
                <a:solidFill>
                  <a:srgbClr val="000099"/>
                </a:solidFill>
              </a:rPr>
              <a:t>Transmissão </a:t>
            </a:r>
            <a:r>
              <a:rPr lang="pt-BR" altLang="pt-BR" dirty="0" smtClean="0">
                <a:solidFill>
                  <a:srgbClr val="000099"/>
                </a:solidFill>
              </a:rPr>
              <a:t>dos dígitos binários através de um canal passa </a:t>
            </a:r>
            <a:r>
              <a:rPr lang="pt-BR" altLang="pt-BR" dirty="0" smtClean="0">
                <a:solidFill>
                  <a:srgbClr val="000099"/>
                </a:solidFill>
              </a:rPr>
              <a:t>banda</a:t>
            </a:r>
            <a:endParaRPr lang="pt-BR" altLang="pt-BR" dirty="0" smtClean="0">
              <a:solidFill>
                <a:srgbClr val="000099"/>
              </a:solidFill>
            </a:endParaRPr>
          </a:p>
          <a:p>
            <a:pPr>
              <a:lnSpc>
                <a:spcPct val="130000"/>
              </a:lnSpc>
              <a:spcAft>
                <a:spcPct val="20000"/>
              </a:spcAft>
            </a:pPr>
            <a:r>
              <a:rPr lang="pt-BR" altLang="pt-BR" dirty="0" smtClean="0">
                <a:solidFill>
                  <a:srgbClr val="000099"/>
                </a:solidFill>
                <a:sym typeface="Monotype Sorts" pitchFamily="2" charset="2"/>
              </a:rPr>
              <a:t>Um </a:t>
            </a:r>
            <a:r>
              <a:rPr lang="pt-BR" altLang="pt-BR" dirty="0" smtClean="0">
                <a:solidFill>
                  <a:srgbClr val="000099"/>
                </a:solidFill>
                <a:sym typeface="Monotype Sorts" pitchFamily="2" charset="2"/>
              </a:rPr>
              <a:t>trem de pulsos modula (chaveia) algum parâmetro de uma portadora senoidal.</a:t>
            </a:r>
          </a:p>
        </p:txBody>
      </p:sp>
      <p:sp>
        <p:nvSpPr>
          <p:cNvPr id="27654" name="Freeform 5"/>
          <p:cNvSpPr>
            <a:spLocks/>
          </p:cNvSpPr>
          <p:nvPr/>
        </p:nvSpPr>
        <p:spPr bwMode="auto">
          <a:xfrm>
            <a:off x="3635375" y="3716338"/>
            <a:ext cx="1844675" cy="304800"/>
          </a:xfrm>
          <a:custGeom>
            <a:avLst/>
            <a:gdLst>
              <a:gd name="T0" fmla="*/ 0 w 1392"/>
              <a:gd name="T1" fmla="*/ 2147483647 h 192"/>
              <a:gd name="T2" fmla="*/ 0 w 1392"/>
              <a:gd name="T3" fmla="*/ 0 h 192"/>
              <a:gd name="T4" fmla="*/ 2147483647 w 1392"/>
              <a:gd name="T5" fmla="*/ 0 h 192"/>
              <a:gd name="T6" fmla="*/ 2147483647 w 1392"/>
              <a:gd name="T7" fmla="*/ 2147483647 h 192"/>
              <a:gd name="T8" fmla="*/ 2147483647 w 1392"/>
              <a:gd name="T9" fmla="*/ 2147483647 h 192"/>
              <a:gd name="T10" fmla="*/ 2147483647 w 1392"/>
              <a:gd name="T11" fmla="*/ 0 h 192"/>
              <a:gd name="T12" fmla="*/ 2147483647 w 1392"/>
              <a:gd name="T13" fmla="*/ 0 h 192"/>
              <a:gd name="T14" fmla="*/ 2147483647 w 1392"/>
              <a:gd name="T15" fmla="*/ 2147483647 h 192"/>
              <a:gd name="T16" fmla="*/ 2147483647 w 1392"/>
              <a:gd name="T17" fmla="*/ 2147483647 h 192"/>
              <a:gd name="T18" fmla="*/ 2147483647 w 1392"/>
              <a:gd name="T19" fmla="*/ 0 h 192"/>
              <a:gd name="T20" fmla="*/ 2147483647 w 1392"/>
              <a:gd name="T21" fmla="*/ 0 h 192"/>
              <a:gd name="T22" fmla="*/ 2147483647 w 1392"/>
              <a:gd name="T23" fmla="*/ 2147483647 h 192"/>
              <a:gd name="T24" fmla="*/ 2147483647 w 1392"/>
              <a:gd name="T25" fmla="*/ 2147483647 h 192"/>
              <a:gd name="T26" fmla="*/ 2147483647 w 1392"/>
              <a:gd name="T27" fmla="*/ 0 h 192"/>
              <a:gd name="T28" fmla="*/ 2147483647 w 1392"/>
              <a:gd name="T29" fmla="*/ 0 h 192"/>
              <a:gd name="T30" fmla="*/ 2147483647 w 1392"/>
              <a:gd name="T31" fmla="*/ 2147483647 h 192"/>
              <a:gd name="T32" fmla="*/ 2147483647 w 1392"/>
              <a:gd name="T33" fmla="*/ 2147483647 h 192"/>
              <a:gd name="T34" fmla="*/ 2147483647 w 1392"/>
              <a:gd name="T35" fmla="*/ 0 h 192"/>
              <a:gd name="T36" fmla="*/ 2147483647 w 1392"/>
              <a:gd name="T37" fmla="*/ 0 h 192"/>
              <a:gd name="T38" fmla="*/ 2147483647 w 1392"/>
              <a:gd name="T39" fmla="*/ 2147483647 h 192"/>
              <a:gd name="T40" fmla="*/ 2147483647 w 1392"/>
              <a:gd name="T41" fmla="*/ 2147483647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2"/>
              <a:gd name="T64" fmla="*/ 0 h 192"/>
              <a:gd name="T65" fmla="*/ 1392 w 1392"/>
              <a:gd name="T66" fmla="*/ 192 h 1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2" h="192">
                <a:moveTo>
                  <a:pt x="0" y="192"/>
                </a:moveTo>
                <a:lnTo>
                  <a:pt x="0" y="0"/>
                </a:lnTo>
                <a:lnTo>
                  <a:pt x="96" y="0"/>
                </a:lnTo>
                <a:lnTo>
                  <a:pt x="96" y="192"/>
                </a:lnTo>
                <a:lnTo>
                  <a:pt x="240" y="192"/>
                </a:lnTo>
                <a:lnTo>
                  <a:pt x="240" y="0"/>
                </a:lnTo>
                <a:lnTo>
                  <a:pt x="336" y="0"/>
                </a:lnTo>
                <a:lnTo>
                  <a:pt x="336" y="192"/>
                </a:lnTo>
                <a:lnTo>
                  <a:pt x="432" y="192"/>
                </a:lnTo>
                <a:lnTo>
                  <a:pt x="432" y="0"/>
                </a:lnTo>
                <a:lnTo>
                  <a:pt x="528" y="0"/>
                </a:lnTo>
                <a:lnTo>
                  <a:pt x="528" y="192"/>
                </a:lnTo>
                <a:lnTo>
                  <a:pt x="912" y="192"/>
                </a:lnTo>
                <a:lnTo>
                  <a:pt x="912" y="0"/>
                </a:lnTo>
                <a:lnTo>
                  <a:pt x="1008" y="0"/>
                </a:lnTo>
                <a:lnTo>
                  <a:pt x="1008" y="192"/>
                </a:lnTo>
                <a:lnTo>
                  <a:pt x="1152" y="192"/>
                </a:lnTo>
                <a:lnTo>
                  <a:pt x="1152" y="0"/>
                </a:lnTo>
                <a:lnTo>
                  <a:pt x="1248" y="0"/>
                </a:lnTo>
                <a:lnTo>
                  <a:pt x="1248" y="192"/>
                </a:lnTo>
                <a:lnTo>
                  <a:pt x="1392" y="192"/>
                </a:lnTo>
              </a:path>
            </a:pathLst>
          </a:custGeom>
          <a:noFill/>
          <a:ln w="38100" cap="flat"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pt-BR"/>
          </a:p>
        </p:txBody>
      </p:sp>
      <p:sp>
        <p:nvSpPr>
          <p:cNvPr id="27655" name="AutoShape 6"/>
          <p:cNvSpPr>
            <a:spLocks noChangeArrowheads="1"/>
          </p:cNvSpPr>
          <p:nvPr/>
        </p:nvSpPr>
        <p:spPr bwMode="auto">
          <a:xfrm>
            <a:off x="4449763" y="2852738"/>
            <a:ext cx="217487" cy="635000"/>
          </a:xfrm>
          <a:prstGeom prst="downArrow">
            <a:avLst>
              <a:gd name="adj1" fmla="val 50000"/>
              <a:gd name="adj2" fmla="val 72993"/>
            </a:avLst>
          </a:prstGeom>
          <a:solidFill>
            <a:srgbClr val="006600"/>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46800" rIns="90000" bIns="46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27656" name="Freeform 7"/>
          <p:cNvSpPr>
            <a:spLocks noChangeAspect="1"/>
          </p:cNvSpPr>
          <p:nvPr/>
        </p:nvSpPr>
        <p:spPr bwMode="auto">
          <a:xfrm>
            <a:off x="179388" y="5845175"/>
            <a:ext cx="2716212" cy="554038"/>
          </a:xfrm>
          <a:custGeom>
            <a:avLst/>
            <a:gdLst>
              <a:gd name="T0" fmla="*/ 2147483647 w 2598"/>
              <a:gd name="T1" fmla="*/ 2147483647 h 559"/>
              <a:gd name="T2" fmla="*/ 2147483647 w 2598"/>
              <a:gd name="T3" fmla="*/ 2147483647 h 559"/>
              <a:gd name="T4" fmla="*/ 2147483647 w 2598"/>
              <a:gd name="T5" fmla="*/ 2147483647 h 559"/>
              <a:gd name="T6" fmla="*/ 2147483647 w 2598"/>
              <a:gd name="T7" fmla="*/ 2147483647 h 559"/>
              <a:gd name="T8" fmla="*/ 2147483647 w 2598"/>
              <a:gd name="T9" fmla="*/ 2147483647 h 559"/>
              <a:gd name="T10" fmla="*/ 2147483647 w 2598"/>
              <a:gd name="T11" fmla="*/ 2147483647 h 559"/>
              <a:gd name="T12" fmla="*/ 2147483647 w 2598"/>
              <a:gd name="T13" fmla="*/ 2147483647 h 559"/>
              <a:gd name="T14" fmla="*/ 2147483647 w 2598"/>
              <a:gd name="T15" fmla="*/ 2147483647 h 559"/>
              <a:gd name="T16" fmla="*/ 2147483647 w 2598"/>
              <a:gd name="T17" fmla="*/ 2147483647 h 559"/>
              <a:gd name="T18" fmla="*/ 2147483647 w 2598"/>
              <a:gd name="T19" fmla="*/ 2147483647 h 559"/>
              <a:gd name="T20" fmla="*/ 2147483647 w 2598"/>
              <a:gd name="T21" fmla="*/ 2147483647 h 559"/>
              <a:gd name="T22" fmla="*/ 2147483647 w 2598"/>
              <a:gd name="T23" fmla="*/ 2147483647 h 559"/>
              <a:gd name="T24" fmla="*/ 2147483647 w 2598"/>
              <a:gd name="T25" fmla="*/ 2147483647 h 559"/>
              <a:gd name="T26" fmla="*/ 2147483647 w 2598"/>
              <a:gd name="T27" fmla="*/ 2147483647 h 559"/>
              <a:gd name="T28" fmla="*/ 2147483647 w 2598"/>
              <a:gd name="T29" fmla="*/ 2147483647 h 559"/>
              <a:gd name="T30" fmla="*/ 2147483647 w 2598"/>
              <a:gd name="T31" fmla="*/ 2147483647 h 559"/>
              <a:gd name="T32" fmla="*/ 2147483647 w 2598"/>
              <a:gd name="T33" fmla="*/ 2147483647 h 559"/>
              <a:gd name="T34" fmla="*/ 2147483647 w 2598"/>
              <a:gd name="T35" fmla="*/ 2147483647 h 559"/>
              <a:gd name="T36" fmla="*/ 2147483647 w 2598"/>
              <a:gd name="T37" fmla="*/ 2147483647 h 559"/>
              <a:gd name="T38" fmla="*/ 2147483647 w 2598"/>
              <a:gd name="T39" fmla="*/ 2147483647 h 559"/>
              <a:gd name="T40" fmla="*/ 2147483647 w 2598"/>
              <a:gd name="T41" fmla="*/ 2147483647 h 559"/>
              <a:gd name="T42" fmla="*/ 2147483647 w 2598"/>
              <a:gd name="T43" fmla="*/ 2147483647 h 559"/>
              <a:gd name="T44" fmla="*/ 2147483647 w 2598"/>
              <a:gd name="T45" fmla="*/ 2147483647 h 559"/>
              <a:gd name="T46" fmla="*/ 2147483647 w 2598"/>
              <a:gd name="T47" fmla="*/ 2147483647 h 559"/>
              <a:gd name="T48" fmla="*/ 2147483647 w 2598"/>
              <a:gd name="T49" fmla="*/ 2147483647 h 559"/>
              <a:gd name="T50" fmla="*/ 2147483647 w 2598"/>
              <a:gd name="T51" fmla="*/ 2147483647 h 559"/>
              <a:gd name="T52" fmla="*/ 2147483647 w 2598"/>
              <a:gd name="T53" fmla="*/ 2147483647 h 559"/>
              <a:gd name="T54" fmla="*/ 2147483647 w 2598"/>
              <a:gd name="T55" fmla="*/ 2147483647 h 559"/>
              <a:gd name="T56" fmla="*/ 2147483647 w 2598"/>
              <a:gd name="T57" fmla="*/ 2147483647 h 559"/>
              <a:gd name="T58" fmla="*/ 2147483647 w 2598"/>
              <a:gd name="T59" fmla="*/ 2147483647 h 559"/>
              <a:gd name="T60" fmla="*/ 2147483647 w 2598"/>
              <a:gd name="T61" fmla="*/ 2147483647 h 559"/>
              <a:gd name="T62" fmla="*/ 2147483647 w 2598"/>
              <a:gd name="T63" fmla="*/ 2147483647 h 559"/>
              <a:gd name="T64" fmla="*/ 2147483647 w 2598"/>
              <a:gd name="T65" fmla="*/ 2147483647 h 559"/>
              <a:gd name="T66" fmla="*/ 2147483647 w 2598"/>
              <a:gd name="T67" fmla="*/ 2147483647 h 559"/>
              <a:gd name="T68" fmla="*/ 2147483647 w 2598"/>
              <a:gd name="T69" fmla="*/ 2147483647 h 559"/>
              <a:gd name="T70" fmla="*/ 2147483647 w 2598"/>
              <a:gd name="T71" fmla="*/ 2147483647 h 559"/>
              <a:gd name="T72" fmla="*/ 2147483647 w 2598"/>
              <a:gd name="T73" fmla="*/ 2147483647 h 559"/>
              <a:gd name="T74" fmla="*/ 2147483647 w 2598"/>
              <a:gd name="T75" fmla="*/ 2147483647 h 559"/>
              <a:gd name="T76" fmla="*/ 2147483647 w 2598"/>
              <a:gd name="T77" fmla="*/ 2147483647 h 559"/>
              <a:gd name="T78" fmla="*/ 2147483647 w 2598"/>
              <a:gd name="T79" fmla="*/ 2147483647 h 559"/>
              <a:gd name="T80" fmla="*/ 2147483647 w 2598"/>
              <a:gd name="T81" fmla="*/ 2147483647 h 559"/>
              <a:gd name="T82" fmla="*/ 2147483647 w 2598"/>
              <a:gd name="T83" fmla="*/ 2147483647 h 559"/>
              <a:gd name="T84" fmla="*/ 2147483647 w 2598"/>
              <a:gd name="T85" fmla="*/ 2147483647 h 559"/>
              <a:gd name="T86" fmla="*/ 2147483647 w 2598"/>
              <a:gd name="T87" fmla="*/ 2147483647 h 559"/>
              <a:gd name="T88" fmla="*/ 2147483647 w 2598"/>
              <a:gd name="T89" fmla="*/ 2147483647 h 559"/>
              <a:gd name="T90" fmla="*/ 2147483647 w 2598"/>
              <a:gd name="T91" fmla="*/ 2147483647 h 559"/>
              <a:gd name="T92" fmla="*/ 2147483647 w 2598"/>
              <a:gd name="T93" fmla="*/ 2147483647 h 559"/>
              <a:gd name="T94" fmla="*/ 2147483647 w 2598"/>
              <a:gd name="T95" fmla="*/ 2147483647 h 559"/>
              <a:gd name="T96" fmla="*/ 2147483647 w 2598"/>
              <a:gd name="T97" fmla="*/ 2147483647 h 559"/>
              <a:gd name="T98" fmla="*/ 2147483647 w 2598"/>
              <a:gd name="T99" fmla="*/ 2147483647 h 559"/>
              <a:gd name="T100" fmla="*/ 2147483647 w 2598"/>
              <a:gd name="T101" fmla="*/ 2147483647 h 559"/>
              <a:gd name="T102" fmla="*/ 2147483647 w 2598"/>
              <a:gd name="T103" fmla="*/ 2147483647 h 559"/>
              <a:gd name="T104" fmla="*/ 2147483647 w 2598"/>
              <a:gd name="T105" fmla="*/ 2147483647 h 559"/>
              <a:gd name="T106" fmla="*/ 2147483647 w 2598"/>
              <a:gd name="T107" fmla="*/ 2147483647 h 559"/>
              <a:gd name="T108" fmla="*/ 2147483647 w 2598"/>
              <a:gd name="T109" fmla="*/ 2147483647 h 559"/>
              <a:gd name="T110" fmla="*/ 2147483647 w 2598"/>
              <a:gd name="T111" fmla="*/ 2147483647 h 559"/>
              <a:gd name="T112" fmla="*/ 2147483647 w 2598"/>
              <a:gd name="T113" fmla="*/ 2147483647 h 559"/>
              <a:gd name="T114" fmla="*/ 2147483647 w 2598"/>
              <a:gd name="T115" fmla="*/ 2147483647 h 559"/>
              <a:gd name="T116" fmla="*/ 2147483647 w 2598"/>
              <a:gd name="T117" fmla="*/ 2147483647 h 559"/>
              <a:gd name="T118" fmla="*/ 2147483647 w 2598"/>
              <a:gd name="T119" fmla="*/ 2147483647 h 559"/>
              <a:gd name="T120" fmla="*/ 2147483647 w 2598"/>
              <a:gd name="T121" fmla="*/ 2147483647 h 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8"/>
              <a:gd name="T184" fmla="*/ 0 h 559"/>
              <a:gd name="T185" fmla="*/ 2598 w 2598"/>
              <a:gd name="T186" fmla="*/ 559 h 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3"/>
                </a:lnTo>
                <a:lnTo>
                  <a:pt x="24" y="145"/>
                </a:lnTo>
                <a:lnTo>
                  <a:pt x="24" y="163"/>
                </a:lnTo>
                <a:lnTo>
                  <a:pt x="24" y="175"/>
                </a:lnTo>
                <a:lnTo>
                  <a:pt x="24" y="193"/>
                </a:lnTo>
                <a:lnTo>
                  <a:pt x="30" y="211"/>
                </a:lnTo>
                <a:lnTo>
                  <a:pt x="30" y="229"/>
                </a:lnTo>
                <a:lnTo>
                  <a:pt x="30" y="247"/>
                </a:lnTo>
                <a:lnTo>
                  <a:pt x="30" y="265"/>
                </a:lnTo>
                <a:lnTo>
                  <a:pt x="30" y="283"/>
                </a:lnTo>
                <a:lnTo>
                  <a:pt x="36" y="295"/>
                </a:lnTo>
                <a:lnTo>
                  <a:pt x="36" y="313"/>
                </a:lnTo>
                <a:lnTo>
                  <a:pt x="36" y="331"/>
                </a:lnTo>
                <a:lnTo>
                  <a:pt x="36" y="349"/>
                </a:lnTo>
                <a:lnTo>
                  <a:pt x="36" y="367"/>
                </a:lnTo>
                <a:lnTo>
                  <a:pt x="42" y="385"/>
                </a:lnTo>
                <a:lnTo>
                  <a:pt x="42" y="397"/>
                </a:lnTo>
                <a:lnTo>
                  <a:pt x="42" y="415"/>
                </a:lnTo>
                <a:lnTo>
                  <a:pt x="42" y="427"/>
                </a:lnTo>
                <a:lnTo>
                  <a:pt x="48" y="445"/>
                </a:lnTo>
                <a:lnTo>
                  <a:pt x="48" y="457"/>
                </a:lnTo>
                <a:lnTo>
                  <a:pt x="48" y="469"/>
                </a:lnTo>
                <a:lnTo>
                  <a:pt x="48" y="481"/>
                </a:lnTo>
                <a:lnTo>
                  <a:pt x="48" y="493"/>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3"/>
                </a:lnTo>
                <a:lnTo>
                  <a:pt x="78" y="481"/>
                </a:lnTo>
                <a:lnTo>
                  <a:pt x="84" y="469"/>
                </a:lnTo>
                <a:lnTo>
                  <a:pt x="84" y="457"/>
                </a:lnTo>
                <a:lnTo>
                  <a:pt x="84" y="445"/>
                </a:lnTo>
                <a:lnTo>
                  <a:pt x="84" y="427"/>
                </a:lnTo>
                <a:lnTo>
                  <a:pt x="90" y="415"/>
                </a:lnTo>
                <a:lnTo>
                  <a:pt x="90" y="397"/>
                </a:lnTo>
                <a:lnTo>
                  <a:pt x="90" y="385"/>
                </a:lnTo>
                <a:lnTo>
                  <a:pt x="90" y="367"/>
                </a:lnTo>
                <a:lnTo>
                  <a:pt x="90" y="349"/>
                </a:lnTo>
                <a:lnTo>
                  <a:pt x="96" y="331"/>
                </a:lnTo>
                <a:lnTo>
                  <a:pt x="96" y="313"/>
                </a:lnTo>
                <a:lnTo>
                  <a:pt x="96" y="295"/>
                </a:lnTo>
                <a:lnTo>
                  <a:pt x="96" y="283"/>
                </a:lnTo>
                <a:lnTo>
                  <a:pt x="96" y="265"/>
                </a:lnTo>
                <a:lnTo>
                  <a:pt x="102" y="247"/>
                </a:lnTo>
                <a:lnTo>
                  <a:pt x="102" y="229"/>
                </a:lnTo>
                <a:lnTo>
                  <a:pt x="102" y="211"/>
                </a:lnTo>
                <a:lnTo>
                  <a:pt x="102" y="193"/>
                </a:lnTo>
                <a:lnTo>
                  <a:pt x="108" y="175"/>
                </a:lnTo>
                <a:lnTo>
                  <a:pt x="108" y="163"/>
                </a:lnTo>
                <a:lnTo>
                  <a:pt x="108" y="145"/>
                </a:lnTo>
                <a:lnTo>
                  <a:pt x="108" y="133"/>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3"/>
                </a:lnTo>
                <a:lnTo>
                  <a:pt x="150" y="145"/>
                </a:lnTo>
                <a:lnTo>
                  <a:pt x="156" y="163"/>
                </a:lnTo>
                <a:lnTo>
                  <a:pt x="156" y="175"/>
                </a:lnTo>
                <a:lnTo>
                  <a:pt x="156" y="193"/>
                </a:lnTo>
                <a:lnTo>
                  <a:pt x="156" y="211"/>
                </a:lnTo>
                <a:lnTo>
                  <a:pt x="156" y="229"/>
                </a:lnTo>
                <a:lnTo>
                  <a:pt x="162" y="247"/>
                </a:lnTo>
                <a:lnTo>
                  <a:pt x="162" y="265"/>
                </a:lnTo>
                <a:lnTo>
                  <a:pt x="162" y="283"/>
                </a:lnTo>
                <a:lnTo>
                  <a:pt x="162" y="295"/>
                </a:lnTo>
                <a:lnTo>
                  <a:pt x="162" y="313"/>
                </a:lnTo>
                <a:lnTo>
                  <a:pt x="168" y="331"/>
                </a:lnTo>
                <a:lnTo>
                  <a:pt x="168" y="349"/>
                </a:lnTo>
                <a:lnTo>
                  <a:pt x="168" y="367"/>
                </a:lnTo>
                <a:lnTo>
                  <a:pt x="168" y="385"/>
                </a:lnTo>
                <a:lnTo>
                  <a:pt x="174" y="397"/>
                </a:lnTo>
                <a:lnTo>
                  <a:pt x="174" y="415"/>
                </a:lnTo>
                <a:lnTo>
                  <a:pt x="174" y="427"/>
                </a:lnTo>
                <a:lnTo>
                  <a:pt x="174" y="445"/>
                </a:lnTo>
                <a:lnTo>
                  <a:pt x="174" y="457"/>
                </a:lnTo>
                <a:lnTo>
                  <a:pt x="180" y="469"/>
                </a:lnTo>
                <a:lnTo>
                  <a:pt x="180" y="481"/>
                </a:lnTo>
                <a:lnTo>
                  <a:pt x="180" y="493"/>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3"/>
                </a:lnTo>
                <a:lnTo>
                  <a:pt x="210" y="481"/>
                </a:lnTo>
                <a:lnTo>
                  <a:pt x="210" y="469"/>
                </a:lnTo>
                <a:lnTo>
                  <a:pt x="216" y="457"/>
                </a:lnTo>
                <a:lnTo>
                  <a:pt x="216" y="445"/>
                </a:lnTo>
                <a:lnTo>
                  <a:pt x="216" y="427"/>
                </a:lnTo>
                <a:lnTo>
                  <a:pt x="216" y="415"/>
                </a:lnTo>
                <a:lnTo>
                  <a:pt x="216" y="397"/>
                </a:lnTo>
                <a:lnTo>
                  <a:pt x="222" y="385"/>
                </a:lnTo>
                <a:lnTo>
                  <a:pt x="222" y="367"/>
                </a:lnTo>
                <a:lnTo>
                  <a:pt x="222" y="349"/>
                </a:lnTo>
                <a:lnTo>
                  <a:pt x="222" y="331"/>
                </a:lnTo>
                <a:lnTo>
                  <a:pt x="222" y="313"/>
                </a:lnTo>
                <a:lnTo>
                  <a:pt x="228" y="295"/>
                </a:lnTo>
                <a:lnTo>
                  <a:pt x="228" y="283"/>
                </a:lnTo>
                <a:lnTo>
                  <a:pt x="228" y="265"/>
                </a:lnTo>
                <a:lnTo>
                  <a:pt x="228" y="247"/>
                </a:lnTo>
                <a:lnTo>
                  <a:pt x="234" y="229"/>
                </a:lnTo>
                <a:lnTo>
                  <a:pt x="234" y="211"/>
                </a:lnTo>
                <a:lnTo>
                  <a:pt x="234" y="193"/>
                </a:lnTo>
                <a:lnTo>
                  <a:pt x="234" y="175"/>
                </a:lnTo>
                <a:lnTo>
                  <a:pt x="234" y="163"/>
                </a:lnTo>
                <a:lnTo>
                  <a:pt x="240" y="145"/>
                </a:lnTo>
                <a:lnTo>
                  <a:pt x="240" y="133"/>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3"/>
                </a:lnTo>
                <a:lnTo>
                  <a:pt x="282" y="145"/>
                </a:lnTo>
                <a:lnTo>
                  <a:pt x="282" y="163"/>
                </a:lnTo>
                <a:lnTo>
                  <a:pt x="282" y="175"/>
                </a:lnTo>
                <a:lnTo>
                  <a:pt x="288" y="193"/>
                </a:lnTo>
                <a:lnTo>
                  <a:pt x="288" y="211"/>
                </a:lnTo>
                <a:lnTo>
                  <a:pt x="288" y="229"/>
                </a:lnTo>
                <a:lnTo>
                  <a:pt x="288" y="247"/>
                </a:lnTo>
                <a:lnTo>
                  <a:pt x="288" y="265"/>
                </a:lnTo>
                <a:lnTo>
                  <a:pt x="294" y="277"/>
                </a:lnTo>
                <a:lnTo>
                  <a:pt x="294" y="295"/>
                </a:lnTo>
                <a:lnTo>
                  <a:pt x="294" y="313"/>
                </a:lnTo>
                <a:lnTo>
                  <a:pt x="294" y="331"/>
                </a:lnTo>
                <a:lnTo>
                  <a:pt x="300" y="349"/>
                </a:lnTo>
                <a:lnTo>
                  <a:pt x="300" y="367"/>
                </a:lnTo>
                <a:lnTo>
                  <a:pt x="300" y="385"/>
                </a:lnTo>
                <a:lnTo>
                  <a:pt x="300" y="397"/>
                </a:lnTo>
                <a:lnTo>
                  <a:pt x="300" y="415"/>
                </a:lnTo>
                <a:lnTo>
                  <a:pt x="306" y="427"/>
                </a:lnTo>
                <a:lnTo>
                  <a:pt x="306" y="445"/>
                </a:lnTo>
                <a:lnTo>
                  <a:pt x="306" y="457"/>
                </a:lnTo>
                <a:lnTo>
                  <a:pt x="306" y="469"/>
                </a:lnTo>
                <a:lnTo>
                  <a:pt x="312" y="481"/>
                </a:lnTo>
                <a:lnTo>
                  <a:pt x="312" y="493"/>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3"/>
                </a:lnTo>
                <a:lnTo>
                  <a:pt x="342" y="481"/>
                </a:lnTo>
                <a:lnTo>
                  <a:pt x="342" y="469"/>
                </a:lnTo>
                <a:lnTo>
                  <a:pt x="342" y="457"/>
                </a:lnTo>
                <a:lnTo>
                  <a:pt x="342" y="445"/>
                </a:lnTo>
                <a:lnTo>
                  <a:pt x="348" y="427"/>
                </a:lnTo>
                <a:lnTo>
                  <a:pt x="348" y="415"/>
                </a:lnTo>
                <a:lnTo>
                  <a:pt x="348" y="397"/>
                </a:lnTo>
                <a:lnTo>
                  <a:pt x="348" y="385"/>
                </a:lnTo>
                <a:lnTo>
                  <a:pt x="348" y="367"/>
                </a:lnTo>
                <a:lnTo>
                  <a:pt x="354" y="349"/>
                </a:lnTo>
                <a:lnTo>
                  <a:pt x="354" y="331"/>
                </a:lnTo>
                <a:lnTo>
                  <a:pt x="354" y="313"/>
                </a:lnTo>
                <a:lnTo>
                  <a:pt x="354" y="295"/>
                </a:lnTo>
                <a:lnTo>
                  <a:pt x="360" y="277"/>
                </a:lnTo>
                <a:lnTo>
                  <a:pt x="360" y="265"/>
                </a:lnTo>
                <a:lnTo>
                  <a:pt x="360" y="247"/>
                </a:lnTo>
                <a:lnTo>
                  <a:pt x="360" y="229"/>
                </a:lnTo>
                <a:lnTo>
                  <a:pt x="360" y="211"/>
                </a:lnTo>
                <a:lnTo>
                  <a:pt x="366" y="193"/>
                </a:lnTo>
                <a:lnTo>
                  <a:pt x="366" y="175"/>
                </a:lnTo>
                <a:lnTo>
                  <a:pt x="366" y="163"/>
                </a:lnTo>
                <a:lnTo>
                  <a:pt x="366" y="145"/>
                </a:lnTo>
                <a:lnTo>
                  <a:pt x="366" y="133"/>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3"/>
                </a:lnTo>
                <a:lnTo>
                  <a:pt x="414" y="145"/>
                </a:lnTo>
                <a:lnTo>
                  <a:pt x="414" y="163"/>
                </a:lnTo>
                <a:lnTo>
                  <a:pt x="414" y="175"/>
                </a:lnTo>
                <a:lnTo>
                  <a:pt x="414" y="193"/>
                </a:lnTo>
                <a:lnTo>
                  <a:pt x="414" y="211"/>
                </a:lnTo>
                <a:lnTo>
                  <a:pt x="420" y="229"/>
                </a:lnTo>
                <a:lnTo>
                  <a:pt x="420" y="247"/>
                </a:lnTo>
                <a:lnTo>
                  <a:pt x="420" y="265"/>
                </a:lnTo>
                <a:lnTo>
                  <a:pt x="420" y="283"/>
                </a:lnTo>
                <a:lnTo>
                  <a:pt x="426" y="295"/>
                </a:lnTo>
                <a:lnTo>
                  <a:pt x="426" y="313"/>
                </a:lnTo>
                <a:lnTo>
                  <a:pt x="426" y="331"/>
                </a:lnTo>
                <a:lnTo>
                  <a:pt x="426" y="349"/>
                </a:lnTo>
                <a:lnTo>
                  <a:pt x="426" y="367"/>
                </a:lnTo>
                <a:lnTo>
                  <a:pt x="432" y="385"/>
                </a:lnTo>
                <a:lnTo>
                  <a:pt x="432" y="397"/>
                </a:lnTo>
                <a:lnTo>
                  <a:pt x="432" y="415"/>
                </a:lnTo>
                <a:lnTo>
                  <a:pt x="432" y="427"/>
                </a:lnTo>
                <a:lnTo>
                  <a:pt x="438" y="445"/>
                </a:lnTo>
                <a:lnTo>
                  <a:pt x="438" y="457"/>
                </a:lnTo>
                <a:lnTo>
                  <a:pt x="438" y="469"/>
                </a:lnTo>
                <a:lnTo>
                  <a:pt x="438" y="481"/>
                </a:lnTo>
                <a:lnTo>
                  <a:pt x="438" y="493"/>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3"/>
                </a:lnTo>
                <a:lnTo>
                  <a:pt x="468" y="481"/>
                </a:lnTo>
                <a:lnTo>
                  <a:pt x="474" y="469"/>
                </a:lnTo>
                <a:lnTo>
                  <a:pt x="474" y="457"/>
                </a:lnTo>
                <a:lnTo>
                  <a:pt x="474" y="445"/>
                </a:lnTo>
                <a:lnTo>
                  <a:pt x="474" y="427"/>
                </a:lnTo>
                <a:lnTo>
                  <a:pt x="474" y="415"/>
                </a:lnTo>
                <a:lnTo>
                  <a:pt x="480" y="397"/>
                </a:lnTo>
                <a:lnTo>
                  <a:pt x="480" y="385"/>
                </a:lnTo>
                <a:lnTo>
                  <a:pt x="480" y="367"/>
                </a:lnTo>
                <a:lnTo>
                  <a:pt x="480" y="349"/>
                </a:lnTo>
                <a:lnTo>
                  <a:pt x="486" y="331"/>
                </a:lnTo>
                <a:lnTo>
                  <a:pt x="486" y="313"/>
                </a:lnTo>
                <a:lnTo>
                  <a:pt x="486" y="295"/>
                </a:lnTo>
                <a:lnTo>
                  <a:pt x="486" y="277"/>
                </a:lnTo>
                <a:lnTo>
                  <a:pt x="486" y="265"/>
                </a:lnTo>
                <a:lnTo>
                  <a:pt x="492" y="247"/>
                </a:lnTo>
                <a:lnTo>
                  <a:pt x="492" y="229"/>
                </a:lnTo>
                <a:lnTo>
                  <a:pt x="492" y="211"/>
                </a:lnTo>
                <a:lnTo>
                  <a:pt x="492" y="193"/>
                </a:lnTo>
                <a:lnTo>
                  <a:pt x="492" y="175"/>
                </a:lnTo>
                <a:lnTo>
                  <a:pt x="498" y="163"/>
                </a:lnTo>
                <a:lnTo>
                  <a:pt x="498" y="145"/>
                </a:lnTo>
                <a:lnTo>
                  <a:pt x="498" y="133"/>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3"/>
                </a:lnTo>
                <a:lnTo>
                  <a:pt x="540" y="145"/>
                </a:lnTo>
                <a:lnTo>
                  <a:pt x="540" y="163"/>
                </a:lnTo>
                <a:lnTo>
                  <a:pt x="546" y="175"/>
                </a:lnTo>
                <a:lnTo>
                  <a:pt x="546" y="193"/>
                </a:lnTo>
                <a:lnTo>
                  <a:pt x="546" y="211"/>
                </a:lnTo>
                <a:lnTo>
                  <a:pt x="546" y="229"/>
                </a:lnTo>
                <a:lnTo>
                  <a:pt x="552" y="247"/>
                </a:lnTo>
                <a:lnTo>
                  <a:pt x="552" y="265"/>
                </a:lnTo>
                <a:lnTo>
                  <a:pt x="552" y="283"/>
                </a:lnTo>
                <a:lnTo>
                  <a:pt x="552" y="295"/>
                </a:lnTo>
                <a:lnTo>
                  <a:pt x="552" y="313"/>
                </a:lnTo>
                <a:lnTo>
                  <a:pt x="558" y="331"/>
                </a:lnTo>
                <a:lnTo>
                  <a:pt x="558" y="349"/>
                </a:lnTo>
                <a:lnTo>
                  <a:pt x="558" y="367"/>
                </a:lnTo>
                <a:lnTo>
                  <a:pt x="558" y="385"/>
                </a:lnTo>
                <a:lnTo>
                  <a:pt x="564" y="397"/>
                </a:lnTo>
                <a:lnTo>
                  <a:pt x="564" y="415"/>
                </a:lnTo>
                <a:lnTo>
                  <a:pt x="564" y="427"/>
                </a:lnTo>
                <a:lnTo>
                  <a:pt x="564" y="445"/>
                </a:lnTo>
                <a:lnTo>
                  <a:pt x="564" y="457"/>
                </a:lnTo>
                <a:lnTo>
                  <a:pt x="570" y="469"/>
                </a:lnTo>
                <a:lnTo>
                  <a:pt x="570" y="481"/>
                </a:lnTo>
                <a:lnTo>
                  <a:pt x="570" y="493"/>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3"/>
                </a:lnTo>
                <a:lnTo>
                  <a:pt x="600" y="481"/>
                </a:lnTo>
                <a:lnTo>
                  <a:pt x="600" y="469"/>
                </a:lnTo>
                <a:lnTo>
                  <a:pt x="600" y="457"/>
                </a:lnTo>
                <a:lnTo>
                  <a:pt x="606" y="445"/>
                </a:lnTo>
                <a:lnTo>
                  <a:pt x="606" y="427"/>
                </a:lnTo>
                <a:lnTo>
                  <a:pt x="606" y="415"/>
                </a:lnTo>
                <a:lnTo>
                  <a:pt x="606" y="397"/>
                </a:lnTo>
                <a:lnTo>
                  <a:pt x="612" y="385"/>
                </a:lnTo>
                <a:lnTo>
                  <a:pt x="612" y="367"/>
                </a:lnTo>
                <a:lnTo>
                  <a:pt x="612" y="349"/>
                </a:lnTo>
                <a:lnTo>
                  <a:pt x="612" y="331"/>
                </a:lnTo>
                <a:lnTo>
                  <a:pt x="612" y="313"/>
                </a:lnTo>
                <a:lnTo>
                  <a:pt x="618" y="295"/>
                </a:lnTo>
                <a:lnTo>
                  <a:pt x="618" y="277"/>
                </a:lnTo>
                <a:lnTo>
                  <a:pt x="618" y="265"/>
                </a:lnTo>
                <a:lnTo>
                  <a:pt x="618" y="247"/>
                </a:lnTo>
                <a:lnTo>
                  <a:pt x="618" y="229"/>
                </a:lnTo>
                <a:lnTo>
                  <a:pt x="624" y="211"/>
                </a:lnTo>
                <a:lnTo>
                  <a:pt x="624" y="193"/>
                </a:lnTo>
                <a:lnTo>
                  <a:pt x="624" y="175"/>
                </a:lnTo>
                <a:lnTo>
                  <a:pt x="624" y="163"/>
                </a:lnTo>
                <a:lnTo>
                  <a:pt x="630" y="145"/>
                </a:lnTo>
                <a:lnTo>
                  <a:pt x="630" y="133"/>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283"/>
                </a:lnTo>
                <a:lnTo>
                  <a:pt x="654" y="283"/>
                </a:lnTo>
                <a:lnTo>
                  <a:pt x="660" y="283"/>
                </a:lnTo>
                <a:lnTo>
                  <a:pt x="666" y="283"/>
                </a:lnTo>
                <a:lnTo>
                  <a:pt x="672" y="283"/>
                </a:lnTo>
                <a:lnTo>
                  <a:pt x="678" y="283"/>
                </a:lnTo>
                <a:lnTo>
                  <a:pt x="684" y="283"/>
                </a:lnTo>
                <a:lnTo>
                  <a:pt x="690" y="283"/>
                </a:lnTo>
                <a:lnTo>
                  <a:pt x="696" y="283"/>
                </a:lnTo>
                <a:lnTo>
                  <a:pt x="702" y="283"/>
                </a:lnTo>
                <a:lnTo>
                  <a:pt x="708" y="283"/>
                </a:lnTo>
                <a:lnTo>
                  <a:pt x="714" y="283"/>
                </a:lnTo>
                <a:lnTo>
                  <a:pt x="720" y="283"/>
                </a:lnTo>
                <a:lnTo>
                  <a:pt x="726" y="283"/>
                </a:lnTo>
                <a:lnTo>
                  <a:pt x="732" y="283"/>
                </a:lnTo>
                <a:lnTo>
                  <a:pt x="738" y="283"/>
                </a:lnTo>
                <a:lnTo>
                  <a:pt x="744" y="283"/>
                </a:lnTo>
                <a:lnTo>
                  <a:pt x="750" y="283"/>
                </a:lnTo>
                <a:lnTo>
                  <a:pt x="756" y="283"/>
                </a:lnTo>
                <a:lnTo>
                  <a:pt x="762" y="283"/>
                </a:lnTo>
                <a:lnTo>
                  <a:pt x="768" y="283"/>
                </a:lnTo>
                <a:lnTo>
                  <a:pt x="774" y="283"/>
                </a:lnTo>
                <a:lnTo>
                  <a:pt x="780" y="283"/>
                </a:lnTo>
                <a:lnTo>
                  <a:pt x="786" y="283"/>
                </a:lnTo>
                <a:lnTo>
                  <a:pt x="792" y="283"/>
                </a:lnTo>
                <a:lnTo>
                  <a:pt x="798" y="283"/>
                </a:lnTo>
                <a:lnTo>
                  <a:pt x="804" y="283"/>
                </a:lnTo>
                <a:lnTo>
                  <a:pt x="810" y="283"/>
                </a:lnTo>
                <a:lnTo>
                  <a:pt x="816" y="283"/>
                </a:lnTo>
                <a:lnTo>
                  <a:pt x="822" y="283"/>
                </a:lnTo>
                <a:lnTo>
                  <a:pt x="828" y="283"/>
                </a:lnTo>
                <a:lnTo>
                  <a:pt x="834" y="283"/>
                </a:lnTo>
                <a:lnTo>
                  <a:pt x="840" y="283"/>
                </a:lnTo>
                <a:lnTo>
                  <a:pt x="846" y="283"/>
                </a:lnTo>
                <a:lnTo>
                  <a:pt x="852" y="283"/>
                </a:lnTo>
                <a:lnTo>
                  <a:pt x="858" y="283"/>
                </a:lnTo>
                <a:lnTo>
                  <a:pt x="864" y="283"/>
                </a:lnTo>
                <a:lnTo>
                  <a:pt x="870" y="283"/>
                </a:lnTo>
                <a:lnTo>
                  <a:pt x="876" y="283"/>
                </a:lnTo>
                <a:lnTo>
                  <a:pt x="882" y="283"/>
                </a:lnTo>
                <a:lnTo>
                  <a:pt x="888" y="283"/>
                </a:lnTo>
                <a:lnTo>
                  <a:pt x="894" y="283"/>
                </a:lnTo>
                <a:lnTo>
                  <a:pt x="900" y="283"/>
                </a:lnTo>
                <a:lnTo>
                  <a:pt x="906" y="283"/>
                </a:lnTo>
                <a:lnTo>
                  <a:pt x="912" y="283"/>
                </a:lnTo>
                <a:lnTo>
                  <a:pt x="918" y="283"/>
                </a:lnTo>
                <a:lnTo>
                  <a:pt x="924" y="283"/>
                </a:lnTo>
                <a:lnTo>
                  <a:pt x="930" y="283"/>
                </a:lnTo>
                <a:lnTo>
                  <a:pt x="936" y="283"/>
                </a:lnTo>
                <a:lnTo>
                  <a:pt x="942" y="283"/>
                </a:lnTo>
                <a:lnTo>
                  <a:pt x="948" y="283"/>
                </a:lnTo>
                <a:lnTo>
                  <a:pt x="954" y="283"/>
                </a:lnTo>
                <a:lnTo>
                  <a:pt x="960" y="283"/>
                </a:lnTo>
                <a:lnTo>
                  <a:pt x="966" y="283"/>
                </a:lnTo>
                <a:lnTo>
                  <a:pt x="972" y="283"/>
                </a:lnTo>
                <a:lnTo>
                  <a:pt x="978" y="283"/>
                </a:lnTo>
                <a:lnTo>
                  <a:pt x="984" y="283"/>
                </a:lnTo>
                <a:lnTo>
                  <a:pt x="990" y="283"/>
                </a:lnTo>
                <a:lnTo>
                  <a:pt x="996" y="283"/>
                </a:lnTo>
                <a:lnTo>
                  <a:pt x="1002" y="283"/>
                </a:lnTo>
                <a:lnTo>
                  <a:pt x="1008" y="283"/>
                </a:lnTo>
                <a:lnTo>
                  <a:pt x="1014" y="283"/>
                </a:lnTo>
                <a:lnTo>
                  <a:pt x="1020" y="283"/>
                </a:lnTo>
                <a:lnTo>
                  <a:pt x="1026" y="283"/>
                </a:lnTo>
                <a:lnTo>
                  <a:pt x="1032" y="283"/>
                </a:lnTo>
                <a:lnTo>
                  <a:pt x="1038" y="283"/>
                </a:lnTo>
                <a:lnTo>
                  <a:pt x="1044" y="283"/>
                </a:lnTo>
                <a:lnTo>
                  <a:pt x="1050" y="283"/>
                </a:lnTo>
                <a:lnTo>
                  <a:pt x="1056" y="283"/>
                </a:lnTo>
                <a:lnTo>
                  <a:pt x="1062" y="283"/>
                </a:lnTo>
                <a:lnTo>
                  <a:pt x="1068" y="283"/>
                </a:lnTo>
                <a:lnTo>
                  <a:pt x="1074" y="283"/>
                </a:lnTo>
                <a:lnTo>
                  <a:pt x="1080" y="283"/>
                </a:lnTo>
                <a:lnTo>
                  <a:pt x="1086" y="283"/>
                </a:lnTo>
                <a:lnTo>
                  <a:pt x="1092" y="283"/>
                </a:lnTo>
                <a:lnTo>
                  <a:pt x="1098" y="283"/>
                </a:lnTo>
                <a:lnTo>
                  <a:pt x="1104" y="283"/>
                </a:lnTo>
                <a:lnTo>
                  <a:pt x="1110" y="283"/>
                </a:lnTo>
                <a:lnTo>
                  <a:pt x="1116" y="283"/>
                </a:lnTo>
                <a:lnTo>
                  <a:pt x="1122" y="283"/>
                </a:lnTo>
                <a:lnTo>
                  <a:pt x="1128" y="283"/>
                </a:lnTo>
                <a:lnTo>
                  <a:pt x="1134" y="283"/>
                </a:lnTo>
                <a:lnTo>
                  <a:pt x="1140" y="283"/>
                </a:lnTo>
                <a:lnTo>
                  <a:pt x="1146" y="283"/>
                </a:lnTo>
                <a:lnTo>
                  <a:pt x="1152" y="283"/>
                </a:lnTo>
                <a:lnTo>
                  <a:pt x="1158" y="283"/>
                </a:lnTo>
                <a:lnTo>
                  <a:pt x="1164" y="283"/>
                </a:lnTo>
                <a:lnTo>
                  <a:pt x="1170" y="283"/>
                </a:lnTo>
                <a:lnTo>
                  <a:pt x="1176" y="283"/>
                </a:lnTo>
                <a:lnTo>
                  <a:pt x="1182" y="283"/>
                </a:lnTo>
                <a:lnTo>
                  <a:pt x="1188" y="283"/>
                </a:lnTo>
                <a:lnTo>
                  <a:pt x="1194" y="283"/>
                </a:lnTo>
                <a:lnTo>
                  <a:pt x="1200" y="283"/>
                </a:lnTo>
                <a:lnTo>
                  <a:pt x="1206" y="283"/>
                </a:lnTo>
                <a:lnTo>
                  <a:pt x="1212" y="283"/>
                </a:lnTo>
                <a:lnTo>
                  <a:pt x="1218" y="283"/>
                </a:lnTo>
                <a:lnTo>
                  <a:pt x="1224" y="283"/>
                </a:lnTo>
                <a:lnTo>
                  <a:pt x="1230" y="283"/>
                </a:lnTo>
                <a:lnTo>
                  <a:pt x="1236" y="283"/>
                </a:lnTo>
                <a:lnTo>
                  <a:pt x="1242" y="283"/>
                </a:lnTo>
                <a:lnTo>
                  <a:pt x="1248" y="283"/>
                </a:lnTo>
                <a:lnTo>
                  <a:pt x="1254" y="283"/>
                </a:lnTo>
                <a:lnTo>
                  <a:pt x="1260" y="283"/>
                </a:lnTo>
                <a:lnTo>
                  <a:pt x="1266" y="283"/>
                </a:lnTo>
                <a:lnTo>
                  <a:pt x="1272" y="283"/>
                </a:lnTo>
                <a:lnTo>
                  <a:pt x="1278" y="283"/>
                </a:lnTo>
                <a:lnTo>
                  <a:pt x="1284" y="283"/>
                </a:lnTo>
                <a:lnTo>
                  <a:pt x="1290" y="283"/>
                </a:lnTo>
                <a:lnTo>
                  <a:pt x="1296" y="283"/>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3"/>
                </a:lnTo>
                <a:lnTo>
                  <a:pt x="1320" y="145"/>
                </a:lnTo>
                <a:lnTo>
                  <a:pt x="1320" y="163"/>
                </a:lnTo>
                <a:lnTo>
                  <a:pt x="1326" y="175"/>
                </a:lnTo>
                <a:lnTo>
                  <a:pt x="1326" y="193"/>
                </a:lnTo>
                <a:lnTo>
                  <a:pt x="1326" y="211"/>
                </a:lnTo>
                <a:lnTo>
                  <a:pt x="1326" y="229"/>
                </a:lnTo>
                <a:lnTo>
                  <a:pt x="1326" y="247"/>
                </a:lnTo>
                <a:lnTo>
                  <a:pt x="1332" y="265"/>
                </a:lnTo>
                <a:lnTo>
                  <a:pt x="1332" y="277"/>
                </a:lnTo>
                <a:lnTo>
                  <a:pt x="1332" y="295"/>
                </a:lnTo>
                <a:lnTo>
                  <a:pt x="1332" y="313"/>
                </a:lnTo>
                <a:lnTo>
                  <a:pt x="1338" y="331"/>
                </a:lnTo>
                <a:lnTo>
                  <a:pt x="1338" y="349"/>
                </a:lnTo>
                <a:lnTo>
                  <a:pt x="1338" y="367"/>
                </a:lnTo>
                <a:lnTo>
                  <a:pt x="1338" y="385"/>
                </a:lnTo>
                <a:lnTo>
                  <a:pt x="1338" y="397"/>
                </a:lnTo>
                <a:lnTo>
                  <a:pt x="1344" y="415"/>
                </a:lnTo>
                <a:lnTo>
                  <a:pt x="1344" y="427"/>
                </a:lnTo>
                <a:lnTo>
                  <a:pt x="1344" y="445"/>
                </a:lnTo>
                <a:lnTo>
                  <a:pt x="1344" y="457"/>
                </a:lnTo>
                <a:lnTo>
                  <a:pt x="1350" y="469"/>
                </a:lnTo>
                <a:lnTo>
                  <a:pt x="1350" y="481"/>
                </a:lnTo>
                <a:lnTo>
                  <a:pt x="1350" y="493"/>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3"/>
                </a:lnTo>
                <a:lnTo>
                  <a:pt x="1380" y="481"/>
                </a:lnTo>
                <a:lnTo>
                  <a:pt x="1380" y="469"/>
                </a:lnTo>
                <a:lnTo>
                  <a:pt x="1380" y="457"/>
                </a:lnTo>
                <a:lnTo>
                  <a:pt x="1386" y="445"/>
                </a:lnTo>
                <a:lnTo>
                  <a:pt x="1386" y="427"/>
                </a:lnTo>
                <a:lnTo>
                  <a:pt x="1386" y="415"/>
                </a:lnTo>
                <a:lnTo>
                  <a:pt x="1386" y="397"/>
                </a:lnTo>
                <a:lnTo>
                  <a:pt x="1386" y="385"/>
                </a:lnTo>
                <a:lnTo>
                  <a:pt x="1392" y="367"/>
                </a:lnTo>
                <a:lnTo>
                  <a:pt x="1392" y="349"/>
                </a:lnTo>
                <a:lnTo>
                  <a:pt x="1392" y="331"/>
                </a:lnTo>
                <a:lnTo>
                  <a:pt x="1392" y="313"/>
                </a:lnTo>
                <a:lnTo>
                  <a:pt x="1398" y="295"/>
                </a:lnTo>
                <a:lnTo>
                  <a:pt x="1398" y="283"/>
                </a:lnTo>
                <a:lnTo>
                  <a:pt x="1398" y="265"/>
                </a:lnTo>
                <a:lnTo>
                  <a:pt x="1398" y="247"/>
                </a:lnTo>
                <a:lnTo>
                  <a:pt x="1398" y="229"/>
                </a:lnTo>
                <a:lnTo>
                  <a:pt x="1404" y="211"/>
                </a:lnTo>
                <a:lnTo>
                  <a:pt x="1404" y="193"/>
                </a:lnTo>
                <a:lnTo>
                  <a:pt x="1404" y="175"/>
                </a:lnTo>
                <a:lnTo>
                  <a:pt x="1404" y="163"/>
                </a:lnTo>
                <a:lnTo>
                  <a:pt x="1404" y="145"/>
                </a:lnTo>
                <a:lnTo>
                  <a:pt x="1410" y="133"/>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3"/>
                </a:lnTo>
                <a:lnTo>
                  <a:pt x="1452" y="145"/>
                </a:lnTo>
                <a:lnTo>
                  <a:pt x="1452" y="163"/>
                </a:lnTo>
                <a:lnTo>
                  <a:pt x="1452" y="175"/>
                </a:lnTo>
                <a:lnTo>
                  <a:pt x="1452" y="193"/>
                </a:lnTo>
                <a:lnTo>
                  <a:pt x="1458" y="211"/>
                </a:lnTo>
                <a:lnTo>
                  <a:pt x="1458" y="229"/>
                </a:lnTo>
                <a:lnTo>
                  <a:pt x="1458" y="247"/>
                </a:lnTo>
                <a:lnTo>
                  <a:pt x="1458" y="265"/>
                </a:lnTo>
                <a:lnTo>
                  <a:pt x="1464" y="277"/>
                </a:lnTo>
                <a:lnTo>
                  <a:pt x="1464" y="295"/>
                </a:lnTo>
                <a:lnTo>
                  <a:pt x="1464" y="313"/>
                </a:lnTo>
                <a:lnTo>
                  <a:pt x="1464" y="331"/>
                </a:lnTo>
                <a:lnTo>
                  <a:pt x="1464" y="349"/>
                </a:lnTo>
                <a:lnTo>
                  <a:pt x="1470" y="367"/>
                </a:lnTo>
                <a:lnTo>
                  <a:pt x="1470" y="385"/>
                </a:lnTo>
                <a:lnTo>
                  <a:pt x="1470" y="397"/>
                </a:lnTo>
                <a:lnTo>
                  <a:pt x="1470" y="415"/>
                </a:lnTo>
                <a:lnTo>
                  <a:pt x="1476" y="427"/>
                </a:lnTo>
                <a:lnTo>
                  <a:pt x="1476" y="445"/>
                </a:lnTo>
                <a:lnTo>
                  <a:pt x="1476" y="457"/>
                </a:lnTo>
                <a:lnTo>
                  <a:pt x="1476" y="469"/>
                </a:lnTo>
                <a:lnTo>
                  <a:pt x="1476" y="481"/>
                </a:lnTo>
                <a:lnTo>
                  <a:pt x="1482" y="493"/>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3"/>
                </a:lnTo>
                <a:lnTo>
                  <a:pt x="1512" y="481"/>
                </a:lnTo>
                <a:lnTo>
                  <a:pt x="1512" y="469"/>
                </a:lnTo>
                <a:lnTo>
                  <a:pt x="1512" y="457"/>
                </a:lnTo>
                <a:lnTo>
                  <a:pt x="1512" y="445"/>
                </a:lnTo>
                <a:lnTo>
                  <a:pt x="1512" y="427"/>
                </a:lnTo>
                <a:lnTo>
                  <a:pt x="1518" y="415"/>
                </a:lnTo>
                <a:lnTo>
                  <a:pt x="1518" y="397"/>
                </a:lnTo>
                <a:lnTo>
                  <a:pt x="1518" y="385"/>
                </a:lnTo>
                <a:lnTo>
                  <a:pt x="1518" y="367"/>
                </a:lnTo>
                <a:lnTo>
                  <a:pt x="1524" y="349"/>
                </a:lnTo>
                <a:lnTo>
                  <a:pt x="1524" y="331"/>
                </a:lnTo>
                <a:lnTo>
                  <a:pt x="1524" y="313"/>
                </a:lnTo>
                <a:lnTo>
                  <a:pt x="1524" y="295"/>
                </a:lnTo>
                <a:lnTo>
                  <a:pt x="1524" y="283"/>
                </a:lnTo>
                <a:lnTo>
                  <a:pt x="1530" y="265"/>
                </a:lnTo>
                <a:lnTo>
                  <a:pt x="1530" y="247"/>
                </a:lnTo>
                <a:lnTo>
                  <a:pt x="1530" y="229"/>
                </a:lnTo>
                <a:lnTo>
                  <a:pt x="1530" y="211"/>
                </a:lnTo>
                <a:lnTo>
                  <a:pt x="1530" y="193"/>
                </a:lnTo>
                <a:lnTo>
                  <a:pt x="1536" y="175"/>
                </a:lnTo>
                <a:lnTo>
                  <a:pt x="1536" y="163"/>
                </a:lnTo>
                <a:lnTo>
                  <a:pt x="1536" y="145"/>
                </a:lnTo>
                <a:lnTo>
                  <a:pt x="1536" y="133"/>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3"/>
                </a:lnTo>
                <a:lnTo>
                  <a:pt x="1578" y="145"/>
                </a:lnTo>
                <a:lnTo>
                  <a:pt x="1584" y="163"/>
                </a:lnTo>
                <a:lnTo>
                  <a:pt x="1584" y="175"/>
                </a:lnTo>
                <a:lnTo>
                  <a:pt x="1584" y="193"/>
                </a:lnTo>
                <a:lnTo>
                  <a:pt x="1584" y="211"/>
                </a:lnTo>
                <a:lnTo>
                  <a:pt x="1590" y="229"/>
                </a:lnTo>
                <a:lnTo>
                  <a:pt x="1590" y="247"/>
                </a:lnTo>
                <a:lnTo>
                  <a:pt x="1590" y="265"/>
                </a:lnTo>
                <a:lnTo>
                  <a:pt x="1590" y="277"/>
                </a:lnTo>
                <a:lnTo>
                  <a:pt x="1590" y="295"/>
                </a:lnTo>
                <a:lnTo>
                  <a:pt x="1596" y="313"/>
                </a:lnTo>
                <a:lnTo>
                  <a:pt x="1596" y="331"/>
                </a:lnTo>
                <a:lnTo>
                  <a:pt x="1596" y="349"/>
                </a:lnTo>
                <a:lnTo>
                  <a:pt x="1596" y="367"/>
                </a:lnTo>
                <a:lnTo>
                  <a:pt x="1602" y="385"/>
                </a:lnTo>
                <a:lnTo>
                  <a:pt x="1602" y="397"/>
                </a:lnTo>
                <a:lnTo>
                  <a:pt x="1602" y="415"/>
                </a:lnTo>
                <a:lnTo>
                  <a:pt x="1602" y="427"/>
                </a:lnTo>
                <a:lnTo>
                  <a:pt x="1602" y="445"/>
                </a:lnTo>
                <a:lnTo>
                  <a:pt x="1608" y="457"/>
                </a:lnTo>
                <a:lnTo>
                  <a:pt x="1608" y="469"/>
                </a:lnTo>
                <a:lnTo>
                  <a:pt x="1608" y="481"/>
                </a:lnTo>
                <a:lnTo>
                  <a:pt x="1608" y="493"/>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3"/>
                </a:lnTo>
                <a:lnTo>
                  <a:pt x="1638" y="481"/>
                </a:lnTo>
                <a:lnTo>
                  <a:pt x="1638" y="469"/>
                </a:lnTo>
                <a:lnTo>
                  <a:pt x="1644" y="457"/>
                </a:lnTo>
                <a:lnTo>
                  <a:pt x="1644" y="445"/>
                </a:lnTo>
                <a:lnTo>
                  <a:pt x="1644" y="427"/>
                </a:lnTo>
                <a:lnTo>
                  <a:pt x="1644" y="415"/>
                </a:lnTo>
                <a:lnTo>
                  <a:pt x="1650" y="397"/>
                </a:lnTo>
                <a:lnTo>
                  <a:pt x="1650" y="385"/>
                </a:lnTo>
                <a:lnTo>
                  <a:pt x="1650" y="367"/>
                </a:lnTo>
                <a:lnTo>
                  <a:pt x="1650" y="349"/>
                </a:lnTo>
                <a:lnTo>
                  <a:pt x="1650" y="331"/>
                </a:lnTo>
                <a:lnTo>
                  <a:pt x="1656" y="313"/>
                </a:lnTo>
                <a:lnTo>
                  <a:pt x="1656" y="295"/>
                </a:lnTo>
                <a:lnTo>
                  <a:pt x="1656" y="283"/>
                </a:lnTo>
                <a:lnTo>
                  <a:pt x="1656" y="265"/>
                </a:lnTo>
                <a:lnTo>
                  <a:pt x="1656" y="247"/>
                </a:lnTo>
                <a:lnTo>
                  <a:pt x="1662" y="229"/>
                </a:lnTo>
                <a:lnTo>
                  <a:pt x="1662" y="211"/>
                </a:lnTo>
                <a:lnTo>
                  <a:pt x="1662" y="193"/>
                </a:lnTo>
                <a:lnTo>
                  <a:pt x="1662" y="175"/>
                </a:lnTo>
                <a:lnTo>
                  <a:pt x="1668" y="163"/>
                </a:lnTo>
                <a:lnTo>
                  <a:pt x="1668" y="145"/>
                </a:lnTo>
                <a:lnTo>
                  <a:pt x="1668" y="133"/>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3"/>
                </a:lnTo>
                <a:lnTo>
                  <a:pt x="1710" y="145"/>
                </a:lnTo>
                <a:lnTo>
                  <a:pt x="1710" y="163"/>
                </a:lnTo>
                <a:lnTo>
                  <a:pt x="1716" y="175"/>
                </a:lnTo>
                <a:lnTo>
                  <a:pt x="1716" y="193"/>
                </a:lnTo>
                <a:lnTo>
                  <a:pt x="1716" y="211"/>
                </a:lnTo>
                <a:lnTo>
                  <a:pt x="1716" y="229"/>
                </a:lnTo>
                <a:lnTo>
                  <a:pt x="1716" y="247"/>
                </a:lnTo>
                <a:lnTo>
                  <a:pt x="1722" y="265"/>
                </a:lnTo>
                <a:lnTo>
                  <a:pt x="1722" y="277"/>
                </a:lnTo>
                <a:lnTo>
                  <a:pt x="1722" y="295"/>
                </a:lnTo>
                <a:lnTo>
                  <a:pt x="1722" y="313"/>
                </a:lnTo>
                <a:lnTo>
                  <a:pt x="1728" y="331"/>
                </a:lnTo>
                <a:lnTo>
                  <a:pt x="1728" y="349"/>
                </a:lnTo>
                <a:lnTo>
                  <a:pt x="1728" y="367"/>
                </a:lnTo>
                <a:lnTo>
                  <a:pt x="1728" y="385"/>
                </a:lnTo>
                <a:lnTo>
                  <a:pt x="1728" y="397"/>
                </a:lnTo>
                <a:lnTo>
                  <a:pt x="1734" y="415"/>
                </a:lnTo>
                <a:lnTo>
                  <a:pt x="1734" y="427"/>
                </a:lnTo>
                <a:lnTo>
                  <a:pt x="1734" y="445"/>
                </a:lnTo>
                <a:lnTo>
                  <a:pt x="1734" y="457"/>
                </a:lnTo>
                <a:lnTo>
                  <a:pt x="1734" y="469"/>
                </a:lnTo>
                <a:lnTo>
                  <a:pt x="1740" y="481"/>
                </a:lnTo>
                <a:lnTo>
                  <a:pt x="1740" y="493"/>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3"/>
                </a:lnTo>
                <a:lnTo>
                  <a:pt x="1770" y="481"/>
                </a:lnTo>
                <a:lnTo>
                  <a:pt x="1770" y="469"/>
                </a:lnTo>
                <a:lnTo>
                  <a:pt x="1770" y="457"/>
                </a:lnTo>
                <a:lnTo>
                  <a:pt x="1776" y="445"/>
                </a:lnTo>
                <a:lnTo>
                  <a:pt x="1776" y="427"/>
                </a:lnTo>
                <a:lnTo>
                  <a:pt x="1776" y="415"/>
                </a:lnTo>
                <a:lnTo>
                  <a:pt x="1776" y="397"/>
                </a:lnTo>
                <a:lnTo>
                  <a:pt x="1776" y="385"/>
                </a:lnTo>
                <a:lnTo>
                  <a:pt x="1782" y="367"/>
                </a:lnTo>
                <a:lnTo>
                  <a:pt x="1782" y="349"/>
                </a:lnTo>
                <a:lnTo>
                  <a:pt x="1782" y="331"/>
                </a:lnTo>
                <a:lnTo>
                  <a:pt x="1782" y="313"/>
                </a:lnTo>
                <a:lnTo>
                  <a:pt x="1782" y="295"/>
                </a:lnTo>
                <a:lnTo>
                  <a:pt x="1788" y="283"/>
                </a:lnTo>
                <a:lnTo>
                  <a:pt x="1788" y="265"/>
                </a:lnTo>
                <a:lnTo>
                  <a:pt x="1788" y="247"/>
                </a:lnTo>
                <a:lnTo>
                  <a:pt x="1788" y="229"/>
                </a:lnTo>
                <a:lnTo>
                  <a:pt x="1794" y="211"/>
                </a:lnTo>
                <a:lnTo>
                  <a:pt x="1794" y="193"/>
                </a:lnTo>
                <a:lnTo>
                  <a:pt x="1794" y="175"/>
                </a:lnTo>
                <a:lnTo>
                  <a:pt x="1794" y="163"/>
                </a:lnTo>
                <a:lnTo>
                  <a:pt x="1794" y="145"/>
                </a:lnTo>
                <a:lnTo>
                  <a:pt x="1800" y="133"/>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3"/>
                </a:lnTo>
                <a:lnTo>
                  <a:pt x="1842" y="145"/>
                </a:lnTo>
                <a:lnTo>
                  <a:pt x="1842" y="163"/>
                </a:lnTo>
                <a:lnTo>
                  <a:pt x="1842" y="175"/>
                </a:lnTo>
                <a:lnTo>
                  <a:pt x="1842" y="193"/>
                </a:lnTo>
                <a:lnTo>
                  <a:pt x="1848" y="211"/>
                </a:lnTo>
                <a:lnTo>
                  <a:pt x="1848" y="229"/>
                </a:lnTo>
                <a:lnTo>
                  <a:pt x="1848" y="247"/>
                </a:lnTo>
                <a:lnTo>
                  <a:pt x="1848" y="265"/>
                </a:lnTo>
                <a:lnTo>
                  <a:pt x="1854" y="277"/>
                </a:lnTo>
                <a:lnTo>
                  <a:pt x="1854" y="295"/>
                </a:lnTo>
                <a:lnTo>
                  <a:pt x="1854" y="313"/>
                </a:lnTo>
                <a:lnTo>
                  <a:pt x="1854" y="331"/>
                </a:lnTo>
                <a:lnTo>
                  <a:pt x="1854" y="349"/>
                </a:lnTo>
                <a:lnTo>
                  <a:pt x="1860" y="367"/>
                </a:lnTo>
                <a:lnTo>
                  <a:pt x="1860" y="385"/>
                </a:lnTo>
                <a:lnTo>
                  <a:pt x="1860" y="397"/>
                </a:lnTo>
                <a:lnTo>
                  <a:pt x="1860" y="415"/>
                </a:lnTo>
                <a:lnTo>
                  <a:pt x="1860" y="427"/>
                </a:lnTo>
                <a:lnTo>
                  <a:pt x="1866" y="445"/>
                </a:lnTo>
                <a:lnTo>
                  <a:pt x="1866" y="457"/>
                </a:lnTo>
                <a:lnTo>
                  <a:pt x="1866" y="469"/>
                </a:lnTo>
                <a:lnTo>
                  <a:pt x="1866" y="481"/>
                </a:lnTo>
                <a:lnTo>
                  <a:pt x="1872" y="493"/>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3"/>
                </a:lnTo>
                <a:lnTo>
                  <a:pt x="1902" y="481"/>
                </a:lnTo>
                <a:lnTo>
                  <a:pt x="1902" y="469"/>
                </a:lnTo>
                <a:lnTo>
                  <a:pt x="1902" y="457"/>
                </a:lnTo>
                <a:lnTo>
                  <a:pt x="1902" y="445"/>
                </a:lnTo>
                <a:lnTo>
                  <a:pt x="1902" y="427"/>
                </a:lnTo>
                <a:lnTo>
                  <a:pt x="1908" y="415"/>
                </a:lnTo>
                <a:lnTo>
                  <a:pt x="1908" y="397"/>
                </a:lnTo>
                <a:lnTo>
                  <a:pt x="1908" y="385"/>
                </a:lnTo>
                <a:lnTo>
                  <a:pt x="1908" y="367"/>
                </a:lnTo>
                <a:lnTo>
                  <a:pt x="1908" y="349"/>
                </a:lnTo>
                <a:lnTo>
                  <a:pt x="1914" y="331"/>
                </a:lnTo>
                <a:lnTo>
                  <a:pt x="1914" y="313"/>
                </a:lnTo>
                <a:lnTo>
                  <a:pt x="1914" y="295"/>
                </a:lnTo>
                <a:lnTo>
                  <a:pt x="1914" y="283"/>
                </a:lnTo>
                <a:lnTo>
                  <a:pt x="1920" y="265"/>
                </a:lnTo>
                <a:lnTo>
                  <a:pt x="1920" y="247"/>
                </a:lnTo>
                <a:lnTo>
                  <a:pt x="1920" y="229"/>
                </a:lnTo>
                <a:lnTo>
                  <a:pt x="1920" y="211"/>
                </a:lnTo>
                <a:lnTo>
                  <a:pt x="1920" y="193"/>
                </a:lnTo>
                <a:lnTo>
                  <a:pt x="1926" y="175"/>
                </a:lnTo>
                <a:lnTo>
                  <a:pt x="1926" y="163"/>
                </a:lnTo>
                <a:lnTo>
                  <a:pt x="1926" y="145"/>
                </a:lnTo>
                <a:lnTo>
                  <a:pt x="1926" y="133"/>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283"/>
                </a:lnTo>
                <a:lnTo>
                  <a:pt x="1956" y="283"/>
                </a:lnTo>
                <a:lnTo>
                  <a:pt x="1962" y="283"/>
                </a:lnTo>
                <a:lnTo>
                  <a:pt x="1968" y="283"/>
                </a:lnTo>
                <a:lnTo>
                  <a:pt x="1974" y="283"/>
                </a:lnTo>
                <a:lnTo>
                  <a:pt x="1980" y="283"/>
                </a:lnTo>
                <a:lnTo>
                  <a:pt x="1986" y="283"/>
                </a:lnTo>
                <a:lnTo>
                  <a:pt x="1992" y="283"/>
                </a:lnTo>
                <a:lnTo>
                  <a:pt x="1998" y="283"/>
                </a:lnTo>
                <a:lnTo>
                  <a:pt x="2004" y="283"/>
                </a:lnTo>
                <a:lnTo>
                  <a:pt x="2010" y="283"/>
                </a:lnTo>
                <a:lnTo>
                  <a:pt x="2016" y="283"/>
                </a:lnTo>
                <a:lnTo>
                  <a:pt x="2022" y="283"/>
                </a:lnTo>
                <a:lnTo>
                  <a:pt x="2028" y="283"/>
                </a:lnTo>
                <a:lnTo>
                  <a:pt x="2034" y="283"/>
                </a:lnTo>
                <a:lnTo>
                  <a:pt x="2040" y="283"/>
                </a:lnTo>
                <a:lnTo>
                  <a:pt x="2046" y="283"/>
                </a:lnTo>
                <a:lnTo>
                  <a:pt x="2052" y="283"/>
                </a:lnTo>
                <a:lnTo>
                  <a:pt x="2058" y="283"/>
                </a:lnTo>
                <a:lnTo>
                  <a:pt x="2064" y="283"/>
                </a:lnTo>
                <a:lnTo>
                  <a:pt x="2070" y="283"/>
                </a:lnTo>
                <a:lnTo>
                  <a:pt x="2076" y="283"/>
                </a:lnTo>
                <a:lnTo>
                  <a:pt x="2082" y="283"/>
                </a:lnTo>
                <a:lnTo>
                  <a:pt x="2088" y="283"/>
                </a:lnTo>
                <a:lnTo>
                  <a:pt x="2094" y="283"/>
                </a:lnTo>
                <a:lnTo>
                  <a:pt x="2100" y="283"/>
                </a:lnTo>
                <a:lnTo>
                  <a:pt x="2106" y="283"/>
                </a:lnTo>
                <a:lnTo>
                  <a:pt x="2112" y="283"/>
                </a:lnTo>
                <a:lnTo>
                  <a:pt x="2118" y="283"/>
                </a:lnTo>
                <a:lnTo>
                  <a:pt x="2124" y="283"/>
                </a:lnTo>
                <a:lnTo>
                  <a:pt x="2130" y="283"/>
                </a:lnTo>
                <a:lnTo>
                  <a:pt x="2136" y="283"/>
                </a:lnTo>
                <a:lnTo>
                  <a:pt x="2142" y="283"/>
                </a:lnTo>
                <a:lnTo>
                  <a:pt x="2148" y="283"/>
                </a:lnTo>
                <a:lnTo>
                  <a:pt x="2154" y="283"/>
                </a:lnTo>
                <a:lnTo>
                  <a:pt x="2160" y="283"/>
                </a:lnTo>
                <a:lnTo>
                  <a:pt x="2166" y="283"/>
                </a:lnTo>
                <a:lnTo>
                  <a:pt x="2172" y="283"/>
                </a:lnTo>
                <a:lnTo>
                  <a:pt x="2178" y="283"/>
                </a:lnTo>
                <a:lnTo>
                  <a:pt x="2184" y="283"/>
                </a:lnTo>
                <a:lnTo>
                  <a:pt x="2190" y="283"/>
                </a:lnTo>
                <a:lnTo>
                  <a:pt x="2196" y="283"/>
                </a:lnTo>
                <a:lnTo>
                  <a:pt x="2202" y="283"/>
                </a:lnTo>
                <a:lnTo>
                  <a:pt x="2208" y="283"/>
                </a:lnTo>
                <a:lnTo>
                  <a:pt x="2214" y="283"/>
                </a:lnTo>
                <a:lnTo>
                  <a:pt x="2220" y="283"/>
                </a:lnTo>
                <a:lnTo>
                  <a:pt x="2226" y="283"/>
                </a:lnTo>
                <a:lnTo>
                  <a:pt x="2232" y="283"/>
                </a:lnTo>
                <a:lnTo>
                  <a:pt x="2238" y="283"/>
                </a:lnTo>
                <a:lnTo>
                  <a:pt x="2244" y="283"/>
                </a:lnTo>
                <a:lnTo>
                  <a:pt x="2250" y="283"/>
                </a:lnTo>
                <a:lnTo>
                  <a:pt x="2256" y="283"/>
                </a:lnTo>
                <a:lnTo>
                  <a:pt x="2262" y="283"/>
                </a:lnTo>
                <a:lnTo>
                  <a:pt x="2268" y="283"/>
                </a:lnTo>
                <a:lnTo>
                  <a:pt x="2274" y="283"/>
                </a:lnTo>
                <a:lnTo>
                  <a:pt x="2280" y="283"/>
                </a:lnTo>
                <a:lnTo>
                  <a:pt x="2286" y="283"/>
                </a:lnTo>
                <a:lnTo>
                  <a:pt x="2292" y="283"/>
                </a:lnTo>
                <a:lnTo>
                  <a:pt x="2298" y="283"/>
                </a:lnTo>
                <a:lnTo>
                  <a:pt x="2304" y="283"/>
                </a:lnTo>
                <a:lnTo>
                  <a:pt x="2310" y="283"/>
                </a:lnTo>
                <a:lnTo>
                  <a:pt x="2316" y="283"/>
                </a:lnTo>
                <a:lnTo>
                  <a:pt x="2322" y="283"/>
                </a:lnTo>
                <a:lnTo>
                  <a:pt x="2328" y="283"/>
                </a:lnTo>
                <a:lnTo>
                  <a:pt x="2334" y="283"/>
                </a:lnTo>
                <a:lnTo>
                  <a:pt x="2340" y="283"/>
                </a:lnTo>
                <a:lnTo>
                  <a:pt x="2346" y="283"/>
                </a:lnTo>
                <a:lnTo>
                  <a:pt x="2352" y="283"/>
                </a:lnTo>
                <a:lnTo>
                  <a:pt x="2358" y="283"/>
                </a:lnTo>
                <a:lnTo>
                  <a:pt x="2364" y="283"/>
                </a:lnTo>
                <a:lnTo>
                  <a:pt x="2370" y="283"/>
                </a:lnTo>
                <a:lnTo>
                  <a:pt x="2376" y="283"/>
                </a:lnTo>
                <a:lnTo>
                  <a:pt x="2382" y="283"/>
                </a:lnTo>
                <a:lnTo>
                  <a:pt x="2388" y="283"/>
                </a:lnTo>
                <a:lnTo>
                  <a:pt x="2394" y="283"/>
                </a:lnTo>
                <a:lnTo>
                  <a:pt x="2400" y="283"/>
                </a:lnTo>
                <a:lnTo>
                  <a:pt x="2406" y="283"/>
                </a:lnTo>
                <a:lnTo>
                  <a:pt x="2412" y="283"/>
                </a:lnTo>
                <a:lnTo>
                  <a:pt x="2418" y="283"/>
                </a:lnTo>
                <a:lnTo>
                  <a:pt x="2424" y="283"/>
                </a:lnTo>
                <a:lnTo>
                  <a:pt x="2430" y="283"/>
                </a:lnTo>
                <a:lnTo>
                  <a:pt x="2436" y="283"/>
                </a:lnTo>
                <a:lnTo>
                  <a:pt x="2442" y="283"/>
                </a:lnTo>
                <a:lnTo>
                  <a:pt x="2448" y="283"/>
                </a:lnTo>
                <a:lnTo>
                  <a:pt x="2454" y="283"/>
                </a:lnTo>
                <a:lnTo>
                  <a:pt x="2460" y="283"/>
                </a:lnTo>
                <a:lnTo>
                  <a:pt x="2466" y="283"/>
                </a:lnTo>
                <a:lnTo>
                  <a:pt x="2472" y="283"/>
                </a:lnTo>
                <a:lnTo>
                  <a:pt x="2478" y="283"/>
                </a:lnTo>
                <a:lnTo>
                  <a:pt x="2484" y="283"/>
                </a:lnTo>
                <a:lnTo>
                  <a:pt x="2490" y="283"/>
                </a:lnTo>
                <a:lnTo>
                  <a:pt x="2496" y="283"/>
                </a:lnTo>
                <a:lnTo>
                  <a:pt x="2502" y="283"/>
                </a:lnTo>
                <a:lnTo>
                  <a:pt x="2508" y="283"/>
                </a:lnTo>
                <a:lnTo>
                  <a:pt x="2514" y="283"/>
                </a:lnTo>
                <a:lnTo>
                  <a:pt x="2520" y="283"/>
                </a:lnTo>
                <a:lnTo>
                  <a:pt x="2526" y="283"/>
                </a:lnTo>
                <a:lnTo>
                  <a:pt x="2532" y="283"/>
                </a:lnTo>
                <a:lnTo>
                  <a:pt x="2538" y="283"/>
                </a:lnTo>
                <a:lnTo>
                  <a:pt x="2544" y="283"/>
                </a:lnTo>
                <a:lnTo>
                  <a:pt x="2550" y="283"/>
                </a:lnTo>
                <a:lnTo>
                  <a:pt x="2556" y="283"/>
                </a:lnTo>
                <a:lnTo>
                  <a:pt x="2562" y="283"/>
                </a:lnTo>
                <a:lnTo>
                  <a:pt x="2568" y="283"/>
                </a:lnTo>
                <a:lnTo>
                  <a:pt x="2574" y="283"/>
                </a:lnTo>
                <a:lnTo>
                  <a:pt x="2580" y="283"/>
                </a:lnTo>
                <a:lnTo>
                  <a:pt x="2586" y="283"/>
                </a:lnTo>
                <a:lnTo>
                  <a:pt x="2592" y="283"/>
                </a:lnTo>
                <a:lnTo>
                  <a:pt x="2598" y="283"/>
                </a:lnTo>
                <a:lnTo>
                  <a:pt x="2598" y="0"/>
                </a:lnTo>
              </a:path>
            </a:pathLst>
          </a:custGeom>
          <a:noFill/>
          <a:ln w="19050" cmpd="sng">
            <a:solidFill>
              <a:srgbClr val="0000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7657" name="Freeform 8"/>
          <p:cNvSpPr>
            <a:spLocks noChangeAspect="1"/>
          </p:cNvSpPr>
          <p:nvPr/>
        </p:nvSpPr>
        <p:spPr bwMode="auto">
          <a:xfrm>
            <a:off x="3294063" y="5827713"/>
            <a:ext cx="2646362" cy="554037"/>
          </a:xfrm>
          <a:custGeom>
            <a:avLst/>
            <a:gdLst>
              <a:gd name="T0" fmla="*/ 2147483647 w 2598"/>
              <a:gd name="T1" fmla="*/ 2147483647 h 559"/>
              <a:gd name="T2" fmla="*/ 2147483647 w 2598"/>
              <a:gd name="T3" fmla="*/ 2147483647 h 559"/>
              <a:gd name="T4" fmla="*/ 2147483647 w 2598"/>
              <a:gd name="T5" fmla="*/ 2147483647 h 559"/>
              <a:gd name="T6" fmla="*/ 2147483647 w 2598"/>
              <a:gd name="T7" fmla="*/ 2147483647 h 559"/>
              <a:gd name="T8" fmla="*/ 2147483647 w 2598"/>
              <a:gd name="T9" fmla="*/ 0 h 559"/>
              <a:gd name="T10" fmla="*/ 2147483647 w 2598"/>
              <a:gd name="T11" fmla="*/ 2147483647 h 559"/>
              <a:gd name="T12" fmla="*/ 2147483647 w 2598"/>
              <a:gd name="T13" fmla="*/ 2147483647 h 559"/>
              <a:gd name="T14" fmla="*/ 2147483647 w 2598"/>
              <a:gd name="T15" fmla="*/ 2147483647 h 559"/>
              <a:gd name="T16" fmla="*/ 2147483647 w 2598"/>
              <a:gd name="T17" fmla="*/ 2147483647 h 559"/>
              <a:gd name="T18" fmla="*/ 2147483647 w 2598"/>
              <a:gd name="T19" fmla="*/ 2147483647 h 559"/>
              <a:gd name="T20" fmla="*/ 2147483647 w 2598"/>
              <a:gd name="T21" fmla="*/ 2147483647 h 559"/>
              <a:gd name="T22" fmla="*/ 2147483647 w 2598"/>
              <a:gd name="T23" fmla="*/ 2147483647 h 559"/>
              <a:gd name="T24" fmla="*/ 2147483647 w 2598"/>
              <a:gd name="T25" fmla="*/ 2147483647 h 559"/>
              <a:gd name="T26" fmla="*/ 2147483647 w 2598"/>
              <a:gd name="T27" fmla="*/ 2147483647 h 559"/>
              <a:gd name="T28" fmla="*/ 2147483647 w 2598"/>
              <a:gd name="T29" fmla="*/ 2147483647 h 559"/>
              <a:gd name="T30" fmla="*/ 2147483647 w 2598"/>
              <a:gd name="T31" fmla="*/ 2147483647 h 559"/>
              <a:gd name="T32" fmla="*/ 2147483647 w 2598"/>
              <a:gd name="T33" fmla="*/ 2147483647 h 559"/>
              <a:gd name="T34" fmla="*/ 2147483647 w 2598"/>
              <a:gd name="T35" fmla="*/ 2147483647 h 559"/>
              <a:gd name="T36" fmla="*/ 2147483647 w 2598"/>
              <a:gd name="T37" fmla="*/ 2147483647 h 559"/>
              <a:gd name="T38" fmla="*/ 2147483647 w 2598"/>
              <a:gd name="T39" fmla="*/ 2147483647 h 559"/>
              <a:gd name="T40" fmla="*/ 2147483647 w 2598"/>
              <a:gd name="T41" fmla="*/ 2147483647 h 559"/>
              <a:gd name="T42" fmla="*/ 2147483647 w 2598"/>
              <a:gd name="T43" fmla="*/ 2147483647 h 559"/>
              <a:gd name="T44" fmla="*/ 2147483647 w 2598"/>
              <a:gd name="T45" fmla="*/ 2147483647 h 559"/>
              <a:gd name="T46" fmla="*/ 2147483647 w 2598"/>
              <a:gd name="T47" fmla="*/ 2147483647 h 559"/>
              <a:gd name="T48" fmla="*/ 2147483647 w 2598"/>
              <a:gd name="T49" fmla="*/ 2147483647 h 559"/>
              <a:gd name="T50" fmla="*/ 2147483647 w 2598"/>
              <a:gd name="T51" fmla="*/ 2147483647 h 559"/>
              <a:gd name="T52" fmla="*/ 2147483647 w 2598"/>
              <a:gd name="T53" fmla="*/ 2147483647 h 559"/>
              <a:gd name="T54" fmla="*/ 2147483647 w 2598"/>
              <a:gd name="T55" fmla="*/ 2147483647 h 559"/>
              <a:gd name="T56" fmla="*/ 2147483647 w 2598"/>
              <a:gd name="T57" fmla="*/ 2147483647 h 559"/>
              <a:gd name="T58" fmla="*/ 2147483647 w 2598"/>
              <a:gd name="T59" fmla="*/ 2147483647 h 559"/>
              <a:gd name="T60" fmla="*/ 2147483647 w 2598"/>
              <a:gd name="T61" fmla="*/ 2147483647 h 559"/>
              <a:gd name="T62" fmla="*/ 2147483647 w 2598"/>
              <a:gd name="T63" fmla="*/ 2147483647 h 559"/>
              <a:gd name="T64" fmla="*/ 2147483647 w 2598"/>
              <a:gd name="T65" fmla="*/ 2147483647 h 559"/>
              <a:gd name="T66" fmla="*/ 2147483647 w 2598"/>
              <a:gd name="T67" fmla="*/ 2147483647 h 559"/>
              <a:gd name="T68" fmla="*/ 2147483647 w 2598"/>
              <a:gd name="T69" fmla="*/ 2147483647 h 559"/>
              <a:gd name="T70" fmla="*/ 2147483647 w 2598"/>
              <a:gd name="T71" fmla="*/ 2147483647 h 559"/>
              <a:gd name="T72" fmla="*/ 2147483647 w 2598"/>
              <a:gd name="T73" fmla="*/ 2147483647 h 559"/>
              <a:gd name="T74" fmla="*/ 2147483647 w 2598"/>
              <a:gd name="T75" fmla="*/ 2147483647 h 559"/>
              <a:gd name="T76" fmla="*/ 2147483647 w 2598"/>
              <a:gd name="T77" fmla="*/ 2147483647 h 559"/>
              <a:gd name="T78" fmla="*/ 2147483647 w 2598"/>
              <a:gd name="T79" fmla="*/ 2147483647 h 559"/>
              <a:gd name="T80" fmla="*/ 2147483647 w 2598"/>
              <a:gd name="T81" fmla="*/ 2147483647 h 559"/>
              <a:gd name="T82" fmla="*/ 2147483647 w 2598"/>
              <a:gd name="T83" fmla="*/ 2147483647 h 559"/>
              <a:gd name="T84" fmla="*/ 2147483647 w 2598"/>
              <a:gd name="T85" fmla="*/ 2147483647 h 559"/>
              <a:gd name="T86" fmla="*/ 2147483647 w 2598"/>
              <a:gd name="T87" fmla="*/ 2147483647 h 559"/>
              <a:gd name="T88" fmla="*/ 2147483647 w 2598"/>
              <a:gd name="T89" fmla="*/ 0 h 559"/>
              <a:gd name="T90" fmla="*/ 2147483647 w 2598"/>
              <a:gd name="T91" fmla="*/ 2147483647 h 559"/>
              <a:gd name="T92" fmla="*/ 2147483647 w 2598"/>
              <a:gd name="T93" fmla="*/ 2147483647 h 559"/>
              <a:gd name="T94" fmla="*/ 2147483647 w 2598"/>
              <a:gd name="T95" fmla="*/ 2147483647 h 559"/>
              <a:gd name="T96" fmla="*/ 2147483647 w 2598"/>
              <a:gd name="T97" fmla="*/ 2147483647 h 559"/>
              <a:gd name="T98" fmla="*/ 2147483647 w 2598"/>
              <a:gd name="T99" fmla="*/ 2147483647 h 559"/>
              <a:gd name="T100" fmla="*/ 2147483647 w 2598"/>
              <a:gd name="T101" fmla="*/ 2147483647 h 559"/>
              <a:gd name="T102" fmla="*/ 2147483647 w 2598"/>
              <a:gd name="T103" fmla="*/ 2147483647 h 559"/>
              <a:gd name="T104" fmla="*/ 2147483647 w 2598"/>
              <a:gd name="T105" fmla="*/ 2147483647 h 559"/>
              <a:gd name="T106" fmla="*/ 2147483647 w 2598"/>
              <a:gd name="T107" fmla="*/ 2147483647 h 559"/>
              <a:gd name="T108" fmla="*/ 2147483647 w 2598"/>
              <a:gd name="T109" fmla="*/ 2147483647 h 559"/>
              <a:gd name="T110" fmla="*/ 2147483647 w 2598"/>
              <a:gd name="T111" fmla="*/ 2147483647 h 559"/>
              <a:gd name="T112" fmla="*/ 2147483647 w 2598"/>
              <a:gd name="T113" fmla="*/ 2147483647 h 559"/>
              <a:gd name="T114" fmla="*/ 2147483647 w 2598"/>
              <a:gd name="T115" fmla="*/ 2147483647 h 559"/>
              <a:gd name="T116" fmla="*/ 2147483647 w 2598"/>
              <a:gd name="T117" fmla="*/ 2147483647 h 559"/>
              <a:gd name="T118" fmla="*/ 2147483647 w 2598"/>
              <a:gd name="T119" fmla="*/ 2147483647 h 559"/>
              <a:gd name="T120" fmla="*/ 2147483647 w 2598"/>
              <a:gd name="T121" fmla="*/ 2147483647 h 559"/>
              <a:gd name="T122" fmla="*/ 2147483647 w 2598"/>
              <a:gd name="T123" fmla="*/ 2147483647 h 559"/>
              <a:gd name="T124" fmla="*/ 2147483647 w 2598"/>
              <a:gd name="T125" fmla="*/ 2147483647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0" y="7"/>
                </a:lnTo>
                <a:lnTo>
                  <a:pt x="0" y="13"/>
                </a:lnTo>
                <a:lnTo>
                  <a:pt x="6" y="25"/>
                </a:lnTo>
                <a:lnTo>
                  <a:pt x="6" y="43"/>
                </a:lnTo>
                <a:lnTo>
                  <a:pt x="6" y="67"/>
                </a:lnTo>
                <a:lnTo>
                  <a:pt x="6" y="91"/>
                </a:lnTo>
                <a:lnTo>
                  <a:pt x="12" y="115"/>
                </a:lnTo>
                <a:lnTo>
                  <a:pt x="12" y="145"/>
                </a:lnTo>
                <a:lnTo>
                  <a:pt x="12" y="175"/>
                </a:lnTo>
                <a:lnTo>
                  <a:pt x="12" y="211"/>
                </a:lnTo>
                <a:lnTo>
                  <a:pt x="12" y="247"/>
                </a:lnTo>
                <a:lnTo>
                  <a:pt x="18" y="283"/>
                </a:lnTo>
                <a:lnTo>
                  <a:pt x="18" y="313"/>
                </a:lnTo>
                <a:lnTo>
                  <a:pt x="18" y="349"/>
                </a:lnTo>
                <a:lnTo>
                  <a:pt x="18" y="385"/>
                </a:lnTo>
                <a:lnTo>
                  <a:pt x="18" y="415"/>
                </a:lnTo>
                <a:lnTo>
                  <a:pt x="24" y="445"/>
                </a:lnTo>
                <a:lnTo>
                  <a:pt x="24" y="469"/>
                </a:lnTo>
                <a:lnTo>
                  <a:pt x="24" y="493"/>
                </a:lnTo>
                <a:lnTo>
                  <a:pt x="24" y="517"/>
                </a:lnTo>
                <a:lnTo>
                  <a:pt x="30" y="535"/>
                </a:lnTo>
                <a:lnTo>
                  <a:pt x="30" y="547"/>
                </a:lnTo>
                <a:lnTo>
                  <a:pt x="30" y="553"/>
                </a:lnTo>
                <a:lnTo>
                  <a:pt x="30" y="559"/>
                </a:lnTo>
                <a:lnTo>
                  <a:pt x="36" y="553"/>
                </a:lnTo>
                <a:lnTo>
                  <a:pt x="36" y="547"/>
                </a:lnTo>
                <a:lnTo>
                  <a:pt x="36" y="535"/>
                </a:lnTo>
                <a:lnTo>
                  <a:pt x="36" y="517"/>
                </a:lnTo>
                <a:lnTo>
                  <a:pt x="36" y="493"/>
                </a:lnTo>
                <a:lnTo>
                  <a:pt x="42" y="469"/>
                </a:lnTo>
                <a:lnTo>
                  <a:pt x="42" y="445"/>
                </a:lnTo>
                <a:lnTo>
                  <a:pt x="42" y="415"/>
                </a:lnTo>
                <a:lnTo>
                  <a:pt x="42" y="385"/>
                </a:lnTo>
                <a:lnTo>
                  <a:pt x="48" y="349"/>
                </a:lnTo>
                <a:lnTo>
                  <a:pt x="48" y="313"/>
                </a:lnTo>
                <a:lnTo>
                  <a:pt x="48" y="283"/>
                </a:lnTo>
                <a:lnTo>
                  <a:pt x="48" y="247"/>
                </a:lnTo>
                <a:lnTo>
                  <a:pt x="48" y="211"/>
                </a:lnTo>
                <a:lnTo>
                  <a:pt x="54" y="175"/>
                </a:lnTo>
                <a:lnTo>
                  <a:pt x="54" y="145"/>
                </a:lnTo>
                <a:lnTo>
                  <a:pt x="54" y="115"/>
                </a:lnTo>
                <a:lnTo>
                  <a:pt x="54" y="91"/>
                </a:lnTo>
                <a:lnTo>
                  <a:pt x="60" y="67"/>
                </a:lnTo>
                <a:lnTo>
                  <a:pt x="60" y="43"/>
                </a:lnTo>
                <a:lnTo>
                  <a:pt x="60" y="25"/>
                </a:lnTo>
                <a:lnTo>
                  <a:pt x="60" y="13"/>
                </a:lnTo>
                <a:lnTo>
                  <a:pt x="60" y="7"/>
                </a:lnTo>
                <a:lnTo>
                  <a:pt x="66" y="0"/>
                </a:lnTo>
                <a:lnTo>
                  <a:pt x="66" y="7"/>
                </a:lnTo>
                <a:lnTo>
                  <a:pt x="66" y="13"/>
                </a:lnTo>
                <a:lnTo>
                  <a:pt x="66" y="25"/>
                </a:lnTo>
                <a:lnTo>
                  <a:pt x="72" y="43"/>
                </a:lnTo>
                <a:lnTo>
                  <a:pt x="72" y="67"/>
                </a:lnTo>
                <a:lnTo>
                  <a:pt x="72" y="91"/>
                </a:lnTo>
                <a:lnTo>
                  <a:pt x="72" y="115"/>
                </a:lnTo>
                <a:lnTo>
                  <a:pt x="78" y="145"/>
                </a:lnTo>
                <a:lnTo>
                  <a:pt x="78" y="175"/>
                </a:lnTo>
                <a:lnTo>
                  <a:pt x="78" y="211"/>
                </a:lnTo>
                <a:lnTo>
                  <a:pt x="78" y="247"/>
                </a:lnTo>
                <a:lnTo>
                  <a:pt x="78" y="283"/>
                </a:lnTo>
                <a:lnTo>
                  <a:pt x="84" y="313"/>
                </a:lnTo>
                <a:lnTo>
                  <a:pt x="84" y="349"/>
                </a:lnTo>
                <a:lnTo>
                  <a:pt x="84" y="385"/>
                </a:lnTo>
                <a:lnTo>
                  <a:pt x="84" y="415"/>
                </a:lnTo>
                <a:lnTo>
                  <a:pt x="90" y="445"/>
                </a:lnTo>
                <a:lnTo>
                  <a:pt x="90" y="469"/>
                </a:lnTo>
                <a:lnTo>
                  <a:pt x="90" y="493"/>
                </a:lnTo>
                <a:lnTo>
                  <a:pt x="90" y="517"/>
                </a:lnTo>
                <a:lnTo>
                  <a:pt x="90" y="535"/>
                </a:lnTo>
                <a:lnTo>
                  <a:pt x="96" y="547"/>
                </a:lnTo>
                <a:lnTo>
                  <a:pt x="96" y="553"/>
                </a:lnTo>
                <a:lnTo>
                  <a:pt x="96" y="559"/>
                </a:lnTo>
                <a:lnTo>
                  <a:pt x="96" y="553"/>
                </a:lnTo>
                <a:lnTo>
                  <a:pt x="102" y="547"/>
                </a:lnTo>
                <a:lnTo>
                  <a:pt x="102" y="535"/>
                </a:lnTo>
                <a:lnTo>
                  <a:pt x="102" y="517"/>
                </a:lnTo>
                <a:lnTo>
                  <a:pt x="102" y="493"/>
                </a:lnTo>
                <a:lnTo>
                  <a:pt x="108" y="469"/>
                </a:lnTo>
                <a:lnTo>
                  <a:pt x="108" y="445"/>
                </a:lnTo>
                <a:lnTo>
                  <a:pt x="108" y="415"/>
                </a:lnTo>
                <a:lnTo>
                  <a:pt x="108" y="385"/>
                </a:lnTo>
                <a:lnTo>
                  <a:pt x="108" y="349"/>
                </a:lnTo>
                <a:lnTo>
                  <a:pt x="114" y="313"/>
                </a:lnTo>
                <a:lnTo>
                  <a:pt x="114" y="277"/>
                </a:lnTo>
                <a:lnTo>
                  <a:pt x="114" y="247"/>
                </a:lnTo>
                <a:lnTo>
                  <a:pt x="114" y="211"/>
                </a:lnTo>
                <a:lnTo>
                  <a:pt x="114" y="175"/>
                </a:lnTo>
                <a:lnTo>
                  <a:pt x="120" y="145"/>
                </a:lnTo>
                <a:lnTo>
                  <a:pt x="120" y="115"/>
                </a:lnTo>
                <a:lnTo>
                  <a:pt x="120" y="91"/>
                </a:lnTo>
                <a:lnTo>
                  <a:pt x="120" y="67"/>
                </a:lnTo>
                <a:lnTo>
                  <a:pt x="126" y="43"/>
                </a:lnTo>
                <a:lnTo>
                  <a:pt x="126" y="25"/>
                </a:lnTo>
                <a:lnTo>
                  <a:pt x="126" y="13"/>
                </a:lnTo>
                <a:lnTo>
                  <a:pt x="126" y="7"/>
                </a:lnTo>
                <a:lnTo>
                  <a:pt x="132" y="0"/>
                </a:lnTo>
                <a:lnTo>
                  <a:pt x="132" y="7"/>
                </a:lnTo>
                <a:lnTo>
                  <a:pt x="132" y="13"/>
                </a:lnTo>
                <a:lnTo>
                  <a:pt x="132" y="25"/>
                </a:lnTo>
                <a:lnTo>
                  <a:pt x="138" y="43"/>
                </a:lnTo>
                <a:lnTo>
                  <a:pt x="138" y="67"/>
                </a:lnTo>
                <a:lnTo>
                  <a:pt x="138" y="91"/>
                </a:lnTo>
                <a:lnTo>
                  <a:pt x="138" y="115"/>
                </a:lnTo>
                <a:lnTo>
                  <a:pt x="138" y="145"/>
                </a:lnTo>
                <a:lnTo>
                  <a:pt x="144" y="175"/>
                </a:lnTo>
                <a:lnTo>
                  <a:pt x="144" y="211"/>
                </a:lnTo>
                <a:lnTo>
                  <a:pt x="144" y="247"/>
                </a:lnTo>
                <a:lnTo>
                  <a:pt x="144" y="283"/>
                </a:lnTo>
                <a:lnTo>
                  <a:pt x="144" y="313"/>
                </a:lnTo>
                <a:lnTo>
                  <a:pt x="150" y="349"/>
                </a:lnTo>
                <a:lnTo>
                  <a:pt x="150" y="385"/>
                </a:lnTo>
                <a:lnTo>
                  <a:pt x="150" y="415"/>
                </a:lnTo>
                <a:lnTo>
                  <a:pt x="150" y="445"/>
                </a:lnTo>
                <a:lnTo>
                  <a:pt x="156" y="469"/>
                </a:lnTo>
                <a:lnTo>
                  <a:pt x="156" y="493"/>
                </a:lnTo>
                <a:lnTo>
                  <a:pt x="156" y="517"/>
                </a:lnTo>
                <a:lnTo>
                  <a:pt x="156" y="535"/>
                </a:lnTo>
                <a:lnTo>
                  <a:pt x="156" y="547"/>
                </a:lnTo>
                <a:lnTo>
                  <a:pt x="162" y="553"/>
                </a:lnTo>
                <a:lnTo>
                  <a:pt x="162" y="559"/>
                </a:lnTo>
                <a:lnTo>
                  <a:pt x="162" y="553"/>
                </a:lnTo>
                <a:lnTo>
                  <a:pt x="162" y="547"/>
                </a:lnTo>
                <a:lnTo>
                  <a:pt x="168" y="535"/>
                </a:lnTo>
                <a:lnTo>
                  <a:pt x="168" y="517"/>
                </a:lnTo>
                <a:lnTo>
                  <a:pt x="168" y="493"/>
                </a:lnTo>
                <a:lnTo>
                  <a:pt x="168" y="469"/>
                </a:lnTo>
                <a:lnTo>
                  <a:pt x="174" y="445"/>
                </a:lnTo>
                <a:lnTo>
                  <a:pt x="174" y="415"/>
                </a:lnTo>
                <a:lnTo>
                  <a:pt x="174" y="385"/>
                </a:lnTo>
                <a:lnTo>
                  <a:pt x="174" y="349"/>
                </a:lnTo>
                <a:lnTo>
                  <a:pt x="174" y="313"/>
                </a:lnTo>
                <a:lnTo>
                  <a:pt x="180" y="277"/>
                </a:lnTo>
                <a:lnTo>
                  <a:pt x="180" y="247"/>
                </a:lnTo>
                <a:lnTo>
                  <a:pt x="180" y="211"/>
                </a:lnTo>
                <a:lnTo>
                  <a:pt x="180" y="175"/>
                </a:lnTo>
                <a:lnTo>
                  <a:pt x="186" y="145"/>
                </a:lnTo>
                <a:lnTo>
                  <a:pt x="186" y="115"/>
                </a:lnTo>
                <a:lnTo>
                  <a:pt x="186" y="91"/>
                </a:lnTo>
                <a:lnTo>
                  <a:pt x="186" y="67"/>
                </a:lnTo>
                <a:lnTo>
                  <a:pt x="186" y="43"/>
                </a:lnTo>
                <a:lnTo>
                  <a:pt x="192" y="25"/>
                </a:lnTo>
                <a:lnTo>
                  <a:pt x="192" y="13"/>
                </a:lnTo>
                <a:lnTo>
                  <a:pt x="192" y="7"/>
                </a:lnTo>
                <a:lnTo>
                  <a:pt x="192" y="0"/>
                </a:lnTo>
                <a:lnTo>
                  <a:pt x="198" y="7"/>
                </a:lnTo>
                <a:lnTo>
                  <a:pt x="198" y="13"/>
                </a:lnTo>
                <a:lnTo>
                  <a:pt x="198" y="25"/>
                </a:lnTo>
                <a:lnTo>
                  <a:pt x="198" y="43"/>
                </a:lnTo>
                <a:lnTo>
                  <a:pt x="204" y="67"/>
                </a:lnTo>
                <a:lnTo>
                  <a:pt x="204" y="91"/>
                </a:lnTo>
                <a:lnTo>
                  <a:pt x="204" y="115"/>
                </a:lnTo>
                <a:lnTo>
                  <a:pt x="204" y="145"/>
                </a:lnTo>
                <a:lnTo>
                  <a:pt x="204" y="175"/>
                </a:lnTo>
                <a:lnTo>
                  <a:pt x="210" y="211"/>
                </a:lnTo>
                <a:lnTo>
                  <a:pt x="210" y="247"/>
                </a:lnTo>
                <a:lnTo>
                  <a:pt x="210" y="283"/>
                </a:lnTo>
                <a:lnTo>
                  <a:pt x="210" y="313"/>
                </a:lnTo>
                <a:lnTo>
                  <a:pt x="216" y="349"/>
                </a:lnTo>
                <a:lnTo>
                  <a:pt x="216" y="385"/>
                </a:lnTo>
                <a:lnTo>
                  <a:pt x="216" y="415"/>
                </a:lnTo>
                <a:lnTo>
                  <a:pt x="216" y="445"/>
                </a:lnTo>
                <a:lnTo>
                  <a:pt x="216" y="469"/>
                </a:lnTo>
                <a:lnTo>
                  <a:pt x="222" y="493"/>
                </a:lnTo>
                <a:lnTo>
                  <a:pt x="222" y="517"/>
                </a:lnTo>
                <a:lnTo>
                  <a:pt x="222" y="535"/>
                </a:lnTo>
                <a:lnTo>
                  <a:pt x="222" y="547"/>
                </a:lnTo>
                <a:lnTo>
                  <a:pt x="222" y="553"/>
                </a:lnTo>
                <a:lnTo>
                  <a:pt x="228" y="559"/>
                </a:lnTo>
                <a:lnTo>
                  <a:pt x="228" y="553"/>
                </a:lnTo>
                <a:lnTo>
                  <a:pt x="228" y="547"/>
                </a:lnTo>
                <a:lnTo>
                  <a:pt x="234" y="535"/>
                </a:lnTo>
                <a:lnTo>
                  <a:pt x="234" y="517"/>
                </a:lnTo>
                <a:lnTo>
                  <a:pt x="234" y="493"/>
                </a:lnTo>
                <a:lnTo>
                  <a:pt x="234" y="469"/>
                </a:lnTo>
                <a:lnTo>
                  <a:pt x="234" y="445"/>
                </a:lnTo>
                <a:lnTo>
                  <a:pt x="240" y="415"/>
                </a:lnTo>
                <a:lnTo>
                  <a:pt x="240" y="385"/>
                </a:lnTo>
                <a:lnTo>
                  <a:pt x="240" y="349"/>
                </a:lnTo>
                <a:lnTo>
                  <a:pt x="240" y="313"/>
                </a:lnTo>
                <a:lnTo>
                  <a:pt x="240" y="283"/>
                </a:lnTo>
                <a:lnTo>
                  <a:pt x="246" y="247"/>
                </a:lnTo>
                <a:lnTo>
                  <a:pt x="246" y="211"/>
                </a:lnTo>
                <a:lnTo>
                  <a:pt x="246" y="175"/>
                </a:lnTo>
                <a:lnTo>
                  <a:pt x="246" y="145"/>
                </a:lnTo>
                <a:lnTo>
                  <a:pt x="252" y="115"/>
                </a:lnTo>
                <a:lnTo>
                  <a:pt x="252" y="91"/>
                </a:lnTo>
                <a:lnTo>
                  <a:pt x="252" y="67"/>
                </a:lnTo>
                <a:lnTo>
                  <a:pt x="252" y="43"/>
                </a:lnTo>
                <a:lnTo>
                  <a:pt x="252" y="25"/>
                </a:lnTo>
                <a:lnTo>
                  <a:pt x="258" y="13"/>
                </a:lnTo>
                <a:lnTo>
                  <a:pt x="258" y="7"/>
                </a:lnTo>
                <a:lnTo>
                  <a:pt x="258" y="0"/>
                </a:lnTo>
                <a:lnTo>
                  <a:pt x="264" y="7"/>
                </a:lnTo>
                <a:lnTo>
                  <a:pt x="264" y="13"/>
                </a:lnTo>
                <a:lnTo>
                  <a:pt x="264" y="25"/>
                </a:lnTo>
                <a:lnTo>
                  <a:pt x="264" y="43"/>
                </a:lnTo>
                <a:lnTo>
                  <a:pt x="264" y="67"/>
                </a:lnTo>
                <a:lnTo>
                  <a:pt x="270" y="91"/>
                </a:lnTo>
                <a:lnTo>
                  <a:pt x="270" y="115"/>
                </a:lnTo>
                <a:lnTo>
                  <a:pt x="270" y="145"/>
                </a:lnTo>
                <a:lnTo>
                  <a:pt x="270" y="175"/>
                </a:lnTo>
                <a:lnTo>
                  <a:pt x="270" y="211"/>
                </a:lnTo>
                <a:lnTo>
                  <a:pt x="276" y="247"/>
                </a:lnTo>
                <a:lnTo>
                  <a:pt x="276" y="283"/>
                </a:lnTo>
                <a:lnTo>
                  <a:pt x="276" y="313"/>
                </a:lnTo>
                <a:lnTo>
                  <a:pt x="276" y="349"/>
                </a:lnTo>
                <a:lnTo>
                  <a:pt x="282" y="385"/>
                </a:lnTo>
                <a:lnTo>
                  <a:pt x="282" y="415"/>
                </a:lnTo>
                <a:lnTo>
                  <a:pt x="282" y="445"/>
                </a:lnTo>
                <a:lnTo>
                  <a:pt x="282" y="469"/>
                </a:lnTo>
                <a:lnTo>
                  <a:pt x="282" y="493"/>
                </a:lnTo>
                <a:lnTo>
                  <a:pt x="288" y="517"/>
                </a:lnTo>
                <a:lnTo>
                  <a:pt x="288" y="535"/>
                </a:lnTo>
                <a:lnTo>
                  <a:pt x="288" y="547"/>
                </a:lnTo>
                <a:lnTo>
                  <a:pt x="288" y="553"/>
                </a:lnTo>
                <a:lnTo>
                  <a:pt x="294" y="559"/>
                </a:lnTo>
                <a:lnTo>
                  <a:pt x="294" y="553"/>
                </a:lnTo>
                <a:lnTo>
                  <a:pt x="294" y="547"/>
                </a:lnTo>
                <a:lnTo>
                  <a:pt x="294" y="535"/>
                </a:lnTo>
                <a:lnTo>
                  <a:pt x="300" y="517"/>
                </a:lnTo>
                <a:lnTo>
                  <a:pt x="300" y="493"/>
                </a:lnTo>
                <a:lnTo>
                  <a:pt x="300" y="469"/>
                </a:lnTo>
                <a:lnTo>
                  <a:pt x="300" y="445"/>
                </a:lnTo>
                <a:lnTo>
                  <a:pt x="300" y="415"/>
                </a:lnTo>
                <a:lnTo>
                  <a:pt x="306" y="385"/>
                </a:lnTo>
                <a:lnTo>
                  <a:pt x="306" y="349"/>
                </a:lnTo>
                <a:lnTo>
                  <a:pt x="306" y="313"/>
                </a:lnTo>
                <a:lnTo>
                  <a:pt x="306" y="283"/>
                </a:lnTo>
                <a:lnTo>
                  <a:pt x="312" y="247"/>
                </a:lnTo>
                <a:lnTo>
                  <a:pt x="312" y="211"/>
                </a:lnTo>
                <a:lnTo>
                  <a:pt x="312" y="175"/>
                </a:lnTo>
                <a:lnTo>
                  <a:pt x="312" y="145"/>
                </a:lnTo>
                <a:lnTo>
                  <a:pt x="312" y="115"/>
                </a:lnTo>
                <a:lnTo>
                  <a:pt x="318" y="91"/>
                </a:lnTo>
                <a:lnTo>
                  <a:pt x="318" y="67"/>
                </a:lnTo>
                <a:lnTo>
                  <a:pt x="318" y="43"/>
                </a:lnTo>
                <a:lnTo>
                  <a:pt x="318" y="25"/>
                </a:lnTo>
                <a:lnTo>
                  <a:pt x="318" y="13"/>
                </a:lnTo>
                <a:lnTo>
                  <a:pt x="324" y="7"/>
                </a:lnTo>
                <a:lnTo>
                  <a:pt x="324" y="0"/>
                </a:lnTo>
                <a:lnTo>
                  <a:pt x="324" y="7"/>
                </a:lnTo>
                <a:lnTo>
                  <a:pt x="330" y="13"/>
                </a:lnTo>
                <a:lnTo>
                  <a:pt x="330" y="25"/>
                </a:lnTo>
                <a:lnTo>
                  <a:pt x="330" y="43"/>
                </a:lnTo>
                <a:lnTo>
                  <a:pt x="330" y="67"/>
                </a:lnTo>
                <a:lnTo>
                  <a:pt x="330" y="91"/>
                </a:lnTo>
                <a:lnTo>
                  <a:pt x="336" y="115"/>
                </a:lnTo>
                <a:lnTo>
                  <a:pt x="336" y="145"/>
                </a:lnTo>
                <a:lnTo>
                  <a:pt x="336" y="175"/>
                </a:lnTo>
                <a:lnTo>
                  <a:pt x="336" y="211"/>
                </a:lnTo>
                <a:lnTo>
                  <a:pt x="342" y="247"/>
                </a:lnTo>
                <a:lnTo>
                  <a:pt x="342" y="283"/>
                </a:lnTo>
                <a:lnTo>
                  <a:pt x="342" y="313"/>
                </a:lnTo>
                <a:lnTo>
                  <a:pt x="342" y="349"/>
                </a:lnTo>
                <a:lnTo>
                  <a:pt x="342" y="385"/>
                </a:lnTo>
                <a:lnTo>
                  <a:pt x="348" y="415"/>
                </a:lnTo>
                <a:lnTo>
                  <a:pt x="348" y="445"/>
                </a:lnTo>
                <a:lnTo>
                  <a:pt x="348" y="469"/>
                </a:lnTo>
                <a:lnTo>
                  <a:pt x="348" y="493"/>
                </a:lnTo>
                <a:lnTo>
                  <a:pt x="348" y="517"/>
                </a:lnTo>
                <a:lnTo>
                  <a:pt x="354" y="535"/>
                </a:lnTo>
                <a:lnTo>
                  <a:pt x="354" y="547"/>
                </a:lnTo>
                <a:lnTo>
                  <a:pt x="354" y="553"/>
                </a:lnTo>
                <a:lnTo>
                  <a:pt x="360" y="559"/>
                </a:lnTo>
                <a:lnTo>
                  <a:pt x="360" y="553"/>
                </a:lnTo>
                <a:lnTo>
                  <a:pt x="360" y="547"/>
                </a:lnTo>
                <a:lnTo>
                  <a:pt x="360" y="535"/>
                </a:lnTo>
                <a:lnTo>
                  <a:pt x="360" y="517"/>
                </a:lnTo>
                <a:lnTo>
                  <a:pt x="366" y="493"/>
                </a:lnTo>
                <a:lnTo>
                  <a:pt x="366" y="469"/>
                </a:lnTo>
                <a:lnTo>
                  <a:pt x="366" y="445"/>
                </a:lnTo>
                <a:lnTo>
                  <a:pt x="366" y="415"/>
                </a:lnTo>
                <a:lnTo>
                  <a:pt x="366" y="385"/>
                </a:lnTo>
                <a:lnTo>
                  <a:pt x="372" y="349"/>
                </a:lnTo>
                <a:lnTo>
                  <a:pt x="372" y="313"/>
                </a:lnTo>
                <a:lnTo>
                  <a:pt x="372" y="277"/>
                </a:lnTo>
                <a:lnTo>
                  <a:pt x="372" y="247"/>
                </a:lnTo>
                <a:lnTo>
                  <a:pt x="378" y="211"/>
                </a:lnTo>
                <a:lnTo>
                  <a:pt x="378" y="175"/>
                </a:lnTo>
                <a:lnTo>
                  <a:pt x="378" y="145"/>
                </a:lnTo>
                <a:lnTo>
                  <a:pt x="378" y="115"/>
                </a:lnTo>
                <a:lnTo>
                  <a:pt x="378" y="91"/>
                </a:lnTo>
                <a:lnTo>
                  <a:pt x="384" y="67"/>
                </a:lnTo>
                <a:lnTo>
                  <a:pt x="384" y="43"/>
                </a:lnTo>
                <a:lnTo>
                  <a:pt x="384" y="25"/>
                </a:lnTo>
                <a:lnTo>
                  <a:pt x="384" y="13"/>
                </a:lnTo>
                <a:lnTo>
                  <a:pt x="390" y="7"/>
                </a:lnTo>
                <a:lnTo>
                  <a:pt x="390" y="0"/>
                </a:lnTo>
                <a:lnTo>
                  <a:pt x="390" y="7"/>
                </a:lnTo>
                <a:lnTo>
                  <a:pt x="390" y="13"/>
                </a:lnTo>
                <a:lnTo>
                  <a:pt x="396" y="25"/>
                </a:lnTo>
                <a:lnTo>
                  <a:pt x="396" y="43"/>
                </a:lnTo>
                <a:lnTo>
                  <a:pt x="396" y="67"/>
                </a:lnTo>
                <a:lnTo>
                  <a:pt x="396" y="91"/>
                </a:lnTo>
                <a:lnTo>
                  <a:pt x="396" y="115"/>
                </a:lnTo>
                <a:lnTo>
                  <a:pt x="402" y="145"/>
                </a:lnTo>
                <a:lnTo>
                  <a:pt x="402" y="175"/>
                </a:lnTo>
                <a:lnTo>
                  <a:pt x="402" y="211"/>
                </a:lnTo>
                <a:lnTo>
                  <a:pt x="402" y="247"/>
                </a:lnTo>
                <a:lnTo>
                  <a:pt x="408" y="283"/>
                </a:lnTo>
                <a:lnTo>
                  <a:pt x="408" y="313"/>
                </a:lnTo>
                <a:lnTo>
                  <a:pt x="408" y="349"/>
                </a:lnTo>
                <a:lnTo>
                  <a:pt x="408" y="385"/>
                </a:lnTo>
                <a:lnTo>
                  <a:pt x="408" y="415"/>
                </a:lnTo>
                <a:lnTo>
                  <a:pt x="414" y="445"/>
                </a:lnTo>
                <a:lnTo>
                  <a:pt x="414" y="469"/>
                </a:lnTo>
                <a:lnTo>
                  <a:pt x="414" y="493"/>
                </a:lnTo>
                <a:lnTo>
                  <a:pt x="414" y="517"/>
                </a:lnTo>
                <a:lnTo>
                  <a:pt x="414" y="535"/>
                </a:lnTo>
                <a:lnTo>
                  <a:pt x="420" y="547"/>
                </a:lnTo>
                <a:lnTo>
                  <a:pt x="420" y="553"/>
                </a:lnTo>
                <a:lnTo>
                  <a:pt x="420" y="559"/>
                </a:lnTo>
                <a:lnTo>
                  <a:pt x="426" y="553"/>
                </a:lnTo>
                <a:lnTo>
                  <a:pt x="426" y="547"/>
                </a:lnTo>
                <a:lnTo>
                  <a:pt x="426" y="535"/>
                </a:lnTo>
                <a:lnTo>
                  <a:pt x="426" y="517"/>
                </a:lnTo>
                <a:lnTo>
                  <a:pt x="426" y="493"/>
                </a:lnTo>
                <a:lnTo>
                  <a:pt x="432" y="469"/>
                </a:lnTo>
                <a:lnTo>
                  <a:pt x="432" y="445"/>
                </a:lnTo>
                <a:lnTo>
                  <a:pt x="432" y="415"/>
                </a:lnTo>
                <a:lnTo>
                  <a:pt x="432" y="385"/>
                </a:lnTo>
                <a:lnTo>
                  <a:pt x="438" y="349"/>
                </a:lnTo>
                <a:lnTo>
                  <a:pt x="438" y="313"/>
                </a:lnTo>
                <a:lnTo>
                  <a:pt x="438" y="283"/>
                </a:lnTo>
                <a:lnTo>
                  <a:pt x="438" y="247"/>
                </a:lnTo>
                <a:lnTo>
                  <a:pt x="438" y="211"/>
                </a:lnTo>
                <a:lnTo>
                  <a:pt x="444" y="175"/>
                </a:lnTo>
                <a:lnTo>
                  <a:pt x="444" y="145"/>
                </a:lnTo>
                <a:lnTo>
                  <a:pt x="444" y="115"/>
                </a:lnTo>
                <a:lnTo>
                  <a:pt x="444" y="91"/>
                </a:lnTo>
                <a:lnTo>
                  <a:pt x="444" y="67"/>
                </a:lnTo>
                <a:lnTo>
                  <a:pt x="450" y="43"/>
                </a:lnTo>
                <a:lnTo>
                  <a:pt x="450" y="25"/>
                </a:lnTo>
                <a:lnTo>
                  <a:pt x="450" y="13"/>
                </a:lnTo>
                <a:lnTo>
                  <a:pt x="450" y="7"/>
                </a:lnTo>
                <a:lnTo>
                  <a:pt x="456" y="0"/>
                </a:lnTo>
                <a:lnTo>
                  <a:pt x="456" y="7"/>
                </a:lnTo>
                <a:lnTo>
                  <a:pt x="456" y="13"/>
                </a:lnTo>
                <a:lnTo>
                  <a:pt x="456" y="25"/>
                </a:lnTo>
                <a:lnTo>
                  <a:pt x="462" y="43"/>
                </a:lnTo>
                <a:lnTo>
                  <a:pt x="462" y="67"/>
                </a:lnTo>
                <a:lnTo>
                  <a:pt x="462" y="91"/>
                </a:lnTo>
                <a:lnTo>
                  <a:pt x="462" y="115"/>
                </a:lnTo>
                <a:lnTo>
                  <a:pt x="468" y="145"/>
                </a:lnTo>
                <a:lnTo>
                  <a:pt x="468" y="175"/>
                </a:lnTo>
                <a:lnTo>
                  <a:pt x="468" y="211"/>
                </a:lnTo>
                <a:lnTo>
                  <a:pt x="468" y="247"/>
                </a:lnTo>
                <a:lnTo>
                  <a:pt x="468" y="283"/>
                </a:lnTo>
                <a:lnTo>
                  <a:pt x="474" y="313"/>
                </a:lnTo>
                <a:lnTo>
                  <a:pt x="474" y="349"/>
                </a:lnTo>
                <a:lnTo>
                  <a:pt x="474" y="385"/>
                </a:lnTo>
                <a:lnTo>
                  <a:pt x="474" y="415"/>
                </a:lnTo>
                <a:lnTo>
                  <a:pt x="474" y="445"/>
                </a:lnTo>
                <a:lnTo>
                  <a:pt x="480" y="469"/>
                </a:lnTo>
                <a:lnTo>
                  <a:pt x="480" y="493"/>
                </a:lnTo>
                <a:lnTo>
                  <a:pt x="480" y="517"/>
                </a:lnTo>
                <a:lnTo>
                  <a:pt x="480" y="535"/>
                </a:lnTo>
                <a:lnTo>
                  <a:pt x="486" y="547"/>
                </a:lnTo>
                <a:lnTo>
                  <a:pt x="486" y="553"/>
                </a:lnTo>
                <a:lnTo>
                  <a:pt x="486" y="559"/>
                </a:lnTo>
                <a:lnTo>
                  <a:pt x="486" y="553"/>
                </a:lnTo>
                <a:lnTo>
                  <a:pt x="492" y="547"/>
                </a:lnTo>
                <a:lnTo>
                  <a:pt x="492" y="535"/>
                </a:lnTo>
                <a:lnTo>
                  <a:pt x="492" y="517"/>
                </a:lnTo>
                <a:lnTo>
                  <a:pt x="492" y="493"/>
                </a:lnTo>
                <a:lnTo>
                  <a:pt x="492" y="469"/>
                </a:lnTo>
                <a:lnTo>
                  <a:pt x="498" y="445"/>
                </a:lnTo>
                <a:lnTo>
                  <a:pt x="498" y="415"/>
                </a:lnTo>
                <a:lnTo>
                  <a:pt x="498" y="385"/>
                </a:lnTo>
                <a:lnTo>
                  <a:pt x="498" y="349"/>
                </a:lnTo>
                <a:lnTo>
                  <a:pt x="504" y="313"/>
                </a:lnTo>
                <a:lnTo>
                  <a:pt x="504" y="277"/>
                </a:lnTo>
                <a:lnTo>
                  <a:pt x="504" y="247"/>
                </a:lnTo>
                <a:lnTo>
                  <a:pt x="504" y="211"/>
                </a:lnTo>
                <a:lnTo>
                  <a:pt x="504" y="175"/>
                </a:lnTo>
                <a:lnTo>
                  <a:pt x="510" y="145"/>
                </a:lnTo>
                <a:lnTo>
                  <a:pt x="510" y="115"/>
                </a:lnTo>
                <a:lnTo>
                  <a:pt x="510" y="91"/>
                </a:lnTo>
                <a:lnTo>
                  <a:pt x="510" y="67"/>
                </a:lnTo>
                <a:lnTo>
                  <a:pt x="516" y="43"/>
                </a:lnTo>
                <a:lnTo>
                  <a:pt x="516" y="25"/>
                </a:lnTo>
                <a:lnTo>
                  <a:pt x="516" y="13"/>
                </a:lnTo>
                <a:lnTo>
                  <a:pt x="516" y="7"/>
                </a:lnTo>
                <a:lnTo>
                  <a:pt x="522" y="0"/>
                </a:lnTo>
                <a:lnTo>
                  <a:pt x="522" y="7"/>
                </a:lnTo>
                <a:lnTo>
                  <a:pt x="522" y="13"/>
                </a:lnTo>
                <a:lnTo>
                  <a:pt x="522" y="25"/>
                </a:lnTo>
                <a:lnTo>
                  <a:pt x="522" y="43"/>
                </a:lnTo>
                <a:lnTo>
                  <a:pt x="528" y="67"/>
                </a:lnTo>
                <a:lnTo>
                  <a:pt x="528" y="91"/>
                </a:lnTo>
                <a:lnTo>
                  <a:pt x="528" y="115"/>
                </a:lnTo>
                <a:lnTo>
                  <a:pt x="528" y="145"/>
                </a:lnTo>
                <a:lnTo>
                  <a:pt x="534" y="175"/>
                </a:lnTo>
                <a:lnTo>
                  <a:pt x="534" y="211"/>
                </a:lnTo>
                <a:lnTo>
                  <a:pt x="534" y="247"/>
                </a:lnTo>
                <a:lnTo>
                  <a:pt x="534" y="283"/>
                </a:lnTo>
                <a:lnTo>
                  <a:pt x="534" y="313"/>
                </a:lnTo>
                <a:lnTo>
                  <a:pt x="540" y="349"/>
                </a:lnTo>
                <a:lnTo>
                  <a:pt x="540" y="385"/>
                </a:lnTo>
                <a:lnTo>
                  <a:pt x="540" y="415"/>
                </a:lnTo>
                <a:lnTo>
                  <a:pt x="540" y="445"/>
                </a:lnTo>
                <a:lnTo>
                  <a:pt x="540" y="469"/>
                </a:lnTo>
                <a:lnTo>
                  <a:pt x="546" y="493"/>
                </a:lnTo>
                <a:lnTo>
                  <a:pt x="546" y="517"/>
                </a:lnTo>
                <a:lnTo>
                  <a:pt x="546" y="535"/>
                </a:lnTo>
                <a:lnTo>
                  <a:pt x="546" y="547"/>
                </a:lnTo>
                <a:lnTo>
                  <a:pt x="552" y="553"/>
                </a:lnTo>
                <a:lnTo>
                  <a:pt x="552" y="559"/>
                </a:lnTo>
                <a:lnTo>
                  <a:pt x="552" y="553"/>
                </a:lnTo>
                <a:lnTo>
                  <a:pt x="552" y="547"/>
                </a:lnTo>
                <a:lnTo>
                  <a:pt x="558" y="535"/>
                </a:lnTo>
                <a:lnTo>
                  <a:pt x="558" y="517"/>
                </a:lnTo>
                <a:lnTo>
                  <a:pt x="558" y="493"/>
                </a:lnTo>
                <a:lnTo>
                  <a:pt x="558" y="469"/>
                </a:lnTo>
                <a:lnTo>
                  <a:pt x="564" y="445"/>
                </a:lnTo>
                <a:lnTo>
                  <a:pt x="564" y="415"/>
                </a:lnTo>
                <a:lnTo>
                  <a:pt x="564" y="385"/>
                </a:lnTo>
                <a:lnTo>
                  <a:pt x="564" y="349"/>
                </a:lnTo>
                <a:lnTo>
                  <a:pt x="564" y="313"/>
                </a:lnTo>
                <a:lnTo>
                  <a:pt x="570" y="283"/>
                </a:lnTo>
                <a:lnTo>
                  <a:pt x="570" y="247"/>
                </a:lnTo>
                <a:lnTo>
                  <a:pt x="570" y="211"/>
                </a:lnTo>
                <a:lnTo>
                  <a:pt x="570" y="175"/>
                </a:lnTo>
                <a:lnTo>
                  <a:pt x="570" y="145"/>
                </a:lnTo>
                <a:lnTo>
                  <a:pt x="576" y="115"/>
                </a:lnTo>
                <a:lnTo>
                  <a:pt x="576" y="91"/>
                </a:lnTo>
                <a:lnTo>
                  <a:pt x="576" y="67"/>
                </a:lnTo>
                <a:lnTo>
                  <a:pt x="576" y="43"/>
                </a:lnTo>
                <a:lnTo>
                  <a:pt x="582" y="25"/>
                </a:lnTo>
                <a:lnTo>
                  <a:pt x="582" y="13"/>
                </a:lnTo>
                <a:lnTo>
                  <a:pt x="582" y="7"/>
                </a:lnTo>
                <a:lnTo>
                  <a:pt x="582" y="0"/>
                </a:lnTo>
                <a:lnTo>
                  <a:pt x="588" y="7"/>
                </a:lnTo>
                <a:lnTo>
                  <a:pt x="588" y="13"/>
                </a:lnTo>
                <a:lnTo>
                  <a:pt x="588" y="25"/>
                </a:lnTo>
                <a:lnTo>
                  <a:pt x="588" y="43"/>
                </a:lnTo>
                <a:lnTo>
                  <a:pt x="594" y="67"/>
                </a:lnTo>
                <a:lnTo>
                  <a:pt x="594" y="91"/>
                </a:lnTo>
                <a:lnTo>
                  <a:pt x="594" y="115"/>
                </a:lnTo>
                <a:lnTo>
                  <a:pt x="594" y="145"/>
                </a:lnTo>
                <a:lnTo>
                  <a:pt x="594" y="175"/>
                </a:lnTo>
                <a:lnTo>
                  <a:pt x="600" y="211"/>
                </a:lnTo>
                <a:lnTo>
                  <a:pt x="600" y="247"/>
                </a:lnTo>
                <a:lnTo>
                  <a:pt x="600" y="277"/>
                </a:lnTo>
                <a:lnTo>
                  <a:pt x="600" y="313"/>
                </a:lnTo>
                <a:lnTo>
                  <a:pt x="600" y="349"/>
                </a:lnTo>
                <a:lnTo>
                  <a:pt x="606" y="385"/>
                </a:lnTo>
                <a:lnTo>
                  <a:pt x="606" y="415"/>
                </a:lnTo>
                <a:lnTo>
                  <a:pt x="606" y="445"/>
                </a:lnTo>
                <a:lnTo>
                  <a:pt x="606" y="469"/>
                </a:lnTo>
                <a:lnTo>
                  <a:pt x="612" y="493"/>
                </a:lnTo>
                <a:lnTo>
                  <a:pt x="612" y="517"/>
                </a:lnTo>
                <a:lnTo>
                  <a:pt x="612" y="535"/>
                </a:lnTo>
                <a:lnTo>
                  <a:pt x="612" y="547"/>
                </a:lnTo>
                <a:lnTo>
                  <a:pt x="612" y="553"/>
                </a:lnTo>
                <a:lnTo>
                  <a:pt x="618" y="559"/>
                </a:lnTo>
                <a:lnTo>
                  <a:pt x="618" y="553"/>
                </a:lnTo>
                <a:lnTo>
                  <a:pt x="618" y="547"/>
                </a:lnTo>
                <a:lnTo>
                  <a:pt x="618" y="535"/>
                </a:lnTo>
                <a:lnTo>
                  <a:pt x="624" y="517"/>
                </a:lnTo>
                <a:lnTo>
                  <a:pt x="624" y="493"/>
                </a:lnTo>
                <a:lnTo>
                  <a:pt x="624" y="469"/>
                </a:lnTo>
                <a:lnTo>
                  <a:pt x="624" y="445"/>
                </a:lnTo>
                <a:lnTo>
                  <a:pt x="630" y="415"/>
                </a:lnTo>
                <a:lnTo>
                  <a:pt x="630" y="385"/>
                </a:lnTo>
                <a:lnTo>
                  <a:pt x="630" y="349"/>
                </a:lnTo>
                <a:lnTo>
                  <a:pt x="630" y="313"/>
                </a:lnTo>
                <a:lnTo>
                  <a:pt x="630" y="277"/>
                </a:lnTo>
                <a:lnTo>
                  <a:pt x="636" y="247"/>
                </a:lnTo>
                <a:lnTo>
                  <a:pt x="636" y="211"/>
                </a:lnTo>
                <a:lnTo>
                  <a:pt x="636" y="175"/>
                </a:lnTo>
                <a:lnTo>
                  <a:pt x="636" y="145"/>
                </a:lnTo>
                <a:lnTo>
                  <a:pt x="642" y="115"/>
                </a:lnTo>
                <a:lnTo>
                  <a:pt x="642" y="91"/>
                </a:lnTo>
                <a:lnTo>
                  <a:pt x="642" y="67"/>
                </a:lnTo>
                <a:lnTo>
                  <a:pt x="642" y="43"/>
                </a:lnTo>
                <a:lnTo>
                  <a:pt x="642" y="25"/>
                </a:lnTo>
                <a:lnTo>
                  <a:pt x="648" y="13"/>
                </a:lnTo>
                <a:lnTo>
                  <a:pt x="648" y="7"/>
                </a:lnTo>
                <a:lnTo>
                  <a:pt x="654" y="0"/>
                </a:lnTo>
                <a:lnTo>
                  <a:pt x="654" y="7"/>
                </a:lnTo>
                <a:lnTo>
                  <a:pt x="654" y="13"/>
                </a:lnTo>
                <a:lnTo>
                  <a:pt x="660" y="19"/>
                </a:lnTo>
                <a:lnTo>
                  <a:pt x="660" y="25"/>
                </a:lnTo>
                <a:lnTo>
                  <a:pt x="660" y="37"/>
                </a:lnTo>
                <a:lnTo>
                  <a:pt x="660" y="43"/>
                </a:lnTo>
                <a:lnTo>
                  <a:pt x="660" y="55"/>
                </a:lnTo>
                <a:lnTo>
                  <a:pt x="666" y="67"/>
                </a:lnTo>
                <a:lnTo>
                  <a:pt x="666" y="79"/>
                </a:lnTo>
                <a:lnTo>
                  <a:pt x="666" y="91"/>
                </a:lnTo>
                <a:lnTo>
                  <a:pt x="666" y="103"/>
                </a:lnTo>
                <a:lnTo>
                  <a:pt x="666" y="115"/>
                </a:lnTo>
                <a:lnTo>
                  <a:pt x="672" y="133"/>
                </a:lnTo>
                <a:lnTo>
                  <a:pt x="672" y="145"/>
                </a:lnTo>
                <a:lnTo>
                  <a:pt x="672" y="163"/>
                </a:lnTo>
                <a:lnTo>
                  <a:pt x="672" y="175"/>
                </a:lnTo>
                <a:lnTo>
                  <a:pt x="678" y="193"/>
                </a:lnTo>
                <a:lnTo>
                  <a:pt x="678" y="211"/>
                </a:lnTo>
                <a:lnTo>
                  <a:pt x="678" y="229"/>
                </a:lnTo>
                <a:lnTo>
                  <a:pt x="678" y="247"/>
                </a:lnTo>
                <a:lnTo>
                  <a:pt x="678" y="265"/>
                </a:lnTo>
                <a:lnTo>
                  <a:pt x="684" y="283"/>
                </a:lnTo>
                <a:lnTo>
                  <a:pt x="684" y="295"/>
                </a:lnTo>
                <a:lnTo>
                  <a:pt x="684" y="313"/>
                </a:lnTo>
                <a:lnTo>
                  <a:pt x="684" y="331"/>
                </a:lnTo>
                <a:lnTo>
                  <a:pt x="690" y="349"/>
                </a:lnTo>
                <a:lnTo>
                  <a:pt x="690" y="367"/>
                </a:lnTo>
                <a:lnTo>
                  <a:pt x="690" y="385"/>
                </a:lnTo>
                <a:lnTo>
                  <a:pt x="690" y="397"/>
                </a:lnTo>
                <a:lnTo>
                  <a:pt x="690" y="415"/>
                </a:lnTo>
                <a:lnTo>
                  <a:pt x="696" y="427"/>
                </a:lnTo>
                <a:lnTo>
                  <a:pt x="696" y="445"/>
                </a:lnTo>
                <a:lnTo>
                  <a:pt x="696" y="457"/>
                </a:lnTo>
                <a:lnTo>
                  <a:pt x="696" y="469"/>
                </a:lnTo>
                <a:lnTo>
                  <a:pt x="696" y="481"/>
                </a:lnTo>
                <a:lnTo>
                  <a:pt x="702" y="493"/>
                </a:lnTo>
                <a:lnTo>
                  <a:pt x="702" y="505"/>
                </a:lnTo>
                <a:lnTo>
                  <a:pt x="702" y="517"/>
                </a:lnTo>
                <a:lnTo>
                  <a:pt x="702" y="523"/>
                </a:lnTo>
                <a:lnTo>
                  <a:pt x="708" y="535"/>
                </a:lnTo>
                <a:lnTo>
                  <a:pt x="708" y="541"/>
                </a:lnTo>
                <a:lnTo>
                  <a:pt x="708" y="547"/>
                </a:lnTo>
                <a:lnTo>
                  <a:pt x="708" y="553"/>
                </a:lnTo>
                <a:lnTo>
                  <a:pt x="714" y="559"/>
                </a:lnTo>
                <a:lnTo>
                  <a:pt x="720" y="553"/>
                </a:lnTo>
                <a:lnTo>
                  <a:pt x="720" y="547"/>
                </a:lnTo>
                <a:lnTo>
                  <a:pt x="720" y="541"/>
                </a:lnTo>
                <a:lnTo>
                  <a:pt x="726" y="535"/>
                </a:lnTo>
                <a:lnTo>
                  <a:pt x="726" y="523"/>
                </a:lnTo>
                <a:lnTo>
                  <a:pt x="726" y="517"/>
                </a:lnTo>
                <a:lnTo>
                  <a:pt x="726" y="505"/>
                </a:lnTo>
                <a:lnTo>
                  <a:pt x="726" y="493"/>
                </a:lnTo>
                <a:lnTo>
                  <a:pt x="732" y="481"/>
                </a:lnTo>
                <a:lnTo>
                  <a:pt x="732" y="469"/>
                </a:lnTo>
                <a:lnTo>
                  <a:pt x="732" y="457"/>
                </a:lnTo>
                <a:lnTo>
                  <a:pt x="732" y="445"/>
                </a:lnTo>
                <a:lnTo>
                  <a:pt x="738" y="427"/>
                </a:lnTo>
                <a:lnTo>
                  <a:pt x="738" y="415"/>
                </a:lnTo>
                <a:lnTo>
                  <a:pt x="738" y="397"/>
                </a:lnTo>
                <a:lnTo>
                  <a:pt x="738" y="385"/>
                </a:lnTo>
                <a:lnTo>
                  <a:pt x="738" y="367"/>
                </a:lnTo>
                <a:lnTo>
                  <a:pt x="744" y="349"/>
                </a:lnTo>
                <a:lnTo>
                  <a:pt x="744" y="331"/>
                </a:lnTo>
                <a:lnTo>
                  <a:pt x="744" y="313"/>
                </a:lnTo>
                <a:lnTo>
                  <a:pt x="744" y="295"/>
                </a:lnTo>
                <a:lnTo>
                  <a:pt x="744" y="277"/>
                </a:lnTo>
                <a:lnTo>
                  <a:pt x="750" y="265"/>
                </a:lnTo>
                <a:lnTo>
                  <a:pt x="750" y="247"/>
                </a:lnTo>
                <a:lnTo>
                  <a:pt x="750" y="229"/>
                </a:lnTo>
                <a:lnTo>
                  <a:pt x="750" y="211"/>
                </a:lnTo>
                <a:lnTo>
                  <a:pt x="756" y="193"/>
                </a:lnTo>
                <a:lnTo>
                  <a:pt x="756" y="175"/>
                </a:lnTo>
                <a:lnTo>
                  <a:pt x="756" y="163"/>
                </a:lnTo>
                <a:lnTo>
                  <a:pt x="756" y="145"/>
                </a:lnTo>
                <a:lnTo>
                  <a:pt x="756" y="133"/>
                </a:lnTo>
                <a:lnTo>
                  <a:pt x="762" y="115"/>
                </a:lnTo>
                <a:lnTo>
                  <a:pt x="762" y="103"/>
                </a:lnTo>
                <a:lnTo>
                  <a:pt x="762" y="91"/>
                </a:lnTo>
                <a:lnTo>
                  <a:pt x="762" y="79"/>
                </a:lnTo>
                <a:lnTo>
                  <a:pt x="768" y="67"/>
                </a:lnTo>
                <a:lnTo>
                  <a:pt x="768" y="55"/>
                </a:lnTo>
                <a:lnTo>
                  <a:pt x="768" y="43"/>
                </a:lnTo>
                <a:lnTo>
                  <a:pt x="768" y="37"/>
                </a:lnTo>
                <a:lnTo>
                  <a:pt x="768" y="25"/>
                </a:lnTo>
                <a:lnTo>
                  <a:pt x="774" y="19"/>
                </a:lnTo>
                <a:lnTo>
                  <a:pt x="774" y="13"/>
                </a:lnTo>
                <a:lnTo>
                  <a:pt x="774" y="7"/>
                </a:lnTo>
                <a:lnTo>
                  <a:pt x="780" y="0"/>
                </a:lnTo>
                <a:lnTo>
                  <a:pt x="786" y="7"/>
                </a:lnTo>
                <a:lnTo>
                  <a:pt x="786" y="13"/>
                </a:lnTo>
                <a:lnTo>
                  <a:pt x="786" y="19"/>
                </a:lnTo>
                <a:lnTo>
                  <a:pt x="786" y="25"/>
                </a:lnTo>
                <a:lnTo>
                  <a:pt x="792" y="37"/>
                </a:lnTo>
                <a:lnTo>
                  <a:pt x="792" y="43"/>
                </a:lnTo>
                <a:lnTo>
                  <a:pt x="792" y="55"/>
                </a:lnTo>
                <a:lnTo>
                  <a:pt x="792" y="67"/>
                </a:lnTo>
                <a:lnTo>
                  <a:pt x="792" y="79"/>
                </a:lnTo>
                <a:lnTo>
                  <a:pt x="798" y="91"/>
                </a:lnTo>
                <a:lnTo>
                  <a:pt x="798" y="103"/>
                </a:lnTo>
                <a:lnTo>
                  <a:pt x="798" y="115"/>
                </a:lnTo>
                <a:lnTo>
                  <a:pt x="798" y="133"/>
                </a:lnTo>
                <a:lnTo>
                  <a:pt x="804" y="145"/>
                </a:lnTo>
                <a:lnTo>
                  <a:pt x="804" y="163"/>
                </a:lnTo>
                <a:lnTo>
                  <a:pt x="804" y="175"/>
                </a:lnTo>
                <a:lnTo>
                  <a:pt x="804" y="193"/>
                </a:lnTo>
                <a:lnTo>
                  <a:pt x="804" y="211"/>
                </a:lnTo>
                <a:lnTo>
                  <a:pt x="810" y="229"/>
                </a:lnTo>
                <a:lnTo>
                  <a:pt x="810" y="247"/>
                </a:lnTo>
                <a:lnTo>
                  <a:pt x="810" y="265"/>
                </a:lnTo>
                <a:lnTo>
                  <a:pt x="810" y="277"/>
                </a:lnTo>
                <a:lnTo>
                  <a:pt x="816" y="295"/>
                </a:lnTo>
                <a:lnTo>
                  <a:pt x="816" y="313"/>
                </a:lnTo>
                <a:lnTo>
                  <a:pt x="816" y="331"/>
                </a:lnTo>
                <a:lnTo>
                  <a:pt x="816" y="349"/>
                </a:lnTo>
                <a:lnTo>
                  <a:pt x="816" y="367"/>
                </a:lnTo>
                <a:lnTo>
                  <a:pt x="822" y="385"/>
                </a:lnTo>
                <a:lnTo>
                  <a:pt x="822" y="397"/>
                </a:lnTo>
                <a:lnTo>
                  <a:pt x="822" y="415"/>
                </a:lnTo>
                <a:lnTo>
                  <a:pt x="822" y="427"/>
                </a:lnTo>
                <a:lnTo>
                  <a:pt x="822" y="445"/>
                </a:lnTo>
                <a:lnTo>
                  <a:pt x="828" y="457"/>
                </a:lnTo>
                <a:lnTo>
                  <a:pt x="828" y="469"/>
                </a:lnTo>
                <a:lnTo>
                  <a:pt x="828" y="481"/>
                </a:lnTo>
                <a:lnTo>
                  <a:pt x="828" y="493"/>
                </a:lnTo>
                <a:lnTo>
                  <a:pt x="834" y="505"/>
                </a:lnTo>
                <a:lnTo>
                  <a:pt x="834" y="517"/>
                </a:lnTo>
                <a:lnTo>
                  <a:pt x="834" y="523"/>
                </a:lnTo>
                <a:lnTo>
                  <a:pt x="834" y="535"/>
                </a:lnTo>
                <a:lnTo>
                  <a:pt x="834" y="541"/>
                </a:lnTo>
                <a:lnTo>
                  <a:pt x="840" y="547"/>
                </a:lnTo>
                <a:lnTo>
                  <a:pt x="840" y="553"/>
                </a:lnTo>
                <a:lnTo>
                  <a:pt x="846" y="559"/>
                </a:lnTo>
                <a:lnTo>
                  <a:pt x="852" y="553"/>
                </a:lnTo>
                <a:lnTo>
                  <a:pt x="852" y="547"/>
                </a:lnTo>
                <a:lnTo>
                  <a:pt x="852" y="541"/>
                </a:lnTo>
                <a:lnTo>
                  <a:pt x="852" y="535"/>
                </a:lnTo>
                <a:lnTo>
                  <a:pt x="852" y="523"/>
                </a:lnTo>
                <a:lnTo>
                  <a:pt x="858" y="517"/>
                </a:lnTo>
                <a:lnTo>
                  <a:pt x="858" y="505"/>
                </a:lnTo>
                <a:lnTo>
                  <a:pt x="858" y="493"/>
                </a:lnTo>
                <a:lnTo>
                  <a:pt x="858" y="481"/>
                </a:lnTo>
                <a:lnTo>
                  <a:pt x="864" y="469"/>
                </a:lnTo>
                <a:lnTo>
                  <a:pt x="864" y="457"/>
                </a:lnTo>
                <a:lnTo>
                  <a:pt x="864" y="445"/>
                </a:lnTo>
                <a:lnTo>
                  <a:pt x="864" y="427"/>
                </a:lnTo>
                <a:lnTo>
                  <a:pt x="864" y="415"/>
                </a:lnTo>
                <a:lnTo>
                  <a:pt x="870" y="397"/>
                </a:lnTo>
                <a:lnTo>
                  <a:pt x="870" y="385"/>
                </a:lnTo>
                <a:lnTo>
                  <a:pt x="870" y="367"/>
                </a:lnTo>
                <a:lnTo>
                  <a:pt x="870" y="349"/>
                </a:lnTo>
                <a:lnTo>
                  <a:pt x="870" y="331"/>
                </a:lnTo>
                <a:lnTo>
                  <a:pt x="876" y="313"/>
                </a:lnTo>
                <a:lnTo>
                  <a:pt x="876" y="295"/>
                </a:lnTo>
                <a:lnTo>
                  <a:pt x="876" y="277"/>
                </a:lnTo>
                <a:lnTo>
                  <a:pt x="876" y="265"/>
                </a:lnTo>
                <a:lnTo>
                  <a:pt x="882" y="247"/>
                </a:lnTo>
                <a:lnTo>
                  <a:pt x="882" y="229"/>
                </a:lnTo>
                <a:lnTo>
                  <a:pt x="882" y="211"/>
                </a:lnTo>
                <a:lnTo>
                  <a:pt x="882" y="193"/>
                </a:lnTo>
                <a:lnTo>
                  <a:pt x="882" y="175"/>
                </a:lnTo>
                <a:lnTo>
                  <a:pt x="888" y="163"/>
                </a:lnTo>
                <a:lnTo>
                  <a:pt x="888" y="145"/>
                </a:lnTo>
                <a:lnTo>
                  <a:pt x="888" y="133"/>
                </a:lnTo>
                <a:lnTo>
                  <a:pt x="888" y="115"/>
                </a:lnTo>
                <a:lnTo>
                  <a:pt x="894" y="103"/>
                </a:lnTo>
                <a:lnTo>
                  <a:pt x="894" y="91"/>
                </a:lnTo>
                <a:lnTo>
                  <a:pt x="894" y="79"/>
                </a:lnTo>
                <a:lnTo>
                  <a:pt x="894" y="67"/>
                </a:lnTo>
                <a:lnTo>
                  <a:pt x="894" y="55"/>
                </a:lnTo>
                <a:lnTo>
                  <a:pt x="900" y="43"/>
                </a:lnTo>
                <a:lnTo>
                  <a:pt x="900" y="37"/>
                </a:lnTo>
                <a:lnTo>
                  <a:pt x="900" y="25"/>
                </a:lnTo>
                <a:lnTo>
                  <a:pt x="900" y="19"/>
                </a:lnTo>
                <a:lnTo>
                  <a:pt x="900" y="13"/>
                </a:lnTo>
                <a:lnTo>
                  <a:pt x="906" y="7"/>
                </a:lnTo>
                <a:lnTo>
                  <a:pt x="912" y="0"/>
                </a:lnTo>
                <a:lnTo>
                  <a:pt x="912" y="7"/>
                </a:lnTo>
                <a:lnTo>
                  <a:pt x="918" y="13"/>
                </a:lnTo>
                <a:lnTo>
                  <a:pt x="918" y="19"/>
                </a:lnTo>
                <a:lnTo>
                  <a:pt x="918" y="25"/>
                </a:lnTo>
                <a:lnTo>
                  <a:pt x="918" y="37"/>
                </a:lnTo>
                <a:lnTo>
                  <a:pt x="918" y="43"/>
                </a:lnTo>
                <a:lnTo>
                  <a:pt x="924" y="55"/>
                </a:lnTo>
                <a:lnTo>
                  <a:pt x="924" y="67"/>
                </a:lnTo>
                <a:lnTo>
                  <a:pt x="924" y="79"/>
                </a:lnTo>
                <a:lnTo>
                  <a:pt x="924" y="91"/>
                </a:lnTo>
                <a:lnTo>
                  <a:pt x="930" y="103"/>
                </a:lnTo>
                <a:lnTo>
                  <a:pt x="930" y="115"/>
                </a:lnTo>
                <a:lnTo>
                  <a:pt x="930" y="133"/>
                </a:lnTo>
                <a:lnTo>
                  <a:pt x="930" y="145"/>
                </a:lnTo>
                <a:lnTo>
                  <a:pt x="930" y="163"/>
                </a:lnTo>
                <a:lnTo>
                  <a:pt x="936" y="175"/>
                </a:lnTo>
                <a:lnTo>
                  <a:pt x="936" y="193"/>
                </a:lnTo>
                <a:lnTo>
                  <a:pt x="936" y="211"/>
                </a:lnTo>
                <a:lnTo>
                  <a:pt x="936" y="229"/>
                </a:lnTo>
                <a:lnTo>
                  <a:pt x="942" y="247"/>
                </a:lnTo>
                <a:lnTo>
                  <a:pt x="942" y="265"/>
                </a:lnTo>
                <a:lnTo>
                  <a:pt x="942" y="283"/>
                </a:lnTo>
                <a:lnTo>
                  <a:pt x="942" y="295"/>
                </a:lnTo>
                <a:lnTo>
                  <a:pt x="942" y="313"/>
                </a:lnTo>
                <a:lnTo>
                  <a:pt x="948" y="331"/>
                </a:lnTo>
                <a:lnTo>
                  <a:pt x="948" y="349"/>
                </a:lnTo>
                <a:lnTo>
                  <a:pt x="948" y="367"/>
                </a:lnTo>
                <a:lnTo>
                  <a:pt x="948" y="385"/>
                </a:lnTo>
                <a:lnTo>
                  <a:pt x="948" y="397"/>
                </a:lnTo>
                <a:lnTo>
                  <a:pt x="954" y="415"/>
                </a:lnTo>
                <a:lnTo>
                  <a:pt x="954" y="427"/>
                </a:lnTo>
                <a:lnTo>
                  <a:pt x="954" y="445"/>
                </a:lnTo>
                <a:lnTo>
                  <a:pt x="954" y="457"/>
                </a:lnTo>
                <a:lnTo>
                  <a:pt x="960" y="469"/>
                </a:lnTo>
                <a:lnTo>
                  <a:pt x="960" y="481"/>
                </a:lnTo>
                <a:lnTo>
                  <a:pt x="960" y="493"/>
                </a:lnTo>
                <a:lnTo>
                  <a:pt x="960" y="505"/>
                </a:lnTo>
                <a:lnTo>
                  <a:pt x="960" y="517"/>
                </a:lnTo>
                <a:lnTo>
                  <a:pt x="966" y="523"/>
                </a:lnTo>
                <a:lnTo>
                  <a:pt x="966" y="535"/>
                </a:lnTo>
                <a:lnTo>
                  <a:pt x="966" y="541"/>
                </a:lnTo>
                <a:lnTo>
                  <a:pt x="966" y="547"/>
                </a:lnTo>
                <a:lnTo>
                  <a:pt x="972" y="553"/>
                </a:lnTo>
                <a:lnTo>
                  <a:pt x="978" y="559"/>
                </a:lnTo>
                <a:lnTo>
                  <a:pt x="978" y="553"/>
                </a:lnTo>
                <a:lnTo>
                  <a:pt x="978" y="547"/>
                </a:lnTo>
                <a:lnTo>
                  <a:pt x="984" y="541"/>
                </a:lnTo>
                <a:lnTo>
                  <a:pt x="984" y="535"/>
                </a:lnTo>
                <a:lnTo>
                  <a:pt x="984" y="523"/>
                </a:lnTo>
                <a:lnTo>
                  <a:pt x="984" y="517"/>
                </a:lnTo>
                <a:lnTo>
                  <a:pt x="990" y="505"/>
                </a:lnTo>
                <a:lnTo>
                  <a:pt x="990" y="493"/>
                </a:lnTo>
                <a:lnTo>
                  <a:pt x="990" y="481"/>
                </a:lnTo>
                <a:lnTo>
                  <a:pt x="990" y="469"/>
                </a:lnTo>
                <a:lnTo>
                  <a:pt x="990" y="457"/>
                </a:lnTo>
                <a:lnTo>
                  <a:pt x="996" y="445"/>
                </a:lnTo>
                <a:lnTo>
                  <a:pt x="996" y="427"/>
                </a:lnTo>
                <a:lnTo>
                  <a:pt x="996" y="415"/>
                </a:lnTo>
                <a:lnTo>
                  <a:pt x="996" y="397"/>
                </a:lnTo>
                <a:lnTo>
                  <a:pt x="996" y="385"/>
                </a:lnTo>
                <a:lnTo>
                  <a:pt x="1002" y="367"/>
                </a:lnTo>
                <a:lnTo>
                  <a:pt x="1002" y="349"/>
                </a:lnTo>
                <a:lnTo>
                  <a:pt x="1002" y="331"/>
                </a:lnTo>
                <a:lnTo>
                  <a:pt x="1002" y="313"/>
                </a:lnTo>
                <a:lnTo>
                  <a:pt x="1008" y="295"/>
                </a:lnTo>
                <a:lnTo>
                  <a:pt x="1008" y="277"/>
                </a:lnTo>
                <a:lnTo>
                  <a:pt x="1008" y="265"/>
                </a:lnTo>
                <a:lnTo>
                  <a:pt x="1008" y="247"/>
                </a:lnTo>
                <a:lnTo>
                  <a:pt x="1008" y="229"/>
                </a:lnTo>
                <a:lnTo>
                  <a:pt x="1014" y="211"/>
                </a:lnTo>
                <a:lnTo>
                  <a:pt x="1014" y="193"/>
                </a:lnTo>
                <a:lnTo>
                  <a:pt x="1014" y="175"/>
                </a:lnTo>
                <a:lnTo>
                  <a:pt x="1014" y="163"/>
                </a:lnTo>
                <a:lnTo>
                  <a:pt x="1020" y="145"/>
                </a:lnTo>
                <a:lnTo>
                  <a:pt x="1020" y="133"/>
                </a:lnTo>
                <a:lnTo>
                  <a:pt x="1020" y="115"/>
                </a:lnTo>
                <a:lnTo>
                  <a:pt x="1020" y="103"/>
                </a:lnTo>
                <a:lnTo>
                  <a:pt x="1020" y="91"/>
                </a:lnTo>
                <a:lnTo>
                  <a:pt x="1026" y="79"/>
                </a:lnTo>
                <a:lnTo>
                  <a:pt x="1026" y="67"/>
                </a:lnTo>
                <a:lnTo>
                  <a:pt x="1026" y="55"/>
                </a:lnTo>
                <a:lnTo>
                  <a:pt x="1026" y="43"/>
                </a:lnTo>
                <a:lnTo>
                  <a:pt x="1026" y="37"/>
                </a:lnTo>
                <a:lnTo>
                  <a:pt x="1032" y="25"/>
                </a:lnTo>
                <a:lnTo>
                  <a:pt x="1032" y="19"/>
                </a:lnTo>
                <a:lnTo>
                  <a:pt x="1032" y="13"/>
                </a:lnTo>
                <a:lnTo>
                  <a:pt x="1038" y="7"/>
                </a:lnTo>
                <a:lnTo>
                  <a:pt x="1044" y="0"/>
                </a:lnTo>
                <a:lnTo>
                  <a:pt x="1044" y="7"/>
                </a:lnTo>
                <a:lnTo>
                  <a:pt x="1044" y="13"/>
                </a:lnTo>
                <a:lnTo>
                  <a:pt x="1044" y="19"/>
                </a:lnTo>
                <a:lnTo>
                  <a:pt x="1050" y="25"/>
                </a:lnTo>
                <a:lnTo>
                  <a:pt x="1050" y="37"/>
                </a:lnTo>
                <a:lnTo>
                  <a:pt x="1050" y="43"/>
                </a:lnTo>
                <a:lnTo>
                  <a:pt x="1050" y="55"/>
                </a:lnTo>
                <a:lnTo>
                  <a:pt x="1056" y="67"/>
                </a:lnTo>
                <a:lnTo>
                  <a:pt x="1056" y="79"/>
                </a:lnTo>
                <a:lnTo>
                  <a:pt x="1056" y="91"/>
                </a:lnTo>
                <a:lnTo>
                  <a:pt x="1056" y="103"/>
                </a:lnTo>
                <a:lnTo>
                  <a:pt x="1056" y="115"/>
                </a:lnTo>
                <a:lnTo>
                  <a:pt x="1062" y="133"/>
                </a:lnTo>
                <a:lnTo>
                  <a:pt x="1062" y="145"/>
                </a:lnTo>
                <a:lnTo>
                  <a:pt x="1062" y="163"/>
                </a:lnTo>
                <a:lnTo>
                  <a:pt x="1062" y="175"/>
                </a:lnTo>
                <a:lnTo>
                  <a:pt x="1068" y="193"/>
                </a:lnTo>
                <a:lnTo>
                  <a:pt x="1068" y="211"/>
                </a:lnTo>
                <a:lnTo>
                  <a:pt x="1068" y="229"/>
                </a:lnTo>
                <a:lnTo>
                  <a:pt x="1068" y="247"/>
                </a:lnTo>
                <a:lnTo>
                  <a:pt x="1068" y="265"/>
                </a:lnTo>
                <a:lnTo>
                  <a:pt x="1074" y="277"/>
                </a:lnTo>
                <a:lnTo>
                  <a:pt x="1074" y="295"/>
                </a:lnTo>
                <a:lnTo>
                  <a:pt x="1074" y="313"/>
                </a:lnTo>
                <a:lnTo>
                  <a:pt x="1074" y="331"/>
                </a:lnTo>
                <a:lnTo>
                  <a:pt x="1074" y="349"/>
                </a:lnTo>
                <a:lnTo>
                  <a:pt x="1080" y="367"/>
                </a:lnTo>
                <a:lnTo>
                  <a:pt x="1080" y="385"/>
                </a:lnTo>
                <a:lnTo>
                  <a:pt x="1080" y="397"/>
                </a:lnTo>
                <a:lnTo>
                  <a:pt x="1080" y="415"/>
                </a:lnTo>
                <a:lnTo>
                  <a:pt x="1086" y="427"/>
                </a:lnTo>
                <a:lnTo>
                  <a:pt x="1086" y="445"/>
                </a:lnTo>
                <a:lnTo>
                  <a:pt x="1086" y="457"/>
                </a:lnTo>
                <a:lnTo>
                  <a:pt x="1086" y="469"/>
                </a:lnTo>
                <a:lnTo>
                  <a:pt x="1086" y="481"/>
                </a:lnTo>
                <a:lnTo>
                  <a:pt x="1092" y="493"/>
                </a:lnTo>
                <a:lnTo>
                  <a:pt x="1092" y="505"/>
                </a:lnTo>
                <a:lnTo>
                  <a:pt x="1092" y="517"/>
                </a:lnTo>
                <a:lnTo>
                  <a:pt x="1092" y="523"/>
                </a:lnTo>
                <a:lnTo>
                  <a:pt x="1098" y="535"/>
                </a:lnTo>
                <a:lnTo>
                  <a:pt x="1098" y="541"/>
                </a:lnTo>
                <a:lnTo>
                  <a:pt x="1098" y="547"/>
                </a:lnTo>
                <a:lnTo>
                  <a:pt x="1098" y="553"/>
                </a:lnTo>
                <a:lnTo>
                  <a:pt x="1104" y="559"/>
                </a:lnTo>
                <a:lnTo>
                  <a:pt x="1110" y="553"/>
                </a:lnTo>
                <a:lnTo>
                  <a:pt x="1110" y="547"/>
                </a:lnTo>
                <a:lnTo>
                  <a:pt x="1110" y="541"/>
                </a:lnTo>
                <a:lnTo>
                  <a:pt x="1116" y="535"/>
                </a:lnTo>
                <a:lnTo>
                  <a:pt x="1116" y="523"/>
                </a:lnTo>
                <a:lnTo>
                  <a:pt x="1116" y="517"/>
                </a:lnTo>
                <a:lnTo>
                  <a:pt x="1116" y="505"/>
                </a:lnTo>
                <a:lnTo>
                  <a:pt x="1116" y="493"/>
                </a:lnTo>
                <a:lnTo>
                  <a:pt x="1122" y="481"/>
                </a:lnTo>
                <a:lnTo>
                  <a:pt x="1122" y="469"/>
                </a:lnTo>
                <a:lnTo>
                  <a:pt x="1122" y="457"/>
                </a:lnTo>
                <a:lnTo>
                  <a:pt x="1122" y="445"/>
                </a:lnTo>
                <a:lnTo>
                  <a:pt x="1122" y="427"/>
                </a:lnTo>
                <a:lnTo>
                  <a:pt x="1128" y="415"/>
                </a:lnTo>
                <a:lnTo>
                  <a:pt x="1128" y="397"/>
                </a:lnTo>
                <a:lnTo>
                  <a:pt x="1128" y="385"/>
                </a:lnTo>
                <a:lnTo>
                  <a:pt x="1128" y="367"/>
                </a:lnTo>
                <a:lnTo>
                  <a:pt x="1134" y="349"/>
                </a:lnTo>
                <a:lnTo>
                  <a:pt x="1134" y="331"/>
                </a:lnTo>
                <a:lnTo>
                  <a:pt x="1134" y="313"/>
                </a:lnTo>
                <a:lnTo>
                  <a:pt x="1134" y="295"/>
                </a:lnTo>
                <a:lnTo>
                  <a:pt x="1134" y="277"/>
                </a:lnTo>
                <a:lnTo>
                  <a:pt x="1140" y="265"/>
                </a:lnTo>
                <a:lnTo>
                  <a:pt x="1140" y="247"/>
                </a:lnTo>
                <a:lnTo>
                  <a:pt x="1140" y="229"/>
                </a:lnTo>
                <a:lnTo>
                  <a:pt x="1140" y="211"/>
                </a:lnTo>
                <a:lnTo>
                  <a:pt x="1146" y="193"/>
                </a:lnTo>
                <a:lnTo>
                  <a:pt x="1146" y="175"/>
                </a:lnTo>
                <a:lnTo>
                  <a:pt x="1146" y="163"/>
                </a:lnTo>
                <a:lnTo>
                  <a:pt x="1146" y="145"/>
                </a:lnTo>
                <a:lnTo>
                  <a:pt x="1146" y="133"/>
                </a:lnTo>
                <a:lnTo>
                  <a:pt x="1152" y="115"/>
                </a:lnTo>
                <a:lnTo>
                  <a:pt x="1152" y="103"/>
                </a:lnTo>
                <a:lnTo>
                  <a:pt x="1152" y="91"/>
                </a:lnTo>
                <a:lnTo>
                  <a:pt x="1152" y="79"/>
                </a:lnTo>
                <a:lnTo>
                  <a:pt x="1152" y="67"/>
                </a:lnTo>
                <a:lnTo>
                  <a:pt x="1158" y="55"/>
                </a:lnTo>
                <a:lnTo>
                  <a:pt x="1158" y="43"/>
                </a:lnTo>
                <a:lnTo>
                  <a:pt x="1158" y="37"/>
                </a:lnTo>
                <a:lnTo>
                  <a:pt x="1158" y="25"/>
                </a:lnTo>
                <a:lnTo>
                  <a:pt x="1164" y="19"/>
                </a:lnTo>
                <a:lnTo>
                  <a:pt x="1164" y="13"/>
                </a:lnTo>
                <a:lnTo>
                  <a:pt x="1164" y="7"/>
                </a:lnTo>
                <a:lnTo>
                  <a:pt x="1170" y="0"/>
                </a:lnTo>
                <a:lnTo>
                  <a:pt x="1176" y="7"/>
                </a:lnTo>
                <a:lnTo>
                  <a:pt x="1176" y="13"/>
                </a:lnTo>
                <a:lnTo>
                  <a:pt x="1176" y="19"/>
                </a:lnTo>
                <a:lnTo>
                  <a:pt x="1176" y="25"/>
                </a:lnTo>
                <a:lnTo>
                  <a:pt x="1182" y="37"/>
                </a:lnTo>
                <a:lnTo>
                  <a:pt x="1182" y="43"/>
                </a:lnTo>
                <a:lnTo>
                  <a:pt x="1182" y="55"/>
                </a:lnTo>
                <a:lnTo>
                  <a:pt x="1182" y="67"/>
                </a:lnTo>
                <a:lnTo>
                  <a:pt x="1182" y="79"/>
                </a:lnTo>
                <a:lnTo>
                  <a:pt x="1188" y="91"/>
                </a:lnTo>
                <a:lnTo>
                  <a:pt x="1188" y="103"/>
                </a:lnTo>
                <a:lnTo>
                  <a:pt x="1188" y="115"/>
                </a:lnTo>
                <a:lnTo>
                  <a:pt x="1188" y="133"/>
                </a:lnTo>
                <a:lnTo>
                  <a:pt x="1194" y="145"/>
                </a:lnTo>
                <a:lnTo>
                  <a:pt x="1194" y="163"/>
                </a:lnTo>
                <a:lnTo>
                  <a:pt x="1194" y="175"/>
                </a:lnTo>
                <a:lnTo>
                  <a:pt x="1194" y="193"/>
                </a:lnTo>
                <a:lnTo>
                  <a:pt x="1194" y="211"/>
                </a:lnTo>
                <a:lnTo>
                  <a:pt x="1200" y="229"/>
                </a:lnTo>
                <a:lnTo>
                  <a:pt x="1200" y="247"/>
                </a:lnTo>
                <a:lnTo>
                  <a:pt x="1200" y="265"/>
                </a:lnTo>
                <a:lnTo>
                  <a:pt x="1200" y="283"/>
                </a:lnTo>
                <a:lnTo>
                  <a:pt x="1200" y="295"/>
                </a:lnTo>
                <a:lnTo>
                  <a:pt x="1206" y="313"/>
                </a:lnTo>
                <a:lnTo>
                  <a:pt x="1206" y="331"/>
                </a:lnTo>
                <a:lnTo>
                  <a:pt x="1206" y="349"/>
                </a:lnTo>
                <a:lnTo>
                  <a:pt x="1206" y="367"/>
                </a:lnTo>
                <a:lnTo>
                  <a:pt x="1212" y="385"/>
                </a:lnTo>
                <a:lnTo>
                  <a:pt x="1212" y="397"/>
                </a:lnTo>
                <a:lnTo>
                  <a:pt x="1212" y="415"/>
                </a:lnTo>
                <a:lnTo>
                  <a:pt x="1212" y="427"/>
                </a:lnTo>
                <a:lnTo>
                  <a:pt x="1212" y="445"/>
                </a:lnTo>
                <a:lnTo>
                  <a:pt x="1218" y="457"/>
                </a:lnTo>
                <a:lnTo>
                  <a:pt x="1218" y="469"/>
                </a:lnTo>
                <a:lnTo>
                  <a:pt x="1218" y="481"/>
                </a:lnTo>
                <a:lnTo>
                  <a:pt x="1218" y="493"/>
                </a:lnTo>
                <a:lnTo>
                  <a:pt x="1224" y="505"/>
                </a:lnTo>
                <a:lnTo>
                  <a:pt x="1224" y="517"/>
                </a:lnTo>
                <a:lnTo>
                  <a:pt x="1224" y="523"/>
                </a:lnTo>
                <a:lnTo>
                  <a:pt x="1224" y="535"/>
                </a:lnTo>
                <a:lnTo>
                  <a:pt x="1224" y="541"/>
                </a:lnTo>
                <a:lnTo>
                  <a:pt x="1230" y="547"/>
                </a:lnTo>
                <a:lnTo>
                  <a:pt x="1230" y="553"/>
                </a:lnTo>
                <a:lnTo>
                  <a:pt x="1236" y="559"/>
                </a:lnTo>
                <a:lnTo>
                  <a:pt x="1242" y="553"/>
                </a:lnTo>
                <a:lnTo>
                  <a:pt x="1242" y="547"/>
                </a:lnTo>
                <a:lnTo>
                  <a:pt x="1242" y="541"/>
                </a:lnTo>
                <a:lnTo>
                  <a:pt x="1242" y="535"/>
                </a:lnTo>
                <a:lnTo>
                  <a:pt x="1242" y="523"/>
                </a:lnTo>
                <a:lnTo>
                  <a:pt x="1248" y="517"/>
                </a:lnTo>
                <a:lnTo>
                  <a:pt x="1248" y="505"/>
                </a:lnTo>
                <a:lnTo>
                  <a:pt x="1248" y="493"/>
                </a:lnTo>
                <a:lnTo>
                  <a:pt x="1248" y="481"/>
                </a:lnTo>
                <a:lnTo>
                  <a:pt x="1248" y="469"/>
                </a:lnTo>
                <a:lnTo>
                  <a:pt x="1254" y="457"/>
                </a:lnTo>
                <a:lnTo>
                  <a:pt x="1254" y="445"/>
                </a:lnTo>
                <a:lnTo>
                  <a:pt x="1254" y="427"/>
                </a:lnTo>
                <a:lnTo>
                  <a:pt x="1254" y="415"/>
                </a:lnTo>
                <a:lnTo>
                  <a:pt x="1260" y="397"/>
                </a:lnTo>
                <a:lnTo>
                  <a:pt x="1260" y="385"/>
                </a:lnTo>
                <a:lnTo>
                  <a:pt x="1260" y="367"/>
                </a:lnTo>
                <a:lnTo>
                  <a:pt x="1260" y="349"/>
                </a:lnTo>
                <a:lnTo>
                  <a:pt x="1260" y="331"/>
                </a:lnTo>
                <a:lnTo>
                  <a:pt x="1266" y="313"/>
                </a:lnTo>
                <a:lnTo>
                  <a:pt x="1266" y="295"/>
                </a:lnTo>
                <a:lnTo>
                  <a:pt x="1266" y="283"/>
                </a:lnTo>
                <a:lnTo>
                  <a:pt x="1266" y="265"/>
                </a:lnTo>
                <a:lnTo>
                  <a:pt x="1272" y="247"/>
                </a:lnTo>
                <a:lnTo>
                  <a:pt x="1272" y="229"/>
                </a:lnTo>
                <a:lnTo>
                  <a:pt x="1272" y="211"/>
                </a:lnTo>
                <a:lnTo>
                  <a:pt x="1272" y="193"/>
                </a:lnTo>
                <a:lnTo>
                  <a:pt x="1272" y="175"/>
                </a:lnTo>
                <a:lnTo>
                  <a:pt x="1278" y="163"/>
                </a:lnTo>
                <a:lnTo>
                  <a:pt x="1278" y="145"/>
                </a:lnTo>
                <a:lnTo>
                  <a:pt x="1278" y="133"/>
                </a:lnTo>
                <a:lnTo>
                  <a:pt x="1278" y="115"/>
                </a:lnTo>
                <a:lnTo>
                  <a:pt x="1278" y="103"/>
                </a:lnTo>
                <a:lnTo>
                  <a:pt x="1284" y="91"/>
                </a:lnTo>
                <a:lnTo>
                  <a:pt x="1284" y="79"/>
                </a:lnTo>
                <a:lnTo>
                  <a:pt x="1284" y="67"/>
                </a:lnTo>
                <a:lnTo>
                  <a:pt x="1284" y="55"/>
                </a:lnTo>
                <a:lnTo>
                  <a:pt x="1290" y="43"/>
                </a:lnTo>
                <a:lnTo>
                  <a:pt x="1290" y="37"/>
                </a:lnTo>
                <a:lnTo>
                  <a:pt x="1290" y="25"/>
                </a:lnTo>
                <a:lnTo>
                  <a:pt x="1290" y="19"/>
                </a:lnTo>
                <a:lnTo>
                  <a:pt x="1290" y="13"/>
                </a:lnTo>
                <a:lnTo>
                  <a:pt x="1296" y="7"/>
                </a:lnTo>
                <a:lnTo>
                  <a:pt x="1302" y="0"/>
                </a:lnTo>
                <a:lnTo>
                  <a:pt x="1302" y="7"/>
                </a:lnTo>
                <a:lnTo>
                  <a:pt x="1302" y="13"/>
                </a:lnTo>
                <a:lnTo>
                  <a:pt x="1302" y="25"/>
                </a:lnTo>
                <a:lnTo>
                  <a:pt x="1302" y="43"/>
                </a:lnTo>
                <a:lnTo>
                  <a:pt x="1308" y="67"/>
                </a:lnTo>
                <a:lnTo>
                  <a:pt x="1308" y="91"/>
                </a:lnTo>
                <a:lnTo>
                  <a:pt x="1308" y="115"/>
                </a:lnTo>
                <a:lnTo>
                  <a:pt x="1308" y="145"/>
                </a:lnTo>
                <a:lnTo>
                  <a:pt x="1308" y="175"/>
                </a:lnTo>
                <a:lnTo>
                  <a:pt x="1314" y="211"/>
                </a:lnTo>
                <a:lnTo>
                  <a:pt x="1314" y="247"/>
                </a:lnTo>
                <a:lnTo>
                  <a:pt x="1314" y="277"/>
                </a:lnTo>
                <a:lnTo>
                  <a:pt x="1314" y="313"/>
                </a:lnTo>
                <a:lnTo>
                  <a:pt x="1320" y="349"/>
                </a:lnTo>
                <a:lnTo>
                  <a:pt x="1320" y="385"/>
                </a:lnTo>
                <a:lnTo>
                  <a:pt x="1320" y="415"/>
                </a:lnTo>
                <a:lnTo>
                  <a:pt x="1320" y="445"/>
                </a:lnTo>
                <a:lnTo>
                  <a:pt x="1320" y="469"/>
                </a:lnTo>
                <a:lnTo>
                  <a:pt x="1326" y="493"/>
                </a:lnTo>
                <a:lnTo>
                  <a:pt x="1326" y="517"/>
                </a:lnTo>
                <a:lnTo>
                  <a:pt x="1326" y="535"/>
                </a:lnTo>
                <a:lnTo>
                  <a:pt x="1326" y="547"/>
                </a:lnTo>
                <a:lnTo>
                  <a:pt x="1326" y="553"/>
                </a:lnTo>
                <a:lnTo>
                  <a:pt x="1332" y="559"/>
                </a:lnTo>
                <a:lnTo>
                  <a:pt x="1332" y="553"/>
                </a:lnTo>
                <a:lnTo>
                  <a:pt x="1332" y="547"/>
                </a:lnTo>
                <a:lnTo>
                  <a:pt x="1338" y="535"/>
                </a:lnTo>
                <a:lnTo>
                  <a:pt x="1338" y="517"/>
                </a:lnTo>
                <a:lnTo>
                  <a:pt x="1338" y="493"/>
                </a:lnTo>
                <a:lnTo>
                  <a:pt x="1338" y="469"/>
                </a:lnTo>
                <a:lnTo>
                  <a:pt x="1338" y="445"/>
                </a:lnTo>
                <a:lnTo>
                  <a:pt x="1344" y="415"/>
                </a:lnTo>
                <a:lnTo>
                  <a:pt x="1344" y="385"/>
                </a:lnTo>
                <a:lnTo>
                  <a:pt x="1344" y="349"/>
                </a:lnTo>
                <a:lnTo>
                  <a:pt x="1344" y="313"/>
                </a:lnTo>
                <a:lnTo>
                  <a:pt x="1350" y="283"/>
                </a:lnTo>
                <a:lnTo>
                  <a:pt x="1350" y="247"/>
                </a:lnTo>
                <a:lnTo>
                  <a:pt x="1350" y="211"/>
                </a:lnTo>
                <a:lnTo>
                  <a:pt x="1350" y="175"/>
                </a:lnTo>
                <a:lnTo>
                  <a:pt x="1350" y="145"/>
                </a:lnTo>
                <a:lnTo>
                  <a:pt x="1356" y="115"/>
                </a:lnTo>
                <a:lnTo>
                  <a:pt x="1356" y="91"/>
                </a:lnTo>
                <a:lnTo>
                  <a:pt x="1356" y="67"/>
                </a:lnTo>
                <a:lnTo>
                  <a:pt x="1356" y="43"/>
                </a:lnTo>
                <a:lnTo>
                  <a:pt x="1356" y="25"/>
                </a:lnTo>
                <a:lnTo>
                  <a:pt x="1362" y="13"/>
                </a:lnTo>
                <a:lnTo>
                  <a:pt x="1362" y="7"/>
                </a:lnTo>
                <a:lnTo>
                  <a:pt x="1362" y="0"/>
                </a:lnTo>
                <a:lnTo>
                  <a:pt x="1368" y="7"/>
                </a:lnTo>
                <a:lnTo>
                  <a:pt x="1368" y="13"/>
                </a:lnTo>
                <a:lnTo>
                  <a:pt x="1368" y="25"/>
                </a:lnTo>
                <a:lnTo>
                  <a:pt x="1368" y="43"/>
                </a:lnTo>
                <a:lnTo>
                  <a:pt x="1368" y="67"/>
                </a:lnTo>
                <a:lnTo>
                  <a:pt x="1374" y="91"/>
                </a:lnTo>
                <a:lnTo>
                  <a:pt x="1374" y="115"/>
                </a:lnTo>
                <a:lnTo>
                  <a:pt x="1374" y="145"/>
                </a:lnTo>
                <a:lnTo>
                  <a:pt x="1374" y="175"/>
                </a:lnTo>
                <a:lnTo>
                  <a:pt x="1374" y="211"/>
                </a:lnTo>
                <a:lnTo>
                  <a:pt x="1380" y="247"/>
                </a:lnTo>
                <a:lnTo>
                  <a:pt x="1380" y="277"/>
                </a:lnTo>
                <a:lnTo>
                  <a:pt x="1380" y="313"/>
                </a:lnTo>
                <a:lnTo>
                  <a:pt x="1380" y="349"/>
                </a:lnTo>
                <a:lnTo>
                  <a:pt x="1386" y="385"/>
                </a:lnTo>
                <a:lnTo>
                  <a:pt x="1386" y="415"/>
                </a:lnTo>
                <a:lnTo>
                  <a:pt x="1386" y="445"/>
                </a:lnTo>
                <a:lnTo>
                  <a:pt x="1386" y="469"/>
                </a:lnTo>
                <a:lnTo>
                  <a:pt x="1386" y="493"/>
                </a:lnTo>
                <a:lnTo>
                  <a:pt x="1392" y="517"/>
                </a:lnTo>
                <a:lnTo>
                  <a:pt x="1392" y="535"/>
                </a:lnTo>
                <a:lnTo>
                  <a:pt x="1392" y="547"/>
                </a:lnTo>
                <a:lnTo>
                  <a:pt x="1392" y="553"/>
                </a:lnTo>
                <a:lnTo>
                  <a:pt x="1398" y="559"/>
                </a:lnTo>
                <a:lnTo>
                  <a:pt x="1398" y="553"/>
                </a:lnTo>
                <a:lnTo>
                  <a:pt x="1398" y="547"/>
                </a:lnTo>
                <a:lnTo>
                  <a:pt x="1398" y="535"/>
                </a:lnTo>
                <a:lnTo>
                  <a:pt x="1404" y="517"/>
                </a:lnTo>
                <a:lnTo>
                  <a:pt x="1404" y="493"/>
                </a:lnTo>
                <a:lnTo>
                  <a:pt x="1404" y="469"/>
                </a:lnTo>
                <a:lnTo>
                  <a:pt x="1404" y="445"/>
                </a:lnTo>
                <a:lnTo>
                  <a:pt x="1404" y="415"/>
                </a:lnTo>
                <a:lnTo>
                  <a:pt x="1410" y="385"/>
                </a:lnTo>
                <a:lnTo>
                  <a:pt x="1410" y="349"/>
                </a:lnTo>
                <a:lnTo>
                  <a:pt x="1410" y="313"/>
                </a:lnTo>
                <a:lnTo>
                  <a:pt x="1410" y="283"/>
                </a:lnTo>
                <a:lnTo>
                  <a:pt x="1416" y="247"/>
                </a:lnTo>
                <a:lnTo>
                  <a:pt x="1416" y="211"/>
                </a:lnTo>
                <a:lnTo>
                  <a:pt x="1416" y="175"/>
                </a:lnTo>
                <a:lnTo>
                  <a:pt x="1416" y="145"/>
                </a:lnTo>
                <a:lnTo>
                  <a:pt x="1416" y="115"/>
                </a:lnTo>
                <a:lnTo>
                  <a:pt x="1422" y="91"/>
                </a:lnTo>
                <a:lnTo>
                  <a:pt x="1422" y="67"/>
                </a:lnTo>
                <a:lnTo>
                  <a:pt x="1422" y="43"/>
                </a:lnTo>
                <a:lnTo>
                  <a:pt x="1422" y="25"/>
                </a:lnTo>
                <a:lnTo>
                  <a:pt x="1428" y="13"/>
                </a:lnTo>
                <a:lnTo>
                  <a:pt x="1428" y="7"/>
                </a:lnTo>
                <a:lnTo>
                  <a:pt x="1428" y="0"/>
                </a:lnTo>
                <a:lnTo>
                  <a:pt x="1428" y="7"/>
                </a:lnTo>
                <a:lnTo>
                  <a:pt x="1434" y="13"/>
                </a:lnTo>
                <a:lnTo>
                  <a:pt x="1434" y="25"/>
                </a:lnTo>
                <a:lnTo>
                  <a:pt x="1434" y="43"/>
                </a:lnTo>
                <a:lnTo>
                  <a:pt x="1434" y="67"/>
                </a:lnTo>
                <a:lnTo>
                  <a:pt x="1434" y="91"/>
                </a:lnTo>
                <a:lnTo>
                  <a:pt x="1440" y="115"/>
                </a:lnTo>
                <a:lnTo>
                  <a:pt x="1440" y="145"/>
                </a:lnTo>
                <a:lnTo>
                  <a:pt x="1440" y="175"/>
                </a:lnTo>
                <a:lnTo>
                  <a:pt x="1440" y="211"/>
                </a:lnTo>
                <a:lnTo>
                  <a:pt x="1446" y="247"/>
                </a:lnTo>
                <a:lnTo>
                  <a:pt x="1446" y="277"/>
                </a:lnTo>
                <a:lnTo>
                  <a:pt x="1446" y="313"/>
                </a:lnTo>
                <a:lnTo>
                  <a:pt x="1446" y="349"/>
                </a:lnTo>
                <a:lnTo>
                  <a:pt x="1446" y="385"/>
                </a:lnTo>
                <a:lnTo>
                  <a:pt x="1452" y="415"/>
                </a:lnTo>
                <a:lnTo>
                  <a:pt x="1452" y="445"/>
                </a:lnTo>
                <a:lnTo>
                  <a:pt x="1452" y="469"/>
                </a:lnTo>
                <a:lnTo>
                  <a:pt x="1452" y="493"/>
                </a:lnTo>
                <a:lnTo>
                  <a:pt x="1452" y="517"/>
                </a:lnTo>
                <a:lnTo>
                  <a:pt x="1458" y="535"/>
                </a:lnTo>
                <a:lnTo>
                  <a:pt x="1458" y="547"/>
                </a:lnTo>
                <a:lnTo>
                  <a:pt x="1458" y="553"/>
                </a:lnTo>
                <a:lnTo>
                  <a:pt x="1464" y="559"/>
                </a:lnTo>
                <a:lnTo>
                  <a:pt x="1464" y="553"/>
                </a:lnTo>
                <a:lnTo>
                  <a:pt x="1464" y="547"/>
                </a:lnTo>
                <a:lnTo>
                  <a:pt x="1464" y="535"/>
                </a:lnTo>
                <a:lnTo>
                  <a:pt x="1464" y="517"/>
                </a:lnTo>
                <a:lnTo>
                  <a:pt x="1470" y="493"/>
                </a:lnTo>
                <a:lnTo>
                  <a:pt x="1470" y="469"/>
                </a:lnTo>
                <a:lnTo>
                  <a:pt x="1470" y="445"/>
                </a:lnTo>
                <a:lnTo>
                  <a:pt x="1470" y="415"/>
                </a:lnTo>
                <a:lnTo>
                  <a:pt x="1476" y="385"/>
                </a:lnTo>
                <a:lnTo>
                  <a:pt x="1476" y="349"/>
                </a:lnTo>
                <a:lnTo>
                  <a:pt x="1476" y="313"/>
                </a:lnTo>
                <a:lnTo>
                  <a:pt x="1476" y="283"/>
                </a:lnTo>
                <a:lnTo>
                  <a:pt x="1476" y="247"/>
                </a:lnTo>
                <a:lnTo>
                  <a:pt x="1482" y="211"/>
                </a:lnTo>
                <a:lnTo>
                  <a:pt x="1482" y="175"/>
                </a:lnTo>
                <a:lnTo>
                  <a:pt x="1482" y="145"/>
                </a:lnTo>
                <a:lnTo>
                  <a:pt x="1482" y="115"/>
                </a:lnTo>
                <a:lnTo>
                  <a:pt x="1482" y="91"/>
                </a:lnTo>
                <a:lnTo>
                  <a:pt x="1488" y="67"/>
                </a:lnTo>
                <a:lnTo>
                  <a:pt x="1488" y="43"/>
                </a:lnTo>
                <a:lnTo>
                  <a:pt x="1488" y="25"/>
                </a:lnTo>
                <a:lnTo>
                  <a:pt x="1488" y="13"/>
                </a:lnTo>
                <a:lnTo>
                  <a:pt x="1494" y="7"/>
                </a:lnTo>
                <a:lnTo>
                  <a:pt x="1494" y="0"/>
                </a:lnTo>
                <a:lnTo>
                  <a:pt x="1494" y="7"/>
                </a:lnTo>
                <a:lnTo>
                  <a:pt x="1494" y="13"/>
                </a:lnTo>
                <a:lnTo>
                  <a:pt x="1500" y="25"/>
                </a:lnTo>
                <a:lnTo>
                  <a:pt x="1500" y="43"/>
                </a:lnTo>
                <a:lnTo>
                  <a:pt x="1500" y="67"/>
                </a:lnTo>
                <a:lnTo>
                  <a:pt x="1500" y="91"/>
                </a:lnTo>
                <a:lnTo>
                  <a:pt x="1500" y="115"/>
                </a:lnTo>
                <a:lnTo>
                  <a:pt x="1506" y="145"/>
                </a:lnTo>
                <a:lnTo>
                  <a:pt x="1506" y="175"/>
                </a:lnTo>
                <a:lnTo>
                  <a:pt x="1506" y="211"/>
                </a:lnTo>
                <a:lnTo>
                  <a:pt x="1506" y="247"/>
                </a:lnTo>
                <a:lnTo>
                  <a:pt x="1512" y="277"/>
                </a:lnTo>
                <a:lnTo>
                  <a:pt x="1512" y="313"/>
                </a:lnTo>
                <a:lnTo>
                  <a:pt x="1512" y="349"/>
                </a:lnTo>
                <a:lnTo>
                  <a:pt x="1512" y="385"/>
                </a:lnTo>
                <a:lnTo>
                  <a:pt x="1512" y="415"/>
                </a:lnTo>
                <a:lnTo>
                  <a:pt x="1518" y="445"/>
                </a:lnTo>
                <a:lnTo>
                  <a:pt x="1518" y="469"/>
                </a:lnTo>
                <a:lnTo>
                  <a:pt x="1518" y="493"/>
                </a:lnTo>
                <a:lnTo>
                  <a:pt x="1518" y="517"/>
                </a:lnTo>
                <a:lnTo>
                  <a:pt x="1524" y="535"/>
                </a:lnTo>
                <a:lnTo>
                  <a:pt x="1524" y="547"/>
                </a:lnTo>
                <a:lnTo>
                  <a:pt x="1524" y="553"/>
                </a:lnTo>
                <a:lnTo>
                  <a:pt x="1524" y="559"/>
                </a:lnTo>
                <a:lnTo>
                  <a:pt x="1530" y="553"/>
                </a:lnTo>
                <a:lnTo>
                  <a:pt x="1530" y="547"/>
                </a:lnTo>
                <a:lnTo>
                  <a:pt x="1530" y="535"/>
                </a:lnTo>
                <a:lnTo>
                  <a:pt x="1530" y="517"/>
                </a:lnTo>
                <a:lnTo>
                  <a:pt x="1530" y="493"/>
                </a:lnTo>
                <a:lnTo>
                  <a:pt x="1536" y="469"/>
                </a:lnTo>
                <a:lnTo>
                  <a:pt x="1536" y="445"/>
                </a:lnTo>
                <a:lnTo>
                  <a:pt x="1536" y="415"/>
                </a:lnTo>
                <a:lnTo>
                  <a:pt x="1536" y="385"/>
                </a:lnTo>
                <a:lnTo>
                  <a:pt x="1542" y="349"/>
                </a:lnTo>
                <a:lnTo>
                  <a:pt x="1542" y="313"/>
                </a:lnTo>
                <a:lnTo>
                  <a:pt x="1542" y="283"/>
                </a:lnTo>
                <a:lnTo>
                  <a:pt x="1542" y="247"/>
                </a:lnTo>
                <a:lnTo>
                  <a:pt x="1542" y="211"/>
                </a:lnTo>
                <a:lnTo>
                  <a:pt x="1548" y="175"/>
                </a:lnTo>
                <a:lnTo>
                  <a:pt x="1548" y="145"/>
                </a:lnTo>
                <a:lnTo>
                  <a:pt x="1548" y="115"/>
                </a:lnTo>
                <a:lnTo>
                  <a:pt x="1548" y="91"/>
                </a:lnTo>
                <a:lnTo>
                  <a:pt x="1554" y="67"/>
                </a:lnTo>
                <a:lnTo>
                  <a:pt x="1554" y="43"/>
                </a:lnTo>
                <a:lnTo>
                  <a:pt x="1554" y="25"/>
                </a:lnTo>
                <a:lnTo>
                  <a:pt x="1554" y="13"/>
                </a:lnTo>
                <a:lnTo>
                  <a:pt x="1554" y="7"/>
                </a:lnTo>
                <a:lnTo>
                  <a:pt x="1560" y="0"/>
                </a:lnTo>
                <a:lnTo>
                  <a:pt x="1560" y="7"/>
                </a:lnTo>
                <a:lnTo>
                  <a:pt x="1560" y="13"/>
                </a:lnTo>
                <a:lnTo>
                  <a:pt x="1560" y="25"/>
                </a:lnTo>
                <a:lnTo>
                  <a:pt x="1566" y="43"/>
                </a:lnTo>
                <a:lnTo>
                  <a:pt x="1566" y="67"/>
                </a:lnTo>
                <a:lnTo>
                  <a:pt x="1566" y="91"/>
                </a:lnTo>
                <a:lnTo>
                  <a:pt x="1566" y="115"/>
                </a:lnTo>
                <a:lnTo>
                  <a:pt x="1572" y="145"/>
                </a:lnTo>
                <a:lnTo>
                  <a:pt x="1572" y="175"/>
                </a:lnTo>
                <a:lnTo>
                  <a:pt x="1572" y="211"/>
                </a:lnTo>
                <a:lnTo>
                  <a:pt x="1572" y="247"/>
                </a:lnTo>
                <a:lnTo>
                  <a:pt x="1572" y="277"/>
                </a:lnTo>
                <a:lnTo>
                  <a:pt x="1578" y="313"/>
                </a:lnTo>
                <a:lnTo>
                  <a:pt x="1578" y="349"/>
                </a:lnTo>
                <a:lnTo>
                  <a:pt x="1578" y="385"/>
                </a:lnTo>
                <a:lnTo>
                  <a:pt x="1578" y="415"/>
                </a:lnTo>
                <a:lnTo>
                  <a:pt x="1578" y="445"/>
                </a:lnTo>
                <a:lnTo>
                  <a:pt x="1584" y="469"/>
                </a:lnTo>
                <a:lnTo>
                  <a:pt x="1584" y="493"/>
                </a:lnTo>
                <a:lnTo>
                  <a:pt x="1584" y="517"/>
                </a:lnTo>
                <a:lnTo>
                  <a:pt x="1584" y="535"/>
                </a:lnTo>
                <a:lnTo>
                  <a:pt x="1590" y="547"/>
                </a:lnTo>
                <a:lnTo>
                  <a:pt x="1590" y="553"/>
                </a:lnTo>
                <a:lnTo>
                  <a:pt x="1590" y="559"/>
                </a:lnTo>
                <a:lnTo>
                  <a:pt x="1590" y="553"/>
                </a:lnTo>
                <a:lnTo>
                  <a:pt x="1596" y="547"/>
                </a:lnTo>
                <a:lnTo>
                  <a:pt x="1596" y="535"/>
                </a:lnTo>
                <a:lnTo>
                  <a:pt x="1596" y="517"/>
                </a:lnTo>
                <a:lnTo>
                  <a:pt x="1596" y="493"/>
                </a:lnTo>
                <a:lnTo>
                  <a:pt x="1602" y="469"/>
                </a:lnTo>
                <a:lnTo>
                  <a:pt x="1602" y="445"/>
                </a:lnTo>
                <a:lnTo>
                  <a:pt x="1602" y="415"/>
                </a:lnTo>
                <a:lnTo>
                  <a:pt x="1602" y="385"/>
                </a:lnTo>
                <a:lnTo>
                  <a:pt x="1602" y="349"/>
                </a:lnTo>
                <a:lnTo>
                  <a:pt x="1608" y="313"/>
                </a:lnTo>
                <a:lnTo>
                  <a:pt x="1608" y="283"/>
                </a:lnTo>
                <a:lnTo>
                  <a:pt x="1608" y="247"/>
                </a:lnTo>
                <a:lnTo>
                  <a:pt x="1608" y="211"/>
                </a:lnTo>
                <a:lnTo>
                  <a:pt x="1608" y="175"/>
                </a:lnTo>
                <a:lnTo>
                  <a:pt x="1614" y="145"/>
                </a:lnTo>
                <a:lnTo>
                  <a:pt x="1614" y="115"/>
                </a:lnTo>
                <a:lnTo>
                  <a:pt x="1614" y="91"/>
                </a:lnTo>
                <a:lnTo>
                  <a:pt x="1614" y="67"/>
                </a:lnTo>
                <a:lnTo>
                  <a:pt x="1620" y="43"/>
                </a:lnTo>
                <a:lnTo>
                  <a:pt x="1620" y="25"/>
                </a:lnTo>
                <a:lnTo>
                  <a:pt x="1620" y="13"/>
                </a:lnTo>
                <a:lnTo>
                  <a:pt x="1620" y="7"/>
                </a:lnTo>
                <a:lnTo>
                  <a:pt x="1626" y="0"/>
                </a:lnTo>
                <a:lnTo>
                  <a:pt x="1626" y="7"/>
                </a:lnTo>
                <a:lnTo>
                  <a:pt x="1626" y="13"/>
                </a:lnTo>
                <a:lnTo>
                  <a:pt x="1626" y="25"/>
                </a:lnTo>
                <a:lnTo>
                  <a:pt x="1626" y="43"/>
                </a:lnTo>
                <a:lnTo>
                  <a:pt x="1632" y="67"/>
                </a:lnTo>
                <a:lnTo>
                  <a:pt x="1632" y="91"/>
                </a:lnTo>
                <a:lnTo>
                  <a:pt x="1632" y="115"/>
                </a:lnTo>
                <a:lnTo>
                  <a:pt x="1632" y="145"/>
                </a:lnTo>
                <a:lnTo>
                  <a:pt x="1638" y="175"/>
                </a:lnTo>
                <a:lnTo>
                  <a:pt x="1638" y="211"/>
                </a:lnTo>
                <a:lnTo>
                  <a:pt x="1638" y="247"/>
                </a:lnTo>
                <a:lnTo>
                  <a:pt x="1638" y="277"/>
                </a:lnTo>
                <a:lnTo>
                  <a:pt x="1638" y="313"/>
                </a:lnTo>
                <a:lnTo>
                  <a:pt x="1644" y="349"/>
                </a:lnTo>
                <a:lnTo>
                  <a:pt x="1644" y="385"/>
                </a:lnTo>
                <a:lnTo>
                  <a:pt x="1644" y="415"/>
                </a:lnTo>
                <a:lnTo>
                  <a:pt x="1644" y="445"/>
                </a:lnTo>
                <a:lnTo>
                  <a:pt x="1650" y="469"/>
                </a:lnTo>
                <a:lnTo>
                  <a:pt x="1650" y="493"/>
                </a:lnTo>
                <a:lnTo>
                  <a:pt x="1650" y="517"/>
                </a:lnTo>
                <a:lnTo>
                  <a:pt x="1650" y="535"/>
                </a:lnTo>
                <a:lnTo>
                  <a:pt x="1650" y="547"/>
                </a:lnTo>
                <a:lnTo>
                  <a:pt x="1656" y="553"/>
                </a:lnTo>
                <a:lnTo>
                  <a:pt x="1656" y="559"/>
                </a:lnTo>
                <a:lnTo>
                  <a:pt x="1656" y="553"/>
                </a:lnTo>
                <a:lnTo>
                  <a:pt x="1656" y="547"/>
                </a:lnTo>
                <a:lnTo>
                  <a:pt x="1662" y="535"/>
                </a:lnTo>
                <a:lnTo>
                  <a:pt x="1662" y="517"/>
                </a:lnTo>
                <a:lnTo>
                  <a:pt x="1662" y="493"/>
                </a:lnTo>
                <a:lnTo>
                  <a:pt x="1662" y="469"/>
                </a:lnTo>
                <a:lnTo>
                  <a:pt x="1668" y="445"/>
                </a:lnTo>
                <a:lnTo>
                  <a:pt x="1668" y="415"/>
                </a:lnTo>
                <a:lnTo>
                  <a:pt x="1668" y="385"/>
                </a:lnTo>
                <a:lnTo>
                  <a:pt x="1668" y="349"/>
                </a:lnTo>
                <a:lnTo>
                  <a:pt x="1668" y="313"/>
                </a:lnTo>
                <a:lnTo>
                  <a:pt x="1674" y="277"/>
                </a:lnTo>
                <a:lnTo>
                  <a:pt x="1674" y="247"/>
                </a:lnTo>
                <a:lnTo>
                  <a:pt x="1674" y="211"/>
                </a:lnTo>
                <a:lnTo>
                  <a:pt x="1674" y="175"/>
                </a:lnTo>
                <a:lnTo>
                  <a:pt x="1680" y="145"/>
                </a:lnTo>
                <a:lnTo>
                  <a:pt x="1680" y="115"/>
                </a:lnTo>
                <a:lnTo>
                  <a:pt x="1680" y="91"/>
                </a:lnTo>
                <a:lnTo>
                  <a:pt x="1680" y="67"/>
                </a:lnTo>
                <a:lnTo>
                  <a:pt x="1680" y="43"/>
                </a:lnTo>
                <a:lnTo>
                  <a:pt x="1686" y="25"/>
                </a:lnTo>
                <a:lnTo>
                  <a:pt x="1686" y="13"/>
                </a:lnTo>
                <a:lnTo>
                  <a:pt x="1686" y="7"/>
                </a:lnTo>
                <a:lnTo>
                  <a:pt x="1686" y="0"/>
                </a:lnTo>
                <a:lnTo>
                  <a:pt x="1692" y="7"/>
                </a:lnTo>
                <a:lnTo>
                  <a:pt x="1692" y="13"/>
                </a:lnTo>
                <a:lnTo>
                  <a:pt x="1692" y="25"/>
                </a:lnTo>
                <a:lnTo>
                  <a:pt x="1692" y="43"/>
                </a:lnTo>
                <a:lnTo>
                  <a:pt x="1698" y="67"/>
                </a:lnTo>
                <a:lnTo>
                  <a:pt x="1698" y="91"/>
                </a:lnTo>
                <a:lnTo>
                  <a:pt x="1698" y="115"/>
                </a:lnTo>
                <a:lnTo>
                  <a:pt x="1698" y="145"/>
                </a:lnTo>
                <a:lnTo>
                  <a:pt x="1698" y="175"/>
                </a:lnTo>
                <a:lnTo>
                  <a:pt x="1704" y="211"/>
                </a:lnTo>
                <a:lnTo>
                  <a:pt x="1704" y="247"/>
                </a:lnTo>
                <a:lnTo>
                  <a:pt x="1704" y="277"/>
                </a:lnTo>
                <a:lnTo>
                  <a:pt x="1704" y="313"/>
                </a:lnTo>
                <a:lnTo>
                  <a:pt x="1704" y="349"/>
                </a:lnTo>
                <a:lnTo>
                  <a:pt x="1710" y="385"/>
                </a:lnTo>
                <a:lnTo>
                  <a:pt x="1710" y="415"/>
                </a:lnTo>
                <a:lnTo>
                  <a:pt x="1710" y="445"/>
                </a:lnTo>
                <a:lnTo>
                  <a:pt x="1710" y="469"/>
                </a:lnTo>
                <a:lnTo>
                  <a:pt x="1716" y="493"/>
                </a:lnTo>
                <a:lnTo>
                  <a:pt x="1716" y="517"/>
                </a:lnTo>
                <a:lnTo>
                  <a:pt x="1716" y="535"/>
                </a:lnTo>
                <a:lnTo>
                  <a:pt x="1716" y="547"/>
                </a:lnTo>
                <a:lnTo>
                  <a:pt x="1716" y="553"/>
                </a:lnTo>
                <a:lnTo>
                  <a:pt x="1722" y="559"/>
                </a:lnTo>
                <a:lnTo>
                  <a:pt x="1722" y="553"/>
                </a:lnTo>
                <a:lnTo>
                  <a:pt x="1722" y="547"/>
                </a:lnTo>
                <a:lnTo>
                  <a:pt x="1728" y="535"/>
                </a:lnTo>
                <a:lnTo>
                  <a:pt x="1728" y="517"/>
                </a:lnTo>
                <a:lnTo>
                  <a:pt x="1728" y="493"/>
                </a:lnTo>
                <a:lnTo>
                  <a:pt x="1728" y="469"/>
                </a:lnTo>
                <a:lnTo>
                  <a:pt x="1728" y="445"/>
                </a:lnTo>
                <a:lnTo>
                  <a:pt x="1734" y="415"/>
                </a:lnTo>
                <a:lnTo>
                  <a:pt x="1734" y="385"/>
                </a:lnTo>
                <a:lnTo>
                  <a:pt x="1734" y="349"/>
                </a:lnTo>
                <a:lnTo>
                  <a:pt x="1734" y="313"/>
                </a:lnTo>
                <a:lnTo>
                  <a:pt x="1734" y="283"/>
                </a:lnTo>
                <a:lnTo>
                  <a:pt x="1740" y="247"/>
                </a:lnTo>
                <a:lnTo>
                  <a:pt x="1740" y="211"/>
                </a:lnTo>
                <a:lnTo>
                  <a:pt x="1740" y="175"/>
                </a:lnTo>
                <a:lnTo>
                  <a:pt x="1740" y="145"/>
                </a:lnTo>
                <a:lnTo>
                  <a:pt x="1746" y="115"/>
                </a:lnTo>
                <a:lnTo>
                  <a:pt x="1746" y="91"/>
                </a:lnTo>
                <a:lnTo>
                  <a:pt x="1746" y="67"/>
                </a:lnTo>
                <a:lnTo>
                  <a:pt x="1746" y="43"/>
                </a:lnTo>
                <a:lnTo>
                  <a:pt x="1746" y="25"/>
                </a:lnTo>
                <a:lnTo>
                  <a:pt x="1752" y="13"/>
                </a:lnTo>
                <a:lnTo>
                  <a:pt x="1752" y="7"/>
                </a:lnTo>
                <a:lnTo>
                  <a:pt x="1752" y="0"/>
                </a:lnTo>
                <a:lnTo>
                  <a:pt x="1752" y="7"/>
                </a:lnTo>
                <a:lnTo>
                  <a:pt x="1758" y="13"/>
                </a:lnTo>
                <a:lnTo>
                  <a:pt x="1758" y="25"/>
                </a:lnTo>
                <a:lnTo>
                  <a:pt x="1758" y="43"/>
                </a:lnTo>
                <a:lnTo>
                  <a:pt x="1758" y="67"/>
                </a:lnTo>
                <a:lnTo>
                  <a:pt x="1764" y="91"/>
                </a:lnTo>
                <a:lnTo>
                  <a:pt x="1764" y="115"/>
                </a:lnTo>
                <a:lnTo>
                  <a:pt x="1764" y="145"/>
                </a:lnTo>
                <a:lnTo>
                  <a:pt x="1764" y="175"/>
                </a:lnTo>
                <a:lnTo>
                  <a:pt x="1764" y="211"/>
                </a:lnTo>
                <a:lnTo>
                  <a:pt x="1770" y="247"/>
                </a:lnTo>
                <a:lnTo>
                  <a:pt x="1770" y="277"/>
                </a:lnTo>
                <a:lnTo>
                  <a:pt x="1770" y="313"/>
                </a:lnTo>
                <a:lnTo>
                  <a:pt x="1770" y="349"/>
                </a:lnTo>
                <a:lnTo>
                  <a:pt x="1776" y="385"/>
                </a:lnTo>
                <a:lnTo>
                  <a:pt x="1776" y="415"/>
                </a:lnTo>
                <a:lnTo>
                  <a:pt x="1776" y="445"/>
                </a:lnTo>
                <a:lnTo>
                  <a:pt x="1776" y="469"/>
                </a:lnTo>
                <a:lnTo>
                  <a:pt x="1776" y="493"/>
                </a:lnTo>
                <a:lnTo>
                  <a:pt x="1782" y="517"/>
                </a:lnTo>
                <a:lnTo>
                  <a:pt x="1782" y="535"/>
                </a:lnTo>
                <a:lnTo>
                  <a:pt x="1782" y="547"/>
                </a:lnTo>
                <a:lnTo>
                  <a:pt x="1782" y="553"/>
                </a:lnTo>
                <a:lnTo>
                  <a:pt x="1788" y="559"/>
                </a:lnTo>
                <a:lnTo>
                  <a:pt x="1788" y="553"/>
                </a:lnTo>
                <a:lnTo>
                  <a:pt x="1788" y="547"/>
                </a:lnTo>
                <a:lnTo>
                  <a:pt x="1788" y="535"/>
                </a:lnTo>
                <a:lnTo>
                  <a:pt x="1794" y="517"/>
                </a:lnTo>
                <a:lnTo>
                  <a:pt x="1794" y="493"/>
                </a:lnTo>
                <a:lnTo>
                  <a:pt x="1794" y="469"/>
                </a:lnTo>
                <a:lnTo>
                  <a:pt x="1794" y="445"/>
                </a:lnTo>
                <a:lnTo>
                  <a:pt x="1794" y="415"/>
                </a:lnTo>
                <a:lnTo>
                  <a:pt x="1800" y="385"/>
                </a:lnTo>
                <a:lnTo>
                  <a:pt x="1800" y="349"/>
                </a:lnTo>
                <a:lnTo>
                  <a:pt x="1800" y="313"/>
                </a:lnTo>
                <a:lnTo>
                  <a:pt x="1800" y="283"/>
                </a:lnTo>
                <a:lnTo>
                  <a:pt x="1806" y="247"/>
                </a:lnTo>
                <a:lnTo>
                  <a:pt x="1806" y="211"/>
                </a:lnTo>
                <a:lnTo>
                  <a:pt x="1806" y="175"/>
                </a:lnTo>
                <a:lnTo>
                  <a:pt x="1806" y="145"/>
                </a:lnTo>
                <a:lnTo>
                  <a:pt x="1806" y="115"/>
                </a:lnTo>
                <a:lnTo>
                  <a:pt x="1812" y="91"/>
                </a:lnTo>
                <a:lnTo>
                  <a:pt x="1812" y="67"/>
                </a:lnTo>
                <a:lnTo>
                  <a:pt x="1812" y="43"/>
                </a:lnTo>
                <a:lnTo>
                  <a:pt x="1812" y="25"/>
                </a:lnTo>
                <a:lnTo>
                  <a:pt x="1812" y="13"/>
                </a:lnTo>
                <a:lnTo>
                  <a:pt x="1818" y="7"/>
                </a:lnTo>
                <a:lnTo>
                  <a:pt x="1818" y="0"/>
                </a:lnTo>
                <a:lnTo>
                  <a:pt x="1818" y="7"/>
                </a:lnTo>
                <a:lnTo>
                  <a:pt x="1824" y="13"/>
                </a:lnTo>
                <a:lnTo>
                  <a:pt x="1824" y="25"/>
                </a:lnTo>
                <a:lnTo>
                  <a:pt x="1824" y="43"/>
                </a:lnTo>
                <a:lnTo>
                  <a:pt x="1824" y="67"/>
                </a:lnTo>
                <a:lnTo>
                  <a:pt x="1824" y="91"/>
                </a:lnTo>
                <a:lnTo>
                  <a:pt x="1830" y="115"/>
                </a:lnTo>
                <a:lnTo>
                  <a:pt x="1830" y="145"/>
                </a:lnTo>
                <a:lnTo>
                  <a:pt x="1830" y="175"/>
                </a:lnTo>
                <a:lnTo>
                  <a:pt x="1830" y="211"/>
                </a:lnTo>
                <a:lnTo>
                  <a:pt x="1830" y="247"/>
                </a:lnTo>
                <a:lnTo>
                  <a:pt x="1836" y="283"/>
                </a:lnTo>
                <a:lnTo>
                  <a:pt x="1836" y="313"/>
                </a:lnTo>
                <a:lnTo>
                  <a:pt x="1836" y="349"/>
                </a:lnTo>
                <a:lnTo>
                  <a:pt x="1836" y="385"/>
                </a:lnTo>
                <a:lnTo>
                  <a:pt x="1842" y="415"/>
                </a:lnTo>
                <a:lnTo>
                  <a:pt x="1842" y="445"/>
                </a:lnTo>
                <a:lnTo>
                  <a:pt x="1842" y="469"/>
                </a:lnTo>
                <a:lnTo>
                  <a:pt x="1842" y="493"/>
                </a:lnTo>
                <a:lnTo>
                  <a:pt x="1842" y="517"/>
                </a:lnTo>
                <a:lnTo>
                  <a:pt x="1848" y="535"/>
                </a:lnTo>
                <a:lnTo>
                  <a:pt x="1848" y="547"/>
                </a:lnTo>
                <a:lnTo>
                  <a:pt x="1848" y="553"/>
                </a:lnTo>
                <a:lnTo>
                  <a:pt x="1854" y="559"/>
                </a:lnTo>
                <a:lnTo>
                  <a:pt x="1854" y="553"/>
                </a:lnTo>
                <a:lnTo>
                  <a:pt x="1854" y="547"/>
                </a:lnTo>
                <a:lnTo>
                  <a:pt x="1854" y="535"/>
                </a:lnTo>
                <a:lnTo>
                  <a:pt x="1854" y="517"/>
                </a:lnTo>
                <a:lnTo>
                  <a:pt x="1860" y="493"/>
                </a:lnTo>
                <a:lnTo>
                  <a:pt x="1860" y="469"/>
                </a:lnTo>
                <a:lnTo>
                  <a:pt x="1860" y="445"/>
                </a:lnTo>
                <a:lnTo>
                  <a:pt x="1860" y="415"/>
                </a:lnTo>
                <a:lnTo>
                  <a:pt x="1860" y="385"/>
                </a:lnTo>
                <a:lnTo>
                  <a:pt x="1866" y="349"/>
                </a:lnTo>
                <a:lnTo>
                  <a:pt x="1866" y="313"/>
                </a:lnTo>
                <a:lnTo>
                  <a:pt x="1866" y="283"/>
                </a:lnTo>
                <a:lnTo>
                  <a:pt x="1866" y="247"/>
                </a:lnTo>
                <a:lnTo>
                  <a:pt x="1872" y="211"/>
                </a:lnTo>
                <a:lnTo>
                  <a:pt x="1872" y="175"/>
                </a:lnTo>
                <a:lnTo>
                  <a:pt x="1872" y="145"/>
                </a:lnTo>
                <a:lnTo>
                  <a:pt x="1872" y="115"/>
                </a:lnTo>
                <a:lnTo>
                  <a:pt x="1872" y="91"/>
                </a:lnTo>
                <a:lnTo>
                  <a:pt x="1878" y="67"/>
                </a:lnTo>
                <a:lnTo>
                  <a:pt x="1878" y="43"/>
                </a:lnTo>
                <a:lnTo>
                  <a:pt x="1878" y="25"/>
                </a:lnTo>
                <a:lnTo>
                  <a:pt x="1878" y="13"/>
                </a:lnTo>
                <a:lnTo>
                  <a:pt x="1878" y="7"/>
                </a:lnTo>
                <a:lnTo>
                  <a:pt x="1884" y="0"/>
                </a:lnTo>
                <a:lnTo>
                  <a:pt x="1884" y="7"/>
                </a:lnTo>
                <a:lnTo>
                  <a:pt x="1884" y="13"/>
                </a:lnTo>
                <a:lnTo>
                  <a:pt x="1890" y="25"/>
                </a:lnTo>
                <a:lnTo>
                  <a:pt x="1890" y="43"/>
                </a:lnTo>
                <a:lnTo>
                  <a:pt x="1890" y="67"/>
                </a:lnTo>
                <a:lnTo>
                  <a:pt x="1890" y="91"/>
                </a:lnTo>
                <a:lnTo>
                  <a:pt x="1890" y="115"/>
                </a:lnTo>
                <a:lnTo>
                  <a:pt x="1896" y="145"/>
                </a:lnTo>
                <a:lnTo>
                  <a:pt x="1896" y="175"/>
                </a:lnTo>
                <a:lnTo>
                  <a:pt x="1896" y="211"/>
                </a:lnTo>
                <a:lnTo>
                  <a:pt x="1896" y="247"/>
                </a:lnTo>
                <a:lnTo>
                  <a:pt x="1902" y="277"/>
                </a:lnTo>
                <a:lnTo>
                  <a:pt x="1902" y="313"/>
                </a:lnTo>
                <a:lnTo>
                  <a:pt x="1902" y="349"/>
                </a:lnTo>
                <a:lnTo>
                  <a:pt x="1902" y="385"/>
                </a:lnTo>
                <a:lnTo>
                  <a:pt x="1902" y="415"/>
                </a:lnTo>
                <a:lnTo>
                  <a:pt x="1908" y="445"/>
                </a:lnTo>
                <a:lnTo>
                  <a:pt x="1908" y="469"/>
                </a:lnTo>
                <a:lnTo>
                  <a:pt x="1908" y="493"/>
                </a:lnTo>
                <a:lnTo>
                  <a:pt x="1908" y="517"/>
                </a:lnTo>
                <a:lnTo>
                  <a:pt x="1908" y="535"/>
                </a:lnTo>
                <a:lnTo>
                  <a:pt x="1914" y="547"/>
                </a:lnTo>
                <a:lnTo>
                  <a:pt x="1914" y="553"/>
                </a:lnTo>
                <a:lnTo>
                  <a:pt x="1914" y="559"/>
                </a:lnTo>
                <a:lnTo>
                  <a:pt x="1920" y="553"/>
                </a:lnTo>
                <a:lnTo>
                  <a:pt x="1920" y="547"/>
                </a:lnTo>
                <a:lnTo>
                  <a:pt x="1920" y="535"/>
                </a:lnTo>
                <a:lnTo>
                  <a:pt x="1920" y="517"/>
                </a:lnTo>
                <a:lnTo>
                  <a:pt x="1920" y="493"/>
                </a:lnTo>
                <a:lnTo>
                  <a:pt x="1926" y="469"/>
                </a:lnTo>
                <a:lnTo>
                  <a:pt x="1926" y="445"/>
                </a:lnTo>
                <a:lnTo>
                  <a:pt x="1926" y="415"/>
                </a:lnTo>
                <a:lnTo>
                  <a:pt x="1926" y="385"/>
                </a:lnTo>
                <a:lnTo>
                  <a:pt x="1932" y="349"/>
                </a:lnTo>
                <a:lnTo>
                  <a:pt x="1932" y="313"/>
                </a:lnTo>
                <a:lnTo>
                  <a:pt x="1932" y="277"/>
                </a:lnTo>
                <a:lnTo>
                  <a:pt x="1932" y="247"/>
                </a:lnTo>
                <a:lnTo>
                  <a:pt x="1932" y="211"/>
                </a:lnTo>
                <a:lnTo>
                  <a:pt x="1938" y="175"/>
                </a:lnTo>
                <a:lnTo>
                  <a:pt x="1938" y="145"/>
                </a:lnTo>
                <a:lnTo>
                  <a:pt x="1938" y="115"/>
                </a:lnTo>
                <a:lnTo>
                  <a:pt x="1938" y="91"/>
                </a:lnTo>
                <a:lnTo>
                  <a:pt x="1938" y="67"/>
                </a:lnTo>
                <a:lnTo>
                  <a:pt x="1944" y="43"/>
                </a:lnTo>
                <a:lnTo>
                  <a:pt x="1944" y="25"/>
                </a:lnTo>
                <a:lnTo>
                  <a:pt x="1944" y="13"/>
                </a:lnTo>
                <a:lnTo>
                  <a:pt x="1944" y="7"/>
                </a:lnTo>
                <a:lnTo>
                  <a:pt x="1950" y="0"/>
                </a:lnTo>
                <a:lnTo>
                  <a:pt x="1956" y="7"/>
                </a:lnTo>
                <a:lnTo>
                  <a:pt x="1956" y="13"/>
                </a:lnTo>
                <a:lnTo>
                  <a:pt x="1956" y="19"/>
                </a:lnTo>
                <a:lnTo>
                  <a:pt x="1956" y="25"/>
                </a:lnTo>
                <a:lnTo>
                  <a:pt x="1956" y="37"/>
                </a:lnTo>
                <a:lnTo>
                  <a:pt x="1962" y="43"/>
                </a:lnTo>
                <a:lnTo>
                  <a:pt x="1962" y="55"/>
                </a:lnTo>
                <a:lnTo>
                  <a:pt x="1962" y="67"/>
                </a:lnTo>
                <a:lnTo>
                  <a:pt x="1962" y="79"/>
                </a:lnTo>
                <a:lnTo>
                  <a:pt x="1968" y="91"/>
                </a:lnTo>
                <a:lnTo>
                  <a:pt x="1968" y="103"/>
                </a:lnTo>
                <a:lnTo>
                  <a:pt x="1968" y="115"/>
                </a:lnTo>
                <a:lnTo>
                  <a:pt x="1968" y="133"/>
                </a:lnTo>
                <a:lnTo>
                  <a:pt x="1968" y="145"/>
                </a:lnTo>
                <a:lnTo>
                  <a:pt x="1974" y="163"/>
                </a:lnTo>
                <a:lnTo>
                  <a:pt x="1974" y="175"/>
                </a:lnTo>
                <a:lnTo>
                  <a:pt x="1974" y="193"/>
                </a:lnTo>
                <a:lnTo>
                  <a:pt x="1974" y="211"/>
                </a:lnTo>
                <a:lnTo>
                  <a:pt x="1980" y="229"/>
                </a:lnTo>
                <a:lnTo>
                  <a:pt x="1980" y="247"/>
                </a:lnTo>
                <a:lnTo>
                  <a:pt x="1980" y="265"/>
                </a:lnTo>
                <a:lnTo>
                  <a:pt x="1980" y="277"/>
                </a:lnTo>
                <a:lnTo>
                  <a:pt x="1980" y="295"/>
                </a:lnTo>
                <a:lnTo>
                  <a:pt x="1986" y="313"/>
                </a:lnTo>
                <a:lnTo>
                  <a:pt x="1986" y="331"/>
                </a:lnTo>
                <a:lnTo>
                  <a:pt x="1986" y="349"/>
                </a:lnTo>
                <a:lnTo>
                  <a:pt x="1986" y="367"/>
                </a:lnTo>
                <a:lnTo>
                  <a:pt x="1986" y="385"/>
                </a:lnTo>
                <a:lnTo>
                  <a:pt x="1992" y="397"/>
                </a:lnTo>
                <a:lnTo>
                  <a:pt x="1992" y="415"/>
                </a:lnTo>
                <a:lnTo>
                  <a:pt x="1992" y="427"/>
                </a:lnTo>
                <a:lnTo>
                  <a:pt x="1992" y="445"/>
                </a:lnTo>
                <a:lnTo>
                  <a:pt x="1998" y="457"/>
                </a:lnTo>
                <a:lnTo>
                  <a:pt x="1998" y="469"/>
                </a:lnTo>
                <a:lnTo>
                  <a:pt x="1998" y="481"/>
                </a:lnTo>
                <a:lnTo>
                  <a:pt x="1998" y="493"/>
                </a:lnTo>
                <a:lnTo>
                  <a:pt x="1998" y="505"/>
                </a:lnTo>
                <a:lnTo>
                  <a:pt x="2004" y="517"/>
                </a:lnTo>
                <a:lnTo>
                  <a:pt x="2004" y="523"/>
                </a:lnTo>
                <a:lnTo>
                  <a:pt x="2004" y="535"/>
                </a:lnTo>
                <a:lnTo>
                  <a:pt x="2004" y="541"/>
                </a:lnTo>
                <a:lnTo>
                  <a:pt x="2004" y="547"/>
                </a:lnTo>
                <a:lnTo>
                  <a:pt x="2010" y="553"/>
                </a:lnTo>
                <a:lnTo>
                  <a:pt x="2016" y="559"/>
                </a:lnTo>
                <a:lnTo>
                  <a:pt x="2016" y="553"/>
                </a:lnTo>
                <a:lnTo>
                  <a:pt x="2022" y="547"/>
                </a:lnTo>
                <a:lnTo>
                  <a:pt x="2022" y="541"/>
                </a:lnTo>
                <a:lnTo>
                  <a:pt x="2022" y="535"/>
                </a:lnTo>
                <a:lnTo>
                  <a:pt x="2022" y="523"/>
                </a:lnTo>
                <a:lnTo>
                  <a:pt x="2028" y="517"/>
                </a:lnTo>
                <a:lnTo>
                  <a:pt x="2028" y="505"/>
                </a:lnTo>
                <a:lnTo>
                  <a:pt x="2028" y="493"/>
                </a:lnTo>
                <a:lnTo>
                  <a:pt x="2028" y="481"/>
                </a:lnTo>
                <a:lnTo>
                  <a:pt x="2028" y="469"/>
                </a:lnTo>
                <a:lnTo>
                  <a:pt x="2034" y="457"/>
                </a:lnTo>
                <a:lnTo>
                  <a:pt x="2034" y="445"/>
                </a:lnTo>
                <a:lnTo>
                  <a:pt x="2034" y="427"/>
                </a:lnTo>
                <a:lnTo>
                  <a:pt x="2034" y="415"/>
                </a:lnTo>
                <a:lnTo>
                  <a:pt x="2034" y="397"/>
                </a:lnTo>
                <a:lnTo>
                  <a:pt x="2040" y="385"/>
                </a:lnTo>
                <a:lnTo>
                  <a:pt x="2040" y="367"/>
                </a:lnTo>
                <a:lnTo>
                  <a:pt x="2040" y="349"/>
                </a:lnTo>
                <a:lnTo>
                  <a:pt x="2040" y="331"/>
                </a:lnTo>
                <a:lnTo>
                  <a:pt x="2046" y="313"/>
                </a:lnTo>
                <a:lnTo>
                  <a:pt x="2046" y="295"/>
                </a:lnTo>
                <a:lnTo>
                  <a:pt x="2046" y="283"/>
                </a:lnTo>
                <a:lnTo>
                  <a:pt x="2046" y="265"/>
                </a:lnTo>
                <a:lnTo>
                  <a:pt x="2046" y="247"/>
                </a:lnTo>
                <a:lnTo>
                  <a:pt x="2052" y="229"/>
                </a:lnTo>
                <a:lnTo>
                  <a:pt x="2052" y="211"/>
                </a:lnTo>
                <a:lnTo>
                  <a:pt x="2052" y="193"/>
                </a:lnTo>
                <a:lnTo>
                  <a:pt x="2052" y="175"/>
                </a:lnTo>
                <a:lnTo>
                  <a:pt x="2058" y="163"/>
                </a:lnTo>
                <a:lnTo>
                  <a:pt x="2058" y="145"/>
                </a:lnTo>
                <a:lnTo>
                  <a:pt x="2058" y="133"/>
                </a:lnTo>
                <a:lnTo>
                  <a:pt x="2058" y="115"/>
                </a:lnTo>
                <a:lnTo>
                  <a:pt x="2058" y="103"/>
                </a:lnTo>
                <a:lnTo>
                  <a:pt x="2064" y="91"/>
                </a:lnTo>
                <a:lnTo>
                  <a:pt x="2064" y="79"/>
                </a:lnTo>
                <a:lnTo>
                  <a:pt x="2064" y="67"/>
                </a:lnTo>
                <a:lnTo>
                  <a:pt x="2064" y="55"/>
                </a:lnTo>
                <a:lnTo>
                  <a:pt x="2064" y="43"/>
                </a:lnTo>
                <a:lnTo>
                  <a:pt x="2070" y="37"/>
                </a:lnTo>
                <a:lnTo>
                  <a:pt x="2070" y="25"/>
                </a:lnTo>
                <a:lnTo>
                  <a:pt x="2070" y="19"/>
                </a:lnTo>
                <a:lnTo>
                  <a:pt x="2070" y="13"/>
                </a:lnTo>
                <a:lnTo>
                  <a:pt x="2076" y="7"/>
                </a:lnTo>
                <a:lnTo>
                  <a:pt x="2082" y="0"/>
                </a:lnTo>
                <a:lnTo>
                  <a:pt x="2082" y="7"/>
                </a:lnTo>
                <a:lnTo>
                  <a:pt x="2082" y="13"/>
                </a:lnTo>
                <a:lnTo>
                  <a:pt x="2088" y="19"/>
                </a:lnTo>
                <a:lnTo>
                  <a:pt x="2088" y="25"/>
                </a:lnTo>
                <a:lnTo>
                  <a:pt x="2088" y="37"/>
                </a:lnTo>
                <a:lnTo>
                  <a:pt x="2088" y="43"/>
                </a:lnTo>
                <a:lnTo>
                  <a:pt x="2094" y="55"/>
                </a:lnTo>
                <a:lnTo>
                  <a:pt x="2094" y="67"/>
                </a:lnTo>
                <a:lnTo>
                  <a:pt x="2094" y="79"/>
                </a:lnTo>
                <a:lnTo>
                  <a:pt x="2094" y="91"/>
                </a:lnTo>
                <a:lnTo>
                  <a:pt x="2094" y="103"/>
                </a:lnTo>
                <a:lnTo>
                  <a:pt x="2100" y="115"/>
                </a:lnTo>
                <a:lnTo>
                  <a:pt x="2100" y="133"/>
                </a:lnTo>
                <a:lnTo>
                  <a:pt x="2100" y="145"/>
                </a:lnTo>
                <a:lnTo>
                  <a:pt x="2100" y="163"/>
                </a:lnTo>
                <a:lnTo>
                  <a:pt x="2106" y="175"/>
                </a:lnTo>
                <a:lnTo>
                  <a:pt x="2106" y="193"/>
                </a:lnTo>
                <a:lnTo>
                  <a:pt x="2106" y="211"/>
                </a:lnTo>
                <a:lnTo>
                  <a:pt x="2106" y="229"/>
                </a:lnTo>
                <a:lnTo>
                  <a:pt x="2106" y="247"/>
                </a:lnTo>
                <a:lnTo>
                  <a:pt x="2112" y="265"/>
                </a:lnTo>
                <a:lnTo>
                  <a:pt x="2112" y="283"/>
                </a:lnTo>
                <a:lnTo>
                  <a:pt x="2112" y="295"/>
                </a:lnTo>
                <a:lnTo>
                  <a:pt x="2112" y="313"/>
                </a:lnTo>
                <a:lnTo>
                  <a:pt x="2112" y="331"/>
                </a:lnTo>
                <a:lnTo>
                  <a:pt x="2118" y="349"/>
                </a:lnTo>
                <a:lnTo>
                  <a:pt x="2118" y="367"/>
                </a:lnTo>
                <a:lnTo>
                  <a:pt x="2118" y="385"/>
                </a:lnTo>
                <a:lnTo>
                  <a:pt x="2118" y="397"/>
                </a:lnTo>
                <a:lnTo>
                  <a:pt x="2124" y="415"/>
                </a:lnTo>
                <a:lnTo>
                  <a:pt x="2124" y="427"/>
                </a:lnTo>
                <a:lnTo>
                  <a:pt x="2124" y="445"/>
                </a:lnTo>
                <a:lnTo>
                  <a:pt x="2124" y="457"/>
                </a:lnTo>
                <a:lnTo>
                  <a:pt x="2124" y="469"/>
                </a:lnTo>
                <a:lnTo>
                  <a:pt x="2130" y="481"/>
                </a:lnTo>
                <a:lnTo>
                  <a:pt x="2130" y="493"/>
                </a:lnTo>
                <a:lnTo>
                  <a:pt x="2130" y="505"/>
                </a:lnTo>
                <a:lnTo>
                  <a:pt x="2130" y="517"/>
                </a:lnTo>
                <a:lnTo>
                  <a:pt x="2130" y="523"/>
                </a:lnTo>
                <a:lnTo>
                  <a:pt x="2136" y="535"/>
                </a:lnTo>
                <a:lnTo>
                  <a:pt x="2136" y="541"/>
                </a:lnTo>
                <a:lnTo>
                  <a:pt x="2136" y="547"/>
                </a:lnTo>
                <a:lnTo>
                  <a:pt x="2142" y="553"/>
                </a:lnTo>
                <a:lnTo>
                  <a:pt x="2148" y="559"/>
                </a:lnTo>
                <a:lnTo>
                  <a:pt x="2148" y="553"/>
                </a:lnTo>
                <a:lnTo>
                  <a:pt x="2148" y="547"/>
                </a:lnTo>
                <a:lnTo>
                  <a:pt x="2154" y="541"/>
                </a:lnTo>
                <a:lnTo>
                  <a:pt x="2154" y="535"/>
                </a:lnTo>
                <a:lnTo>
                  <a:pt x="2154" y="523"/>
                </a:lnTo>
                <a:lnTo>
                  <a:pt x="2154" y="517"/>
                </a:lnTo>
                <a:lnTo>
                  <a:pt x="2154" y="505"/>
                </a:lnTo>
                <a:lnTo>
                  <a:pt x="2160" y="493"/>
                </a:lnTo>
                <a:lnTo>
                  <a:pt x="2160" y="481"/>
                </a:lnTo>
                <a:lnTo>
                  <a:pt x="2160" y="469"/>
                </a:lnTo>
                <a:lnTo>
                  <a:pt x="2160" y="457"/>
                </a:lnTo>
                <a:lnTo>
                  <a:pt x="2160" y="445"/>
                </a:lnTo>
                <a:lnTo>
                  <a:pt x="2166" y="427"/>
                </a:lnTo>
                <a:lnTo>
                  <a:pt x="2166" y="415"/>
                </a:lnTo>
                <a:lnTo>
                  <a:pt x="2166" y="397"/>
                </a:lnTo>
                <a:lnTo>
                  <a:pt x="2166" y="385"/>
                </a:lnTo>
                <a:lnTo>
                  <a:pt x="2172" y="367"/>
                </a:lnTo>
                <a:lnTo>
                  <a:pt x="2172" y="349"/>
                </a:lnTo>
                <a:lnTo>
                  <a:pt x="2172" y="331"/>
                </a:lnTo>
                <a:lnTo>
                  <a:pt x="2172" y="313"/>
                </a:lnTo>
                <a:lnTo>
                  <a:pt x="2172" y="295"/>
                </a:lnTo>
                <a:lnTo>
                  <a:pt x="2178" y="283"/>
                </a:lnTo>
                <a:lnTo>
                  <a:pt x="2178" y="265"/>
                </a:lnTo>
                <a:lnTo>
                  <a:pt x="2178" y="247"/>
                </a:lnTo>
                <a:lnTo>
                  <a:pt x="2178" y="229"/>
                </a:lnTo>
                <a:lnTo>
                  <a:pt x="2184" y="211"/>
                </a:lnTo>
                <a:lnTo>
                  <a:pt x="2184" y="193"/>
                </a:lnTo>
                <a:lnTo>
                  <a:pt x="2184" y="175"/>
                </a:lnTo>
                <a:lnTo>
                  <a:pt x="2184" y="163"/>
                </a:lnTo>
                <a:lnTo>
                  <a:pt x="2184" y="145"/>
                </a:lnTo>
                <a:lnTo>
                  <a:pt x="2190" y="133"/>
                </a:lnTo>
                <a:lnTo>
                  <a:pt x="2190" y="115"/>
                </a:lnTo>
                <a:lnTo>
                  <a:pt x="2190" y="103"/>
                </a:lnTo>
                <a:lnTo>
                  <a:pt x="2190" y="91"/>
                </a:lnTo>
                <a:lnTo>
                  <a:pt x="2190" y="79"/>
                </a:lnTo>
                <a:lnTo>
                  <a:pt x="2196" y="67"/>
                </a:lnTo>
                <a:lnTo>
                  <a:pt x="2196" y="55"/>
                </a:lnTo>
                <a:lnTo>
                  <a:pt x="2196" y="43"/>
                </a:lnTo>
                <a:lnTo>
                  <a:pt x="2196" y="37"/>
                </a:lnTo>
                <a:lnTo>
                  <a:pt x="2202" y="25"/>
                </a:lnTo>
                <a:lnTo>
                  <a:pt x="2202" y="19"/>
                </a:lnTo>
                <a:lnTo>
                  <a:pt x="2202" y="13"/>
                </a:lnTo>
                <a:lnTo>
                  <a:pt x="2202" y="7"/>
                </a:lnTo>
                <a:lnTo>
                  <a:pt x="2208" y="0"/>
                </a:lnTo>
                <a:lnTo>
                  <a:pt x="2214" y="7"/>
                </a:lnTo>
                <a:lnTo>
                  <a:pt x="2214" y="13"/>
                </a:lnTo>
                <a:lnTo>
                  <a:pt x="2214" y="19"/>
                </a:lnTo>
                <a:lnTo>
                  <a:pt x="2220" y="25"/>
                </a:lnTo>
                <a:lnTo>
                  <a:pt x="2220" y="37"/>
                </a:lnTo>
                <a:lnTo>
                  <a:pt x="2220" y="43"/>
                </a:lnTo>
                <a:lnTo>
                  <a:pt x="2220" y="55"/>
                </a:lnTo>
                <a:lnTo>
                  <a:pt x="2220" y="67"/>
                </a:lnTo>
                <a:lnTo>
                  <a:pt x="2226" y="79"/>
                </a:lnTo>
                <a:lnTo>
                  <a:pt x="2226" y="91"/>
                </a:lnTo>
                <a:lnTo>
                  <a:pt x="2226" y="103"/>
                </a:lnTo>
                <a:lnTo>
                  <a:pt x="2226" y="115"/>
                </a:lnTo>
                <a:lnTo>
                  <a:pt x="2232" y="133"/>
                </a:lnTo>
                <a:lnTo>
                  <a:pt x="2232" y="145"/>
                </a:lnTo>
                <a:lnTo>
                  <a:pt x="2232" y="163"/>
                </a:lnTo>
                <a:lnTo>
                  <a:pt x="2232" y="175"/>
                </a:lnTo>
                <a:lnTo>
                  <a:pt x="2232" y="193"/>
                </a:lnTo>
                <a:lnTo>
                  <a:pt x="2238" y="211"/>
                </a:lnTo>
                <a:lnTo>
                  <a:pt x="2238" y="229"/>
                </a:lnTo>
                <a:lnTo>
                  <a:pt x="2238" y="247"/>
                </a:lnTo>
                <a:lnTo>
                  <a:pt x="2238" y="265"/>
                </a:lnTo>
                <a:lnTo>
                  <a:pt x="2238" y="283"/>
                </a:lnTo>
                <a:lnTo>
                  <a:pt x="2244" y="295"/>
                </a:lnTo>
                <a:lnTo>
                  <a:pt x="2244" y="313"/>
                </a:lnTo>
                <a:lnTo>
                  <a:pt x="2244" y="331"/>
                </a:lnTo>
                <a:lnTo>
                  <a:pt x="2244" y="349"/>
                </a:lnTo>
                <a:lnTo>
                  <a:pt x="2250" y="367"/>
                </a:lnTo>
                <a:lnTo>
                  <a:pt x="2250" y="385"/>
                </a:lnTo>
                <a:lnTo>
                  <a:pt x="2250" y="397"/>
                </a:lnTo>
                <a:lnTo>
                  <a:pt x="2250" y="415"/>
                </a:lnTo>
                <a:lnTo>
                  <a:pt x="2250" y="427"/>
                </a:lnTo>
                <a:lnTo>
                  <a:pt x="2256" y="445"/>
                </a:lnTo>
                <a:lnTo>
                  <a:pt x="2256" y="457"/>
                </a:lnTo>
                <a:lnTo>
                  <a:pt x="2256" y="469"/>
                </a:lnTo>
                <a:lnTo>
                  <a:pt x="2256" y="481"/>
                </a:lnTo>
                <a:lnTo>
                  <a:pt x="2256" y="493"/>
                </a:lnTo>
                <a:lnTo>
                  <a:pt x="2262" y="505"/>
                </a:lnTo>
                <a:lnTo>
                  <a:pt x="2262" y="517"/>
                </a:lnTo>
                <a:lnTo>
                  <a:pt x="2262" y="523"/>
                </a:lnTo>
                <a:lnTo>
                  <a:pt x="2262" y="535"/>
                </a:lnTo>
                <a:lnTo>
                  <a:pt x="2268" y="541"/>
                </a:lnTo>
                <a:lnTo>
                  <a:pt x="2268" y="547"/>
                </a:lnTo>
                <a:lnTo>
                  <a:pt x="2268" y="553"/>
                </a:lnTo>
                <a:lnTo>
                  <a:pt x="2274" y="559"/>
                </a:lnTo>
                <a:lnTo>
                  <a:pt x="2280" y="553"/>
                </a:lnTo>
                <a:lnTo>
                  <a:pt x="2280" y="547"/>
                </a:lnTo>
                <a:lnTo>
                  <a:pt x="2280" y="541"/>
                </a:lnTo>
                <a:lnTo>
                  <a:pt x="2280" y="535"/>
                </a:lnTo>
                <a:lnTo>
                  <a:pt x="2286" y="523"/>
                </a:lnTo>
                <a:lnTo>
                  <a:pt x="2286" y="517"/>
                </a:lnTo>
                <a:lnTo>
                  <a:pt x="2286" y="505"/>
                </a:lnTo>
                <a:lnTo>
                  <a:pt x="2286" y="493"/>
                </a:lnTo>
                <a:lnTo>
                  <a:pt x="2286" y="481"/>
                </a:lnTo>
                <a:lnTo>
                  <a:pt x="2292" y="469"/>
                </a:lnTo>
                <a:lnTo>
                  <a:pt x="2292" y="457"/>
                </a:lnTo>
                <a:lnTo>
                  <a:pt x="2292" y="445"/>
                </a:lnTo>
                <a:lnTo>
                  <a:pt x="2292" y="427"/>
                </a:lnTo>
                <a:lnTo>
                  <a:pt x="2298" y="415"/>
                </a:lnTo>
                <a:lnTo>
                  <a:pt x="2298" y="397"/>
                </a:lnTo>
                <a:lnTo>
                  <a:pt x="2298" y="385"/>
                </a:lnTo>
                <a:lnTo>
                  <a:pt x="2298" y="367"/>
                </a:lnTo>
                <a:lnTo>
                  <a:pt x="2298" y="349"/>
                </a:lnTo>
                <a:lnTo>
                  <a:pt x="2304" y="331"/>
                </a:lnTo>
                <a:lnTo>
                  <a:pt x="2304" y="313"/>
                </a:lnTo>
                <a:lnTo>
                  <a:pt x="2304" y="295"/>
                </a:lnTo>
                <a:lnTo>
                  <a:pt x="2304" y="283"/>
                </a:lnTo>
                <a:lnTo>
                  <a:pt x="2310" y="265"/>
                </a:lnTo>
                <a:lnTo>
                  <a:pt x="2310" y="247"/>
                </a:lnTo>
                <a:lnTo>
                  <a:pt x="2310" y="229"/>
                </a:lnTo>
                <a:lnTo>
                  <a:pt x="2310" y="211"/>
                </a:lnTo>
                <a:lnTo>
                  <a:pt x="2310" y="193"/>
                </a:lnTo>
                <a:lnTo>
                  <a:pt x="2316" y="175"/>
                </a:lnTo>
                <a:lnTo>
                  <a:pt x="2316" y="163"/>
                </a:lnTo>
                <a:lnTo>
                  <a:pt x="2316" y="145"/>
                </a:lnTo>
                <a:lnTo>
                  <a:pt x="2316" y="133"/>
                </a:lnTo>
                <a:lnTo>
                  <a:pt x="2316" y="115"/>
                </a:lnTo>
                <a:lnTo>
                  <a:pt x="2322" y="103"/>
                </a:lnTo>
                <a:lnTo>
                  <a:pt x="2322" y="91"/>
                </a:lnTo>
                <a:lnTo>
                  <a:pt x="2322" y="79"/>
                </a:lnTo>
                <a:lnTo>
                  <a:pt x="2322" y="67"/>
                </a:lnTo>
                <a:lnTo>
                  <a:pt x="2328" y="55"/>
                </a:lnTo>
                <a:lnTo>
                  <a:pt x="2328" y="43"/>
                </a:lnTo>
                <a:lnTo>
                  <a:pt x="2328" y="37"/>
                </a:lnTo>
                <a:lnTo>
                  <a:pt x="2328" y="25"/>
                </a:lnTo>
                <a:lnTo>
                  <a:pt x="2328" y="19"/>
                </a:lnTo>
                <a:lnTo>
                  <a:pt x="2334" y="13"/>
                </a:lnTo>
                <a:lnTo>
                  <a:pt x="2334" y="7"/>
                </a:lnTo>
                <a:lnTo>
                  <a:pt x="2340" y="0"/>
                </a:lnTo>
                <a:lnTo>
                  <a:pt x="2346" y="7"/>
                </a:lnTo>
                <a:lnTo>
                  <a:pt x="2346" y="13"/>
                </a:lnTo>
                <a:lnTo>
                  <a:pt x="2346" y="19"/>
                </a:lnTo>
                <a:lnTo>
                  <a:pt x="2346" y="25"/>
                </a:lnTo>
                <a:lnTo>
                  <a:pt x="2346" y="37"/>
                </a:lnTo>
                <a:lnTo>
                  <a:pt x="2352" y="43"/>
                </a:lnTo>
                <a:lnTo>
                  <a:pt x="2352" y="55"/>
                </a:lnTo>
                <a:lnTo>
                  <a:pt x="2352" y="67"/>
                </a:lnTo>
                <a:lnTo>
                  <a:pt x="2352" y="79"/>
                </a:lnTo>
                <a:lnTo>
                  <a:pt x="2358" y="91"/>
                </a:lnTo>
                <a:lnTo>
                  <a:pt x="2358" y="103"/>
                </a:lnTo>
                <a:lnTo>
                  <a:pt x="2358" y="115"/>
                </a:lnTo>
                <a:lnTo>
                  <a:pt x="2358" y="133"/>
                </a:lnTo>
                <a:lnTo>
                  <a:pt x="2358" y="145"/>
                </a:lnTo>
                <a:lnTo>
                  <a:pt x="2364" y="163"/>
                </a:lnTo>
                <a:lnTo>
                  <a:pt x="2364" y="175"/>
                </a:lnTo>
                <a:lnTo>
                  <a:pt x="2364" y="193"/>
                </a:lnTo>
                <a:lnTo>
                  <a:pt x="2364" y="211"/>
                </a:lnTo>
                <a:lnTo>
                  <a:pt x="2364" y="229"/>
                </a:lnTo>
                <a:lnTo>
                  <a:pt x="2370" y="247"/>
                </a:lnTo>
                <a:lnTo>
                  <a:pt x="2370" y="265"/>
                </a:lnTo>
                <a:lnTo>
                  <a:pt x="2370" y="277"/>
                </a:lnTo>
                <a:lnTo>
                  <a:pt x="2370" y="295"/>
                </a:lnTo>
                <a:lnTo>
                  <a:pt x="2376" y="313"/>
                </a:lnTo>
                <a:lnTo>
                  <a:pt x="2376" y="331"/>
                </a:lnTo>
                <a:lnTo>
                  <a:pt x="2376" y="349"/>
                </a:lnTo>
                <a:lnTo>
                  <a:pt x="2376" y="367"/>
                </a:lnTo>
                <a:lnTo>
                  <a:pt x="2376" y="385"/>
                </a:lnTo>
                <a:lnTo>
                  <a:pt x="2382" y="397"/>
                </a:lnTo>
                <a:lnTo>
                  <a:pt x="2382" y="415"/>
                </a:lnTo>
                <a:lnTo>
                  <a:pt x="2382" y="427"/>
                </a:lnTo>
                <a:lnTo>
                  <a:pt x="2382" y="445"/>
                </a:lnTo>
                <a:lnTo>
                  <a:pt x="2382" y="457"/>
                </a:lnTo>
                <a:lnTo>
                  <a:pt x="2388" y="469"/>
                </a:lnTo>
                <a:lnTo>
                  <a:pt x="2388" y="481"/>
                </a:lnTo>
                <a:lnTo>
                  <a:pt x="2388" y="493"/>
                </a:lnTo>
                <a:lnTo>
                  <a:pt x="2388" y="505"/>
                </a:lnTo>
                <a:lnTo>
                  <a:pt x="2394" y="517"/>
                </a:lnTo>
                <a:lnTo>
                  <a:pt x="2394" y="523"/>
                </a:lnTo>
                <a:lnTo>
                  <a:pt x="2394" y="535"/>
                </a:lnTo>
                <a:lnTo>
                  <a:pt x="2394" y="541"/>
                </a:lnTo>
                <a:lnTo>
                  <a:pt x="2394" y="547"/>
                </a:lnTo>
                <a:lnTo>
                  <a:pt x="2400" y="553"/>
                </a:lnTo>
                <a:lnTo>
                  <a:pt x="2406" y="559"/>
                </a:lnTo>
                <a:lnTo>
                  <a:pt x="2406" y="553"/>
                </a:lnTo>
                <a:lnTo>
                  <a:pt x="2412" y="547"/>
                </a:lnTo>
                <a:lnTo>
                  <a:pt x="2412" y="541"/>
                </a:lnTo>
                <a:lnTo>
                  <a:pt x="2412" y="535"/>
                </a:lnTo>
                <a:lnTo>
                  <a:pt x="2412" y="523"/>
                </a:lnTo>
                <a:lnTo>
                  <a:pt x="2412" y="517"/>
                </a:lnTo>
                <a:lnTo>
                  <a:pt x="2418" y="505"/>
                </a:lnTo>
                <a:lnTo>
                  <a:pt x="2418" y="493"/>
                </a:lnTo>
                <a:lnTo>
                  <a:pt x="2418" y="481"/>
                </a:lnTo>
                <a:lnTo>
                  <a:pt x="2418" y="469"/>
                </a:lnTo>
                <a:lnTo>
                  <a:pt x="2424" y="457"/>
                </a:lnTo>
                <a:lnTo>
                  <a:pt x="2424" y="445"/>
                </a:lnTo>
                <a:lnTo>
                  <a:pt x="2424" y="427"/>
                </a:lnTo>
                <a:lnTo>
                  <a:pt x="2424" y="415"/>
                </a:lnTo>
                <a:lnTo>
                  <a:pt x="2424" y="397"/>
                </a:lnTo>
                <a:lnTo>
                  <a:pt x="2430" y="385"/>
                </a:lnTo>
                <a:lnTo>
                  <a:pt x="2430" y="367"/>
                </a:lnTo>
                <a:lnTo>
                  <a:pt x="2430" y="349"/>
                </a:lnTo>
                <a:lnTo>
                  <a:pt x="2430" y="331"/>
                </a:lnTo>
                <a:lnTo>
                  <a:pt x="2436" y="313"/>
                </a:lnTo>
                <a:lnTo>
                  <a:pt x="2436" y="295"/>
                </a:lnTo>
                <a:lnTo>
                  <a:pt x="2436" y="283"/>
                </a:lnTo>
                <a:lnTo>
                  <a:pt x="2436" y="265"/>
                </a:lnTo>
                <a:lnTo>
                  <a:pt x="2436" y="247"/>
                </a:lnTo>
                <a:lnTo>
                  <a:pt x="2442" y="229"/>
                </a:lnTo>
                <a:lnTo>
                  <a:pt x="2442" y="211"/>
                </a:lnTo>
                <a:lnTo>
                  <a:pt x="2442" y="193"/>
                </a:lnTo>
                <a:lnTo>
                  <a:pt x="2442" y="175"/>
                </a:lnTo>
                <a:lnTo>
                  <a:pt x="2442" y="163"/>
                </a:lnTo>
                <a:lnTo>
                  <a:pt x="2448" y="145"/>
                </a:lnTo>
                <a:lnTo>
                  <a:pt x="2448" y="133"/>
                </a:lnTo>
                <a:lnTo>
                  <a:pt x="2448" y="115"/>
                </a:lnTo>
                <a:lnTo>
                  <a:pt x="2448" y="103"/>
                </a:lnTo>
                <a:lnTo>
                  <a:pt x="2454" y="91"/>
                </a:lnTo>
                <a:lnTo>
                  <a:pt x="2454" y="79"/>
                </a:lnTo>
                <a:lnTo>
                  <a:pt x="2454" y="67"/>
                </a:lnTo>
                <a:lnTo>
                  <a:pt x="2454" y="55"/>
                </a:lnTo>
                <a:lnTo>
                  <a:pt x="2454" y="43"/>
                </a:lnTo>
                <a:lnTo>
                  <a:pt x="2460" y="37"/>
                </a:lnTo>
                <a:lnTo>
                  <a:pt x="2460" y="25"/>
                </a:lnTo>
                <a:lnTo>
                  <a:pt x="2460" y="19"/>
                </a:lnTo>
                <a:lnTo>
                  <a:pt x="2460" y="13"/>
                </a:lnTo>
                <a:lnTo>
                  <a:pt x="2466" y="7"/>
                </a:lnTo>
                <a:lnTo>
                  <a:pt x="2472" y="0"/>
                </a:lnTo>
                <a:lnTo>
                  <a:pt x="2472" y="7"/>
                </a:lnTo>
                <a:lnTo>
                  <a:pt x="2472" y="13"/>
                </a:lnTo>
                <a:lnTo>
                  <a:pt x="2478" y="19"/>
                </a:lnTo>
                <a:lnTo>
                  <a:pt x="2478" y="25"/>
                </a:lnTo>
                <a:lnTo>
                  <a:pt x="2478" y="37"/>
                </a:lnTo>
                <a:lnTo>
                  <a:pt x="2478" y="43"/>
                </a:lnTo>
                <a:lnTo>
                  <a:pt x="2484" y="55"/>
                </a:lnTo>
                <a:lnTo>
                  <a:pt x="2484" y="67"/>
                </a:lnTo>
                <a:lnTo>
                  <a:pt x="2484" y="79"/>
                </a:lnTo>
                <a:lnTo>
                  <a:pt x="2484" y="91"/>
                </a:lnTo>
                <a:lnTo>
                  <a:pt x="2484" y="103"/>
                </a:lnTo>
                <a:lnTo>
                  <a:pt x="2490" y="115"/>
                </a:lnTo>
                <a:lnTo>
                  <a:pt x="2490" y="133"/>
                </a:lnTo>
                <a:lnTo>
                  <a:pt x="2490" y="145"/>
                </a:lnTo>
                <a:lnTo>
                  <a:pt x="2490" y="163"/>
                </a:lnTo>
                <a:lnTo>
                  <a:pt x="2490" y="175"/>
                </a:lnTo>
                <a:lnTo>
                  <a:pt x="2496" y="193"/>
                </a:lnTo>
                <a:lnTo>
                  <a:pt x="2496" y="211"/>
                </a:lnTo>
                <a:lnTo>
                  <a:pt x="2496" y="229"/>
                </a:lnTo>
                <a:lnTo>
                  <a:pt x="2496" y="247"/>
                </a:lnTo>
                <a:lnTo>
                  <a:pt x="2502" y="265"/>
                </a:lnTo>
                <a:lnTo>
                  <a:pt x="2502" y="277"/>
                </a:lnTo>
                <a:lnTo>
                  <a:pt x="2502" y="295"/>
                </a:lnTo>
                <a:lnTo>
                  <a:pt x="2502" y="313"/>
                </a:lnTo>
                <a:lnTo>
                  <a:pt x="2502" y="331"/>
                </a:lnTo>
                <a:lnTo>
                  <a:pt x="2508" y="349"/>
                </a:lnTo>
                <a:lnTo>
                  <a:pt x="2508" y="367"/>
                </a:lnTo>
                <a:lnTo>
                  <a:pt x="2508" y="385"/>
                </a:lnTo>
                <a:lnTo>
                  <a:pt x="2508" y="397"/>
                </a:lnTo>
                <a:lnTo>
                  <a:pt x="2508" y="415"/>
                </a:lnTo>
                <a:lnTo>
                  <a:pt x="2514" y="427"/>
                </a:lnTo>
                <a:lnTo>
                  <a:pt x="2514" y="445"/>
                </a:lnTo>
                <a:lnTo>
                  <a:pt x="2514" y="457"/>
                </a:lnTo>
                <a:lnTo>
                  <a:pt x="2514" y="469"/>
                </a:lnTo>
                <a:lnTo>
                  <a:pt x="2520" y="481"/>
                </a:lnTo>
                <a:lnTo>
                  <a:pt x="2520" y="493"/>
                </a:lnTo>
                <a:lnTo>
                  <a:pt x="2520" y="505"/>
                </a:lnTo>
                <a:lnTo>
                  <a:pt x="2520" y="517"/>
                </a:lnTo>
                <a:lnTo>
                  <a:pt x="2520" y="523"/>
                </a:lnTo>
                <a:lnTo>
                  <a:pt x="2526" y="535"/>
                </a:lnTo>
                <a:lnTo>
                  <a:pt x="2526" y="541"/>
                </a:lnTo>
                <a:lnTo>
                  <a:pt x="2526" y="547"/>
                </a:lnTo>
                <a:lnTo>
                  <a:pt x="2532" y="553"/>
                </a:lnTo>
                <a:lnTo>
                  <a:pt x="2538" y="559"/>
                </a:lnTo>
                <a:lnTo>
                  <a:pt x="2538" y="553"/>
                </a:lnTo>
                <a:lnTo>
                  <a:pt x="2538" y="547"/>
                </a:lnTo>
                <a:lnTo>
                  <a:pt x="2538" y="541"/>
                </a:lnTo>
                <a:lnTo>
                  <a:pt x="2544" y="535"/>
                </a:lnTo>
                <a:lnTo>
                  <a:pt x="2544" y="523"/>
                </a:lnTo>
                <a:lnTo>
                  <a:pt x="2544" y="517"/>
                </a:lnTo>
                <a:lnTo>
                  <a:pt x="2544" y="505"/>
                </a:lnTo>
                <a:lnTo>
                  <a:pt x="2550" y="493"/>
                </a:lnTo>
                <a:lnTo>
                  <a:pt x="2550" y="481"/>
                </a:lnTo>
                <a:lnTo>
                  <a:pt x="2550" y="469"/>
                </a:lnTo>
                <a:lnTo>
                  <a:pt x="2550" y="457"/>
                </a:lnTo>
                <a:lnTo>
                  <a:pt x="2550" y="445"/>
                </a:lnTo>
                <a:lnTo>
                  <a:pt x="2556" y="427"/>
                </a:lnTo>
                <a:lnTo>
                  <a:pt x="2556" y="415"/>
                </a:lnTo>
                <a:lnTo>
                  <a:pt x="2556" y="397"/>
                </a:lnTo>
                <a:lnTo>
                  <a:pt x="2556" y="385"/>
                </a:lnTo>
                <a:lnTo>
                  <a:pt x="2562" y="367"/>
                </a:lnTo>
                <a:lnTo>
                  <a:pt x="2562" y="349"/>
                </a:lnTo>
                <a:lnTo>
                  <a:pt x="2562" y="331"/>
                </a:lnTo>
                <a:lnTo>
                  <a:pt x="2562" y="313"/>
                </a:lnTo>
                <a:lnTo>
                  <a:pt x="2562" y="295"/>
                </a:lnTo>
                <a:lnTo>
                  <a:pt x="2568" y="283"/>
                </a:lnTo>
                <a:lnTo>
                  <a:pt x="2568" y="265"/>
                </a:lnTo>
                <a:lnTo>
                  <a:pt x="2568" y="247"/>
                </a:lnTo>
                <a:lnTo>
                  <a:pt x="2568" y="229"/>
                </a:lnTo>
                <a:lnTo>
                  <a:pt x="2568" y="211"/>
                </a:lnTo>
                <a:lnTo>
                  <a:pt x="2574" y="193"/>
                </a:lnTo>
                <a:lnTo>
                  <a:pt x="2574" y="175"/>
                </a:lnTo>
                <a:lnTo>
                  <a:pt x="2574" y="163"/>
                </a:lnTo>
                <a:lnTo>
                  <a:pt x="2574" y="145"/>
                </a:lnTo>
                <a:lnTo>
                  <a:pt x="2580" y="133"/>
                </a:lnTo>
                <a:lnTo>
                  <a:pt x="2580" y="115"/>
                </a:lnTo>
                <a:lnTo>
                  <a:pt x="2580" y="103"/>
                </a:lnTo>
                <a:lnTo>
                  <a:pt x="2580" y="91"/>
                </a:lnTo>
                <a:lnTo>
                  <a:pt x="2580" y="79"/>
                </a:lnTo>
                <a:lnTo>
                  <a:pt x="2586" y="67"/>
                </a:lnTo>
                <a:lnTo>
                  <a:pt x="2586" y="55"/>
                </a:lnTo>
                <a:lnTo>
                  <a:pt x="2586" y="43"/>
                </a:lnTo>
                <a:lnTo>
                  <a:pt x="2586" y="37"/>
                </a:lnTo>
                <a:lnTo>
                  <a:pt x="2586" y="25"/>
                </a:lnTo>
                <a:lnTo>
                  <a:pt x="2592" y="19"/>
                </a:lnTo>
                <a:lnTo>
                  <a:pt x="2592" y="13"/>
                </a:lnTo>
                <a:lnTo>
                  <a:pt x="2592" y="7"/>
                </a:lnTo>
                <a:lnTo>
                  <a:pt x="2598"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7658" name="Freeform 9"/>
          <p:cNvSpPr>
            <a:spLocks noChangeAspect="1"/>
          </p:cNvSpPr>
          <p:nvPr/>
        </p:nvSpPr>
        <p:spPr bwMode="auto">
          <a:xfrm>
            <a:off x="6318250" y="5830888"/>
            <a:ext cx="2646363" cy="554037"/>
          </a:xfrm>
          <a:custGeom>
            <a:avLst/>
            <a:gdLst>
              <a:gd name="T0" fmla="*/ 2147483647 w 2598"/>
              <a:gd name="T1" fmla="*/ 2147483647 h 559"/>
              <a:gd name="T2" fmla="*/ 2147483647 w 2598"/>
              <a:gd name="T3" fmla="*/ 2147483647 h 559"/>
              <a:gd name="T4" fmla="*/ 2147483647 w 2598"/>
              <a:gd name="T5" fmla="*/ 2147483647 h 559"/>
              <a:gd name="T6" fmla="*/ 2147483647 w 2598"/>
              <a:gd name="T7" fmla="*/ 2147483647 h 559"/>
              <a:gd name="T8" fmla="*/ 2147483647 w 2598"/>
              <a:gd name="T9" fmla="*/ 2147483647 h 559"/>
              <a:gd name="T10" fmla="*/ 2147483647 w 2598"/>
              <a:gd name="T11" fmla="*/ 2147483647 h 559"/>
              <a:gd name="T12" fmla="*/ 2147483647 w 2598"/>
              <a:gd name="T13" fmla="*/ 2147483647 h 559"/>
              <a:gd name="T14" fmla="*/ 2147483647 w 2598"/>
              <a:gd name="T15" fmla="*/ 2147483647 h 559"/>
              <a:gd name="T16" fmla="*/ 2147483647 w 2598"/>
              <a:gd name="T17" fmla="*/ 2147483647 h 559"/>
              <a:gd name="T18" fmla="*/ 2147483647 w 2598"/>
              <a:gd name="T19" fmla="*/ 2147483647 h 559"/>
              <a:gd name="T20" fmla="*/ 2147483647 w 2598"/>
              <a:gd name="T21" fmla="*/ 2147483647 h 559"/>
              <a:gd name="T22" fmla="*/ 2147483647 w 2598"/>
              <a:gd name="T23" fmla="*/ 2147483647 h 559"/>
              <a:gd name="T24" fmla="*/ 2147483647 w 2598"/>
              <a:gd name="T25" fmla="*/ 2147483647 h 559"/>
              <a:gd name="T26" fmla="*/ 2147483647 w 2598"/>
              <a:gd name="T27" fmla="*/ 2147483647 h 559"/>
              <a:gd name="T28" fmla="*/ 2147483647 w 2598"/>
              <a:gd name="T29" fmla="*/ 2147483647 h 559"/>
              <a:gd name="T30" fmla="*/ 2147483647 w 2598"/>
              <a:gd name="T31" fmla="*/ 2147483647 h 559"/>
              <a:gd name="T32" fmla="*/ 2147483647 w 2598"/>
              <a:gd name="T33" fmla="*/ 2147483647 h 559"/>
              <a:gd name="T34" fmla="*/ 2147483647 w 2598"/>
              <a:gd name="T35" fmla="*/ 2147483647 h 559"/>
              <a:gd name="T36" fmla="*/ 2147483647 w 2598"/>
              <a:gd name="T37" fmla="*/ 2147483647 h 559"/>
              <a:gd name="T38" fmla="*/ 2147483647 w 2598"/>
              <a:gd name="T39" fmla="*/ 2147483647 h 559"/>
              <a:gd name="T40" fmla="*/ 2147483647 w 2598"/>
              <a:gd name="T41" fmla="*/ 2147483647 h 559"/>
              <a:gd name="T42" fmla="*/ 2147483647 w 2598"/>
              <a:gd name="T43" fmla="*/ 2147483647 h 559"/>
              <a:gd name="T44" fmla="*/ 2147483647 w 2598"/>
              <a:gd name="T45" fmla="*/ 2147483647 h 559"/>
              <a:gd name="T46" fmla="*/ 2147483647 w 2598"/>
              <a:gd name="T47" fmla="*/ 2147483647 h 559"/>
              <a:gd name="T48" fmla="*/ 2147483647 w 2598"/>
              <a:gd name="T49" fmla="*/ 2147483647 h 559"/>
              <a:gd name="T50" fmla="*/ 2147483647 w 2598"/>
              <a:gd name="T51" fmla="*/ 2147483647 h 559"/>
              <a:gd name="T52" fmla="*/ 2147483647 w 2598"/>
              <a:gd name="T53" fmla="*/ 2147483647 h 559"/>
              <a:gd name="T54" fmla="*/ 2147483647 w 2598"/>
              <a:gd name="T55" fmla="*/ 2147483647 h 559"/>
              <a:gd name="T56" fmla="*/ 2147483647 w 2598"/>
              <a:gd name="T57" fmla="*/ 2147483647 h 559"/>
              <a:gd name="T58" fmla="*/ 2147483647 w 2598"/>
              <a:gd name="T59" fmla="*/ 2147483647 h 559"/>
              <a:gd name="T60" fmla="*/ 2147483647 w 2598"/>
              <a:gd name="T61" fmla="*/ 2147483647 h 559"/>
              <a:gd name="T62" fmla="*/ 2147483647 w 2598"/>
              <a:gd name="T63" fmla="*/ 2147483647 h 559"/>
              <a:gd name="T64" fmla="*/ 2147483647 w 2598"/>
              <a:gd name="T65" fmla="*/ 2147483647 h 559"/>
              <a:gd name="T66" fmla="*/ 2147483647 w 2598"/>
              <a:gd name="T67" fmla="*/ 2147483647 h 559"/>
              <a:gd name="T68" fmla="*/ 2147483647 w 2598"/>
              <a:gd name="T69" fmla="*/ 2147483647 h 559"/>
              <a:gd name="T70" fmla="*/ 2147483647 w 2598"/>
              <a:gd name="T71" fmla="*/ 2147483647 h 559"/>
              <a:gd name="T72" fmla="*/ 2147483647 w 2598"/>
              <a:gd name="T73" fmla="*/ 2147483647 h 559"/>
              <a:gd name="T74" fmla="*/ 2147483647 w 2598"/>
              <a:gd name="T75" fmla="*/ 2147483647 h 559"/>
              <a:gd name="T76" fmla="*/ 2147483647 w 2598"/>
              <a:gd name="T77" fmla="*/ 2147483647 h 559"/>
              <a:gd name="T78" fmla="*/ 2147483647 w 2598"/>
              <a:gd name="T79" fmla="*/ 2147483647 h 559"/>
              <a:gd name="T80" fmla="*/ 2147483647 w 2598"/>
              <a:gd name="T81" fmla="*/ 2147483647 h 559"/>
              <a:gd name="T82" fmla="*/ 2147483647 w 2598"/>
              <a:gd name="T83" fmla="*/ 2147483647 h 559"/>
              <a:gd name="T84" fmla="*/ 2147483647 w 2598"/>
              <a:gd name="T85" fmla="*/ 2147483647 h 559"/>
              <a:gd name="T86" fmla="*/ 2147483647 w 2598"/>
              <a:gd name="T87" fmla="*/ 2147483647 h 559"/>
              <a:gd name="T88" fmla="*/ 2147483647 w 2598"/>
              <a:gd name="T89" fmla="*/ 2147483647 h 559"/>
              <a:gd name="T90" fmla="*/ 2147483647 w 2598"/>
              <a:gd name="T91" fmla="*/ 2147483647 h 559"/>
              <a:gd name="T92" fmla="*/ 2147483647 w 2598"/>
              <a:gd name="T93" fmla="*/ 2147483647 h 559"/>
              <a:gd name="T94" fmla="*/ 2147483647 w 2598"/>
              <a:gd name="T95" fmla="*/ 2147483647 h 559"/>
              <a:gd name="T96" fmla="*/ 2147483647 w 2598"/>
              <a:gd name="T97" fmla="*/ 2147483647 h 559"/>
              <a:gd name="T98" fmla="*/ 2147483647 w 2598"/>
              <a:gd name="T99" fmla="*/ 2147483647 h 559"/>
              <a:gd name="T100" fmla="*/ 2147483647 w 2598"/>
              <a:gd name="T101" fmla="*/ 2147483647 h 559"/>
              <a:gd name="T102" fmla="*/ 2147483647 w 2598"/>
              <a:gd name="T103" fmla="*/ 0 h 559"/>
              <a:gd name="T104" fmla="*/ 2147483647 w 2598"/>
              <a:gd name="T105" fmla="*/ 2147483647 h 559"/>
              <a:gd name="T106" fmla="*/ 2147483647 w 2598"/>
              <a:gd name="T107" fmla="*/ 2147483647 h 559"/>
              <a:gd name="T108" fmla="*/ 2147483647 w 2598"/>
              <a:gd name="T109" fmla="*/ 2147483647 h 559"/>
              <a:gd name="T110" fmla="*/ 2147483647 w 2598"/>
              <a:gd name="T111" fmla="*/ 2147483647 h 559"/>
              <a:gd name="T112" fmla="*/ 2147483647 w 2598"/>
              <a:gd name="T113" fmla="*/ 2147483647 h 559"/>
              <a:gd name="T114" fmla="*/ 2147483647 w 2598"/>
              <a:gd name="T115" fmla="*/ 2147483647 h 559"/>
              <a:gd name="T116" fmla="*/ 2147483647 w 2598"/>
              <a:gd name="T117" fmla="*/ 2147483647 h 559"/>
              <a:gd name="T118" fmla="*/ 2147483647 w 2598"/>
              <a:gd name="T119" fmla="*/ 2147483647 h 559"/>
              <a:gd name="T120" fmla="*/ 2147483647 w 2598"/>
              <a:gd name="T121" fmla="*/ 2147483647 h 559"/>
              <a:gd name="T122" fmla="*/ 2147483647 w 2598"/>
              <a:gd name="T123" fmla="*/ 2147483647 h 559"/>
              <a:gd name="T124" fmla="*/ 2147483647 w 2598"/>
              <a:gd name="T125" fmla="*/ 2147483647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2"/>
                </a:lnTo>
                <a:lnTo>
                  <a:pt x="24" y="144"/>
                </a:lnTo>
                <a:lnTo>
                  <a:pt x="24" y="162"/>
                </a:lnTo>
                <a:lnTo>
                  <a:pt x="24" y="174"/>
                </a:lnTo>
                <a:lnTo>
                  <a:pt x="24" y="192"/>
                </a:lnTo>
                <a:lnTo>
                  <a:pt x="30" y="210"/>
                </a:lnTo>
                <a:lnTo>
                  <a:pt x="30" y="228"/>
                </a:lnTo>
                <a:lnTo>
                  <a:pt x="30" y="246"/>
                </a:lnTo>
                <a:lnTo>
                  <a:pt x="30" y="264"/>
                </a:lnTo>
                <a:lnTo>
                  <a:pt x="30" y="282"/>
                </a:lnTo>
                <a:lnTo>
                  <a:pt x="36" y="294"/>
                </a:lnTo>
                <a:lnTo>
                  <a:pt x="36" y="312"/>
                </a:lnTo>
                <a:lnTo>
                  <a:pt x="36" y="330"/>
                </a:lnTo>
                <a:lnTo>
                  <a:pt x="36" y="348"/>
                </a:lnTo>
                <a:lnTo>
                  <a:pt x="36" y="366"/>
                </a:lnTo>
                <a:lnTo>
                  <a:pt x="42" y="384"/>
                </a:lnTo>
                <a:lnTo>
                  <a:pt x="42" y="396"/>
                </a:lnTo>
                <a:lnTo>
                  <a:pt x="42" y="414"/>
                </a:lnTo>
                <a:lnTo>
                  <a:pt x="42" y="426"/>
                </a:lnTo>
                <a:lnTo>
                  <a:pt x="48" y="444"/>
                </a:lnTo>
                <a:lnTo>
                  <a:pt x="48" y="456"/>
                </a:lnTo>
                <a:lnTo>
                  <a:pt x="48" y="468"/>
                </a:lnTo>
                <a:lnTo>
                  <a:pt x="48" y="480"/>
                </a:lnTo>
                <a:lnTo>
                  <a:pt x="48" y="492"/>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2"/>
                </a:lnTo>
                <a:lnTo>
                  <a:pt x="78" y="480"/>
                </a:lnTo>
                <a:lnTo>
                  <a:pt x="84" y="468"/>
                </a:lnTo>
                <a:lnTo>
                  <a:pt x="84" y="456"/>
                </a:lnTo>
                <a:lnTo>
                  <a:pt x="84" y="444"/>
                </a:lnTo>
                <a:lnTo>
                  <a:pt x="84" y="426"/>
                </a:lnTo>
                <a:lnTo>
                  <a:pt x="90" y="414"/>
                </a:lnTo>
                <a:lnTo>
                  <a:pt x="90" y="396"/>
                </a:lnTo>
                <a:lnTo>
                  <a:pt x="90" y="384"/>
                </a:lnTo>
                <a:lnTo>
                  <a:pt x="90" y="366"/>
                </a:lnTo>
                <a:lnTo>
                  <a:pt x="90" y="348"/>
                </a:lnTo>
                <a:lnTo>
                  <a:pt x="96" y="330"/>
                </a:lnTo>
                <a:lnTo>
                  <a:pt x="96" y="312"/>
                </a:lnTo>
                <a:lnTo>
                  <a:pt x="96" y="294"/>
                </a:lnTo>
                <a:lnTo>
                  <a:pt x="96" y="282"/>
                </a:lnTo>
                <a:lnTo>
                  <a:pt x="96" y="264"/>
                </a:lnTo>
                <a:lnTo>
                  <a:pt x="102" y="246"/>
                </a:lnTo>
                <a:lnTo>
                  <a:pt x="102" y="228"/>
                </a:lnTo>
                <a:lnTo>
                  <a:pt x="102" y="210"/>
                </a:lnTo>
                <a:lnTo>
                  <a:pt x="102" y="192"/>
                </a:lnTo>
                <a:lnTo>
                  <a:pt x="108" y="174"/>
                </a:lnTo>
                <a:lnTo>
                  <a:pt x="108" y="162"/>
                </a:lnTo>
                <a:lnTo>
                  <a:pt x="108" y="144"/>
                </a:lnTo>
                <a:lnTo>
                  <a:pt x="108" y="132"/>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2"/>
                </a:lnTo>
                <a:lnTo>
                  <a:pt x="150" y="144"/>
                </a:lnTo>
                <a:lnTo>
                  <a:pt x="156" y="162"/>
                </a:lnTo>
                <a:lnTo>
                  <a:pt x="156" y="174"/>
                </a:lnTo>
                <a:lnTo>
                  <a:pt x="156" y="192"/>
                </a:lnTo>
                <a:lnTo>
                  <a:pt x="156" y="210"/>
                </a:lnTo>
                <a:lnTo>
                  <a:pt x="156" y="228"/>
                </a:lnTo>
                <a:lnTo>
                  <a:pt x="162" y="246"/>
                </a:lnTo>
                <a:lnTo>
                  <a:pt x="162" y="264"/>
                </a:lnTo>
                <a:lnTo>
                  <a:pt x="162" y="282"/>
                </a:lnTo>
                <a:lnTo>
                  <a:pt x="162" y="294"/>
                </a:lnTo>
                <a:lnTo>
                  <a:pt x="162" y="312"/>
                </a:lnTo>
                <a:lnTo>
                  <a:pt x="168" y="330"/>
                </a:lnTo>
                <a:lnTo>
                  <a:pt x="168" y="348"/>
                </a:lnTo>
                <a:lnTo>
                  <a:pt x="168" y="366"/>
                </a:lnTo>
                <a:lnTo>
                  <a:pt x="168" y="384"/>
                </a:lnTo>
                <a:lnTo>
                  <a:pt x="174" y="396"/>
                </a:lnTo>
                <a:lnTo>
                  <a:pt x="174" y="414"/>
                </a:lnTo>
                <a:lnTo>
                  <a:pt x="174" y="426"/>
                </a:lnTo>
                <a:lnTo>
                  <a:pt x="174" y="444"/>
                </a:lnTo>
                <a:lnTo>
                  <a:pt x="174" y="456"/>
                </a:lnTo>
                <a:lnTo>
                  <a:pt x="180" y="468"/>
                </a:lnTo>
                <a:lnTo>
                  <a:pt x="180" y="480"/>
                </a:lnTo>
                <a:lnTo>
                  <a:pt x="180" y="492"/>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2"/>
                </a:lnTo>
                <a:lnTo>
                  <a:pt x="210" y="480"/>
                </a:lnTo>
                <a:lnTo>
                  <a:pt x="210" y="468"/>
                </a:lnTo>
                <a:lnTo>
                  <a:pt x="216" y="456"/>
                </a:lnTo>
                <a:lnTo>
                  <a:pt x="216" y="444"/>
                </a:lnTo>
                <a:lnTo>
                  <a:pt x="216" y="426"/>
                </a:lnTo>
                <a:lnTo>
                  <a:pt x="216" y="414"/>
                </a:lnTo>
                <a:lnTo>
                  <a:pt x="216" y="396"/>
                </a:lnTo>
                <a:lnTo>
                  <a:pt x="222" y="384"/>
                </a:lnTo>
                <a:lnTo>
                  <a:pt x="222" y="366"/>
                </a:lnTo>
                <a:lnTo>
                  <a:pt x="222" y="348"/>
                </a:lnTo>
                <a:lnTo>
                  <a:pt x="222" y="330"/>
                </a:lnTo>
                <a:lnTo>
                  <a:pt x="222" y="312"/>
                </a:lnTo>
                <a:lnTo>
                  <a:pt x="228" y="294"/>
                </a:lnTo>
                <a:lnTo>
                  <a:pt x="228" y="282"/>
                </a:lnTo>
                <a:lnTo>
                  <a:pt x="228" y="264"/>
                </a:lnTo>
                <a:lnTo>
                  <a:pt x="228" y="246"/>
                </a:lnTo>
                <a:lnTo>
                  <a:pt x="234" y="228"/>
                </a:lnTo>
                <a:lnTo>
                  <a:pt x="234" y="210"/>
                </a:lnTo>
                <a:lnTo>
                  <a:pt x="234" y="192"/>
                </a:lnTo>
                <a:lnTo>
                  <a:pt x="234" y="174"/>
                </a:lnTo>
                <a:lnTo>
                  <a:pt x="234" y="162"/>
                </a:lnTo>
                <a:lnTo>
                  <a:pt x="240" y="144"/>
                </a:lnTo>
                <a:lnTo>
                  <a:pt x="240" y="132"/>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2"/>
                </a:lnTo>
                <a:lnTo>
                  <a:pt x="282" y="144"/>
                </a:lnTo>
                <a:lnTo>
                  <a:pt x="282" y="162"/>
                </a:lnTo>
                <a:lnTo>
                  <a:pt x="282" y="174"/>
                </a:lnTo>
                <a:lnTo>
                  <a:pt x="288" y="192"/>
                </a:lnTo>
                <a:lnTo>
                  <a:pt x="288" y="210"/>
                </a:lnTo>
                <a:lnTo>
                  <a:pt x="288" y="228"/>
                </a:lnTo>
                <a:lnTo>
                  <a:pt x="288" y="246"/>
                </a:lnTo>
                <a:lnTo>
                  <a:pt x="288" y="264"/>
                </a:lnTo>
                <a:lnTo>
                  <a:pt x="294" y="276"/>
                </a:lnTo>
                <a:lnTo>
                  <a:pt x="294" y="294"/>
                </a:lnTo>
                <a:lnTo>
                  <a:pt x="294" y="312"/>
                </a:lnTo>
                <a:lnTo>
                  <a:pt x="294" y="330"/>
                </a:lnTo>
                <a:lnTo>
                  <a:pt x="300" y="348"/>
                </a:lnTo>
                <a:lnTo>
                  <a:pt x="300" y="366"/>
                </a:lnTo>
                <a:lnTo>
                  <a:pt x="300" y="384"/>
                </a:lnTo>
                <a:lnTo>
                  <a:pt x="300" y="396"/>
                </a:lnTo>
                <a:lnTo>
                  <a:pt x="300" y="414"/>
                </a:lnTo>
                <a:lnTo>
                  <a:pt x="306" y="426"/>
                </a:lnTo>
                <a:lnTo>
                  <a:pt x="306" y="444"/>
                </a:lnTo>
                <a:lnTo>
                  <a:pt x="306" y="456"/>
                </a:lnTo>
                <a:lnTo>
                  <a:pt x="306" y="468"/>
                </a:lnTo>
                <a:lnTo>
                  <a:pt x="312" y="480"/>
                </a:lnTo>
                <a:lnTo>
                  <a:pt x="312" y="492"/>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2"/>
                </a:lnTo>
                <a:lnTo>
                  <a:pt x="342" y="480"/>
                </a:lnTo>
                <a:lnTo>
                  <a:pt x="342" y="468"/>
                </a:lnTo>
                <a:lnTo>
                  <a:pt x="342" y="456"/>
                </a:lnTo>
                <a:lnTo>
                  <a:pt x="342" y="444"/>
                </a:lnTo>
                <a:lnTo>
                  <a:pt x="348" y="426"/>
                </a:lnTo>
                <a:lnTo>
                  <a:pt x="348" y="414"/>
                </a:lnTo>
                <a:lnTo>
                  <a:pt x="348" y="396"/>
                </a:lnTo>
                <a:lnTo>
                  <a:pt x="348" y="384"/>
                </a:lnTo>
                <a:lnTo>
                  <a:pt x="348" y="366"/>
                </a:lnTo>
                <a:lnTo>
                  <a:pt x="354" y="348"/>
                </a:lnTo>
                <a:lnTo>
                  <a:pt x="354" y="330"/>
                </a:lnTo>
                <a:lnTo>
                  <a:pt x="354" y="312"/>
                </a:lnTo>
                <a:lnTo>
                  <a:pt x="354" y="294"/>
                </a:lnTo>
                <a:lnTo>
                  <a:pt x="360" y="276"/>
                </a:lnTo>
                <a:lnTo>
                  <a:pt x="360" y="264"/>
                </a:lnTo>
                <a:lnTo>
                  <a:pt x="360" y="246"/>
                </a:lnTo>
                <a:lnTo>
                  <a:pt x="360" y="228"/>
                </a:lnTo>
                <a:lnTo>
                  <a:pt x="360" y="210"/>
                </a:lnTo>
                <a:lnTo>
                  <a:pt x="366" y="192"/>
                </a:lnTo>
                <a:lnTo>
                  <a:pt x="366" y="174"/>
                </a:lnTo>
                <a:lnTo>
                  <a:pt x="366" y="162"/>
                </a:lnTo>
                <a:lnTo>
                  <a:pt x="366" y="144"/>
                </a:lnTo>
                <a:lnTo>
                  <a:pt x="366" y="132"/>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2"/>
                </a:lnTo>
                <a:lnTo>
                  <a:pt x="414" y="144"/>
                </a:lnTo>
                <a:lnTo>
                  <a:pt x="414" y="162"/>
                </a:lnTo>
                <a:lnTo>
                  <a:pt x="414" y="174"/>
                </a:lnTo>
                <a:lnTo>
                  <a:pt x="414" y="192"/>
                </a:lnTo>
                <a:lnTo>
                  <a:pt x="414" y="210"/>
                </a:lnTo>
                <a:lnTo>
                  <a:pt x="420" y="228"/>
                </a:lnTo>
                <a:lnTo>
                  <a:pt x="420" y="246"/>
                </a:lnTo>
                <a:lnTo>
                  <a:pt x="420" y="264"/>
                </a:lnTo>
                <a:lnTo>
                  <a:pt x="420" y="282"/>
                </a:lnTo>
                <a:lnTo>
                  <a:pt x="426" y="294"/>
                </a:lnTo>
                <a:lnTo>
                  <a:pt x="426" y="312"/>
                </a:lnTo>
                <a:lnTo>
                  <a:pt x="426" y="330"/>
                </a:lnTo>
                <a:lnTo>
                  <a:pt x="426" y="348"/>
                </a:lnTo>
                <a:lnTo>
                  <a:pt x="426" y="366"/>
                </a:lnTo>
                <a:lnTo>
                  <a:pt x="432" y="384"/>
                </a:lnTo>
                <a:lnTo>
                  <a:pt x="432" y="396"/>
                </a:lnTo>
                <a:lnTo>
                  <a:pt x="432" y="414"/>
                </a:lnTo>
                <a:lnTo>
                  <a:pt x="432" y="426"/>
                </a:lnTo>
                <a:lnTo>
                  <a:pt x="438" y="444"/>
                </a:lnTo>
                <a:lnTo>
                  <a:pt x="438" y="456"/>
                </a:lnTo>
                <a:lnTo>
                  <a:pt x="438" y="468"/>
                </a:lnTo>
                <a:lnTo>
                  <a:pt x="438" y="480"/>
                </a:lnTo>
                <a:lnTo>
                  <a:pt x="438" y="492"/>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2"/>
                </a:lnTo>
                <a:lnTo>
                  <a:pt x="468" y="480"/>
                </a:lnTo>
                <a:lnTo>
                  <a:pt x="474" y="468"/>
                </a:lnTo>
                <a:lnTo>
                  <a:pt x="474" y="456"/>
                </a:lnTo>
                <a:lnTo>
                  <a:pt x="474" y="444"/>
                </a:lnTo>
                <a:lnTo>
                  <a:pt x="474" y="426"/>
                </a:lnTo>
                <a:lnTo>
                  <a:pt x="474" y="414"/>
                </a:lnTo>
                <a:lnTo>
                  <a:pt x="480" y="396"/>
                </a:lnTo>
                <a:lnTo>
                  <a:pt x="480" y="384"/>
                </a:lnTo>
                <a:lnTo>
                  <a:pt x="480" y="366"/>
                </a:lnTo>
                <a:lnTo>
                  <a:pt x="480" y="348"/>
                </a:lnTo>
                <a:lnTo>
                  <a:pt x="486" y="330"/>
                </a:lnTo>
                <a:lnTo>
                  <a:pt x="486" y="312"/>
                </a:lnTo>
                <a:lnTo>
                  <a:pt x="486" y="294"/>
                </a:lnTo>
                <a:lnTo>
                  <a:pt x="486" y="282"/>
                </a:lnTo>
                <a:lnTo>
                  <a:pt x="486" y="264"/>
                </a:lnTo>
                <a:lnTo>
                  <a:pt x="492" y="246"/>
                </a:lnTo>
                <a:lnTo>
                  <a:pt x="492" y="228"/>
                </a:lnTo>
                <a:lnTo>
                  <a:pt x="492" y="210"/>
                </a:lnTo>
                <a:lnTo>
                  <a:pt x="492" y="192"/>
                </a:lnTo>
                <a:lnTo>
                  <a:pt x="492" y="174"/>
                </a:lnTo>
                <a:lnTo>
                  <a:pt x="498" y="162"/>
                </a:lnTo>
                <a:lnTo>
                  <a:pt x="498" y="144"/>
                </a:lnTo>
                <a:lnTo>
                  <a:pt x="498" y="132"/>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2"/>
                </a:lnTo>
                <a:lnTo>
                  <a:pt x="540" y="144"/>
                </a:lnTo>
                <a:lnTo>
                  <a:pt x="540" y="162"/>
                </a:lnTo>
                <a:lnTo>
                  <a:pt x="546" y="174"/>
                </a:lnTo>
                <a:lnTo>
                  <a:pt x="546" y="192"/>
                </a:lnTo>
                <a:lnTo>
                  <a:pt x="546" y="210"/>
                </a:lnTo>
                <a:lnTo>
                  <a:pt x="546" y="228"/>
                </a:lnTo>
                <a:lnTo>
                  <a:pt x="552" y="246"/>
                </a:lnTo>
                <a:lnTo>
                  <a:pt x="552" y="264"/>
                </a:lnTo>
                <a:lnTo>
                  <a:pt x="552" y="282"/>
                </a:lnTo>
                <a:lnTo>
                  <a:pt x="552" y="294"/>
                </a:lnTo>
                <a:lnTo>
                  <a:pt x="552" y="312"/>
                </a:lnTo>
                <a:lnTo>
                  <a:pt x="558" y="330"/>
                </a:lnTo>
                <a:lnTo>
                  <a:pt x="558" y="348"/>
                </a:lnTo>
                <a:lnTo>
                  <a:pt x="558" y="366"/>
                </a:lnTo>
                <a:lnTo>
                  <a:pt x="558" y="384"/>
                </a:lnTo>
                <a:lnTo>
                  <a:pt x="564" y="396"/>
                </a:lnTo>
                <a:lnTo>
                  <a:pt x="564" y="414"/>
                </a:lnTo>
                <a:lnTo>
                  <a:pt x="564" y="426"/>
                </a:lnTo>
                <a:lnTo>
                  <a:pt x="564" y="444"/>
                </a:lnTo>
                <a:lnTo>
                  <a:pt x="564" y="456"/>
                </a:lnTo>
                <a:lnTo>
                  <a:pt x="570" y="468"/>
                </a:lnTo>
                <a:lnTo>
                  <a:pt x="570" y="480"/>
                </a:lnTo>
                <a:lnTo>
                  <a:pt x="570" y="492"/>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2"/>
                </a:lnTo>
                <a:lnTo>
                  <a:pt x="600" y="480"/>
                </a:lnTo>
                <a:lnTo>
                  <a:pt x="600" y="468"/>
                </a:lnTo>
                <a:lnTo>
                  <a:pt x="600" y="456"/>
                </a:lnTo>
                <a:lnTo>
                  <a:pt x="606" y="444"/>
                </a:lnTo>
                <a:lnTo>
                  <a:pt x="606" y="426"/>
                </a:lnTo>
                <a:lnTo>
                  <a:pt x="606" y="414"/>
                </a:lnTo>
                <a:lnTo>
                  <a:pt x="606" y="396"/>
                </a:lnTo>
                <a:lnTo>
                  <a:pt x="612" y="384"/>
                </a:lnTo>
                <a:lnTo>
                  <a:pt x="612" y="366"/>
                </a:lnTo>
                <a:lnTo>
                  <a:pt x="612" y="348"/>
                </a:lnTo>
                <a:lnTo>
                  <a:pt x="612" y="330"/>
                </a:lnTo>
                <a:lnTo>
                  <a:pt x="612" y="312"/>
                </a:lnTo>
                <a:lnTo>
                  <a:pt x="618" y="294"/>
                </a:lnTo>
                <a:lnTo>
                  <a:pt x="618" y="282"/>
                </a:lnTo>
                <a:lnTo>
                  <a:pt x="618" y="264"/>
                </a:lnTo>
                <a:lnTo>
                  <a:pt x="618" y="246"/>
                </a:lnTo>
                <a:lnTo>
                  <a:pt x="618" y="228"/>
                </a:lnTo>
                <a:lnTo>
                  <a:pt x="624" y="210"/>
                </a:lnTo>
                <a:lnTo>
                  <a:pt x="624" y="192"/>
                </a:lnTo>
                <a:lnTo>
                  <a:pt x="624" y="174"/>
                </a:lnTo>
                <a:lnTo>
                  <a:pt x="624" y="162"/>
                </a:lnTo>
                <a:lnTo>
                  <a:pt x="630" y="144"/>
                </a:lnTo>
                <a:lnTo>
                  <a:pt x="630" y="132"/>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559"/>
                </a:lnTo>
                <a:lnTo>
                  <a:pt x="654" y="553"/>
                </a:lnTo>
                <a:lnTo>
                  <a:pt x="654" y="547"/>
                </a:lnTo>
                <a:lnTo>
                  <a:pt x="660" y="541"/>
                </a:lnTo>
                <a:lnTo>
                  <a:pt x="660" y="535"/>
                </a:lnTo>
                <a:lnTo>
                  <a:pt x="660" y="523"/>
                </a:lnTo>
                <a:lnTo>
                  <a:pt x="660" y="517"/>
                </a:lnTo>
                <a:lnTo>
                  <a:pt x="660" y="505"/>
                </a:lnTo>
                <a:lnTo>
                  <a:pt x="666" y="492"/>
                </a:lnTo>
                <a:lnTo>
                  <a:pt x="666" y="480"/>
                </a:lnTo>
                <a:lnTo>
                  <a:pt x="666" y="468"/>
                </a:lnTo>
                <a:lnTo>
                  <a:pt x="666" y="456"/>
                </a:lnTo>
                <a:lnTo>
                  <a:pt x="666" y="444"/>
                </a:lnTo>
                <a:lnTo>
                  <a:pt x="672" y="426"/>
                </a:lnTo>
                <a:lnTo>
                  <a:pt x="672" y="414"/>
                </a:lnTo>
                <a:lnTo>
                  <a:pt x="672" y="396"/>
                </a:lnTo>
                <a:lnTo>
                  <a:pt x="672" y="384"/>
                </a:lnTo>
                <a:lnTo>
                  <a:pt x="678" y="366"/>
                </a:lnTo>
                <a:lnTo>
                  <a:pt x="678" y="348"/>
                </a:lnTo>
                <a:lnTo>
                  <a:pt x="678" y="330"/>
                </a:lnTo>
                <a:lnTo>
                  <a:pt x="678" y="312"/>
                </a:lnTo>
                <a:lnTo>
                  <a:pt x="678" y="294"/>
                </a:lnTo>
                <a:lnTo>
                  <a:pt x="684" y="282"/>
                </a:lnTo>
                <a:lnTo>
                  <a:pt x="684" y="264"/>
                </a:lnTo>
                <a:lnTo>
                  <a:pt x="684" y="246"/>
                </a:lnTo>
                <a:lnTo>
                  <a:pt x="684" y="228"/>
                </a:lnTo>
                <a:lnTo>
                  <a:pt x="690" y="210"/>
                </a:lnTo>
                <a:lnTo>
                  <a:pt x="690" y="192"/>
                </a:lnTo>
                <a:lnTo>
                  <a:pt x="690" y="174"/>
                </a:lnTo>
                <a:lnTo>
                  <a:pt x="690" y="162"/>
                </a:lnTo>
                <a:lnTo>
                  <a:pt x="690" y="144"/>
                </a:lnTo>
                <a:lnTo>
                  <a:pt x="696" y="132"/>
                </a:lnTo>
                <a:lnTo>
                  <a:pt x="696" y="114"/>
                </a:lnTo>
                <a:lnTo>
                  <a:pt x="696" y="102"/>
                </a:lnTo>
                <a:lnTo>
                  <a:pt x="696" y="90"/>
                </a:lnTo>
                <a:lnTo>
                  <a:pt x="696" y="78"/>
                </a:lnTo>
                <a:lnTo>
                  <a:pt x="702" y="66"/>
                </a:lnTo>
                <a:lnTo>
                  <a:pt x="702" y="54"/>
                </a:lnTo>
                <a:lnTo>
                  <a:pt x="702" y="42"/>
                </a:lnTo>
                <a:lnTo>
                  <a:pt x="702" y="36"/>
                </a:lnTo>
                <a:lnTo>
                  <a:pt x="708" y="24"/>
                </a:lnTo>
                <a:lnTo>
                  <a:pt x="708" y="18"/>
                </a:lnTo>
                <a:lnTo>
                  <a:pt x="708" y="12"/>
                </a:lnTo>
                <a:lnTo>
                  <a:pt x="708" y="6"/>
                </a:lnTo>
                <a:lnTo>
                  <a:pt x="714" y="0"/>
                </a:lnTo>
                <a:lnTo>
                  <a:pt x="720" y="6"/>
                </a:lnTo>
                <a:lnTo>
                  <a:pt x="720" y="12"/>
                </a:lnTo>
                <a:lnTo>
                  <a:pt x="720" y="18"/>
                </a:lnTo>
                <a:lnTo>
                  <a:pt x="726" y="24"/>
                </a:lnTo>
                <a:lnTo>
                  <a:pt x="726" y="36"/>
                </a:lnTo>
                <a:lnTo>
                  <a:pt x="726" y="42"/>
                </a:lnTo>
                <a:lnTo>
                  <a:pt x="726" y="54"/>
                </a:lnTo>
                <a:lnTo>
                  <a:pt x="726" y="66"/>
                </a:lnTo>
                <a:lnTo>
                  <a:pt x="732" y="78"/>
                </a:lnTo>
                <a:lnTo>
                  <a:pt x="732" y="90"/>
                </a:lnTo>
                <a:lnTo>
                  <a:pt x="732" y="102"/>
                </a:lnTo>
                <a:lnTo>
                  <a:pt x="732" y="114"/>
                </a:lnTo>
                <a:lnTo>
                  <a:pt x="738" y="132"/>
                </a:lnTo>
                <a:lnTo>
                  <a:pt x="738" y="144"/>
                </a:lnTo>
                <a:lnTo>
                  <a:pt x="738" y="162"/>
                </a:lnTo>
                <a:lnTo>
                  <a:pt x="738" y="174"/>
                </a:lnTo>
                <a:lnTo>
                  <a:pt x="738" y="192"/>
                </a:lnTo>
                <a:lnTo>
                  <a:pt x="744" y="210"/>
                </a:lnTo>
                <a:lnTo>
                  <a:pt x="744" y="228"/>
                </a:lnTo>
                <a:lnTo>
                  <a:pt x="744" y="246"/>
                </a:lnTo>
                <a:lnTo>
                  <a:pt x="744" y="264"/>
                </a:lnTo>
                <a:lnTo>
                  <a:pt x="744" y="282"/>
                </a:lnTo>
                <a:lnTo>
                  <a:pt x="750" y="294"/>
                </a:lnTo>
                <a:lnTo>
                  <a:pt x="750" y="312"/>
                </a:lnTo>
                <a:lnTo>
                  <a:pt x="750" y="330"/>
                </a:lnTo>
                <a:lnTo>
                  <a:pt x="750" y="348"/>
                </a:lnTo>
                <a:lnTo>
                  <a:pt x="756" y="366"/>
                </a:lnTo>
                <a:lnTo>
                  <a:pt x="756" y="384"/>
                </a:lnTo>
                <a:lnTo>
                  <a:pt x="756" y="396"/>
                </a:lnTo>
                <a:lnTo>
                  <a:pt x="756" y="414"/>
                </a:lnTo>
                <a:lnTo>
                  <a:pt x="756" y="426"/>
                </a:lnTo>
                <a:lnTo>
                  <a:pt x="762" y="444"/>
                </a:lnTo>
                <a:lnTo>
                  <a:pt x="762" y="456"/>
                </a:lnTo>
                <a:lnTo>
                  <a:pt x="762" y="468"/>
                </a:lnTo>
                <a:lnTo>
                  <a:pt x="762" y="480"/>
                </a:lnTo>
                <a:lnTo>
                  <a:pt x="768" y="492"/>
                </a:lnTo>
                <a:lnTo>
                  <a:pt x="768" y="505"/>
                </a:lnTo>
                <a:lnTo>
                  <a:pt x="768" y="517"/>
                </a:lnTo>
                <a:lnTo>
                  <a:pt x="768" y="523"/>
                </a:lnTo>
                <a:lnTo>
                  <a:pt x="768" y="535"/>
                </a:lnTo>
                <a:lnTo>
                  <a:pt x="774" y="541"/>
                </a:lnTo>
                <a:lnTo>
                  <a:pt x="774" y="547"/>
                </a:lnTo>
                <a:lnTo>
                  <a:pt x="774" y="553"/>
                </a:lnTo>
                <a:lnTo>
                  <a:pt x="780" y="559"/>
                </a:lnTo>
                <a:lnTo>
                  <a:pt x="786" y="553"/>
                </a:lnTo>
                <a:lnTo>
                  <a:pt x="786" y="547"/>
                </a:lnTo>
                <a:lnTo>
                  <a:pt x="786" y="541"/>
                </a:lnTo>
                <a:lnTo>
                  <a:pt x="786" y="535"/>
                </a:lnTo>
                <a:lnTo>
                  <a:pt x="792" y="523"/>
                </a:lnTo>
                <a:lnTo>
                  <a:pt x="792" y="517"/>
                </a:lnTo>
                <a:lnTo>
                  <a:pt x="792" y="505"/>
                </a:lnTo>
                <a:lnTo>
                  <a:pt x="792" y="492"/>
                </a:lnTo>
                <a:lnTo>
                  <a:pt x="792" y="480"/>
                </a:lnTo>
                <a:lnTo>
                  <a:pt x="798" y="468"/>
                </a:lnTo>
                <a:lnTo>
                  <a:pt x="798" y="456"/>
                </a:lnTo>
                <a:lnTo>
                  <a:pt x="798" y="444"/>
                </a:lnTo>
                <a:lnTo>
                  <a:pt x="798" y="426"/>
                </a:lnTo>
                <a:lnTo>
                  <a:pt x="804" y="414"/>
                </a:lnTo>
                <a:lnTo>
                  <a:pt x="804" y="396"/>
                </a:lnTo>
                <a:lnTo>
                  <a:pt x="804" y="384"/>
                </a:lnTo>
                <a:lnTo>
                  <a:pt x="804" y="366"/>
                </a:lnTo>
                <a:lnTo>
                  <a:pt x="804" y="348"/>
                </a:lnTo>
                <a:lnTo>
                  <a:pt x="810" y="330"/>
                </a:lnTo>
                <a:lnTo>
                  <a:pt x="810" y="312"/>
                </a:lnTo>
                <a:lnTo>
                  <a:pt x="810" y="294"/>
                </a:lnTo>
                <a:lnTo>
                  <a:pt x="810" y="282"/>
                </a:lnTo>
                <a:lnTo>
                  <a:pt x="816" y="264"/>
                </a:lnTo>
                <a:lnTo>
                  <a:pt x="816" y="246"/>
                </a:lnTo>
                <a:lnTo>
                  <a:pt x="816" y="228"/>
                </a:lnTo>
                <a:lnTo>
                  <a:pt x="816" y="210"/>
                </a:lnTo>
                <a:lnTo>
                  <a:pt x="816" y="192"/>
                </a:lnTo>
                <a:lnTo>
                  <a:pt x="822" y="174"/>
                </a:lnTo>
                <a:lnTo>
                  <a:pt x="822" y="162"/>
                </a:lnTo>
                <a:lnTo>
                  <a:pt x="822" y="144"/>
                </a:lnTo>
                <a:lnTo>
                  <a:pt x="822" y="132"/>
                </a:lnTo>
                <a:lnTo>
                  <a:pt x="822" y="114"/>
                </a:lnTo>
                <a:lnTo>
                  <a:pt x="828" y="102"/>
                </a:lnTo>
                <a:lnTo>
                  <a:pt x="828" y="90"/>
                </a:lnTo>
                <a:lnTo>
                  <a:pt x="828" y="78"/>
                </a:lnTo>
                <a:lnTo>
                  <a:pt x="828" y="66"/>
                </a:lnTo>
                <a:lnTo>
                  <a:pt x="834" y="54"/>
                </a:lnTo>
                <a:lnTo>
                  <a:pt x="834" y="42"/>
                </a:lnTo>
                <a:lnTo>
                  <a:pt x="834" y="36"/>
                </a:lnTo>
                <a:lnTo>
                  <a:pt x="834" y="24"/>
                </a:lnTo>
                <a:lnTo>
                  <a:pt x="834" y="18"/>
                </a:lnTo>
                <a:lnTo>
                  <a:pt x="840" y="12"/>
                </a:lnTo>
                <a:lnTo>
                  <a:pt x="840" y="6"/>
                </a:lnTo>
                <a:lnTo>
                  <a:pt x="846" y="0"/>
                </a:lnTo>
                <a:lnTo>
                  <a:pt x="852" y="6"/>
                </a:lnTo>
                <a:lnTo>
                  <a:pt x="852" y="12"/>
                </a:lnTo>
                <a:lnTo>
                  <a:pt x="852" y="18"/>
                </a:lnTo>
                <a:lnTo>
                  <a:pt x="852" y="24"/>
                </a:lnTo>
                <a:lnTo>
                  <a:pt x="852" y="36"/>
                </a:lnTo>
                <a:lnTo>
                  <a:pt x="858" y="42"/>
                </a:lnTo>
                <a:lnTo>
                  <a:pt x="858" y="54"/>
                </a:lnTo>
                <a:lnTo>
                  <a:pt x="858" y="66"/>
                </a:lnTo>
                <a:lnTo>
                  <a:pt x="858" y="78"/>
                </a:lnTo>
                <a:lnTo>
                  <a:pt x="864" y="90"/>
                </a:lnTo>
                <a:lnTo>
                  <a:pt x="864" y="102"/>
                </a:lnTo>
                <a:lnTo>
                  <a:pt x="864" y="114"/>
                </a:lnTo>
                <a:lnTo>
                  <a:pt x="864" y="132"/>
                </a:lnTo>
                <a:lnTo>
                  <a:pt x="864" y="144"/>
                </a:lnTo>
                <a:lnTo>
                  <a:pt x="870" y="162"/>
                </a:lnTo>
                <a:lnTo>
                  <a:pt x="870" y="174"/>
                </a:lnTo>
                <a:lnTo>
                  <a:pt x="870" y="192"/>
                </a:lnTo>
                <a:lnTo>
                  <a:pt x="870" y="210"/>
                </a:lnTo>
                <a:lnTo>
                  <a:pt x="870" y="228"/>
                </a:lnTo>
                <a:lnTo>
                  <a:pt x="876" y="246"/>
                </a:lnTo>
                <a:lnTo>
                  <a:pt x="876" y="264"/>
                </a:lnTo>
                <a:lnTo>
                  <a:pt x="876" y="282"/>
                </a:lnTo>
                <a:lnTo>
                  <a:pt x="876" y="294"/>
                </a:lnTo>
                <a:lnTo>
                  <a:pt x="882" y="312"/>
                </a:lnTo>
                <a:lnTo>
                  <a:pt x="882" y="330"/>
                </a:lnTo>
                <a:lnTo>
                  <a:pt x="882" y="348"/>
                </a:lnTo>
                <a:lnTo>
                  <a:pt x="882" y="366"/>
                </a:lnTo>
                <a:lnTo>
                  <a:pt x="882" y="384"/>
                </a:lnTo>
                <a:lnTo>
                  <a:pt x="888" y="396"/>
                </a:lnTo>
                <a:lnTo>
                  <a:pt x="888" y="414"/>
                </a:lnTo>
                <a:lnTo>
                  <a:pt x="888" y="426"/>
                </a:lnTo>
                <a:lnTo>
                  <a:pt x="888" y="444"/>
                </a:lnTo>
                <a:lnTo>
                  <a:pt x="894" y="456"/>
                </a:lnTo>
                <a:lnTo>
                  <a:pt x="894" y="468"/>
                </a:lnTo>
                <a:lnTo>
                  <a:pt x="894" y="480"/>
                </a:lnTo>
                <a:lnTo>
                  <a:pt x="894" y="492"/>
                </a:lnTo>
                <a:lnTo>
                  <a:pt x="894" y="505"/>
                </a:lnTo>
                <a:lnTo>
                  <a:pt x="900" y="517"/>
                </a:lnTo>
                <a:lnTo>
                  <a:pt x="900" y="523"/>
                </a:lnTo>
                <a:lnTo>
                  <a:pt x="900" y="535"/>
                </a:lnTo>
                <a:lnTo>
                  <a:pt x="900" y="541"/>
                </a:lnTo>
                <a:lnTo>
                  <a:pt x="900" y="547"/>
                </a:lnTo>
                <a:lnTo>
                  <a:pt x="906" y="553"/>
                </a:lnTo>
                <a:lnTo>
                  <a:pt x="912" y="559"/>
                </a:lnTo>
                <a:lnTo>
                  <a:pt x="912" y="553"/>
                </a:lnTo>
                <a:lnTo>
                  <a:pt x="918" y="547"/>
                </a:lnTo>
                <a:lnTo>
                  <a:pt x="918" y="541"/>
                </a:lnTo>
                <a:lnTo>
                  <a:pt x="918" y="535"/>
                </a:lnTo>
                <a:lnTo>
                  <a:pt x="918" y="523"/>
                </a:lnTo>
                <a:lnTo>
                  <a:pt x="918" y="517"/>
                </a:lnTo>
                <a:lnTo>
                  <a:pt x="924" y="505"/>
                </a:lnTo>
                <a:lnTo>
                  <a:pt x="924" y="492"/>
                </a:lnTo>
                <a:lnTo>
                  <a:pt x="924" y="480"/>
                </a:lnTo>
                <a:lnTo>
                  <a:pt x="924" y="468"/>
                </a:lnTo>
                <a:lnTo>
                  <a:pt x="930" y="456"/>
                </a:lnTo>
                <a:lnTo>
                  <a:pt x="930" y="444"/>
                </a:lnTo>
                <a:lnTo>
                  <a:pt x="930" y="426"/>
                </a:lnTo>
                <a:lnTo>
                  <a:pt x="930" y="414"/>
                </a:lnTo>
                <a:lnTo>
                  <a:pt x="930" y="396"/>
                </a:lnTo>
                <a:lnTo>
                  <a:pt x="936" y="384"/>
                </a:lnTo>
                <a:lnTo>
                  <a:pt x="936" y="366"/>
                </a:lnTo>
                <a:lnTo>
                  <a:pt x="936" y="348"/>
                </a:lnTo>
                <a:lnTo>
                  <a:pt x="936" y="330"/>
                </a:lnTo>
                <a:lnTo>
                  <a:pt x="942" y="312"/>
                </a:lnTo>
                <a:lnTo>
                  <a:pt x="942" y="294"/>
                </a:lnTo>
                <a:lnTo>
                  <a:pt x="942" y="282"/>
                </a:lnTo>
                <a:lnTo>
                  <a:pt x="942" y="264"/>
                </a:lnTo>
                <a:lnTo>
                  <a:pt x="942" y="246"/>
                </a:lnTo>
                <a:lnTo>
                  <a:pt x="948" y="228"/>
                </a:lnTo>
                <a:lnTo>
                  <a:pt x="948" y="210"/>
                </a:lnTo>
                <a:lnTo>
                  <a:pt x="948" y="192"/>
                </a:lnTo>
                <a:lnTo>
                  <a:pt x="948" y="174"/>
                </a:lnTo>
                <a:lnTo>
                  <a:pt x="948" y="162"/>
                </a:lnTo>
                <a:lnTo>
                  <a:pt x="954" y="144"/>
                </a:lnTo>
                <a:lnTo>
                  <a:pt x="954" y="132"/>
                </a:lnTo>
                <a:lnTo>
                  <a:pt x="954" y="114"/>
                </a:lnTo>
                <a:lnTo>
                  <a:pt x="954" y="102"/>
                </a:lnTo>
                <a:lnTo>
                  <a:pt x="960" y="90"/>
                </a:lnTo>
                <a:lnTo>
                  <a:pt x="960" y="78"/>
                </a:lnTo>
                <a:lnTo>
                  <a:pt x="960" y="66"/>
                </a:lnTo>
                <a:lnTo>
                  <a:pt x="960" y="54"/>
                </a:lnTo>
                <a:lnTo>
                  <a:pt x="960" y="42"/>
                </a:lnTo>
                <a:lnTo>
                  <a:pt x="966" y="36"/>
                </a:lnTo>
                <a:lnTo>
                  <a:pt x="966" y="24"/>
                </a:lnTo>
                <a:lnTo>
                  <a:pt x="966" y="18"/>
                </a:lnTo>
                <a:lnTo>
                  <a:pt x="966" y="12"/>
                </a:lnTo>
                <a:lnTo>
                  <a:pt x="972" y="6"/>
                </a:lnTo>
                <a:lnTo>
                  <a:pt x="978" y="0"/>
                </a:lnTo>
                <a:lnTo>
                  <a:pt x="978" y="6"/>
                </a:lnTo>
                <a:lnTo>
                  <a:pt x="978" y="12"/>
                </a:lnTo>
                <a:lnTo>
                  <a:pt x="984" y="18"/>
                </a:lnTo>
                <a:lnTo>
                  <a:pt x="984" y="24"/>
                </a:lnTo>
                <a:lnTo>
                  <a:pt x="984" y="36"/>
                </a:lnTo>
                <a:lnTo>
                  <a:pt x="984" y="42"/>
                </a:lnTo>
                <a:lnTo>
                  <a:pt x="990" y="54"/>
                </a:lnTo>
                <a:lnTo>
                  <a:pt x="990" y="66"/>
                </a:lnTo>
                <a:lnTo>
                  <a:pt x="990" y="78"/>
                </a:lnTo>
                <a:lnTo>
                  <a:pt x="990" y="90"/>
                </a:lnTo>
                <a:lnTo>
                  <a:pt x="990" y="102"/>
                </a:lnTo>
                <a:lnTo>
                  <a:pt x="996" y="114"/>
                </a:lnTo>
                <a:lnTo>
                  <a:pt x="996" y="132"/>
                </a:lnTo>
                <a:lnTo>
                  <a:pt x="996" y="144"/>
                </a:lnTo>
                <a:lnTo>
                  <a:pt x="996" y="162"/>
                </a:lnTo>
                <a:lnTo>
                  <a:pt x="996" y="174"/>
                </a:lnTo>
                <a:lnTo>
                  <a:pt x="1002" y="192"/>
                </a:lnTo>
                <a:lnTo>
                  <a:pt x="1002" y="210"/>
                </a:lnTo>
                <a:lnTo>
                  <a:pt x="1002" y="228"/>
                </a:lnTo>
                <a:lnTo>
                  <a:pt x="1002" y="246"/>
                </a:lnTo>
                <a:lnTo>
                  <a:pt x="1008" y="264"/>
                </a:lnTo>
                <a:lnTo>
                  <a:pt x="1008" y="282"/>
                </a:lnTo>
                <a:lnTo>
                  <a:pt x="1008" y="294"/>
                </a:lnTo>
                <a:lnTo>
                  <a:pt x="1008" y="312"/>
                </a:lnTo>
                <a:lnTo>
                  <a:pt x="1008" y="330"/>
                </a:lnTo>
                <a:lnTo>
                  <a:pt x="1014" y="348"/>
                </a:lnTo>
                <a:lnTo>
                  <a:pt x="1014" y="366"/>
                </a:lnTo>
                <a:lnTo>
                  <a:pt x="1014" y="384"/>
                </a:lnTo>
                <a:lnTo>
                  <a:pt x="1014" y="396"/>
                </a:lnTo>
                <a:lnTo>
                  <a:pt x="1020" y="414"/>
                </a:lnTo>
                <a:lnTo>
                  <a:pt x="1020" y="426"/>
                </a:lnTo>
                <a:lnTo>
                  <a:pt x="1020" y="444"/>
                </a:lnTo>
                <a:lnTo>
                  <a:pt x="1020" y="456"/>
                </a:lnTo>
                <a:lnTo>
                  <a:pt x="1020" y="468"/>
                </a:lnTo>
                <a:lnTo>
                  <a:pt x="1026" y="480"/>
                </a:lnTo>
                <a:lnTo>
                  <a:pt x="1026" y="492"/>
                </a:lnTo>
                <a:lnTo>
                  <a:pt x="1026" y="505"/>
                </a:lnTo>
                <a:lnTo>
                  <a:pt x="1026" y="517"/>
                </a:lnTo>
                <a:lnTo>
                  <a:pt x="1026" y="523"/>
                </a:lnTo>
                <a:lnTo>
                  <a:pt x="1032" y="535"/>
                </a:lnTo>
                <a:lnTo>
                  <a:pt x="1032" y="541"/>
                </a:lnTo>
                <a:lnTo>
                  <a:pt x="1032" y="547"/>
                </a:lnTo>
                <a:lnTo>
                  <a:pt x="1038" y="553"/>
                </a:lnTo>
                <a:lnTo>
                  <a:pt x="1044" y="559"/>
                </a:lnTo>
                <a:lnTo>
                  <a:pt x="1044" y="553"/>
                </a:lnTo>
                <a:lnTo>
                  <a:pt x="1044" y="547"/>
                </a:lnTo>
                <a:lnTo>
                  <a:pt x="1044" y="541"/>
                </a:lnTo>
                <a:lnTo>
                  <a:pt x="1050" y="535"/>
                </a:lnTo>
                <a:lnTo>
                  <a:pt x="1050" y="523"/>
                </a:lnTo>
                <a:lnTo>
                  <a:pt x="1050" y="517"/>
                </a:lnTo>
                <a:lnTo>
                  <a:pt x="1050" y="505"/>
                </a:lnTo>
                <a:lnTo>
                  <a:pt x="1056" y="492"/>
                </a:lnTo>
                <a:lnTo>
                  <a:pt x="1056" y="480"/>
                </a:lnTo>
                <a:lnTo>
                  <a:pt x="1056" y="468"/>
                </a:lnTo>
                <a:lnTo>
                  <a:pt x="1056" y="456"/>
                </a:lnTo>
                <a:lnTo>
                  <a:pt x="1056" y="444"/>
                </a:lnTo>
                <a:lnTo>
                  <a:pt x="1062" y="426"/>
                </a:lnTo>
                <a:lnTo>
                  <a:pt x="1062" y="414"/>
                </a:lnTo>
                <a:lnTo>
                  <a:pt x="1062" y="396"/>
                </a:lnTo>
                <a:lnTo>
                  <a:pt x="1062" y="384"/>
                </a:lnTo>
                <a:lnTo>
                  <a:pt x="1068" y="366"/>
                </a:lnTo>
                <a:lnTo>
                  <a:pt x="1068" y="348"/>
                </a:lnTo>
                <a:lnTo>
                  <a:pt x="1068" y="330"/>
                </a:lnTo>
                <a:lnTo>
                  <a:pt x="1068" y="312"/>
                </a:lnTo>
                <a:lnTo>
                  <a:pt x="1068" y="294"/>
                </a:lnTo>
                <a:lnTo>
                  <a:pt x="1074" y="282"/>
                </a:lnTo>
                <a:lnTo>
                  <a:pt x="1074" y="264"/>
                </a:lnTo>
                <a:lnTo>
                  <a:pt x="1074" y="246"/>
                </a:lnTo>
                <a:lnTo>
                  <a:pt x="1074" y="228"/>
                </a:lnTo>
                <a:lnTo>
                  <a:pt x="1074" y="210"/>
                </a:lnTo>
                <a:lnTo>
                  <a:pt x="1080" y="192"/>
                </a:lnTo>
                <a:lnTo>
                  <a:pt x="1080" y="174"/>
                </a:lnTo>
                <a:lnTo>
                  <a:pt x="1080" y="162"/>
                </a:lnTo>
                <a:lnTo>
                  <a:pt x="1080" y="144"/>
                </a:lnTo>
                <a:lnTo>
                  <a:pt x="1086" y="132"/>
                </a:lnTo>
                <a:lnTo>
                  <a:pt x="1086" y="114"/>
                </a:lnTo>
                <a:lnTo>
                  <a:pt x="1086" y="102"/>
                </a:lnTo>
                <a:lnTo>
                  <a:pt x="1086" y="90"/>
                </a:lnTo>
                <a:lnTo>
                  <a:pt x="1086" y="78"/>
                </a:lnTo>
                <a:lnTo>
                  <a:pt x="1092" y="66"/>
                </a:lnTo>
                <a:lnTo>
                  <a:pt x="1092" y="54"/>
                </a:lnTo>
                <a:lnTo>
                  <a:pt x="1092" y="42"/>
                </a:lnTo>
                <a:lnTo>
                  <a:pt x="1092" y="36"/>
                </a:lnTo>
                <a:lnTo>
                  <a:pt x="1098" y="24"/>
                </a:lnTo>
                <a:lnTo>
                  <a:pt x="1098" y="18"/>
                </a:lnTo>
                <a:lnTo>
                  <a:pt x="1098" y="12"/>
                </a:lnTo>
                <a:lnTo>
                  <a:pt x="1098" y="6"/>
                </a:lnTo>
                <a:lnTo>
                  <a:pt x="1104" y="0"/>
                </a:lnTo>
                <a:lnTo>
                  <a:pt x="1110" y="6"/>
                </a:lnTo>
                <a:lnTo>
                  <a:pt x="1110" y="12"/>
                </a:lnTo>
                <a:lnTo>
                  <a:pt x="1110" y="18"/>
                </a:lnTo>
                <a:lnTo>
                  <a:pt x="1116" y="24"/>
                </a:lnTo>
                <a:lnTo>
                  <a:pt x="1116" y="36"/>
                </a:lnTo>
                <a:lnTo>
                  <a:pt x="1116" y="42"/>
                </a:lnTo>
                <a:lnTo>
                  <a:pt x="1116" y="54"/>
                </a:lnTo>
                <a:lnTo>
                  <a:pt x="1116" y="66"/>
                </a:lnTo>
                <a:lnTo>
                  <a:pt x="1122" y="78"/>
                </a:lnTo>
                <a:lnTo>
                  <a:pt x="1122" y="90"/>
                </a:lnTo>
                <a:lnTo>
                  <a:pt x="1122" y="102"/>
                </a:lnTo>
                <a:lnTo>
                  <a:pt x="1122" y="114"/>
                </a:lnTo>
                <a:lnTo>
                  <a:pt x="1122" y="132"/>
                </a:lnTo>
                <a:lnTo>
                  <a:pt x="1128" y="144"/>
                </a:lnTo>
                <a:lnTo>
                  <a:pt x="1128" y="162"/>
                </a:lnTo>
                <a:lnTo>
                  <a:pt x="1128" y="174"/>
                </a:lnTo>
                <a:lnTo>
                  <a:pt x="1128" y="192"/>
                </a:lnTo>
                <a:lnTo>
                  <a:pt x="1134" y="210"/>
                </a:lnTo>
                <a:lnTo>
                  <a:pt x="1134" y="228"/>
                </a:lnTo>
                <a:lnTo>
                  <a:pt x="1134" y="246"/>
                </a:lnTo>
                <a:lnTo>
                  <a:pt x="1134" y="264"/>
                </a:lnTo>
                <a:lnTo>
                  <a:pt x="1134" y="276"/>
                </a:lnTo>
                <a:lnTo>
                  <a:pt x="1140" y="294"/>
                </a:lnTo>
                <a:lnTo>
                  <a:pt x="1140" y="312"/>
                </a:lnTo>
                <a:lnTo>
                  <a:pt x="1140" y="330"/>
                </a:lnTo>
                <a:lnTo>
                  <a:pt x="1140" y="348"/>
                </a:lnTo>
                <a:lnTo>
                  <a:pt x="1146" y="366"/>
                </a:lnTo>
                <a:lnTo>
                  <a:pt x="1146" y="384"/>
                </a:lnTo>
                <a:lnTo>
                  <a:pt x="1146" y="396"/>
                </a:lnTo>
                <a:lnTo>
                  <a:pt x="1146" y="414"/>
                </a:lnTo>
                <a:lnTo>
                  <a:pt x="1146" y="426"/>
                </a:lnTo>
                <a:lnTo>
                  <a:pt x="1152" y="444"/>
                </a:lnTo>
                <a:lnTo>
                  <a:pt x="1152" y="456"/>
                </a:lnTo>
                <a:lnTo>
                  <a:pt x="1152" y="468"/>
                </a:lnTo>
                <a:lnTo>
                  <a:pt x="1152" y="480"/>
                </a:lnTo>
                <a:lnTo>
                  <a:pt x="1152" y="492"/>
                </a:lnTo>
                <a:lnTo>
                  <a:pt x="1158" y="505"/>
                </a:lnTo>
                <a:lnTo>
                  <a:pt x="1158" y="517"/>
                </a:lnTo>
                <a:lnTo>
                  <a:pt x="1158" y="523"/>
                </a:lnTo>
                <a:lnTo>
                  <a:pt x="1158" y="535"/>
                </a:lnTo>
                <a:lnTo>
                  <a:pt x="1164" y="541"/>
                </a:lnTo>
                <a:lnTo>
                  <a:pt x="1164" y="547"/>
                </a:lnTo>
                <a:lnTo>
                  <a:pt x="1164" y="553"/>
                </a:lnTo>
                <a:lnTo>
                  <a:pt x="1170" y="559"/>
                </a:lnTo>
                <a:lnTo>
                  <a:pt x="1176" y="553"/>
                </a:lnTo>
                <a:lnTo>
                  <a:pt x="1176" y="547"/>
                </a:lnTo>
                <a:lnTo>
                  <a:pt x="1176" y="541"/>
                </a:lnTo>
                <a:lnTo>
                  <a:pt x="1176" y="535"/>
                </a:lnTo>
                <a:lnTo>
                  <a:pt x="1182" y="523"/>
                </a:lnTo>
                <a:lnTo>
                  <a:pt x="1182" y="517"/>
                </a:lnTo>
                <a:lnTo>
                  <a:pt x="1182" y="505"/>
                </a:lnTo>
                <a:lnTo>
                  <a:pt x="1182" y="492"/>
                </a:lnTo>
                <a:lnTo>
                  <a:pt x="1182" y="480"/>
                </a:lnTo>
                <a:lnTo>
                  <a:pt x="1188" y="468"/>
                </a:lnTo>
                <a:lnTo>
                  <a:pt x="1188" y="456"/>
                </a:lnTo>
                <a:lnTo>
                  <a:pt x="1188" y="444"/>
                </a:lnTo>
                <a:lnTo>
                  <a:pt x="1188" y="426"/>
                </a:lnTo>
                <a:lnTo>
                  <a:pt x="1194" y="414"/>
                </a:lnTo>
                <a:lnTo>
                  <a:pt x="1194" y="396"/>
                </a:lnTo>
                <a:lnTo>
                  <a:pt x="1194" y="384"/>
                </a:lnTo>
                <a:lnTo>
                  <a:pt x="1194" y="366"/>
                </a:lnTo>
                <a:lnTo>
                  <a:pt x="1194" y="348"/>
                </a:lnTo>
                <a:lnTo>
                  <a:pt x="1200" y="330"/>
                </a:lnTo>
                <a:lnTo>
                  <a:pt x="1200" y="312"/>
                </a:lnTo>
                <a:lnTo>
                  <a:pt x="1200" y="294"/>
                </a:lnTo>
                <a:lnTo>
                  <a:pt x="1200" y="282"/>
                </a:lnTo>
                <a:lnTo>
                  <a:pt x="1200" y="264"/>
                </a:lnTo>
                <a:lnTo>
                  <a:pt x="1206" y="246"/>
                </a:lnTo>
                <a:lnTo>
                  <a:pt x="1206" y="228"/>
                </a:lnTo>
                <a:lnTo>
                  <a:pt x="1206" y="210"/>
                </a:lnTo>
                <a:lnTo>
                  <a:pt x="1206" y="192"/>
                </a:lnTo>
                <a:lnTo>
                  <a:pt x="1212" y="174"/>
                </a:lnTo>
                <a:lnTo>
                  <a:pt x="1212" y="162"/>
                </a:lnTo>
                <a:lnTo>
                  <a:pt x="1212" y="144"/>
                </a:lnTo>
                <a:lnTo>
                  <a:pt x="1212" y="132"/>
                </a:lnTo>
                <a:lnTo>
                  <a:pt x="1212" y="114"/>
                </a:lnTo>
                <a:lnTo>
                  <a:pt x="1218" y="102"/>
                </a:lnTo>
                <a:lnTo>
                  <a:pt x="1218" y="90"/>
                </a:lnTo>
                <a:lnTo>
                  <a:pt x="1218" y="78"/>
                </a:lnTo>
                <a:lnTo>
                  <a:pt x="1218" y="66"/>
                </a:lnTo>
                <a:lnTo>
                  <a:pt x="1224" y="54"/>
                </a:lnTo>
                <a:lnTo>
                  <a:pt x="1224" y="42"/>
                </a:lnTo>
                <a:lnTo>
                  <a:pt x="1224" y="36"/>
                </a:lnTo>
                <a:lnTo>
                  <a:pt x="1224" y="24"/>
                </a:lnTo>
                <a:lnTo>
                  <a:pt x="1224" y="18"/>
                </a:lnTo>
                <a:lnTo>
                  <a:pt x="1230" y="12"/>
                </a:lnTo>
                <a:lnTo>
                  <a:pt x="1230" y="6"/>
                </a:lnTo>
                <a:lnTo>
                  <a:pt x="1236" y="0"/>
                </a:lnTo>
                <a:lnTo>
                  <a:pt x="1242" y="6"/>
                </a:lnTo>
                <a:lnTo>
                  <a:pt x="1242" y="12"/>
                </a:lnTo>
                <a:lnTo>
                  <a:pt x="1242" y="18"/>
                </a:lnTo>
                <a:lnTo>
                  <a:pt x="1242" y="24"/>
                </a:lnTo>
                <a:lnTo>
                  <a:pt x="1242" y="36"/>
                </a:lnTo>
                <a:lnTo>
                  <a:pt x="1248" y="42"/>
                </a:lnTo>
                <a:lnTo>
                  <a:pt x="1248" y="54"/>
                </a:lnTo>
                <a:lnTo>
                  <a:pt x="1248" y="66"/>
                </a:lnTo>
                <a:lnTo>
                  <a:pt x="1248" y="78"/>
                </a:lnTo>
                <a:lnTo>
                  <a:pt x="1248" y="90"/>
                </a:lnTo>
                <a:lnTo>
                  <a:pt x="1254" y="102"/>
                </a:lnTo>
                <a:lnTo>
                  <a:pt x="1254" y="114"/>
                </a:lnTo>
                <a:lnTo>
                  <a:pt x="1254" y="132"/>
                </a:lnTo>
                <a:lnTo>
                  <a:pt x="1254" y="144"/>
                </a:lnTo>
                <a:lnTo>
                  <a:pt x="1260" y="162"/>
                </a:lnTo>
                <a:lnTo>
                  <a:pt x="1260" y="174"/>
                </a:lnTo>
                <a:lnTo>
                  <a:pt x="1260" y="192"/>
                </a:lnTo>
                <a:lnTo>
                  <a:pt x="1260" y="210"/>
                </a:lnTo>
                <a:lnTo>
                  <a:pt x="1260" y="228"/>
                </a:lnTo>
                <a:lnTo>
                  <a:pt x="1266" y="246"/>
                </a:lnTo>
                <a:lnTo>
                  <a:pt x="1266" y="264"/>
                </a:lnTo>
                <a:lnTo>
                  <a:pt x="1266" y="276"/>
                </a:lnTo>
                <a:lnTo>
                  <a:pt x="1266" y="294"/>
                </a:lnTo>
                <a:lnTo>
                  <a:pt x="1272" y="312"/>
                </a:lnTo>
                <a:lnTo>
                  <a:pt x="1272" y="330"/>
                </a:lnTo>
                <a:lnTo>
                  <a:pt x="1272" y="348"/>
                </a:lnTo>
                <a:lnTo>
                  <a:pt x="1272" y="366"/>
                </a:lnTo>
                <a:lnTo>
                  <a:pt x="1272" y="384"/>
                </a:lnTo>
                <a:lnTo>
                  <a:pt x="1278" y="396"/>
                </a:lnTo>
                <a:lnTo>
                  <a:pt x="1278" y="414"/>
                </a:lnTo>
                <a:lnTo>
                  <a:pt x="1278" y="426"/>
                </a:lnTo>
                <a:lnTo>
                  <a:pt x="1278" y="444"/>
                </a:lnTo>
                <a:lnTo>
                  <a:pt x="1278" y="456"/>
                </a:lnTo>
                <a:lnTo>
                  <a:pt x="1284" y="468"/>
                </a:lnTo>
                <a:lnTo>
                  <a:pt x="1284" y="480"/>
                </a:lnTo>
                <a:lnTo>
                  <a:pt x="1284" y="492"/>
                </a:lnTo>
                <a:lnTo>
                  <a:pt x="1284" y="505"/>
                </a:lnTo>
                <a:lnTo>
                  <a:pt x="1290" y="517"/>
                </a:lnTo>
                <a:lnTo>
                  <a:pt x="1290" y="523"/>
                </a:lnTo>
                <a:lnTo>
                  <a:pt x="1290" y="535"/>
                </a:lnTo>
                <a:lnTo>
                  <a:pt x="1290" y="541"/>
                </a:lnTo>
                <a:lnTo>
                  <a:pt x="1290" y="547"/>
                </a:lnTo>
                <a:lnTo>
                  <a:pt x="1296" y="553"/>
                </a:lnTo>
                <a:lnTo>
                  <a:pt x="1296" y="559"/>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2"/>
                </a:lnTo>
                <a:lnTo>
                  <a:pt x="1320" y="144"/>
                </a:lnTo>
                <a:lnTo>
                  <a:pt x="1320" y="162"/>
                </a:lnTo>
                <a:lnTo>
                  <a:pt x="1326" y="174"/>
                </a:lnTo>
                <a:lnTo>
                  <a:pt x="1326" y="192"/>
                </a:lnTo>
                <a:lnTo>
                  <a:pt x="1326" y="210"/>
                </a:lnTo>
                <a:lnTo>
                  <a:pt x="1326" y="228"/>
                </a:lnTo>
                <a:lnTo>
                  <a:pt x="1326" y="246"/>
                </a:lnTo>
                <a:lnTo>
                  <a:pt x="1332" y="264"/>
                </a:lnTo>
                <a:lnTo>
                  <a:pt x="1332" y="276"/>
                </a:lnTo>
                <a:lnTo>
                  <a:pt x="1332" y="294"/>
                </a:lnTo>
                <a:lnTo>
                  <a:pt x="1332" y="312"/>
                </a:lnTo>
                <a:lnTo>
                  <a:pt x="1338" y="330"/>
                </a:lnTo>
                <a:lnTo>
                  <a:pt x="1338" y="348"/>
                </a:lnTo>
                <a:lnTo>
                  <a:pt x="1338" y="366"/>
                </a:lnTo>
                <a:lnTo>
                  <a:pt x="1338" y="384"/>
                </a:lnTo>
                <a:lnTo>
                  <a:pt x="1338" y="396"/>
                </a:lnTo>
                <a:lnTo>
                  <a:pt x="1344" y="414"/>
                </a:lnTo>
                <a:lnTo>
                  <a:pt x="1344" y="426"/>
                </a:lnTo>
                <a:lnTo>
                  <a:pt x="1344" y="444"/>
                </a:lnTo>
                <a:lnTo>
                  <a:pt x="1344" y="456"/>
                </a:lnTo>
                <a:lnTo>
                  <a:pt x="1350" y="468"/>
                </a:lnTo>
                <a:lnTo>
                  <a:pt x="1350" y="480"/>
                </a:lnTo>
                <a:lnTo>
                  <a:pt x="1350" y="492"/>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2"/>
                </a:lnTo>
                <a:lnTo>
                  <a:pt x="1380" y="480"/>
                </a:lnTo>
                <a:lnTo>
                  <a:pt x="1380" y="468"/>
                </a:lnTo>
                <a:lnTo>
                  <a:pt x="1380" y="456"/>
                </a:lnTo>
                <a:lnTo>
                  <a:pt x="1386" y="444"/>
                </a:lnTo>
                <a:lnTo>
                  <a:pt x="1386" y="426"/>
                </a:lnTo>
                <a:lnTo>
                  <a:pt x="1386" y="414"/>
                </a:lnTo>
                <a:lnTo>
                  <a:pt x="1386" y="396"/>
                </a:lnTo>
                <a:lnTo>
                  <a:pt x="1386" y="384"/>
                </a:lnTo>
                <a:lnTo>
                  <a:pt x="1392" y="366"/>
                </a:lnTo>
                <a:lnTo>
                  <a:pt x="1392" y="348"/>
                </a:lnTo>
                <a:lnTo>
                  <a:pt x="1392" y="330"/>
                </a:lnTo>
                <a:lnTo>
                  <a:pt x="1392" y="312"/>
                </a:lnTo>
                <a:lnTo>
                  <a:pt x="1398" y="294"/>
                </a:lnTo>
                <a:lnTo>
                  <a:pt x="1398" y="282"/>
                </a:lnTo>
                <a:lnTo>
                  <a:pt x="1398" y="264"/>
                </a:lnTo>
                <a:lnTo>
                  <a:pt x="1398" y="246"/>
                </a:lnTo>
                <a:lnTo>
                  <a:pt x="1398" y="228"/>
                </a:lnTo>
                <a:lnTo>
                  <a:pt x="1404" y="210"/>
                </a:lnTo>
                <a:lnTo>
                  <a:pt x="1404" y="192"/>
                </a:lnTo>
                <a:lnTo>
                  <a:pt x="1404" y="174"/>
                </a:lnTo>
                <a:lnTo>
                  <a:pt x="1404" y="162"/>
                </a:lnTo>
                <a:lnTo>
                  <a:pt x="1404" y="144"/>
                </a:lnTo>
                <a:lnTo>
                  <a:pt x="1410" y="132"/>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2"/>
                </a:lnTo>
                <a:lnTo>
                  <a:pt x="1452" y="144"/>
                </a:lnTo>
                <a:lnTo>
                  <a:pt x="1452" y="162"/>
                </a:lnTo>
                <a:lnTo>
                  <a:pt x="1452" y="174"/>
                </a:lnTo>
                <a:lnTo>
                  <a:pt x="1452" y="192"/>
                </a:lnTo>
                <a:lnTo>
                  <a:pt x="1458" y="210"/>
                </a:lnTo>
                <a:lnTo>
                  <a:pt x="1458" y="228"/>
                </a:lnTo>
                <a:lnTo>
                  <a:pt x="1458" y="246"/>
                </a:lnTo>
                <a:lnTo>
                  <a:pt x="1458" y="264"/>
                </a:lnTo>
                <a:lnTo>
                  <a:pt x="1464" y="276"/>
                </a:lnTo>
                <a:lnTo>
                  <a:pt x="1464" y="294"/>
                </a:lnTo>
                <a:lnTo>
                  <a:pt x="1464" y="312"/>
                </a:lnTo>
                <a:lnTo>
                  <a:pt x="1464" y="330"/>
                </a:lnTo>
                <a:lnTo>
                  <a:pt x="1464" y="348"/>
                </a:lnTo>
                <a:lnTo>
                  <a:pt x="1470" y="366"/>
                </a:lnTo>
                <a:lnTo>
                  <a:pt x="1470" y="384"/>
                </a:lnTo>
                <a:lnTo>
                  <a:pt x="1470" y="396"/>
                </a:lnTo>
                <a:lnTo>
                  <a:pt x="1470" y="414"/>
                </a:lnTo>
                <a:lnTo>
                  <a:pt x="1476" y="426"/>
                </a:lnTo>
                <a:lnTo>
                  <a:pt x="1476" y="444"/>
                </a:lnTo>
                <a:lnTo>
                  <a:pt x="1476" y="456"/>
                </a:lnTo>
                <a:lnTo>
                  <a:pt x="1476" y="468"/>
                </a:lnTo>
                <a:lnTo>
                  <a:pt x="1476" y="480"/>
                </a:lnTo>
                <a:lnTo>
                  <a:pt x="1482" y="492"/>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2"/>
                </a:lnTo>
                <a:lnTo>
                  <a:pt x="1512" y="480"/>
                </a:lnTo>
                <a:lnTo>
                  <a:pt x="1512" y="468"/>
                </a:lnTo>
                <a:lnTo>
                  <a:pt x="1512" y="456"/>
                </a:lnTo>
                <a:lnTo>
                  <a:pt x="1512" y="444"/>
                </a:lnTo>
                <a:lnTo>
                  <a:pt x="1512" y="426"/>
                </a:lnTo>
                <a:lnTo>
                  <a:pt x="1518" y="414"/>
                </a:lnTo>
                <a:lnTo>
                  <a:pt x="1518" y="396"/>
                </a:lnTo>
                <a:lnTo>
                  <a:pt x="1518" y="384"/>
                </a:lnTo>
                <a:lnTo>
                  <a:pt x="1518" y="366"/>
                </a:lnTo>
                <a:lnTo>
                  <a:pt x="1524" y="348"/>
                </a:lnTo>
                <a:lnTo>
                  <a:pt x="1524" y="330"/>
                </a:lnTo>
                <a:lnTo>
                  <a:pt x="1524" y="312"/>
                </a:lnTo>
                <a:lnTo>
                  <a:pt x="1524" y="294"/>
                </a:lnTo>
                <a:lnTo>
                  <a:pt x="1524" y="282"/>
                </a:lnTo>
                <a:lnTo>
                  <a:pt x="1530" y="264"/>
                </a:lnTo>
                <a:lnTo>
                  <a:pt x="1530" y="246"/>
                </a:lnTo>
                <a:lnTo>
                  <a:pt x="1530" y="228"/>
                </a:lnTo>
                <a:lnTo>
                  <a:pt x="1530" y="210"/>
                </a:lnTo>
                <a:lnTo>
                  <a:pt x="1530" y="192"/>
                </a:lnTo>
                <a:lnTo>
                  <a:pt x="1536" y="174"/>
                </a:lnTo>
                <a:lnTo>
                  <a:pt x="1536" y="162"/>
                </a:lnTo>
                <a:lnTo>
                  <a:pt x="1536" y="144"/>
                </a:lnTo>
                <a:lnTo>
                  <a:pt x="1536" y="132"/>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2"/>
                </a:lnTo>
                <a:lnTo>
                  <a:pt x="1578" y="144"/>
                </a:lnTo>
                <a:lnTo>
                  <a:pt x="1584" y="162"/>
                </a:lnTo>
                <a:lnTo>
                  <a:pt x="1584" y="174"/>
                </a:lnTo>
                <a:lnTo>
                  <a:pt x="1584" y="192"/>
                </a:lnTo>
                <a:lnTo>
                  <a:pt x="1584" y="210"/>
                </a:lnTo>
                <a:lnTo>
                  <a:pt x="1590" y="228"/>
                </a:lnTo>
                <a:lnTo>
                  <a:pt x="1590" y="246"/>
                </a:lnTo>
                <a:lnTo>
                  <a:pt x="1590" y="264"/>
                </a:lnTo>
                <a:lnTo>
                  <a:pt x="1590" y="276"/>
                </a:lnTo>
                <a:lnTo>
                  <a:pt x="1590" y="294"/>
                </a:lnTo>
                <a:lnTo>
                  <a:pt x="1596" y="312"/>
                </a:lnTo>
                <a:lnTo>
                  <a:pt x="1596" y="330"/>
                </a:lnTo>
                <a:lnTo>
                  <a:pt x="1596" y="348"/>
                </a:lnTo>
                <a:lnTo>
                  <a:pt x="1596" y="366"/>
                </a:lnTo>
                <a:lnTo>
                  <a:pt x="1602" y="384"/>
                </a:lnTo>
                <a:lnTo>
                  <a:pt x="1602" y="396"/>
                </a:lnTo>
                <a:lnTo>
                  <a:pt x="1602" y="414"/>
                </a:lnTo>
                <a:lnTo>
                  <a:pt x="1602" y="426"/>
                </a:lnTo>
                <a:lnTo>
                  <a:pt x="1602" y="444"/>
                </a:lnTo>
                <a:lnTo>
                  <a:pt x="1608" y="456"/>
                </a:lnTo>
                <a:lnTo>
                  <a:pt x="1608" y="468"/>
                </a:lnTo>
                <a:lnTo>
                  <a:pt x="1608" y="480"/>
                </a:lnTo>
                <a:lnTo>
                  <a:pt x="1608" y="492"/>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2"/>
                </a:lnTo>
                <a:lnTo>
                  <a:pt x="1638" y="480"/>
                </a:lnTo>
                <a:lnTo>
                  <a:pt x="1638" y="468"/>
                </a:lnTo>
                <a:lnTo>
                  <a:pt x="1644" y="456"/>
                </a:lnTo>
                <a:lnTo>
                  <a:pt x="1644" y="444"/>
                </a:lnTo>
                <a:lnTo>
                  <a:pt x="1644" y="426"/>
                </a:lnTo>
                <a:lnTo>
                  <a:pt x="1644" y="414"/>
                </a:lnTo>
                <a:lnTo>
                  <a:pt x="1650" y="396"/>
                </a:lnTo>
                <a:lnTo>
                  <a:pt x="1650" y="384"/>
                </a:lnTo>
                <a:lnTo>
                  <a:pt x="1650" y="366"/>
                </a:lnTo>
                <a:lnTo>
                  <a:pt x="1650" y="348"/>
                </a:lnTo>
                <a:lnTo>
                  <a:pt x="1650" y="330"/>
                </a:lnTo>
                <a:lnTo>
                  <a:pt x="1656" y="312"/>
                </a:lnTo>
                <a:lnTo>
                  <a:pt x="1656" y="294"/>
                </a:lnTo>
                <a:lnTo>
                  <a:pt x="1656" y="282"/>
                </a:lnTo>
                <a:lnTo>
                  <a:pt x="1656" y="264"/>
                </a:lnTo>
                <a:lnTo>
                  <a:pt x="1656" y="246"/>
                </a:lnTo>
                <a:lnTo>
                  <a:pt x="1662" y="228"/>
                </a:lnTo>
                <a:lnTo>
                  <a:pt x="1662" y="210"/>
                </a:lnTo>
                <a:lnTo>
                  <a:pt x="1662" y="192"/>
                </a:lnTo>
                <a:lnTo>
                  <a:pt x="1662" y="174"/>
                </a:lnTo>
                <a:lnTo>
                  <a:pt x="1668" y="162"/>
                </a:lnTo>
                <a:lnTo>
                  <a:pt x="1668" y="144"/>
                </a:lnTo>
                <a:lnTo>
                  <a:pt x="1668" y="132"/>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2"/>
                </a:lnTo>
                <a:lnTo>
                  <a:pt x="1710" y="144"/>
                </a:lnTo>
                <a:lnTo>
                  <a:pt x="1710" y="162"/>
                </a:lnTo>
                <a:lnTo>
                  <a:pt x="1716" y="174"/>
                </a:lnTo>
                <a:lnTo>
                  <a:pt x="1716" y="192"/>
                </a:lnTo>
                <a:lnTo>
                  <a:pt x="1716" y="210"/>
                </a:lnTo>
                <a:lnTo>
                  <a:pt x="1716" y="228"/>
                </a:lnTo>
                <a:lnTo>
                  <a:pt x="1716" y="246"/>
                </a:lnTo>
                <a:lnTo>
                  <a:pt x="1722" y="264"/>
                </a:lnTo>
                <a:lnTo>
                  <a:pt x="1722" y="276"/>
                </a:lnTo>
                <a:lnTo>
                  <a:pt x="1722" y="294"/>
                </a:lnTo>
                <a:lnTo>
                  <a:pt x="1722" y="312"/>
                </a:lnTo>
                <a:lnTo>
                  <a:pt x="1728" y="330"/>
                </a:lnTo>
                <a:lnTo>
                  <a:pt x="1728" y="348"/>
                </a:lnTo>
                <a:lnTo>
                  <a:pt x="1728" y="366"/>
                </a:lnTo>
                <a:lnTo>
                  <a:pt x="1728" y="384"/>
                </a:lnTo>
                <a:lnTo>
                  <a:pt x="1728" y="396"/>
                </a:lnTo>
                <a:lnTo>
                  <a:pt x="1734" y="414"/>
                </a:lnTo>
                <a:lnTo>
                  <a:pt x="1734" y="426"/>
                </a:lnTo>
                <a:lnTo>
                  <a:pt x="1734" y="444"/>
                </a:lnTo>
                <a:lnTo>
                  <a:pt x="1734" y="456"/>
                </a:lnTo>
                <a:lnTo>
                  <a:pt x="1734" y="468"/>
                </a:lnTo>
                <a:lnTo>
                  <a:pt x="1740" y="480"/>
                </a:lnTo>
                <a:lnTo>
                  <a:pt x="1740" y="492"/>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2"/>
                </a:lnTo>
                <a:lnTo>
                  <a:pt x="1770" y="480"/>
                </a:lnTo>
                <a:lnTo>
                  <a:pt x="1770" y="468"/>
                </a:lnTo>
                <a:lnTo>
                  <a:pt x="1770" y="456"/>
                </a:lnTo>
                <a:lnTo>
                  <a:pt x="1776" y="444"/>
                </a:lnTo>
                <a:lnTo>
                  <a:pt x="1776" y="426"/>
                </a:lnTo>
                <a:lnTo>
                  <a:pt x="1776" y="414"/>
                </a:lnTo>
                <a:lnTo>
                  <a:pt x="1776" y="396"/>
                </a:lnTo>
                <a:lnTo>
                  <a:pt x="1776" y="384"/>
                </a:lnTo>
                <a:lnTo>
                  <a:pt x="1782" y="366"/>
                </a:lnTo>
                <a:lnTo>
                  <a:pt x="1782" y="348"/>
                </a:lnTo>
                <a:lnTo>
                  <a:pt x="1782" y="330"/>
                </a:lnTo>
                <a:lnTo>
                  <a:pt x="1782" y="312"/>
                </a:lnTo>
                <a:lnTo>
                  <a:pt x="1782" y="294"/>
                </a:lnTo>
                <a:lnTo>
                  <a:pt x="1788" y="282"/>
                </a:lnTo>
                <a:lnTo>
                  <a:pt x="1788" y="264"/>
                </a:lnTo>
                <a:lnTo>
                  <a:pt x="1788" y="246"/>
                </a:lnTo>
                <a:lnTo>
                  <a:pt x="1788" y="228"/>
                </a:lnTo>
                <a:lnTo>
                  <a:pt x="1794" y="210"/>
                </a:lnTo>
                <a:lnTo>
                  <a:pt x="1794" y="192"/>
                </a:lnTo>
                <a:lnTo>
                  <a:pt x="1794" y="174"/>
                </a:lnTo>
                <a:lnTo>
                  <a:pt x="1794" y="162"/>
                </a:lnTo>
                <a:lnTo>
                  <a:pt x="1794" y="144"/>
                </a:lnTo>
                <a:lnTo>
                  <a:pt x="1800" y="132"/>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2"/>
                </a:lnTo>
                <a:lnTo>
                  <a:pt x="1842" y="144"/>
                </a:lnTo>
                <a:lnTo>
                  <a:pt x="1842" y="162"/>
                </a:lnTo>
                <a:lnTo>
                  <a:pt x="1842" y="174"/>
                </a:lnTo>
                <a:lnTo>
                  <a:pt x="1842" y="192"/>
                </a:lnTo>
                <a:lnTo>
                  <a:pt x="1848" y="210"/>
                </a:lnTo>
                <a:lnTo>
                  <a:pt x="1848" y="228"/>
                </a:lnTo>
                <a:lnTo>
                  <a:pt x="1848" y="246"/>
                </a:lnTo>
                <a:lnTo>
                  <a:pt x="1848" y="264"/>
                </a:lnTo>
                <a:lnTo>
                  <a:pt x="1854" y="276"/>
                </a:lnTo>
                <a:lnTo>
                  <a:pt x="1854" y="294"/>
                </a:lnTo>
                <a:lnTo>
                  <a:pt x="1854" y="312"/>
                </a:lnTo>
                <a:lnTo>
                  <a:pt x="1854" y="330"/>
                </a:lnTo>
                <a:lnTo>
                  <a:pt x="1854" y="348"/>
                </a:lnTo>
                <a:lnTo>
                  <a:pt x="1860" y="366"/>
                </a:lnTo>
                <a:lnTo>
                  <a:pt x="1860" y="384"/>
                </a:lnTo>
                <a:lnTo>
                  <a:pt x="1860" y="396"/>
                </a:lnTo>
                <a:lnTo>
                  <a:pt x="1860" y="414"/>
                </a:lnTo>
                <a:lnTo>
                  <a:pt x="1860" y="426"/>
                </a:lnTo>
                <a:lnTo>
                  <a:pt x="1866" y="444"/>
                </a:lnTo>
                <a:lnTo>
                  <a:pt x="1866" y="456"/>
                </a:lnTo>
                <a:lnTo>
                  <a:pt x="1866" y="468"/>
                </a:lnTo>
                <a:lnTo>
                  <a:pt x="1866" y="480"/>
                </a:lnTo>
                <a:lnTo>
                  <a:pt x="1872" y="492"/>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2"/>
                </a:lnTo>
                <a:lnTo>
                  <a:pt x="1902" y="480"/>
                </a:lnTo>
                <a:lnTo>
                  <a:pt x="1902" y="468"/>
                </a:lnTo>
                <a:lnTo>
                  <a:pt x="1902" y="456"/>
                </a:lnTo>
                <a:lnTo>
                  <a:pt x="1902" y="444"/>
                </a:lnTo>
                <a:lnTo>
                  <a:pt x="1902" y="426"/>
                </a:lnTo>
                <a:lnTo>
                  <a:pt x="1908" y="414"/>
                </a:lnTo>
                <a:lnTo>
                  <a:pt x="1908" y="396"/>
                </a:lnTo>
                <a:lnTo>
                  <a:pt x="1908" y="384"/>
                </a:lnTo>
                <a:lnTo>
                  <a:pt x="1908" y="366"/>
                </a:lnTo>
                <a:lnTo>
                  <a:pt x="1908" y="348"/>
                </a:lnTo>
                <a:lnTo>
                  <a:pt x="1914" y="330"/>
                </a:lnTo>
                <a:lnTo>
                  <a:pt x="1914" y="312"/>
                </a:lnTo>
                <a:lnTo>
                  <a:pt x="1914" y="294"/>
                </a:lnTo>
                <a:lnTo>
                  <a:pt x="1914" y="282"/>
                </a:lnTo>
                <a:lnTo>
                  <a:pt x="1920" y="264"/>
                </a:lnTo>
                <a:lnTo>
                  <a:pt x="1920" y="246"/>
                </a:lnTo>
                <a:lnTo>
                  <a:pt x="1920" y="228"/>
                </a:lnTo>
                <a:lnTo>
                  <a:pt x="1920" y="210"/>
                </a:lnTo>
                <a:lnTo>
                  <a:pt x="1920" y="192"/>
                </a:lnTo>
                <a:lnTo>
                  <a:pt x="1926" y="174"/>
                </a:lnTo>
                <a:lnTo>
                  <a:pt x="1926" y="162"/>
                </a:lnTo>
                <a:lnTo>
                  <a:pt x="1926" y="144"/>
                </a:lnTo>
                <a:lnTo>
                  <a:pt x="1926" y="132"/>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559"/>
                </a:lnTo>
                <a:lnTo>
                  <a:pt x="1956" y="553"/>
                </a:lnTo>
                <a:lnTo>
                  <a:pt x="1956" y="547"/>
                </a:lnTo>
                <a:lnTo>
                  <a:pt x="1956" y="541"/>
                </a:lnTo>
                <a:lnTo>
                  <a:pt x="1956" y="535"/>
                </a:lnTo>
                <a:lnTo>
                  <a:pt x="1956" y="523"/>
                </a:lnTo>
                <a:lnTo>
                  <a:pt x="1962" y="517"/>
                </a:lnTo>
                <a:lnTo>
                  <a:pt x="1962" y="505"/>
                </a:lnTo>
                <a:lnTo>
                  <a:pt x="1962" y="492"/>
                </a:lnTo>
                <a:lnTo>
                  <a:pt x="1962" y="480"/>
                </a:lnTo>
                <a:lnTo>
                  <a:pt x="1968" y="468"/>
                </a:lnTo>
                <a:lnTo>
                  <a:pt x="1968" y="456"/>
                </a:lnTo>
                <a:lnTo>
                  <a:pt x="1968" y="444"/>
                </a:lnTo>
                <a:lnTo>
                  <a:pt x="1968" y="426"/>
                </a:lnTo>
                <a:lnTo>
                  <a:pt x="1968" y="414"/>
                </a:lnTo>
                <a:lnTo>
                  <a:pt x="1974" y="396"/>
                </a:lnTo>
                <a:lnTo>
                  <a:pt x="1974" y="384"/>
                </a:lnTo>
                <a:lnTo>
                  <a:pt x="1974" y="366"/>
                </a:lnTo>
                <a:lnTo>
                  <a:pt x="1974" y="348"/>
                </a:lnTo>
                <a:lnTo>
                  <a:pt x="1980" y="330"/>
                </a:lnTo>
                <a:lnTo>
                  <a:pt x="1980" y="312"/>
                </a:lnTo>
                <a:lnTo>
                  <a:pt x="1980" y="294"/>
                </a:lnTo>
                <a:lnTo>
                  <a:pt x="1980" y="282"/>
                </a:lnTo>
                <a:lnTo>
                  <a:pt x="1980" y="264"/>
                </a:lnTo>
                <a:lnTo>
                  <a:pt x="1986" y="246"/>
                </a:lnTo>
                <a:lnTo>
                  <a:pt x="1986" y="228"/>
                </a:lnTo>
                <a:lnTo>
                  <a:pt x="1986" y="210"/>
                </a:lnTo>
                <a:lnTo>
                  <a:pt x="1986" y="192"/>
                </a:lnTo>
                <a:lnTo>
                  <a:pt x="1986" y="174"/>
                </a:lnTo>
                <a:lnTo>
                  <a:pt x="1992" y="162"/>
                </a:lnTo>
                <a:lnTo>
                  <a:pt x="1992" y="144"/>
                </a:lnTo>
                <a:lnTo>
                  <a:pt x="1992" y="132"/>
                </a:lnTo>
                <a:lnTo>
                  <a:pt x="1992" y="114"/>
                </a:lnTo>
                <a:lnTo>
                  <a:pt x="1998" y="102"/>
                </a:lnTo>
                <a:lnTo>
                  <a:pt x="1998" y="90"/>
                </a:lnTo>
                <a:lnTo>
                  <a:pt x="1998" y="78"/>
                </a:lnTo>
                <a:lnTo>
                  <a:pt x="1998" y="66"/>
                </a:lnTo>
                <a:lnTo>
                  <a:pt x="1998" y="54"/>
                </a:lnTo>
                <a:lnTo>
                  <a:pt x="2004" y="42"/>
                </a:lnTo>
                <a:lnTo>
                  <a:pt x="2004" y="36"/>
                </a:lnTo>
                <a:lnTo>
                  <a:pt x="2004" y="24"/>
                </a:lnTo>
                <a:lnTo>
                  <a:pt x="2004" y="18"/>
                </a:lnTo>
                <a:lnTo>
                  <a:pt x="2004" y="12"/>
                </a:lnTo>
                <a:lnTo>
                  <a:pt x="2010" y="6"/>
                </a:lnTo>
                <a:lnTo>
                  <a:pt x="2016" y="0"/>
                </a:lnTo>
                <a:lnTo>
                  <a:pt x="2016" y="6"/>
                </a:lnTo>
                <a:lnTo>
                  <a:pt x="2022" y="12"/>
                </a:lnTo>
                <a:lnTo>
                  <a:pt x="2022" y="18"/>
                </a:lnTo>
                <a:lnTo>
                  <a:pt x="2022" y="24"/>
                </a:lnTo>
                <a:lnTo>
                  <a:pt x="2022" y="36"/>
                </a:lnTo>
                <a:lnTo>
                  <a:pt x="2028" y="42"/>
                </a:lnTo>
                <a:lnTo>
                  <a:pt x="2028" y="54"/>
                </a:lnTo>
                <a:lnTo>
                  <a:pt x="2028" y="66"/>
                </a:lnTo>
                <a:lnTo>
                  <a:pt x="2028" y="78"/>
                </a:lnTo>
                <a:lnTo>
                  <a:pt x="2028" y="90"/>
                </a:lnTo>
                <a:lnTo>
                  <a:pt x="2034" y="102"/>
                </a:lnTo>
                <a:lnTo>
                  <a:pt x="2034" y="114"/>
                </a:lnTo>
                <a:lnTo>
                  <a:pt x="2034" y="132"/>
                </a:lnTo>
                <a:lnTo>
                  <a:pt x="2034" y="144"/>
                </a:lnTo>
                <a:lnTo>
                  <a:pt x="2034" y="162"/>
                </a:lnTo>
                <a:lnTo>
                  <a:pt x="2040" y="174"/>
                </a:lnTo>
                <a:lnTo>
                  <a:pt x="2040" y="192"/>
                </a:lnTo>
                <a:lnTo>
                  <a:pt x="2040" y="210"/>
                </a:lnTo>
                <a:lnTo>
                  <a:pt x="2040" y="228"/>
                </a:lnTo>
                <a:lnTo>
                  <a:pt x="2046" y="246"/>
                </a:lnTo>
                <a:lnTo>
                  <a:pt x="2046" y="264"/>
                </a:lnTo>
                <a:lnTo>
                  <a:pt x="2046" y="276"/>
                </a:lnTo>
                <a:lnTo>
                  <a:pt x="2046" y="294"/>
                </a:lnTo>
                <a:lnTo>
                  <a:pt x="2046" y="312"/>
                </a:lnTo>
                <a:lnTo>
                  <a:pt x="2052" y="330"/>
                </a:lnTo>
                <a:lnTo>
                  <a:pt x="2052" y="348"/>
                </a:lnTo>
                <a:lnTo>
                  <a:pt x="2052" y="366"/>
                </a:lnTo>
                <a:lnTo>
                  <a:pt x="2052" y="384"/>
                </a:lnTo>
                <a:lnTo>
                  <a:pt x="2058" y="396"/>
                </a:lnTo>
                <a:lnTo>
                  <a:pt x="2058" y="414"/>
                </a:lnTo>
                <a:lnTo>
                  <a:pt x="2058" y="426"/>
                </a:lnTo>
                <a:lnTo>
                  <a:pt x="2058" y="444"/>
                </a:lnTo>
                <a:lnTo>
                  <a:pt x="2058" y="456"/>
                </a:lnTo>
                <a:lnTo>
                  <a:pt x="2064" y="468"/>
                </a:lnTo>
                <a:lnTo>
                  <a:pt x="2064" y="480"/>
                </a:lnTo>
                <a:lnTo>
                  <a:pt x="2064" y="492"/>
                </a:lnTo>
                <a:lnTo>
                  <a:pt x="2064" y="505"/>
                </a:lnTo>
                <a:lnTo>
                  <a:pt x="2064" y="517"/>
                </a:lnTo>
                <a:lnTo>
                  <a:pt x="2070" y="523"/>
                </a:lnTo>
                <a:lnTo>
                  <a:pt x="2070" y="535"/>
                </a:lnTo>
                <a:lnTo>
                  <a:pt x="2070" y="541"/>
                </a:lnTo>
                <a:lnTo>
                  <a:pt x="2070" y="547"/>
                </a:lnTo>
                <a:lnTo>
                  <a:pt x="2076" y="553"/>
                </a:lnTo>
                <a:lnTo>
                  <a:pt x="2082" y="559"/>
                </a:lnTo>
                <a:lnTo>
                  <a:pt x="2082" y="553"/>
                </a:lnTo>
                <a:lnTo>
                  <a:pt x="2082" y="547"/>
                </a:lnTo>
                <a:lnTo>
                  <a:pt x="2088" y="541"/>
                </a:lnTo>
                <a:lnTo>
                  <a:pt x="2088" y="535"/>
                </a:lnTo>
                <a:lnTo>
                  <a:pt x="2088" y="523"/>
                </a:lnTo>
                <a:lnTo>
                  <a:pt x="2088" y="517"/>
                </a:lnTo>
                <a:lnTo>
                  <a:pt x="2094" y="505"/>
                </a:lnTo>
                <a:lnTo>
                  <a:pt x="2094" y="492"/>
                </a:lnTo>
                <a:lnTo>
                  <a:pt x="2094" y="480"/>
                </a:lnTo>
                <a:lnTo>
                  <a:pt x="2094" y="468"/>
                </a:lnTo>
                <a:lnTo>
                  <a:pt x="2094" y="456"/>
                </a:lnTo>
                <a:lnTo>
                  <a:pt x="2100" y="444"/>
                </a:lnTo>
                <a:lnTo>
                  <a:pt x="2100" y="426"/>
                </a:lnTo>
                <a:lnTo>
                  <a:pt x="2100" y="414"/>
                </a:lnTo>
                <a:lnTo>
                  <a:pt x="2100" y="396"/>
                </a:lnTo>
                <a:lnTo>
                  <a:pt x="2106" y="384"/>
                </a:lnTo>
                <a:lnTo>
                  <a:pt x="2106" y="366"/>
                </a:lnTo>
                <a:lnTo>
                  <a:pt x="2106" y="348"/>
                </a:lnTo>
                <a:lnTo>
                  <a:pt x="2106" y="330"/>
                </a:lnTo>
                <a:lnTo>
                  <a:pt x="2106" y="312"/>
                </a:lnTo>
                <a:lnTo>
                  <a:pt x="2112" y="294"/>
                </a:lnTo>
                <a:lnTo>
                  <a:pt x="2112" y="282"/>
                </a:lnTo>
                <a:lnTo>
                  <a:pt x="2112" y="264"/>
                </a:lnTo>
                <a:lnTo>
                  <a:pt x="2112" y="246"/>
                </a:lnTo>
                <a:lnTo>
                  <a:pt x="2112" y="228"/>
                </a:lnTo>
                <a:lnTo>
                  <a:pt x="2118" y="210"/>
                </a:lnTo>
                <a:lnTo>
                  <a:pt x="2118" y="192"/>
                </a:lnTo>
                <a:lnTo>
                  <a:pt x="2118" y="174"/>
                </a:lnTo>
                <a:lnTo>
                  <a:pt x="2118" y="162"/>
                </a:lnTo>
                <a:lnTo>
                  <a:pt x="2124" y="144"/>
                </a:lnTo>
                <a:lnTo>
                  <a:pt x="2124" y="132"/>
                </a:lnTo>
                <a:lnTo>
                  <a:pt x="2124" y="114"/>
                </a:lnTo>
                <a:lnTo>
                  <a:pt x="2124" y="102"/>
                </a:lnTo>
                <a:lnTo>
                  <a:pt x="2124" y="90"/>
                </a:lnTo>
                <a:lnTo>
                  <a:pt x="2130" y="78"/>
                </a:lnTo>
                <a:lnTo>
                  <a:pt x="2130" y="66"/>
                </a:lnTo>
                <a:lnTo>
                  <a:pt x="2130" y="54"/>
                </a:lnTo>
                <a:lnTo>
                  <a:pt x="2130" y="42"/>
                </a:lnTo>
                <a:lnTo>
                  <a:pt x="2130" y="36"/>
                </a:lnTo>
                <a:lnTo>
                  <a:pt x="2136" y="24"/>
                </a:lnTo>
                <a:lnTo>
                  <a:pt x="2136" y="18"/>
                </a:lnTo>
                <a:lnTo>
                  <a:pt x="2136" y="12"/>
                </a:lnTo>
                <a:lnTo>
                  <a:pt x="2142" y="6"/>
                </a:lnTo>
                <a:lnTo>
                  <a:pt x="2148" y="0"/>
                </a:lnTo>
                <a:lnTo>
                  <a:pt x="2148" y="6"/>
                </a:lnTo>
                <a:lnTo>
                  <a:pt x="2148" y="12"/>
                </a:lnTo>
                <a:lnTo>
                  <a:pt x="2154" y="18"/>
                </a:lnTo>
                <a:lnTo>
                  <a:pt x="2154" y="24"/>
                </a:lnTo>
                <a:lnTo>
                  <a:pt x="2154" y="36"/>
                </a:lnTo>
                <a:lnTo>
                  <a:pt x="2154" y="42"/>
                </a:lnTo>
                <a:lnTo>
                  <a:pt x="2154" y="54"/>
                </a:lnTo>
                <a:lnTo>
                  <a:pt x="2160" y="66"/>
                </a:lnTo>
                <a:lnTo>
                  <a:pt x="2160" y="78"/>
                </a:lnTo>
                <a:lnTo>
                  <a:pt x="2160" y="90"/>
                </a:lnTo>
                <a:lnTo>
                  <a:pt x="2160" y="102"/>
                </a:lnTo>
                <a:lnTo>
                  <a:pt x="2160" y="114"/>
                </a:lnTo>
                <a:lnTo>
                  <a:pt x="2166" y="132"/>
                </a:lnTo>
                <a:lnTo>
                  <a:pt x="2166" y="144"/>
                </a:lnTo>
                <a:lnTo>
                  <a:pt x="2166" y="162"/>
                </a:lnTo>
                <a:lnTo>
                  <a:pt x="2166" y="174"/>
                </a:lnTo>
                <a:lnTo>
                  <a:pt x="2172" y="192"/>
                </a:lnTo>
                <a:lnTo>
                  <a:pt x="2172" y="210"/>
                </a:lnTo>
                <a:lnTo>
                  <a:pt x="2172" y="228"/>
                </a:lnTo>
                <a:lnTo>
                  <a:pt x="2172" y="246"/>
                </a:lnTo>
                <a:lnTo>
                  <a:pt x="2172" y="264"/>
                </a:lnTo>
                <a:lnTo>
                  <a:pt x="2178" y="276"/>
                </a:lnTo>
                <a:lnTo>
                  <a:pt x="2178" y="294"/>
                </a:lnTo>
                <a:lnTo>
                  <a:pt x="2178" y="312"/>
                </a:lnTo>
                <a:lnTo>
                  <a:pt x="2178" y="330"/>
                </a:lnTo>
                <a:lnTo>
                  <a:pt x="2184" y="348"/>
                </a:lnTo>
                <a:lnTo>
                  <a:pt x="2184" y="366"/>
                </a:lnTo>
                <a:lnTo>
                  <a:pt x="2184" y="384"/>
                </a:lnTo>
                <a:lnTo>
                  <a:pt x="2184" y="396"/>
                </a:lnTo>
                <a:lnTo>
                  <a:pt x="2184" y="414"/>
                </a:lnTo>
                <a:lnTo>
                  <a:pt x="2190" y="426"/>
                </a:lnTo>
                <a:lnTo>
                  <a:pt x="2190" y="444"/>
                </a:lnTo>
                <a:lnTo>
                  <a:pt x="2190" y="456"/>
                </a:lnTo>
                <a:lnTo>
                  <a:pt x="2190" y="468"/>
                </a:lnTo>
                <a:lnTo>
                  <a:pt x="2190" y="480"/>
                </a:lnTo>
                <a:lnTo>
                  <a:pt x="2196" y="492"/>
                </a:lnTo>
                <a:lnTo>
                  <a:pt x="2196" y="505"/>
                </a:lnTo>
                <a:lnTo>
                  <a:pt x="2196" y="517"/>
                </a:lnTo>
                <a:lnTo>
                  <a:pt x="2196" y="523"/>
                </a:lnTo>
                <a:lnTo>
                  <a:pt x="2202" y="535"/>
                </a:lnTo>
                <a:lnTo>
                  <a:pt x="2202" y="541"/>
                </a:lnTo>
                <a:lnTo>
                  <a:pt x="2202" y="547"/>
                </a:lnTo>
                <a:lnTo>
                  <a:pt x="2202" y="553"/>
                </a:lnTo>
                <a:lnTo>
                  <a:pt x="2208" y="559"/>
                </a:lnTo>
                <a:lnTo>
                  <a:pt x="2214" y="553"/>
                </a:lnTo>
                <a:lnTo>
                  <a:pt x="2214" y="547"/>
                </a:lnTo>
                <a:lnTo>
                  <a:pt x="2214" y="541"/>
                </a:lnTo>
                <a:lnTo>
                  <a:pt x="2220" y="535"/>
                </a:lnTo>
                <a:lnTo>
                  <a:pt x="2220" y="523"/>
                </a:lnTo>
                <a:lnTo>
                  <a:pt x="2220" y="517"/>
                </a:lnTo>
                <a:lnTo>
                  <a:pt x="2220" y="505"/>
                </a:lnTo>
                <a:lnTo>
                  <a:pt x="2220" y="492"/>
                </a:lnTo>
                <a:lnTo>
                  <a:pt x="2226" y="480"/>
                </a:lnTo>
                <a:lnTo>
                  <a:pt x="2226" y="468"/>
                </a:lnTo>
                <a:lnTo>
                  <a:pt x="2226" y="456"/>
                </a:lnTo>
                <a:lnTo>
                  <a:pt x="2226" y="444"/>
                </a:lnTo>
                <a:lnTo>
                  <a:pt x="2232" y="426"/>
                </a:lnTo>
                <a:lnTo>
                  <a:pt x="2232" y="414"/>
                </a:lnTo>
                <a:lnTo>
                  <a:pt x="2232" y="396"/>
                </a:lnTo>
                <a:lnTo>
                  <a:pt x="2232" y="384"/>
                </a:lnTo>
                <a:lnTo>
                  <a:pt x="2232" y="366"/>
                </a:lnTo>
                <a:lnTo>
                  <a:pt x="2238" y="348"/>
                </a:lnTo>
                <a:lnTo>
                  <a:pt x="2238" y="330"/>
                </a:lnTo>
                <a:lnTo>
                  <a:pt x="2238" y="312"/>
                </a:lnTo>
                <a:lnTo>
                  <a:pt x="2238" y="294"/>
                </a:lnTo>
                <a:lnTo>
                  <a:pt x="2238" y="282"/>
                </a:lnTo>
                <a:lnTo>
                  <a:pt x="2244" y="264"/>
                </a:lnTo>
                <a:lnTo>
                  <a:pt x="2244" y="246"/>
                </a:lnTo>
                <a:lnTo>
                  <a:pt x="2244" y="228"/>
                </a:lnTo>
                <a:lnTo>
                  <a:pt x="2244" y="210"/>
                </a:lnTo>
                <a:lnTo>
                  <a:pt x="2250" y="192"/>
                </a:lnTo>
                <a:lnTo>
                  <a:pt x="2250" y="174"/>
                </a:lnTo>
                <a:lnTo>
                  <a:pt x="2250" y="162"/>
                </a:lnTo>
                <a:lnTo>
                  <a:pt x="2250" y="144"/>
                </a:lnTo>
                <a:lnTo>
                  <a:pt x="2250" y="132"/>
                </a:lnTo>
                <a:lnTo>
                  <a:pt x="2256" y="114"/>
                </a:lnTo>
                <a:lnTo>
                  <a:pt x="2256" y="102"/>
                </a:lnTo>
                <a:lnTo>
                  <a:pt x="2256" y="90"/>
                </a:lnTo>
                <a:lnTo>
                  <a:pt x="2256" y="78"/>
                </a:lnTo>
                <a:lnTo>
                  <a:pt x="2256" y="66"/>
                </a:lnTo>
                <a:lnTo>
                  <a:pt x="2262" y="54"/>
                </a:lnTo>
                <a:lnTo>
                  <a:pt x="2262" y="42"/>
                </a:lnTo>
                <a:lnTo>
                  <a:pt x="2262" y="36"/>
                </a:lnTo>
                <a:lnTo>
                  <a:pt x="2262" y="24"/>
                </a:lnTo>
                <a:lnTo>
                  <a:pt x="2268" y="18"/>
                </a:lnTo>
                <a:lnTo>
                  <a:pt x="2268" y="12"/>
                </a:lnTo>
                <a:lnTo>
                  <a:pt x="2268" y="6"/>
                </a:lnTo>
                <a:lnTo>
                  <a:pt x="2274" y="0"/>
                </a:lnTo>
                <a:lnTo>
                  <a:pt x="2280" y="6"/>
                </a:lnTo>
                <a:lnTo>
                  <a:pt x="2280" y="12"/>
                </a:lnTo>
                <a:lnTo>
                  <a:pt x="2280" y="18"/>
                </a:lnTo>
                <a:lnTo>
                  <a:pt x="2280" y="24"/>
                </a:lnTo>
                <a:lnTo>
                  <a:pt x="2286" y="36"/>
                </a:lnTo>
                <a:lnTo>
                  <a:pt x="2286" y="42"/>
                </a:lnTo>
                <a:lnTo>
                  <a:pt x="2286" y="54"/>
                </a:lnTo>
                <a:lnTo>
                  <a:pt x="2286" y="66"/>
                </a:lnTo>
                <a:lnTo>
                  <a:pt x="2286" y="78"/>
                </a:lnTo>
                <a:lnTo>
                  <a:pt x="2292" y="90"/>
                </a:lnTo>
                <a:lnTo>
                  <a:pt x="2292" y="102"/>
                </a:lnTo>
                <a:lnTo>
                  <a:pt x="2292" y="114"/>
                </a:lnTo>
                <a:lnTo>
                  <a:pt x="2292" y="132"/>
                </a:lnTo>
                <a:lnTo>
                  <a:pt x="2298" y="144"/>
                </a:lnTo>
                <a:lnTo>
                  <a:pt x="2298" y="162"/>
                </a:lnTo>
                <a:lnTo>
                  <a:pt x="2298" y="174"/>
                </a:lnTo>
                <a:lnTo>
                  <a:pt x="2298" y="192"/>
                </a:lnTo>
                <a:lnTo>
                  <a:pt x="2298" y="210"/>
                </a:lnTo>
                <a:lnTo>
                  <a:pt x="2304" y="228"/>
                </a:lnTo>
                <a:lnTo>
                  <a:pt x="2304" y="246"/>
                </a:lnTo>
                <a:lnTo>
                  <a:pt x="2304" y="264"/>
                </a:lnTo>
                <a:lnTo>
                  <a:pt x="2304" y="282"/>
                </a:lnTo>
                <a:lnTo>
                  <a:pt x="2310" y="294"/>
                </a:lnTo>
                <a:lnTo>
                  <a:pt x="2310" y="312"/>
                </a:lnTo>
                <a:lnTo>
                  <a:pt x="2310" y="330"/>
                </a:lnTo>
                <a:lnTo>
                  <a:pt x="2310" y="348"/>
                </a:lnTo>
                <a:lnTo>
                  <a:pt x="2310" y="366"/>
                </a:lnTo>
                <a:lnTo>
                  <a:pt x="2316" y="384"/>
                </a:lnTo>
                <a:lnTo>
                  <a:pt x="2316" y="396"/>
                </a:lnTo>
                <a:lnTo>
                  <a:pt x="2316" y="414"/>
                </a:lnTo>
                <a:lnTo>
                  <a:pt x="2316" y="426"/>
                </a:lnTo>
                <a:lnTo>
                  <a:pt x="2316" y="444"/>
                </a:lnTo>
                <a:lnTo>
                  <a:pt x="2322" y="456"/>
                </a:lnTo>
                <a:lnTo>
                  <a:pt x="2322" y="468"/>
                </a:lnTo>
                <a:lnTo>
                  <a:pt x="2322" y="480"/>
                </a:lnTo>
                <a:lnTo>
                  <a:pt x="2322" y="492"/>
                </a:lnTo>
                <a:lnTo>
                  <a:pt x="2328" y="505"/>
                </a:lnTo>
                <a:lnTo>
                  <a:pt x="2328" y="517"/>
                </a:lnTo>
                <a:lnTo>
                  <a:pt x="2328" y="523"/>
                </a:lnTo>
                <a:lnTo>
                  <a:pt x="2328" y="535"/>
                </a:lnTo>
                <a:lnTo>
                  <a:pt x="2328" y="541"/>
                </a:lnTo>
                <a:lnTo>
                  <a:pt x="2334" y="547"/>
                </a:lnTo>
                <a:lnTo>
                  <a:pt x="2334" y="553"/>
                </a:lnTo>
                <a:lnTo>
                  <a:pt x="2340" y="559"/>
                </a:lnTo>
                <a:lnTo>
                  <a:pt x="2346" y="553"/>
                </a:lnTo>
                <a:lnTo>
                  <a:pt x="2346" y="547"/>
                </a:lnTo>
                <a:lnTo>
                  <a:pt x="2346" y="541"/>
                </a:lnTo>
                <a:lnTo>
                  <a:pt x="2346" y="535"/>
                </a:lnTo>
                <a:lnTo>
                  <a:pt x="2346" y="523"/>
                </a:lnTo>
                <a:lnTo>
                  <a:pt x="2352" y="517"/>
                </a:lnTo>
                <a:lnTo>
                  <a:pt x="2352" y="505"/>
                </a:lnTo>
                <a:lnTo>
                  <a:pt x="2352" y="492"/>
                </a:lnTo>
                <a:lnTo>
                  <a:pt x="2352" y="480"/>
                </a:lnTo>
                <a:lnTo>
                  <a:pt x="2358" y="468"/>
                </a:lnTo>
                <a:lnTo>
                  <a:pt x="2358" y="456"/>
                </a:lnTo>
                <a:lnTo>
                  <a:pt x="2358" y="444"/>
                </a:lnTo>
                <a:lnTo>
                  <a:pt x="2358" y="426"/>
                </a:lnTo>
                <a:lnTo>
                  <a:pt x="2358" y="414"/>
                </a:lnTo>
                <a:lnTo>
                  <a:pt x="2364" y="396"/>
                </a:lnTo>
                <a:lnTo>
                  <a:pt x="2364" y="384"/>
                </a:lnTo>
                <a:lnTo>
                  <a:pt x="2364" y="366"/>
                </a:lnTo>
                <a:lnTo>
                  <a:pt x="2364" y="348"/>
                </a:lnTo>
                <a:lnTo>
                  <a:pt x="2364" y="330"/>
                </a:lnTo>
                <a:lnTo>
                  <a:pt x="2370" y="312"/>
                </a:lnTo>
                <a:lnTo>
                  <a:pt x="2370" y="294"/>
                </a:lnTo>
                <a:lnTo>
                  <a:pt x="2370" y="282"/>
                </a:lnTo>
                <a:lnTo>
                  <a:pt x="2370" y="264"/>
                </a:lnTo>
                <a:lnTo>
                  <a:pt x="2376" y="246"/>
                </a:lnTo>
                <a:lnTo>
                  <a:pt x="2376" y="228"/>
                </a:lnTo>
                <a:lnTo>
                  <a:pt x="2376" y="210"/>
                </a:lnTo>
                <a:lnTo>
                  <a:pt x="2376" y="192"/>
                </a:lnTo>
                <a:lnTo>
                  <a:pt x="2376" y="174"/>
                </a:lnTo>
                <a:lnTo>
                  <a:pt x="2382" y="162"/>
                </a:lnTo>
                <a:lnTo>
                  <a:pt x="2382" y="144"/>
                </a:lnTo>
                <a:lnTo>
                  <a:pt x="2382" y="132"/>
                </a:lnTo>
                <a:lnTo>
                  <a:pt x="2382" y="114"/>
                </a:lnTo>
                <a:lnTo>
                  <a:pt x="2382" y="102"/>
                </a:lnTo>
                <a:lnTo>
                  <a:pt x="2388" y="90"/>
                </a:lnTo>
                <a:lnTo>
                  <a:pt x="2388" y="78"/>
                </a:lnTo>
                <a:lnTo>
                  <a:pt x="2388" y="66"/>
                </a:lnTo>
                <a:lnTo>
                  <a:pt x="2388" y="54"/>
                </a:lnTo>
                <a:lnTo>
                  <a:pt x="2394" y="42"/>
                </a:lnTo>
                <a:lnTo>
                  <a:pt x="2394" y="36"/>
                </a:lnTo>
                <a:lnTo>
                  <a:pt x="2394" y="24"/>
                </a:lnTo>
                <a:lnTo>
                  <a:pt x="2394" y="18"/>
                </a:lnTo>
                <a:lnTo>
                  <a:pt x="2394" y="12"/>
                </a:lnTo>
                <a:lnTo>
                  <a:pt x="2400" y="6"/>
                </a:lnTo>
                <a:lnTo>
                  <a:pt x="2406" y="0"/>
                </a:lnTo>
                <a:lnTo>
                  <a:pt x="2406" y="6"/>
                </a:lnTo>
                <a:lnTo>
                  <a:pt x="2412" y="12"/>
                </a:lnTo>
                <a:lnTo>
                  <a:pt x="2412" y="18"/>
                </a:lnTo>
                <a:lnTo>
                  <a:pt x="2412" y="24"/>
                </a:lnTo>
                <a:lnTo>
                  <a:pt x="2412" y="36"/>
                </a:lnTo>
                <a:lnTo>
                  <a:pt x="2412" y="42"/>
                </a:lnTo>
                <a:lnTo>
                  <a:pt x="2418" y="54"/>
                </a:lnTo>
                <a:lnTo>
                  <a:pt x="2418" y="66"/>
                </a:lnTo>
                <a:lnTo>
                  <a:pt x="2418" y="78"/>
                </a:lnTo>
                <a:lnTo>
                  <a:pt x="2418" y="90"/>
                </a:lnTo>
                <a:lnTo>
                  <a:pt x="2424" y="102"/>
                </a:lnTo>
                <a:lnTo>
                  <a:pt x="2424" y="114"/>
                </a:lnTo>
                <a:lnTo>
                  <a:pt x="2424" y="132"/>
                </a:lnTo>
                <a:lnTo>
                  <a:pt x="2424" y="144"/>
                </a:lnTo>
                <a:lnTo>
                  <a:pt x="2424" y="162"/>
                </a:lnTo>
                <a:lnTo>
                  <a:pt x="2430" y="174"/>
                </a:lnTo>
                <a:lnTo>
                  <a:pt x="2430" y="192"/>
                </a:lnTo>
                <a:lnTo>
                  <a:pt x="2430" y="210"/>
                </a:lnTo>
                <a:lnTo>
                  <a:pt x="2430" y="228"/>
                </a:lnTo>
                <a:lnTo>
                  <a:pt x="2436" y="246"/>
                </a:lnTo>
                <a:lnTo>
                  <a:pt x="2436" y="264"/>
                </a:lnTo>
                <a:lnTo>
                  <a:pt x="2436" y="276"/>
                </a:lnTo>
                <a:lnTo>
                  <a:pt x="2436" y="294"/>
                </a:lnTo>
                <a:lnTo>
                  <a:pt x="2436" y="312"/>
                </a:lnTo>
                <a:lnTo>
                  <a:pt x="2442" y="330"/>
                </a:lnTo>
                <a:lnTo>
                  <a:pt x="2442" y="348"/>
                </a:lnTo>
                <a:lnTo>
                  <a:pt x="2442" y="366"/>
                </a:lnTo>
                <a:lnTo>
                  <a:pt x="2442" y="384"/>
                </a:lnTo>
                <a:lnTo>
                  <a:pt x="2442" y="396"/>
                </a:lnTo>
                <a:lnTo>
                  <a:pt x="2448" y="414"/>
                </a:lnTo>
                <a:lnTo>
                  <a:pt x="2448" y="426"/>
                </a:lnTo>
                <a:lnTo>
                  <a:pt x="2448" y="444"/>
                </a:lnTo>
                <a:lnTo>
                  <a:pt x="2448" y="456"/>
                </a:lnTo>
                <a:lnTo>
                  <a:pt x="2454" y="468"/>
                </a:lnTo>
                <a:lnTo>
                  <a:pt x="2454" y="480"/>
                </a:lnTo>
                <a:lnTo>
                  <a:pt x="2454" y="492"/>
                </a:lnTo>
                <a:lnTo>
                  <a:pt x="2454" y="505"/>
                </a:lnTo>
                <a:lnTo>
                  <a:pt x="2454" y="517"/>
                </a:lnTo>
                <a:lnTo>
                  <a:pt x="2460" y="523"/>
                </a:lnTo>
                <a:lnTo>
                  <a:pt x="2460" y="535"/>
                </a:lnTo>
                <a:lnTo>
                  <a:pt x="2460" y="541"/>
                </a:lnTo>
                <a:lnTo>
                  <a:pt x="2460" y="547"/>
                </a:lnTo>
                <a:lnTo>
                  <a:pt x="2466" y="553"/>
                </a:lnTo>
                <a:lnTo>
                  <a:pt x="2472" y="559"/>
                </a:lnTo>
                <a:lnTo>
                  <a:pt x="2472" y="553"/>
                </a:lnTo>
                <a:lnTo>
                  <a:pt x="2472" y="547"/>
                </a:lnTo>
                <a:lnTo>
                  <a:pt x="2478" y="541"/>
                </a:lnTo>
                <a:lnTo>
                  <a:pt x="2478" y="535"/>
                </a:lnTo>
                <a:lnTo>
                  <a:pt x="2478" y="523"/>
                </a:lnTo>
                <a:lnTo>
                  <a:pt x="2478" y="517"/>
                </a:lnTo>
                <a:lnTo>
                  <a:pt x="2484" y="505"/>
                </a:lnTo>
                <a:lnTo>
                  <a:pt x="2484" y="492"/>
                </a:lnTo>
                <a:lnTo>
                  <a:pt x="2484" y="480"/>
                </a:lnTo>
                <a:lnTo>
                  <a:pt x="2484" y="468"/>
                </a:lnTo>
                <a:lnTo>
                  <a:pt x="2484" y="456"/>
                </a:lnTo>
                <a:lnTo>
                  <a:pt x="2490" y="444"/>
                </a:lnTo>
                <a:lnTo>
                  <a:pt x="2490" y="426"/>
                </a:lnTo>
                <a:lnTo>
                  <a:pt x="2490" y="414"/>
                </a:lnTo>
                <a:lnTo>
                  <a:pt x="2490" y="396"/>
                </a:lnTo>
                <a:lnTo>
                  <a:pt x="2490" y="384"/>
                </a:lnTo>
                <a:lnTo>
                  <a:pt x="2496" y="366"/>
                </a:lnTo>
                <a:lnTo>
                  <a:pt x="2496" y="348"/>
                </a:lnTo>
                <a:lnTo>
                  <a:pt x="2496" y="330"/>
                </a:lnTo>
                <a:lnTo>
                  <a:pt x="2496" y="312"/>
                </a:lnTo>
                <a:lnTo>
                  <a:pt x="2502" y="294"/>
                </a:lnTo>
                <a:lnTo>
                  <a:pt x="2502" y="282"/>
                </a:lnTo>
                <a:lnTo>
                  <a:pt x="2502" y="264"/>
                </a:lnTo>
                <a:lnTo>
                  <a:pt x="2502" y="246"/>
                </a:lnTo>
                <a:lnTo>
                  <a:pt x="2502" y="228"/>
                </a:lnTo>
                <a:lnTo>
                  <a:pt x="2508" y="210"/>
                </a:lnTo>
                <a:lnTo>
                  <a:pt x="2508" y="192"/>
                </a:lnTo>
                <a:lnTo>
                  <a:pt x="2508" y="174"/>
                </a:lnTo>
                <a:lnTo>
                  <a:pt x="2508" y="162"/>
                </a:lnTo>
                <a:lnTo>
                  <a:pt x="2508" y="144"/>
                </a:lnTo>
                <a:lnTo>
                  <a:pt x="2514" y="132"/>
                </a:lnTo>
                <a:lnTo>
                  <a:pt x="2514" y="114"/>
                </a:lnTo>
                <a:lnTo>
                  <a:pt x="2514" y="102"/>
                </a:lnTo>
                <a:lnTo>
                  <a:pt x="2514" y="90"/>
                </a:lnTo>
                <a:lnTo>
                  <a:pt x="2520" y="78"/>
                </a:lnTo>
                <a:lnTo>
                  <a:pt x="2520" y="66"/>
                </a:lnTo>
                <a:lnTo>
                  <a:pt x="2520" y="54"/>
                </a:lnTo>
                <a:lnTo>
                  <a:pt x="2520" y="42"/>
                </a:lnTo>
                <a:lnTo>
                  <a:pt x="2520" y="36"/>
                </a:lnTo>
                <a:lnTo>
                  <a:pt x="2526" y="24"/>
                </a:lnTo>
                <a:lnTo>
                  <a:pt x="2526" y="18"/>
                </a:lnTo>
                <a:lnTo>
                  <a:pt x="2526" y="12"/>
                </a:lnTo>
                <a:lnTo>
                  <a:pt x="2532" y="6"/>
                </a:lnTo>
                <a:lnTo>
                  <a:pt x="2538" y="0"/>
                </a:lnTo>
                <a:lnTo>
                  <a:pt x="2538" y="6"/>
                </a:lnTo>
                <a:lnTo>
                  <a:pt x="2538" y="12"/>
                </a:lnTo>
                <a:lnTo>
                  <a:pt x="2538" y="18"/>
                </a:lnTo>
                <a:lnTo>
                  <a:pt x="2544" y="24"/>
                </a:lnTo>
                <a:lnTo>
                  <a:pt x="2544" y="36"/>
                </a:lnTo>
                <a:lnTo>
                  <a:pt x="2544" y="42"/>
                </a:lnTo>
                <a:lnTo>
                  <a:pt x="2544" y="54"/>
                </a:lnTo>
                <a:lnTo>
                  <a:pt x="2550" y="66"/>
                </a:lnTo>
                <a:lnTo>
                  <a:pt x="2550" y="78"/>
                </a:lnTo>
                <a:lnTo>
                  <a:pt x="2550" y="90"/>
                </a:lnTo>
                <a:lnTo>
                  <a:pt x="2550" y="102"/>
                </a:lnTo>
                <a:lnTo>
                  <a:pt x="2550" y="114"/>
                </a:lnTo>
                <a:lnTo>
                  <a:pt x="2556" y="132"/>
                </a:lnTo>
                <a:lnTo>
                  <a:pt x="2556" y="144"/>
                </a:lnTo>
                <a:lnTo>
                  <a:pt x="2556" y="162"/>
                </a:lnTo>
                <a:lnTo>
                  <a:pt x="2556" y="174"/>
                </a:lnTo>
                <a:lnTo>
                  <a:pt x="2562" y="192"/>
                </a:lnTo>
                <a:lnTo>
                  <a:pt x="2562" y="210"/>
                </a:lnTo>
                <a:lnTo>
                  <a:pt x="2562" y="228"/>
                </a:lnTo>
                <a:lnTo>
                  <a:pt x="2562" y="246"/>
                </a:lnTo>
                <a:lnTo>
                  <a:pt x="2562" y="264"/>
                </a:lnTo>
                <a:lnTo>
                  <a:pt x="2568" y="276"/>
                </a:lnTo>
                <a:lnTo>
                  <a:pt x="2568" y="294"/>
                </a:lnTo>
                <a:lnTo>
                  <a:pt x="2568" y="312"/>
                </a:lnTo>
                <a:lnTo>
                  <a:pt x="2568" y="330"/>
                </a:lnTo>
                <a:lnTo>
                  <a:pt x="2568" y="348"/>
                </a:lnTo>
                <a:lnTo>
                  <a:pt x="2574" y="366"/>
                </a:lnTo>
                <a:lnTo>
                  <a:pt x="2574" y="384"/>
                </a:lnTo>
                <a:lnTo>
                  <a:pt x="2574" y="396"/>
                </a:lnTo>
                <a:lnTo>
                  <a:pt x="2574" y="414"/>
                </a:lnTo>
                <a:lnTo>
                  <a:pt x="2580" y="426"/>
                </a:lnTo>
                <a:lnTo>
                  <a:pt x="2580" y="444"/>
                </a:lnTo>
                <a:lnTo>
                  <a:pt x="2580" y="456"/>
                </a:lnTo>
                <a:lnTo>
                  <a:pt x="2580" y="468"/>
                </a:lnTo>
                <a:lnTo>
                  <a:pt x="2580" y="480"/>
                </a:lnTo>
                <a:lnTo>
                  <a:pt x="2586" y="492"/>
                </a:lnTo>
                <a:lnTo>
                  <a:pt x="2586" y="505"/>
                </a:lnTo>
                <a:lnTo>
                  <a:pt x="2586" y="517"/>
                </a:lnTo>
                <a:lnTo>
                  <a:pt x="2586" y="523"/>
                </a:lnTo>
                <a:lnTo>
                  <a:pt x="2586" y="535"/>
                </a:lnTo>
                <a:lnTo>
                  <a:pt x="2592" y="541"/>
                </a:lnTo>
                <a:lnTo>
                  <a:pt x="2592" y="547"/>
                </a:lnTo>
                <a:lnTo>
                  <a:pt x="2592" y="553"/>
                </a:lnTo>
                <a:lnTo>
                  <a:pt x="2598" y="559"/>
                </a:lnTo>
                <a:lnTo>
                  <a:pt x="2598" y="0"/>
                </a:lnTo>
              </a:path>
            </a:pathLst>
          </a:custGeom>
          <a:noFill/>
          <a:ln w="19050" cmpd="sng">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7659" name="AutoShape 10"/>
          <p:cNvSpPr>
            <a:spLocks noChangeArrowheads="1"/>
          </p:cNvSpPr>
          <p:nvPr/>
        </p:nvSpPr>
        <p:spPr bwMode="auto">
          <a:xfrm>
            <a:off x="4427538" y="4378325"/>
            <a:ext cx="217487" cy="635000"/>
          </a:xfrm>
          <a:prstGeom prst="downArrow">
            <a:avLst>
              <a:gd name="adj1" fmla="val 50000"/>
              <a:gd name="adj2" fmla="val 72993"/>
            </a:avLst>
          </a:prstGeom>
          <a:solidFill>
            <a:srgbClr val="006600"/>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46800" rIns="90000" bIns="46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27660" name="CaixaDeTexto 1"/>
          <p:cNvSpPr txBox="1">
            <a:spLocks noChangeArrowheads="1"/>
          </p:cNvSpPr>
          <p:nvPr/>
        </p:nvSpPr>
        <p:spPr bwMode="auto">
          <a:xfrm>
            <a:off x="0" y="530383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dirty="0">
                <a:solidFill>
                  <a:srgbClr val="000099"/>
                </a:solidFill>
                <a:sym typeface="Monotype Sorts" pitchFamily="2" charset="2"/>
              </a:rPr>
              <a:t>amplitude		</a:t>
            </a:r>
            <a:r>
              <a:rPr lang="pt-BR" altLang="pt-BR" dirty="0">
                <a:solidFill>
                  <a:srgbClr val="C00000"/>
                </a:solidFill>
                <a:sym typeface="Monotype Sorts" pitchFamily="2" charset="2"/>
              </a:rPr>
              <a:t>frequência			</a:t>
            </a:r>
            <a:r>
              <a:rPr lang="pt-BR" altLang="pt-BR" dirty="0">
                <a:solidFill>
                  <a:srgbClr val="006600"/>
                </a:solidFill>
                <a:sym typeface="Monotype Sorts" pitchFamily="2" charset="2"/>
              </a:rPr>
              <a:t>fase</a:t>
            </a:r>
            <a:endParaRPr lang="pt-BR" altLang="pt-BR" dirty="0"/>
          </a:p>
        </p:txBody>
      </p:sp>
    </p:spTree>
    <p:extLst>
      <p:ext uri="{BB962C8B-B14F-4D97-AF65-F5344CB8AC3E}">
        <p14:creationId xmlns:p14="http://schemas.microsoft.com/office/powerpoint/2010/main" val="1103205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42875" y="1667234"/>
            <a:ext cx="9144000" cy="2808288"/>
          </a:xfrm>
          <a:prstGeom prst="rect">
            <a:avLst/>
          </a:prstGeom>
        </p:spPr>
        <p:txBody>
          <a:bodyPr/>
          <a:lstStyle/>
          <a:p>
            <a:pPr marL="342900" indent="-342900" algn="l">
              <a:lnSpc>
                <a:spcPct val="130000"/>
              </a:lnSpc>
              <a:spcBef>
                <a:spcPct val="20000"/>
              </a:spcBef>
              <a:spcAft>
                <a:spcPct val="20000"/>
              </a:spcAft>
              <a:buClr>
                <a:srgbClr val="000099"/>
              </a:buClr>
              <a:buFont typeface="Wingdings" pitchFamily="2" charset="2"/>
              <a:buChar char="v"/>
              <a:defRPr/>
            </a:pPr>
            <a:r>
              <a:rPr lang="pt-BR" kern="0" dirty="0" smtClean="0">
                <a:latin typeface="+mn-lt"/>
              </a:rPr>
              <a:t>Em </a:t>
            </a:r>
            <a:r>
              <a:rPr lang="pt-BR" kern="0" dirty="0">
                <a:latin typeface="+mn-lt"/>
              </a:rPr>
              <a:t>sistemas de comunicações, podemos dividir o sinal de informação em dois tipos:</a:t>
            </a:r>
          </a:p>
          <a:p>
            <a:pPr marL="800100" lvl="1" indent="-342900" algn="l">
              <a:lnSpc>
                <a:spcPct val="130000"/>
              </a:lnSpc>
              <a:spcBef>
                <a:spcPct val="20000"/>
              </a:spcBef>
              <a:spcAft>
                <a:spcPct val="20000"/>
              </a:spcAft>
              <a:buClr>
                <a:srgbClr val="000099"/>
              </a:buClr>
              <a:buFont typeface="Wingdings" pitchFamily="2" charset="2"/>
              <a:buChar char="Ø"/>
              <a:defRPr/>
            </a:pPr>
            <a:r>
              <a:rPr lang="pt-BR" kern="0" dirty="0">
                <a:solidFill>
                  <a:srgbClr val="006600"/>
                </a:solidFill>
                <a:latin typeface="+mn-lt"/>
                <a:sym typeface="Monotype Sorts" pitchFamily="2" charset="2"/>
              </a:rPr>
              <a:t>sinal a</a:t>
            </a:r>
            <a:r>
              <a:rPr lang="pt-BR" kern="0" dirty="0" err="1">
                <a:solidFill>
                  <a:srgbClr val="006600"/>
                </a:solidFill>
                <a:latin typeface="+mn-lt"/>
                <a:sym typeface="Monotype Sorts" pitchFamily="2" charset="2"/>
              </a:rPr>
              <a:t>nalógico</a:t>
            </a:r>
            <a:r>
              <a:rPr lang="pt-BR" kern="0" dirty="0">
                <a:latin typeface="+mn-lt"/>
                <a:sym typeface="Monotype Sorts" pitchFamily="2" charset="2"/>
              </a:rPr>
              <a:t>, sinal cuja amplitude é continua, ela é um número real,</a:t>
            </a:r>
          </a:p>
          <a:p>
            <a:pPr marL="800100" lvl="1" indent="-342900" algn="l">
              <a:lnSpc>
                <a:spcPct val="130000"/>
              </a:lnSpc>
              <a:spcBef>
                <a:spcPct val="20000"/>
              </a:spcBef>
              <a:spcAft>
                <a:spcPct val="20000"/>
              </a:spcAft>
              <a:buClr>
                <a:srgbClr val="000099"/>
              </a:buClr>
              <a:buFont typeface="Wingdings" pitchFamily="2" charset="2"/>
              <a:buChar char="Ø"/>
              <a:defRPr/>
            </a:pPr>
            <a:r>
              <a:rPr lang="pt-BR" kern="0" dirty="0">
                <a:latin typeface="+mn-lt"/>
                <a:sym typeface="Monotype Sorts" pitchFamily="2" charset="2"/>
              </a:rPr>
              <a:t> </a:t>
            </a:r>
            <a:r>
              <a:rPr lang="pt-BR" kern="0" dirty="0">
                <a:solidFill>
                  <a:srgbClr val="006600"/>
                </a:solidFill>
                <a:latin typeface="+mn-lt"/>
                <a:sym typeface="Monotype Sorts" pitchFamily="2" charset="2"/>
              </a:rPr>
              <a:t>sinal digital</a:t>
            </a:r>
            <a:r>
              <a:rPr lang="pt-BR" kern="0" dirty="0">
                <a:latin typeface="+mn-lt"/>
                <a:sym typeface="Monotype Sorts" pitchFamily="2" charset="2"/>
              </a:rPr>
              <a:t>, a amplitude do sinal apresenta somente dois valores 1 (+V) ou 0 (0 ou –V).</a:t>
            </a:r>
          </a:p>
        </p:txBody>
      </p:sp>
      <p:sp>
        <p:nvSpPr>
          <p:cNvPr id="6" name="Freeform 4"/>
          <p:cNvSpPr>
            <a:spLocks/>
          </p:cNvSpPr>
          <p:nvPr/>
        </p:nvSpPr>
        <p:spPr bwMode="auto">
          <a:xfrm>
            <a:off x="1312863" y="3789363"/>
            <a:ext cx="3043237" cy="688975"/>
          </a:xfrm>
          <a:custGeom>
            <a:avLst/>
            <a:gdLst/>
            <a:ahLst/>
            <a:cxnLst>
              <a:cxn ang="0">
                <a:pos x="0" y="543"/>
              </a:cxn>
              <a:cxn ang="0">
                <a:pos x="372" y="130"/>
              </a:cxn>
              <a:cxn ang="0">
                <a:pos x="714" y="130"/>
              </a:cxn>
              <a:cxn ang="0">
                <a:pos x="983" y="326"/>
              </a:cxn>
              <a:cxn ang="0">
                <a:pos x="1386" y="657"/>
              </a:cxn>
              <a:cxn ang="0">
                <a:pos x="1810" y="792"/>
              </a:cxn>
              <a:cxn ang="0">
                <a:pos x="2131" y="668"/>
              </a:cxn>
              <a:cxn ang="0">
                <a:pos x="2441" y="368"/>
              </a:cxn>
              <a:cxn ang="0">
                <a:pos x="2710" y="16"/>
              </a:cxn>
              <a:cxn ang="0">
                <a:pos x="2989" y="461"/>
              </a:cxn>
              <a:cxn ang="0">
                <a:pos x="3248" y="585"/>
              </a:cxn>
            </a:cxnLst>
            <a:rect l="0" t="0" r="r" b="b"/>
            <a:pathLst>
              <a:path w="3248" h="794">
                <a:moveTo>
                  <a:pt x="0" y="543"/>
                </a:moveTo>
                <a:cubicBezTo>
                  <a:pt x="126" y="371"/>
                  <a:pt x="253" y="199"/>
                  <a:pt x="372" y="130"/>
                </a:cubicBezTo>
                <a:cubicBezTo>
                  <a:pt x="491" y="61"/>
                  <a:pt x="612" y="97"/>
                  <a:pt x="714" y="130"/>
                </a:cubicBezTo>
                <a:cubicBezTo>
                  <a:pt x="816" y="163"/>
                  <a:pt x="871" y="238"/>
                  <a:pt x="983" y="326"/>
                </a:cubicBezTo>
                <a:cubicBezTo>
                  <a:pt x="1095" y="414"/>
                  <a:pt x="1248" y="579"/>
                  <a:pt x="1386" y="657"/>
                </a:cubicBezTo>
                <a:cubicBezTo>
                  <a:pt x="1524" y="735"/>
                  <a:pt x="1686" y="790"/>
                  <a:pt x="1810" y="792"/>
                </a:cubicBezTo>
                <a:cubicBezTo>
                  <a:pt x="1934" y="794"/>
                  <a:pt x="2026" y="739"/>
                  <a:pt x="2131" y="668"/>
                </a:cubicBezTo>
                <a:cubicBezTo>
                  <a:pt x="2236" y="597"/>
                  <a:pt x="2345" y="477"/>
                  <a:pt x="2441" y="368"/>
                </a:cubicBezTo>
                <a:cubicBezTo>
                  <a:pt x="2537" y="259"/>
                  <a:pt x="2619" y="0"/>
                  <a:pt x="2710" y="16"/>
                </a:cubicBezTo>
                <a:cubicBezTo>
                  <a:pt x="2801" y="32"/>
                  <a:pt x="2899" y="366"/>
                  <a:pt x="2989" y="461"/>
                </a:cubicBezTo>
                <a:cubicBezTo>
                  <a:pt x="3079" y="556"/>
                  <a:pt x="3200" y="564"/>
                  <a:pt x="3248" y="585"/>
                </a:cubicBezTo>
              </a:path>
            </a:pathLst>
          </a:custGeom>
          <a:noFill/>
          <a:ln w="28575" cap="flat" cmpd="sng">
            <a:solidFill>
              <a:schemeClr val="accent2">
                <a:lumMod val="75000"/>
              </a:schemeClr>
            </a:solidFill>
            <a:prstDash val="solid"/>
            <a:round/>
            <a:headEnd type="none" w="sm" len="sm"/>
            <a:tailEnd type="none" w="lg" len="lg"/>
          </a:ln>
          <a:effectLst/>
        </p:spPr>
        <p:txBody>
          <a:bodyPr anchor="ctr"/>
          <a:lstStyle/>
          <a:p>
            <a:pPr>
              <a:defRPr/>
            </a:pPr>
            <a:endParaRPr lang="pt-BR"/>
          </a:p>
        </p:txBody>
      </p:sp>
      <p:sp>
        <p:nvSpPr>
          <p:cNvPr id="28678" name="Line 3"/>
          <p:cNvSpPr>
            <a:spLocks noChangeShapeType="1"/>
          </p:cNvSpPr>
          <p:nvPr/>
        </p:nvSpPr>
        <p:spPr bwMode="auto">
          <a:xfrm>
            <a:off x="1189038" y="4652963"/>
            <a:ext cx="388778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pt-BR"/>
          </a:p>
        </p:txBody>
      </p:sp>
      <p:cxnSp>
        <p:nvCxnSpPr>
          <p:cNvPr id="28679" name="Conector de seta reta 58"/>
          <p:cNvCxnSpPr>
            <a:cxnSpLocks noChangeShapeType="1"/>
          </p:cNvCxnSpPr>
          <p:nvPr/>
        </p:nvCxnSpPr>
        <p:spPr bwMode="auto">
          <a:xfrm>
            <a:off x="4714875" y="4149725"/>
            <a:ext cx="936625" cy="0"/>
          </a:xfrm>
          <a:prstGeom prst="straightConnector1">
            <a:avLst/>
          </a:prstGeom>
          <a:noFill/>
          <a:ln w="28575" algn="ctr">
            <a:solidFill>
              <a:srgbClr val="000099"/>
            </a:solidFill>
            <a:round/>
            <a:headEnd/>
            <a:tailEnd type="arrow" w="med" len="med"/>
          </a:ln>
          <a:extLst>
            <a:ext uri="{909E8E84-426E-40DD-AFC4-6F175D3DCCD1}">
              <a14:hiddenFill xmlns:a14="http://schemas.microsoft.com/office/drawing/2010/main">
                <a:noFill/>
              </a14:hiddenFill>
            </a:ext>
          </a:extLst>
        </p:spPr>
      </p:cxnSp>
      <p:sp>
        <p:nvSpPr>
          <p:cNvPr id="28680" name="CaixaDeTexto 8"/>
          <p:cNvSpPr txBox="1">
            <a:spLocks noChangeArrowheads="1"/>
          </p:cNvSpPr>
          <p:nvPr/>
        </p:nvSpPr>
        <p:spPr bwMode="auto">
          <a:xfrm>
            <a:off x="5776913" y="3933825"/>
            <a:ext cx="1883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dirty="0">
                <a:solidFill>
                  <a:srgbClr val="000099"/>
                </a:solidFill>
              </a:rPr>
              <a:t>sinal analógico</a:t>
            </a:r>
          </a:p>
        </p:txBody>
      </p:sp>
      <p:grpSp>
        <p:nvGrpSpPr>
          <p:cNvPr id="28681" name="Group 80"/>
          <p:cNvGrpSpPr>
            <a:grpSpLocks/>
          </p:cNvGrpSpPr>
          <p:nvPr/>
        </p:nvGrpSpPr>
        <p:grpSpPr bwMode="auto">
          <a:xfrm>
            <a:off x="1187450" y="4941888"/>
            <a:ext cx="3889375" cy="1295400"/>
            <a:chOff x="925" y="3027"/>
            <a:chExt cx="4114" cy="962"/>
          </a:xfrm>
        </p:grpSpPr>
        <p:sp>
          <p:nvSpPr>
            <p:cNvPr id="28686" name="Freeform 63"/>
            <p:cNvSpPr>
              <a:spLocks noChangeAspect="1"/>
            </p:cNvSpPr>
            <p:nvPr/>
          </p:nvSpPr>
          <p:spPr bwMode="auto">
            <a:xfrm>
              <a:off x="925" y="3506"/>
              <a:ext cx="3740" cy="382"/>
            </a:xfrm>
            <a:custGeom>
              <a:avLst/>
              <a:gdLst>
                <a:gd name="T0" fmla="*/ 0 w 1920"/>
                <a:gd name="T1" fmla="*/ 0 h 240"/>
                <a:gd name="T2" fmla="*/ 8027661 w 1920"/>
                <a:gd name="T3" fmla="*/ 0 h 240"/>
                <a:gd name="T4" fmla="*/ 8027661 w 1920"/>
                <a:gd name="T5" fmla="*/ 648501 h 240"/>
                <a:gd name="T6" fmla="*/ 56241778 w 1920"/>
                <a:gd name="T7" fmla="*/ 648501 h 240"/>
                <a:gd name="T8" fmla="*/ 56241778 w 1920"/>
                <a:gd name="T9" fmla="*/ 0 h 240"/>
                <a:gd name="T10" fmla="*/ 88378640 w 1920"/>
                <a:gd name="T11" fmla="*/ 0 h 240"/>
                <a:gd name="T12" fmla="*/ 88378640 w 1920"/>
                <a:gd name="T13" fmla="*/ 648501 h 240"/>
                <a:gd name="T14" fmla="*/ 104438944 w 1920"/>
                <a:gd name="T15" fmla="*/ 648501 h 240"/>
                <a:gd name="T16" fmla="*/ 104438944 w 1920"/>
                <a:gd name="T17" fmla="*/ 0 h 240"/>
                <a:gd name="T18" fmla="*/ 136585700 w 1920"/>
                <a:gd name="T19" fmla="*/ 0 h 240"/>
                <a:gd name="T20" fmla="*/ 136585700 w 1920"/>
                <a:gd name="T21" fmla="*/ 648501 h 240"/>
                <a:gd name="T22" fmla="*/ 160694108 w 1920"/>
                <a:gd name="T23" fmla="*/ 648501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0"/>
                <a:gd name="T37" fmla="*/ 0 h 240"/>
                <a:gd name="T38" fmla="*/ 1920 w 1920"/>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0" h="240">
                  <a:moveTo>
                    <a:pt x="0" y="0"/>
                  </a:moveTo>
                  <a:lnTo>
                    <a:pt x="96" y="0"/>
                  </a:lnTo>
                  <a:lnTo>
                    <a:pt x="96" y="240"/>
                  </a:lnTo>
                  <a:lnTo>
                    <a:pt x="672" y="240"/>
                  </a:lnTo>
                  <a:lnTo>
                    <a:pt x="672" y="0"/>
                  </a:lnTo>
                  <a:lnTo>
                    <a:pt x="1056" y="0"/>
                  </a:lnTo>
                  <a:lnTo>
                    <a:pt x="1056" y="240"/>
                  </a:lnTo>
                  <a:lnTo>
                    <a:pt x="1248" y="240"/>
                  </a:lnTo>
                  <a:lnTo>
                    <a:pt x="1248" y="0"/>
                  </a:lnTo>
                  <a:lnTo>
                    <a:pt x="1632" y="0"/>
                  </a:lnTo>
                  <a:lnTo>
                    <a:pt x="1632" y="240"/>
                  </a:lnTo>
                  <a:lnTo>
                    <a:pt x="1920" y="240"/>
                  </a:lnTo>
                </a:path>
              </a:pathLst>
            </a:custGeom>
            <a:noFill/>
            <a:ln w="28575" cap="flat" cmpd="sng">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pt-BR"/>
            </a:p>
          </p:txBody>
        </p:sp>
        <p:sp>
          <p:nvSpPr>
            <p:cNvPr id="28687" name="Line 64"/>
            <p:cNvSpPr>
              <a:spLocks noChangeAspect="1" noChangeShapeType="1"/>
            </p:cNvSpPr>
            <p:nvPr/>
          </p:nvSpPr>
          <p:spPr bwMode="auto">
            <a:xfrm>
              <a:off x="1112" y="3888"/>
              <a:ext cx="392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88" name="Text Box 65"/>
            <p:cNvSpPr txBox="1">
              <a:spLocks noChangeAspect="1" noChangeArrowheads="1"/>
            </p:cNvSpPr>
            <p:nvPr/>
          </p:nvSpPr>
          <p:spPr bwMode="auto">
            <a:xfrm>
              <a:off x="1167" y="3077"/>
              <a:ext cx="330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spcBef>
                  <a:spcPct val="0"/>
                </a:spcBef>
              </a:pPr>
              <a:r>
                <a:rPr lang="pt-BR" altLang="pt-BR" sz="1800" b="1">
                  <a:solidFill>
                    <a:srgbClr val="006600"/>
                  </a:solidFill>
                  <a:latin typeface="Times New Roman" pitchFamily="18" charset="0"/>
                </a:rPr>
                <a:t>0    0    0    1    1    0     1    1    0</a:t>
              </a:r>
              <a:endParaRPr lang="pt-BR" altLang="pt-BR" sz="1800">
                <a:solidFill>
                  <a:srgbClr val="006600"/>
                </a:solidFill>
                <a:latin typeface="Times New Roman" pitchFamily="18" charset="0"/>
              </a:endParaRPr>
            </a:p>
          </p:txBody>
        </p:sp>
        <p:grpSp>
          <p:nvGrpSpPr>
            <p:cNvPr id="28689" name="Group 66"/>
            <p:cNvGrpSpPr>
              <a:grpSpLocks noChangeAspect="1"/>
            </p:cNvGrpSpPr>
            <p:nvPr/>
          </p:nvGrpSpPr>
          <p:grpSpPr bwMode="auto">
            <a:xfrm>
              <a:off x="1097" y="3027"/>
              <a:ext cx="3381" cy="962"/>
              <a:chOff x="499" y="2118"/>
              <a:chExt cx="1736" cy="1182"/>
            </a:xfrm>
          </p:grpSpPr>
          <p:sp>
            <p:nvSpPr>
              <p:cNvPr id="28690" name="Line 67"/>
              <p:cNvSpPr>
                <a:spLocks noChangeAspect="1" noChangeShapeType="1"/>
              </p:cNvSpPr>
              <p:nvPr/>
            </p:nvSpPr>
            <p:spPr bwMode="auto">
              <a:xfrm flipV="1">
                <a:off x="499" y="2140"/>
                <a:ext cx="0" cy="11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1" name="Line 68"/>
              <p:cNvSpPr>
                <a:spLocks noChangeAspect="1" noChangeShapeType="1"/>
              </p:cNvSpPr>
              <p:nvPr/>
            </p:nvSpPr>
            <p:spPr bwMode="auto">
              <a:xfrm flipV="1">
                <a:off x="699"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2" name="Line 69"/>
              <p:cNvSpPr>
                <a:spLocks noChangeAspect="1" noChangeShapeType="1"/>
              </p:cNvSpPr>
              <p:nvPr/>
            </p:nvSpPr>
            <p:spPr bwMode="auto">
              <a:xfrm flipV="1">
                <a:off x="891"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3" name="Line 70"/>
              <p:cNvSpPr>
                <a:spLocks noChangeAspect="1" noChangeShapeType="1"/>
              </p:cNvSpPr>
              <p:nvPr/>
            </p:nvSpPr>
            <p:spPr bwMode="auto">
              <a:xfrm flipV="1">
                <a:off x="1083"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4" name="Line 71"/>
              <p:cNvSpPr>
                <a:spLocks noChangeAspect="1" noChangeShapeType="1"/>
              </p:cNvSpPr>
              <p:nvPr/>
            </p:nvSpPr>
            <p:spPr bwMode="auto">
              <a:xfrm flipV="1">
                <a:off x="1275"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5" name="Line 72"/>
              <p:cNvSpPr>
                <a:spLocks noChangeAspect="1" noChangeShapeType="1"/>
              </p:cNvSpPr>
              <p:nvPr/>
            </p:nvSpPr>
            <p:spPr bwMode="auto">
              <a:xfrm flipV="1">
                <a:off x="1467"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6" name="Line 73"/>
              <p:cNvSpPr>
                <a:spLocks noChangeAspect="1" noChangeShapeType="1"/>
              </p:cNvSpPr>
              <p:nvPr/>
            </p:nvSpPr>
            <p:spPr bwMode="auto">
              <a:xfrm flipV="1">
                <a:off x="1659"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7" name="Line 74"/>
              <p:cNvSpPr>
                <a:spLocks noChangeAspect="1" noChangeShapeType="1"/>
              </p:cNvSpPr>
              <p:nvPr/>
            </p:nvSpPr>
            <p:spPr bwMode="auto">
              <a:xfrm flipV="1">
                <a:off x="1851"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8" name="Line 75"/>
              <p:cNvSpPr>
                <a:spLocks noChangeAspect="1" noChangeShapeType="1"/>
              </p:cNvSpPr>
              <p:nvPr/>
            </p:nvSpPr>
            <p:spPr bwMode="auto">
              <a:xfrm flipV="1">
                <a:off x="2043" y="2127"/>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28699" name="Line 76"/>
              <p:cNvSpPr>
                <a:spLocks noChangeAspect="1" noChangeShapeType="1"/>
              </p:cNvSpPr>
              <p:nvPr/>
            </p:nvSpPr>
            <p:spPr bwMode="auto">
              <a:xfrm flipV="1">
                <a:off x="2235" y="2118"/>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grpSp>
      </p:grpSp>
      <p:cxnSp>
        <p:nvCxnSpPr>
          <p:cNvPr id="28682" name="Conector de seta reta 60"/>
          <p:cNvCxnSpPr>
            <a:cxnSpLocks noChangeShapeType="1"/>
          </p:cNvCxnSpPr>
          <p:nvPr/>
        </p:nvCxnSpPr>
        <p:spPr bwMode="auto">
          <a:xfrm>
            <a:off x="4716463" y="5732463"/>
            <a:ext cx="936625" cy="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sp>
        <p:nvSpPr>
          <p:cNvPr id="28683" name="CaixaDeTexto 25"/>
          <p:cNvSpPr txBox="1">
            <a:spLocks noChangeArrowheads="1"/>
          </p:cNvSpPr>
          <p:nvPr/>
        </p:nvSpPr>
        <p:spPr bwMode="auto">
          <a:xfrm>
            <a:off x="5776913" y="5516563"/>
            <a:ext cx="14558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dirty="0">
                <a:solidFill>
                  <a:srgbClr val="006600"/>
                </a:solidFill>
              </a:rPr>
              <a:t>sinal digital</a:t>
            </a:r>
          </a:p>
        </p:txBody>
      </p:sp>
      <p:sp>
        <p:nvSpPr>
          <p:cNvPr id="28684" name="CaixaDeTexto 26"/>
          <p:cNvSpPr txBox="1">
            <a:spLocks noChangeArrowheads="1"/>
          </p:cNvSpPr>
          <p:nvPr/>
        </p:nvSpPr>
        <p:spPr bwMode="auto">
          <a:xfrm>
            <a:off x="822325" y="5378450"/>
            <a:ext cx="3381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nSpc>
                <a:spcPct val="120000"/>
              </a:lnSpc>
            </a:pPr>
            <a:r>
              <a:rPr lang="pt-BR" altLang="pt-BR" sz="1800" b="1">
                <a:solidFill>
                  <a:srgbClr val="006600"/>
                </a:solidFill>
              </a:rPr>
              <a:t>V</a:t>
            </a:r>
          </a:p>
          <a:p>
            <a:pPr>
              <a:lnSpc>
                <a:spcPct val="120000"/>
              </a:lnSpc>
            </a:pPr>
            <a:r>
              <a:rPr lang="pt-BR" altLang="pt-BR" sz="1800" b="1">
                <a:solidFill>
                  <a:srgbClr val="006600"/>
                </a:solidFill>
              </a:rPr>
              <a:t>0</a:t>
            </a:r>
          </a:p>
        </p:txBody>
      </p:sp>
      <p:sp>
        <p:nvSpPr>
          <p:cNvPr id="2" name="Título 1"/>
          <p:cNvSpPr>
            <a:spLocks noGrp="1"/>
          </p:cNvSpPr>
          <p:nvPr>
            <p:ph type="title"/>
          </p:nvPr>
        </p:nvSpPr>
        <p:spPr/>
        <p:txBody>
          <a:bodyPr/>
          <a:lstStyle/>
          <a:p>
            <a:r>
              <a:rPr lang="pt-BR" dirty="0" smtClean="0"/>
              <a:t>Informação na forma digital</a:t>
            </a:r>
            <a:endParaRPr lang="pt-BR" dirty="0"/>
          </a:p>
        </p:txBody>
      </p:sp>
    </p:spTree>
    <p:extLst>
      <p:ext uri="{BB962C8B-B14F-4D97-AF65-F5344CB8AC3E}">
        <p14:creationId xmlns:p14="http://schemas.microsoft.com/office/powerpoint/2010/main" val="81154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21"/>
          <p:cNvSpPr txBox="1">
            <a:spLocks noChangeArrowheads="1"/>
          </p:cNvSpPr>
          <p:nvPr/>
        </p:nvSpPr>
        <p:spPr bwMode="auto">
          <a:xfrm>
            <a:off x="4932363" y="1580654"/>
            <a:ext cx="4103687" cy="255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lIns="90000" tIns="46800" rIns="90000" bIns="46800">
            <a:spAutoFit/>
          </a:bodyPr>
          <a:lstStyle>
            <a:lvl1pPr marL="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just"/>
            <a:r>
              <a:rPr lang="pt-BR" altLang="pt-BR">
                <a:solidFill>
                  <a:schemeClr val="accent2"/>
                </a:solidFill>
              </a:rPr>
              <a:t>sinal continuo,</a:t>
            </a:r>
          </a:p>
          <a:p>
            <a:pPr algn="just"/>
            <a:endParaRPr lang="pt-BR" altLang="pt-BR">
              <a:solidFill>
                <a:schemeClr val="accent2"/>
              </a:solidFill>
            </a:endParaRPr>
          </a:p>
          <a:p>
            <a:pPr algn="just"/>
            <a:endParaRPr lang="pt-BR" altLang="pt-BR">
              <a:solidFill>
                <a:schemeClr val="accent2"/>
              </a:solidFill>
            </a:endParaRPr>
          </a:p>
          <a:p>
            <a:pPr algn="just"/>
            <a:endParaRPr lang="pt-BR" altLang="pt-BR">
              <a:solidFill>
                <a:schemeClr val="accent2"/>
              </a:solidFill>
            </a:endParaRPr>
          </a:p>
          <a:p>
            <a:pPr algn="just"/>
            <a:r>
              <a:rPr lang="pt-BR" altLang="pt-BR">
                <a:solidFill>
                  <a:srgbClr val="CC3300"/>
                </a:solidFill>
              </a:rPr>
              <a:t>sinal amostrado,</a:t>
            </a:r>
          </a:p>
          <a:p>
            <a:pPr algn="just"/>
            <a:endParaRPr lang="pt-BR" altLang="pt-BR">
              <a:solidFill>
                <a:srgbClr val="CC3300"/>
              </a:solidFill>
            </a:endParaRPr>
          </a:p>
          <a:p>
            <a:pPr algn="just"/>
            <a:endParaRPr lang="pt-BR" altLang="pt-BR">
              <a:solidFill>
                <a:srgbClr val="CC3300"/>
              </a:solidFill>
            </a:endParaRPr>
          </a:p>
          <a:p>
            <a:pPr algn="just"/>
            <a:r>
              <a:rPr lang="pt-BR" altLang="pt-BR">
                <a:solidFill>
                  <a:srgbClr val="006600"/>
                </a:solidFill>
              </a:rPr>
              <a:t>sinal digital.</a:t>
            </a:r>
          </a:p>
        </p:txBody>
      </p:sp>
      <p:grpSp>
        <p:nvGrpSpPr>
          <p:cNvPr id="29703" name="Grupo 14"/>
          <p:cNvGrpSpPr>
            <a:grpSpLocks/>
          </p:cNvGrpSpPr>
          <p:nvPr/>
        </p:nvGrpSpPr>
        <p:grpSpPr bwMode="auto">
          <a:xfrm>
            <a:off x="468313" y="1223466"/>
            <a:ext cx="3743325" cy="4048125"/>
            <a:chOff x="2526665" y="3174643"/>
            <a:chExt cx="1945153" cy="2396263"/>
          </a:xfrm>
        </p:grpSpPr>
        <p:sp>
          <p:nvSpPr>
            <p:cNvPr id="29710" name="Line 3"/>
            <p:cNvSpPr>
              <a:spLocks noChangeShapeType="1"/>
            </p:cNvSpPr>
            <p:nvPr/>
          </p:nvSpPr>
          <p:spPr bwMode="auto">
            <a:xfrm>
              <a:off x="2526665" y="4852990"/>
              <a:ext cx="18653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pt-BR"/>
            </a:p>
          </p:txBody>
        </p:sp>
        <p:sp>
          <p:nvSpPr>
            <p:cNvPr id="29711" name="Freeform 4"/>
            <p:cNvSpPr>
              <a:spLocks/>
            </p:cNvSpPr>
            <p:nvPr/>
          </p:nvSpPr>
          <p:spPr bwMode="auto">
            <a:xfrm>
              <a:off x="2605392" y="4149092"/>
              <a:ext cx="1744048" cy="614403"/>
            </a:xfrm>
            <a:custGeom>
              <a:avLst/>
              <a:gdLst>
                <a:gd name="T0" fmla="*/ 0 w 3248"/>
                <a:gd name="T1" fmla="*/ 2147483647 h 794"/>
                <a:gd name="T2" fmla="*/ 2147483647 w 3248"/>
                <a:gd name="T3" fmla="*/ 2147483647 h 794"/>
                <a:gd name="T4" fmla="*/ 2147483647 w 3248"/>
                <a:gd name="T5" fmla="*/ 2147483647 h 794"/>
                <a:gd name="T6" fmla="*/ 2147483647 w 3248"/>
                <a:gd name="T7" fmla="*/ 2147483647 h 794"/>
                <a:gd name="T8" fmla="*/ 2147483647 w 3248"/>
                <a:gd name="T9" fmla="*/ 2147483647 h 794"/>
                <a:gd name="T10" fmla="*/ 2147483647 w 3248"/>
                <a:gd name="T11" fmla="*/ 2147483647 h 794"/>
                <a:gd name="T12" fmla="*/ 2147483647 w 3248"/>
                <a:gd name="T13" fmla="*/ 2147483647 h 794"/>
                <a:gd name="T14" fmla="*/ 2147483647 w 3248"/>
                <a:gd name="T15" fmla="*/ 2147483647 h 794"/>
                <a:gd name="T16" fmla="*/ 2147483647 w 3248"/>
                <a:gd name="T17" fmla="*/ 2147483647 h 794"/>
                <a:gd name="T18" fmla="*/ 2147483647 w 3248"/>
                <a:gd name="T19" fmla="*/ 2147483647 h 794"/>
                <a:gd name="T20" fmla="*/ 2147483647 w 3248"/>
                <a:gd name="T21" fmla="*/ 2147483647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48"/>
                <a:gd name="T34" fmla="*/ 0 h 794"/>
                <a:gd name="T35" fmla="*/ 3248 w 3248"/>
                <a:gd name="T36" fmla="*/ 794 h 7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48" h="794">
                  <a:moveTo>
                    <a:pt x="0" y="543"/>
                  </a:moveTo>
                  <a:cubicBezTo>
                    <a:pt x="126" y="371"/>
                    <a:pt x="253" y="199"/>
                    <a:pt x="372" y="130"/>
                  </a:cubicBezTo>
                  <a:cubicBezTo>
                    <a:pt x="491" y="61"/>
                    <a:pt x="612" y="97"/>
                    <a:pt x="714" y="130"/>
                  </a:cubicBezTo>
                  <a:cubicBezTo>
                    <a:pt x="816" y="163"/>
                    <a:pt x="871" y="238"/>
                    <a:pt x="983" y="326"/>
                  </a:cubicBezTo>
                  <a:cubicBezTo>
                    <a:pt x="1095" y="414"/>
                    <a:pt x="1248" y="579"/>
                    <a:pt x="1386" y="657"/>
                  </a:cubicBezTo>
                  <a:cubicBezTo>
                    <a:pt x="1524" y="735"/>
                    <a:pt x="1686" y="790"/>
                    <a:pt x="1810" y="792"/>
                  </a:cubicBezTo>
                  <a:cubicBezTo>
                    <a:pt x="1934" y="794"/>
                    <a:pt x="2026" y="739"/>
                    <a:pt x="2131" y="668"/>
                  </a:cubicBezTo>
                  <a:cubicBezTo>
                    <a:pt x="2236" y="597"/>
                    <a:pt x="2345" y="477"/>
                    <a:pt x="2441" y="368"/>
                  </a:cubicBezTo>
                  <a:cubicBezTo>
                    <a:pt x="2537" y="259"/>
                    <a:pt x="2619" y="0"/>
                    <a:pt x="2710" y="16"/>
                  </a:cubicBezTo>
                  <a:cubicBezTo>
                    <a:pt x="2801" y="32"/>
                    <a:pt x="2899" y="366"/>
                    <a:pt x="2989" y="461"/>
                  </a:cubicBezTo>
                  <a:cubicBezTo>
                    <a:pt x="3079" y="556"/>
                    <a:pt x="3200" y="564"/>
                    <a:pt x="3248" y="585"/>
                  </a:cubicBezTo>
                </a:path>
              </a:pathLst>
            </a:custGeom>
            <a:noFill/>
            <a:ln w="28575" cap="flat" cmpd="sng">
              <a:solidFill>
                <a:srgbClr val="000099"/>
              </a:solidFill>
              <a:prstDash val="dash"/>
              <a:round/>
              <a:headEnd type="none" w="sm" len="sm"/>
              <a:tailEnd type="none" w="lg" len="lg"/>
            </a:ln>
            <a:extLst>
              <a:ext uri="{909E8E84-426E-40DD-AFC4-6F175D3DCCD1}">
                <a14:hiddenFill xmlns:a14="http://schemas.microsoft.com/office/drawing/2010/main">
                  <a:solidFill>
                    <a:srgbClr val="FFFFFF"/>
                  </a:solidFill>
                </a14:hiddenFill>
              </a:ext>
            </a:extLst>
          </p:spPr>
          <p:txBody>
            <a:bodyPr anchor="ctr"/>
            <a:lstStyle/>
            <a:p>
              <a:endParaRPr lang="pt-BR"/>
            </a:p>
          </p:txBody>
        </p:sp>
        <p:grpSp>
          <p:nvGrpSpPr>
            <p:cNvPr id="29712" name="Group 5"/>
            <p:cNvGrpSpPr>
              <a:grpSpLocks/>
            </p:cNvGrpSpPr>
            <p:nvPr/>
          </p:nvGrpSpPr>
          <p:grpSpPr bwMode="auto">
            <a:xfrm>
              <a:off x="2718402" y="4266514"/>
              <a:ext cx="72378" cy="587111"/>
              <a:chOff x="10365" y="10193"/>
              <a:chExt cx="114" cy="925"/>
            </a:xfrm>
          </p:grpSpPr>
          <p:sp>
            <p:nvSpPr>
              <p:cNvPr id="29748" name="Line 6"/>
              <p:cNvSpPr>
                <a:spLocks noChangeShapeType="1"/>
              </p:cNvSpPr>
              <p:nvPr/>
            </p:nvSpPr>
            <p:spPr bwMode="auto">
              <a:xfrm flipV="1">
                <a:off x="10479" y="10197"/>
                <a:ext cx="0" cy="921"/>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9" name="Line 7"/>
              <p:cNvSpPr>
                <a:spLocks noChangeShapeType="1"/>
              </p:cNvSpPr>
              <p:nvPr/>
            </p:nvSpPr>
            <p:spPr bwMode="auto">
              <a:xfrm flipV="1">
                <a:off x="10365" y="10364"/>
                <a:ext cx="0" cy="748"/>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50" name="Line 8"/>
              <p:cNvSpPr>
                <a:spLocks noChangeShapeType="1"/>
              </p:cNvSpPr>
              <p:nvPr/>
            </p:nvSpPr>
            <p:spPr bwMode="auto">
              <a:xfrm flipV="1">
                <a:off x="10365" y="10193"/>
                <a:ext cx="114" cy="17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3" name="Group 9"/>
            <p:cNvGrpSpPr>
              <a:grpSpLocks/>
            </p:cNvGrpSpPr>
            <p:nvPr/>
          </p:nvGrpSpPr>
          <p:grpSpPr bwMode="auto">
            <a:xfrm>
              <a:off x="2899346" y="4230335"/>
              <a:ext cx="72378" cy="623289"/>
              <a:chOff x="10650" y="10136"/>
              <a:chExt cx="114" cy="982"/>
            </a:xfrm>
          </p:grpSpPr>
          <p:sp>
            <p:nvSpPr>
              <p:cNvPr id="29745" name="Line 10"/>
              <p:cNvSpPr>
                <a:spLocks noChangeShapeType="1"/>
              </p:cNvSpPr>
              <p:nvPr/>
            </p:nvSpPr>
            <p:spPr bwMode="auto">
              <a:xfrm flipV="1">
                <a:off x="10764" y="10136"/>
                <a:ext cx="0" cy="982"/>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6" name="Line 11"/>
              <p:cNvSpPr>
                <a:spLocks noChangeShapeType="1"/>
              </p:cNvSpPr>
              <p:nvPr/>
            </p:nvSpPr>
            <p:spPr bwMode="auto">
              <a:xfrm flipV="1">
                <a:off x="10650" y="10136"/>
                <a:ext cx="0" cy="977"/>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7" name="Line 12"/>
              <p:cNvSpPr>
                <a:spLocks noChangeShapeType="1"/>
              </p:cNvSpPr>
              <p:nvPr/>
            </p:nvSpPr>
            <p:spPr bwMode="auto">
              <a:xfrm>
                <a:off x="10650" y="10136"/>
                <a:ext cx="114" cy="0"/>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4" name="Group 13"/>
            <p:cNvGrpSpPr>
              <a:grpSpLocks/>
            </p:cNvGrpSpPr>
            <p:nvPr/>
          </p:nvGrpSpPr>
          <p:grpSpPr bwMode="auto">
            <a:xfrm>
              <a:off x="3080291" y="4338872"/>
              <a:ext cx="72378" cy="514753"/>
              <a:chOff x="10935" y="10307"/>
              <a:chExt cx="114" cy="811"/>
            </a:xfrm>
          </p:grpSpPr>
          <p:sp>
            <p:nvSpPr>
              <p:cNvPr id="29742" name="Line 14"/>
              <p:cNvSpPr>
                <a:spLocks noChangeShapeType="1"/>
              </p:cNvSpPr>
              <p:nvPr/>
            </p:nvSpPr>
            <p:spPr bwMode="auto">
              <a:xfrm flipV="1">
                <a:off x="10935" y="10307"/>
                <a:ext cx="0" cy="811"/>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3" name="Line 15"/>
              <p:cNvSpPr>
                <a:spLocks noChangeShapeType="1"/>
              </p:cNvSpPr>
              <p:nvPr/>
            </p:nvSpPr>
            <p:spPr bwMode="auto">
              <a:xfrm flipH="1" flipV="1">
                <a:off x="11049" y="10453"/>
                <a:ext cx="0" cy="652"/>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4" name="Line 16"/>
              <p:cNvSpPr>
                <a:spLocks noChangeShapeType="1"/>
              </p:cNvSpPr>
              <p:nvPr/>
            </p:nvSpPr>
            <p:spPr bwMode="auto">
              <a:xfrm>
                <a:off x="10935" y="10307"/>
                <a:ext cx="114" cy="114"/>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5" name="Group 17"/>
            <p:cNvGrpSpPr>
              <a:grpSpLocks/>
            </p:cNvGrpSpPr>
            <p:nvPr/>
          </p:nvGrpSpPr>
          <p:grpSpPr bwMode="auto">
            <a:xfrm>
              <a:off x="3261235" y="4592123"/>
              <a:ext cx="72378" cy="260233"/>
              <a:chOff x="11220" y="10706"/>
              <a:chExt cx="114" cy="410"/>
            </a:xfrm>
          </p:grpSpPr>
          <p:sp>
            <p:nvSpPr>
              <p:cNvPr id="29739" name="Line 18"/>
              <p:cNvSpPr>
                <a:spLocks noChangeShapeType="1"/>
              </p:cNvSpPr>
              <p:nvPr/>
            </p:nvSpPr>
            <p:spPr bwMode="auto">
              <a:xfrm>
                <a:off x="11334" y="10763"/>
                <a:ext cx="0" cy="353"/>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0" name="Line 19"/>
              <p:cNvSpPr>
                <a:spLocks noChangeShapeType="1"/>
              </p:cNvSpPr>
              <p:nvPr/>
            </p:nvSpPr>
            <p:spPr bwMode="auto">
              <a:xfrm flipV="1">
                <a:off x="11220" y="10706"/>
                <a:ext cx="0" cy="404"/>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41" name="Line 20"/>
              <p:cNvSpPr>
                <a:spLocks noChangeShapeType="1"/>
              </p:cNvSpPr>
              <p:nvPr/>
            </p:nvSpPr>
            <p:spPr bwMode="auto">
              <a:xfrm>
                <a:off x="11220" y="10706"/>
                <a:ext cx="114" cy="57"/>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6" name="Group 21"/>
            <p:cNvGrpSpPr>
              <a:grpSpLocks/>
            </p:cNvGrpSpPr>
            <p:nvPr/>
          </p:nvGrpSpPr>
          <p:grpSpPr bwMode="auto">
            <a:xfrm>
              <a:off x="3442179" y="4722239"/>
              <a:ext cx="72378" cy="127578"/>
              <a:chOff x="11505" y="10911"/>
              <a:chExt cx="114" cy="201"/>
            </a:xfrm>
          </p:grpSpPr>
          <p:sp>
            <p:nvSpPr>
              <p:cNvPr id="29736" name="Line 22"/>
              <p:cNvSpPr>
                <a:spLocks noChangeShapeType="1"/>
              </p:cNvSpPr>
              <p:nvPr/>
            </p:nvSpPr>
            <p:spPr bwMode="auto">
              <a:xfrm>
                <a:off x="11505" y="10911"/>
                <a:ext cx="0" cy="201"/>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37" name="Line 23"/>
              <p:cNvSpPr>
                <a:spLocks noChangeShapeType="1"/>
              </p:cNvSpPr>
              <p:nvPr/>
            </p:nvSpPr>
            <p:spPr bwMode="auto">
              <a:xfrm>
                <a:off x="11619" y="10949"/>
                <a:ext cx="0" cy="161"/>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38" name="Line 24"/>
              <p:cNvSpPr>
                <a:spLocks noChangeShapeType="1"/>
              </p:cNvSpPr>
              <p:nvPr/>
            </p:nvSpPr>
            <p:spPr bwMode="auto">
              <a:xfrm>
                <a:off x="11505" y="10934"/>
                <a:ext cx="114" cy="0"/>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7" name="Group 25"/>
            <p:cNvGrpSpPr>
              <a:grpSpLocks/>
            </p:cNvGrpSpPr>
            <p:nvPr/>
          </p:nvGrpSpPr>
          <p:grpSpPr bwMode="auto">
            <a:xfrm>
              <a:off x="3623123" y="4700659"/>
              <a:ext cx="72378" cy="150427"/>
              <a:chOff x="11790" y="10877"/>
              <a:chExt cx="114" cy="237"/>
            </a:xfrm>
          </p:grpSpPr>
          <p:sp>
            <p:nvSpPr>
              <p:cNvPr id="29733" name="Line 26"/>
              <p:cNvSpPr>
                <a:spLocks noChangeShapeType="1"/>
              </p:cNvSpPr>
              <p:nvPr/>
            </p:nvSpPr>
            <p:spPr bwMode="auto">
              <a:xfrm>
                <a:off x="11790" y="10934"/>
                <a:ext cx="0" cy="173"/>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34" name="Line 27"/>
              <p:cNvSpPr>
                <a:spLocks noChangeShapeType="1"/>
              </p:cNvSpPr>
              <p:nvPr/>
            </p:nvSpPr>
            <p:spPr bwMode="auto">
              <a:xfrm flipV="1">
                <a:off x="11904" y="10892"/>
                <a:ext cx="0" cy="222"/>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35" name="Line 28"/>
              <p:cNvSpPr>
                <a:spLocks noChangeShapeType="1"/>
              </p:cNvSpPr>
              <p:nvPr/>
            </p:nvSpPr>
            <p:spPr bwMode="auto">
              <a:xfrm flipV="1">
                <a:off x="11790" y="10877"/>
                <a:ext cx="114" cy="57"/>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8" name="Group 29"/>
            <p:cNvGrpSpPr>
              <a:grpSpLocks/>
            </p:cNvGrpSpPr>
            <p:nvPr/>
          </p:nvGrpSpPr>
          <p:grpSpPr bwMode="auto">
            <a:xfrm>
              <a:off x="3804067" y="4519765"/>
              <a:ext cx="72378" cy="335764"/>
              <a:chOff x="12075" y="10592"/>
              <a:chExt cx="114" cy="529"/>
            </a:xfrm>
          </p:grpSpPr>
          <p:sp>
            <p:nvSpPr>
              <p:cNvPr id="29730" name="Line 30"/>
              <p:cNvSpPr>
                <a:spLocks noChangeShapeType="1"/>
              </p:cNvSpPr>
              <p:nvPr/>
            </p:nvSpPr>
            <p:spPr bwMode="auto">
              <a:xfrm flipV="1">
                <a:off x="12075" y="10706"/>
                <a:ext cx="0" cy="415"/>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31" name="Line 31"/>
              <p:cNvSpPr>
                <a:spLocks noChangeShapeType="1"/>
              </p:cNvSpPr>
              <p:nvPr/>
            </p:nvSpPr>
            <p:spPr bwMode="auto">
              <a:xfrm flipV="1">
                <a:off x="12189" y="10592"/>
                <a:ext cx="0" cy="529"/>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32" name="Line 32"/>
              <p:cNvSpPr>
                <a:spLocks noChangeShapeType="1"/>
              </p:cNvSpPr>
              <p:nvPr/>
            </p:nvSpPr>
            <p:spPr bwMode="auto">
              <a:xfrm flipV="1">
                <a:off x="12075" y="10592"/>
                <a:ext cx="114" cy="114"/>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29719" name="Group 33"/>
            <p:cNvGrpSpPr>
              <a:grpSpLocks/>
            </p:cNvGrpSpPr>
            <p:nvPr/>
          </p:nvGrpSpPr>
          <p:grpSpPr bwMode="auto">
            <a:xfrm>
              <a:off x="3985011" y="4157978"/>
              <a:ext cx="72378" cy="697551"/>
              <a:chOff x="12360" y="10022"/>
              <a:chExt cx="114" cy="1099"/>
            </a:xfrm>
          </p:grpSpPr>
          <p:sp>
            <p:nvSpPr>
              <p:cNvPr id="29727" name="Line 34"/>
              <p:cNvSpPr>
                <a:spLocks noChangeShapeType="1"/>
              </p:cNvSpPr>
              <p:nvPr/>
            </p:nvSpPr>
            <p:spPr bwMode="auto">
              <a:xfrm flipV="1">
                <a:off x="12360" y="10193"/>
                <a:ext cx="0" cy="928"/>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28" name="Line 35"/>
              <p:cNvSpPr>
                <a:spLocks noChangeShapeType="1"/>
              </p:cNvSpPr>
              <p:nvPr/>
            </p:nvSpPr>
            <p:spPr bwMode="auto">
              <a:xfrm flipV="1">
                <a:off x="12474" y="10022"/>
                <a:ext cx="0" cy="1099"/>
              </a:xfrm>
              <a:prstGeom prst="line">
                <a:avLst/>
              </a:prstGeom>
              <a:noFill/>
              <a:ln w="9525">
                <a:solidFill>
                  <a:srgbClr val="A50021"/>
                </a:solidFill>
                <a:round/>
                <a:headEnd type="none" w="sm" len="sm"/>
                <a:tailEnd type="none" w="lg" len="lg"/>
              </a:ln>
              <a:extLst>
                <a:ext uri="{909E8E84-426E-40DD-AFC4-6F175D3DCCD1}">
                  <a14:hiddenFill xmlns:a14="http://schemas.microsoft.com/office/drawing/2010/main">
                    <a:noFill/>
                  </a14:hiddenFill>
                </a:ext>
              </a:extLst>
            </p:spPr>
            <p:txBody>
              <a:bodyPr anchor="ctr"/>
              <a:lstStyle/>
              <a:p>
                <a:endParaRPr lang="pt-BR"/>
              </a:p>
            </p:txBody>
          </p:sp>
          <p:sp>
            <p:nvSpPr>
              <p:cNvPr id="29729" name="Line 36"/>
              <p:cNvSpPr>
                <a:spLocks noChangeShapeType="1"/>
              </p:cNvSpPr>
              <p:nvPr/>
            </p:nvSpPr>
            <p:spPr bwMode="auto">
              <a:xfrm flipV="1">
                <a:off x="12360" y="10022"/>
                <a:ext cx="114" cy="17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26" name="Freeform 454"/>
            <p:cNvSpPr>
              <a:spLocks/>
            </p:cNvSpPr>
            <p:nvPr/>
          </p:nvSpPr>
          <p:spPr bwMode="auto">
            <a:xfrm flipH="1">
              <a:off x="2746917" y="4897134"/>
              <a:ext cx="303569" cy="452001"/>
            </a:xfrm>
            <a:custGeom>
              <a:avLst/>
              <a:gdLst>
                <a:gd name="T0" fmla="*/ 1451610000 w 576"/>
                <a:gd name="T1" fmla="*/ 0 h 2112"/>
                <a:gd name="T2" fmla="*/ 1108868750 w 576"/>
                <a:gd name="T3" fmla="*/ 2147483647 h 2112"/>
                <a:gd name="T4" fmla="*/ 0 w 576"/>
                <a:gd name="T5" fmla="*/ 2147483647 h 2112"/>
                <a:gd name="T6" fmla="*/ 0 60000 65536"/>
                <a:gd name="T7" fmla="*/ 0 60000 65536"/>
                <a:gd name="T8" fmla="*/ 0 60000 65536"/>
              </a:gdLst>
              <a:ahLst/>
              <a:cxnLst>
                <a:cxn ang="T6">
                  <a:pos x="T0" y="T1"/>
                </a:cxn>
                <a:cxn ang="T7">
                  <a:pos x="T2" y="T3"/>
                </a:cxn>
                <a:cxn ang="T8">
                  <a:pos x="T4" y="T5"/>
                </a:cxn>
              </a:cxnLst>
              <a:rect l="0" t="0" r="r" b="b"/>
              <a:pathLst>
                <a:path w="576" h="2112">
                  <a:moveTo>
                    <a:pt x="576" y="0"/>
                  </a:moveTo>
                  <a:cubicBezTo>
                    <a:pt x="556" y="699"/>
                    <a:pt x="536" y="1399"/>
                    <a:pt x="440" y="1751"/>
                  </a:cubicBezTo>
                  <a:cubicBezTo>
                    <a:pt x="344" y="2103"/>
                    <a:pt x="172" y="2107"/>
                    <a:pt x="0" y="2112"/>
                  </a:cubicBezTo>
                </a:path>
              </a:pathLst>
            </a:custGeom>
            <a:ln>
              <a:solidFill>
                <a:srgbClr val="006600"/>
              </a:solidFill>
              <a:headEnd type="none" w="sm" len="sm"/>
              <a:tailEnd type="triangle" w="lg" len="med"/>
            </a:ln>
          </p:spPr>
          <p:style>
            <a:lnRef idx="1">
              <a:schemeClr val="accent1"/>
            </a:lnRef>
            <a:fillRef idx="0">
              <a:schemeClr val="accent1"/>
            </a:fillRef>
            <a:effectRef idx="0">
              <a:schemeClr val="accent1"/>
            </a:effectRef>
            <a:fontRef idx="minor">
              <a:schemeClr val="tx1"/>
            </a:fontRef>
          </p:style>
          <p:txBody>
            <a:bodyPr wrap="none" lIns="90000" tIns="46800" rIns="90000" bIns="46800" anchor="ctr"/>
            <a:lstStyle/>
            <a:p>
              <a:pPr>
                <a:defRPr/>
              </a:pPr>
              <a:endParaRPr lang="pt-BR">
                <a:ln w="12700">
                  <a:solidFill>
                    <a:schemeClr val="tx1"/>
                  </a:solidFill>
                </a:ln>
              </a:endParaRPr>
            </a:p>
          </p:txBody>
        </p:sp>
        <p:grpSp>
          <p:nvGrpSpPr>
            <p:cNvPr id="29721" name="Group 463"/>
            <p:cNvGrpSpPr>
              <a:grpSpLocks/>
            </p:cNvGrpSpPr>
            <p:nvPr/>
          </p:nvGrpSpPr>
          <p:grpSpPr bwMode="auto">
            <a:xfrm>
              <a:off x="3100126" y="5186732"/>
              <a:ext cx="1371692" cy="384174"/>
              <a:chOff x="-119" y="2565"/>
              <a:chExt cx="1414" cy="242"/>
            </a:xfrm>
          </p:grpSpPr>
          <p:sp>
            <p:nvSpPr>
              <p:cNvPr id="30" name="Freeform 459"/>
              <p:cNvSpPr>
                <a:spLocks/>
              </p:cNvSpPr>
              <p:nvPr/>
            </p:nvSpPr>
            <p:spPr bwMode="auto">
              <a:xfrm>
                <a:off x="-119" y="2565"/>
                <a:ext cx="373" cy="238"/>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 h="237">
                    <a:moveTo>
                      <a:pt x="0" y="237"/>
                    </a:moveTo>
                    <a:lnTo>
                      <a:pt x="0" y="0"/>
                    </a:lnTo>
                    <a:lnTo>
                      <a:pt x="79" y="0"/>
                    </a:lnTo>
                    <a:lnTo>
                      <a:pt x="79" y="237"/>
                    </a:lnTo>
                    <a:lnTo>
                      <a:pt x="181" y="237"/>
                    </a:lnTo>
                    <a:lnTo>
                      <a:pt x="181" y="0"/>
                    </a:lnTo>
                    <a:lnTo>
                      <a:pt x="271" y="0"/>
                    </a:lnTo>
                    <a:lnTo>
                      <a:pt x="271" y="237"/>
                    </a:lnTo>
                    <a:lnTo>
                      <a:pt x="373" y="237"/>
                    </a:lnTo>
                  </a:path>
                </a:pathLst>
              </a:custGeom>
              <a:ln w="28575">
                <a:solidFill>
                  <a:srgbClr val="006600"/>
                </a:solidFill>
                <a:headEnd type="none" w="sm" len="sm"/>
                <a:tailEnd type="none" w="lg" len="med"/>
              </a:ln>
            </p:spPr>
            <p:style>
              <a:lnRef idx="1">
                <a:schemeClr val="accent4"/>
              </a:lnRef>
              <a:fillRef idx="0">
                <a:schemeClr val="accent4"/>
              </a:fillRef>
              <a:effectRef idx="0">
                <a:schemeClr val="accent4"/>
              </a:effectRef>
              <a:fontRef idx="minor">
                <a:schemeClr val="tx1"/>
              </a:fontRef>
            </p:style>
            <p:txBody>
              <a:bodyPr wrap="none" lIns="90000" tIns="46800" rIns="90000" bIns="46800" anchor="ctr"/>
              <a:lstStyle/>
              <a:p>
                <a:pPr>
                  <a:defRPr/>
                </a:pPr>
                <a:endParaRPr lang="pt-BR">
                  <a:ln w="9525">
                    <a:solidFill>
                      <a:schemeClr val="tx1"/>
                    </a:solidFill>
                  </a:ln>
                </a:endParaRPr>
              </a:p>
            </p:txBody>
          </p:sp>
          <p:sp>
            <p:nvSpPr>
              <p:cNvPr id="32" name="Freeform 461"/>
              <p:cNvSpPr>
                <a:spLocks/>
              </p:cNvSpPr>
              <p:nvPr/>
            </p:nvSpPr>
            <p:spPr bwMode="auto">
              <a:xfrm>
                <a:off x="543" y="2566"/>
                <a:ext cx="372" cy="237"/>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 h="237">
                    <a:moveTo>
                      <a:pt x="0" y="237"/>
                    </a:moveTo>
                    <a:lnTo>
                      <a:pt x="0" y="0"/>
                    </a:lnTo>
                    <a:lnTo>
                      <a:pt x="79" y="0"/>
                    </a:lnTo>
                    <a:lnTo>
                      <a:pt x="79" y="237"/>
                    </a:lnTo>
                    <a:lnTo>
                      <a:pt x="181" y="237"/>
                    </a:lnTo>
                    <a:lnTo>
                      <a:pt x="181" y="0"/>
                    </a:lnTo>
                    <a:lnTo>
                      <a:pt x="271" y="0"/>
                    </a:lnTo>
                    <a:lnTo>
                      <a:pt x="271" y="237"/>
                    </a:lnTo>
                    <a:lnTo>
                      <a:pt x="373" y="237"/>
                    </a:lnTo>
                  </a:path>
                </a:pathLst>
              </a:custGeom>
              <a:ln w="28575">
                <a:solidFill>
                  <a:srgbClr val="006600"/>
                </a:solidFill>
                <a:headEnd type="none" w="sm" len="sm"/>
                <a:tailEnd type="none" w="lg" len="med"/>
              </a:ln>
            </p:spPr>
            <p:style>
              <a:lnRef idx="1">
                <a:schemeClr val="accent4"/>
              </a:lnRef>
              <a:fillRef idx="0">
                <a:schemeClr val="accent4"/>
              </a:fillRef>
              <a:effectRef idx="0">
                <a:schemeClr val="accent4"/>
              </a:effectRef>
              <a:fontRef idx="minor">
                <a:schemeClr val="tx1"/>
              </a:fontRef>
            </p:style>
            <p:txBody>
              <a:bodyPr wrap="none" lIns="90000" tIns="46800" rIns="90000" bIns="46800" anchor="ctr"/>
              <a:lstStyle/>
              <a:p>
                <a:pPr>
                  <a:defRPr/>
                </a:pPr>
                <a:endParaRPr lang="pt-BR">
                  <a:ln w="9525">
                    <a:solidFill>
                      <a:schemeClr val="tx1"/>
                    </a:solidFill>
                  </a:ln>
                </a:endParaRPr>
              </a:p>
            </p:txBody>
          </p:sp>
          <p:sp>
            <p:nvSpPr>
              <p:cNvPr id="33" name="Freeform 462"/>
              <p:cNvSpPr>
                <a:spLocks/>
              </p:cNvSpPr>
              <p:nvPr/>
            </p:nvSpPr>
            <p:spPr bwMode="auto">
              <a:xfrm>
                <a:off x="922" y="2570"/>
                <a:ext cx="373" cy="237"/>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 h="237">
                    <a:moveTo>
                      <a:pt x="0" y="237"/>
                    </a:moveTo>
                    <a:lnTo>
                      <a:pt x="0" y="0"/>
                    </a:lnTo>
                    <a:lnTo>
                      <a:pt x="79" y="0"/>
                    </a:lnTo>
                    <a:lnTo>
                      <a:pt x="79" y="237"/>
                    </a:lnTo>
                    <a:lnTo>
                      <a:pt x="181" y="237"/>
                    </a:lnTo>
                    <a:lnTo>
                      <a:pt x="181" y="0"/>
                    </a:lnTo>
                    <a:lnTo>
                      <a:pt x="271" y="0"/>
                    </a:lnTo>
                    <a:lnTo>
                      <a:pt x="271" y="237"/>
                    </a:lnTo>
                    <a:lnTo>
                      <a:pt x="373" y="237"/>
                    </a:lnTo>
                  </a:path>
                </a:pathLst>
              </a:custGeom>
              <a:ln w="28575">
                <a:solidFill>
                  <a:srgbClr val="006600"/>
                </a:solidFill>
                <a:headEnd type="none" w="sm" len="sm"/>
                <a:tailEnd type="none" w="lg" len="med"/>
              </a:ln>
            </p:spPr>
            <p:style>
              <a:lnRef idx="1">
                <a:schemeClr val="accent4"/>
              </a:lnRef>
              <a:fillRef idx="0">
                <a:schemeClr val="accent4"/>
              </a:fillRef>
              <a:effectRef idx="0">
                <a:schemeClr val="accent4"/>
              </a:effectRef>
              <a:fontRef idx="minor">
                <a:schemeClr val="tx1"/>
              </a:fontRef>
            </p:style>
            <p:txBody>
              <a:bodyPr wrap="none" lIns="90000" tIns="46800" rIns="90000" bIns="46800" anchor="ctr"/>
              <a:lstStyle/>
              <a:p>
                <a:pPr>
                  <a:defRPr/>
                </a:pPr>
                <a:endParaRPr lang="pt-BR">
                  <a:ln w="9525">
                    <a:solidFill>
                      <a:schemeClr val="tx1"/>
                    </a:solidFill>
                  </a:ln>
                </a:endParaRPr>
              </a:p>
            </p:txBody>
          </p:sp>
        </p:grpSp>
        <p:sp>
          <p:nvSpPr>
            <p:cNvPr id="28" name="Freeform 4"/>
            <p:cNvSpPr>
              <a:spLocks/>
            </p:cNvSpPr>
            <p:nvPr/>
          </p:nvSpPr>
          <p:spPr bwMode="auto">
            <a:xfrm>
              <a:off x="2591008" y="3174643"/>
              <a:ext cx="1744698" cy="614571"/>
            </a:xfrm>
            <a:custGeom>
              <a:avLst/>
              <a:gdLst/>
              <a:ahLst/>
              <a:cxnLst>
                <a:cxn ang="0">
                  <a:pos x="0" y="543"/>
                </a:cxn>
                <a:cxn ang="0">
                  <a:pos x="372" y="130"/>
                </a:cxn>
                <a:cxn ang="0">
                  <a:pos x="714" y="130"/>
                </a:cxn>
                <a:cxn ang="0">
                  <a:pos x="983" y="326"/>
                </a:cxn>
                <a:cxn ang="0">
                  <a:pos x="1386" y="657"/>
                </a:cxn>
                <a:cxn ang="0">
                  <a:pos x="1810" y="792"/>
                </a:cxn>
                <a:cxn ang="0">
                  <a:pos x="2131" y="668"/>
                </a:cxn>
                <a:cxn ang="0">
                  <a:pos x="2441" y="368"/>
                </a:cxn>
                <a:cxn ang="0">
                  <a:pos x="2710" y="16"/>
                </a:cxn>
                <a:cxn ang="0">
                  <a:pos x="2989" y="461"/>
                </a:cxn>
                <a:cxn ang="0">
                  <a:pos x="3248" y="585"/>
                </a:cxn>
              </a:cxnLst>
              <a:rect l="0" t="0" r="r" b="b"/>
              <a:pathLst>
                <a:path w="3248" h="794">
                  <a:moveTo>
                    <a:pt x="0" y="543"/>
                  </a:moveTo>
                  <a:cubicBezTo>
                    <a:pt x="126" y="371"/>
                    <a:pt x="253" y="199"/>
                    <a:pt x="372" y="130"/>
                  </a:cubicBezTo>
                  <a:cubicBezTo>
                    <a:pt x="491" y="61"/>
                    <a:pt x="612" y="97"/>
                    <a:pt x="714" y="130"/>
                  </a:cubicBezTo>
                  <a:cubicBezTo>
                    <a:pt x="816" y="163"/>
                    <a:pt x="871" y="238"/>
                    <a:pt x="983" y="326"/>
                  </a:cubicBezTo>
                  <a:cubicBezTo>
                    <a:pt x="1095" y="414"/>
                    <a:pt x="1248" y="579"/>
                    <a:pt x="1386" y="657"/>
                  </a:cubicBezTo>
                  <a:cubicBezTo>
                    <a:pt x="1524" y="735"/>
                    <a:pt x="1686" y="790"/>
                    <a:pt x="1810" y="792"/>
                  </a:cubicBezTo>
                  <a:cubicBezTo>
                    <a:pt x="1934" y="794"/>
                    <a:pt x="2026" y="739"/>
                    <a:pt x="2131" y="668"/>
                  </a:cubicBezTo>
                  <a:cubicBezTo>
                    <a:pt x="2236" y="597"/>
                    <a:pt x="2345" y="477"/>
                    <a:pt x="2441" y="368"/>
                  </a:cubicBezTo>
                  <a:cubicBezTo>
                    <a:pt x="2537" y="259"/>
                    <a:pt x="2619" y="0"/>
                    <a:pt x="2710" y="16"/>
                  </a:cubicBezTo>
                  <a:cubicBezTo>
                    <a:pt x="2801" y="32"/>
                    <a:pt x="2899" y="366"/>
                    <a:pt x="2989" y="461"/>
                  </a:cubicBezTo>
                  <a:cubicBezTo>
                    <a:pt x="3079" y="556"/>
                    <a:pt x="3200" y="564"/>
                    <a:pt x="3248" y="585"/>
                  </a:cubicBezTo>
                </a:path>
              </a:pathLst>
            </a:custGeom>
            <a:noFill/>
            <a:ln w="28575" cap="flat" cmpd="sng">
              <a:solidFill>
                <a:schemeClr val="accent2">
                  <a:lumMod val="75000"/>
                </a:schemeClr>
              </a:solidFill>
              <a:prstDash val="solid"/>
              <a:round/>
              <a:headEnd type="none" w="sm" len="sm"/>
              <a:tailEnd type="none" w="lg" len="lg"/>
            </a:ln>
            <a:effectLst/>
          </p:spPr>
          <p:txBody>
            <a:bodyPr anchor="ctr"/>
            <a:lstStyle/>
            <a:p>
              <a:pPr>
                <a:defRPr/>
              </a:pPr>
              <a:endParaRPr lang="pt-BR"/>
            </a:p>
          </p:txBody>
        </p:sp>
        <p:sp>
          <p:nvSpPr>
            <p:cNvPr id="29723" name="Line 3"/>
            <p:cNvSpPr>
              <a:spLocks noChangeShapeType="1"/>
            </p:cNvSpPr>
            <p:nvPr/>
          </p:nvSpPr>
          <p:spPr bwMode="auto">
            <a:xfrm>
              <a:off x="2526665" y="3935203"/>
              <a:ext cx="18653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pt-BR"/>
            </a:p>
          </p:txBody>
        </p:sp>
      </p:grpSp>
      <p:cxnSp>
        <p:nvCxnSpPr>
          <p:cNvPr id="29704" name="Conector de seta reta 58"/>
          <p:cNvCxnSpPr>
            <a:cxnSpLocks noChangeShapeType="1"/>
          </p:cNvCxnSpPr>
          <p:nvPr/>
        </p:nvCxnSpPr>
        <p:spPr bwMode="auto">
          <a:xfrm>
            <a:off x="4211638" y="1799729"/>
            <a:ext cx="936625" cy="0"/>
          </a:xfrm>
          <a:prstGeom prst="straightConnector1">
            <a:avLst/>
          </a:prstGeom>
          <a:noFill/>
          <a:ln w="28575" algn="ctr">
            <a:solidFill>
              <a:srgbClr val="000099"/>
            </a:solidFill>
            <a:round/>
            <a:headEnd/>
            <a:tailEnd type="arrow" w="med" len="med"/>
          </a:ln>
          <a:extLst>
            <a:ext uri="{909E8E84-426E-40DD-AFC4-6F175D3DCCD1}">
              <a14:hiddenFill xmlns:a14="http://schemas.microsoft.com/office/drawing/2010/main">
                <a:noFill/>
              </a14:hiddenFill>
            </a:ext>
          </a:extLst>
        </p:spPr>
      </p:cxnSp>
      <p:cxnSp>
        <p:nvCxnSpPr>
          <p:cNvPr id="29705" name="Conector de seta reta 59"/>
          <p:cNvCxnSpPr>
            <a:cxnSpLocks noChangeShapeType="1"/>
          </p:cNvCxnSpPr>
          <p:nvPr/>
        </p:nvCxnSpPr>
        <p:spPr bwMode="auto">
          <a:xfrm>
            <a:off x="4211638" y="3599954"/>
            <a:ext cx="936625" cy="0"/>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cxnSp>
        <p:nvCxnSpPr>
          <p:cNvPr id="29706" name="Conector de seta reta 60"/>
          <p:cNvCxnSpPr>
            <a:cxnSpLocks noChangeShapeType="1"/>
          </p:cNvCxnSpPr>
          <p:nvPr/>
        </p:nvCxnSpPr>
        <p:spPr bwMode="auto">
          <a:xfrm>
            <a:off x="4283075" y="4968379"/>
            <a:ext cx="936625" cy="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66" name="Conector reto 65"/>
          <p:cNvCxnSpPr/>
          <p:nvPr/>
        </p:nvCxnSpPr>
        <p:spPr bwMode="auto">
          <a:xfrm>
            <a:off x="2236788" y="5271591"/>
            <a:ext cx="574675" cy="0"/>
          </a:xfrm>
          <a:prstGeom prst="line">
            <a:avLst/>
          </a:prstGeom>
          <a:ln w="28575">
            <a:solidFill>
              <a:srgbClr val="006600"/>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29708" name="CaixaDeTexto 53"/>
          <p:cNvSpPr txBox="1">
            <a:spLocks noChangeArrowheads="1"/>
          </p:cNvSpPr>
          <p:nvPr/>
        </p:nvSpPr>
        <p:spPr bwMode="auto">
          <a:xfrm>
            <a:off x="1547813" y="4280991"/>
            <a:ext cx="2684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1800">
                <a:solidFill>
                  <a:srgbClr val="006600"/>
                </a:solidFill>
              </a:rPr>
              <a:t>1    0   0   0   1   1   1    1</a:t>
            </a:r>
          </a:p>
        </p:txBody>
      </p:sp>
      <p:sp>
        <p:nvSpPr>
          <p:cNvPr id="29709" name="Rectangle 3"/>
          <p:cNvSpPr txBox="1">
            <a:spLocks noChangeArrowheads="1"/>
          </p:cNvSpPr>
          <p:nvPr/>
        </p:nvSpPr>
        <p:spPr bwMode="auto">
          <a:xfrm>
            <a:off x="971550" y="5400179"/>
            <a:ext cx="81724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800100" indent="-34290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lvl="1" algn="l">
              <a:lnSpc>
                <a:spcPct val="120000"/>
              </a:lnSpc>
              <a:spcBef>
                <a:spcPct val="20000"/>
              </a:spcBef>
              <a:spcAft>
                <a:spcPct val="20000"/>
              </a:spcAft>
              <a:buClr>
                <a:srgbClr val="000099"/>
              </a:buClr>
              <a:buFont typeface="Arial" charset="0"/>
              <a:buChar char="•"/>
            </a:pPr>
            <a:r>
              <a:rPr lang="pt-BR" altLang="pt-BR">
                <a:solidFill>
                  <a:srgbClr val="006600"/>
                </a:solidFill>
              </a:rPr>
              <a:t>nos sistemas PCM cada pulso é digitalizado por uma palavra código de 8 bits,</a:t>
            </a:r>
          </a:p>
          <a:p>
            <a:pPr lvl="1" algn="l">
              <a:lnSpc>
                <a:spcPct val="120000"/>
              </a:lnSpc>
              <a:spcBef>
                <a:spcPct val="20000"/>
              </a:spcBef>
              <a:spcAft>
                <a:spcPct val="20000"/>
              </a:spcAft>
              <a:buClr>
                <a:srgbClr val="000099"/>
              </a:buClr>
              <a:buFont typeface="Arial" charset="0"/>
              <a:buChar char="•"/>
            </a:pPr>
            <a:r>
              <a:rPr lang="pt-BR" altLang="pt-BR">
                <a:solidFill>
                  <a:srgbClr val="006600"/>
                </a:solidFill>
              </a:rPr>
              <a:t>em áudio, palavras de 16 bis (12 + 4).</a:t>
            </a:r>
            <a:endParaRPr lang="pt-BR" altLang="pt-BR">
              <a:solidFill>
                <a:srgbClr val="006600"/>
              </a:solidFill>
              <a:sym typeface="Monotype Sorts" pitchFamily="2" charset="2"/>
            </a:endParaRPr>
          </a:p>
        </p:txBody>
      </p:sp>
      <p:sp>
        <p:nvSpPr>
          <p:cNvPr id="2" name="Título 1"/>
          <p:cNvSpPr>
            <a:spLocks noGrp="1"/>
          </p:cNvSpPr>
          <p:nvPr>
            <p:ph type="title"/>
          </p:nvPr>
        </p:nvSpPr>
        <p:spPr/>
        <p:txBody>
          <a:bodyPr/>
          <a:lstStyle/>
          <a:p>
            <a:r>
              <a:rPr lang="pt-BR" dirty="0" smtClean="0"/>
              <a:t>Informação na forma digital</a:t>
            </a:r>
            <a:endParaRPr lang="pt-BR" dirty="0"/>
          </a:p>
        </p:txBody>
      </p:sp>
    </p:spTree>
    <p:extLst>
      <p:ext uri="{BB962C8B-B14F-4D97-AF65-F5344CB8AC3E}">
        <p14:creationId xmlns:p14="http://schemas.microsoft.com/office/powerpoint/2010/main" val="5464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19459" name="Rectangle 8"/>
          <p:cNvSpPr>
            <a:spLocks noGrp="1" noChangeArrowheads="1"/>
          </p:cNvSpPr>
          <p:nvPr>
            <p:ph idx="1"/>
          </p:nvPr>
        </p:nvSpPr>
        <p:spPr/>
        <p:txBody>
          <a:bodyPr>
            <a:normAutofit fontScale="70000" lnSpcReduction="20000"/>
          </a:bodyPr>
          <a:lstStyle/>
          <a:p>
            <a:pPr algn="just">
              <a:lnSpc>
                <a:spcPct val="135000"/>
              </a:lnSpc>
            </a:pPr>
            <a:r>
              <a:rPr lang="pt-BR" altLang="pt-BR" smtClean="0"/>
              <a:t>Os sistemas de modulação de pulsos utilizam como portadora um trem de pulsos retangulares periódicos para transportar o sinal de informação.</a:t>
            </a:r>
          </a:p>
          <a:p>
            <a:pPr lvl="1" algn="just">
              <a:lnSpc>
                <a:spcPct val="135000"/>
              </a:lnSpc>
            </a:pPr>
            <a:r>
              <a:rPr lang="pt-BR" altLang="pt-BR" smtClean="0"/>
              <a:t>um dos parâmetros do parâmetro do pulso (</a:t>
            </a:r>
            <a:r>
              <a:rPr lang="pt-BR" altLang="pt-BR" smtClean="0">
                <a:solidFill>
                  <a:srgbClr val="006600"/>
                </a:solidFill>
              </a:rPr>
              <a:t>amplitude, duração ou posição</a:t>
            </a:r>
            <a:r>
              <a:rPr lang="pt-BR" altLang="pt-BR" smtClean="0"/>
              <a:t>) é variado linearmente com o sinal modulante,</a:t>
            </a:r>
          </a:p>
          <a:p>
            <a:pPr lvl="1" algn="just">
              <a:lnSpc>
                <a:spcPct val="135000"/>
              </a:lnSpc>
            </a:pPr>
            <a:r>
              <a:rPr lang="pt-BR" altLang="pt-BR" smtClean="0"/>
              <a:t>este tipo de modulação é muito utilizado em sistemas de controle, fontes chaveadas e instrumentação,</a:t>
            </a:r>
          </a:p>
          <a:p>
            <a:pPr lvl="1" algn="just">
              <a:lnSpc>
                <a:spcPct val="135000"/>
              </a:lnSpc>
            </a:pPr>
            <a:r>
              <a:rPr lang="pt-BR" altLang="pt-BR" smtClean="0"/>
              <a:t>serve também como base para a compreensão e estudo da teoria da amostragem e da modulação por código de pulsos (PCM – utilizada em telefonia digital).</a:t>
            </a:r>
          </a:p>
        </p:txBody>
      </p:sp>
    </p:spTree>
    <p:extLst>
      <p:ext uri="{BB962C8B-B14F-4D97-AF65-F5344CB8AC3E}">
        <p14:creationId xmlns:p14="http://schemas.microsoft.com/office/powerpoint/2010/main" val="3539560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0"/>
          <p:cNvGrpSpPr>
            <a:grpSpLocks/>
          </p:cNvGrpSpPr>
          <p:nvPr/>
        </p:nvGrpSpPr>
        <p:grpSpPr bwMode="auto">
          <a:xfrm>
            <a:off x="1258888" y="4108276"/>
            <a:ext cx="6530975" cy="1527175"/>
            <a:chOff x="925" y="3027"/>
            <a:chExt cx="4114" cy="962"/>
          </a:xfrm>
        </p:grpSpPr>
        <p:sp>
          <p:nvSpPr>
            <p:cNvPr id="30729" name="Freeform 63"/>
            <p:cNvSpPr>
              <a:spLocks noChangeAspect="1"/>
            </p:cNvSpPr>
            <p:nvPr/>
          </p:nvSpPr>
          <p:spPr bwMode="auto">
            <a:xfrm>
              <a:off x="925" y="3580"/>
              <a:ext cx="115" cy="234"/>
            </a:xfrm>
            <a:custGeom>
              <a:avLst/>
              <a:gdLst>
                <a:gd name="T0" fmla="*/ 0 w 1920"/>
                <a:gd name="T1" fmla="*/ 0 h 240"/>
                <a:gd name="T2" fmla="*/ 8027661 w 1920"/>
                <a:gd name="T3" fmla="*/ 0 h 240"/>
                <a:gd name="T4" fmla="*/ 8027661 w 1920"/>
                <a:gd name="T5" fmla="*/ 648501 h 240"/>
                <a:gd name="T6" fmla="*/ 56241778 w 1920"/>
                <a:gd name="T7" fmla="*/ 648501 h 240"/>
                <a:gd name="T8" fmla="*/ 56241778 w 1920"/>
                <a:gd name="T9" fmla="*/ 0 h 240"/>
                <a:gd name="T10" fmla="*/ 88378640 w 1920"/>
                <a:gd name="T11" fmla="*/ 0 h 240"/>
                <a:gd name="T12" fmla="*/ 88378640 w 1920"/>
                <a:gd name="T13" fmla="*/ 648501 h 240"/>
                <a:gd name="T14" fmla="*/ 104438944 w 1920"/>
                <a:gd name="T15" fmla="*/ 648501 h 240"/>
                <a:gd name="T16" fmla="*/ 104438944 w 1920"/>
                <a:gd name="T17" fmla="*/ 0 h 240"/>
                <a:gd name="T18" fmla="*/ 136585700 w 1920"/>
                <a:gd name="T19" fmla="*/ 0 h 240"/>
                <a:gd name="T20" fmla="*/ 136585700 w 1920"/>
                <a:gd name="T21" fmla="*/ 648501 h 240"/>
                <a:gd name="T22" fmla="*/ 160694108 w 1920"/>
                <a:gd name="T23" fmla="*/ 648501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0"/>
                <a:gd name="T37" fmla="*/ 0 h 240"/>
                <a:gd name="T38" fmla="*/ 1920 w 1920"/>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0" h="240">
                  <a:moveTo>
                    <a:pt x="0" y="0"/>
                  </a:moveTo>
                  <a:lnTo>
                    <a:pt x="96" y="0"/>
                  </a:lnTo>
                  <a:lnTo>
                    <a:pt x="96" y="240"/>
                  </a:lnTo>
                  <a:lnTo>
                    <a:pt x="672" y="240"/>
                  </a:lnTo>
                  <a:lnTo>
                    <a:pt x="672" y="0"/>
                  </a:lnTo>
                  <a:lnTo>
                    <a:pt x="1056" y="0"/>
                  </a:lnTo>
                  <a:lnTo>
                    <a:pt x="1056" y="240"/>
                  </a:lnTo>
                  <a:lnTo>
                    <a:pt x="1248" y="240"/>
                  </a:lnTo>
                  <a:lnTo>
                    <a:pt x="1248" y="0"/>
                  </a:lnTo>
                  <a:lnTo>
                    <a:pt x="1632" y="0"/>
                  </a:lnTo>
                  <a:lnTo>
                    <a:pt x="1632" y="240"/>
                  </a:lnTo>
                  <a:lnTo>
                    <a:pt x="1920" y="240"/>
                  </a:lnTo>
                </a:path>
              </a:pathLst>
            </a:custGeom>
            <a:noFill/>
            <a:ln w="28575" cap="flat" cmpd="sng">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pt-BR"/>
            </a:p>
          </p:txBody>
        </p:sp>
        <p:sp>
          <p:nvSpPr>
            <p:cNvPr id="30730" name="Line 64"/>
            <p:cNvSpPr>
              <a:spLocks noChangeAspect="1" noChangeShapeType="1"/>
            </p:cNvSpPr>
            <p:nvPr/>
          </p:nvSpPr>
          <p:spPr bwMode="auto">
            <a:xfrm>
              <a:off x="1112" y="3888"/>
              <a:ext cx="39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1" name="Text Box 65"/>
            <p:cNvSpPr txBox="1">
              <a:spLocks noChangeAspect="1" noChangeArrowheads="1"/>
            </p:cNvSpPr>
            <p:nvPr/>
          </p:nvSpPr>
          <p:spPr bwMode="auto">
            <a:xfrm>
              <a:off x="1210" y="3077"/>
              <a:ext cx="320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spcBef>
                  <a:spcPct val="0"/>
                </a:spcBef>
              </a:pPr>
              <a:r>
                <a:rPr lang="pt-BR" altLang="pt-BR" sz="1800">
                  <a:solidFill>
                    <a:srgbClr val="006600"/>
                  </a:solidFill>
                  <a:latin typeface="Times New Roman" pitchFamily="18" charset="0"/>
                </a:rPr>
                <a:t>0        0          0      1          1        0        1        1         0</a:t>
              </a:r>
            </a:p>
          </p:txBody>
        </p:sp>
        <p:grpSp>
          <p:nvGrpSpPr>
            <p:cNvPr id="30732" name="Group 66"/>
            <p:cNvGrpSpPr>
              <a:grpSpLocks noChangeAspect="1"/>
            </p:cNvGrpSpPr>
            <p:nvPr/>
          </p:nvGrpSpPr>
          <p:grpSpPr bwMode="auto">
            <a:xfrm>
              <a:off x="1112" y="3027"/>
              <a:ext cx="3365" cy="962"/>
              <a:chOff x="507" y="2118"/>
              <a:chExt cx="1728" cy="1182"/>
            </a:xfrm>
          </p:grpSpPr>
          <p:sp>
            <p:nvSpPr>
              <p:cNvPr id="30733" name="Line 67"/>
              <p:cNvSpPr>
                <a:spLocks noChangeAspect="1" noChangeShapeType="1"/>
              </p:cNvSpPr>
              <p:nvPr/>
            </p:nvSpPr>
            <p:spPr bwMode="auto">
              <a:xfrm flipV="1">
                <a:off x="507" y="2140"/>
                <a:ext cx="0" cy="11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4" name="Line 68"/>
              <p:cNvSpPr>
                <a:spLocks noChangeAspect="1" noChangeShapeType="1"/>
              </p:cNvSpPr>
              <p:nvPr/>
            </p:nvSpPr>
            <p:spPr bwMode="auto">
              <a:xfrm flipV="1">
                <a:off x="699"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5" name="Line 69"/>
              <p:cNvSpPr>
                <a:spLocks noChangeAspect="1" noChangeShapeType="1"/>
              </p:cNvSpPr>
              <p:nvPr/>
            </p:nvSpPr>
            <p:spPr bwMode="auto">
              <a:xfrm flipV="1">
                <a:off x="891"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6" name="Line 70"/>
              <p:cNvSpPr>
                <a:spLocks noChangeAspect="1" noChangeShapeType="1"/>
              </p:cNvSpPr>
              <p:nvPr/>
            </p:nvSpPr>
            <p:spPr bwMode="auto">
              <a:xfrm flipV="1">
                <a:off x="1083"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7" name="Line 71"/>
              <p:cNvSpPr>
                <a:spLocks noChangeAspect="1" noChangeShapeType="1"/>
              </p:cNvSpPr>
              <p:nvPr/>
            </p:nvSpPr>
            <p:spPr bwMode="auto">
              <a:xfrm flipV="1">
                <a:off x="1275"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8" name="Line 72"/>
              <p:cNvSpPr>
                <a:spLocks noChangeAspect="1" noChangeShapeType="1"/>
              </p:cNvSpPr>
              <p:nvPr/>
            </p:nvSpPr>
            <p:spPr bwMode="auto">
              <a:xfrm flipV="1">
                <a:off x="1467"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39" name="Line 73"/>
              <p:cNvSpPr>
                <a:spLocks noChangeAspect="1" noChangeShapeType="1"/>
              </p:cNvSpPr>
              <p:nvPr/>
            </p:nvSpPr>
            <p:spPr bwMode="auto">
              <a:xfrm flipV="1">
                <a:off x="1659"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40" name="Line 74"/>
              <p:cNvSpPr>
                <a:spLocks noChangeAspect="1" noChangeShapeType="1"/>
              </p:cNvSpPr>
              <p:nvPr/>
            </p:nvSpPr>
            <p:spPr bwMode="auto">
              <a:xfrm flipV="1">
                <a:off x="1851" y="2140"/>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41" name="Line 75"/>
              <p:cNvSpPr>
                <a:spLocks noChangeAspect="1" noChangeShapeType="1"/>
              </p:cNvSpPr>
              <p:nvPr/>
            </p:nvSpPr>
            <p:spPr bwMode="auto">
              <a:xfrm flipV="1">
                <a:off x="2043" y="2127"/>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sp>
            <p:nvSpPr>
              <p:cNvPr id="30742" name="Line 76"/>
              <p:cNvSpPr>
                <a:spLocks noChangeAspect="1" noChangeShapeType="1"/>
              </p:cNvSpPr>
              <p:nvPr/>
            </p:nvSpPr>
            <p:spPr bwMode="auto">
              <a:xfrm flipV="1">
                <a:off x="2235" y="2118"/>
                <a:ext cx="0" cy="1160"/>
              </a:xfrm>
              <a:prstGeom prst="line">
                <a:avLst/>
              </a:prstGeom>
              <a:noFill/>
              <a:ln w="12700">
                <a:solidFill>
                  <a:srgbClr val="006600"/>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pt-BR"/>
              </a:p>
            </p:txBody>
          </p:sp>
        </p:grpSp>
      </p:grpSp>
      <p:sp>
        <p:nvSpPr>
          <p:cNvPr id="30724" name="Rectangle 60"/>
          <p:cNvSpPr>
            <a:spLocks noGrp="1" noChangeArrowheads="1"/>
          </p:cNvSpPr>
          <p:nvPr>
            <p:ph type="body" idx="1"/>
          </p:nvPr>
        </p:nvSpPr>
        <p:spPr>
          <a:xfrm>
            <a:off x="0" y="652289"/>
            <a:ext cx="9144000" cy="3208337"/>
          </a:xfrm>
        </p:spPr>
        <p:txBody>
          <a:bodyPr>
            <a:normAutofit fontScale="70000" lnSpcReduction="20000"/>
          </a:bodyPr>
          <a:lstStyle/>
          <a:p>
            <a:pPr algn="just">
              <a:lnSpc>
                <a:spcPct val="130000"/>
              </a:lnSpc>
              <a:spcAft>
                <a:spcPct val="20000"/>
              </a:spcAft>
            </a:pPr>
            <a:r>
              <a:rPr lang="pt-BR" altLang="pt-BR" smtClean="0"/>
              <a:t>A </a:t>
            </a:r>
            <a:r>
              <a:rPr lang="pt-BR" altLang="pt-BR" smtClean="0">
                <a:solidFill>
                  <a:srgbClr val="006600"/>
                </a:solidFill>
              </a:rPr>
              <a:t>modulação digital </a:t>
            </a:r>
            <a:r>
              <a:rPr lang="pt-BR" altLang="pt-BR" smtClean="0"/>
              <a:t>é utilizada quando se quer transmitir os dados digitais através de canais de comunicação passa-banda.</a:t>
            </a:r>
          </a:p>
          <a:p>
            <a:pPr lvl="1" algn="just">
              <a:lnSpc>
                <a:spcPct val="130000"/>
              </a:lnSpc>
              <a:spcAft>
                <a:spcPct val="20000"/>
              </a:spcAft>
            </a:pPr>
            <a:r>
              <a:rPr lang="pt-BR" altLang="pt-BR" smtClean="0">
                <a:solidFill>
                  <a:srgbClr val="000099"/>
                </a:solidFill>
              </a:rPr>
              <a:t>canais:</a:t>
            </a:r>
          </a:p>
          <a:p>
            <a:pPr lvl="2" algn="just">
              <a:lnSpc>
                <a:spcPct val="130000"/>
              </a:lnSpc>
              <a:spcAft>
                <a:spcPct val="20000"/>
              </a:spcAft>
              <a:buFont typeface="Arial" charset="0"/>
              <a:buChar char="•"/>
            </a:pPr>
            <a:r>
              <a:rPr lang="pt-BR" altLang="pt-BR" i="1" smtClean="0"/>
              <a:t>link</a:t>
            </a:r>
            <a:r>
              <a:rPr lang="pt-BR" altLang="pt-BR" smtClean="0"/>
              <a:t> de micro-ondas, satélite, cabo, ...</a:t>
            </a:r>
          </a:p>
          <a:p>
            <a:pPr algn="just">
              <a:lnSpc>
                <a:spcPct val="130000"/>
              </a:lnSpc>
              <a:spcAft>
                <a:spcPct val="20000"/>
              </a:spcAft>
            </a:pPr>
            <a:r>
              <a:rPr lang="pt-BR" altLang="pt-BR" smtClean="0"/>
              <a:t>O sinal de informação consiste de um </a:t>
            </a:r>
            <a:r>
              <a:rPr lang="pt-BR" altLang="pt-BR" smtClean="0">
                <a:solidFill>
                  <a:srgbClr val="006600"/>
                </a:solidFill>
              </a:rPr>
              <a:t>trem de pulsos </a:t>
            </a:r>
            <a:r>
              <a:rPr lang="pt-BR" altLang="pt-BR" smtClean="0"/>
              <a:t>do tipo NRZ (não retorno ao zero). Ele irá chavear algum parâmetro da portadora senoidal</a:t>
            </a:r>
          </a:p>
        </p:txBody>
      </p:sp>
      <p:sp>
        <p:nvSpPr>
          <p:cNvPr id="30726" name="Rectangle 3"/>
          <p:cNvSpPr txBox="1">
            <a:spLocks noChangeArrowheads="1"/>
          </p:cNvSpPr>
          <p:nvPr/>
        </p:nvSpPr>
        <p:spPr bwMode="auto">
          <a:xfrm>
            <a:off x="0" y="6310139"/>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800100" indent="-34290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lvl="1" algn="l">
              <a:lnSpc>
                <a:spcPct val="120000"/>
              </a:lnSpc>
              <a:spcBef>
                <a:spcPct val="20000"/>
              </a:spcBef>
              <a:spcAft>
                <a:spcPct val="20000"/>
              </a:spcAft>
              <a:buClr>
                <a:srgbClr val="000099"/>
              </a:buClr>
              <a:buFont typeface="Wingdings" pitchFamily="2" charset="2"/>
              <a:buChar char="Ø"/>
            </a:pPr>
            <a:r>
              <a:rPr lang="pt-BR" altLang="pt-BR">
                <a:solidFill>
                  <a:srgbClr val="006600"/>
                </a:solidFill>
              </a:rPr>
              <a:t>taxa de bits: f</a:t>
            </a:r>
            <a:r>
              <a:rPr lang="pt-BR" altLang="pt-BR" baseline="-25000">
                <a:solidFill>
                  <a:srgbClr val="006600"/>
                </a:solidFill>
              </a:rPr>
              <a:t>b</a:t>
            </a:r>
            <a:r>
              <a:rPr lang="pt-BR" altLang="pt-BR">
                <a:solidFill>
                  <a:srgbClr val="006600"/>
                </a:solidFill>
              </a:rPr>
              <a:t> = R</a:t>
            </a:r>
            <a:r>
              <a:rPr lang="pt-BR" altLang="pt-BR" baseline="-25000">
                <a:solidFill>
                  <a:srgbClr val="006600"/>
                </a:solidFill>
              </a:rPr>
              <a:t>b</a:t>
            </a:r>
            <a:r>
              <a:rPr lang="pt-BR" altLang="pt-BR">
                <a:solidFill>
                  <a:srgbClr val="006600"/>
                </a:solidFill>
              </a:rPr>
              <a:t> = nro de bits da palavra / T</a:t>
            </a:r>
            <a:r>
              <a:rPr lang="pt-BR" altLang="pt-BR" baseline="-25000">
                <a:solidFill>
                  <a:srgbClr val="006600"/>
                </a:solidFill>
              </a:rPr>
              <a:t>b</a:t>
            </a:r>
            <a:endParaRPr lang="pt-BR" altLang="pt-BR">
              <a:solidFill>
                <a:srgbClr val="006600"/>
              </a:solidFill>
              <a:sym typeface="Monotype Sorts" pitchFamily="2" charset="2"/>
            </a:endParaRPr>
          </a:p>
        </p:txBody>
      </p:sp>
      <p:cxnSp>
        <p:nvCxnSpPr>
          <p:cNvPr id="30727" name="Conector de seta reta 21"/>
          <p:cNvCxnSpPr>
            <a:cxnSpLocks noChangeShapeType="1"/>
          </p:cNvCxnSpPr>
          <p:nvPr/>
        </p:nvCxnSpPr>
        <p:spPr bwMode="auto">
          <a:xfrm>
            <a:off x="2168525" y="5692601"/>
            <a:ext cx="576263" cy="0"/>
          </a:xfrm>
          <a:prstGeom prst="straightConnector1">
            <a:avLst/>
          </a:prstGeom>
          <a:noFill/>
          <a:ln w="28575" algn="ctr">
            <a:solidFill>
              <a:srgbClr val="006600"/>
            </a:solidFill>
            <a:round/>
            <a:headEnd type="arrow" w="med" len="med"/>
            <a:tailEnd type="arrow" w="med" len="med"/>
          </a:ln>
          <a:extLst>
            <a:ext uri="{909E8E84-426E-40DD-AFC4-6F175D3DCCD1}">
              <a14:hiddenFill xmlns:a14="http://schemas.microsoft.com/office/drawing/2010/main">
                <a:noFill/>
              </a14:hiddenFill>
            </a:ext>
          </a:extLst>
        </p:spPr>
      </p:cxnSp>
      <p:sp>
        <p:nvSpPr>
          <p:cNvPr id="30728" name="CaixaDeTexto 22"/>
          <p:cNvSpPr txBox="1">
            <a:spLocks noChangeArrowheads="1"/>
          </p:cNvSpPr>
          <p:nvPr/>
        </p:nvSpPr>
        <p:spPr bwMode="auto">
          <a:xfrm>
            <a:off x="2241550" y="5692601"/>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6600"/>
                </a:solidFill>
              </a:rPr>
              <a:t>T</a:t>
            </a:r>
            <a:r>
              <a:rPr lang="pt-BR" altLang="pt-BR" baseline="-25000">
                <a:solidFill>
                  <a:srgbClr val="006600"/>
                </a:solidFill>
              </a:rPr>
              <a:t>b</a:t>
            </a:r>
            <a:endParaRPr lang="pt-BR" altLang="pt-BR">
              <a:solidFill>
                <a:srgbClr val="006600"/>
              </a:solidFill>
            </a:endParaRPr>
          </a:p>
        </p:txBody>
      </p:sp>
    </p:spTree>
    <p:extLst>
      <p:ext uri="{BB962C8B-B14F-4D97-AF65-F5344CB8AC3E}">
        <p14:creationId xmlns:p14="http://schemas.microsoft.com/office/powerpoint/2010/main" val="1068280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0" y="1656084"/>
            <a:ext cx="9144000" cy="4941268"/>
          </a:xfrm>
          <a:prstGeom prst="rect">
            <a:avLst/>
          </a:prstGeom>
          <a:noFill/>
          <a:ln w="9525">
            <a:noFill/>
            <a:miter lim="800000"/>
            <a:headEnd/>
            <a:tailEnd/>
          </a:ln>
        </p:spPr>
        <p:txBody>
          <a:bodyPr lIns="92075" tIns="46038" rIns="92075" bIns="46038"/>
          <a:lstStyle/>
          <a:p>
            <a:pPr marL="342900" indent="-342900" algn="just">
              <a:lnSpc>
                <a:spcPct val="130000"/>
              </a:lnSpc>
              <a:spcBef>
                <a:spcPct val="20000"/>
              </a:spcBef>
              <a:spcAft>
                <a:spcPct val="20000"/>
              </a:spcAft>
              <a:buClr>
                <a:srgbClr val="000099"/>
              </a:buClr>
              <a:buFont typeface="Wingdings" pitchFamily="2" charset="2"/>
              <a:buChar char="v"/>
              <a:defRPr/>
            </a:pPr>
            <a:r>
              <a:rPr lang="pt-BR" dirty="0"/>
              <a:t>o processo de modulação digital envolve o chaveamento de algum parâmetro de uma portadora senoidal:</a:t>
            </a:r>
          </a:p>
          <a:p>
            <a:pPr marL="742950" lvl="1" indent="-285750" algn="just">
              <a:lnSpc>
                <a:spcPct val="130000"/>
              </a:lnSpc>
              <a:spcBef>
                <a:spcPct val="20000"/>
              </a:spcBef>
              <a:spcAft>
                <a:spcPct val="20000"/>
              </a:spcAft>
              <a:buFont typeface="Wingdings" pitchFamily="2" charset="2"/>
              <a:buChar char="Ø"/>
              <a:defRPr/>
            </a:pPr>
            <a:r>
              <a:rPr lang="pt-BR" dirty="0">
                <a:solidFill>
                  <a:srgbClr val="000099"/>
                </a:solidFill>
              </a:rPr>
              <a:t>amplitude, frequência ou fase. </a:t>
            </a:r>
          </a:p>
          <a:p>
            <a:pPr marL="342900" indent="-342900" algn="just">
              <a:lnSpc>
                <a:spcPct val="130000"/>
              </a:lnSpc>
              <a:spcBef>
                <a:spcPct val="20000"/>
              </a:spcBef>
              <a:spcAft>
                <a:spcPct val="20000"/>
              </a:spcAft>
              <a:buClr>
                <a:srgbClr val="000099"/>
              </a:buClr>
              <a:buFont typeface="Wingdings" pitchFamily="2" charset="2"/>
              <a:buChar char="v"/>
              <a:defRPr/>
            </a:pPr>
            <a:endParaRPr lang="pt-BR" dirty="0"/>
          </a:p>
          <a:p>
            <a:pPr marL="342900" indent="-342900" algn="just">
              <a:lnSpc>
                <a:spcPct val="130000"/>
              </a:lnSpc>
              <a:spcBef>
                <a:spcPct val="20000"/>
              </a:spcBef>
              <a:spcAft>
                <a:spcPct val="20000"/>
              </a:spcAft>
              <a:buClr>
                <a:srgbClr val="000099"/>
              </a:buClr>
              <a:buFont typeface="Wingdings" pitchFamily="2" charset="2"/>
              <a:buChar char="v"/>
              <a:defRPr/>
            </a:pPr>
            <a:r>
              <a:rPr lang="pt-BR" dirty="0"/>
              <a:t>do mesmo modo que na transmissão analógica tem-se três tipos básicos de modulação digital, identificadas pelas siglas: ASK, FSK e PSK.</a:t>
            </a:r>
          </a:p>
          <a:p>
            <a:pPr marL="742950" lvl="1" indent="-285750" algn="just">
              <a:lnSpc>
                <a:spcPct val="130000"/>
              </a:lnSpc>
              <a:spcBef>
                <a:spcPct val="20000"/>
              </a:spcBef>
              <a:spcAft>
                <a:spcPct val="20000"/>
              </a:spcAft>
              <a:buFont typeface="Wingdings" pitchFamily="2" charset="2"/>
              <a:buChar char="Ø"/>
              <a:defRPr/>
            </a:pPr>
            <a:r>
              <a:rPr lang="pt-BR" dirty="0">
                <a:solidFill>
                  <a:srgbClr val="006600"/>
                </a:solidFill>
              </a:rPr>
              <a:t>ASK:</a:t>
            </a:r>
            <a:r>
              <a:rPr lang="pt-BR" dirty="0"/>
              <a:t> modulação por deslocamento (chaveamento) de amplitude,</a:t>
            </a:r>
          </a:p>
          <a:p>
            <a:pPr marL="742950" lvl="1" indent="-285750" algn="just">
              <a:lnSpc>
                <a:spcPct val="130000"/>
              </a:lnSpc>
              <a:spcBef>
                <a:spcPct val="20000"/>
              </a:spcBef>
              <a:spcAft>
                <a:spcPct val="20000"/>
              </a:spcAft>
              <a:buFont typeface="Wingdings" pitchFamily="2" charset="2"/>
              <a:buChar char="Ø"/>
              <a:defRPr/>
            </a:pPr>
            <a:r>
              <a:rPr lang="pt-BR" dirty="0">
                <a:solidFill>
                  <a:srgbClr val="006600"/>
                </a:solidFill>
              </a:rPr>
              <a:t>FSK:</a:t>
            </a:r>
            <a:r>
              <a:rPr lang="pt-BR" dirty="0"/>
              <a:t> modulação por deslocamento (chaveamento) da frequência,</a:t>
            </a:r>
          </a:p>
          <a:p>
            <a:pPr marL="742950" lvl="1" indent="-285750" algn="just">
              <a:lnSpc>
                <a:spcPct val="130000"/>
              </a:lnSpc>
              <a:spcBef>
                <a:spcPct val="20000"/>
              </a:spcBef>
              <a:spcAft>
                <a:spcPct val="20000"/>
              </a:spcAft>
              <a:buFont typeface="Wingdings" pitchFamily="2" charset="2"/>
              <a:buChar char="Ø"/>
              <a:defRPr/>
            </a:pPr>
            <a:r>
              <a:rPr lang="pt-BR" dirty="0">
                <a:solidFill>
                  <a:srgbClr val="006600"/>
                </a:solidFill>
              </a:rPr>
              <a:t>PSK:</a:t>
            </a:r>
            <a:r>
              <a:rPr lang="pt-BR" dirty="0"/>
              <a:t> modulação por deslocamento (chaveamento) da fase.</a:t>
            </a:r>
          </a:p>
          <a:p>
            <a:pPr marL="742950" lvl="1" indent="-285750" algn="just">
              <a:lnSpc>
                <a:spcPct val="130000"/>
              </a:lnSpc>
              <a:spcBef>
                <a:spcPct val="20000"/>
              </a:spcBef>
              <a:spcAft>
                <a:spcPct val="20000"/>
              </a:spcAft>
              <a:buFont typeface="Wingdings" pitchFamily="2" charset="2"/>
              <a:buChar char="Ø"/>
              <a:defRPr/>
            </a:pPr>
            <a:endParaRPr lang="pt-BR" dirty="0"/>
          </a:p>
          <a:p>
            <a:pPr marL="285750" indent="-285750" algn="just">
              <a:lnSpc>
                <a:spcPct val="130000"/>
              </a:lnSpc>
              <a:spcBef>
                <a:spcPct val="20000"/>
              </a:spcBef>
              <a:spcAft>
                <a:spcPct val="20000"/>
              </a:spcAft>
              <a:buFont typeface="Wingdings" pitchFamily="2" charset="2"/>
              <a:buChar char="v"/>
              <a:defRPr/>
            </a:pPr>
            <a:r>
              <a:rPr lang="pt-BR" dirty="0"/>
              <a:t>estes tipos básicos e algumas variantes serão estudados a seguir.</a:t>
            </a:r>
          </a:p>
        </p:txBody>
      </p:sp>
      <p:sp>
        <p:nvSpPr>
          <p:cNvPr id="2" name="Título 1"/>
          <p:cNvSpPr>
            <a:spLocks noGrp="1"/>
          </p:cNvSpPr>
          <p:nvPr>
            <p:ph type="title"/>
          </p:nvPr>
        </p:nvSpPr>
        <p:spPr/>
        <p:txBody>
          <a:bodyPr/>
          <a:lstStyle/>
          <a:p>
            <a:r>
              <a:rPr lang="pt-BR" dirty="0" smtClean="0"/>
              <a:t>Informação na forma digital</a:t>
            </a:r>
            <a:endParaRPr lang="pt-BR" dirty="0"/>
          </a:p>
        </p:txBody>
      </p:sp>
    </p:spTree>
    <p:extLst>
      <p:ext uri="{BB962C8B-B14F-4D97-AF65-F5344CB8AC3E}">
        <p14:creationId xmlns:p14="http://schemas.microsoft.com/office/powerpoint/2010/main" val="1169038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PSK, FSK, ASK e QAM</a:t>
            </a:r>
            <a:endParaRPr lang="pt-BR" dirty="0"/>
          </a:p>
        </p:txBody>
      </p:sp>
      <p:pic>
        <p:nvPicPr>
          <p:cNvPr id="2375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65"/>
          <a:stretch/>
        </p:blipFill>
        <p:spPr bwMode="auto">
          <a:xfrm>
            <a:off x="1259632" y="1412776"/>
            <a:ext cx="6377424" cy="46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386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2" name="Group 197"/>
          <p:cNvGrpSpPr>
            <a:grpSpLocks/>
          </p:cNvGrpSpPr>
          <p:nvPr/>
        </p:nvGrpSpPr>
        <p:grpSpPr bwMode="auto">
          <a:xfrm>
            <a:off x="168275" y="530225"/>
            <a:ext cx="8797925" cy="5778500"/>
            <a:chOff x="209" y="334"/>
            <a:chExt cx="5267" cy="3506"/>
          </a:xfrm>
        </p:grpSpPr>
        <p:sp>
          <p:nvSpPr>
            <p:cNvPr id="32775" name="Rectangle 49"/>
            <p:cNvSpPr>
              <a:spLocks noChangeAspect="1" noChangeArrowheads="1"/>
            </p:cNvSpPr>
            <p:nvPr/>
          </p:nvSpPr>
          <p:spPr bwMode="auto">
            <a:xfrm>
              <a:off x="209" y="1328"/>
              <a:ext cx="291"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chemeClr val="accent2"/>
                  </a:solidFill>
                </a:rPr>
                <a:t>-2E</a:t>
              </a:r>
              <a:r>
                <a:rPr lang="pt-BR" altLang="pt-BR" b="1" baseline="-25000">
                  <a:solidFill>
                    <a:schemeClr val="accent2"/>
                  </a:solidFill>
                </a:rPr>
                <a:t>0</a:t>
              </a:r>
              <a:endParaRPr lang="pt-BR" altLang="pt-BR" b="1">
                <a:solidFill>
                  <a:schemeClr val="accent2"/>
                </a:solidFill>
              </a:endParaRPr>
            </a:p>
          </p:txBody>
        </p:sp>
        <p:sp>
          <p:nvSpPr>
            <p:cNvPr id="32776" name="Rectangle 52"/>
            <p:cNvSpPr>
              <a:spLocks noChangeAspect="1" noChangeArrowheads="1"/>
            </p:cNvSpPr>
            <p:nvPr/>
          </p:nvSpPr>
          <p:spPr bwMode="auto">
            <a:xfrm>
              <a:off x="373" y="896"/>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chemeClr val="accent2"/>
                  </a:solidFill>
                </a:rPr>
                <a:t>0</a:t>
              </a:r>
            </a:p>
          </p:txBody>
        </p:sp>
        <p:sp>
          <p:nvSpPr>
            <p:cNvPr id="32777" name="Rectangle 55"/>
            <p:cNvSpPr>
              <a:spLocks noChangeAspect="1" noChangeArrowheads="1"/>
            </p:cNvSpPr>
            <p:nvPr/>
          </p:nvSpPr>
          <p:spPr bwMode="auto">
            <a:xfrm>
              <a:off x="235" y="464"/>
              <a:ext cx="24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chemeClr val="accent2"/>
                  </a:solidFill>
                </a:rPr>
                <a:t>2E</a:t>
              </a:r>
              <a:r>
                <a:rPr lang="pt-BR" altLang="pt-BR" b="1" baseline="-25000">
                  <a:solidFill>
                    <a:schemeClr val="accent2"/>
                  </a:solidFill>
                </a:rPr>
                <a:t>0</a:t>
              </a:r>
              <a:endParaRPr lang="pt-BR" altLang="pt-BR" b="1">
                <a:solidFill>
                  <a:schemeClr val="accent2"/>
                </a:solidFill>
              </a:endParaRPr>
            </a:p>
          </p:txBody>
        </p:sp>
        <p:sp>
          <p:nvSpPr>
            <p:cNvPr id="32778" name="Freeform 60"/>
            <p:cNvSpPr>
              <a:spLocks noChangeAspect="1"/>
            </p:cNvSpPr>
            <p:nvPr/>
          </p:nvSpPr>
          <p:spPr bwMode="auto">
            <a:xfrm>
              <a:off x="533" y="560"/>
              <a:ext cx="4919" cy="894"/>
            </a:xfrm>
            <a:custGeom>
              <a:avLst/>
              <a:gdLst>
                <a:gd name="T0" fmla="*/ 1224507 w 2598"/>
                <a:gd name="T1" fmla="*/ 565587 h 559"/>
                <a:gd name="T2" fmla="*/ 2478523 w 2598"/>
                <a:gd name="T3" fmla="*/ 1408554 h 559"/>
                <a:gd name="T4" fmla="*/ 4031331 w 2598"/>
                <a:gd name="T5" fmla="*/ 1408554 h 559"/>
                <a:gd name="T6" fmla="*/ 5257521 w 2598"/>
                <a:gd name="T7" fmla="*/ 565587 h 559"/>
                <a:gd name="T8" fmla="*/ 7112510 w 2598"/>
                <a:gd name="T9" fmla="*/ 18710 h 559"/>
                <a:gd name="T10" fmla="*/ 8048856 w 2598"/>
                <a:gd name="T11" fmla="*/ 670332 h 559"/>
                <a:gd name="T12" fmla="*/ 9306847 w 2598"/>
                <a:gd name="T13" fmla="*/ 1479466 h 559"/>
                <a:gd name="T14" fmla="*/ 11147650 w 2598"/>
                <a:gd name="T15" fmla="*/ 1338999 h 559"/>
                <a:gd name="T16" fmla="*/ 12092439 w 2598"/>
                <a:gd name="T17" fmla="*/ 477604 h 559"/>
                <a:gd name="T18" fmla="*/ 13948632 w 2598"/>
                <a:gd name="T19" fmla="*/ 52858 h 559"/>
                <a:gd name="T20" fmla="*/ 14870540 w 2598"/>
                <a:gd name="T21" fmla="*/ 776411 h 559"/>
                <a:gd name="T22" fmla="*/ 16122976 w 2598"/>
                <a:gd name="T23" fmla="*/ 1530950 h 559"/>
                <a:gd name="T24" fmla="*/ 17980184 w 2598"/>
                <a:gd name="T25" fmla="*/ 1250017 h 559"/>
                <a:gd name="T26" fmla="*/ 18901245 w 2598"/>
                <a:gd name="T27" fmla="*/ 390558 h 559"/>
                <a:gd name="T28" fmla="*/ 20755635 w 2598"/>
                <a:gd name="T29" fmla="*/ 106631 h 559"/>
                <a:gd name="T30" fmla="*/ 22014611 w 2598"/>
                <a:gd name="T31" fmla="*/ 864300 h 559"/>
                <a:gd name="T32" fmla="*/ 22936565 w 2598"/>
                <a:gd name="T33" fmla="*/ 1584110 h 559"/>
                <a:gd name="T34" fmla="*/ 24799074 w 2598"/>
                <a:gd name="T35" fmla="*/ 1163802 h 559"/>
                <a:gd name="T36" fmla="*/ 26013518 w 2598"/>
                <a:gd name="T37" fmla="*/ 298636 h 559"/>
                <a:gd name="T38" fmla="*/ 27575873 w 2598"/>
                <a:gd name="T39" fmla="*/ 158307 h 559"/>
                <a:gd name="T40" fmla="*/ 28830411 w 2598"/>
                <a:gd name="T41" fmla="*/ 968928 h 559"/>
                <a:gd name="T42" fmla="*/ 30063622 w 2598"/>
                <a:gd name="T43" fmla="*/ 1619149 h 559"/>
                <a:gd name="T44" fmla="*/ 31606029 w 2598"/>
                <a:gd name="T45" fmla="*/ 1075317 h 559"/>
                <a:gd name="T46" fmla="*/ 32848350 w 2598"/>
                <a:gd name="T47" fmla="*/ 229347 h 559"/>
                <a:gd name="T48" fmla="*/ 35942343 w 2598"/>
                <a:gd name="T49" fmla="*/ 829256 h 559"/>
                <a:gd name="T50" fmla="*/ 41520389 w 2598"/>
                <a:gd name="T51" fmla="*/ 829256 h 559"/>
                <a:gd name="T52" fmla="*/ 47107825 w 2598"/>
                <a:gd name="T53" fmla="*/ 829256 h 559"/>
                <a:gd name="T54" fmla="*/ 52670390 w 2598"/>
                <a:gd name="T55" fmla="*/ 829256 h 559"/>
                <a:gd name="T56" fmla="*/ 58263068 w 2598"/>
                <a:gd name="T57" fmla="*/ 829256 h 559"/>
                <a:gd name="T58" fmla="*/ 63836100 w 2598"/>
                <a:gd name="T59" fmla="*/ 829256 h 559"/>
                <a:gd name="T60" fmla="*/ 67872541 w 2598"/>
                <a:gd name="T61" fmla="*/ 158307 h 559"/>
                <a:gd name="T62" fmla="*/ 69098663 w 2598"/>
                <a:gd name="T63" fmla="*/ 968928 h 559"/>
                <a:gd name="T64" fmla="*/ 70344052 w 2598"/>
                <a:gd name="T65" fmla="*/ 1619149 h 559"/>
                <a:gd name="T66" fmla="*/ 71901954 w 2598"/>
                <a:gd name="T67" fmla="*/ 1075317 h 559"/>
                <a:gd name="T68" fmla="*/ 73128863 w 2598"/>
                <a:gd name="T69" fmla="*/ 229347 h 559"/>
                <a:gd name="T70" fmla="*/ 74684827 w 2598"/>
                <a:gd name="T71" fmla="*/ 229347 h 559"/>
                <a:gd name="T72" fmla="*/ 75905617 w 2598"/>
                <a:gd name="T73" fmla="*/ 1075317 h 559"/>
                <a:gd name="T74" fmla="*/ 77465761 w 2598"/>
                <a:gd name="T75" fmla="*/ 1619149 h 559"/>
                <a:gd name="T76" fmla="*/ 78715694 w 2598"/>
                <a:gd name="T77" fmla="*/ 968928 h 559"/>
                <a:gd name="T78" fmla="*/ 79939938 w 2598"/>
                <a:gd name="T79" fmla="*/ 158307 h 559"/>
                <a:gd name="T80" fmla="*/ 81500021 w 2598"/>
                <a:gd name="T81" fmla="*/ 298636 h 559"/>
                <a:gd name="T82" fmla="*/ 82742320 w 2598"/>
                <a:gd name="T83" fmla="*/ 1163802 h 559"/>
                <a:gd name="T84" fmla="*/ 84294043 w 2598"/>
                <a:gd name="T85" fmla="*/ 1584110 h 559"/>
                <a:gd name="T86" fmla="*/ 85517983 w 2598"/>
                <a:gd name="T87" fmla="*/ 864300 h 559"/>
                <a:gd name="T88" fmla="*/ 86772642 w 2598"/>
                <a:gd name="T89" fmla="*/ 106631 h 559"/>
                <a:gd name="T90" fmla="*/ 88323940 w 2598"/>
                <a:gd name="T91" fmla="*/ 390558 h 559"/>
                <a:gd name="T92" fmla="*/ 89549396 w 2598"/>
                <a:gd name="T93" fmla="*/ 1250017 h 559"/>
                <a:gd name="T94" fmla="*/ 91108995 w 2598"/>
                <a:gd name="T95" fmla="*/ 1530950 h 559"/>
                <a:gd name="T96" fmla="*/ 92334086 w 2598"/>
                <a:gd name="T97" fmla="*/ 776411 h 559"/>
                <a:gd name="T98" fmla="*/ 93583777 w 2598"/>
                <a:gd name="T99" fmla="*/ 52858 h 559"/>
                <a:gd name="T100" fmla="*/ 95144466 w 2598"/>
                <a:gd name="T101" fmla="*/ 477604 h 559"/>
                <a:gd name="T102" fmla="*/ 96368286 w 2598"/>
                <a:gd name="T103" fmla="*/ 1338999 h 559"/>
                <a:gd name="T104" fmla="*/ 97920372 w 2598"/>
                <a:gd name="T105" fmla="*/ 1479466 h 559"/>
                <a:gd name="T106" fmla="*/ 99147827 w 2598"/>
                <a:gd name="T107" fmla="*/ 670332 h 559"/>
                <a:gd name="T108" fmla="*/ 100416239 w 2598"/>
                <a:gd name="T109" fmla="*/ 18710 h 559"/>
                <a:gd name="T110" fmla="*/ 105672380 w 2598"/>
                <a:gd name="T111" fmla="*/ 829256 h 559"/>
                <a:gd name="T112" fmla="*/ 111234188 w 2598"/>
                <a:gd name="T113" fmla="*/ 829256 h 559"/>
                <a:gd name="T114" fmla="*/ 116821624 w 2598"/>
                <a:gd name="T115" fmla="*/ 829256 h 559"/>
                <a:gd name="T116" fmla="*/ 122400094 w 2598"/>
                <a:gd name="T117" fmla="*/ 829256 h 559"/>
                <a:gd name="T118" fmla="*/ 127992832 w 2598"/>
                <a:gd name="T119" fmla="*/ 829256 h 559"/>
                <a:gd name="T120" fmla="*/ 133555185 w 2598"/>
                <a:gd name="T121" fmla="*/ 829256 h 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8"/>
                <a:gd name="T184" fmla="*/ 0 h 559"/>
                <a:gd name="T185" fmla="*/ 2598 w 2598"/>
                <a:gd name="T186" fmla="*/ 559 h 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3"/>
                  </a:lnTo>
                  <a:lnTo>
                    <a:pt x="24" y="145"/>
                  </a:lnTo>
                  <a:lnTo>
                    <a:pt x="24" y="163"/>
                  </a:lnTo>
                  <a:lnTo>
                    <a:pt x="24" y="175"/>
                  </a:lnTo>
                  <a:lnTo>
                    <a:pt x="24" y="193"/>
                  </a:lnTo>
                  <a:lnTo>
                    <a:pt x="30" y="211"/>
                  </a:lnTo>
                  <a:lnTo>
                    <a:pt x="30" y="229"/>
                  </a:lnTo>
                  <a:lnTo>
                    <a:pt x="30" y="247"/>
                  </a:lnTo>
                  <a:lnTo>
                    <a:pt x="30" y="265"/>
                  </a:lnTo>
                  <a:lnTo>
                    <a:pt x="30" y="283"/>
                  </a:lnTo>
                  <a:lnTo>
                    <a:pt x="36" y="295"/>
                  </a:lnTo>
                  <a:lnTo>
                    <a:pt x="36" y="313"/>
                  </a:lnTo>
                  <a:lnTo>
                    <a:pt x="36" y="331"/>
                  </a:lnTo>
                  <a:lnTo>
                    <a:pt x="36" y="349"/>
                  </a:lnTo>
                  <a:lnTo>
                    <a:pt x="36" y="367"/>
                  </a:lnTo>
                  <a:lnTo>
                    <a:pt x="42" y="385"/>
                  </a:lnTo>
                  <a:lnTo>
                    <a:pt x="42" y="397"/>
                  </a:lnTo>
                  <a:lnTo>
                    <a:pt x="42" y="415"/>
                  </a:lnTo>
                  <a:lnTo>
                    <a:pt x="42" y="427"/>
                  </a:lnTo>
                  <a:lnTo>
                    <a:pt x="48" y="445"/>
                  </a:lnTo>
                  <a:lnTo>
                    <a:pt x="48" y="457"/>
                  </a:lnTo>
                  <a:lnTo>
                    <a:pt x="48" y="469"/>
                  </a:lnTo>
                  <a:lnTo>
                    <a:pt x="48" y="481"/>
                  </a:lnTo>
                  <a:lnTo>
                    <a:pt x="48" y="493"/>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3"/>
                  </a:lnTo>
                  <a:lnTo>
                    <a:pt x="78" y="481"/>
                  </a:lnTo>
                  <a:lnTo>
                    <a:pt x="84" y="469"/>
                  </a:lnTo>
                  <a:lnTo>
                    <a:pt x="84" y="457"/>
                  </a:lnTo>
                  <a:lnTo>
                    <a:pt x="84" y="445"/>
                  </a:lnTo>
                  <a:lnTo>
                    <a:pt x="84" y="427"/>
                  </a:lnTo>
                  <a:lnTo>
                    <a:pt x="90" y="415"/>
                  </a:lnTo>
                  <a:lnTo>
                    <a:pt x="90" y="397"/>
                  </a:lnTo>
                  <a:lnTo>
                    <a:pt x="90" y="385"/>
                  </a:lnTo>
                  <a:lnTo>
                    <a:pt x="90" y="367"/>
                  </a:lnTo>
                  <a:lnTo>
                    <a:pt x="90" y="349"/>
                  </a:lnTo>
                  <a:lnTo>
                    <a:pt x="96" y="331"/>
                  </a:lnTo>
                  <a:lnTo>
                    <a:pt x="96" y="313"/>
                  </a:lnTo>
                  <a:lnTo>
                    <a:pt x="96" y="295"/>
                  </a:lnTo>
                  <a:lnTo>
                    <a:pt x="96" y="283"/>
                  </a:lnTo>
                  <a:lnTo>
                    <a:pt x="96" y="265"/>
                  </a:lnTo>
                  <a:lnTo>
                    <a:pt x="102" y="247"/>
                  </a:lnTo>
                  <a:lnTo>
                    <a:pt x="102" y="229"/>
                  </a:lnTo>
                  <a:lnTo>
                    <a:pt x="102" y="211"/>
                  </a:lnTo>
                  <a:lnTo>
                    <a:pt x="102" y="193"/>
                  </a:lnTo>
                  <a:lnTo>
                    <a:pt x="108" y="175"/>
                  </a:lnTo>
                  <a:lnTo>
                    <a:pt x="108" y="163"/>
                  </a:lnTo>
                  <a:lnTo>
                    <a:pt x="108" y="145"/>
                  </a:lnTo>
                  <a:lnTo>
                    <a:pt x="108" y="133"/>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3"/>
                  </a:lnTo>
                  <a:lnTo>
                    <a:pt x="150" y="145"/>
                  </a:lnTo>
                  <a:lnTo>
                    <a:pt x="156" y="163"/>
                  </a:lnTo>
                  <a:lnTo>
                    <a:pt x="156" y="175"/>
                  </a:lnTo>
                  <a:lnTo>
                    <a:pt x="156" y="193"/>
                  </a:lnTo>
                  <a:lnTo>
                    <a:pt x="156" y="211"/>
                  </a:lnTo>
                  <a:lnTo>
                    <a:pt x="156" y="229"/>
                  </a:lnTo>
                  <a:lnTo>
                    <a:pt x="162" y="247"/>
                  </a:lnTo>
                  <a:lnTo>
                    <a:pt x="162" y="265"/>
                  </a:lnTo>
                  <a:lnTo>
                    <a:pt x="162" y="283"/>
                  </a:lnTo>
                  <a:lnTo>
                    <a:pt x="162" y="295"/>
                  </a:lnTo>
                  <a:lnTo>
                    <a:pt x="162" y="313"/>
                  </a:lnTo>
                  <a:lnTo>
                    <a:pt x="168" y="331"/>
                  </a:lnTo>
                  <a:lnTo>
                    <a:pt x="168" y="349"/>
                  </a:lnTo>
                  <a:lnTo>
                    <a:pt x="168" y="367"/>
                  </a:lnTo>
                  <a:lnTo>
                    <a:pt x="168" y="385"/>
                  </a:lnTo>
                  <a:lnTo>
                    <a:pt x="174" y="397"/>
                  </a:lnTo>
                  <a:lnTo>
                    <a:pt x="174" y="415"/>
                  </a:lnTo>
                  <a:lnTo>
                    <a:pt x="174" y="427"/>
                  </a:lnTo>
                  <a:lnTo>
                    <a:pt x="174" y="445"/>
                  </a:lnTo>
                  <a:lnTo>
                    <a:pt x="174" y="457"/>
                  </a:lnTo>
                  <a:lnTo>
                    <a:pt x="180" y="469"/>
                  </a:lnTo>
                  <a:lnTo>
                    <a:pt x="180" y="481"/>
                  </a:lnTo>
                  <a:lnTo>
                    <a:pt x="180" y="493"/>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3"/>
                  </a:lnTo>
                  <a:lnTo>
                    <a:pt x="210" y="481"/>
                  </a:lnTo>
                  <a:lnTo>
                    <a:pt x="210" y="469"/>
                  </a:lnTo>
                  <a:lnTo>
                    <a:pt x="216" y="457"/>
                  </a:lnTo>
                  <a:lnTo>
                    <a:pt x="216" y="445"/>
                  </a:lnTo>
                  <a:lnTo>
                    <a:pt x="216" y="427"/>
                  </a:lnTo>
                  <a:lnTo>
                    <a:pt x="216" y="415"/>
                  </a:lnTo>
                  <a:lnTo>
                    <a:pt x="216" y="397"/>
                  </a:lnTo>
                  <a:lnTo>
                    <a:pt x="222" y="385"/>
                  </a:lnTo>
                  <a:lnTo>
                    <a:pt x="222" y="367"/>
                  </a:lnTo>
                  <a:lnTo>
                    <a:pt x="222" y="349"/>
                  </a:lnTo>
                  <a:lnTo>
                    <a:pt x="222" y="331"/>
                  </a:lnTo>
                  <a:lnTo>
                    <a:pt x="222" y="313"/>
                  </a:lnTo>
                  <a:lnTo>
                    <a:pt x="228" y="295"/>
                  </a:lnTo>
                  <a:lnTo>
                    <a:pt x="228" y="283"/>
                  </a:lnTo>
                  <a:lnTo>
                    <a:pt x="228" y="265"/>
                  </a:lnTo>
                  <a:lnTo>
                    <a:pt x="228" y="247"/>
                  </a:lnTo>
                  <a:lnTo>
                    <a:pt x="234" y="229"/>
                  </a:lnTo>
                  <a:lnTo>
                    <a:pt x="234" y="211"/>
                  </a:lnTo>
                  <a:lnTo>
                    <a:pt x="234" y="193"/>
                  </a:lnTo>
                  <a:lnTo>
                    <a:pt x="234" y="175"/>
                  </a:lnTo>
                  <a:lnTo>
                    <a:pt x="234" y="163"/>
                  </a:lnTo>
                  <a:lnTo>
                    <a:pt x="240" y="145"/>
                  </a:lnTo>
                  <a:lnTo>
                    <a:pt x="240" y="133"/>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3"/>
                  </a:lnTo>
                  <a:lnTo>
                    <a:pt x="282" y="145"/>
                  </a:lnTo>
                  <a:lnTo>
                    <a:pt x="282" y="163"/>
                  </a:lnTo>
                  <a:lnTo>
                    <a:pt x="282" y="175"/>
                  </a:lnTo>
                  <a:lnTo>
                    <a:pt x="288" y="193"/>
                  </a:lnTo>
                  <a:lnTo>
                    <a:pt x="288" y="211"/>
                  </a:lnTo>
                  <a:lnTo>
                    <a:pt x="288" y="229"/>
                  </a:lnTo>
                  <a:lnTo>
                    <a:pt x="288" y="247"/>
                  </a:lnTo>
                  <a:lnTo>
                    <a:pt x="288" y="265"/>
                  </a:lnTo>
                  <a:lnTo>
                    <a:pt x="294" y="277"/>
                  </a:lnTo>
                  <a:lnTo>
                    <a:pt x="294" y="295"/>
                  </a:lnTo>
                  <a:lnTo>
                    <a:pt x="294" y="313"/>
                  </a:lnTo>
                  <a:lnTo>
                    <a:pt x="294" y="331"/>
                  </a:lnTo>
                  <a:lnTo>
                    <a:pt x="300" y="349"/>
                  </a:lnTo>
                  <a:lnTo>
                    <a:pt x="300" y="367"/>
                  </a:lnTo>
                  <a:lnTo>
                    <a:pt x="300" y="385"/>
                  </a:lnTo>
                  <a:lnTo>
                    <a:pt x="300" y="397"/>
                  </a:lnTo>
                  <a:lnTo>
                    <a:pt x="300" y="415"/>
                  </a:lnTo>
                  <a:lnTo>
                    <a:pt x="306" y="427"/>
                  </a:lnTo>
                  <a:lnTo>
                    <a:pt x="306" y="445"/>
                  </a:lnTo>
                  <a:lnTo>
                    <a:pt x="306" y="457"/>
                  </a:lnTo>
                  <a:lnTo>
                    <a:pt x="306" y="469"/>
                  </a:lnTo>
                  <a:lnTo>
                    <a:pt x="312" y="481"/>
                  </a:lnTo>
                  <a:lnTo>
                    <a:pt x="312" y="493"/>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3"/>
                  </a:lnTo>
                  <a:lnTo>
                    <a:pt x="342" y="481"/>
                  </a:lnTo>
                  <a:lnTo>
                    <a:pt x="342" y="469"/>
                  </a:lnTo>
                  <a:lnTo>
                    <a:pt x="342" y="457"/>
                  </a:lnTo>
                  <a:lnTo>
                    <a:pt x="342" y="445"/>
                  </a:lnTo>
                  <a:lnTo>
                    <a:pt x="348" y="427"/>
                  </a:lnTo>
                  <a:lnTo>
                    <a:pt x="348" y="415"/>
                  </a:lnTo>
                  <a:lnTo>
                    <a:pt x="348" y="397"/>
                  </a:lnTo>
                  <a:lnTo>
                    <a:pt x="348" y="385"/>
                  </a:lnTo>
                  <a:lnTo>
                    <a:pt x="348" y="367"/>
                  </a:lnTo>
                  <a:lnTo>
                    <a:pt x="354" y="349"/>
                  </a:lnTo>
                  <a:lnTo>
                    <a:pt x="354" y="331"/>
                  </a:lnTo>
                  <a:lnTo>
                    <a:pt x="354" y="313"/>
                  </a:lnTo>
                  <a:lnTo>
                    <a:pt x="354" y="295"/>
                  </a:lnTo>
                  <a:lnTo>
                    <a:pt x="360" y="277"/>
                  </a:lnTo>
                  <a:lnTo>
                    <a:pt x="360" y="265"/>
                  </a:lnTo>
                  <a:lnTo>
                    <a:pt x="360" y="247"/>
                  </a:lnTo>
                  <a:lnTo>
                    <a:pt x="360" y="229"/>
                  </a:lnTo>
                  <a:lnTo>
                    <a:pt x="360" y="211"/>
                  </a:lnTo>
                  <a:lnTo>
                    <a:pt x="366" y="193"/>
                  </a:lnTo>
                  <a:lnTo>
                    <a:pt x="366" y="175"/>
                  </a:lnTo>
                  <a:lnTo>
                    <a:pt x="366" y="163"/>
                  </a:lnTo>
                  <a:lnTo>
                    <a:pt x="366" y="145"/>
                  </a:lnTo>
                  <a:lnTo>
                    <a:pt x="366" y="133"/>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3"/>
                  </a:lnTo>
                  <a:lnTo>
                    <a:pt x="414" y="145"/>
                  </a:lnTo>
                  <a:lnTo>
                    <a:pt x="414" y="163"/>
                  </a:lnTo>
                  <a:lnTo>
                    <a:pt x="414" y="175"/>
                  </a:lnTo>
                  <a:lnTo>
                    <a:pt x="414" y="193"/>
                  </a:lnTo>
                  <a:lnTo>
                    <a:pt x="414" y="211"/>
                  </a:lnTo>
                  <a:lnTo>
                    <a:pt x="420" y="229"/>
                  </a:lnTo>
                  <a:lnTo>
                    <a:pt x="420" y="247"/>
                  </a:lnTo>
                  <a:lnTo>
                    <a:pt x="420" y="265"/>
                  </a:lnTo>
                  <a:lnTo>
                    <a:pt x="420" y="283"/>
                  </a:lnTo>
                  <a:lnTo>
                    <a:pt x="426" y="295"/>
                  </a:lnTo>
                  <a:lnTo>
                    <a:pt x="426" y="313"/>
                  </a:lnTo>
                  <a:lnTo>
                    <a:pt x="426" y="331"/>
                  </a:lnTo>
                  <a:lnTo>
                    <a:pt x="426" y="349"/>
                  </a:lnTo>
                  <a:lnTo>
                    <a:pt x="426" y="367"/>
                  </a:lnTo>
                  <a:lnTo>
                    <a:pt x="432" y="385"/>
                  </a:lnTo>
                  <a:lnTo>
                    <a:pt x="432" y="397"/>
                  </a:lnTo>
                  <a:lnTo>
                    <a:pt x="432" y="415"/>
                  </a:lnTo>
                  <a:lnTo>
                    <a:pt x="432" y="427"/>
                  </a:lnTo>
                  <a:lnTo>
                    <a:pt x="438" y="445"/>
                  </a:lnTo>
                  <a:lnTo>
                    <a:pt x="438" y="457"/>
                  </a:lnTo>
                  <a:lnTo>
                    <a:pt x="438" y="469"/>
                  </a:lnTo>
                  <a:lnTo>
                    <a:pt x="438" y="481"/>
                  </a:lnTo>
                  <a:lnTo>
                    <a:pt x="438" y="493"/>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3"/>
                  </a:lnTo>
                  <a:lnTo>
                    <a:pt x="468" y="481"/>
                  </a:lnTo>
                  <a:lnTo>
                    <a:pt x="474" y="469"/>
                  </a:lnTo>
                  <a:lnTo>
                    <a:pt x="474" y="457"/>
                  </a:lnTo>
                  <a:lnTo>
                    <a:pt x="474" y="445"/>
                  </a:lnTo>
                  <a:lnTo>
                    <a:pt x="474" y="427"/>
                  </a:lnTo>
                  <a:lnTo>
                    <a:pt x="474" y="415"/>
                  </a:lnTo>
                  <a:lnTo>
                    <a:pt x="480" y="397"/>
                  </a:lnTo>
                  <a:lnTo>
                    <a:pt x="480" y="385"/>
                  </a:lnTo>
                  <a:lnTo>
                    <a:pt x="480" y="367"/>
                  </a:lnTo>
                  <a:lnTo>
                    <a:pt x="480" y="349"/>
                  </a:lnTo>
                  <a:lnTo>
                    <a:pt x="486" y="331"/>
                  </a:lnTo>
                  <a:lnTo>
                    <a:pt x="486" y="313"/>
                  </a:lnTo>
                  <a:lnTo>
                    <a:pt x="486" y="295"/>
                  </a:lnTo>
                  <a:lnTo>
                    <a:pt x="486" y="277"/>
                  </a:lnTo>
                  <a:lnTo>
                    <a:pt x="486" y="265"/>
                  </a:lnTo>
                  <a:lnTo>
                    <a:pt x="492" y="247"/>
                  </a:lnTo>
                  <a:lnTo>
                    <a:pt x="492" y="229"/>
                  </a:lnTo>
                  <a:lnTo>
                    <a:pt x="492" y="211"/>
                  </a:lnTo>
                  <a:lnTo>
                    <a:pt x="492" y="193"/>
                  </a:lnTo>
                  <a:lnTo>
                    <a:pt x="492" y="175"/>
                  </a:lnTo>
                  <a:lnTo>
                    <a:pt x="498" y="163"/>
                  </a:lnTo>
                  <a:lnTo>
                    <a:pt x="498" y="145"/>
                  </a:lnTo>
                  <a:lnTo>
                    <a:pt x="498" y="133"/>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3"/>
                  </a:lnTo>
                  <a:lnTo>
                    <a:pt x="540" y="145"/>
                  </a:lnTo>
                  <a:lnTo>
                    <a:pt x="540" y="163"/>
                  </a:lnTo>
                  <a:lnTo>
                    <a:pt x="546" y="175"/>
                  </a:lnTo>
                  <a:lnTo>
                    <a:pt x="546" y="193"/>
                  </a:lnTo>
                  <a:lnTo>
                    <a:pt x="546" y="211"/>
                  </a:lnTo>
                  <a:lnTo>
                    <a:pt x="546" y="229"/>
                  </a:lnTo>
                  <a:lnTo>
                    <a:pt x="552" y="247"/>
                  </a:lnTo>
                  <a:lnTo>
                    <a:pt x="552" y="265"/>
                  </a:lnTo>
                  <a:lnTo>
                    <a:pt x="552" y="283"/>
                  </a:lnTo>
                  <a:lnTo>
                    <a:pt x="552" y="295"/>
                  </a:lnTo>
                  <a:lnTo>
                    <a:pt x="552" y="313"/>
                  </a:lnTo>
                  <a:lnTo>
                    <a:pt x="558" y="331"/>
                  </a:lnTo>
                  <a:lnTo>
                    <a:pt x="558" y="349"/>
                  </a:lnTo>
                  <a:lnTo>
                    <a:pt x="558" y="367"/>
                  </a:lnTo>
                  <a:lnTo>
                    <a:pt x="558" y="385"/>
                  </a:lnTo>
                  <a:lnTo>
                    <a:pt x="564" y="397"/>
                  </a:lnTo>
                  <a:lnTo>
                    <a:pt x="564" y="415"/>
                  </a:lnTo>
                  <a:lnTo>
                    <a:pt x="564" y="427"/>
                  </a:lnTo>
                  <a:lnTo>
                    <a:pt x="564" y="445"/>
                  </a:lnTo>
                  <a:lnTo>
                    <a:pt x="564" y="457"/>
                  </a:lnTo>
                  <a:lnTo>
                    <a:pt x="570" y="469"/>
                  </a:lnTo>
                  <a:lnTo>
                    <a:pt x="570" y="481"/>
                  </a:lnTo>
                  <a:lnTo>
                    <a:pt x="570" y="493"/>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3"/>
                  </a:lnTo>
                  <a:lnTo>
                    <a:pt x="600" y="481"/>
                  </a:lnTo>
                  <a:lnTo>
                    <a:pt x="600" y="469"/>
                  </a:lnTo>
                  <a:lnTo>
                    <a:pt x="600" y="457"/>
                  </a:lnTo>
                  <a:lnTo>
                    <a:pt x="606" y="445"/>
                  </a:lnTo>
                  <a:lnTo>
                    <a:pt x="606" y="427"/>
                  </a:lnTo>
                  <a:lnTo>
                    <a:pt x="606" y="415"/>
                  </a:lnTo>
                  <a:lnTo>
                    <a:pt x="606" y="397"/>
                  </a:lnTo>
                  <a:lnTo>
                    <a:pt x="612" y="385"/>
                  </a:lnTo>
                  <a:lnTo>
                    <a:pt x="612" y="367"/>
                  </a:lnTo>
                  <a:lnTo>
                    <a:pt x="612" y="349"/>
                  </a:lnTo>
                  <a:lnTo>
                    <a:pt x="612" y="331"/>
                  </a:lnTo>
                  <a:lnTo>
                    <a:pt x="612" y="313"/>
                  </a:lnTo>
                  <a:lnTo>
                    <a:pt x="618" y="295"/>
                  </a:lnTo>
                  <a:lnTo>
                    <a:pt x="618" y="277"/>
                  </a:lnTo>
                  <a:lnTo>
                    <a:pt x="618" y="265"/>
                  </a:lnTo>
                  <a:lnTo>
                    <a:pt x="618" y="247"/>
                  </a:lnTo>
                  <a:lnTo>
                    <a:pt x="618" y="229"/>
                  </a:lnTo>
                  <a:lnTo>
                    <a:pt x="624" y="211"/>
                  </a:lnTo>
                  <a:lnTo>
                    <a:pt x="624" y="193"/>
                  </a:lnTo>
                  <a:lnTo>
                    <a:pt x="624" y="175"/>
                  </a:lnTo>
                  <a:lnTo>
                    <a:pt x="624" y="163"/>
                  </a:lnTo>
                  <a:lnTo>
                    <a:pt x="630" y="145"/>
                  </a:lnTo>
                  <a:lnTo>
                    <a:pt x="630" y="133"/>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283"/>
                  </a:lnTo>
                  <a:lnTo>
                    <a:pt x="654" y="283"/>
                  </a:lnTo>
                  <a:lnTo>
                    <a:pt x="660" y="283"/>
                  </a:lnTo>
                  <a:lnTo>
                    <a:pt x="666" y="283"/>
                  </a:lnTo>
                  <a:lnTo>
                    <a:pt x="672" y="283"/>
                  </a:lnTo>
                  <a:lnTo>
                    <a:pt x="678" y="283"/>
                  </a:lnTo>
                  <a:lnTo>
                    <a:pt x="684" y="283"/>
                  </a:lnTo>
                  <a:lnTo>
                    <a:pt x="690" y="283"/>
                  </a:lnTo>
                  <a:lnTo>
                    <a:pt x="696" y="283"/>
                  </a:lnTo>
                  <a:lnTo>
                    <a:pt x="702" y="283"/>
                  </a:lnTo>
                  <a:lnTo>
                    <a:pt x="708" y="283"/>
                  </a:lnTo>
                  <a:lnTo>
                    <a:pt x="714" y="283"/>
                  </a:lnTo>
                  <a:lnTo>
                    <a:pt x="720" y="283"/>
                  </a:lnTo>
                  <a:lnTo>
                    <a:pt x="726" y="283"/>
                  </a:lnTo>
                  <a:lnTo>
                    <a:pt x="732" y="283"/>
                  </a:lnTo>
                  <a:lnTo>
                    <a:pt x="738" y="283"/>
                  </a:lnTo>
                  <a:lnTo>
                    <a:pt x="744" y="283"/>
                  </a:lnTo>
                  <a:lnTo>
                    <a:pt x="750" y="283"/>
                  </a:lnTo>
                  <a:lnTo>
                    <a:pt x="756" y="283"/>
                  </a:lnTo>
                  <a:lnTo>
                    <a:pt x="762" y="283"/>
                  </a:lnTo>
                  <a:lnTo>
                    <a:pt x="768" y="283"/>
                  </a:lnTo>
                  <a:lnTo>
                    <a:pt x="774" y="283"/>
                  </a:lnTo>
                  <a:lnTo>
                    <a:pt x="780" y="283"/>
                  </a:lnTo>
                  <a:lnTo>
                    <a:pt x="786" y="283"/>
                  </a:lnTo>
                  <a:lnTo>
                    <a:pt x="792" y="283"/>
                  </a:lnTo>
                  <a:lnTo>
                    <a:pt x="798" y="283"/>
                  </a:lnTo>
                  <a:lnTo>
                    <a:pt x="804" y="283"/>
                  </a:lnTo>
                  <a:lnTo>
                    <a:pt x="810" y="283"/>
                  </a:lnTo>
                  <a:lnTo>
                    <a:pt x="816" y="283"/>
                  </a:lnTo>
                  <a:lnTo>
                    <a:pt x="822" y="283"/>
                  </a:lnTo>
                  <a:lnTo>
                    <a:pt x="828" y="283"/>
                  </a:lnTo>
                  <a:lnTo>
                    <a:pt x="834" y="283"/>
                  </a:lnTo>
                  <a:lnTo>
                    <a:pt x="840" y="283"/>
                  </a:lnTo>
                  <a:lnTo>
                    <a:pt x="846" y="283"/>
                  </a:lnTo>
                  <a:lnTo>
                    <a:pt x="852" y="283"/>
                  </a:lnTo>
                  <a:lnTo>
                    <a:pt x="858" y="283"/>
                  </a:lnTo>
                  <a:lnTo>
                    <a:pt x="864" y="283"/>
                  </a:lnTo>
                  <a:lnTo>
                    <a:pt x="870" y="283"/>
                  </a:lnTo>
                  <a:lnTo>
                    <a:pt x="876" y="283"/>
                  </a:lnTo>
                  <a:lnTo>
                    <a:pt x="882" y="283"/>
                  </a:lnTo>
                  <a:lnTo>
                    <a:pt x="888" y="283"/>
                  </a:lnTo>
                  <a:lnTo>
                    <a:pt x="894" y="283"/>
                  </a:lnTo>
                  <a:lnTo>
                    <a:pt x="900" y="283"/>
                  </a:lnTo>
                  <a:lnTo>
                    <a:pt x="906" y="283"/>
                  </a:lnTo>
                  <a:lnTo>
                    <a:pt x="912" y="283"/>
                  </a:lnTo>
                  <a:lnTo>
                    <a:pt x="918" y="283"/>
                  </a:lnTo>
                  <a:lnTo>
                    <a:pt x="924" y="283"/>
                  </a:lnTo>
                  <a:lnTo>
                    <a:pt x="930" y="283"/>
                  </a:lnTo>
                  <a:lnTo>
                    <a:pt x="936" y="283"/>
                  </a:lnTo>
                  <a:lnTo>
                    <a:pt x="942" y="283"/>
                  </a:lnTo>
                  <a:lnTo>
                    <a:pt x="948" y="283"/>
                  </a:lnTo>
                  <a:lnTo>
                    <a:pt x="954" y="283"/>
                  </a:lnTo>
                  <a:lnTo>
                    <a:pt x="960" y="283"/>
                  </a:lnTo>
                  <a:lnTo>
                    <a:pt x="966" y="283"/>
                  </a:lnTo>
                  <a:lnTo>
                    <a:pt x="972" y="283"/>
                  </a:lnTo>
                  <a:lnTo>
                    <a:pt x="978" y="283"/>
                  </a:lnTo>
                  <a:lnTo>
                    <a:pt x="984" y="283"/>
                  </a:lnTo>
                  <a:lnTo>
                    <a:pt x="990" y="283"/>
                  </a:lnTo>
                  <a:lnTo>
                    <a:pt x="996" y="283"/>
                  </a:lnTo>
                  <a:lnTo>
                    <a:pt x="1002" y="283"/>
                  </a:lnTo>
                  <a:lnTo>
                    <a:pt x="1008" y="283"/>
                  </a:lnTo>
                  <a:lnTo>
                    <a:pt x="1014" y="283"/>
                  </a:lnTo>
                  <a:lnTo>
                    <a:pt x="1020" y="283"/>
                  </a:lnTo>
                  <a:lnTo>
                    <a:pt x="1026" y="283"/>
                  </a:lnTo>
                  <a:lnTo>
                    <a:pt x="1032" y="283"/>
                  </a:lnTo>
                  <a:lnTo>
                    <a:pt x="1038" y="283"/>
                  </a:lnTo>
                  <a:lnTo>
                    <a:pt x="1044" y="283"/>
                  </a:lnTo>
                  <a:lnTo>
                    <a:pt x="1050" y="283"/>
                  </a:lnTo>
                  <a:lnTo>
                    <a:pt x="1056" y="283"/>
                  </a:lnTo>
                  <a:lnTo>
                    <a:pt x="1062" y="283"/>
                  </a:lnTo>
                  <a:lnTo>
                    <a:pt x="1068" y="283"/>
                  </a:lnTo>
                  <a:lnTo>
                    <a:pt x="1074" y="283"/>
                  </a:lnTo>
                  <a:lnTo>
                    <a:pt x="1080" y="283"/>
                  </a:lnTo>
                  <a:lnTo>
                    <a:pt x="1086" y="283"/>
                  </a:lnTo>
                  <a:lnTo>
                    <a:pt x="1092" y="283"/>
                  </a:lnTo>
                  <a:lnTo>
                    <a:pt x="1098" y="283"/>
                  </a:lnTo>
                  <a:lnTo>
                    <a:pt x="1104" y="283"/>
                  </a:lnTo>
                  <a:lnTo>
                    <a:pt x="1110" y="283"/>
                  </a:lnTo>
                  <a:lnTo>
                    <a:pt x="1116" y="283"/>
                  </a:lnTo>
                  <a:lnTo>
                    <a:pt x="1122" y="283"/>
                  </a:lnTo>
                  <a:lnTo>
                    <a:pt x="1128" y="283"/>
                  </a:lnTo>
                  <a:lnTo>
                    <a:pt x="1134" y="283"/>
                  </a:lnTo>
                  <a:lnTo>
                    <a:pt x="1140" y="283"/>
                  </a:lnTo>
                  <a:lnTo>
                    <a:pt x="1146" y="283"/>
                  </a:lnTo>
                  <a:lnTo>
                    <a:pt x="1152" y="283"/>
                  </a:lnTo>
                  <a:lnTo>
                    <a:pt x="1158" y="283"/>
                  </a:lnTo>
                  <a:lnTo>
                    <a:pt x="1164" y="283"/>
                  </a:lnTo>
                  <a:lnTo>
                    <a:pt x="1170" y="283"/>
                  </a:lnTo>
                  <a:lnTo>
                    <a:pt x="1176" y="283"/>
                  </a:lnTo>
                  <a:lnTo>
                    <a:pt x="1182" y="283"/>
                  </a:lnTo>
                  <a:lnTo>
                    <a:pt x="1188" y="283"/>
                  </a:lnTo>
                  <a:lnTo>
                    <a:pt x="1194" y="283"/>
                  </a:lnTo>
                  <a:lnTo>
                    <a:pt x="1200" y="283"/>
                  </a:lnTo>
                  <a:lnTo>
                    <a:pt x="1206" y="283"/>
                  </a:lnTo>
                  <a:lnTo>
                    <a:pt x="1212" y="283"/>
                  </a:lnTo>
                  <a:lnTo>
                    <a:pt x="1218" y="283"/>
                  </a:lnTo>
                  <a:lnTo>
                    <a:pt x="1224" y="283"/>
                  </a:lnTo>
                  <a:lnTo>
                    <a:pt x="1230" y="283"/>
                  </a:lnTo>
                  <a:lnTo>
                    <a:pt x="1236" y="283"/>
                  </a:lnTo>
                  <a:lnTo>
                    <a:pt x="1242" y="283"/>
                  </a:lnTo>
                  <a:lnTo>
                    <a:pt x="1248" y="283"/>
                  </a:lnTo>
                  <a:lnTo>
                    <a:pt x="1254" y="283"/>
                  </a:lnTo>
                  <a:lnTo>
                    <a:pt x="1260" y="283"/>
                  </a:lnTo>
                  <a:lnTo>
                    <a:pt x="1266" y="283"/>
                  </a:lnTo>
                  <a:lnTo>
                    <a:pt x="1272" y="283"/>
                  </a:lnTo>
                  <a:lnTo>
                    <a:pt x="1278" y="283"/>
                  </a:lnTo>
                  <a:lnTo>
                    <a:pt x="1284" y="283"/>
                  </a:lnTo>
                  <a:lnTo>
                    <a:pt x="1290" y="283"/>
                  </a:lnTo>
                  <a:lnTo>
                    <a:pt x="1296" y="283"/>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3"/>
                  </a:lnTo>
                  <a:lnTo>
                    <a:pt x="1320" y="145"/>
                  </a:lnTo>
                  <a:lnTo>
                    <a:pt x="1320" y="163"/>
                  </a:lnTo>
                  <a:lnTo>
                    <a:pt x="1326" y="175"/>
                  </a:lnTo>
                  <a:lnTo>
                    <a:pt x="1326" y="193"/>
                  </a:lnTo>
                  <a:lnTo>
                    <a:pt x="1326" y="211"/>
                  </a:lnTo>
                  <a:lnTo>
                    <a:pt x="1326" y="229"/>
                  </a:lnTo>
                  <a:lnTo>
                    <a:pt x="1326" y="247"/>
                  </a:lnTo>
                  <a:lnTo>
                    <a:pt x="1332" y="265"/>
                  </a:lnTo>
                  <a:lnTo>
                    <a:pt x="1332" y="277"/>
                  </a:lnTo>
                  <a:lnTo>
                    <a:pt x="1332" y="295"/>
                  </a:lnTo>
                  <a:lnTo>
                    <a:pt x="1332" y="313"/>
                  </a:lnTo>
                  <a:lnTo>
                    <a:pt x="1338" y="331"/>
                  </a:lnTo>
                  <a:lnTo>
                    <a:pt x="1338" y="349"/>
                  </a:lnTo>
                  <a:lnTo>
                    <a:pt x="1338" y="367"/>
                  </a:lnTo>
                  <a:lnTo>
                    <a:pt x="1338" y="385"/>
                  </a:lnTo>
                  <a:lnTo>
                    <a:pt x="1338" y="397"/>
                  </a:lnTo>
                  <a:lnTo>
                    <a:pt x="1344" y="415"/>
                  </a:lnTo>
                  <a:lnTo>
                    <a:pt x="1344" y="427"/>
                  </a:lnTo>
                  <a:lnTo>
                    <a:pt x="1344" y="445"/>
                  </a:lnTo>
                  <a:lnTo>
                    <a:pt x="1344" y="457"/>
                  </a:lnTo>
                  <a:lnTo>
                    <a:pt x="1350" y="469"/>
                  </a:lnTo>
                  <a:lnTo>
                    <a:pt x="1350" y="481"/>
                  </a:lnTo>
                  <a:lnTo>
                    <a:pt x="1350" y="493"/>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3"/>
                  </a:lnTo>
                  <a:lnTo>
                    <a:pt x="1380" y="481"/>
                  </a:lnTo>
                  <a:lnTo>
                    <a:pt x="1380" y="469"/>
                  </a:lnTo>
                  <a:lnTo>
                    <a:pt x="1380" y="457"/>
                  </a:lnTo>
                  <a:lnTo>
                    <a:pt x="1386" y="445"/>
                  </a:lnTo>
                  <a:lnTo>
                    <a:pt x="1386" y="427"/>
                  </a:lnTo>
                  <a:lnTo>
                    <a:pt x="1386" y="415"/>
                  </a:lnTo>
                  <a:lnTo>
                    <a:pt x="1386" y="397"/>
                  </a:lnTo>
                  <a:lnTo>
                    <a:pt x="1386" y="385"/>
                  </a:lnTo>
                  <a:lnTo>
                    <a:pt x="1392" y="367"/>
                  </a:lnTo>
                  <a:lnTo>
                    <a:pt x="1392" y="349"/>
                  </a:lnTo>
                  <a:lnTo>
                    <a:pt x="1392" y="331"/>
                  </a:lnTo>
                  <a:lnTo>
                    <a:pt x="1392" y="313"/>
                  </a:lnTo>
                  <a:lnTo>
                    <a:pt x="1398" y="295"/>
                  </a:lnTo>
                  <a:lnTo>
                    <a:pt x="1398" y="283"/>
                  </a:lnTo>
                  <a:lnTo>
                    <a:pt x="1398" y="265"/>
                  </a:lnTo>
                  <a:lnTo>
                    <a:pt x="1398" y="247"/>
                  </a:lnTo>
                  <a:lnTo>
                    <a:pt x="1398" y="229"/>
                  </a:lnTo>
                  <a:lnTo>
                    <a:pt x="1404" y="211"/>
                  </a:lnTo>
                  <a:lnTo>
                    <a:pt x="1404" y="193"/>
                  </a:lnTo>
                  <a:lnTo>
                    <a:pt x="1404" y="175"/>
                  </a:lnTo>
                  <a:lnTo>
                    <a:pt x="1404" y="163"/>
                  </a:lnTo>
                  <a:lnTo>
                    <a:pt x="1404" y="145"/>
                  </a:lnTo>
                  <a:lnTo>
                    <a:pt x="1410" y="133"/>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3"/>
                  </a:lnTo>
                  <a:lnTo>
                    <a:pt x="1452" y="145"/>
                  </a:lnTo>
                  <a:lnTo>
                    <a:pt x="1452" y="163"/>
                  </a:lnTo>
                  <a:lnTo>
                    <a:pt x="1452" y="175"/>
                  </a:lnTo>
                  <a:lnTo>
                    <a:pt x="1452" y="193"/>
                  </a:lnTo>
                  <a:lnTo>
                    <a:pt x="1458" y="211"/>
                  </a:lnTo>
                  <a:lnTo>
                    <a:pt x="1458" y="229"/>
                  </a:lnTo>
                  <a:lnTo>
                    <a:pt x="1458" y="247"/>
                  </a:lnTo>
                  <a:lnTo>
                    <a:pt x="1458" y="265"/>
                  </a:lnTo>
                  <a:lnTo>
                    <a:pt x="1464" y="277"/>
                  </a:lnTo>
                  <a:lnTo>
                    <a:pt x="1464" y="295"/>
                  </a:lnTo>
                  <a:lnTo>
                    <a:pt x="1464" y="313"/>
                  </a:lnTo>
                  <a:lnTo>
                    <a:pt x="1464" y="331"/>
                  </a:lnTo>
                  <a:lnTo>
                    <a:pt x="1464" y="349"/>
                  </a:lnTo>
                  <a:lnTo>
                    <a:pt x="1470" y="367"/>
                  </a:lnTo>
                  <a:lnTo>
                    <a:pt x="1470" y="385"/>
                  </a:lnTo>
                  <a:lnTo>
                    <a:pt x="1470" y="397"/>
                  </a:lnTo>
                  <a:lnTo>
                    <a:pt x="1470" y="415"/>
                  </a:lnTo>
                  <a:lnTo>
                    <a:pt x="1476" y="427"/>
                  </a:lnTo>
                  <a:lnTo>
                    <a:pt x="1476" y="445"/>
                  </a:lnTo>
                  <a:lnTo>
                    <a:pt x="1476" y="457"/>
                  </a:lnTo>
                  <a:lnTo>
                    <a:pt x="1476" y="469"/>
                  </a:lnTo>
                  <a:lnTo>
                    <a:pt x="1476" y="481"/>
                  </a:lnTo>
                  <a:lnTo>
                    <a:pt x="1482" y="493"/>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3"/>
                  </a:lnTo>
                  <a:lnTo>
                    <a:pt x="1512" y="481"/>
                  </a:lnTo>
                  <a:lnTo>
                    <a:pt x="1512" y="469"/>
                  </a:lnTo>
                  <a:lnTo>
                    <a:pt x="1512" y="457"/>
                  </a:lnTo>
                  <a:lnTo>
                    <a:pt x="1512" y="445"/>
                  </a:lnTo>
                  <a:lnTo>
                    <a:pt x="1512" y="427"/>
                  </a:lnTo>
                  <a:lnTo>
                    <a:pt x="1518" y="415"/>
                  </a:lnTo>
                  <a:lnTo>
                    <a:pt x="1518" y="397"/>
                  </a:lnTo>
                  <a:lnTo>
                    <a:pt x="1518" y="385"/>
                  </a:lnTo>
                  <a:lnTo>
                    <a:pt x="1518" y="367"/>
                  </a:lnTo>
                  <a:lnTo>
                    <a:pt x="1524" y="349"/>
                  </a:lnTo>
                  <a:lnTo>
                    <a:pt x="1524" y="331"/>
                  </a:lnTo>
                  <a:lnTo>
                    <a:pt x="1524" y="313"/>
                  </a:lnTo>
                  <a:lnTo>
                    <a:pt x="1524" y="295"/>
                  </a:lnTo>
                  <a:lnTo>
                    <a:pt x="1524" y="283"/>
                  </a:lnTo>
                  <a:lnTo>
                    <a:pt x="1530" y="265"/>
                  </a:lnTo>
                  <a:lnTo>
                    <a:pt x="1530" y="247"/>
                  </a:lnTo>
                  <a:lnTo>
                    <a:pt x="1530" y="229"/>
                  </a:lnTo>
                  <a:lnTo>
                    <a:pt x="1530" y="211"/>
                  </a:lnTo>
                  <a:lnTo>
                    <a:pt x="1530" y="193"/>
                  </a:lnTo>
                  <a:lnTo>
                    <a:pt x="1536" y="175"/>
                  </a:lnTo>
                  <a:lnTo>
                    <a:pt x="1536" y="163"/>
                  </a:lnTo>
                  <a:lnTo>
                    <a:pt x="1536" y="145"/>
                  </a:lnTo>
                  <a:lnTo>
                    <a:pt x="1536" y="133"/>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3"/>
                  </a:lnTo>
                  <a:lnTo>
                    <a:pt x="1578" y="145"/>
                  </a:lnTo>
                  <a:lnTo>
                    <a:pt x="1584" y="163"/>
                  </a:lnTo>
                  <a:lnTo>
                    <a:pt x="1584" y="175"/>
                  </a:lnTo>
                  <a:lnTo>
                    <a:pt x="1584" y="193"/>
                  </a:lnTo>
                  <a:lnTo>
                    <a:pt x="1584" y="211"/>
                  </a:lnTo>
                  <a:lnTo>
                    <a:pt x="1590" y="229"/>
                  </a:lnTo>
                  <a:lnTo>
                    <a:pt x="1590" y="247"/>
                  </a:lnTo>
                  <a:lnTo>
                    <a:pt x="1590" y="265"/>
                  </a:lnTo>
                  <a:lnTo>
                    <a:pt x="1590" y="277"/>
                  </a:lnTo>
                  <a:lnTo>
                    <a:pt x="1590" y="295"/>
                  </a:lnTo>
                  <a:lnTo>
                    <a:pt x="1596" y="313"/>
                  </a:lnTo>
                  <a:lnTo>
                    <a:pt x="1596" y="331"/>
                  </a:lnTo>
                  <a:lnTo>
                    <a:pt x="1596" y="349"/>
                  </a:lnTo>
                  <a:lnTo>
                    <a:pt x="1596" y="367"/>
                  </a:lnTo>
                  <a:lnTo>
                    <a:pt x="1602" y="385"/>
                  </a:lnTo>
                  <a:lnTo>
                    <a:pt x="1602" y="397"/>
                  </a:lnTo>
                  <a:lnTo>
                    <a:pt x="1602" y="415"/>
                  </a:lnTo>
                  <a:lnTo>
                    <a:pt x="1602" y="427"/>
                  </a:lnTo>
                  <a:lnTo>
                    <a:pt x="1602" y="445"/>
                  </a:lnTo>
                  <a:lnTo>
                    <a:pt x="1608" y="457"/>
                  </a:lnTo>
                  <a:lnTo>
                    <a:pt x="1608" y="469"/>
                  </a:lnTo>
                  <a:lnTo>
                    <a:pt x="1608" y="481"/>
                  </a:lnTo>
                  <a:lnTo>
                    <a:pt x="1608" y="493"/>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3"/>
                  </a:lnTo>
                  <a:lnTo>
                    <a:pt x="1638" y="481"/>
                  </a:lnTo>
                  <a:lnTo>
                    <a:pt x="1638" y="469"/>
                  </a:lnTo>
                  <a:lnTo>
                    <a:pt x="1644" y="457"/>
                  </a:lnTo>
                  <a:lnTo>
                    <a:pt x="1644" y="445"/>
                  </a:lnTo>
                  <a:lnTo>
                    <a:pt x="1644" y="427"/>
                  </a:lnTo>
                  <a:lnTo>
                    <a:pt x="1644" y="415"/>
                  </a:lnTo>
                  <a:lnTo>
                    <a:pt x="1650" y="397"/>
                  </a:lnTo>
                  <a:lnTo>
                    <a:pt x="1650" y="385"/>
                  </a:lnTo>
                  <a:lnTo>
                    <a:pt x="1650" y="367"/>
                  </a:lnTo>
                  <a:lnTo>
                    <a:pt x="1650" y="349"/>
                  </a:lnTo>
                  <a:lnTo>
                    <a:pt x="1650" y="331"/>
                  </a:lnTo>
                  <a:lnTo>
                    <a:pt x="1656" y="313"/>
                  </a:lnTo>
                  <a:lnTo>
                    <a:pt x="1656" y="295"/>
                  </a:lnTo>
                  <a:lnTo>
                    <a:pt x="1656" y="283"/>
                  </a:lnTo>
                  <a:lnTo>
                    <a:pt x="1656" y="265"/>
                  </a:lnTo>
                  <a:lnTo>
                    <a:pt x="1656" y="247"/>
                  </a:lnTo>
                  <a:lnTo>
                    <a:pt x="1662" y="229"/>
                  </a:lnTo>
                  <a:lnTo>
                    <a:pt x="1662" y="211"/>
                  </a:lnTo>
                  <a:lnTo>
                    <a:pt x="1662" y="193"/>
                  </a:lnTo>
                  <a:lnTo>
                    <a:pt x="1662" y="175"/>
                  </a:lnTo>
                  <a:lnTo>
                    <a:pt x="1668" y="163"/>
                  </a:lnTo>
                  <a:lnTo>
                    <a:pt x="1668" y="145"/>
                  </a:lnTo>
                  <a:lnTo>
                    <a:pt x="1668" y="133"/>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3"/>
                  </a:lnTo>
                  <a:lnTo>
                    <a:pt x="1710" y="145"/>
                  </a:lnTo>
                  <a:lnTo>
                    <a:pt x="1710" y="163"/>
                  </a:lnTo>
                  <a:lnTo>
                    <a:pt x="1716" y="175"/>
                  </a:lnTo>
                  <a:lnTo>
                    <a:pt x="1716" y="193"/>
                  </a:lnTo>
                  <a:lnTo>
                    <a:pt x="1716" y="211"/>
                  </a:lnTo>
                  <a:lnTo>
                    <a:pt x="1716" y="229"/>
                  </a:lnTo>
                  <a:lnTo>
                    <a:pt x="1716" y="247"/>
                  </a:lnTo>
                  <a:lnTo>
                    <a:pt x="1722" y="265"/>
                  </a:lnTo>
                  <a:lnTo>
                    <a:pt x="1722" y="277"/>
                  </a:lnTo>
                  <a:lnTo>
                    <a:pt x="1722" y="295"/>
                  </a:lnTo>
                  <a:lnTo>
                    <a:pt x="1722" y="313"/>
                  </a:lnTo>
                  <a:lnTo>
                    <a:pt x="1728" y="331"/>
                  </a:lnTo>
                  <a:lnTo>
                    <a:pt x="1728" y="349"/>
                  </a:lnTo>
                  <a:lnTo>
                    <a:pt x="1728" y="367"/>
                  </a:lnTo>
                  <a:lnTo>
                    <a:pt x="1728" y="385"/>
                  </a:lnTo>
                  <a:lnTo>
                    <a:pt x="1728" y="397"/>
                  </a:lnTo>
                  <a:lnTo>
                    <a:pt x="1734" y="415"/>
                  </a:lnTo>
                  <a:lnTo>
                    <a:pt x="1734" y="427"/>
                  </a:lnTo>
                  <a:lnTo>
                    <a:pt x="1734" y="445"/>
                  </a:lnTo>
                  <a:lnTo>
                    <a:pt x="1734" y="457"/>
                  </a:lnTo>
                  <a:lnTo>
                    <a:pt x="1734" y="469"/>
                  </a:lnTo>
                  <a:lnTo>
                    <a:pt x="1740" y="481"/>
                  </a:lnTo>
                  <a:lnTo>
                    <a:pt x="1740" y="493"/>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3"/>
                  </a:lnTo>
                  <a:lnTo>
                    <a:pt x="1770" y="481"/>
                  </a:lnTo>
                  <a:lnTo>
                    <a:pt x="1770" y="469"/>
                  </a:lnTo>
                  <a:lnTo>
                    <a:pt x="1770" y="457"/>
                  </a:lnTo>
                  <a:lnTo>
                    <a:pt x="1776" y="445"/>
                  </a:lnTo>
                  <a:lnTo>
                    <a:pt x="1776" y="427"/>
                  </a:lnTo>
                  <a:lnTo>
                    <a:pt x="1776" y="415"/>
                  </a:lnTo>
                  <a:lnTo>
                    <a:pt x="1776" y="397"/>
                  </a:lnTo>
                  <a:lnTo>
                    <a:pt x="1776" y="385"/>
                  </a:lnTo>
                  <a:lnTo>
                    <a:pt x="1782" y="367"/>
                  </a:lnTo>
                  <a:lnTo>
                    <a:pt x="1782" y="349"/>
                  </a:lnTo>
                  <a:lnTo>
                    <a:pt x="1782" y="331"/>
                  </a:lnTo>
                  <a:lnTo>
                    <a:pt x="1782" y="313"/>
                  </a:lnTo>
                  <a:lnTo>
                    <a:pt x="1782" y="295"/>
                  </a:lnTo>
                  <a:lnTo>
                    <a:pt x="1788" y="283"/>
                  </a:lnTo>
                  <a:lnTo>
                    <a:pt x="1788" y="265"/>
                  </a:lnTo>
                  <a:lnTo>
                    <a:pt x="1788" y="247"/>
                  </a:lnTo>
                  <a:lnTo>
                    <a:pt x="1788" y="229"/>
                  </a:lnTo>
                  <a:lnTo>
                    <a:pt x="1794" y="211"/>
                  </a:lnTo>
                  <a:lnTo>
                    <a:pt x="1794" y="193"/>
                  </a:lnTo>
                  <a:lnTo>
                    <a:pt x="1794" y="175"/>
                  </a:lnTo>
                  <a:lnTo>
                    <a:pt x="1794" y="163"/>
                  </a:lnTo>
                  <a:lnTo>
                    <a:pt x="1794" y="145"/>
                  </a:lnTo>
                  <a:lnTo>
                    <a:pt x="1800" y="133"/>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3"/>
                  </a:lnTo>
                  <a:lnTo>
                    <a:pt x="1842" y="145"/>
                  </a:lnTo>
                  <a:lnTo>
                    <a:pt x="1842" y="163"/>
                  </a:lnTo>
                  <a:lnTo>
                    <a:pt x="1842" y="175"/>
                  </a:lnTo>
                  <a:lnTo>
                    <a:pt x="1842" y="193"/>
                  </a:lnTo>
                  <a:lnTo>
                    <a:pt x="1848" y="211"/>
                  </a:lnTo>
                  <a:lnTo>
                    <a:pt x="1848" y="229"/>
                  </a:lnTo>
                  <a:lnTo>
                    <a:pt x="1848" y="247"/>
                  </a:lnTo>
                  <a:lnTo>
                    <a:pt x="1848" y="265"/>
                  </a:lnTo>
                  <a:lnTo>
                    <a:pt x="1854" y="277"/>
                  </a:lnTo>
                  <a:lnTo>
                    <a:pt x="1854" y="295"/>
                  </a:lnTo>
                  <a:lnTo>
                    <a:pt x="1854" y="313"/>
                  </a:lnTo>
                  <a:lnTo>
                    <a:pt x="1854" y="331"/>
                  </a:lnTo>
                  <a:lnTo>
                    <a:pt x="1854" y="349"/>
                  </a:lnTo>
                  <a:lnTo>
                    <a:pt x="1860" y="367"/>
                  </a:lnTo>
                  <a:lnTo>
                    <a:pt x="1860" y="385"/>
                  </a:lnTo>
                  <a:lnTo>
                    <a:pt x="1860" y="397"/>
                  </a:lnTo>
                  <a:lnTo>
                    <a:pt x="1860" y="415"/>
                  </a:lnTo>
                  <a:lnTo>
                    <a:pt x="1860" y="427"/>
                  </a:lnTo>
                  <a:lnTo>
                    <a:pt x="1866" y="445"/>
                  </a:lnTo>
                  <a:lnTo>
                    <a:pt x="1866" y="457"/>
                  </a:lnTo>
                  <a:lnTo>
                    <a:pt x="1866" y="469"/>
                  </a:lnTo>
                  <a:lnTo>
                    <a:pt x="1866" y="481"/>
                  </a:lnTo>
                  <a:lnTo>
                    <a:pt x="1872" y="493"/>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3"/>
                  </a:lnTo>
                  <a:lnTo>
                    <a:pt x="1902" y="481"/>
                  </a:lnTo>
                  <a:lnTo>
                    <a:pt x="1902" y="469"/>
                  </a:lnTo>
                  <a:lnTo>
                    <a:pt x="1902" y="457"/>
                  </a:lnTo>
                  <a:lnTo>
                    <a:pt x="1902" y="445"/>
                  </a:lnTo>
                  <a:lnTo>
                    <a:pt x="1902" y="427"/>
                  </a:lnTo>
                  <a:lnTo>
                    <a:pt x="1908" y="415"/>
                  </a:lnTo>
                  <a:lnTo>
                    <a:pt x="1908" y="397"/>
                  </a:lnTo>
                  <a:lnTo>
                    <a:pt x="1908" y="385"/>
                  </a:lnTo>
                  <a:lnTo>
                    <a:pt x="1908" y="367"/>
                  </a:lnTo>
                  <a:lnTo>
                    <a:pt x="1908" y="349"/>
                  </a:lnTo>
                  <a:lnTo>
                    <a:pt x="1914" y="331"/>
                  </a:lnTo>
                  <a:lnTo>
                    <a:pt x="1914" y="313"/>
                  </a:lnTo>
                  <a:lnTo>
                    <a:pt x="1914" y="295"/>
                  </a:lnTo>
                  <a:lnTo>
                    <a:pt x="1914" y="283"/>
                  </a:lnTo>
                  <a:lnTo>
                    <a:pt x="1920" y="265"/>
                  </a:lnTo>
                  <a:lnTo>
                    <a:pt x="1920" y="247"/>
                  </a:lnTo>
                  <a:lnTo>
                    <a:pt x="1920" y="229"/>
                  </a:lnTo>
                  <a:lnTo>
                    <a:pt x="1920" y="211"/>
                  </a:lnTo>
                  <a:lnTo>
                    <a:pt x="1920" y="193"/>
                  </a:lnTo>
                  <a:lnTo>
                    <a:pt x="1926" y="175"/>
                  </a:lnTo>
                  <a:lnTo>
                    <a:pt x="1926" y="163"/>
                  </a:lnTo>
                  <a:lnTo>
                    <a:pt x="1926" y="145"/>
                  </a:lnTo>
                  <a:lnTo>
                    <a:pt x="1926" y="133"/>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283"/>
                  </a:lnTo>
                  <a:lnTo>
                    <a:pt x="1956" y="283"/>
                  </a:lnTo>
                  <a:lnTo>
                    <a:pt x="1962" y="283"/>
                  </a:lnTo>
                  <a:lnTo>
                    <a:pt x="1968" y="283"/>
                  </a:lnTo>
                  <a:lnTo>
                    <a:pt x="1974" y="283"/>
                  </a:lnTo>
                  <a:lnTo>
                    <a:pt x="1980" y="283"/>
                  </a:lnTo>
                  <a:lnTo>
                    <a:pt x="1986" y="283"/>
                  </a:lnTo>
                  <a:lnTo>
                    <a:pt x="1992" y="283"/>
                  </a:lnTo>
                  <a:lnTo>
                    <a:pt x="1998" y="283"/>
                  </a:lnTo>
                  <a:lnTo>
                    <a:pt x="2004" y="283"/>
                  </a:lnTo>
                  <a:lnTo>
                    <a:pt x="2010" y="283"/>
                  </a:lnTo>
                  <a:lnTo>
                    <a:pt x="2016" y="283"/>
                  </a:lnTo>
                  <a:lnTo>
                    <a:pt x="2022" y="283"/>
                  </a:lnTo>
                  <a:lnTo>
                    <a:pt x="2028" y="283"/>
                  </a:lnTo>
                  <a:lnTo>
                    <a:pt x="2034" y="283"/>
                  </a:lnTo>
                  <a:lnTo>
                    <a:pt x="2040" y="283"/>
                  </a:lnTo>
                  <a:lnTo>
                    <a:pt x="2046" y="283"/>
                  </a:lnTo>
                  <a:lnTo>
                    <a:pt x="2052" y="283"/>
                  </a:lnTo>
                  <a:lnTo>
                    <a:pt x="2058" y="283"/>
                  </a:lnTo>
                  <a:lnTo>
                    <a:pt x="2064" y="283"/>
                  </a:lnTo>
                  <a:lnTo>
                    <a:pt x="2070" y="283"/>
                  </a:lnTo>
                  <a:lnTo>
                    <a:pt x="2076" y="283"/>
                  </a:lnTo>
                  <a:lnTo>
                    <a:pt x="2082" y="283"/>
                  </a:lnTo>
                  <a:lnTo>
                    <a:pt x="2088" y="283"/>
                  </a:lnTo>
                  <a:lnTo>
                    <a:pt x="2094" y="283"/>
                  </a:lnTo>
                  <a:lnTo>
                    <a:pt x="2100" y="283"/>
                  </a:lnTo>
                  <a:lnTo>
                    <a:pt x="2106" y="283"/>
                  </a:lnTo>
                  <a:lnTo>
                    <a:pt x="2112" y="283"/>
                  </a:lnTo>
                  <a:lnTo>
                    <a:pt x="2118" y="283"/>
                  </a:lnTo>
                  <a:lnTo>
                    <a:pt x="2124" y="283"/>
                  </a:lnTo>
                  <a:lnTo>
                    <a:pt x="2130" y="283"/>
                  </a:lnTo>
                  <a:lnTo>
                    <a:pt x="2136" y="283"/>
                  </a:lnTo>
                  <a:lnTo>
                    <a:pt x="2142" y="283"/>
                  </a:lnTo>
                  <a:lnTo>
                    <a:pt x="2148" y="283"/>
                  </a:lnTo>
                  <a:lnTo>
                    <a:pt x="2154" y="283"/>
                  </a:lnTo>
                  <a:lnTo>
                    <a:pt x="2160" y="283"/>
                  </a:lnTo>
                  <a:lnTo>
                    <a:pt x="2166" y="283"/>
                  </a:lnTo>
                  <a:lnTo>
                    <a:pt x="2172" y="283"/>
                  </a:lnTo>
                  <a:lnTo>
                    <a:pt x="2178" y="283"/>
                  </a:lnTo>
                  <a:lnTo>
                    <a:pt x="2184" y="283"/>
                  </a:lnTo>
                  <a:lnTo>
                    <a:pt x="2190" y="283"/>
                  </a:lnTo>
                  <a:lnTo>
                    <a:pt x="2196" y="283"/>
                  </a:lnTo>
                  <a:lnTo>
                    <a:pt x="2202" y="283"/>
                  </a:lnTo>
                  <a:lnTo>
                    <a:pt x="2208" y="283"/>
                  </a:lnTo>
                  <a:lnTo>
                    <a:pt x="2214" y="283"/>
                  </a:lnTo>
                  <a:lnTo>
                    <a:pt x="2220" y="283"/>
                  </a:lnTo>
                  <a:lnTo>
                    <a:pt x="2226" y="283"/>
                  </a:lnTo>
                  <a:lnTo>
                    <a:pt x="2232" y="283"/>
                  </a:lnTo>
                  <a:lnTo>
                    <a:pt x="2238" y="283"/>
                  </a:lnTo>
                  <a:lnTo>
                    <a:pt x="2244" y="283"/>
                  </a:lnTo>
                  <a:lnTo>
                    <a:pt x="2250" y="283"/>
                  </a:lnTo>
                  <a:lnTo>
                    <a:pt x="2256" y="283"/>
                  </a:lnTo>
                  <a:lnTo>
                    <a:pt x="2262" y="283"/>
                  </a:lnTo>
                  <a:lnTo>
                    <a:pt x="2268" y="283"/>
                  </a:lnTo>
                  <a:lnTo>
                    <a:pt x="2274" y="283"/>
                  </a:lnTo>
                  <a:lnTo>
                    <a:pt x="2280" y="283"/>
                  </a:lnTo>
                  <a:lnTo>
                    <a:pt x="2286" y="283"/>
                  </a:lnTo>
                  <a:lnTo>
                    <a:pt x="2292" y="283"/>
                  </a:lnTo>
                  <a:lnTo>
                    <a:pt x="2298" y="283"/>
                  </a:lnTo>
                  <a:lnTo>
                    <a:pt x="2304" y="283"/>
                  </a:lnTo>
                  <a:lnTo>
                    <a:pt x="2310" y="283"/>
                  </a:lnTo>
                  <a:lnTo>
                    <a:pt x="2316" y="283"/>
                  </a:lnTo>
                  <a:lnTo>
                    <a:pt x="2322" y="283"/>
                  </a:lnTo>
                  <a:lnTo>
                    <a:pt x="2328" y="283"/>
                  </a:lnTo>
                  <a:lnTo>
                    <a:pt x="2334" y="283"/>
                  </a:lnTo>
                  <a:lnTo>
                    <a:pt x="2340" y="283"/>
                  </a:lnTo>
                  <a:lnTo>
                    <a:pt x="2346" y="283"/>
                  </a:lnTo>
                  <a:lnTo>
                    <a:pt x="2352" y="283"/>
                  </a:lnTo>
                  <a:lnTo>
                    <a:pt x="2358" y="283"/>
                  </a:lnTo>
                  <a:lnTo>
                    <a:pt x="2364" y="283"/>
                  </a:lnTo>
                  <a:lnTo>
                    <a:pt x="2370" y="283"/>
                  </a:lnTo>
                  <a:lnTo>
                    <a:pt x="2376" y="283"/>
                  </a:lnTo>
                  <a:lnTo>
                    <a:pt x="2382" y="283"/>
                  </a:lnTo>
                  <a:lnTo>
                    <a:pt x="2388" y="283"/>
                  </a:lnTo>
                  <a:lnTo>
                    <a:pt x="2394" y="283"/>
                  </a:lnTo>
                  <a:lnTo>
                    <a:pt x="2400" y="283"/>
                  </a:lnTo>
                  <a:lnTo>
                    <a:pt x="2406" y="283"/>
                  </a:lnTo>
                  <a:lnTo>
                    <a:pt x="2412" y="283"/>
                  </a:lnTo>
                  <a:lnTo>
                    <a:pt x="2418" y="283"/>
                  </a:lnTo>
                  <a:lnTo>
                    <a:pt x="2424" y="283"/>
                  </a:lnTo>
                  <a:lnTo>
                    <a:pt x="2430" y="283"/>
                  </a:lnTo>
                  <a:lnTo>
                    <a:pt x="2436" y="283"/>
                  </a:lnTo>
                  <a:lnTo>
                    <a:pt x="2442" y="283"/>
                  </a:lnTo>
                  <a:lnTo>
                    <a:pt x="2448" y="283"/>
                  </a:lnTo>
                  <a:lnTo>
                    <a:pt x="2454" y="283"/>
                  </a:lnTo>
                  <a:lnTo>
                    <a:pt x="2460" y="283"/>
                  </a:lnTo>
                  <a:lnTo>
                    <a:pt x="2466" y="283"/>
                  </a:lnTo>
                  <a:lnTo>
                    <a:pt x="2472" y="283"/>
                  </a:lnTo>
                  <a:lnTo>
                    <a:pt x="2478" y="283"/>
                  </a:lnTo>
                  <a:lnTo>
                    <a:pt x="2484" y="283"/>
                  </a:lnTo>
                  <a:lnTo>
                    <a:pt x="2490" y="283"/>
                  </a:lnTo>
                  <a:lnTo>
                    <a:pt x="2496" y="283"/>
                  </a:lnTo>
                  <a:lnTo>
                    <a:pt x="2502" y="283"/>
                  </a:lnTo>
                  <a:lnTo>
                    <a:pt x="2508" y="283"/>
                  </a:lnTo>
                  <a:lnTo>
                    <a:pt x="2514" y="283"/>
                  </a:lnTo>
                  <a:lnTo>
                    <a:pt x="2520" y="283"/>
                  </a:lnTo>
                  <a:lnTo>
                    <a:pt x="2526" y="283"/>
                  </a:lnTo>
                  <a:lnTo>
                    <a:pt x="2532" y="283"/>
                  </a:lnTo>
                  <a:lnTo>
                    <a:pt x="2538" y="283"/>
                  </a:lnTo>
                  <a:lnTo>
                    <a:pt x="2544" y="283"/>
                  </a:lnTo>
                  <a:lnTo>
                    <a:pt x="2550" y="283"/>
                  </a:lnTo>
                  <a:lnTo>
                    <a:pt x="2556" y="283"/>
                  </a:lnTo>
                  <a:lnTo>
                    <a:pt x="2562" y="283"/>
                  </a:lnTo>
                  <a:lnTo>
                    <a:pt x="2568" y="283"/>
                  </a:lnTo>
                  <a:lnTo>
                    <a:pt x="2574" y="283"/>
                  </a:lnTo>
                  <a:lnTo>
                    <a:pt x="2580" y="283"/>
                  </a:lnTo>
                  <a:lnTo>
                    <a:pt x="2586" y="283"/>
                  </a:lnTo>
                  <a:lnTo>
                    <a:pt x="2592" y="283"/>
                  </a:lnTo>
                  <a:lnTo>
                    <a:pt x="2598" y="283"/>
                  </a:lnTo>
                  <a:lnTo>
                    <a:pt x="2598" y="0"/>
                  </a:lnTo>
                </a:path>
              </a:pathLst>
            </a:custGeom>
            <a:noFill/>
            <a:ln w="28575" cmpd="sng">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2779" name="Rectangle 61"/>
            <p:cNvSpPr>
              <a:spLocks noChangeAspect="1" noChangeArrowheads="1"/>
            </p:cNvSpPr>
            <p:nvPr/>
          </p:nvSpPr>
          <p:spPr bwMode="auto">
            <a:xfrm>
              <a:off x="5062" y="524"/>
              <a:ext cx="32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CC"/>
                  </a:solidFill>
                </a:rPr>
                <a:t>ASK</a:t>
              </a:r>
            </a:p>
          </p:txBody>
        </p:sp>
        <p:sp>
          <p:nvSpPr>
            <p:cNvPr id="32780" name="Rectangle 105"/>
            <p:cNvSpPr>
              <a:spLocks noChangeAspect="1" noChangeArrowheads="1"/>
            </p:cNvSpPr>
            <p:nvPr/>
          </p:nvSpPr>
          <p:spPr bwMode="auto">
            <a:xfrm>
              <a:off x="321" y="2432"/>
              <a:ext cx="207"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990000"/>
                  </a:solidFill>
                </a:rPr>
                <a:t>-E</a:t>
              </a:r>
              <a:r>
                <a:rPr lang="pt-BR" altLang="pt-BR" b="1" baseline="-25000">
                  <a:solidFill>
                    <a:srgbClr val="990000"/>
                  </a:solidFill>
                </a:rPr>
                <a:t>0</a:t>
              </a:r>
              <a:endParaRPr lang="pt-BR" altLang="pt-BR" b="1">
                <a:solidFill>
                  <a:srgbClr val="990000"/>
                </a:solidFill>
              </a:endParaRPr>
            </a:p>
          </p:txBody>
        </p:sp>
        <p:sp>
          <p:nvSpPr>
            <p:cNvPr id="32781" name="Rectangle 108"/>
            <p:cNvSpPr>
              <a:spLocks noChangeAspect="1" noChangeArrowheads="1"/>
            </p:cNvSpPr>
            <p:nvPr/>
          </p:nvSpPr>
          <p:spPr bwMode="auto">
            <a:xfrm>
              <a:off x="373" y="2048"/>
              <a:ext cx="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990000"/>
                  </a:solidFill>
                </a:rPr>
                <a:t>0</a:t>
              </a:r>
            </a:p>
          </p:txBody>
        </p:sp>
        <p:sp>
          <p:nvSpPr>
            <p:cNvPr id="32782" name="Rectangle 111"/>
            <p:cNvSpPr>
              <a:spLocks noChangeAspect="1" noChangeArrowheads="1"/>
            </p:cNvSpPr>
            <p:nvPr/>
          </p:nvSpPr>
          <p:spPr bwMode="auto">
            <a:xfrm>
              <a:off x="346" y="1568"/>
              <a:ext cx="157"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990000"/>
                  </a:solidFill>
                </a:rPr>
                <a:t>E</a:t>
              </a:r>
              <a:r>
                <a:rPr lang="pt-BR" altLang="pt-BR" b="1" baseline="-25000">
                  <a:solidFill>
                    <a:srgbClr val="990000"/>
                  </a:solidFill>
                </a:rPr>
                <a:t>0</a:t>
              </a:r>
              <a:endParaRPr lang="pt-BR" altLang="pt-BR" b="1">
                <a:solidFill>
                  <a:srgbClr val="990000"/>
                </a:solidFill>
              </a:endParaRPr>
            </a:p>
          </p:txBody>
        </p:sp>
        <p:sp>
          <p:nvSpPr>
            <p:cNvPr id="32783" name="Freeform 116"/>
            <p:cNvSpPr>
              <a:spLocks noChangeAspect="1"/>
            </p:cNvSpPr>
            <p:nvPr/>
          </p:nvSpPr>
          <p:spPr bwMode="auto">
            <a:xfrm>
              <a:off x="556" y="1681"/>
              <a:ext cx="4919" cy="895"/>
            </a:xfrm>
            <a:custGeom>
              <a:avLst/>
              <a:gdLst>
                <a:gd name="T0" fmla="*/ 1857570 w 2598"/>
                <a:gd name="T1" fmla="*/ 1544134 h 559"/>
                <a:gd name="T2" fmla="*/ 4031331 w 2598"/>
                <a:gd name="T3" fmla="*/ 521543 h 559"/>
                <a:gd name="T4" fmla="*/ 5887702 w 2598"/>
                <a:gd name="T5" fmla="*/ 630187 h 559"/>
                <a:gd name="T6" fmla="*/ 8048856 w 2598"/>
                <a:gd name="T7" fmla="*/ 1470643 h 559"/>
                <a:gd name="T8" fmla="*/ 9930980 w 2598"/>
                <a:gd name="T9" fmla="*/ 0 h 559"/>
                <a:gd name="T10" fmla="*/ 12092439 w 2598"/>
                <a:gd name="T11" fmla="*/ 1470643 h 559"/>
                <a:gd name="T12" fmla="*/ 13948632 w 2598"/>
                <a:gd name="T13" fmla="*/ 630187 h 559"/>
                <a:gd name="T14" fmla="*/ 16122976 w 2598"/>
                <a:gd name="T15" fmla="*/ 521543 h 559"/>
                <a:gd name="T16" fmla="*/ 17980184 w 2598"/>
                <a:gd name="T17" fmla="*/ 1544134 h 559"/>
                <a:gd name="T18" fmla="*/ 20125837 w 2598"/>
                <a:gd name="T19" fmla="*/ 20956 h 559"/>
                <a:gd name="T20" fmla="*/ 22316385 w 2598"/>
                <a:gd name="T21" fmla="*/ 1399202 h 559"/>
                <a:gd name="T22" fmla="*/ 24173911 w 2598"/>
                <a:gd name="T23" fmla="*/ 736005 h 559"/>
                <a:gd name="T24" fmla="*/ 26350903 w 2598"/>
                <a:gd name="T25" fmla="*/ 432029 h 559"/>
                <a:gd name="T26" fmla="*/ 28208110 w 2598"/>
                <a:gd name="T27" fmla="*/ 1598332 h 559"/>
                <a:gd name="T28" fmla="*/ 30353990 w 2598"/>
                <a:gd name="T29" fmla="*/ 39213 h 559"/>
                <a:gd name="T30" fmla="*/ 32218355 w 2598"/>
                <a:gd name="T31" fmla="*/ 1327421 h 559"/>
                <a:gd name="T32" fmla="*/ 34399406 w 2598"/>
                <a:gd name="T33" fmla="*/ 343246 h 559"/>
                <a:gd name="T34" fmla="*/ 36575489 w 2598"/>
                <a:gd name="T35" fmla="*/ 1615444 h 559"/>
                <a:gd name="T36" fmla="*/ 38735819 w 2598"/>
                <a:gd name="T37" fmla="*/ 630187 h 559"/>
                <a:gd name="T38" fmla="*/ 41217902 w 2598"/>
                <a:gd name="T39" fmla="*/ 307571 h 559"/>
                <a:gd name="T40" fmla="*/ 43071626 w 2598"/>
                <a:gd name="T41" fmla="*/ 1598332 h 559"/>
                <a:gd name="T42" fmla="*/ 45555830 w 2598"/>
                <a:gd name="T43" fmla="*/ 684622 h 559"/>
                <a:gd name="T44" fmla="*/ 47714100 w 2598"/>
                <a:gd name="T45" fmla="*/ 272711 h 559"/>
                <a:gd name="T46" fmla="*/ 49892243 w 2598"/>
                <a:gd name="T47" fmla="*/ 1560122 h 559"/>
                <a:gd name="T48" fmla="*/ 52067024 w 2598"/>
                <a:gd name="T49" fmla="*/ 736005 h 559"/>
                <a:gd name="T50" fmla="*/ 54525265 w 2598"/>
                <a:gd name="T51" fmla="*/ 234985 h 559"/>
                <a:gd name="T52" fmla="*/ 56413979 w 2598"/>
                <a:gd name="T53" fmla="*/ 1544134 h 559"/>
                <a:gd name="T54" fmla="*/ 58861679 w 2598"/>
                <a:gd name="T55" fmla="*/ 790547 h 559"/>
                <a:gd name="T56" fmla="*/ 61041760 w 2598"/>
                <a:gd name="T57" fmla="*/ 199582 h 559"/>
                <a:gd name="T58" fmla="*/ 63197213 w 2598"/>
                <a:gd name="T59" fmla="*/ 1507836 h 559"/>
                <a:gd name="T60" fmla="*/ 65375704 w 2598"/>
                <a:gd name="T61" fmla="*/ 844486 h 559"/>
                <a:gd name="T62" fmla="*/ 67566510 w 2598"/>
                <a:gd name="T63" fmla="*/ 343246 h 559"/>
                <a:gd name="T64" fmla="*/ 69711875 w 2598"/>
                <a:gd name="T65" fmla="*/ 844486 h 559"/>
                <a:gd name="T66" fmla="*/ 71569446 w 2598"/>
                <a:gd name="T67" fmla="*/ 1327421 h 559"/>
                <a:gd name="T68" fmla="*/ 73759889 w 2598"/>
                <a:gd name="T69" fmla="*/ 39213 h 559"/>
                <a:gd name="T70" fmla="*/ 75603646 w 2598"/>
                <a:gd name="T71" fmla="*/ 1598332 h 559"/>
                <a:gd name="T72" fmla="*/ 77762825 w 2598"/>
                <a:gd name="T73" fmla="*/ 432029 h 559"/>
                <a:gd name="T74" fmla="*/ 79651720 w 2598"/>
                <a:gd name="T75" fmla="*/ 736005 h 559"/>
                <a:gd name="T76" fmla="*/ 81806113 w 2598"/>
                <a:gd name="T77" fmla="*/ 1399202 h 559"/>
                <a:gd name="T78" fmla="*/ 83660533 w 2598"/>
                <a:gd name="T79" fmla="*/ 20956 h 559"/>
                <a:gd name="T80" fmla="*/ 85836677 w 2598"/>
                <a:gd name="T81" fmla="*/ 1544134 h 559"/>
                <a:gd name="T82" fmla="*/ 87692006 w 2598"/>
                <a:gd name="T83" fmla="*/ 521543 h 559"/>
                <a:gd name="T84" fmla="*/ 89854275 w 2598"/>
                <a:gd name="T85" fmla="*/ 630187 h 559"/>
                <a:gd name="T86" fmla="*/ 91726569 w 2598"/>
                <a:gd name="T87" fmla="*/ 1470643 h 559"/>
                <a:gd name="T88" fmla="*/ 93885869 w 2598"/>
                <a:gd name="T89" fmla="*/ 0 h 559"/>
                <a:gd name="T90" fmla="*/ 96062316 w 2598"/>
                <a:gd name="T91" fmla="*/ 1470643 h 559"/>
                <a:gd name="T92" fmla="*/ 97920372 w 2598"/>
                <a:gd name="T93" fmla="*/ 630187 h 559"/>
                <a:gd name="T94" fmla="*/ 100083792 w 2598"/>
                <a:gd name="T95" fmla="*/ 521543 h 559"/>
                <a:gd name="T96" fmla="*/ 102256058 w 2598"/>
                <a:gd name="T97" fmla="*/ 736005 h 559"/>
                <a:gd name="T98" fmla="*/ 104420023 w 2598"/>
                <a:gd name="T99" fmla="*/ 1560122 h 559"/>
                <a:gd name="T100" fmla="*/ 106593561 w 2598"/>
                <a:gd name="T101" fmla="*/ 272711 h 559"/>
                <a:gd name="T102" fmla="*/ 108755649 w 2598"/>
                <a:gd name="T103" fmla="*/ 684622 h 559"/>
                <a:gd name="T104" fmla="*/ 111234188 w 2598"/>
                <a:gd name="T105" fmla="*/ 1598332 h 559"/>
                <a:gd name="T106" fmla="*/ 113123386 w 2598"/>
                <a:gd name="T107" fmla="*/ 307571 h 559"/>
                <a:gd name="T108" fmla="*/ 115575205 w 2598"/>
                <a:gd name="T109" fmla="*/ 630187 h 559"/>
                <a:gd name="T110" fmla="*/ 117757468 w 2598"/>
                <a:gd name="T111" fmla="*/ 1615444 h 559"/>
                <a:gd name="T112" fmla="*/ 119605951 w 2598"/>
                <a:gd name="T113" fmla="*/ 343246 h 559"/>
                <a:gd name="T114" fmla="*/ 122093881 w 2598"/>
                <a:gd name="T115" fmla="*/ 576799 h 559"/>
                <a:gd name="T116" fmla="*/ 124572360 w 2598"/>
                <a:gd name="T117" fmla="*/ 1633476 h 559"/>
                <a:gd name="T118" fmla="*/ 126429870 w 2598"/>
                <a:gd name="T119" fmla="*/ 396914 h 559"/>
                <a:gd name="T120" fmla="*/ 128607801 w 2598"/>
                <a:gd name="T121" fmla="*/ 521543 h 559"/>
                <a:gd name="T122" fmla="*/ 131072284 w 2598"/>
                <a:gd name="T123" fmla="*/ 1650527 h 559"/>
                <a:gd name="T124" fmla="*/ 132944214 w 2598"/>
                <a:gd name="T125" fmla="*/ 432029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0" y="7"/>
                  </a:lnTo>
                  <a:lnTo>
                    <a:pt x="0" y="13"/>
                  </a:lnTo>
                  <a:lnTo>
                    <a:pt x="6" y="25"/>
                  </a:lnTo>
                  <a:lnTo>
                    <a:pt x="6" y="43"/>
                  </a:lnTo>
                  <a:lnTo>
                    <a:pt x="6" y="67"/>
                  </a:lnTo>
                  <a:lnTo>
                    <a:pt x="6" y="91"/>
                  </a:lnTo>
                  <a:lnTo>
                    <a:pt x="12" y="115"/>
                  </a:lnTo>
                  <a:lnTo>
                    <a:pt x="12" y="145"/>
                  </a:lnTo>
                  <a:lnTo>
                    <a:pt x="12" y="175"/>
                  </a:lnTo>
                  <a:lnTo>
                    <a:pt x="12" y="211"/>
                  </a:lnTo>
                  <a:lnTo>
                    <a:pt x="12" y="247"/>
                  </a:lnTo>
                  <a:lnTo>
                    <a:pt x="18" y="283"/>
                  </a:lnTo>
                  <a:lnTo>
                    <a:pt x="18" y="313"/>
                  </a:lnTo>
                  <a:lnTo>
                    <a:pt x="18" y="349"/>
                  </a:lnTo>
                  <a:lnTo>
                    <a:pt x="18" y="385"/>
                  </a:lnTo>
                  <a:lnTo>
                    <a:pt x="18" y="415"/>
                  </a:lnTo>
                  <a:lnTo>
                    <a:pt x="24" y="445"/>
                  </a:lnTo>
                  <a:lnTo>
                    <a:pt x="24" y="469"/>
                  </a:lnTo>
                  <a:lnTo>
                    <a:pt x="24" y="493"/>
                  </a:lnTo>
                  <a:lnTo>
                    <a:pt x="24" y="517"/>
                  </a:lnTo>
                  <a:lnTo>
                    <a:pt x="30" y="535"/>
                  </a:lnTo>
                  <a:lnTo>
                    <a:pt x="30" y="547"/>
                  </a:lnTo>
                  <a:lnTo>
                    <a:pt x="30" y="553"/>
                  </a:lnTo>
                  <a:lnTo>
                    <a:pt x="30" y="559"/>
                  </a:lnTo>
                  <a:lnTo>
                    <a:pt x="36" y="553"/>
                  </a:lnTo>
                  <a:lnTo>
                    <a:pt x="36" y="547"/>
                  </a:lnTo>
                  <a:lnTo>
                    <a:pt x="36" y="535"/>
                  </a:lnTo>
                  <a:lnTo>
                    <a:pt x="36" y="517"/>
                  </a:lnTo>
                  <a:lnTo>
                    <a:pt x="36" y="493"/>
                  </a:lnTo>
                  <a:lnTo>
                    <a:pt x="42" y="469"/>
                  </a:lnTo>
                  <a:lnTo>
                    <a:pt x="42" y="445"/>
                  </a:lnTo>
                  <a:lnTo>
                    <a:pt x="42" y="415"/>
                  </a:lnTo>
                  <a:lnTo>
                    <a:pt x="42" y="385"/>
                  </a:lnTo>
                  <a:lnTo>
                    <a:pt x="48" y="349"/>
                  </a:lnTo>
                  <a:lnTo>
                    <a:pt x="48" y="313"/>
                  </a:lnTo>
                  <a:lnTo>
                    <a:pt x="48" y="283"/>
                  </a:lnTo>
                  <a:lnTo>
                    <a:pt x="48" y="247"/>
                  </a:lnTo>
                  <a:lnTo>
                    <a:pt x="48" y="211"/>
                  </a:lnTo>
                  <a:lnTo>
                    <a:pt x="54" y="175"/>
                  </a:lnTo>
                  <a:lnTo>
                    <a:pt x="54" y="145"/>
                  </a:lnTo>
                  <a:lnTo>
                    <a:pt x="54" y="115"/>
                  </a:lnTo>
                  <a:lnTo>
                    <a:pt x="54" y="91"/>
                  </a:lnTo>
                  <a:lnTo>
                    <a:pt x="60" y="67"/>
                  </a:lnTo>
                  <a:lnTo>
                    <a:pt x="60" y="43"/>
                  </a:lnTo>
                  <a:lnTo>
                    <a:pt x="60" y="25"/>
                  </a:lnTo>
                  <a:lnTo>
                    <a:pt x="60" y="13"/>
                  </a:lnTo>
                  <a:lnTo>
                    <a:pt x="60" y="7"/>
                  </a:lnTo>
                  <a:lnTo>
                    <a:pt x="66" y="0"/>
                  </a:lnTo>
                  <a:lnTo>
                    <a:pt x="66" y="7"/>
                  </a:lnTo>
                  <a:lnTo>
                    <a:pt x="66" y="13"/>
                  </a:lnTo>
                  <a:lnTo>
                    <a:pt x="66" y="25"/>
                  </a:lnTo>
                  <a:lnTo>
                    <a:pt x="72" y="43"/>
                  </a:lnTo>
                  <a:lnTo>
                    <a:pt x="72" y="67"/>
                  </a:lnTo>
                  <a:lnTo>
                    <a:pt x="72" y="91"/>
                  </a:lnTo>
                  <a:lnTo>
                    <a:pt x="72" y="115"/>
                  </a:lnTo>
                  <a:lnTo>
                    <a:pt x="78" y="145"/>
                  </a:lnTo>
                  <a:lnTo>
                    <a:pt x="78" y="175"/>
                  </a:lnTo>
                  <a:lnTo>
                    <a:pt x="78" y="211"/>
                  </a:lnTo>
                  <a:lnTo>
                    <a:pt x="78" y="247"/>
                  </a:lnTo>
                  <a:lnTo>
                    <a:pt x="78" y="283"/>
                  </a:lnTo>
                  <a:lnTo>
                    <a:pt x="84" y="313"/>
                  </a:lnTo>
                  <a:lnTo>
                    <a:pt x="84" y="349"/>
                  </a:lnTo>
                  <a:lnTo>
                    <a:pt x="84" y="385"/>
                  </a:lnTo>
                  <a:lnTo>
                    <a:pt x="84" y="415"/>
                  </a:lnTo>
                  <a:lnTo>
                    <a:pt x="90" y="445"/>
                  </a:lnTo>
                  <a:lnTo>
                    <a:pt x="90" y="469"/>
                  </a:lnTo>
                  <a:lnTo>
                    <a:pt x="90" y="493"/>
                  </a:lnTo>
                  <a:lnTo>
                    <a:pt x="90" y="517"/>
                  </a:lnTo>
                  <a:lnTo>
                    <a:pt x="90" y="535"/>
                  </a:lnTo>
                  <a:lnTo>
                    <a:pt x="96" y="547"/>
                  </a:lnTo>
                  <a:lnTo>
                    <a:pt x="96" y="553"/>
                  </a:lnTo>
                  <a:lnTo>
                    <a:pt x="96" y="559"/>
                  </a:lnTo>
                  <a:lnTo>
                    <a:pt x="96" y="553"/>
                  </a:lnTo>
                  <a:lnTo>
                    <a:pt x="102" y="547"/>
                  </a:lnTo>
                  <a:lnTo>
                    <a:pt x="102" y="535"/>
                  </a:lnTo>
                  <a:lnTo>
                    <a:pt x="102" y="517"/>
                  </a:lnTo>
                  <a:lnTo>
                    <a:pt x="102" y="493"/>
                  </a:lnTo>
                  <a:lnTo>
                    <a:pt x="108" y="469"/>
                  </a:lnTo>
                  <a:lnTo>
                    <a:pt x="108" y="445"/>
                  </a:lnTo>
                  <a:lnTo>
                    <a:pt x="108" y="415"/>
                  </a:lnTo>
                  <a:lnTo>
                    <a:pt x="108" y="385"/>
                  </a:lnTo>
                  <a:lnTo>
                    <a:pt x="108" y="349"/>
                  </a:lnTo>
                  <a:lnTo>
                    <a:pt x="114" y="313"/>
                  </a:lnTo>
                  <a:lnTo>
                    <a:pt x="114" y="277"/>
                  </a:lnTo>
                  <a:lnTo>
                    <a:pt x="114" y="247"/>
                  </a:lnTo>
                  <a:lnTo>
                    <a:pt x="114" y="211"/>
                  </a:lnTo>
                  <a:lnTo>
                    <a:pt x="114" y="175"/>
                  </a:lnTo>
                  <a:lnTo>
                    <a:pt x="120" y="145"/>
                  </a:lnTo>
                  <a:lnTo>
                    <a:pt x="120" y="115"/>
                  </a:lnTo>
                  <a:lnTo>
                    <a:pt x="120" y="91"/>
                  </a:lnTo>
                  <a:lnTo>
                    <a:pt x="120" y="67"/>
                  </a:lnTo>
                  <a:lnTo>
                    <a:pt x="126" y="43"/>
                  </a:lnTo>
                  <a:lnTo>
                    <a:pt x="126" y="25"/>
                  </a:lnTo>
                  <a:lnTo>
                    <a:pt x="126" y="13"/>
                  </a:lnTo>
                  <a:lnTo>
                    <a:pt x="126" y="7"/>
                  </a:lnTo>
                  <a:lnTo>
                    <a:pt x="132" y="0"/>
                  </a:lnTo>
                  <a:lnTo>
                    <a:pt x="132" y="7"/>
                  </a:lnTo>
                  <a:lnTo>
                    <a:pt x="132" y="13"/>
                  </a:lnTo>
                  <a:lnTo>
                    <a:pt x="132" y="25"/>
                  </a:lnTo>
                  <a:lnTo>
                    <a:pt x="138" y="43"/>
                  </a:lnTo>
                  <a:lnTo>
                    <a:pt x="138" y="67"/>
                  </a:lnTo>
                  <a:lnTo>
                    <a:pt x="138" y="91"/>
                  </a:lnTo>
                  <a:lnTo>
                    <a:pt x="138" y="115"/>
                  </a:lnTo>
                  <a:lnTo>
                    <a:pt x="138" y="145"/>
                  </a:lnTo>
                  <a:lnTo>
                    <a:pt x="144" y="175"/>
                  </a:lnTo>
                  <a:lnTo>
                    <a:pt x="144" y="211"/>
                  </a:lnTo>
                  <a:lnTo>
                    <a:pt x="144" y="247"/>
                  </a:lnTo>
                  <a:lnTo>
                    <a:pt x="144" y="283"/>
                  </a:lnTo>
                  <a:lnTo>
                    <a:pt x="144" y="313"/>
                  </a:lnTo>
                  <a:lnTo>
                    <a:pt x="150" y="349"/>
                  </a:lnTo>
                  <a:lnTo>
                    <a:pt x="150" y="385"/>
                  </a:lnTo>
                  <a:lnTo>
                    <a:pt x="150" y="415"/>
                  </a:lnTo>
                  <a:lnTo>
                    <a:pt x="150" y="445"/>
                  </a:lnTo>
                  <a:lnTo>
                    <a:pt x="156" y="469"/>
                  </a:lnTo>
                  <a:lnTo>
                    <a:pt x="156" y="493"/>
                  </a:lnTo>
                  <a:lnTo>
                    <a:pt x="156" y="517"/>
                  </a:lnTo>
                  <a:lnTo>
                    <a:pt x="156" y="535"/>
                  </a:lnTo>
                  <a:lnTo>
                    <a:pt x="156" y="547"/>
                  </a:lnTo>
                  <a:lnTo>
                    <a:pt x="162" y="553"/>
                  </a:lnTo>
                  <a:lnTo>
                    <a:pt x="162" y="559"/>
                  </a:lnTo>
                  <a:lnTo>
                    <a:pt x="162" y="553"/>
                  </a:lnTo>
                  <a:lnTo>
                    <a:pt x="162" y="547"/>
                  </a:lnTo>
                  <a:lnTo>
                    <a:pt x="168" y="535"/>
                  </a:lnTo>
                  <a:lnTo>
                    <a:pt x="168" y="517"/>
                  </a:lnTo>
                  <a:lnTo>
                    <a:pt x="168" y="493"/>
                  </a:lnTo>
                  <a:lnTo>
                    <a:pt x="168" y="469"/>
                  </a:lnTo>
                  <a:lnTo>
                    <a:pt x="174" y="445"/>
                  </a:lnTo>
                  <a:lnTo>
                    <a:pt x="174" y="415"/>
                  </a:lnTo>
                  <a:lnTo>
                    <a:pt x="174" y="385"/>
                  </a:lnTo>
                  <a:lnTo>
                    <a:pt x="174" y="349"/>
                  </a:lnTo>
                  <a:lnTo>
                    <a:pt x="174" y="313"/>
                  </a:lnTo>
                  <a:lnTo>
                    <a:pt x="180" y="277"/>
                  </a:lnTo>
                  <a:lnTo>
                    <a:pt x="180" y="247"/>
                  </a:lnTo>
                  <a:lnTo>
                    <a:pt x="180" y="211"/>
                  </a:lnTo>
                  <a:lnTo>
                    <a:pt x="180" y="175"/>
                  </a:lnTo>
                  <a:lnTo>
                    <a:pt x="186" y="145"/>
                  </a:lnTo>
                  <a:lnTo>
                    <a:pt x="186" y="115"/>
                  </a:lnTo>
                  <a:lnTo>
                    <a:pt x="186" y="91"/>
                  </a:lnTo>
                  <a:lnTo>
                    <a:pt x="186" y="67"/>
                  </a:lnTo>
                  <a:lnTo>
                    <a:pt x="186" y="43"/>
                  </a:lnTo>
                  <a:lnTo>
                    <a:pt x="192" y="25"/>
                  </a:lnTo>
                  <a:lnTo>
                    <a:pt x="192" y="13"/>
                  </a:lnTo>
                  <a:lnTo>
                    <a:pt x="192" y="7"/>
                  </a:lnTo>
                  <a:lnTo>
                    <a:pt x="192" y="0"/>
                  </a:lnTo>
                  <a:lnTo>
                    <a:pt x="198" y="7"/>
                  </a:lnTo>
                  <a:lnTo>
                    <a:pt x="198" y="13"/>
                  </a:lnTo>
                  <a:lnTo>
                    <a:pt x="198" y="25"/>
                  </a:lnTo>
                  <a:lnTo>
                    <a:pt x="198" y="43"/>
                  </a:lnTo>
                  <a:lnTo>
                    <a:pt x="204" y="67"/>
                  </a:lnTo>
                  <a:lnTo>
                    <a:pt x="204" y="91"/>
                  </a:lnTo>
                  <a:lnTo>
                    <a:pt x="204" y="115"/>
                  </a:lnTo>
                  <a:lnTo>
                    <a:pt x="204" y="145"/>
                  </a:lnTo>
                  <a:lnTo>
                    <a:pt x="204" y="175"/>
                  </a:lnTo>
                  <a:lnTo>
                    <a:pt x="210" y="211"/>
                  </a:lnTo>
                  <a:lnTo>
                    <a:pt x="210" y="247"/>
                  </a:lnTo>
                  <a:lnTo>
                    <a:pt x="210" y="283"/>
                  </a:lnTo>
                  <a:lnTo>
                    <a:pt x="210" y="313"/>
                  </a:lnTo>
                  <a:lnTo>
                    <a:pt x="216" y="349"/>
                  </a:lnTo>
                  <a:lnTo>
                    <a:pt x="216" y="385"/>
                  </a:lnTo>
                  <a:lnTo>
                    <a:pt x="216" y="415"/>
                  </a:lnTo>
                  <a:lnTo>
                    <a:pt x="216" y="445"/>
                  </a:lnTo>
                  <a:lnTo>
                    <a:pt x="216" y="469"/>
                  </a:lnTo>
                  <a:lnTo>
                    <a:pt x="222" y="493"/>
                  </a:lnTo>
                  <a:lnTo>
                    <a:pt x="222" y="517"/>
                  </a:lnTo>
                  <a:lnTo>
                    <a:pt x="222" y="535"/>
                  </a:lnTo>
                  <a:lnTo>
                    <a:pt x="222" y="547"/>
                  </a:lnTo>
                  <a:lnTo>
                    <a:pt x="222" y="553"/>
                  </a:lnTo>
                  <a:lnTo>
                    <a:pt x="228" y="559"/>
                  </a:lnTo>
                  <a:lnTo>
                    <a:pt x="228" y="553"/>
                  </a:lnTo>
                  <a:lnTo>
                    <a:pt x="228" y="547"/>
                  </a:lnTo>
                  <a:lnTo>
                    <a:pt x="234" y="535"/>
                  </a:lnTo>
                  <a:lnTo>
                    <a:pt x="234" y="517"/>
                  </a:lnTo>
                  <a:lnTo>
                    <a:pt x="234" y="493"/>
                  </a:lnTo>
                  <a:lnTo>
                    <a:pt x="234" y="469"/>
                  </a:lnTo>
                  <a:lnTo>
                    <a:pt x="234" y="445"/>
                  </a:lnTo>
                  <a:lnTo>
                    <a:pt x="240" y="415"/>
                  </a:lnTo>
                  <a:lnTo>
                    <a:pt x="240" y="385"/>
                  </a:lnTo>
                  <a:lnTo>
                    <a:pt x="240" y="349"/>
                  </a:lnTo>
                  <a:lnTo>
                    <a:pt x="240" y="313"/>
                  </a:lnTo>
                  <a:lnTo>
                    <a:pt x="240" y="283"/>
                  </a:lnTo>
                  <a:lnTo>
                    <a:pt x="246" y="247"/>
                  </a:lnTo>
                  <a:lnTo>
                    <a:pt x="246" y="211"/>
                  </a:lnTo>
                  <a:lnTo>
                    <a:pt x="246" y="175"/>
                  </a:lnTo>
                  <a:lnTo>
                    <a:pt x="246" y="145"/>
                  </a:lnTo>
                  <a:lnTo>
                    <a:pt x="252" y="115"/>
                  </a:lnTo>
                  <a:lnTo>
                    <a:pt x="252" y="91"/>
                  </a:lnTo>
                  <a:lnTo>
                    <a:pt x="252" y="67"/>
                  </a:lnTo>
                  <a:lnTo>
                    <a:pt x="252" y="43"/>
                  </a:lnTo>
                  <a:lnTo>
                    <a:pt x="252" y="25"/>
                  </a:lnTo>
                  <a:lnTo>
                    <a:pt x="258" y="13"/>
                  </a:lnTo>
                  <a:lnTo>
                    <a:pt x="258" y="7"/>
                  </a:lnTo>
                  <a:lnTo>
                    <a:pt x="258" y="0"/>
                  </a:lnTo>
                  <a:lnTo>
                    <a:pt x="264" y="7"/>
                  </a:lnTo>
                  <a:lnTo>
                    <a:pt x="264" y="13"/>
                  </a:lnTo>
                  <a:lnTo>
                    <a:pt x="264" y="25"/>
                  </a:lnTo>
                  <a:lnTo>
                    <a:pt x="264" y="43"/>
                  </a:lnTo>
                  <a:lnTo>
                    <a:pt x="264" y="67"/>
                  </a:lnTo>
                  <a:lnTo>
                    <a:pt x="270" y="91"/>
                  </a:lnTo>
                  <a:lnTo>
                    <a:pt x="270" y="115"/>
                  </a:lnTo>
                  <a:lnTo>
                    <a:pt x="270" y="145"/>
                  </a:lnTo>
                  <a:lnTo>
                    <a:pt x="270" y="175"/>
                  </a:lnTo>
                  <a:lnTo>
                    <a:pt x="270" y="211"/>
                  </a:lnTo>
                  <a:lnTo>
                    <a:pt x="276" y="247"/>
                  </a:lnTo>
                  <a:lnTo>
                    <a:pt x="276" y="283"/>
                  </a:lnTo>
                  <a:lnTo>
                    <a:pt x="276" y="313"/>
                  </a:lnTo>
                  <a:lnTo>
                    <a:pt x="276" y="349"/>
                  </a:lnTo>
                  <a:lnTo>
                    <a:pt x="282" y="385"/>
                  </a:lnTo>
                  <a:lnTo>
                    <a:pt x="282" y="415"/>
                  </a:lnTo>
                  <a:lnTo>
                    <a:pt x="282" y="445"/>
                  </a:lnTo>
                  <a:lnTo>
                    <a:pt x="282" y="469"/>
                  </a:lnTo>
                  <a:lnTo>
                    <a:pt x="282" y="493"/>
                  </a:lnTo>
                  <a:lnTo>
                    <a:pt x="288" y="517"/>
                  </a:lnTo>
                  <a:lnTo>
                    <a:pt x="288" y="535"/>
                  </a:lnTo>
                  <a:lnTo>
                    <a:pt x="288" y="547"/>
                  </a:lnTo>
                  <a:lnTo>
                    <a:pt x="288" y="553"/>
                  </a:lnTo>
                  <a:lnTo>
                    <a:pt x="294" y="559"/>
                  </a:lnTo>
                  <a:lnTo>
                    <a:pt x="294" y="553"/>
                  </a:lnTo>
                  <a:lnTo>
                    <a:pt x="294" y="547"/>
                  </a:lnTo>
                  <a:lnTo>
                    <a:pt x="294" y="535"/>
                  </a:lnTo>
                  <a:lnTo>
                    <a:pt x="300" y="517"/>
                  </a:lnTo>
                  <a:lnTo>
                    <a:pt x="300" y="493"/>
                  </a:lnTo>
                  <a:lnTo>
                    <a:pt x="300" y="469"/>
                  </a:lnTo>
                  <a:lnTo>
                    <a:pt x="300" y="445"/>
                  </a:lnTo>
                  <a:lnTo>
                    <a:pt x="300" y="415"/>
                  </a:lnTo>
                  <a:lnTo>
                    <a:pt x="306" y="385"/>
                  </a:lnTo>
                  <a:lnTo>
                    <a:pt x="306" y="349"/>
                  </a:lnTo>
                  <a:lnTo>
                    <a:pt x="306" y="313"/>
                  </a:lnTo>
                  <a:lnTo>
                    <a:pt x="306" y="283"/>
                  </a:lnTo>
                  <a:lnTo>
                    <a:pt x="312" y="247"/>
                  </a:lnTo>
                  <a:lnTo>
                    <a:pt x="312" y="211"/>
                  </a:lnTo>
                  <a:lnTo>
                    <a:pt x="312" y="175"/>
                  </a:lnTo>
                  <a:lnTo>
                    <a:pt x="312" y="145"/>
                  </a:lnTo>
                  <a:lnTo>
                    <a:pt x="312" y="115"/>
                  </a:lnTo>
                  <a:lnTo>
                    <a:pt x="318" y="91"/>
                  </a:lnTo>
                  <a:lnTo>
                    <a:pt x="318" y="67"/>
                  </a:lnTo>
                  <a:lnTo>
                    <a:pt x="318" y="43"/>
                  </a:lnTo>
                  <a:lnTo>
                    <a:pt x="318" y="25"/>
                  </a:lnTo>
                  <a:lnTo>
                    <a:pt x="318" y="13"/>
                  </a:lnTo>
                  <a:lnTo>
                    <a:pt x="324" y="7"/>
                  </a:lnTo>
                  <a:lnTo>
                    <a:pt x="324" y="0"/>
                  </a:lnTo>
                  <a:lnTo>
                    <a:pt x="324" y="7"/>
                  </a:lnTo>
                  <a:lnTo>
                    <a:pt x="330" y="13"/>
                  </a:lnTo>
                  <a:lnTo>
                    <a:pt x="330" y="25"/>
                  </a:lnTo>
                  <a:lnTo>
                    <a:pt x="330" y="43"/>
                  </a:lnTo>
                  <a:lnTo>
                    <a:pt x="330" y="67"/>
                  </a:lnTo>
                  <a:lnTo>
                    <a:pt x="330" y="91"/>
                  </a:lnTo>
                  <a:lnTo>
                    <a:pt x="336" y="115"/>
                  </a:lnTo>
                  <a:lnTo>
                    <a:pt x="336" y="145"/>
                  </a:lnTo>
                  <a:lnTo>
                    <a:pt x="336" y="175"/>
                  </a:lnTo>
                  <a:lnTo>
                    <a:pt x="336" y="211"/>
                  </a:lnTo>
                  <a:lnTo>
                    <a:pt x="342" y="247"/>
                  </a:lnTo>
                  <a:lnTo>
                    <a:pt x="342" y="283"/>
                  </a:lnTo>
                  <a:lnTo>
                    <a:pt x="342" y="313"/>
                  </a:lnTo>
                  <a:lnTo>
                    <a:pt x="342" y="349"/>
                  </a:lnTo>
                  <a:lnTo>
                    <a:pt x="342" y="385"/>
                  </a:lnTo>
                  <a:lnTo>
                    <a:pt x="348" y="415"/>
                  </a:lnTo>
                  <a:lnTo>
                    <a:pt x="348" y="445"/>
                  </a:lnTo>
                  <a:lnTo>
                    <a:pt x="348" y="469"/>
                  </a:lnTo>
                  <a:lnTo>
                    <a:pt x="348" y="493"/>
                  </a:lnTo>
                  <a:lnTo>
                    <a:pt x="348" y="517"/>
                  </a:lnTo>
                  <a:lnTo>
                    <a:pt x="354" y="535"/>
                  </a:lnTo>
                  <a:lnTo>
                    <a:pt x="354" y="547"/>
                  </a:lnTo>
                  <a:lnTo>
                    <a:pt x="354" y="553"/>
                  </a:lnTo>
                  <a:lnTo>
                    <a:pt x="360" y="559"/>
                  </a:lnTo>
                  <a:lnTo>
                    <a:pt x="360" y="553"/>
                  </a:lnTo>
                  <a:lnTo>
                    <a:pt x="360" y="547"/>
                  </a:lnTo>
                  <a:lnTo>
                    <a:pt x="360" y="535"/>
                  </a:lnTo>
                  <a:lnTo>
                    <a:pt x="360" y="517"/>
                  </a:lnTo>
                  <a:lnTo>
                    <a:pt x="366" y="493"/>
                  </a:lnTo>
                  <a:lnTo>
                    <a:pt x="366" y="469"/>
                  </a:lnTo>
                  <a:lnTo>
                    <a:pt x="366" y="445"/>
                  </a:lnTo>
                  <a:lnTo>
                    <a:pt x="366" y="415"/>
                  </a:lnTo>
                  <a:lnTo>
                    <a:pt x="366" y="385"/>
                  </a:lnTo>
                  <a:lnTo>
                    <a:pt x="372" y="349"/>
                  </a:lnTo>
                  <a:lnTo>
                    <a:pt x="372" y="313"/>
                  </a:lnTo>
                  <a:lnTo>
                    <a:pt x="372" y="277"/>
                  </a:lnTo>
                  <a:lnTo>
                    <a:pt x="372" y="247"/>
                  </a:lnTo>
                  <a:lnTo>
                    <a:pt x="378" y="211"/>
                  </a:lnTo>
                  <a:lnTo>
                    <a:pt x="378" y="175"/>
                  </a:lnTo>
                  <a:lnTo>
                    <a:pt x="378" y="145"/>
                  </a:lnTo>
                  <a:lnTo>
                    <a:pt x="378" y="115"/>
                  </a:lnTo>
                  <a:lnTo>
                    <a:pt x="378" y="91"/>
                  </a:lnTo>
                  <a:lnTo>
                    <a:pt x="384" y="67"/>
                  </a:lnTo>
                  <a:lnTo>
                    <a:pt x="384" y="43"/>
                  </a:lnTo>
                  <a:lnTo>
                    <a:pt x="384" y="25"/>
                  </a:lnTo>
                  <a:lnTo>
                    <a:pt x="384" y="13"/>
                  </a:lnTo>
                  <a:lnTo>
                    <a:pt x="390" y="7"/>
                  </a:lnTo>
                  <a:lnTo>
                    <a:pt x="390" y="0"/>
                  </a:lnTo>
                  <a:lnTo>
                    <a:pt x="390" y="7"/>
                  </a:lnTo>
                  <a:lnTo>
                    <a:pt x="390" y="13"/>
                  </a:lnTo>
                  <a:lnTo>
                    <a:pt x="396" y="25"/>
                  </a:lnTo>
                  <a:lnTo>
                    <a:pt x="396" y="43"/>
                  </a:lnTo>
                  <a:lnTo>
                    <a:pt x="396" y="67"/>
                  </a:lnTo>
                  <a:lnTo>
                    <a:pt x="396" y="91"/>
                  </a:lnTo>
                  <a:lnTo>
                    <a:pt x="396" y="115"/>
                  </a:lnTo>
                  <a:lnTo>
                    <a:pt x="402" y="145"/>
                  </a:lnTo>
                  <a:lnTo>
                    <a:pt x="402" y="175"/>
                  </a:lnTo>
                  <a:lnTo>
                    <a:pt x="402" y="211"/>
                  </a:lnTo>
                  <a:lnTo>
                    <a:pt x="402" y="247"/>
                  </a:lnTo>
                  <a:lnTo>
                    <a:pt x="408" y="283"/>
                  </a:lnTo>
                  <a:lnTo>
                    <a:pt x="408" y="313"/>
                  </a:lnTo>
                  <a:lnTo>
                    <a:pt x="408" y="349"/>
                  </a:lnTo>
                  <a:lnTo>
                    <a:pt x="408" y="385"/>
                  </a:lnTo>
                  <a:lnTo>
                    <a:pt x="408" y="415"/>
                  </a:lnTo>
                  <a:lnTo>
                    <a:pt x="414" y="445"/>
                  </a:lnTo>
                  <a:lnTo>
                    <a:pt x="414" y="469"/>
                  </a:lnTo>
                  <a:lnTo>
                    <a:pt x="414" y="493"/>
                  </a:lnTo>
                  <a:lnTo>
                    <a:pt x="414" y="517"/>
                  </a:lnTo>
                  <a:lnTo>
                    <a:pt x="414" y="535"/>
                  </a:lnTo>
                  <a:lnTo>
                    <a:pt x="420" y="547"/>
                  </a:lnTo>
                  <a:lnTo>
                    <a:pt x="420" y="553"/>
                  </a:lnTo>
                  <a:lnTo>
                    <a:pt x="420" y="559"/>
                  </a:lnTo>
                  <a:lnTo>
                    <a:pt x="426" y="553"/>
                  </a:lnTo>
                  <a:lnTo>
                    <a:pt x="426" y="547"/>
                  </a:lnTo>
                  <a:lnTo>
                    <a:pt x="426" y="535"/>
                  </a:lnTo>
                  <a:lnTo>
                    <a:pt x="426" y="517"/>
                  </a:lnTo>
                  <a:lnTo>
                    <a:pt x="426" y="493"/>
                  </a:lnTo>
                  <a:lnTo>
                    <a:pt x="432" y="469"/>
                  </a:lnTo>
                  <a:lnTo>
                    <a:pt x="432" y="445"/>
                  </a:lnTo>
                  <a:lnTo>
                    <a:pt x="432" y="415"/>
                  </a:lnTo>
                  <a:lnTo>
                    <a:pt x="432" y="385"/>
                  </a:lnTo>
                  <a:lnTo>
                    <a:pt x="438" y="349"/>
                  </a:lnTo>
                  <a:lnTo>
                    <a:pt x="438" y="313"/>
                  </a:lnTo>
                  <a:lnTo>
                    <a:pt x="438" y="283"/>
                  </a:lnTo>
                  <a:lnTo>
                    <a:pt x="438" y="247"/>
                  </a:lnTo>
                  <a:lnTo>
                    <a:pt x="438" y="211"/>
                  </a:lnTo>
                  <a:lnTo>
                    <a:pt x="444" y="175"/>
                  </a:lnTo>
                  <a:lnTo>
                    <a:pt x="444" y="145"/>
                  </a:lnTo>
                  <a:lnTo>
                    <a:pt x="444" y="115"/>
                  </a:lnTo>
                  <a:lnTo>
                    <a:pt x="444" y="91"/>
                  </a:lnTo>
                  <a:lnTo>
                    <a:pt x="444" y="67"/>
                  </a:lnTo>
                  <a:lnTo>
                    <a:pt x="450" y="43"/>
                  </a:lnTo>
                  <a:lnTo>
                    <a:pt x="450" y="25"/>
                  </a:lnTo>
                  <a:lnTo>
                    <a:pt x="450" y="13"/>
                  </a:lnTo>
                  <a:lnTo>
                    <a:pt x="450" y="7"/>
                  </a:lnTo>
                  <a:lnTo>
                    <a:pt x="456" y="0"/>
                  </a:lnTo>
                  <a:lnTo>
                    <a:pt x="456" y="7"/>
                  </a:lnTo>
                  <a:lnTo>
                    <a:pt x="456" y="13"/>
                  </a:lnTo>
                  <a:lnTo>
                    <a:pt x="456" y="25"/>
                  </a:lnTo>
                  <a:lnTo>
                    <a:pt x="462" y="43"/>
                  </a:lnTo>
                  <a:lnTo>
                    <a:pt x="462" y="67"/>
                  </a:lnTo>
                  <a:lnTo>
                    <a:pt x="462" y="91"/>
                  </a:lnTo>
                  <a:lnTo>
                    <a:pt x="462" y="115"/>
                  </a:lnTo>
                  <a:lnTo>
                    <a:pt x="468" y="145"/>
                  </a:lnTo>
                  <a:lnTo>
                    <a:pt x="468" y="175"/>
                  </a:lnTo>
                  <a:lnTo>
                    <a:pt x="468" y="211"/>
                  </a:lnTo>
                  <a:lnTo>
                    <a:pt x="468" y="247"/>
                  </a:lnTo>
                  <a:lnTo>
                    <a:pt x="468" y="283"/>
                  </a:lnTo>
                  <a:lnTo>
                    <a:pt x="474" y="313"/>
                  </a:lnTo>
                  <a:lnTo>
                    <a:pt x="474" y="349"/>
                  </a:lnTo>
                  <a:lnTo>
                    <a:pt x="474" y="385"/>
                  </a:lnTo>
                  <a:lnTo>
                    <a:pt x="474" y="415"/>
                  </a:lnTo>
                  <a:lnTo>
                    <a:pt x="474" y="445"/>
                  </a:lnTo>
                  <a:lnTo>
                    <a:pt x="480" y="469"/>
                  </a:lnTo>
                  <a:lnTo>
                    <a:pt x="480" y="493"/>
                  </a:lnTo>
                  <a:lnTo>
                    <a:pt x="480" y="517"/>
                  </a:lnTo>
                  <a:lnTo>
                    <a:pt x="480" y="535"/>
                  </a:lnTo>
                  <a:lnTo>
                    <a:pt x="486" y="547"/>
                  </a:lnTo>
                  <a:lnTo>
                    <a:pt x="486" y="553"/>
                  </a:lnTo>
                  <a:lnTo>
                    <a:pt x="486" y="559"/>
                  </a:lnTo>
                  <a:lnTo>
                    <a:pt x="486" y="553"/>
                  </a:lnTo>
                  <a:lnTo>
                    <a:pt x="492" y="547"/>
                  </a:lnTo>
                  <a:lnTo>
                    <a:pt x="492" y="535"/>
                  </a:lnTo>
                  <a:lnTo>
                    <a:pt x="492" y="517"/>
                  </a:lnTo>
                  <a:lnTo>
                    <a:pt x="492" y="493"/>
                  </a:lnTo>
                  <a:lnTo>
                    <a:pt x="492" y="469"/>
                  </a:lnTo>
                  <a:lnTo>
                    <a:pt x="498" y="445"/>
                  </a:lnTo>
                  <a:lnTo>
                    <a:pt x="498" y="415"/>
                  </a:lnTo>
                  <a:lnTo>
                    <a:pt x="498" y="385"/>
                  </a:lnTo>
                  <a:lnTo>
                    <a:pt x="498" y="349"/>
                  </a:lnTo>
                  <a:lnTo>
                    <a:pt x="504" y="313"/>
                  </a:lnTo>
                  <a:lnTo>
                    <a:pt x="504" y="277"/>
                  </a:lnTo>
                  <a:lnTo>
                    <a:pt x="504" y="247"/>
                  </a:lnTo>
                  <a:lnTo>
                    <a:pt x="504" y="211"/>
                  </a:lnTo>
                  <a:lnTo>
                    <a:pt x="504" y="175"/>
                  </a:lnTo>
                  <a:lnTo>
                    <a:pt x="510" y="145"/>
                  </a:lnTo>
                  <a:lnTo>
                    <a:pt x="510" y="115"/>
                  </a:lnTo>
                  <a:lnTo>
                    <a:pt x="510" y="91"/>
                  </a:lnTo>
                  <a:lnTo>
                    <a:pt x="510" y="67"/>
                  </a:lnTo>
                  <a:lnTo>
                    <a:pt x="516" y="43"/>
                  </a:lnTo>
                  <a:lnTo>
                    <a:pt x="516" y="25"/>
                  </a:lnTo>
                  <a:lnTo>
                    <a:pt x="516" y="13"/>
                  </a:lnTo>
                  <a:lnTo>
                    <a:pt x="516" y="7"/>
                  </a:lnTo>
                  <a:lnTo>
                    <a:pt x="522" y="0"/>
                  </a:lnTo>
                  <a:lnTo>
                    <a:pt x="522" y="7"/>
                  </a:lnTo>
                  <a:lnTo>
                    <a:pt x="522" y="13"/>
                  </a:lnTo>
                  <a:lnTo>
                    <a:pt x="522" y="25"/>
                  </a:lnTo>
                  <a:lnTo>
                    <a:pt x="522" y="43"/>
                  </a:lnTo>
                  <a:lnTo>
                    <a:pt x="528" y="67"/>
                  </a:lnTo>
                  <a:lnTo>
                    <a:pt x="528" y="91"/>
                  </a:lnTo>
                  <a:lnTo>
                    <a:pt x="528" y="115"/>
                  </a:lnTo>
                  <a:lnTo>
                    <a:pt x="528" y="145"/>
                  </a:lnTo>
                  <a:lnTo>
                    <a:pt x="534" y="175"/>
                  </a:lnTo>
                  <a:lnTo>
                    <a:pt x="534" y="211"/>
                  </a:lnTo>
                  <a:lnTo>
                    <a:pt x="534" y="247"/>
                  </a:lnTo>
                  <a:lnTo>
                    <a:pt x="534" y="283"/>
                  </a:lnTo>
                  <a:lnTo>
                    <a:pt x="534" y="313"/>
                  </a:lnTo>
                  <a:lnTo>
                    <a:pt x="540" y="349"/>
                  </a:lnTo>
                  <a:lnTo>
                    <a:pt x="540" y="385"/>
                  </a:lnTo>
                  <a:lnTo>
                    <a:pt x="540" y="415"/>
                  </a:lnTo>
                  <a:lnTo>
                    <a:pt x="540" y="445"/>
                  </a:lnTo>
                  <a:lnTo>
                    <a:pt x="540" y="469"/>
                  </a:lnTo>
                  <a:lnTo>
                    <a:pt x="546" y="493"/>
                  </a:lnTo>
                  <a:lnTo>
                    <a:pt x="546" y="517"/>
                  </a:lnTo>
                  <a:lnTo>
                    <a:pt x="546" y="535"/>
                  </a:lnTo>
                  <a:lnTo>
                    <a:pt x="546" y="547"/>
                  </a:lnTo>
                  <a:lnTo>
                    <a:pt x="552" y="553"/>
                  </a:lnTo>
                  <a:lnTo>
                    <a:pt x="552" y="559"/>
                  </a:lnTo>
                  <a:lnTo>
                    <a:pt x="552" y="553"/>
                  </a:lnTo>
                  <a:lnTo>
                    <a:pt x="552" y="547"/>
                  </a:lnTo>
                  <a:lnTo>
                    <a:pt x="558" y="535"/>
                  </a:lnTo>
                  <a:lnTo>
                    <a:pt x="558" y="517"/>
                  </a:lnTo>
                  <a:lnTo>
                    <a:pt x="558" y="493"/>
                  </a:lnTo>
                  <a:lnTo>
                    <a:pt x="558" y="469"/>
                  </a:lnTo>
                  <a:lnTo>
                    <a:pt x="564" y="445"/>
                  </a:lnTo>
                  <a:lnTo>
                    <a:pt x="564" y="415"/>
                  </a:lnTo>
                  <a:lnTo>
                    <a:pt x="564" y="385"/>
                  </a:lnTo>
                  <a:lnTo>
                    <a:pt x="564" y="349"/>
                  </a:lnTo>
                  <a:lnTo>
                    <a:pt x="564" y="313"/>
                  </a:lnTo>
                  <a:lnTo>
                    <a:pt x="570" y="283"/>
                  </a:lnTo>
                  <a:lnTo>
                    <a:pt x="570" y="247"/>
                  </a:lnTo>
                  <a:lnTo>
                    <a:pt x="570" y="211"/>
                  </a:lnTo>
                  <a:lnTo>
                    <a:pt x="570" y="175"/>
                  </a:lnTo>
                  <a:lnTo>
                    <a:pt x="570" y="145"/>
                  </a:lnTo>
                  <a:lnTo>
                    <a:pt x="576" y="115"/>
                  </a:lnTo>
                  <a:lnTo>
                    <a:pt x="576" y="91"/>
                  </a:lnTo>
                  <a:lnTo>
                    <a:pt x="576" y="67"/>
                  </a:lnTo>
                  <a:lnTo>
                    <a:pt x="576" y="43"/>
                  </a:lnTo>
                  <a:lnTo>
                    <a:pt x="582" y="25"/>
                  </a:lnTo>
                  <a:lnTo>
                    <a:pt x="582" y="13"/>
                  </a:lnTo>
                  <a:lnTo>
                    <a:pt x="582" y="7"/>
                  </a:lnTo>
                  <a:lnTo>
                    <a:pt x="582" y="0"/>
                  </a:lnTo>
                  <a:lnTo>
                    <a:pt x="588" y="7"/>
                  </a:lnTo>
                  <a:lnTo>
                    <a:pt x="588" y="13"/>
                  </a:lnTo>
                  <a:lnTo>
                    <a:pt x="588" y="25"/>
                  </a:lnTo>
                  <a:lnTo>
                    <a:pt x="588" y="43"/>
                  </a:lnTo>
                  <a:lnTo>
                    <a:pt x="594" y="67"/>
                  </a:lnTo>
                  <a:lnTo>
                    <a:pt x="594" y="91"/>
                  </a:lnTo>
                  <a:lnTo>
                    <a:pt x="594" y="115"/>
                  </a:lnTo>
                  <a:lnTo>
                    <a:pt x="594" y="145"/>
                  </a:lnTo>
                  <a:lnTo>
                    <a:pt x="594" y="175"/>
                  </a:lnTo>
                  <a:lnTo>
                    <a:pt x="600" y="211"/>
                  </a:lnTo>
                  <a:lnTo>
                    <a:pt x="600" y="247"/>
                  </a:lnTo>
                  <a:lnTo>
                    <a:pt x="600" y="277"/>
                  </a:lnTo>
                  <a:lnTo>
                    <a:pt x="600" y="313"/>
                  </a:lnTo>
                  <a:lnTo>
                    <a:pt x="600" y="349"/>
                  </a:lnTo>
                  <a:lnTo>
                    <a:pt x="606" y="385"/>
                  </a:lnTo>
                  <a:lnTo>
                    <a:pt x="606" y="415"/>
                  </a:lnTo>
                  <a:lnTo>
                    <a:pt x="606" y="445"/>
                  </a:lnTo>
                  <a:lnTo>
                    <a:pt x="606" y="469"/>
                  </a:lnTo>
                  <a:lnTo>
                    <a:pt x="612" y="493"/>
                  </a:lnTo>
                  <a:lnTo>
                    <a:pt x="612" y="517"/>
                  </a:lnTo>
                  <a:lnTo>
                    <a:pt x="612" y="535"/>
                  </a:lnTo>
                  <a:lnTo>
                    <a:pt x="612" y="547"/>
                  </a:lnTo>
                  <a:lnTo>
                    <a:pt x="612" y="553"/>
                  </a:lnTo>
                  <a:lnTo>
                    <a:pt x="618" y="559"/>
                  </a:lnTo>
                  <a:lnTo>
                    <a:pt x="618" y="553"/>
                  </a:lnTo>
                  <a:lnTo>
                    <a:pt x="618" y="547"/>
                  </a:lnTo>
                  <a:lnTo>
                    <a:pt x="618" y="535"/>
                  </a:lnTo>
                  <a:lnTo>
                    <a:pt x="624" y="517"/>
                  </a:lnTo>
                  <a:lnTo>
                    <a:pt x="624" y="493"/>
                  </a:lnTo>
                  <a:lnTo>
                    <a:pt x="624" y="469"/>
                  </a:lnTo>
                  <a:lnTo>
                    <a:pt x="624" y="445"/>
                  </a:lnTo>
                  <a:lnTo>
                    <a:pt x="630" y="415"/>
                  </a:lnTo>
                  <a:lnTo>
                    <a:pt x="630" y="385"/>
                  </a:lnTo>
                  <a:lnTo>
                    <a:pt x="630" y="349"/>
                  </a:lnTo>
                  <a:lnTo>
                    <a:pt x="630" y="313"/>
                  </a:lnTo>
                  <a:lnTo>
                    <a:pt x="630" y="277"/>
                  </a:lnTo>
                  <a:lnTo>
                    <a:pt x="636" y="247"/>
                  </a:lnTo>
                  <a:lnTo>
                    <a:pt x="636" y="211"/>
                  </a:lnTo>
                  <a:lnTo>
                    <a:pt x="636" y="175"/>
                  </a:lnTo>
                  <a:lnTo>
                    <a:pt x="636" y="145"/>
                  </a:lnTo>
                  <a:lnTo>
                    <a:pt x="642" y="115"/>
                  </a:lnTo>
                  <a:lnTo>
                    <a:pt x="642" y="91"/>
                  </a:lnTo>
                  <a:lnTo>
                    <a:pt x="642" y="67"/>
                  </a:lnTo>
                  <a:lnTo>
                    <a:pt x="642" y="43"/>
                  </a:lnTo>
                  <a:lnTo>
                    <a:pt x="642" y="25"/>
                  </a:lnTo>
                  <a:lnTo>
                    <a:pt x="648" y="13"/>
                  </a:lnTo>
                  <a:lnTo>
                    <a:pt x="648" y="7"/>
                  </a:lnTo>
                  <a:lnTo>
                    <a:pt x="654" y="0"/>
                  </a:lnTo>
                  <a:lnTo>
                    <a:pt x="654" y="7"/>
                  </a:lnTo>
                  <a:lnTo>
                    <a:pt x="654" y="13"/>
                  </a:lnTo>
                  <a:lnTo>
                    <a:pt x="660" y="19"/>
                  </a:lnTo>
                  <a:lnTo>
                    <a:pt x="660" y="25"/>
                  </a:lnTo>
                  <a:lnTo>
                    <a:pt x="660" y="37"/>
                  </a:lnTo>
                  <a:lnTo>
                    <a:pt x="660" y="43"/>
                  </a:lnTo>
                  <a:lnTo>
                    <a:pt x="660" y="55"/>
                  </a:lnTo>
                  <a:lnTo>
                    <a:pt x="666" y="67"/>
                  </a:lnTo>
                  <a:lnTo>
                    <a:pt x="666" y="79"/>
                  </a:lnTo>
                  <a:lnTo>
                    <a:pt x="666" y="91"/>
                  </a:lnTo>
                  <a:lnTo>
                    <a:pt x="666" y="103"/>
                  </a:lnTo>
                  <a:lnTo>
                    <a:pt x="666" y="115"/>
                  </a:lnTo>
                  <a:lnTo>
                    <a:pt x="672" y="133"/>
                  </a:lnTo>
                  <a:lnTo>
                    <a:pt x="672" y="145"/>
                  </a:lnTo>
                  <a:lnTo>
                    <a:pt x="672" y="163"/>
                  </a:lnTo>
                  <a:lnTo>
                    <a:pt x="672" y="175"/>
                  </a:lnTo>
                  <a:lnTo>
                    <a:pt x="678" y="193"/>
                  </a:lnTo>
                  <a:lnTo>
                    <a:pt x="678" y="211"/>
                  </a:lnTo>
                  <a:lnTo>
                    <a:pt x="678" y="229"/>
                  </a:lnTo>
                  <a:lnTo>
                    <a:pt x="678" y="247"/>
                  </a:lnTo>
                  <a:lnTo>
                    <a:pt x="678" y="265"/>
                  </a:lnTo>
                  <a:lnTo>
                    <a:pt x="684" y="283"/>
                  </a:lnTo>
                  <a:lnTo>
                    <a:pt x="684" y="295"/>
                  </a:lnTo>
                  <a:lnTo>
                    <a:pt x="684" y="313"/>
                  </a:lnTo>
                  <a:lnTo>
                    <a:pt x="684" y="331"/>
                  </a:lnTo>
                  <a:lnTo>
                    <a:pt x="690" y="349"/>
                  </a:lnTo>
                  <a:lnTo>
                    <a:pt x="690" y="367"/>
                  </a:lnTo>
                  <a:lnTo>
                    <a:pt x="690" y="385"/>
                  </a:lnTo>
                  <a:lnTo>
                    <a:pt x="690" y="397"/>
                  </a:lnTo>
                  <a:lnTo>
                    <a:pt x="690" y="415"/>
                  </a:lnTo>
                  <a:lnTo>
                    <a:pt x="696" y="427"/>
                  </a:lnTo>
                  <a:lnTo>
                    <a:pt x="696" y="445"/>
                  </a:lnTo>
                  <a:lnTo>
                    <a:pt x="696" y="457"/>
                  </a:lnTo>
                  <a:lnTo>
                    <a:pt x="696" y="469"/>
                  </a:lnTo>
                  <a:lnTo>
                    <a:pt x="696" y="481"/>
                  </a:lnTo>
                  <a:lnTo>
                    <a:pt x="702" y="493"/>
                  </a:lnTo>
                  <a:lnTo>
                    <a:pt x="702" y="505"/>
                  </a:lnTo>
                  <a:lnTo>
                    <a:pt x="702" y="517"/>
                  </a:lnTo>
                  <a:lnTo>
                    <a:pt x="702" y="523"/>
                  </a:lnTo>
                  <a:lnTo>
                    <a:pt x="708" y="535"/>
                  </a:lnTo>
                  <a:lnTo>
                    <a:pt x="708" y="541"/>
                  </a:lnTo>
                  <a:lnTo>
                    <a:pt x="708" y="547"/>
                  </a:lnTo>
                  <a:lnTo>
                    <a:pt x="708" y="553"/>
                  </a:lnTo>
                  <a:lnTo>
                    <a:pt x="714" y="559"/>
                  </a:lnTo>
                  <a:lnTo>
                    <a:pt x="720" y="553"/>
                  </a:lnTo>
                  <a:lnTo>
                    <a:pt x="720" y="547"/>
                  </a:lnTo>
                  <a:lnTo>
                    <a:pt x="720" y="541"/>
                  </a:lnTo>
                  <a:lnTo>
                    <a:pt x="726" y="535"/>
                  </a:lnTo>
                  <a:lnTo>
                    <a:pt x="726" y="523"/>
                  </a:lnTo>
                  <a:lnTo>
                    <a:pt x="726" y="517"/>
                  </a:lnTo>
                  <a:lnTo>
                    <a:pt x="726" y="505"/>
                  </a:lnTo>
                  <a:lnTo>
                    <a:pt x="726" y="493"/>
                  </a:lnTo>
                  <a:lnTo>
                    <a:pt x="732" y="481"/>
                  </a:lnTo>
                  <a:lnTo>
                    <a:pt x="732" y="469"/>
                  </a:lnTo>
                  <a:lnTo>
                    <a:pt x="732" y="457"/>
                  </a:lnTo>
                  <a:lnTo>
                    <a:pt x="732" y="445"/>
                  </a:lnTo>
                  <a:lnTo>
                    <a:pt x="738" y="427"/>
                  </a:lnTo>
                  <a:lnTo>
                    <a:pt x="738" y="415"/>
                  </a:lnTo>
                  <a:lnTo>
                    <a:pt x="738" y="397"/>
                  </a:lnTo>
                  <a:lnTo>
                    <a:pt x="738" y="385"/>
                  </a:lnTo>
                  <a:lnTo>
                    <a:pt x="738" y="367"/>
                  </a:lnTo>
                  <a:lnTo>
                    <a:pt x="744" y="349"/>
                  </a:lnTo>
                  <a:lnTo>
                    <a:pt x="744" y="331"/>
                  </a:lnTo>
                  <a:lnTo>
                    <a:pt x="744" y="313"/>
                  </a:lnTo>
                  <a:lnTo>
                    <a:pt x="744" y="295"/>
                  </a:lnTo>
                  <a:lnTo>
                    <a:pt x="744" y="277"/>
                  </a:lnTo>
                  <a:lnTo>
                    <a:pt x="750" y="265"/>
                  </a:lnTo>
                  <a:lnTo>
                    <a:pt x="750" y="247"/>
                  </a:lnTo>
                  <a:lnTo>
                    <a:pt x="750" y="229"/>
                  </a:lnTo>
                  <a:lnTo>
                    <a:pt x="750" y="211"/>
                  </a:lnTo>
                  <a:lnTo>
                    <a:pt x="756" y="193"/>
                  </a:lnTo>
                  <a:lnTo>
                    <a:pt x="756" y="175"/>
                  </a:lnTo>
                  <a:lnTo>
                    <a:pt x="756" y="163"/>
                  </a:lnTo>
                  <a:lnTo>
                    <a:pt x="756" y="145"/>
                  </a:lnTo>
                  <a:lnTo>
                    <a:pt x="756" y="133"/>
                  </a:lnTo>
                  <a:lnTo>
                    <a:pt x="762" y="115"/>
                  </a:lnTo>
                  <a:lnTo>
                    <a:pt x="762" y="103"/>
                  </a:lnTo>
                  <a:lnTo>
                    <a:pt x="762" y="91"/>
                  </a:lnTo>
                  <a:lnTo>
                    <a:pt x="762" y="79"/>
                  </a:lnTo>
                  <a:lnTo>
                    <a:pt x="768" y="67"/>
                  </a:lnTo>
                  <a:lnTo>
                    <a:pt x="768" y="55"/>
                  </a:lnTo>
                  <a:lnTo>
                    <a:pt x="768" y="43"/>
                  </a:lnTo>
                  <a:lnTo>
                    <a:pt x="768" y="37"/>
                  </a:lnTo>
                  <a:lnTo>
                    <a:pt x="768" y="25"/>
                  </a:lnTo>
                  <a:lnTo>
                    <a:pt x="774" y="19"/>
                  </a:lnTo>
                  <a:lnTo>
                    <a:pt x="774" y="13"/>
                  </a:lnTo>
                  <a:lnTo>
                    <a:pt x="774" y="7"/>
                  </a:lnTo>
                  <a:lnTo>
                    <a:pt x="780" y="0"/>
                  </a:lnTo>
                  <a:lnTo>
                    <a:pt x="786" y="7"/>
                  </a:lnTo>
                  <a:lnTo>
                    <a:pt x="786" y="13"/>
                  </a:lnTo>
                  <a:lnTo>
                    <a:pt x="786" y="19"/>
                  </a:lnTo>
                  <a:lnTo>
                    <a:pt x="786" y="25"/>
                  </a:lnTo>
                  <a:lnTo>
                    <a:pt x="792" y="37"/>
                  </a:lnTo>
                  <a:lnTo>
                    <a:pt x="792" y="43"/>
                  </a:lnTo>
                  <a:lnTo>
                    <a:pt x="792" y="55"/>
                  </a:lnTo>
                  <a:lnTo>
                    <a:pt x="792" y="67"/>
                  </a:lnTo>
                  <a:lnTo>
                    <a:pt x="792" y="79"/>
                  </a:lnTo>
                  <a:lnTo>
                    <a:pt x="798" y="91"/>
                  </a:lnTo>
                  <a:lnTo>
                    <a:pt x="798" y="103"/>
                  </a:lnTo>
                  <a:lnTo>
                    <a:pt x="798" y="115"/>
                  </a:lnTo>
                  <a:lnTo>
                    <a:pt x="798" y="133"/>
                  </a:lnTo>
                  <a:lnTo>
                    <a:pt x="804" y="145"/>
                  </a:lnTo>
                  <a:lnTo>
                    <a:pt x="804" y="163"/>
                  </a:lnTo>
                  <a:lnTo>
                    <a:pt x="804" y="175"/>
                  </a:lnTo>
                  <a:lnTo>
                    <a:pt x="804" y="193"/>
                  </a:lnTo>
                  <a:lnTo>
                    <a:pt x="804" y="211"/>
                  </a:lnTo>
                  <a:lnTo>
                    <a:pt x="810" y="229"/>
                  </a:lnTo>
                  <a:lnTo>
                    <a:pt x="810" y="247"/>
                  </a:lnTo>
                  <a:lnTo>
                    <a:pt x="810" y="265"/>
                  </a:lnTo>
                  <a:lnTo>
                    <a:pt x="810" y="277"/>
                  </a:lnTo>
                  <a:lnTo>
                    <a:pt x="816" y="295"/>
                  </a:lnTo>
                  <a:lnTo>
                    <a:pt x="816" y="313"/>
                  </a:lnTo>
                  <a:lnTo>
                    <a:pt x="816" y="331"/>
                  </a:lnTo>
                  <a:lnTo>
                    <a:pt x="816" y="349"/>
                  </a:lnTo>
                  <a:lnTo>
                    <a:pt x="816" y="367"/>
                  </a:lnTo>
                  <a:lnTo>
                    <a:pt x="822" y="385"/>
                  </a:lnTo>
                  <a:lnTo>
                    <a:pt x="822" y="397"/>
                  </a:lnTo>
                  <a:lnTo>
                    <a:pt x="822" y="415"/>
                  </a:lnTo>
                  <a:lnTo>
                    <a:pt x="822" y="427"/>
                  </a:lnTo>
                  <a:lnTo>
                    <a:pt x="822" y="445"/>
                  </a:lnTo>
                  <a:lnTo>
                    <a:pt x="828" y="457"/>
                  </a:lnTo>
                  <a:lnTo>
                    <a:pt x="828" y="469"/>
                  </a:lnTo>
                  <a:lnTo>
                    <a:pt x="828" y="481"/>
                  </a:lnTo>
                  <a:lnTo>
                    <a:pt x="828" y="493"/>
                  </a:lnTo>
                  <a:lnTo>
                    <a:pt x="834" y="505"/>
                  </a:lnTo>
                  <a:lnTo>
                    <a:pt x="834" y="517"/>
                  </a:lnTo>
                  <a:lnTo>
                    <a:pt x="834" y="523"/>
                  </a:lnTo>
                  <a:lnTo>
                    <a:pt x="834" y="535"/>
                  </a:lnTo>
                  <a:lnTo>
                    <a:pt x="834" y="541"/>
                  </a:lnTo>
                  <a:lnTo>
                    <a:pt x="840" y="547"/>
                  </a:lnTo>
                  <a:lnTo>
                    <a:pt x="840" y="553"/>
                  </a:lnTo>
                  <a:lnTo>
                    <a:pt x="846" y="559"/>
                  </a:lnTo>
                  <a:lnTo>
                    <a:pt x="852" y="553"/>
                  </a:lnTo>
                  <a:lnTo>
                    <a:pt x="852" y="547"/>
                  </a:lnTo>
                  <a:lnTo>
                    <a:pt x="852" y="541"/>
                  </a:lnTo>
                  <a:lnTo>
                    <a:pt x="852" y="535"/>
                  </a:lnTo>
                  <a:lnTo>
                    <a:pt x="852" y="523"/>
                  </a:lnTo>
                  <a:lnTo>
                    <a:pt x="858" y="517"/>
                  </a:lnTo>
                  <a:lnTo>
                    <a:pt x="858" y="505"/>
                  </a:lnTo>
                  <a:lnTo>
                    <a:pt x="858" y="493"/>
                  </a:lnTo>
                  <a:lnTo>
                    <a:pt x="858" y="481"/>
                  </a:lnTo>
                  <a:lnTo>
                    <a:pt x="864" y="469"/>
                  </a:lnTo>
                  <a:lnTo>
                    <a:pt x="864" y="457"/>
                  </a:lnTo>
                  <a:lnTo>
                    <a:pt x="864" y="445"/>
                  </a:lnTo>
                  <a:lnTo>
                    <a:pt x="864" y="427"/>
                  </a:lnTo>
                  <a:lnTo>
                    <a:pt x="864" y="415"/>
                  </a:lnTo>
                  <a:lnTo>
                    <a:pt x="870" y="397"/>
                  </a:lnTo>
                  <a:lnTo>
                    <a:pt x="870" y="385"/>
                  </a:lnTo>
                  <a:lnTo>
                    <a:pt x="870" y="367"/>
                  </a:lnTo>
                  <a:lnTo>
                    <a:pt x="870" y="349"/>
                  </a:lnTo>
                  <a:lnTo>
                    <a:pt x="870" y="331"/>
                  </a:lnTo>
                  <a:lnTo>
                    <a:pt x="876" y="313"/>
                  </a:lnTo>
                  <a:lnTo>
                    <a:pt x="876" y="295"/>
                  </a:lnTo>
                  <a:lnTo>
                    <a:pt x="876" y="277"/>
                  </a:lnTo>
                  <a:lnTo>
                    <a:pt x="876" y="265"/>
                  </a:lnTo>
                  <a:lnTo>
                    <a:pt x="882" y="247"/>
                  </a:lnTo>
                  <a:lnTo>
                    <a:pt x="882" y="229"/>
                  </a:lnTo>
                  <a:lnTo>
                    <a:pt x="882" y="211"/>
                  </a:lnTo>
                  <a:lnTo>
                    <a:pt x="882" y="193"/>
                  </a:lnTo>
                  <a:lnTo>
                    <a:pt x="882" y="175"/>
                  </a:lnTo>
                  <a:lnTo>
                    <a:pt x="888" y="163"/>
                  </a:lnTo>
                  <a:lnTo>
                    <a:pt x="888" y="145"/>
                  </a:lnTo>
                  <a:lnTo>
                    <a:pt x="888" y="133"/>
                  </a:lnTo>
                  <a:lnTo>
                    <a:pt x="888" y="115"/>
                  </a:lnTo>
                  <a:lnTo>
                    <a:pt x="894" y="103"/>
                  </a:lnTo>
                  <a:lnTo>
                    <a:pt x="894" y="91"/>
                  </a:lnTo>
                  <a:lnTo>
                    <a:pt x="894" y="79"/>
                  </a:lnTo>
                  <a:lnTo>
                    <a:pt x="894" y="67"/>
                  </a:lnTo>
                  <a:lnTo>
                    <a:pt x="894" y="55"/>
                  </a:lnTo>
                  <a:lnTo>
                    <a:pt x="900" y="43"/>
                  </a:lnTo>
                  <a:lnTo>
                    <a:pt x="900" y="37"/>
                  </a:lnTo>
                  <a:lnTo>
                    <a:pt x="900" y="25"/>
                  </a:lnTo>
                  <a:lnTo>
                    <a:pt x="900" y="19"/>
                  </a:lnTo>
                  <a:lnTo>
                    <a:pt x="900" y="13"/>
                  </a:lnTo>
                  <a:lnTo>
                    <a:pt x="906" y="7"/>
                  </a:lnTo>
                  <a:lnTo>
                    <a:pt x="912" y="0"/>
                  </a:lnTo>
                  <a:lnTo>
                    <a:pt x="912" y="7"/>
                  </a:lnTo>
                  <a:lnTo>
                    <a:pt x="918" y="13"/>
                  </a:lnTo>
                  <a:lnTo>
                    <a:pt x="918" y="19"/>
                  </a:lnTo>
                  <a:lnTo>
                    <a:pt x="918" y="25"/>
                  </a:lnTo>
                  <a:lnTo>
                    <a:pt x="918" y="37"/>
                  </a:lnTo>
                  <a:lnTo>
                    <a:pt x="918" y="43"/>
                  </a:lnTo>
                  <a:lnTo>
                    <a:pt x="924" y="55"/>
                  </a:lnTo>
                  <a:lnTo>
                    <a:pt x="924" y="67"/>
                  </a:lnTo>
                  <a:lnTo>
                    <a:pt x="924" y="79"/>
                  </a:lnTo>
                  <a:lnTo>
                    <a:pt x="924" y="91"/>
                  </a:lnTo>
                  <a:lnTo>
                    <a:pt x="930" y="103"/>
                  </a:lnTo>
                  <a:lnTo>
                    <a:pt x="930" y="115"/>
                  </a:lnTo>
                  <a:lnTo>
                    <a:pt x="930" y="133"/>
                  </a:lnTo>
                  <a:lnTo>
                    <a:pt x="930" y="145"/>
                  </a:lnTo>
                  <a:lnTo>
                    <a:pt x="930" y="163"/>
                  </a:lnTo>
                  <a:lnTo>
                    <a:pt x="936" y="175"/>
                  </a:lnTo>
                  <a:lnTo>
                    <a:pt x="936" y="193"/>
                  </a:lnTo>
                  <a:lnTo>
                    <a:pt x="936" y="211"/>
                  </a:lnTo>
                  <a:lnTo>
                    <a:pt x="936" y="229"/>
                  </a:lnTo>
                  <a:lnTo>
                    <a:pt x="942" y="247"/>
                  </a:lnTo>
                  <a:lnTo>
                    <a:pt x="942" y="265"/>
                  </a:lnTo>
                  <a:lnTo>
                    <a:pt x="942" y="283"/>
                  </a:lnTo>
                  <a:lnTo>
                    <a:pt x="942" y="295"/>
                  </a:lnTo>
                  <a:lnTo>
                    <a:pt x="942" y="313"/>
                  </a:lnTo>
                  <a:lnTo>
                    <a:pt x="948" y="331"/>
                  </a:lnTo>
                  <a:lnTo>
                    <a:pt x="948" y="349"/>
                  </a:lnTo>
                  <a:lnTo>
                    <a:pt x="948" y="367"/>
                  </a:lnTo>
                  <a:lnTo>
                    <a:pt x="948" y="385"/>
                  </a:lnTo>
                  <a:lnTo>
                    <a:pt x="948" y="397"/>
                  </a:lnTo>
                  <a:lnTo>
                    <a:pt x="954" y="415"/>
                  </a:lnTo>
                  <a:lnTo>
                    <a:pt x="954" y="427"/>
                  </a:lnTo>
                  <a:lnTo>
                    <a:pt x="954" y="445"/>
                  </a:lnTo>
                  <a:lnTo>
                    <a:pt x="954" y="457"/>
                  </a:lnTo>
                  <a:lnTo>
                    <a:pt x="960" y="469"/>
                  </a:lnTo>
                  <a:lnTo>
                    <a:pt x="960" y="481"/>
                  </a:lnTo>
                  <a:lnTo>
                    <a:pt x="960" y="493"/>
                  </a:lnTo>
                  <a:lnTo>
                    <a:pt x="960" y="505"/>
                  </a:lnTo>
                  <a:lnTo>
                    <a:pt x="960" y="517"/>
                  </a:lnTo>
                  <a:lnTo>
                    <a:pt x="966" y="523"/>
                  </a:lnTo>
                  <a:lnTo>
                    <a:pt x="966" y="535"/>
                  </a:lnTo>
                  <a:lnTo>
                    <a:pt x="966" y="541"/>
                  </a:lnTo>
                  <a:lnTo>
                    <a:pt x="966" y="547"/>
                  </a:lnTo>
                  <a:lnTo>
                    <a:pt x="972" y="553"/>
                  </a:lnTo>
                  <a:lnTo>
                    <a:pt x="978" y="559"/>
                  </a:lnTo>
                  <a:lnTo>
                    <a:pt x="978" y="553"/>
                  </a:lnTo>
                  <a:lnTo>
                    <a:pt x="978" y="547"/>
                  </a:lnTo>
                  <a:lnTo>
                    <a:pt x="984" y="541"/>
                  </a:lnTo>
                  <a:lnTo>
                    <a:pt x="984" y="535"/>
                  </a:lnTo>
                  <a:lnTo>
                    <a:pt x="984" y="523"/>
                  </a:lnTo>
                  <a:lnTo>
                    <a:pt x="984" y="517"/>
                  </a:lnTo>
                  <a:lnTo>
                    <a:pt x="990" y="505"/>
                  </a:lnTo>
                  <a:lnTo>
                    <a:pt x="990" y="493"/>
                  </a:lnTo>
                  <a:lnTo>
                    <a:pt x="990" y="481"/>
                  </a:lnTo>
                  <a:lnTo>
                    <a:pt x="990" y="469"/>
                  </a:lnTo>
                  <a:lnTo>
                    <a:pt x="990" y="457"/>
                  </a:lnTo>
                  <a:lnTo>
                    <a:pt x="996" y="445"/>
                  </a:lnTo>
                  <a:lnTo>
                    <a:pt x="996" y="427"/>
                  </a:lnTo>
                  <a:lnTo>
                    <a:pt x="996" y="415"/>
                  </a:lnTo>
                  <a:lnTo>
                    <a:pt x="996" y="397"/>
                  </a:lnTo>
                  <a:lnTo>
                    <a:pt x="996" y="385"/>
                  </a:lnTo>
                  <a:lnTo>
                    <a:pt x="1002" y="367"/>
                  </a:lnTo>
                  <a:lnTo>
                    <a:pt x="1002" y="349"/>
                  </a:lnTo>
                  <a:lnTo>
                    <a:pt x="1002" y="331"/>
                  </a:lnTo>
                  <a:lnTo>
                    <a:pt x="1002" y="313"/>
                  </a:lnTo>
                  <a:lnTo>
                    <a:pt x="1008" y="295"/>
                  </a:lnTo>
                  <a:lnTo>
                    <a:pt x="1008" y="277"/>
                  </a:lnTo>
                  <a:lnTo>
                    <a:pt x="1008" y="265"/>
                  </a:lnTo>
                  <a:lnTo>
                    <a:pt x="1008" y="247"/>
                  </a:lnTo>
                  <a:lnTo>
                    <a:pt x="1008" y="229"/>
                  </a:lnTo>
                  <a:lnTo>
                    <a:pt x="1014" y="211"/>
                  </a:lnTo>
                  <a:lnTo>
                    <a:pt x="1014" y="193"/>
                  </a:lnTo>
                  <a:lnTo>
                    <a:pt x="1014" y="175"/>
                  </a:lnTo>
                  <a:lnTo>
                    <a:pt x="1014" y="163"/>
                  </a:lnTo>
                  <a:lnTo>
                    <a:pt x="1020" y="145"/>
                  </a:lnTo>
                  <a:lnTo>
                    <a:pt x="1020" y="133"/>
                  </a:lnTo>
                  <a:lnTo>
                    <a:pt x="1020" y="115"/>
                  </a:lnTo>
                  <a:lnTo>
                    <a:pt x="1020" y="103"/>
                  </a:lnTo>
                  <a:lnTo>
                    <a:pt x="1020" y="91"/>
                  </a:lnTo>
                  <a:lnTo>
                    <a:pt x="1026" y="79"/>
                  </a:lnTo>
                  <a:lnTo>
                    <a:pt x="1026" y="67"/>
                  </a:lnTo>
                  <a:lnTo>
                    <a:pt x="1026" y="55"/>
                  </a:lnTo>
                  <a:lnTo>
                    <a:pt x="1026" y="43"/>
                  </a:lnTo>
                  <a:lnTo>
                    <a:pt x="1026" y="37"/>
                  </a:lnTo>
                  <a:lnTo>
                    <a:pt x="1032" y="25"/>
                  </a:lnTo>
                  <a:lnTo>
                    <a:pt x="1032" y="19"/>
                  </a:lnTo>
                  <a:lnTo>
                    <a:pt x="1032" y="13"/>
                  </a:lnTo>
                  <a:lnTo>
                    <a:pt x="1038" y="7"/>
                  </a:lnTo>
                  <a:lnTo>
                    <a:pt x="1044" y="0"/>
                  </a:lnTo>
                  <a:lnTo>
                    <a:pt x="1044" y="7"/>
                  </a:lnTo>
                  <a:lnTo>
                    <a:pt x="1044" y="13"/>
                  </a:lnTo>
                  <a:lnTo>
                    <a:pt x="1044" y="19"/>
                  </a:lnTo>
                  <a:lnTo>
                    <a:pt x="1050" y="25"/>
                  </a:lnTo>
                  <a:lnTo>
                    <a:pt x="1050" y="37"/>
                  </a:lnTo>
                  <a:lnTo>
                    <a:pt x="1050" y="43"/>
                  </a:lnTo>
                  <a:lnTo>
                    <a:pt x="1050" y="55"/>
                  </a:lnTo>
                  <a:lnTo>
                    <a:pt x="1056" y="67"/>
                  </a:lnTo>
                  <a:lnTo>
                    <a:pt x="1056" y="79"/>
                  </a:lnTo>
                  <a:lnTo>
                    <a:pt x="1056" y="91"/>
                  </a:lnTo>
                  <a:lnTo>
                    <a:pt x="1056" y="103"/>
                  </a:lnTo>
                  <a:lnTo>
                    <a:pt x="1056" y="115"/>
                  </a:lnTo>
                  <a:lnTo>
                    <a:pt x="1062" y="133"/>
                  </a:lnTo>
                  <a:lnTo>
                    <a:pt x="1062" y="145"/>
                  </a:lnTo>
                  <a:lnTo>
                    <a:pt x="1062" y="163"/>
                  </a:lnTo>
                  <a:lnTo>
                    <a:pt x="1062" y="175"/>
                  </a:lnTo>
                  <a:lnTo>
                    <a:pt x="1068" y="193"/>
                  </a:lnTo>
                  <a:lnTo>
                    <a:pt x="1068" y="211"/>
                  </a:lnTo>
                  <a:lnTo>
                    <a:pt x="1068" y="229"/>
                  </a:lnTo>
                  <a:lnTo>
                    <a:pt x="1068" y="247"/>
                  </a:lnTo>
                  <a:lnTo>
                    <a:pt x="1068" y="265"/>
                  </a:lnTo>
                  <a:lnTo>
                    <a:pt x="1074" y="277"/>
                  </a:lnTo>
                  <a:lnTo>
                    <a:pt x="1074" y="295"/>
                  </a:lnTo>
                  <a:lnTo>
                    <a:pt x="1074" y="313"/>
                  </a:lnTo>
                  <a:lnTo>
                    <a:pt x="1074" y="331"/>
                  </a:lnTo>
                  <a:lnTo>
                    <a:pt x="1074" y="349"/>
                  </a:lnTo>
                  <a:lnTo>
                    <a:pt x="1080" y="367"/>
                  </a:lnTo>
                  <a:lnTo>
                    <a:pt x="1080" y="385"/>
                  </a:lnTo>
                  <a:lnTo>
                    <a:pt x="1080" y="397"/>
                  </a:lnTo>
                  <a:lnTo>
                    <a:pt x="1080" y="415"/>
                  </a:lnTo>
                  <a:lnTo>
                    <a:pt x="1086" y="427"/>
                  </a:lnTo>
                  <a:lnTo>
                    <a:pt x="1086" y="445"/>
                  </a:lnTo>
                  <a:lnTo>
                    <a:pt x="1086" y="457"/>
                  </a:lnTo>
                  <a:lnTo>
                    <a:pt x="1086" y="469"/>
                  </a:lnTo>
                  <a:lnTo>
                    <a:pt x="1086" y="481"/>
                  </a:lnTo>
                  <a:lnTo>
                    <a:pt x="1092" y="493"/>
                  </a:lnTo>
                  <a:lnTo>
                    <a:pt x="1092" y="505"/>
                  </a:lnTo>
                  <a:lnTo>
                    <a:pt x="1092" y="517"/>
                  </a:lnTo>
                  <a:lnTo>
                    <a:pt x="1092" y="523"/>
                  </a:lnTo>
                  <a:lnTo>
                    <a:pt x="1098" y="535"/>
                  </a:lnTo>
                  <a:lnTo>
                    <a:pt x="1098" y="541"/>
                  </a:lnTo>
                  <a:lnTo>
                    <a:pt x="1098" y="547"/>
                  </a:lnTo>
                  <a:lnTo>
                    <a:pt x="1098" y="553"/>
                  </a:lnTo>
                  <a:lnTo>
                    <a:pt x="1104" y="559"/>
                  </a:lnTo>
                  <a:lnTo>
                    <a:pt x="1110" y="553"/>
                  </a:lnTo>
                  <a:lnTo>
                    <a:pt x="1110" y="547"/>
                  </a:lnTo>
                  <a:lnTo>
                    <a:pt x="1110" y="541"/>
                  </a:lnTo>
                  <a:lnTo>
                    <a:pt x="1116" y="535"/>
                  </a:lnTo>
                  <a:lnTo>
                    <a:pt x="1116" y="523"/>
                  </a:lnTo>
                  <a:lnTo>
                    <a:pt x="1116" y="517"/>
                  </a:lnTo>
                  <a:lnTo>
                    <a:pt x="1116" y="505"/>
                  </a:lnTo>
                  <a:lnTo>
                    <a:pt x="1116" y="493"/>
                  </a:lnTo>
                  <a:lnTo>
                    <a:pt x="1122" y="481"/>
                  </a:lnTo>
                  <a:lnTo>
                    <a:pt x="1122" y="469"/>
                  </a:lnTo>
                  <a:lnTo>
                    <a:pt x="1122" y="457"/>
                  </a:lnTo>
                  <a:lnTo>
                    <a:pt x="1122" y="445"/>
                  </a:lnTo>
                  <a:lnTo>
                    <a:pt x="1122" y="427"/>
                  </a:lnTo>
                  <a:lnTo>
                    <a:pt x="1128" y="415"/>
                  </a:lnTo>
                  <a:lnTo>
                    <a:pt x="1128" y="397"/>
                  </a:lnTo>
                  <a:lnTo>
                    <a:pt x="1128" y="385"/>
                  </a:lnTo>
                  <a:lnTo>
                    <a:pt x="1128" y="367"/>
                  </a:lnTo>
                  <a:lnTo>
                    <a:pt x="1134" y="349"/>
                  </a:lnTo>
                  <a:lnTo>
                    <a:pt x="1134" y="331"/>
                  </a:lnTo>
                  <a:lnTo>
                    <a:pt x="1134" y="313"/>
                  </a:lnTo>
                  <a:lnTo>
                    <a:pt x="1134" y="295"/>
                  </a:lnTo>
                  <a:lnTo>
                    <a:pt x="1134" y="277"/>
                  </a:lnTo>
                  <a:lnTo>
                    <a:pt x="1140" y="265"/>
                  </a:lnTo>
                  <a:lnTo>
                    <a:pt x="1140" y="247"/>
                  </a:lnTo>
                  <a:lnTo>
                    <a:pt x="1140" y="229"/>
                  </a:lnTo>
                  <a:lnTo>
                    <a:pt x="1140" y="211"/>
                  </a:lnTo>
                  <a:lnTo>
                    <a:pt x="1146" y="193"/>
                  </a:lnTo>
                  <a:lnTo>
                    <a:pt x="1146" y="175"/>
                  </a:lnTo>
                  <a:lnTo>
                    <a:pt x="1146" y="163"/>
                  </a:lnTo>
                  <a:lnTo>
                    <a:pt x="1146" y="145"/>
                  </a:lnTo>
                  <a:lnTo>
                    <a:pt x="1146" y="133"/>
                  </a:lnTo>
                  <a:lnTo>
                    <a:pt x="1152" y="115"/>
                  </a:lnTo>
                  <a:lnTo>
                    <a:pt x="1152" y="103"/>
                  </a:lnTo>
                  <a:lnTo>
                    <a:pt x="1152" y="91"/>
                  </a:lnTo>
                  <a:lnTo>
                    <a:pt x="1152" y="79"/>
                  </a:lnTo>
                  <a:lnTo>
                    <a:pt x="1152" y="67"/>
                  </a:lnTo>
                  <a:lnTo>
                    <a:pt x="1158" y="55"/>
                  </a:lnTo>
                  <a:lnTo>
                    <a:pt x="1158" y="43"/>
                  </a:lnTo>
                  <a:lnTo>
                    <a:pt x="1158" y="37"/>
                  </a:lnTo>
                  <a:lnTo>
                    <a:pt x="1158" y="25"/>
                  </a:lnTo>
                  <a:lnTo>
                    <a:pt x="1164" y="19"/>
                  </a:lnTo>
                  <a:lnTo>
                    <a:pt x="1164" y="13"/>
                  </a:lnTo>
                  <a:lnTo>
                    <a:pt x="1164" y="7"/>
                  </a:lnTo>
                  <a:lnTo>
                    <a:pt x="1170" y="0"/>
                  </a:lnTo>
                  <a:lnTo>
                    <a:pt x="1176" y="7"/>
                  </a:lnTo>
                  <a:lnTo>
                    <a:pt x="1176" y="13"/>
                  </a:lnTo>
                  <a:lnTo>
                    <a:pt x="1176" y="19"/>
                  </a:lnTo>
                  <a:lnTo>
                    <a:pt x="1176" y="25"/>
                  </a:lnTo>
                  <a:lnTo>
                    <a:pt x="1182" y="37"/>
                  </a:lnTo>
                  <a:lnTo>
                    <a:pt x="1182" y="43"/>
                  </a:lnTo>
                  <a:lnTo>
                    <a:pt x="1182" y="55"/>
                  </a:lnTo>
                  <a:lnTo>
                    <a:pt x="1182" y="67"/>
                  </a:lnTo>
                  <a:lnTo>
                    <a:pt x="1182" y="79"/>
                  </a:lnTo>
                  <a:lnTo>
                    <a:pt x="1188" y="91"/>
                  </a:lnTo>
                  <a:lnTo>
                    <a:pt x="1188" y="103"/>
                  </a:lnTo>
                  <a:lnTo>
                    <a:pt x="1188" y="115"/>
                  </a:lnTo>
                  <a:lnTo>
                    <a:pt x="1188" y="133"/>
                  </a:lnTo>
                  <a:lnTo>
                    <a:pt x="1194" y="145"/>
                  </a:lnTo>
                  <a:lnTo>
                    <a:pt x="1194" y="163"/>
                  </a:lnTo>
                  <a:lnTo>
                    <a:pt x="1194" y="175"/>
                  </a:lnTo>
                  <a:lnTo>
                    <a:pt x="1194" y="193"/>
                  </a:lnTo>
                  <a:lnTo>
                    <a:pt x="1194" y="211"/>
                  </a:lnTo>
                  <a:lnTo>
                    <a:pt x="1200" y="229"/>
                  </a:lnTo>
                  <a:lnTo>
                    <a:pt x="1200" y="247"/>
                  </a:lnTo>
                  <a:lnTo>
                    <a:pt x="1200" y="265"/>
                  </a:lnTo>
                  <a:lnTo>
                    <a:pt x="1200" y="283"/>
                  </a:lnTo>
                  <a:lnTo>
                    <a:pt x="1200" y="295"/>
                  </a:lnTo>
                  <a:lnTo>
                    <a:pt x="1206" y="313"/>
                  </a:lnTo>
                  <a:lnTo>
                    <a:pt x="1206" y="331"/>
                  </a:lnTo>
                  <a:lnTo>
                    <a:pt x="1206" y="349"/>
                  </a:lnTo>
                  <a:lnTo>
                    <a:pt x="1206" y="367"/>
                  </a:lnTo>
                  <a:lnTo>
                    <a:pt x="1212" y="385"/>
                  </a:lnTo>
                  <a:lnTo>
                    <a:pt x="1212" y="397"/>
                  </a:lnTo>
                  <a:lnTo>
                    <a:pt x="1212" y="415"/>
                  </a:lnTo>
                  <a:lnTo>
                    <a:pt x="1212" y="427"/>
                  </a:lnTo>
                  <a:lnTo>
                    <a:pt x="1212" y="445"/>
                  </a:lnTo>
                  <a:lnTo>
                    <a:pt x="1218" y="457"/>
                  </a:lnTo>
                  <a:lnTo>
                    <a:pt x="1218" y="469"/>
                  </a:lnTo>
                  <a:lnTo>
                    <a:pt x="1218" y="481"/>
                  </a:lnTo>
                  <a:lnTo>
                    <a:pt x="1218" y="493"/>
                  </a:lnTo>
                  <a:lnTo>
                    <a:pt x="1224" y="505"/>
                  </a:lnTo>
                  <a:lnTo>
                    <a:pt x="1224" y="517"/>
                  </a:lnTo>
                  <a:lnTo>
                    <a:pt x="1224" y="523"/>
                  </a:lnTo>
                  <a:lnTo>
                    <a:pt x="1224" y="535"/>
                  </a:lnTo>
                  <a:lnTo>
                    <a:pt x="1224" y="541"/>
                  </a:lnTo>
                  <a:lnTo>
                    <a:pt x="1230" y="547"/>
                  </a:lnTo>
                  <a:lnTo>
                    <a:pt x="1230" y="553"/>
                  </a:lnTo>
                  <a:lnTo>
                    <a:pt x="1236" y="559"/>
                  </a:lnTo>
                  <a:lnTo>
                    <a:pt x="1242" y="553"/>
                  </a:lnTo>
                  <a:lnTo>
                    <a:pt x="1242" y="547"/>
                  </a:lnTo>
                  <a:lnTo>
                    <a:pt x="1242" y="541"/>
                  </a:lnTo>
                  <a:lnTo>
                    <a:pt x="1242" y="535"/>
                  </a:lnTo>
                  <a:lnTo>
                    <a:pt x="1242" y="523"/>
                  </a:lnTo>
                  <a:lnTo>
                    <a:pt x="1248" y="517"/>
                  </a:lnTo>
                  <a:lnTo>
                    <a:pt x="1248" y="505"/>
                  </a:lnTo>
                  <a:lnTo>
                    <a:pt x="1248" y="493"/>
                  </a:lnTo>
                  <a:lnTo>
                    <a:pt x="1248" y="481"/>
                  </a:lnTo>
                  <a:lnTo>
                    <a:pt x="1248" y="469"/>
                  </a:lnTo>
                  <a:lnTo>
                    <a:pt x="1254" y="457"/>
                  </a:lnTo>
                  <a:lnTo>
                    <a:pt x="1254" y="445"/>
                  </a:lnTo>
                  <a:lnTo>
                    <a:pt x="1254" y="427"/>
                  </a:lnTo>
                  <a:lnTo>
                    <a:pt x="1254" y="415"/>
                  </a:lnTo>
                  <a:lnTo>
                    <a:pt x="1260" y="397"/>
                  </a:lnTo>
                  <a:lnTo>
                    <a:pt x="1260" y="385"/>
                  </a:lnTo>
                  <a:lnTo>
                    <a:pt x="1260" y="367"/>
                  </a:lnTo>
                  <a:lnTo>
                    <a:pt x="1260" y="349"/>
                  </a:lnTo>
                  <a:lnTo>
                    <a:pt x="1260" y="331"/>
                  </a:lnTo>
                  <a:lnTo>
                    <a:pt x="1266" y="313"/>
                  </a:lnTo>
                  <a:lnTo>
                    <a:pt x="1266" y="295"/>
                  </a:lnTo>
                  <a:lnTo>
                    <a:pt x="1266" y="283"/>
                  </a:lnTo>
                  <a:lnTo>
                    <a:pt x="1266" y="265"/>
                  </a:lnTo>
                  <a:lnTo>
                    <a:pt x="1272" y="247"/>
                  </a:lnTo>
                  <a:lnTo>
                    <a:pt x="1272" y="229"/>
                  </a:lnTo>
                  <a:lnTo>
                    <a:pt x="1272" y="211"/>
                  </a:lnTo>
                  <a:lnTo>
                    <a:pt x="1272" y="193"/>
                  </a:lnTo>
                  <a:lnTo>
                    <a:pt x="1272" y="175"/>
                  </a:lnTo>
                  <a:lnTo>
                    <a:pt x="1278" y="163"/>
                  </a:lnTo>
                  <a:lnTo>
                    <a:pt x="1278" y="145"/>
                  </a:lnTo>
                  <a:lnTo>
                    <a:pt x="1278" y="133"/>
                  </a:lnTo>
                  <a:lnTo>
                    <a:pt x="1278" y="115"/>
                  </a:lnTo>
                  <a:lnTo>
                    <a:pt x="1278" y="103"/>
                  </a:lnTo>
                  <a:lnTo>
                    <a:pt x="1284" y="91"/>
                  </a:lnTo>
                  <a:lnTo>
                    <a:pt x="1284" y="79"/>
                  </a:lnTo>
                  <a:lnTo>
                    <a:pt x="1284" y="67"/>
                  </a:lnTo>
                  <a:lnTo>
                    <a:pt x="1284" y="55"/>
                  </a:lnTo>
                  <a:lnTo>
                    <a:pt x="1290" y="43"/>
                  </a:lnTo>
                  <a:lnTo>
                    <a:pt x="1290" y="37"/>
                  </a:lnTo>
                  <a:lnTo>
                    <a:pt x="1290" y="25"/>
                  </a:lnTo>
                  <a:lnTo>
                    <a:pt x="1290" y="19"/>
                  </a:lnTo>
                  <a:lnTo>
                    <a:pt x="1290" y="13"/>
                  </a:lnTo>
                  <a:lnTo>
                    <a:pt x="1296" y="7"/>
                  </a:lnTo>
                  <a:lnTo>
                    <a:pt x="1302" y="0"/>
                  </a:lnTo>
                  <a:lnTo>
                    <a:pt x="1302" y="7"/>
                  </a:lnTo>
                  <a:lnTo>
                    <a:pt x="1302" y="13"/>
                  </a:lnTo>
                  <a:lnTo>
                    <a:pt x="1302" y="25"/>
                  </a:lnTo>
                  <a:lnTo>
                    <a:pt x="1302" y="43"/>
                  </a:lnTo>
                  <a:lnTo>
                    <a:pt x="1308" y="67"/>
                  </a:lnTo>
                  <a:lnTo>
                    <a:pt x="1308" y="91"/>
                  </a:lnTo>
                  <a:lnTo>
                    <a:pt x="1308" y="115"/>
                  </a:lnTo>
                  <a:lnTo>
                    <a:pt x="1308" y="145"/>
                  </a:lnTo>
                  <a:lnTo>
                    <a:pt x="1308" y="175"/>
                  </a:lnTo>
                  <a:lnTo>
                    <a:pt x="1314" y="211"/>
                  </a:lnTo>
                  <a:lnTo>
                    <a:pt x="1314" y="247"/>
                  </a:lnTo>
                  <a:lnTo>
                    <a:pt x="1314" y="277"/>
                  </a:lnTo>
                  <a:lnTo>
                    <a:pt x="1314" y="313"/>
                  </a:lnTo>
                  <a:lnTo>
                    <a:pt x="1320" y="349"/>
                  </a:lnTo>
                  <a:lnTo>
                    <a:pt x="1320" y="385"/>
                  </a:lnTo>
                  <a:lnTo>
                    <a:pt x="1320" y="415"/>
                  </a:lnTo>
                  <a:lnTo>
                    <a:pt x="1320" y="445"/>
                  </a:lnTo>
                  <a:lnTo>
                    <a:pt x="1320" y="469"/>
                  </a:lnTo>
                  <a:lnTo>
                    <a:pt x="1326" y="493"/>
                  </a:lnTo>
                  <a:lnTo>
                    <a:pt x="1326" y="517"/>
                  </a:lnTo>
                  <a:lnTo>
                    <a:pt x="1326" y="535"/>
                  </a:lnTo>
                  <a:lnTo>
                    <a:pt x="1326" y="547"/>
                  </a:lnTo>
                  <a:lnTo>
                    <a:pt x="1326" y="553"/>
                  </a:lnTo>
                  <a:lnTo>
                    <a:pt x="1332" y="559"/>
                  </a:lnTo>
                  <a:lnTo>
                    <a:pt x="1332" y="553"/>
                  </a:lnTo>
                  <a:lnTo>
                    <a:pt x="1332" y="547"/>
                  </a:lnTo>
                  <a:lnTo>
                    <a:pt x="1338" y="535"/>
                  </a:lnTo>
                  <a:lnTo>
                    <a:pt x="1338" y="517"/>
                  </a:lnTo>
                  <a:lnTo>
                    <a:pt x="1338" y="493"/>
                  </a:lnTo>
                  <a:lnTo>
                    <a:pt x="1338" y="469"/>
                  </a:lnTo>
                  <a:lnTo>
                    <a:pt x="1338" y="445"/>
                  </a:lnTo>
                  <a:lnTo>
                    <a:pt x="1344" y="415"/>
                  </a:lnTo>
                  <a:lnTo>
                    <a:pt x="1344" y="385"/>
                  </a:lnTo>
                  <a:lnTo>
                    <a:pt x="1344" y="349"/>
                  </a:lnTo>
                  <a:lnTo>
                    <a:pt x="1344" y="313"/>
                  </a:lnTo>
                  <a:lnTo>
                    <a:pt x="1350" y="283"/>
                  </a:lnTo>
                  <a:lnTo>
                    <a:pt x="1350" y="247"/>
                  </a:lnTo>
                  <a:lnTo>
                    <a:pt x="1350" y="211"/>
                  </a:lnTo>
                  <a:lnTo>
                    <a:pt x="1350" y="175"/>
                  </a:lnTo>
                  <a:lnTo>
                    <a:pt x="1350" y="145"/>
                  </a:lnTo>
                  <a:lnTo>
                    <a:pt x="1356" y="115"/>
                  </a:lnTo>
                  <a:lnTo>
                    <a:pt x="1356" y="91"/>
                  </a:lnTo>
                  <a:lnTo>
                    <a:pt x="1356" y="67"/>
                  </a:lnTo>
                  <a:lnTo>
                    <a:pt x="1356" y="43"/>
                  </a:lnTo>
                  <a:lnTo>
                    <a:pt x="1356" y="25"/>
                  </a:lnTo>
                  <a:lnTo>
                    <a:pt x="1362" y="13"/>
                  </a:lnTo>
                  <a:lnTo>
                    <a:pt x="1362" y="7"/>
                  </a:lnTo>
                  <a:lnTo>
                    <a:pt x="1362" y="0"/>
                  </a:lnTo>
                  <a:lnTo>
                    <a:pt x="1368" y="7"/>
                  </a:lnTo>
                  <a:lnTo>
                    <a:pt x="1368" y="13"/>
                  </a:lnTo>
                  <a:lnTo>
                    <a:pt x="1368" y="25"/>
                  </a:lnTo>
                  <a:lnTo>
                    <a:pt x="1368" y="43"/>
                  </a:lnTo>
                  <a:lnTo>
                    <a:pt x="1368" y="67"/>
                  </a:lnTo>
                  <a:lnTo>
                    <a:pt x="1374" y="91"/>
                  </a:lnTo>
                  <a:lnTo>
                    <a:pt x="1374" y="115"/>
                  </a:lnTo>
                  <a:lnTo>
                    <a:pt x="1374" y="145"/>
                  </a:lnTo>
                  <a:lnTo>
                    <a:pt x="1374" y="175"/>
                  </a:lnTo>
                  <a:lnTo>
                    <a:pt x="1374" y="211"/>
                  </a:lnTo>
                  <a:lnTo>
                    <a:pt x="1380" y="247"/>
                  </a:lnTo>
                  <a:lnTo>
                    <a:pt x="1380" y="277"/>
                  </a:lnTo>
                  <a:lnTo>
                    <a:pt x="1380" y="313"/>
                  </a:lnTo>
                  <a:lnTo>
                    <a:pt x="1380" y="349"/>
                  </a:lnTo>
                  <a:lnTo>
                    <a:pt x="1386" y="385"/>
                  </a:lnTo>
                  <a:lnTo>
                    <a:pt x="1386" y="415"/>
                  </a:lnTo>
                  <a:lnTo>
                    <a:pt x="1386" y="445"/>
                  </a:lnTo>
                  <a:lnTo>
                    <a:pt x="1386" y="469"/>
                  </a:lnTo>
                  <a:lnTo>
                    <a:pt x="1386" y="493"/>
                  </a:lnTo>
                  <a:lnTo>
                    <a:pt x="1392" y="517"/>
                  </a:lnTo>
                  <a:lnTo>
                    <a:pt x="1392" y="535"/>
                  </a:lnTo>
                  <a:lnTo>
                    <a:pt x="1392" y="547"/>
                  </a:lnTo>
                  <a:lnTo>
                    <a:pt x="1392" y="553"/>
                  </a:lnTo>
                  <a:lnTo>
                    <a:pt x="1398" y="559"/>
                  </a:lnTo>
                  <a:lnTo>
                    <a:pt x="1398" y="553"/>
                  </a:lnTo>
                  <a:lnTo>
                    <a:pt x="1398" y="547"/>
                  </a:lnTo>
                  <a:lnTo>
                    <a:pt x="1398" y="535"/>
                  </a:lnTo>
                  <a:lnTo>
                    <a:pt x="1404" y="517"/>
                  </a:lnTo>
                  <a:lnTo>
                    <a:pt x="1404" y="493"/>
                  </a:lnTo>
                  <a:lnTo>
                    <a:pt x="1404" y="469"/>
                  </a:lnTo>
                  <a:lnTo>
                    <a:pt x="1404" y="445"/>
                  </a:lnTo>
                  <a:lnTo>
                    <a:pt x="1404" y="415"/>
                  </a:lnTo>
                  <a:lnTo>
                    <a:pt x="1410" y="385"/>
                  </a:lnTo>
                  <a:lnTo>
                    <a:pt x="1410" y="349"/>
                  </a:lnTo>
                  <a:lnTo>
                    <a:pt x="1410" y="313"/>
                  </a:lnTo>
                  <a:lnTo>
                    <a:pt x="1410" y="283"/>
                  </a:lnTo>
                  <a:lnTo>
                    <a:pt x="1416" y="247"/>
                  </a:lnTo>
                  <a:lnTo>
                    <a:pt x="1416" y="211"/>
                  </a:lnTo>
                  <a:lnTo>
                    <a:pt x="1416" y="175"/>
                  </a:lnTo>
                  <a:lnTo>
                    <a:pt x="1416" y="145"/>
                  </a:lnTo>
                  <a:lnTo>
                    <a:pt x="1416" y="115"/>
                  </a:lnTo>
                  <a:lnTo>
                    <a:pt x="1422" y="91"/>
                  </a:lnTo>
                  <a:lnTo>
                    <a:pt x="1422" y="67"/>
                  </a:lnTo>
                  <a:lnTo>
                    <a:pt x="1422" y="43"/>
                  </a:lnTo>
                  <a:lnTo>
                    <a:pt x="1422" y="25"/>
                  </a:lnTo>
                  <a:lnTo>
                    <a:pt x="1428" y="13"/>
                  </a:lnTo>
                  <a:lnTo>
                    <a:pt x="1428" y="7"/>
                  </a:lnTo>
                  <a:lnTo>
                    <a:pt x="1428" y="0"/>
                  </a:lnTo>
                  <a:lnTo>
                    <a:pt x="1428" y="7"/>
                  </a:lnTo>
                  <a:lnTo>
                    <a:pt x="1434" y="13"/>
                  </a:lnTo>
                  <a:lnTo>
                    <a:pt x="1434" y="25"/>
                  </a:lnTo>
                  <a:lnTo>
                    <a:pt x="1434" y="43"/>
                  </a:lnTo>
                  <a:lnTo>
                    <a:pt x="1434" y="67"/>
                  </a:lnTo>
                  <a:lnTo>
                    <a:pt x="1434" y="91"/>
                  </a:lnTo>
                  <a:lnTo>
                    <a:pt x="1440" y="115"/>
                  </a:lnTo>
                  <a:lnTo>
                    <a:pt x="1440" y="145"/>
                  </a:lnTo>
                  <a:lnTo>
                    <a:pt x="1440" y="175"/>
                  </a:lnTo>
                  <a:lnTo>
                    <a:pt x="1440" y="211"/>
                  </a:lnTo>
                  <a:lnTo>
                    <a:pt x="1446" y="247"/>
                  </a:lnTo>
                  <a:lnTo>
                    <a:pt x="1446" y="277"/>
                  </a:lnTo>
                  <a:lnTo>
                    <a:pt x="1446" y="313"/>
                  </a:lnTo>
                  <a:lnTo>
                    <a:pt x="1446" y="349"/>
                  </a:lnTo>
                  <a:lnTo>
                    <a:pt x="1446" y="385"/>
                  </a:lnTo>
                  <a:lnTo>
                    <a:pt x="1452" y="415"/>
                  </a:lnTo>
                  <a:lnTo>
                    <a:pt x="1452" y="445"/>
                  </a:lnTo>
                  <a:lnTo>
                    <a:pt x="1452" y="469"/>
                  </a:lnTo>
                  <a:lnTo>
                    <a:pt x="1452" y="493"/>
                  </a:lnTo>
                  <a:lnTo>
                    <a:pt x="1452" y="517"/>
                  </a:lnTo>
                  <a:lnTo>
                    <a:pt x="1458" y="535"/>
                  </a:lnTo>
                  <a:lnTo>
                    <a:pt x="1458" y="547"/>
                  </a:lnTo>
                  <a:lnTo>
                    <a:pt x="1458" y="553"/>
                  </a:lnTo>
                  <a:lnTo>
                    <a:pt x="1464" y="559"/>
                  </a:lnTo>
                  <a:lnTo>
                    <a:pt x="1464" y="553"/>
                  </a:lnTo>
                  <a:lnTo>
                    <a:pt x="1464" y="547"/>
                  </a:lnTo>
                  <a:lnTo>
                    <a:pt x="1464" y="535"/>
                  </a:lnTo>
                  <a:lnTo>
                    <a:pt x="1464" y="517"/>
                  </a:lnTo>
                  <a:lnTo>
                    <a:pt x="1470" y="493"/>
                  </a:lnTo>
                  <a:lnTo>
                    <a:pt x="1470" y="469"/>
                  </a:lnTo>
                  <a:lnTo>
                    <a:pt x="1470" y="445"/>
                  </a:lnTo>
                  <a:lnTo>
                    <a:pt x="1470" y="415"/>
                  </a:lnTo>
                  <a:lnTo>
                    <a:pt x="1476" y="385"/>
                  </a:lnTo>
                  <a:lnTo>
                    <a:pt x="1476" y="349"/>
                  </a:lnTo>
                  <a:lnTo>
                    <a:pt x="1476" y="313"/>
                  </a:lnTo>
                  <a:lnTo>
                    <a:pt x="1476" y="283"/>
                  </a:lnTo>
                  <a:lnTo>
                    <a:pt x="1476" y="247"/>
                  </a:lnTo>
                  <a:lnTo>
                    <a:pt x="1482" y="211"/>
                  </a:lnTo>
                  <a:lnTo>
                    <a:pt x="1482" y="175"/>
                  </a:lnTo>
                  <a:lnTo>
                    <a:pt x="1482" y="145"/>
                  </a:lnTo>
                  <a:lnTo>
                    <a:pt x="1482" y="115"/>
                  </a:lnTo>
                  <a:lnTo>
                    <a:pt x="1482" y="91"/>
                  </a:lnTo>
                  <a:lnTo>
                    <a:pt x="1488" y="67"/>
                  </a:lnTo>
                  <a:lnTo>
                    <a:pt x="1488" y="43"/>
                  </a:lnTo>
                  <a:lnTo>
                    <a:pt x="1488" y="25"/>
                  </a:lnTo>
                  <a:lnTo>
                    <a:pt x="1488" y="13"/>
                  </a:lnTo>
                  <a:lnTo>
                    <a:pt x="1494" y="7"/>
                  </a:lnTo>
                  <a:lnTo>
                    <a:pt x="1494" y="0"/>
                  </a:lnTo>
                  <a:lnTo>
                    <a:pt x="1494" y="7"/>
                  </a:lnTo>
                  <a:lnTo>
                    <a:pt x="1494" y="13"/>
                  </a:lnTo>
                  <a:lnTo>
                    <a:pt x="1500" y="25"/>
                  </a:lnTo>
                  <a:lnTo>
                    <a:pt x="1500" y="43"/>
                  </a:lnTo>
                  <a:lnTo>
                    <a:pt x="1500" y="67"/>
                  </a:lnTo>
                  <a:lnTo>
                    <a:pt x="1500" y="91"/>
                  </a:lnTo>
                  <a:lnTo>
                    <a:pt x="1500" y="115"/>
                  </a:lnTo>
                  <a:lnTo>
                    <a:pt x="1506" y="145"/>
                  </a:lnTo>
                  <a:lnTo>
                    <a:pt x="1506" y="175"/>
                  </a:lnTo>
                  <a:lnTo>
                    <a:pt x="1506" y="211"/>
                  </a:lnTo>
                  <a:lnTo>
                    <a:pt x="1506" y="247"/>
                  </a:lnTo>
                  <a:lnTo>
                    <a:pt x="1512" y="277"/>
                  </a:lnTo>
                  <a:lnTo>
                    <a:pt x="1512" y="313"/>
                  </a:lnTo>
                  <a:lnTo>
                    <a:pt x="1512" y="349"/>
                  </a:lnTo>
                  <a:lnTo>
                    <a:pt x="1512" y="385"/>
                  </a:lnTo>
                  <a:lnTo>
                    <a:pt x="1512" y="415"/>
                  </a:lnTo>
                  <a:lnTo>
                    <a:pt x="1518" y="445"/>
                  </a:lnTo>
                  <a:lnTo>
                    <a:pt x="1518" y="469"/>
                  </a:lnTo>
                  <a:lnTo>
                    <a:pt x="1518" y="493"/>
                  </a:lnTo>
                  <a:lnTo>
                    <a:pt x="1518" y="517"/>
                  </a:lnTo>
                  <a:lnTo>
                    <a:pt x="1524" y="535"/>
                  </a:lnTo>
                  <a:lnTo>
                    <a:pt x="1524" y="547"/>
                  </a:lnTo>
                  <a:lnTo>
                    <a:pt x="1524" y="553"/>
                  </a:lnTo>
                  <a:lnTo>
                    <a:pt x="1524" y="559"/>
                  </a:lnTo>
                  <a:lnTo>
                    <a:pt x="1530" y="553"/>
                  </a:lnTo>
                  <a:lnTo>
                    <a:pt x="1530" y="547"/>
                  </a:lnTo>
                  <a:lnTo>
                    <a:pt x="1530" y="535"/>
                  </a:lnTo>
                  <a:lnTo>
                    <a:pt x="1530" y="517"/>
                  </a:lnTo>
                  <a:lnTo>
                    <a:pt x="1530" y="493"/>
                  </a:lnTo>
                  <a:lnTo>
                    <a:pt x="1536" y="469"/>
                  </a:lnTo>
                  <a:lnTo>
                    <a:pt x="1536" y="445"/>
                  </a:lnTo>
                  <a:lnTo>
                    <a:pt x="1536" y="415"/>
                  </a:lnTo>
                  <a:lnTo>
                    <a:pt x="1536" y="385"/>
                  </a:lnTo>
                  <a:lnTo>
                    <a:pt x="1542" y="349"/>
                  </a:lnTo>
                  <a:lnTo>
                    <a:pt x="1542" y="313"/>
                  </a:lnTo>
                  <a:lnTo>
                    <a:pt x="1542" y="283"/>
                  </a:lnTo>
                  <a:lnTo>
                    <a:pt x="1542" y="247"/>
                  </a:lnTo>
                  <a:lnTo>
                    <a:pt x="1542" y="211"/>
                  </a:lnTo>
                  <a:lnTo>
                    <a:pt x="1548" y="175"/>
                  </a:lnTo>
                  <a:lnTo>
                    <a:pt x="1548" y="145"/>
                  </a:lnTo>
                  <a:lnTo>
                    <a:pt x="1548" y="115"/>
                  </a:lnTo>
                  <a:lnTo>
                    <a:pt x="1548" y="91"/>
                  </a:lnTo>
                  <a:lnTo>
                    <a:pt x="1554" y="67"/>
                  </a:lnTo>
                  <a:lnTo>
                    <a:pt x="1554" y="43"/>
                  </a:lnTo>
                  <a:lnTo>
                    <a:pt x="1554" y="25"/>
                  </a:lnTo>
                  <a:lnTo>
                    <a:pt x="1554" y="13"/>
                  </a:lnTo>
                  <a:lnTo>
                    <a:pt x="1554" y="7"/>
                  </a:lnTo>
                  <a:lnTo>
                    <a:pt x="1560" y="0"/>
                  </a:lnTo>
                  <a:lnTo>
                    <a:pt x="1560" y="7"/>
                  </a:lnTo>
                  <a:lnTo>
                    <a:pt x="1560" y="13"/>
                  </a:lnTo>
                  <a:lnTo>
                    <a:pt x="1560" y="25"/>
                  </a:lnTo>
                  <a:lnTo>
                    <a:pt x="1566" y="43"/>
                  </a:lnTo>
                  <a:lnTo>
                    <a:pt x="1566" y="67"/>
                  </a:lnTo>
                  <a:lnTo>
                    <a:pt x="1566" y="91"/>
                  </a:lnTo>
                  <a:lnTo>
                    <a:pt x="1566" y="115"/>
                  </a:lnTo>
                  <a:lnTo>
                    <a:pt x="1572" y="145"/>
                  </a:lnTo>
                  <a:lnTo>
                    <a:pt x="1572" y="175"/>
                  </a:lnTo>
                  <a:lnTo>
                    <a:pt x="1572" y="211"/>
                  </a:lnTo>
                  <a:lnTo>
                    <a:pt x="1572" y="247"/>
                  </a:lnTo>
                  <a:lnTo>
                    <a:pt x="1572" y="277"/>
                  </a:lnTo>
                  <a:lnTo>
                    <a:pt x="1578" y="313"/>
                  </a:lnTo>
                  <a:lnTo>
                    <a:pt x="1578" y="349"/>
                  </a:lnTo>
                  <a:lnTo>
                    <a:pt x="1578" y="385"/>
                  </a:lnTo>
                  <a:lnTo>
                    <a:pt x="1578" y="415"/>
                  </a:lnTo>
                  <a:lnTo>
                    <a:pt x="1578" y="445"/>
                  </a:lnTo>
                  <a:lnTo>
                    <a:pt x="1584" y="469"/>
                  </a:lnTo>
                  <a:lnTo>
                    <a:pt x="1584" y="493"/>
                  </a:lnTo>
                  <a:lnTo>
                    <a:pt x="1584" y="517"/>
                  </a:lnTo>
                  <a:lnTo>
                    <a:pt x="1584" y="535"/>
                  </a:lnTo>
                  <a:lnTo>
                    <a:pt x="1590" y="547"/>
                  </a:lnTo>
                  <a:lnTo>
                    <a:pt x="1590" y="553"/>
                  </a:lnTo>
                  <a:lnTo>
                    <a:pt x="1590" y="559"/>
                  </a:lnTo>
                  <a:lnTo>
                    <a:pt x="1590" y="553"/>
                  </a:lnTo>
                  <a:lnTo>
                    <a:pt x="1596" y="547"/>
                  </a:lnTo>
                  <a:lnTo>
                    <a:pt x="1596" y="535"/>
                  </a:lnTo>
                  <a:lnTo>
                    <a:pt x="1596" y="517"/>
                  </a:lnTo>
                  <a:lnTo>
                    <a:pt x="1596" y="493"/>
                  </a:lnTo>
                  <a:lnTo>
                    <a:pt x="1602" y="469"/>
                  </a:lnTo>
                  <a:lnTo>
                    <a:pt x="1602" y="445"/>
                  </a:lnTo>
                  <a:lnTo>
                    <a:pt x="1602" y="415"/>
                  </a:lnTo>
                  <a:lnTo>
                    <a:pt x="1602" y="385"/>
                  </a:lnTo>
                  <a:lnTo>
                    <a:pt x="1602" y="349"/>
                  </a:lnTo>
                  <a:lnTo>
                    <a:pt x="1608" y="313"/>
                  </a:lnTo>
                  <a:lnTo>
                    <a:pt x="1608" y="283"/>
                  </a:lnTo>
                  <a:lnTo>
                    <a:pt x="1608" y="247"/>
                  </a:lnTo>
                  <a:lnTo>
                    <a:pt x="1608" y="211"/>
                  </a:lnTo>
                  <a:lnTo>
                    <a:pt x="1608" y="175"/>
                  </a:lnTo>
                  <a:lnTo>
                    <a:pt x="1614" y="145"/>
                  </a:lnTo>
                  <a:lnTo>
                    <a:pt x="1614" y="115"/>
                  </a:lnTo>
                  <a:lnTo>
                    <a:pt x="1614" y="91"/>
                  </a:lnTo>
                  <a:lnTo>
                    <a:pt x="1614" y="67"/>
                  </a:lnTo>
                  <a:lnTo>
                    <a:pt x="1620" y="43"/>
                  </a:lnTo>
                  <a:lnTo>
                    <a:pt x="1620" y="25"/>
                  </a:lnTo>
                  <a:lnTo>
                    <a:pt x="1620" y="13"/>
                  </a:lnTo>
                  <a:lnTo>
                    <a:pt x="1620" y="7"/>
                  </a:lnTo>
                  <a:lnTo>
                    <a:pt x="1626" y="0"/>
                  </a:lnTo>
                  <a:lnTo>
                    <a:pt x="1626" y="7"/>
                  </a:lnTo>
                  <a:lnTo>
                    <a:pt x="1626" y="13"/>
                  </a:lnTo>
                  <a:lnTo>
                    <a:pt x="1626" y="25"/>
                  </a:lnTo>
                  <a:lnTo>
                    <a:pt x="1626" y="43"/>
                  </a:lnTo>
                  <a:lnTo>
                    <a:pt x="1632" y="67"/>
                  </a:lnTo>
                  <a:lnTo>
                    <a:pt x="1632" y="91"/>
                  </a:lnTo>
                  <a:lnTo>
                    <a:pt x="1632" y="115"/>
                  </a:lnTo>
                  <a:lnTo>
                    <a:pt x="1632" y="145"/>
                  </a:lnTo>
                  <a:lnTo>
                    <a:pt x="1638" y="175"/>
                  </a:lnTo>
                  <a:lnTo>
                    <a:pt x="1638" y="211"/>
                  </a:lnTo>
                  <a:lnTo>
                    <a:pt x="1638" y="247"/>
                  </a:lnTo>
                  <a:lnTo>
                    <a:pt x="1638" y="277"/>
                  </a:lnTo>
                  <a:lnTo>
                    <a:pt x="1638" y="313"/>
                  </a:lnTo>
                  <a:lnTo>
                    <a:pt x="1644" y="349"/>
                  </a:lnTo>
                  <a:lnTo>
                    <a:pt x="1644" y="385"/>
                  </a:lnTo>
                  <a:lnTo>
                    <a:pt x="1644" y="415"/>
                  </a:lnTo>
                  <a:lnTo>
                    <a:pt x="1644" y="445"/>
                  </a:lnTo>
                  <a:lnTo>
                    <a:pt x="1650" y="469"/>
                  </a:lnTo>
                  <a:lnTo>
                    <a:pt x="1650" y="493"/>
                  </a:lnTo>
                  <a:lnTo>
                    <a:pt x="1650" y="517"/>
                  </a:lnTo>
                  <a:lnTo>
                    <a:pt x="1650" y="535"/>
                  </a:lnTo>
                  <a:lnTo>
                    <a:pt x="1650" y="547"/>
                  </a:lnTo>
                  <a:lnTo>
                    <a:pt x="1656" y="553"/>
                  </a:lnTo>
                  <a:lnTo>
                    <a:pt x="1656" y="559"/>
                  </a:lnTo>
                  <a:lnTo>
                    <a:pt x="1656" y="553"/>
                  </a:lnTo>
                  <a:lnTo>
                    <a:pt x="1656" y="547"/>
                  </a:lnTo>
                  <a:lnTo>
                    <a:pt x="1662" y="535"/>
                  </a:lnTo>
                  <a:lnTo>
                    <a:pt x="1662" y="517"/>
                  </a:lnTo>
                  <a:lnTo>
                    <a:pt x="1662" y="493"/>
                  </a:lnTo>
                  <a:lnTo>
                    <a:pt x="1662" y="469"/>
                  </a:lnTo>
                  <a:lnTo>
                    <a:pt x="1668" y="445"/>
                  </a:lnTo>
                  <a:lnTo>
                    <a:pt x="1668" y="415"/>
                  </a:lnTo>
                  <a:lnTo>
                    <a:pt x="1668" y="385"/>
                  </a:lnTo>
                  <a:lnTo>
                    <a:pt x="1668" y="349"/>
                  </a:lnTo>
                  <a:lnTo>
                    <a:pt x="1668" y="313"/>
                  </a:lnTo>
                  <a:lnTo>
                    <a:pt x="1674" y="277"/>
                  </a:lnTo>
                  <a:lnTo>
                    <a:pt x="1674" y="247"/>
                  </a:lnTo>
                  <a:lnTo>
                    <a:pt x="1674" y="211"/>
                  </a:lnTo>
                  <a:lnTo>
                    <a:pt x="1674" y="175"/>
                  </a:lnTo>
                  <a:lnTo>
                    <a:pt x="1680" y="145"/>
                  </a:lnTo>
                  <a:lnTo>
                    <a:pt x="1680" y="115"/>
                  </a:lnTo>
                  <a:lnTo>
                    <a:pt x="1680" y="91"/>
                  </a:lnTo>
                  <a:lnTo>
                    <a:pt x="1680" y="67"/>
                  </a:lnTo>
                  <a:lnTo>
                    <a:pt x="1680" y="43"/>
                  </a:lnTo>
                  <a:lnTo>
                    <a:pt x="1686" y="25"/>
                  </a:lnTo>
                  <a:lnTo>
                    <a:pt x="1686" y="13"/>
                  </a:lnTo>
                  <a:lnTo>
                    <a:pt x="1686" y="7"/>
                  </a:lnTo>
                  <a:lnTo>
                    <a:pt x="1686" y="0"/>
                  </a:lnTo>
                  <a:lnTo>
                    <a:pt x="1692" y="7"/>
                  </a:lnTo>
                  <a:lnTo>
                    <a:pt x="1692" y="13"/>
                  </a:lnTo>
                  <a:lnTo>
                    <a:pt x="1692" y="25"/>
                  </a:lnTo>
                  <a:lnTo>
                    <a:pt x="1692" y="43"/>
                  </a:lnTo>
                  <a:lnTo>
                    <a:pt x="1698" y="67"/>
                  </a:lnTo>
                  <a:lnTo>
                    <a:pt x="1698" y="91"/>
                  </a:lnTo>
                  <a:lnTo>
                    <a:pt x="1698" y="115"/>
                  </a:lnTo>
                  <a:lnTo>
                    <a:pt x="1698" y="145"/>
                  </a:lnTo>
                  <a:lnTo>
                    <a:pt x="1698" y="175"/>
                  </a:lnTo>
                  <a:lnTo>
                    <a:pt x="1704" y="211"/>
                  </a:lnTo>
                  <a:lnTo>
                    <a:pt x="1704" y="247"/>
                  </a:lnTo>
                  <a:lnTo>
                    <a:pt x="1704" y="277"/>
                  </a:lnTo>
                  <a:lnTo>
                    <a:pt x="1704" y="313"/>
                  </a:lnTo>
                  <a:lnTo>
                    <a:pt x="1704" y="349"/>
                  </a:lnTo>
                  <a:lnTo>
                    <a:pt x="1710" y="385"/>
                  </a:lnTo>
                  <a:lnTo>
                    <a:pt x="1710" y="415"/>
                  </a:lnTo>
                  <a:lnTo>
                    <a:pt x="1710" y="445"/>
                  </a:lnTo>
                  <a:lnTo>
                    <a:pt x="1710" y="469"/>
                  </a:lnTo>
                  <a:lnTo>
                    <a:pt x="1716" y="493"/>
                  </a:lnTo>
                  <a:lnTo>
                    <a:pt x="1716" y="517"/>
                  </a:lnTo>
                  <a:lnTo>
                    <a:pt x="1716" y="535"/>
                  </a:lnTo>
                  <a:lnTo>
                    <a:pt x="1716" y="547"/>
                  </a:lnTo>
                  <a:lnTo>
                    <a:pt x="1716" y="553"/>
                  </a:lnTo>
                  <a:lnTo>
                    <a:pt x="1722" y="559"/>
                  </a:lnTo>
                  <a:lnTo>
                    <a:pt x="1722" y="553"/>
                  </a:lnTo>
                  <a:lnTo>
                    <a:pt x="1722" y="547"/>
                  </a:lnTo>
                  <a:lnTo>
                    <a:pt x="1728" y="535"/>
                  </a:lnTo>
                  <a:lnTo>
                    <a:pt x="1728" y="517"/>
                  </a:lnTo>
                  <a:lnTo>
                    <a:pt x="1728" y="493"/>
                  </a:lnTo>
                  <a:lnTo>
                    <a:pt x="1728" y="469"/>
                  </a:lnTo>
                  <a:lnTo>
                    <a:pt x="1728" y="445"/>
                  </a:lnTo>
                  <a:lnTo>
                    <a:pt x="1734" y="415"/>
                  </a:lnTo>
                  <a:lnTo>
                    <a:pt x="1734" y="385"/>
                  </a:lnTo>
                  <a:lnTo>
                    <a:pt x="1734" y="349"/>
                  </a:lnTo>
                  <a:lnTo>
                    <a:pt x="1734" y="313"/>
                  </a:lnTo>
                  <a:lnTo>
                    <a:pt x="1734" y="283"/>
                  </a:lnTo>
                  <a:lnTo>
                    <a:pt x="1740" y="247"/>
                  </a:lnTo>
                  <a:lnTo>
                    <a:pt x="1740" y="211"/>
                  </a:lnTo>
                  <a:lnTo>
                    <a:pt x="1740" y="175"/>
                  </a:lnTo>
                  <a:lnTo>
                    <a:pt x="1740" y="145"/>
                  </a:lnTo>
                  <a:lnTo>
                    <a:pt x="1746" y="115"/>
                  </a:lnTo>
                  <a:lnTo>
                    <a:pt x="1746" y="91"/>
                  </a:lnTo>
                  <a:lnTo>
                    <a:pt x="1746" y="67"/>
                  </a:lnTo>
                  <a:lnTo>
                    <a:pt x="1746" y="43"/>
                  </a:lnTo>
                  <a:lnTo>
                    <a:pt x="1746" y="25"/>
                  </a:lnTo>
                  <a:lnTo>
                    <a:pt x="1752" y="13"/>
                  </a:lnTo>
                  <a:lnTo>
                    <a:pt x="1752" y="7"/>
                  </a:lnTo>
                  <a:lnTo>
                    <a:pt x="1752" y="0"/>
                  </a:lnTo>
                  <a:lnTo>
                    <a:pt x="1752" y="7"/>
                  </a:lnTo>
                  <a:lnTo>
                    <a:pt x="1758" y="13"/>
                  </a:lnTo>
                  <a:lnTo>
                    <a:pt x="1758" y="25"/>
                  </a:lnTo>
                  <a:lnTo>
                    <a:pt x="1758" y="43"/>
                  </a:lnTo>
                  <a:lnTo>
                    <a:pt x="1758" y="67"/>
                  </a:lnTo>
                  <a:lnTo>
                    <a:pt x="1764" y="91"/>
                  </a:lnTo>
                  <a:lnTo>
                    <a:pt x="1764" y="115"/>
                  </a:lnTo>
                  <a:lnTo>
                    <a:pt x="1764" y="145"/>
                  </a:lnTo>
                  <a:lnTo>
                    <a:pt x="1764" y="175"/>
                  </a:lnTo>
                  <a:lnTo>
                    <a:pt x="1764" y="211"/>
                  </a:lnTo>
                  <a:lnTo>
                    <a:pt x="1770" y="247"/>
                  </a:lnTo>
                  <a:lnTo>
                    <a:pt x="1770" y="277"/>
                  </a:lnTo>
                  <a:lnTo>
                    <a:pt x="1770" y="313"/>
                  </a:lnTo>
                  <a:lnTo>
                    <a:pt x="1770" y="349"/>
                  </a:lnTo>
                  <a:lnTo>
                    <a:pt x="1776" y="385"/>
                  </a:lnTo>
                  <a:lnTo>
                    <a:pt x="1776" y="415"/>
                  </a:lnTo>
                  <a:lnTo>
                    <a:pt x="1776" y="445"/>
                  </a:lnTo>
                  <a:lnTo>
                    <a:pt x="1776" y="469"/>
                  </a:lnTo>
                  <a:lnTo>
                    <a:pt x="1776" y="493"/>
                  </a:lnTo>
                  <a:lnTo>
                    <a:pt x="1782" y="517"/>
                  </a:lnTo>
                  <a:lnTo>
                    <a:pt x="1782" y="535"/>
                  </a:lnTo>
                  <a:lnTo>
                    <a:pt x="1782" y="547"/>
                  </a:lnTo>
                  <a:lnTo>
                    <a:pt x="1782" y="553"/>
                  </a:lnTo>
                  <a:lnTo>
                    <a:pt x="1788" y="559"/>
                  </a:lnTo>
                  <a:lnTo>
                    <a:pt x="1788" y="553"/>
                  </a:lnTo>
                  <a:lnTo>
                    <a:pt x="1788" y="547"/>
                  </a:lnTo>
                  <a:lnTo>
                    <a:pt x="1788" y="535"/>
                  </a:lnTo>
                  <a:lnTo>
                    <a:pt x="1794" y="517"/>
                  </a:lnTo>
                  <a:lnTo>
                    <a:pt x="1794" y="493"/>
                  </a:lnTo>
                  <a:lnTo>
                    <a:pt x="1794" y="469"/>
                  </a:lnTo>
                  <a:lnTo>
                    <a:pt x="1794" y="445"/>
                  </a:lnTo>
                  <a:lnTo>
                    <a:pt x="1794" y="415"/>
                  </a:lnTo>
                  <a:lnTo>
                    <a:pt x="1800" y="385"/>
                  </a:lnTo>
                  <a:lnTo>
                    <a:pt x="1800" y="349"/>
                  </a:lnTo>
                  <a:lnTo>
                    <a:pt x="1800" y="313"/>
                  </a:lnTo>
                  <a:lnTo>
                    <a:pt x="1800" y="283"/>
                  </a:lnTo>
                  <a:lnTo>
                    <a:pt x="1806" y="247"/>
                  </a:lnTo>
                  <a:lnTo>
                    <a:pt x="1806" y="211"/>
                  </a:lnTo>
                  <a:lnTo>
                    <a:pt x="1806" y="175"/>
                  </a:lnTo>
                  <a:lnTo>
                    <a:pt x="1806" y="145"/>
                  </a:lnTo>
                  <a:lnTo>
                    <a:pt x="1806" y="115"/>
                  </a:lnTo>
                  <a:lnTo>
                    <a:pt x="1812" y="91"/>
                  </a:lnTo>
                  <a:lnTo>
                    <a:pt x="1812" y="67"/>
                  </a:lnTo>
                  <a:lnTo>
                    <a:pt x="1812" y="43"/>
                  </a:lnTo>
                  <a:lnTo>
                    <a:pt x="1812" y="25"/>
                  </a:lnTo>
                  <a:lnTo>
                    <a:pt x="1812" y="13"/>
                  </a:lnTo>
                  <a:lnTo>
                    <a:pt x="1818" y="7"/>
                  </a:lnTo>
                  <a:lnTo>
                    <a:pt x="1818" y="0"/>
                  </a:lnTo>
                  <a:lnTo>
                    <a:pt x="1818" y="7"/>
                  </a:lnTo>
                  <a:lnTo>
                    <a:pt x="1824" y="13"/>
                  </a:lnTo>
                  <a:lnTo>
                    <a:pt x="1824" y="25"/>
                  </a:lnTo>
                  <a:lnTo>
                    <a:pt x="1824" y="43"/>
                  </a:lnTo>
                  <a:lnTo>
                    <a:pt x="1824" y="67"/>
                  </a:lnTo>
                  <a:lnTo>
                    <a:pt x="1824" y="91"/>
                  </a:lnTo>
                  <a:lnTo>
                    <a:pt x="1830" y="115"/>
                  </a:lnTo>
                  <a:lnTo>
                    <a:pt x="1830" y="145"/>
                  </a:lnTo>
                  <a:lnTo>
                    <a:pt x="1830" y="175"/>
                  </a:lnTo>
                  <a:lnTo>
                    <a:pt x="1830" y="211"/>
                  </a:lnTo>
                  <a:lnTo>
                    <a:pt x="1830" y="247"/>
                  </a:lnTo>
                  <a:lnTo>
                    <a:pt x="1836" y="283"/>
                  </a:lnTo>
                  <a:lnTo>
                    <a:pt x="1836" y="313"/>
                  </a:lnTo>
                  <a:lnTo>
                    <a:pt x="1836" y="349"/>
                  </a:lnTo>
                  <a:lnTo>
                    <a:pt x="1836" y="385"/>
                  </a:lnTo>
                  <a:lnTo>
                    <a:pt x="1842" y="415"/>
                  </a:lnTo>
                  <a:lnTo>
                    <a:pt x="1842" y="445"/>
                  </a:lnTo>
                  <a:lnTo>
                    <a:pt x="1842" y="469"/>
                  </a:lnTo>
                  <a:lnTo>
                    <a:pt x="1842" y="493"/>
                  </a:lnTo>
                  <a:lnTo>
                    <a:pt x="1842" y="517"/>
                  </a:lnTo>
                  <a:lnTo>
                    <a:pt x="1848" y="535"/>
                  </a:lnTo>
                  <a:lnTo>
                    <a:pt x="1848" y="547"/>
                  </a:lnTo>
                  <a:lnTo>
                    <a:pt x="1848" y="553"/>
                  </a:lnTo>
                  <a:lnTo>
                    <a:pt x="1854" y="559"/>
                  </a:lnTo>
                  <a:lnTo>
                    <a:pt x="1854" y="553"/>
                  </a:lnTo>
                  <a:lnTo>
                    <a:pt x="1854" y="547"/>
                  </a:lnTo>
                  <a:lnTo>
                    <a:pt x="1854" y="535"/>
                  </a:lnTo>
                  <a:lnTo>
                    <a:pt x="1854" y="517"/>
                  </a:lnTo>
                  <a:lnTo>
                    <a:pt x="1860" y="493"/>
                  </a:lnTo>
                  <a:lnTo>
                    <a:pt x="1860" y="469"/>
                  </a:lnTo>
                  <a:lnTo>
                    <a:pt x="1860" y="445"/>
                  </a:lnTo>
                  <a:lnTo>
                    <a:pt x="1860" y="415"/>
                  </a:lnTo>
                  <a:lnTo>
                    <a:pt x="1860" y="385"/>
                  </a:lnTo>
                  <a:lnTo>
                    <a:pt x="1866" y="349"/>
                  </a:lnTo>
                  <a:lnTo>
                    <a:pt x="1866" y="313"/>
                  </a:lnTo>
                  <a:lnTo>
                    <a:pt x="1866" y="283"/>
                  </a:lnTo>
                  <a:lnTo>
                    <a:pt x="1866" y="247"/>
                  </a:lnTo>
                  <a:lnTo>
                    <a:pt x="1872" y="211"/>
                  </a:lnTo>
                  <a:lnTo>
                    <a:pt x="1872" y="175"/>
                  </a:lnTo>
                  <a:lnTo>
                    <a:pt x="1872" y="145"/>
                  </a:lnTo>
                  <a:lnTo>
                    <a:pt x="1872" y="115"/>
                  </a:lnTo>
                  <a:lnTo>
                    <a:pt x="1872" y="91"/>
                  </a:lnTo>
                  <a:lnTo>
                    <a:pt x="1878" y="67"/>
                  </a:lnTo>
                  <a:lnTo>
                    <a:pt x="1878" y="43"/>
                  </a:lnTo>
                  <a:lnTo>
                    <a:pt x="1878" y="25"/>
                  </a:lnTo>
                  <a:lnTo>
                    <a:pt x="1878" y="13"/>
                  </a:lnTo>
                  <a:lnTo>
                    <a:pt x="1878" y="7"/>
                  </a:lnTo>
                  <a:lnTo>
                    <a:pt x="1884" y="0"/>
                  </a:lnTo>
                  <a:lnTo>
                    <a:pt x="1884" y="7"/>
                  </a:lnTo>
                  <a:lnTo>
                    <a:pt x="1884" y="13"/>
                  </a:lnTo>
                  <a:lnTo>
                    <a:pt x="1890" y="25"/>
                  </a:lnTo>
                  <a:lnTo>
                    <a:pt x="1890" y="43"/>
                  </a:lnTo>
                  <a:lnTo>
                    <a:pt x="1890" y="67"/>
                  </a:lnTo>
                  <a:lnTo>
                    <a:pt x="1890" y="91"/>
                  </a:lnTo>
                  <a:lnTo>
                    <a:pt x="1890" y="115"/>
                  </a:lnTo>
                  <a:lnTo>
                    <a:pt x="1896" y="145"/>
                  </a:lnTo>
                  <a:lnTo>
                    <a:pt x="1896" y="175"/>
                  </a:lnTo>
                  <a:lnTo>
                    <a:pt x="1896" y="211"/>
                  </a:lnTo>
                  <a:lnTo>
                    <a:pt x="1896" y="247"/>
                  </a:lnTo>
                  <a:lnTo>
                    <a:pt x="1902" y="277"/>
                  </a:lnTo>
                  <a:lnTo>
                    <a:pt x="1902" y="313"/>
                  </a:lnTo>
                  <a:lnTo>
                    <a:pt x="1902" y="349"/>
                  </a:lnTo>
                  <a:lnTo>
                    <a:pt x="1902" y="385"/>
                  </a:lnTo>
                  <a:lnTo>
                    <a:pt x="1902" y="415"/>
                  </a:lnTo>
                  <a:lnTo>
                    <a:pt x="1908" y="445"/>
                  </a:lnTo>
                  <a:lnTo>
                    <a:pt x="1908" y="469"/>
                  </a:lnTo>
                  <a:lnTo>
                    <a:pt x="1908" y="493"/>
                  </a:lnTo>
                  <a:lnTo>
                    <a:pt x="1908" y="517"/>
                  </a:lnTo>
                  <a:lnTo>
                    <a:pt x="1908" y="535"/>
                  </a:lnTo>
                  <a:lnTo>
                    <a:pt x="1914" y="547"/>
                  </a:lnTo>
                  <a:lnTo>
                    <a:pt x="1914" y="553"/>
                  </a:lnTo>
                  <a:lnTo>
                    <a:pt x="1914" y="559"/>
                  </a:lnTo>
                  <a:lnTo>
                    <a:pt x="1920" y="553"/>
                  </a:lnTo>
                  <a:lnTo>
                    <a:pt x="1920" y="547"/>
                  </a:lnTo>
                  <a:lnTo>
                    <a:pt x="1920" y="535"/>
                  </a:lnTo>
                  <a:lnTo>
                    <a:pt x="1920" y="517"/>
                  </a:lnTo>
                  <a:lnTo>
                    <a:pt x="1920" y="493"/>
                  </a:lnTo>
                  <a:lnTo>
                    <a:pt x="1926" y="469"/>
                  </a:lnTo>
                  <a:lnTo>
                    <a:pt x="1926" y="445"/>
                  </a:lnTo>
                  <a:lnTo>
                    <a:pt x="1926" y="415"/>
                  </a:lnTo>
                  <a:lnTo>
                    <a:pt x="1926" y="385"/>
                  </a:lnTo>
                  <a:lnTo>
                    <a:pt x="1932" y="349"/>
                  </a:lnTo>
                  <a:lnTo>
                    <a:pt x="1932" y="313"/>
                  </a:lnTo>
                  <a:lnTo>
                    <a:pt x="1932" y="277"/>
                  </a:lnTo>
                  <a:lnTo>
                    <a:pt x="1932" y="247"/>
                  </a:lnTo>
                  <a:lnTo>
                    <a:pt x="1932" y="211"/>
                  </a:lnTo>
                  <a:lnTo>
                    <a:pt x="1938" y="175"/>
                  </a:lnTo>
                  <a:lnTo>
                    <a:pt x="1938" y="145"/>
                  </a:lnTo>
                  <a:lnTo>
                    <a:pt x="1938" y="115"/>
                  </a:lnTo>
                  <a:lnTo>
                    <a:pt x="1938" y="91"/>
                  </a:lnTo>
                  <a:lnTo>
                    <a:pt x="1938" y="67"/>
                  </a:lnTo>
                  <a:lnTo>
                    <a:pt x="1944" y="43"/>
                  </a:lnTo>
                  <a:lnTo>
                    <a:pt x="1944" y="25"/>
                  </a:lnTo>
                  <a:lnTo>
                    <a:pt x="1944" y="13"/>
                  </a:lnTo>
                  <a:lnTo>
                    <a:pt x="1944" y="7"/>
                  </a:lnTo>
                  <a:lnTo>
                    <a:pt x="1950" y="0"/>
                  </a:lnTo>
                  <a:lnTo>
                    <a:pt x="1956" y="7"/>
                  </a:lnTo>
                  <a:lnTo>
                    <a:pt x="1956" y="13"/>
                  </a:lnTo>
                  <a:lnTo>
                    <a:pt x="1956" y="19"/>
                  </a:lnTo>
                  <a:lnTo>
                    <a:pt x="1956" y="25"/>
                  </a:lnTo>
                  <a:lnTo>
                    <a:pt x="1956" y="37"/>
                  </a:lnTo>
                  <a:lnTo>
                    <a:pt x="1962" y="43"/>
                  </a:lnTo>
                  <a:lnTo>
                    <a:pt x="1962" y="55"/>
                  </a:lnTo>
                  <a:lnTo>
                    <a:pt x="1962" y="67"/>
                  </a:lnTo>
                  <a:lnTo>
                    <a:pt x="1962" y="79"/>
                  </a:lnTo>
                  <a:lnTo>
                    <a:pt x="1968" y="91"/>
                  </a:lnTo>
                  <a:lnTo>
                    <a:pt x="1968" y="103"/>
                  </a:lnTo>
                  <a:lnTo>
                    <a:pt x="1968" y="115"/>
                  </a:lnTo>
                  <a:lnTo>
                    <a:pt x="1968" y="133"/>
                  </a:lnTo>
                  <a:lnTo>
                    <a:pt x="1968" y="145"/>
                  </a:lnTo>
                  <a:lnTo>
                    <a:pt x="1974" y="163"/>
                  </a:lnTo>
                  <a:lnTo>
                    <a:pt x="1974" y="175"/>
                  </a:lnTo>
                  <a:lnTo>
                    <a:pt x="1974" y="193"/>
                  </a:lnTo>
                  <a:lnTo>
                    <a:pt x="1974" y="211"/>
                  </a:lnTo>
                  <a:lnTo>
                    <a:pt x="1980" y="229"/>
                  </a:lnTo>
                  <a:lnTo>
                    <a:pt x="1980" y="247"/>
                  </a:lnTo>
                  <a:lnTo>
                    <a:pt x="1980" y="265"/>
                  </a:lnTo>
                  <a:lnTo>
                    <a:pt x="1980" y="277"/>
                  </a:lnTo>
                  <a:lnTo>
                    <a:pt x="1980" y="295"/>
                  </a:lnTo>
                  <a:lnTo>
                    <a:pt x="1986" y="313"/>
                  </a:lnTo>
                  <a:lnTo>
                    <a:pt x="1986" y="331"/>
                  </a:lnTo>
                  <a:lnTo>
                    <a:pt x="1986" y="349"/>
                  </a:lnTo>
                  <a:lnTo>
                    <a:pt x="1986" y="367"/>
                  </a:lnTo>
                  <a:lnTo>
                    <a:pt x="1986" y="385"/>
                  </a:lnTo>
                  <a:lnTo>
                    <a:pt x="1992" y="397"/>
                  </a:lnTo>
                  <a:lnTo>
                    <a:pt x="1992" y="415"/>
                  </a:lnTo>
                  <a:lnTo>
                    <a:pt x="1992" y="427"/>
                  </a:lnTo>
                  <a:lnTo>
                    <a:pt x="1992" y="445"/>
                  </a:lnTo>
                  <a:lnTo>
                    <a:pt x="1998" y="457"/>
                  </a:lnTo>
                  <a:lnTo>
                    <a:pt x="1998" y="469"/>
                  </a:lnTo>
                  <a:lnTo>
                    <a:pt x="1998" y="481"/>
                  </a:lnTo>
                  <a:lnTo>
                    <a:pt x="1998" y="493"/>
                  </a:lnTo>
                  <a:lnTo>
                    <a:pt x="1998" y="505"/>
                  </a:lnTo>
                  <a:lnTo>
                    <a:pt x="2004" y="517"/>
                  </a:lnTo>
                  <a:lnTo>
                    <a:pt x="2004" y="523"/>
                  </a:lnTo>
                  <a:lnTo>
                    <a:pt x="2004" y="535"/>
                  </a:lnTo>
                  <a:lnTo>
                    <a:pt x="2004" y="541"/>
                  </a:lnTo>
                  <a:lnTo>
                    <a:pt x="2004" y="547"/>
                  </a:lnTo>
                  <a:lnTo>
                    <a:pt x="2010" y="553"/>
                  </a:lnTo>
                  <a:lnTo>
                    <a:pt x="2016" y="559"/>
                  </a:lnTo>
                  <a:lnTo>
                    <a:pt x="2016" y="553"/>
                  </a:lnTo>
                  <a:lnTo>
                    <a:pt x="2022" y="547"/>
                  </a:lnTo>
                  <a:lnTo>
                    <a:pt x="2022" y="541"/>
                  </a:lnTo>
                  <a:lnTo>
                    <a:pt x="2022" y="535"/>
                  </a:lnTo>
                  <a:lnTo>
                    <a:pt x="2022" y="523"/>
                  </a:lnTo>
                  <a:lnTo>
                    <a:pt x="2028" y="517"/>
                  </a:lnTo>
                  <a:lnTo>
                    <a:pt x="2028" y="505"/>
                  </a:lnTo>
                  <a:lnTo>
                    <a:pt x="2028" y="493"/>
                  </a:lnTo>
                  <a:lnTo>
                    <a:pt x="2028" y="481"/>
                  </a:lnTo>
                  <a:lnTo>
                    <a:pt x="2028" y="469"/>
                  </a:lnTo>
                  <a:lnTo>
                    <a:pt x="2034" y="457"/>
                  </a:lnTo>
                  <a:lnTo>
                    <a:pt x="2034" y="445"/>
                  </a:lnTo>
                  <a:lnTo>
                    <a:pt x="2034" y="427"/>
                  </a:lnTo>
                  <a:lnTo>
                    <a:pt x="2034" y="415"/>
                  </a:lnTo>
                  <a:lnTo>
                    <a:pt x="2034" y="397"/>
                  </a:lnTo>
                  <a:lnTo>
                    <a:pt x="2040" y="385"/>
                  </a:lnTo>
                  <a:lnTo>
                    <a:pt x="2040" y="367"/>
                  </a:lnTo>
                  <a:lnTo>
                    <a:pt x="2040" y="349"/>
                  </a:lnTo>
                  <a:lnTo>
                    <a:pt x="2040" y="331"/>
                  </a:lnTo>
                  <a:lnTo>
                    <a:pt x="2046" y="313"/>
                  </a:lnTo>
                  <a:lnTo>
                    <a:pt x="2046" y="295"/>
                  </a:lnTo>
                  <a:lnTo>
                    <a:pt x="2046" y="283"/>
                  </a:lnTo>
                  <a:lnTo>
                    <a:pt x="2046" y="265"/>
                  </a:lnTo>
                  <a:lnTo>
                    <a:pt x="2046" y="247"/>
                  </a:lnTo>
                  <a:lnTo>
                    <a:pt x="2052" y="229"/>
                  </a:lnTo>
                  <a:lnTo>
                    <a:pt x="2052" y="211"/>
                  </a:lnTo>
                  <a:lnTo>
                    <a:pt x="2052" y="193"/>
                  </a:lnTo>
                  <a:lnTo>
                    <a:pt x="2052" y="175"/>
                  </a:lnTo>
                  <a:lnTo>
                    <a:pt x="2058" y="163"/>
                  </a:lnTo>
                  <a:lnTo>
                    <a:pt x="2058" y="145"/>
                  </a:lnTo>
                  <a:lnTo>
                    <a:pt x="2058" y="133"/>
                  </a:lnTo>
                  <a:lnTo>
                    <a:pt x="2058" y="115"/>
                  </a:lnTo>
                  <a:lnTo>
                    <a:pt x="2058" y="103"/>
                  </a:lnTo>
                  <a:lnTo>
                    <a:pt x="2064" y="91"/>
                  </a:lnTo>
                  <a:lnTo>
                    <a:pt x="2064" y="79"/>
                  </a:lnTo>
                  <a:lnTo>
                    <a:pt x="2064" y="67"/>
                  </a:lnTo>
                  <a:lnTo>
                    <a:pt x="2064" y="55"/>
                  </a:lnTo>
                  <a:lnTo>
                    <a:pt x="2064" y="43"/>
                  </a:lnTo>
                  <a:lnTo>
                    <a:pt x="2070" y="37"/>
                  </a:lnTo>
                  <a:lnTo>
                    <a:pt x="2070" y="25"/>
                  </a:lnTo>
                  <a:lnTo>
                    <a:pt x="2070" y="19"/>
                  </a:lnTo>
                  <a:lnTo>
                    <a:pt x="2070" y="13"/>
                  </a:lnTo>
                  <a:lnTo>
                    <a:pt x="2076" y="7"/>
                  </a:lnTo>
                  <a:lnTo>
                    <a:pt x="2082" y="0"/>
                  </a:lnTo>
                  <a:lnTo>
                    <a:pt x="2082" y="7"/>
                  </a:lnTo>
                  <a:lnTo>
                    <a:pt x="2082" y="13"/>
                  </a:lnTo>
                  <a:lnTo>
                    <a:pt x="2088" y="19"/>
                  </a:lnTo>
                  <a:lnTo>
                    <a:pt x="2088" y="25"/>
                  </a:lnTo>
                  <a:lnTo>
                    <a:pt x="2088" y="37"/>
                  </a:lnTo>
                  <a:lnTo>
                    <a:pt x="2088" y="43"/>
                  </a:lnTo>
                  <a:lnTo>
                    <a:pt x="2094" y="55"/>
                  </a:lnTo>
                  <a:lnTo>
                    <a:pt x="2094" y="67"/>
                  </a:lnTo>
                  <a:lnTo>
                    <a:pt x="2094" y="79"/>
                  </a:lnTo>
                  <a:lnTo>
                    <a:pt x="2094" y="91"/>
                  </a:lnTo>
                  <a:lnTo>
                    <a:pt x="2094" y="103"/>
                  </a:lnTo>
                  <a:lnTo>
                    <a:pt x="2100" y="115"/>
                  </a:lnTo>
                  <a:lnTo>
                    <a:pt x="2100" y="133"/>
                  </a:lnTo>
                  <a:lnTo>
                    <a:pt x="2100" y="145"/>
                  </a:lnTo>
                  <a:lnTo>
                    <a:pt x="2100" y="163"/>
                  </a:lnTo>
                  <a:lnTo>
                    <a:pt x="2106" y="175"/>
                  </a:lnTo>
                  <a:lnTo>
                    <a:pt x="2106" y="193"/>
                  </a:lnTo>
                  <a:lnTo>
                    <a:pt x="2106" y="211"/>
                  </a:lnTo>
                  <a:lnTo>
                    <a:pt x="2106" y="229"/>
                  </a:lnTo>
                  <a:lnTo>
                    <a:pt x="2106" y="247"/>
                  </a:lnTo>
                  <a:lnTo>
                    <a:pt x="2112" y="265"/>
                  </a:lnTo>
                  <a:lnTo>
                    <a:pt x="2112" y="283"/>
                  </a:lnTo>
                  <a:lnTo>
                    <a:pt x="2112" y="295"/>
                  </a:lnTo>
                  <a:lnTo>
                    <a:pt x="2112" y="313"/>
                  </a:lnTo>
                  <a:lnTo>
                    <a:pt x="2112" y="331"/>
                  </a:lnTo>
                  <a:lnTo>
                    <a:pt x="2118" y="349"/>
                  </a:lnTo>
                  <a:lnTo>
                    <a:pt x="2118" y="367"/>
                  </a:lnTo>
                  <a:lnTo>
                    <a:pt x="2118" y="385"/>
                  </a:lnTo>
                  <a:lnTo>
                    <a:pt x="2118" y="397"/>
                  </a:lnTo>
                  <a:lnTo>
                    <a:pt x="2124" y="415"/>
                  </a:lnTo>
                  <a:lnTo>
                    <a:pt x="2124" y="427"/>
                  </a:lnTo>
                  <a:lnTo>
                    <a:pt x="2124" y="445"/>
                  </a:lnTo>
                  <a:lnTo>
                    <a:pt x="2124" y="457"/>
                  </a:lnTo>
                  <a:lnTo>
                    <a:pt x="2124" y="469"/>
                  </a:lnTo>
                  <a:lnTo>
                    <a:pt x="2130" y="481"/>
                  </a:lnTo>
                  <a:lnTo>
                    <a:pt x="2130" y="493"/>
                  </a:lnTo>
                  <a:lnTo>
                    <a:pt x="2130" y="505"/>
                  </a:lnTo>
                  <a:lnTo>
                    <a:pt x="2130" y="517"/>
                  </a:lnTo>
                  <a:lnTo>
                    <a:pt x="2130" y="523"/>
                  </a:lnTo>
                  <a:lnTo>
                    <a:pt x="2136" y="535"/>
                  </a:lnTo>
                  <a:lnTo>
                    <a:pt x="2136" y="541"/>
                  </a:lnTo>
                  <a:lnTo>
                    <a:pt x="2136" y="547"/>
                  </a:lnTo>
                  <a:lnTo>
                    <a:pt x="2142" y="553"/>
                  </a:lnTo>
                  <a:lnTo>
                    <a:pt x="2148" y="559"/>
                  </a:lnTo>
                  <a:lnTo>
                    <a:pt x="2148" y="553"/>
                  </a:lnTo>
                  <a:lnTo>
                    <a:pt x="2148" y="547"/>
                  </a:lnTo>
                  <a:lnTo>
                    <a:pt x="2154" y="541"/>
                  </a:lnTo>
                  <a:lnTo>
                    <a:pt x="2154" y="535"/>
                  </a:lnTo>
                  <a:lnTo>
                    <a:pt x="2154" y="523"/>
                  </a:lnTo>
                  <a:lnTo>
                    <a:pt x="2154" y="517"/>
                  </a:lnTo>
                  <a:lnTo>
                    <a:pt x="2154" y="505"/>
                  </a:lnTo>
                  <a:lnTo>
                    <a:pt x="2160" y="493"/>
                  </a:lnTo>
                  <a:lnTo>
                    <a:pt x="2160" y="481"/>
                  </a:lnTo>
                  <a:lnTo>
                    <a:pt x="2160" y="469"/>
                  </a:lnTo>
                  <a:lnTo>
                    <a:pt x="2160" y="457"/>
                  </a:lnTo>
                  <a:lnTo>
                    <a:pt x="2160" y="445"/>
                  </a:lnTo>
                  <a:lnTo>
                    <a:pt x="2166" y="427"/>
                  </a:lnTo>
                  <a:lnTo>
                    <a:pt x="2166" y="415"/>
                  </a:lnTo>
                  <a:lnTo>
                    <a:pt x="2166" y="397"/>
                  </a:lnTo>
                  <a:lnTo>
                    <a:pt x="2166" y="385"/>
                  </a:lnTo>
                  <a:lnTo>
                    <a:pt x="2172" y="367"/>
                  </a:lnTo>
                  <a:lnTo>
                    <a:pt x="2172" y="349"/>
                  </a:lnTo>
                  <a:lnTo>
                    <a:pt x="2172" y="331"/>
                  </a:lnTo>
                  <a:lnTo>
                    <a:pt x="2172" y="313"/>
                  </a:lnTo>
                  <a:lnTo>
                    <a:pt x="2172" y="295"/>
                  </a:lnTo>
                  <a:lnTo>
                    <a:pt x="2178" y="283"/>
                  </a:lnTo>
                  <a:lnTo>
                    <a:pt x="2178" y="265"/>
                  </a:lnTo>
                  <a:lnTo>
                    <a:pt x="2178" y="247"/>
                  </a:lnTo>
                  <a:lnTo>
                    <a:pt x="2178" y="229"/>
                  </a:lnTo>
                  <a:lnTo>
                    <a:pt x="2184" y="211"/>
                  </a:lnTo>
                  <a:lnTo>
                    <a:pt x="2184" y="193"/>
                  </a:lnTo>
                  <a:lnTo>
                    <a:pt x="2184" y="175"/>
                  </a:lnTo>
                  <a:lnTo>
                    <a:pt x="2184" y="163"/>
                  </a:lnTo>
                  <a:lnTo>
                    <a:pt x="2184" y="145"/>
                  </a:lnTo>
                  <a:lnTo>
                    <a:pt x="2190" y="133"/>
                  </a:lnTo>
                  <a:lnTo>
                    <a:pt x="2190" y="115"/>
                  </a:lnTo>
                  <a:lnTo>
                    <a:pt x="2190" y="103"/>
                  </a:lnTo>
                  <a:lnTo>
                    <a:pt x="2190" y="91"/>
                  </a:lnTo>
                  <a:lnTo>
                    <a:pt x="2190" y="79"/>
                  </a:lnTo>
                  <a:lnTo>
                    <a:pt x="2196" y="67"/>
                  </a:lnTo>
                  <a:lnTo>
                    <a:pt x="2196" y="55"/>
                  </a:lnTo>
                  <a:lnTo>
                    <a:pt x="2196" y="43"/>
                  </a:lnTo>
                  <a:lnTo>
                    <a:pt x="2196" y="37"/>
                  </a:lnTo>
                  <a:lnTo>
                    <a:pt x="2202" y="25"/>
                  </a:lnTo>
                  <a:lnTo>
                    <a:pt x="2202" y="19"/>
                  </a:lnTo>
                  <a:lnTo>
                    <a:pt x="2202" y="13"/>
                  </a:lnTo>
                  <a:lnTo>
                    <a:pt x="2202" y="7"/>
                  </a:lnTo>
                  <a:lnTo>
                    <a:pt x="2208" y="0"/>
                  </a:lnTo>
                  <a:lnTo>
                    <a:pt x="2214" y="7"/>
                  </a:lnTo>
                  <a:lnTo>
                    <a:pt x="2214" y="13"/>
                  </a:lnTo>
                  <a:lnTo>
                    <a:pt x="2214" y="19"/>
                  </a:lnTo>
                  <a:lnTo>
                    <a:pt x="2220" y="25"/>
                  </a:lnTo>
                  <a:lnTo>
                    <a:pt x="2220" y="37"/>
                  </a:lnTo>
                  <a:lnTo>
                    <a:pt x="2220" y="43"/>
                  </a:lnTo>
                  <a:lnTo>
                    <a:pt x="2220" y="55"/>
                  </a:lnTo>
                  <a:lnTo>
                    <a:pt x="2220" y="67"/>
                  </a:lnTo>
                  <a:lnTo>
                    <a:pt x="2226" y="79"/>
                  </a:lnTo>
                  <a:lnTo>
                    <a:pt x="2226" y="91"/>
                  </a:lnTo>
                  <a:lnTo>
                    <a:pt x="2226" y="103"/>
                  </a:lnTo>
                  <a:lnTo>
                    <a:pt x="2226" y="115"/>
                  </a:lnTo>
                  <a:lnTo>
                    <a:pt x="2232" y="133"/>
                  </a:lnTo>
                  <a:lnTo>
                    <a:pt x="2232" y="145"/>
                  </a:lnTo>
                  <a:lnTo>
                    <a:pt x="2232" y="163"/>
                  </a:lnTo>
                  <a:lnTo>
                    <a:pt x="2232" y="175"/>
                  </a:lnTo>
                  <a:lnTo>
                    <a:pt x="2232" y="193"/>
                  </a:lnTo>
                  <a:lnTo>
                    <a:pt x="2238" y="211"/>
                  </a:lnTo>
                  <a:lnTo>
                    <a:pt x="2238" y="229"/>
                  </a:lnTo>
                  <a:lnTo>
                    <a:pt x="2238" y="247"/>
                  </a:lnTo>
                  <a:lnTo>
                    <a:pt x="2238" y="265"/>
                  </a:lnTo>
                  <a:lnTo>
                    <a:pt x="2238" y="283"/>
                  </a:lnTo>
                  <a:lnTo>
                    <a:pt x="2244" y="295"/>
                  </a:lnTo>
                  <a:lnTo>
                    <a:pt x="2244" y="313"/>
                  </a:lnTo>
                  <a:lnTo>
                    <a:pt x="2244" y="331"/>
                  </a:lnTo>
                  <a:lnTo>
                    <a:pt x="2244" y="349"/>
                  </a:lnTo>
                  <a:lnTo>
                    <a:pt x="2250" y="367"/>
                  </a:lnTo>
                  <a:lnTo>
                    <a:pt x="2250" y="385"/>
                  </a:lnTo>
                  <a:lnTo>
                    <a:pt x="2250" y="397"/>
                  </a:lnTo>
                  <a:lnTo>
                    <a:pt x="2250" y="415"/>
                  </a:lnTo>
                  <a:lnTo>
                    <a:pt x="2250" y="427"/>
                  </a:lnTo>
                  <a:lnTo>
                    <a:pt x="2256" y="445"/>
                  </a:lnTo>
                  <a:lnTo>
                    <a:pt x="2256" y="457"/>
                  </a:lnTo>
                  <a:lnTo>
                    <a:pt x="2256" y="469"/>
                  </a:lnTo>
                  <a:lnTo>
                    <a:pt x="2256" y="481"/>
                  </a:lnTo>
                  <a:lnTo>
                    <a:pt x="2256" y="493"/>
                  </a:lnTo>
                  <a:lnTo>
                    <a:pt x="2262" y="505"/>
                  </a:lnTo>
                  <a:lnTo>
                    <a:pt x="2262" y="517"/>
                  </a:lnTo>
                  <a:lnTo>
                    <a:pt x="2262" y="523"/>
                  </a:lnTo>
                  <a:lnTo>
                    <a:pt x="2262" y="535"/>
                  </a:lnTo>
                  <a:lnTo>
                    <a:pt x="2268" y="541"/>
                  </a:lnTo>
                  <a:lnTo>
                    <a:pt x="2268" y="547"/>
                  </a:lnTo>
                  <a:lnTo>
                    <a:pt x="2268" y="553"/>
                  </a:lnTo>
                  <a:lnTo>
                    <a:pt x="2274" y="559"/>
                  </a:lnTo>
                  <a:lnTo>
                    <a:pt x="2280" y="553"/>
                  </a:lnTo>
                  <a:lnTo>
                    <a:pt x="2280" y="547"/>
                  </a:lnTo>
                  <a:lnTo>
                    <a:pt x="2280" y="541"/>
                  </a:lnTo>
                  <a:lnTo>
                    <a:pt x="2280" y="535"/>
                  </a:lnTo>
                  <a:lnTo>
                    <a:pt x="2286" y="523"/>
                  </a:lnTo>
                  <a:lnTo>
                    <a:pt x="2286" y="517"/>
                  </a:lnTo>
                  <a:lnTo>
                    <a:pt x="2286" y="505"/>
                  </a:lnTo>
                  <a:lnTo>
                    <a:pt x="2286" y="493"/>
                  </a:lnTo>
                  <a:lnTo>
                    <a:pt x="2286" y="481"/>
                  </a:lnTo>
                  <a:lnTo>
                    <a:pt x="2292" y="469"/>
                  </a:lnTo>
                  <a:lnTo>
                    <a:pt x="2292" y="457"/>
                  </a:lnTo>
                  <a:lnTo>
                    <a:pt x="2292" y="445"/>
                  </a:lnTo>
                  <a:lnTo>
                    <a:pt x="2292" y="427"/>
                  </a:lnTo>
                  <a:lnTo>
                    <a:pt x="2298" y="415"/>
                  </a:lnTo>
                  <a:lnTo>
                    <a:pt x="2298" y="397"/>
                  </a:lnTo>
                  <a:lnTo>
                    <a:pt x="2298" y="385"/>
                  </a:lnTo>
                  <a:lnTo>
                    <a:pt x="2298" y="367"/>
                  </a:lnTo>
                  <a:lnTo>
                    <a:pt x="2298" y="349"/>
                  </a:lnTo>
                  <a:lnTo>
                    <a:pt x="2304" y="331"/>
                  </a:lnTo>
                  <a:lnTo>
                    <a:pt x="2304" y="313"/>
                  </a:lnTo>
                  <a:lnTo>
                    <a:pt x="2304" y="295"/>
                  </a:lnTo>
                  <a:lnTo>
                    <a:pt x="2304" y="283"/>
                  </a:lnTo>
                  <a:lnTo>
                    <a:pt x="2310" y="265"/>
                  </a:lnTo>
                  <a:lnTo>
                    <a:pt x="2310" y="247"/>
                  </a:lnTo>
                  <a:lnTo>
                    <a:pt x="2310" y="229"/>
                  </a:lnTo>
                  <a:lnTo>
                    <a:pt x="2310" y="211"/>
                  </a:lnTo>
                  <a:lnTo>
                    <a:pt x="2310" y="193"/>
                  </a:lnTo>
                  <a:lnTo>
                    <a:pt x="2316" y="175"/>
                  </a:lnTo>
                  <a:lnTo>
                    <a:pt x="2316" y="163"/>
                  </a:lnTo>
                  <a:lnTo>
                    <a:pt x="2316" y="145"/>
                  </a:lnTo>
                  <a:lnTo>
                    <a:pt x="2316" y="133"/>
                  </a:lnTo>
                  <a:lnTo>
                    <a:pt x="2316" y="115"/>
                  </a:lnTo>
                  <a:lnTo>
                    <a:pt x="2322" y="103"/>
                  </a:lnTo>
                  <a:lnTo>
                    <a:pt x="2322" y="91"/>
                  </a:lnTo>
                  <a:lnTo>
                    <a:pt x="2322" y="79"/>
                  </a:lnTo>
                  <a:lnTo>
                    <a:pt x="2322" y="67"/>
                  </a:lnTo>
                  <a:lnTo>
                    <a:pt x="2328" y="55"/>
                  </a:lnTo>
                  <a:lnTo>
                    <a:pt x="2328" y="43"/>
                  </a:lnTo>
                  <a:lnTo>
                    <a:pt x="2328" y="37"/>
                  </a:lnTo>
                  <a:lnTo>
                    <a:pt x="2328" y="25"/>
                  </a:lnTo>
                  <a:lnTo>
                    <a:pt x="2328" y="19"/>
                  </a:lnTo>
                  <a:lnTo>
                    <a:pt x="2334" y="13"/>
                  </a:lnTo>
                  <a:lnTo>
                    <a:pt x="2334" y="7"/>
                  </a:lnTo>
                  <a:lnTo>
                    <a:pt x="2340" y="0"/>
                  </a:lnTo>
                  <a:lnTo>
                    <a:pt x="2346" y="7"/>
                  </a:lnTo>
                  <a:lnTo>
                    <a:pt x="2346" y="13"/>
                  </a:lnTo>
                  <a:lnTo>
                    <a:pt x="2346" y="19"/>
                  </a:lnTo>
                  <a:lnTo>
                    <a:pt x="2346" y="25"/>
                  </a:lnTo>
                  <a:lnTo>
                    <a:pt x="2346" y="37"/>
                  </a:lnTo>
                  <a:lnTo>
                    <a:pt x="2352" y="43"/>
                  </a:lnTo>
                  <a:lnTo>
                    <a:pt x="2352" y="55"/>
                  </a:lnTo>
                  <a:lnTo>
                    <a:pt x="2352" y="67"/>
                  </a:lnTo>
                  <a:lnTo>
                    <a:pt x="2352" y="79"/>
                  </a:lnTo>
                  <a:lnTo>
                    <a:pt x="2358" y="91"/>
                  </a:lnTo>
                  <a:lnTo>
                    <a:pt x="2358" y="103"/>
                  </a:lnTo>
                  <a:lnTo>
                    <a:pt x="2358" y="115"/>
                  </a:lnTo>
                  <a:lnTo>
                    <a:pt x="2358" y="133"/>
                  </a:lnTo>
                  <a:lnTo>
                    <a:pt x="2358" y="145"/>
                  </a:lnTo>
                  <a:lnTo>
                    <a:pt x="2364" y="163"/>
                  </a:lnTo>
                  <a:lnTo>
                    <a:pt x="2364" y="175"/>
                  </a:lnTo>
                  <a:lnTo>
                    <a:pt x="2364" y="193"/>
                  </a:lnTo>
                  <a:lnTo>
                    <a:pt x="2364" y="211"/>
                  </a:lnTo>
                  <a:lnTo>
                    <a:pt x="2364" y="229"/>
                  </a:lnTo>
                  <a:lnTo>
                    <a:pt x="2370" y="247"/>
                  </a:lnTo>
                  <a:lnTo>
                    <a:pt x="2370" y="265"/>
                  </a:lnTo>
                  <a:lnTo>
                    <a:pt x="2370" y="277"/>
                  </a:lnTo>
                  <a:lnTo>
                    <a:pt x="2370" y="295"/>
                  </a:lnTo>
                  <a:lnTo>
                    <a:pt x="2376" y="313"/>
                  </a:lnTo>
                  <a:lnTo>
                    <a:pt x="2376" y="331"/>
                  </a:lnTo>
                  <a:lnTo>
                    <a:pt x="2376" y="349"/>
                  </a:lnTo>
                  <a:lnTo>
                    <a:pt x="2376" y="367"/>
                  </a:lnTo>
                  <a:lnTo>
                    <a:pt x="2376" y="385"/>
                  </a:lnTo>
                  <a:lnTo>
                    <a:pt x="2382" y="397"/>
                  </a:lnTo>
                  <a:lnTo>
                    <a:pt x="2382" y="415"/>
                  </a:lnTo>
                  <a:lnTo>
                    <a:pt x="2382" y="427"/>
                  </a:lnTo>
                  <a:lnTo>
                    <a:pt x="2382" y="445"/>
                  </a:lnTo>
                  <a:lnTo>
                    <a:pt x="2382" y="457"/>
                  </a:lnTo>
                  <a:lnTo>
                    <a:pt x="2388" y="469"/>
                  </a:lnTo>
                  <a:lnTo>
                    <a:pt x="2388" y="481"/>
                  </a:lnTo>
                  <a:lnTo>
                    <a:pt x="2388" y="493"/>
                  </a:lnTo>
                  <a:lnTo>
                    <a:pt x="2388" y="505"/>
                  </a:lnTo>
                  <a:lnTo>
                    <a:pt x="2394" y="517"/>
                  </a:lnTo>
                  <a:lnTo>
                    <a:pt x="2394" y="523"/>
                  </a:lnTo>
                  <a:lnTo>
                    <a:pt x="2394" y="535"/>
                  </a:lnTo>
                  <a:lnTo>
                    <a:pt x="2394" y="541"/>
                  </a:lnTo>
                  <a:lnTo>
                    <a:pt x="2394" y="547"/>
                  </a:lnTo>
                  <a:lnTo>
                    <a:pt x="2400" y="553"/>
                  </a:lnTo>
                  <a:lnTo>
                    <a:pt x="2406" y="559"/>
                  </a:lnTo>
                  <a:lnTo>
                    <a:pt x="2406" y="553"/>
                  </a:lnTo>
                  <a:lnTo>
                    <a:pt x="2412" y="547"/>
                  </a:lnTo>
                  <a:lnTo>
                    <a:pt x="2412" y="541"/>
                  </a:lnTo>
                  <a:lnTo>
                    <a:pt x="2412" y="535"/>
                  </a:lnTo>
                  <a:lnTo>
                    <a:pt x="2412" y="523"/>
                  </a:lnTo>
                  <a:lnTo>
                    <a:pt x="2412" y="517"/>
                  </a:lnTo>
                  <a:lnTo>
                    <a:pt x="2418" y="505"/>
                  </a:lnTo>
                  <a:lnTo>
                    <a:pt x="2418" y="493"/>
                  </a:lnTo>
                  <a:lnTo>
                    <a:pt x="2418" y="481"/>
                  </a:lnTo>
                  <a:lnTo>
                    <a:pt x="2418" y="469"/>
                  </a:lnTo>
                  <a:lnTo>
                    <a:pt x="2424" y="457"/>
                  </a:lnTo>
                  <a:lnTo>
                    <a:pt x="2424" y="445"/>
                  </a:lnTo>
                  <a:lnTo>
                    <a:pt x="2424" y="427"/>
                  </a:lnTo>
                  <a:lnTo>
                    <a:pt x="2424" y="415"/>
                  </a:lnTo>
                  <a:lnTo>
                    <a:pt x="2424" y="397"/>
                  </a:lnTo>
                  <a:lnTo>
                    <a:pt x="2430" y="385"/>
                  </a:lnTo>
                  <a:lnTo>
                    <a:pt x="2430" y="367"/>
                  </a:lnTo>
                  <a:lnTo>
                    <a:pt x="2430" y="349"/>
                  </a:lnTo>
                  <a:lnTo>
                    <a:pt x="2430" y="331"/>
                  </a:lnTo>
                  <a:lnTo>
                    <a:pt x="2436" y="313"/>
                  </a:lnTo>
                  <a:lnTo>
                    <a:pt x="2436" y="295"/>
                  </a:lnTo>
                  <a:lnTo>
                    <a:pt x="2436" y="283"/>
                  </a:lnTo>
                  <a:lnTo>
                    <a:pt x="2436" y="265"/>
                  </a:lnTo>
                  <a:lnTo>
                    <a:pt x="2436" y="247"/>
                  </a:lnTo>
                  <a:lnTo>
                    <a:pt x="2442" y="229"/>
                  </a:lnTo>
                  <a:lnTo>
                    <a:pt x="2442" y="211"/>
                  </a:lnTo>
                  <a:lnTo>
                    <a:pt x="2442" y="193"/>
                  </a:lnTo>
                  <a:lnTo>
                    <a:pt x="2442" y="175"/>
                  </a:lnTo>
                  <a:lnTo>
                    <a:pt x="2442" y="163"/>
                  </a:lnTo>
                  <a:lnTo>
                    <a:pt x="2448" y="145"/>
                  </a:lnTo>
                  <a:lnTo>
                    <a:pt x="2448" y="133"/>
                  </a:lnTo>
                  <a:lnTo>
                    <a:pt x="2448" y="115"/>
                  </a:lnTo>
                  <a:lnTo>
                    <a:pt x="2448" y="103"/>
                  </a:lnTo>
                  <a:lnTo>
                    <a:pt x="2454" y="91"/>
                  </a:lnTo>
                  <a:lnTo>
                    <a:pt x="2454" y="79"/>
                  </a:lnTo>
                  <a:lnTo>
                    <a:pt x="2454" y="67"/>
                  </a:lnTo>
                  <a:lnTo>
                    <a:pt x="2454" y="55"/>
                  </a:lnTo>
                  <a:lnTo>
                    <a:pt x="2454" y="43"/>
                  </a:lnTo>
                  <a:lnTo>
                    <a:pt x="2460" y="37"/>
                  </a:lnTo>
                  <a:lnTo>
                    <a:pt x="2460" y="25"/>
                  </a:lnTo>
                  <a:lnTo>
                    <a:pt x="2460" y="19"/>
                  </a:lnTo>
                  <a:lnTo>
                    <a:pt x="2460" y="13"/>
                  </a:lnTo>
                  <a:lnTo>
                    <a:pt x="2466" y="7"/>
                  </a:lnTo>
                  <a:lnTo>
                    <a:pt x="2472" y="0"/>
                  </a:lnTo>
                  <a:lnTo>
                    <a:pt x="2472" y="7"/>
                  </a:lnTo>
                  <a:lnTo>
                    <a:pt x="2472" y="13"/>
                  </a:lnTo>
                  <a:lnTo>
                    <a:pt x="2478" y="19"/>
                  </a:lnTo>
                  <a:lnTo>
                    <a:pt x="2478" y="25"/>
                  </a:lnTo>
                  <a:lnTo>
                    <a:pt x="2478" y="37"/>
                  </a:lnTo>
                  <a:lnTo>
                    <a:pt x="2478" y="43"/>
                  </a:lnTo>
                  <a:lnTo>
                    <a:pt x="2484" y="55"/>
                  </a:lnTo>
                  <a:lnTo>
                    <a:pt x="2484" y="67"/>
                  </a:lnTo>
                  <a:lnTo>
                    <a:pt x="2484" y="79"/>
                  </a:lnTo>
                  <a:lnTo>
                    <a:pt x="2484" y="91"/>
                  </a:lnTo>
                  <a:lnTo>
                    <a:pt x="2484" y="103"/>
                  </a:lnTo>
                  <a:lnTo>
                    <a:pt x="2490" y="115"/>
                  </a:lnTo>
                  <a:lnTo>
                    <a:pt x="2490" y="133"/>
                  </a:lnTo>
                  <a:lnTo>
                    <a:pt x="2490" y="145"/>
                  </a:lnTo>
                  <a:lnTo>
                    <a:pt x="2490" y="163"/>
                  </a:lnTo>
                  <a:lnTo>
                    <a:pt x="2490" y="175"/>
                  </a:lnTo>
                  <a:lnTo>
                    <a:pt x="2496" y="193"/>
                  </a:lnTo>
                  <a:lnTo>
                    <a:pt x="2496" y="211"/>
                  </a:lnTo>
                  <a:lnTo>
                    <a:pt x="2496" y="229"/>
                  </a:lnTo>
                  <a:lnTo>
                    <a:pt x="2496" y="247"/>
                  </a:lnTo>
                  <a:lnTo>
                    <a:pt x="2502" y="265"/>
                  </a:lnTo>
                  <a:lnTo>
                    <a:pt x="2502" y="277"/>
                  </a:lnTo>
                  <a:lnTo>
                    <a:pt x="2502" y="295"/>
                  </a:lnTo>
                  <a:lnTo>
                    <a:pt x="2502" y="313"/>
                  </a:lnTo>
                  <a:lnTo>
                    <a:pt x="2502" y="331"/>
                  </a:lnTo>
                  <a:lnTo>
                    <a:pt x="2508" y="349"/>
                  </a:lnTo>
                  <a:lnTo>
                    <a:pt x="2508" y="367"/>
                  </a:lnTo>
                  <a:lnTo>
                    <a:pt x="2508" y="385"/>
                  </a:lnTo>
                  <a:lnTo>
                    <a:pt x="2508" y="397"/>
                  </a:lnTo>
                  <a:lnTo>
                    <a:pt x="2508" y="415"/>
                  </a:lnTo>
                  <a:lnTo>
                    <a:pt x="2514" y="427"/>
                  </a:lnTo>
                  <a:lnTo>
                    <a:pt x="2514" y="445"/>
                  </a:lnTo>
                  <a:lnTo>
                    <a:pt x="2514" y="457"/>
                  </a:lnTo>
                  <a:lnTo>
                    <a:pt x="2514" y="469"/>
                  </a:lnTo>
                  <a:lnTo>
                    <a:pt x="2520" y="481"/>
                  </a:lnTo>
                  <a:lnTo>
                    <a:pt x="2520" y="493"/>
                  </a:lnTo>
                  <a:lnTo>
                    <a:pt x="2520" y="505"/>
                  </a:lnTo>
                  <a:lnTo>
                    <a:pt x="2520" y="517"/>
                  </a:lnTo>
                  <a:lnTo>
                    <a:pt x="2520" y="523"/>
                  </a:lnTo>
                  <a:lnTo>
                    <a:pt x="2526" y="535"/>
                  </a:lnTo>
                  <a:lnTo>
                    <a:pt x="2526" y="541"/>
                  </a:lnTo>
                  <a:lnTo>
                    <a:pt x="2526" y="547"/>
                  </a:lnTo>
                  <a:lnTo>
                    <a:pt x="2532" y="553"/>
                  </a:lnTo>
                  <a:lnTo>
                    <a:pt x="2538" y="559"/>
                  </a:lnTo>
                  <a:lnTo>
                    <a:pt x="2538" y="553"/>
                  </a:lnTo>
                  <a:lnTo>
                    <a:pt x="2538" y="547"/>
                  </a:lnTo>
                  <a:lnTo>
                    <a:pt x="2538" y="541"/>
                  </a:lnTo>
                  <a:lnTo>
                    <a:pt x="2544" y="535"/>
                  </a:lnTo>
                  <a:lnTo>
                    <a:pt x="2544" y="523"/>
                  </a:lnTo>
                  <a:lnTo>
                    <a:pt x="2544" y="517"/>
                  </a:lnTo>
                  <a:lnTo>
                    <a:pt x="2544" y="505"/>
                  </a:lnTo>
                  <a:lnTo>
                    <a:pt x="2550" y="493"/>
                  </a:lnTo>
                  <a:lnTo>
                    <a:pt x="2550" y="481"/>
                  </a:lnTo>
                  <a:lnTo>
                    <a:pt x="2550" y="469"/>
                  </a:lnTo>
                  <a:lnTo>
                    <a:pt x="2550" y="457"/>
                  </a:lnTo>
                  <a:lnTo>
                    <a:pt x="2550" y="445"/>
                  </a:lnTo>
                  <a:lnTo>
                    <a:pt x="2556" y="427"/>
                  </a:lnTo>
                  <a:lnTo>
                    <a:pt x="2556" y="415"/>
                  </a:lnTo>
                  <a:lnTo>
                    <a:pt x="2556" y="397"/>
                  </a:lnTo>
                  <a:lnTo>
                    <a:pt x="2556" y="385"/>
                  </a:lnTo>
                  <a:lnTo>
                    <a:pt x="2562" y="367"/>
                  </a:lnTo>
                  <a:lnTo>
                    <a:pt x="2562" y="349"/>
                  </a:lnTo>
                  <a:lnTo>
                    <a:pt x="2562" y="331"/>
                  </a:lnTo>
                  <a:lnTo>
                    <a:pt x="2562" y="313"/>
                  </a:lnTo>
                  <a:lnTo>
                    <a:pt x="2562" y="295"/>
                  </a:lnTo>
                  <a:lnTo>
                    <a:pt x="2568" y="283"/>
                  </a:lnTo>
                  <a:lnTo>
                    <a:pt x="2568" y="265"/>
                  </a:lnTo>
                  <a:lnTo>
                    <a:pt x="2568" y="247"/>
                  </a:lnTo>
                  <a:lnTo>
                    <a:pt x="2568" y="229"/>
                  </a:lnTo>
                  <a:lnTo>
                    <a:pt x="2568" y="211"/>
                  </a:lnTo>
                  <a:lnTo>
                    <a:pt x="2574" y="193"/>
                  </a:lnTo>
                  <a:lnTo>
                    <a:pt x="2574" y="175"/>
                  </a:lnTo>
                  <a:lnTo>
                    <a:pt x="2574" y="163"/>
                  </a:lnTo>
                  <a:lnTo>
                    <a:pt x="2574" y="145"/>
                  </a:lnTo>
                  <a:lnTo>
                    <a:pt x="2580" y="133"/>
                  </a:lnTo>
                  <a:lnTo>
                    <a:pt x="2580" y="115"/>
                  </a:lnTo>
                  <a:lnTo>
                    <a:pt x="2580" y="103"/>
                  </a:lnTo>
                  <a:lnTo>
                    <a:pt x="2580" y="91"/>
                  </a:lnTo>
                  <a:lnTo>
                    <a:pt x="2580" y="79"/>
                  </a:lnTo>
                  <a:lnTo>
                    <a:pt x="2586" y="67"/>
                  </a:lnTo>
                  <a:lnTo>
                    <a:pt x="2586" y="55"/>
                  </a:lnTo>
                  <a:lnTo>
                    <a:pt x="2586" y="43"/>
                  </a:lnTo>
                  <a:lnTo>
                    <a:pt x="2586" y="37"/>
                  </a:lnTo>
                  <a:lnTo>
                    <a:pt x="2586" y="25"/>
                  </a:lnTo>
                  <a:lnTo>
                    <a:pt x="2592" y="19"/>
                  </a:lnTo>
                  <a:lnTo>
                    <a:pt x="2592" y="13"/>
                  </a:lnTo>
                  <a:lnTo>
                    <a:pt x="2592" y="7"/>
                  </a:lnTo>
                  <a:lnTo>
                    <a:pt x="2598" y="0"/>
                  </a:lnTo>
                </a:path>
              </a:pathLst>
            </a:custGeom>
            <a:noFill/>
            <a:ln w="28575"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2784" name="Rectangle 117"/>
            <p:cNvSpPr>
              <a:spLocks noChangeAspect="1" noChangeArrowheads="1"/>
            </p:cNvSpPr>
            <p:nvPr/>
          </p:nvSpPr>
          <p:spPr bwMode="auto">
            <a:xfrm>
              <a:off x="5138" y="1421"/>
              <a:ext cx="30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990000"/>
                  </a:solidFill>
                </a:rPr>
                <a:t>FSK</a:t>
              </a:r>
            </a:p>
          </p:txBody>
        </p:sp>
        <p:sp>
          <p:nvSpPr>
            <p:cNvPr id="32785" name="Rectangle 161"/>
            <p:cNvSpPr>
              <a:spLocks noChangeAspect="1" noChangeArrowheads="1"/>
            </p:cNvSpPr>
            <p:nvPr/>
          </p:nvSpPr>
          <p:spPr bwMode="auto">
            <a:xfrm>
              <a:off x="295" y="3536"/>
              <a:ext cx="207"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-E</a:t>
              </a:r>
              <a:r>
                <a:rPr lang="pt-BR" altLang="pt-BR" b="1" baseline="-25000">
                  <a:solidFill>
                    <a:srgbClr val="006600"/>
                  </a:solidFill>
                </a:rPr>
                <a:t>0</a:t>
              </a:r>
              <a:endParaRPr lang="pt-BR" altLang="pt-BR" b="1">
                <a:solidFill>
                  <a:srgbClr val="006600"/>
                </a:solidFill>
              </a:endParaRPr>
            </a:p>
          </p:txBody>
        </p:sp>
        <p:sp>
          <p:nvSpPr>
            <p:cNvPr id="32786" name="Rectangle 164"/>
            <p:cNvSpPr>
              <a:spLocks noChangeAspect="1" noChangeArrowheads="1"/>
            </p:cNvSpPr>
            <p:nvPr/>
          </p:nvSpPr>
          <p:spPr bwMode="auto">
            <a:xfrm>
              <a:off x="365" y="3152"/>
              <a:ext cx="85"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0</a:t>
              </a:r>
            </a:p>
          </p:txBody>
        </p:sp>
        <p:sp>
          <p:nvSpPr>
            <p:cNvPr id="32787" name="Rectangle 167"/>
            <p:cNvSpPr>
              <a:spLocks noChangeAspect="1" noChangeArrowheads="1"/>
            </p:cNvSpPr>
            <p:nvPr/>
          </p:nvSpPr>
          <p:spPr bwMode="auto">
            <a:xfrm>
              <a:off x="346" y="2720"/>
              <a:ext cx="157"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E</a:t>
              </a:r>
              <a:r>
                <a:rPr lang="pt-BR" altLang="pt-BR" b="1" baseline="-25000">
                  <a:solidFill>
                    <a:srgbClr val="006600"/>
                  </a:solidFill>
                </a:rPr>
                <a:t>0</a:t>
              </a:r>
              <a:endParaRPr lang="pt-BR" altLang="pt-BR" b="1">
                <a:solidFill>
                  <a:srgbClr val="006600"/>
                </a:solidFill>
              </a:endParaRPr>
            </a:p>
          </p:txBody>
        </p:sp>
        <p:sp>
          <p:nvSpPr>
            <p:cNvPr id="32788" name="Freeform 172"/>
            <p:cNvSpPr>
              <a:spLocks noChangeAspect="1"/>
            </p:cNvSpPr>
            <p:nvPr/>
          </p:nvSpPr>
          <p:spPr bwMode="auto">
            <a:xfrm>
              <a:off x="556" y="2816"/>
              <a:ext cx="4919" cy="895"/>
            </a:xfrm>
            <a:custGeom>
              <a:avLst/>
              <a:gdLst>
                <a:gd name="T0" fmla="*/ 1857570 w 2598"/>
                <a:gd name="T1" fmla="*/ 1092756 h 559"/>
                <a:gd name="T2" fmla="*/ 4336282 w 2598"/>
                <a:gd name="T3" fmla="*/ 1361415 h 559"/>
                <a:gd name="T4" fmla="*/ 6193816 w 2598"/>
                <a:gd name="T5" fmla="*/ 108615 h 559"/>
                <a:gd name="T6" fmla="*/ 8370881 w 2598"/>
                <a:gd name="T7" fmla="*/ 877681 h 559"/>
                <a:gd name="T8" fmla="*/ 10866953 w 2598"/>
                <a:gd name="T9" fmla="*/ 1507836 h 559"/>
                <a:gd name="T10" fmla="*/ 12707764 w 2598"/>
                <a:gd name="T11" fmla="*/ 232663 h 559"/>
                <a:gd name="T12" fmla="*/ 14870540 w 2598"/>
                <a:gd name="T13" fmla="*/ 680230 h 559"/>
                <a:gd name="T14" fmla="*/ 17044219 w 2598"/>
                <a:gd name="T15" fmla="*/ 1615444 h 559"/>
                <a:gd name="T16" fmla="*/ 18901245 w 2598"/>
                <a:gd name="T17" fmla="*/ 393603 h 559"/>
                <a:gd name="T18" fmla="*/ 21380496 w 2598"/>
                <a:gd name="T19" fmla="*/ 482890 h 559"/>
                <a:gd name="T20" fmla="*/ 23237688 w 2598"/>
                <a:gd name="T21" fmla="*/ 1650527 h 559"/>
                <a:gd name="T22" fmla="*/ 25430281 w 2598"/>
                <a:gd name="T23" fmla="*/ 573487 h 559"/>
                <a:gd name="T24" fmla="*/ 27877951 w 2598"/>
                <a:gd name="T25" fmla="*/ 304002 h 559"/>
                <a:gd name="T26" fmla="*/ 29766710 w 2598"/>
                <a:gd name="T27" fmla="*/ 1560122 h 559"/>
                <a:gd name="T28" fmla="*/ 31912143 w 2598"/>
                <a:gd name="T29" fmla="*/ 788439 h 559"/>
                <a:gd name="T30" fmla="*/ 34102282 w 2598"/>
                <a:gd name="T31" fmla="*/ 1544134 h 559"/>
                <a:gd name="T32" fmla="*/ 35942343 w 2598"/>
                <a:gd name="T33" fmla="*/ 269033 h 559"/>
                <a:gd name="T34" fmla="*/ 38438604 w 2598"/>
                <a:gd name="T35" fmla="*/ 626514 h 559"/>
                <a:gd name="T36" fmla="*/ 40584363 w 2598"/>
                <a:gd name="T37" fmla="*/ 1633476 h 559"/>
                <a:gd name="T38" fmla="*/ 42441570 w 2598"/>
                <a:gd name="T39" fmla="*/ 430742 h 559"/>
                <a:gd name="T40" fmla="*/ 44637254 w 2598"/>
                <a:gd name="T41" fmla="*/ 430742 h 559"/>
                <a:gd name="T42" fmla="*/ 46476770 w 2598"/>
                <a:gd name="T43" fmla="*/ 1633476 h 559"/>
                <a:gd name="T44" fmla="*/ 48972849 w 2598"/>
                <a:gd name="T45" fmla="*/ 626514 h 559"/>
                <a:gd name="T46" fmla="*/ 51118759 w 2598"/>
                <a:gd name="T47" fmla="*/ 269033 h 559"/>
                <a:gd name="T48" fmla="*/ 53003019 w 2598"/>
                <a:gd name="T49" fmla="*/ 1544134 h 559"/>
                <a:gd name="T50" fmla="*/ 55454990 w 2598"/>
                <a:gd name="T51" fmla="*/ 843234 h 559"/>
                <a:gd name="T52" fmla="*/ 57637314 w 2598"/>
                <a:gd name="T53" fmla="*/ 124655 h 559"/>
                <a:gd name="T54" fmla="*/ 59485797 w 2598"/>
                <a:gd name="T55" fmla="*/ 1396470 h 559"/>
                <a:gd name="T56" fmla="*/ 61680844 w 2598"/>
                <a:gd name="T57" fmla="*/ 1038507 h 559"/>
                <a:gd name="T58" fmla="*/ 64152067 w 2598"/>
                <a:gd name="T59" fmla="*/ 34852 h 559"/>
                <a:gd name="T60" fmla="*/ 66007942 w 2598"/>
                <a:gd name="T61" fmla="*/ 1236560 h 559"/>
                <a:gd name="T62" fmla="*/ 68168938 w 2598"/>
                <a:gd name="T63" fmla="*/ 393603 h 559"/>
                <a:gd name="T64" fmla="*/ 70018088 w 2598"/>
                <a:gd name="T65" fmla="*/ 1615444 h 559"/>
                <a:gd name="T66" fmla="*/ 72208348 w 2598"/>
                <a:gd name="T67" fmla="*/ 680230 h 559"/>
                <a:gd name="T68" fmla="*/ 74684827 w 2598"/>
                <a:gd name="T69" fmla="*/ 232663 h 559"/>
                <a:gd name="T70" fmla="*/ 76544458 w 2598"/>
                <a:gd name="T71" fmla="*/ 1507836 h 559"/>
                <a:gd name="T72" fmla="*/ 78715694 w 2598"/>
                <a:gd name="T73" fmla="*/ 877681 h 559"/>
                <a:gd name="T74" fmla="*/ 81177571 w 2598"/>
                <a:gd name="T75" fmla="*/ 108615 h 559"/>
                <a:gd name="T76" fmla="*/ 83051986 w 2598"/>
                <a:gd name="T77" fmla="*/ 1361415 h 559"/>
                <a:gd name="T78" fmla="*/ 85213164 w 2598"/>
                <a:gd name="T79" fmla="*/ 1092756 h 559"/>
                <a:gd name="T80" fmla="*/ 87388278 w 2598"/>
                <a:gd name="T81" fmla="*/ 18970 h 559"/>
                <a:gd name="T82" fmla="*/ 89243426 w 2598"/>
                <a:gd name="T83" fmla="*/ 1182052 h 559"/>
                <a:gd name="T84" fmla="*/ 91726569 w 2598"/>
                <a:gd name="T85" fmla="*/ 1271412 h 559"/>
                <a:gd name="T86" fmla="*/ 93583777 w 2598"/>
                <a:gd name="T87" fmla="*/ 53719 h 559"/>
                <a:gd name="T88" fmla="*/ 95743198 w 2598"/>
                <a:gd name="T89" fmla="*/ 984125 h 559"/>
                <a:gd name="T90" fmla="*/ 98226221 w 2598"/>
                <a:gd name="T91" fmla="*/ 1433814 h 559"/>
                <a:gd name="T92" fmla="*/ 100083792 w 2598"/>
                <a:gd name="T93" fmla="*/ 160940 h 559"/>
                <a:gd name="T94" fmla="*/ 102256058 w 2598"/>
                <a:gd name="T95" fmla="*/ 932699 h 559"/>
                <a:gd name="T96" fmla="*/ 104420023 w 2598"/>
                <a:gd name="T97" fmla="*/ 71291 h 559"/>
                <a:gd name="T98" fmla="*/ 106304071 w 2598"/>
                <a:gd name="T99" fmla="*/ 1325058 h 559"/>
                <a:gd name="T100" fmla="*/ 108755649 w 2598"/>
                <a:gd name="T101" fmla="*/ 1147220 h 559"/>
                <a:gd name="T102" fmla="*/ 110932701 w 2598"/>
                <a:gd name="T103" fmla="*/ 0 h 559"/>
                <a:gd name="T104" fmla="*/ 112790212 w 2598"/>
                <a:gd name="T105" fmla="*/ 1147220 h 559"/>
                <a:gd name="T106" fmla="*/ 114978533 w 2598"/>
                <a:gd name="T107" fmla="*/ 1325058 h 559"/>
                <a:gd name="T108" fmla="*/ 116821624 w 2598"/>
                <a:gd name="T109" fmla="*/ 71291 h 559"/>
                <a:gd name="T110" fmla="*/ 119314886 w 2598"/>
                <a:gd name="T111" fmla="*/ 932699 h 559"/>
                <a:gd name="T112" fmla="*/ 121464068 w 2598"/>
                <a:gd name="T113" fmla="*/ 1470097 h 559"/>
                <a:gd name="T114" fmla="*/ 123317822 w 2598"/>
                <a:gd name="T115" fmla="*/ 197472 h 559"/>
                <a:gd name="T116" fmla="*/ 125797148 w 2598"/>
                <a:gd name="T117" fmla="*/ 734553 h 559"/>
                <a:gd name="T118" fmla="*/ 127992832 w 2598"/>
                <a:gd name="T119" fmla="*/ 1598332 h 559"/>
                <a:gd name="T120" fmla="*/ 129832408 w 2598"/>
                <a:gd name="T121" fmla="*/ 340916 h 559"/>
                <a:gd name="T122" fmla="*/ 131990921 w 2598"/>
                <a:gd name="T123" fmla="*/ 520677 h 559"/>
                <a:gd name="T124" fmla="*/ 134185301 w 2598"/>
                <a:gd name="T125" fmla="*/ 1668818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2"/>
                  </a:lnTo>
                  <a:lnTo>
                    <a:pt x="24" y="144"/>
                  </a:lnTo>
                  <a:lnTo>
                    <a:pt x="24" y="162"/>
                  </a:lnTo>
                  <a:lnTo>
                    <a:pt x="24" y="174"/>
                  </a:lnTo>
                  <a:lnTo>
                    <a:pt x="24" y="192"/>
                  </a:lnTo>
                  <a:lnTo>
                    <a:pt x="30" y="210"/>
                  </a:lnTo>
                  <a:lnTo>
                    <a:pt x="30" y="228"/>
                  </a:lnTo>
                  <a:lnTo>
                    <a:pt x="30" y="246"/>
                  </a:lnTo>
                  <a:lnTo>
                    <a:pt x="30" y="264"/>
                  </a:lnTo>
                  <a:lnTo>
                    <a:pt x="30" y="282"/>
                  </a:lnTo>
                  <a:lnTo>
                    <a:pt x="36" y="294"/>
                  </a:lnTo>
                  <a:lnTo>
                    <a:pt x="36" y="312"/>
                  </a:lnTo>
                  <a:lnTo>
                    <a:pt x="36" y="330"/>
                  </a:lnTo>
                  <a:lnTo>
                    <a:pt x="36" y="348"/>
                  </a:lnTo>
                  <a:lnTo>
                    <a:pt x="36" y="366"/>
                  </a:lnTo>
                  <a:lnTo>
                    <a:pt x="42" y="384"/>
                  </a:lnTo>
                  <a:lnTo>
                    <a:pt x="42" y="396"/>
                  </a:lnTo>
                  <a:lnTo>
                    <a:pt x="42" y="414"/>
                  </a:lnTo>
                  <a:lnTo>
                    <a:pt x="42" y="426"/>
                  </a:lnTo>
                  <a:lnTo>
                    <a:pt x="48" y="444"/>
                  </a:lnTo>
                  <a:lnTo>
                    <a:pt x="48" y="456"/>
                  </a:lnTo>
                  <a:lnTo>
                    <a:pt x="48" y="468"/>
                  </a:lnTo>
                  <a:lnTo>
                    <a:pt x="48" y="480"/>
                  </a:lnTo>
                  <a:lnTo>
                    <a:pt x="48" y="492"/>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2"/>
                  </a:lnTo>
                  <a:lnTo>
                    <a:pt x="78" y="480"/>
                  </a:lnTo>
                  <a:lnTo>
                    <a:pt x="84" y="468"/>
                  </a:lnTo>
                  <a:lnTo>
                    <a:pt x="84" y="456"/>
                  </a:lnTo>
                  <a:lnTo>
                    <a:pt x="84" y="444"/>
                  </a:lnTo>
                  <a:lnTo>
                    <a:pt x="84" y="426"/>
                  </a:lnTo>
                  <a:lnTo>
                    <a:pt x="90" y="414"/>
                  </a:lnTo>
                  <a:lnTo>
                    <a:pt x="90" y="396"/>
                  </a:lnTo>
                  <a:lnTo>
                    <a:pt x="90" y="384"/>
                  </a:lnTo>
                  <a:lnTo>
                    <a:pt x="90" y="366"/>
                  </a:lnTo>
                  <a:lnTo>
                    <a:pt x="90" y="348"/>
                  </a:lnTo>
                  <a:lnTo>
                    <a:pt x="96" y="330"/>
                  </a:lnTo>
                  <a:lnTo>
                    <a:pt x="96" y="312"/>
                  </a:lnTo>
                  <a:lnTo>
                    <a:pt x="96" y="294"/>
                  </a:lnTo>
                  <a:lnTo>
                    <a:pt x="96" y="282"/>
                  </a:lnTo>
                  <a:lnTo>
                    <a:pt x="96" y="264"/>
                  </a:lnTo>
                  <a:lnTo>
                    <a:pt x="102" y="246"/>
                  </a:lnTo>
                  <a:lnTo>
                    <a:pt x="102" y="228"/>
                  </a:lnTo>
                  <a:lnTo>
                    <a:pt x="102" y="210"/>
                  </a:lnTo>
                  <a:lnTo>
                    <a:pt x="102" y="192"/>
                  </a:lnTo>
                  <a:lnTo>
                    <a:pt x="108" y="174"/>
                  </a:lnTo>
                  <a:lnTo>
                    <a:pt x="108" y="162"/>
                  </a:lnTo>
                  <a:lnTo>
                    <a:pt x="108" y="144"/>
                  </a:lnTo>
                  <a:lnTo>
                    <a:pt x="108" y="132"/>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2"/>
                  </a:lnTo>
                  <a:lnTo>
                    <a:pt x="150" y="144"/>
                  </a:lnTo>
                  <a:lnTo>
                    <a:pt x="156" y="162"/>
                  </a:lnTo>
                  <a:lnTo>
                    <a:pt x="156" y="174"/>
                  </a:lnTo>
                  <a:lnTo>
                    <a:pt x="156" y="192"/>
                  </a:lnTo>
                  <a:lnTo>
                    <a:pt x="156" y="210"/>
                  </a:lnTo>
                  <a:lnTo>
                    <a:pt x="156" y="228"/>
                  </a:lnTo>
                  <a:lnTo>
                    <a:pt x="162" y="246"/>
                  </a:lnTo>
                  <a:lnTo>
                    <a:pt x="162" y="264"/>
                  </a:lnTo>
                  <a:lnTo>
                    <a:pt x="162" y="282"/>
                  </a:lnTo>
                  <a:lnTo>
                    <a:pt x="162" y="294"/>
                  </a:lnTo>
                  <a:lnTo>
                    <a:pt x="162" y="312"/>
                  </a:lnTo>
                  <a:lnTo>
                    <a:pt x="168" y="330"/>
                  </a:lnTo>
                  <a:lnTo>
                    <a:pt x="168" y="348"/>
                  </a:lnTo>
                  <a:lnTo>
                    <a:pt x="168" y="366"/>
                  </a:lnTo>
                  <a:lnTo>
                    <a:pt x="168" y="384"/>
                  </a:lnTo>
                  <a:lnTo>
                    <a:pt x="174" y="396"/>
                  </a:lnTo>
                  <a:lnTo>
                    <a:pt x="174" y="414"/>
                  </a:lnTo>
                  <a:lnTo>
                    <a:pt x="174" y="426"/>
                  </a:lnTo>
                  <a:lnTo>
                    <a:pt x="174" y="444"/>
                  </a:lnTo>
                  <a:lnTo>
                    <a:pt x="174" y="456"/>
                  </a:lnTo>
                  <a:lnTo>
                    <a:pt x="180" y="468"/>
                  </a:lnTo>
                  <a:lnTo>
                    <a:pt x="180" y="480"/>
                  </a:lnTo>
                  <a:lnTo>
                    <a:pt x="180" y="492"/>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2"/>
                  </a:lnTo>
                  <a:lnTo>
                    <a:pt x="210" y="480"/>
                  </a:lnTo>
                  <a:lnTo>
                    <a:pt x="210" y="468"/>
                  </a:lnTo>
                  <a:lnTo>
                    <a:pt x="216" y="456"/>
                  </a:lnTo>
                  <a:lnTo>
                    <a:pt x="216" y="444"/>
                  </a:lnTo>
                  <a:lnTo>
                    <a:pt x="216" y="426"/>
                  </a:lnTo>
                  <a:lnTo>
                    <a:pt x="216" y="414"/>
                  </a:lnTo>
                  <a:lnTo>
                    <a:pt x="216" y="396"/>
                  </a:lnTo>
                  <a:lnTo>
                    <a:pt x="222" y="384"/>
                  </a:lnTo>
                  <a:lnTo>
                    <a:pt x="222" y="366"/>
                  </a:lnTo>
                  <a:lnTo>
                    <a:pt x="222" y="348"/>
                  </a:lnTo>
                  <a:lnTo>
                    <a:pt x="222" y="330"/>
                  </a:lnTo>
                  <a:lnTo>
                    <a:pt x="222" y="312"/>
                  </a:lnTo>
                  <a:lnTo>
                    <a:pt x="228" y="294"/>
                  </a:lnTo>
                  <a:lnTo>
                    <a:pt x="228" y="282"/>
                  </a:lnTo>
                  <a:lnTo>
                    <a:pt x="228" y="264"/>
                  </a:lnTo>
                  <a:lnTo>
                    <a:pt x="228" y="246"/>
                  </a:lnTo>
                  <a:lnTo>
                    <a:pt x="234" y="228"/>
                  </a:lnTo>
                  <a:lnTo>
                    <a:pt x="234" y="210"/>
                  </a:lnTo>
                  <a:lnTo>
                    <a:pt x="234" y="192"/>
                  </a:lnTo>
                  <a:lnTo>
                    <a:pt x="234" y="174"/>
                  </a:lnTo>
                  <a:lnTo>
                    <a:pt x="234" y="162"/>
                  </a:lnTo>
                  <a:lnTo>
                    <a:pt x="240" y="144"/>
                  </a:lnTo>
                  <a:lnTo>
                    <a:pt x="240" y="132"/>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2"/>
                  </a:lnTo>
                  <a:lnTo>
                    <a:pt x="282" y="144"/>
                  </a:lnTo>
                  <a:lnTo>
                    <a:pt x="282" y="162"/>
                  </a:lnTo>
                  <a:lnTo>
                    <a:pt x="282" y="174"/>
                  </a:lnTo>
                  <a:lnTo>
                    <a:pt x="288" y="192"/>
                  </a:lnTo>
                  <a:lnTo>
                    <a:pt x="288" y="210"/>
                  </a:lnTo>
                  <a:lnTo>
                    <a:pt x="288" y="228"/>
                  </a:lnTo>
                  <a:lnTo>
                    <a:pt x="288" y="246"/>
                  </a:lnTo>
                  <a:lnTo>
                    <a:pt x="288" y="264"/>
                  </a:lnTo>
                  <a:lnTo>
                    <a:pt x="294" y="276"/>
                  </a:lnTo>
                  <a:lnTo>
                    <a:pt x="294" y="294"/>
                  </a:lnTo>
                  <a:lnTo>
                    <a:pt x="294" y="312"/>
                  </a:lnTo>
                  <a:lnTo>
                    <a:pt x="294" y="330"/>
                  </a:lnTo>
                  <a:lnTo>
                    <a:pt x="300" y="348"/>
                  </a:lnTo>
                  <a:lnTo>
                    <a:pt x="300" y="366"/>
                  </a:lnTo>
                  <a:lnTo>
                    <a:pt x="300" y="384"/>
                  </a:lnTo>
                  <a:lnTo>
                    <a:pt x="300" y="396"/>
                  </a:lnTo>
                  <a:lnTo>
                    <a:pt x="300" y="414"/>
                  </a:lnTo>
                  <a:lnTo>
                    <a:pt x="306" y="426"/>
                  </a:lnTo>
                  <a:lnTo>
                    <a:pt x="306" y="444"/>
                  </a:lnTo>
                  <a:lnTo>
                    <a:pt x="306" y="456"/>
                  </a:lnTo>
                  <a:lnTo>
                    <a:pt x="306" y="468"/>
                  </a:lnTo>
                  <a:lnTo>
                    <a:pt x="312" y="480"/>
                  </a:lnTo>
                  <a:lnTo>
                    <a:pt x="312" y="492"/>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2"/>
                  </a:lnTo>
                  <a:lnTo>
                    <a:pt x="342" y="480"/>
                  </a:lnTo>
                  <a:lnTo>
                    <a:pt x="342" y="468"/>
                  </a:lnTo>
                  <a:lnTo>
                    <a:pt x="342" y="456"/>
                  </a:lnTo>
                  <a:lnTo>
                    <a:pt x="342" y="444"/>
                  </a:lnTo>
                  <a:lnTo>
                    <a:pt x="348" y="426"/>
                  </a:lnTo>
                  <a:lnTo>
                    <a:pt x="348" y="414"/>
                  </a:lnTo>
                  <a:lnTo>
                    <a:pt x="348" y="396"/>
                  </a:lnTo>
                  <a:lnTo>
                    <a:pt x="348" y="384"/>
                  </a:lnTo>
                  <a:lnTo>
                    <a:pt x="348" y="366"/>
                  </a:lnTo>
                  <a:lnTo>
                    <a:pt x="354" y="348"/>
                  </a:lnTo>
                  <a:lnTo>
                    <a:pt x="354" y="330"/>
                  </a:lnTo>
                  <a:lnTo>
                    <a:pt x="354" y="312"/>
                  </a:lnTo>
                  <a:lnTo>
                    <a:pt x="354" y="294"/>
                  </a:lnTo>
                  <a:lnTo>
                    <a:pt x="360" y="276"/>
                  </a:lnTo>
                  <a:lnTo>
                    <a:pt x="360" y="264"/>
                  </a:lnTo>
                  <a:lnTo>
                    <a:pt x="360" y="246"/>
                  </a:lnTo>
                  <a:lnTo>
                    <a:pt x="360" y="228"/>
                  </a:lnTo>
                  <a:lnTo>
                    <a:pt x="360" y="210"/>
                  </a:lnTo>
                  <a:lnTo>
                    <a:pt x="366" y="192"/>
                  </a:lnTo>
                  <a:lnTo>
                    <a:pt x="366" y="174"/>
                  </a:lnTo>
                  <a:lnTo>
                    <a:pt x="366" y="162"/>
                  </a:lnTo>
                  <a:lnTo>
                    <a:pt x="366" y="144"/>
                  </a:lnTo>
                  <a:lnTo>
                    <a:pt x="366" y="132"/>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2"/>
                  </a:lnTo>
                  <a:lnTo>
                    <a:pt x="414" y="144"/>
                  </a:lnTo>
                  <a:lnTo>
                    <a:pt x="414" y="162"/>
                  </a:lnTo>
                  <a:lnTo>
                    <a:pt x="414" y="174"/>
                  </a:lnTo>
                  <a:lnTo>
                    <a:pt x="414" y="192"/>
                  </a:lnTo>
                  <a:lnTo>
                    <a:pt x="414" y="210"/>
                  </a:lnTo>
                  <a:lnTo>
                    <a:pt x="420" y="228"/>
                  </a:lnTo>
                  <a:lnTo>
                    <a:pt x="420" y="246"/>
                  </a:lnTo>
                  <a:lnTo>
                    <a:pt x="420" y="264"/>
                  </a:lnTo>
                  <a:lnTo>
                    <a:pt x="420" y="282"/>
                  </a:lnTo>
                  <a:lnTo>
                    <a:pt x="426" y="294"/>
                  </a:lnTo>
                  <a:lnTo>
                    <a:pt x="426" y="312"/>
                  </a:lnTo>
                  <a:lnTo>
                    <a:pt x="426" y="330"/>
                  </a:lnTo>
                  <a:lnTo>
                    <a:pt x="426" y="348"/>
                  </a:lnTo>
                  <a:lnTo>
                    <a:pt x="426" y="366"/>
                  </a:lnTo>
                  <a:lnTo>
                    <a:pt x="432" y="384"/>
                  </a:lnTo>
                  <a:lnTo>
                    <a:pt x="432" y="396"/>
                  </a:lnTo>
                  <a:lnTo>
                    <a:pt x="432" y="414"/>
                  </a:lnTo>
                  <a:lnTo>
                    <a:pt x="432" y="426"/>
                  </a:lnTo>
                  <a:lnTo>
                    <a:pt x="438" y="444"/>
                  </a:lnTo>
                  <a:lnTo>
                    <a:pt x="438" y="456"/>
                  </a:lnTo>
                  <a:lnTo>
                    <a:pt x="438" y="468"/>
                  </a:lnTo>
                  <a:lnTo>
                    <a:pt x="438" y="480"/>
                  </a:lnTo>
                  <a:lnTo>
                    <a:pt x="438" y="492"/>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2"/>
                  </a:lnTo>
                  <a:lnTo>
                    <a:pt x="468" y="480"/>
                  </a:lnTo>
                  <a:lnTo>
                    <a:pt x="474" y="468"/>
                  </a:lnTo>
                  <a:lnTo>
                    <a:pt x="474" y="456"/>
                  </a:lnTo>
                  <a:lnTo>
                    <a:pt x="474" y="444"/>
                  </a:lnTo>
                  <a:lnTo>
                    <a:pt x="474" y="426"/>
                  </a:lnTo>
                  <a:lnTo>
                    <a:pt x="474" y="414"/>
                  </a:lnTo>
                  <a:lnTo>
                    <a:pt x="480" y="396"/>
                  </a:lnTo>
                  <a:lnTo>
                    <a:pt x="480" y="384"/>
                  </a:lnTo>
                  <a:lnTo>
                    <a:pt x="480" y="366"/>
                  </a:lnTo>
                  <a:lnTo>
                    <a:pt x="480" y="348"/>
                  </a:lnTo>
                  <a:lnTo>
                    <a:pt x="486" y="330"/>
                  </a:lnTo>
                  <a:lnTo>
                    <a:pt x="486" y="312"/>
                  </a:lnTo>
                  <a:lnTo>
                    <a:pt x="486" y="294"/>
                  </a:lnTo>
                  <a:lnTo>
                    <a:pt x="486" y="282"/>
                  </a:lnTo>
                  <a:lnTo>
                    <a:pt x="486" y="264"/>
                  </a:lnTo>
                  <a:lnTo>
                    <a:pt x="492" y="246"/>
                  </a:lnTo>
                  <a:lnTo>
                    <a:pt x="492" y="228"/>
                  </a:lnTo>
                  <a:lnTo>
                    <a:pt x="492" y="210"/>
                  </a:lnTo>
                  <a:lnTo>
                    <a:pt x="492" y="192"/>
                  </a:lnTo>
                  <a:lnTo>
                    <a:pt x="492" y="174"/>
                  </a:lnTo>
                  <a:lnTo>
                    <a:pt x="498" y="162"/>
                  </a:lnTo>
                  <a:lnTo>
                    <a:pt x="498" y="144"/>
                  </a:lnTo>
                  <a:lnTo>
                    <a:pt x="498" y="132"/>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2"/>
                  </a:lnTo>
                  <a:lnTo>
                    <a:pt x="540" y="144"/>
                  </a:lnTo>
                  <a:lnTo>
                    <a:pt x="540" y="162"/>
                  </a:lnTo>
                  <a:lnTo>
                    <a:pt x="546" y="174"/>
                  </a:lnTo>
                  <a:lnTo>
                    <a:pt x="546" y="192"/>
                  </a:lnTo>
                  <a:lnTo>
                    <a:pt x="546" y="210"/>
                  </a:lnTo>
                  <a:lnTo>
                    <a:pt x="546" y="228"/>
                  </a:lnTo>
                  <a:lnTo>
                    <a:pt x="552" y="246"/>
                  </a:lnTo>
                  <a:lnTo>
                    <a:pt x="552" y="264"/>
                  </a:lnTo>
                  <a:lnTo>
                    <a:pt x="552" y="282"/>
                  </a:lnTo>
                  <a:lnTo>
                    <a:pt x="552" y="294"/>
                  </a:lnTo>
                  <a:lnTo>
                    <a:pt x="552" y="312"/>
                  </a:lnTo>
                  <a:lnTo>
                    <a:pt x="558" y="330"/>
                  </a:lnTo>
                  <a:lnTo>
                    <a:pt x="558" y="348"/>
                  </a:lnTo>
                  <a:lnTo>
                    <a:pt x="558" y="366"/>
                  </a:lnTo>
                  <a:lnTo>
                    <a:pt x="558" y="384"/>
                  </a:lnTo>
                  <a:lnTo>
                    <a:pt x="564" y="396"/>
                  </a:lnTo>
                  <a:lnTo>
                    <a:pt x="564" y="414"/>
                  </a:lnTo>
                  <a:lnTo>
                    <a:pt x="564" y="426"/>
                  </a:lnTo>
                  <a:lnTo>
                    <a:pt x="564" y="444"/>
                  </a:lnTo>
                  <a:lnTo>
                    <a:pt x="564" y="456"/>
                  </a:lnTo>
                  <a:lnTo>
                    <a:pt x="570" y="468"/>
                  </a:lnTo>
                  <a:lnTo>
                    <a:pt x="570" y="480"/>
                  </a:lnTo>
                  <a:lnTo>
                    <a:pt x="570" y="492"/>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2"/>
                  </a:lnTo>
                  <a:lnTo>
                    <a:pt x="600" y="480"/>
                  </a:lnTo>
                  <a:lnTo>
                    <a:pt x="600" y="468"/>
                  </a:lnTo>
                  <a:lnTo>
                    <a:pt x="600" y="456"/>
                  </a:lnTo>
                  <a:lnTo>
                    <a:pt x="606" y="444"/>
                  </a:lnTo>
                  <a:lnTo>
                    <a:pt x="606" y="426"/>
                  </a:lnTo>
                  <a:lnTo>
                    <a:pt x="606" y="414"/>
                  </a:lnTo>
                  <a:lnTo>
                    <a:pt x="606" y="396"/>
                  </a:lnTo>
                  <a:lnTo>
                    <a:pt x="612" y="384"/>
                  </a:lnTo>
                  <a:lnTo>
                    <a:pt x="612" y="366"/>
                  </a:lnTo>
                  <a:lnTo>
                    <a:pt x="612" y="348"/>
                  </a:lnTo>
                  <a:lnTo>
                    <a:pt x="612" y="330"/>
                  </a:lnTo>
                  <a:lnTo>
                    <a:pt x="612" y="312"/>
                  </a:lnTo>
                  <a:lnTo>
                    <a:pt x="618" y="294"/>
                  </a:lnTo>
                  <a:lnTo>
                    <a:pt x="618" y="282"/>
                  </a:lnTo>
                  <a:lnTo>
                    <a:pt x="618" y="264"/>
                  </a:lnTo>
                  <a:lnTo>
                    <a:pt x="618" y="246"/>
                  </a:lnTo>
                  <a:lnTo>
                    <a:pt x="618" y="228"/>
                  </a:lnTo>
                  <a:lnTo>
                    <a:pt x="624" y="210"/>
                  </a:lnTo>
                  <a:lnTo>
                    <a:pt x="624" y="192"/>
                  </a:lnTo>
                  <a:lnTo>
                    <a:pt x="624" y="174"/>
                  </a:lnTo>
                  <a:lnTo>
                    <a:pt x="624" y="162"/>
                  </a:lnTo>
                  <a:lnTo>
                    <a:pt x="630" y="144"/>
                  </a:lnTo>
                  <a:lnTo>
                    <a:pt x="630" y="132"/>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559"/>
                  </a:lnTo>
                  <a:lnTo>
                    <a:pt x="654" y="553"/>
                  </a:lnTo>
                  <a:lnTo>
                    <a:pt x="654" y="547"/>
                  </a:lnTo>
                  <a:lnTo>
                    <a:pt x="660" y="541"/>
                  </a:lnTo>
                  <a:lnTo>
                    <a:pt x="660" y="535"/>
                  </a:lnTo>
                  <a:lnTo>
                    <a:pt x="660" y="523"/>
                  </a:lnTo>
                  <a:lnTo>
                    <a:pt x="660" y="517"/>
                  </a:lnTo>
                  <a:lnTo>
                    <a:pt x="660" y="505"/>
                  </a:lnTo>
                  <a:lnTo>
                    <a:pt x="666" y="492"/>
                  </a:lnTo>
                  <a:lnTo>
                    <a:pt x="666" y="480"/>
                  </a:lnTo>
                  <a:lnTo>
                    <a:pt x="666" y="468"/>
                  </a:lnTo>
                  <a:lnTo>
                    <a:pt x="666" y="456"/>
                  </a:lnTo>
                  <a:lnTo>
                    <a:pt x="666" y="444"/>
                  </a:lnTo>
                  <a:lnTo>
                    <a:pt x="672" y="426"/>
                  </a:lnTo>
                  <a:lnTo>
                    <a:pt x="672" y="414"/>
                  </a:lnTo>
                  <a:lnTo>
                    <a:pt x="672" y="396"/>
                  </a:lnTo>
                  <a:lnTo>
                    <a:pt x="672" y="384"/>
                  </a:lnTo>
                  <a:lnTo>
                    <a:pt x="678" y="366"/>
                  </a:lnTo>
                  <a:lnTo>
                    <a:pt x="678" y="348"/>
                  </a:lnTo>
                  <a:lnTo>
                    <a:pt x="678" y="330"/>
                  </a:lnTo>
                  <a:lnTo>
                    <a:pt x="678" y="312"/>
                  </a:lnTo>
                  <a:lnTo>
                    <a:pt x="678" y="294"/>
                  </a:lnTo>
                  <a:lnTo>
                    <a:pt x="684" y="282"/>
                  </a:lnTo>
                  <a:lnTo>
                    <a:pt x="684" y="264"/>
                  </a:lnTo>
                  <a:lnTo>
                    <a:pt x="684" y="246"/>
                  </a:lnTo>
                  <a:lnTo>
                    <a:pt x="684" y="228"/>
                  </a:lnTo>
                  <a:lnTo>
                    <a:pt x="690" y="210"/>
                  </a:lnTo>
                  <a:lnTo>
                    <a:pt x="690" y="192"/>
                  </a:lnTo>
                  <a:lnTo>
                    <a:pt x="690" y="174"/>
                  </a:lnTo>
                  <a:lnTo>
                    <a:pt x="690" y="162"/>
                  </a:lnTo>
                  <a:lnTo>
                    <a:pt x="690" y="144"/>
                  </a:lnTo>
                  <a:lnTo>
                    <a:pt x="696" y="132"/>
                  </a:lnTo>
                  <a:lnTo>
                    <a:pt x="696" y="114"/>
                  </a:lnTo>
                  <a:lnTo>
                    <a:pt x="696" y="102"/>
                  </a:lnTo>
                  <a:lnTo>
                    <a:pt x="696" y="90"/>
                  </a:lnTo>
                  <a:lnTo>
                    <a:pt x="696" y="78"/>
                  </a:lnTo>
                  <a:lnTo>
                    <a:pt x="702" y="66"/>
                  </a:lnTo>
                  <a:lnTo>
                    <a:pt x="702" y="54"/>
                  </a:lnTo>
                  <a:lnTo>
                    <a:pt x="702" y="42"/>
                  </a:lnTo>
                  <a:lnTo>
                    <a:pt x="702" y="36"/>
                  </a:lnTo>
                  <a:lnTo>
                    <a:pt x="708" y="24"/>
                  </a:lnTo>
                  <a:lnTo>
                    <a:pt x="708" y="18"/>
                  </a:lnTo>
                  <a:lnTo>
                    <a:pt x="708" y="12"/>
                  </a:lnTo>
                  <a:lnTo>
                    <a:pt x="708" y="6"/>
                  </a:lnTo>
                  <a:lnTo>
                    <a:pt x="714" y="0"/>
                  </a:lnTo>
                  <a:lnTo>
                    <a:pt x="720" y="6"/>
                  </a:lnTo>
                  <a:lnTo>
                    <a:pt x="720" y="12"/>
                  </a:lnTo>
                  <a:lnTo>
                    <a:pt x="720" y="18"/>
                  </a:lnTo>
                  <a:lnTo>
                    <a:pt x="726" y="24"/>
                  </a:lnTo>
                  <a:lnTo>
                    <a:pt x="726" y="36"/>
                  </a:lnTo>
                  <a:lnTo>
                    <a:pt x="726" y="42"/>
                  </a:lnTo>
                  <a:lnTo>
                    <a:pt x="726" y="54"/>
                  </a:lnTo>
                  <a:lnTo>
                    <a:pt x="726" y="66"/>
                  </a:lnTo>
                  <a:lnTo>
                    <a:pt x="732" y="78"/>
                  </a:lnTo>
                  <a:lnTo>
                    <a:pt x="732" y="90"/>
                  </a:lnTo>
                  <a:lnTo>
                    <a:pt x="732" y="102"/>
                  </a:lnTo>
                  <a:lnTo>
                    <a:pt x="732" y="114"/>
                  </a:lnTo>
                  <a:lnTo>
                    <a:pt x="738" y="132"/>
                  </a:lnTo>
                  <a:lnTo>
                    <a:pt x="738" y="144"/>
                  </a:lnTo>
                  <a:lnTo>
                    <a:pt x="738" y="162"/>
                  </a:lnTo>
                  <a:lnTo>
                    <a:pt x="738" y="174"/>
                  </a:lnTo>
                  <a:lnTo>
                    <a:pt x="738" y="192"/>
                  </a:lnTo>
                  <a:lnTo>
                    <a:pt x="744" y="210"/>
                  </a:lnTo>
                  <a:lnTo>
                    <a:pt x="744" y="228"/>
                  </a:lnTo>
                  <a:lnTo>
                    <a:pt x="744" y="246"/>
                  </a:lnTo>
                  <a:lnTo>
                    <a:pt x="744" y="264"/>
                  </a:lnTo>
                  <a:lnTo>
                    <a:pt x="744" y="282"/>
                  </a:lnTo>
                  <a:lnTo>
                    <a:pt x="750" y="294"/>
                  </a:lnTo>
                  <a:lnTo>
                    <a:pt x="750" y="312"/>
                  </a:lnTo>
                  <a:lnTo>
                    <a:pt x="750" y="330"/>
                  </a:lnTo>
                  <a:lnTo>
                    <a:pt x="750" y="348"/>
                  </a:lnTo>
                  <a:lnTo>
                    <a:pt x="756" y="366"/>
                  </a:lnTo>
                  <a:lnTo>
                    <a:pt x="756" y="384"/>
                  </a:lnTo>
                  <a:lnTo>
                    <a:pt x="756" y="396"/>
                  </a:lnTo>
                  <a:lnTo>
                    <a:pt x="756" y="414"/>
                  </a:lnTo>
                  <a:lnTo>
                    <a:pt x="756" y="426"/>
                  </a:lnTo>
                  <a:lnTo>
                    <a:pt x="762" y="444"/>
                  </a:lnTo>
                  <a:lnTo>
                    <a:pt x="762" y="456"/>
                  </a:lnTo>
                  <a:lnTo>
                    <a:pt x="762" y="468"/>
                  </a:lnTo>
                  <a:lnTo>
                    <a:pt x="762" y="480"/>
                  </a:lnTo>
                  <a:lnTo>
                    <a:pt x="768" y="492"/>
                  </a:lnTo>
                  <a:lnTo>
                    <a:pt x="768" y="505"/>
                  </a:lnTo>
                  <a:lnTo>
                    <a:pt x="768" y="517"/>
                  </a:lnTo>
                  <a:lnTo>
                    <a:pt x="768" y="523"/>
                  </a:lnTo>
                  <a:lnTo>
                    <a:pt x="768" y="535"/>
                  </a:lnTo>
                  <a:lnTo>
                    <a:pt x="774" y="541"/>
                  </a:lnTo>
                  <a:lnTo>
                    <a:pt x="774" y="547"/>
                  </a:lnTo>
                  <a:lnTo>
                    <a:pt x="774" y="553"/>
                  </a:lnTo>
                  <a:lnTo>
                    <a:pt x="780" y="559"/>
                  </a:lnTo>
                  <a:lnTo>
                    <a:pt x="786" y="553"/>
                  </a:lnTo>
                  <a:lnTo>
                    <a:pt x="786" y="547"/>
                  </a:lnTo>
                  <a:lnTo>
                    <a:pt x="786" y="541"/>
                  </a:lnTo>
                  <a:lnTo>
                    <a:pt x="786" y="535"/>
                  </a:lnTo>
                  <a:lnTo>
                    <a:pt x="792" y="523"/>
                  </a:lnTo>
                  <a:lnTo>
                    <a:pt x="792" y="517"/>
                  </a:lnTo>
                  <a:lnTo>
                    <a:pt x="792" y="505"/>
                  </a:lnTo>
                  <a:lnTo>
                    <a:pt x="792" y="492"/>
                  </a:lnTo>
                  <a:lnTo>
                    <a:pt x="792" y="480"/>
                  </a:lnTo>
                  <a:lnTo>
                    <a:pt x="798" y="468"/>
                  </a:lnTo>
                  <a:lnTo>
                    <a:pt x="798" y="456"/>
                  </a:lnTo>
                  <a:lnTo>
                    <a:pt x="798" y="444"/>
                  </a:lnTo>
                  <a:lnTo>
                    <a:pt x="798" y="426"/>
                  </a:lnTo>
                  <a:lnTo>
                    <a:pt x="804" y="414"/>
                  </a:lnTo>
                  <a:lnTo>
                    <a:pt x="804" y="396"/>
                  </a:lnTo>
                  <a:lnTo>
                    <a:pt x="804" y="384"/>
                  </a:lnTo>
                  <a:lnTo>
                    <a:pt x="804" y="366"/>
                  </a:lnTo>
                  <a:lnTo>
                    <a:pt x="804" y="348"/>
                  </a:lnTo>
                  <a:lnTo>
                    <a:pt x="810" y="330"/>
                  </a:lnTo>
                  <a:lnTo>
                    <a:pt x="810" y="312"/>
                  </a:lnTo>
                  <a:lnTo>
                    <a:pt x="810" y="294"/>
                  </a:lnTo>
                  <a:lnTo>
                    <a:pt x="810" y="282"/>
                  </a:lnTo>
                  <a:lnTo>
                    <a:pt x="816" y="264"/>
                  </a:lnTo>
                  <a:lnTo>
                    <a:pt x="816" y="246"/>
                  </a:lnTo>
                  <a:lnTo>
                    <a:pt x="816" y="228"/>
                  </a:lnTo>
                  <a:lnTo>
                    <a:pt x="816" y="210"/>
                  </a:lnTo>
                  <a:lnTo>
                    <a:pt x="816" y="192"/>
                  </a:lnTo>
                  <a:lnTo>
                    <a:pt x="822" y="174"/>
                  </a:lnTo>
                  <a:lnTo>
                    <a:pt x="822" y="162"/>
                  </a:lnTo>
                  <a:lnTo>
                    <a:pt x="822" y="144"/>
                  </a:lnTo>
                  <a:lnTo>
                    <a:pt x="822" y="132"/>
                  </a:lnTo>
                  <a:lnTo>
                    <a:pt x="822" y="114"/>
                  </a:lnTo>
                  <a:lnTo>
                    <a:pt x="828" y="102"/>
                  </a:lnTo>
                  <a:lnTo>
                    <a:pt x="828" y="90"/>
                  </a:lnTo>
                  <a:lnTo>
                    <a:pt x="828" y="78"/>
                  </a:lnTo>
                  <a:lnTo>
                    <a:pt x="828" y="66"/>
                  </a:lnTo>
                  <a:lnTo>
                    <a:pt x="834" y="54"/>
                  </a:lnTo>
                  <a:lnTo>
                    <a:pt x="834" y="42"/>
                  </a:lnTo>
                  <a:lnTo>
                    <a:pt x="834" y="36"/>
                  </a:lnTo>
                  <a:lnTo>
                    <a:pt x="834" y="24"/>
                  </a:lnTo>
                  <a:lnTo>
                    <a:pt x="834" y="18"/>
                  </a:lnTo>
                  <a:lnTo>
                    <a:pt x="840" y="12"/>
                  </a:lnTo>
                  <a:lnTo>
                    <a:pt x="840" y="6"/>
                  </a:lnTo>
                  <a:lnTo>
                    <a:pt x="846" y="0"/>
                  </a:lnTo>
                  <a:lnTo>
                    <a:pt x="852" y="6"/>
                  </a:lnTo>
                  <a:lnTo>
                    <a:pt x="852" y="12"/>
                  </a:lnTo>
                  <a:lnTo>
                    <a:pt x="852" y="18"/>
                  </a:lnTo>
                  <a:lnTo>
                    <a:pt x="852" y="24"/>
                  </a:lnTo>
                  <a:lnTo>
                    <a:pt x="852" y="36"/>
                  </a:lnTo>
                  <a:lnTo>
                    <a:pt x="858" y="42"/>
                  </a:lnTo>
                  <a:lnTo>
                    <a:pt x="858" y="54"/>
                  </a:lnTo>
                  <a:lnTo>
                    <a:pt x="858" y="66"/>
                  </a:lnTo>
                  <a:lnTo>
                    <a:pt x="858" y="78"/>
                  </a:lnTo>
                  <a:lnTo>
                    <a:pt x="864" y="90"/>
                  </a:lnTo>
                  <a:lnTo>
                    <a:pt x="864" y="102"/>
                  </a:lnTo>
                  <a:lnTo>
                    <a:pt x="864" y="114"/>
                  </a:lnTo>
                  <a:lnTo>
                    <a:pt x="864" y="132"/>
                  </a:lnTo>
                  <a:lnTo>
                    <a:pt x="864" y="144"/>
                  </a:lnTo>
                  <a:lnTo>
                    <a:pt x="870" y="162"/>
                  </a:lnTo>
                  <a:lnTo>
                    <a:pt x="870" y="174"/>
                  </a:lnTo>
                  <a:lnTo>
                    <a:pt x="870" y="192"/>
                  </a:lnTo>
                  <a:lnTo>
                    <a:pt x="870" y="210"/>
                  </a:lnTo>
                  <a:lnTo>
                    <a:pt x="870" y="228"/>
                  </a:lnTo>
                  <a:lnTo>
                    <a:pt x="876" y="246"/>
                  </a:lnTo>
                  <a:lnTo>
                    <a:pt x="876" y="264"/>
                  </a:lnTo>
                  <a:lnTo>
                    <a:pt x="876" y="282"/>
                  </a:lnTo>
                  <a:lnTo>
                    <a:pt x="876" y="294"/>
                  </a:lnTo>
                  <a:lnTo>
                    <a:pt x="882" y="312"/>
                  </a:lnTo>
                  <a:lnTo>
                    <a:pt x="882" y="330"/>
                  </a:lnTo>
                  <a:lnTo>
                    <a:pt x="882" y="348"/>
                  </a:lnTo>
                  <a:lnTo>
                    <a:pt x="882" y="366"/>
                  </a:lnTo>
                  <a:lnTo>
                    <a:pt x="882" y="384"/>
                  </a:lnTo>
                  <a:lnTo>
                    <a:pt x="888" y="396"/>
                  </a:lnTo>
                  <a:lnTo>
                    <a:pt x="888" y="414"/>
                  </a:lnTo>
                  <a:lnTo>
                    <a:pt x="888" y="426"/>
                  </a:lnTo>
                  <a:lnTo>
                    <a:pt x="888" y="444"/>
                  </a:lnTo>
                  <a:lnTo>
                    <a:pt x="894" y="456"/>
                  </a:lnTo>
                  <a:lnTo>
                    <a:pt x="894" y="468"/>
                  </a:lnTo>
                  <a:lnTo>
                    <a:pt x="894" y="480"/>
                  </a:lnTo>
                  <a:lnTo>
                    <a:pt x="894" y="492"/>
                  </a:lnTo>
                  <a:lnTo>
                    <a:pt x="894" y="505"/>
                  </a:lnTo>
                  <a:lnTo>
                    <a:pt x="900" y="517"/>
                  </a:lnTo>
                  <a:lnTo>
                    <a:pt x="900" y="523"/>
                  </a:lnTo>
                  <a:lnTo>
                    <a:pt x="900" y="535"/>
                  </a:lnTo>
                  <a:lnTo>
                    <a:pt x="900" y="541"/>
                  </a:lnTo>
                  <a:lnTo>
                    <a:pt x="900" y="547"/>
                  </a:lnTo>
                  <a:lnTo>
                    <a:pt x="906" y="553"/>
                  </a:lnTo>
                  <a:lnTo>
                    <a:pt x="912" y="559"/>
                  </a:lnTo>
                  <a:lnTo>
                    <a:pt x="912" y="553"/>
                  </a:lnTo>
                  <a:lnTo>
                    <a:pt x="918" y="547"/>
                  </a:lnTo>
                  <a:lnTo>
                    <a:pt x="918" y="541"/>
                  </a:lnTo>
                  <a:lnTo>
                    <a:pt x="918" y="535"/>
                  </a:lnTo>
                  <a:lnTo>
                    <a:pt x="918" y="523"/>
                  </a:lnTo>
                  <a:lnTo>
                    <a:pt x="918" y="517"/>
                  </a:lnTo>
                  <a:lnTo>
                    <a:pt x="924" y="505"/>
                  </a:lnTo>
                  <a:lnTo>
                    <a:pt x="924" y="492"/>
                  </a:lnTo>
                  <a:lnTo>
                    <a:pt x="924" y="480"/>
                  </a:lnTo>
                  <a:lnTo>
                    <a:pt x="924" y="468"/>
                  </a:lnTo>
                  <a:lnTo>
                    <a:pt x="930" y="456"/>
                  </a:lnTo>
                  <a:lnTo>
                    <a:pt x="930" y="444"/>
                  </a:lnTo>
                  <a:lnTo>
                    <a:pt x="930" y="426"/>
                  </a:lnTo>
                  <a:lnTo>
                    <a:pt x="930" y="414"/>
                  </a:lnTo>
                  <a:lnTo>
                    <a:pt x="930" y="396"/>
                  </a:lnTo>
                  <a:lnTo>
                    <a:pt x="936" y="384"/>
                  </a:lnTo>
                  <a:lnTo>
                    <a:pt x="936" y="366"/>
                  </a:lnTo>
                  <a:lnTo>
                    <a:pt x="936" y="348"/>
                  </a:lnTo>
                  <a:lnTo>
                    <a:pt x="936" y="330"/>
                  </a:lnTo>
                  <a:lnTo>
                    <a:pt x="942" y="312"/>
                  </a:lnTo>
                  <a:lnTo>
                    <a:pt x="942" y="294"/>
                  </a:lnTo>
                  <a:lnTo>
                    <a:pt x="942" y="282"/>
                  </a:lnTo>
                  <a:lnTo>
                    <a:pt x="942" y="264"/>
                  </a:lnTo>
                  <a:lnTo>
                    <a:pt x="942" y="246"/>
                  </a:lnTo>
                  <a:lnTo>
                    <a:pt x="948" y="228"/>
                  </a:lnTo>
                  <a:lnTo>
                    <a:pt x="948" y="210"/>
                  </a:lnTo>
                  <a:lnTo>
                    <a:pt x="948" y="192"/>
                  </a:lnTo>
                  <a:lnTo>
                    <a:pt x="948" y="174"/>
                  </a:lnTo>
                  <a:lnTo>
                    <a:pt x="948" y="162"/>
                  </a:lnTo>
                  <a:lnTo>
                    <a:pt x="954" y="144"/>
                  </a:lnTo>
                  <a:lnTo>
                    <a:pt x="954" y="132"/>
                  </a:lnTo>
                  <a:lnTo>
                    <a:pt x="954" y="114"/>
                  </a:lnTo>
                  <a:lnTo>
                    <a:pt x="954" y="102"/>
                  </a:lnTo>
                  <a:lnTo>
                    <a:pt x="960" y="90"/>
                  </a:lnTo>
                  <a:lnTo>
                    <a:pt x="960" y="78"/>
                  </a:lnTo>
                  <a:lnTo>
                    <a:pt x="960" y="66"/>
                  </a:lnTo>
                  <a:lnTo>
                    <a:pt x="960" y="54"/>
                  </a:lnTo>
                  <a:lnTo>
                    <a:pt x="960" y="42"/>
                  </a:lnTo>
                  <a:lnTo>
                    <a:pt x="966" y="36"/>
                  </a:lnTo>
                  <a:lnTo>
                    <a:pt x="966" y="24"/>
                  </a:lnTo>
                  <a:lnTo>
                    <a:pt x="966" y="18"/>
                  </a:lnTo>
                  <a:lnTo>
                    <a:pt x="966" y="12"/>
                  </a:lnTo>
                  <a:lnTo>
                    <a:pt x="972" y="6"/>
                  </a:lnTo>
                  <a:lnTo>
                    <a:pt x="978" y="0"/>
                  </a:lnTo>
                  <a:lnTo>
                    <a:pt x="978" y="6"/>
                  </a:lnTo>
                  <a:lnTo>
                    <a:pt x="978" y="12"/>
                  </a:lnTo>
                  <a:lnTo>
                    <a:pt x="984" y="18"/>
                  </a:lnTo>
                  <a:lnTo>
                    <a:pt x="984" y="24"/>
                  </a:lnTo>
                  <a:lnTo>
                    <a:pt x="984" y="36"/>
                  </a:lnTo>
                  <a:lnTo>
                    <a:pt x="984" y="42"/>
                  </a:lnTo>
                  <a:lnTo>
                    <a:pt x="990" y="54"/>
                  </a:lnTo>
                  <a:lnTo>
                    <a:pt x="990" y="66"/>
                  </a:lnTo>
                  <a:lnTo>
                    <a:pt x="990" y="78"/>
                  </a:lnTo>
                  <a:lnTo>
                    <a:pt x="990" y="90"/>
                  </a:lnTo>
                  <a:lnTo>
                    <a:pt x="990" y="102"/>
                  </a:lnTo>
                  <a:lnTo>
                    <a:pt x="996" y="114"/>
                  </a:lnTo>
                  <a:lnTo>
                    <a:pt x="996" y="132"/>
                  </a:lnTo>
                  <a:lnTo>
                    <a:pt x="996" y="144"/>
                  </a:lnTo>
                  <a:lnTo>
                    <a:pt x="996" y="162"/>
                  </a:lnTo>
                  <a:lnTo>
                    <a:pt x="996" y="174"/>
                  </a:lnTo>
                  <a:lnTo>
                    <a:pt x="1002" y="192"/>
                  </a:lnTo>
                  <a:lnTo>
                    <a:pt x="1002" y="210"/>
                  </a:lnTo>
                  <a:lnTo>
                    <a:pt x="1002" y="228"/>
                  </a:lnTo>
                  <a:lnTo>
                    <a:pt x="1002" y="246"/>
                  </a:lnTo>
                  <a:lnTo>
                    <a:pt x="1008" y="264"/>
                  </a:lnTo>
                  <a:lnTo>
                    <a:pt x="1008" y="282"/>
                  </a:lnTo>
                  <a:lnTo>
                    <a:pt x="1008" y="294"/>
                  </a:lnTo>
                  <a:lnTo>
                    <a:pt x="1008" y="312"/>
                  </a:lnTo>
                  <a:lnTo>
                    <a:pt x="1008" y="330"/>
                  </a:lnTo>
                  <a:lnTo>
                    <a:pt x="1014" y="348"/>
                  </a:lnTo>
                  <a:lnTo>
                    <a:pt x="1014" y="366"/>
                  </a:lnTo>
                  <a:lnTo>
                    <a:pt x="1014" y="384"/>
                  </a:lnTo>
                  <a:lnTo>
                    <a:pt x="1014" y="396"/>
                  </a:lnTo>
                  <a:lnTo>
                    <a:pt x="1020" y="414"/>
                  </a:lnTo>
                  <a:lnTo>
                    <a:pt x="1020" y="426"/>
                  </a:lnTo>
                  <a:lnTo>
                    <a:pt x="1020" y="444"/>
                  </a:lnTo>
                  <a:lnTo>
                    <a:pt x="1020" y="456"/>
                  </a:lnTo>
                  <a:lnTo>
                    <a:pt x="1020" y="468"/>
                  </a:lnTo>
                  <a:lnTo>
                    <a:pt x="1026" y="480"/>
                  </a:lnTo>
                  <a:lnTo>
                    <a:pt x="1026" y="492"/>
                  </a:lnTo>
                  <a:lnTo>
                    <a:pt x="1026" y="505"/>
                  </a:lnTo>
                  <a:lnTo>
                    <a:pt x="1026" y="517"/>
                  </a:lnTo>
                  <a:lnTo>
                    <a:pt x="1026" y="523"/>
                  </a:lnTo>
                  <a:lnTo>
                    <a:pt x="1032" y="535"/>
                  </a:lnTo>
                  <a:lnTo>
                    <a:pt x="1032" y="541"/>
                  </a:lnTo>
                  <a:lnTo>
                    <a:pt x="1032" y="547"/>
                  </a:lnTo>
                  <a:lnTo>
                    <a:pt x="1038" y="553"/>
                  </a:lnTo>
                  <a:lnTo>
                    <a:pt x="1044" y="559"/>
                  </a:lnTo>
                  <a:lnTo>
                    <a:pt x="1044" y="553"/>
                  </a:lnTo>
                  <a:lnTo>
                    <a:pt x="1044" y="547"/>
                  </a:lnTo>
                  <a:lnTo>
                    <a:pt x="1044" y="541"/>
                  </a:lnTo>
                  <a:lnTo>
                    <a:pt x="1050" y="535"/>
                  </a:lnTo>
                  <a:lnTo>
                    <a:pt x="1050" y="523"/>
                  </a:lnTo>
                  <a:lnTo>
                    <a:pt x="1050" y="517"/>
                  </a:lnTo>
                  <a:lnTo>
                    <a:pt x="1050" y="505"/>
                  </a:lnTo>
                  <a:lnTo>
                    <a:pt x="1056" y="492"/>
                  </a:lnTo>
                  <a:lnTo>
                    <a:pt x="1056" y="480"/>
                  </a:lnTo>
                  <a:lnTo>
                    <a:pt x="1056" y="468"/>
                  </a:lnTo>
                  <a:lnTo>
                    <a:pt x="1056" y="456"/>
                  </a:lnTo>
                  <a:lnTo>
                    <a:pt x="1056" y="444"/>
                  </a:lnTo>
                  <a:lnTo>
                    <a:pt x="1062" y="426"/>
                  </a:lnTo>
                  <a:lnTo>
                    <a:pt x="1062" y="414"/>
                  </a:lnTo>
                  <a:lnTo>
                    <a:pt x="1062" y="396"/>
                  </a:lnTo>
                  <a:lnTo>
                    <a:pt x="1062" y="384"/>
                  </a:lnTo>
                  <a:lnTo>
                    <a:pt x="1068" y="366"/>
                  </a:lnTo>
                  <a:lnTo>
                    <a:pt x="1068" y="348"/>
                  </a:lnTo>
                  <a:lnTo>
                    <a:pt x="1068" y="330"/>
                  </a:lnTo>
                  <a:lnTo>
                    <a:pt x="1068" y="312"/>
                  </a:lnTo>
                  <a:lnTo>
                    <a:pt x="1068" y="294"/>
                  </a:lnTo>
                  <a:lnTo>
                    <a:pt x="1074" y="282"/>
                  </a:lnTo>
                  <a:lnTo>
                    <a:pt x="1074" y="264"/>
                  </a:lnTo>
                  <a:lnTo>
                    <a:pt x="1074" y="246"/>
                  </a:lnTo>
                  <a:lnTo>
                    <a:pt x="1074" y="228"/>
                  </a:lnTo>
                  <a:lnTo>
                    <a:pt x="1074" y="210"/>
                  </a:lnTo>
                  <a:lnTo>
                    <a:pt x="1080" y="192"/>
                  </a:lnTo>
                  <a:lnTo>
                    <a:pt x="1080" y="174"/>
                  </a:lnTo>
                  <a:lnTo>
                    <a:pt x="1080" y="162"/>
                  </a:lnTo>
                  <a:lnTo>
                    <a:pt x="1080" y="144"/>
                  </a:lnTo>
                  <a:lnTo>
                    <a:pt x="1086" y="132"/>
                  </a:lnTo>
                  <a:lnTo>
                    <a:pt x="1086" y="114"/>
                  </a:lnTo>
                  <a:lnTo>
                    <a:pt x="1086" y="102"/>
                  </a:lnTo>
                  <a:lnTo>
                    <a:pt x="1086" y="90"/>
                  </a:lnTo>
                  <a:lnTo>
                    <a:pt x="1086" y="78"/>
                  </a:lnTo>
                  <a:lnTo>
                    <a:pt x="1092" y="66"/>
                  </a:lnTo>
                  <a:lnTo>
                    <a:pt x="1092" y="54"/>
                  </a:lnTo>
                  <a:lnTo>
                    <a:pt x="1092" y="42"/>
                  </a:lnTo>
                  <a:lnTo>
                    <a:pt x="1092" y="36"/>
                  </a:lnTo>
                  <a:lnTo>
                    <a:pt x="1098" y="24"/>
                  </a:lnTo>
                  <a:lnTo>
                    <a:pt x="1098" y="18"/>
                  </a:lnTo>
                  <a:lnTo>
                    <a:pt x="1098" y="12"/>
                  </a:lnTo>
                  <a:lnTo>
                    <a:pt x="1098" y="6"/>
                  </a:lnTo>
                  <a:lnTo>
                    <a:pt x="1104" y="0"/>
                  </a:lnTo>
                  <a:lnTo>
                    <a:pt x="1110" y="6"/>
                  </a:lnTo>
                  <a:lnTo>
                    <a:pt x="1110" y="12"/>
                  </a:lnTo>
                  <a:lnTo>
                    <a:pt x="1110" y="18"/>
                  </a:lnTo>
                  <a:lnTo>
                    <a:pt x="1116" y="24"/>
                  </a:lnTo>
                  <a:lnTo>
                    <a:pt x="1116" y="36"/>
                  </a:lnTo>
                  <a:lnTo>
                    <a:pt x="1116" y="42"/>
                  </a:lnTo>
                  <a:lnTo>
                    <a:pt x="1116" y="54"/>
                  </a:lnTo>
                  <a:lnTo>
                    <a:pt x="1116" y="66"/>
                  </a:lnTo>
                  <a:lnTo>
                    <a:pt x="1122" y="78"/>
                  </a:lnTo>
                  <a:lnTo>
                    <a:pt x="1122" y="90"/>
                  </a:lnTo>
                  <a:lnTo>
                    <a:pt x="1122" y="102"/>
                  </a:lnTo>
                  <a:lnTo>
                    <a:pt x="1122" y="114"/>
                  </a:lnTo>
                  <a:lnTo>
                    <a:pt x="1122" y="132"/>
                  </a:lnTo>
                  <a:lnTo>
                    <a:pt x="1128" y="144"/>
                  </a:lnTo>
                  <a:lnTo>
                    <a:pt x="1128" y="162"/>
                  </a:lnTo>
                  <a:lnTo>
                    <a:pt x="1128" y="174"/>
                  </a:lnTo>
                  <a:lnTo>
                    <a:pt x="1128" y="192"/>
                  </a:lnTo>
                  <a:lnTo>
                    <a:pt x="1134" y="210"/>
                  </a:lnTo>
                  <a:lnTo>
                    <a:pt x="1134" y="228"/>
                  </a:lnTo>
                  <a:lnTo>
                    <a:pt x="1134" y="246"/>
                  </a:lnTo>
                  <a:lnTo>
                    <a:pt x="1134" y="264"/>
                  </a:lnTo>
                  <a:lnTo>
                    <a:pt x="1134" y="276"/>
                  </a:lnTo>
                  <a:lnTo>
                    <a:pt x="1140" y="294"/>
                  </a:lnTo>
                  <a:lnTo>
                    <a:pt x="1140" y="312"/>
                  </a:lnTo>
                  <a:lnTo>
                    <a:pt x="1140" y="330"/>
                  </a:lnTo>
                  <a:lnTo>
                    <a:pt x="1140" y="348"/>
                  </a:lnTo>
                  <a:lnTo>
                    <a:pt x="1146" y="366"/>
                  </a:lnTo>
                  <a:lnTo>
                    <a:pt x="1146" y="384"/>
                  </a:lnTo>
                  <a:lnTo>
                    <a:pt x="1146" y="396"/>
                  </a:lnTo>
                  <a:lnTo>
                    <a:pt x="1146" y="414"/>
                  </a:lnTo>
                  <a:lnTo>
                    <a:pt x="1146" y="426"/>
                  </a:lnTo>
                  <a:lnTo>
                    <a:pt x="1152" y="444"/>
                  </a:lnTo>
                  <a:lnTo>
                    <a:pt x="1152" y="456"/>
                  </a:lnTo>
                  <a:lnTo>
                    <a:pt x="1152" y="468"/>
                  </a:lnTo>
                  <a:lnTo>
                    <a:pt x="1152" y="480"/>
                  </a:lnTo>
                  <a:lnTo>
                    <a:pt x="1152" y="492"/>
                  </a:lnTo>
                  <a:lnTo>
                    <a:pt x="1158" y="505"/>
                  </a:lnTo>
                  <a:lnTo>
                    <a:pt x="1158" y="517"/>
                  </a:lnTo>
                  <a:lnTo>
                    <a:pt x="1158" y="523"/>
                  </a:lnTo>
                  <a:lnTo>
                    <a:pt x="1158" y="535"/>
                  </a:lnTo>
                  <a:lnTo>
                    <a:pt x="1164" y="541"/>
                  </a:lnTo>
                  <a:lnTo>
                    <a:pt x="1164" y="547"/>
                  </a:lnTo>
                  <a:lnTo>
                    <a:pt x="1164" y="553"/>
                  </a:lnTo>
                  <a:lnTo>
                    <a:pt x="1170" y="559"/>
                  </a:lnTo>
                  <a:lnTo>
                    <a:pt x="1176" y="553"/>
                  </a:lnTo>
                  <a:lnTo>
                    <a:pt x="1176" y="547"/>
                  </a:lnTo>
                  <a:lnTo>
                    <a:pt x="1176" y="541"/>
                  </a:lnTo>
                  <a:lnTo>
                    <a:pt x="1176" y="535"/>
                  </a:lnTo>
                  <a:lnTo>
                    <a:pt x="1182" y="523"/>
                  </a:lnTo>
                  <a:lnTo>
                    <a:pt x="1182" y="517"/>
                  </a:lnTo>
                  <a:lnTo>
                    <a:pt x="1182" y="505"/>
                  </a:lnTo>
                  <a:lnTo>
                    <a:pt x="1182" y="492"/>
                  </a:lnTo>
                  <a:lnTo>
                    <a:pt x="1182" y="480"/>
                  </a:lnTo>
                  <a:lnTo>
                    <a:pt x="1188" y="468"/>
                  </a:lnTo>
                  <a:lnTo>
                    <a:pt x="1188" y="456"/>
                  </a:lnTo>
                  <a:lnTo>
                    <a:pt x="1188" y="444"/>
                  </a:lnTo>
                  <a:lnTo>
                    <a:pt x="1188" y="426"/>
                  </a:lnTo>
                  <a:lnTo>
                    <a:pt x="1194" y="414"/>
                  </a:lnTo>
                  <a:lnTo>
                    <a:pt x="1194" y="396"/>
                  </a:lnTo>
                  <a:lnTo>
                    <a:pt x="1194" y="384"/>
                  </a:lnTo>
                  <a:lnTo>
                    <a:pt x="1194" y="366"/>
                  </a:lnTo>
                  <a:lnTo>
                    <a:pt x="1194" y="348"/>
                  </a:lnTo>
                  <a:lnTo>
                    <a:pt x="1200" y="330"/>
                  </a:lnTo>
                  <a:lnTo>
                    <a:pt x="1200" y="312"/>
                  </a:lnTo>
                  <a:lnTo>
                    <a:pt x="1200" y="294"/>
                  </a:lnTo>
                  <a:lnTo>
                    <a:pt x="1200" y="282"/>
                  </a:lnTo>
                  <a:lnTo>
                    <a:pt x="1200" y="264"/>
                  </a:lnTo>
                  <a:lnTo>
                    <a:pt x="1206" y="246"/>
                  </a:lnTo>
                  <a:lnTo>
                    <a:pt x="1206" y="228"/>
                  </a:lnTo>
                  <a:lnTo>
                    <a:pt x="1206" y="210"/>
                  </a:lnTo>
                  <a:lnTo>
                    <a:pt x="1206" y="192"/>
                  </a:lnTo>
                  <a:lnTo>
                    <a:pt x="1212" y="174"/>
                  </a:lnTo>
                  <a:lnTo>
                    <a:pt x="1212" y="162"/>
                  </a:lnTo>
                  <a:lnTo>
                    <a:pt x="1212" y="144"/>
                  </a:lnTo>
                  <a:lnTo>
                    <a:pt x="1212" y="132"/>
                  </a:lnTo>
                  <a:lnTo>
                    <a:pt x="1212" y="114"/>
                  </a:lnTo>
                  <a:lnTo>
                    <a:pt x="1218" y="102"/>
                  </a:lnTo>
                  <a:lnTo>
                    <a:pt x="1218" y="90"/>
                  </a:lnTo>
                  <a:lnTo>
                    <a:pt x="1218" y="78"/>
                  </a:lnTo>
                  <a:lnTo>
                    <a:pt x="1218" y="66"/>
                  </a:lnTo>
                  <a:lnTo>
                    <a:pt x="1224" y="54"/>
                  </a:lnTo>
                  <a:lnTo>
                    <a:pt x="1224" y="42"/>
                  </a:lnTo>
                  <a:lnTo>
                    <a:pt x="1224" y="36"/>
                  </a:lnTo>
                  <a:lnTo>
                    <a:pt x="1224" y="24"/>
                  </a:lnTo>
                  <a:lnTo>
                    <a:pt x="1224" y="18"/>
                  </a:lnTo>
                  <a:lnTo>
                    <a:pt x="1230" y="12"/>
                  </a:lnTo>
                  <a:lnTo>
                    <a:pt x="1230" y="6"/>
                  </a:lnTo>
                  <a:lnTo>
                    <a:pt x="1236" y="0"/>
                  </a:lnTo>
                  <a:lnTo>
                    <a:pt x="1242" y="6"/>
                  </a:lnTo>
                  <a:lnTo>
                    <a:pt x="1242" y="12"/>
                  </a:lnTo>
                  <a:lnTo>
                    <a:pt x="1242" y="18"/>
                  </a:lnTo>
                  <a:lnTo>
                    <a:pt x="1242" y="24"/>
                  </a:lnTo>
                  <a:lnTo>
                    <a:pt x="1242" y="36"/>
                  </a:lnTo>
                  <a:lnTo>
                    <a:pt x="1248" y="42"/>
                  </a:lnTo>
                  <a:lnTo>
                    <a:pt x="1248" y="54"/>
                  </a:lnTo>
                  <a:lnTo>
                    <a:pt x="1248" y="66"/>
                  </a:lnTo>
                  <a:lnTo>
                    <a:pt x="1248" y="78"/>
                  </a:lnTo>
                  <a:lnTo>
                    <a:pt x="1248" y="90"/>
                  </a:lnTo>
                  <a:lnTo>
                    <a:pt x="1254" y="102"/>
                  </a:lnTo>
                  <a:lnTo>
                    <a:pt x="1254" y="114"/>
                  </a:lnTo>
                  <a:lnTo>
                    <a:pt x="1254" y="132"/>
                  </a:lnTo>
                  <a:lnTo>
                    <a:pt x="1254" y="144"/>
                  </a:lnTo>
                  <a:lnTo>
                    <a:pt x="1260" y="162"/>
                  </a:lnTo>
                  <a:lnTo>
                    <a:pt x="1260" y="174"/>
                  </a:lnTo>
                  <a:lnTo>
                    <a:pt x="1260" y="192"/>
                  </a:lnTo>
                  <a:lnTo>
                    <a:pt x="1260" y="210"/>
                  </a:lnTo>
                  <a:lnTo>
                    <a:pt x="1260" y="228"/>
                  </a:lnTo>
                  <a:lnTo>
                    <a:pt x="1266" y="246"/>
                  </a:lnTo>
                  <a:lnTo>
                    <a:pt x="1266" y="264"/>
                  </a:lnTo>
                  <a:lnTo>
                    <a:pt x="1266" y="276"/>
                  </a:lnTo>
                  <a:lnTo>
                    <a:pt x="1266" y="294"/>
                  </a:lnTo>
                  <a:lnTo>
                    <a:pt x="1272" y="312"/>
                  </a:lnTo>
                  <a:lnTo>
                    <a:pt x="1272" y="330"/>
                  </a:lnTo>
                  <a:lnTo>
                    <a:pt x="1272" y="348"/>
                  </a:lnTo>
                  <a:lnTo>
                    <a:pt x="1272" y="366"/>
                  </a:lnTo>
                  <a:lnTo>
                    <a:pt x="1272" y="384"/>
                  </a:lnTo>
                  <a:lnTo>
                    <a:pt x="1278" y="396"/>
                  </a:lnTo>
                  <a:lnTo>
                    <a:pt x="1278" y="414"/>
                  </a:lnTo>
                  <a:lnTo>
                    <a:pt x="1278" y="426"/>
                  </a:lnTo>
                  <a:lnTo>
                    <a:pt x="1278" y="444"/>
                  </a:lnTo>
                  <a:lnTo>
                    <a:pt x="1278" y="456"/>
                  </a:lnTo>
                  <a:lnTo>
                    <a:pt x="1284" y="468"/>
                  </a:lnTo>
                  <a:lnTo>
                    <a:pt x="1284" y="480"/>
                  </a:lnTo>
                  <a:lnTo>
                    <a:pt x="1284" y="492"/>
                  </a:lnTo>
                  <a:lnTo>
                    <a:pt x="1284" y="505"/>
                  </a:lnTo>
                  <a:lnTo>
                    <a:pt x="1290" y="517"/>
                  </a:lnTo>
                  <a:lnTo>
                    <a:pt x="1290" y="523"/>
                  </a:lnTo>
                  <a:lnTo>
                    <a:pt x="1290" y="535"/>
                  </a:lnTo>
                  <a:lnTo>
                    <a:pt x="1290" y="541"/>
                  </a:lnTo>
                  <a:lnTo>
                    <a:pt x="1290" y="547"/>
                  </a:lnTo>
                  <a:lnTo>
                    <a:pt x="1296" y="553"/>
                  </a:lnTo>
                  <a:lnTo>
                    <a:pt x="1296" y="559"/>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2"/>
                  </a:lnTo>
                  <a:lnTo>
                    <a:pt x="1320" y="144"/>
                  </a:lnTo>
                  <a:lnTo>
                    <a:pt x="1320" y="162"/>
                  </a:lnTo>
                  <a:lnTo>
                    <a:pt x="1326" y="174"/>
                  </a:lnTo>
                  <a:lnTo>
                    <a:pt x="1326" y="192"/>
                  </a:lnTo>
                  <a:lnTo>
                    <a:pt x="1326" y="210"/>
                  </a:lnTo>
                  <a:lnTo>
                    <a:pt x="1326" y="228"/>
                  </a:lnTo>
                  <a:lnTo>
                    <a:pt x="1326" y="246"/>
                  </a:lnTo>
                  <a:lnTo>
                    <a:pt x="1332" y="264"/>
                  </a:lnTo>
                  <a:lnTo>
                    <a:pt x="1332" y="276"/>
                  </a:lnTo>
                  <a:lnTo>
                    <a:pt x="1332" y="294"/>
                  </a:lnTo>
                  <a:lnTo>
                    <a:pt x="1332" y="312"/>
                  </a:lnTo>
                  <a:lnTo>
                    <a:pt x="1338" y="330"/>
                  </a:lnTo>
                  <a:lnTo>
                    <a:pt x="1338" y="348"/>
                  </a:lnTo>
                  <a:lnTo>
                    <a:pt x="1338" y="366"/>
                  </a:lnTo>
                  <a:lnTo>
                    <a:pt x="1338" y="384"/>
                  </a:lnTo>
                  <a:lnTo>
                    <a:pt x="1338" y="396"/>
                  </a:lnTo>
                  <a:lnTo>
                    <a:pt x="1344" y="414"/>
                  </a:lnTo>
                  <a:lnTo>
                    <a:pt x="1344" y="426"/>
                  </a:lnTo>
                  <a:lnTo>
                    <a:pt x="1344" y="444"/>
                  </a:lnTo>
                  <a:lnTo>
                    <a:pt x="1344" y="456"/>
                  </a:lnTo>
                  <a:lnTo>
                    <a:pt x="1350" y="468"/>
                  </a:lnTo>
                  <a:lnTo>
                    <a:pt x="1350" y="480"/>
                  </a:lnTo>
                  <a:lnTo>
                    <a:pt x="1350" y="492"/>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2"/>
                  </a:lnTo>
                  <a:lnTo>
                    <a:pt x="1380" y="480"/>
                  </a:lnTo>
                  <a:lnTo>
                    <a:pt x="1380" y="468"/>
                  </a:lnTo>
                  <a:lnTo>
                    <a:pt x="1380" y="456"/>
                  </a:lnTo>
                  <a:lnTo>
                    <a:pt x="1386" y="444"/>
                  </a:lnTo>
                  <a:lnTo>
                    <a:pt x="1386" y="426"/>
                  </a:lnTo>
                  <a:lnTo>
                    <a:pt x="1386" y="414"/>
                  </a:lnTo>
                  <a:lnTo>
                    <a:pt x="1386" y="396"/>
                  </a:lnTo>
                  <a:lnTo>
                    <a:pt x="1386" y="384"/>
                  </a:lnTo>
                  <a:lnTo>
                    <a:pt x="1392" y="366"/>
                  </a:lnTo>
                  <a:lnTo>
                    <a:pt x="1392" y="348"/>
                  </a:lnTo>
                  <a:lnTo>
                    <a:pt x="1392" y="330"/>
                  </a:lnTo>
                  <a:lnTo>
                    <a:pt x="1392" y="312"/>
                  </a:lnTo>
                  <a:lnTo>
                    <a:pt x="1398" y="294"/>
                  </a:lnTo>
                  <a:lnTo>
                    <a:pt x="1398" y="282"/>
                  </a:lnTo>
                  <a:lnTo>
                    <a:pt x="1398" y="264"/>
                  </a:lnTo>
                  <a:lnTo>
                    <a:pt x="1398" y="246"/>
                  </a:lnTo>
                  <a:lnTo>
                    <a:pt x="1398" y="228"/>
                  </a:lnTo>
                  <a:lnTo>
                    <a:pt x="1404" y="210"/>
                  </a:lnTo>
                  <a:lnTo>
                    <a:pt x="1404" y="192"/>
                  </a:lnTo>
                  <a:lnTo>
                    <a:pt x="1404" y="174"/>
                  </a:lnTo>
                  <a:lnTo>
                    <a:pt x="1404" y="162"/>
                  </a:lnTo>
                  <a:lnTo>
                    <a:pt x="1404" y="144"/>
                  </a:lnTo>
                  <a:lnTo>
                    <a:pt x="1410" y="132"/>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2"/>
                  </a:lnTo>
                  <a:lnTo>
                    <a:pt x="1452" y="144"/>
                  </a:lnTo>
                  <a:lnTo>
                    <a:pt x="1452" y="162"/>
                  </a:lnTo>
                  <a:lnTo>
                    <a:pt x="1452" y="174"/>
                  </a:lnTo>
                  <a:lnTo>
                    <a:pt x="1452" y="192"/>
                  </a:lnTo>
                  <a:lnTo>
                    <a:pt x="1458" y="210"/>
                  </a:lnTo>
                  <a:lnTo>
                    <a:pt x="1458" y="228"/>
                  </a:lnTo>
                  <a:lnTo>
                    <a:pt x="1458" y="246"/>
                  </a:lnTo>
                  <a:lnTo>
                    <a:pt x="1458" y="264"/>
                  </a:lnTo>
                  <a:lnTo>
                    <a:pt x="1464" y="276"/>
                  </a:lnTo>
                  <a:lnTo>
                    <a:pt x="1464" y="294"/>
                  </a:lnTo>
                  <a:lnTo>
                    <a:pt x="1464" y="312"/>
                  </a:lnTo>
                  <a:lnTo>
                    <a:pt x="1464" y="330"/>
                  </a:lnTo>
                  <a:lnTo>
                    <a:pt x="1464" y="348"/>
                  </a:lnTo>
                  <a:lnTo>
                    <a:pt x="1470" y="366"/>
                  </a:lnTo>
                  <a:lnTo>
                    <a:pt x="1470" y="384"/>
                  </a:lnTo>
                  <a:lnTo>
                    <a:pt x="1470" y="396"/>
                  </a:lnTo>
                  <a:lnTo>
                    <a:pt x="1470" y="414"/>
                  </a:lnTo>
                  <a:lnTo>
                    <a:pt x="1476" y="426"/>
                  </a:lnTo>
                  <a:lnTo>
                    <a:pt x="1476" y="444"/>
                  </a:lnTo>
                  <a:lnTo>
                    <a:pt x="1476" y="456"/>
                  </a:lnTo>
                  <a:lnTo>
                    <a:pt x="1476" y="468"/>
                  </a:lnTo>
                  <a:lnTo>
                    <a:pt x="1476" y="480"/>
                  </a:lnTo>
                  <a:lnTo>
                    <a:pt x="1482" y="492"/>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2"/>
                  </a:lnTo>
                  <a:lnTo>
                    <a:pt x="1512" y="480"/>
                  </a:lnTo>
                  <a:lnTo>
                    <a:pt x="1512" y="468"/>
                  </a:lnTo>
                  <a:lnTo>
                    <a:pt x="1512" y="456"/>
                  </a:lnTo>
                  <a:lnTo>
                    <a:pt x="1512" y="444"/>
                  </a:lnTo>
                  <a:lnTo>
                    <a:pt x="1512" y="426"/>
                  </a:lnTo>
                  <a:lnTo>
                    <a:pt x="1518" y="414"/>
                  </a:lnTo>
                  <a:lnTo>
                    <a:pt x="1518" y="396"/>
                  </a:lnTo>
                  <a:lnTo>
                    <a:pt x="1518" y="384"/>
                  </a:lnTo>
                  <a:lnTo>
                    <a:pt x="1518" y="366"/>
                  </a:lnTo>
                  <a:lnTo>
                    <a:pt x="1524" y="348"/>
                  </a:lnTo>
                  <a:lnTo>
                    <a:pt x="1524" y="330"/>
                  </a:lnTo>
                  <a:lnTo>
                    <a:pt x="1524" y="312"/>
                  </a:lnTo>
                  <a:lnTo>
                    <a:pt x="1524" y="294"/>
                  </a:lnTo>
                  <a:lnTo>
                    <a:pt x="1524" y="282"/>
                  </a:lnTo>
                  <a:lnTo>
                    <a:pt x="1530" y="264"/>
                  </a:lnTo>
                  <a:lnTo>
                    <a:pt x="1530" y="246"/>
                  </a:lnTo>
                  <a:lnTo>
                    <a:pt x="1530" y="228"/>
                  </a:lnTo>
                  <a:lnTo>
                    <a:pt x="1530" y="210"/>
                  </a:lnTo>
                  <a:lnTo>
                    <a:pt x="1530" y="192"/>
                  </a:lnTo>
                  <a:lnTo>
                    <a:pt x="1536" y="174"/>
                  </a:lnTo>
                  <a:lnTo>
                    <a:pt x="1536" y="162"/>
                  </a:lnTo>
                  <a:lnTo>
                    <a:pt x="1536" y="144"/>
                  </a:lnTo>
                  <a:lnTo>
                    <a:pt x="1536" y="132"/>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2"/>
                  </a:lnTo>
                  <a:lnTo>
                    <a:pt x="1578" y="144"/>
                  </a:lnTo>
                  <a:lnTo>
                    <a:pt x="1584" y="162"/>
                  </a:lnTo>
                  <a:lnTo>
                    <a:pt x="1584" y="174"/>
                  </a:lnTo>
                  <a:lnTo>
                    <a:pt x="1584" y="192"/>
                  </a:lnTo>
                  <a:lnTo>
                    <a:pt x="1584" y="210"/>
                  </a:lnTo>
                  <a:lnTo>
                    <a:pt x="1590" y="228"/>
                  </a:lnTo>
                  <a:lnTo>
                    <a:pt x="1590" y="246"/>
                  </a:lnTo>
                  <a:lnTo>
                    <a:pt x="1590" y="264"/>
                  </a:lnTo>
                  <a:lnTo>
                    <a:pt x="1590" y="276"/>
                  </a:lnTo>
                  <a:lnTo>
                    <a:pt x="1590" y="294"/>
                  </a:lnTo>
                  <a:lnTo>
                    <a:pt x="1596" y="312"/>
                  </a:lnTo>
                  <a:lnTo>
                    <a:pt x="1596" y="330"/>
                  </a:lnTo>
                  <a:lnTo>
                    <a:pt x="1596" y="348"/>
                  </a:lnTo>
                  <a:lnTo>
                    <a:pt x="1596" y="366"/>
                  </a:lnTo>
                  <a:lnTo>
                    <a:pt x="1602" y="384"/>
                  </a:lnTo>
                  <a:lnTo>
                    <a:pt x="1602" y="396"/>
                  </a:lnTo>
                  <a:lnTo>
                    <a:pt x="1602" y="414"/>
                  </a:lnTo>
                  <a:lnTo>
                    <a:pt x="1602" y="426"/>
                  </a:lnTo>
                  <a:lnTo>
                    <a:pt x="1602" y="444"/>
                  </a:lnTo>
                  <a:lnTo>
                    <a:pt x="1608" y="456"/>
                  </a:lnTo>
                  <a:lnTo>
                    <a:pt x="1608" y="468"/>
                  </a:lnTo>
                  <a:lnTo>
                    <a:pt x="1608" y="480"/>
                  </a:lnTo>
                  <a:lnTo>
                    <a:pt x="1608" y="492"/>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2"/>
                  </a:lnTo>
                  <a:lnTo>
                    <a:pt x="1638" y="480"/>
                  </a:lnTo>
                  <a:lnTo>
                    <a:pt x="1638" y="468"/>
                  </a:lnTo>
                  <a:lnTo>
                    <a:pt x="1644" y="456"/>
                  </a:lnTo>
                  <a:lnTo>
                    <a:pt x="1644" y="444"/>
                  </a:lnTo>
                  <a:lnTo>
                    <a:pt x="1644" y="426"/>
                  </a:lnTo>
                  <a:lnTo>
                    <a:pt x="1644" y="414"/>
                  </a:lnTo>
                  <a:lnTo>
                    <a:pt x="1650" y="396"/>
                  </a:lnTo>
                  <a:lnTo>
                    <a:pt x="1650" y="384"/>
                  </a:lnTo>
                  <a:lnTo>
                    <a:pt x="1650" y="366"/>
                  </a:lnTo>
                  <a:lnTo>
                    <a:pt x="1650" y="348"/>
                  </a:lnTo>
                  <a:lnTo>
                    <a:pt x="1650" y="330"/>
                  </a:lnTo>
                  <a:lnTo>
                    <a:pt x="1656" y="312"/>
                  </a:lnTo>
                  <a:lnTo>
                    <a:pt x="1656" y="294"/>
                  </a:lnTo>
                  <a:lnTo>
                    <a:pt x="1656" y="282"/>
                  </a:lnTo>
                  <a:lnTo>
                    <a:pt x="1656" y="264"/>
                  </a:lnTo>
                  <a:lnTo>
                    <a:pt x="1656" y="246"/>
                  </a:lnTo>
                  <a:lnTo>
                    <a:pt x="1662" y="228"/>
                  </a:lnTo>
                  <a:lnTo>
                    <a:pt x="1662" y="210"/>
                  </a:lnTo>
                  <a:lnTo>
                    <a:pt x="1662" y="192"/>
                  </a:lnTo>
                  <a:lnTo>
                    <a:pt x="1662" y="174"/>
                  </a:lnTo>
                  <a:lnTo>
                    <a:pt x="1668" y="162"/>
                  </a:lnTo>
                  <a:lnTo>
                    <a:pt x="1668" y="144"/>
                  </a:lnTo>
                  <a:lnTo>
                    <a:pt x="1668" y="132"/>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2"/>
                  </a:lnTo>
                  <a:lnTo>
                    <a:pt x="1710" y="144"/>
                  </a:lnTo>
                  <a:lnTo>
                    <a:pt x="1710" y="162"/>
                  </a:lnTo>
                  <a:lnTo>
                    <a:pt x="1716" y="174"/>
                  </a:lnTo>
                  <a:lnTo>
                    <a:pt x="1716" y="192"/>
                  </a:lnTo>
                  <a:lnTo>
                    <a:pt x="1716" y="210"/>
                  </a:lnTo>
                  <a:lnTo>
                    <a:pt x="1716" y="228"/>
                  </a:lnTo>
                  <a:lnTo>
                    <a:pt x="1716" y="246"/>
                  </a:lnTo>
                  <a:lnTo>
                    <a:pt x="1722" y="264"/>
                  </a:lnTo>
                  <a:lnTo>
                    <a:pt x="1722" y="276"/>
                  </a:lnTo>
                  <a:lnTo>
                    <a:pt x="1722" y="294"/>
                  </a:lnTo>
                  <a:lnTo>
                    <a:pt x="1722" y="312"/>
                  </a:lnTo>
                  <a:lnTo>
                    <a:pt x="1728" y="330"/>
                  </a:lnTo>
                  <a:lnTo>
                    <a:pt x="1728" y="348"/>
                  </a:lnTo>
                  <a:lnTo>
                    <a:pt x="1728" y="366"/>
                  </a:lnTo>
                  <a:lnTo>
                    <a:pt x="1728" y="384"/>
                  </a:lnTo>
                  <a:lnTo>
                    <a:pt x="1728" y="396"/>
                  </a:lnTo>
                  <a:lnTo>
                    <a:pt x="1734" y="414"/>
                  </a:lnTo>
                  <a:lnTo>
                    <a:pt x="1734" y="426"/>
                  </a:lnTo>
                  <a:lnTo>
                    <a:pt x="1734" y="444"/>
                  </a:lnTo>
                  <a:lnTo>
                    <a:pt x="1734" y="456"/>
                  </a:lnTo>
                  <a:lnTo>
                    <a:pt x="1734" y="468"/>
                  </a:lnTo>
                  <a:lnTo>
                    <a:pt x="1740" y="480"/>
                  </a:lnTo>
                  <a:lnTo>
                    <a:pt x="1740" y="492"/>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2"/>
                  </a:lnTo>
                  <a:lnTo>
                    <a:pt x="1770" y="480"/>
                  </a:lnTo>
                  <a:lnTo>
                    <a:pt x="1770" y="468"/>
                  </a:lnTo>
                  <a:lnTo>
                    <a:pt x="1770" y="456"/>
                  </a:lnTo>
                  <a:lnTo>
                    <a:pt x="1776" y="444"/>
                  </a:lnTo>
                  <a:lnTo>
                    <a:pt x="1776" y="426"/>
                  </a:lnTo>
                  <a:lnTo>
                    <a:pt x="1776" y="414"/>
                  </a:lnTo>
                  <a:lnTo>
                    <a:pt x="1776" y="396"/>
                  </a:lnTo>
                  <a:lnTo>
                    <a:pt x="1776" y="384"/>
                  </a:lnTo>
                  <a:lnTo>
                    <a:pt x="1782" y="366"/>
                  </a:lnTo>
                  <a:lnTo>
                    <a:pt x="1782" y="348"/>
                  </a:lnTo>
                  <a:lnTo>
                    <a:pt x="1782" y="330"/>
                  </a:lnTo>
                  <a:lnTo>
                    <a:pt x="1782" y="312"/>
                  </a:lnTo>
                  <a:lnTo>
                    <a:pt x="1782" y="294"/>
                  </a:lnTo>
                  <a:lnTo>
                    <a:pt x="1788" y="282"/>
                  </a:lnTo>
                  <a:lnTo>
                    <a:pt x="1788" y="264"/>
                  </a:lnTo>
                  <a:lnTo>
                    <a:pt x="1788" y="246"/>
                  </a:lnTo>
                  <a:lnTo>
                    <a:pt x="1788" y="228"/>
                  </a:lnTo>
                  <a:lnTo>
                    <a:pt x="1794" y="210"/>
                  </a:lnTo>
                  <a:lnTo>
                    <a:pt x="1794" y="192"/>
                  </a:lnTo>
                  <a:lnTo>
                    <a:pt x="1794" y="174"/>
                  </a:lnTo>
                  <a:lnTo>
                    <a:pt x="1794" y="162"/>
                  </a:lnTo>
                  <a:lnTo>
                    <a:pt x="1794" y="144"/>
                  </a:lnTo>
                  <a:lnTo>
                    <a:pt x="1800" y="132"/>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2"/>
                  </a:lnTo>
                  <a:lnTo>
                    <a:pt x="1842" y="144"/>
                  </a:lnTo>
                  <a:lnTo>
                    <a:pt x="1842" y="162"/>
                  </a:lnTo>
                  <a:lnTo>
                    <a:pt x="1842" y="174"/>
                  </a:lnTo>
                  <a:lnTo>
                    <a:pt x="1842" y="192"/>
                  </a:lnTo>
                  <a:lnTo>
                    <a:pt x="1848" y="210"/>
                  </a:lnTo>
                  <a:lnTo>
                    <a:pt x="1848" y="228"/>
                  </a:lnTo>
                  <a:lnTo>
                    <a:pt x="1848" y="246"/>
                  </a:lnTo>
                  <a:lnTo>
                    <a:pt x="1848" y="264"/>
                  </a:lnTo>
                  <a:lnTo>
                    <a:pt x="1854" y="276"/>
                  </a:lnTo>
                  <a:lnTo>
                    <a:pt x="1854" y="294"/>
                  </a:lnTo>
                  <a:lnTo>
                    <a:pt x="1854" y="312"/>
                  </a:lnTo>
                  <a:lnTo>
                    <a:pt x="1854" y="330"/>
                  </a:lnTo>
                  <a:lnTo>
                    <a:pt x="1854" y="348"/>
                  </a:lnTo>
                  <a:lnTo>
                    <a:pt x="1860" y="366"/>
                  </a:lnTo>
                  <a:lnTo>
                    <a:pt x="1860" y="384"/>
                  </a:lnTo>
                  <a:lnTo>
                    <a:pt x="1860" y="396"/>
                  </a:lnTo>
                  <a:lnTo>
                    <a:pt x="1860" y="414"/>
                  </a:lnTo>
                  <a:lnTo>
                    <a:pt x="1860" y="426"/>
                  </a:lnTo>
                  <a:lnTo>
                    <a:pt x="1866" y="444"/>
                  </a:lnTo>
                  <a:lnTo>
                    <a:pt x="1866" y="456"/>
                  </a:lnTo>
                  <a:lnTo>
                    <a:pt x="1866" y="468"/>
                  </a:lnTo>
                  <a:lnTo>
                    <a:pt x="1866" y="480"/>
                  </a:lnTo>
                  <a:lnTo>
                    <a:pt x="1872" y="492"/>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2"/>
                  </a:lnTo>
                  <a:lnTo>
                    <a:pt x="1902" y="480"/>
                  </a:lnTo>
                  <a:lnTo>
                    <a:pt x="1902" y="468"/>
                  </a:lnTo>
                  <a:lnTo>
                    <a:pt x="1902" y="456"/>
                  </a:lnTo>
                  <a:lnTo>
                    <a:pt x="1902" y="444"/>
                  </a:lnTo>
                  <a:lnTo>
                    <a:pt x="1902" y="426"/>
                  </a:lnTo>
                  <a:lnTo>
                    <a:pt x="1908" y="414"/>
                  </a:lnTo>
                  <a:lnTo>
                    <a:pt x="1908" y="396"/>
                  </a:lnTo>
                  <a:lnTo>
                    <a:pt x="1908" y="384"/>
                  </a:lnTo>
                  <a:lnTo>
                    <a:pt x="1908" y="366"/>
                  </a:lnTo>
                  <a:lnTo>
                    <a:pt x="1908" y="348"/>
                  </a:lnTo>
                  <a:lnTo>
                    <a:pt x="1914" y="330"/>
                  </a:lnTo>
                  <a:lnTo>
                    <a:pt x="1914" y="312"/>
                  </a:lnTo>
                  <a:lnTo>
                    <a:pt x="1914" y="294"/>
                  </a:lnTo>
                  <a:lnTo>
                    <a:pt x="1914" y="282"/>
                  </a:lnTo>
                  <a:lnTo>
                    <a:pt x="1920" y="264"/>
                  </a:lnTo>
                  <a:lnTo>
                    <a:pt x="1920" y="246"/>
                  </a:lnTo>
                  <a:lnTo>
                    <a:pt x="1920" y="228"/>
                  </a:lnTo>
                  <a:lnTo>
                    <a:pt x="1920" y="210"/>
                  </a:lnTo>
                  <a:lnTo>
                    <a:pt x="1920" y="192"/>
                  </a:lnTo>
                  <a:lnTo>
                    <a:pt x="1926" y="174"/>
                  </a:lnTo>
                  <a:lnTo>
                    <a:pt x="1926" y="162"/>
                  </a:lnTo>
                  <a:lnTo>
                    <a:pt x="1926" y="144"/>
                  </a:lnTo>
                  <a:lnTo>
                    <a:pt x="1926" y="132"/>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559"/>
                  </a:lnTo>
                  <a:lnTo>
                    <a:pt x="1956" y="553"/>
                  </a:lnTo>
                  <a:lnTo>
                    <a:pt x="1956" y="547"/>
                  </a:lnTo>
                  <a:lnTo>
                    <a:pt x="1956" y="541"/>
                  </a:lnTo>
                  <a:lnTo>
                    <a:pt x="1956" y="535"/>
                  </a:lnTo>
                  <a:lnTo>
                    <a:pt x="1956" y="523"/>
                  </a:lnTo>
                  <a:lnTo>
                    <a:pt x="1962" y="517"/>
                  </a:lnTo>
                  <a:lnTo>
                    <a:pt x="1962" y="505"/>
                  </a:lnTo>
                  <a:lnTo>
                    <a:pt x="1962" y="492"/>
                  </a:lnTo>
                  <a:lnTo>
                    <a:pt x="1962" y="480"/>
                  </a:lnTo>
                  <a:lnTo>
                    <a:pt x="1968" y="468"/>
                  </a:lnTo>
                  <a:lnTo>
                    <a:pt x="1968" y="456"/>
                  </a:lnTo>
                  <a:lnTo>
                    <a:pt x="1968" y="444"/>
                  </a:lnTo>
                  <a:lnTo>
                    <a:pt x="1968" y="426"/>
                  </a:lnTo>
                  <a:lnTo>
                    <a:pt x="1968" y="414"/>
                  </a:lnTo>
                  <a:lnTo>
                    <a:pt x="1974" y="396"/>
                  </a:lnTo>
                  <a:lnTo>
                    <a:pt x="1974" y="384"/>
                  </a:lnTo>
                  <a:lnTo>
                    <a:pt x="1974" y="366"/>
                  </a:lnTo>
                  <a:lnTo>
                    <a:pt x="1974" y="348"/>
                  </a:lnTo>
                  <a:lnTo>
                    <a:pt x="1980" y="330"/>
                  </a:lnTo>
                  <a:lnTo>
                    <a:pt x="1980" y="312"/>
                  </a:lnTo>
                  <a:lnTo>
                    <a:pt x="1980" y="294"/>
                  </a:lnTo>
                  <a:lnTo>
                    <a:pt x="1980" y="282"/>
                  </a:lnTo>
                  <a:lnTo>
                    <a:pt x="1980" y="264"/>
                  </a:lnTo>
                  <a:lnTo>
                    <a:pt x="1986" y="246"/>
                  </a:lnTo>
                  <a:lnTo>
                    <a:pt x="1986" y="228"/>
                  </a:lnTo>
                  <a:lnTo>
                    <a:pt x="1986" y="210"/>
                  </a:lnTo>
                  <a:lnTo>
                    <a:pt x="1986" y="192"/>
                  </a:lnTo>
                  <a:lnTo>
                    <a:pt x="1986" y="174"/>
                  </a:lnTo>
                  <a:lnTo>
                    <a:pt x="1992" y="162"/>
                  </a:lnTo>
                  <a:lnTo>
                    <a:pt x="1992" y="144"/>
                  </a:lnTo>
                  <a:lnTo>
                    <a:pt x="1992" y="132"/>
                  </a:lnTo>
                  <a:lnTo>
                    <a:pt x="1992" y="114"/>
                  </a:lnTo>
                  <a:lnTo>
                    <a:pt x="1998" y="102"/>
                  </a:lnTo>
                  <a:lnTo>
                    <a:pt x="1998" y="90"/>
                  </a:lnTo>
                  <a:lnTo>
                    <a:pt x="1998" y="78"/>
                  </a:lnTo>
                  <a:lnTo>
                    <a:pt x="1998" y="66"/>
                  </a:lnTo>
                  <a:lnTo>
                    <a:pt x="1998" y="54"/>
                  </a:lnTo>
                  <a:lnTo>
                    <a:pt x="2004" y="42"/>
                  </a:lnTo>
                  <a:lnTo>
                    <a:pt x="2004" y="36"/>
                  </a:lnTo>
                  <a:lnTo>
                    <a:pt x="2004" y="24"/>
                  </a:lnTo>
                  <a:lnTo>
                    <a:pt x="2004" y="18"/>
                  </a:lnTo>
                  <a:lnTo>
                    <a:pt x="2004" y="12"/>
                  </a:lnTo>
                  <a:lnTo>
                    <a:pt x="2010" y="6"/>
                  </a:lnTo>
                  <a:lnTo>
                    <a:pt x="2016" y="0"/>
                  </a:lnTo>
                  <a:lnTo>
                    <a:pt x="2016" y="6"/>
                  </a:lnTo>
                  <a:lnTo>
                    <a:pt x="2022" y="12"/>
                  </a:lnTo>
                  <a:lnTo>
                    <a:pt x="2022" y="18"/>
                  </a:lnTo>
                  <a:lnTo>
                    <a:pt x="2022" y="24"/>
                  </a:lnTo>
                  <a:lnTo>
                    <a:pt x="2022" y="36"/>
                  </a:lnTo>
                  <a:lnTo>
                    <a:pt x="2028" y="42"/>
                  </a:lnTo>
                  <a:lnTo>
                    <a:pt x="2028" y="54"/>
                  </a:lnTo>
                  <a:lnTo>
                    <a:pt x="2028" y="66"/>
                  </a:lnTo>
                  <a:lnTo>
                    <a:pt x="2028" y="78"/>
                  </a:lnTo>
                  <a:lnTo>
                    <a:pt x="2028" y="90"/>
                  </a:lnTo>
                  <a:lnTo>
                    <a:pt x="2034" y="102"/>
                  </a:lnTo>
                  <a:lnTo>
                    <a:pt x="2034" y="114"/>
                  </a:lnTo>
                  <a:lnTo>
                    <a:pt x="2034" y="132"/>
                  </a:lnTo>
                  <a:lnTo>
                    <a:pt x="2034" y="144"/>
                  </a:lnTo>
                  <a:lnTo>
                    <a:pt x="2034" y="162"/>
                  </a:lnTo>
                  <a:lnTo>
                    <a:pt x="2040" y="174"/>
                  </a:lnTo>
                  <a:lnTo>
                    <a:pt x="2040" y="192"/>
                  </a:lnTo>
                  <a:lnTo>
                    <a:pt x="2040" y="210"/>
                  </a:lnTo>
                  <a:lnTo>
                    <a:pt x="2040" y="228"/>
                  </a:lnTo>
                  <a:lnTo>
                    <a:pt x="2046" y="246"/>
                  </a:lnTo>
                  <a:lnTo>
                    <a:pt x="2046" y="264"/>
                  </a:lnTo>
                  <a:lnTo>
                    <a:pt x="2046" y="276"/>
                  </a:lnTo>
                  <a:lnTo>
                    <a:pt x="2046" y="294"/>
                  </a:lnTo>
                  <a:lnTo>
                    <a:pt x="2046" y="312"/>
                  </a:lnTo>
                  <a:lnTo>
                    <a:pt x="2052" y="330"/>
                  </a:lnTo>
                  <a:lnTo>
                    <a:pt x="2052" y="348"/>
                  </a:lnTo>
                  <a:lnTo>
                    <a:pt x="2052" y="366"/>
                  </a:lnTo>
                  <a:lnTo>
                    <a:pt x="2052" y="384"/>
                  </a:lnTo>
                  <a:lnTo>
                    <a:pt x="2058" y="396"/>
                  </a:lnTo>
                  <a:lnTo>
                    <a:pt x="2058" y="414"/>
                  </a:lnTo>
                  <a:lnTo>
                    <a:pt x="2058" y="426"/>
                  </a:lnTo>
                  <a:lnTo>
                    <a:pt x="2058" y="444"/>
                  </a:lnTo>
                  <a:lnTo>
                    <a:pt x="2058" y="456"/>
                  </a:lnTo>
                  <a:lnTo>
                    <a:pt x="2064" y="468"/>
                  </a:lnTo>
                  <a:lnTo>
                    <a:pt x="2064" y="480"/>
                  </a:lnTo>
                  <a:lnTo>
                    <a:pt x="2064" y="492"/>
                  </a:lnTo>
                  <a:lnTo>
                    <a:pt x="2064" y="505"/>
                  </a:lnTo>
                  <a:lnTo>
                    <a:pt x="2064" y="517"/>
                  </a:lnTo>
                  <a:lnTo>
                    <a:pt x="2070" y="523"/>
                  </a:lnTo>
                  <a:lnTo>
                    <a:pt x="2070" y="535"/>
                  </a:lnTo>
                  <a:lnTo>
                    <a:pt x="2070" y="541"/>
                  </a:lnTo>
                  <a:lnTo>
                    <a:pt x="2070" y="547"/>
                  </a:lnTo>
                  <a:lnTo>
                    <a:pt x="2076" y="553"/>
                  </a:lnTo>
                  <a:lnTo>
                    <a:pt x="2082" y="559"/>
                  </a:lnTo>
                  <a:lnTo>
                    <a:pt x="2082" y="553"/>
                  </a:lnTo>
                  <a:lnTo>
                    <a:pt x="2082" y="547"/>
                  </a:lnTo>
                  <a:lnTo>
                    <a:pt x="2088" y="541"/>
                  </a:lnTo>
                  <a:lnTo>
                    <a:pt x="2088" y="535"/>
                  </a:lnTo>
                  <a:lnTo>
                    <a:pt x="2088" y="523"/>
                  </a:lnTo>
                  <a:lnTo>
                    <a:pt x="2088" y="517"/>
                  </a:lnTo>
                  <a:lnTo>
                    <a:pt x="2094" y="505"/>
                  </a:lnTo>
                  <a:lnTo>
                    <a:pt x="2094" y="492"/>
                  </a:lnTo>
                  <a:lnTo>
                    <a:pt x="2094" y="480"/>
                  </a:lnTo>
                  <a:lnTo>
                    <a:pt x="2094" y="468"/>
                  </a:lnTo>
                  <a:lnTo>
                    <a:pt x="2094" y="456"/>
                  </a:lnTo>
                  <a:lnTo>
                    <a:pt x="2100" y="444"/>
                  </a:lnTo>
                  <a:lnTo>
                    <a:pt x="2100" y="426"/>
                  </a:lnTo>
                  <a:lnTo>
                    <a:pt x="2100" y="414"/>
                  </a:lnTo>
                  <a:lnTo>
                    <a:pt x="2100" y="396"/>
                  </a:lnTo>
                  <a:lnTo>
                    <a:pt x="2106" y="384"/>
                  </a:lnTo>
                  <a:lnTo>
                    <a:pt x="2106" y="366"/>
                  </a:lnTo>
                  <a:lnTo>
                    <a:pt x="2106" y="348"/>
                  </a:lnTo>
                  <a:lnTo>
                    <a:pt x="2106" y="330"/>
                  </a:lnTo>
                  <a:lnTo>
                    <a:pt x="2106" y="312"/>
                  </a:lnTo>
                  <a:lnTo>
                    <a:pt x="2112" y="294"/>
                  </a:lnTo>
                  <a:lnTo>
                    <a:pt x="2112" y="282"/>
                  </a:lnTo>
                  <a:lnTo>
                    <a:pt x="2112" y="264"/>
                  </a:lnTo>
                  <a:lnTo>
                    <a:pt x="2112" y="246"/>
                  </a:lnTo>
                  <a:lnTo>
                    <a:pt x="2112" y="228"/>
                  </a:lnTo>
                  <a:lnTo>
                    <a:pt x="2118" y="210"/>
                  </a:lnTo>
                  <a:lnTo>
                    <a:pt x="2118" y="192"/>
                  </a:lnTo>
                  <a:lnTo>
                    <a:pt x="2118" y="174"/>
                  </a:lnTo>
                  <a:lnTo>
                    <a:pt x="2118" y="162"/>
                  </a:lnTo>
                  <a:lnTo>
                    <a:pt x="2124" y="144"/>
                  </a:lnTo>
                  <a:lnTo>
                    <a:pt x="2124" y="132"/>
                  </a:lnTo>
                  <a:lnTo>
                    <a:pt x="2124" y="114"/>
                  </a:lnTo>
                  <a:lnTo>
                    <a:pt x="2124" y="102"/>
                  </a:lnTo>
                  <a:lnTo>
                    <a:pt x="2124" y="90"/>
                  </a:lnTo>
                  <a:lnTo>
                    <a:pt x="2130" y="78"/>
                  </a:lnTo>
                  <a:lnTo>
                    <a:pt x="2130" y="66"/>
                  </a:lnTo>
                  <a:lnTo>
                    <a:pt x="2130" y="54"/>
                  </a:lnTo>
                  <a:lnTo>
                    <a:pt x="2130" y="42"/>
                  </a:lnTo>
                  <a:lnTo>
                    <a:pt x="2130" y="36"/>
                  </a:lnTo>
                  <a:lnTo>
                    <a:pt x="2136" y="24"/>
                  </a:lnTo>
                  <a:lnTo>
                    <a:pt x="2136" y="18"/>
                  </a:lnTo>
                  <a:lnTo>
                    <a:pt x="2136" y="12"/>
                  </a:lnTo>
                  <a:lnTo>
                    <a:pt x="2142" y="6"/>
                  </a:lnTo>
                  <a:lnTo>
                    <a:pt x="2148" y="0"/>
                  </a:lnTo>
                  <a:lnTo>
                    <a:pt x="2148" y="6"/>
                  </a:lnTo>
                  <a:lnTo>
                    <a:pt x="2148" y="12"/>
                  </a:lnTo>
                  <a:lnTo>
                    <a:pt x="2154" y="18"/>
                  </a:lnTo>
                  <a:lnTo>
                    <a:pt x="2154" y="24"/>
                  </a:lnTo>
                  <a:lnTo>
                    <a:pt x="2154" y="36"/>
                  </a:lnTo>
                  <a:lnTo>
                    <a:pt x="2154" y="42"/>
                  </a:lnTo>
                  <a:lnTo>
                    <a:pt x="2154" y="54"/>
                  </a:lnTo>
                  <a:lnTo>
                    <a:pt x="2160" y="66"/>
                  </a:lnTo>
                  <a:lnTo>
                    <a:pt x="2160" y="78"/>
                  </a:lnTo>
                  <a:lnTo>
                    <a:pt x="2160" y="90"/>
                  </a:lnTo>
                  <a:lnTo>
                    <a:pt x="2160" y="102"/>
                  </a:lnTo>
                  <a:lnTo>
                    <a:pt x="2160" y="114"/>
                  </a:lnTo>
                  <a:lnTo>
                    <a:pt x="2166" y="132"/>
                  </a:lnTo>
                  <a:lnTo>
                    <a:pt x="2166" y="144"/>
                  </a:lnTo>
                  <a:lnTo>
                    <a:pt x="2166" y="162"/>
                  </a:lnTo>
                  <a:lnTo>
                    <a:pt x="2166" y="174"/>
                  </a:lnTo>
                  <a:lnTo>
                    <a:pt x="2172" y="192"/>
                  </a:lnTo>
                  <a:lnTo>
                    <a:pt x="2172" y="210"/>
                  </a:lnTo>
                  <a:lnTo>
                    <a:pt x="2172" y="228"/>
                  </a:lnTo>
                  <a:lnTo>
                    <a:pt x="2172" y="246"/>
                  </a:lnTo>
                  <a:lnTo>
                    <a:pt x="2172" y="264"/>
                  </a:lnTo>
                  <a:lnTo>
                    <a:pt x="2178" y="276"/>
                  </a:lnTo>
                  <a:lnTo>
                    <a:pt x="2178" y="294"/>
                  </a:lnTo>
                  <a:lnTo>
                    <a:pt x="2178" y="312"/>
                  </a:lnTo>
                  <a:lnTo>
                    <a:pt x="2178" y="330"/>
                  </a:lnTo>
                  <a:lnTo>
                    <a:pt x="2184" y="348"/>
                  </a:lnTo>
                  <a:lnTo>
                    <a:pt x="2184" y="366"/>
                  </a:lnTo>
                  <a:lnTo>
                    <a:pt x="2184" y="384"/>
                  </a:lnTo>
                  <a:lnTo>
                    <a:pt x="2184" y="396"/>
                  </a:lnTo>
                  <a:lnTo>
                    <a:pt x="2184" y="414"/>
                  </a:lnTo>
                  <a:lnTo>
                    <a:pt x="2190" y="426"/>
                  </a:lnTo>
                  <a:lnTo>
                    <a:pt x="2190" y="444"/>
                  </a:lnTo>
                  <a:lnTo>
                    <a:pt x="2190" y="456"/>
                  </a:lnTo>
                  <a:lnTo>
                    <a:pt x="2190" y="468"/>
                  </a:lnTo>
                  <a:lnTo>
                    <a:pt x="2190" y="480"/>
                  </a:lnTo>
                  <a:lnTo>
                    <a:pt x="2196" y="492"/>
                  </a:lnTo>
                  <a:lnTo>
                    <a:pt x="2196" y="505"/>
                  </a:lnTo>
                  <a:lnTo>
                    <a:pt x="2196" y="517"/>
                  </a:lnTo>
                  <a:lnTo>
                    <a:pt x="2196" y="523"/>
                  </a:lnTo>
                  <a:lnTo>
                    <a:pt x="2202" y="535"/>
                  </a:lnTo>
                  <a:lnTo>
                    <a:pt x="2202" y="541"/>
                  </a:lnTo>
                  <a:lnTo>
                    <a:pt x="2202" y="547"/>
                  </a:lnTo>
                  <a:lnTo>
                    <a:pt x="2202" y="553"/>
                  </a:lnTo>
                  <a:lnTo>
                    <a:pt x="2208" y="559"/>
                  </a:lnTo>
                  <a:lnTo>
                    <a:pt x="2214" y="553"/>
                  </a:lnTo>
                  <a:lnTo>
                    <a:pt x="2214" y="547"/>
                  </a:lnTo>
                  <a:lnTo>
                    <a:pt x="2214" y="541"/>
                  </a:lnTo>
                  <a:lnTo>
                    <a:pt x="2220" y="535"/>
                  </a:lnTo>
                  <a:lnTo>
                    <a:pt x="2220" y="523"/>
                  </a:lnTo>
                  <a:lnTo>
                    <a:pt x="2220" y="517"/>
                  </a:lnTo>
                  <a:lnTo>
                    <a:pt x="2220" y="505"/>
                  </a:lnTo>
                  <a:lnTo>
                    <a:pt x="2220" y="492"/>
                  </a:lnTo>
                  <a:lnTo>
                    <a:pt x="2226" y="480"/>
                  </a:lnTo>
                  <a:lnTo>
                    <a:pt x="2226" y="468"/>
                  </a:lnTo>
                  <a:lnTo>
                    <a:pt x="2226" y="456"/>
                  </a:lnTo>
                  <a:lnTo>
                    <a:pt x="2226" y="444"/>
                  </a:lnTo>
                  <a:lnTo>
                    <a:pt x="2232" y="426"/>
                  </a:lnTo>
                  <a:lnTo>
                    <a:pt x="2232" y="414"/>
                  </a:lnTo>
                  <a:lnTo>
                    <a:pt x="2232" y="396"/>
                  </a:lnTo>
                  <a:lnTo>
                    <a:pt x="2232" y="384"/>
                  </a:lnTo>
                  <a:lnTo>
                    <a:pt x="2232" y="366"/>
                  </a:lnTo>
                  <a:lnTo>
                    <a:pt x="2238" y="348"/>
                  </a:lnTo>
                  <a:lnTo>
                    <a:pt x="2238" y="330"/>
                  </a:lnTo>
                  <a:lnTo>
                    <a:pt x="2238" y="312"/>
                  </a:lnTo>
                  <a:lnTo>
                    <a:pt x="2238" y="294"/>
                  </a:lnTo>
                  <a:lnTo>
                    <a:pt x="2238" y="282"/>
                  </a:lnTo>
                  <a:lnTo>
                    <a:pt x="2244" y="264"/>
                  </a:lnTo>
                  <a:lnTo>
                    <a:pt x="2244" y="246"/>
                  </a:lnTo>
                  <a:lnTo>
                    <a:pt x="2244" y="228"/>
                  </a:lnTo>
                  <a:lnTo>
                    <a:pt x="2244" y="210"/>
                  </a:lnTo>
                  <a:lnTo>
                    <a:pt x="2250" y="192"/>
                  </a:lnTo>
                  <a:lnTo>
                    <a:pt x="2250" y="174"/>
                  </a:lnTo>
                  <a:lnTo>
                    <a:pt x="2250" y="162"/>
                  </a:lnTo>
                  <a:lnTo>
                    <a:pt x="2250" y="144"/>
                  </a:lnTo>
                  <a:lnTo>
                    <a:pt x="2250" y="132"/>
                  </a:lnTo>
                  <a:lnTo>
                    <a:pt x="2256" y="114"/>
                  </a:lnTo>
                  <a:lnTo>
                    <a:pt x="2256" y="102"/>
                  </a:lnTo>
                  <a:lnTo>
                    <a:pt x="2256" y="90"/>
                  </a:lnTo>
                  <a:lnTo>
                    <a:pt x="2256" y="78"/>
                  </a:lnTo>
                  <a:lnTo>
                    <a:pt x="2256" y="66"/>
                  </a:lnTo>
                  <a:lnTo>
                    <a:pt x="2262" y="54"/>
                  </a:lnTo>
                  <a:lnTo>
                    <a:pt x="2262" y="42"/>
                  </a:lnTo>
                  <a:lnTo>
                    <a:pt x="2262" y="36"/>
                  </a:lnTo>
                  <a:lnTo>
                    <a:pt x="2262" y="24"/>
                  </a:lnTo>
                  <a:lnTo>
                    <a:pt x="2268" y="18"/>
                  </a:lnTo>
                  <a:lnTo>
                    <a:pt x="2268" y="12"/>
                  </a:lnTo>
                  <a:lnTo>
                    <a:pt x="2268" y="6"/>
                  </a:lnTo>
                  <a:lnTo>
                    <a:pt x="2274" y="0"/>
                  </a:lnTo>
                  <a:lnTo>
                    <a:pt x="2280" y="6"/>
                  </a:lnTo>
                  <a:lnTo>
                    <a:pt x="2280" y="12"/>
                  </a:lnTo>
                  <a:lnTo>
                    <a:pt x="2280" y="18"/>
                  </a:lnTo>
                  <a:lnTo>
                    <a:pt x="2280" y="24"/>
                  </a:lnTo>
                  <a:lnTo>
                    <a:pt x="2286" y="36"/>
                  </a:lnTo>
                  <a:lnTo>
                    <a:pt x="2286" y="42"/>
                  </a:lnTo>
                  <a:lnTo>
                    <a:pt x="2286" y="54"/>
                  </a:lnTo>
                  <a:lnTo>
                    <a:pt x="2286" y="66"/>
                  </a:lnTo>
                  <a:lnTo>
                    <a:pt x="2286" y="78"/>
                  </a:lnTo>
                  <a:lnTo>
                    <a:pt x="2292" y="90"/>
                  </a:lnTo>
                  <a:lnTo>
                    <a:pt x="2292" y="102"/>
                  </a:lnTo>
                  <a:lnTo>
                    <a:pt x="2292" y="114"/>
                  </a:lnTo>
                  <a:lnTo>
                    <a:pt x="2292" y="132"/>
                  </a:lnTo>
                  <a:lnTo>
                    <a:pt x="2298" y="144"/>
                  </a:lnTo>
                  <a:lnTo>
                    <a:pt x="2298" y="162"/>
                  </a:lnTo>
                  <a:lnTo>
                    <a:pt x="2298" y="174"/>
                  </a:lnTo>
                  <a:lnTo>
                    <a:pt x="2298" y="192"/>
                  </a:lnTo>
                  <a:lnTo>
                    <a:pt x="2298" y="210"/>
                  </a:lnTo>
                  <a:lnTo>
                    <a:pt x="2304" y="228"/>
                  </a:lnTo>
                  <a:lnTo>
                    <a:pt x="2304" y="246"/>
                  </a:lnTo>
                  <a:lnTo>
                    <a:pt x="2304" y="264"/>
                  </a:lnTo>
                  <a:lnTo>
                    <a:pt x="2304" y="282"/>
                  </a:lnTo>
                  <a:lnTo>
                    <a:pt x="2310" y="294"/>
                  </a:lnTo>
                  <a:lnTo>
                    <a:pt x="2310" y="312"/>
                  </a:lnTo>
                  <a:lnTo>
                    <a:pt x="2310" y="330"/>
                  </a:lnTo>
                  <a:lnTo>
                    <a:pt x="2310" y="348"/>
                  </a:lnTo>
                  <a:lnTo>
                    <a:pt x="2310" y="366"/>
                  </a:lnTo>
                  <a:lnTo>
                    <a:pt x="2316" y="384"/>
                  </a:lnTo>
                  <a:lnTo>
                    <a:pt x="2316" y="396"/>
                  </a:lnTo>
                  <a:lnTo>
                    <a:pt x="2316" y="414"/>
                  </a:lnTo>
                  <a:lnTo>
                    <a:pt x="2316" y="426"/>
                  </a:lnTo>
                  <a:lnTo>
                    <a:pt x="2316" y="444"/>
                  </a:lnTo>
                  <a:lnTo>
                    <a:pt x="2322" y="456"/>
                  </a:lnTo>
                  <a:lnTo>
                    <a:pt x="2322" y="468"/>
                  </a:lnTo>
                  <a:lnTo>
                    <a:pt x="2322" y="480"/>
                  </a:lnTo>
                  <a:lnTo>
                    <a:pt x="2322" y="492"/>
                  </a:lnTo>
                  <a:lnTo>
                    <a:pt x="2328" y="505"/>
                  </a:lnTo>
                  <a:lnTo>
                    <a:pt x="2328" y="517"/>
                  </a:lnTo>
                  <a:lnTo>
                    <a:pt x="2328" y="523"/>
                  </a:lnTo>
                  <a:lnTo>
                    <a:pt x="2328" y="535"/>
                  </a:lnTo>
                  <a:lnTo>
                    <a:pt x="2328" y="541"/>
                  </a:lnTo>
                  <a:lnTo>
                    <a:pt x="2334" y="547"/>
                  </a:lnTo>
                  <a:lnTo>
                    <a:pt x="2334" y="553"/>
                  </a:lnTo>
                  <a:lnTo>
                    <a:pt x="2340" y="559"/>
                  </a:lnTo>
                  <a:lnTo>
                    <a:pt x="2346" y="553"/>
                  </a:lnTo>
                  <a:lnTo>
                    <a:pt x="2346" y="547"/>
                  </a:lnTo>
                  <a:lnTo>
                    <a:pt x="2346" y="541"/>
                  </a:lnTo>
                  <a:lnTo>
                    <a:pt x="2346" y="535"/>
                  </a:lnTo>
                  <a:lnTo>
                    <a:pt x="2346" y="523"/>
                  </a:lnTo>
                  <a:lnTo>
                    <a:pt x="2352" y="517"/>
                  </a:lnTo>
                  <a:lnTo>
                    <a:pt x="2352" y="505"/>
                  </a:lnTo>
                  <a:lnTo>
                    <a:pt x="2352" y="492"/>
                  </a:lnTo>
                  <a:lnTo>
                    <a:pt x="2352" y="480"/>
                  </a:lnTo>
                  <a:lnTo>
                    <a:pt x="2358" y="468"/>
                  </a:lnTo>
                  <a:lnTo>
                    <a:pt x="2358" y="456"/>
                  </a:lnTo>
                  <a:lnTo>
                    <a:pt x="2358" y="444"/>
                  </a:lnTo>
                  <a:lnTo>
                    <a:pt x="2358" y="426"/>
                  </a:lnTo>
                  <a:lnTo>
                    <a:pt x="2358" y="414"/>
                  </a:lnTo>
                  <a:lnTo>
                    <a:pt x="2364" y="396"/>
                  </a:lnTo>
                  <a:lnTo>
                    <a:pt x="2364" y="384"/>
                  </a:lnTo>
                  <a:lnTo>
                    <a:pt x="2364" y="366"/>
                  </a:lnTo>
                  <a:lnTo>
                    <a:pt x="2364" y="348"/>
                  </a:lnTo>
                  <a:lnTo>
                    <a:pt x="2364" y="330"/>
                  </a:lnTo>
                  <a:lnTo>
                    <a:pt x="2370" y="312"/>
                  </a:lnTo>
                  <a:lnTo>
                    <a:pt x="2370" y="294"/>
                  </a:lnTo>
                  <a:lnTo>
                    <a:pt x="2370" y="282"/>
                  </a:lnTo>
                  <a:lnTo>
                    <a:pt x="2370" y="264"/>
                  </a:lnTo>
                  <a:lnTo>
                    <a:pt x="2376" y="246"/>
                  </a:lnTo>
                  <a:lnTo>
                    <a:pt x="2376" y="228"/>
                  </a:lnTo>
                  <a:lnTo>
                    <a:pt x="2376" y="210"/>
                  </a:lnTo>
                  <a:lnTo>
                    <a:pt x="2376" y="192"/>
                  </a:lnTo>
                  <a:lnTo>
                    <a:pt x="2376" y="174"/>
                  </a:lnTo>
                  <a:lnTo>
                    <a:pt x="2382" y="162"/>
                  </a:lnTo>
                  <a:lnTo>
                    <a:pt x="2382" y="144"/>
                  </a:lnTo>
                  <a:lnTo>
                    <a:pt x="2382" y="132"/>
                  </a:lnTo>
                  <a:lnTo>
                    <a:pt x="2382" y="114"/>
                  </a:lnTo>
                  <a:lnTo>
                    <a:pt x="2382" y="102"/>
                  </a:lnTo>
                  <a:lnTo>
                    <a:pt x="2388" y="90"/>
                  </a:lnTo>
                  <a:lnTo>
                    <a:pt x="2388" y="78"/>
                  </a:lnTo>
                  <a:lnTo>
                    <a:pt x="2388" y="66"/>
                  </a:lnTo>
                  <a:lnTo>
                    <a:pt x="2388" y="54"/>
                  </a:lnTo>
                  <a:lnTo>
                    <a:pt x="2394" y="42"/>
                  </a:lnTo>
                  <a:lnTo>
                    <a:pt x="2394" y="36"/>
                  </a:lnTo>
                  <a:lnTo>
                    <a:pt x="2394" y="24"/>
                  </a:lnTo>
                  <a:lnTo>
                    <a:pt x="2394" y="18"/>
                  </a:lnTo>
                  <a:lnTo>
                    <a:pt x="2394" y="12"/>
                  </a:lnTo>
                  <a:lnTo>
                    <a:pt x="2400" y="6"/>
                  </a:lnTo>
                  <a:lnTo>
                    <a:pt x="2406" y="0"/>
                  </a:lnTo>
                  <a:lnTo>
                    <a:pt x="2406" y="6"/>
                  </a:lnTo>
                  <a:lnTo>
                    <a:pt x="2412" y="12"/>
                  </a:lnTo>
                  <a:lnTo>
                    <a:pt x="2412" y="18"/>
                  </a:lnTo>
                  <a:lnTo>
                    <a:pt x="2412" y="24"/>
                  </a:lnTo>
                  <a:lnTo>
                    <a:pt x="2412" y="36"/>
                  </a:lnTo>
                  <a:lnTo>
                    <a:pt x="2412" y="42"/>
                  </a:lnTo>
                  <a:lnTo>
                    <a:pt x="2418" y="54"/>
                  </a:lnTo>
                  <a:lnTo>
                    <a:pt x="2418" y="66"/>
                  </a:lnTo>
                  <a:lnTo>
                    <a:pt x="2418" y="78"/>
                  </a:lnTo>
                  <a:lnTo>
                    <a:pt x="2418" y="90"/>
                  </a:lnTo>
                  <a:lnTo>
                    <a:pt x="2424" y="102"/>
                  </a:lnTo>
                  <a:lnTo>
                    <a:pt x="2424" y="114"/>
                  </a:lnTo>
                  <a:lnTo>
                    <a:pt x="2424" y="132"/>
                  </a:lnTo>
                  <a:lnTo>
                    <a:pt x="2424" y="144"/>
                  </a:lnTo>
                  <a:lnTo>
                    <a:pt x="2424" y="162"/>
                  </a:lnTo>
                  <a:lnTo>
                    <a:pt x="2430" y="174"/>
                  </a:lnTo>
                  <a:lnTo>
                    <a:pt x="2430" y="192"/>
                  </a:lnTo>
                  <a:lnTo>
                    <a:pt x="2430" y="210"/>
                  </a:lnTo>
                  <a:lnTo>
                    <a:pt x="2430" y="228"/>
                  </a:lnTo>
                  <a:lnTo>
                    <a:pt x="2436" y="246"/>
                  </a:lnTo>
                  <a:lnTo>
                    <a:pt x="2436" y="264"/>
                  </a:lnTo>
                  <a:lnTo>
                    <a:pt x="2436" y="276"/>
                  </a:lnTo>
                  <a:lnTo>
                    <a:pt x="2436" y="294"/>
                  </a:lnTo>
                  <a:lnTo>
                    <a:pt x="2436" y="312"/>
                  </a:lnTo>
                  <a:lnTo>
                    <a:pt x="2442" y="330"/>
                  </a:lnTo>
                  <a:lnTo>
                    <a:pt x="2442" y="348"/>
                  </a:lnTo>
                  <a:lnTo>
                    <a:pt x="2442" y="366"/>
                  </a:lnTo>
                  <a:lnTo>
                    <a:pt x="2442" y="384"/>
                  </a:lnTo>
                  <a:lnTo>
                    <a:pt x="2442" y="396"/>
                  </a:lnTo>
                  <a:lnTo>
                    <a:pt x="2448" y="414"/>
                  </a:lnTo>
                  <a:lnTo>
                    <a:pt x="2448" y="426"/>
                  </a:lnTo>
                  <a:lnTo>
                    <a:pt x="2448" y="444"/>
                  </a:lnTo>
                  <a:lnTo>
                    <a:pt x="2448" y="456"/>
                  </a:lnTo>
                  <a:lnTo>
                    <a:pt x="2454" y="468"/>
                  </a:lnTo>
                  <a:lnTo>
                    <a:pt x="2454" y="480"/>
                  </a:lnTo>
                  <a:lnTo>
                    <a:pt x="2454" y="492"/>
                  </a:lnTo>
                  <a:lnTo>
                    <a:pt x="2454" y="505"/>
                  </a:lnTo>
                  <a:lnTo>
                    <a:pt x="2454" y="517"/>
                  </a:lnTo>
                  <a:lnTo>
                    <a:pt x="2460" y="523"/>
                  </a:lnTo>
                  <a:lnTo>
                    <a:pt x="2460" y="535"/>
                  </a:lnTo>
                  <a:lnTo>
                    <a:pt x="2460" y="541"/>
                  </a:lnTo>
                  <a:lnTo>
                    <a:pt x="2460" y="547"/>
                  </a:lnTo>
                  <a:lnTo>
                    <a:pt x="2466" y="553"/>
                  </a:lnTo>
                  <a:lnTo>
                    <a:pt x="2472" y="559"/>
                  </a:lnTo>
                  <a:lnTo>
                    <a:pt x="2472" y="553"/>
                  </a:lnTo>
                  <a:lnTo>
                    <a:pt x="2472" y="547"/>
                  </a:lnTo>
                  <a:lnTo>
                    <a:pt x="2478" y="541"/>
                  </a:lnTo>
                  <a:lnTo>
                    <a:pt x="2478" y="535"/>
                  </a:lnTo>
                  <a:lnTo>
                    <a:pt x="2478" y="523"/>
                  </a:lnTo>
                  <a:lnTo>
                    <a:pt x="2478" y="517"/>
                  </a:lnTo>
                  <a:lnTo>
                    <a:pt x="2484" y="505"/>
                  </a:lnTo>
                  <a:lnTo>
                    <a:pt x="2484" y="492"/>
                  </a:lnTo>
                  <a:lnTo>
                    <a:pt x="2484" y="480"/>
                  </a:lnTo>
                  <a:lnTo>
                    <a:pt x="2484" y="468"/>
                  </a:lnTo>
                  <a:lnTo>
                    <a:pt x="2484" y="456"/>
                  </a:lnTo>
                  <a:lnTo>
                    <a:pt x="2490" y="444"/>
                  </a:lnTo>
                  <a:lnTo>
                    <a:pt x="2490" y="426"/>
                  </a:lnTo>
                  <a:lnTo>
                    <a:pt x="2490" y="414"/>
                  </a:lnTo>
                  <a:lnTo>
                    <a:pt x="2490" y="396"/>
                  </a:lnTo>
                  <a:lnTo>
                    <a:pt x="2490" y="384"/>
                  </a:lnTo>
                  <a:lnTo>
                    <a:pt x="2496" y="366"/>
                  </a:lnTo>
                  <a:lnTo>
                    <a:pt x="2496" y="348"/>
                  </a:lnTo>
                  <a:lnTo>
                    <a:pt x="2496" y="330"/>
                  </a:lnTo>
                  <a:lnTo>
                    <a:pt x="2496" y="312"/>
                  </a:lnTo>
                  <a:lnTo>
                    <a:pt x="2502" y="294"/>
                  </a:lnTo>
                  <a:lnTo>
                    <a:pt x="2502" y="282"/>
                  </a:lnTo>
                  <a:lnTo>
                    <a:pt x="2502" y="264"/>
                  </a:lnTo>
                  <a:lnTo>
                    <a:pt x="2502" y="246"/>
                  </a:lnTo>
                  <a:lnTo>
                    <a:pt x="2502" y="228"/>
                  </a:lnTo>
                  <a:lnTo>
                    <a:pt x="2508" y="210"/>
                  </a:lnTo>
                  <a:lnTo>
                    <a:pt x="2508" y="192"/>
                  </a:lnTo>
                  <a:lnTo>
                    <a:pt x="2508" y="174"/>
                  </a:lnTo>
                  <a:lnTo>
                    <a:pt x="2508" y="162"/>
                  </a:lnTo>
                  <a:lnTo>
                    <a:pt x="2508" y="144"/>
                  </a:lnTo>
                  <a:lnTo>
                    <a:pt x="2514" y="132"/>
                  </a:lnTo>
                  <a:lnTo>
                    <a:pt x="2514" y="114"/>
                  </a:lnTo>
                  <a:lnTo>
                    <a:pt x="2514" y="102"/>
                  </a:lnTo>
                  <a:lnTo>
                    <a:pt x="2514" y="90"/>
                  </a:lnTo>
                  <a:lnTo>
                    <a:pt x="2520" y="78"/>
                  </a:lnTo>
                  <a:lnTo>
                    <a:pt x="2520" y="66"/>
                  </a:lnTo>
                  <a:lnTo>
                    <a:pt x="2520" y="54"/>
                  </a:lnTo>
                  <a:lnTo>
                    <a:pt x="2520" y="42"/>
                  </a:lnTo>
                  <a:lnTo>
                    <a:pt x="2520" y="36"/>
                  </a:lnTo>
                  <a:lnTo>
                    <a:pt x="2526" y="24"/>
                  </a:lnTo>
                  <a:lnTo>
                    <a:pt x="2526" y="18"/>
                  </a:lnTo>
                  <a:lnTo>
                    <a:pt x="2526" y="12"/>
                  </a:lnTo>
                  <a:lnTo>
                    <a:pt x="2532" y="6"/>
                  </a:lnTo>
                  <a:lnTo>
                    <a:pt x="2538" y="0"/>
                  </a:lnTo>
                  <a:lnTo>
                    <a:pt x="2538" y="6"/>
                  </a:lnTo>
                  <a:lnTo>
                    <a:pt x="2538" y="12"/>
                  </a:lnTo>
                  <a:lnTo>
                    <a:pt x="2538" y="18"/>
                  </a:lnTo>
                  <a:lnTo>
                    <a:pt x="2544" y="24"/>
                  </a:lnTo>
                  <a:lnTo>
                    <a:pt x="2544" y="36"/>
                  </a:lnTo>
                  <a:lnTo>
                    <a:pt x="2544" y="42"/>
                  </a:lnTo>
                  <a:lnTo>
                    <a:pt x="2544" y="54"/>
                  </a:lnTo>
                  <a:lnTo>
                    <a:pt x="2550" y="66"/>
                  </a:lnTo>
                  <a:lnTo>
                    <a:pt x="2550" y="78"/>
                  </a:lnTo>
                  <a:lnTo>
                    <a:pt x="2550" y="90"/>
                  </a:lnTo>
                  <a:lnTo>
                    <a:pt x="2550" y="102"/>
                  </a:lnTo>
                  <a:lnTo>
                    <a:pt x="2550" y="114"/>
                  </a:lnTo>
                  <a:lnTo>
                    <a:pt x="2556" y="132"/>
                  </a:lnTo>
                  <a:lnTo>
                    <a:pt x="2556" y="144"/>
                  </a:lnTo>
                  <a:lnTo>
                    <a:pt x="2556" y="162"/>
                  </a:lnTo>
                  <a:lnTo>
                    <a:pt x="2556" y="174"/>
                  </a:lnTo>
                  <a:lnTo>
                    <a:pt x="2562" y="192"/>
                  </a:lnTo>
                  <a:lnTo>
                    <a:pt x="2562" y="210"/>
                  </a:lnTo>
                  <a:lnTo>
                    <a:pt x="2562" y="228"/>
                  </a:lnTo>
                  <a:lnTo>
                    <a:pt x="2562" y="246"/>
                  </a:lnTo>
                  <a:lnTo>
                    <a:pt x="2562" y="264"/>
                  </a:lnTo>
                  <a:lnTo>
                    <a:pt x="2568" y="276"/>
                  </a:lnTo>
                  <a:lnTo>
                    <a:pt x="2568" y="294"/>
                  </a:lnTo>
                  <a:lnTo>
                    <a:pt x="2568" y="312"/>
                  </a:lnTo>
                  <a:lnTo>
                    <a:pt x="2568" y="330"/>
                  </a:lnTo>
                  <a:lnTo>
                    <a:pt x="2568" y="348"/>
                  </a:lnTo>
                  <a:lnTo>
                    <a:pt x="2574" y="366"/>
                  </a:lnTo>
                  <a:lnTo>
                    <a:pt x="2574" y="384"/>
                  </a:lnTo>
                  <a:lnTo>
                    <a:pt x="2574" y="396"/>
                  </a:lnTo>
                  <a:lnTo>
                    <a:pt x="2574" y="414"/>
                  </a:lnTo>
                  <a:lnTo>
                    <a:pt x="2580" y="426"/>
                  </a:lnTo>
                  <a:lnTo>
                    <a:pt x="2580" y="444"/>
                  </a:lnTo>
                  <a:lnTo>
                    <a:pt x="2580" y="456"/>
                  </a:lnTo>
                  <a:lnTo>
                    <a:pt x="2580" y="468"/>
                  </a:lnTo>
                  <a:lnTo>
                    <a:pt x="2580" y="480"/>
                  </a:lnTo>
                  <a:lnTo>
                    <a:pt x="2586" y="492"/>
                  </a:lnTo>
                  <a:lnTo>
                    <a:pt x="2586" y="505"/>
                  </a:lnTo>
                  <a:lnTo>
                    <a:pt x="2586" y="517"/>
                  </a:lnTo>
                  <a:lnTo>
                    <a:pt x="2586" y="523"/>
                  </a:lnTo>
                  <a:lnTo>
                    <a:pt x="2586" y="535"/>
                  </a:lnTo>
                  <a:lnTo>
                    <a:pt x="2592" y="541"/>
                  </a:lnTo>
                  <a:lnTo>
                    <a:pt x="2592" y="547"/>
                  </a:lnTo>
                  <a:lnTo>
                    <a:pt x="2592" y="553"/>
                  </a:lnTo>
                  <a:lnTo>
                    <a:pt x="2598" y="559"/>
                  </a:lnTo>
                  <a:lnTo>
                    <a:pt x="2598" y="0"/>
                  </a:lnTo>
                </a:path>
              </a:pathLst>
            </a:custGeom>
            <a:noFill/>
            <a:ln w="28575" cmpd="sng">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2789" name="Rectangle 173"/>
            <p:cNvSpPr>
              <a:spLocks noChangeAspect="1" noChangeArrowheads="1"/>
            </p:cNvSpPr>
            <p:nvPr/>
          </p:nvSpPr>
          <p:spPr bwMode="auto">
            <a:xfrm>
              <a:off x="5163" y="2599"/>
              <a:ext cx="31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PSK</a:t>
              </a:r>
            </a:p>
          </p:txBody>
        </p:sp>
        <p:sp>
          <p:nvSpPr>
            <p:cNvPr id="32790" name="Line 177"/>
            <p:cNvSpPr>
              <a:spLocks noChangeShapeType="1"/>
            </p:cNvSpPr>
            <p:nvPr/>
          </p:nvSpPr>
          <p:spPr bwMode="auto">
            <a:xfrm>
              <a:off x="1753" y="560"/>
              <a:ext cx="3" cy="328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1" name="Line 179"/>
            <p:cNvSpPr>
              <a:spLocks noChangeShapeType="1"/>
            </p:cNvSpPr>
            <p:nvPr/>
          </p:nvSpPr>
          <p:spPr bwMode="auto">
            <a:xfrm>
              <a:off x="3001" y="560"/>
              <a:ext cx="3" cy="328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2" name="Line 182"/>
            <p:cNvSpPr>
              <a:spLocks noChangeShapeType="1"/>
            </p:cNvSpPr>
            <p:nvPr/>
          </p:nvSpPr>
          <p:spPr bwMode="auto">
            <a:xfrm>
              <a:off x="556" y="3248"/>
              <a:ext cx="4919" cy="0"/>
            </a:xfrm>
            <a:prstGeom prst="line">
              <a:avLst/>
            </a:prstGeom>
            <a:noFill/>
            <a:ln w="12700">
              <a:solidFill>
                <a:schemeClr val="tx1"/>
              </a:solidFill>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3" name="Line 187"/>
            <p:cNvSpPr>
              <a:spLocks noChangeShapeType="1"/>
            </p:cNvSpPr>
            <p:nvPr/>
          </p:nvSpPr>
          <p:spPr bwMode="auto">
            <a:xfrm>
              <a:off x="4204" y="560"/>
              <a:ext cx="3" cy="328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4" name="Line 188"/>
            <p:cNvSpPr>
              <a:spLocks noChangeShapeType="1"/>
            </p:cNvSpPr>
            <p:nvPr/>
          </p:nvSpPr>
          <p:spPr bwMode="auto">
            <a:xfrm>
              <a:off x="556" y="2144"/>
              <a:ext cx="4919" cy="0"/>
            </a:xfrm>
            <a:prstGeom prst="line">
              <a:avLst/>
            </a:prstGeom>
            <a:noFill/>
            <a:ln w="12700">
              <a:solidFill>
                <a:schemeClr val="tx1"/>
              </a:solidFill>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5" name="Line 189"/>
            <p:cNvSpPr>
              <a:spLocks noChangeShapeType="1"/>
            </p:cNvSpPr>
            <p:nvPr/>
          </p:nvSpPr>
          <p:spPr bwMode="auto">
            <a:xfrm>
              <a:off x="553" y="560"/>
              <a:ext cx="3" cy="328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6" name="Line 191"/>
            <p:cNvSpPr>
              <a:spLocks noChangeShapeType="1"/>
            </p:cNvSpPr>
            <p:nvPr/>
          </p:nvSpPr>
          <p:spPr bwMode="auto">
            <a:xfrm flipH="1">
              <a:off x="553" y="1008"/>
              <a:ext cx="4899" cy="0"/>
            </a:xfrm>
            <a:prstGeom prst="line">
              <a:avLst/>
            </a:prstGeom>
            <a:noFill/>
            <a:ln w="12700">
              <a:solidFill>
                <a:schemeClr val="tx1"/>
              </a:solidFill>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2797" name="Text Box 193"/>
            <p:cNvSpPr txBox="1">
              <a:spLocks noChangeArrowheads="1"/>
            </p:cNvSpPr>
            <p:nvPr/>
          </p:nvSpPr>
          <p:spPr bwMode="auto">
            <a:xfrm>
              <a:off x="1111" y="334"/>
              <a:ext cx="366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a:t>1                        0                           1                          0</a:t>
              </a:r>
            </a:p>
          </p:txBody>
        </p:sp>
      </p:grpSp>
      <p:sp>
        <p:nvSpPr>
          <p:cNvPr id="32774" name="Elipse 28"/>
          <p:cNvSpPr>
            <a:spLocks noChangeArrowheads="1"/>
          </p:cNvSpPr>
          <p:nvPr/>
        </p:nvSpPr>
        <p:spPr bwMode="auto">
          <a:xfrm>
            <a:off x="2555875" y="4437063"/>
            <a:ext cx="431800" cy="1800225"/>
          </a:xfrm>
          <a:prstGeom prst="ellipse">
            <a:avLst/>
          </a:prstGeom>
          <a:noFill/>
          <a:ln w="28575" algn="ctr">
            <a:solidFill>
              <a:srgbClr val="CC0000"/>
            </a:solidFill>
            <a:prstDash val="dash"/>
            <a:round/>
            <a:headEn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Tree>
    <p:extLst>
      <p:ext uri="{BB962C8B-B14F-4D97-AF65-F5344CB8AC3E}">
        <p14:creationId xmlns:p14="http://schemas.microsoft.com/office/powerpoint/2010/main" val="166194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Espectro do sinal modulado</a:t>
            </a:r>
            <a:endParaRPr lang="pt-BR" dirty="0"/>
          </a:p>
        </p:txBody>
      </p:sp>
      <p:pic>
        <p:nvPicPr>
          <p:cNvPr id="238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20454"/>
            <a:ext cx="4606454" cy="523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5001990" y="1268760"/>
            <a:ext cx="4034506" cy="5693866"/>
          </a:xfrm>
          <a:prstGeom prst="rect">
            <a:avLst/>
          </a:prstGeom>
          <a:noFill/>
        </p:spPr>
        <p:txBody>
          <a:bodyPr wrap="square" rtlCol="0">
            <a:spAutoFit/>
          </a:bodyPr>
          <a:lstStyle/>
          <a:p>
            <a:r>
              <a:rPr lang="pt-BR" sz="1400" dirty="0"/>
              <a:t>ASK (Amplitude Shift-</a:t>
            </a:r>
            <a:r>
              <a:rPr lang="pt-BR" sz="1400" dirty="0" err="1"/>
              <a:t>Keying</a:t>
            </a:r>
            <a:r>
              <a:rPr lang="pt-BR" sz="1400" dirty="0"/>
              <a:t>), é a técnica de modulação mais simples entre as utilizadas para modular sinais discretos (digitais). Consiste na alteração da amplitude da onda portadora em função do sinal digital a ser transmitido. </a:t>
            </a:r>
            <a:endParaRPr lang="pt-BR" sz="1400" dirty="0" smtClean="0"/>
          </a:p>
          <a:p>
            <a:r>
              <a:rPr lang="pt-BR" sz="1400" dirty="0" smtClean="0"/>
              <a:t>A </a:t>
            </a:r>
            <a:r>
              <a:rPr lang="pt-BR" sz="1400" dirty="0"/>
              <a:t>modulação em amplitude translada o espectro de </a:t>
            </a:r>
            <a:r>
              <a:rPr lang="pt-BR" sz="1400" dirty="0" smtClean="0"/>
              <a:t>frequência baixa </a:t>
            </a:r>
            <a:r>
              <a:rPr lang="pt-BR" sz="1400" dirty="0"/>
              <a:t>do sinal binário, para uma frequência alta como é a da onda portadora</a:t>
            </a:r>
            <a:r>
              <a:rPr lang="pt-BR" sz="1400" dirty="0" smtClean="0"/>
              <a:t>. </a:t>
            </a:r>
          </a:p>
          <a:p>
            <a:r>
              <a:rPr lang="pt-BR" sz="1400" dirty="0" smtClean="0"/>
              <a:t>A </a:t>
            </a:r>
            <a:r>
              <a:rPr lang="pt-BR" sz="1400" dirty="0"/>
              <a:t>amplitude da portadora é comutada entre dois valores, usualmente ligado e desligado </a:t>
            </a:r>
            <a:r>
              <a:rPr lang="pt-BR" sz="1400" dirty="0" smtClean="0"/>
              <a:t>(na </a:t>
            </a:r>
            <a:r>
              <a:rPr lang="pt-BR" sz="1400" dirty="0"/>
              <a:t>modulação em amplitude multinível podem ser utilizados mais valores). </a:t>
            </a:r>
            <a:endParaRPr lang="pt-BR" sz="1400" dirty="0" smtClean="0"/>
          </a:p>
          <a:p>
            <a:r>
              <a:rPr lang="pt-BR" sz="1400" dirty="0" smtClean="0"/>
              <a:t>A </a:t>
            </a:r>
            <a:r>
              <a:rPr lang="pt-BR" sz="1400" dirty="0"/>
              <a:t>onda resultante consiste então em pulsos de rádio frequência ( RF ), que representam o sinal binário "1" e espaços representando o dígito binário "0" (supressão da portadora).</a:t>
            </a:r>
          </a:p>
          <a:p>
            <a:r>
              <a:rPr lang="pt-BR" sz="1400" dirty="0"/>
              <a:t>Esta técnica é equivalente </a:t>
            </a:r>
            <a:r>
              <a:rPr lang="pt-BR" sz="1400" dirty="0" smtClean="0"/>
              <a:t>à </a:t>
            </a:r>
            <a:r>
              <a:rPr lang="pt-BR" sz="1400" dirty="0"/>
              <a:t>modulação AM para sinais contínuos com um sinal modulante na forma de um pulso retangular. O preço desta simplicidade é a excessiva largura de faixa da transmissão. </a:t>
            </a:r>
            <a:endParaRPr lang="pt-BR" sz="1400" dirty="0" smtClean="0"/>
          </a:p>
          <a:p>
            <a:r>
              <a:rPr lang="pt-BR" sz="1400" dirty="0" smtClean="0"/>
              <a:t>A </a:t>
            </a:r>
            <a:r>
              <a:rPr lang="pt-BR" sz="1400" dirty="0"/>
              <a:t>técnica de modulação ASK também representa perda de potência relativa a onda portadora.</a:t>
            </a:r>
          </a:p>
          <a:p>
            <a:r>
              <a:rPr lang="pt-BR" sz="1400" dirty="0"/>
              <a:t>A largura de faixa da transmissão pode ser reduzida se os pulsos empregados forem formatados (limitados em banda) antes da modulação.</a:t>
            </a:r>
          </a:p>
          <a:p>
            <a:endParaRPr lang="pt-BR" sz="1400" dirty="0"/>
          </a:p>
        </p:txBody>
      </p:sp>
    </p:spTree>
    <p:extLst>
      <p:ext uri="{BB962C8B-B14F-4D97-AF65-F5344CB8AC3E}">
        <p14:creationId xmlns:p14="http://schemas.microsoft.com/office/powerpoint/2010/main" val="4132221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Group 127"/>
          <p:cNvGrpSpPr>
            <a:grpSpLocks/>
          </p:cNvGrpSpPr>
          <p:nvPr/>
        </p:nvGrpSpPr>
        <p:grpSpPr bwMode="auto">
          <a:xfrm>
            <a:off x="449263" y="3932634"/>
            <a:ext cx="4267200" cy="1347313"/>
            <a:chOff x="192" y="480"/>
            <a:chExt cx="2688" cy="998"/>
          </a:xfrm>
        </p:grpSpPr>
        <p:sp>
          <p:nvSpPr>
            <p:cNvPr id="33815" name="Freeform 32"/>
            <p:cNvSpPr>
              <a:spLocks noChangeAspect="1"/>
            </p:cNvSpPr>
            <p:nvPr/>
          </p:nvSpPr>
          <p:spPr bwMode="auto">
            <a:xfrm>
              <a:off x="576" y="624"/>
              <a:ext cx="2304" cy="754"/>
            </a:xfrm>
            <a:custGeom>
              <a:avLst/>
              <a:gdLst>
                <a:gd name="T0" fmla="*/ 4 w 2598"/>
                <a:gd name="T1" fmla="*/ 31219 h 559"/>
                <a:gd name="T2" fmla="*/ 7 w 2598"/>
                <a:gd name="T3" fmla="*/ 77867 h 559"/>
                <a:gd name="T4" fmla="*/ 11 w 2598"/>
                <a:gd name="T5" fmla="*/ 77867 h 559"/>
                <a:gd name="T6" fmla="*/ 13 w 2598"/>
                <a:gd name="T7" fmla="*/ 31219 h 559"/>
                <a:gd name="T8" fmla="*/ 18 w 2598"/>
                <a:gd name="T9" fmla="*/ 977 h 559"/>
                <a:gd name="T10" fmla="*/ 20 w 2598"/>
                <a:gd name="T11" fmla="*/ 37071 h 559"/>
                <a:gd name="T12" fmla="*/ 24 w 2598"/>
                <a:gd name="T13" fmla="*/ 81849 h 559"/>
                <a:gd name="T14" fmla="*/ 28 w 2598"/>
                <a:gd name="T15" fmla="*/ 73937 h 559"/>
                <a:gd name="T16" fmla="*/ 31 w 2598"/>
                <a:gd name="T17" fmla="*/ 26494 h 559"/>
                <a:gd name="T18" fmla="*/ 35 w 2598"/>
                <a:gd name="T19" fmla="*/ 2837 h 559"/>
                <a:gd name="T20" fmla="*/ 36 w 2598"/>
                <a:gd name="T21" fmla="*/ 42915 h 559"/>
                <a:gd name="T22" fmla="*/ 41 w 2598"/>
                <a:gd name="T23" fmla="*/ 84695 h 559"/>
                <a:gd name="T24" fmla="*/ 46 w 2598"/>
                <a:gd name="T25" fmla="*/ 69154 h 559"/>
                <a:gd name="T26" fmla="*/ 46 w 2598"/>
                <a:gd name="T27" fmla="*/ 21426 h 559"/>
                <a:gd name="T28" fmla="*/ 52 w 2598"/>
                <a:gd name="T29" fmla="*/ 5885 h 559"/>
                <a:gd name="T30" fmla="*/ 56 w 2598"/>
                <a:gd name="T31" fmla="*/ 47804 h 559"/>
                <a:gd name="T32" fmla="*/ 59 w 2598"/>
                <a:gd name="T33" fmla="*/ 87697 h 559"/>
                <a:gd name="T34" fmla="*/ 63 w 2598"/>
                <a:gd name="T35" fmla="*/ 64271 h 559"/>
                <a:gd name="T36" fmla="*/ 66 w 2598"/>
                <a:gd name="T37" fmla="*/ 16560 h 559"/>
                <a:gd name="T38" fmla="*/ 70 w 2598"/>
                <a:gd name="T39" fmla="*/ 8701 h 559"/>
                <a:gd name="T40" fmla="*/ 73 w 2598"/>
                <a:gd name="T41" fmla="*/ 53554 h 559"/>
                <a:gd name="T42" fmla="*/ 75 w 2598"/>
                <a:gd name="T43" fmla="*/ 89507 h 559"/>
                <a:gd name="T44" fmla="*/ 80 w 2598"/>
                <a:gd name="T45" fmla="*/ 59437 h 559"/>
                <a:gd name="T46" fmla="*/ 83 w 2598"/>
                <a:gd name="T47" fmla="*/ 12668 h 559"/>
                <a:gd name="T48" fmla="*/ 90 w 2598"/>
                <a:gd name="T49" fmla="*/ 45848 h 559"/>
                <a:gd name="T50" fmla="*/ 105 w 2598"/>
                <a:gd name="T51" fmla="*/ 45848 h 559"/>
                <a:gd name="T52" fmla="*/ 119 w 2598"/>
                <a:gd name="T53" fmla="*/ 45848 h 559"/>
                <a:gd name="T54" fmla="*/ 133 w 2598"/>
                <a:gd name="T55" fmla="*/ 45848 h 559"/>
                <a:gd name="T56" fmla="*/ 147 w 2598"/>
                <a:gd name="T57" fmla="*/ 45848 h 559"/>
                <a:gd name="T58" fmla="*/ 161 w 2598"/>
                <a:gd name="T59" fmla="*/ 45848 h 559"/>
                <a:gd name="T60" fmla="*/ 170 w 2598"/>
                <a:gd name="T61" fmla="*/ 8701 h 559"/>
                <a:gd name="T62" fmla="*/ 174 w 2598"/>
                <a:gd name="T63" fmla="*/ 53554 h 559"/>
                <a:gd name="T64" fmla="*/ 177 w 2598"/>
                <a:gd name="T65" fmla="*/ 89507 h 559"/>
                <a:gd name="T66" fmla="*/ 182 w 2598"/>
                <a:gd name="T67" fmla="*/ 59437 h 559"/>
                <a:gd name="T68" fmla="*/ 184 w 2598"/>
                <a:gd name="T69" fmla="*/ 12668 h 559"/>
                <a:gd name="T70" fmla="*/ 188 w 2598"/>
                <a:gd name="T71" fmla="*/ 12668 h 559"/>
                <a:gd name="T72" fmla="*/ 192 w 2598"/>
                <a:gd name="T73" fmla="*/ 59437 h 559"/>
                <a:gd name="T74" fmla="*/ 194 w 2598"/>
                <a:gd name="T75" fmla="*/ 89507 h 559"/>
                <a:gd name="T76" fmla="*/ 198 w 2598"/>
                <a:gd name="T77" fmla="*/ 53554 h 559"/>
                <a:gd name="T78" fmla="*/ 200 w 2598"/>
                <a:gd name="T79" fmla="*/ 8701 h 559"/>
                <a:gd name="T80" fmla="*/ 205 w 2598"/>
                <a:gd name="T81" fmla="*/ 16560 h 559"/>
                <a:gd name="T82" fmla="*/ 208 w 2598"/>
                <a:gd name="T83" fmla="*/ 64271 h 559"/>
                <a:gd name="T84" fmla="*/ 212 w 2598"/>
                <a:gd name="T85" fmla="*/ 87697 h 559"/>
                <a:gd name="T86" fmla="*/ 216 w 2598"/>
                <a:gd name="T87" fmla="*/ 47804 h 559"/>
                <a:gd name="T88" fmla="*/ 218 w 2598"/>
                <a:gd name="T89" fmla="*/ 5885 h 559"/>
                <a:gd name="T90" fmla="*/ 221 w 2598"/>
                <a:gd name="T91" fmla="*/ 21426 h 559"/>
                <a:gd name="T92" fmla="*/ 225 w 2598"/>
                <a:gd name="T93" fmla="*/ 69154 h 559"/>
                <a:gd name="T94" fmla="*/ 230 w 2598"/>
                <a:gd name="T95" fmla="*/ 84695 h 559"/>
                <a:gd name="T96" fmla="*/ 232 w 2598"/>
                <a:gd name="T97" fmla="*/ 42915 h 559"/>
                <a:gd name="T98" fmla="*/ 235 w 2598"/>
                <a:gd name="T99" fmla="*/ 2837 h 559"/>
                <a:gd name="T100" fmla="*/ 239 w 2598"/>
                <a:gd name="T101" fmla="*/ 26494 h 559"/>
                <a:gd name="T102" fmla="*/ 243 w 2598"/>
                <a:gd name="T103" fmla="*/ 73937 h 559"/>
                <a:gd name="T104" fmla="*/ 246 w 2598"/>
                <a:gd name="T105" fmla="*/ 81849 h 559"/>
                <a:gd name="T106" fmla="*/ 249 w 2598"/>
                <a:gd name="T107" fmla="*/ 37071 h 559"/>
                <a:gd name="T108" fmla="*/ 253 w 2598"/>
                <a:gd name="T109" fmla="*/ 977 h 559"/>
                <a:gd name="T110" fmla="*/ 265 w 2598"/>
                <a:gd name="T111" fmla="*/ 45848 h 559"/>
                <a:gd name="T112" fmla="*/ 280 w 2598"/>
                <a:gd name="T113" fmla="*/ 45848 h 559"/>
                <a:gd name="T114" fmla="*/ 294 w 2598"/>
                <a:gd name="T115" fmla="*/ 45848 h 559"/>
                <a:gd name="T116" fmla="*/ 308 w 2598"/>
                <a:gd name="T117" fmla="*/ 45848 h 559"/>
                <a:gd name="T118" fmla="*/ 323 w 2598"/>
                <a:gd name="T119" fmla="*/ 45848 h 559"/>
                <a:gd name="T120" fmla="*/ 336 w 2598"/>
                <a:gd name="T121" fmla="*/ 45848 h 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8"/>
                <a:gd name="T184" fmla="*/ 0 h 559"/>
                <a:gd name="T185" fmla="*/ 2598 w 2598"/>
                <a:gd name="T186" fmla="*/ 559 h 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3"/>
                  </a:lnTo>
                  <a:lnTo>
                    <a:pt x="24" y="145"/>
                  </a:lnTo>
                  <a:lnTo>
                    <a:pt x="24" y="163"/>
                  </a:lnTo>
                  <a:lnTo>
                    <a:pt x="24" y="175"/>
                  </a:lnTo>
                  <a:lnTo>
                    <a:pt x="24" y="193"/>
                  </a:lnTo>
                  <a:lnTo>
                    <a:pt x="30" y="211"/>
                  </a:lnTo>
                  <a:lnTo>
                    <a:pt x="30" y="229"/>
                  </a:lnTo>
                  <a:lnTo>
                    <a:pt x="30" y="247"/>
                  </a:lnTo>
                  <a:lnTo>
                    <a:pt x="30" y="265"/>
                  </a:lnTo>
                  <a:lnTo>
                    <a:pt x="30" y="283"/>
                  </a:lnTo>
                  <a:lnTo>
                    <a:pt x="36" y="295"/>
                  </a:lnTo>
                  <a:lnTo>
                    <a:pt x="36" y="313"/>
                  </a:lnTo>
                  <a:lnTo>
                    <a:pt x="36" y="331"/>
                  </a:lnTo>
                  <a:lnTo>
                    <a:pt x="36" y="349"/>
                  </a:lnTo>
                  <a:lnTo>
                    <a:pt x="36" y="367"/>
                  </a:lnTo>
                  <a:lnTo>
                    <a:pt x="42" y="385"/>
                  </a:lnTo>
                  <a:lnTo>
                    <a:pt x="42" y="397"/>
                  </a:lnTo>
                  <a:lnTo>
                    <a:pt x="42" y="415"/>
                  </a:lnTo>
                  <a:lnTo>
                    <a:pt x="42" y="427"/>
                  </a:lnTo>
                  <a:lnTo>
                    <a:pt x="48" y="445"/>
                  </a:lnTo>
                  <a:lnTo>
                    <a:pt x="48" y="457"/>
                  </a:lnTo>
                  <a:lnTo>
                    <a:pt x="48" y="469"/>
                  </a:lnTo>
                  <a:lnTo>
                    <a:pt x="48" y="481"/>
                  </a:lnTo>
                  <a:lnTo>
                    <a:pt x="48" y="493"/>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3"/>
                  </a:lnTo>
                  <a:lnTo>
                    <a:pt x="78" y="481"/>
                  </a:lnTo>
                  <a:lnTo>
                    <a:pt x="84" y="469"/>
                  </a:lnTo>
                  <a:lnTo>
                    <a:pt x="84" y="457"/>
                  </a:lnTo>
                  <a:lnTo>
                    <a:pt x="84" y="445"/>
                  </a:lnTo>
                  <a:lnTo>
                    <a:pt x="84" y="427"/>
                  </a:lnTo>
                  <a:lnTo>
                    <a:pt x="90" y="415"/>
                  </a:lnTo>
                  <a:lnTo>
                    <a:pt x="90" y="397"/>
                  </a:lnTo>
                  <a:lnTo>
                    <a:pt x="90" y="385"/>
                  </a:lnTo>
                  <a:lnTo>
                    <a:pt x="90" y="367"/>
                  </a:lnTo>
                  <a:lnTo>
                    <a:pt x="90" y="349"/>
                  </a:lnTo>
                  <a:lnTo>
                    <a:pt x="96" y="331"/>
                  </a:lnTo>
                  <a:lnTo>
                    <a:pt x="96" y="313"/>
                  </a:lnTo>
                  <a:lnTo>
                    <a:pt x="96" y="295"/>
                  </a:lnTo>
                  <a:lnTo>
                    <a:pt x="96" y="283"/>
                  </a:lnTo>
                  <a:lnTo>
                    <a:pt x="96" y="265"/>
                  </a:lnTo>
                  <a:lnTo>
                    <a:pt x="102" y="247"/>
                  </a:lnTo>
                  <a:lnTo>
                    <a:pt x="102" y="229"/>
                  </a:lnTo>
                  <a:lnTo>
                    <a:pt x="102" y="211"/>
                  </a:lnTo>
                  <a:lnTo>
                    <a:pt x="102" y="193"/>
                  </a:lnTo>
                  <a:lnTo>
                    <a:pt x="108" y="175"/>
                  </a:lnTo>
                  <a:lnTo>
                    <a:pt x="108" y="163"/>
                  </a:lnTo>
                  <a:lnTo>
                    <a:pt x="108" y="145"/>
                  </a:lnTo>
                  <a:lnTo>
                    <a:pt x="108" y="133"/>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3"/>
                  </a:lnTo>
                  <a:lnTo>
                    <a:pt x="150" y="145"/>
                  </a:lnTo>
                  <a:lnTo>
                    <a:pt x="156" y="163"/>
                  </a:lnTo>
                  <a:lnTo>
                    <a:pt x="156" y="175"/>
                  </a:lnTo>
                  <a:lnTo>
                    <a:pt x="156" y="193"/>
                  </a:lnTo>
                  <a:lnTo>
                    <a:pt x="156" y="211"/>
                  </a:lnTo>
                  <a:lnTo>
                    <a:pt x="156" y="229"/>
                  </a:lnTo>
                  <a:lnTo>
                    <a:pt x="162" y="247"/>
                  </a:lnTo>
                  <a:lnTo>
                    <a:pt x="162" y="265"/>
                  </a:lnTo>
                  <a:lnTo>
                    <a:pt x="162" y="283"/>
                  </a:lnTo>
                  <a:lnTo>
                    <a:pt x="162" y="295"/>
                  </a:lnTo>
                  <a:lnTo>
                    <a:pt x="162" y="313"/>
                  </a:lnTo>
                  <a:lnTo>
                    <a:pt x="168" y="331"/>
                  </a:lnTo>
                  <a:lnTo>
                    <a:pt x="168" y="349"/>
                  </a:lnTo>
                  <a:lnTo>
                    <a:pt x="168" y="367"/>
                  </a:lnTo>
                  <a:lnTo>
                    <a:pt x="168" y="385"/>
                  </a:lnTo>
                  <a:lnTo>
                    <a:pt x="174" y="397"/>
                  </a:lnTo>
                  <a:lnTo>
                    <a:pt x="174" y="415"/>
                  </a:lnTo>
                  <a:lnTo>
                    <a:pt x="174" y="427"/>
                  </a:lnTo>
                  <a:lnTo>
                    <a:pt x="174" y="445"/>
                  </a:lnTo>
                  <a:lnTo>
                    <a:pt x="174" y="457"/>
                  </a:lnTo>
                  <a:lnTo>
                    <a:pt x="180" y="469"/>
                  </a:lnTo>
                  <a:lnTo>
                    <a:pt x="180" y="481"/>
                  </a:lnTo>
                  <a:lnTo>
                    <a:pt x="180" y="493"/>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3"/>
                  </a:lnTo>
                  <a:lnTo>
                    <a:pt x="210" y="481"/>
                  </a:lnTo>
                  <a:lnTo>
                    <a:pt x="210" y="469"/>
                  </a:lnTo>
                  <a:lnTo>
                    <a:pt x="216" y="457"/>
                  </a:lnTo>
                  <a:lnTo>
                    <a:pt x="216" y="445"/>
                  </a:lnTo>
                  <a:lnTo>
                    <a:pt x="216" y="427"/>
                  </a:lnTo>
                  <a:lnTo>
                    <a:pt x="216" y="415"/>
                  </a:lnTo>
                  <a:lnTo>
                    <a:pt x="216" y="397"/>
                  </a:lnTo>
                  <a:lnTo>
                    <a:pt x="222" y="385"/>
                  </a:lnTo>
                  <a:lnTo>
                    <a:pt x="222" y="367"/>
                  </a:lnTo>
                  <a:lnTo>
                    <a:pt x="222" y="349"/>
                  </a:lnTo>
                  <a:lnTo>
                    <a:pt x="222" y="331"/>
                  </a:lnTo>
                  <a:lnTo>
                    <a:pt x="222" y="313"/>
                  </a:lnTo>
                  <a:lnTo>
                    <a:pt x="228" y="295"/>
                  </a:lnTo>
                  <a:lnTo>
                    <a:pt x="228" y="283"/>
                  </a:lnTo>
                  <a:lnTo>
                    <a:pt x="228" y="265"/>
                  </a:lnTo>
                  <a:lnTo>
                    <a:pt x="228" y="247"/>
                  </a:lnTo>
                  <a:lnTo>
                    <a:pt x="234" y="229"/>
                  </a:lnTo>
                  <a:lnTo>
                    <a:pt x="234" y="211"/>
                  </a:lnTo>
                  <a:lnTo>
                    <a:pt x="234" y="193"/>
                  </a:lnTo>
                  <a:lnTo>
                    <a:pt x="234" y="175"/>
                  </a:lnTo>
                  <a:lnTo>
                    <a:pt x="234" y="163"/>
                  </a:lnTo>
                  <a:lnTo>
                    <a:pt x="240" y="145"/>
                  </a:lnTo>
                  <a:lnTo>
                    <a:pt x="240" y="133"/>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3"/>
                  </a:lnTo>
                  <a:lnTo>
                    <a:pt x="282" y="145"/>
                  </a:lnTo>
                  <a:lnTo>
                    <a:pt x="282" y="163"/>
                  </a:lnTo>
                  <a:lnTo>
                    <a:pt x="282" y="175"/>
                  </a:lnTo>
                  <a:lnTo>
                    <a:pt x="288" y="193"/>
                  </a:lnTo>
                  <a:lnTo>
                    <a:pt x="288" y="211"/>
                  </a:lnTo>
                  <a:lnTo>
                    <a:pt x="288" y="229"/>
                  </a:lnTo>
                  <a:lnTo>
                    <a:pt x="288" y="247"/>
                  </a:lnTo>
                  <a:lnTo>
                    <a:pt x="288" y="265"/>
                  </a:lnTo>
                  <a:lnTo>
                    <a:pt x="294" y="277"/>
                  </a:lnTo>
                  <a:lnTo>
                    <a:pt x="294" y="295"/>
                  </a:lnTo>
                  <a:lnTo>
                    <a:pt x="294" y="313"/>
                  </a:lnTo>
                  <a:lnTo>
                    <a:pt x="294" y="331"/>
                  </a:lnTo>
                  <a:lnTo>
                    <a:pt x="300" y="349"/>
                  </a:lnTo>
                  <a:lnTo>
                    <a:pt x="300" y="367"/>
                  </a:lnTo>
                  <a:lnTo>
                    <a:pt x="300" y="385"/>
                  </a:lnTo>
                  <a:lnTo>
                    <a:pt x="300" y="397"/>
                  </a:lnTo>
                  <a:lnTo>
                    <a:pt x="300" y="415"/>
                  </a:lnTo>
                  <a:lnTo>
                    <a:pt x="306" y="427"/>
                  </a:lnTo>
                  <a:lnTo>
                    <a:pt x="306" y="445"/>
                  </a:lnTo>
                  <a:lnTo>
                    <a:pt x="306" y="457"/>
                  </a:lnTo>
                  <a:lnTo>
                    <a:pt x="306" y="469"/>
                  </a:lnTo>
                  <a:lnTo>
                    <a:pt x="312" y="481"/>
                  </a:lnTo>
                  <a:lnTo>
                    <a:pt x="312" y="493"/>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3"/>
                  </a:lnTo>
                  <a:lnTo>
                    <a:pt x="342" y="481"/>
                  </a:lnTo>
                  <a:lnTo>
                    <a:pt x="342" y="469"/>
                  </a:lnTo>
                  <a:lnTo>
                    <a:pt x="342" y="457"/>
                  </a:lnTo>
                  <a:lnTo>
                    <a:pt x="342" y="445"/>
                  </a:lnTo>
                  <a:lnTo>
                    <a:pt x="348" y="427"/>
                  </a:lnTo>
                  <a:lnTo>
                    <a:pt x="348" y="415"/>
                  </a:lnTo>
                  <a:lnTo>
                    <a:pt x="348" y="397"/>
                  </a:lnTo>
                  <a:lnTo>
                    <a:pt x="348" y="385"/>
                  </a:lnTo>
                  <a:lnTo>
                    <a:pt x="348" y="367"/>
                  </a:lnTo>
                  <a:lnTo>
                    <a:pt x="354" y="349"/>
                  </a:lnTo>
                  <a:lnTo>
                    <a:pt x="354" y="331"/>
                  </a:lnTo>
                  <a:lnTo>
                    <a:pt x="354" y="313"/>
                  </a:lnTo>
                  <a:lnTo>
                    <a:pt x="354" y="295"/>
                  </a:lnTo>
                  <a:lnTo>
                    <a:pt x="360" y="277"/>
                  </a:lnTo>
                  <a:lnTo>
                    <a:pt x="360" y="265"/>
                  </a:lnTo>
                  <a:lnTo>
                    <a:pt x="360" y="247"/>
                  </a:lnTo>
                  <a:lnTo>
                    <a:pt x="360" y="229"/>
                  </a:lnTo>
                  <a:lnTo>
                    <a:pt x="360" y="211"/>
                  </a:lnTo>
                  <a:lnTo>
                    <a:pt x="366" y="193"/>
                  </a:lnTo>
                  <a:lnTo>
                    <a:pt x="366" y="175"/>
                  </a:lnTo>
                  <a:lnTo>
                    <a:pt x="366" y="163"/>
                  </a:lnTo>
                  <a:lnTo>
                    <a:pt x="366" y="145"/>
                  </a:lnTo>
                  <a:lnTo>
                    <a:pt x="366" y="133"/>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3"/>
                  </a:lnTo>
                  <a:lnTo>
                    <a:pt x="414" y="145"/>
                  </a:lnTo>
                  <a:lnTo>
                    <a:pt x="414" y="163"/>
                  </a:lnTo>
                  <a:lnTo>
                    <a:pt x="414" y="175"/>
                  </a:lnTo>
                  <a:lnTo>
                    <a:pt x="414" y="193"/>
                  </a:lnTo>
                  <a:lnTo>
                    <a:pt x="414" y="211"/>
                  </a:lnTo>
                  <a:lnTo>
                    <a:pt x="420" y="229"/>
                  </a:lnTo>
                  <a:lnTo>
                    <a:pt x="420" y="247"/>
                  </a:lnTo>
                  <a:lnTo>
                    <a:pt x="420" y="265"/>
                  </a:lnTo>
                  <a:lnTo>
                    <a:pt x="420" y="283"/>
                  </a:lnTo>
                  <a:lnTo>
                    <a:pt x="426" y="295"/>
                  </a:lnTo>
                  <a:lnTo>
                    <a:pt x="426" y="313"/>
                  </a:lnTo>
                  <a:lnTo>
                    <a:pt x="426" y="331"/>
                  </a:lnTo>
                  <a:lnTo>
                    <a:pt x="426" y="349"/>
                  </a:lnTo>
                  <a:lnTo>
                    <a:pt x="426" y="367"/>
                  </a:lnTo>
                  <a:lnTo>
                    <a:pt x="432" y="385"/>
                  </a:lnTo>
                  <a:lnTo>
                    <a:pt x="432" y="397"/>
                  </a:lnTo>
                  <a:lnTo>
                    <a:pt x="432" y="415"/>
                  </a:lnTo>
                  <a:lnTo>
                    <a:pt x="432" y="427"/>
                  </a:lnTo>
                  <a:lnTo>
                    <a:pt x="438" y="445"/>
                  </a:lnTo>
                  <a:lnTo>
                    <a:pt x="438" y="457"/>
                  </a:lnTo>
                  <a:lnTo>
                    <a:pt x="438" y="469"/>
                  </a:lnTo>
                  <a:lnTo>
                    <a:pt x="438" y="481"/>
                  </a:lnTo>
                  <a:lnTo>
                    <a:pt x="438" y="493"/>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3"/>
                  </a:lnTo>
                  <a:lnTo>
                    <a:pt x="468" y="481"/>
                  </a:lnTo>
                  <a:lnTo>
                    <a:pt x="474" y="469"/>
                  </a:lnTo>
                  <a:lnTo>
                    <a:pt x="474" y="457"/>
                  </a:lnTo>
                  <a:lnTo>
                    <a:pt x="474" y="445"/>
                  </a:lnTo>
                  <a:lnTo>
                    <a:pt x="474" y="427"/>
                  </a:lnTo>
                  <a:lnTo>
                    <a:pt x="474" y="415"/>
                  </a:lnTo>
                  <a:lnTo>
                    <a:pt x="480" y="397"/>
                  </a:lnTo>
                  <a:lnTo>
                    <a:pt x="480" y="385"/>
                  </a:lnTo>
                  <a:lnTo>
                    <a:pt x="480" y="367"/>
                  </a:lnTo>
                  <a:lnTo>
                    <a:pt x="480" y="349"/>
                  </a:lnTo>
                  <a:lnTo>
                    <a:pt x="486" y="331"/>
                  </a:lnTo>
                  <a:lnTo>
                    <a:pt x="486" y="313"/>
                  </a:lnTo>
                  <a:lnTo>
                    <a:pt x="486" y="295"/>
                  </a:lnTo>
                  <a:lnTo>
                    <a:pt x="486" y="277"/>
                  </a:lnTo>
                  <a:lnTo>
                    <a:pt x="486" y="265"/>
                  </a:lnTo>
                  <a:lnTo>
                    <a:pt x="492" y="247"/>
                  </a:lnTo>
                  <a:lnTo>
                    <a:pt x="492" y="229"/>
                  </a:lnTo>
                  <a:lnTo>
                    <a:pt x="492" y="211"/>
                  </a:lnTo>
                  <a:lnTo>
                    <a:pt x="492" y="193"/>
                  </a:lnTo>
                  <a:lnTo>
                    <a:pt x="492" y="175"/>
                  </a:lnTo>
                  <a:lnTo>
                    <a:pt x="498" y="163"/>
                  </a:lnTo>
                  <a:lnTo>
                    <a:pt x="498" y="145"/>
                  </a:lnTo>
                  <a:lnTo>
                    <a:pt x="498" y="133"/>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3"/>
                  </a:lnTo>
                  <a:lnTo>
                    <a:pt x="540" y="145"/>
                  </a:lnTo>
                  <a:lnTo>
                    <a:pt x="540" y="163"/>
                  </a:lnTo>
                  <a:lnTo>
                    <a:pt x="546" y="175"/>
                  </a:lnTo>
                  <a:lnTo>
                    <a:pt x="546" y="193"/>
                  </a:lnTo>
                  <a:lnTo>
                    <a:pt x="546" y="211"/>
                  </a:lnTo>
                  <a:lnTo>
                    <a:pt x="546" y="229"/>
                  </a:lnTo>
                  <a:lnTo>
                    <a:pt x="552" y="247"/>
                  </a:lnTo>
                  <a:lnTo>
                    <a:pt x="552" y="265"/>
                  </a:lnTo>
                  <a:lnTo>
                    <a:pt x="552" y="283"/>
                  </a:lnTo>
                  <a:lnTo>
                    <a:pt x="552" y="295"/>
                  </a:lnTo>
                  <a:lnTo>
                    <a:pt x="552" y="313"/>
                  </a:lnTo>
                  <a:lnTo>
                    <a:pt x="558" y="331"/>
                  </a:lnTo>
                  <a:lnTo>
                    <a:pt x="558" y="349"/>
                  </a:lnTo>
                  <a:lnTo>
                    <a:pt x="558" y="367"/>
                  </a:lnTo>
                  <a:lnTo>
                    <a:pt x="558" y="385"/>
                  </a:lnTo>
                  <a:lnTo>
                    <a:pt x="564" y="397"/>
                  </a:lnTo>
                  <a:lnTo>
                    <a:pt x="564" y="415"/>
                  </a:lnTo>
                  <a:lnTo>
                    <a:pt x="564" y="427"/>
                  </a:lnTo>
                  <a:lnTo>
                    <a:pt x="564" y="445"/>
                  </a:lnTo>
                  <a:lnTo>
                    <a:pt x="564" y="457"/>
                  </a:lnTo>
                  <a:lnTo>
                    <a:pt x="570" y="469"/>
                  </a:lnTo>
                  <a:lnTo>
                    <a:pt x="570" y="481"/>
                  </a:lnTo>
                  <a:lnTo>
                    <a:pt x="570" y="493"/>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3"/>
                  </a:lnTo>
                  <a:lnTo>
                    <a:pt x="600" y="481"/>
                  </a:lnTo>
                  <a:lnTo>
                    <a:pt x="600" y="469"/>
                  </a:lnTo>
                  <a:lnTo>
                    <a:pt x="600" y="457"/>
                  </a:lnTo>
                  <a:lnTo>
                    <a:pt x="606" y="445"/>
                  </a:lnTo>
                  <a:lnTo>
                    <a:pt x="606" y="427"/>
                  </a:lnTo>
                  <a:lnTo>
                    <a:pt x="606" y="415"/>
                  </a:lnTo>
                  <a:lnTo>
                    <a:pt x="606" y="397"/>
                  </a:lnTo>
                  <a:lnTo>
                    <a:pt x="612" y="385"/>
                  </a:lnTo>
                  <a:lnTo>
                    <a:pt x="612" y="367"/>
                  </a:lnTo>
                  <a:lnTo>
                    <a:pt x="612" y="349"/>
                  </a:lnTo>
                  <a:lnTo>
                    <a:pt x="612" y="331"/>
                  </a:lnTo>
                  <a:lnTo>
                    <a:pt x="612" y="313"/>
                  </a:lnTo>
                  <a:lnTo>
                    <a:pt x="618" y="295"/>
                  </a:lnTo>
                  <a:lnTo>
                    <a:pt x="618" y="277"/>
                  </a:lnTo>
                  <a:lnTo>
                    <a:pt x="618" y="265"/>
                  </a:lnTo>
                  <a:lnTo>
                    <a:pt x="618" y="247"/>
                  </a:lnTo>
                  <a:lnTo>
                    <a:pt x="618" y="229"/>
                  </a:lnTo>
                  <a:lnTo>
                    <a:pt x="624" y="211"/>
                  </a:lnTo>
                  <a:lnTo>
                    <a:pt x="624" y="193"/>
                  </a:lnTo>
                  <a:lnTo>
                    <a:pt x="624" y="175"/>
                  </a:lnTo>
                  <a:lnTo>
                    <a:pt x="624" y="163"/>
                  </a:lnTo>
                  <a:lnTo>
                    <a:pt x="630" y="145"/>
                  </a:lnTo>
                  <a:lnTo>
                    <a:pt x="630" y="133"/>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283"/>
                  </a:lnTo>
                  <a:lnTo>
                    <a:pt x="654" y="283"/>
                  </a:lnTo>
                  <a:lnTo>
                    <a:pt x="660" y="283"/>
                  </a:lnTo>
                  <a:lnTo>
                    <a:pt x="666" y="283"/>
                  </a:lnTo>
                  <a:lnTo>
                    <a:pt x="672" y="283"/>
                  </a:lnTo>
                  <a:lnTo>
                    <a:pt x="678" y="283"/>
                  </a:lnTo>
                  <a:lnTo>
                    <a:pt x="684" y="283"/>
                  </a:lnTo>
                  <a:lnTo>
                    <a:pt x="690" y="283"/>
                  </a:lnTo>
                  <a:lnTo>
                    <a:pt x="696" y="283"/>
                  </a:lnTo>
                  <a:lnTo>
                    <a:pt x="702" y="283"/>
                  </a:lnTo>
                  <a:lnTo>
                    <a:pt x="708" y="283"/>
                  </a:lnTo>
                  <a:lnTo>
                    <a:pt x="714" y="283"/>
                  </a:lnTo>
                  <a:lnTo>
                    <a:pt x="720" y="283"/>
                  </a:lnTo>
                  <a:lnTo>
                    <a:pt x="726" y="283"/>
                  </a:lnTo>
                  <a:lnTo>
                    <a:pt x="732" y="283"/>
                  </a:lnTo>
                  <a:lnTo>
                    <a:pt x="738" y="283"/>
                  </a:lnTo>
                  <a:lnTo>
                    <a:pt x="744" y="283"/>
                  </a:lnTo>
                  <a:lnTo>
                    <a:pt x="750" y="283"/>
                  </a:lnTo>
                  <a:lnTo>
                    <a:pt x="756" y="283"/>
                  </a:lnTo>
                  <a:lnTo>
                    <a:pt x="762" y="283"/>
                  </a:lnTo>
                  <a:lnTo>
                    <a:pt x="768" y="283"/>
                  </a:lnTo>
                  <a:lnTo>
                    <a:pt x="774" y="283"/>
                  </a:lnTo>
                  <a:lnTo>
                    <a:pt x="780" y="283"/>
                  </a:lnTo>
                  <a:lnTo>
                    <a:pt x="786" y="283"/>
                  </a:lnTo>
                  <a:lnTo>
                    <a:pt x="792" y="283"/>
                  </a:lnTo>
                  <a:lnTo>
                    <a:pt x="798" y="283"/>
                  </a:lnTo>
                  <a:lnTo>
                    <a:pt x="804" y="283"/>
                  </a:lnTo>
                  <a:lnTo>
                    <a:pt x="810" y="283"/>
                  </a:lnTo>
                  <a:lnTo>
                    <a:pt x="816" y="283"/>
                  </a:lnTo>
                  <a:lnTo>
                    <a:pt x="822" y="283"/>
                  </a:lnTo>
                  <a:lnTo>
                    <a:pt x="828" y="283"/>
                  </a:lnTo>
                  <a:lnTo>
                    <a:pt x="834" y="283"/>
                  </a:lnTo>
                  <a:lnTo>
                    <a:pt x="840" y="283"/>
                  </a:lnTo>
                  <a:lnTo>
                    <a:pt x="846" y="283"/>
                  </a:lnTo>
                  <a:lnTo>
                    <a:pt x="852" y="283"/>
                  </a:lnTo>
                  <a:lnTo>
                    <a:pt x="858" y="283"/>
                  </a:lnTo>
                  <a:lnTo>
                    <a:pt x="864" y="283"/>
                  </a:lnTo>
                  <a:lnTo>
                    <a:pt x="870" y="283"/>
                  </a:lnTo>
                  <a:lnTo>
                    <a:pt x="876" y="283"/>
                  </a:lnTo>
                  <a:lnTo>
                    <a:pt x="882" y="283"/>
                  </a:lnTo>
                  <a:lnTo>
                    <a:pt x="888" y="283"/>
                  </a:lnTo>
                  <a:lnTo>
                    <a:pt x="894" y="283"/>
                  </a:lnTo>
                  <a:lnTo>
                    <a:pt x="900" y="283"/>
                  </a:lnTo>
                  <a:lnTo>
                    <a:pt x="906" y="283"/>
                  </a:lnTo>
                  <a:lnTo>
                    <a:pt x="912" y="283"/>
                  </a:lnTo>
                  <a:lnTo>
                    <a:pt x="918" y="283"/>
                  </a:lnTo>
                  <a:lnTo>
                    <a:pt x="924" y="283"/>
                  </a:lnTo>
                  <a:lnTo>
                    <a:pt x="930" y="283"/>
                  </a:lnTo>
                  <a:lnTo>
                    <a:pt x="936" y="283"/>
                  </a:lnTo>
                  <a:lnTo>
                    <a:pt x="942" y="283"/>
                  </a:lnTo>
                  <a:lnTo>
                    <a:pt x="948" y="283"/>
                  </a:lnTo>
                  <a:lnTo>
                    <a:pt x="954" y="283"/>
                  </a:lnTo>
                  <a:lnTo>
                    <a:pt x="960" y="283"/>
                  </a:lnTo>
                  <a:lnTo>
                    <a:pt x="966" y="283"/>
                  </a:lnTo>
                  <a:lnTo>
                    <a:pt x="972" y="283"/>
                  </a:lnTo>
                  <a:lnTo>
                    <a:pt x="978" y="283"/>
                  </a:lnTo>
                  <a:lnTo>
                    <a:pt x="984" y="283"/>
                  </a:lnTo>
                  <a:lnTo>
                    <a:pt x="990" y="283"/>
                  </a:lnTo>
                  <a:lnTo>
                    <a:pt x="996" y="283"/>
                  </a:lnTo>
                  <a:lnTo>
                    <a:pt x="1002" y="283"/>
                  </a:lnTo>
                  <a:lnTo>
                    <a:pt x="1008" y="283"/>
                  </a:lnTo>
                  <a:lnTo>
                    <a:pt x="1014" y="283"/>
                  </a:lnTo>
                  <a:lnTo>
                    <a:pt x="1020" y="283"/>
                  </a:lnTo>
                  <a:lnTo>
                    <a:pt x="1026" y="283"/>
                  </a:lnTo>
                  <a:lnTo>
                    <a:pt x="1032" y="283"/>
                  </a:lnTo>
                  <a:lnTo>
                    <a:pt x="1038" y="283"/>
                  </a:lnTo>
                  <a:lnTo>
                    <a:pt x="1044" y="283"/>
                  </a:lnTo>
                  <a:lnTo>
                    <a:pt x="1050" y="283"/>
                  </a:lnTo>
                  <a:lnTo>
                    <a:pt x="1056" y="283"/>
                  </a:lnTo>
                  <a:lnTo>
                    <a:pt x="1062" y="283"/>
                  </a:lnTo>
                  <a:lnTo>
                    <a:pt x="1068" y="283"/>
                  </a:lnTo>
                  <a:lnTo>
                    <a:pt x="1074" y="283"/>
                  </a:lnTo>
                  <a:lnTo>
                    <a:pt x="1080" y="283"/>
                  </a:lnTo>
                  <a:lnTo>
                    <a:pt x="1086" y="283"/>
                  </a:lnTo>
                  <a:lnTo>
                    <a:pt x="1092" y="283"/>
                  </a:lnTo>
                  <a:lnTo>
                    <a:pt x="1098" y="283"/>
                  </a:lnTo>
                  <a:lnTo>
                    <a:pt x="1104" y="283"/>
                  </a:lnTo>
                  <a:lnTo>
                    <a:pt x="1110" y="283"/>
                  </a:lnTo>
                  <a:lnTo>
                    <a:pt x="1116" y="283"/>
                  </a:lnTo>
                  <a:lnTo>
                    <a:pt x="1122" y="283"/>
                  </a:lnTo>
                  <a:lnTo>
                    <a:pt x="1128" y="283"/>
                  </a:lnTo>
                  <a:lnTo>
                    <a:pt x="1134" y="283"/>
                  </a:lnTo>
                  <a:lnTo>
                    <a:pt x="1140" y="283"/>
                  </a:lnTo>
                  <a:lnTo>
                    <a:pt x="1146" y="283"/>
                  </a:lnTo>
                  <a:lnTo>
                    <a:pt x="1152" y="283"/>
                  </a:lnTo>
                  <a:lnTo>
                    <a:pt x="1158" y="283"/>
                  </a:lnTo>
                  <a:lnTo>
                    <a:pt x="1164" y="283"/>
                  </a:lnTo>
                  <a:lnTo>
                    <a:pt x="1170" y="283"/>
                  </a:lnTo>
                  <a:lnTo>
                    <a:pt x="1176" y="283"/>
                  </a:lnTo>
                  <a:lnTo>
                    <a:pt x="1182" y="283"/>
                  </a:lnTo>
                  <a:lnTo>
                    <a:pt x="1188" y="283"/>
                  </a:lnTo>
                  <a:lnTo>
                    <a:pt x="1194" y="283"/>
                  </a:lnTo>
                  <a:lnTo>
                    <a:pt x="1200" y="283"/>
                  </a:lnTo>
                  <a:lnTo>
                    <a:pt x="1206" y="283"/>
                  </a:lnTo>
                  <a:lnTo>
                    <a:pt x="1212" y="283"/>
                  </a:lnTo>
                  <a:lnTo>
                    <a:pt x="1218" y="283"/>
                  </a:lnTo>
                  <a:lnTo>
                    <a:pt x="1224" y="283"/>
                  </a:lnTo>
                  <a:lnTo>
                    <a:pt x="1230" y="283"/>
                  </a:lnTo>
                  <a:lnTo>
                    <a:pt x="1236" y="283"/>
                  </a:lnTo>
                  <a:lnTo>
                    <a:pt x="1242" y="283"/>
                  </a:lnTo>
                  <a:lnTo>
                    <a:pt x="1248" y="283"/>
                  </a:lnTo>
                  <a:lnTo>
                    <a:pt x="1254" y="283"/>
                  </a:lnTo>
                  <a:lnTo>
                    <a:pt x="1260" y="283"/>
                  </a:lnTo>
                  <a:lnTo>
                    <a:pt x="1266" y="283"/>
                  </a:lnTo>
                  <a:lnTo>
                    <a:pt x="1272" y="283"/>
                  </a:lnTo>
                  <a:lnTo>
                    <a:pt x="1278" y="283"/>
                  </a:lnTo>
                  <a:lnTo>
                    <a:pt x="1284" y="283"/>
                  </a:lnTo>
                  <a:lnTo>
                    <a:pt x="1290" y="283"/>
                  </a:lnTo>
                  <a:lnTo>
                    <a:pt x="1296" y="283"/>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3"/>
                  </a:lnTo>
                  <a:lnTo>
                    <a:pt x="1320" y="145"/>
                  </a:lnTo>
                  <a:lnTo>
                    <a:pt x="1320" y="163"/>
                  </a:lnTo>
                  <a:lnTo>
                    <a:pt x="1326" y="175"/>
                  </a:lnTo>
                  <a:lnTo>
                    <a:pt x="1326" y="193"/>
                  </a:lnTo>
                  <a:lnTo>
                    <a:pt x="1326" y="211"/>
                  </a:lnTo>
                  <a:lnTo>
                    <a:pt x="1326" y="229"/>
                  </a:lnTo>
                  <a:lnTo>
                    <a:pt x="1326" y="247"/>
                  </a:lnTo>
                  <a:lnTo>
                    <a:pt x="1332" y="265"/>
                  </a:lnTo>
                  <a:lnTo>
                    <a:pt x="1332" y="277"/>
                  </a:lnTo>
                  <a:lnTo>
                    <a:pt x="1332" y="295"/>
                  </a:lnTo>
                  <a:lnTo>
                    <a:pt x="1332" y="313"/>
                  </a:lnTo>
                  <a:lnTo>
                    <a:pt x="1338" y="331"/>
                  </a:lnTo>
                  <a:lnTo>
                    <a:pt x="1338" y="349"/>
                  </a:lnTo>
                  <a:lnTo>
                    <a:pt x="1338" y="367"/>
                  </a:lnTo>
                  <a:lnTo>
                    <a:pt x="1338" y="385"/>
                  </a:lnTo>
                  <a:lnTo>
                    <a:pt x="1338" y="397"/>
                  </a:lnTo>
                  <a:lnTo>
                    <a:pt x="1344" y="415"/>
                  </a:lnTo>
                  <a:lnTo>
                    <a:pt x="1344" y="427"/>
                  </a:lnTo>
                  <a:lnTo>
                    <a:pt x="1344" y="445"/>
                  </a:lnTo>
                  <a:lnTo>
                    <a:pt x="1344" y="457"/>
                  </a:lnTo>
                  <a:lnTo>
                    <a:pt x="1350" y="469"/>
                  </a:lnTo>
                  <a:lnTo>
                    <a:pt x="1350" y="481"/>
                  </a:lnTo>
                  <a:lnTo>
                    <a:pt x="1350" y="493"/>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3"/>
                  </a:lnTo>
                  <a:lnTo>
                    <a:pt x="1380" y="481"/>
                  </a:lnTo>
                  <a:lnTo>
                    <a:pt x="1380" y="469"/>
                  </a:lnTo>
                  <a:lnTo>
                    <a:pt x="1380" y="457"/>
                  </a:lnTo>
                  <a:lnTo>
                    <a:pt x="1386" y="445"/>
                  </a:lnTo>
                  <a:lnTo>
                    <a:pt x="1386" y="427"/>
                  </a:lnTo>
                  <a:lnTo>
                    <a:pt x="1386" y="415"/>
                  </a:lnTo>
                  <a:lnTo>
                    <a:pt x="1386" y="397"/>
                  </a:lnTo>
                  <a:lnTo>
                    <a:pt x="1386" y="385"/>
                  </a:lnTo>
                  <a:lnTo>
                    <a:pt x="1392" y="367"/>
                  </a:lnTo>
                  <a:lnTo>
                    <a:pt x="1392" y="349"/>
                  </a:lnTo>
                  <a:lnTo>
                    <a:pt x="1392" y="331"/>
                  </a:lnTo>
                  <a:lnTo>
                    <a:pt x="1392" y="313"/>
                  </a:lnTo>
                  <a:lnTo>
                    <a:pt x="1398" y="295"/>
                  </a:lnTo>
                  <a:lnTo>
                    <a:pt x="1398" y="283"/>
                  </a:lnTo>
                  <a:lnTo>
                    <a:pt x="1398" y="265"/>
                  </a:lnTo>
                  <a:lnTo>
                    <a:pt x="1398" y="247"/>
                  </a:lnTo>
                  <a:lnTo>
                    <a:pt x="1398" y="229"/>
                  </a:lnTo>
                  <a:lnTo>
                    <a:pt x="1404" y="211"/>
                  </a:lnTo>
                  <a:lnTo>
                    <a:pt x="1404" y="193"/>
                  </a:lnTo>
                  <a:lnTo>
                    <a:pt x="1404" y="175"/>
                  </a:lnTo>
                  <a:lnTo>
                    <a:pt x="1404" y="163"/>
                  </a:lnTo>
                  <a:lnTo>
                    <a:pt x="1404" y="145"/>
                  </a:lnTo>
                  <a:lnTo>
                    <a:pt x="1410" y="133"/>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3"/>
                  </a:lnTo>
                  <a:lnTo>
                    <a:pt x="1452" y="145"/>
                  </a:lnTo>
                  <a:lnTo>
                    <a:pt x="1452" y="163"/>
                  </a:lnTo>
                  <a:lnTo>
                    <a:pt x="1452" y="175"/>
                  </a:lnTo>
                  <a:lnTo>
                    <a:pt x="1452" y="193"/>
                  </a:lnTo>
                  <a:lnTo>
                    <a:pt x="1458" y="211"/>
                  </a:lnTo>
                  <a:lnTo>
                    <a:pt x="1458" y="229"/>
                  </a:lnTo>
                  <a:lnTo>
                    <a:pt x="1458" y="247"/>
                  </a:lnTo>
                  <a:lnTo>
                    <a:pt x="1458" y="265"/>
                  </a:lnTo>
                  <a:lnTo>
                    <a:pt x="1464" y="277"/>
                  </a:lnTo>
                  <a:lnTo>
                    <a:pt x="1464" y="295"/>
                  </a:lnTo>
                  <a:lnTo>
                    <a:pt x="1464" y="313"/>
                  </a:lnTo>
                  <a:lnTo>
                    <a:pt x="1464" y="331"/>
                  </a:lnTo>
                  <a:lnTo>
                    <a:pt x="1464" y="349"/>
                  </a:lnTo>
                  <a:lnTo>
                    <a:pt x="1470" y="367"/>
                  </a:lnTo>
                  <a:lnTo>
                    <a:pt x="1470" y="385"/>
                  </a:lnTo>
                  <a:lnTo>
                    <a:pt x="1470" y="397"/>
                  </a:lnTo>
                  <a:lnTo>
                    <a:pt x="1470" y="415"/>
                  </a:lnTo>
                  <a:lnTo>
                    <a:pt x="1476" y="427"/>
                  </a:lnTo>
                  <a:lnTo>
                    <a:pt x="1476" y="445"/>
                  </a:lnTo>
                  <a:lnTo>
                    <a:pt x="1476" y="457"/>
                  </a:lnTo>
                  <a:lnTo>
                    <a:pt x="1476" y="469"/>
                  </a:lnTo>
                  <a:lnTo>
                    <a:pt x="1476" y="481"/>
                  </a:lnTo>
                  <a:lnTo>
                    <a:pt x="1482" y="493"/>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3"/>
                  </a:lnTo>
                  <a:lnTo>
                    <a:pt x="1512" y="481"/>
                  </a:lnTo>
                  <a:lnTo>
                    <a:pt x="1512" y="469"/>
                  </a:lnTo>
                  <a:lnTo>
                    <a:pt x="1512" y="457"/>
                  </a:lnTo>
                  <a:lnTo>
                    <a:pt x="1512" y="445"/>
                  </a:lnTo>
                  <a:lnTo>
                    <a:pt x="1512" y="427"/>
                  </a:lnTo>
                  <a:lnTo>
                    <a:pt x="1518" y="415"/>
                  </a:lnTo>
                  <a:lnTo>
                    <a:pt x="1518" y="397"/>
                  </a:lnTo>
                  <a:lnTo>
                    <a:pt x="1518" y="385"/>
                  </a:lnTo>
                  <a:lnTo>
                    <a:pt x="1518" y="367"/>
                  </a:lnTo>
                  <a:lnTo>
                    <a:pt x="1524" y="349"/>
                  </a:lnTo>
                  <a:lnTo>
                    <a:pt x="1524" y="331"/>
                  </a:lnTo>
                  <a:lnTo>
                    <a:pt x="1524" y="313"/>
                  </a:lnTo>
                  <a:lnTo>
                    <a:pt x="1524" y="295"/>
                  </a:lnTo>
                  <a:lnTo>
                    <a:pt x="1524" y="283"/>
                  </a:lnTo>
                  <a:lnTo>
                    <a:pt x="1530" y="265"/>
                  </a:lnTo>
                  <a:lnTo>
                    <a:pt x="1530" y="247"/>
                  </a:lnTo>
                  <a:lnTo>
                    <a:pt x="1530" y="229"/>
                  </a:lnTo>
                  <a:lnTo>
                    <a:pt x="1530" y="211"/>
                  </a:lnTo>
                  <a:lnTo>
                    <a:pt x="1530" y="193"/>
                  </a:lnTo>
                  <a:lnTo>
                    <a:pt x="1536" y="175"/>
                  </a:lnTo>
                  <a:lnTo>
                    <a:pt x="1536" y="163"/>
                  </a:lnTo>
                  <a:lnTo>
                    <a:pt x="1536" y="145"/>
                  </a:lnTo>
                  <a:lnTo>
                    <a:pt x="1536" y="133"/>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3"/>
                  </a:lnTo>
                  <a:lnTo>
                    <a:pt x="1578" y="145"/>
                  </a:lnTo>
                  <a:lnTo>
                    <a:pt x="1584" y="163"/>
                  </a:lnTo>
                  <a:lnTo>
                    <a:pt x="1584" y="175"/>
                  </a:lnTo>
                  <a:lnTo>
                    <a:pt x="1584" y="193"/>
                  </a:lnTo>
                  <a:lnTo>
                    <a:pt x="1584" y="211"/>
                  </a:lnTo>
                  <a:lnTo>
                    <a:pt x="1590" y="229"/>
                  </a:lnTo>
                  <a:lnTo>
                    <a:pt x="1590" y="247"/>
                  </a:lnTo>
                  <a:lnTo>
                    <a:pt x="1590" y="265"/>
                  </a:lnTo>
                  <a:lnTo>
                    <a:pt x="1590" y="277"/>
                  </a:lnTo>
                  <a:lnTo>
                    <a:pt x="1590" y="295"/>
                  </a:lnTo>
                  <a:lnTo>
                    <a:pt x="1596" y="313"/>
                  </a:lnTo>
                  <a:lnTo>
                    <a:pt x="1596" y="331"/>
                  </a:lnTo>
                  <a:lnTo>
                    <a:pt x="1596" y="349"/>
                  </a:lnTo>
                  <a:lnTo>
                    <a:pt x="1596" y="367"/>
                  </a:lnTo>
                  <a:lnTo>
                    <a:pt x="1602" y="385"/>
                  </a:lnTo>
                  <a:lnTo>
                    <a:pt x="1602" y="397"/>
                  </a:lnTo>
                  <a:lnTo>
                    <a:pt x="1602" y="415"/>
                  </a:lnTo>
                  <a:lnTo>
                    <a:pt x="1602" y="427"/>
                  </a:lnTo>
                  <a:lnTo>
                    <a:pt x="1602" y="445"/>
                  </a:lnTo>
                  <a:lnTo>
                    <a:pt x="1608" y="457"/>
                  </a:lnTo>
                  <a:lnTo>
                    <a:pt x="1608" y="469"/>
                  </a:lnTo>
                  <a:lnTo>
                    <a:pt x="1608" y="481"/>
                  </a:lnTo>
                  <a:lnTo>
                    <a:pt x="1608" y="493"/>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3"/>
                  </a:lnTo>
                  <a:lnTo>
                    <a:pt x="1638" y="481"/>
                  </a:lnTo>
                  <a:lnTo>
                    <a:pt x="1638" y="469"/>
                  </a:lnTo>
                  <a:lnTo>
                    <a:pt x="1644" y="457"/>
                  </a:lnTo>
                  <a:lnTo>
                    <a:pt x="1644" y="445"/>
                  </a:lnTo>
                  <a:lnTo>
                    <a:pt x="1644" y="427"/>
                  </a:lnTo>
                  <a:lnTo>
                    <a:pt x="1644" y="415"/>
                  </a:lnTo>
                  <a:lnTo>
                    <a:pt x="1650" y="397"/>
                  </a:lnTo>
                  <a:lnTo>
                    <a:pt x="1650" y="385"/>
                  </a:lnTo>
                  <a:lnTo>
                    <a:pt x="1650" y="367"/>
                  </a:lnTo>
                  <a:lnTo>
                    <a:pt x="1650" y="349"/>
                  </a:lnTo>
                  <a:lnTo>
                    <a:pt x="1650" y="331"/>
                  </a:lnTo>
                  <a:lnTo>
                    <a:pt x="1656" y="313"/>
                  </a:lnTo>
                  <a:lnTo>
                    <a:pt x="1656" y="295"/>
                  </a:lnTo>
                  <a:lnTo>
                    <a:pt x="1656" y="283"/>
                  </a:lnTo>
                  <a:lnTo>
                    <a:pt x="1656" y="265"/>
                  </a:lnTo>
                  <a:lnTo>
                    <a:pt x="1656" y="247"/>
                  </a:lnTo>
                  <a:lnTo>
                    <a:pt x="1662" y="229"/>
                  </a:lnTo>
                  <a:lnTo>
                    <a:pt x="1662" y="211"/>
                  </a:lnTo>
                  <a:lnTo>
                    <a:pt x="1662" y="193"/>
                  </a:lnTo>
                  <a:lnTo>
                    <a:pt x="1662" y="175"/>
                  </a:lnTo>
                  <a:lnTo>
                    <a:pt x="1668" y="163"/>
                  </a:lnTo>
                  <a:lnTo>
                    <a:pt x="1668" y="145"/>
                  </a:lnTo>
                  <a:lnTo>
                    <a:pt x="1668" y="133"/>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3"/>
                  </a:lnTo>
                  <a:lnTo>
                    <a:pt x="1710" y="145"/>
                  </a:lnTo>
                  <a:lnTo>
                    <a:pt x="1710" y="163"/>
                  </a:lnTo>
                  <a:lnTo>
                    <a:pt x="1716" y="175"/>
                  </a:lnTo>
                  <a:lnTo>
                    <a:pt x="1716" y="193"/>
                  </a:lnTo>
                  <a:lnTo>
                    <a:pt x="1716" y="211"/>
                  </a:lnTo>
                  <a:lnTo>
                    <a:pt x="1716" y="229"/>
                  </a:lnTo>
                  <a:lnTo>
                    <a:pt x="1716" y="247"/>
                  </a:lnTo>
                  <a:lnTo>
                    <a:pt x="1722" y="265"/>
                  </a:lnTo>
                  <a:lnTo>
                    <a:pt x="1722" y="277"/>
                  </a:lnTo>
                  <a:lnTo>
                    <a:pt x="1722" y="295"/>
                  </a:lnTo>
                  <a:lnTo>
                    <a:pt x="1722" y="313"/>
                  </a:lnTo>
                  <a:lnTo>
                    <a:pt x="1728" y="331"/>
                  </a:lnTo>
                  <a:lnTo>
                    <a:pt x="1728" y="349"/>
                  </a:lnTo>
                  <a:lnTo>
                    <a:pt x="1728" y="367"/>
                  </a:lnTo>
                  <a:lnTo>
                    <a:pt x="1728" y="385"/>
                  </a:lnTo>
                  <a:lnTo>
                    <a:pt x="1728" y="397"/>
                  </a:lnTo>
                  <a:lnTo>
                    <a:pt x="1734" y="415"/>
                  </a:lnTo>
                  <a:lnTo>
                    <a:pt x="1734" y="427"/>
                  </a:lnTo>
                  <a:lnTo>
                    <a:pt x="1734" y="445"/>
                  </a:lnTo>
                  <a:lnTo>
                    <a:pt x="1734" y="457"/>
                  </a:lnTo>
                  <a:lnTo>
                    <a:pt x="1734" y="469"/>
                  </a:lnTo>
                  <a:lnTo>
                    <a:pt x="1740" y="481"/>
                  </a:lnTo>
                  <a:lnTo>
                    <a:pt x="1740" y="493"/>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3"/>
                  </a:lnTo>
                  <a:lnTo>
                    <a:pt x="1770" y="481"/>
                  </a:lnTo>
                  <a:lnTo>
                    <a:pt x="1770" y="469"/>
                  </a:lnTo>
                  <a:lnTo>
                    <a:pt x="1770" y="457"/>
                  </a:lnTo>
                  <a:lnTo>
                    <a:pt x="1776" y="445"/>
                  </a:lnTo>
                  <a:lnTo>
                    <a:pt x="1776" y="427"/>
                  </a:lnTo>
                  <a:lnTo>
                    <a:pt x="1776" y="415"/>
                  </a:lnTo>
                  <a:lnTo>
                    <a:pt x="1776" y="397"/>
                  </a:lnTo>
                  <a:lnTo>
                    <a:pt x="1776" y="385"/>
                  </a:lnTo>
                  <a:lnTo>
                    <a:pt x="1782" y="367"/>
                  </a:lnTo>
                  <a:lnTo>
                    <a:pt x="1782" y="349"/>
                  </a:lnTo>
                  <a:lnTo>
                    <a:pt x="1782" y="331"/>
                  </a:lnTo>
                  <a:lnTo>
                    <a:pt x="1782" y="313"/>
                  </a:lnTo>
                  <a:lnTo>
                    <a:pt x="1782" y="295"/>
                  </a:lnTo>
                  <a:lnTo>
                    <a:pt x="1788" y="283"/>
                  </a:lnTo>
                  <a:lnTo>
                    <a:pt x="1788" y="265"/>
                  </a:lnTo>
                  <a:lnTo>
                    <a:pt x="1788" y="247"/>
                  </a:lnTo>
                  <a:lnTo>
                    <a:pt x="1788" y="229"/>
                  </a:lnTo>
                  <a:lnTo>
                    <a:pt x="1794" y="211"/>
                  </a:lnTo>
                  <a:lnTo>
                    <a:pt x="1794" y="193"/>
                  </a:lnTo>
                  <a:lnTo>
                    <a:pt x="1794" y="175"/>
                  </a:lnTo>
                  <a:lnTo>
                    <a:pt x="1794" y="163"/>
                  </a:lnTo>
                  <a:lnTo>
                    <a:pt x="1794" y="145"/>
                  </a:lnTo>
                  <a:lnTo>
                    <a:pt x="1800" y="133"/>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3"/>
                  </a:lnTo>
                  <a:lnTo>
                    <a:pt x="1842" y="145"/>
                  </a:lnTo>
                  <a:lnTo>
                    <a:pt x="1842" y="163"/>
                  </a:lnTo>
                  <a:lnTo>
                    <a:pt x="1842" y="175"/>
                  </a:lnTo>
                  <a:lnTo>
                    <a:pt x="1842" y="193"/>
                  </a:lnTo>
                  <a:lnTo>
                    <a:pt x="1848" y="211"/>
                  </a:lnTo>
                  <a:lnTo>
                    <a:pt x="1848" y="229"/>
                  </a:lnTo>
                  <a:lnTo>
                    <a:pt x="1848" y="247"/>
                  </a:lnTo>
                  <a:lnTo>
                    <a:pt x="1848" y="265"/>
                  </a:lnTo>
                  <a:lnTo>
                    <a:pt x="1854" y="277"/>
                  </a:lnTo>
                  <a:lnTo>
                    <a:pt x="1854" y="295"/>
                  </a:lnTo>
                  <a:lnTo>
                    <a:pt x="1854" y="313"/>
                  </a:lnTo>
                  <a:lnTo>
                    <a:pt x="1854" y="331"/>
                  </a:lnTo>
                  <a:lnTo>
                    <a:pt x="1854" y="349"/>
                  </a:lnTo>
                  <a:lnTo>
                    <a:pt x="1860" y="367"/>
                  </a:lnTo>
                  <a:lnTo>
                    <a:pt x="1860" y="385"/>
                  </a:lnTo>
                  <a:lnTo>
                    <a:pt x="1860" y="397"/>
                  </a:lnTo>
                  <a:lnTo>
                    <a:pt x="1860" y="415"/>
                  </a:lnTo>
                  <a:lnTo>
                    <a:pt x="1860" y="427"/>
                  </a:lnTo>
                  <a:lnTo>
                    <a:pt x="1866" y="445"/>
                  </a:lnTo>
                  <a:lnTo>
                    <a:pt x="1866" y="457"/>
                  </a:lnTo>
                  <a:lnTo>
                    <a:pt x="1866" y="469"/>
                  </a:lnTo>
                  <a:lnTo>
                    <a:pt x="1866" y="481"/>
                  </a:lnTo>
                  <a:lnTo>
                    <a:pt x="1872" y="493"/>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3"/>
                  </a:lnTo>
                  <a:lnTo>
                    <a:pt x="1902" y="481"/>
                  </a:lnTo>
                  <a:lnTo>
                    <a:pt x="1902" y="469"/>
                  </a:lnTo>
                  <a:lnTo>
                    <a:pt x="1902" y="457"/>
                  </a:lnTo>
                  <a:lnTo>
                    <a:pt x="1902" y="445"/>
                  </a:lnTo>
                  <a:lnTo>
                    <a:pt x="1902" y="427"/>
                  </a:lnTo>
                  <a:lnTo>
                    <a:pt x="1908" y="415"/>
                  </a:lnTo>
                  <a:lnTo>
                    <a:pt x="1908" y="397"/>
                  </a:lnTo>
                  <a:lnTo>
                    <a:pt x="1908" y="385"/>
                  </a:lnTo>
                  <a:lnTo>
                    <a:pt x="1908" y="367"/>
                  </a:lnTo>
                  <a:lnTo>
                    <a:pt x="1908" y="349"/>
                  </a:lnTo>
                  <a:lnTo>
                    <a:pt x="1914" y="331"/>
                  </a:lnTo>
                  <a:lnTo>
                    <a:pt x="1914" y="313"/>
                  </a:lnTo>
                  <a:lnTo>
                    <a:pt x="1914" y="295"/>
                  </a:lnTo>
                  <a:lnTo>
                    <a:pt x="1914" y="283"/>
                  </a:lnTo>
                  <a:lnTo>
                    <a:pt x="1920" y="265"/>
                  </a:lnTo>
                  <a:lnTo>
                    <a:pt x="1920" y="247"/>
                  </a:lnTo>
                  <a:lnTo>
                    <a:pt x="1920" y="229"/>
                  </a:lnTo>
                  <a:lnTo>
                    <a:pt x="1920" y="211"/>
                  </a:lnTo>
                  <a:lnTo>
                    <a:pt x="1920" y="193"/>
                  </a:lnTo>
                  <a:lnTo>
                    <a:pt x="1926" y="175"/>
                  </a:lnTo>
                  <a:lnTo>
                    <a:pt x="1926" y="163"/>
                  </a:lnTo>
                  <a:lnTo>
                    <a:pt x="1926" y="145"/>
                  </a:lnTo>
                  <a:lnTo>
                    <a:pt x="1926" y="133"/>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283"/>
                  </a:lnTo>
                  <a:lnTo>
                    <a:pt x="1956" y="283"/>
                  </a:lnTo>
                  <a:lnTo>
                    <a:pt x="1962" y="283"/>
                  </a:lnTo>
                  <a:lnTo>
                    <a:pt x="1968" y="283"/>
                  </a:lnTo>
                  <a:lnTo>
                    <a:pt x="1974" y="283"/>
                  </a:lnTo>
                  <a:lnTo>
                    <a:pt x="1980" y="283"/>
                  </a:lnTo>
                  <a:lnTo>
                    <a:pt x="1986" y="283"/>
                  </a:lnTo>
                  <a:lnTo>
                    <a:pt x="1992" y="283"/>
                  </a:lnTo>
                  <a:lnTo>
                    <a:pt x="1998" y="283"/>
                  </a:lnTo>
                  <a:lnTo>
                    <a:pt x="2004" y="283"/>
                  </a:lnTo>
                  <a:lnTo>
                    <a:pt x="2010" y="283"/>
                  </a:lnTo>
                  <a:lnTo>
                    <a:pt x="2016" y="283"/>
                  </a:lnTo>
                  <a:lnTo>
                    <a:pt x="2022" y="283"/>
                  </a:lnTo>
                  <a:lnTo>
                    <a:pt x="2028" y="283"/>
                  </a:lnTo>
                  <a:lnTo>
                    <a:pt x="2034" y="283"/>
                  </a:lnTo>
                  <a:lnTo>
                    <a:pt x="2040" y="283"/>
                  </a:lnTo>
                  <a:lnTo>
                    <a:pt x="2046" y="283"/>
                  </a:lnTo>
                  <a:lnTo>
                    <a:pt x="2052" y="283"/>
                  </a:lnTo>
                  <a:lnTo>
                    <a:pt x="2058" y="283"/>
                  </a:lnTo>
                  <a:lnTo>
                    <a:pt x="2064" y="283"/>
                  </a:lnTo>
                  <a:lnTo>
                    <a:pt x="2070" y="283"/>
                  </a:lnTo>
                  <a:lnTo>
                    <a:pt x="2076" y="283"/>
                  </a:lnTo>
                  <a:lnTo>
                    <a:pt x="2082" y="283"/>
                  </a:lnTo>
                  <a:lnTo>
                    <a:pt x="2088" y="283"/>
                  </a:lnTo>
                  <a:lnTo>
                    <a:pt x="2094" y="283"/>
                  </a:lnTo>
                  <a:lnTo>
                    <a:pt x="2100" y="283"/>
                  </a:lnTo>
                  <a:lnTo>
                    <a:pt x="2106" y="283"/>
                  </a:lnTo>
                  <a:lnTo>
                    <a:pt x="2112" y="283"/>
                  </a:lnTo>
                  <a:lnTo>
                    <a:pt x="2118" y="283"/>
                  </a:lnTo>
                  <a:lnTo>
                    <a:pt x="2124" y="283"/>
                  </a:lnTo>
                  <a:lnTo>
                    <a:pt x="2130" y="283"/>
                  </a:lnTo>
                  <a:lnTo>
                    <a:pt x="2136" y="283"/>
                  </a:lnTo>
                  <a:lnTo>
                    <a:pt x="2142" y="283"/>
                  </a:lnTo>
                  <a:lnTo>
                    <a:pt x="2148" y="283"/>
                  </a:lnTo>
                  <a:lnTo>
                    <a:pt x="2154" y="283"/>
                  </a:lnTo>
                  <a:lnTo>
                    <a:pt x="2160" y="283"/>
                  </a:lnTo>
                  <a:lnTo>
                    <a:pt x="2166" y="283"/>
                  </a:lnTo>
                  <a:lnTo>
                    <a:pt x="2172" y="283"/>
                  </a:lnTo>
                  <a:lnTo>
                    <a:pt x="2178" y="283"/>
                  </a:lnTo>
                  <a:lnTo>
                    <a:pt x="2184" y="283"/>
                  </a:lnTo>
                  <a:lnTo>
                    <a:pt x="2190" y="283"/>
                  </a:lnTo>
                  <a:lnTo>
                    <a:pt x="2196" y="283"/>
                  </a:lnTo>
                  <a:lnTo>
                    <a:pt x="2202" y="283"/>
                  </a:lnTo>
                  <a:lnTo>
                    <a:pt x="2208" y="283"/>
                  </a:lnTo>
                  <a:lnTo>
                    <a:pt x="2214" y="283"/>
                  </a:lnTo>
                  <a:lnTo>
                    <a:pt x="2220" y="283"/>
                  </a:lnTo>
                  <a:lnTo>
                    <a:pt x="2226" y="283"/>
                  </a:lnTo>
                  <a:lnTo>
                    <a:pt x="2232" y="283"/>
                  </a:lnTo>
                  <a:lnTo>
                    <a:pt x="2238" y="283"/>
                  </a:lnTo>
                  <a:lnTo>
                    <a:pt x="2244" y="283"/>
                  </a:lnTo>
                  <a:lnTo>
                    <a:pt x="2250" y="283"/>
                  </a:lnTo>
                  <a:lnTo>
                    <a:pt x="2256" y="283"/>
                  </a:lnTo>
                  <a:lnTo>
                    <a:pt x="2262" y="283"/>
                  </a:lnTo>
                  <a:lnTo>
                    <a:pt x="2268" y="283"/>
                  </a:lnTo>
                  <a:lnTo>
                    <a:pt x="2274" y="283"/>
                  </a:lnTo>
                  <a:lnTo>
                    <a:pt x="2280" y="283"/>
                  </a:lnTo>
                  <a:lnTo>
                    <a:pt x="2286" y="283"/>
                  </a:lnTo>
                  <a:lnTo>
                    <a:pt x="2292" y="283"/>
                  </a:lnTo>
                  <a:lnTo>
                    <a:pt x="2298" y="283"/>
                  </a:lnTo>
                  <a:lnTo>
                    <a:pt x="2304" y="283"/>
                  </a:lnTo>
                  <a:lnTo>
                    <a:pt x="2310" y="283"/>
                  </a:lnTo>
                  <a:lnTo>
                    <a:pt x="2316" y="283"/>
                  </a:lnTo>
                  <a:lnTo>
                    <a:pt x="2322" y="283"/>
                  </a:lnTo>
                  <a:lnTo>
                    <a:pt x="2328" y="283"/>
                  </a:lnTo>
                  <a:lnTo>
                    <a:pt x="2334" y="283"/>
                  </a:lnTo>
                  <a:lnTo>
                    <a:pt x="2340" y="283"/>
                  </a:lnTo>
                  <a:lnTo>
                    <a:pt x="2346" y="283"/>
                  </a:lnTo>
                  <a:lnTo>
                    <a:pt x="2352" y="283"/>
                  </a:lnTo>
                  <a:lnTo>
                    <a:pt x="2358" y="283"/>
                  </a:lnTo>
                  <a:lnTo>
                    <a:pt x="2364" y="283"/>
                  </a:lnTo>
                  <a:lnTo>
                    <a:pt x="2370" y="283"/>
                  </a:lnTo>
                  <a:lnTo>
                    <a:pt x="2376" y="283"/>
                  </a:lnTo>
                  <a:lnTo>
                    <a:pt x="2382" y="283"/>
                  </a:lnTo>
                  <a:lnTo>
                    <a:pt x="2388" y="283"/>
                  </a:lnTo>
                  <a:lnTo>
                    <a:pt x="2394" y="283"/>
                  </a:lnTo>
                  <a:lnTo>
                    <a:pt x="2400" y="283"/>
                  </a:lnTo>
                  <a:lnTo>
                    <a:pt x="2406" y="283"/>
                  </a:lnTo>
                  <a:lnTo>
                    <a:pt x="2412" y="283"/>
                  </a:lnTo>
                  <a:lnTo>
                    <a:pt x="2418" y="283"/>
                  </a:lnTo>
                  <a:lnTo>
                    <a:pt x="2424" y="283"/>
                  </a:lnTo>
                  <a:lnTo>
                    <a:pt x="2430" y="283"/>
                  </a:lnTo>
                  <a:lnTo>
                    <a:pt x="2436" y="283"/>
                  </a:lnTo>
                  <a:lnTo>
                    <a:pt x="2442" y="283"/>
                  </a:lnTo>
                  <a:lnTo>
                    <a:pt x="2448" y="283"/>
                  </a:lnTo>
                  <a:lnTo>
                    <a:pt x="2454" y="283"/>
                  </a:lnTo>
                  <a:lnTo>
                    <a:pt x="2460" y="283"/>
                  </a:lnTo>
                  <a:lnTo>
                    <a:pt x="2466" y="283"/>
                  </a:lnTo>
                  <a:lnTo>
                    <a:pt x="2472" y="283"/>
                  </a:lnTo>
                  <a:lnTo>
                    <a:pt x="2478" y="283"/>
                  </a:lnTo>
                  <a:lnTo>
                    <a:pt x="2484" y="283"/>
                  </a:lnTo>
                  <a:lnTo>
                    <a:pt x="2490" y="283"/>
                  </a:lnTo>
                  <a:lnTo>
                    <a:pt x="2496" y="283"/>
                  </a:lnTo>
                  <a:lnTo>
                    <a:pt x="2502" y="283"/>
                  </a:lnTo>
                  <a:lnTo>
                    <a:pt x="2508" y="283"/>
                  </a:lnTo>
                  <a:lnTo>
                    <a:pt x="2514" y="283"/>
                  </a:lnTo>
                  <a:lnTo>
                    <a:pt x="2520" y="283"/>
                  </a:lnTo>
                  <a:lnTo>
                    <a:pt x="2526" y="283"/>
                  </a:lnTo>
                  <a:lnTo>
                    <a:pt x="2532" y="283"/>
                  </a:lnTo>
                  <a:lnTo>
                    <a:pt x="2538" y="283"/>
                  </a:lnTo>
                  <a:lnTo>
                    <a:pt x="2544" y="283"/>
                  </a:lnTo>
                  <a:lnTo>
                    <a:pt x="2550" y="283"/>
                  </a:lnTo>
                  <a:lnTo>
                    <a:pt x="2556" y="283"/>
                  </a:lnTo>
                  <a:lnTo>
                    <a:pt x="2562" y="283"/>
                  </a:lnTo>
                  <a:lnTo>
                    <a:pt x="2568" y="283"/>
                  </a:lnTo>
                  <a:lnTo>
                    <a:pt x="2574" y="283"/>
                  </a:lnTo>
                  <a:lnTo>
                    <a:pt x="2580" y="283"/>
                  </a:lnTo>
                  <a:lnTo>
                    <a:pt x="2586" y="283"/>
                  </a:lnTo>
                  <a:lnTo>
                    <a:pt x="2592" y="283"/>
                  </a:lnTo>
                  <a:lnTo>
                    <a:pt x="2598" y="283"/>
                  </a:lnTo>
                  <a:lnTo>
                    <a:pt x="2598" y="0"/>
                  </a:lnTo>
                </a:path>
              </a:pathLst>
            </a:custGeom>
            <a:noFill/>
            <a:ln w="28575" cmpd="sng">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3816" name="Text Box 125"/>
            <p:cNvSpPr txBox="1">
              <a:spLocks noChangeArrowheads="1"/>
            </p:cNvSpPr>
            <p:nvPr/>
          </p:nvSpPr>
          <p:spPr bwMode="auto">
            <a:xfrm>
              <a:off x="208" y="480"/>
              <a:ext cx="37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00CC"/>
                  </a:solidFill>
                </a:rPr>
                <a:t>2E</a:t>
              </a:r>
              <a:r>
                <a:rPr lang="pt-BR" altLang="pt-BR" baseline="-25000">
                  <a:solidFill>
                    <a:srgbClr val="0000CC"/>
                  </a:solidFill>
                </a:rPr>
                <a:t>0</a:t>
              </a:r>
              <a:endParaRPr lang="pt-BR" altLang="pt-BR">
                <a:solidFill>
                  <a:srgbClr val="0000CC"/>
                </a:solidFill>
              </a:endParaRPr>
            </a:p>
          </p:txBody>
        </p:sp>
        <p:sp>
          <p:nvSpPr>
            <p:cNvPr id="33817" name="Text Box 126"/>
            <p:cNvSpPr txBox="1">
              <a:spLocks noChangeArrowheads="1"/>
            </p:cNvSpPr>
            <p:nvPr/>
          </p:nvSpPr>
          <p:spPr bwMode="auto">
            <a:xfrm>
              <a:off x="192" y="1234"/>
              <a:ext cx="42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00CC"/>
                  </a:solidFill>
                </a:rPr>
                <a:t>-2E</a:t>
              </a:r>
              <a:r>
                <a:rPr lang="pt-BR" altLang="pt-BR" baseline="-25000">
                  <a:solidFill>
                    <a:srgbClr val="0000CC"/>
                  </a:solidFill>
                </a:rPr>
                <a:t>0</a:t>
              </a:r>
              <a:endParaRPr lang="pt-BR" altLang="pt-BR">
                <a:solidFill>
                  <a:srgbClr val="0000CC"/>
                </a:solidFill>
              </a:endParaRPr>
            </a:p>
          </p:txBody>
        </p:sp>
      </p:grpSp>
      <p:sp>
        <p:nvSpPr>
          <p:cNvPr id="33797" name="Rectangle 128"/>
          <p:cNvSpPr>
            <a:spLocks noChangeArrowheads="1"/>
          </p:cNvSpPr>
          <p:nvPr/>
        </p:nvSpPr>
        <p:spPr bwMode="auto">
          <a:xfrm>
            <a:off x="0" y="1124347"/>
            <a:ext cx="91440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just">
              <a:lnSpc>
                <a:spcPct val="130000"/>
              </a:lnSpc>
              <a:spcBef>
                <a:spcPct val="20000"/>
              </a:spcBef>
              <a:buClr>
                <a:srgbClr val="000099"/>
              </a:buClr>
              <a:buFont typeface="Wingdings" pitchFamily="2" charset="2"/>
              <a:buChar char="v"/>
            </a:pPr>
            <a:r>
              <a:rPr lang="pt-BR" altLang="pt-BR" dirty="0"/>
              <a:t>modula a amplitude da portadora pelo sinal binário na banda básica:</a:t>
            </a:r>
          </a:p>
          <a:p>
            <a:pPr lvl="1" algn="just">
              <a:lnSpc>
                <a:spcPct val="130000"/>
              </a:lnSpc>
              <a:spcBef>
                <a:spcPct val="20000"/>
              </a:spcBef>
              <a:buFont typeface="Wingdings" pitchFamily="2" charset="2"/>
              <a:buChar char="Ø"/>
            </a:pPr>
            <a:r>
              <a:rPr lang="pt-BR" altLang="pt-BR" dirty="0">
                <a:solidFill>
                  <a:srgbClr val="006600"/>
                </a:solidFill>
              </a:rPr>
              <a:t>amplitudes: 2E</a:t>
            </a:r>
            <a:r>
              <a:rPr lang="pt-BR" altLang="pt-BR" baseline="-25000" dirty="0">
                <a:solidFill>
                  <a:srgbClr val="006600"/>
                </a:solidFill>
              </a:rPr>
              <a:t>0</a:t>
            </a:r>
            <a:r>
              <a:rPr lang="pt-BR" altLang="pt-BR" dirty="0">
                <a:solidFill>
                  <a:srgbClr val="006600"/>
                </a:solidFill>
              </a:rPr>
              <a:t> → bit 1 - ou  nula → bit 0,</a:t>
            </a:r>
          </a:p>
          <a:p>
            <a:pPr lvl="1" algn="just">
              <a:lnSpc>
                <a:spcPct val="130000"/>
              </a:lnSpc>
              <a:spcBef>
                <a:spcPct val="20000"/>
              </a:spcBef>
              <a:buFont typeface="Wingdings" pitchFamily="2" charset="2"/>
              <a:buChar char="Ø"/>
            </a:pPr>
            <a:r>
              <a:rPr lang="pt-BR" altLang="pt-BR" dirty="0">
                <a:solidFill>
                  <a:srgbClr val="006600"/>
                </a:solidFill>
              </a:rPr>
              <a:t>corresponde à modulação AM com índice de modulação 100%,</a:t>
            </a:r>
          </a:p>
          <a:p>
            <a:pPr algn="just">
              <a:lnSpc>
                <a:spcPct val="130000"/>
              </a:lnSpc>
              <a:spcBef>
                <a:spcPct val="20000"/>
              </a:spcBef>
              <a:buClr>
                <a:srgbClr val="000099"/>
              </a:buClr>
              <a:buFont typeface="Wingdings" pitchFamily="2" charset="2"/>
              <a:buChar char="v"/>
            </a:pPr>
            <a:r>
              <a:rPr lang="pt-BR" altLang="pt-BR" dirty="0">
                <a:solidFill>
                  <a:srgbClr val="000099"/>
                </a:solidFill>
              </a:rPr>
              <a:t>geração: </a:t>
            </a:r>
            <a:r>
              <a:rPr lang="pt-BR" altLang="pt-BR" dirty="0"/>
              <a:t>moduladores AM ou chaveamento do portadora de RF.</a:t>
            </a:r>
          </a:p>
        </p:txBody>
      </p:sp>
      <p:grpSp>
        <p:nvGrpSpPr>
          <p:cNvPr id="33798" name="Group 247"/>
          <p:cNvGrpSpPr>
            <a:grpSpLocks/>
          </p:cNvGrpSpPr>
          <p:nvPr/>
        </p:nvGrpSpPr>
        <p:grpSpPr bwMode="auto">
          <a:xfrm>
            <a:off x="5651500" y="3059509"/>
            <a:ext cx="3290888" cy="2961389"/>
            <a:chOff x="3574" y="1693"/>
            <a:chExt cx="2073" cy="1515"/>
          </a:xfrm>
        </p:grpSpPr>
        <p:sp>
          <p:nvSpPr>
            <p:cNvPr id="33805" name="Freeform 183"/>
            <p:cNvSpPr>
              <a:spLocks/>
            </p:cNvSpPr>
            <p:nvPr/>
          </p:nvSpPr>
          <p:spPr bwMode="auto">
            <a:xfrm>
              <a:off x="3589" y="1853"/>
              <a:ext cx="2058" cy="420"/>
            </a:xfrm>
            <a:custGeom>
              <a:avLst/>
              <a:gdLst>
                <a:gd name="T0" fmla="*/ 2 w 2598"/>
                <a:gd name="T1" fmla="*/ 0 h 860"/>
                <a:gd name="T2" fmla="*/ 2 w 2598"/>
                <a:gd name="T3" fmla="*/ 0 h 860"/>
                <a:gd name="T4" fmla="*/ 2 w 2598"/>
                <a:gd name="T5" fmla="*/ 0 h 860"/>
                <a:gd name="T6" fmla="*/ 4 w 2598"/>
                <a:gd name="T7" fmla="*/ 0 h 860"/>
                <a:gd name="T8" fmla="*/ 5 w 2598"/>
                <a:gd name="T9" fmla="*/ 0 h 860"/>
                <a:gd name="T10" fmla="*/ 5 w 2598"/>
                <a:gd name="T11" fmla="*/ 0 h 860"/>
                <a:gd name="T12" fmla="*/ 6 w 2598"/>
                <a:gd name="T13" fmla="*/ 0 h 860"/>
                <a:gd name="T14" fmla="*/ 7 w 2598"/>
                <a:gd name="T15" fmla="*/ 0 h 860"/>
                <a:gd name="T16" fmla="*/ 8 w 2598"/>
                <a:gd name="T17" fmla="*/ 0 h 860"/>
                <a:gd name="T18" fmla="*/ 9 w 2598"/>
                <a:gd name="T19" fmla="*/ 0 h 860"/>
                <a:gd name="T20" fmla="*/ 10 w 2598"/>
                <a:gd name="T21" fmla="*/ 0 h 860"/>
                <a:gd name="T22" fmla="*/ 10 w 2598"/>
                <a:gd name="T23" fmla="*/ 0 h 860"/>
                <a:gd name="T24" fmla="*/ 11 w 2598"/>
                <a:gd name="T25" fmla="*/ 0 h 860"/>
                <a:gd name="T26" fmla="*/ 13 w 2598"/>
                <a:gd name="T27" fmla="*/ 0 h 860"/>
                <a:gd name="T28" fmla="*/ 13 w 2598"/>
                <a:gd name="T29" fmla="*/ 0 h 860"/>
                <a:gd name="T30" fmla="*/ 14 w 2598"/>
                <a:gd name="T31" fmla="*/ 0 h 860"/>
                <a:gd name="T32" fmla="*/ 16 w 2598"/>
                <a:gd name="T33" fmla="*/ 0 h 860"/>
                <a:gd name="T34" fmla="*/ 16 w 2598"/>
                <a:gd name="T35" fmla="*/ 0 h 860"/>
                <a:gd name="T36" fmla="*/ 17 w 2598"/>
                <a:gd name="T37" fmla="*/ 0 h 860"/>
                <a:gd name="T38" fmla="*/ 17 w 2598"/>
                <a:gd name="T39" fmla="*/ 0 h 860"/>
                <a:gd name="T40" fmla="*/ 18 w 2598"/>
                <a:gd name="T41" fmla="*/ 0 h 860"/>
                <a:gd name="T42" fmla="*/ 19 w 2598"/>
                <a:gd name="T43" fmla="*/ 0 h 860"/>
                <a:gd name="T44" fmla="*/ 20 w 2598"/>
                <a:gd name="T45" fmla="*/ 0 h 860"/>
                <a:gd name="T46" fmla="*/ 20 w 2598"/>
                <a:gd name="T47" fmla="*/ 0 h 860"/>
                <a:gd name="T48" fmla="*/ 21 w 2598"/>
                <a:gd name="T49" fmla="*/ 0 h 860"/>
                <a:gd name="T50" fmla="*/ 22 w 2598"/>
                <a:gd name="T51" fmla="*/ 0 h 860"/>
                <a:gd name="T52" fmla="*/ 23 w 2598"/>
                <a:gd name="T53" fmla="*/ 0 h 860"/>
                <a:gd name="T54" fmla="*/ 23 w 2598"/>
                <a:gd name="T55" fmla="*/ 0 h 860"/>
                <a:gd name="T56" fmla="*/ 25 w 2598"/>
                <a:gd name="T57" fmla="*/ 0 h 860"/>
                <a:gd name="T58" fmla="*/ 25 w 2598"/>
                <a:gd name="T59" fmla="*/ 0 h 860"/>
                <a:gd name="T60" fmla="*/ 25 w 2598"/>
                <a:gd name="T61" fmla="*/ 0 h 860"/>
                <a:gd name="T62" fmla="*/ 27 w 2598"/>
                <a:gd name="T63" fmla="*/ 0 h 860"/>
                <a:gd name="T64" fmla="*/ 28 w 2598"/>
                <a:gd name="T65" fmla="*/ 0 h 860"/>
                <a:gd name="T66" fmla="*/ 29 w 2598"/>
                <a:gd name="T67" fmla="*/ 0 h 860"/>
                <a:gd name="T68" fmla="*/ 29 w 2598"/>
                <a:gd name="T69" fmla="*/ 0 h 860"/>
                <a:gd name="T70" fmla="*/ 29 w 2598"/>
                <a:gd name="T71" fmla="*/ 0 h 860"/>
                <a:gd name="T72" fmla="*/ 31 w 2598"/>
                <a:gd name="T73" fmla="*/ 0 h 860"/>
                <a:gd name="T74" fmla="*/ 32 w 2598"/>
                <a:gd name="T75" fmla="*/ 0 h 860"/>
                <a:gd name="T76" fmla="*/ 32 w 2598"/>
                <a:gd name="T77" fmla="*/ 0 h 860"/>
                <a:gd name="T78" fmla="*/ 32 w 2598"/>
                <a:gd name="T79" fmla="*/ 0 h 860"/>
                <a:gd name="T80" fmla="*/ 33 w 2598"/>
                <a:gd name="T81" fmla="*/ 0 h 860"/>
                <a:gd name="T82" fmla="*/ 34 w 2598"/>
                <a:gd name="T83" fmla="*/ 0 h 860"/>
                <a:gd name="T84" fmla="*/ 35 w 2598"/>
                <a:gd name="T85" fmla="*/ 0 h 860"/>
                <a:gd name="T86" fmla="*/ 36 w 2598"/>
                <a:gd name="T87" fmla="*/ 0 h 860"/>
                <a:gd name="T88" fmla="*/ 37 w 2598"/>
                <a:gd name="T89" fmla="*/ 0 h 860"/>
                <a:gd name="T90" fmla="*/ 37 w 2598"/>
                <a:gd name="T91" fmla="*/ 0 h 860"/>
                <a:gd name="T92" fmla="*/ 39 w 2598"/>
                <a:gd name="T93" fmla="*/ 0 h 860"/>
                <a:gd name="T94" fmla="*/ 40 w 2598"/>
                <a:gd name="T95" fmla="*/ 0 h 860"/>
                <a:gd name="T96" fmla="*/ 40 w 2598"/>
                <a:gd name="T97" fmla="*/ 0 h 860"/>
                <a:gd name="T98" fmla="*/ 41 w 2598"/>
                <a:gd name="T99" fmla="*/ 0 h 860"/>
                <a:gd name="T100" fmla="*/ 42 w 2598"/>
                <a:gd name="T101" fmla="*/ 0 h 860"/>
                <a:gd name="T102" fmla="*/ 44 w 2598"/>
                <a:gd name="T103" fmla="*/ 0 h 860"/>
                <a:gd name="T104" fmla="*/ 44 w 2598"/>
                <a:gd name="T105" fmla="*/ 0 h 860"/>
                <a:gd name="T106" fmla="*/ 45 w 2598"/>
                <a:gd name="T107" fmla="*/ 0 h 860"/>
                <a:gd name="T108" fmla="*/ 46 w 2598"/>
                <a:gd name="T109" fmla="*/ 0 h 860"/>
                <a:gd name="T110" fmla="*/ 47 w 2598"/>
                <a:gd name="T111" fmla="*/ 0 h 860"/>
                <a:gd name="T112" fmla="*/ 48 w 2598"/>
                <a:gd name="T113" fmla="*/ 0 h 860"/>
                <a:gd name="T114" fmla="*/ 49 w 2598"/>
                <a:gd name="T115" fmla="*/ 0 h 8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8"/>
                <a:gd name="T175" fmla="*/ 0 h 860"/>
                <a:gd name="T176" fmla="*/ 2598 w 2598"/>
                <a:gd name="T177" fmla="*/ 860 h 8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8" h="860">
                  <a:moveTo>
                    <a:pt x="0" y="860"/>
                  </a:moveTo>
                  <a:lnTo>
                    <a:pt x="6" y="854"/>
                  </a:lnTo>
                  <a:lnTo>
                    <a:pt x="12" y="848"/>
                  </a:lnTo>
                  <a:lnTo>
                    <a:pt x="18" y="848"/>
                  </a:lnTo>
                  <a:lnTo>
                    <a:pt x="24" y="842"/>
                  </a:lnTo>
                  <a:lnTo>
                    <a:pt x="30" y="842"/>
                  </a:lnTo>
                  <a:lnTo>
                    <a:pt x="36" y="836"/>
                  </a:lnTo>
                  <a:lnTo>
                    <a:pt x="42" y="830"/>
                  </a:lnTo>
                  <a:lnTo>
                    <a:pt x="48" y="830"/>
                  </a:lnTo>
                  <a:lnTo>
                    <a:pt x="54" y="824"/>
                  </a:lnTo>
                  <a:lnTo>
                    <a:pt x="60" y="818"/>
                  </a:lnTo>
                  <a:lnTo>
                    <a:pt x="66" y="818"/>
                  </a:lnTo>
                  <a:lnTo>
                    <a:pt x="72" y="812"/>
                  </a:lnTo>
                  <a:lnTo>
                    <a:pt x="78" y="806"/>
                  </a:lnTo>
                  <a:lnTo>
                    <a:pt x="84" y="806"/>
                  </a:lnTo>
                  <a:lnTo>
                    <a:pt x="90" y="800"/>
                  </a:lnTo>
                  <a:lnTo>
                    <a:pt x="96" y="800"/>
                  </a:lnTo>
                  <a:lnTo>
                    <a:pt x="102" y="794"/>
                  </a:lnTo>
                  <a:lnTo>
                    <a:pt x="108" y="788"/>
                  </a:lnTo>
                  <a:lnTo>
                    <a:pt x="114" y="788"/>
                  </a:lnTo>
                  <a:lnTo>
                    <a:pt x="120" y="782"/>
                  </a:lnTo>
                  <a:lnTo>
                    <a:pt x="126" y="776"/>
                  </a:lnTo>
                  <a:lnTo>
                    <a:pt x="132" y="776"/>
                  </a:lnTo>
                  <a:lnTo>
                    <a:pt x="138" y="776"/>
                  </a:lnTo>
                  <a:lnTo>
                    <a:pt x="144" y="770"/>
                  </a:lnTo>
                  <a:lnTo>
                    <a:pt x="150" y="770"/>
                  </a:lnTo>
                  <a:lnTo>
                    <a:pt x="156" y="764"/>
                  </a:lnTo>
                  <a:lnTo>
                    <a:pt x="162" y="764"/>
                  </a:lnTo>
                  <a:lnTo>
                    <a:pt x="168" y="764"/>
                  </a:lnTo>
                  <a:lnTo>
                    <a:pt x="174" y="758"/>
                  </a:lnTo>
                  <a:lnTo>
                    <a:pt x="180" y="758"/>
                  </a:lnTo>
                  <a:lnTo>
                    <a:pt x="186" y="758"/>
                  </a:lnTo>
                  <a:lnTo>
                    <a:pt x="192" y="758"/>
                  </a:lnTo>
                  <a:lnTo>
                    <a:pt x="198" y="752"/>
                  </a:lnTo>
                  <a:lnTo>
                    <a:pt x="204" y="752"/>
                  </a:lnTo>
                  <a:lnTo>
                    <a:pt x="210" y="752"/>
                  </a:lnTo>
                  <a:lnTo>
                    <a:pt x="216" y="752"/>
                  </a:lnTo>
                  <a:lnTo>
                    <a:pt x="222" y="752"/>
                  </a:lnTo>
                  <a:lnTo>
                    <a:pt x="228" y="752"/>
                  </a:lnTo>
                  <a:lnTo>
                    <a:pt x="234" y="752"/>
                  </a:lnTo>
                  <a:lnTo>
                    <a:pt x="240" y="752"/>
                  </a:lnTo>
                  <a:lnTo>
                    <a:pt x="246" y="752"/>
                  </a:lnTo>
                  <a:lnTo>
                    <a:pt x="252" y="752"/>
                  </a:lnTo>
                  <a:lnTo>
                    <a:pt x="258" y="752"/>
                  </a:lnTo>
                  <a:lnTo>
                    <a:pt x="264" y="752"/>
                  </a:lnTo>
                  <a:lnTo>
                    <a:pt x="270" y="752"/>
                  </a:lnTo>
                  <a:lnTo>
                    <a:pt x="276" y="758"/>
                  </a:lnTo>
                  <a:lnTo>
                    <a:pt x="282" y="758"/>
                  </a:lnTo>
                  <a:lnTo>
                    <a:pt x="288" y="758"/>
                  </a:lnTo>
                  <a:lnTo>
                    <a:pt x="294" y="758"/>
                  </a:lnTo>
                  <a:lnTo>
                    <a:pt x="300" y="764"/>
                  </a:lnTo>
                  <a:lnTo>
                    <a:pt x="306" y="764"/>
                  </a:lnTo>
                  <a:lnTo>
                    <a:pt x="312" y="770"/>
                  </a:lnTo>
                  <a:lnTo>
                    <a:pt x="318" y="770"/>
                  </a:lnTo>
                  <a:lnTo>
                    <a:pt x="324" y="776"/>
                  </a:lnTo>
                  <a:lnTo>
                    <a:pt x="330" y="776"/>
                  </a:lnTo>
                  <a:lnTo>
                    <a:pt x="336" y="782"/>
                  </a:lnTo>
                  <a:lnTo>
                    <a:pt x="342" y="782"/>
                  </a:lnTo>
                  <a:lnTo>
                    <a:pt x="348" y="788"/>
                  </a:lnTo>
                  <a:lnTo>
                    <a:pt x="354" y="794"/>
                  </a:lnTo>
                  <a:lnTo>
                    <a:pt x="360" y="800"/>
                  </a:lnTo>
                  <a:lnTo>
                    <a:pt x="366" y="800"/>
                  </a:lnTo>
                  <a:lnTo>
                    <a:pt x="372" y="806"/>
                  </a:lnTo>
                  <a:lnTo>
                    <a:pt x="378" y="806"/>
                  </a:lnTo>
                  <a:lnTo>
                    <a:pt x="384" y="812"/>
                  </a:lnTo>
                  <a:lnTo>
                    <a:pt x="390" y="818"/>
                  </a:lnTo>
                  <a:lnTo>
                    <a:pt x="396" y="824"/>
                  </a:lnTo>
                  <a:lnTo>
                    <a:pt x="402" y="830"/>
                  </a:lnTo>
                  <a:lnTo>
                    <a:pt x="408" y="836"/>
                  </a:lnTo>
                  <a:lnTo>
                    <a:pt x="414" y="842"/>
                  </a:lnTo>
                  <a:lnTo>
                    <a:pt x="420" y="848"/>
                  </a:lnTo>
                  <a:lnTo>
                    <a:pt x="426" y="854"/>
                  </a:lnTo>
                  <a:lnTo>
                    <a:pt x="432" y="860"/>
                  </a:lnTo>
                  <a:lnTo>
                    <a:pt x="438" y="854"/>
                  </a:lnTo>
                  <a:lnTo>
                    <a:pt x="444" y="848"/>
                  </a:lnTo>
                  <a:lnTo>
                    <a:pt x="450" y="842"/>
                  </a:lnTo>
                  <a:lnTo>
                    <a:pt x="456" y="836"/>
                  </a:lnTo>
                  <a:lnTo>
                    <a:pt x="462" y="830"/>
                  </a:lnTo>
                  <a:lnTo>
                    <a:pt x="468" y="824"/>
                  </a:lnTo>
                  <a:lnTo>
                    <a:pt x="474" y="818"/>
                  </a:lnTo>
                  <a:lnTo>
                    <a:pt x="480" y="812"/>
                  </a:lnTo>
                  <a:lnTo>
                    <a:pt x="486" y="806"/>
                  </a:lnTo>
                  <a:lnTo>
                    <a:pt x="492" y="800"/>
                  </a:lnTo>
                  <a:lnTo>
                    <a:pt x="498" y="794"/>
                  </a:lnTo>
                  <a:lnTo>
                    <a:pt x="504" y="788"/>
                  </a:lnTo>
                  <a:lnTo>
                    <a:pt x="510" y="782"/>
                  </a:lnTo>
                  <a:lnTo>
                    <a:pt x="516" y="776"/>
                  </a:lnTo>
                  <a:lnTo>
                    <a:pt x="522" y="770"/>
                  </a:lnTo>
                  <a:lnTo>
                    <a:pt x="528" y="764"/>
                  </a:lnTo>
                  <a:lnTo>
                    <a:pt x="534" y="758"/>
                  </a:lnTo>
                  <a:lnTo>
                    <a:pt x="540" y="752"/>
                  </a:lnTo>
                  <a:lnTo>
                    <a:pt x="546" y="745"/>
                  </a:lnTo>
                  <a:lnTo>
                    <a:pt x="552" y="739"/>
                  </a:lnTo>
                  <a:lnTo>
                    <a:pt x="558" y="733"/>
                  </a:lnTo>
                  <a:lnTo>
                    <a:pt x="564" y="727"/>
                  </a:lnTo>
                  <a:lnTo>
                    <a:pt x="570" y="721"/>
                  </a:lnTo>
                  <a:lnTo>
                    <a:pt x="576" y="715"/>
                  </a:lnTo>
                  <a:lnTo>
                    <a:pt x="582" y="715"/>
                  </a:lnTo>
                  <a:lnTo>
                    <a:pt x="588" y="709"/>
                  </a:lnTo>
                  <a:lnTo>
                    <a:pt x="594" y="703"/>
                  </a:lnTo>
                  <a:lnTo>
                    <a:pt x="600" y="703"/>
                  </a:lnTo>
                  <a:lnTo>
                    <a:pt x="606" y="697"/>
                  </a:lnTo>
                  <a:lnTo>
                    <a:pt x="612" y="691"/>
                  </a:lnTo>
                  <a:lnTo>
                    <a:pt x="618" y="691"/>
                  </a:lnTo>
                  <a:lnTo>
                    <a:pt x="624" y="685"/>
                  </a:lnTo>
                  <a:lnTo>
                    <a:pt x="630" y="685"/>
                  </a:lnTo>
                  <a:lnTo>
                    <a:pt x="636" y="679"/>
                  </a:lnTo>
                  <a:lnTo>
                    <a:pt x="642" y="679"/>
                  </a:lnTo>
                  <a:lnTo>
                    <a:pt x="648" y="679"/>
                  </a:lnTo>
                  <a:lnTo>
                    <a:pt x="654" y="679"/>
                  </a:lnTo>
                  <a:lnTo>
                    <a:pt x="660" y="673"/>
                  </a:lnTo>
                  <a:lnTo>
                    <a:pt x="666" y="673"/>
                  </a:lnTo>
                  <a:lnTo>
                    <a:pt x="672" y="673"/>
                  </a:lnTo>
                  <a:lnTo>
                    <a:pt x="678" y="673"/>
                  </a:lnTo>
                  <a:lnTo>
                    <a:pt x="684" y="673"/>
                  </a:lnTo>
                  <a:lnTo>
                    <a:pt x="690" y="673"/>
                  </a:lnTo>
                  <a:lnTo>
                    <a:pt x="696" y="673"/>
                  </a:lnTo>
                  <a:lnTo>
                    <a:pt x="702" y="673"/>
                  </a:lnTo>
                  <a:lnTo>
                    <a:pt x="708" y="679"/>
                  </a:lnTo>
                  <a:lnTo>
                    <a:pt x="714" y="679"/>
                  </a:lnTo>
                  <a:lnTo>
                    <a:pt x="720" y="679"/>
                  </a:lnTo>
                  <a:lnTo>
                    <a:pt x="726" y="685"/>
                  </a:lnTo>
                  <a:lnTo>
                    <a:pt x="732" y="685"/>
                  </a:lnTo>
                  <a:lnTo>
                    <a:pt x="738" y="691"/>
                  </a:lnTo>
                  <a:lnTo>
                    <a:pt x="744" y="691"/>
                  </a:lnTo>
                  <a:lnTo>
                    <a:pt x="750" y="697"/>
                  </a:lnTo>
                  <a:lnTo>
                    <a:pt x="756" y="703"/>
                  </a:lnTo>
                  <a:lnTo>
                    <a:pt x="762" y="709"/>
                  </a:lnTo>
                  <a:lnTo>
                    <a:pt x="768" y="715"/>
                  </a:lnTo>
                  <a:lnTo>
                    <a:pt x="774" y="721"/>
                  </a:lnTo>
                  <a:lnTo>
                    <a:pt x="780" y="727"/>
                  </a:lnTo>
                  <a:lnTo>
                    <a:pt x="786" y="733"/>
                  </a:lnTo>
                  <a:lnTo>
                    <a:pt x="792" y="739"/>
                  </a:lnTo>
                  <a:lnTo>
                    <a:pt x="798" y="745"/>
                  </a:lnTo>
                  <a:lnTo>
                    <a:pt x="798" y="752"/>
                  </a:lnTo>
                  <a:lnTo>
                    <a:pt x="804" y="758"/>
                  </a:lnTo>
                  <a:lnTo>
                    <a:pt x="810" y="764"/>
                  </a:lnTo>
                  <a:lnTo>
                    <a:pt x="816" y="770"/>
                  </a:lnTo>
                  <a:lnTo>
                    <a:pt x="822" y="776"/>
                  </a:lnTo>
                  <a:lnTo>
                    <a:pt x="822" y="788"/>
                  </a:lnTo>
                  <a:lnTo>
                    <a:pt x="828" y="794"/>
                  </a:lnTo>
                  <a:lnTo>
                    <a:pt x="834" y="800"/>
                  </a:lnTo>
                  <a:lnTo>
                    <a:pt x="840" y="806"/>
                  </a:lnTo>
                  <a:lnTo>
                    <a:pt x="846" y="818"/>
                  </a:lnTo>
                  <a:lnTo>
                    <a:pt x="846" y="824"/>
                  </a:lnTo>
                  <a:lnTo>
                    <a:pt x="852" y="836"/>
                  </a:lnTo>
                  <a:lnTo>
                    <a:pt x="858" y="842"/>
                  </a:lnTo>
                  <a:lnTo>
                    <a:pt x="864" y="854"/>
                  </a:lnTo>
                  <a:lnTo>
                    <a:pt x="864" y="860"/>
                  </a:lnTo>
                  <a:lnTo>
                    <a:pt x="870" y="848"/>
                  </a:lnTo>
                  <a:lnTo>
                    <a:pt x="876" y="836"/>
                  </a:lnTo>
                  <a:lnTo>
                    <a:pt x="882" y="830"/>
                  </a:lnTo>
                  <a:lnTo>
                    <a:pt x="888" y="818"/>
                  </a:lnTo>
                  <a:lnTo>
                    <a:pt x="888" y="806"/>
                  </a:lnTo>
                  <a:lnTo>
                    <a:pt x="894" y="800"/>
                  </a:lnTo>
                  <a:lnTo>
                    <a:pt x="900" y="788"/>
                  </a:lnTo>
                  <a:lnTo>
                    <a:pt x="906" y="776"/>
                  </a:lnTo>
                  <a:lnTo>
                    <a:pt x="912" y="764"/>
                  </a:lnTo>
                  <a:lnTo>
                    <a:pt x="912" y="752"/>
                  </a:lnTo>
                  <a:lnTo>
                    <a:pt x="918" y="739"/>
                  </a:lnTo>
                  <a:lnTo>
                    <a:pt x="924" y="733"/>
                  </a:lnTo>
                  <a:lnTo>
                    <a:pt x="930" y="721"/>
                  </a:lnTo>
                  <a:lnTo>
                    <a:pt x="936" y="709"/>
                  </a:lnTo>
                  <a:lnTo>
                    <a:pt x="936" y="697"/>
                  </a:lnTo>
                  <a:lnTo>
                    <a:pt x="942" y="685"/>
                  </a:lnTo>
                  <a:lnTo>
                    <a:pt x="948" y="673"/>
                  </a:lnTo>
                  <a:lnTo>
                    <a:pt x="954" y="661"/>
                  </a:lnTo>
                  <a:lnTo>
                    <a:pt x="960" y="643"/>
                  </a:lnTo>
                  <a:lnTo>
                    <a:pt x="960" y="631"/>
                  </a:lnTo>
                  <a:lnTo>
                    <a:pt x="966" y="619"/>
                  </a:lnTo>
                  <a:lnTo>
                    <a:pt x="972" y="607"/>
                  </a:lnTo>
                  <a:lnTo>
                    <a:pt x="978" y="595"/>
                  </a:lnTo>
                  <a:lnTo>
                    <a:pt x="984" y="583"/>
                  </a:lnTo>
                  <a:lnTo>
                    <a:pt x="984" y="571"/>
                  </a:lnTo>
                  <a:lnTo>
                    <a:pt x="990" y="559"/>
                  </a:lnTo>
                  <a:lnTo>
                    <a:pt x="996" y="547"/>
                  </a:lnTo>
                  <a:lnTo>
                    <a:pt x="1002" y="529"/>
                  </a:lnTo>
                  <a:lnTo>
                    <a:pt x="1002" y="517"/>
                  </a:lnTo>
                  <a:lnTo>
                    <a:pt x="1008" y="505"/>
                  </a:lnTo>
                  <a:lnTo>
                    <a:pt x="1014" y="493"/>
                  </a:lnTo>
                  <a:lnTo>
                    <a:pt x="1020" y="481"/>
                  </a:lnTo>
                  <a:lnTo>
                    <a:pt x="1026" y="469"/>
                  </a:lnTo>
                  <a:lnTo>
                    <a:pt x="1026" y="457"/>
                  </a:lnTo>
                  <a:lnTo>
                    <a:pt x="1032" y="439"/>
                  </a:lnTo>
                  <a:lnTo>
                    <a:pt x="1038" y="427"/>
                  </a:lnTo>
                  <a:lnTo>
                    <a:pt x="1044" y="415"/>
                  </a:lnTo>
                  <a:lnTo>
                    <a:pt x="1050" y="403"/>
                  </a:lnTo>
                  <a:lnTo>
                    <a:pt x="1050" y="391"/>
                  </a:lnTo>
                  <a:lnTo>
                    <a:pt x="1056" y="379"/>
                  </a:lnTo>
                  <a:lnTo>
                    <a:pt x="1062" y="367"/>
                  </a:lnTo>
                  <a:lnTo>
                    <a:pt x="1068" y="355"/>
                  </a:lnTo>
                  <a:lnTo>
                    <a:pt x="1074" y="343"/>
                  </a:lnTo>
                  <a:lnTo>
                    <a:pt x="1074" y="331"/>
                  </a:lnTo>
                  <a:lnTo>
                    <a:pt x="1080" y="319"/>
                  </a:lnTo>
                  <a:lnTo>
                    <a:pt x="1086" y="307"/>
                  </a:lnTo>
                  <a:lnTo>
                    <a:pt x="1092" y="295"/>
                  </a:lnTo>
                  <a:lnTo>
                    <a:pt x="1098" y="283"/>
                  </a:lnTo>
                  <a:lnTo>
                    <a:pt x="1098" y="271"/>
                  </a:lnTo>
                  <a:lnTo>
                    <a:pt x="1104" y="259"/>
                  </a:lnTo>
                  <a:lnTo>
                    <a:pt x="1110" y="247"/>
                  </a:lnTo>
                  <a:lnTo>
                    <a:pt x="1116" y="235"/>
                  </a:lnTo>
                  <a:lnTo>
                    <a:pt x="1122" y="223"/>
                  </a:lnTo>
                  <a:lnTo>
                    <a:pt x="1122" y="211"/>
                  </a:lnTo>
                  <a:lnTo>
                    <a:pt x="1128" y="205"/>
                  </a:lnTo>
                  <a:lnTo>
                    <a:pt x="1134" y="193"/>
                  </a:lnTo>
                  <a:lnTo>
                    <a:pt x="1140" y="181"/>
                  </a:lnTo>
                  <a:lnTo>
                    <a:pt x="1146" y="175"/>
                  </a:lnTo>
                  <a:lnTo>
                    <a:pt x="1146" y="163"/>
                  </a:lnTo>
                  <a:lnTo>
                    <a:pt x="1152" y="151"/>
                  </a:lnTo>
                  <a:lnTo>
                    <a:pt x="1158" y="145"/>
                  </a:lnTo>
                  <a:lnTo>
                    <a:pt x="1164" y="133"/>
                  </a:lnTo>
                  <a:lnTo>
                    <a:pt x="1164" y="127"/>
                  </a:lnTo>
                  <a:lnTo>
                    <a:pt x="1170" y="114"/>
                  </a:lnTo>
                  <a:lnTo>
                    <a:pt x="1176" y="108"/>
                  </a:lnTo>
                  <a:lnTo>
                    <a:pt x="1182" y="102"/>
                  </a:lnTo>
                  <a:lnTo>
                    <a:pt x="1188" y="90"/>
                  </a:lnTo>
                  <a:lnTo>
                    <a:pt x="1188" y="84"/>
                  </a:lnTo>
                  <a:lnTo>
                    <a:pt x="1194" y="78"/>
                  </a:lnTo>
                  <a:lnTo>
                    <a:pt x="1200" y="72"/>
                  </a:lnTo>
                  <a:lnTo>
                    <a:pt x="1206" y="66"/>
                  </a:lnTo>
                  <a:lnTo>
                    <a:pt x="1212" y="60"/>
                  </a:lnTo>
                  <a:lnTo>
                    <a:pt x="1212" y="54"/>
                  </a:lnTo>
                  <a:lnTo>
                    <a:pt x="1218" y="48"/>
                  </a:lnTo>
                  <a:lnTo>
                    <a:pt x="1224" y="42"/>
                  </a:lnTo>
                  <a:lnTo>
                    <a:pt x="1230" y="36"/>
                  </a:lnTo>
                  <a:lnTo>
                    <a:pt x="1236" y="30"/>
                  </a:lnTo>
                  <a:lnTo>
                    <a:pt x="1242" y="24"/>
                  </a:lnTo>
                  <a:lnTo>
                    <a:pt x="1248" y="18"/>
                  </a:lnTo>
                  <a:lnTo>
                    <a:pt x="1254" y="18"/>
                  </a:lnTo>
                  <a:lnTo>
                    <a:pt x="1260" y="12"/>
                  </a:lnTo>
                  <a:lnTo>
                    <a:pt x="1266" y="6"/>
                  </a:lnTo>
                  <a:lnTo>
                    <a:pt x="1272" y="6"/>
                  </a:lnTo>
                  <a:lnTo>
                    <a:pt x="1278" y="6"/>
                  </a:lnTo>
                  <a:lnTo>
                    <a:pt x="1284" y="0"/>
                  </a:lnTo>
                  <a:lnTo>
                    <a:pt x="1290" y="0"/>
                  </a:lnTo>
                  <a:lnTo>
                    <a:pt x="1296" y="0"/>
                  </a:lnTo>
                  <a:lnTo>
                    <a:pt x="1302" y="0"/>
                  </a:lnTo>
                  <a:lnTo>
                    <a:pt x="1308" y="0"/>
                  </a:lnTo>
                  <a:lnTo>
                    <a:pt x="1314" y="0"/>
                  </a:lnTo>
                  <a:lnTo>
                    <a:pt x="1320" y="6"/>
                  </a:lnTo>
                  <a:lnTo>
                    <a:pt x="1326" y="6"/>
                  </a:lnTo>
                  <a:lnTo>
                    <a:pt x="1332" y="12"/>
                  </a:lnTo>
                  <a:lnTo>
                    <a:pt x="1338" y="12"/>
                  </a:lnTo>
                  <a:lnTo>
                    <a:pt x="1344" y="12"/>
                  </a:lnTo>
                  <a:lnTo>
                    <a:pt x="1350" y="18"/>
                  </a:lnTo>
                  <a:lnTo>
                    <a:pt x="1356" y="24"/>
                  </a:lnTo>
                  <a:lnTo>
                    <a:pt x="1362" y="30"/>
                  </a:lnTo>
                  <a:lnTo>
                    <a:pt x="1368" y="36"/>
                  </a:lnTo>
                  <a:lnTo>
                    <a:pt x="1374" y="42"/>
                  </a:lnTo>
                  <a:lnTo>
                    <a:pt x="1380" y="48"/>
                  </a:lnTo>
                  <a:lnTo>
                    <a:pt x="1386" y="54"/>
                  </a:lnTo>
                  <a:lnTo>
                    <a:pt x="1392" y="60"/>
                  </a:lnTo>
                  <a:lnTo>
                    <a:pt x="1398" y="66"/>
                  </a:lnTo>
                  <a:lnTo>
                    <a:pt x="1398" y="78"/>
                  </a:lnTo>
                  <a:lnTo>
                    <a:pt x="1404" y="84"/>
                  </a:lnTo>
                  <a:lnTo>
                    <a:pt x="1410" y="90"/>
                  </a:lnTo>
                  <a:lnTo>
                    <a:pt x="1416" y="96"/>
                  </a:lnTo>
                  <a:lnTo>
                    <a:pt x="1422" y="102"/>
                  </a:lnTo>
                  <a:lnTo>
                    <a:pt x="1422" y="114"/>
                  </a:lnTo>
                  <a:lnTo>
                    <a:pt x="1428" y="120"/>
                  </a:lnTo>
                  <a:lnTo>
                    <a:pt x="1434" y="133"/>
                  </a:lnTo>
                  <a:lnTo>
                    <a:pt x="1440" y="139"/>
                  </a:lnTo>
                  <a:lnTo>
                    <a:pt x="1446" y="151"/>
                  </a:lnTo>
                  <a:lnTo>
                    <a:pt x="1446" y="157"/>
                  </a:lnTo>
                  <a:lnTo>
                    <a:pt x="1452" y="169"/>
                  </a:lnTo>
                  <a:lnTo>
                    <a:pt x="1458" y="175"/>
                  </a:lnTo>
                  <a:lnTo>
                    <a:pt x="1464" y="187"/>
                  </a:lnTo>
                  <a:lnTo>
                    <a:pt x="1470" y="199"/>
                  </a:lnTo>
                  <a:lnTo>
                    <a:pt x="1470" y="211"/>
                  </a:lnTo>
                  <a:lnTo>
                    <a:pt x="1476" y="217"/>
                  </a:lnTo>
                  <a:lnTo>
                    <a:pt x="1482" y="229"/>
                  </a:lnTo>
                  <a:lnTo>
                    <a:pt x="1488" y="241"/>
                  </a:lnTo>
                  <a:lnTo>
                    <a:pt x="1488" y="253"/>
                  </a:lnTo>
                  <a:lnTo>
                    <a:pt x="1494" y="265"/>
                  </a:lnTo>
                  <a:lnTo>
                    <a:pt x="1500" y="277"/>
                  </a:lnTo>
                  <a:lnTo>
                    <a:pt x="1506" y="289"/>
                  </a:lnTo>
                  <a:lnTo>
                    <a:pt x="1512" y="301"/>
                  </a:lnTo>
                  <a:lnTo>
                    <a:pt x="1512" y="313"/>
                  </a:lnTo>
                  <a:lnTo>
                    <a:pt x="1518" y="325"/>
                  </a:lnTo>
                  <a:lnTo>
                    <a:pt x="1524" y="337"/>
                  </a:lnTo>
                  <a:lnTo>
                    <a:pt x="1530" y="349"/>
                  </a:lnTo>
                  <a:lnTo>
                    <a:pt x="1536" y="361"/>
                  </a:lnTo>
                  <a:lnTo>
                    <a:pt x="1536" y="373"/>
                  </a:lnTo>
                  <a:lnTo>
                    <a:pt x="1542" y="385"/>
                  </a:lnTo>
                  <a:lnTo>
                    <a:pt x="1548" y="397"/>
                  </a:lnTo>
                  <a:lnTo>
                    <a:pt x="1554" y="409"/>
                  </a:lnTo>
                  <a:lnTo>
                    <a:pt x="1560" y="421"/>
                  </a:lnTo>
                  <a:lnTo>
                    <a:pt x="1560" y="433"/>
                  </a:lnTo>
                  <a:lnTo>
                    <a:pt x="1566" y="451"/>
                  </a:lnTo>
                  <a:lnTo>
                    <a:pt x="1572" y="463"/>
                  </a:lnTo>
                  <a:lnTo>
                    <a:pt x="1578" y="475"/>
                  </a:lnTo>
                  <a:lnTo>
                    <a:pt x="1584" y="487"/>
                  </a:lnTo>
                  <a:lnTo>
                    <a:pt x="1584" y="499"/>
                  </a:lnTo>
                  <a:lnTo>
                    <a:pt x="1590" y="511"/>
                  </a:lnTo>
                  <a:lnTo>
                    <a:pt x="1596" y="523"/>
                  </a:lnTo>
                  <a:lnTo>
                    <a:pt x="1602" y="541"/>
                  </a:lnTo>
                  <a:lnTo>
                    <a:pt x="1608" y="553"/>
                  </a:lnTo>
                  <a:lnTo>
                    <a:pt x="1608" y="565"/>
                  </a:lnTo>
                  <a:lnTo>
                    <a:pt x="1614" y="577"/>
                  </a:lnTo>
                  <a:lnTo>
                    <a:pt x="1620" y="589"/>
                  </a:lnTo>
                  <a:lnTo>
                    <a:pt x="1626" y="601"/>
                  </a:lnTo>
                  <a:lnTo>
                    <a:pt x="1626" y="613"/>
                  </a:lnTo>
                  <a:lnTo>
                    <a:pt x="1632" y="625"/>
                  </a:lnTo>
                  <a:lnTo>
                    <a:pt x="1638" y="643"/>
                  </a:lnTo>
                  <a:lnTo>
                    <a:pt x="1644" y="655"/>
                  </a:lnTo>
                  <a:lnTo>
                    <a:pt x="1650" y="667"/>
                  </a:lnTo>
                  <a:lnTo>
                    <a:pt x="1650" y="679"/>
                  </a:lnTo>
                  <a:lnTo>
                    <a:pt x="1656" y="691"/>
                  </a:lnTo>
                  <a:lnTo>
                    <a:pt x="1662" y="703"/>
                  </a:lnTo>
                  <a:lnTo>
                    <a:pt x="1668" y="715"/>
                  </a:lnTo>
                  <a:lnTo>
                    <a:pt x="1674" y="727"/>
                  </a:lnTo>
                  <a:lnTo>
                    <a:pt x="1674" y="739"/>
                  </a:lnTo>
                  <a:lnTo>
                    <a:pt x="1680" y="745"/>
                  </a:lnTo>
                  <a:lnTo>
                    <a:pt x="1686" y="758"/>
                  </a:lnTo>
                  <a:lnTo>
                    <a:pt x="1692" y="770"/>
                  </a:lnTo>
                  <a:lnTo>
                    <a:pt x="1698" y="782"/>
                  </a:lnTo>
                  <a:lnTo>
                    <a:pt x="1698" y="794"/>
                  </a:lnTo>
                  <a:lnTo>
                    <a:pt x="1704" y="806"/>
                  </a:lnTo>
                  <a:lnTo>
                    <a:pt x="1710" y="812"/>
                  </a:lnTo>
                  <a:lnTo>
                    <a:pt x="1716" y="824"/>
                  </a:lnTo>
                  <a:lnTo>
                    <a:pt x="1722" y="836"/>
                  </a:lnTo>
                  <a:lnTo>
                    <a:pt x="1722" y="842"/>
                  </a:lnTo>
                  <a:lnTo>
                    <a:pt x="1728" y="854"/>
                  </a:lnTo>
                  <a:lnTo>
                    <a:pt x="1734" y="854"/>
                  </a:lnTo>
                  <a:lnTo>
                    <a:pt x="1740" y="848"/>
                  </a:lnTo>
                  <a:lnTo>
                    <a:pt x="1746" y="836"/>
                  </a:lnTo>
                  <a:lnTo>
                    <a:pt x="1746" y="830"/>
                  </a:lnTo>
                  <a:lnTo>
                    <a:pt x="1752" y="818"/>
                  </a:lnTo>
                  <a:lnTo>
                    <a:pt x="1758" y="812"/>
                  </a:lnTo>
                  <a:lnTo>
                    <a:pt x="1764" y="806"/>
                  </a:lnTo>
                  <a:lnTo>
                    <a:pt x="1770" y="794"/>
                  </a:lnTo>
                  <a:lnTo>
                    <a:pt x="1770" y="788"/>
                  </a:lnTo>
                  <a:lnTo>
                    <a:pt x="1776" y="782"/>
                  </a:lnTo>
                  <a:lnTo>
                    <a:pt x="1782" y="776"/>
                  </a:lnTo>
                  <a:lnTo>
                    <a:pt x="1788" y="770"/>
                  </a:lnTo>
                  <a:lnTo>
                    <a:pt x="1788" y="758"/>
                  </a:lnTo>
                  <a:lnTo>
                    <a:pt x="1794" y="752"/>
                  </a:lnTo>
                  <a:lnTo>
                    <a:pt x="1800" y="745"/>
                  </a:lnTo>
                  <a:lnTo>
                    <a:pt x="1806" y="739"/>
                  </a:lnTo>
                  <a:lnTo>
                    <a:pt x="1812" y="733"/>
                  </a:lnTo>
                  <a:lnTo>
                    <a:pt x="1818" y="727"/>
                  </a:lnTo>
                  <a:lnTo>
                    <a:pt x="1824" y="721"/>
                  </a:lnTo>
                  <a:lnTo>
                    <a:pt x="1830" y="715"/>
                  </a:lnTo>
                  <a:lnTo>
                    <a:pt x="1836" y="709"/>
                  </a:lnTo>
                  <a:lnTo>
                    <a:pt x="1842" y="703"/>
                  </a:lnTo>
                  <a:lnTo>
                    <a:pt x="1848" y="697"/>
                  </a:lnTo>
                  <a:lnTo>
                    <a:pt x="1854" y="697"/>
                  </a:lnTo>
                  <a:lnTo>
                    <a:pt x="1860" y="691"/>
                  </a:lnTo>
                  <a:lnTo>
                    <a:pt x="1866" y="685"/>
                  </a:lnTo>
                  <a:lnTo>
                    <a:pt x="1872" y="685"/>
                  </a:lnTo>
                  <a:lnTo>
                    <a:pt x="1878" y="679"/>
                  </a:lnTo>
                  <a:lnTo>
                    <a:pt x="1884" y="679"/>
                  </a:lnTo>
                  <a:lnTo>
                    <a:pt x="1890" y="679"/>
                  </a:lnTo>
                  <a:lnTo>
                    <a:pt x="1896" y="673"/>
                  </a:lnTo>
                  <a:lnTo>
                    <a:pt x="1902" y="673"/>
                  </a:lnTo>
                  <a:lnTo>
                    <a:pt x="1908" y="673"/>
                  </a:lnTo>
                  <a:lnTo>
                    <a:pt x="1914" y="673"/>
                  </a:lnTo>
                  <a:lnTo>
                    <a:pt x="1920" y="673"/>
                  </a:lnTo>
                  <a:lnTo>
                    <a:pt x="1926" y="673"/>
                  </a:lnTo>
                  <a:lnTo>
                    <a:pt x="1932" y="673"/>
                  </a:lnTo>
                  <a:lnTo>
                    <a:pt x="1938" y="673"/>
                  </a:lnTo>
                  <a:lnTo>
                    <a:pt x="1944" y="673"/>
                  </a:lnTo>
                  <a:lnTo>
                    <a:pt x="1950" y="679"/>
                  </a:lnTo>
                  <a:lnTo>
                    <a:pt x="1956" y="679"/>
                  </a:lnTo>
                  <a:lnTo>
                    <a:pt x="1962" y="679"/>
                  </a:lnTo>
                  <a:lnTo>
                    <a:pt x="1968" y="685"/>
                  </a:lnTo>
                  <a:lnTo>
                    <a:pt x="1974" y="691"/>
                  </a:lnTo>
                  <a:lnTo>
                    <a:pt x="1980" y="691"/>
                  </a:lnTo>
                  <a:lnTo>
                    <a:pt x="1986" y="691"/>
                  </a:lnTo>
                  <a:lnTo>
                    <a:pt x="1992" y="697"/>
                  </a:lnTo>
                  <a:lnTo>
                    <a:pt x="1998" y="703"/>
                  </a:lnTo>
                  <a:lnTo>
                    <a:pt x="2004" y="703"/>
                  </a:lnTo>
                  <a:lnTo>
                    <a:pt x="2010" y="709"/>
                  </a:lnTo>
                  <a:lnTo>
                    <a:pt x="2016" y="715"/>
                  </a:lnTo>
                  <a:lnTo>
                    <a:pt x="2022" y="721"/>
                  </a:lnTo>
                  <a:lnTo>
                    <a:pt x="2028" y="721"/>
                  </a:lnTo>
                  <a:lnTo>
                    <a:pt x="2034" y="727"/>
                  </a:lnTo>
                  <a:lnTo>
                    <a:pt x="2040" y="733"/>
                  </a:lnTo>
                  <a:lnTo>
                    <a:pt x="2046" y="739"/>
                  </a:lnTo>
                  <a:lnTo>
                    <a:pt x="2052" y="745"/>
                  </a:lnTo>
                  <a:lnTo>
                    <a:pt x="2058" y="752"/>
                  </a:lnTo>
                  <a:lnTo>
                    <a:pt x="2064" y="758"/>
                  </a:lnTo>
                  <a:lnTo>
                    <a:pt x="2070" y="764"/>
                  </a:lnTo>
                  <a:lnTo>
                    <a:pt x="2076" y="770"/>
                  </a:lnTo>
                  <a:lnTo>
                    <a:pt x="2082" y="776"/>
                  </a:lnTo>
                  <a:lnTo>
                    <a:pt x="2088" y="782"/>
                  </a:lnTo>
                  <a:lnTo>
                    <a:pt x="2094" y="788"/>
                  </a:lnTo>
                  <a:lnTo>
                    <a:pt x="2100" y="794"/>
                  </a:lnTo>
                  <a:lnTo>
                    <a:pt x="2106" y="800"/>
                  </a:lnTo>
                  <a:lnTo>
                    <a:pt x="2112" y="806"/>
                  </a:lnTo>
                  <a:lnTo>
                    <a:pt x="2118" y="812"/>
                  </a:lnTo>
                  <a:lnTo>
                    <a:pt x="2124" y="818"/>
                  </a:lnTo>
                  <a:lnTo>
                    <a:pt x="2130" y="824"/>
                  </a:lnTo>
                  <a:lnTo>
                    <a:pt x="2136" y="830"/>
                  </a:lnTo>
                  <a:lnTo>
                    <a:pt x="2142" y="836"/>
                  </a:lnTo>
                  <a:lnTo>
                    <a:pt x="2148" y="842"/>
                  </a:lnTo>
                  <a:lnTo>
                    <a:pt x="2154" y="848"/>
                  </a:lnTo>
                  <a:lnTo>
                    <a:pt x="2160" y="854"/>
                  </a:lnTo>
                  <a:lnTo>
                    <a:pt x="2166" y="860"/>
                  </a:lnTo>
                  <a:lnTo>
                    <a:pt x="2172" y="854"/>
                  </a:lnTo>
                  <a:lnTo>
                    <a:pt x="2178" y="848"/>
                  </a:lnTo>
                  <a:lnTo>
                    <a:pt x="2184" y="842"/>
                  </a:lnTo>
                  <a:lnTo>
                    <a:pt x="2190" y="836"/>
                  </a:lnTo>
                  <a:lnTo>
                    <a:pt x="2196" y="830"/>
                  </a:lnTo>
                  <a:lnTo>
                    <a:pt x="2202" y="824"/>
                  </a:lnTo>
                  <a:lnTo>
                    <a:pt x="2208" y="818"/>
                  </a:lnTo>
                  <a:lnTo>
                    <a:pt x="2214" y="812"/>
                  </a:lnTo>
                  <a:lnTo>
                    <a:pt x="2220" y="812"/>
                  </a:lnTo>
                  <a:lnTo>
                    <a:pt x="2226" y="806"/>
                  </a:lnTo>
                  <a:lnTo>
                    <a:pt x="2232" y="800"/>
                  </a:lnTo>
                  <a:lnTo>
                    <a:pt x="2238" y="794"/>
                  </a:lnTo>
                  <a:lnTo>
                    <a:pt x="2244" y="794"/>
                  </a:lnTo>
                  <a:lnTo>
                    <a:pt x="2250" y="788"/>
                  </a:lnTo>
                  <a:lnTo>
                    <a:pt x="2256" y="782"/>
                  </a:lnTo>
                  <a:lnTo>
                    <a:pt x="2262" y="782"/>
                  </a:lnTo>
                  <a:lnTo>
                    <a:pt x="2268" y="776"/>
                  </a:lnTo>
                  <a:lnTo>
                    <a:pt x="2274" y="770"/>
                  </a:lnTo>
                  <a:lnTo>
                    <a:pt x="2280" y="770"/>
                  </a:lnTo>
                  <a:lnTo>
                    <a:pt x="2286" y="770"/>
                  </a:lnTo>
                  <a:lnTo>
                    <a:pt x="2292" y="764"/>
                  </a:lnTo>
                  <a:lnTo>
                    <a:pt x="2298" y="764"/>
                  </a:lnTo>
                  <a:lnTo>
                    <a:pt x="2304" y="758"/>
                  </a:lnTo>
                  <a:lnTo>
                    <a:pt x="2310" y="758"/>
                  </a:lnTo>
                  <a:lnTo>
                    <a:pt x="2316" y="758"/>
                  </a:lnTo>
                  <a:lnTo>
                    <a:pt x="2322" y="752"/>
                  </a:lnTo>
                  <a:lnTo>
                    <a:pt x="2328" y="752"/>
                  </a:lnTo>
                  <a:lnTo>
                    <a:pt x="2334" y="752"/>
                  </a:lnTo>
                  <a:lnTo>
                    <a:pt x="2340" y="752"/>
                  </a:lnTo>
                  <a:lnTo>
                    <a:pt x="2346" y="752"/>
                  </a:lnTo>
                  <a:lnTo>
                    <a:pt x="2352" y="752"/>
                  </a:lnTo>
                  <a:lnTo>
                    <a:pt x="2358" y="752"/>
                  </a:lnTo>
                  <a:lnTo>
                    <a:pt x="2364" y="752"/>
                  </a:lnTo>
                  <a:lnTo>
                    <a:pt x="2370" y="752"/>
                  </a:lnTo>
                  <a:lnTo>
                    <a:pt x="2376" y="752"/>
                  </a:lnTo>
                  <a:lnTo>
                    <a:pt x="2382" y="752"/>
                  </a:lnTo>
                  <a:lnTo>
                    <a:pt x="2388" y="752"/>
                  </a:lnTo>
                  <a:lnTo>
                    <a:pt x="2394" y="752"/>
                  </a:lnTo>
                  <a:lnTo>
                    <a:pt x="2400" y="752"/>
                  </a:lnTo>
                  <a:lnTo>
                    <a:pt x="2406" y="752"/>
                  </a:lnTo>
                  <a:lnTo>
                    <a:pt x="2412" y="758"/>
                  </a:lnTo>
                  <a:lnTo>
                    <a:pt x="2418" y="758"/>
                  </a:lnTo>
                  <a:lnTo>
                    <a:pt x="2424" y="758"/>
                  </a:lnTo>
                  <a:lnTo>
                    <a:pt x="2430" y="764"/>
                  </a:lnTo>
                  <a:lnTo>
                    <a:pt x="2436" y="764"/>
                  </a:lnTo>
                  <a:lnTo>
                    <a:pt x="2442" y="764"/>
                  </a:lnTo>
                  <a:lnTo>
                    <a:pt x="2448" y="770"/>
                  </a:lnTo>
                  <a:lnTo>
                    <a:pt x="2454" y="770"/>
                  </a:lnTo>
                  <a:lnTo>
                    <a:pt x="2460" y="776"/>
                  </a:lnTo>
                  <a:lnTo>
                    <a:pt x="2466" y="776"/>
                  </a:lnTo>
                  <a:lnTo>
                    <a:pt x="2472" y="782"/>
                  </a:lnTo>
                  <a:lnTo>
                    <a:pt x="2478" y="782"/>
                  </a:lnTo>
                  <a:lnTo>
                    <a:pt x="2484" y="788"/>
                  </a:lnTo>
                  <a:lnTo>
                    <a:pt x="2490" y="788"/>
                  </a:lnTo>
                  <a:lnTo>
                    <a:pt x="2496" y="794"/>
                  </a:lnTo>
                  <a:lnTo>
                    <a:pt x="2502" y="794"/>
                  </a:lnTo>
                  <a:lnTo>
                    <a:pt x="2508" y="800"/>
                  </a:lnTo>
                  <a:lnTo>
                    <a:pt x="2514" y="806"/>
                  </a:lnTo>
                  <a:lnTo>
                    <a:pt x="2520" y="806"/>
                  </a:lnTo>
                  <a:lnTo>
                    <a:pt x="2526" y="812"/>
                  </a:lnTo>
                  <a:lnTo>
                    <a:pt x="2532" y="818"/>
                  </a:lnTo>
                  <a:lnTo>
                    <a:pt x="2538" y="818"/>
                  </a:lnTo>
                  <a:lnTo>
                    <a:pt x="2544" y="824"/>
                  </a:lnTo>
                  <a:lnTo>
                    <a:pt x="2550" y="830"/>
                  </a:lnTo>
                  <a:lnTo>
                    <a:pt x="2556" y="830"/>
                  </a:lnTo>
                  <a:lnTo>
                    <a:pt x="2562" y="836"/>
                  </a:lnTo>
                  <a:lnTo>
                    <a:pt x="2568" y="842"/>
                  </a:lnTo>
                  <a:lnTo>
                    <a:pt x="2574" y="848"/>
                  </a:lnTo>
                  <a:lnTo>
                    <a:pt x="2580" y="848"/>
                  </a:lnTo>
                  <a:lnTo>
                    <a:pt x="2586" y="854"/>
                  </a:lnTo>
                  <a:lnTo>
                    <a:pt x="2592" y="854"/>
                  </a:lnTo>
                  <a:lnTo>
                    <a:pt x="2598" y="86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3806" name="Line 187"/>
            <p:cNvSpPr>
              <a:spLocks noChangeShapeType="1"/>
            </p:cNvSpPr>
            <p:nvPr/>
          </p:nvSpPr>
          <p:spPr bwMode="auto">
            <a:xfrm>
              <a:off x="3574" y="2998"/>
              <a:ext cx="205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807" name="Freeform 235"/>
            <p:cNvSpPr>
              <a:spLocks/>
            </p:cNvSpPr>
            <p:nvPr/>
          </p:nvSpPr>
          <p:spPr bwMode="auto">
            <a:xfrm>
              <a:off x="3910" y="2575"/>
              <a:ext cx="1413" cy="420"/>
            </a:xfrm>
            <a:custGeom>
              <a:avLst/>
              <a:gdLst>
                <a:gd name="T0" fmla="*/ 1 w 2598"/>
                <a:gd name="T1" fmla="*/ 0 h 860"/>
                <a:gd name="T2" fmla="*/ 1 w 2598"/>
                <a:gd name="T3" fmla="*/ 0 h 860"/>
                <a:gd name="T4" fmla="*/ 1 w 2598"/>
                <a:gd name="T5" fmla="*/ 0 h 860"/>
                <a:gd name="T6" fmla="*/ 1 w 2598"/>
                <a:gd name="T7" fmla="*/ 0 h 860"/>
                <a:gd name="T8" fmla="*/ 1 w 2598"/>
                <a:gd name="T9" fmla="*/ 0 h 860"/>
                <a:gd name="T10" fmla="*/ 1 w 2598"/>
                <a:gd name="T11" fmla="*/ 0 h 860"/>
                <a:gd name="T12" fmla="*/ 1 w 2598"/>
                <a:gd name="T13" fmla="*/ 0 h 860"/>
                <a:gd name="T14" fmla="*/ 1 w 2598"/>
                <a:gd name="T15" fmla="*/ 0 h 860"/>
                <a:gd name="T16" fmla="*/ 1 w 2598"/>
                <a:gd name="T17" fmla="*/ 0 h 860"/>
                <a:gd name="T18" fmla="*/ 1 w 2598"/>
                <a:gd name="T19" fmla="*/ 0 h 860"/>
                <a:gd name="T20" fmla="*/ 1 w 2598"/>
                <a:gd name="T21" fmla="*/ 0 h 860"/>
                <a:gd name="T22" fmla="*/ 1 w 2598"/>
                <a:gd name="T23" fmla="*/ 0 h 860"/>
                <a:gd name="T24" fmla="*/ 1 w 2598"/>
                <a:gd name="T25" fmla="*/ 0 h 860"/>
                <a:gd name="T26" fmla="*/ 1 w 2598"/>
                <a:gd name="T27" fmla="*/ 0 h 860"/>
                <a:gd name="T28" fmla="*/ 1 w 2598"/>
                <a:gd name="T29" fmla="*/ 0 h 860"/>
                <a:gd name="T30" fmla="*/ 1 w 2598"/>
                <a:gd name="T31" fmla="*/ 0 h 860"/>
                <a:gd name="T32" fmla="*/ 1 w 2598"/>
                <a:gd name="T33" fmla="*/ 0 h 860"/>
                <a:gd name="T34" fmla="*/ 1 w 2598"/>
                <a:gd name="T35" fmla="*/ 0 h 860"/>
                <a:gd name="T36" fmla="*/ 1 w 2598"/>
                <a:gd name="T37" fmla="*/ 0 h 860"/>
                <a:gd name="T38" fmla="*/ 1 w 2598"/>
                <a:gd name="T39" fmla="*/ 0 h 860"/>
                <a:gd name="T40" fmla="*/ 1 w 2598"/>
                <a:gd name="T41" fmla="*/ 0 h 860"/>
                <a:gd name="T42" fmla="*/ 1 w 2598"/>
                <a:gd name="T43" fmla="*/ 0 h 860"/>
                <a:gd name="T44" fmla="*/ 1 w 2598"/>
                <a:gd name="T45" fmla="*/ 0 h 860"/>
                <a:gd name="T46" fmla="*/ 1 w 2598"/>
                <a:gd name="T47" fmla="*/ 0 h 860"/>
                <a:gd name="T48" fmla="*/ 1 w 2598"/>
                <a:gd name="T49" fmla="*/ 0 h 860"/>
                <a:gd name="T50" fmla="*/ 1 w 2598"/>
                <a:gd name="T51" fmla="*/ 0 h 860"/>
                <a:gd name="T52" fmla="*/ 1 w 2598"/>
                <a:gd name="T53" fmla="*/ 0 h 860"/>
                <a:gd name="T54" fmla="*/ 1 w 2598"/>
                <a:gd name="T55" fmla="*/ 0 h 860"/>
                <a:gd name="T56" fmla="*/ 1 w 2598"/>
                <a:gd name="T57" fmla="*/ 0 h 860"/>
                <a:gd name="T58" fmla="*/ 1 w 2598"/>
                <a:gd name="T59" fmla="*/ 0 h 860"/>
                <a:gd name="T60" fmla="*/ 1 w 2598"/>
                <a:gd name="T61" fmla="*/ 0 h 860"/>
                <a:gd name="T62" fmla="*/ 1 w 2598"/>
                <a:gd name="T63" fmla="*/ 0 h 860"/>
                <a:gd name="T64" fmla="*/ 1 w 2598"/>
                <a:gd name="T65" fmla="*/ 0 h 860"/>
                <a:gd name="T66" fmla="*/ 1 w 2598"/>
                <a:gd name="T67" fmla="*/ 0 h 860"/>
                <a:gd name="T68" fmla="*/ 1 w 2598"/>
                <a:gd name="T69" fmla="*/ 0 h 860"/>
                <a:gd name="T70" fmla="*/ 1 w 2598"/>
                <a:gd name="T71" fmla="*/ 0 h 860"/>
                <a:gd name="T72" fmla="*/ 1 w 2598"/>
                <a:gd name="T73" fmla="*/ 0 h 860"/>
                <a:gd name="T74" fmla="*/ 1 w 2598"/>
                <a:gd name="T75" fmla="*/ 0 h 860"/>
                <a:gd name="T76" fmla="*/ 1 w 2598"/>
                <a:gd name="T77" fmla="*/ 0 h 860"/>
                <a:gd name="T78" fmla="*/ 1 w 2598"/>
                <a:gd name="T79" fmla="*/ 0 h 860"/>
                <a:gd name="T80" fmla="*/ 1 w 2598"/>
                <a:gd name="T81" fmla="*/ 0 h 860"/>
                <a:gd name="T82" fmla="*/ 1 w 2598"/>
                <a:gd name="T83" fmla="*/ 0 h 860"/>
                <a:gd name="T84" fmla="*/ 1 w 2598"/>
                <a:gd name="T85" fmla="*/ 0 h 860"/>
                <a:gd name="T86" fmla="*/ 1 w 2598"/>
                <a:gd name="T87" fmla="*/ 0 h 860"/>
                <a:gd name="T88" fmla="*/ 1 w 2598"/>
                <a:gd name="T89" fmla="*/ 0 h 860"/>
                <a:gd name="T90" fmla="*/ 1 w 2598"/>
                <a:gd name="T91" fmla="*/ 0 h 860"/>
                <a:gd name="T92" fmla="*/ 1 w 2598"/>
                <a:gd name="T93" fmla="*/ 0 h 860"/>
                <a:gd name="T94" fmla="*/ 1 w 2598"/>
                <a:gd name="T95" fmla="*/ 0 h 860"/>
                <a:gd name="T96" fmla="*/ 1 w 2598"/>
                <a:gd name="T97" fmla="*/ 0 h 860"/>
                <a:gd name="T98" fmla="*/ 1 w 2598"/>
                <a:gd name="T99" fmla="*/ 0 h 860"/>
                <a:gd name="T100" fmla="*/ 1 w 2598"/>
                <a:gd name="T101" fmla="*/ 0 h 860"/>
                <a:gd name="T102" fmla="*/ 1 w 2598"/>
                <a:gd name="T103" fmla="*/ 0 h 860"/>
                <a:gd name="T104" fmla="*/ 1 w 2598"/>
                <a:gd name="T105" fmla="*/ 0 h 860"/>
                <a:gd name="T106" fmla="*/ 1 w 2598"/>
                <a:gd name="T107" fmla="*/ 0 h 860"/>
                <a:gd name="T108" fmla="*/ 1 w 2598"/>
                <a:gd name="T109" fmla="*/ 0 h 860"/>
                <a:gd name="T110" fmla="*/ 1 w 2598"/>
                <a:gd name="T111" fmla="*/ 0 h 860"/>
                <a:gd name="T112" fmla="*/ 1 w 2598"/>
                <a:gd name="T113" fmla="*/ 0 h 860"/>
                <a:gd name="T114" fmla="*/ 1 w 2598"/>
                <a:gd name="T115" fmla="*/ 0 h 8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8"/>
                <a:gd name="T175" fmla="*/ 0 h 860"/>
                <a:gd name="T176" fmla="*/ 2598 w 2598"/>
                <a:gd name="T177" fmla="*/ 860 h 8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8" h="860">
                  <a:moveTo>
                    <a:pt x="0" y="860"/>
                  </a:moveTo>
                  <a:lnTo>
                    <a:pt x="6" y="860"/>
                  </a:lnTo>
                  <a:lnTo>
                    <a:pt x="12" y="860"/>
                  </a:lnTo>
                  <a:lnTo>
                    <a:pt x="18" y="860"/>
                  </a:lnTo>
                  <a:lnTo>
                    <a:pt x="24" y="860"/>
                  </a:lnTo>
                  <a:lnTo>
                    <a:pt x="30" y="860"/>
                  </a:lnTo>
                  <a:lnTo>
                    <a:pt x="36" y="860"/>
                  </a:lnTo>
                  <a:lnTo>
                    <a:pt x="42" y="860"/>
                  </a:lnTo>
                  <a:lnTo>
                    <a:pt x="48" y="860"/>
                  </a:lnTo>
                  <a:lnTo>
                    <a:pt x="54" y="860"/>
                  </a:lnTo>
                  <a:lnTo>
                    <a:pt x="60" y="860"/>
                  </a:lnTo>
                  <a:lnTo>
                    <a:pt x="66" y="860"/>
                  </a:lnTo>
                  <a:lnTo>
                    <a:pt x="72" y="860"/>
                  </a:lnTo>
                  <a:lnTo>
                    <a:pt x="78" y="860"/>
                  </a:lnTo>
                  <a:lnTo>
                    <a:pt x="84" y="860"/>
                  </a:lnTo>
                  <a:lnTo>
                    <a:pt x="90" y="860"/>
                  </a:lnTo>
                  <a:lnTo>
                    <a:pt x="96" y="860"/>
                  </a:lnTo>
                  <a:lnTo>
                    <a:pt x="102" y="860"/>
                  </a:lnTo>
                  <a:lnTo>
                    <a:pt x="108" y="860"/>
                  </a:lnTo>
                  <a:lnTo>
                    <a:pt x="114" y="860"/>
                  </a:lnTo>
                  <a:lnTo>
                    <a:pt x="120" y="860"/>
                  </a:lnTo>
                  <a:lnTo>
                    <a:pt x="126" y="860"/>
                  </a:lnTo>
                  <a:lnTo>
                    <a:pt x="132" y="860"/>
                  </a:lnTo>
                  <a:lnTo>
                    <a:pt x="138" y="860"/>
                  </a:lnTo>
                  <a:lnTo>
                    <a:pt x="144" y="860"/>
                  </a:lnTo>
                  <a:lnTo>
                    <a:pt x="150" y="860"/>
                  </a:lnTo>
                  <a:lnTo>
                    <a:pt x="156" y="860"/>
                  </a:lnTo>
                  <a:lnTo>
                    <a:pt x="162" y="860"/>
                  </a:lnTo>
                  <a:lnTo>
                    <a:pt x="168" y="860"/>
                  </a:lnTo>
                  <a:lnTo>
                    <a:pt x="174" y="860"/>
                  </a:lnTo>
                  <a:lnTo>
                    <a:pt x="180" y="860"/>
                  </a:lnTo>
                  <a:lnTo>
                    <a:pt x="186" y="860"/>
                  </a:lnTo>
                  <a:lnTo>
                    <a:pt x="192" y="860"/>
                  </a:lnTo>
                  <a:lnTo>
                    <a:pt x="198" y="860"/>
                  </a:lnTo>
                  <a:lnTo>
                    <a:pt x="204" y="860"/>
                  </a:lnTo>
                  <a:lnTo>
                    <a:pt x="210" y="860"/>
                  </a:lnTo>
                  <a:lnTo>
                    <a:pt x="216" y="860"/>
                  </a:lnTo>
                  <a:lnTo>
                    <a:pt x="222" y="860"/>
                  </a:lnTo>
                  <a:lnTo>
                    <a:pt x="228" y="860"/>
                  </a:lnTo>
                  <a:lnTo>
                    <a:pt x="234" y="860"/>
                  </a:lnTo>
                  <a:lnTo>
                    <a:pt x="240" y="860"/>
                  </a:lnTo>
                  <a:lnTo>
                    <a:pt x="246" y="860"/>
                  </a:lnTo>
                  <a:lnTo>
                    <a:pt x="252" y="860"/>
                  </a:lnTo>
                  <a:lnTo>
                    <a:pt x="258" y="860"/>
                  </a:lnTo>
                  <a:lnTo>
                    <a:pt x="264" y="860"/>
                  </a:lnTo>
                  <a:lnTo>
                    <a:pt x="270" y="860"/>
                  </a:lnTo>
                  <a:lnTo>
                    <a:pt x="276" y="860"/>
                  </a:lnTo>
                  <a:lnTo>
                    <a:pt x="282" y="860"/>
                  </a:lnTo>
                  <a:lnTo>
                    <a:pt x="288" y="860"/>
                  </a:lnTo>
                  <a:lnTo>
                    <a:pt x="294" y="860"/>
                  </a:lnTo>
                  <a:lnTo>
                    <a:pt x="300" y="860"/>
                  </a:lnTo>
                  <a:lnTo>
                    <a:pt x="306" y="860"/>
                  </a:lnTo>
                  <a:lnTo>
                    <a:pt x="312" y="860"/>
                  </a:lnTo>
                  <a:lnTo>
                    <a:pt x="318" y="860"/>
                  </a:lnTo>
                  <a:lnTo>
                    <a:pt x="324" y="860"/>
                  </a:lnTo>
                  <a:lnTo>
                    <a:pt x="330" y="860"/>
                  </a:lnTo>
                  <a:lnTo>
                    <a:pt x="336" y="860"/>
                  </a:lnTo>
                  <a:lnTo>
                    <a:pt x="342" y="860"/>
                  </a:lnTo>
                  <a:lnTo>
                    <a:pt x="348" y="860"/>
                  </a:lnTo>
                  <a:lnTo>
                    <a:pt x="354" y="860"/>
                  </a:lnTo>
                  <a:lnTo>
                    <a:pt x="360" y="860"/>
                  </a:lnTo>
                  <a:lnTo>
                    <a:pt x="366" y="860"/>
                  </a:lnTo>
                  <a:lnTo>
                    <a:pt x="372" y="860"/>
                  </a:lnTo>
                  <a:lnTo>
                    <a:pt x="378" y="860"/>
                  </a:lnTo>
                  <a:lnTo>
                    <a:pt x="384" y="860"/>
                  </a:lnTo>
                  <a:lnTo>
                    <a:pt x="390" y="860"/>
                  </a:lnTo>
                  <a:lnTo>
                    <a:pt x="396" y="860"/>
                  </a:lnTo>
                  <a:lnTo>
                    <a:pt x="402" y="860"/>
                  </a:lnTo>
                  <a:lnTo>
                    <a:pt x="408" y="860"/>
                  </a:lnTo>
                  <a:lnTo>
                    <a:pt x="414" y="860"/>
                  </a:lnTo>
                  <a:lnTo>
                    <a:pt x="420" y="860"/>
                  </a:lnTo>
                  <a:lnTo>
                    <a:pt x="426" y="860"/>
                  </a:lnTo>
                  <a:lnTo>
                    <a:pt x="432" y="860"/>
                  </a:lnTo>
                  <a:lnTo>
                    <a:pt x="438" y="860"/>
                  </a:lnTo>
                  <a:lnTo>
                    <a:pt x="444" y="860"/>
                  </a:lnTo>
                  <a:lnTo>
                    <a:pt x="450" y="860"/>
                  </a:lnTo>
                  <a:lnTo>
                    <a:pt x="456" y="860"/>
                  </a:lnTo>
                  <a:lnTo>
                    <a:pt x="462" y="860"/>
                  </a:lnTo>
                  <a:lnTo>
                    <a:pt x="468" y="860"/>
                  </a:lnTo>
                  <a:lnTo>
                    <a:pt x="474" y="860"/>
                  </a:lnTo>
                  <a:lnTo>
                    <a:pt x="480" y="860"/>
                  </a:lnTo>
                  <a:lnTo>
                    <a:pt x="486" y="860"/>
                  </a:lnTo>
                  <a:lnTo>
                    <a:pt x="492" y="860"/>
                  </a:lnTo>
                  <a:lnTo>
                    <a:pt x="498" y="860"/>
                  </a:lnTo>
                  <a:lnTo>
                    <a:pt x="504" y="860"/>
                  </a:lnTo>
                  <a:lnTo>
                    <a:pt x="510" y="860"/>
                  </a:lnTo>
                  <a:lnTo>
                    <a:pt x="516" y="860"/>
                  </a:lnTo>
                  <a:lnTo>
                    <a:pt x="522" y="860"/>
                  </a:lnTo>
                  <a:lnTo>
                    <a:pt x="528" y="860"/>
                  </a:lnTo>
                  <a:lnTo>
                    <a:pt x="534" y="860"/>
                  </a:lnTo>
                  <a:lnTo>
                    <a:pt x="540" y="860"/>
                  </a:lnTo>
                  <a:lnTo>
                    <a:pt x="546" y="860"/>
                  </a:lnTo>
                  <a:lnTo>
                    <a:pt x="552" y="860"/>
                  </a:lnTo>
                  <a:lnTo>
                    <a:pt x="558" y="860"/>
                  </a:lnTo>
                  <a:lnTo>
                    <a:pt x="564" y="860"/>
                  </a:lnTo>
                  <a:lnTo>
                    <a:pt x="570" y="860"/>
                  </a:lnTo>
                  <a:lnTo>
                    <a:pt x="576" y="860"/>
                  </a:lnTo>
                  <a:lnTo>
                    <a:pt x="582" y="860"/>
                  </a:lnTo>
                  <a:lnTo>
                    <a:pt x="588" y="860"/>
                  </a:lnTo>
                  <a:lnTo>
                    <a:pt x="594" y="860"/>
                  </a:lnTo>
                  <a:lnTo>
                    <a:pt x="600" y="860"/>
                  </a:lnTo>
                  <a:lnTo>
                    <a:pt x="606" y="860"/>
                  </a:lnTo>
                  <a:lnTo>
                    <a:pt x="612" y="860"/>
                  </a:lnTo>
                  <a:lnTo>
                    <a:pt x="618" y="860"/>
                  </a:lnTo>
                  <a:lnTo>
                    <a:pt x="624" y="860"/>
                  </a:lnTo>
                  <a:lnTo>
                    <a:pt x="630" y="860"/>
                  </a:lnTo>
                  <a:lnTo>
                    <a:pt x="636" y="860"/>
                  </a:lnTo>
                  <a:lnTo>
                    <a:pt x="642" y="860"/>
                  </a:lnTo>
                  <a:lnTo>
                    <a:pt x="648" y="860"/>
                  </a:lnTo>
                  <a:lnTo>
                    <a:pt x="654" y="860"/>
                  </a:lnTo>
                  <a:lnTo>
                    <a:pt x="660" y="860"/>
                  </a:lnTo>
                  <a:lnTo>
                    <a:pt x="666" y="860"/>
                  </a:lnTo>
                  <a:lnTo>
                    <a:pt x="672" y="860"/>
                  </a:lnTo>
                  <a:lnTo>
                    <a:pt x="678" y="860"/>
                  </a:lnTo>
                  <a:lnTo>
                    <a:pt x="684" y="860"/>
                  </a:lnTo>
                  <a:lnTo>
                    <a:pt x="690" y="860"/>
                  </a:lnTo>
                  <a:lnTo>
                    <a:pt x="696" y="860"/>
                  </a:lnTo>
                  <a:lnTo>
                    <a:pt x="702" y="860"/>
                  </a:lnTo>
                  <a:lnTo>
                    <a:pt x="708" y="860"/>
                  </a:lnTo>
                  <a:lnTo>
                    <a:pt x="714" y="860"/>
                  </a:lnTo>
                  <a:lnTo>
                    <a:pt x="720" y="860"/>
                  </a:lnTo>
                  <a:lnTo>
                    <a:pt x="726" y="860"/>
                  </a:lnTo>
                  <a:lnTo>
                    <a:pt x="732" y="860"/>
                  </a:lnTo>
                  <a:lnTo>
                    <a:pt x="738" y="860"/>
                  </a:lnTo>
                  <a:lnTo>
                    <a:pt x="744" y="860"/>
                  </a:lnTo>
                  <a:lnTo>
                    <a:pt x="750" y="860"/>
                  </a:lnTo>
                  <a:lnTo>
                    <a:pt x="756" y="860"/>
                  </a:lnTo>
                  <a:lnTo>
                    <a:pt x="762" y="860"/>
                  </a:lnTo>
                  <a:lnTo>
                    <a:pt x="768" y="860"/>
                  </a:lnTo>
                  <a:lnTo>
                    <a:pt x="774" y="860"/>
                  </a:lnTo>
                  <a:lnTo>
                    <a:pt x="780" y="860"/>
                  </a:lnTo>
                  <a:lnTo>
                    <a:pt x="786" y="860"/>
                  </a:lnTo>
                  <a:lnTo>
                    <a:pt x="792" y="860"/>
                  </a:lnTo>
                  <a:lnTo>
                    <a:pt x="798" y="860"/>
                  </a:lnTo>
                  <a:lnTo>
                    <a:pt x="804" y="860"/>
                  </a:lnTo>
                  <a:lnTo>
                    <a:pt x="810" y="860"/>
                  </a:lnTo>
                  <a:lnTo>
                    <a:pt x="816" y="860"/>
                  </a:lnTo>
                  <a:lnTo>
                    <a:pt x="822" y="860"/>
                  </a:lnTo>
                  <a:lnTo>
                    <a:pt x="828" y="860"/>
                  </a:lnTo>
                  <a:lnTo>
                    <a:pt x="834" y="860"/>
                  </a:lnTo>
                  <a:lnTo>
                    <a:pt x="840" y="860"/>
                  </a:lnTo>
                  <a:lnTo>
                    <a:pt x="846" y="860"/>
                  </a:lnTo>
                  <a:lnTo>
                    <a:pt x="852" y="860"/>
                  </a:lnTo>
                  <a:lnTo>
                    <a:pt x="858" y="860"/>
                  </a:lnTo>
                  <a:lnTo>
                    <a:pt x="864" y="860"/>
                  </a:lnTo>
                  <a:lnTo>
                    <a:pt x="870" y="848"/>
                  </a:lnTo>
                  <a:lnTo>
                    <a:pt x="876" y="842"/>
                  </a:lnTo>
                  <a:lnTo>
                    <a:pt x="882" y="830"/>
                  </a:lnTo>
                  <a:lnTo>
                    <a:pt x="888" y="818"/>
                  </a:lnTo>
                  <a:lnTo>
                    <a:pt x="888" y="812"/>
                  </a:lnTo>
                  <a:lnTo>
                    <a:pt x="894" y="799"/>
                  </a:lnTo>
                  <a:lnTo>
                    <a:pt x="900" y="787"/>
                  </a:lnTo>
                  <a:lnTo>
                    <a:pt x="906" y="775"/>
                  </a:lnTo>
                  <a:lnTo>
                    <a:pt x="912" y="769"/>
                  </a:lnTo>
                  <a:lnTo>
                    <a:pt x="912" y="757"/>
                  </a:lnTo>
                  <a:lnTo>
                    <a:pt x="918" y="745"/>
                  </a:lnTo>
                  <a:lnTo>
                    <a:pt x="924" y="733"/>
                  </a:lnTo>
                  <a:lnTo>
                    <a:pt x="930" y="721"/>
                  </a:lnTo>
                  <a:lnTo>
                    <a:pt x="936" y="709"/>
                  </a:lnTo>
                  <a:lnTo>
                    <a:pt x="936" y="697"/>
                  </a:lnTo>
                  <a:lnTo>
                    <a:pt x="942" y="685"/>
                  </a:lnTo>
                  <a:lnTo>
                    <a:pt x="948" y="673"/>
                  </a:lnTo>
                  <a:lnTo>
                    <a:pt x="954" y="661"/>
                  </a:lnTo>
                  <a:lnTo>
                    <a:pt x="960" y="649"/>
                  </a:lnTo>
                  <a:lnTo>
                    <a:pt x="960" y="637"/>
                  </a:lnTo>
                  <a:lnTo>
                    <a:pt x="966" y="625"/>
                  </a:lnTo>
                  <a:lnTo>
                    <a:pt x="972" y="613"/>
                  </a:lnTo>
                  <a:lnTo>
                    <a:pt x="978" y="601"/>
                  </a:lnTo>
                  <a:lnTo>
                    <a:pt x="984" y="583"/>
                  </a:lnTo>
                  <a:lnTo>
                    <a:pt x="984" y="571"/>
                  </a:lnTo>
                  <a:lnTo>
                    <a:pt x="990" y="559"/>
                  </a:lnTo>
                  <a:lnTo>
                    <a:pt x="996" y="547"/>
                  </a:lnTo>
                  <a:lnTo>
                    <a:pt x="1002" y="535"/>
                  </a:lnTo>
                  <a:lnTo>
                    <a:pt x="1002" y="523"/>
                  </a:lnTo>
                  <a:lnTo>
                    <a:pt x="1008" y="511"/>
                  </a:lnTo>
                  <a:lnTo>
                    <a:pt x="1014" y="493"/>
                  </a:lnTo>
                  <a:lnTo>
                    <a:pt x="1020" y="481"/>
                  </a:lnTo>
                  <a:lnTo>
                    <a:pt x="1026" y="469"/>
                  </a:lnTo>
                  <a:lnTo>
                    <a:pt x="1026" y="457"/>
                  </a:lnTo>
                  <a:lnTo>
                    <a:pt x="1032" y="445"/>
                  </a:lnTo>
                  <a:lnTo>
                    <a:pt x="1038" y="433"/>
                  </a:lnTo>
                  <a:lnTo>
                    <a:pt x="1044" y="415"/>
                  </a:lnTo>
                  <a:lnTo>
                    <a:pt x="1050" y="403"/>
                  </a:lnTo>
                  <a:lnTo>
                    <a:pt x="1050" y="391"/>
                  </a:lnTo>
                  <a:lnTo>
                    <a:pt x="1056" y="379"/>
                  </a:lnTo>
                  <a:lnTo>
                    <a:pt x="1062" y="367"/>
                  </a:lnTo>
                  <a:lnTo>
                    <a:pt x="1068" y="355"/>
                  </a:lnTo>
                  <a:lnTo>
                    <a:pt x="1074" y="343"/>
                  </a:lnTo>
                  <a:lnTo>
                    <a:pt x="1074" y="331"/>
                  </a:lnTo>
                  <a:lnTo>
                    <a:pt x="1080" y="319"/>
                  </a:lnTo>
                  <a:lnTo>
                    <a:pt x="1086" y="307"/>
                  </a:lnTo>
                  <a:lnTo>
                    <a:pt x="1092" y="295"/>
                  </a:lnTo>
                  <a:lnTo>
                    <a:pt x="1098" y="283"/>
                  </a:lnTo>
                  <a:lnTo>
                    <a:pt x="1098" y="271"/>
                  </a:lnTo>
                  <a:lnTo>
                    <a:pt x="1104" y="259"/>
                  </a:lnTo>
                  <a:lnTo>
                    <a:pt x="1110" y="247"/>
                  </a:lnTo>
                  <a:lnTo>
                    <a:pt x="1116" y="235"/>
                  </a:lnTo>
                  <a:lnTo>
                    <a:pt x="1122" y="229"/>
                  </a:lnTo>
                  <a:lnTo>
                    <a:pt x="1122" y="217"/>
                  </a:lnTo>
                  <a:lnTo>
                    <a:pt x="1128" y="205"/>
                  </a:lnTo>
                  <a:lnTo>
                    <a:pt x="1134" y="193"/>
                  </a:lnTo>
                  <a:lnTo>
                    <a:pt x="1140" y="187"/>
                  </a:lnTo>
                  <a:lnTo>
                    <a:pt x="1146" y="174"/>
                  </a:lnTo>
                  <a:lnTo>
                    <a:pt x="1146" y="162"/>
                  </a:lnTo>
                  <a:lnTo>
                    <a:pt x="1152" y="156"/>
                  </a:lnTo>
                  <a:lnTo>
                    <a:pt x="1158" y="144"/>
                  </a:lnTo>
                  <a:lnTo>
                    <a:pt x="1164" y="138"/>
                  </a:lnTo>
                  <a:lnTo>
                    <a:pt x="1164" y="126"/>
                  </a:lnTo>
                  <a:lnTo>
                    <a:pt x="1170" y="120"/>
                  </a:lnTo>
                  <a:lnTo>
                    <a:pt x="1176" y="108"/>
                  </a:lnTo>
                  <a:lnTo>
                    <a:pt x="1182" y="102"/>
                  </a:lnTo>
                  <a:lnTo>
                    <a:pt x="1188" y="96"/>
                  </a:lnTo>
                  <a:lnTo>
                    <a:pt x="1188" y="84"/>
                  </a:lnTo>
                  <a:lnTo>
                    <a:pt x="1194" y="78"/>
                  </a:lnTo>
                  <a:lnTo>
                    <a:pt x="1200" y="72"/>
                  </a:lnTo>
                  <a:lnTo>
                    <a:pt x="1206" y="66"/>
                  </a:lnTo>
                  <a:lnTo>
                    <a:pt x="1212" y="60"/>
                  </a:lnTo>
                  <a:lnTo>
                    <a:pt x="1212" y="54"/>
                  </a:lnTo>
                  <a:lnTo>
                    <a:pt x="1218" y="48"/>
                  </a:lnTo>
                  <a:lnTo>
                    <a:pt x="1224" y="42"/>
                  </a:lnTo>
                  <a:lnTo>
                    <a:pt x="1230" y="36"/>
                  </a:lnTo>
                  <a:lnTo>
                    <a:pt x="1236" y="30"/>
                  </a:lnTo>
                  <a:lnTo>
                    <a:pt x="1242" y="24"/>
                  </a:lnTo>
                  <a:lnTo>
                    <a:pt x="1248" y="18"/>
                  </a:lnTo>
                  <a:lnTo>
                    <a:pt x="1254" y="18"/>
                  </a:lnTo>
                  <a:lnTo>
                    <a:pt x="1260" y="12"/>
                  </a:lnTo>
                  <a:lnTo>
                    <a:pt x="1266" y="6"/>
                  </a:lnTo>
                  <a:lnTo>
                    <a:pt x="1272" y="6"/>
                  </a:lnTo>
                  <a:lnTo>
                    <a:pt x="1278" y="6"/>
                  </a:lnTo>
                  <a:lnTo>
                    <a:pt x="1284" y="0"/>
                  </a:lnTo>
                  <a:lnTo>
                    <a:pt x="1290" y="0"/>
                  </a:lnTo>
                  <a:lnTo>
                    <a:pt x="1296" y="0"/>
                  </a:lnTo>
                  <a:lnTo>
                    <a:pt x="1302" y="0"/>
                  </a:lnTo>
                  <a:lnTo>
                    <a:pt x="1308" y="0"/>
                  </a:lnTo>
                  <a:lnTo>
                    <a:pt x="1314" y="0"/>
                  </a:lnTo>
                  <a:lnTo>
                    <a:pt x="1320" y="0"/>
                  </a:lnTo>
                  <a:lnTo>
                    <a:pt x="1326" y="6"/>
                  </a:lnTo>
                  <a:lnTo>
                    <a:pt x="1332" y="6"/>
                  </a:lnTo>
                  <a:lnTo>
                    <a:pt x="1338" y="12"/>
                  </a:lnTo>
                  <a:lnTo>
                    <a:pt x="1344" y="12"/>
                  </a:lnTo>
                  <a:lnTo>
                    <a:pt x="1350" y="18"/>
                  </a:lnTo>
                  <a:lnTo>
                    <a:pt x="1356" y="24"/>
                  </a:lnTo>
                  <a:lnTo>
                    <a:pt x="1362" y="30"/>
                  </a:lnTo>
                  <a:lnTo>
                    <a:pt x="1368" y="36"/>
                  </a:lnTo>
                  <a:lnTo>
                    <a:pt x="1374" y="42"/>
                  </a:lnTo>
                  <a:lnTo>
                    <a:pt x="1380" y="48"/>
                  </a:lnTo>
                  <a:lnTo>
                    <a:pt x="1386" y="54"/>
                  </a:lnTo>
                  <a:lnTo>
                    <a:pt x="1392" y="60"/>
                  </a:lnTo>
                  <a:lnTo>
                    <a:pt x="1398" y="66"/>
                  </a:lnTo>
                  <a:lnTo>
                    <a:pt x="1398" y="72"/>
                  </a:lnTo>
                  <a:lnTo>
                    <a:pt x="1404" y="78"/>
                  </a:lnTo>
                  <a:lnTo>
                    <a:pt x="1410" y="90"/>
                  </a:lnTo>
                  <a:lnTo>
                    <a:pt x="1416" y="96"/>
                  </a:lnTo>
                  <a:lnTo>
                    <a:pt x="1422" y="102"/>
                  </a:lnTo>
                  <a:lnTo>
                    <a:pt x="1422" y="114"/>
                  </a:lnTo>
                  <a:lnTo>
                    <a:pt x="1428" y="120"/>
                  </a:lnTo>
                  <a:lnTo>
                    <a:pt x="1434" y="126"/>
                  </a:lnTo>
                  <a:lnTo>
                    <a:pt x="1440" y="138"/>
                  </a:lnTo>
                  <a:lnTo>
                    <a:pt x="1446" y="144"/>
                  </a:lnTo>
                  <a:lnTo>
                    <a:pt x="1446" y="156"/>
                  </a:lnTo>
                  <a:lnTo>
                    <a:pt x="1452" y="168"/>
                  </a:lnTo>
                  <a:lnTo>
                    <a:pt x="1458" y="174"/>
                  </a:lnTo>
                  <a:lnTo>
                    <a:pt x="1464" y="187"/>
                  </a:lnTo>
                  <a:lnTo>
                    <a:pt x="1470" y="199"/>
                  </a:lnTo>
                  <a:lnTo>
                    <a:pt x="1470" y="205"/>
                  </a:lnTo>
                  <a:lnTo>
                    <a:pt x="1476" y="217"/>
                  </a:lnTo>
                  <a:lnTo>
                    <a:pt x="1482" y="229"/>
                  </a:lnTo>
                  <a:lnTo>
                    <a:pt x="1488" y="241"/>
                  </a:lnTo>
                  <a:lnTo>
                    <a:pt x="1488" y="253"/>
                  </a:lnTo>
                  <a:lnTo>
                    <a:pt x="1494" y="259"/>
                  </a:lnTo>
                  <a:lnTo>
                    <a:pt x="1500" y="271"/>
                  </a:lnTo>
                  <a:lnTo>
                    <a:pt x="1506" y="283"/>
                  </a:lnTo>
                  <a:lnTo>
                    <a:pt x="1512" y="295"/>
                  </a:lnTo>
                  <a:lnTo>
                    <a:pt x="1512" y="307"/>
                  </a:lnTo>
                  <a:lnTo>
                    <a:pt x="1518" y="319"/>
                  </a:lnTo>
                  <a:lnTo>
                    <a:pt x="1524" y="331"/>
                  </a:lnTo>
                  <a:lnTo>
                    <a:pt x="1530" y="343"/>
                  </a:lnTo>
                  <a:lnTo>
                    <a:pt x="1536" y="355"/>
                  </a:lnTo>
                  <a:lnTo>
                    <a:pt x="1536" y="367"/>
                  </a:lnTo>
                  <a:lnTo>
                    <a:pt x="1542" y="385"/>
                  </a:lnTo>
                  <a:lnTo>
                    <a:pt x="1548" y="397"/>
                  </a:lnTo>
                  <a:lnTo>
                    <a:pt x="1554" y="409"/>
                  </a:lnTo>
                  <a:lnTo>
                    <a:pt x="1560" y="421"/>
                  </a:lnTo>
                  <a:lnTo>
                    <a:pt x="1560" y="433"/>
                  </a:lnTo>
                  <a:lnTo>
                    <a:pt x="1566" y="445"/>
                  </a:lnTo>
                  <a:lnTo>
                    <a:pt x="1572" y="457"/>
                  </a:lnTo>
                  <a:lnTo>
                    <a:pt x="1578" y="469"/>
                  </a:lnTo>
                  <a:lnTo>
                    <a:pt x="1584" y="487"/>
                  </a:lnTo>
                  <a:lnTo>
                    <a:pt x="1584" y="499"/>
                  </a:lnTo>
                  <a:lnTo>
                    <a:pt x="1590" y="511"/>
                  </a:lnTo>
                  <a:lnTo>
                    <a:pt x="1596" y="523"/>
                  </a:lnTo>
                  <a:lnTo>
                    <a:pt x="1602" y="535"/>
                  </a:lnTo>
                  <a:lnTo>
                    <a:pt x="1608" y="547"/>
                  </a:lnTo>
                  <a:lnTo>
                    <a:pt x="1608" y="565"/>
                  </a:lnTo>
                  <a:lnTo>
                    <a:pt x="1614" y="577"/>
                  </a:lnTo>
                  <a:lnTo>
                    <a:pt x="1620" y="589"/>
                  </a:lnTo>
                  <a:lnTo>
                    <a:pt x="1626" y="601"/>
                  </a:lnTo>
                  <a:lnTo>
                    <a:pt x="1626" y="613"/>
                  </a:lnTo>
                  <a:lnTo>
                    <a:pt x="1632" y="625"/>
                  </a:lnTo>
                  <a:lnTo>
                    <a:pt x="1638" y="637"/>
                  </a:lnTo>
                  <a:lnTo>
                    <a:pt x="1644" y="649"/>
                  </a:lnTo>
                  <a:lnTo>
                    <a:pt x="1650" y="661"/>
                  </a:lnTo>
                  <a:lnTo>
                    <a:pt x="1650" y="673"/>
                  </a:lnTo>
                  <a:lnTo>
                    <a:pt x="1656" y="685"/>
                  </a:lnTo>
                  <a:lnTo>
                    <a:pt x="1662" y="697"/>
                  </a:lnTo>
                  <a:lnTo>
                    <a:pt x="1668" y="709"/>
                  </a:lnTo>
                  <a:lnTo>
                    <a:pt x="1674" y="721"/>
                  </a:lnTo>
                  <a:lnTo>
                    <a:pt x="1674" y="733"/>
                  </a:lnTo>
                  <a:lnTo>
                    <a:pt x="1680" y="745"/>
                  </a:lnTo>
                  <a:lnTo>
                    <a:pt x="1686" y="757"/>
                  </a:lnTo>
                  <a:lnTo>
                    <a:pt x="1692" y="769"/>
                  </a:lnTo>
                  <a:lnTo>
                    <a:pt x="1698" y="781"/>
                  </a:lnTo>
                  <a:lnTo>
                    <a:pt x="1698" y="793"/>
                  </a:lnTo>
                  <a:lnTo>
                    <a:pt x="1704" y="799"/>
                  </a:lnTo>
                  <a:lnTo>
                    <a:pt x="1710" y="812"/>
                  </a:lnTo>
                  <a:lnTo>
                    <a:pt x="1716" y="824"/>
                  </a:lnTo>
                  <a:lnTo>
                    <a:pt x="1722" y="830"/>
                  </a:lnTo>
                  <a:lnTo>
                    <a:pt x="1722" y="842"/>
                  </a:lnTo>
                  <a:lnTo>
                    <a:pt x="1728" y="854"/>
                  </a:lnTo>
                  <a:lnTo>
                    <a:pt x="1734" y="860"/>
                  </a:lnTo>
                  <a:lnTo>
                    <a:pt x="1740" y="860"/>
                  </a:lnTo>
                  <a:lnTo>
                    <a:pt x="1746" y="860"/>
                  </a:lnTo>
                  <a:lnTo>
                    <a:pt x="1752" y="860"/>
                  </a:lnTo>
                  <a:lnTo>
                    <a:pt x="1758" y="860"/>
                  </a:lnTo>
                  <a:lnTo>
                    <a:pt x="1764" y="860"/>
                  </a:lnTo>
                  <a:lnTo>
                    <a:pt x="1770" y="860"/>
                  </a:lnTo>
                  <a:lnTo>
                    <a:pt x="1776" y="860"/>
                  </a:lnTo>
                  <a:lnTo>
                    <a:pt x="1782" y="860"/>
                  </a:lnTo>
                  <a:lnTo>
                    <a:pt x="1788" y="860"/>
                  </a:lnTo>
                  <a:lnTo>
                    <a:pt x="1794" y="860"/>
                  </a:lnTo>
                  <a:lnTo>
                    <a:pt x="1800" y="860"/>
                  </a:lnTo>
                  <a:lnTo>
                    <a:pt x="1806" y="860"/>
                  </a:lnTo>
                  <a:lnTo>
                    <a:pt x="1812" y="860"/>
                  </a:lnTo>
                  <a:lnTo>
                    <a:pt x="1818" y="860"/>
                  </a:lnTo>
                  <a:lnTo>
                    <a:pt x="1824" y="860"/>
                  </a:lnTo>
                  <a:lnTo>
                    <a:pt x="1830" y="860"/>
                  </a:lnTo>
                  <a:lnTo>
                    <a:pt x="1836" y="860"/>
                  </a:lnTo>
                  <a:lnTo>
                    <a:pt x="1842" y="860"/>
                  </a:lnTo>
                  <a:lnTo>
                    <a:pt x="1848" y="860"/>
                  </a:lnTo>
                  <a:lnTo>
                    <a:pt x="1854" y="860"/>
                  </a:lnTo>
                  <a:lnTo>
                    <a:pt x="1860" y="860"/>
                  </a:lnTo>
                  <a:lnTo>
                    <a:pt x="1866" y="860"/>
                  </a:lnTo>
                  <a:lnTo>
                    <a:pt x="1872" y="860"/>
                  </a:lnTo>
                  <a:lnTo>
                    <a:pt x="1878" y="860"/>
                  </a:lnTo>
                  <a:lnTo>
                    <a:pt x="1884" y="860"/>
                  </a:lnTo>
                  <a:lnTo>
                    <a:pt x="1890" y="860"/>
                  </a:lnTo>
                  <a:lnTo>
                    <a:pt x="1896" y="860"/>
                  </a:lnTo>
                  <a:lnTo>
                    <a:pt x="1902" y="860"/>
                  </a:lnTo>
                  <a:lnTo>
                    <a:pt x="1908" y="860"/>
                  </a:lnTo>
                  <a:lnTo>
                    <a:pt x="1914" y="860"/>
                  </a:lnTo>
                  <a:lnTo>
                    <a:pt x="1920" y="860"/>
                  </a:lnTo>
                  <a:lnTo>
                    <a:pt x="1926" y="860"/>
                  </a:lnTo>
                  <a:lnTo>
                    <a:pt x="1932" y="860"/>
                  </a:lnTo>
                  <a:lnTo>
                    <a:pt x="1938" y="860"/>
                  </a:lnTo>
                  <a:lnTo>
                    <a:pt x="1944" y="860"/>
                  </a:lnTo>
                  <a:lnTo>
                    <a:pt x="1950" y="860"/>
                  </a:lnTo>
                  <a:lnTo>
                    <a:pt x="1956" y="860"/>
                  </a:lnTo>
                  <a:lnTo>
                    <a:pt x="1962" y="860"/>
                  </a:lnTo>
                  <a:lnTo>
                    <a:pt x="1968" y="860"/>
                  </a:lnTo>
                  <a:lnTo>
                    <a:pt x="1974" y="860"/>
                  </a:lnTo>
                  <a:lnTo>
                    <a:pt x="1980" y="860"/>
                  </a:lnTo>
                  <a:lnTo>
                    <a:pt x="1986" y="860"/>
                  </a:lnTo>
                  <a:lnTo>
                    <a:pt x="1992" y="860"/>
                  </a:lnTo>
                  <a:lnTo>
                    <a:pt x="1998" y="860"/>
                  </a:lnTo>
                  <a:lnTo>
                    <a:pt x="2004" y="860"/>
                  </a:lnTo>
                  <a:lnTo>
                    <a:pt x="2010" y="860"/>
                  </a:lnTo>
                  <a:lnTo>
                    <a:pt x="2016" y="860"/>
                  </a:lnTo>
                  <a:lnTo>
                    <a:pt x="2022" y="860"/>
                  </a:lnTo>
                  <a:lnTo>
                    <a:pt x="2028" y="860"/>
                  </a:lnTo>
                  <a:lnTo>
                    <a:pt x="2034" y="860"/>
                  </a:lnTo>
                  <a:lnTo>
                    <a:pt x="2040" y="860"/>
                  </a:lnTo>
                  <a:lnTo>
                    <a:pt x="2046" y="860"/>
                  </a:lnTo>
                  <a:lnTo>
                    <a:pt x="2052" y="860"/>
                  </a:lnTo>
                  <a:lnTo>
                    <a:pt x="2058" y="860"/>
                  </a:lnTo>
                  <a:lnTo>
                    <a:pt x="2064" y="860"/>
                  </a:lnTo>
                  <a:lnTo>
                    <a:pt x="2070" y="860"/>
                  </a:lnTo>
                  <a:lnTo>
                    <a:pt x="2076" y="860"/>
                  </a:lnTo>
                  <a:lnTo>
                    <a:pt x="2082" y="860"/>
                  </a:lnTo>
                  <a:lnTo>
                    <a:pt x="2088" y="860"/>
                  </a:lnTo>
                  <a:lnTo>
                    <a:pt x="2094" y="860"/>
                  </a:lnTo>
                  <a:lnTo>
                    <a:pt x="2100" y="860"/>
                  </a:lnTo>
                  <a:lnTo>
                    <a:pt x="2106" y="860"/>
                  </a:lnTo>
                  <a:lnTo>
                    <a:pt x="2112" y="860"/>
                  </a:lnTo>
                  <a:lnTo>
                    <a:pt x="2118" y="860"/>
                  </a:lnTo>
                  <a:lnTo>
                    <a:pt x="2124" y="860"/>
                  </a:lnTo>
                  <a:lnTo>
                    <a:pt x="2130" y="860"/>
                  </a:lnTo>
                  <a:lnTo>
                    <a:pt x="2136" y="860"/>
                  </a:lnTo>
                  <a:lnTo>
                    <a:pt x="2142" y="860"/>
                  </a:lnTo>
                  <a:lnTo>
                    <a:pt x="2148" y="860"/>
                  </a:lnTo>
                  <a:lnTo>
                    <a:pt x="2154" y="860"/>
                  </a:lnTo>
                  <a:lnTo>
                    <a:pt x="2160" y="860"/>
                  </a:lnTo>
                  <a:lnTo>
                    <a:pt x="2166" y="860"/>
                  </a:lnTo>
                  <a:lnTo>
                    <a:pt x="2172" y="860"/>
                  </a:lnTo>
                  <a:lnTo>
                    <a:pt x="2178" y="860"/>
                  </a:lnTo>
                  <a:lnTo>
                    <a:pt x="2184" y="860"/>
                  </a:lnTo>
                  <a:lnTo>
                    <a:pt x="2190" y="860"/>
                  </a:lnTo>
                  <a:lnTo>
                    <a:pt x="2196" y="860"/>
                  </a:lnTo>
                  <a:lnTo>
                    <a:pt x="2202" y="860"/>
                  </a:lnTo>
                  <a:lnTo>
                    <a:pt x="2208" y="860"/>
                  </a:lnTo>
                  <a:lnTo>
                    <a:pt x="2214" y="860"/>
                  </a:lnTo>
                  <a:lnTo>
                    <a:pt x="2220" y="860"/>
                  </a:lnTo>
                  <a:lnTo>
                    <a:pt x="2226" y="860"/>
                  </a:lnTo>
                  <a:lnTo>
                    <a:pt x="2232" y="860"/>
                  </a:lnTo>
                  <a:lnTo>
                    <a:pt x="2238" y="860"/>
                  </a:lnTo>
                  <a:lnTo>
                    <a:pt x="2244" y="860"/>
                  </a:lnTo>
                  <a:lnTo>
                    <a:pt x="2250" y="860"/>
                  </a:lnTo>
                  <a:lnTo>
                    <a:pt x="2256" y="860"/>
                  </a:lnTo>
                  <a:lnTo>
                    <a:pt x="2262" y="860"/>
                  </a:lnTo>
                  <a:lnTo>
                    <a:pt x="2268" y="860"/>
                  </a:lnTo>
                  <a:lnTo>
                    <a:pt x="2274" y="860"/>
                  </a:lnTo>
                  <a:lnTo>
                    <a:pt x="2280" y="860"/>
                  </a:lnTo>
                  <a:lnTo>
                    <a:pt x="2286" y="860"/>
                  </a:lnTo>
                  <a:lnTo>
                    <a:pt x="2292" y="860"/>
                  </a:lnTo>
                  <a:lnTo>
                    <a:pt x="2298" y="860"/>
                  </a:lnTo>
                  <a:lnTo>
                    <a:pt x="2304" y="860"/>
                  </a:lnTo>
                  <a:lnTo>
                    <a:pt x="2310" y="860"/>
                  </a:lnTo>
                  <a:lnTo>
                    <a:pt x="2316" y="860"/>
                  </a:lnTo>
                  <a:lnTo>
                    <a:pt x="2322" y="860"/>
                  </a:lnTo>
                  <a:lnTo>
                    <a:pt x="2328" y="860"/>
                  </a:lnTo>
                  <a:lnTo>
                    <a:pt x="2334" y="860"/>
                  </a:lnTo>
                  <a:lnTo>
                    <a:pt x="2340" y="860"/>
                  </a:lnTo>
                  <a:lnTo>
                    <a:pt x="2346" y="860"/>
                  </a:lnTo>
                  <a:lnTo>
                    <a:pt x="2352" y="860"/>
                  </a:lnTo>
                  <a:lnTo>
                    <a:pt x="2358" y="860"/>
                  </a:lnTo>
                  <a:lnTo>
                    <a:pt x="2364" y="860"/>
                  </a:lnTo>
                  <a:lnTo>
                    <a:pt x="2370" y="860"/>
                  </a:lnTo>
                  <a:lnTo>
                    <a:pt x="2376" y="860"/>
                  </a:lnTo>
                  <a:lnTo>
                    <a:pt x="2382" y="860"/>
                  </a:lnTo>
                  <a:lnTo>
                    <a:pt x="2388" y="860"/>
                  </a:lnTo>
                  <a:lnTo>
                    <a:pt x="2394" y="860"/>
                  </a:lnTo>
                  <a:lnTo>
                    <a:pt x="2400" y="860"/>
                  </a:lnTo>
                  <a:lnTo>
                    <a:pt x="2406" y="860"/>
                  </a:lnTo>
                  <a:lnTo>
                    <a:pt x="2412" y="860"/>
                  </a:lnTo>
                  <a:lnTo>
                    <a:pt x="2418" y="860"/>
                  </a:lnTo>
                  <a:lnTo>
                    <a:pt x="2424" y="860"/>
                  </a:lnTo>
                  <a:lnTo>
                    <a:pt x="2430" y="860"/>
                  </a:lnTo>
                  <a:lnTo>
                    <a:pt x="2436" y="860"/>
                  </a:lnTo>
                  <a:lnTo>
                    <a:pt x="2442" y="860"/>
                  </a:lnTo>
                  <a:lnTo>
                    <a:pt x="2448" y="860"/>
                  </a:lnTo>
                  <a:lnTo>
                    <a:pt x="2454" y="860"/>
                  </a:lnTo>
                  <a:lnTo>
                    <a:pt x="2460" y="860"/>
                  </a:lnTo>
                  <a:lnTo>
                    <a:pt x="2466" y="860"/>
                  </a:lnTo>
                  <a:lnTo>
                    <a:pt x="2472" y="860"/>
                  </a:lnTo>
                  <a:lnTo>
                    <a:pt x="2478" y="860"/>
                  </a:lnTo>
                  <a:lnTo>
                    <a:pt x="2484" y="860"/>
                  </a:lnTo>
                  <a:lnTo>
                    <a:pt x="2490" y="860"/>
                  </a:lnTo>
                  <a:lnTo>
                    <a:pt x="2496" y="860"/>
                  </a:lnTo>
                  <a:lnTo>
                    <a:pt x="2502" y="860"/>
                  </a:lnTo>
                  <a:lnTo>
                    <a:pt x="2508" y="860"/>
                  </a:lnTo>
                  <a:lnTo>
                    <a:pt x="2514" y="860"/>
                  </a:lnTo>
                  <a:lnTo>
                    <a:pt x="2520" y="860"/>
                  </a:lnTo>
                  <a:lnTo>
                    <a:pt x="2526" y="860"/>
                  </a:lnTo>
                  <a:lnTo>
                    <a:pt x="2532" y="860"/>
                  </a:lnTo>
                  <a:lnTo>
                    <a:pt x="2538" y="860"/>
                  </a:lnTo>
                  <a:lnTo>
                    <a:pt x="2544" y="860"/>
                  </a:lnTo>
                  <a:lnTo>
                    <a:pt x="2550" y="860"/>
                  </a:lnTo>
                  <a:lnTo>
                    <a:pt x="2556" y="860"/>
                  </a:lnTo>
                  <a:lnTo>
                    <a:pt x="2562" y="860"/>
                  </a:lnTo>
                  <a:lnTo>
                    <a:pt x="2568" y="860"/>
                  </a:lnTo>
                  <a:lnTo>
                    <a:pt x="2574" y="860"/>
                  </a:lnTo>
                  <a:lnTo>
                    <a:pt x="2580" y="860"/>
                  </a:lnTo>
                  <a:lnTo>
                    <a:pt x="2586" y="860"/>
                  </a:lnTo>
                  <a:lnTo>
                    <a:pt x="2592" y="860"/>
                  </a:lnTo>
                  <a:lnTo>
                    <a:pt x="2598" y="86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3808" name="Line 236"/>
            <p:cNvSpPr>
              <a:spLocks noChangeShapeType="1"/>
            </p:cNvSpPr>
            <p:nvPr/>
          </p:nvSpPr>
          <p:spPr bwMode="auto">
            <a:xfrm>
              <a:off x="3589" y="2273"/>
              <a:ext cx="205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809" name="Line 237"/>
            <p:cNvSpPr>
              <a:spLocks noChangeShapeType="1"/>
            </p:cNvSpPr>
            <p:nvPr/>
          </p:nvSpPr>
          <p:spPr bwMode="auto">
            <a:xfrm flipV="1">
              <a:off x="4620" y="1693"/>
              <a:ext cx="0" cy="1355"/>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33810" name="Text Box 239"/>
            <p:cNvSpPr txBox="1">
              <a:spLocks noChangeArrowheads="1"/>
            </p:cNvSpPr>
            <p:nvPr/>
          </p:nvSpPr>
          <p:spPr bwMode="auto">
            <a:xfrm>
              <a:off x="4754" y="3039"/>
              <a:ext cx="66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a:t>
              </a:r>
              <a:r>
                <a:rPr lang="pt-BR" altLang="pt-BR" baseline="-25000"/>
                <a:t>0</a:t>
              </a:r>
              <a:r>
                <a:rPr lang="pt-BR" altLang="pt-BR"/>
                <a:t> + f</a:t>
              </a:r>
              <a:r>
                <a:rPr lang="pt-BR" altLang="pt-BR" baseline="-25000"/>
                <a:t>b</a:t>
              </a:r>
              <a:r>
                <a:rPr lang="pt-BR" altLang="pt-BR"/>
                <a:t>/2</a:t>
              </a:r>
            </a:p>
          </p:txBody>
        </p:sp>
        <p:sp>
          <p:nvSpPr>
            <p:cNvPr id="33811" name="Text Box 240"/>
            <p:cNvSpPr txBox="1">
              <a:spLocks noChangeArrowheads="1"/>
            </p:cNvSpPr>
            <p:nvPr/>
          </p:nvSpPr>
          <p:spPr bwMode="auto">
            <a:xfrm>
              <a:off x="4797" y="2295"/>
              <a:ext cx="3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fb/2</a:t>
              </a:r>
            </a:p>
          </p:txBody>
        </p:sp>
        <p:sp>
          <p:nvSpPr>
            <p:cNvPr id="33812" name="Text Box 241"/>
            <p:cNvSpPr txBox="1">
              <a:spLocks noChangeArrowheads="1"/>
            </p:cNvSpPr>
            <p:nvPr/>
          </p:nvSpPr>
          <p:spPr bwMode="auto">
            <a:xfrm>
              <a:off x="3980" y="2311"/>
              <a:ext cx="49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 fb/2</a:t>
              </a:r>
            </a:p>
          </p:txBody>
        </p:sp>
        <p:sp>
          <p:nvSpPr>
            <p:cNvPr id="33813" name="Text Box 242"/>
            <p:cNvSpPr txBox="1">
              <a:spLocks noChangeArrowheads="1"/>
            </p:cNvSpPr>
            <p:nvPr/>
          </p:nvSpPr>
          <p:spPr bwMode="auto">
            <a:xfrm>
              <a:off x="3898" y="3039"/>
              <a:ext cx="62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a:t>
              </a:r>
              <a:r>
                <a:rPr lang="pt-BR" altLang="pt-BR" baseline="-25000"/>
                <a:t>0</a:t>
              </a:r>
              <a:r>
                <a:rPr lang="pt-BR" altLang="pt-BR"/>
                <a:t> - f</a:t>
              </a:r>
              <a:r>
                <a:rPr lang="pt-BR" altLang="pt-BR" baseline="-25000"/>
                <a:t>b</a:t>
              </a:r>
              <a:r>
                <a:rPr lang="pt-BR" altLang="pt-BR"/>
                <a:t>/2</a:t>
              </a:r>
            </a:p>
          </p:txBody>
        </p:sp>
        <p:sp>
          <p:nvSpPr>
            <p:cNvPr id="33814" name="Text Box 243"/>
            <p:cNvSpPr txBox="1">
              <a:spLocks noChangeArrowheads="1"/>
            </p:cNvSpPr>
            <p:nvPr/>
          </p:nvSpPr>
          <p:spPr bwMode="auto">
            <a:xfrm>
              <a:off x="4530" y="3039"/>
              <a:ext cx="21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a:t>
              </a:r>
              <a:r>
                <a:rPr lang="pt-BR" altLang="pt-BR" baseline="-25000"/>
                <a:t>0</a:t>
              </a:r>
              <a:endParaRPr lang="pt-BR" altLang="pt-BR"/>
            </a:p>
          </p:txBody>
        </p:sp>
      </p:grpSp>
      <p:sp>
        <p:nvSpPr>
          <p:cNvPr id="33799" name="Rectangle 245"/>
          <p:cNvSpPr>
            <a:spLocks noChangeArrowheads="1"/>
          </p:cNvSpPr>
          <p:nvPr/>
        </p:nvSpPr>
        <p:spPr bwMode="auto">
          <a:xfrm>
            <a:off x="0" y="5875734"/>
            <a:ext cx="914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just">
              <a:lnSpc>
                <a:spcPct val="120000"/>
              </a:lnSpc>
              <a:spcBef>
                <a:spcPct val="20000"/>
              </a:spcBef>
              <a:buClr>
                <a:srgbClr val="000099"/>
              </a:buClr>
              <a:buFont typeface="Wingdings" pitchFamily="2" charset="2"/>
              <a:buChar char="v"/>
            </a:pPr>
            <a:r>
              <a:rPr lang="pt-BR" altLang="pt-BR"/>
              <a:t>largura de faixa mínima de transmissão</a:t>
            </a:r>
          </a:p>
          <a:p>
            <a:pPr lvl="1" algn="just">
              <a:lnSpc>
                <a:spcPct val="120000"/>
              </a:lnSpc>
              <a:spcBef>
                <a:spcPct val="20000"/>
              </a:spcBef>
              <a:buFont typeface="Wingdings" pitchFamily="2" charset="2"/>
              <a:buChar char="Ø"/>
            </a:pPr>
            <a:r>
              <a:rPr lang="pt-BR" altLang="pt-BR"/>
              <a:t> </a:t>
            </a:r>
            <a:r>
              <a:rPr lang="pt-BR" altLang="pt-BR">
                <a:solidFill>
                  <a:srgbClr val="006600"/>
                </a:solidFill>
              </a:rPr>
              <a:t>Bw</a:t>
            </a:r>
            <a:r>
              <a:rPr lang="pt-BR" altLang="pt-BR" baseline="-25000">
                <a:solidFill>
                  <a:srgbClr val="006600"/>
                </a:solidFill>
              </a:rPr>
              <a:t>ASK</a:t>
            </a:r>
            <a:r>
              <a:rPr lang="pt-BR" altLang="pt-BR">
                <a:solidFill>
                  <a:srgbClr val="006600"/>
                </a:solidFill>
              </a:rPr>
              <a:t> = 2B</a:t>
            </a:r>
            <a:r>
              <a:rPr lang="pt-BR" altLang="pt-BR" baseline="-25000">
                <a:solidFill>
                  <a:srgbClr val="006600"/>
                </a:solidFill>
              </a:rPr>
              <a:t>MIN</a:t>
            </a:r>
            <a:r>
              <a:rPr lang="pt-BR" altLang="pt-BR">
                <a:solidFill>
                  <a:srgbClr val="006600"/>
                </a:solidFill>
              </a:rPr>
              <a:t> = f</a:t>
            </a:r>
            <a:r>
              <a:rPr lang="pt-BR" altLang="pt-BR" baseline="-25000">
                <a:solidFill>
                  <a:srgbClr val="006600"/>
                </a:solidFill>
              </a:rPr>
              <a:t>b</a:t>
            </a:r>
            <a:r>
              <a:rPr lang="pt-BR" altLang="pt-BR">
                <a:solidFill>
                  <a:srgbClr val="006600"/>
                </a:solidFill>
              </a:rPr>
              <a:t>    em que B</a:t>
            </a:r>
            <a:r>
              <a:rPr lang="pt-BR" altLang="pt-BR" baseline="-25000">
                <a:solidFill>
                  <a:srgbClr val="006600"/>
                </a:solidFill>
              </a:rPr>
              <a:t>MIN</a:t>
            </a:r>
            <a:r>
              <a:rPr lang="pt-BR" altLang="pt-BR">
                <a:solidFill>
                  <a:srgbClr val="006600"/>
                </a:solidFill>
              </a:rPr>
              <a:t> = f</a:t>
            </a:r>
            <a:r>
              <a:rPr lang="pt-BR" altLang="pt-BR" baseline="-25000">
                <a:solidFill>
                  <a:srgbClr val="006600"/>
                </a:solidFill>
              </a:rPr>
              <a:t>b</a:t>
            </a:r>
            <a:r>
              <a:rPr lang="pt-BR" altLang="pt-BR">
                <a:solidFill>
                  <a:srgbClr val="006600"/>
                </a:solidFill>
              </a:rPr>
              <a:t>/2</a:t>
            </a:r>
          </a:p>
        </p:txBody>
      </p:sp>
      <p:sp>
        <p:nvSpPr>
          <p:cNvPr id="33800" name="Text Box 246"/>
          <p:cNvSpPr txBox="1">
            <a:spLocks noChangeArrowheads="1"/>
          </p:cNvSpPr>
          <p:nvPr/>
        </p:nvSpPr>
        <p:spPr bwMode="auto">
          <a:xfrm>
            <a:off x="7235825" y="4219972"/>
            <a:ext cx="3222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0</a:t>
            </a:r>
          </a:p>
        </p:txBody>
      </p:sp>
      <p:grpSp>
        <p:nvGrpSpPr>
          <p:cNvPr id="33802" name="Grupo 23"/>
          <p:cNvGrpSpPr>
            <a:grpSpLocks/>
          </p:cNvGrpSpPr>
          <p:nvPr/>
        </p:nvGrpSpPr>
        <p:grpSpPr bwMode="auto">
          <a:xfrm>
            <a:off x="1057275" y="3573016"/>
            <a:ext cx="2017777" cy="332053"/>
            <a:chOff x="467544" y="654239"/>
            <a:chExt cx="4510938" cy="448195"/>
          </a:xfrm>
        </p:grpSpPr>
        <p:sp>
          <p:nvSpPr>
            <p:cNvPr id="33803" name="Forma livre 24"/>
            <p:cNvSpPr>
              <a:spLocks/>
            </p:cNvSpPr>
            <p:nvPr/>
          </p:nvSpPr>
          <p:spPr bwMode="auto">
            <a:xfrm>
              <a:off x="467544" y="654239"/>
              <a:ext cx="406481" cy="403325"/>
            </a:xfrm>
            <a:custGeom>
              <a:avLst/>
              <a:gdLst>
                <a:gd name="T0" fmla="*/ 0 w 4104409"/>
                <a:gd name="T1" fmla="*/ 758537 h 758537"/>
                <a:gd name="T2" fmla="*/ 10391 w 4104409"/>
                <a:gd name="T3" fmla="*/ 10391 h 758537"/>
                <a:gd name="T4" fmla="*/ 2036634 w 4104409"/>
                <a:gd name="T5" fmla="*/ 0 h 758537"/>
                <a:gd name="T6" fmla="*/ 2026243 w 4104409"/>
                <a:gd name="T7" fmla="*/ 758537 h 758537"/>
                <a:gd name="T8" fmla="*/ 4104409 w 4104409"/>
                <a:gd name="T9" fmla="*/ 737755 h 758537"/>
                <a:gd name="T10" fmla="*/ 0 60000 65536"/>
                <a:gd name="T11" fmla="*/ 0 60000 65536"/>
                <a:gd name="T12" fmla="*/ 0 60000 65536"/>
                <a:gd name="T13" fmla="*/ 0 60000 65536"/>
                <a:gd name="T14" fmla="*/ 0 60000 65536"/>
                <a:gd name="T15" fmla="*/ 0 w 4104409"/>
                <a:gd name="T16" fmla="*/ 0 h 758537"/>
                <a:gd name="T17" fmla="*/ 4104409 w 4104409"/>
                <a:gd name="T18" fmla="*/ 758537 h 758537"/>
              </a:gdLst>
              <a:ahLst/>
              <a:cxnLst>
                <a:cxn ang="T10">
                  <a:pos x="T0" y="T1"/>
                </a:cxn>
                <a:cxn ang="T11">
                  <a:pos x="T2" y="T3"/>
                </a:cxn>
                <a:cxn ang="T12">
                  <a:pos x="T4" y="T5"/>
                </a:cxn>
                <a:cxn ang="T13">
                  <a:pos x="T6" y="T7"/>
                </a:cxn>
                <a:cxn ang="T14">
                  <a:pos x="T8" y="T9"/>
                </a:cxn>
              </a:cxnLst>
              <a:rect l="T15" t="T16" r="T17" b="T18"/>
              <a:pathLst>
                <a:path w="4104409" h="758537">
                  <a:moveTo>
                    <a:pt x="0" y="758537"/>
                  </a:moveTo>
                  <a:lnTo>
                    <a:pt x="10391" y="10391"/>
                  </a:lnTo>
                  <a:lnTo>
                    <a:pt x="2036618" y="0"/>
                  </a:lnTo>
                  <a:lnTo>
                    <a:pt x="2026227" y="758537"/>
                  </a:lnTo>
                  <a:lnTo>
                    <a:pt x="4104409" y="737755"/>
                  </a:lnTo>
                </a:path>
              </a:pathLst>
            </a:custGeom>
            <a:noFill/>
            <a:ln w="28575" cap="flat" cmpd="sng" algn="ctr">
              <a:solidFill>
                <a:srgbClr val="990000"/>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90000" tIns="10800" rIns="90000" bIns="10800">
              <a:spAutoFit/>
            </a:bodyPr>
            <a:lstStyle/>
            <a:p>
              <a:endParaRPr lang="pt-BR"/>
            </a:p>
          </p:txBody>
        </p:sp>
        <p:sp>
          <p:nvSpPr>
            <p:cNvPr id="33804" name="Forma livre 25"/>
            <p:cNvSpPr>
              <a:spLocks/>
            </p:cNvSpPr>
            <p:nvPr/>
          </p:nvSpPr>
          <p:spPr bwMode="auto">
            <a:xfrm>
              <a:off x="4572001" y="699109"/>
              <a:ext cx="406481" cy="403325"/>
            </a:xfrm>
            <a:custGeom>
              <a:avLst/>
              <a:gdLst>
                <a:gd name="T0" fmla="*/ 0 w 4104409"/>
                <a:gd name="T1" fmla="*/ 63646 h 758537"/>
                <a:gd name="T2" fmla="*/ 10391 w 4104409"/>
                <a:gd name="T3" fmla="*/ 872 h 758537"/>
                <a:gd name="T4" fmla="*/ 2036634 w 4104409"/>
                <a:gd name="T5" fmla="*/ 0 h 758537"/>
                <a:gd name="T6" fmla="*/ 2026243 w 4104409"/>
                <a:gd name="T7" fmla="*/ 63646 h 758537"/>
                <a:gd name="T8" fmla="*/ 4104409 w 4104409"/>
                <a:gd name="T9" fmla="*/ 61902 h 758537"/>
                <a:gd name="T10" fmla="*/ 0 60000 65536"/>
                <a:gd name="T11" fmla="*/ 0 60000 65536"/>
                <a:gd name="T12" fmla="*/ 0 60000 65536"/>
                <a:gd name="T13" fmla="*/ 0 60000 65536"/>
                <a:gd name="T14" fmla="*/ 0 60000 65536"/>
                <a:gd name="T15" fmla="*/ 0 w 4104409"/>
                <a:gd name="T16" fmla="*/ 0 h 758537"/>
                <a:gd name="T17" fmla="*/ 4104409 w 4104409"/>
                <a:gd name="T18" fmla="*/ 758537 h 758537"/>
              </a:gdLst>
              <a:ahLst/>
              <a:cxnLst>
                <a:cxn ang="T10">
                  <a:pos x="T0" y="T1"/>
                </a:cxn>
                <a:cxn ang="T11">
                  <a:pos x="T2" y="T3"/>
                </a:cxn>
                <a:cxn ang="T12">
                  <a:pos x="T4" y="T5"/>
                </a:cxn>
                <a:cxn ang="T13">
                  <a:pos x="T6" y="T7"/>
                </a:cxn>
                <a:cxn ang="T14">
                  <a:pos x="T8" y="T9"/>
                </a:cxn>
              </a:cxnLst>
              <a:rect l="T15" t="T16" r="T17" b="T18"/>
              <a:pathLst>
                <a:path w="4104409" h="758537">
                  <a:moveTo>
                    <a:pt x="0" y="758537"/>
                  </a:moveTo>
                  <a:lnTo>
                    <a:pt x="10391" y="10391"/>
                  </a:lnTo>
                  <a:lnTo>
                    <a:pt x="2036618" y="0"/>
                  </a:lnTo>
                  <a:lnTo>
                    <a:pt x="2026227" y="758537"/>
                  </a:lnTo>
                  <a:lnTo>
                    <a:pt x="4104409" y="737755"/>
                  </a:lnTo>
                </a:path>
              </a:pathLst>
            </a:custGeom>
            <a:noFill/>
            <a:ln w="28575" cap="flat" cmpd="sng" algn="ctr">
              <a:solidFill>
                <a:srgbClr val="990000"/>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90000" tIns="10800" rIns="90000" bIns="10800">
              <a:spAutoFit/>
            </a:bodyPr>
            <a:lstStyle/>
            <a:p>
              <a:endParaRPr lang="pt-BR"/>
            </a:p>
          </p:txBody>
        </p:sp>
      </p:grpSp>
      <p:sp>
        <p:nvSpPr>
          <p:cNvPr id="2" name="Título 1"/>
          <p:cNvSpPr>
            <a:spLocks noGrp="1"/>
          </p:cNvSpPr>
          <p:nvPr>
            <p:ph type="title"/>
          </p:nvPr>
        </p:nvSpPr>
        <p:spPr>
          <a:xfrm>
            <a:off x="0" y="274638"/>
            <a:ext cx="9144000" cy="1143000"/>
          </a:xfrm>
        </p:spPr>
        <p:txBody>
          <a:bodyPr>
            <a:noAutofit/>
          </a:bodyPr>
          <a:lstStyle/>
          <a:p>
            <a:r>
              <a:rPr lang="pt-BR" sz="3200" dirty="0" smtClean="0"/>
              <a:t>Modulação por chaveamento de amplitude (ASK)</a:t>
            </a:r>
            <a:endParaRPr lang="pt-BR" sz="3200" dirty="0"/>
          </a:p>
        </p:txBody>
      </p:sp>
    </p:spTree>
    <p:extLst>
      <p:ext uri="{BB962C8B-B14F-4D97-AF65-F5344CB8AC3E}">
        <p14:creationId xmlns:p14="http://schemas.microsoft.com/office/powerpoint/2010/main" val="2565236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5"/>
          <p:cNvSpPr>
            <a:spLocks noChangeArrowheads="1"/>
          </p:cNvSpPr>
          <p:nvPr/>
        </p:nvSpPr>
        <p:spPr bwMode="auto">
          <a:xfrm>
            <a:off x="0" y="1625426"/>
            <a:ext cx="9144000" cy="5187950"/>
          </a:xfrm>
          <a:prstGeom prst="rect">
            <a:avLst/>
          </a:prstGeom>
          <a:noFill/>
          <a:ln>
            <a:noFill/>
          </a:ln>
          <a:effectLs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marL="446088" indent="-446088" algn="just">
              <a:lnSpc>
                <a:spcPct val="130000"/>
              </a:lnSpc>
              <a:spcBef>
                <a:spcPct val="20000"/>
              </a:spcBef>
              <a:buClr>
                <a:srgbClr val="000099"/>
              </a:buClr>
              <a:buFont typeface="Wingdings" pitchFamily="2" charset="2"/>
              <a:buChar char="v"/>
              <a:defRPr/>
            </a:pPr>
            <a:r>
              <a:rPr lang="pt-BR" altLang="pt-BR" dirty="0" err="1" smtClean="0">
                <a:solidFill>
                  <a:schemeClr val="accent2">
                    <a:lumMod val="75000"/>
                  </a:schemeClr>
                </a:solidFill>
              </a:rPr>
              <a:t>Demodulação</a:t>
            </a:r>
            <a:r>
              <a:rPr lang="pt-BR" altLang="pt-BR" dirty="0" smtClean="0">
                <a:solidFill>
                  <a:schemeClr val="accent2">
                    <a:lumMod val="75000"/>
                  </a:schemeClr>
                </a:solidFill>
              </a:rPr>
              <a:t>:</a:t>
            </a:r>
          </a:p>
          <a:p>
            <a:pPr lvl="1" algn="just">
              <a:lnSpc>
                <a:spcPct val="130000"/>
              </a:lnSpc>
              <a:spcBef>
                <a:spcPct val="20000"/>
              </a:spcBef>
              <a:buFont typeface="Wingdings" pitchFamily="2" charset="2"/>
              <a:buChar char="Ø"/>
              <a:defRPr/>
            </a:pPr>
            <a:r>
              <a:rPr lang="pt-BR" altLang="pt-BR" dirty="0"/>
              <a:t>d</a:t>
            </a:r>
            <a:r>
              <a:rPr lang="pt-BR" altLang="pt-BR" dirty="0" smtClean="0"/>
              <a:t>etectores de envoltória ou </a:t>
            </a:r>
            <a:r>
              <a:rPr lang="pt-BR" altLang="pt-BR" dirty="0" err="1" smtClean="0"/>
              <a:t>demodulação</a:t>
            </a:r>
            <a:r>
              <a:rPr lang="pt-BR" altLang="pt-BR" dirty="0" smtClean="0"/>
              <a:t> coerente.</a:t>
            </a:r>
          </a:p>
          <a:p>
            <a:pPr lvl="1" algn="just">
              <a:lnSpc>
                <a:spcPct val="130000"/>
              </a:lnSpc>
              <a:spcBef>
                <a:spcPct val="20000"/>
              </a:spcBef>
              <a:buFont typeface="Wingdings" pitchFamily="2" charset="2"/>
              <a:buChar char="Ø"/>
              <a:defRPr/>
            </a:pPr>
            <a:endParaRPr lang="pt-BR" altLang="pt-BR" dirty="0" smtClean="0"/>
          </a:p>
          <a:p>
            <a:pPr marL="457200" indent="-457200" algn="just">
              <a:lnSpc>
                <a:spcPct val="130000"/>
              </a:lnSpc>
              <a:spcBef>
                <a:spcPct val="20000"/>
              </a:spcBef>
              <a:buFont typeface="Wingdings" panose="05000000000000000000" pitchFamily="2" charset="2"/>
              <a:buChar char="v"/>
              <a:defRPr/>
            </a:pPr>
            <a:r>
              <a:rPr lang="pt-BR" altLang="pt-BR" kern="0" dirty="0" smtClean="0">
                <a:solidFill>
                  <a:schemeClr val="accent2">
                    <a:lumMod val="75000"/>
                  </a:schemeClr>
                </a:solidFill>
                <a:sym typeface="Symbol" pitchFamily="18" charset="2"/>
              </a:rPr>
              <a:t>Transmissor:</a:t>
            </a:r>
          </a:p>
          <a:p>
            <a:pPr lvl="1" algn="just">
              <a:lnSpc>
                <a:spcPct val="130000"/>
              </a:lnSpc>
              <a:spcBef>
                <a:spcPct val="20000"/>
              </a:spcBef>
              <a:buFont typeface="Wingdings" pitchFamily="2" charset="2"/>
              <a:buChar char="Ø"/>
              <a:defRPr/>
            </a:pPr>
            <a:r>
              <a:rPr lang="pt-BR" altLang="pt-BR" kern="0" dirty="0">
                <a:sym typeface="Symbol" pitchFamily="18" charset="2"/>
              </a:rPr>
              <a:t>s</a:t>
            </a:r>
            <a:r>
              <a:rPr lang="pt-BR" altLang="pt-BR" kern="0" dirty="0" smtClean="0">
                <a:sym typeface="Symbol" pitchFamily="18" charset="2"/>
              </a:rPr>
              <a:t>imilar aos usados em AMDSB.</a:t>
            </a:r>
          </a:p>
          <a:p>
            <a:pPr lvl="1" algn="just">
              <a:lnSpc>
                <a:spcPct val="130000"/>
              </a:lnSpc>
              <a:spcBef>
                <a:spcPct val="20000"/>
              </a:spcBef>
              <a:buFont typeface="Wingdings" pitchFamily="2" charset="2"/>
              <a:buChar char="Ø"/>
              <a:defRPr/>
            </a:pPr>
            <a:endParaRPr lang="pt-BR" altLang="pt-BR" kern="0" dirty="0" smtClean="0">
              <a:sym typeface="Symbol" pitchFamily="18" charset="2"/>
            </a:endParaRPr>
          </a:p>
          <a:p>
            <a:pPr marL="446088" indent="-446088" algn="just">
              <a:lnSpc>
                <a:spcPct val="130000"/>
              </a:lnSpc>
              <a:spcBef>
                <a:spcPct val="20000"/>
              </a:spcBef>
              <a:buFont typeface="Wingdings" panose="05000000000000000000" pitchFamily="2" charset="2"/>
              <a:buChar char="v"/>
              <a:defRPr/>
            </a:pPr>
            <a:r>
              <a:rPr lang="pt-BR" altLang="pt-BR" kern="0" dirty="0" smtClean="0">
                <a:solidFill>
                  <a:schemeClr val="accent2">
                    <a:lumMod val="75000"/>
                  </a:schemeClr>
                </a:solidFill>
                <a:sym typeface="Symbol" pitchFamily="18" charset="2"/>
              </a:rPr>
              <a:t>N</a:t>
            </a:r>
            <a:r>
              <a:rPr lang="pt-BR" altLang="pt-BR" kern="0" dirty="0" smtClean="0">
                <a:solidFill>
                  <a:schemeClr val="accent2">
                    <a:lumMod val="75000"/>
                  </a:schemeClr>
                </a:solidFill>
              </a:rPr>
              <a:t>omenclatura:</a:t>
            </a:r>
          </a:p>
          <a:p>
            <a:pPr lvl="1" algn="just">
              <a:lnSpc>
                <a:spcPct val="130000"/>
              </a:lnSpc>
              <a:spcBef>
                <a:spcPct val="20000"/>
              </a:spcBef>
              <a:buFont typeface="Wingdings" pitchFamily="2" charset="2"/>
              <a:buChar char="Ø"/>
              <a:defRPr/>
            </a:pPr>
            <a:r>
              <a:rPr lang="pt-BR" altLang="pt-BR" kern="0" dirty="0" smtClean="0"/>
              <a:t>ASK </a:t>
            </a:r>
            <a:r>
              <a:rPr lang="pt-BR" altLang="pt-BR" kern="0" dirty="0" smtClean="0">
                <a:sym typeface="Symbol" pitchFamily="18" charset="2"/>
              </a:rPr>
              <a:t> </a:t>
            </a:r>
            <a:r>
              <a:rPr lang="pt-BR" altLang="pt-BR" kern="0" dirty="0" smtClean="0"/>
              <a:t> </a:t>
            </a:r>
            <a:r>
              <a:rPr lang="pt-BR" altLang="pt-BR" kern="0" dirty="0" smtClean="0">
                <a:sym typeface="Symbol" pitchFamily="18" charset="2"/>
              </a:rPr>
              <a:t> transmissão binária,</a:t>
            </a:r>
          </a:p>
          <a:p>
            <a:pPr lvl="1" algn="just">
              <a:lnSpc>
                <a:spcPct val="130000"/>
              </a:lnSpc>
              <a:spcBef>
                <a:spcPct val="20000"/>
              </a:spcBef>
              <a:buFont typeface="Wingdings" pitchFamily="2" charset="2"/>
              <a:buChar char="Ø"/>
              <a:defRPr/>
            </a:pPr>
            <a:r>
              <a:rPr lang="pt-BR" altLang="pt-BR" kern="0" dirty="0" smtClean="0">
                <a:sym typeface="Symbol" pitchFamily="18" charset="2"/>
              </a:rPr>
              <a:t>OOK  </a:t>
            </a:r>
            <a:r>
              <a:rPr lang="pt-BR" altLang="pt-BR" i="1" kern="0" dirty="0" err="1" smtClean="0">
                <a:sym typeface="Symbol" pitchFamily="18" charset="2"/>
              </a:rPr>
              <a:t>on-off</a:t>
            </a:r>
            <a:r>
              <a:rPr lang="pt-BR" altLang="pt-BR" i="1" kern="0" dirty="0" smtClean="0">
                <a:sym typeface="Symbol" pitchFamily="18" charset="2"/>
              </a:rPr>
              <a:t> </a:t>
            </a:r>
            <a:r>
              <a:rPr lang="pt-BR" altLang="pt-BR" i="1" kern="0" dirty="0" err="1" smtClean="0">
                <a:sym typeface="Symbol" pitchFamily="18" charset="2"/>
              </a:rPr>
              <a:t>keying</a:t>
            </a:r>
            <a:r>
              <a:rPr lang="pt-BR" altLang="pt-BR" kern="0" dirty="0" smtClean="0">
                <a:sym typeface="Symbol" pitchFamily="18" charset="2"/>
              </a:rPr>
              <a:t>,</a:t>
            </a:r>
          </a:p>
          <a:p>
            <a:pPr lvl="1" algn="just">
              <a:lnSpc>
                <a:spcPct val="130000"/>
              </a:lnSpc>
              <a:spcBef>
                <a:spcPct val="20000"/>
              </a:spcBef>
              <a:buFont typeface="Wingdings" pitchFamily="2" charset="2"/>
              <a:buChar char="Ø"/>
              <a:defRPr/>
            </a:pPr>
            <a:r>
              <a:rPr lang="pt-BR" altLang="pt-BR" kern="0" dirty="0" smtClean="0">
                <a:sym typeface="Symbol" pitchFamily="18" charset="2"/>
              </a:rPr>
              <a:t>MA</a:t>
            </a:r>
            <a:r>
              <a:rPr lang="pt-BR" altLang="pt-BR" kern="0" dirty="0" smtClean="0"/>
              <a:t>SK  </a:t>
            </a:r>
            <a:r>
              <a:rPr lang="pt-BR" altLang="pt-BR" kern="0" dirty="0" smtClean="0">
                <a:sym typeface="Symbol" pitchFamily="18" charset="2"/>
              </a:rPr>
              <a:t> transmissão de M </a:t>
            </a:r>
            <a:r>
              <a:rPr lang="pt-BR" altLang="pt-BR" kern="0" dirty="0" smtClean="0">
                <a:sym typeface="Symbol" pitchFamily="18" charset="2"/>
              </a:rPr>
              <a:t>símbolo</a:t>
            </a:r>
            <a:endParaRPr lang="pt-BR" altLang="pt-BR" kern="0" dirty="0" smtClean="0">
              <a:sym typeface="Symbol" pitchFamily="18" charset="2"/>
            </a:endParaRPr>
          </a:p>
        </p:txBody>
      </p:sp>
      <p:sp>
        <p:nvSpPr>
          <p:cNvPr id="2" name="Título 1"/>
          <p:cNvSpPr>
            <a:spLocks noGrp="1"/>
          </p:cNvSpPr>
          <p:nvPr>
            <p:ph type="title"/>
          </p:nvPr>
        </p:nvSpPr>
        <p:spPr/>
        <p:txBody>
          <a:bodyPr/>
          <a:lstStyle/>
          <a:p>
            <a:r>
              <a:rPr lang="pt-BR" dirty="0" smtClean="0"/>
              <a:t>ASK</a:t>
            </a:r>
            <a:endParaRPr lang="pt-BR" dirty="0"/>
          </a:p>
        </p:txBody>
      </p:sp>
    </p:spTree>
    <p:extLst>
      <p:ext uri="{BB962C8B-B14F-4D97-AF65-F5344CB8AC3E}">
        <p14:creationId xmlns:p14="http://schemas.microsoft.com/office/powerpoint/2010/main" val="3010353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pt-BR" altLang="pt-BR" smtClean="0">
                <a:solidFill>
                  <a:srgbClr val="000099"/>
                </a:solidFill>
              </a:rPr>
              <a:t>ASK</a:t>
            </a:r>
          </a:p>
        </p:txBody>
      </p:sp>
      <p:sp>
        <p:nvSpPr>
          <p:cNvPr id="8" name="Rectangle 3"/>
          <p:cNvSpPr txBox="1">
            <a:spLocks noChangeArrowheads="1"/>
          </p:cNvSpPr>
          <p:nvPr/>
        </p:nvSpPr>
        <p:spPr bwMode="auto">
          <a:xfrm>
            <a:off x="0" y="1772816"/>
            <a:ext cx="9144000" cy="4561161"/>
          </a:xfrm>
          <a:prstGeom prst="rect">
            <a:avLst/>
          </a:prstGeom>
          <a:noFill/>
          <a:ln w="9525">
            <a:noFill/>
            <a:miter lim="800000"/>
            <a:headEnd/>
            <a:tailEnd/>
          </a:ln>
        </p:spPr>
        <p:txBody>
          <a:bodyPr lIns="92075" tIns="46038" rIns="92075" bIns="46038"/>
          <a:lstStyle/>
          <a:p>
            <a:pPr marL="342900" indent="-342900" algn="l">
              <a:lnSpc>
                <a:spcPct val="125000"/>
              </a:lnSpc>
              <a:spcBef>
                <a:spcPct val="20000"/>
              </a:spcBef>
              <a:spcAft>
                <a:spcPct val="20000"/>
              </a:spcAft>
              <a:buClr>
                <a:srgbClr val="000099"/>
              </a:buClr>
              <a:buFont typeface="Wingdings" pitchFamily="2" charset="2"/>
              <a:buChar char="v"/>
              <a:defRPr/>
            </a:pPr>
            <a:r>
              <a:rPr lang="pt-BR" altLang="pt-BR" kern="0" dirty="0">
                <a:solidFill>
                  <a:srgbClr val="006600"/>
                </a:solidFill>
                <a:latin typeface="+mn-lt"/>
              </a:rPr>
              <a:t>Inconvenientes da modulação ASK:</a:t>
            </a:r>
          </a:p>
          <a:p>
            <a:pPr marL="742950" lvl="1" indent="-285750" algn="l">
              <a:lnSpc>
                <a:spcPct val="125000"/>
              </a:lnSpc>
              <a:spcBef>
                <a:spcPct val="20000"/>
              </a:spcBef>
              <a:spcAft>
                <a:spcPct val="20000"/>
              </a:spcAft>
              <a:buFont typeface="Wingdings" pitchFamily="2" charset="2"/>
              <a:buChar char="Ø"/>
              <a:defRPr/>
            </a:pPr>
            <a:r>
              <a:rPr lang="pt-BR" altLang="pt-BR" kern="0" dirty="0">
                <a:latin typeface="+mn-lt"/>
              </a:rPr>
              <a:t>50% da energia do sinal é gasta na transmissão da portadora,</a:t>
            </a:r>
          </a:p>
          <a:p>
            <a:pPr marL="742950" lvl="1" indent="-285750" algn="l">
              <a:lnSpc>
                <a:spcPct val="125000"/>
              </a:lnSpc>
              <a:spcBef>
                <a:spcPct val="20000"/>
              </a:spcBef>
              <a:spcAft>
                <a:spcPct val="20000"/>
              </a:spcAft>
              <a:buFont typeface="Wingdings" pitchFamily="2" charset="2"/>
              <a:buChar char="Ø"/>
              <a:defRPr/>
            </a:pPr>
            <a:r>
              <a:rPr lang="pt-BR" altLang="pt-BR" kern="0" dirty="0">
                <a:latin typeface="+mn-lt"/>
              </a:rPr>
              <a:t>o detector de envoltória apresenta baixa relação sinal-ruído,</a:t>
            </a:r>
          </a:p>
          <a:p>
            <a:pPr marL="742950" lvl="1" indent="-285750" algn="l">
              <a:lnSpc>
                <a:spcPct val="125000"/>
              </a:lnSpc>
              <a:spcBef>
                <a:spcPct val="20000"/>
              </a:spcBef>
              <a:spcAft>
                <a:spcPct val="20000"/>
              </a:spcAft>
              <a:buFont typeface="Wingdings" pitchFamily="2" charset="2"/>
              <a:buChar char="Ø"/>
              <a:defRPr/>
            </a:pPr>
            <a:r>
              <a:rPr lang="pt-BR" altLang="pt-BR" kern="0" dirty="0">
                <a:latin typeface="+mn-lt"/>
              </a:rPr>
              <a:t>modulação mais sensível aos efeitos de dispositivos não lineares e ao ruído.</a:t>
            </a:r>
          </a:p>
          <a:p>
            <a:pPr marL="342900" indent="-342900" algn="l">
              <a:lnSpc>
                <a:spcPct val="125000"/>
              </a:lnSpc>
              <a:spcBef>
                <a:spcPct val="20000"/>
              </a:spcBef>
              <a:spcAft>
                <a:spcPct val="20000"/>
              </a:spcAft>
              <a:buClr>
                <a:srgbClr val="000099"/>
              </a:buClr>
              <a:buFont typeface="Wingdings" pitchFamily="2" charset="2"/>
              <a:buChar char="v"/>
              <a:defRPr/>
            </a:pPr>
            <a:r>
              <a:rPr lang="pt-BR" altLang="pt-BR" kern="0" dirty="0">
                <a:solidFill>
                  <a:srgbClr val="006600"/>
                </a:solidFill>
                <a:latin typeface="+mn-lt"/>
              </a:rPr>
              <a:t>Tem-se sistemas mais eficientes:</a:t>
            </a:r>
          </a:p>
          <a:p>
            <a:pPr marL="742950" lvl="1" indent="-285750" algn="l">
              <a:lnSpc>
                <a:spcPct val="125000"/>
              </a:lnSpc>
              <a:spcBef>
                <a:spcPct val="20000"/>
              </a:spcBef>
              <a:spcAft>
                <a:spcPct val="20000"/>
              </a:spcAft>
              <a:buFont typeface="Wingdings" pitchFamily="2" charset="2"/>
              <a:buChar char="Ø"/>
              <a:defRPr/>
            </a:pPr>
            <a:r>
              <a:rPr lang="pt-BR" altLang="pt-BR" kern="0" dirty="0">
                <a:latin typeface="+mn-lt"/>
              </a:rPr>
              <a:t>AMDSB-SC onde não há desperdício da portadora (semelhante ao PSK),</a:t>
            </a:r>
          </a:p>
          <a:p>
            <a:pPr marL="742950" lvl="1" indent="-285750" algn="l">
              <a:lnSpc>
                <a:spcPct val="125000"/>
              </a:lnSpc>
              <a:spcBef>
                <a:spcPct val="20000"/>
              </a:spcBef>
              <a:spcAft>
                <a:spcPct val="20000"/>
              </a:spcAft>
              <a:buFont typeface="Wingdings" pitchFamily="2" charset="2"/>
              <a:buChar char="Ø"/>
              <a:defRPr/>
            </a:pPr>
            <a:r>
              <a:rPr lang="pt-BR" altLang="pt-BR" kern="0" dirty="0">
                <a:latin typeface="+mn-lt"/>
              </a:rPr>
              <a:t> a detecção coerente melhora a SNR.</a:t>
            </a:r>
          </a:p>
          <a:p>
            <a:pPr marL="342900" indent="-342900" algn="l">
              <a:lnSpc>
                <a:spcPct val="125000"/>
              </a:lnSpc>
              <a:spcBef>
                <a:spcPct val="20000"/>
              </a:spcBef>
              <a:spcAft>
                <a:spcPct val="20000"/>
              </a:spcAft>
              <a:buClr>
                <a:srgbClr val="000099"/>
              </a:buClr>
              <a:buFont typeface="Wingdings" pitchFamily="2" charset="2"/>
              <a:buChar char="v"/>
              <a:defRPr/>
            </a:pPr>
            <a:r>
              <a:rPr lang="pt-BR" altLang="pt-BR" kern="0" dirty="0">
                <a:solidFill>
                  <a:srgbClr val="006600"/>
                </a:solidFill>
                <a:latin typeface="+mn-lt"/>
              </a:rPr>
              <a:t>Aplicação:</a:t>
            </a:r>
          </a:p>
          <a:p>
            <a:pPr marL="742950" lvl="1" indent="-285750" algn="l">
              <a:lnSpc>
                <a:spcPct val="125000"/>
              </a:lnSpc>
              <a:spcBef>
                <a:spcPct val="20000"/>
              </a:spcBef>
              <a:spcAft>
                <a:spcPct val="20000"/>
              </a:spcAft>
              <a:buFont typeface="Wingdings" pitchFamily="2" charset="2"/>
              <a:buChar char="Ø"/>
              <a:defRPr/>
            </a:pPr>
            <a:r>
              <a:rPr lang="pt-BR" altLang="pt-BR" kern="0" dirty="0">
                <a:latin typeface="+mn-lt"/>
              </a:rPr>
              <a:t>apesar dos inconvenientes ela é utilizada em sistemas </a:t>
            </a:r>
            <a:r>
              <a:rPr lang="pt-BR" altLang="pt-BR" kern="0" dirty="0">
                <a:solidFill>
                  <a:srgbClr val="006600"/>
                </a:solidFill>
                <a:latin typeface="+mn-lt"/>
              </a:rPr>
              <a:t>QAM</a:t>
            </a:r>
            <a:r>
              <a:rPr lang="pt-BR" altLang="pt-BR" kern="0" dirty="0">
                <a:latin typeface="+mn-lt"/>
              </a:rPr>
              <a:t> nos quais amplitude e fase são combinadas para transmitir a informação.</a:t>
            </a:r>
          </a:p>
        </p:txBody>
      </p:sp>
    </p:spTree>
    <p:extLst>
      <p:ext uri="{BB962C8B-B14F-4D97-AF65-F5344CB8AC3E}">
        <p14:creationId xmlns:p14="http://schemas.microsoft.com/office/powerpoint/2010/main" val="1197135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Espectro de ASK</a:t>
            </a:r>
            <a:endParaRPr lang="pt-BR" dirty="0"/>
          </a:p>
        </p:txBody>
      </p:sp>
      <p:pic>
        <p:nvPicPr>
          <p:cNvPr id="239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87693"/>
            <a:ext cx="4132543" cy="535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548" name="Picture 4" descr="Image result for ask mod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36912"/>
            <a:ext cx="4451142" cy="230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152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130"/>
          <p:cNvGrpSpPr>
            <a:grpSpLocks/>
          </p:cNvGrpSpPr>
          <p:nvPr/>
        </p:nvGrpSpPr>
        <p:grpSpPr bwMode="auto">
          <a:xfrm>
            <a:off x="401638" y="3789189"/>
            <a:ext cx="4602162" cy="1657350"/>
            <a:chOff x="1597" y="1056"/>
            <a:chExt cx="2666" cy="783"/>
          </a:xfrm>
        </p:grpSpPr>
        <p:sp>
          <p:nvSpPr>
            <p:cNvPr id="1038" name="Freeform 61"/>
            <p:cNvSpPr>
              <a:spLocks noChangeAspect="1"/>
            </p:cNvSpPr>
            <p:nvPr/>
          </p:nvSpPr>
          <p:spPr bwMode="auto">
            <a:xfrm>
              <a:off x="1920" y="1200"/>
              <a:ext cx="2343" cy="639"/>
            </a:xfrm>
            <a:custGeom>
              <a:avLst/>
              <a:gdLst>
                <a:gd name="T0" fmla="*/ 5 w 2598"/>
                <a:gd name="T1" fmla="*/ 32735 h 559"/>
                <a:gd name="T2" fmla="*/ 5 w 2598"/>
                <a:gd name="T3" fmla="*/ 11085 h 559"/>
                <a:gd name="T4" fmla="*/ 5 w 2598"/>
                <a:gd name="T5" fmla="*/ 13296 h 559"/>
                <a:gd name="T6" fmla="*/ 6 w 2598"/>
                <a:gd name="T7" fmla="*/ 31208 h 559"/>
                <a:gd name="T8" fmla="*/ 8 w 2598"/>
                <a:gd name="T9" fmla="*/ 0 h 559"/>
                <a:gd name="T10" fmla="*/ 10 w 2598"/>
                <a:gd name="T11" fmla="*/ 31208 h 559"/>
                <a:gd name="T12" fmla="*/ 11 w 2598"/>
                <a:gd name="T13" fmla="*/ 13296 h 559"/>
                <a:gd name="T14" fmla="*/ 13 w 2598"/>
                <a:gd name="T15" fmla="*/ 11085 h 559"/>
                <a:gd name="T16" fmla="*/ 14 w 2598"/>
                <a:gd name="T17" fmla="*/ 32735 h 559"/>
                <a:gd name="T18" fmla="*/ 15 w 2598"/>
                <a:gd name="T19" fmla="*/ 416 h 559"/>
                <a:gd name="T20" fmla="*/ 17 w 2598"/>
                <a:gd name="T21" fmla="*/ 29665 h 559"/>
                <a:gd name="T22" fmla="*/ 19 w 2598"/>
                <a:gd name="T23" fmla="*/ 15605 h 559"/>
                <a:gd name="T24" fmla="*/ 20 w 2598"/>
                <a:gd name="T25" fmla="*/ 9157 h 559"/>
                <a:gd name="T26" fmla="*/ 22 w 2598"/>
                <a:gd name="T27" fmla="*/ 33836 h 559"/>
                <a:gd name="T28" fmla="*/ 23 w 2598"/>
                <a:gd name="T29" fmla="*/ 813 h 559"/>
                <a:gd name="T30" fmla="*/ 24 w 2598"/>
                <a:gd name="T31" fmla="*/ 28114 h 559"/>
                <a:gd name="T32" fmla="*/ 27 w 2598"/>
                <a:gd name="T33" fmla="*/ 7220 h 559"/>
                <a:gd name="T34" fmla="*/ 29 w 2598"/>
                <a:gd name="T35" fmla="*/ 34091 h 559"/>
                <a:gd name="T36" fmla="*/ 30 w 2598"/>
                <a:gd name="T37" fmla="*/ 13296 h 559"/>
                <a:gd name="T38" fmla="*/ 32 w 2598"/>
                <a:gd name="T39" fmla="*/ 6516 h 559"/>
                <a:gd name="T40" fmla="*/ 33 w 2598"/>
                <a:gd name="T41" fmla="*/ 33836 h 559"/>
                <a:gd name="T42" fmla="*/ 36 w 2598"/>
                <a:gd name="T43" fmla="*/ 14484 h 559"/>
                <a:gd name="T44" fmla="*/ 37 w 2598"/>
                <a:gd name="T45" fmla="*/ 5717 h 559"/>
                <a:gd name="T46" fmla="*/ 40 w 2598"/>
                <a:gd name="T47" fmla="*/ 33083 h 559"/>
                <a:gd name="T48" fmla="*/ 41 w 2598"/>
                <a:gd name="T49" fmla="*/ 15605 h 559"/>
                <a:gd name="T50" fmla="*/ 42 w 2598"/>
                <a:gd name="T51" fmla="*/ 4986 h 559"/>
                <a:gd name="T52" fmla="*/ 44 w 2598"/>
                <a:gd name="T53" fmla="*/ 32735 h 559"/>
                <a:gd name="T54" fmla="*/ 46 w 2598"/>
                <a:gd name="T55" fmla="*/ 16790 h 559"/>
                <a:gd name="T56" fmla="*/ 49 w 2598"/>
                <a:gd name="T57" fmla="*/ 4228 h 559"/>
                <a:gd name="T58" fmla="*/ 50 w 2598"/>
                <a:gd name="T59" fmla="*/ 31901 h 559"/>
                <a:gd name="T60" fmla="*/ 51 w 2598"/>
                <a:gd name="T61" fmla="*/ 17871 h 559"/>
                <a:gd name="T62" fmla="*/ 53 w 2598"/>
                <a:gd name="T63" fmla="*/ 7220 h 559"/>
                <a:gd name="T64" fmla="*/ 55 w 2598"/>
                <a:gd name="T65" fmla="*/ 17871 h 559"/>
                <a:gd name="T66" fmla="*/ 57 w 2598"/>
                <a:gd name="T67" fmla="*/ 28114 h 559"/>
                <a:gd name="T68" fmla="*/ 57 w 2598"/>
                <a:gd name="T69" fmla="*/ 813 h 559"/>
                <a:gd name="T70" fmla="*/ 60 w 2598"/>
                <a:gd name="T71" fmla="*/ 33836 h 559"/>
                <a:gd name="T72" fmla="*/ 61 w 2598"/>
                <a:gd name="T73" fmla="*/ 9157 h 559"/>
                <a:gd name="T74" fmla="*/ 63 w 2598"/>
                <a:gd name="T75" fmla="*/ 15605 h 559"/>
                <a:gd name="T76" fmla="*/ 63 w 2598"/>
                <a:gd name="T77" fmla="*/ 29665 h 559"/>
                <a:gd name="T78" fmla="*/ 67 w 2598"/>
                <a:gd name="T79" fmla="*/ 416 h 559"/>
                <a:gd name="T80" fmla="*/ 68 w 2598"/>
                <a:gd name="T81" fmla="*/ 32735 h 559"/>
                <a:gd name="T82" fmla="*/ 70 w 2598"/>
                <a:gd name="T83" fmla="*/ 11085 h 559"/>
                <a:gd name="T84" fmla="*/ 70 w 2598"/>
                <a:gd name="T85" fmla="*/ 13296 h 559"/>
                <a:gd name="T86" fmla="*/ 71 w 2598"/>
                <a:gd name="T87" fmla="*/ 31208 h 559"/>
                <a:gd name="T88" fmla="*/ 74 w 2598"/>
                <a:gd name="T89" fmla="*/ 0 h 559"/>
                <a:gd name="T90" fmla="*/ 76 w 2598"/>
                <a:gd name="T91" fmla="*/ 31208 h 559"/>
                <a:gd name="T92" fmla="*/ 78 w 2598"/>
                <a:gd name="T93" fmla="*/ 13296 h 559"/>
                <a:gd name="T94" fmla="*/ 78 w 2598"/>
                <a:gd name="T95" fmla="*/ 11085 h 559"/>
                <a:gd name="T96" fmla="*/ 80 w 2598"/>
                <a:gd name="T97" fmla="*/ 15605 h 559"/>
                <a:gd name="T98" fmla="*/ 82 w 2598"/>
                <a:gd name="T99" fmla="*/ 33083 h 559"/>
                <a:gd name="T100" fmla="*/ 84 w 2598"/>
                <a:gd name="T101" fmla="*/ 5717 h 559"/>
                <a:gd name="T102" fmla="*/ 86 w 2598"/>
                <a:gd name="T103" fmla="*/ 14484 h 559"/>
                <a:gd name="T104" fmla="*/ 87 w 2598"/>
                <a:gd name="T105" fmla="*/ 33836 h 559"/>
                <a:gd name="T106" fmla="*/ 89 w 2598"/>
                <a:gd name="T107" fmla="*/ 6516 h 559"/>
                <a:gd name="T108" fmla="*/ 91 w 2598"/>
                <a:gd name="T109" fmla="*/ 13296 h 559"/>
                <a:gd name="T110" fmla="*/ 92 w 2598"/>
                <a:gd name="T111" fmla="*/ 34091 h 559"/>
                <a:gd name="T112" fmla="*/ 95 w 2598"/>
                <a:gd name="T113" fmla="*/ 7220 h 559"/>
                <a:gd name="T114" fmla="*/ 96 w 2598"/>
                <a:gd name="T115" fmla="*/ 12236 h 559"/>
                <a:gd name="T116" fmla="*/ 97 w 2598"/>
                <a:gd name="T117" fmla="*/ 34577 h 559"/>
                <a:gd name="T118" fmla="*/ 101 w 2598"/>
                <a:gd name="T119" fmla="*/ 8358 h 559"/>
                <a:gd name="T120" fmla="*/ 101 w 2598"/>
                <a:gd name="T121" fmla="*/ 11085 h 559"/>
                <a:gd name="T122" fmla="*/ 103 w 2598"/>
                <a:gd name="T123" fmla="*/ 34882 h 559"/>
                <a:gd name="T124" fmla="*/ 105 w 2598"/>
                <a:gd name="T125" fmla="*/ 9157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0" y="7"/>
                  </a:lnTo>
                  <a:lnTo>
                    <a:pt x="0" y="13"/>
                  </a:lnTo>
                  <a:lnTo>
                    <a:pt x="6" y="25"/>
                  </a:lnTo>
                  <a:lnTo>
                    <a:pt x="6" y="43"/>
                  </a:lnTo>
                  <a:lnTo>
                    <a:pt x="6" y="67"/>
                  </a:lnTo>
                  <a:lnTo>
                    <a:pt x="6" y="91"/>
                  </a:lnTo>
                  <a:lnTo>
                    <a:pt x="12" y="115"/>
                  </a:lnTo>
                  <a:lnTo>
                    <a:pt x="12" y="145"/>
                  </a:lnTo>
                  <a:lnTo>
                    <a:pt x="12" y="175"/>
                  </a:lnTo>
                  <a:lnTo>
                    <a:pt x="12" y="211"/>
                  </a:lnTo>
                  <a:lnTo>
                    <a:pt x="12" y="247"/>
                  </a:lnTo>
                  <a:lnTo>
                    <a:pt x="18" y="283"/>
                  </a:lnTo>
                  <a:lnTo>
                    <a:pt x="18" y="313"/>
                  </a:lnTo>
                  <a:lnTo>
                    <a:pt x="18" y="349"/>
                  </a:lnTo>
                  <a:lnTo>
                    <a:pt x="18" y="385"/>
                  </a:lnTo>
                  <a:lnTo>
                    <a:pt x="18" y="415"/>
                  </a:lnTo>
                  <a:lnTo>
                    <a:pt x="24" y="445"/>
                  </a:lnTo>
                  <a:lnTo>
                    <a:pt x="24" y="469"/>
                  </a:lnTo>
                  <a:lnTo>
                    <a:pt x="24" y="493"/>
                  </a:lnTo>
                  <a:lnTo>
                    <a:pt x="24" y="517"/>
                  </a:lnTo>
                  <a:lnTo>
                    <a:pt x="30" y="535"/>
                  </a:lnTo>
                  <a:lnTo>
                    <a:pt x="30" y="547"/>
                  </a:lnTo>
                  <a:lnTo>
                    <a:pt x="30" y="553"/>
                  </a:lnTo>
                  <a:lnTo>
                    <a:pt x="30" y="559"/>
                  </a:lnTo>
                  <a:lnTo>
                    <a:pt x="36" y="553"/>
                  </a:lnTo>
                  <a:lnTo>
                    <a:pt x="36" y="547"/>
                  </a:lnTo>
                  <a:lnTo>
                    <a:pt x="36" y="535"/>
                  </a:lnTo>
                  <a:lnTo>
                    <a:pt x="36" y="517"/>
                  </a:lnTo>
                  <a:lnTo>
                    <a:pt x="36" y="493"/>
                  </a:lnTo>
                  <a:lnTo>
                    <a:pt x="42" y="469"/>
                  </a:lnTo>
                  <a:lnTo>
                    <a:pt x="42" y="445"/>
                  </a:lnTo>
                  <a:lnTo>
                    <a:pt x="42" y="415"/>
                  </a:lnTo>
                  <a:lnTo>
                    <a:pt x="42" y="385"/>
                  </a:lnTo>
                  <a:lnTo>
                    <a:pt x="48" y="349"/>
                  </a:lnTo>
                  <a:lnTo>
                    <a:pt x="48" y="313"/>
                  </a:lnTo>
                  <a:lnTo>
                    <a:pt x="48" y="283"/>
                  </a:lnTo>
                  <a:lnTo>
                    <a:pt x="48" y="247"/>
                  </a:lnTo>
                  <a:lnTo>
                    <a:pt x="48" y="211"/>
                  </a:lnTo>
                  <a:lnTo>
                    <a:pt x="54" y="175"/>
                  </a:lnTo>
                  <a:lnTo>
                    <a:pt x="54" y="145"/>
                  </a:lnTo>
                  <a:lnTo>
                    <a:pt x="54" y="115"/>
                  </a:lnTo>
                  <a:lnTo>
                    <a:pt x="54" y="91"/>
                  </a:lnTo>
                  <a:lnTo>
                    <a:pt x="60" y="67"/>
                  </a:lnTo>
                  <a:lnTo>
                    <a:pt x="60" y="43"/>
                  </a:lnTo>
                  <a:lnTo>
                    <a:pt x="60" y="25"/>
                  </a:lnTo>
                  <a:lnTo>
                    <a:pt x="60" y="13"/>
                  </a:lnTo>
                  <a:lnTo>
                    <a:pt x="60" y="7"/>
                  </a:lnTo>
                  <a:lnTo>
                    <a:pt x="66" y="0"/>
                  </a:lnTo>
                  <a:lnTo>
                    <a:pt x="66" y="7"/>
                  </a:lnTo>
                  <a:lnTo>
                    <a:pt x="66" y="13"/>
                  </a:lnTo>
                  <a:lnTo>
                    <a:pt x="66" y="25"/>
                  </a:lnTo>
                  <a:lnTo>
                    <a:pt x="72" y="43"/>
                  </a:lnTo>
                  <a:lnTo>
                    <a:pt x="72" y="67"/>
                  </a:lnTo>
                  <a:lnTo>
                    <a:pt x="72" y="91"/>
                  </a:lnTo>
                  <a:lnTo>
                    <a:pt x="72" y="115"/>
                  </a:lnTo>
                  <a:lnTo>
                    <a:pt x="78" y="145"/>
                  </a:lnTo>
                  <a:lnTo>
                    <a:pt x="78" y="175"/>
                  </a:lnTo>
                  <a:lnTo>
                    <a:pt x="78" y="211"/>
                  </a:lnTo>
                  <a:lnTo>
                    <a:pt x="78" y="247"/>
                  </a:lnTo>
                  <a:lnTo>
                    <a:pt x="78" y="283"/>
                  </a:lnTo>
                  <a:lnTo>
                    <a:pt x="84" y="313"/>
                  </a:lnTo>
                  <a:lnTo>
                    <a:pt x="84" y="349"/>
                  </a:lnTo>
                  <a:lnTo>
                    <a:pt x="84" y="385"/>
                  </a:lnTo>
                  <a:lnTo>
                    <a:pt x="84" y="415"/>
                  </a:lnTo>
                  <a:lnTo>
                    <a:pt x="90" y="445"/>
                  </a:lnTo>
                  <a:lnTo>
                    <a:pt x="90" y="469"/>
                  </a:lnTo>
                  <a:lnTo>
                    <a:pt x="90" y="493"/>
                  </a:lnTo>
                  <a:lnTo>
                    <a:pt x="90" y="517"/>
                  </a:lnTo>
                  <a:lnTo>
                    <a:pt x="90" y="535"/>
                  </a:lnTo>
                  <a:lnTo>
                    <a:pt x="96" y="547"/>
                  </a:lnTo>
                  <a:lnTo>
                    <a:pt x="96" y="553"/>
                  </a:lnTo>
                  <a:lnTo>
                    <a:pt x="96" y="559"/>
                  </a:lnTo>
                  <a:lnTo>
                    <a:pt x="96" y="553"/>
                  </a:lnTo>
                  <a:lnTo>
                    <a:pt x="102" y="547"/>
                  </a:lnTo>
                  <a:lnTo>
                    <a:pt x="102" y="535"/>
                  </a:lnTo>
                  <a:lnTo>
                    <a:pt x="102" y="517"/>
                  </a:lnTo>
                  <a:lnTo>
                    <a:pt x="102" y="493"/>
                  </a:lnTo>
                  <a:lnTo>
                    <a:pt x="108" y="469"/>
                  </a:lnTo>
                  <a:lnTo>
                    <a:pt x="108" y="445"/>
                  </a:lnTo>
                  <a:lnTo>
                    <a:pt x="108" y="415"/>
                  </a:lnTo>
                  <a:lnTo>
                    <a:pt x="108" y="385"/>
                  </a:lnTo>
                  <a:lnTo>
                    <a:pt x="108" y="349"/>
                  </a:lnTo>
                  <a:lnTo>
                    <a:pt x="114" y="313"/>
                  </a:lnTo>
                  <a:lnTo>
                    <a:pt x="114" y="277"/>
                  </a:lnTo>
                  <a:lnTo>
                    <a:pt x="114" y="247"/>
                  </a:lnTo>
                  <a:lnTo>
                    <a:pt x="114" y="211"/>
                  </a:lnTo>
                  <a:lnTo>
                    <a:pt x="114" y="175"/>
                  </a:lnTo>
                  <a:lnTo>
                    <a:pt x="120" y="145"/>
                  </a:lnTo>
                  <a:lnTo>
                    <a:pt x="120" y="115"/>
                  </a:lnTo>
                  <a:lnTo>
                    <a:pt x="120" y="91"/>
                  </a:lnTo>
                  <a:lnTo>
                    <a:pt x="120" y="67"/>
                  </a:lnTo>
                  <a:lnTo>
                    <a:pt x="126" y="43"/>
                  </a:lnTo>
                  <a:lnTo>
                    <a:pt x="126" y="25"/>
                  </a:lnTo>
                  <a:lnTo>
                    <a:pt x="126" y="13"/>
                  </a:lnTo>
                  <a:lnTo>
                    <a:pt x="126" y="7"/>
                  </a:lnTo>
                  <a:lnTo>
                    <a:pt x="132" y="0"/>
                  </a:lnTo>
                  <a:lnTo>
                    <a:pt x="132" y="7"/>
                  </a:lnTo>
                  <a:lnTo>
                    <a:pt x="132" y="13"/>
                  </a:lnTo>
                  <a:lnTo>
                    <a:pt x="132" y="25"/>
                  </a:lnTo>
                  <a:lnTo>
                    <a:pt x="138" y="43"/>
                  </a:lnTo>
                  <a:lnTo>
                    <a:pt x="138" y="67"/>
                  </a:lnTo>
                  <a:lnTo>
                    <a:pt x="138" y="91"/>
                  </a:lnTo>
                  <a:lnTo>
                    <a:pt x="138" y="115"/>
                  </a:lnTo>
                  <a:lnTo>
                    <a:pt x="138" y="145"/>
                  </a:lnTo>
                  <a:lnTo>
                    <a:pt x="144" y="175"/>
                  </a:lnTo>
                  <a:lnTo>
                    <a:pt x="144" y="211"/>
                  </a:lnTo>
                  <a:lnTo>
                    <a:pt x="144" y="247"/>
                  </a:lnTo>
                  <a:lnTo>
                    <a:pt x="144" y="283"/>
                  </a:lnTo>
                  <a:lnTo>
                    <a:pt x="144" y="313"/>
                  </a:lnTo>
                  <a:lnTo>
                    <a:pt x="150" y="349"/>
                  </a:lnTo>
                  <a:lnTo>
                    <a:pt x="150" y="385"/>
                  </a:lnTo>
                  <a:lnTo>
                    <a:pt x="150" y="415"/>
                  </a:lnTo>
                  <a:lnTo>
                    <a:pt x="150" y="445"/>
                  </a:lnTo>
                  <a:lnTo>
                    <a:pt x="156" y="469"/>
                  </a:lnTo>
                  <a:lnTo>
                    <a:pt x="156" y="493"/>
                  </a:lnTo>
                  <a:lnTo>
                    <a:pt x="156" y="517"/>
                  </a:lnTo>
                  <a:lnTo>
                    <a:pt x="156" y="535"/>
                  </a:lnTo>
                  <a:lnTo>
                    <a:pt x="156" y="547"/>
                  </a:lnTo>
                  <a:lnTo>
                    <a:pt x="162" y="553"/>
                  </a:lnTo>
                  <a:lnTo>
                    <a:pt x="162" y="559"/>
                  </a:lnTo>
                  <a:lnTo>
                    <a:pt x="162" y="553"/>
                  </a:lnTo>
                  <a:lnTo>
                    <a:pt x="162" y="547"/>
                  </a:lnTo>
                  <a:lnTo>
                    <a:pt x="168" y="535"/>
                  </a:lnTo>
                  <a:lnTo>
                    <a:pt x="168" y="517"/>
                  </a:lnTo>
                  <a:lnTo>
                    <a:pt x="168" y="493"/>
                  </a:lnTo>
                  <a:lnTo>
                    <a:pt x="168" y="469"/>
                  </a:lnTo>
                  <a:lnTo>
                    <a:pt x="174" y="445"/>
                  </a:lnTo>
                  <a:lnTo>
                    <a:pt x="174" y="415"/>
                  </a:lnTo>
                  <a:lnTo>
                    <a:pt x="174" y="385"/>
                  </a:lnTo>
                  <a:lnTo>
                    <a:pt x="174" y="349"/>
                  </a:lnTo>
                  <a:lnTo>
                    <a:pt x="174" y="313"/>
                  </a:lnTo>
                  <a:lnTo>
                    <a:pt x="180" y="277"/>
                  </a:lnTo>
                  <a:lnTo>
                    <a:pt x="180" y="247"/>
                  </a:lnTo>
                  <a:lnTo>
                    <a:pt x="180" y="211"/>
                  </a:lnTo>
                  <a:lnTo>
                    <a:pt x="180" y="175"/>
                  </a:lnTo>
                  <a:lnTo>
                    <a:pt x="186" y="145"/>
                  </a:lnTo>
                  <a:lnTo>
                    <a:pt x="186" y="115"/>
                  </a:lnTo>
                  <a:lnTo>
                    <a:pt x="186" y="91"/>
                  </a:lnTo>
                  <a:lnTo>
                    <a:pt x="186" y="67"/>
                  </a:lnTo>
                  <a:lnTo>
                    <a:pt x="186" y="43"/>
                  </a:lnTo>
                  <a:lnTo>
                    <a:pt x="192" y="25"/>
                  </a:lnTo>
                  <a:lnTo>
                    <a:pt x="192" y="13"/>
                  </a:lnTo>
                  <a:lnTo>
                    <a:pt x="192" y="7"/>
                  </a:lnTo>
                  <a:lnTo>
                    <a:pt x="192" y="0"/>
                  </a:lnTo>
                  <a:lnTo>
                    <a:pt x="198" y="7"/>
                  </a:lnTo>
                  <a:lnTo>
                    <a:pt x="198" y="13"/>
                  </a:lnTo>
                  <a:lnTo>
                    <a:pt x="198" y="25"/>
                  </a:lnTo>
                  <a:lnTo>
                    <a:pt x="198" y="43"/>
                  </a:lnTo>
                  <a:lnTo>
                    <a:pt x="204" y="67"/>
                  </a:lnTo>
                  <a:lnTo>
                    <a:pt x="204" y="91"/>
                  </a:lnTo>
                  <a:lnTo>
                    <a:pt x="204" y="115"/>
                  </a:lnTo>
                  <a:lnTo>
                    <a:pt x="204" y="145"/>
                  </a:lnTo>
                  <a:lnTo>
                    <a:pt x="204" y="175"/>
                  </a:lnTo>
                  <a:lnTo>
                    <a:pt x="210" y="211"/>
                  </a:lnTo>
                  <a:lnTo>
                    <a:pt x="210" y="247"/>
                  </a:lnTo>
                  <a:lnTo>
                    <a:pt x="210" y="283"/>
                  </a:lnTo>
                  <a:lnTo>
                    <a:pt x="210" y="313"/>
                  </a:lnTo>
                  <a:lnTo>
                    <a:pt x="216" y="349"/>
                  </a:lnTo>
                  <a:lnTo>
                    <a:pt x="216" y="385"/>
                  </a:lnTo>
                  <a:lnTo>
                    <a:pt x="216" y="415"/>
                  </a:lnTo>
                  <a:lnTo>
                    <a:pt x="216" y="445"/>
                  </a:lnTo>
                  <a:lnTo>
                    <a:pt x="216" y="469"/>
                  </a:lnTo>
                  <a:lnTo>
                    <a:pt x="222" y="493"/>
                  </a:lnTo>
                  <a:lnTo>
                    <a:pt x="222" y="517"/>
                  </a:lnTo>
                  <a:lnTo>
                    <a:pt x="222" y="535"/>
                  </a:lnTo>
                  <a:lnTo>
                    <a:pt x="222" y="547"/>
                  </a:lnTo>
                  <a:lnTo>
                    <a:pt x="222" y="553"/>
                  </a:lnTo>
                  <a:lnTo>
                    <a:pt x="228" y="559"/>
                  </a:lnTo>
                  <a:lnTo>
                    <a:pt x="228" y="553"/>
                  </a:lnTo>
                  <a:lnTo>
                    <a:pt x="228" y="547"/>
                  </a:lnTo>
                  <a:lnTo>
                    <a:pt x="234" y="535"/>
                  </a:lnTo>
                  <a:lnTo>
                    <a:pt x="234" y="517"/>
                  </a:lnTo>
                  <a:lnTo>
                    <a:pt x="234" y="493"/>
                  </a:lnTo>
                  <a:lnTo>
                    <a:pt x="234" y="469"/>
                  </a:lnTo>
                  <a:lnTo>
                    <a:pt x="234" y="445"/>
                  </a:lnTo>
                  <a:lnTo>
                    <a:pt x="240" y="415"/>
                  </a:lnTo>
                  <a:lnTo>
                    <a:pt x="240" y="385"/>
                  </a:lnTo>
                  <a:lnTo>
                    <a:pt x="240" y="349"/>
                  </a:lnTo>
                  <a:lnTo>
                    <a:pt x="240" y="313"/>
                  </a:lnTo>
                  <a:lnTo>
                    <a:pt x="240" y="283"/>
                  </a:lnTo>
                  <a:lnTo>
                    <a:pt x="246" y="247"/>
                  </a:lnTo>
                  <a:lnTo>
                    <a:pt x="246" y="211"/>
                  </a:lnTo>
                  <a:lnTo>
                    <a:pt x="246" y="175"/>
                  </a:lnTo>
                  <a:lnTo>
                    <a:pt x="246" y="145"/>
                  </a:lnTo>
                  <a:lnTo>
                    <a:pt x="252" y="115"/>
                  </a:lnTo>
                  <a:lnTo>
                    <a:pt x="252" y="91"/>
                  </a:lnTo>
                  <a:lnTo>
                    <a:pt x="252" y="67"/>
                  </a:lnTo>
                  <a:lnTo>
                    <a:pt x="252" y="43"/>
                  </a:lnTo>
                  <a:lnTo>
                    <a:pt x="252" y="25"/>
                  </a:lnTo>
                  <a:lnTo>
                    <a:pt x="258" y="13"/>
                  </a:lnTo>
                  <a:lnTo>
                    <a:pt x="258" y="7"/>
                  </a:lnTo>
                  <a:lnTo>
                    <a:pt x="258" y="0"/>
                  </a:lnTo>
                  <a:lnTo>
                    <a:pt x="264" y="7"/>
                  </a:lnTo>
                  <a:lnTo>
                    <a:pt x="264" y="13"/>
                  </a:lnTo>
                  <a:lnTo>
                    <a:pt x="264" y="25"/>
                  </a:lnTo>
                  <a:lnTo>
                    <a:pt x="264" y="43"/>
                  </a:lnTo>
                  <a:lnTo>
                    <a:pt x="264" y="67"/>
                  </a:lnTo>
                  <a:lnTo>
                    <a:pt x="270" y="91"/>
                  </a:lnTo>
                  <a:lnTo>
                    <a:pt x="270" y="115"/>
                  </a:lnTo>
                  <a:lnTo>
                    <a:pt x="270" y="145"/>
                  </a:lnTo>
                  <a:lnTo>
                    <a:pt x="270" y="175"/>
                  </a:lnTo>
                  <a:lnTo>
                    <a:pt x="270" y="211"/>
                  </a:lnTo>
                  <a:lnTo>
                    <a:pt x="276" y="247"/>
                  </a:lnTo>
                  <a:lnTo>
                    <a:pt x="276" y="283"/>
                  </a:lnTo>
                  <a:lnTo>
                    <a:pt x="276" y="313"/>
                  </a:lnTo>
                  <a:lnTo>
                    <a:pt x="276" y="349"/>
                  </a:lnTo>
                  <a:lnTo>
                    <a:pt x="282" y="385"/>
                  </a:lnTo>
                  <a:lnTo>
                    <a:pt x="282" y="415"/>
                  </a:lnTo>
                  <a:lnTo>
                    <a:pt x="282" y="445"/>
                  </a:lnTo>
                  <a:lnTo>
                    <a:pt x="282" y="469"/>
                  </a:lnTo>
                  <a:lnTo>
                    <a:pt x="282" y="493"/>
                  </a:lnTo>
                  <a:lnTo>
                    <a:pt x="288" y="517"/>
                  </a:lnTo>
                  <a:lnTo>
                    <a:pt x="288" y="535"/>
                  </a:lnTo>
                  <a:lnTo>
                    <a:pt x="288" y="547"/>
                  </a:lnTo>
                  <a:lnTo>
                    <a:pt x="288" y="553"/>
                  </a:lnTo>
                  <a:lnTo>
                    <a:pt x="294" y="559"/>
                  </a:lnTo>
                  <a:lnTo>
                    <a:pt x="294" y="553"/>
                  </a:lnTo>
                  <a:lnTo>
                    <a:pt x="294" y="547"/>
                  </a:lnTo>
                  <a:lnTo>
                    <a:pt x="294" y="535"/>
                  </a:lnTo>
                  <a:lnTo>
                    <a:pt x="300" y="517"/>
                  </a:lnTo>
                  <a:lnTo>
                    <a:pt x="300" y="493"/>
                  </a:lnTo>
                  <a:lnTo>
                    <a:pt x="300" y="469"/>
                  </a:lnTo>
                  <a:lnTo>
                    <a:pt x="300" y="445"/>
                  </a:lnTo>
                  <a:lnTo>
                    <a:pt x="300" y="415"/>
                  </a:lnTo>
                  <a:lnTo>
                    <a:pt x="306" y="385"/>
                  </a:lnTo>
                  <a:lnTo>
                    <a:pt x="306" y="349"/>
                  </a:lnTo>
                  <a:lnTo>
                    <a:pt x="306" y="313"/>
                  </a:lnTo>
                  <a:lnTo>
                    <a:pt x="306" y="283"/>
                  </a:lnTo>
                  <a:lnTo>
                    <a:pt x="312" y="247"/>
                  </a:lnTo>
                  <a:lnTo>
                    <a:pt x="312" y="211"/>
                  </a:lnTo>
                  <a:lnTo>
                    <a:pt x="312" y="175"/>
                  </a:lnTo>
                  <a:lnTo>
                    <a:pt x="312" y="145"/>
                  </a:lnTo>
                  <a:lnTo>
                    <a:pt x="312" y="115"/>
                  </a:lnTo>
                  <a:lnTo>
                    <a:pt x="318" y="91"/>
                  </a:lnTo>
                  <a:lnTo>
                    <a:pt x="318" y="67"/>
                  </a:lnTo>
                  <a:lnTo>
                    <a:pt x="318" y="43"/>
                  </a:lnTo>
                  <a:lnTo>
                    <a:pt x="318" y="25"/>
                  </a:lnTo>
                  <a:lnTo>
                    <a:pt x="318" y="13"/>
                  </a:lnTo>
                  <a:lnTo>
                    <a:pt x="324" y="7"/>
                  </a:lnTo>
                  <a:lnTo>
                    <a:pt x="324" y="0"/>
                  </a:lnTo>
                  <a:lnTo>
                    <a:pt x="324" y="7"/>
                  </a:lnTo>
                  <a:lnTo>
                    <a:pt x="330" y="13"/>
                  </a:lnTo>
                  <a:lnTo>
                    <a:pt x="330" y="25"/>
                  </a:lnTo>
                  <a:lnTo>
                    <a:pt x="330" y="43"/>
                  </a:lnTo>
                  <a:lnTo>
                    <a:pt x="330" y="67"/>
                  </a:lnTo>
                  <a:lnTo>
                    <a:pt x="330" y="91"/>
                  </a:lnTo>
                  <a:lnTo>
                    <a:pt x="336" y="115"/>
                  </a:lnTo>
                  <a:lnTo>
                    <a:pt x="336" y="145"/>
                  </a:lnTo>
                  <a:lnTo>
                    <a:pt x="336" y="175"/>
                  </a:lnTo>
                  <a:lnTo>
                    <a:pt x="336" y="211"/>
                  </a:lnTo>
                  <a:lnTo>
                    <a:pt x="342" y="247"/>
                  </a:lnTo>
                  <a:lnTo>
                    <a:pt x="342" y="283"/>
                  </a:lnTo>
                  <a:lnTo>
                    <a:pt x="342" y="313"/>
                  </a:lnTo>
                  <a:lnTo>
                    <a:pt x="342" y="349"/>
                  </a:lnTo>
                  <a:lnTo>
                    <a:pt x="342" y="385"/>
                  </a:lnTo>
                  <a:lnTo>
                    <a:pt x="348" y="415"/>
                  </a:lnTo>
                  <a:lnTo>
                    <a:pt x="348" y="445"/>
                  </a:lnTo>
                  <a:lnTo>
                    <a:pt x="348" y="469"/>
                  </a:lnTo>
                  <a:lnTo>
                    <a:pt x="348" y="493"/>
                  </a:lnTo>
                  <a:lnTo>
                    <a:pt x="348" y="517"/>
                  </a:lnTo>
                  <a:lnTo>
                    <a:pt x="354" y="535"/>
                  </a:lnTo>
                  <a:lnTo>
                    <a:pt x="354" y="547"/>
                  </a:lnTo>
                  <a:lnTo>
                    <a:pt x="354" y="553"/>
                  </a:lnTo>
                  <a:lnTo>
                    <a:pt x="360" y="559"/>
                  </a:lnTo>
                  <a:lnTo>
                    <a:pt x="360" y="553"/>
                  </a:lnTo>
                  <a:lnTo>
                    <a:pt x="360" y="547"/>
                  </a:lnTo>
                  <a:lnTo>
                    <a:pt x="360" y="535"/>
                  </a:lnTo>
                  <a:lnTo>
                    <a:pt x="360" y="517"/>
                  </a:lnTo>
                  <a:lnTo>
                    <a:pt x="366" y="493"/>
                  </a:lnTo>
                  <a:lnTo>
                    <a:pt x="366" y="469"/>
                  </a:lnTo>
                  <a:lnTo>
                    <a:pt x="366" y="445"/>
                  </a:lnTo>
                  <a:lnTo>
                    <a:pt x="366" y="415"/>
                  </a:lnTo>
                  <a:lnTo>
                    <a:pt x="366" y="385"/>
                  </a:lnTo>
                  <a:lnTo>
                    <a:pt x="372" y="349"/>
                  </a:lnTo>
                  <a:lnTo>
                    <a:pt x="372" y="313"/>
                  </a:lnTo>
                  <a:lnTo>
                    <a:pt x="372" y="277"/>
                  </a:lnTo>
                  <a:lnTo>
                    <a:pt x="372" y="247"/>
                  </a:lnTo>
                  <a:lnTo>
                    <a:pt x="378" y="211"/>
                  </a:lnTo>
                  <a:lnTo>
                    <a:pt x="378" y="175"/>
                  </a:lnTo>
                  <a:lnTo>
                    <a:pt x="378" y="145"/>
                  </a:lnTo>
                  <a:lnTo>
                    <a:pt x="378" y="115"/>
                  </a:lnTo>
                  <a:lnTo>
                    <a:pt x="378" y="91"/>
                  </a:lnTo>
                  <a:lnTo>
                    <a:pt x="384" y="67"/>
                  </a:lnTo>
                  <a:lnTo>
                    <a:pt x="384" y="43"/>
                  </a:lnTo>
                  <a:lnTo>
                    <a:pt x="384" y="25"/>
                  </a:lnTo>
                  <a:lnTo>
                    <a:pt x="384" y="13"/>
                  </a:lnTo>
                  <a:lnTo>
                    <a:pt x="390" y="7"/>
                  </a:lnTo>
                  <a:lnTo>
                    <a:pt x="390" y="0"/>
                  </a:lnTo>
                  <a:lnTo>
                    <a:pt x="390" y="7"/>
                  </a:lnTo>
                  <a:lnTo>
                    <a:pt x="390" y="13"/>
                  </a:lnTo>
                  <a:lnTo>
                    <a:pt x="396" y="25"/>
                  </a:lnTo>
                  <a:lnTo>
                    <a:pt x="396" y="43"/>
                  </a:lnTo>
                  <a:lnTo>
                    <a:pt x="396" y="67"/>
                  </a:lnTo>
                  <a:lnTo>
                    <a:pt x="396" y="91"/>
                  </a:lnTo>
                  <a:lnTo>
                    <a:pt x="396" y="115"/>
                  </a:lnTo>
                  <a:lnTo>
                    <a:pt x="402" y="145"/>
                  </a:lnTo>
                  <a:lnTo>
                    <a:pt x="402" y="175"/>
                  </a:lnTo>
                  <a:lnTo>
                    <a:pt x="402" y="211"/>
                  </a:lnTo>
                  <a:lnTo>
                    <a:pt x="402" y="247"/>
                  </a:lnTo>
                  <a:lnTo>
                    <a:pt x="408" y="283"/>
                  </a:lnTo>
                  <a:lnTo>
                    <a:pt x="408" y="313"/>
                  </a:lnTo>
                  <a:lnTo>
                    <a:pt x="408" y="349"/>
                  </a:lnTo>
                  <a:lnTo>
                    <a:pt x="408" y="385"/>
                  </a:lnTo>
                  <a:lnTo>
                    <a:pt x="408" y="415"/>
                  </a:lnTo>
                  <a:lnTo>
                    <a:pt x="414" y="445"/>
                  </a:lnTo>
                  <a:lnTo>
                    <a:pt x="414" y="469"/>
                  </a:lnTo>
                  <a:lnTo>
                    <a:pt x="414" y="493"/>
                  </a:lnTo>
                  <a:lnTo>
                    <a:pt x="414" y="517"/>
                  </a:lnTo>
                  <a:lnTo>
                    <a:pt x="414" y="535"/>
                  </a:lnTo>
                  <a:lnTo>
                    <a:pt x="420" y="547"/>
                  </a:lnTo>
                  <a:lnTo>
                    <a:pt x="420" y="553"/>
                  </a:lnTo>
                  <a:lnTo>
                    <a:pt x="420" y="559"/>
                  </a:lnTo>
                  <a:lnTo>
                    <a:pt x="426" y="553"/>
                  </a:lnTo>
                  <a:lnTo>
                    <a:pt x="426" y="547"/>
                  </a:lnTo>
                  <a:lnTo>
                    <a:pt x="426" y="535"/>
                  </a:lnTo>
                  <a:lnTo>
                    <a:pt x="426" y="517"/>
                  </a:lnTo>
                  <a:lnTo>
                    <a:pt x="426" y="493"/>
                  </a:lnTo>
                  <a:lnTo>
                    <a:pt x="432" y="469"/>
                  </a:lnTo>
                  <a:lnTo>
                    <a:pt x="432" y="445"/>
                  </a:lnTo>
                  <a:lnTo>
                    <a:pt x="432" y="415"/>
                  </a:lnTo>
                  <a:lnTo>
                    <a:pt x="432" y="385"/>
                  </a:lnTo>
                  <a:lnTo>
                    <a:pt x="438" y="349"/>
                  </a:lnTo>
                  <a:lnTo>
                    <a:pt x="438" y="313"/>
                  </a:lnTo>
                  <a:lnTo>
                    <a:pt x="438" y="283"/>
                  </a:lnTo>
                  <a:lnTo>
                    <a:pt x="438" y="247"/>
                  </a:lnTo>
                  <a:lnTo>
                    <a:pt x="438" y="211"/>
                  </a:lnTo>
                  <a:lnTo>
                    <a:pt x="444" y="175"/>
                  </a:lnTo>
                  <a:lnTo>
                    <a:pt x="444" y="145"/>
                  </a:lnTo>
                  <a:lnTo>
                    <a:pt x="444" y="115"/>
                  </a:lnTo>
                  <a:lnTo>
                    <a:pt x="444" y="91"/>
                  </a:lnTo>
                  <a:lnTo>
                    <a:pt x="444" y="67"/>
                  </a:lnTo>
                  <a:lnTo>
                    <a:pt x="450" y="43"/>
                  </a:lnTo>
                  <a:lnTo>
                    <a:pt x="450" y="25"/>
                  </a:lnTo>
                  <a:lnTo>
                    <a:pt x="450" y="13"/>
                  </a:lnTo>
                  <a:lnTo>
                    <a:pt x="450" y="7"/>
                  </a:lnTo>
                  <a:lnTo>
                    <a:pt x="456" y="0"/>
                  </a:lnTo>
                  <a:lnTo>
                    <a:pt x="456" y="7"/>
                  </a:lnTo>
                  <a:lnTo>
                    <a:pt x="456" y="13"/>
                  </a:lnTo>
                  <a:lnTo>
                    <a:pt x="456" y="25"/>
                  </a:lnTo>
                  <a:lnTo>
                    <a:pt x="462" y="43"/>
                  </a:lnTo>
                  <a:lnTo>
                    <a:pt x="462" y="67"/>
                  </a:lnTo>
                  <a:lnTo>
                    <a:pt x="462" y="91"/>
                  </a:lnTo>
                  <a:lnTo>
                    <a:pt x="462" y="115"/>
                  </a:lnTo>
                  <a:lnTo>
                    <a:pt x="468" y="145"/>
                  </a:lnTo>
                  <a:lnTo>
                    <a:pt x="468" y="175"/>
                  </a:lnTo>
                  <a:lnTo>
                    <a:pt x="468" y="211"/>
                  </a:lnTo>
                  <a:lnTo>
                    <a:pt x="468" y="247"/>
                  </a:lnTo>
                  <a:lnTo>
                    <a:pt x="468" y="283"/>
                  </a:lnTo>
                  <a:lnTo>
                    <a:pt x="474" y="313"/>
                  </a:lnTo>
                  <a:lnTo>
                    <a:pt x="474" y="349"/>
                  </a:lnTo>
                  <a:lnTo>
                    <a:pt x="474" y="385"/>
                  </a:lnTo>
                  <a:lnTo>
                    <a:pt x="474" y="415"/>
                  </a:lnTo>
                  <a:lnTo>
                    <a:pt x="474" y="445"/>
                  </a:lnTo>
                  <a:lnTo>
                    <a:pt x="480" y="469"/>
                  </a:lnTo>
                  <a:lnTo>
                    <a:pt x="480" y="493"/>
                  </a:lnTo>
                  <a:lnTo>
                    <a:pt x="480" y="517"/>
                  </a:lnTo>
                  <a:lnTo>
                    <a:pt x="480" y="535"/>
                  </a:lnTo>
                  <a:lnTo>
                    <a:pt x="486" y="547"/>
                  </a:lnTo>
                  <a:lnTo>
                    <a:pt x="486" y="553"/>
                  </a:lnTo>
                  <a:lnTo>
                    <a:pt x="486" y="559"/>
                  </a:lnTo>
                  <a:lnTo>
                    <a:pt x="486" y="553"/>
                  </a:lnTo>
                  <a:lnTo>
                    <a:pt x="492" y="547"/>
                  </a:lnTo>
                  <a:lnTo>
                    <a:pt x="492" y="535"/>
                  </a:lnTo>
                  <a:lnTo>
                    <a:pt x="492" y="517"/>
                  </a:lnTo>
                  <a:lnTo>
                    <a:pt x="492" y="493"/>
                  </a:lnTo>
                  <a:lnTo>
                    <a:pt x="492" y="469"/>
                  </a:lnTo>
                  <a:lnTo>
                    <a:pt x="498" y="445"/>
                  </a:lnTo>
                  <a:lnTo>
                    <a:pt x="498" y="415"/>
                  </a:lnTo>
                  <a:lnTo>
                    <a:pt x="498" y="385"/>
                  </a:lnTo>
                  <a:lnTo>
                    <a:pt x="498" y="349"/>
                  </a:lnTo>
                  <a:lnTo>
                    <a:pt x="504" y="313"/>
                  </a:lnTo>
                  <a:lnTo>
                    <a:pt x="504" y="277"/>
                  </a:lnTo>
                  <a:lnTo>
                    <a:pt x="504" y="247"/>
                  </a:lnTo>
                  <a:lnTo>
                    <a:pt x="504" y="211"/>
                  </a:lnTo>
                  <a:lnTo>
                    <a:pt x="504" y="175"/>
                  </a:lnTo>
                  <a:lnTo>
                    <a:pt x="510" y="145"/>
                  </a:lnTo>
                  <a:lnTo>
                    <a:pt x="510" y="115"/>
                  </a:lnTo>
                  <a:lnTo>
                    <a:pt x="510" y="91"/>
                  </a:lnTo>
                  <a:lnTo>
                    <a:pt x="510" y="67"/>
                  </a:lnTo>
                  <a:lnTo>
                    <a:pt x="516" y="43"/>
                  </a:lnTo>
                  <a:lnTo>
                    <a:pt x="516" y="25"/>
                  </a:lnTo>
                  <a:lnTo>
                    <a:pt x="516" y="13"/>
                  </a:lnTo>
                  <a:lnTo>
                    <a:pt x="516" y="7"/>
                  </a:lnTo>
                  <a:lnTo>
                    <a:pt x="522" y="0"/>
                  </a:lnTo>
                  <a:lnTo>
                    <a:pt x="522" y="7"/>
                  </a:lnTo>
                  <a:lnTo>
                    <a:pt x="522" y="13"/>
                  </a:lnTo>
                  <a:lnTo>
                    <a:pt x="522" y="25"/>
                  </a:lnTo>
                  <a:lnTo>
                    <a:pt x="522" y="43"/>
                  </a:lnTo>
                  <a:lnTo>
                    <a:pt x="528" y="67"/>
                  </a:lnTo>
                  <a:lnTo>
                    <a:pt x="528" y="91"/>
                  </a:lnTo>
                  <a:lnTo>
                    <a:pt x="528" y="115"/>
                  </a:lnTo>
                  <a:lnTo>
                    <a:pt x="528" y="145"/>
                  </a:lnTo>
                  <a:lnTo>
                    <a:pt x="534" y="175"/>
                  </a:lnTo>
                  <a:lnTo>
                    <a:pt x="534" y="211"/>
                  </a:lnTo>
                  <a:lnTo>
                    <a:pt x="534" y="247"/>
                  </a:lnTo>
                  <a:lnTo>
                    <a:pt x="534" y="283"/>
                  </a:lnTo>
                  <a:lnTo>
                    <a:pt x="534" y="313"/>
                  </a:lnTo>
                  <a:lnTo>
                    <a:pt x="540" y="349"/>
                  </a:lnTo>
                  <a:lnTo>
                    <a:pt x="540" y="385"/>
                  </a:lnTo>
                  <a:lnTo>
                    <a:pt x="540" y="415"/>
                  </a:lnTo>
                  <a:lnTo>
                    <a:pt x="540" y="445"/>
                  </a:lnTo>
                  <a:lnTo>
                    <a:pt x="540" y="469"/>
                  </a:lnTo>
                  <a:lnTo>
                    <a:pt x="546" y="493"/>
                  </a:lnTo>
                  <a:lnTo>
                    <a:pt x="546" y="517"/>
                  </a:lnTo>
                  <a:lnTo>
                    <a:pt x="546" y="535"/>
                  </a:lnTo>
                  <a:lnTo>
                    <a:pt x="546" y="547"/>
                  </a:lnTo>
                  <a:lnTo>
                    <a:pt x="552" y="553"/>
                  </a:lnTo>
                  <a:lnTo>
                    <a:pt x="552" y="559"/>
                  </a:lnTo>
                  <a:lnTo>
                    <a:pt x="552" y="553"/>
                  </a:lnTo>
                  <a:lnTo>
                    <a:pt x="552" y="547"/>
                  </a:lnTo>
                  <a:lnTo>
                    <a:pt x="558" y="535"/>
                  </a:lnTo>
                  <a:lnTo>
                    <a:pt x="558" y="517"/>
                  </a:lnTo>
                  <a:lnTo>
                    <a:pt x="558" y="493"/>
                  </a:lnTo>
                  <a:lnTo>
                    <a:pt x="558" y="469"/>
                  </a:lnTo>
                  <a:lnTo>
                    <a:pt x="564" y="445"/>
                  </a:lnTo>
                  <a:lnTo>
                    <a:pt x="564" y="415"/>
                  </a:lnTo>
                  <a:lnTo>
                    <a:pt x="564" y="385"/>
                  </a:lnTo>
                  <a:lnTo>
                    <a:pt x="564" y="349"/>
                  </a:lnTo>
                  <a:lnTo>
                    <a:pt x="564" y="313"/>
                  </a:lnTo>
                  <a:lnTo>
                    <a:pt x="570" y="283"/>
                  </a:lnTo>
                  <a:lnTo>
                    <a:pt x="570" y="247"/>
                  </a:lnTo>
                  <a:lnTo>
                    <a:pt x="570" y="211"/>
                  </a:lnTo>
                  <a:lnTo>
                    <a:pt x="570" y="175"/>
                  </a:lnTo>
                  <a:lnTo>
                    <a:pt x="570" y="145"/>
                  </a:lnTo>
                  <a:lnTo>
                    <a:pt x="576" y="115"/>
                  </a:lnTo>
                  <a:lnTo>
                    <a:pt x="576" y="91"/>
                  </a:lnTo>
                  <a:lnTo>
                    <a:pt x="576" y="67"/>
                  </a:lnTo>
                  <a:lnTo>
                    <a:pt x="576" y="43"/>
                  </a:lnTo>
                  <a:lnTo>
                    <a:pt x="582" y="25"/>
                  </a:lnTo>
                  <a:lnTo>
                    <a:pt x="582" y="13"/>
                  </a:lnTo>
                  <a:lnTo>
                    <a:pt x="582" y="7"/>
                  </a:lnTo>
                  <a:lnTo>
                    <a:pt x="582" y="0"/>
                  </a:lnTo>
                  <a:lnTo>
                    <a:pt x="588" y="7"/>
                  </a:lnTo>
                  <a:lnTo>
                    <a:pt x="588" y="13"/>
                  </a:lnTo>
                  <a:lnTo>
                    <a:pt x="588" y="25"/>
                  </a:lnTo>
                  <a:lnTo>
                    <a:pt x="588" y="43"/>
                  </a:lnTo>
                  <a:lnTo>
                    <a:pt x="594" y="67"/>
                  </a:lnTo>
                  <a:lnTo>
                    <a:pt x="594" y="91"/>
                  </a:lnTo>
                  <a:lnTo>
                    <a:pt x="594" y="115"/>
                  </a:lnTo>
                  <a:lnTo>
                    <a:pt x="594" y="145"/>
                  </a:lnTo>
                  <a:lnTo>
                    <a:pt x="594" y="175"/>
                  </a:lnTo>
                  <a:lnTo>
                    <a:pt x="600" y="211"/>
                  </a:lnTo>
                  <a:lnTo>
                    <a:pt x="600" y="247"/>
                  </a:lnTo>
                  <a:lnTo>
                    <a:pt x="600" y="277"/>
                  </a:lnTo>
                  <a:lnTo>
                    <a:pt x="600" y="313"/>
                  </a:lnTo>
                  <a:lnTo>
                    <a:pt x="600" y="349"/>
                  </a:lnTo>
                  <a:lnTo>
                    <a:pt x="606" y="385"/>
                  </a:lnTo>
                  <a:lnTo>
                    <a:pt x="606" y="415"/>
                  </a:lnTo>
                  <a:lnTo>
                    <a:pt x="606" y="445"/>
                  </a:lnTo>
                  <a:lnTo>
                    <a:pt x="606" y="469"/>
                  </a:lnTo>
                  <a:lnTo>
                    <a:pt x="612" y="493"/>
                  </a:lnTo>
                  <a:lnTo>
                    <a:pt x="612" y="517"/>
                  </a:lnTo>
                  <a:lnTo>
                    <a:pt x="612" y="535"/>
                  </a:lnTo>
                  <a:lnTo>
                    <a:pt x="612" y="547"/>
                  </a:lnTo>
                  <a:lnTo>
                    <a:pt x="612" y="553"/>
                  </a:lnTo>
                  <a:lnTo>
                    <a:pt x="618" y="559"/>
                  </a:lnTo>
                  <a:lnTo>
                    <a:pt x="618" y="553"/>
                  </a:lnTo>
                  <a:lnTo>
                    <a:pt x="618" y="547"/>
                  </a:lnTo>
                  <a:lnTo>
                    <a:pt x="618" y="535"/>
                  </a:lnTo>
                  <a:lnTo>
                    <a:pt x="624" y="517"/>
                  </a:lnTo>
                  <a:lnTo>
                    <a:pt x="624" y="493"/>
                  </a:lnTo>
                  <a:lnTo>
                    <a:pt x="624" y="469"/>
                  </a:lnTo>
                  <a:lnTo>
                    <a:pt x="624" y="445"/>
                  </a:lnTo>
                  <a:lnTo>
                    <a:pt x="630" y="415"/>
                  </a:lnTo>
                  <a:lnTo>
                    <a:pt x="630" y="385"/>
                  </a:lnTo>
                  <a:lnTo>
                    <a:pt x="630" y="349"/>
                  </a:lnTo>
                  <a:lnTo>
                    <a:pt x="630" y="313"/>
                  </a:lnTo>
                  <a:lnTo>
                    <a:pt x="630" y="277"/>
                  </a:lnTo>
                  <a:lnTo>
                    <a:pt x="636" y="247"/>
                  </a:lnTo>
                  <a:lnTo>
                    <a:pt x="636" y="211"/>
                  </a:lnTo>
                  <a:lnTo>
                    <a:pt x="636" y="175"/>
                  </a:lnTo>
                  <a:lnTo>
                    <a:pt x="636" y="145"/>
                  </a:lnTo>
                  <a:lnTo>
                    <a:pt x="642" y="115"/>
                  </a:lnTo>
                  <a:lnTo>
                    <a:pt x="642" y="91"/>
                  </a:lnTo>
                  <a:lnTo>
                    <a:pt x="642" y="67"/>
                  </a:lnTo>
                  <a:lnTo>
                    <a:pt x="642" y="43"/>
                  </a:lnTo>
                  <a:lnTo>
                    <a:pt x="642" y="25"/>
                  </a:lnTo>
                  <a:lnTo>
                    <a:pt x="648" y="13"/>
                  </a:lnTo>
                  <a:lnTo>
                    <a:pt x="648" y="7"/>
                  </a:lnTo>
                  <a:lnTo>
                    <a:pt x="654" y="0"/>
                  </a:lnTo>
                  <a:lnTo>
                    <a:pt x="654" y="7"/>
                  </a:lnTo>
                  <a:lnTo>
                    <a:pt x="654" y="13"/>
                  </a:lnTo>
                  <a:lnTo>
                    <a:pt x="660" y="19"/>
                  </a:lnTo>
                  <a:lnTo>
                    <a:pt x="660" y="25"/>
                  </a:lnTo>
                  <a:lnTo>
                    <a:pt x="660" y="37"/>
                  </a:lnTo>
                  <a:lnTo>
                    <a:pt x="660" y="43"/>
                  </a:lnTo>
                  <a:lnTo>
                    <a:pt x="660" y="55"/>
                  </a:lnTo>
                  <a:lnTo>
                    <a:pt x="666" y="67"/>
                  </a:lnTo>
                  <a:lnTo>
                    <a:pt x="666" y="79"/>
                  </a:lnTo>
                  <a:lnTo>
                    <a:pt x="666" y="91"/>
                  </a:lnTo>
                  <a:lnTo>
                    <a:pt x="666" y="103"/>
                  </a:lnTo>
                  <a:lnTo>
                    <a:pt x="666" y="115"/>
                  </a:lnTo>
                  <a:lnTo>
                    <a:pt x="672" y="133"/>
                  </a:lnTo>
                  <a:lnTo>
                    <a:pt x="672" y="145"/>
                  </a:lnTo>
                  <a:lnTo>
                    <a:pt x="672" y="163"/>
                  </a:lnTo>
                  <a:lnTo>
                    <a:pt x="672" y="175"/>
                  </a:lnTo>
                  <a:lnTo>
                    <a:pt x="678" y="193"/>
                  </a:lnTo>
                  <a:lnTo>
                    <a:pt x="678" y="211"/>
                  </a:lnTo>
                  <a:lnTo>
                    <a:pt x="678" y="229"/>
                  </a:lnTo>
                  <a:lnTo>
                    <a:pt x="678" y="247"/>
                  </a:lnTo>
                  <a:lnTo>
                    <a:pt x="678" y="265"/>
                  </a:lnTo>
                  <a:lnTo>
                    <a:pt x="684" y="283"/>
                  </a:lnTo>
                  <a:lnTo>
                    <a:pt x="684" y="295"/>
                  </a:lnTo>
                  <a:lnTo>
                    <a:pt x="684" y="313"/>
                  </a:lnTo>
                  <a:lnTo>
                    <a:pt x="684" y="331"/>
                  </a:lnTo>
                  <a:lnTo>
                    <a:pt x="690" y="349"/>
                  </a:lnTo>
                  <a:lnTo>
                    <a:pt x="690" y="367"/>
                  </a:lnTo>
                  <a:lnTo>
                    <a:pt x="690" y="385"/>
                  </a:lnTo>
                  <a:lnTo>
                    <a:pt x="690" y="397"/>
                  </a:lnTo>
                  <a:lnTo>
                    <a:pt x="690" y="415"/>
                  </a:lnTo>
                  <a:lnTo>
                    <a:pt x="696" y="427"/>
                  </a:lnTo>
                  <a:lnTo>
                    <a:pt x="696" y="445"/>
                  </a:lnTo>
                  <a:lnTo>
                    <a:pt x="696" y="457"/>
                  </a:lnTo>
                  <a:lnTo>
                    <a:pt x="696" y="469"/>
                  </a:lnTo>
                  <a:lnTo>
                    <a:pt x="696" y="481"/>
                  </a:lnTo>
                  <a:lnTo>
                    <a:pt x="702" y="493"/>
                  </a:lnTo>
                  <a:lnTo>
                    <a:pt x="702" y="505"/>
                  </a:lnTo>
                  <a:lnTo>
                    <a:pt x="702" y="517"/>
                  </a:lnTo>
                  <a:lnTo>
                    <a:pt x="702" y="523"/>
                  </a:lnTo>
                  <a:lnTo>
                    <a:pt x="708" y="535"/>
                  </a:lnTo>
                  <a:lnTo>
                    <a:pt x="708" y="541"/>
                  </a:lnTo>
                  <a:lnTo>
                    <a:pt x="708" y="547"/>
                  </a:lnTo>
                  <a:lnTo>
                    <a:pt x="708" y="553"/>
                  </a:lnTo>
                  <a:lnTo>
                    <a:pt x="714" y="559"/>
                  </a:lnTo>
                  <a:lnTo>
                    <a:pt x="720" y="553"/>
                  </a:lnTo>
                  <a:lnTo>
                    <a:pt x="720" y="547"/>
                  </a:lnTo>
                  <a:lnTo>
                    <a:pt x="720" y="541"/>
                  </a:lnTo>
                  <a:lnTo>
                    <a:pt x="726" y="535"/>
                  </a:lnTo>
                  <a:lnTo>
                    <a:pt x="726" y="523"/>
                  </a:lnTo>
                  <a:lnTo>
                    <a:pt x="726" y="517"/>
                  </a:lnTo>
                  <a:lnTo>
                    <a:pt x="726" y="505"/>
                  </a:lnTo>
                  <a:lnTo>
                    <a:pt x="726" y="493"/>
                  </a:lnTo>
                  <a:lnTo>
                    <a:pt x="732" y="481"/>
                  </a:lnTo>
                  <a:lnTo>
                    <a:pt x="732" y="469"/>
                  </a:lnTo>
                  <a:lnTo>
                    <a:pt x="732" y="457"/>
                  </a:lnTo>
                  <a:lnTo>
                    <a:pt x="732" y="445"/>
                  </a:lnTo>
                  <a:lnTo>
                    <a:pt x="738" y="427"/>
                  </a:lnTo>
                  <a:lnTo>
                    <a:pt x="738" y="415"/>
                  </a:lnTo>
                  <a:lnTo>
                    <a:pt x="738" y="397"/>
                  </a:lnTo>
                  <a:lnTo>
                    <a:pt x="738" y="385"/>
                  </a:lnTo>
                  <a:lnTo>
                    <a:pt x="738" y="367"/>
                  </a:lnTo>
                  <a:lnTo>
                    <a:pt x="744" y="349"/>
                  </a:lnTo>
                  <a:lnTo>
                    <a:pt x="744" y="331"/>
                  </a:lnTo>
                  <a:lnTo>
                    <a:pt x="744" y="313"/>
                  </a:lnTo>
                  <a:lnTo>
                    <a:pt x="744" y="295"/>
                  </a:lnTo>
                  <a:lnTo>
                    <a:pt x="744" y="277"/>
                  </a:lnTo>
                  <a:lnTo>
                    <a:pt x="750" y="265"/>
                  </a:lnTo>
                  <a:lnTo>
                    <a:pt x="750" y="247"/>
                  </a:lnTo>
                  <a:lnTo>
                    <a:pt x="750" y="229"/>
                  </a:lnTo>
                  <a:lnTo>
                    <a:pt x="750" y="211"/>
                  </a:lnTo>
                  <a:lnTo>
                    <a:pt x="756" y="193"/>
                  </a:lnTo>
                  <a:lnTo>
                    <a:pt x="756" y="175"/>
                  </a:lnTo>
                  <a:lnTo>
                    <a:pt x="756" y="163"/>
                  </a:lnTo>
                  <a:lnTo>
                    <a:pt x="756" y="145"/>
                  </a:lnTo>
                  <a:lnTo>
                    <a:pt x="756" y="133"/>
                  </a:lnTo>
                  <a:lnTo>
                    <a:pt x="762" y="115"/>
                  </a:lnTo>
                  <a:lnTo>
                    <a:pt x="762" y="103"/>
                  </a:lnTo>
                  <a:lnTo>
                    <a:pt x="762" y="91"/>
                  </a:lnTo>
                  <a:lnTo>
                    <a:pt x="762" y="79"/>
                  </a:lnTo>
                  <a:lnTo>
                    <a:pt x="768" y="67"/>
                  </a:lnTo>
                  <a:lnTo>
                    <a:pt x="768" y="55"/>
                  </a:lnTo>
                  <a:lnTo>
                    <a:pt x="768" y="43"/>
                  </a:lnTo>
                  <a:lnTo>
                    <a:pt x="768" y="37"/>
                  </a:lnTo>
                  <a:lnTo>
                    <a:pt x="768" y="25"/>
                  </a:lnTo>
                  <a:lnTo>
                    <a:pt x="774" y="19"/>
                  </a:lnTo>
                  <a:lnTo>
                    <a:pt x="774" y="13"/>
                  </a:lnTo>
                  <a:lnTo>
                    <a:pt x="774" y="7"/>
                  </a:lnTo>
                  <a:lnTo>
                    <a:pt x="780" y="0"/>
                  </a:lnTo>
                  <a:lnTo>
                    <a:pt x="786" y="7"/>
                  </a:lnTo>
                  <a:lnTo>
                    <a:pt x="786" y="13"/>
                  </a:lnTo>
                  <a:lnTo>
                    <a:pt x="786" y="19"/>
                  </a:lnTo>
                  <a:lnTo>
                    <a:pt x="786" y="25"/>
                  </a:lnTo>
                  <a:lnTo>
                    <a:pt x="792" y="37"/>
                  </a:lnTo>
                  <a:lnTo>
                    <a:pt x="792" y="43"/>
                  </a:lnTo>
                  <a:lnTo>
                    <a:pt x="792" y="55"/>
                  </a:lnTo>
                  <a:lnTo>
                    <a:pt x="792" y="67"/>
                  </a:lnTo>
                  <a:lnTo>
                    <a:pt x="792" y="79"/>
                  </a:lnTo>
                  <a:lnTo>
                    <a:pt x="798" y="91"/>
                  </a:lnTo>
                  <a:lnTo>
                    <a:pt x="798" y="103"/>
                  </a:lnTo>
                  <a:lnTo>
                    <a:pt x="798" y="115"/>
                  </a:lnTo>
                  <a:lnTo>
                    <a:pt x="798" y="133"/>
                  </a:lnTo>
                  <a:lnTo>
                    <a:pt x="804" y="145"/>
                  </a:lnTo>
                  <a:lnTo>
                    <a:pt x="804" y="163"/>
                  </a:lnTo>
                  <a:lnTo>
                    <a:pt x="804" y="175"/>
                  </a:lnTo>
                  <a:lnTo>
                    <a:pt x="804" y="193"/>
                  </a:lnTo>
                  <a:lnTo>
                    <a:pt x="804" y="211"/>
                  </a:lnTo>
                  <a:lnTo>
                    <a:pt x="810" y="229"/>
                  </a:lnTo>
                  <a:lnTo>
                    <a:pt x="810" y="247"/>
                  </a:lnTo>
                  <a:lnTo>
                    <a:pt x="810" y="265"/>
                  </a:lnTo>
                  <a:lnTo>
                    <a:pt x="810" y="277"/>
                  </a:lnTo>
                  <a:lnTo>
                    <a:pt x="816" y="295"/>
                  </a:lnTo>
                  <a:lnTo>
                    <a:pt x="816" y="313"/>
                  </a:lnTo>
                  <a:lnTo>
                    <a:pt x="816" y="331"/>
                  </a:lnTo>
                  <a:lnTo>
                    <a:pt x="816" y="349"/>
                  </a:lnTo>
                  <a:lnTo>
                    <a:pt x="816" y="367"/>
                  </a:lnTo>
                  <a:lnTo>
                    <a:pt x="822" y="385"/>
                  </a:lnTo>
                  <a:lnTo>
                    <a:pt x="822" y="397"/>
                  </a:lnTo>
                  <a:lnTo>
                    <a:pt x="822" y="415"/>
                  </a:lnTo>
                  <a:lnTo>
                    <a:pt x="822" y="427"/>
                  </a:lnTo>
                  <a:lnTo>
                    <a:pt x="822" y="445"/>
                  </a:lnTo>
                  <a:lnTo>
                    <a:pt x="828" y="457"/>
                  </a:lnTo>
                  <a:lnTo>
                    <a:pt x="828" y="469"/>
                  </a:lnTo>
                  <a:lnTo>
                    <a:pt x="828" y="481"/>
                  </a:lnTo>
                  <a:lnTo>
                    <a:pt x="828" y="493"/>
                  </a:lnTo>
                  <a:lnTo>
                    <a:pt x="834" y="505"/>
                  </a:lnTo>
                  <a:lnTo>
                    <a:pt x="834" y="517"/>
                  </a:lnTo>
                  <a:lnTo>
                    <a:pt x="834" y="523"/>
                  </a:lnTo>
                  <a:lnTo>
                    <a:pt x="834" y="535"/>
                  </a:lnTo>
                  <a:lnTo>
                    <a:pt x="834" y="541"/>
                  </a:lnTo>
                  <a:lnTo>
                    <a:pt x="840" y="547"/>
                  </a:lnTo>
                  <a:lnTo>
                    <a:pt x="840" y="553"/>
                  </a:lnTo>
                  <a:lnTo>
                    <a:pt x="846" y="559"/>
                  </a:lnTo>
                  <a:lnTo>
                    <a:pt x="852" y="553"/>
                  </a:lnTo>
                  <a:lnTo>
                    <a:pt x="852" y="547"/>
                  </a:lnTo>
                  <a:lnTo>
                    <a:pt x="852" y="541"/>
                  </a:lnTo>
                  <a:lnTo>
                    <a:pt x="852" y="535"/>
                  </a:lnTo>
                  <a:lnTo>
                    <a:pt x="852" y="523"/>
                  </a:lnTo>
                  <a:lnTo>
                    <a:pt x="858" y="517"/>
                  </a:lnTo>
                  <a:lnTo>
                    <a:pt x="858" y="505"/>
                  </a:lnTo>
                  <a:lnTo>
                    <a:pt x="858" y="493"/>
                  </a:lnTo>
                  <a:lnTo>
                    <a:pt x="858" y="481"/>
                  </a:lnTo>
                  <a:lnTo>
                    <a:pt x="864" y="469"/>
                  </a:lnTo>
                  <a:lnTo>
                    <a:pt x="864" y="457"/>
                  </a:lnTo>
                  <a:lnTo>
                    <a:pt x="864" y="445"/>
                  </a:lnTo>
                  <a:lnTo>
                    <a:pt x="864" y="427"/>
                  </a:lnTo>
                  <a:lnTo>
                    <a:pt x="864" y="415"/>
                  </a:lnTo>
                  <a:lnTo>
                    <a:pt x="870" y="397"/>
                  </a:lnTo>
                  <a:lnTo>
                    <a:pt x="870" y="385"/>
                  </a:lnTo>
                  <a:lnTo>
                    <a:pt x="870" y="367"/>
                  </a:lnTo>
                  <a:lnTo>
                    <a:pt x="870" y="349"/>
                  </a:lnTo>
                  <a:lnTo>
                    <a:pt x="870" y="331"/>
                  </a:lnTo>
                  <a:lnTo>
                    <a:pt x="876" y="313"/>
                  </a:lnTo>
                  <a:lnTo>
                    <a:pt x="876" y="295"/>
                  </a:lnTo>
                  <a:lnTo>
                    <a:pt x="876" y="277"/>
                  </a:lnTo>
                  <a:lnTo>
                    <a:pt x="876" y="265"/>
                  </a:lnTo>
                  <a:lnTo>
                    <a:pt x="882" y="247"/>
                  </a:lnTo>
                  <a:lnTo>
                    <a:pt x="882" y="229"/>
                  </a:lnTo>
                  <a:lnTo>
                    <a:pt x="882" y="211"/>
                  </a:lnTo>
                  <a:lnTo>
                    <a:pt x="882" y="193"/>
                  </a:lnTo>
                  <a:lnTo>
                    <a:pt x="882" y="175"/>
                  </a:lnTo>
                  <a:lnTo>
                    <a:pt x="888" y="163"/>
                  </a:lnTo>
                  <a:lnTo>
                    <a:pt x="888" y="145"/>
                  </a:lnTo>
                  <a:lnTo>
                    <a:pt x="888" y="133"/>
                  </a:lnTo>
                  <a:lnTo>
                    <a:pt x="888" y="115"/>
                  </a:lnTo>
                  <a:lnTo>
                    <a:pt x="894" y="103"/>
                  </a:lnTo>
                  <a:lnTo>
                    <a:pt x="894" y="91"/>
                  </a:lnTo>
                  <a:lnTo>
                    <a:pt x="894" y="79"/>
                  </a:lnTo>
                  <a:lnTo>
                    <a:pt x="894" y="67"/>
                  </a:lnTo>
                  <a:lnTo>
                    <a:pt x="894" y="55"/>
                  </a:lnTo>
                  <a:lnTo>
                    <a:pt x="900" y="43"/>
                  </a:lnTo>
                  <a:lnTo>
                    <a:pt x="900" y="37"/>
                  </a:lnTo>
                  <a:lnTo>
                    <a:pt x="900" y="25"/>
                  </a:lnTo>
                  <a:lnTo>
                    <a:pt x="900" y="19"/>
                  </a:lnTo>
                  <a:lnTo>
                    <a:pt x="900" y="13"/>
                  </a:lnTo>
                  <a:lnTo>
                    <a:pt x="906" y="7"/>
                  </a:lnTo>
                  <a:lnTo>
                    <a:pt x="912" y="0"/>
                  </a:lnTo>
                  <a:lnTo>
                    <a:pt x="912" y="7"/>
                  </a:lnTo>
                  <a:lnTo>
                    <a:pt x="918" y="13"/>
                  </a:lnTo>
                  <a:lnTo>
                    <a:pt x="918" y="19"/>
                  </a:lnTo>
                  <a:lnTo>
                    <a:pt x="918" y="25"/>
                  </a:lnTo>
                  <a:lnTo>
                    <a:pt x="918" y="37"/>
                  </a:lnTo>
                  <a:lnTo>
                    <a:pt x="918" y="43"/>
                  </a:lnTo>
                  <a:lnTo>
                    <a:pt x="924" y="55"/>
                  </a:lnTo>
                  <a:lnTo>
                    <a:pt x="924" y="67"/>
                  </a:lnTo>
                  <a:lnTo>
                    <a:pt x="924" y="79"/>
                  </a:lnTo>
                  <a:lnTo>
                    <a:pt x="924" y="91"/>
                  </a:lnTo>
                  <a:lnTo>
                    <a:pt x="930" y="103"/>
                  </a:lnTo>
                  <a:lnTo>
                    <a:pt x="930" y="115"/>
                  </a:lnTo>
                  <a:lnTo>
                    <a:pt x="930" y="133"/>
                  </a:lnTo>
                  <a:lnTo>
                    <a:pt x="930" y="145"/>
                  </a:lnTo>
                  <a:lnTo>
                    <a:pt x="930" y="163"/>
                  </a:lnTo>
                  <a:lnTo>
                    <a:pt x="936" y="175"/>
                  </a:lnTo>
                  <a:lnTo>
                    <a:pt x="936" y="193"/>
                  </a:lnTo>
                  <a:lnTo>
                    <a:pt x="936" y="211"/>
                  </a:lnTo>
                  <a:lnTo>
                    <a:pt x="936" y="229"/>
                  </a:lnTo>
                  <a:lnTo>
                    <a:pt x="942" y="247"/>
                  </a:lnTo>
                  <a:lnTo>
                    <a:pt x="942" y="265"/>
                  </a:lnTo>
                  <a:lnTo>
                    <a:pt x="942" y="283"/>
                  </a:lnTo>
                  <a:lnTo>
                    <a:pt x="942" y="295"/>
                  </a:lnTo>
                  <a:lnTo>
                    <a:pt x="942" y="313"/>
                  </a:lnTo>
                  <a:lnTo>
                    <a:pt x="948" y="331"/>
                  </a:lnTo>
                  <a:lnTo>
                    <a:pt x="948" y="349"/>
                  </a:lnTo>
                  <a:lnTo>
                    <a:pt x="948" y="367"/>
                  </a:lnTo>
                  <a:lnTo>
                    <a:pt x="948" y="385"/>
                  </a:lnTo>
                  <a:lnTo>
                    <a:pt x="948" y="397"/>
                  </a:lnTo>
                  <a:lnTo>
                    <a:pt x="954" y="415"/>
                  </a:lnTo>
                  <a:lnTo>
                    <a:pt x="954" y="427"/>
                  </a:lnTo>
                  <a:lnTo>
                    <a:pt x="954" y="445"/>
                  </a:lnTo>
                  <a:lnTo>
                    <a:pt x="954" y="457"/>
                  </a:lnTo>
                  <a:lnTo>
                    <a:pt x="960" y="469"/>
                  </a:lnTo>
                  <a:lnTo>
                    <a:pt x="960" y="481"/>
                  </a:lnTo>
                  <a:lnTo>
                    <a:pt x="960" y="493"/>
                  </a:lnTo>
                  <a:lnTo>
                    <a:pt x="960" y="505"/>
                  </a:lnTo>
                  <a:lnTo>
                    <a:pt x="960" y="517"/>
                  </a:lnTo>
                  <a:lnTo>
                    <a:pt x="966" y="523"/>
                  </a:lnTo>
                  <a:lnTo>
                    <a:pt x="966" y="535"/>
                  </a:lnTo>
                  <a:lnTo>
                    <a:pt x="966" y="541"/>
                  </a:lnTo>
                  <a:lnTo>
                    <a:pt x="966" y="547"/>
                  </a:lnTo>
                  <a:lnTo>
                    <a:pt x="972" y="553"/>
                  </a:lnTo>
                  <a:lnTo>
                    <a:pt x="978" y="559"/>
                  </a:lnTo>
                  <a:lnTo>
                    <a:pt x="978" y="553"/>
                  </a:lnTo>
                  <a:lnTo>
                    <a:pt x="978" y="547"/>
                  </a:lnTo>
                  <a:lnTo>
                    <a:pt x="984" y="541"/>
                  </a:lnTo>
                  <a:lnTo>
                    <a:pt x="984" y="535"/>
                  </a:lnTo>
                  <a:lnTo>
                    <a:pt x="984" y="523"/>
                  </a:lnTo>
                  <a:lnTo>
                    <a:pt x="984" y="517"/>
                  </a:lnTo>
                  <a:lnTo>
                    <a:pt x="990" y="505"/>
                  </a:lnTo>
                  <a:lnTo>
                    <a:pt x="990" y="493"/>
                  </a:lnTo>
                  <a:lnTo>
                    <a:pt x="990" y="481"/>
                  </a:lnTo>
                  <a:lnTo>
                    <a:pt x="990" y="469"/>
                  </a:lnTo>
                  <a:lnTo>
                    <a:pt x="990" y="457"/>
                  </a:lnTo>
                  <a:lnTo>
                    <a:pt x="996" y="445"/>
                  </a:lnTo>
                  <a:lnTo>
                    <a:pt x="996" y="427"/>
                  </a:lnTo>
                  <a:lnTo>
                    <a:pt x="996" y="415"/>
                  </a:lnTo>
                  <a:lnTo>
                    <a:pt x="996" y="397"/>
                  </a:lnTo>
                  <a:lnTo>
                    <a:pt x="996" y="385"/>
                  </a:lnTo>
                  <a:lnTo>
                    <a:pt x="1002" y="367"/>
                  </a:lnTo>
                  <a:lnTo>
                    <a:pt x="1002" y="349"/>
                  </a:lnTo>
                  <a:lnTo>
                    <a:pt x="1002" y="331"/>
                  </a:lnTo>
                  <a:lnTo>
                    <a:pt x="1002" y="313"/>
                  </a:lnTo>
                  <a:lnTo>
                    <a:pt x="1008" y="295"/>
                  </a:lnTo>
                  <a:lnTo>
                    <a:pt x="1008" y="277"/>
                  </a:lnTo>
                  <a:lnTo>
                    <a:pt x="1008" y="265"/>
                  </a:lnTo>
                  <a:lnTo>
                    <a:pt x="1008" y="247"/>
                  </a:lnTo>
                  <a:lnTo>
                    <a:pt x="1008" y="229"/>
                  </a:lnTo>
                  <a:lnTo>
                    <a:pt x="1014" y="211"/>
                  </a:lnTo>
                  <a:lnTo>
                    <a:pt x="1014" y="193"/>
                  </a:lnTo>
                  <a:lnTo>
                    <a:pt x="1014" y="175"/>
                  </a:lnTo>
                  <a:lnTo>
                    <a:pt x="1014" y="163"/>
                  </a:lnTo>
                  <a:lnTo>
                    <a:pt x="1020" y="145"/>
                  </a:lnTo>
                  <a:lnTo>
                    <a:pt x="1020" y="133"/>
                  </a:lnTo>
                  <a:lnTo>
                    <a:pt x="1020" y="115"/>
                  </a:lnTo>
                  <a:lnTo>
                    <a:pt x="1020" y="103"/>
                  </a:lnTo>
                  <a:lnTo>
                    <a:pt x="1020" y="91"/>
                  </a:lnTo>
                  <a:lnTo>
                    <a:pt x="1026" y="79"/>
                  </a:lnTo>
                  <a:lnTo>
                    <a:pt x="1026" y="67"/>
                  </a:lnTo>
                  <a:lnTo>
                    <a:pt x="1026" y="55"/>
                  </a:lnTo>
                  <a:lnTo>
                    <a:pt x="1026" y="43"/>
                  </a:lnTo>
                  <a:lnTo>
                    <a:pt x="1026" y="37"/>
                  </a:lnTo>
                  <a:lnTo>
                    <a:pt x="1032" y="25"/>
                  </a:lnTo>
                  <a:lnTo>
                    <a:pt x="1032" y="19"/>
                  </a:lnTo>
                  <a:lnTo>
                    <a:pt x="1032" y="13"/>
                  </a:lnTo>
                  <a:lnTo>
                    <a:pt x="1038" y="7"/>
                  </a:lnTo>
                  <a:lnTo>
                    <a:pt x="1044" y="0"/>
                  </a:lnTo>
                  <a:lnTo>
                    <a:pt x="1044" y="7"/>
                  </a:lnTo>
                  <a:lnTo>
                    <a:pt x="1044" y="13"/>
                  </a:lnTo>
                  <a:lnTo>
                    <a:pt x="1044" y="19"/>
                  </a:lnTo>
                  <a:lnTo>
                    <a:pt x="1050" y="25"/>
                  </a:lnTo>
                  <a:lnTo>
                    <a:pt x="1050" y="37"/>
                  </a:lnTo>
                  <a:lnTo>
                    <a:pt x="1050" y="43"/>
                  </a:lnTo>
                  <a:lnTo>
                    <a:pt x="1050" y="55"/>
                  </a:lnTo>
                  <a:lnTo>
                    <a:pt x="1056" y="67"/>
                  </a:lnTo>
                  <a:lnTo>
                    <a:pt x="1056" y="79"/>
                  </a:lnTo>
                  <a:lnTo>
                    <a:pt x="1056" y="91"/>
                  </a:lnTo>
                  <a:lnTo>
                    <a:pt x="1056" y="103"/>
                  </a:lnTo>
                  <a:lnTo>
                    <a:pt x="1056" y="115"/>
                  </a:lnTo>
                  <a:lnTo>
                    <a:pt x="1062" y="133"/>
                  </a:lnTo>
                  <a:lnTo>
                    <a:pt x="1062" y="145"/>
                  </a:lnTo>
                  <a:lnTo>
                    <a:pt x="1062" y="163"/>
                  </a:lnTo>
                  <a:lnTo>
                    <a:pt x="1062" y="175"/>
                  </a:lnTo>
                  <a:lnTo>
                    <a:pt x="1068" y="193"/>
                  </a:lnTo>
                  <a:lnTo>
                    <a:pt x="1068" y="211"/>
                  </a:lnTo>
                  <a:lnTo>
                    <a:pt x="1068" y="229"/>
                  </a:lnTo>
                  <a:lnTo>
                    <a:pt x="1068" y="247"/>
                  </a:lnTo>
                  <a:lnTo>
                    <a:pt x="1068" y="265"/>
                  </a:lnTo>
                  <a:lnTo>
                    <a:pt x="1074" y="277"/>
                  </a:lnTo>
                  <a:lnTo>
                    <a:pt x="1074" y="295"/>
                  </a:lnTo>
                  <a:lnTo>
                    <a:pt x="1074" y="313"/>
                  </a:lnTo>
                  <a:lnTo>
                    <a:pt x="1074" y="331"/>
                  </a:lnTo>
                  <a:lnTo>
                    <a:pt x="1074" y="349"/>
                  </a:lnTo>
                  <a:lnTo>
                    <a:pt x="1080" y="367"/>
                  </a:lnTo>
                  <a:lnTo>
                    <a:pt x="1080" y="385"/>
                  </a:lnTo>
                  <a:lnTo>
                    <a:pt x="1080" y="397"/>
                  </a:lnTo>
                  <a:lnTo>
                    <a:pt x="1080" y="415"/>
                  </a:lnTo>
                  <a:lnTo>
                    <a:pt x="1086" y="427"/>
                  </a:lnTo>
                  <a:lnTo>
                    <a:pt x="1086" y="445"/>
                  </a:lnTo>
                  <a:lnTo>
                    <a:pt x="1086" y="457"/>
                  </a:lnTo>
                  <a:lnTo>
                    <a:pt x="1086" y="469"/>
                  </a:lnTo>
                  <a:lnTo>
                    <a:pt x="1086" y="481"/>
                  </a:lnTo>
                  <a:lnTo>
                    <a:pt x="1092" y="493"/>
                  </a:lnTo>
                  <a:lnTo>
                    <a:pt x="1092" y="505"/>
                  </a:lnTo>
                  <a:lnTo>
                    <a:pt x="1092" y="517"/>
                  </a:lnTo>
                  <a:lnTo>
                    <a:pt x="1092" y="523"/>
                  </a:lnTo>
                  <a:lnTo>
                    <a:pt x="1098" y="535"/>
                  </a:lnTo>
                  <a:lnTo>
                    <a:pt x="1098" y="541"/>
                  </a:lnTo>
                  <a:lnTo>
                    <a:pt x="1098" y="547"/>
                  </a:lnTo>
                  <a:lnTo>
                    <a:pt x="1098" y="553"/>
                  </a:lnTo>
                  <a:lnTo>
                    <a:pt x="1104" y="559"/>
                  </a:lnTo>
                  <a:lnTo>
                    <a:pt x="1110" y="553"/>
                  </a:lnTo>
                  <a:lnTo>
                    <a:pt x="1110" y="547"/>
                  </a:lnTo>
                  <a:lnTo>
                    <a:pt x="1110" y="541"/>
                  </a:lnTo>
                  <a:lnTo>
                    <a:pt x="1116" y="535"/>
                  </a:lnTo>
                  <a:lnTo>
                    <a:pt x="1116" y="523"/>
                  </a:lnTo>
                  <a:lnTo>
                    <a:pt x="1116" y="517"/>
                  </a:lnTo>
                  <a:lnTo>
                    <a:pt x="1116" y="505"/>
                  </a:lnTo>
                  <a:lnTo>
                    <a:pt x="1116" y="493"/>
                  </a:lnTo>
                  <a:lnTo>
                    <a:pt x="1122" y="481"/>
                  </a:lnTo>
                  <a:lnTo>
                    <a:pt x="1122" y="469"/>
                  </a:lnTo>
                  <a:lnTo>
                    <a:pt x="1122" y="457"/>
                  </a:lnTo>
                  <a:lnTo>
                    <a:pt x="1122" y="445"/>
                  </a:lnTo>
                  <a:lnTo>
                    <a:pt x="1122" y="427"/>
                  </a:lnTo>
                  <a:lnTo>
                    <a:pt x="1128" y="415"/>
                  </a:lnTo>
                  <a:lnTo>
                    <a:pt x="1128" y="397"/>
                  </a:lnTo>
                  <a:lnTo>
                    <a:pt x="1128" y="385"/>
                  </a:lnTo>
                  <a:lnTo>
                    <a:pt x="1128" y="367"/>
                  </a:lnTo>
                  <a:lnTo>
                    <a:pt x="1134" y="349"/>
                  </a:lnTo>
                  <a:lnTo>
                    <a:pt x="1134" y="331"/>
                  </a:lnTo>
                  <a:lnTo>
                    <a:pt x="1134" y="313"/>
                  </a:lnTo>
                  <a:lnTo>
                    <a:pt x="1134" y="295"/>
                  </a:lnTo>
                  <a:lnTo>
                    <a:pt x="1134" y="277"/>
                  </a:lnTo>
                  <a:lnTo>
                    <a:pt x="1140" y="265"/>
                  </a:lnTo>
                  <a:lnTo>
                    <a:pt x="1140" y="247"/>
                  </a:lnTo>
                  <a:lnTo>
                    <a:pt x="1140" y="229"/>
                  </a:lnTo>
                  <a:lnTo>
                    <a:pt x="1140" y="211"/>
                  </a:lnTo>
                  <a:lnTo>
                    <a:pt x="1146" y="193"/>
                  </a:lnTo>
                  <a:lnTo>
                    <a:pt x="1146" y="175"/>
                  </a:lnTo>
                  <a:lnTo>
                    <a:pt x="1146" y="163"/>
                  </a:lnTo>
                  <a:lnTo>
                    <a:pt x="1146" y="145"/>
                  </a:lnTo>
                  <a:lnTo>
                    <a:pt x="1146" y="133"/>
                  </a:lnTo>
                  <a:lnTo>
                    <a:pt x="1152" y="115"/>
                  </a:lnTo>
                  <a:lnTo>
                    <a:pt x="1152" y="103"/>
                  </a:lnTo>
                  <a:lnTo>
                    <a:pt x="1152" y="91"/>
                  </a:lnTo>
                  <a:lnTo>
                    <a:pt x="1152" y="79"/>
                  </a:lnTo>
                  <a:lnTo>
                    <a:pt x="1152" y="67"/>
                  </a:lnTo>
                  <a:lnTo>
                    <a:pt x="1158" y="55"/>
                  </a:lnTo>
                  <a:lnTo>
                    <a:pt x="1158" y="43"/>
                  </a:lnTo>
                  <a:lnTo>
                    <a:pt x="1158" y="37"/>
                  </a:lnTo>
                  <a:lnTo>
                    <a:pt x="1158" y="25"/>
                  </a:lnTo>
                  <a:lnTo>
                    <a:pt x="1164" y="19"/>
                  </a:lnTo>
                  <a:lnTo>
                    <a:pt x="1164" y="13"/>
                  </a:lnTo>
                  <a:lnTo>
                    <a:pt x="1164" y="7"/>
                  </a:lnTo>
                  <a:lnTo>
                    <a:pt x="1170" y="0"/>
                  </a:lnTo>
                  <a:lnTo>
                    <a:pt x="1176" y="7"/>
                  </a:lnTo>
                  <a:lnTo>
                    <a:pt x="1176" y="13"/>
                  </a:lnTo>
                  <a:lnTo>
                    <a:pt x="1176" y="19"/>
                  </a:lnTo>
                  <a:lnTo>
                    <a:pt x="1176" y="25"/>
                  </a:lnTo>
                  <a:lnTo>
                    <a:pt x="1182" y="37"/>
                  </a:lnTo>
                  <a:lnTo>
                    <a:pt x="1182" y="43"/>
                  </a:lnTo>
                  <a:lnTo>
                    <a:pt x="1182" y="55"/>
                  </a:lnTo>
                  <a:lnTo>
                    <a:pt x="1182" y="67"/>
                  </a:lnTo>
                  <a:lnTo>
                    <a:pt x="1182" y="79"/>
                  </a:lnTo>
                  <a:lnTo>
                    <a:pt x="1188" y="91"/>
                  </a:lnTo>
                  <a:lnTo>
                    <a:pt x="1188" y="103"/>
                  </a:lnTo>
                  <a:lnTo>
                    <a:pt x="1188" y="115"/>
                  </a:lnTo>
                  <a:lnTo>
                    <a:pt x="1188" y="133"/>
                  </a:lnTo>
                  <a:lnTo>
                    <a:pt x="1194" y="145"/>
                  </a:lnTo>
                  <a:lnTo>
                    <a:pt x="1194" y="163"/>
                  </a:lnTo>
                  <a:lnTo>
                    <a:pt x="1194" y="175"/>
                  </a:lnTo>
                  <a:lnTo>
                    <a:pt x="1194" y="193"/>
                  </a:lnTo>
                  <a:lnTo>
                    <a:pt x="1194" y="211"/>
                  </a:lnTo>
                  <a:lnTo>
                    <a:pt x="1200" y="229"/>
                  </a:lnTo>
                  <a:lnTo>
                    <a:pt x="1200" y="247"/>
                  </a:lnTo>
                  <a:lnTo>
                    <a:pt x="1200" y="265"/>
                  </a:lnTo>
                  <a:lnTo>
                    <a:pt x="1200" y="283"/>
                  </a:lnTo>
                  <a:lnTo>
                    <a:pt x="1200" y="295"/>
                  </a:lnTo>
                  <a:lnTo>
                    <a:pt x="1206" y="313"/>
                  </a:lnTo>
                  <a:lnTo>
                    <a:pt x="1206" y="331"/>
                  </a:lnTo>
                  <a:lnTo>
                    <a:pt x="1206" y="349"/>
                  </a:lnTo>
                  <a:lnTo>
                    <a:pt x="1206" y="367"/>
                  </a:lnTo>
                  <a:lnTo>
                    <a:pt x="1212" y="385"/>
                  </a:lnTo>
                  <a:lnTo>
                    <a:pt x="1212" y="397"/>
                  </a:lnTo>
                  <a:lnTo>
                    <a:pt x="1212" y="415"/>
                  </a:lnTo>
                  <a:lnTo>
                    <a:pt x="1212" y="427"/>
                  </a:lnTo>
                  <a:lnTo>
                    <a:pt x="1212" y="445"/>
                  </a:lnTo>
                  <a:lnTo>
                    <a:pt x="1218" y="457"/>
                  </a:lnTo>
                  <a:lnTo>
                    <a:pt x="1218" y="469"/>
                  </a:lnTo>
                  <a:lnTo>
                    <a:pt x="1218" y="481"/>
                  </a:lnTo>
                  <a:lnTo>
                    <a:pt x="1218" y="493"/>
                  </a:lnTo>
                  <a:lnTo>
                    <a:pt x="1224" y="505"/>
                  </a:lnTo>
                  <a:lnTo>
                    <a:pt x="1224" y="517"/>
                  </a:lnTo>
                  <a:lnTo>
                    <a:pt x="1224" y="523"/>
                  </a:lnTo>
                  <a:lnTo>
                    <a:pt x="1224" y="535"/>
                  </a:lnTo>
                  <a:lnTo>
                    <a:pt x="1224" y="541"/>
                  </a:lnTo>
                  <a:lnTo>
                    <a:pt x="1230" y="547"/>
                  </a:lnTo>
                  <a:lnTo>
                    <a:pt x="1230" y="553"/>
                  </a:lnTo>
                  <a:lnTo>
                    <a:pt x="1236" y="559"/>
                  </a:lnTo>
                  <a:lnTo>
                    <a:pt x="1242" y="553"/>
                  </a:lnTo>
                  <a:lnTo>
                    <a:pt x="1242" y="547"/>
                  </a:lnTo>
                  <a:lnTo>
                    <a:pt x="1242" y="541"/>
                  </a:lnTo>
                  <a:lnTo>
                    <a:pt x="1242" y="535"/>
                  </a:lnTo>
                  <a:lnTo>
                    <a:pt x="1242" y="523"/>
                  </a:lnTo>
                  <a:lnTo>
                    <a:pt x="1248" y="517"/>
                  </a:lnTo>
                  <a:lnTo>
                    <a:pt x="1248" y="505"/>
                  </a:lnTo>
                  <a:lnTo>
                    <a:pt x="1248" y="493"/>
                  </a:lnTo>
                  <a:lnTo>
                    <a:pt x="1248" y="481"/>
                  </a:lnTo>
                  <a:lnTo>
                    <a:pt x="1248" y="469"/>
                  </a:lnTo>
                  <a:lnTo>
                    <a:pt x="1254" y="457"/>
                  </a:lnTo>
                  <a:lnTo>
                    <a:pt x="1254" y="445"/>
                  </a:lnTo>
                  <a:lnTo>
                    <a:pt x="1254" y="427"/>
                  </a:lnTo>
                  <a:lnTo>
                    <a:pt x="1254" y="415"/>
                  </a:lnTo>
                  <a:lnTo>
                    <a:pt x="1260" y="397"/>
                  </a:lnTo>
                  <a:lnTo>
                    <a:pt x="1260" y="385"/>
                  </a:lnTo>
                  <a:lnTo>
                    <a:pt x="1260" y="367"/>
                  </a:lnTo>
                  <a:lnTo>
                    <a:pt x="1260" y="349"/>
                  </a:lnTo>
                  <a:lnTo>
                    <a:pt x="1260" y="331"/>
                  </a:lnTo>
                  <a:lnTo>
                    <a:pt x="1266" y="313"/>
                  </a:lnTo>
                  <a:lnTo>
                    <a:pt x="1266" y="295"/>
                  </a:lnTo>
                  <a:lnTo>
                    <a:pt x="1266" y="283"/>
                  </a:lnTo>
                  <a:lnTo>
                    <a:pt x="1266" y="265"/>
                  </a:lnTo>
                  <a:lnTo>
                    <a:pt x="1272" y="247"/>
                  </a:lnTo>
                  <a:lnTo>
                    <a:pt x="1272" y="229"/>
                  </a:lnTo>
                  <a:lnTo>
                    <a:pt x="1272" y="211"/>
                  </a:lnTo>
                  <a:lnTo>
                    <a:pt x="1272" y="193"/>
                  </a:lnTo>
                  <a:lnTo>
                    <a:pt x="1272" y="175"/>
                  </a:lnTo>
                  <a:lnTo>
                    <a:pt x="1278" y="163"/>
                  </a:lnTo>
                  <a:lnTo>
                    <a:pt x="1278" y="145"/>
                  </a:lnTo>
                  <a:lnTo>
                    <a:pt x="1278" y="133"/>
                  </a:lnTo>
                  <a:lnTo>
                    <a:pt x="1278" y="115"/>
                  </a:lnTo>
                  <a:lnTo>
                    <a:pt x="1278" y="103"/>
                  </a:lnTo>
                  <a:lnTo>
                    <a:pt x="1284" y="91"/>
                  </a:lnTo>
                  <a:lnTo>
                    <a:pt x="1284" y="79"/>
                  </a:lnTo>
                  <a:lnTo>
                    <a:pt x="1284" y="67"/>
                  </a:lnTo>
                  <a:lnTo>
                    <a:pt x="1284" y="55"/>
                  </a:lnTo>
                  <a:lnTo>
                    <a:pt x="1290" y="43"/>
                  </a:lnTo>
                  <a:lnTo>
                    <a:pt x="1290" y="37"/>
                  </a:lnTo>
                  <a:lnTo>
                    <a:pt x="1290" y="25"/>
                  </a:lnTo>
                  <a:lnTo>
                    <a:pt x="1290" y="19"/>
                  </a:lnTo>
                  <a:lnTo>
                    <a:pt x="1290" y="13"/>
                  </a:lnTo>
                  <a:lnTo>
                    <a:pt x="1296" y="7"/>
                  </a:lnTo>
                  <a:lnTo>
                    <a:pt x="1302" y="0"/>
                  </a:lnTo>
                  <a:lnTo>
                    <a:pt x="1302" y="7"/>
                  </a:lnTo>
                  <a:lnTo>
                    <a:pt x="1302" y="13"/>
                  </a:lnTo>
                  <a:lnTo>
                    <a:pt x="1302" y="25"/>
                  </a:lnTo>
                  <a:lnTo>
                    <a:pt x="1302" y="43"/>
                  </a:lnTo>
                  <a:lnTo>
                    <a:pt x="1308" y="67"/>
                  </a:lnTo>
                  <a:lnTo>
                    <a:pt x="1308" y="91"/>
                  </a:lnTo>
                  <a:lnTo>
                    <a:pt x="1308" y="115"/>
                  </a:lnTo>
                  <a:lnTo>
                    <a:pt x="1308" y="145"/>
                  </a:lnTo>
                  <a:lnTo>
                    <a:pt x="1308" y="175"/>
                  </a:lnTo>
                  <a:lnTo>
                    <a:pt x="1314" y="211"/>
                  </a:lnTo>
                  <a:lnTo>
                    <a:pt x="1314" y="247"/>
                  </a:lnTo>
                  <a:lnTo>
                    <a:pt x="1314" y="277"/>
                  </a:lnTo>
                  <a:lnTo>
                    <a:pt x="1314" y="313"/>
                  </a:lnTo>
                  <a:lnTo>
                    <a:pt x="1320" y="349"/>
                  </a:lnTo>
                  <a:lnTo>
                    <a:pt x="1320" y="385"/>
                  </a:lnTo>
                  <a:lnTo>
                    <a:pt x="1320" y="415"/>
                  </a:lnTo>
                  <a:lnTo>
                    <a:pt x="1320" y="445"/>
                  </a:lnTo>
                  <a:lnTo>
                    <a:pt x="1320" y="469"/>
                  </a:lnTo>
                  <a:lnTo>
                    <a:pt x="1326" y="493"/>
                  </a:lnTo>
                  <a:lnTo>
                    <a:pt x="1326" y="517"/>
                  </a:lnTo>
                  <a:lnTo>
                    <a:pt x="1326" y="535"/>
                  </a:lnTo>
                  <a:lnTo>
                    <a:pt x="1326" y="547"/>
                  </a:lnTo>
                  <a:lnTo>
                    <a:pt x="1326" y="553"/>
                  </a:lnTo>
                  <a:lnTo>
                    <a:pt x="1332" y="559"/>
                  </a:lnTo>
                  <a:lnTo>
                    <a:pt x="1332" y="553"/>
                  </a:lnTo>
                  <a:lnTo>
                    <a:pt x="1332" y="547"/>
                  </a:lnTo>
                  <a:lnTo>
                    <a:pt x="1338" y="535"/>
                  </a:lnTo>
                  <a:lnTo>
                    <a:pt x="1338" y="517"/>
                  </a:lnTo>
                  <a:lnTo>
                    <a:pt x="1338" y="493"/>
                  </a:lnTo>
                  <a:lnTo>
                    <a:pt x="1338" y="469"/>
                  </a:lnTo>
                  <a:lnTo>
                    <a:pt x="1338" y="445"/>
                  </a:lnTo>
                  <a:lnTo>
                    <a:pt x="1344" y="415"/>
                  </a:lnTo>
                  <a:lnTo>
                    <a:pt x="1344" y="385"/>
                  </a:lnTo>
                  <a:lnTo>
                    <a:pt x="1344" y="349"/>
                  </a:lnTo>
                  <a:lnTo>
                    <a:pt x="1344" y="313"/>
                  </a:lnTo>
                  <a:lnTo>
                    <a:pt x="1350" y="283"/>
                  </a:lnTo>
                  <a:lnTo>
                    <a:pt x="1350" y="247"/>
                  </a:lnTo>
                  <a:lnTo>
                    <a:pt x="1350" y="211"/>
                  </a:lnTo>
                  <a:lnTo>
                    <a:pt x="1350" y="175"/>
                  </a:lnTo>
                  <a:lnTo>
                    <a:pt x="1350" y="145"/>
                  </a:lnTo>
                  <a:lnTo>
                    <a:pt x="1356" y="115"/>
                  </a:lnTo>
                  <a:lnTo>
                    <a:pt x="1356" y="91"/>
                  </a:lnTo>
                  <a:lnTo>
                    <a:pt x="1356" y="67"/>
                  </a:lnTo>
                  <a:lnTo>
                    <a:pt x="1356" y="43"/>
                  </a:lnTo>
                  <a:lnTo>
                    <a:pt x="1356" y="25"/>
                  </a:lnTo>
                  <a:lnTo>
                    <a:pt x="1362" y="13"/>
                  </a:lnTo>
                  <a:lnTo>
                    <a:pt x="1362" y="7"/>
                  </a:lnTo>
                  <a:lnTo>
                    <a:pt x="1362" y="0"/>
                  </a:lnTo>
                  <a:lnTo>
                    <a:pt x="1368" y="7"/>
                  </a:lnTo>
                  <a:lnTo>
                    <a:pt x="1368" y="13"/>
                  </a:lnTo>
                  <a:lnTo>
                    <a:pt x="1368" y="25"/>
                  </a:lnTo>
                  <a:lnTo>
                    <a:pt x="1368" y="43"/>
                  </a:lnTo>
                  <a:lnTo>
                    <a:pt x="1368" y="67"/>
                  </a:lnTo>
                  <a:lnTo>
                    <a:pt x="1374" y="91"/>
                  </a:lnTo>
                  <a:lnTo>
                    <a:pt x="1374" y="115"/>
                  </a:lnTo>
                  <a:lnTo>
                    <a:pt x="1374" y="145"/>
                  </a:lnTo>
                  <a:lnTo>
                    <a:pt x="1374" y="175"/>
                  </a:lnTo>
                  <a:lnTo>
                    <a:pt x="1374" y="211"/>
                  </a:lnTo>
                  <a:lnTo>
                    <a:pt x="1380" y="247"/>
                  </a:lnTo>
                  <a:lnTo>
                    <a:pt x="1380" y="277"/>
                  </a:lnTo>
                  <a:lnTo>
                    <a:pt x="1380" y="313"/>
                  </a:lnTo>
                  <a:lnTo>
                    <a:pt x="1380" y="349"/>
                  </a:lnTo>
                  <a:lnTo>
                    <a:pt x="1386" y="385"/>
                  </a:lnTo>
                  <a:lnTo>
                    <a:pt x="1386" y="415"/>
                  </a:lnTo>
                  <a:lnTo>
                    <a:pt x="1386" y="445"/>
                  </a:lnTo>
                  <a:lnTo>
                    <a:pt x="1386" y="469"/>
                  </a:lnTo>
                  <a:lnTo>
                    <a:pt x="1386" y="493"/>
                  </a:lnTo>
                  <a:lnTo>
                    <a:pt x="1392" y="517"/>
                  </a:lnTo>
                  <a:lnTo>
                    <a:pt x="1392" y="535"/>
                  </a:lnTo>
                  <a:lnTo>
                    <a:pt x="1392" y="547"/>
                  </a:lnTo>
                  <a:lnTo>
                    <a:pt x="1392" y="553"/>
                  </a:lnTo>
                  <a:lnTo>
                    <a:pt x="1398" y="559"/>
                  </a:lnTo>
                  <a:lnTo>
                    <a:pt x="1398" y="553"/>
                  </a:lnTo>
                  <a:lnTo>
                    <a:pt x="1398" y="547"/>
                  </a:lnTo>
                  <a:lnTo>
                    <a:pt x="1398" y="535"/>
                  </a:lnTo>
                  <a:lnTo>
                    <a:pt x="1404" y="517"/>
                  </a:lnTo>
                  <a:lnTo>
                    <a:pt x="1404" y="493"/>
                  </a:lnTo>
                  <a:lnTo>
                    <a:pt x="1404" y="469"/>
                  </a:lnTo>
                  <a:lnTo>
                    <a:pt x="1404" y="445"/>
                  </a:lnTo>
                  <a:lnTo>
                    <a:pt x="1404" y="415"/>
                  </a:lnTo>
                  <a:lnTo>
                    <a:pt x="1410" y="385"/>
                  </a:lnTo>
                  <a:lnTo>
                    <a:pt x="1410" y="349"/>
                  </a:lnTo>
                  <a:lnTo>
                    <a:pt x="1410" y="313"/>
                  </a:lnTo>
                  <a:lnTo>
                    <a:pt x="1410" y="283"/>
                  </a:lnTo>
                  <a:lnTo>
                    <a:pt x="1416" y="247"/>
                  </a:lnTo>
                  <a:lnTo>
                    <a:pt x="1416" y="211"/>
                  </a:lnTo>
                  <a:lnTo>
                    <a:pt x="1416" y="175"/>
                  </a:lnTo>
                  <a:lnTo>
                    <a:pt x="1416" y="145"/>
                  </a:lnTo>
                  <a:lnTo>
                    <a:pt x="1416" y="115"/>
                  </a:lnTo>
                  <a:lnTo>
                    <a:pt x="1422" y="91"/>
                  </a:lnTo>
                  <a:lnTo>
                    <a:pt x="1422" y="67"/>
                  </a:lnTo>
                  <a:lnTo>
                    <a:pt x="1422" y="43"/>
                  </a:lnTo>
                  <a:lnTo>
                    <a:pt x="1422" y="25"/>
                  </a:lnTo>
                  <a:lnTo>
                    <a:pt x="1428" y="13"/>
                  </a:lnTo>
                  <a:lnTo>
                    <a:pt x="1428" y="7"/>
                  </a:lnTo>
                  <a:lnTo>
                    <a:pt x="1428" y="0"/>
                  </a:lnTo>
                  <a:lnTo>
                    <a:pt x="1428" y="7"/>
                  </a:lnTo>
                  <a:lnTo>
                    <a:pt x="1434" y="13"/>
                  </a:lnTo>
                  <a:lnTo>
                    <a:pt x="1434" y="25"/>
                  </a:lnTo>
                  <a:lnTo>
                    <a:pt x="1434" y="43"/>
                  </a:lnTo>
                  <a:lnTo>
                    <a:pt x="1434" y="67"/>
                  </a:lnTo>
                  <a:lnTo>
                    <a:pt x="1434" y="91"/>
                  </a:lnTo>
                  <a:lnTo>
                    <a:pt x="1440" y="115"/>
                  </a:lnTo>
                  <a:lnTo>
                    <a:pt x="1440" y="145"/>
                  </a:lnTo>
                  <a:lnTo>
                    <a:pt x="1440" y="175"/>
                  </a:lnTo>
                  <a:lnTo>
                    <a:pt x="1440" y="211"/>
                  </a:lnTo>
                  <a:lnTo>
                    <a:pt x="1446" y="247"/>
                  </a:lnTo>
                  <a:lnTo>
                    <a:pt x="1446" y="277"/>
                  </a:lnTo>
                  <a:lnTo>
                    <a:pt x="1446" y="313"/>
                  </a:lnTo>
                  <a:lnTo>
                    <a:pt x="1446" y="349"/>
                  </a:lnTo>
                  <a:lnTo>
                    <a:pt x="1446" y="385"/>
                  </a:lnTo>
                  <a:lnTo>
                    <a:pt x="1452" y="415"/>
                  </a:lnTo>
                  <a:lnTo>
                    <a:pt x="1452" y="445"/>
                  </a:lnTo>
                  <a:lnTo>
                    <a:pt x="1452" y="469"/>
                  </a:lnTo>
                  <a:lnTo>
                    <a:pt x="1452" y="493"/>
                  </a:lnTo>
                  <a:lnTo>
                    <a:pt x="1452" y="517"/>
                  </a:lnTo>
                  <a:lnTo>
                    <a:pt x="1458" y="535"/>
                  </a:lnTo>
                  <a:lnTo>
                    <a:pt x="1458" y="547"/>
                  </a:lnTo>
                  <a:lnTo>
                    <a:pt x="1458" y="553"/>
                  </a:lnTo>
                  <a:lnTo>
                    <a:pt x="1464" y="559"/>
                  </a:lnTo>
                  <a:lnTo>
                    <a:pt x="1464" y="553"/>
                  </a:lnTo>
                  <a:lnTo>
                    <a:pt x="1464" y="547"/>
                  </a:lnTo>
                  <a:lnTo>
                    <a:pt x="1464" y="535"/>
                  </a:lnTo>
                  <a:lnTo>
                    <a:pt x="1464" y="517"/>
                  </a:lnTo>
                  <a:lnTo>
                    <a:pt x="1470" y="493"/>
                  </a:lnTo>
                  <a:lnTo>
                    <a:pt x="1470" y="469"/>
                  </a:lnTo>
                  <a:lnTo>
                    <a:pt x="1470" y="445"/>
                  </a:lnTo>
                  <a:lnTo>
                    <a:pt x="1470" y="415"/>
                  </a:lnTo>
                  <a:lnTo>
                    <a:pt x="1476" y="385"/>
                  </a:lnTo>
                  <a:lnTo>
                    <a:pt x="1476" y="349"/>
                  </a:lnTo>
                  <a:lnTo>
                    <a:pt x="1476" y="313"/>
                  </a:lnTo>
                  <a:lnTo>
                    <a:pt x="1476" y="283"/>
                  </a:lnTo>
                  <a:lnTo>
                    <a:pt x="1476" y="247"/>
                  </a:lnTo>
                  <a:lnTo>
                    <a:pt x="1482" y="211"/>
                  </a:lnTo>
                  <a:lnTo>
                    <a:pt x="1482" y="175"/>
                  </a:lnTo>
                  <a:lnTo>
                    <a:pt x="1482" y="145"/>
                  </a:lnTo>
                  <a:lnTo>
                    <a:pt x="1482" y="115"/>
                  </a:lnTo>
                  <a:lnTo>
                    <a:pt x="1482" y="91"/>
                  </a:lnTo>
                  <a:lnTo>
                    <a:pt x="1488" y="67"/>
                  </a:lnTo>
                  <a:lnTo>
                    <a:pt x="1488" y="43"/>
                  </a:lnTo>
                  <a:lnTo>
                    <a:pt x="1488" y="25"/>
                  </a:lnTo>
                  <a:lnTo>
                    <a:pt x="1488" y="13"/>
                  </a:lnTo>
                  <a:lnTo>
                    <a:pt x="1494" y="7"/>
                  </a:lnTo>
                  <a:lnTo>
                    <a:pt x="1494" y="0"/>
                  </a:lnTo>
                  <a:lnTo>
                    <a:pt x="1494" y="7"/>
                  </a:lnTo>
                  <a:lnTo>
                    <a:pt x="1494" y="13"/>
                  </a:lnTo>
                  <a:lnTo>
                    <a:pt x="1500" y="25"/>
                  </a:lnTo>
                  <a:lnTo>
                    <a:pt x="1500" y="43"/>
                  </a:lnTo>
                  <a:lnTo>
                    <a:pt x="1500" y="67"/>
                  </a:lnTo>
                  <a:lnTo>
                    <a:pt x="1500" y="91"/>
                  </a:lnTo>
                  <a:lnTo>
                    <a:pt x="1500" y="115"/>
                  </a:lnTo>
                  <a:lnTo>
                    <a:pt x="1506" y="145"/>
                  </a:lnTo>
                  <a:lnTo>
                    <a:pt x="1506" y="175"/>
                  </a:lnTo>
                  <a:lnTo>
                    <a:pt x="1506" y="211"/>
                  </a:lnTo>
                  <a:lnTo>
                    <a:pt x="1506" y="247"/>
                  </a:lnTo>
                  <a:lnTo>
                    <a:pt x="1512" y="277"/>
                  </a:lnTo>
                  <a:lnTo>
                    <a:pt x="1512" y="313"/>
                  </a:lnTo>
                  <a:lnTo>
                    <a:pt x="1512" y="349"/>
                  </a:lnTo>
                  <a:lnTo>
                    <a:pt x="1512" y="385"/>
                  </a:lnTo>
                  <a:lnTo>
                    <a:pt x="1512" y="415"/>
                  </a:lnTo>
                  <a:lnTo>
                    <a:pt x="1518" y="445"/>
                  </a:lnTo>
                  <a:lnTo>
                    <a:pt x="1518" y="469"/>
                  </a:lnTo>
                  <a:lnTo>
                    <a:pt x="1518" y="493"/>
                  </a:lnTo>
                  <a:lnTo>
                    <a:pt x="1518" y="517"/>
                  </a:lnTo>
                  <a:lnTo>
                    <a:pt x="1524" y="535"/>
                  </a:lnTo>
                  <a:lnTo>
                    <a:pt x="1524" y="547"/>
                  </a:lnTo>
                  <a:lnTo>
                    <a:pt x="1524" y="553"/>
                  </a:lnTo>
                  <a:lnTo>
                    <a:pt x="1524" y="559"/>
                  </a:lnTo>
                  <a:lnTo>
                    <a:pt x="1530" y="553"/>
                  </a:lnTo>
                  <a:lnTo>
                    <a:pt x="1530" y="547"/>
                  </a:lnTo>
                  <a:lnTo>
                    <a:pt x="1530" y="535"/>
                  </a:lnTo>
                  <a:lnTo>
                    <a:pt x="1530" y="517"/>
                  </a:lnTo>
                  <a:lnTo>
                    <a:pt x="1530" y="493"/>
                  </a:lnTo>
                  <a:lnTo>
                    <a:pt x="1536" y="469"/>
                  </a:lnTo>
                  <a:lnTo>
                    <a:pt x="1536" y="445"/>
                  </a:lnTo>
                  <a:lnTo>
                    <a:pt x="1536" y="415"/>
                  </a:lnTo>
                  <a:lnTo>
                    <a:pt x="1536" y="385"/>
                  </a:lnTo>
                  <a:lnTo>
                    <a:pt x="1542" y="349"/>
                  </a:lnTo>
                  <a:lnTo>
                    <a:pt x="1542" y="313"/>
                  </a:lnTo>
                  <a:lnTo>
                    <a:pt x="1542" y="283"/>
                  </a:lnTo>
                  <a:lnTo>
                    <a:pt x="1542" y="247"/>
                  </a:lnTo>
                  <a:lnTo>
                    <a:pt x="1542" y="211"/>
                  </a:lnTo>
                  <a:lnTo>
                    <a:pt x="1548" y="175"/>
                  </a:lnTo>
                  <a:lnTo>
                    <a:pt x="1548" y="145"/>
                  </a:lnTo>
                  <a:lnTo>
                    <a:pt x="1548" y="115"/>
                  </a:lnTo>
                  <a:lnTo>
                    <a:pt x="1548" y="91"/>
                  </a:lnTo>
                  <a:lnTo>
                    <a:pt x="1554" y="67"/>
                  </a:lnTo>
                  <a:lnTo>
                    <a:pt x="1554" y="43"/>
                  </a:lnTo>
                  <a:lnTo>
                    <a:pt x="1554" y="25"/>
                  </a:lnTo>
                  <a:lnTo>
                    <a:pt x="1554" y="13"/>
                  </a:lnTo>
                  <a:lnTo>
                    <a:pt x="1554" y="7"/>
                  </a:lnTo>
                  <a:lnTo>
                    <a:pt x="1560" y="0"/>
                  </a:lnTo>
                  <a:lnTo>
                    <a:pt x="1560" y="7"/>
                  </a:lnTo>
                  <a:lnTo>
                    <a:pt x="1560" y="13"/>
                  </a:lnTo>
                  <a:lnTo>
                    <a:pt x="1560" y="25"/>
                  </a:lnTo>
                  <a:lnTo>
                    <a:pt x="1566" y="43"/>
                  </a:lnTo>
                  <a:lnTo>
                    <a:pt x="1566" y="67"/>
                  </a:lnTo>
                  <a:lnTo>
                    <a:pt x="1566" y="91"/>
                  </a:lnTo>
                  <a:lnTo>
                    <a:pt x="1566" y="115"/>
                  </a:lnTo>
                  <a:lnTo>
                    <a:pt x="1572" y="145"/>
                  </a:lnTo>
                  <a:lnTo>
                    <a:pt x="1572" y="175"/>
                  </a:lnTo>
                  <a:lnTo>
                    <a:pt x="1572" y="211"/>
                  </a:lnTo>
                  <a:lnTo>
                    <a:pt x="1572" y="247"/>
                  </a:lnTo>
                  <a:lnTo>
                    <a:pt x="1572" y="277"/>
                  </a:lnTo>
                  <a:lnTo>
                    <a:pt x="1578" y="313"/>
                  </a:lnTo>
                  <a:lnTo>
                    <a:pt x="1578" y="349"/>
                  </a:lnTo>
                  <a:lnTo>
                    <a:pt x="1578" y="385"/>
                  </a:lnTo>
                  <a:lnTo>
                    <a:pt x="1578" y="415"/>
                  </a:lnTo>
                  <a:lnTo>
                    <a:pt x="1578" y="445"/>
                  </a:lnTo>
                  <a:lnTo>
                    <a:pt x="1584" y="469"/>
                  </a:lnTo>
                  <a:lnTo>
                    <a:pt x="1584" y="493"/>
                  </a:lnTo>
                  <a:lnTo>
                    <a:pt x="1584" y="517"/>
                  </a:lnTo>
                  <a:lnTo>
                    <a:pt x="1584" y="535"/>
                  </a:lnTo>
                  <a:lnTo>
                    <a:pt x="1590" y="547"/>
                  </a:lnTo>
                  <a:lnTo>
                    <a:pt x="1590" y="553"/>
                  </a:lnTo>
                  <a:lnTo>
                    <a:pt x="1590" y="559"/>
                  </a:lnTo>
                  <a:lnTo>
                    <a:pt x="1590" y="553"/>
                  </a:lnTo>
                  <a:lnTo>
                    <a:pt x="1596" y="547"/>
                  </a:lnTo>
                  <a:lnTo>
                    <a:pt x="1596" y="535"/>
                  </a:lnTo>
                  <a:lnTo>
                    <a:pt x="1596" y="517"/>
                  </a:lnTo>
                  <a:lnTo>
                    <a:pt x="1596" y="493"/>
                  </a:lnTo>
                  <a:lnTo>
                    <a:pt x="1602" y="469"/>
                  </a:lnTo>
                  <a:lnTo>
                    <a:pt x="1602" y="445"/>
                  </a:lnTo>
                  <a:lnTo>
                    <a:pt x="1602" y="415"/>
                  </a:lnTo>
                  <a:lnTo>
                    <a:pt x="1602" y="385"/>
                  </a:lnTo>
                  <a:lnTo>
                    <a:pt x="1602" y="349"/>
                  </a:lnTo>
                  <a:lnTo>
                    <a:pt x="1608" y="313"/>
                  </a:lnTo>
                  <a:lnTo>
                    <a:pt x="1608" y="283"/>
                  </a:lnTo>
                  <a:lnTo>
                    <a:pt x="1608" y="247"/>
                  </a:lnTo>
                  <a:lnTo>
                    <a:pt x="1608" y="211"/>
                  </a:lnTo>
                  <a:lnTo>
                    <a:pt x="1608" y="175"/>
                  </a:lnTo>
                  <a:lnTo>
                    <a:pt x="1614" y="145"/>
                  </a:lnTo>
                  <a:lnTo>
                    <a:pt x="1614" y="115"/>
                  </a:lnTo>
                  <a:lnTo>
                    <a:pt x="1614" y="91"/>
                  </a:lnTo>
                  <a:lnTo>
                    <a:pt x="1614" y="67"/>
                  </a:lnTo>
                  <a:lnTo>
                    <a:pt x="1620" y="43"/>
                  </a:lnTo>
                  <a:lnTo>
                    <a:pt x="1620" y="25"/>
                  </a:lnTo>
                  <a:lnTo>
                    <a:pt x="1620" y="13"/>
                  </a:lnTo>
                  <a:lnTo>
                    <a:pt x="1620" y="7"/>
                  </a:lnTo>
                  <a:lnTo>
                    <a:pt x="1626" y="0"/>
                  </a:lnTo>
                  <a:lnTo>
                    <a:pt x="1626" y="7"/>
                  </a:lnTo>
                  <a:lnTo>
                    <a:pt x="1626" y="13"/>
                  </a:lnTo>
                  <a:lnTo>
                    <a:pt x="1626" y="25"/>
                  </a:lnTo>
                  <a:lnTo>
                    <a:pt x="1626" y="43"/>
                  </a:lnTo>
                  <a:lnTo>
                    <a:pt x="1632" y="67"/>
                  </a:lnTo>
                  <a:lnTo>
                    <a:pt x="1632" y="91"/>
                  </a:lnTo>
                  <a:lnTo>
                    <a:pt x="1632" y="115"/>
                  </a:lnTo>
                  <a:lnTo>
                    <a:pt x="1632" y="145"/>
                  </a:lnTo>
                  <a:lnTo>
                    <a:pt x="1638" y="175"/>
                  </a:lnTo>
                  <a:lnTo>
                    <a:pt x="1638" y="211"/>
                  </a:lnTo>
                  <a:lnTo>
                    <a:pt x="1638" y="247"/>
                  </a:lnTo>
                  <a:lnTo>
                    <a:pt x="1638" y="277"/>
                  </a:lnTo>
                  <a:lnTo>
                    <a:pt x="1638" y="313"/>
                  </a:lnTo>
                  <a:lnTo>
                    <a:pt x="1644" y="349"/>
                  </a:lnTo>
                  <a:lnTo>
                    <a:pt x="1644" y="385"/>
                  </a:lnTo>
                  <a:lnTo>
                    <a:pt x="1644" y="415"/>
                  </a:lnTo>
                  <a:lnTo>
                    <a:pt x="1644" y="445"/>
                  </a:lnTo>
                  <a:lnTo>
                    <a:pt x="1650" y="469"/>
                  </a:lnTo>
                  <a:lnTo>
                    <a:pt x="1650" y="493"/>
                  </a:lnTo>
                  <a:lnTo>
                    <a:pt x="1650" y="517"/>
                  </a:lnTo>
                  <a:lnTo>
                    <a:pt x="1650" y="535"/>
                  </a:lnTo>
                  <a:lnTo>
                    <a:pt x="1650" y="547"/>
                  </a:lnTo>
                  <a:lnTo>
                    <a:pt x="1656" y="553"/>
                  </a:lnTo>
                  <a:lnTo>
                    <a:pt x="1656" y="559"/>
                  </a:lnTo>
                  <a:lnTo>
                    <a:pt x="1656" y="553"/>
                  </a:lnTo>
                  <a:lnTo>
                    <a:pt x="1656" y="547"/>
                  </a:lnTo>
                  <a:lnTo>
                    <a:pt x="1662" y="535"/>
                  </a:lnTo>
                  <a:lnTo>
                    <a:pt x="1662" y="517"/>
                  </a:lnTo>
                  <a:lnTo>
                    <a:pt x="1662" y="493"/>
                  </a:lnTo>
                  <a:lnTo>
                    <a:pt x="1662" y="469"/>
                  </a:lnTo>
                  <a:lnTo>
                    <a:pt x="1668" y="445"/>
                  </a:lnTo>
                  <a:lnTo>
                    <a:pt x="1668" y="415"/>
                  </a:lnTo>
                  <a:lnTo>
                    <a:pt x="1668" y="385"/>
                  </a:lnTo>
                  <a:lnTo>
                    <a:pt x="1668" y="349"/>
                  </a:lnTo>
                  <a:lnTo>
                    <a:pt x="1668" y="313"/>
                  </a:lnTo>
                  <a:lnTo>
                    <a:pt x="1674" y="277"/>
                  </a:lnTo>
                  <a:lnTo>
                    <a:pt x="1674" y="247"/>
                  </a:lnTo>
                  <a:lnTo>
                    <a:pt x="1674" y="211"/>
                  </a:lnTo>
                  <a:lnTo>
                    <a:pt x="1674" y="175"/>
                  </a:lnTo>
                  <a:lnTo>
                    <a:pt x="1680" y="145"/>
                  </a:lnTo>
                  <a:lnTo>
                    <a:pt x="1680" y="115"/>
                  </a:lnTo>
                  <a:lnTo>
                    <a:pt x="1680" y="91"/>
                  </a:lnTo>
                  <a:lnTo>
                    <a:pt x="1680" y="67"/>
                  </a:lnTo>
                  <a:lnTo>
                    <a:pt x="1680" y="43"/>
                  </a:lnTo>
                  <a:lnTo>
                    <a:pt x="1686" y="25"/>
                  </a:lnTo>
                  <a:lnTo>
                    <a:pt x="1686" y="13"/>
                  </a:lnTo>
                  <a:lnTo>
                    <a:pt x="1686" y="7"/>
                  </a:lnTo>
                  <a:lnTo>
                    <a:pt x="1686" y="0"/>
                  </a:lnTo>
                  <a:lnTo>
                    <a:pt x="1692" y="7"/>
                  </a:lnTo>
                  <a:lnTo>
                    <a:pt x="1692" y="13"/>
                  </a:lnTo>
                  <a:lnTo>
                    <a:pt x="1692" y="25"/>
                  </a:lnTo>
                  <a:lnTo>
                    <a:pt x="1692" y="43"/>
                  </a:lnTo>
                  <a:lnTo>
                    <a:pt x="1698" y="67"/>
                  </a:lnTo>
                  <a:lnTo>
                    <a:pt x="1698" y="91"/>
                  </a:lnTo>
                  <a:lnTo>
                    <a:pt x="1698" y="115"/>
                  </a:lnTo>
                  <a:lnTo>
                    <a:pt x="1698" y="145"/>
                  </a:lnTo>
                  <a:lnTo>
                    <a:pt x="1698" y="175"/>
                  </a:lnTo>
                  <a:lnTo>
                    <a:pt x="1704" y="211"/>
                  </a:lnTo>
                  <a:lnTo>
                    <a:pt x="1704" y="247"/>
                  </a:lnTo>
                  <a:lnTo>
                    <a:pt x="1704" y="277"/>
                  </a:lnTo>
                  <a:lnTo>
                    <a:pt x="1704" y="313"/>
                  </a:lnTo>
                  <a:lnTo>
                    <a:pt x="1704" y="349"/>
                  </a:lnTo>
                  <a:lnTo>
                    <a:pt x="1710" y="385"/>
                  </a:lnTo>
                  <a:lnTo>
                    <a:pt x="1710" y="415"/>
                  </a:lnTo>
                  <a:lnTo>
                    <a:pt x="1710" y="445"/>
                  </a:lnTo>
                  <a:lnTo>
                    <a:pt x="1710" y="469"/>
                  </a:lnTo>
                  <a:lnTo>
                    <a:pt x="1716" y="493"/>
                  </a:lnTo>
                  <a:lnTo>
                    <a:pt x="1716" y="517"/>
                  </a:lnTo>
                  <a:lnTo>
                    <a:pt x="1716" y="535"/>
                  </a:lnTo>
                  <a:lnTo>
                    <a:pt x="1716" y="547"/>
                  </a:lnTo>
                  <a:lnTo>
                    <a:pt x="1716" y="553"/>
                  </a:lnTo>
                  <a:lnTo>
                    <a:pt x="1722" y="559"/>
                  </a:lnTo>
                  <a:lnTo>
                    <a:pt x="1722" y="553"/>
                  </a:lnTo>
                  <a:lnTo>
                    <a:pt x="1722" y="547"/>
                  </a:lnTo>
                  <a:lnTo>
                    <a:pt x="1728" y="535"/>
                  </a:lnTo>
                  <a:lnTo>
                    <a:pt x="1728" y="517"/>
                  </a:lnTo>
                  <a:lnTo>
                    <a:pt x="1728" y="493"/>
                  </a:lnTo>
                  <a:lnTo>
                    <a:pt x="1728" y="469"/>
                  </a:lnTo>
                  <a:lnTo>
                    <a:pt x="1728" y="445"/>
                  </a:lnTo>
                  <a:lnTo>
                    <a:pt x="1734" y="415"/>
                  </a:lnTo>
                  <a:lnTo>
                    <a:pt x="1734" y="385"/>
                  </a:lnTo>
                  <a:lnTo>
                    <a:pt x="1734" y="349"/>
                  </a:lnTo>
                  <a:lnTo>
                    <a:pt x="1734" y="313"/>
                  </a:lnTo>
                  <a:lnTo>
                    <a:pt x="1734" y="283"/>
                  </a:lnTo>
                  <a:lnTo>
                    <a:pt x="1740" y="247"/>
                  </a:lnTo>
                  <a:lnTo>
                    <a:pt x="1740" y="211"/>
                  </a:lnTo>
                  <a:lnTo>
                    <a:pt x="1740" y="175"/>
                  </a:lnTo>
                  <a:lnTo>
                    <a:pt x="1740" y="145"/>
                  </a:lnTo>
                  <a:lnTo>
                    <a:pt x="1746" y="115"/>
                  </a:lnTo>
                  <a:lnTo>
                    <a:pt x="1746" y="91"/>
                  </a:lnTo>
                  <a:lnTo>
                    <a:pt x="1746" y="67"/>
                  </a:lnTo>
                  <a:lnTo>
                    <a:pt x="1746" y="43"/>
                  </a:lnTo>
                  <a:lnTo>
                    <a:pt x="1746" y="25"/>
                  </a:lnTo>
                  <a:lnTo>
                    <a:pt x="1752" y="13"/>
                  </a:lnTo>
                  <a:lnTo>
                    <a:pt x="1752" y="7"/>
                  </a:lnTo>
                  <a:lnTo>
                    <a:pt x="1752" y="0"/>
                  </a:lnTo>
                  <a:lnTo>
                    <a:pt x="1752" y="7"/>
                  </a:lnTo>
                  <a:lnTo>
                    <a:pt x="1758" y="13"/>
                  </a:lnTo>
                  <a:lnTo>
                    <a:pt x="1758" y="25"/>
                  </a:lnTo>
                  <a:lnTo>
                    <a:pt x="1758" y="43"/>
                  </a:lnTo>
                  <a:lnTo>
                    <a:pt x="1758" y="67"/>
                  </a:lnTo>
                  <a:lnTo>
                    <a:pt x="1764" y="91"/>
                  </a:lnTo>
                  <a:lnTo>
                    <a:pt x="1764" y="115"/>
                  </a:lnTo>
                  <a:lnTo>
                    <a:pt x="1764" y="145"/>
                  </a:lnTo>
                  <a:lnTo>
                    <a:pt x="1764" y="175"/>
                  </a:lnTo>
                  <a:lnTo>
                    <a:pt x="1764" y="211"/>
                  </a:lnTo>
                  <a:lnTo>
                    <a:pt x="1770" y="247"/>
                  </a:lnTo>
                  <a:lnTo>
                    <a:pt x="1770" y="277"/>
                  </a:lnTo>
                  <a:lnTo>
                    <a:pt x="1770" y="313"/>
                  </a:lnTo>
                  <a:lnTo>
                    <a:pt x="1770" y="349"/>
                  </a:lnTo>
                  <a:lnTo>
                    <a:pt x="1776" y="385"/>
                  </a:lnTo>
                  <a:lnTo>
                    <a:pt x="1776" y="415"/>
                  </a:lnTo>
                  <a:lnTo>
                    <a:pt x="1776" y="445"/>
                  </a:lnTo>
                  <a:lnTo>
                    <a:pt x="1776" y="469"/>
                  </a:lnTo>
                  <a:lnTo>
                    <a:pt x="1776" y="493"/>
                  </a:lnTo>
                  <a:lnTo>
                    <a:pt x="1782" y="517"/>
                  </a:lnTo>
                  <a:lnTo>
                    <a:pt x="1782" y="535"/>
                  </a:lnTo>
                  <a:lnTo>
                    <a:pt x="1782" y="547"/>
                  </a:lnTo>
                  <a:lnTo>
                    <a:pt x="1782" y="553"/>
                  </a:lnTo>
                  <a:lnTo>
                    <a:pt x="1788" y="559"/>
                  </a:lnTo>
                  <a:lnTo>
                    <a:pt x="1788" y="553"/>
                  </a:lnTo>
                  <a:lnTo>
                    <a:pt x="1788" y="547"/>
                  </a:lnTo>
                  <a:lnTo>
                    <a:pt x="1788" y="535"/>
                  </a:lnTo>
                  <a:lnTo>
                    <a:pt x="1794" y="517"/>
                  </a:lnTo>
                  <a:lnTo>
                    <a:pt x="1794" y="493"/>
                  </a:lnTo>
                  <a:lnTo>
                    <a:pt x="1794" y="469"/>
                  </a:lnTo>
                  <a:lnTo>
                    <a:pt x="1794" y="445"/>
                  </a:lnTo>
                  <a:lnTo>
                    <a:pt x="1794" y="415"/>
                  </a:lnTo>
                  <a:lnTo>
                    <a:pt x="1800" y="385"/>
                  </a:lnTo>
                  <a:lnTo>
                    <a:pt x="1800" y="349"/>
                  </a:lnTo>
                  <a:lnTo>
                    <a:pt x="1800" y="313"/>
                  </a:lnTo>
                  <a:lnTo>
                    <a:pt x="1800" y="283"/>
                  </a:lnTo>
                  <a:lnTo>
                    <a:pt x="1806" y="247"/>
                  </a:lnTo>
                  <a:lnTo>
                    <a:pt x="1806" y="211"/>
                  </a:lnTo>
                  <a:lnTo>
                    <a:pt x="1806" y="175"/>
                  </a:lnTo>
                  <a:lnTo>
                    <a:pt x="1806" y="145"/>
                  </a:lnTo>
                  <a:lnTo>
                    <a:pt x="1806" y="115"/>
                  </a:lnTo>
                  <a:lnTo>
                    <a:pt x="1812" y="91"/>
                  </a:lnTo>
                  <a:lnTo>
                    <a:pt x="1812" y="67"/>
                  </a:lnTo>
                  <a:lnTo>
                    <a:pt x="1812" y="43"/>
                  </a:lnTo>
                  <a:lnTo>
                    <a:pt x="1812" y="25"/>
                  </a:lnTo>
                  <a:lnTo>
                    <a:pt x="1812" y="13"/>
                  </a:lnTo>
                  <a:lnTo>
                    <a:pt x="1818" y="7"/>
                  </a:lnTo>
                  <a:lnTo>
                    <a:pt x="1818" y="0"/>
                  </a:lnTo>
                  <a:lnTo>
                    <a:pt x="1818" y="7"/>
                  </a:lnTo>
                  <a:lnTo>
                    <a:pt x="1824" y="13"/>
                  </a:lnTo>
                  <a:lnTo>
                    <a:pt x="1824" y="25"/>
                  </a:lnTo>
                  <a:lnTo>
                    <a:pt x="1824" y="43"/>
                  </a:lnTo>
                  <a:lnTo>
                    <a:pt x="1824" y="67"/>
                  </a:lnTo>
                  <a:lnTo>
                    <a:pt x="1824" y="91"/>
                  </a:lnTo>
                  <a:lnTo>
                    <a:pt x="1830" y="115"/>
                  </a:lnTo>
                  <a:lnTo>
                    <a:pt x="1830" y="145"/>
                  </a:lnTo>
                  <a:lnTo>
                    <a:pt x="1830" y="175"/>
                  </a:lnTo>
                  <a:lnTo>
                    <a:pt x="1830" y="211"/>
                  </a:lnTo>
                  <a:lnTo>
                    <a:pt x="1830" y="247"/>
                  </a:lnTo>
                  <a:lnTo>
                    <a:pt x="1836" y="283"/>
                  </a:lnTo>
                  <a:lnTo>
                    <a:pt x="1836" y="313"/>
                  </a:lnTo>
                  <a:lnTo>
                    <a:pt x="1836" y="349"/>
                  </a:lnTo>
                  <a:lnTo>
                    <a:pt x="1836" y="385"/>
                  </a:lnTo>
                  <a:lnTo>
                    <a:pt x="1842" y="415"/>
                  </a:lnTo>
                  <a:lnTo>
                    <a:pt x="1842" y="445"/>
                  </a:lnTo>
                  <a:lnTo>
                    <a:pt x="1842" y="469"/>
                  </a:lnTo>
                  <a:lnTo>
                    <a:pt x="1842" y="493"/>
                  </a:lnTo>
                  <a:lnTo>
                    <a:pt x="1842" y="517"/>
                  </a:lnTo>
                  <a:lnTo>
                    <a:pt x="1848" y="535"/>
                  </a:lnTo>
                  <a:lnTo>
                    <a:pt x="1848" y="547"/>
                  </a:lnTo>
                  <a:lnTo>
                    <a:pt x="1848" y="553"/>
                  </a:lnTo>
                  <a:lnTo>
                    <a:pt x="1854" y="559"/>
                  </a:lnTo>
                  <a:lnTo>
                    <a:pt x="1854" y="553"/>
                  </a:lnTo>
                  <a:lnTo>
                    <a:pt x="1854" y="547"/>
                  </a:lnTo>
                  <a:lnTo>
                    <a:pt x="1854" y="535"/>
                  </a:lnTo>
                  <a:lnTo>
                    <a:pt x="1854" y="517"/>
                  </a:lnTo>
                  <a:lnTo>
                    <a:pt x="1860" y="493"/>
                  </a:lnTo>
                  <a:lnTo>
                    <a:pt x="1860" y="469"/>
                  </a:lnTo>
                  <a:lnTo>
                    <a:pt x="1860" y="445"/>
                  </a:lnTo>
                  <a:lnTo>
                    <a:pt x="1860" y="415"/>
                  </a:lnTo>
                  <a:lnTo>
                    <a:pt x="1860" y="385"/>
                  </a:lnTo>
                  <a:lnTo>
                    <a:pt x="1866" y="349"/>
                  </a:lnTo>
                  <a:lnTo>
                    <a:pt x="1866" y="313"/>
                  </a:lnTo>
                  <a:lnTo>
                    <a:pt x="1866" y="283"/>
                  </a:lnTo>
                  <a:lnTo>
                    <a:pt x="1866" y="247"/>
                  </a:lnTo>
                  <a:lnTo>
                    <a:pt x="1872" y="211"/>
                  </a:lnTo>
                  <a:lnTo>
                    <a:pt x="1872" y="175"/>
                  </a:lnTo>
                  <a:lnTo>
                    <a:pt x="1872" y="145"/>
                  </a:lnTo>
                  <a:lnTo>
                    <a:pt x="1872" y="115"/>
                  </a:lnTo>
                  <a:lnTo>
                    <a:pt x="1872" y="91"/>
                  </a:lnTo>
                  <a:lnTo>
                    <a:pt x="1878" y="67"/>
                  </a:lnTo>
                  <a:lnTo>
                    <a:pt x="1878" y="43"/>
                  </a:lnTo>
                  <a:lnTo>
                    <a:pt x="1878" y="25"/>
                  </a:lnTo>
                  <a:lnTo>
                    <a:pt x="1878" y="13"/>
                  </a:lnTo>
                  <a:lnTo>
                    <a:pt x="1878" y="7"/>
                  </a:lnTo>
                  <a:lnTo>
                    <a:pt x="1884" y="0"/>
                  </a:lnTo>
                  <a:lnTo>
                    <a:pt x="1884" y="7"/>
                  </a:lnTo>
                  <a:lnTo>
                    <a:pt x="1884" y="13"/>
                  </a:lnTo>
                  <a:lnTo>
                    <a:pt x="1890" y="25"/>
                  </a:lnTo>
                  <a:lnTo>
                    <a:pt x="1890" y="43"/>
                  </a:lnTo>
                  <a:lnTo>
                    <a:pt x="1890" y="67"/>
                  </a:lnTo>
                  <a:lnTo>
                    <a:pt x="1890" y="91"/>
                  </a:lnTo>
                  <a:lnTo>
                    <a:pt x="1890" y="115"/>
                  </a:lnTo>
                  <a:lnTo>
                    <a:pt x="1896" y="145"/>
                  </a:lnTo>
                  <a:lnTo>
                    <a:pt x="1896" y="175"/>
                  </a:lnTo>
                  <a:lnTo>
                    <a:pt x="1896" y="211"/>
                  </a:lnTo>
                  <a:lnTo>
                    <a:pt x="1896" y="247"/>
                  </a:lnTo>
                  <a:lnTo>
                    <a:pt x="1902" y="277"/>
                  </a:lnTo>
                  <a:lnTo>
                    <a:pt x="1902" y="313"/>
                  </a:lnTo>
                  <a:lnTo>
                    <a:pt x="1902" y="349"/>
                  </a:lnTo>
                  <a:lnTo>
                    <a:pt x="1902" y="385"/>
                  </a:lnTo>
                  <a:lnTo>
                    <a:pt x="1902" y="415"/>
                  </a:lnTo>
                  <a:lnTo>
                    <a:pt x="1908" y="445"/>
                  </a:lnTo>
                  <a:lnTo>
                    <a:pt x="1908" y="469"/>
                  </a:lnTo>
                  <a:lnTo>
                    <a:pt x="1908" y="493"/>
                  </a:lnTo>
                  <a:lnTo>
                    <a:pt x="1908" y="517"/>
                  </a:lnTo>
                  <a:lnTo>
                    <a:pt x="1908" y="535"/>
                  </a:lnTo>
                  <a:lnTo>
                    <a:pt x="1914" y="547"/>
                  </a:lnTo>
                  <a:lnTo>
                    <a:pt x="1914" y="553"/>
                  </a:lnTo>
                  <a:lnTo>
                    <a:pt x="1914" y="559"/>
                  </a:lnTo>
                  <a:lnTo>
                    <a:pt x="1920" y="553"/>
                  </a:lnTo>
                  <a:lnTo>
                    <a:pt x="1920" y="547"/>
                  </a:lnTo>
                  <a:lnTo>
                    <a:pt x="1920" y="535"/>
                  </a:lnTo>
                  <a:lnTo>
                    <a:pt x="1920" y="517"/>
                  </a:lnTo>
                  <a:lnTo>
                    <a:pt x="1920" y="493"/>
                  </a:lnTo>
                  <a:lnTo>
                    <a:pt x="1926" y="469"/>
                  </a:lnTo>
                  <a:lnTo>
                    <a:pt x="1926" y="445"/>
                  </a:lnTo>
                  <a:lnTo>
                    <a:pt x="1926" y="415"/>
                  </a:lnTo>
                  <a:lnTo>
                    <a:pt x="1926" y="385"/>
                  </a:lnTo>
                  <a:lnTo>
                    <a:pt x="1932" y="349"/>
                  </a:lnTo>
                  <a:lnTo>
                    <a:pt x="1932" y="313"/>
                  </a:lnTo>
                  <a:lnTo>
                    <a:pt x="1932" y="277"/>
                  </a:lnTo>
                  <a:lnTo>
                    <a:pt x="1932" y="247"/>
                  </a:lnTo>
                  <a:lnTo>
                    <a:pt x="1932" y="211"/>
                  </a:lnTo>
                  <a:lnTo>
                    <a:pt x="1938" y="175"/>
                  </a:lnTo>
                  <a:lnTo>
                    <a:pt x="1938" y="145"/>
                  </a:lnTo>
                  <a:lnTo>
                    <a:pt x="1938" y="115"/>
                  </a:lnTo>
                  <a:lnTo>
                    <a:pt x="1938" y="91"/>
                  </a:lnTo>
                  <a:lnTo>
                    <a:pt x="1938" y="67"/>
                  </a:lnTo>
                  <a:lnTo>
                    <a:pt x="1944" y="43"/>
                  </a:lnTo>
                  <a:lnTo>
                    <a:pt x="1944" y="25"/>
                  </a:lnTo>
                  <a:lnTo>
                    <a:pt x="1944" y="13"/>
                  </a:lnTo>
                  <a:lnTo>
                    <a:pt x="1944" y="7"/>
                  </a:lnTo>
                  <a:lnTo>
                    <a:pt x="1950" y="0"/>
                  </a:lnTo>
                  <a:lnTo>
                    <a:pt x="1956" y="7"/>
                  </a:lnTo>
                  <a:lnTo>
                    <a:pt x="1956" y="13"/>
                  </a:lnTo>
                  <a:lnTo>
                    <a:pt x="1956" y="19"/>
                  </a:lnTo>
                  <a:lnTo>
                    <a:pt x="1956" y="25"/>
                  </a:lnTo>
                  <a:lnTo>
                    <a:pt x="1956" y="37"/>
                  </a:lnTo>
                  <a:lnTo>
                    <a:pt x="1962" y="43"/>
                  </a:lnTo>
                  <a:lnTo>
                    <a:pt x="1962" y="55"/>
                  </a:lnTo>
                  <a:lnTo>
                    <a:pt x="1962" y="67"/>
                  </a:lnTo>
                  <a:lnTo>
                    <a:pt x="1962" y="79"/>
                  </a:lnTo>
                  <a:lnTo>
                    <a:pt x="1968" y="91"/>
                  </a:lnTo>
                  <a:lnTo>
                    <a:pt x="1968" y="103"/>
                  </a:lnTo>
                  <a:lnTo>
                    <a:pt x="1968" y="115"/>
                  </a:lnTo>
                  <a:lnTo>
                    <a:pt x="1968" y="133"/>
                  </a:lnTo>
                  <a:lnTo>
                    <a:pt x="1968" y="145"/>
                  </a:lnTo>
                  <a:lnTo>
                    <a:pt x="1974" y="163"/>
                  </a:lnTo>
                  <a:lnTo>
                    <a:pt x="1974" y="175"/>
                  </a:lnTo>
                  <a:lnTo>
                    <a:pt x="1974" y="193"/>
                  </a:lnTo>
                  <a:lnTo>
                    <a:pt x="1974" y="211"/>
                  </a:lnTo>
                  <a:lnTo>
                    <a:pt x="1980" y="229"/>
                  </a:lnTo>
                  <a:lnTo>
                    <a:pt x="1980" y="247"/>
                  </a:lnTo>
                  <a:lnTo>
                    <a:pt x="1980" y="265"/>
                  </a:lnTo>
                  <a:lnTo>
                    <a:pt x="1980" y="277"/>
                  </a:lnTo>
                  <a:lnTo>
                    <a:pt x="1980" y="295"/>
                  </a:lnTo>
                  <a:lnTo>
                    <a:pt x="1986" y="313"/>
                  </a:lnTo>
                  <a:lnTo>
                    <a:pt x="1986" y="331"/>
                  </a:lnTo>
                  <a:lnTo>
                    <a:pt x="1986" y="349"/>
                  </a:lnTo>
                  <a:lnTo>
                    <a:pt x="1986" y="367"/>
                  </a:lnTo>
                  <a:lnTo>
                    <a:pt x="1986" y="385"/>
                  </a:lnTo>
                  <a:lnTo>
                    <a:pt x="1992" y="397"/>
                  </a:lnTo>
                  <a:lnTo>
                    <a:pt x="1992" y="415"/>
                  </a:lnTo>
                  <a:lnTo>
                    <a:pt x="1992" y="427"/>
                  </a:lnTo>
                  <a:lnTo>
                    <a:pt x="1992" y="445"/>
                  </a:lnTo>
                  <a:lnTo>
                    <a:pt x="1998" y="457"/>
                  </a:lnTo>
                  <a:lnTo>
                    <a:pt x="1998" y="469"/>
                  </a:lnTo>
                  <a:lnTo>
                    <a:pt x="1998" y="481"/>
                  </a:lnTo>
                  <a:lnTo>
                    <a:pt x="1998" y="493"/>
                  </a:lnTo>
                  <a:lnTo>
                    <a:pt x="1998" y="505"/>
                  </a:lnTo>
                  <a:lnTo>
                    <a:pt x="2004" y="517"/>
                  </a:lnTo>
                  <a:lnTo>
                    <a:pt x="2004" y="523"/>
                  </a:lnTo>
                  <a:lnTo>
                    <a:pt x="2004" y="535"/>
                  </a:lnTo>
                  <a:lnTo>
                    <a:pt x="2004" y="541"/>
                  </a:lnTo>
                  <a:lnTo>
                    <a:pt x="2004" y="547"/>
                  </a:lnTo>
                  <a:lnTo>
                    <a:pt x="2010" y="553"/>
                  </a:lnTo>
                  <a:lnTo>
                    <a:pt x="2016" y="559"/>
                  </a:lnTo>
                  <a:lnTo>
                    <a:pt x="2016" y="553"/>
                  </a:lnTo>
                  <a:lnTo>
                    <a:pt x="2022" y="547"/>
                  </a:lnTo>
                  <a:lnTo>
                    <a:pt x="2022" y="541"/>
                  </a:lnTo>
                  <a:lnTo>
                    <a:pt x="2022" y="535"/>
                  </a:lnTo>
                  <a:lnTo>
                    <a:pt x="2022" y="523"/>
                  </a:lnTo>
                  <a:lnTo>
                    <a:pt x="2028" y="517"/>
                  </a:lnTo>
                  <a:lnTo>
                    <a:pt x="2028" y="505"/>
                  </a:lnTo>
                  <a:lnTo>
                    <a:pt x="2028" y="493"/>
                  </a:lnTo>
                  <a:lnTo>
                    <a:pt x="2028" y="481"/>
                  </a:lnTo>
                  <a:lnTo>
                    <a:pt x="2028" y="469"/>
                  </a:lnTo>
                  <a:lnTo>
                    <a:pt x="2034" y="457"/>
                  </a:lnTo>
                  <a:lnTo>
                    <a:pt x="2034" y="445"/>
                  </a:lnTo>
                  <a:lnTo>
                    <a:pt x="2034" y="427"/>
                  </a:lnTo>
                  <a:lnTo>
                    <a:pt x="2034" y="415"/>
                  </a:lnTo>
                  <a:lnTo>
                    <a:pt x="2034" y="397"/>
                  </a:lnTo>
                  <a:lnTo>
                    <a:pt x="2040" y="385"/>
                  </a:lnTo>
                  <a:lnTo>
                    <a:pt x="2040" y="367"/>
                  </a:lnTo>
                  <a:lnTo>
                    <a:pt x="2040" y="349"/>
                  </a:lnTo>
                  <a:lnTo>
                    <a:pt x="2040" y="331"/>
                  </a:lnTo>
                  <a:lnTo>
                    <a:pt x="2046" y="313"/>
                  </a:lnTo>
                  <a:lnTo>
                    <a:pt x="2046" y="295"/>
                  </a:lnTo>
                  <a:lnTo>
                    <a:pt x="2046" y="283"/>
                  </a:lnTo>
                  <a:lnTo>
                    <a:pt x="2046" y="265"/>
                  </a:lnTo>
                  <a:lnTo>
                    <a:pt x="2046" y="247"/>
                  </a:lnTo>
                  <a:lnTo>
                    <a:pt x="2052" y="229"/>
                  </a:lnTo>
                  <a:lnTo>
                    <a:pt x="2052" y="211"/>
                  </a:lnTo>
                  <a:lnTo>
                    <a:pt x="2052" y="193"/>
                  </a:lnTo>
                  <a:lnTo>
                    <a:pt x="2052" y="175"/>
                  </a:lnTo>
                  <a:lnTo>
                    <a:pt x="2058" y="163"/>
                  </a:lnTo>
                  <a:lnTo>
                    <a:pt x="2058" y="145"/>
                  </a:lnTo>
                  <a:lnTo>
                    <a:pt x="2058" y="133"/>
                  </a:lnTo>
                  <a:lnTo>
                    <a:pt x="2058" y="115"/>
                  </a:lnTo>
                  <a:lnTo>
                    <a:pt x="2058" y="103"/>
                  </a:lnTo>
                  <a:lnTo>
                    <a:pt x="2064" y="91"/>
                  </a:lnTo>
                  <a:lnTo>
                    <a:pt x="2064" y="79"/>
                  </a:lnTo>
                  <a:lnTo>
                    <a:pt x="2064" y="67"/>
                  </a:lnTo>
                  <a:lnTo>
                    <a:pt x="2064" y="55"/>
                  </a:lnTo>
                  <a:lnTo>
                    <a:pt x="2064" y="43"/>
                  </a:lnTo>
                  <a:lnTo>
                    <a:pt x="2070" y="37"/>
                  </a:lnTo>
                  <a:lnTo>
                    <a:pt x="2070" y="25"/>
                  </a:lnTo>
                  <a:lnTo>
                    <a:pt x="2070" y="19"/>
                  </a:lnTo>
                  <a:lnTo>
                    <a:pt x="2070" y="13"/>
                  </a:lnTo>
                  <a:lnTo>
                    <a:pt x="2076" y="7"/>
                  </a:lnTo>
                  <a:lnTo>
                    <a:pt x="2082" y="0"/>
                  </a:lnTo>
                  <a:lnTo>
                    <a:pt x="2082" y="7"/>
                  </a:lnTo>
                  <a:lnTo>
                    <a:pt x="2082" y="13"/>
                  </a:lnTo>
                  <a:lnTo>
                    <a:pt x="2088" y="19"/>
                  </a:lnTo>
                  <a:lnTo>
                    <a:pt x="2088" y="25"/>
                  </a:lnTo>
                  <a:lnTo>
                    <a:pt x="2088" y="37"/>
                  </a:lnTo>
                  <a:lnTo>
                    <a:pt x="2088" y="43"/>
                  </a:lnTo>
                  <a:lnTo>
                    <a:pt x="2094" y="55"/>
                  </a:lnTo>
                  <a:lnTo>
                    <a:pt x="2094" y="67"/>
                  </a:lnTo>
                  <a:lnTo>
                    <a:pt x="2094" y="79"/>
                  </a:lnTo>
                  <a:lnTo>
                    <a:pt x="2094" y="91"/>
                  </a:lnTo>
                  <a:lnTo>
                    <a:pt x="2094" y="103"/>
                  </a:lnTo>
                  <a:lnTo>
                    <a:pt x="2100" y="115"/>
                  </a:lnTo>
                  <a:lnTo>
                    <a:pt x="2100" y="133"/>
                  </a:lnTo>
                  <a:lnTo>
                    <a:pt x="2100" y="145"/>
                  </a:lnTo>
                  <a:lnTo>
                    <a:pt x="2100" y="163"/>
                  </a:lnTo>
                  <a:lnTo>
                    <a:pt x="2106" y="175"/>
                  </a:lnTo>
                  <a:lnTo>
                    <a:pt x="2106" y="193"/>
                  </a:lnTo>
                  <a:lnTo>
                    <a:pt x="2106" y="211"/>
                  </a:lnTo>
                  <a:lnTo>
                    <a:pt x="2106" y="229"/>
                  </a:lnTo>
                  <a:lnTo>
                    <a:pt x="2106" y="247"/>
                  </a:lnTo>
                  <a:lnTo>
                    <a:pt x="2112" y="265"/>
                  </a:lnTo>
                  <a:lnTo>
                    <a:pt x="2112" y="283"/>
                  </a:lnTo>
                  <a:lnTo>
                    <a:pt x="2112" y="295"/>
                  </a:lnTo>
                  <a:lnTo>
                    <a:pt x="2112" y="313"/>
                  </a:lnTo>
                  <a:lnTo>
                    <a:pt x="2112" y="331"/>
                  </a:lnTo>
                  <a:lnTo>
                    <a:pt x="2118" y="349"/>
                  </a:lnTo>
                  <a:lnTo>
                    <a:pt x="2118" y="367"/>
                  </a:lnTo>
                  <a:lnTo>
                    <a:pt x="2118" y="385"/>
                  </a:lnTo>
                  <a:lnTo>
                    <a:pt x="2118" y="397"/>
                  </a:lnTo>
                  <a:lnTo>
                    <a:pt x="2124" y="415"/>
                  </a:lnTo>
                  <a:lnTo>
                    <a:pt x="2124" y="427"/>
                  </a:lnTo>
                  <a:lnTo>
                    <a:pt x="2124" y="445"/>
                  </a:lnTo>
                  <a:lnTo>
                    <a:pt x="2124" y="457"/>
                  </a:lnTo>
                  <a:lnTo>
                    <a:pt x="2124" y="469"/>
                  </a:lnTo>
                  <a:lnTo>
                    <a:pt x="2130" y="481"/>
                  </a:lnTo>
                  <a:lnTo>
                    <a:pt x="2130" y="493"/>
                  </a:lnTo>
                  <a:lnTo>
                    <a:pt x="2130" y="505"/>
                  </a:lnTo>
                  <a:lnTo>
                    <a:pt x="2130" y="517"/>
                  </a:lnTo>
                  <a:lnTo>
                    <a:pt x="2130" y="523"/>
                  </a:lnTo>
                  <a:lnTo>
                    <a:pt x="2136" y="535"/>
                  </a:lnTo>
                  <a:lnTo>
                    <a:pt x="2136" y="541"/>
                  </a:lnTo>
                  <a:lnTo>
                    <a:pt x="2136" y="547"/>
                  </a:lnTo>
                  <a:lnTo>
                    <a:pt x="2142" y="553"/>
                  </a:lnTo>
                  <a:lnTo>
                    <a:pt x="2148" y="559"/>
                  </a:lnTo>
                  <a:lnTo>
                    <a:pt x="2148" y="553"/>
                  </a:lnTo>
                  <a:lnTo>
                    <a:pt x="2148" y="547"/>
                  </a:lnTo>
                  <a:lnTo>
                    <a:pt x="2154" y="541"/>
                  </a:lnTo>
                  <a:lnTo>
                    <a:pt x="2154" y="535"/>
                  </a:lnTo>
                  <a:lnTo>
                    <a:pt x="2154" y="523"/>
                  </a:lnTo>
                  <a:lnTo>
                    <a:pt x="2154" y="517"/>
                  </a:lnTo>
                  <a:lnTo>
                    <a:pt x="2154" y="505"/>
                  </a:lnTo>
                  <a:lnTo>
                    <a:pt x="2160" y="493"/>
                  </a:lnTo>
                  <a:lnTo>
                    <a:pt x="2160" y="481"/>
                  </a:lnTo>
                  <a:lnTo>
                    <a:pt x="2160" y="469"/>
                  </a:lnTo>
                  <a:lnTo>
                    <a:pt x="2160" y="457"/>
                  </a:lnTo>
                  <a:lnTo>
                    <a:pt x="2160" y="445"/>
                  </a:lnTo>
                  <a:lnTo>
                    <a:pt x="2166" y="427"/>
                  </a:lnTo>
                  <a:lnTo>
                    <a:pt x="2166" y="415"/>
                  </a:lnTo>
                  <a:lnTo>
                    <a:pt x="2166" y="397"/>
                  </a:lnTo>
                  <a:lnTo>
                    <a:pt x="2166" y="385"/>
                  </a:lnTo>
                  <a:lnTo>
                    <a:pt x="2172" y="367"/>
                  </a:lnTo>
                  <a:lnTo>
                    <a:pt x="2172" y="349"/>
                  </a:lnTo>
                  <a:lnTo>
                    <a:pt x="2172" y="331"/>
                  </a:lnTo>
                  <a:lnTo>
                    <a:pt x="2172" y="313"/>
                  </a:lnTo>
                  <a:lnTo>
                    <a:pt x="2172" y="295"/>
                  </a:lnTo>
                  <a:lnTo>
                    <a:pt x="2178" y="283"/>
                  </a:lnTo>
                  <a:lnTo>
                    <a:pt x="2178" y="265"/>
                  </a:lnTo>
                  <a:lnTo>
                    <a:pt x="2178" y="247"/>
                  </a:lnTo>
                  <a:lnTo>
                    <a:pt x="2178" y="229"/>
                  </a:lnTo>
                  <a:lnTo>
                    <a:pt x="2184" y="211"/>
                  </a:lnTo>
                  <a:lnTo>
                    <a:pt x="2184" y="193"/>
                  </a:lnTo>
                  <a:lnTo>
                    <a:pt x="2184" y="175"/>
                  </a:lnTo>
                  <a:lnTo>
                    <a:pt x="2184" y="163"/>
                  </a:lnTo>
                  <a:lnTo>
                    <a:pt x="2184" y="145"/>
                  </a:lnTo>
                  <a:lnTo>
                    <a:pt x="2190" y="133"/>
                  </a:lnTo>
                  <a:lnTo>
                    <a:pt x="2190" y="115"/>
                  </a:lnTo>
                  <a:lnTo>
                    <a:pt x="2190" y="103"/>
                  </a:lnTo>
                  <a:lnTo>
                    <a:pt x="2190" y="91"/>
                  </a:lnTo>
                  <a:lnTo>
                    <a:pt x="2190" y="79"/>
                  </a:lnTo>
                  <a:lnTo>
                    <a:pt x="2196" y="67"/>
                  </a:lnTo>
                  <a:lnTo>
                    <a:pt x="2196" y="55"/>
                  </a:lnTo>
                  <a:lnTo>
                    <a:pt x="2196" y="43"/>
                  </a:lnTo>
                  <a:lnTo>
                    <a:pt x="2196" y="37"/>
                  </a:lnTo>
                  <a:lnTo>
                    <a:pt x="2202" y="25"/>
                  </a:lnTo>
                  <a:lnTo>
                    <a:pt x="2202" y="19"/>
                  </a:lnTo>
                  <a:lnTo>
                    <a:pt x="2202" y="13"/>
                  </a:lnTo>
                  <a:lnTo>
                    <a:pt x="2202" y="7"/>
                  </a:lnTo>
                  <a:lnTo>
                    <a:pt x="2208" y="0"/>
                  </a:lnTo>
                  <a:lnTo>
                    <a:pt x="2214" y="7"/>
                  </a:lnTo>
                  <a:lnTo>
                    <a:pt x="2214" y="13"/>
                  </a:lnTo>
                  <a:lnTo>
                    <a:pt x="2214" y="19"/>
                  </a:lnTo>
                  <a:lnTo>
                    <a:pt x="2220" y="25"/>
                  </a:lnTo>
                  <a:lnTo>
                    <a:pt x="2220" y="37"/>
                  </a:lnTo>
                  <a:lnTo>
                    <a:pt x="2220" y="43"/>
                  </a:lnTo>
                  <a:lnTo>
                    <a:pt x="2220" y="55"/>
                  </a:lnTo>
                  <a:lnTo>
                    <a:pt x="2220" y="67"/>
                  </a:lnTo>
                  <a:lnTo>
                    <a:pt x="2226" y="79"/>
                  </a:lnTo>
                  <a:lnTo>
                    <a:pt x="2226" y="91"/>
                  </a:lnTo>
                  <a:lnTo>
                    <a:pt x="2226" y="103"/>
                  </a:lnTo>
                  <a:lnTo>
                    <a:pt x="2226" y="115"/>
                  </a:lnTo>
                  <a:lnTo>
                    <a:pt x="2232" y="133"/>
                  </a:lnTo>
                  <a:lnTo>
                    <a:pt x="2232" y="145"/>
                  </a:lnTo>
                  <a:lnTo>
                    <a:pt x="2232" y="163"/>
                  </a:lnTo>
                  <a:lnTo>
                    <a:pt x="2232" y="175"/>
                  </a:lnTo>
                  <a:lnTo>
                    <a:pt x="2232" y="193"/>
                  </a:lnTo>
                  <a:lnTo>
                    <a:pt x="2238" y="211"/>
                  </a:lnTo>
                  <a:lnTo>
                    <a:pt x="2238" y="229"/>
                  </a:lnTo>
                  <a:lnTo>
                    <a:pt x="2238" y="247"/>
                  </a:lnTo>
                  <a:lnTo>
                    <a:pt x="2238" y="265"/>
                  </a:lnTo>
                  <a:lnTo>
                    <a:pt x="2238" y="283"/>
                  </a:lnTo>
                  <a:lnTo>
                    <a:pt x="2244" y="295"/>
                  </a:lnTo>
                  <a:lnTo>
                    <a:pt x="2244" y="313"/>
                  </a:lnTo>
                  <a:lnTo>
                    <a:pt x="2244" y="331"/>
                  </a:lnTo>
                  <a:lnTo>
                    <a:pt x="2244" y="349"/>
                  </a:lnTo>
                  <a:lnTo>
                    <a:pt x="2250" y="367"/>
                  </a:lnTo>
                  <a:lnTo>
                    <a:pt x="2250" y="385"/>
                  </a:lnTo>
                  <a:lnTo>
                    <a:pt x="2250" y="397"/>
                  </a:lnTo>
                  <a:lnTo>
                    <a:pt x="2250" y="415"/>
                  </a:lnTo>
                  <a:lnTo>
                    <a:pt x="2250" y="427"/>
                  </a:lnTo>
                  <a:lnTo>
                    <a:pt x="2256" y="445"/>
                  </a:lnTo>
                  <a:lnTo>
                    <a:pt x="2256" y="457"/>
                  </a:lnTo>
                  <a:lnTo>
                    <a:pt x="2256" y="469"/>
                  </a:lnTo>
                  <a:lnTo>
                    <a:pt x="2256" y="481"/>
                  </a:lnTo>
                  <a:lnTo>
                    <a:pt x="2256" y="493"/>
                  </a:lnTo>
                  <a:lnTo>
                    <a:pt x="2262" y="505"/>
                  </a:lnTo>
                  <a:lnTo>
                    <a:pt x="2262" y="517"/>
                  </a:lnTo>
                  <a:lnTo>
                    <a:pt x="2262" y="523"/>
                  </a:lnTo>
                  <a:lnTo>
                    <a:pt x="2262" y="535"/>
                  </a:lnTo>
                  <a:lnTo>
                    <a:pt x="2268" y="541"/>
                  </a:lnTo>
                  <a:lnTo>
                    <a:pt x="2268" y="547"/>
                  </a:lnTo>
                  <a:lnTo>
                    <a:pt x="2268" y="553"/>
                  </a:lnTo>
                  <a:lnTo>
                    <a:pt x="2274" y="559"/>
                  </a:lnTo>
                  <a:lnTo>
                    <a:pt x="2280" y="553"/>
                  </a:lnTo>
                  <a:lnTo>
                    <a:pt x="2280" y="547"/>
                  </a:lnTo>
                  <a:lnTo>
                    <a:pt x="2280" y="541"/>
                  </a:lnTo>
                  <a:lnTo>
                    <a:pt x="2280" y="535"/>
                  </a:lnTo>
                  <a:lnTo>
                    <a:pt x="2286" y="523"/>
                  </a:lnTo>
                  <a:lnTo>
                    <a:pt x="2286" y="517"/>
                  </a:lnTo>
                  <a:lnTo>
                    <a:pt x="2286" y="505"/>
                  </a:lnTo>
                  <a:lnTo>
                    <a:pt x="2286" y="493"/>
                  </a:lnTo>
                  <a:lnTo>
                    <a:pt x="2286" y="481"/>
                  </a:lnTo>
                  <a:lnTo>
                    <a:pt x="2292" y="469"/>
                  </a:lnTo>
                  <a:lnTo>
                    <a:pt x="2292" y="457"/>
                  </a:lnTo>
                  <a:lnTo>
                    <a:pt x="2292" y="445"/>
                  </a:lnTo>
                  <a:lnTo>
                    <a:pt x="2292" y="427"/>
                  </a:lnTo>
                  <a:lnTo>
                    <a:pt x="2298" y="415"/>
                  </a:lnTo>
                  <a:lnTo>
                    <a:pt x="2298" y="397"/>
                  </a:lnTo>
                  <a:lnTo>
                    <a:pt x="2298" y="385"/>
                  </a:lnTo>
                  <a:lnTo>
                    <a:pt x="2298" y="367"/>
                  </a:lnTo>
                  <a:lnTo>
                    <a:pt x="2298" y="349"/>
                  </a:lnTo>
                  <a:lnTo>
                    <a:pt x="2304" y="331"/>
                  </a:lnTo>
                  <a:lnTo>
                    <a:pt x="2304" y="313"/>
                  </a:lnTo>
                  <a:lnTo>
                    <a:pt x="2304" y="295"/>
                  </a:lnTo>
                  <a:lnTo>
                    <a:pt x="2304" y="283"/>
                  </a:lnTo>
                  <a:lnTo>
                    <a:pt x="2310" y="265"/>
                  </a:lnTo>
                  <a:lnTo>
                    <a:pt x="2310" y="247"/>
                  </a:lnTo>
                  <a:lnTo>
                    <a:pt x="2310" y="229"/>
                  </a:lnTo>
                  <a:lnTo>
                    <a:pt x="2310" y="211"/>
                  </a:lnTo>
                  <a:lnTo>
                    <a:pt x="2310" y="193"/>
                  </a:lnTo>
                  <a:lnTo>
                    <a:pt x="2316" y="175"/>
                  </a:lnTo>
                  <a:lnTo>
                    <a:pt x="2316" y="163"/>
                  </a:lnTo>
                  <a:lnTo>
                    <a:pt x="2316" y="145"/>
                  </a:lnTo>
                  <a:lnTo>
                    <a:pt x="2316" y="133"/>
                  </a:lnTo>
                  <a:lnTo>
                    <a:pt x="2316" y="115"/>
                  </a:lnTo>
                  <a:lnTo>
                    <a:pt x="2322" y="103"/>
                  </a:lnTo>
                  <a:lnTo>
                    <a:pt x="2322" y="91"/>
                  </a:lnTo>
                  <a:lnTo>
                    <a:pt x="2322" y="79"/>
                  </a:lnTo>
                  <a:lnTo>
                    <a:pt x="2322" y="67"/>
                  </a:lnTo>
                  <a:lnTo>
                    <a:pt x="2328" y="55"/>
                  </a:lnTo>
                  <a:lnTo>
                    <a:pt x="2328" y="43"/>
                  </a:lnTo>
                  <a:lnTo>
                    <a:pt x="2328" y="37"/>
                  </a:lnTo>
                  <a:lnTo>
                    <a:pt x="2328" y="25"/>
                  </a:lnTo>
                  <a:lnTo>
                    <a:pt x="2328" y="19"/>
                  </a:lnTo>
                  <a:lnTo>
                    <a:pt x="2334" y="13"/>
                  </a:lnTo>
                  <a:lnTo>
                    <a:pt x="2334" y="7"/>
                  </a:lnTo>
                  <a:lnTo>
                    <a:pt x="2340" y="0"/>
                  </a:lnTo>
                  <a:lnTo>
                    <a:pt x="2346" y="7"/>
                  </a:lnTo>
                  <a:lnTo>
                    <a:pt x="2346" y="13"/>
                  </a:lnTo>
                  <a:lnTo>
                    <a:pt x="2346" y="19"/>
                  </a:lnTo>
                  <a:lnTo>
                    <a:pt x="2346" y="25"/>
                  </a:lnTo>
                  <a:lnTo>
                    <a:pt x="2346" y="37"/>
                  </a:lnTo>
                  <a:lnTo>
                    <a:pt x="2352" y="43"/>
                  </a:lnTo>
                  <a:lnTo>
                    <a:pt x="2352" y="55"/>
                  </a:lnTo>
                  <a:lnTo>
                    <a:pt x="2352" y="67"/>
                  </a:lnTo>
                  <a:lnTo>
                    <a:pt x="2352" y="79"/>
                  </a:lnTo>
                  <a:lnTo>
                    <a:pt x="2358" y="91"/>
                  </a:lnTo>
                  <a:lnTo>
                    <a:pt x="2358" y="103"/>
                  </a:lnTo>
                  <a:lnTo>
                    <a:pt x="2358" y="115"/>
                  </a:lnTo>
                  <a:lnTo>
                    <a:pt x="2358" y="133"/>
                  </a:lnTo>
                  <a:lnTo>
                    <a:pt x="2358" y="145"/>
                  </a:lnTo>
                  <a:lnTo>
                    <a:pt x="2364" y="163"/>
                  </a:lnTo>
                  <a:lnTo>
                    <a:pt x="2364" y="175"/>
                  </a:lnTo>
                  <a:lnTo>
                    <a:pt x="2364" y="193"/>
                  </a:lnTo>
                  <a:lnTo>
                    <a:pt x="2364" y="211"/>
                  </a:lnTo>
                  <a:lnTo>
                    <a:pt x="2364" y="229"/>
                  </a:lnTo>
                  <a:lnTo>
                    <a:pt x="2370" y="247"/>
                  </a:lnTo>
                  <a:lnTo>
                    <a:pt x="2370" y="265"/>
                  </a:lnTo>
                  <a:lnTo>
                    <a:pt x="2370" y="277"/>
                  </a:lnTo>
                  <a:lnTo>
                    <a:pt x="2370" y="295"/>
                  </a:lnTo>
                  <a:lnTo>
                    <a:pt x="2376" y="313"/>
                  </a:lnTo>
                  <a:lnTo>
                    <a:pt x="2376" y="331"/>
                  </a:lnTo>
                  <a:lnTo>
                    <a:pt x="2376" y="349"/>
                  </a:lnTo>
                  <a:lnTo>
                    <a:pt x="2376" y="367"/>
                  </a:lnTo>
                  <a:lnTo>
                    <a:pt x="2376" y="385"/>
                  </a:lnTo>
                  <a:lnTo>
                    <a:pt x="2382" y="397"/>
                  </a:lnTo>
                  <a:lnTo>
                    <a:pt x="2382" y="415"/>
                  </a:lnTo>
                  <a:lnTo>
                    <a:pt x="2382" y="427"/>
                  </a:lnTo>
                  <a:lnTo>
                    <a:pt x="2382" y="445"/>
                  </a:lnTo>
                  <a:lnTo>
                    <a:pt x="2382" y="457"/>
                  </a:lnTo>
                  <a:lnTo>
                    <a:pt x="2388" y="469"/>
                  </a:lnTo>
                  <a:lnTo>
                    <a:pt x="2388" y="481"/>
                  </a:lnTo>
                  <a:lnTo>
                    <a:pt x="2388" y="493"/>
                  </a:lnTo>
                  <a:lnTo>
                    <a:pt x="2388" y="505"/>
                  </a:lnTo>
                  <a:lnTo>
                    <a:pt x="2394" y="517"/>
                  </a:lnTo>
                  <a:lnTo>
                    <a:pt x="2394" y="523"/>
                  </a:lnTo>
                  <a:lnTo>
                    <a:pt x="2394" y="535"/>
                  </a:lnTo>
                  <a:lnTo>
                    <a:pt x="2394" y="541"/>
                  </a:lnTo>
                  <a:lnTo>
                    <a:pt x="2394" y="547"/>
                  </a:lnTo>
                  <a:lnTo>
                    <a:pt x="2400" y="553"/>
                  </a:lnTo>
                  <a:lnTo>
                    <a:pt x="2406" y="559"/>
                  </a:lnTo>
                  <a:lnTo>
                    <a:pt x="2406" y="553"/>
                  </a:lnTo>
                  <a:lnTo>
                    <a:pt x="2412" y="547"/>
                  </a:lnTo>
                  <a:lnTo>
                    <a:pt x="2412" y="541"/>
                  </a:lnTo>
                  <a:lnTo>
                    <a:pt x="2412" y="535"/>
                  </a:lnTo>
                  <a:lnTo>
                    <a:pt x="2412" y="523"/>
                  </a:lnTo>
                  <a:lnTo>
                    <a:pt x="2412" y="517"/>
                  </a:lnTo>
                  <a:lnTo>
                    <a:pt x="2418" y="505"/>
                  </a:lnTo>
                  <a:lnTo>
                    <a:pt x="2418" y="493"/>
                  </a:lnTo>
                  <a:lnTo>
                    <a:pt x="2418" y="481"/>
                  </a:lnTo>
                  <a:lnTo>
                    <a:pt x="2418" y="469"/>
                  </a:lnTo>
                  <a:lnTo>
                    <a:pt x="2424" y="457"/>
                  </a:lnTo>
                  <a:lnTo>
                    <a:pt x="2424" y="445"/>
                  </a:lnTo>
                  <a:lnTo>
                    <a:pt x="2424" y="427"/>
                  </a:lnTo>
                  <a:lnTo>
                    <a:pt x="2424" y="415"/>
                  </a:lnTo>
                  <a:lnTo>
                    <a:pt x="2424" y="397"/>
                  </a:lnTo>
                  <a:lnTo>
                    <a:pt x="2430" y="385"/>
                  </a:lnTo>
                  <a:lnTo>
                    <a:pt x="2430" y="367"/>
                  </a:lnTo>
                  <a:lnTo>
                    <a:pt x="2430" y="349"/>
                  </a:lnTo>
                  <a:lnTo>
                    <a:pt x="2430" y="331"/>
                  </a:lnTo>
                  <a:lnTo>
                    <a:pt x="2436" y="313"/>
                  </a:lnTo>
                  <a:lnTo>
                    <a:pt x="2436" y="295"/>
                  </a:lnTo>
                  <a:lnTo>
                    <a:pt x="2436" y="283"/>
                  </a:lnTo>
                  <a:lnTo>
                    <a:pt x="2436" y="265"/>
                  </a:lnTo>
                  <a:lnTo>
                    <a:pt x="2436" y="247"/>
                  </a:lnTo>
                  <a:lnTo>
                    <a:pt x="2442" y="229"/>
                  </a:lnTo>
                  <a:lnTo>
                    <a:pt x="2442" y="211"/>
                  </a:lnTo>
                  <a:lnTo>
                    <a:pt x="2442" y="193"/>
                  </a:lnTo>
                  <a:lnTo>
                    <a:pt x="2442" y="175"/>
                  </a:lnTo>
                  <a:lnTo>
                    <a:pt x="2442" y="163"/>
                  </a:lnTo>
                  <a:lnTo>
                    <a:pt x="2448" y="145"/>
                  </a:lnTo>
                  <a:lnTo>
                    <a:pt x="2448" y="133"/>
                  </a:lnTo>
                  <a:lnTo>
                    <a:pt x="2448" y="115"/>
                  </a:lnTo>
                  <a:lnTo>
                    <a:pt x="2448" y="103"/>
                  </a:lnTo>
                  <a:lnTo>
                    <a:pt x="2454" y="91"/>
                  </a:lnTo>
                  <a:lnTo>
                    <a:pt x="2454" y="79"/>
                  </a:lnTo>
                  <a:lnTo>
                    <a:pt x="2454" y="67"/>
                  </a:lnTo>
                  <a:lnTo>
                    <a:pt x="2454" y="55"/>
                  </a:lnTo>
                  <a:lnTo>
                    <a:pt x="2454" y="43"/>
                  </a:lnTo>
                  <a:lnTo>
                    <a:pt x="2460" y="37"/>
                  </a:lnTo>
                  <a:lnTo>
                    <a:pt x="2460" y="25"/>
                  </a:lnTo>
                  <a:lnTo>
                    <a:pt x="2460" y="19"/>
                  </a:lnTo>
                  <a:lnTo>
                    <a:pt x="2460" y="13"/>
                  </a:lnTo>
                  <a:lnTo>
                    <a:pt x="2466" y="7"/>
                  </a:lnTo>
                  <a:lnTo>
                    <a:pt x="2472" y="0"/>
                  </a:lnTo>
                  <a:lnTo>
                    <a:pt x="2472" y="7"/>
                  </a:lnTo>
                  <a:lnTo>
                    <a:pt x="2472" y="13"/>
                  </a:lnTo>
                  <a:lnTo>
                    <a:pt x="2478" y="19"/>
                  </a:lnTo>
                  <a:lnTo>
                    <a:pt x="2478" y="25"/>
                  </a:lnTo>
                  <a:lnTo>
                    <a:pt x="2478" y="37"/>
                  </a:lnTo>
                  <a:lnTo>
                    <a:pt x="2478" y="43"/>
                  </a:lnTo>
                  <a:lnTo>
                    <a:pt x="2484" y="55"/>
                  </a:lnTo>
                  <a:lnTo>
                    <a:pt x="2484" y="67"/>
                  </a:lnTo>
                  <a:lnTo>
                    <a:pt x="2484" y="79"/>
                  </a:lnTo>
                  <a:lnTo>
                    <a:pt x="2484" y="91"/>
                  </a:lnTo>
                  <a:lnTo>
                    <a:pt x="2484" y="103"/>
                  </a:lnTo>
                  <a:lnTo>
                    <a:pt x="2490" y="115"/>
                  </a:lnTo>
                  <a:lnTo>
                    <a:pt x="2490" y="133"/>
                  </a:lnTo>
                  <a:lnTo>
                    <a:pt x="2490" y="145"/>
                  </a:lnTo>
                  <a:lnTo>
                    <a:pt x="2490" y="163"/>
                  </a:lnTo>
                  <a:lnTo>
                    <a:pt x="2490" y="175"/>
                  </a:lnTo>
                  <a:lnTo>
                    <a:pt x="2496" y="193"/>
                  </a:lnTo>
                  <a:lnTo>
                    <a:pt x="2496" y="211"/>
                  </a:lnTo>
                  <a:lnTo>
                    <a:pt x="2496" y="229"/>
                  </a:lnTo>
                  <a:lnTo>
                    <a:pt x="2496" y="247"/>
                  </a:lnTo>
                  <a:lnTo>
                    <a:pt x="2502" y="265"/>
                  </a:lnTo>
                  <a:lnTo>
                    <a:pt x="2502" y="277"/>
                  </a:lnTo>
                  <a:lnTo>
                    <a:pt x="2502" y="295"/>
                  </a:lnTo>
                  <a:lnTo>
                    <a:pt x="2502" y="313"/>
                  </a:lnTo>
                  <a:lnTo>
                    <a:pt x="2502" y="331"/>
                  </a:lnTo>
                  <a:lnTo>
                    <a:pt x="2508" y="349"/>
                  </a:lnTo>
                  <a:lnTo>
                    <a:pt x="2508" y="367"/>
                  </a:lnTo>
                  <a:lnTo>
                    <a:pt x="2508" y="385"/>
                  </a:lnTo>
                  <a:lnTo>
                    <a:pt x="2508" y="397"/>
                  </a:lnTo>
                  <a:lnTo>
                    <a:pt x="2508" y="415"/>
                  </a:lnTo>
                  <a:lnTo>
                    <a:pt x="2514" y="427"/>
                  </a:lnTo>
                  <a:lnTo>
                    <a:pt x="2514" y="445"/>
                  </a:lnTo>
                  <a:lnTo>
                    <a:pt x="2514" y="457"/>
                  </a:lnTo>
                  <a:lnTo>
                    <a:pt x="2514" y="469"/>
                  </a:lnTo>
                  <a:lnTo>
                    <a:pt x="2520" y="481"/>
                  </a:lnTo>
                  <a:lnTo>
                    <a:pt x="2520" y="493"/>
                  </a:lnTo>
                  <a:lnTo>
                    <a:pt x="2520" y="505"/>
                  </a:lnTo>
                  <a:lnTo>
                    <a:pt x="2520" y="517"/>
                  </a:lnTo>
                  <a:lnTo>
                    <a:pt x="2520" y="523"/>
                  </a:lnTo>
                  <a:lnTo>
                    <a:pt x="2526" y="535"/>
                  </a:lnTo>
                  <a:lnTo>
                    <a:pt x="2526" y="541"/>
                  </a:lnTo>
                  <a:lnTo>
                    <a:pt x="2526" y="547"/>
                  </a:lnTo>
                  <a:lnTo>
                    <a:pt x="2532" y="553"/>
                  </a:lnTo>
                  <a:lnTo>
                    <a:pt x="2538" y="559"/>
                  </a:lnTo>
                  <a:lnTo>
                    <a:pt x="2538" y="553"/>
                  </a:lnTo>
                  <a:lnTo>
                    <a:pt x="2538" y="547"/>
                  </a:lnTo>
                  <a:lnTo>
                    <a:pt x="2538" y="541"/>
                  </a:lnTo>
                  <a:lnTo>
                    <a:pt x="2544" y="535"/>
                  </a:lnTo>
                  <a:lnTo>
                    <a:pt x="2544" y="523"/>
                  </a:lnTo>
                  <a:lnTo>
                    <a:pt x="2544" y="517"/>
                  </a:lnTo>
                  <a:lnTo>
                    <a:pt x="2544" y="505"/>
                  </a:lnTo>
                  <a:lnTo>
                    <a:pt x="2550" y="493"/>
                  </a:lnTo>
                  <a:lnTo>
                    <a:pt x="2550" y="481"/>
                  </a:lnTo>
                  <a:lnTo>
                    <a:pt x="2550" y="469"/>
                  </a:lnTo>
                  <a:lnTo>
                    <a:pt x="2550" y="457"/>
                  </a:lnTo>
                  <a:lnTo>
                    <a:pt x="2550" y="445"/>
                  </a:lnTo>
                  <a:lnTo>
                    <a:pt x="2556" y="427"/>
                  </a:lnTo>
                  <a:lnTo>
                    <a:pt x="2556" y="415"/>
                  </a:lnTo>
                  <a:lnTo>
                    <a:pt x="2556" y="397"/>
                  </a:lnTo>
                  <a:lnTo>
                    <a:pt x="2556" y="385"/>
                  </a:lnTo>
                  <a:lnTo>
                    <a:pt x="2562" y="367"/>
                  </a:lnTo>
                  <a:lnTo>
                    <a:pt x="2562" y="349"/>
                  </a:lnTo>
                  <a:lnTo>
                    <a:pt x="2562" y="331"/>
                  </a:lnTo>
                  <a:lnTo>
                    <a:pt x="2562" y="313"/>
                  </a:lnTo>
                  <a:lnTo>
                    <a:pt x="2562" y="295"/>
                  </a:lnTo>
                  <a:lnTo>
                    <a:pt x="2568" y="283"/>
                  </a:lnTo>
                  <a:lnTo>
                    <a:pt x="2568" y="265"/>
                  </a:lnTo>
                  <a:lnTo>
                    <a:pt x="2568" y="247"/>
                  </a:lnTo>
                  <a:lnTo>
                    <a:pt x="2568" y="229"/>
                  </a:lnTo>
                  <a:lnTo>
                    <a:pt x="2568" y="211"/>
                  </a:lnTo>
                  <a:lnTo>
                    <a:pt x="2574" y="193"/>
                  </a:lnTo>
                  <a:lnTo>
                    <a:pt x="2574" y="175"/>
                  </a:lnTo>
                  <a:lnTo>
                    <a:pt x="2574" y="163"/>
                  </a:lnTo>
                  <a:lnTo>
                    <a:pt x="2574" y="145"/>
                  </a:lnTo>
                  <a:lnTo>
                    <a:pt x="2580" y="133"/>
                  </a:lnTo>
                  <a:lnTo>
                    <a:pt x="2580" y="115"/>
                  </a:lnTo>
                  <a:lnTo>
                    <a:pt x="2580" y="103"/>
                  </a:lnTo>
                  <a:lnTo>
                    <a:pt x="2580" y="91"/>
                  </a:lnTo>
                  <a:lnTo>
                    <a:pt x="2580" y="79"/>
                  </a:lnTo>
                  <a:lnTo>
                    <a:pt x="2586" y="67"/>
                  </a:lnTo>
                  <a:lnTo>
                    <a:pt x="2586" y="55"/>
                  </a:lnTo>
                  <a:lnTo>
                    <a:pt x="2586" y="43"/>
                  </a:lnTo>
                  <a:lnTo>
                    <a:pt x="2586" y="37"/>
                  </a:lnTo>
                  <a:lnTo>
                    <a:pt x="2586" y="25"/>
                  </a:lnTo>
                  <a:lnTo>
                    <a:pt x="2592" y="19"/>
                  </a:lnTo>
                  <a:lnTo>
                    <a:pt x="2592" y="13"/>
                  </a:lnTo>
                  <a:lnTo>
                    <a:pt x="2592" y="7"/>
                  </a:lnTo>
                  <a:lnTo>
                    <a:pt x="2598" y="0"/>
                  </a:lnTo>
                </a:path>
              </a:pathLst>
            </a:custGeom>
            <a:noFill/>
            <a:ln w="28575"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sz="1600"/>
            </a:p>
          </p:txBody>
        </p:sp>
        <p:sp>
          <p:nvSpPr>
            <p:cNvPr id="1039" name="Text Box 128"/>
            <p:cNvSpPr txBox="1">
              <a:spLocks noChangeArrowheads="1"/>
            </p:cNvSpPr>
            <p:nvPr/>
          </p:nvSpPr>
          <p:spPr bwMode="auto">
            <a:xfrm>
              <a:off x="1597" y="1680"/>
              <a:ext cx="2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b="1">
                  <a:solidFill>
                    <a:srgbClr val="990000"/>
                  </a:solidFill>
                </a:rPr>
                <a:t>-E</a:t>
              </a:r>
              <a:r>
                <a:rPr lang="pt-BR" altLang="pt-BR" sz="1600" b="1" baseline="-25000">
                  <a:solidFill>
                    <a:srgbClr val="990000"/>
                  </a:solidFill>
                </a:rPr>
                <a:t>0</a:t>
              </a:r>
              <a:endParaRPr lang="pt-BR" altLang="pt-BR" sz="1600" b="1">
                <a:solidFill>
                  <a:srgbClr val="990000"/>
                </a:solidFill>
              </a:endParaRPr>
            </a:p>
          </p:txBody>
        </p:sp>
        <p:sp>
          <p:nvSpPr>
            <p:cNvPr id="1040" name="Text Box 129"/>
            <p:cNvSpPr txBox="1">
              <a:spLocks noChangeArrowheads="1"/>
            </p:cNvSpPr>
            <p:nvPr/>
          </p:nvSpPr>
          <p:spPr bwMode="auto">
            <a:xfrm>
              <a:off x="1643" y="1056"/>
              <a:ext cx="2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b="1">
                  <a:solidFill>
                    <a:srgbClr val="990000"/>
                  </a:solidFill>
                </a:rPr>
                <a:t>E</a:t>
              </a:r>
              <a:r>
                <a:rPr lang="pt-BR" altLang="pt-BR" sz="1600" b="1" baseline="-25000">
                  <a:solidFill>
                    <a:srgbClr val="990000"/>
                  </a:solidFill>
                </a:rPr>
                <a:t>0</a:t>
              </a:r>
              <a:endParaRPr lang="pt-BR" altLang="pt-BR" sz="1600" b="1">
                <a:solidFill>
                  <a:srgbClr val="990000"/>
                </a:solidFill>
              </a:endParaRPr>
            </a:p>
          </p:txBody>
        </p:sp>
      </p:grpSp>
      <p:sp>
        <p:nvSpPr>
          <p:cNvPr id="1029" name="Rectangle 195"/>
          <p:cNvSpPr>
            <a:spLocks noChangeArrowheads="1"/>
          </p:cNvSpPr>
          <p:nvPr/>
        </p:nvSpPr>
        <p:spPr bwMode="auto">
          <a:xfrm>
            <a:off x="0" y="1609030"/>
            <a:ext cx="9144000" cy="189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buClr>
                <a:srgbClr val="000099"/>
              </a:buClr>
              <a:buFont typeface="Wingdings" pitchFamily="2" charset="2"/>
              <a:buChar char="v"/>
            </a:pPr>
            <a:r>
              <a:rPr lang="pt-BR" altLang="pt-BR" sz="1600" dirty="0"/>
              <a:t>D</a:t>
            </a:r>
            <a:r>
              <a:rPr lang="pt-BR" altLang="pt-BR" sz="1600" dirty="0" smtClean="0"/>
              <a:t>uas </a:t>
            </a:r>
            <a:r>
              <a:rPr lang="pt-BR" altLang="pt-BR" sz="1600" dirty="0" err="1"/>
              <a:t>senóides</a:t>
            </a:r>
            <a:r>
              <a:rPr lang="pt-BR" altLang="pt-BR" sz="1600" dirty="0"/>
              <a:t> de mesma amplitude e frequências diferentes transmitem os bits “0” e “1”.</a:t>
            </a:r>
          </a:p>
          <a:p>
            <a:pPr algn="l">
              <a:lnSpc>
                <a:spcPct val="130000"/>
              </a:lnSpc>
              <a:spcBef>
                <a:spcPct val="20000"/>
              </a:spcBef>
              <a:buClr>
                <a:srgbClr val="000099"/>
              </a:buClr>
              <a:buFont typeface="Wingdings" pitchFamily="2" charset="2"/>
              <a:buChar char="v"/>
            </a:pPr>
            <a:r>
              <a:rPr lang="pt-BR" altLang="pt-BR" sz="1600" dirty="0"/>
              <a:t>corresponde a dois sistemas ASK tais que:</a:t>
            </a:r>
          </a:p>
          <a:p>
            <a:pPr lvl="1" algn="l">
              <a:lnSpc>
                <a:spcPct val="130000"/>
              </a:lnSpc>
              <a:spcBef>
                <a:spcPct val="20000"/>
              </a:spcBef>
              <a:buFont typeface="Wingdings" pitchFamily="2" charset="2"/>
              <a:buChar char="Ø"/>
            </a:pPr>
            <a:r>
              <a:rPr lang="pt-BR" altLang="pt-BR" sz="1600" dirty="0"/>
              <a:t>ASK</a:t>
            </a:r>
            <a:r>
              <a:rPr lang="pt-BR" altLang="pt-BR" sz="1600" baseline="-25000" dirty="0"/>
              <a:t>1 </a:t>
            </a:r>
            <a:r>
              <a:rPr lang="pt-BR" altLang="pt-BR" sz="1600" dirty="0"/>
              <a:t> </a:t>
            </a:r>
            <a:r>
              <a:rPr lang="pt-BR" altLang="pt-BR" sz="1600" dirty="0">
                <a:sym typeface="Symbol" pitchFamily="18" charset="2"/>
              </a:rPr>
              <a:t>  f</a:t>
            </a:r>
            <a:r>
              <a:rPr lang="pt-BR" altLang="pt-BR" sz="1600" baseline="-25000" dirty="0">
                <a:sym typeface="Symbol" pitchFamily="18" charset="2"/>
              </a:rPr>
              <a:t>1 </a:t>
            </a:r>
            <a:r>
              <a:rPr lang="pt-BR" altLang="pt-BR" sz="1600" dirty="0">
                <a:sym typeface="Symbol" pitchFamily="18" charset="2"/>
              </a:rPr>
              <a:t>   para o sinal digital.</a:t>
            </a:r>
          </a:p>
          <a:p>
            <a:pPr lvl="1" algn="l">
              <a:lnSpc>
                <a:spcPct val="130000"/>
              </a:lnSpc>
              <a:spcBef>
                <a:spcPct val="20000"/>
              </a:spcBef>
              <a:buFont typeface="Wingdings" pitchFamily="2" charset="2"/>
              <a:buChar char="Ø"/>
            </a:pPr>
            <a:r>
              <a:rPr lang="pt-BR" altLang="pt-BR" sz="1600" dirty="0"/>
              <a:t>ASK</a:t>
            </a:r>
            <a:r>
              <a:rPr lang="pt-BR" altLang="pt-BR" sz="1600" baseline="-25000" dirty="0"/>
              <a:t>2</a:t>
            </a:r>
            <a:r>
              <a:rPr lang="pt-BR" altLang="pt-BR" sz="1600" dirty="0"/>
              <a:t>  </a:t>
            </a:r>
            <a:r>
              <a:rPr lang="pt-BR" altLang="pt-BR" sz="1600" dirty="0">
                <a:sym typeface="Symbol" pitchFamily="18" charset="2"/>
              </a:rPr>
              <a:t>  f</a:t>
            </a:r>
            <a:r>
              <a:rPr lang="pt-BR" altLang="pt-BR" sz="1600" baseline="-25000" dirty="0">
                <a:sym typeface="Symbol" pitchFamily="18" charset="2"/>
              </a:rPr>
              <a:t>2 </a:t>
            </a:r>
            <a:r>
              <a:rPr lang="pt-BR" altLang="pt-BR" sz="1600" dirty="0">
                <a:sym typeface="Symbol" pitchFamily="18" charset="2"/>
              </a:rPr>
              <a:t>   para o complemento do sinal digital.</a:t>
            </a:r>
          </a:p>
          <a:p>
            <a:pPr lvl="1" algn="l">
              <a:lnSpc>
                <a:spcPct val="130000"/>
              </a:lnSpc>
              <a:spcBef>
                <a:spcPct val="20000"/>
              </a:spcBef>
              <a:buFont typeface="Wingdings" pitchFamily="2" charset="2"/>
              <a:buChar char="Ø"/>
            </a:pPr>
            <a:r>
              <a:rPr lang="pt-BR" altLang="pt-BR" sz="1600" dirty="0">
                <a:sym typeface="Symbol" pitchFamily="18" charset="2"/>
              </a:rPr>
              <a:t>o sistema FSK é encarado como a soma de dois sistemas ASK complementares.</a:t>
            </a:r>
          </a:p>
        </p:txBody>
      </p:sp>
      <p:grpSp>
        <p:nvGrpSpPr>
          <p:cNvPr id="1030" name="Group 202"/>
          <p:cNvGrpSpPr>
            <a:grpSpLocks/>
          </p:cNvGrpSpPr>
          <p:nvPr/>
        </p:nvGrpSpPr>
        <p:grpSpPr bwMode="auto">
          <a:xfrm>
            <a:off x="5302250" y="3624088"/>
            <a:ext cx="3345659" cy="1761421"/>
            <a:chOff x="3331" y="1920"/>
            <a:chExt cx="1901" cy="889"/>
          </a:xfrm>
        </p:grpSpPr>
        <p:sp>
          <p:nvSpPr>
            <p:cNvPr id="1033" name="Freeform 191"/>
            <p:cNvSpPr>
              <a:spLocks/>
            </p:cNvSpPr>
            <p:nvPr/>
          </p:nvSpPr>
          <p:spPr bwMode="auto">
            <a:xfrm>
              <a:off x="3648" y="2302"/>
              <a:ext cx="1200" cy="135"/>
            </a:xfrm>
            <a:custGeom>
              <a:avLst/>
              <a:gdLst>
                <a:gd name="T0" fmla="*/ 0 w 1039"/>
                <a:gd name="T1" fmla="*/ 588 h 611"/>
                <a:gd name="T2" fmla="*/ 6186 w 1039"/>
                <a:gd name="T3" fmla="*/ 357 h 611"/>
                <a:gd name="T4" fmla="*/ 12094 w 1039"/>
                <a:gd name="T5" fmla="*/ 138 h 611"/>
                <a:gd name="T6" fmla="*/ 17168 w 1039"/>
                <a:gd name="T7" fmla="*/ 11 h 611"/>
                <a:gd name="T8" fmla="*/ 27096 w 1039"/>
                <a:gd name="T9" fmla="*/ 22 h 611"/>
                <a:gd name="T10" fmla="*/ 30274 w 1039"/>
                <a:gd name="T11" fmla="*/ 91 h 611"/>
                <a:gd name="T12" fmla="*/ 34175 w 1039"/>
                <a:gd name="T13" fmla="*/ 161 h 611"/>
                <a:gd name="T14" fmla="*/ 38249 w 1039"/>
                <a:gd name="T15" fmla="*/ 322 h 611"/>
                <a:gd name="T16" fmla="*/ 41164 w 1039"/>
                <a:gd name="T17" fmla="*/ 507 h 611"/>
                <a:gd name="T18" fmla="*/ 43257 w 1039"/>
                <a:gd name="T19" fmla="*/ 576 h 611"/>
                <a:gd name="T20" fmla="*/ 46164 w 1039"/>
                <a:gd name="T21" fmla="*/ 565 h 611"/>
                <a:gd name="T22" fmla="*/ 49232 w 1039"/>
                <a:gd name="T23" fmla="*/ 357 h 611"/>
                <a:gd name="T24" fmla="*/ 53289 w 1039"/>
                <a:gd name="T25" fmla="*/ 195 h 611"/>
                <a:gd name="T26" fmla="*/ 55290 w 1039"/>
                <a:gd name="T27" fmla="*/ 126 h 611"/>
                <a:gd name="T28" fmla="*/ 59319 w 1039"/>
                <a:gd name="T29" fmla="*/ 57 h 611"/>
                <a:gd name="T30" fmla="*/ 63304 w 1039"/>
                <a:gd name="T31" fmla="*/ 11 h 611"/>
                <a:gd name="T32" fmla="*/ 66303 w 1039"/>
                <a:gd name="T33" fmla="*/ 22 h 611"/>
                <a:gd name="T34" fmla="*/ 69399 w 1039"/>
                <a:gd name="T35" fmla="*/ 11 h 611"/>
                <a:gd name="T36" fmla="*/ 75367 w 1039"/>
                <a:gd name="T37" fmla="*/ 57 h 611"/>
                <a:gd name="T38" fmla="*/ 78277 w 1039"/>
                <a:gd name="T39" fmla="*/ 126 h 611"/>
                <a:gd name="T40" fmla="*/ 85407 w 1039"/>
                <a:gd name="T41" fmla="*/ 415 h 611"/>
                <a:gd name="T42" fmla="*/ 88443 w 1039"/>
                <a:gd name="T43" fmla="*/ 518 h 611"/>
                <a:gd name="T44" fmla="*/ 89336 w 1039"/>
                <a:gd name="T45" fmla="*/ 576 h 611"/>
                <a:gd name="T46" fmla="*/ 90407 w 1039"/>
                <a:gd name="T47" fmla="*/ 611 h 6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9"/>
                <a:gd name="T73" fmla="*/ 0 h 611"/>
                <a:gd name="T74" fmla="*/ 1039 w 1039"/>
                <a:gd name="T75" fmla="*/ 611 h 6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9" h="611">
                  <a:moveTo>
                    <a:pt x="0" y="588"/>
                  </a:moveTo>
                  <a:cubicBezTo>
                    <a:pt x="25" y="512"/>
                    <a:pt x="43" y="432"/>
                    <a:pt x="70" y="357"/>
                  </a:cubicBezTo>
                  <a:cubicBezTo>
                    <a:pt x="82" y="282"/>
                    <a:pt x="96" y="202"/>
                    <a:pt x="139" y="138"/>
                  </a:cubicBezTo>
                  <a:cubicBezTo>
                    <a:pt x="157" y="85"/>
                    <a:pt x="159" y="48"/>
                    <a:pt x="197" y="11"/>
                  </a:cubicBezTo>
                  <a:cubicBezTo>
                    <a:pt x="235" y="15"/>
                    <a:pt x="275" y="10"/>
                    <a:pt x="312" y="22"/>
                  </a:cubicBezTo>
                  <a:cubicBezTo>
                    <a:pt x="331" y="28"/>
                    <a:pt x="339" y="77"/>
                    <a:pt x="347" y="91"/>
                  </a:cubicBezTo>
                  <a:cubicBezTo>
                    <a:pt x="361" y="115"/>
                    <a:pt x="393" y="161"/>
                    <a:pt x="393" y="161"/>
                  </a:cubicBezTo>
                  <a:cubicBezTo>
                    <a:pt x="406" y="215"/>
                    <a:pt x="421" y="270"/>
                    <a:pt x="439" y="322"/>
                  </a:cubicBezTo>
                  <a:cubicBezTo>
                    <a:pt x="447" y="386"/>
                    <a:pt x="452" y="446"/>
                    <a:pt x="473" y="507"/>
                  </a:cubicBezTo>
                  <a:cubicBezTo>
                    <a:pt x="481" y="530"/>
                    <a:pt x="497" y="576"/>
                    <a:pt x="497" y="576"/>
                  </a:cubicBezTo>
                  <a:cubicBezTo>
                    <a:pt x="508" y="572"/>
                    <a:pt x="524" y="574"/>
                    <a:pt x="531" y="565"/>
                  </a:cubicBezTo>
                  <a:cubicBezTo>
                    <a:pt x="552" y="538"/>
                    <a:pt x="563" y="378"/>
                    <a:pt x="566" y="357"/>
                  </a:cubicBezTo>
                  <a:cubicBezTo>
                    <a:pt x="575" y="304"/>
                    <a:pt x="596" y="247"/>
                    <a:pt x="612" y="195"/>
                  </a:cubicBezTo>
                  <a:cubicBezTo>
                    <a:pt x="619" y="172"/>
                    <a:pt x="622" y="146"/>
                    <a:pt x="635" y="126"/>
                  </a:cubicBezTo>
                  <a:cubicBezTo>
                    <a:pt x="650" y="103"/>
                    <a:pt x="672" y="83"/>
                    <a:pt x="681" y="57"/>
                  </a:cubicBezTo>
                  <a:cubicBezTo>
                    <a:pt x="697" y="11"/>
                    <a:pt x="681" y="26"/>
                    <a:pt x="727" y="11"/>
                  </a:cubicBezTo>
                  <a:cubicBezTo>
                    <a:pt x="739" y="15"/>
                    <a:pt x="750" y="22"/>
                    <a:pt x="762" y="22"/>
                  </a:cubicBezTo>
                  <a:cubicBezTo>
                    <a:pt x="774" y="22"/>
                    <a:pt x="785" y="7"/>
                    <a:pt x="797" y="11"/>
                  </a:cubicBezTo>
                  <a:cubicBezTo>
                    <a:pt x="823" y="20"/>
                    <a:pt x="866" y="57"/>
                    <a:pt x="866" y="57"/>
                  </a:cubicBezTo>
                  <a:cubicBezTo>
                    <a:pt x="904" y="174"/>
                    <a:pt x="844" y="0"/>
                    <a:pt x="900" y="126"/>
                  </a:cubicBezTo>
                  <a:cubicBezTo>
                    <a:pt x="940" y="216"/>
                    <a:pt x="957" y="320"/>
                    <a:pt x="981" y="415"/>
                  </a:cubicBezTo>
                  <a:cubicBezTo>
                    <a:pt x="990" y="450"/>
                    <a:pt x="1007" y="483"/>
                    <a:pt x="1016" y="518"/>
                  </a:cubicBezTo>
                  <a:cubicBezTo>
                    <a:pt x="1021" y="537"/>
                    <a:pt x="1022" y="557"/>
                    <a:pt x="1027" y="576"/>
                  </a:cubicBezTo>
                  <a:cubicBezTo>
                    <a:pt x="1030" y="588"/>
                    <a:pt x="1039" y="611"/>
                    <a:pt x="1039" y="611"/>
                  </a:cubicBezTo>
                </a:path>
              </a:pathLst>
            </a:custGeom>
            <a:noFill/>
            <a:ln w="28575" cap="flat" cmpd="sng">
              <a:solidFill>
                <a:srgbClr val="006600"/>
              </a:solidFill>
              <a:prstDash val="solid"/>
              <a:round/>
              <a:headEnd type="none" w="med" len="me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sz="1600"/>
            </a:p>
          </p:txBody>
        </p:sp>
        <p:sp>
          <p:nvSpPr>
            <p:cNvPr id="1034" name="Line 197"/>
            <p:cNvSpPr>
              <a:spLocks noChangeShapeType="1"/>
            </p:cNvSpPr>
            <p:nvPr/>
          </p:nvSpPr>
          <p:spPr bwMode="auto">
            <a:xfrm>
              <a:off x="3456" y="2640"/>
              <a:ext cx="1776" cy="0"/>
            </a:xfrm>
            <a:prstGeom prst="line">
              <a:avLst/>
            </a:prstGeom>
            <a:noFill/>
            <a:ln w="12700">
              <a:solidFill>
                <a:schemeClr val="tx1"/>
              </a:solidFill>
              <a:round/>
              <a:headEnd/>
              <a:tailEnd type="none"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sz="1600"/>
            </a:p>
          </p:txBody>
        </p:sp>
        <p:sp>
          <p:nvSpPr>
            <p:cNvPr id="1035" name="Line 198"/>
            <p:cNvSpPr>
              <a:spLocks noChangeShapeType="1"/>
            </p:cNvSpPr>
            <p:nvPr/>
          </p:nvSpPr>
          <p:spPr bwMode="auto">
            <a:xfrm flipV="1">
              <a:off x="3936" y="1920"/>
              <a:ext cx="0" cy="72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sz="1600"/>
            </a:p>
          </p:txBody>
        </p:sp>
        <p:sp>
          <p:nvSpPr>
            <p:cNvPr id="1036" name="Line 199"/>
            <p:cNvSpPr>
              <a:spLocks noChangeShapeType="1"/>
            </p:cNvSpPr>
            <p:nvPr/>
          </p:nvSpPr>
          <p:spPr bwMode="auto">
            <a:xfrm flipV="1">
              <a:off x="4512" y="1920"/>
              <a:ext cx="0" cy="72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sz="1600"/>
            </a:p>
          </p:txBody>
        </p:sp>
        <p:sp>
          <p:nvSpPr>
            <p:cNvPr id="1037" name="Text Box 200"/>
            <p:cNvSpPr txBox="1">
              <a:spLocks noChangeArrowheads="1"/>
            </p:cNvSpPr>
            <p:nvPr/>
          </p:nvSpPr>
          <p:spPr bwMode="auto">
            <a:xfrm>
              <a:off x="3331" y="2674"/>
              <a:ext cx="159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b="1"/>
                <a:t>f</a:t>
              </a:r>
              <a:r>
                <a:rPr lang="pt-BR" altLang="pt-BR" sz="1600" b="1" baseline="-25000"/>
                <a:t>1</a:t>
              </a:r>
              <a:r>
                <a:rPr lang="pt-BR" altLang="pt-BR" sz="1600" b="1"/>
                <a:t>-B</a:t>
              </a:r>
              <a:r>
                <a:rPr lang="pt-BR" altLang="pt-BR" sz="1600" b="1" baseline="-25000"/>
                <a:t>MIN</a:t>
              </a:r>
              <a:r>
                <a:rPr lang="pt-BR" altLang="pt-BR" sz="1600" b="1"/>
                <a:t>    f</a:t>
              </a:r>
              <a:r>
                <a:rPr lang="pt-BR" altLang="pt-BR" sz="1600" b="1" baseline="-25000"/>
                <a:t>1</a:t>
              </a:r>
              <a:r>
                <a:rPr lang="pt-BR" altLang="pt-BR" sz="1600" b="1"/>
                <a:t>    f</a:t>
              </a:r>
              <a:r>
                <a:rPr lang="pt-BR" altLang="pt-BR" sz="1600" b="1" baseline="-25000"/>
                <a:t>0</a:t>
              </a:r>
              <a:r>
                <a:rPr lang="pt-BR" altLang="pt-BR" sz="1600" b="1"/>
                <a:t>    f</a:t>
              </a:r>
              <a:r>
                <a:rPr lang="pt-BR" altLang="pt-BR" sz="1600" b="1" baseline="-25000"/>
                <a:t>2</a:t>
              </a:r>
              <a:r>
                <a:rPr lang="pt-BR" altLang="pt-BR" sz="1600" b="1"/>
                <a:t>    f</a:t>
              </a:r>
              <a:r>
                <a:rPr lang="pt-BR" altLang="pt-BR" sz="1600" b="1" baseline="-25000"/>
                <a:t>2</a:t>
              </a:r>
              <a:r>
                <a:rPr lang="pt-BR" altLang="pt-BR" sz="1600" b="1"/>
                <a:t>+B</a:t>
              </a:r>
              <a:r>
                <a:rPr lang="pt-BR" altLang="pt-BR" sz="1600" b="1" baseline="-25000"/>
                <a:t>MIN</a:t>
              </a:r>
              <a:endParaRPr lang="pt-BR" altLang="pt-BR" sz="1600" b="1"/>
            </a:p>
          </p:txBody>
        </p:sp>
      </p:grpSp>
      <p:graphicFrame>
        <p:nvGraphicFramePr>
          <p:cNvPr id="1026" name="Objeto 1"/>
          <p:cNvGraphicFramePr>
            <a:graphicFrameLocks noChangeAspect="1"/>
          </p:cNvGraphicFramePr>
          <p:nvPr>
            <p:extLst>
              <p:ext uri="{D42A27DB-BD31-4B8C-83A1-F6EECF244321}">
                <p14:modId xmlns:p14="http://schemas.microsoft.com/office/powerpoint/2010/main" val="2086794398"/>
              </p:ext>
            </p:extLst>
          </p:nvPr>
        </p:nvGraphicFramePr>
        <p:xfrm>
          <a:off x="2843807" y="5918304"/>
          <a:ext cx="3604617" cy="895072"/>
        </p:xfrm>
        <a:graphic>
          <a:graphicData uri="http://schemas.openxmlformats.org/presentationml/2006/ole">
            <mc:AlternateContent xmlns:mc="http://schemas.openxmlformats.org/markup-compatibility/2006">
              <mc:Choice xmlns:v="urn:schemas-microsoft-com:vml" Requires="v">
                <p:oleObj spid="_x0000_s240648" name="Equação" r:id="rId3" imgW="1943100" imgH="482600" progId="Equation.3">
                  <p:embed/>
                </p:oleObj>
              </mc:Choice>
              <mc:Fallback>
                <p:oleObj name="Equação" r:id="rId3" imgW="19431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7" y="5918304"/>
                        <a:ext cx="3604617" cy="895072"/>
                      </a:xfrm>
                      <a:prstGeom prst="rect">
                        <a:avLst/>
                      </a:prstGeom>
                      <a:noFill/>
                      <a:ln>
                        <a:noFill/>
                      </a:ln>
                      <a:effectLst/>
                      <a:extLst/>
                    </p:spPr>
                  </p:pic>
                </p:oleObj>
              </mc:Fallback>
            </mc:AlternateContent>
          </a:graphicData>
        </a:graphic>
      </p:graphicFrame>
      <p:sp>
        <p:nvSpPr>
          <p:cNvPr id="2" name="Título 1"/>
          <p:cNvSpPr>
            <a:spLocks noGrp="1"/>
          </p:cNvSpPr>
          <p:nvPr>
            <p:ph type="title"/>
          </p:nvPr>
        </p:nvSpPr>
        <p:spPr/>
        <p:txBody>
          <a:bodyPr>
            <a:normAutofit/>
          </a:bodyPr>
          <a:lstStyle/>
          <a:p>
            <a:r>
              <a:rPr lang="pt-BR" sz="3200" dirty="0" smtClean="0"/>
              <a:t>Modulação por chaveamento de frequência (FSK)</a:t>
            </a:r>
            <a:endParaRPr lang="pt-BR" sz="3200" dirty="0"/>
          </a:p>
        </p:txBody>
      </p:sp>
    </p:spTree>
    <p:extLst>
      <p:ext uri="{BB962C8B-B14F-4D97-AF65-F5344CB8AC3E}">
        <p14:creationId xmlns:p14="http://schemas.microsoft.com/office/powerpoint/2010/main" val="67877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6" name="Espaço Reservado para Conteúdo 5"/>
          <p:cNvSpPr>
            <a:spLocks noGrp="1"/>
          </p:cNvSpPr>
          <p:nvPr>
            <p:ph idx="1"/>
          </p:nvPr>
        </p:nvSpPr>
        <p:spPr/>
        <p:txBody>
          <a:bodyPr/>
          <a:lstStyle/>
          <a:p>
            <a:pPr marL="381000" indent="-381000" algn="just">
              <a:lnSpc>
                <a:spcPct val="135000"/>
              </a:lnSpc>
              <a:spcAft>
                <a:spcPct val="20000"/>
              </a:spcAft>
              <a:buClr>
                <a:srgbClr val="000099"/>
              </a:buClr>
              <a:buFont typeface="Wingdings" pitchFamily="2" charset="2"/>
              <a:buChar char="v"/>
              <a:defRPr/>
            </a:pPr>
            <a:r>
              <a:rPr lang="pt-BR" sz="2000" kern="0" dirty="0">
                <a:solidFill>
                  <a:srgbClr val="006600"/>
                </a:solidFill>
              </a:rPr>
              <a:t>Existem três tipos de sistemas de modulação de pulsos:</a:t>
            </a:r>
          </a:p>
          <a:p>
            <a:pPr marL="838200" lvl="1" indent="-381000" algn="just">
              <a:lnSpc>
                <a:spcPct val="135000"/>
              </a:lnSpc>
              <a:spcAft>
                <a:spcPct val="20000"/>
              </a:spcAft>
              <a:buFont typeface="Wingdings" pitchFamily="2" charset="2"/>
              <a:buChar char="Ø"/>
              <a:defRPr/>
            </a:pPr>
            <a:r>
              <a:rPr lang="pt-BR" sz="2000" kern="0" dirty="0"/>
              <a:t>modulação por amplitude dos pulsos (</a:t>
            </a:r>
            <a:r>
              <a:rPr lang="pt-BR" sz="2000" kern="0" dirty="0">
                <a:solidFill>
                  <a:srgbClr val="006600"/>
                </a:solidFill>
              </a:rPr>
              <a:t>PAM</a:t>
            </a:r>
            <a:r>
              <a:rPr lang="pt-BR" sz="2000" kern="0" dirty="0"/>
              <a:t> – </a:t>
            </a:r>
            <a:r>
              <a:rPr lang="pt-BR" sz="2000" i="1" kern="0" dirty="0"/>
              <a:t>pulse amplitude </a:t>
            </a:r>
            <a:r>
              <a:rPr lang="pt-BR" sz="2000" i="1" kern="0" dirty="0" err="1"/>
              <a:t>modulation</a:t>
            </a:r>
            <a:r>
              <a:rPr lang="pt-BR" sz="2000" kern="0" dirty="0"/>
              <a:t>),</a:t>
            </a:r>
          </a:p>
          <a:p>
            <a:pPr marL="1295400" lvl="2" indent="-381000" algn="just">
              <a:lnSpc>
                <a:spcPct val="135000"/>
              </a:lnSpc>
              <a:spcAft>
                <a:spcPct val="20000"/>
              </a:spcAft>
              <a:defRPr/>
            </a:pPr>
            <a:r>
              <a:rPr lang="pt-BR" sz="2000" kern="0" dirty="0"/>
              <a:t>amostragem – PCM,</a:t>
            </a:r>
          </a:p>
          <a:p>
            <a:pPr marL="838200" lvl="1" indent="-381000" algn="just">
              <a:lnSpc>
                <a:spcPct val="135000"/>
              </a:lnSpc>
              <a:spcAft>
                <a:spcPct val="20000"/>
              </a:spcAft>
              <a:buFont typeface="Wingdings" pitchFamily="2" charset="2"/>
              <a:buChar char="Ø"/>
              <a:defRPr/>
            </a:pPr>
            <a:r>
              <a:rPr lang="pt-BR" sz="2000" kern="0" dirty="0"/>
              <a:t>modulação por posição dos pulsos (</a:t>
            </a:r>
            <a:r>
              <a:rPr lang="pt-BR" sz="2000" kern="0" dirty="0">
                <a:solidFill>
                  <a:srgbClr val="006600"/>
                </a:solidFill>
              </a:rPr>
              <a:t>PPM</a:t>
            </a:r>
            <a:r>
              <a:rPr lang="pt-BR" sz="2000" kern="0" dirty="0"/>
              <a:t> – </a:t>
            </a:r>
            <a:r>
              <a:rPr lang="pt-BR" sz="2000" i="1" kern="0" dirty="0"/>
              <a:t>pulse position </a:t>
            </a:r>
            <a:r>
              <a:rPr lang="pt-BR" sz="2000" i="1" kern="0" dirty="0" err="1"/>
              <a:t>modulation</a:t>
            </a:r>
            <a:r>
              <a:rPr lang="pt-BR" sz="2000" kern="0" dirty="0"/>
              <a:t>),</a:t>
            </a:r>
          </a:p>
          <a:p>
            <a:pPr marL="838200" lvl="1" indent="-381000" algn="just">
              <a:lnSpc>
                <a:spcPct val="135000"/>
              </a:lnSpc>
              <a:spcAft>
                <a:spcPct val="20000"/>
              </a:spcAft>
              <a:buFont typeface="Wingdings" pitchFamily="2" charset="2"/>
              <a:buChar char="Ø"/>
              <a:defRPr/>
            </a:pPr>
            <a:r>
              <a:rPr lang="pt-BR" sz="2000" kern="0" dirty="0"/>
              <a:t>modulação por largura (duração) dos pulsos (</a:t>
            </a:r>
            <a:r>
              <a:rPr lang="pt-BR" sz="2000" kern="0" dirty="0">
                <a:solidFill>
                  <a:srgbClr val="006600"/>
                </a:solidFill>
              </a:rPr>
              <a:t>PWM</a:t>
            </a:r>
            <a:r>
              <a:rPr lang="pt-BR" sz="2000" kern="0" dirty="0"/>
              <a:t> – </a:t>
            </a:r>
            <a:r>
              <a:rPr lang="pt-BR" sz="2000" i="1" kern="0" dirty="0"/>
              <a:t>pulse </a:t>
            </a:r>
            <a:r>
              <a:rPr lang="pt-BR" sz="2000" i="1" kern="0" dirty="0" err="1"/>
              <a:t>width</a:t>
            </a:r>
            <a:r>
              <a:rPr lang="pt-BR" sz="2000" i="1" kern="0" dirty="0"/>
              <a:t> </a:t>
            </a:r>
            <a:r>
              <a:rPr lang="pt-BR" sz="2000" i="1" kern="0" dirty="0" err="1"/>
              <a:t>modulation</a:t>
            </a:r>
            <a:r>
              <a:rPr lang="pt-BR" sz="2000" kern="0" dirty="0"/>
              <a:t>),</a:t>
            </a:r>
          </a:p>
          <a:p>
            <a:pPr marL="1295400" lvl="2" indent="-381000" algn="just">
              <a:lnSpc>
                <a:spcPct val="135000"/>
              </a:lnSpc>
              <a:spcAft>
                <a:spcPct val="20000"/>
              </a:spcAft>
              <a:defRPr/>
            </a:pPr>
            <a:r>
              <a:rPr lang="pt-BR" sz="2000" kern="0" dirty="0"/>
              <a:t>fontes chaveadas.</a:t>
            </a:r>
          </a:p>
          <a:p>
            <a:pPr marL="0" indent="0">
              <a:buNone/>
            </a:pPr>
            <a:endParaRPr lang="pt-BR" dirty="0"/>
          </a:p>
        </p:txBody>
      </p:sp>
    </p:spTree>
    <p:extLst>
      <p:ext uri="{BB962C8B-B14F-4D97-AF65-F5344CB8AC3E}">
        <p14:creationId xmlns:p14="http://schemas.microsoft.com/office/powerpoint/2010/main" val="323280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03"/>
          <p:cNvSpPr>
            <a:spLocks noChangeArrowheads="1"/>
          </p:cNvSpPr>
          <p:nvPr/>
        </p:nvSpPr>
        <p:spPr bwMode="auto">
          <a:xfrm>
            <a:off x="0" y="3357389"/>
            <a:ext cx="9144000" cy="3455987"/>
          </a:xfrm>
          <a:prstGeom prst="rect">
            <a:avLst/>
          </a:prstGeom>
          <a:noFill/>
          <a:ln>
            <a:noFill/>
          </a:ln>
          <a:effectLs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marL="0" indent="0">
              <a:lnSpc>
                <a:spcPct val="130000"/>
              </a:lnSpc>
              <a:spcBef>
                <a:spcPct val="30000"/>
              </a:spcBef>
              <a:buClr>
                <a:srgbClr val="000099"/>
              </a:buClr>
              <a:defRPr/>
            </a:pPr>
            <a:r>
              <a:rPr lang="pt-BR" altLang="pt-BR" dirty="0" smtClean="0">
                <a:solidFill>
                  <a:srgbClr val="006600"/>
                </a:solidFill>
              </a:rPr>
              <a:t>parâmetros</a:t>
            </a:r>
          </a:p>
          <a:p>
            <a:pPr algn="just">
              <a:lnSpc>
                <a:spcPct val="130000"/>
              </a:lnSpc>
              <a:spcBef>
                <a:spcPct val="30000"/>
              </a:spcBef>
              <a:buClr>
                <a:srgbClr val="000099"/>
              </a:buClr>
              <a:buFont typeface="Wingdings" pitchFamily="2" charset="2"/>
              <a:buChar char="v"/>
              <a:defRPr/>
            </a:pPr>
            <a:r>
              <a:rPr lang="pt-BR" altLang="pt-BR" i="1" dirty="0" err="1" smtClean="0"/>
              <a:t>Bw</a:t>
            </a:r>
            <a:r>
              <a:rPr lang="pt-BR" altLang="pt-BR" i="1" baseline="-25000" dirty="0" err="1" smtClean="0"/>
              <a:t>FSK</a:t>
            </a:r>
            <a:r>
              <a:rPr lang="pt-BR" altLang="pt-BR" i="1" dirty="0" smtClean="0"/>
              <a:t> = (f</a:t>
            </a:r>
            <a:r>
              <a:rPr lang="pt-BR" altLang="pt-BR" i="1" baseline="-25000" dirty="0" smtClean="0"/>
              <a:t>2</a:t>
            </a:r>
            <a:r>
              <a:rPr lang="pt-BR" altLang="pt-BR" i="1" dirty="0" smtClean="0"/>
              <a:t> + B</a:t>
            </a:r>
            <a:r>
              <a:rPr lang="pt-BR" altLang="pt-BR" i="1" baseline="-25000" dirty="0" smtClean="0"/>
              <a:t>MIN</a:t>
            </a:r>
            <a:r>
              <a:rPr lang="pt-BR" altLang="pt-BR" i="1" dirty="0" smtClean="0"/>
              <a:t> ) -  (f</a:t>
            </a:r>
            <a:r>
              <a:rPr lang="pt-BR" altLang="pt-BR" i="1" baseline="-25000" dirty="0" smtClean="0"/>
              <a:t>1</a:t>
            </a:r>
            <a:r>
              <a:rPr lang="pt-BR" altLang="pt-BR" i="1" dirty="0" smtClean="0"/>
              <a:t> - B</a:t>
            </a:r>
            <a:r>
              <a:rPr lang="pt-BR" altLang="pt-BR" i="1" baseline="-25000" dirty="0" smtClean="0"/>
              <a:t>MIN</a:t>
            </a:r>
            <a:r>
              <a:rPr lang="pt-BR" altLang="pt-BR" i="1" dirty="0" smtClean="0"/>
              <a:t>) = 2 B</a:t>
            </a:r>
            <a:r>
              <a:rPr lang="pt-BR" altLang="pt-BR" i="1" baseline="-25000" dirty="0" smtClean="0"/>
              <a:t>MIN</a:t>
            </a:r>
            <a:r>
              <a:rPr lang="pt-BR" altLang="pt-BR" i="1" dirty="0" smtClean="0"/>
              <a:t> + f</a:t>
            </a:r>
            <a:r>
              <a:rPr lang="pt-BR" altLang="pt-BR" i="1" baseline="-25000" dirty="0" smtClean="0"/>
              <a:t>2</a:t>
            </a:r>
            <a:r>
              <a:rPr lang="pt-BR" altLang="pt-BR" i="1" dirty="0" smtClean="0"/>
              <a:t> - f</a:t>
            </a:r>
            <a:r>
              <a:rPr lang="pt-BR" altLang="pt-BR" i="1" baseline="-25000" dirty="0" smtClean="0"/>
              <a:t>1</a:t>
            </a:r>
            <a:endParaRPr lang="pt-BR" altLang="pt-BR" dirty="0" smtClean="0"/>
          </a:p>
          <a:p>
            <a:pPr lvl="1" algn="just">
              <a:lnSpc>
                <a:spcPct val="130000"/>
              </a:lnSpc>
              <a:spcBef>
                <a:spcPct val="30000"/>
              </a:spcBef>
              <a:buFont typeface="Wingdings" pitchFamily="2" charset="2"/>
              <a:buChar char="Ø"/>
              <a:defRPr/>
            </a:pPr>
            <a:r>
              <a:rPr lang="pt-BR" altLang="pt-BR" dirty="0" smtClean="0"/>
              <a:t> Considerando</a:t>
            </a:r>
            <a:r>
              <a:rPr lang="pt-BR" altLang="pt-BR" i="1" dirty="0" smtClean="0"/>
              <a:t> </a:t>
            </a:r>
            <a:r>
              <a:rPr lang="pt-BR" altLang="pt-BR" i="1" dirty="0" smtClean="0">
                <a:sym typeface="Symbol" pitchFamily="18" charset="2"/>
              </a:rPr>
              <a:t></a:t>
            </a:r>
            <a:r>
              <a:rPr lang="pt-BR" altLang="pt-BR" i="1" dirty="0" smtClean="0"/>
              <a:t>f  = (f</a:t>
            </a:r>
            <a:r>
              <a:rPr lang="pt-BR" altLang="pt-BR" i="1" baseline="-25000" dirty="0" smtClean="0"/>
              <a:t>2 </a:t>
            </a:r>
            <a:r>
              <a:rPr lang="pt-BR" altLang="pt-BR" i="1" dirty="0" smtClean="0"/>
              <a:t>- f</a:t>
            </a:r>
            <a:r>
              <a:rPr lang="pt-BR" altLang="pt-BR" i="1" baseline="-25000" dirty="0" smtClean="0"/>
              <a:t>1</a:t>
            </a:r>
            <a:r>
              <a:rPr lang="pt-BR" altLang="pt-BR" i="1" dirty="0" smtClean="0"/>
              <a:t>)/2</a:t>
            </a:r>
            <a:r>
              <a:rPr lang="pt-BR" altLang="pt-BR" dirty="0" smtClean="0"/>
              <a:t>  </a:t>
            </a:r>
            <a:r>
              <a:rPr lang="pt-BR" altLang="pt-BR" dirty="0" smtClean="0">
                <a:sym typeface="Symbol" pitchFamily="18" charset="2"/>
              </a:rPr>
              <a:t></a:t>
            </a:r>
            <a:r>
              <a:rPr lang="pt-BR" altLang="pt-BR" dirty="0" smtClean="0"/>
              <a:t>  </a:t>
            </a:r>
            <a:r>
              <a:rPr lang="pt-BR" altLang="pt-BR" i="1" dirty="0" err="1" smtClean="0">
                <a:solidFill>
                  <a:srgbClr val="006600"/>
                </a:solidFill>
              </a:rPr>
              <a:t>Bw</a:t>
            </a:r>
            <a:r>
              <a:rPr lang="pt-BR" altLang="pt-BR" i="1" baseline="-25000" dirty="0" err="1" smtClean="0">
                <a:solidFill>
                  <a:srgbClr val="006600"/>
                </a:solidFill>
              </a:rPr>
              <a:t>FSK</a:t>
            </a:r>
            <a:r>
              <a:rPr lang="pt-BR" altLang="pt-BR" i="1" dirty="0" smtClean="0">
                <a:solidFill>
                  <a:srgbClr val="006600"/>
                </a:solidFill>
              </a:rPr>
              <a:t> = 2B</a:t>
            </a:r>
            <a:r>
              <a:rPr lang="pt-BR" altLang="pt-BR" i="1" baseline="-25000" dirty="0" smtClean="0">
                <a:solidFill>
                  <a:srgbClr val="006600"/>
                </a:solidFill>
              </a:rPr>
              <a:t>MIN</a:t>
            </a:r>
            <a:r>
              <a:rPr lang="pt-BR" altLang="pt-BR" i="1" dirty="0" smtClean="0">
                <a:solidFill>
                  <a:srgbClr val="006600"/>
                </a:solidFill>
              </a:rPr>
              <a:t> + 2</a:t>
            </a:r>
            <a:r>
              <a:rPr lang="pt-BR" altLang="pt-BR" i="1" dirty="0" smtClean="0">
                <a:solidFill>
                  <a:srgbClr val="006600"/>
                </a:solidFill>
                <a:sym typeface="Symbol" pitchFamily="18" charset="2"/>
              </a:rPr>
              <a:t></a:t>
            </a:r>
            <a:r>
              <a:rPr lang="pt-BR" altLang="pt-BR" i="1" dirty="0" smtClean="0">
                <a:solidFill>
                  <a:srgbClr val="006600"/>
                </a:solidFill>
              </a:rPr>
              <a:t>f</a:t>
            </a:r>
            <a:endParaRPr lang="pt-BR" altLang="pt-BR" dirty="0" smtClean="0">
              <a:solidFill>
                <a:srgbClr val="006600"/>
              </a:solidFill>
            </a:endParaRPr>
          </a:p>
          <a:p>
            <a:pPr algn="just">
              <a:lnSpc>
                <a:spcPct val="130000"/>
              </a:lnSpc>
              <a:spcBef>
                <a:spcPct val="30000"/>
              </a:spcBef>
              <a:buClr>
                <a:srgbClr val="000099"/>
              </a:buClr>
              <a:buFont typeface="Wingdings" pitchFamily="2" charset="2"/>
              <a:buChar char="v"/>
              <a:defRPr/>
            </a:pPr>
            <a:r>
              <a:rPr lang="pt-BR" altLang="pt-BR" dirty="0" smtClean="0"/>
              <a:t>O desvio de fase é definido por:</a:t>
            </a:r>
          </a:p>
          <a:p>
            <a:pPr marL="800100" lvl="1" indent="-342900" algn="just">
              <a:lnSpc>
                <a:spcPct val="130000"/>
              </a:lnSpc>
              <a:spcBef>
                <a:spcPct val="30000"/>
              </a:spcBef>
              <a:buClr>
                <a:srgbClr val="000099"/>
              </a:buClr>
              <a:buFont typeface="Wingdings" panose="05000000000000000000" pitchFamily="2" charset="2"/>
              <a:buChar char="Ø"/>
              <a:defRPr/>
            </a:pPr>
            <a:r>
              <a:rPr lang="pt-BR" altLang="pt-BR" i="1" dirty="0" smtClean="0">
                <a:solidFill>
                  <a:srgbClr val="006600"/>
                </a:solidFill>
                <a:sym typeface="Symbol" pitchFamily="18" charset="2"/>
              </a:rPr>
              <a:t></a:t>
            </a:r>
            <a:r>
              <a:rPr lang="pt-BR" altLang="pt-BR" i="1" dirty="0" smtClean="0">
                <a:solidFill>
                  <a:srgbClr val="006600"/>
                </a:solidFill>
              </a:rPr>
              <a:t> = </a:t>
            </a:r>
            <a:r>
              <a:rPr lang="pt-BR" altLang="pt-BR" i="1" dirty="0" smtClean="0">
                <a:solidFill>
                  <a:srgbClr val="006600"/>
                </a:solidFill>
                <a:sym typeface="Symbol" pitchFamily="18" charset="2"/>
              </a:rPr>
              <a:t></a:t>
            </a:r>
            <a:r>
              <a:rPr lang="pt-BR" altLang="pt-BR" i="1" dirty="0" smtClean="0">
                <a:solidFill>
                  <a:srgbClr val="006600"/>
                </a:solidFill>
              </a:rPr>
              <a:t>f/ B</a:t>
            </a:r>
            <a:r>
              <a:rPr lang="pt-BR" altLang="pt-BR" i="1" baseline="-25000" dirty="0" smtClean="0">
                <a:solidFill>
                  <a:srgbClr val="006600"/>
                </a:solidFill>
              </a:rPr>
              <a:t>MIN</a:t>
            </a:r>
            <a:endParaRPr lang="pt-BR" altLang="pt-BR" dirty="0" smtClean="0">
              <a:solidFill>
                <a:srgbClr val="006600"/>
              </a:solidFill>
            </a:endParaRPr>
          </a:p>
          <a:p>
            <a:pPr algn="just">
              <a:lnSpc>
                <a:spcPct val="130000"/>
              </a:lnSpc>
              <a:spcBef>
                <a:spcPct val="30000"/>
              </a:spcBef>
              <a:buClr>
                <a:srgbClr val="000099"/>
              </a:buClr>
              <a:buFont typeface="Wingdings" pitchFamily="2" charset="2"/>
              <a:buChar char="v"/>
              <a:defRPr/>
            </a:pPr>
            <a:r>
              <a:rPr lang="pt-BR" altLang="pt-BR" dirty="0" smtClean="0"/>
              <a:t>A frequência central é dada por:</a:t>
            </a:r>
          </a:p>
          <a:p>
            <a:pPr marL="800100" lvl="1" indent="-342900" algn="just">
              <a:lnSpc>
                <a:spcPct val="130000"/>
              </a:lnSpc>
              <a:spcBef>
                <a:spcPct val="30000"/>
              </a:spcBef>
              <a:buClr>
                <a:srgbClr val="000099"/>
              </a:buClr>
              <a:buFont typeface="Wingdings" panose="05000000000000000000" pitchFamily="2" charset="2"/>
              <a:buChar char="Ø"/>
              <a:defRPr/>
            </a:pPr>
            <a:r>
              <a:rPr lang="pt-BR" altLang="pt-BR" i="1" dirty="0" err="1" smtClean="0">
                <a:solidFill>
                  <a:srgbClr val="006600"/>
                </a:solidFill>
              </a:rPr>
              <a:t>f</a:t>
            </a:r>
            <a:r>
              <a:rPr lang="pt-BR" altLang="pt-BR" i="1" baseline="-25000" dirty="0" err="1" smtClean="0">
                <a:solidFill>
                  <a:srgbClr val="006600"/>
                </a:solidFill>
              </a:rPr>
              <a:t>o</a:t>
            </a:r>
            <a:r>
              <a:rPr lang="pt-BR" altLang="pt-BR" i="1" dirty="0" smtClean="0">
                <a:solidFill>
                  <a:srgbClr val="006600"/>
                </a:solidFill>
              </a:rPr>
              <a:t> = (f</a:t>
            </a:r>
            <a:r>
              <a:rPr lang="pt-BR" altLang="pt-BR" i="1" baseline="-25000" dirty="0" smtClean="0">
                <a:solidFill>
                  <a:srgbClr val="006600"/>
                </a:solidFill>
              </a:rPr>
              <a:t>1</a:t>
            </a:r>
            <a:r>
              <a:rPr lang="pt-BR" altLang="pt-BR" i="1" dirty="0" smtClean="0">
                <a:solidFill>
                  <a:srgbClr val="006600"/>
                </a:solidFill>
              </a:rPr>
              <a:t> + f</a:t>
            </a:r>
            <a:r>
              <a:rPr lang="pt-BR" altLang="pt-BR" i="1" baseline="-25000" dirty="0" smtClean="0">
                <a:solidFill>
                  <a:srgbClr val="006600"/>
                </a:solidFill>
              </a:rPr>
              <a:t>2</a:t>
            </a:r>
            <a:r>
              <a:rPr lang="pt-BR" altLang="pt-BR" i="1" dirty="0" smtClean="0">
                <a:solidFill>
                  <a:srgbClr val="006600"/>
                </a:solidFill>
              </a:rPr>
              <a:t>)/2</a:t>
            </a:r>
          </a:p>
        </p:txBody>
      </p:sp>
      <p:grpSp>
        <p:nvGrpSpPr>
          <p:cNvPr id="36870" name="Group 202"/>
          <p:cNvGrpSpPr>
            <a:grpSpLocks/>
          </p:cNvGrpSpPr>
          <p:nvPr/>
        </p:nvGrpSpPr>
        <p:grpSpPr bwMode="auto">
          <a:xfrm>
            <a:off x="2914650" y="1320106"/>
            <a:ext cx="3386138" cy="1820862"/>
            <a:chOff x="3331" y="1920"/>
            <a:chExt cx="1924" cy="919"/>
          </a:xfrm>
        </p:grpSpPr>
        <p:sp>
          <p:nvSpPr>
            <p:cNvPr id="36871" name="Freeform 191"/>
            <p:cNvSpPr>
              <a:spLocks/>
            </p:cNvSpPr>
            <p:nvPr/>
          </p:nvSpPr>
          <p:spPr bwMode="auto">
            <a:xfrm>
              <a:off x="3648" y="2064"/>
              <a:ext cx="1200" cy="611"/>
            </a:xfrm>
            <a:custGeom>
              <a:avLst/>
              <a:gdLst>
                <a:gd name="T0" fmla="*/ 0 w 1039"/>
                <a:gd name="T1" fmla="*/ 588 h 611"/>
                <a:gd name="T2" fmla="*/ 6186 w 1039"/>
                <a:gd name="T3" fmla="*/ 357 h 611"/>
                <a:gd name="T4" fmla="*/ 12094 w 1039"/>
                <a:gd name="T5" fmla="*/ 138 h 611"/>
                <a:gd name="T6" fmla="*/ 17168 w 1039"/>
                <a:gd name="T7" fmla="*/ 11 h 611"/>
                <a:gd name="T8" fmla="*/ 27096 w 1039"/>
                <a:gd name="T9" fmla="*/ 22 h 611"/>
                <a:gd name="T10" fmla="*/ 30274 w 1039"/>
                <a:gd name="T11" fmla="*/ 91 h 611"/>
                <a:gd name="T12" fmla="*/ 34175 w 1039"/>
                <a:gd name="T13" fmla="*/ 161 h 611"/>
                <a:gd name="T14" fmla="*/ 38249 w 1039"/>
                <a:gd name="T15" fmla="*/ 322 h 611"/>
                <a:gd name="T16" fmla="*/ 41164 w 1039"/>
                <a:gd name="T17" fmla="*/ 507 h 611"/>
                <a:gd name="T18" fmla="*/ 43257 w 1039"/>
                <a:gd name="T19" fmla="*/ 576 h 611"/>
                <a:gd name="T20" fmla="*/ 46164 w 1039"/>
                <a:gd name="T21" fmla="*/ 565 h 611"/>
                <a:gd name="T22" fmla="*/ 49232 w 1039"/>
                <a:gd name="T23" fmla="*/ 357 h 611"/>
                <a:gd name="T24" fmla="*/ 53289 w 1039"/>
                <a:gd name="T25" fmla="*/ 195 h 611"/>
                <a:gd name="T26" fmla="*/ 55290 w 1039"/>
                <a:gd name="T27" fmla="*/ 126 h 611"/>
                <a:gd name="T28" fmla="*/ 59319 w 1039"/>
                <a:gd name="T29" fmla="*/ 57 h 611"/>
                <a:gd name="T30" fmla="*/ 63304 w 1039"/>
                <a:gd name="T31" fmla="*/ 11 h 611"/>
                <a:gd name="T32" fmla="*/ 66303 w 1039"/>
                <a:gd name="T33" fmla="*/ 22 h 611"/>
                <a:gd name="T34" fmla="*/ 69399 w 1039"/>
                <a:gd name="T35" fmla="*/ 11 h 611"/>
                <a:gd name="T36" fmla="*/ 75367 w 1039"/>
                <a:gd name="T37" fmla="*/ 57 h 611"/>
                <a:gd name="T38" fmla="*/ 78277 w 1039"/>
                <a:gd name="T39" fmla="*/ 126 h 611"/>
                <a:gd name="T40" fmla="*/ 85407 w 1039"/>
                <a:gd name="T41" fmla="*/ 415 h 611"/>
                <a:gd name="T42" fmla="*/ 88443 w 1039"/>
                <a:gd name="T43" fmla="*/ 518 h 611"/>
                <a:gd name="T44" fmla="*/ 89336 w 1039"/>
                <a:gd name="T45" fmla="*/ 576 h 611"/>
                <a:gd name="T46" fmla="*/ 90407 w 1039"/>
                <a:gd name="T47" fmla="*/ 611 h 6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9"/>
                <a:gd name="T73" fmla="*/ 0 h 611"/>
                <a:gd name="T74" fmla="*/ 1039 w 1039"/>
                <a:gd name="T75" fmla="*/ 611 h 6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9" h="611">
                  <a:moveTo>
                    <a:pt x="0" y="588"/>
                  </a:moveTo>
                  <a:cubicBezTo>
                    <a:pt x="25" y="512"/>
                    <a:pt x="43" y="432"/>
                    <a:pt x="70" y="357"/>
                  </a:cubicBezTo>
                  <a:cubicBezTo>
                    <a:pt x="82" y="282"/>
                    <a:pt x="96" y="202"/>
                    <a:pt x="139" y="138"/>
                  </a:cubicBezTo>
                  <a:cubicBezTo>
                    <a:pt x="157" y="85"/>
                    <a:pt x="159" y="48"/>
                    <a:pt x="197" y="11"/>
                  </a:cubicBezTo>
                  <a:cubicBezTo>
                    <a:pt x="235" y="15"/>
                    <a:pt x="275" y="10"/>
                    <a:pt x="312" y="22"/>
                  </a:cubicBezTo>
                  <a:cubicBezTo>
                    <a:pt x="331" y="28"/>
                    <a:pt x="339" y="77"/>
                    <a:pt x="347" y="91"/>
                  </a:cubicBezTo>
                  <a:cubicBezTo>
                    <a:pt x="361" y="115"/>
                    <a:pt x="393" y="161"/>
                    <a:pt x="393" y="161"/>
                  </a:cubicBezTo>
                  <a:cubicBezTo>
                    <a:pt x="406" y="215"/>
                    <a:pt x="421" y="270"/>
                    <a:pt x="439" y="322"/>
                  </a:cubicBezTo>
                  <a:cubicBezTo>
                    <a:pt x="447" y="386"/>
                    <a:pt x="452" y="446"/>
                    <a:pt x="473" y="507"/>
                  </a:cubicBezTo>
                  <a:cubicBezTo>
                    <a:pt x="481" y="530"/>
                    <a:pt x="497" y="576"/>
                    <a:pt x="497" y="576"/>
                  </a:cubicBezTo>
                  <a:cubicBezTo>
                    <a:pt x="508" y="572"/>
                    <a:pt x="524" y="574"/>
                    <a:pt x="531" y="565"/>
                  </a:cubicBezTo>
                  <a:cubicBezTo>
                    <a:pt x="552" y="538"/>
                    <a:pt x="563" y="378"/>
                    <a:pt x="566" y="357"/>
                  </a:cubicBezTo>
                  <a:cubicBezTo>
                    <a:pt x="575" y="304"/>
                    <a:pt x="596" y="247"/>
                    <a:pt x="612" y="195"/>
                  </a:cubicBezTo>
                  <a:cubicBezTo>
                    <a:pt x="619" y="172"/>
                    <a:pt x="622" y="146"/>
                    <a:pt x="635" y="126"/>
                  </a:cubicBezTo>
                  <a:cubicBezTo>
                    <a:pt x="650" y="103"/>
                    <a:pt x="672" y="83"/>
                    <a:pt x="681" y="57"/>
                  </a:cubicBezTo>
                  <a:cubicBezTo>
                    <a:pt x="697" y="11"/>
                    <a:pt x="681" y="26"/>
                    <a:pt x="727" y="11"/>
                  </a:cubicBezTo>
                  <a:cubicBezTo>
                    <a:pt x="739" y="15"/>
                    <a:pt x="750" y="22"/>
                    <a:pt x="762" y="22"/>
                  </a:cubicBezTo>
                  <a:cubicBezTo>
                    <a:pt x="774" y="22"/>
                    <a:pt x="785" y="7"/>
                    <a:pt x="797" y="11"/>
                  </a:cubicBezTo>
                  <a:cubicBezTo>
                    <a:pt x="823" y="20"/>
                    <a:pt x="866" y="57"/>
                    <a:pt x="866" y="57"/>
                  </a:cubicBezTo>
                  <a:cubicBezTo>
                    <a:pt x="904" y="174"/>
                    <a:pt x="844" y="0"/>
                    <a:pt x="900" y="126"/>
                  </a:cubicBezTo>
                  <a:cubicBezTo>
                    <a:pt x="940" y="216"/>
                    <a:pt x="957" y="320"/>
                    <a:pt x="981" y="415"/>
                  </a:cubicBezTo>
                  <a:cubicBezTo>
                    <a:pt x="990" y="450"/>
                    <a:pt x="1007" y="483"/>
                    <a:pt x="1016" y="518"/>
                  </a:cubicBezTo>
                  <a:cubicBezTo>
                    <a:pt x="1021" y="537"/>
                    <a:pt x="1022" y="557"/>
                    <a:pt x="1027" y="576"/>
                  </a:cubicBezTo>
                  <a:cubicBezTo>
                    <a:pt x="1030" y="588"/>
                    <a:pt x="1039" y="611"/>
                    <a:pt x="1039" y="611"/>
                  </a:cubicBezTo>
                </a:path>
              </a:pathLst>
            </a:custGeom>
            <a:noFill/>
            <a:ln w="28575" cap="flat" cmpd="sng">
              <a:solidFill>
                <a:srgbClr val="006600"/>
              </a:solidFill>
              <a:prstDash val="solid"/>
              <a:round/>
              <a:headEnd type="none" w="med" len="me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36872" name="Line 197"/>
            <p:cNvSpPr>
              <a:spLocks noChangeShapeType="1"/>
            </p:cNvSpPr>
            <p:nvPr/>
          </p:nvSpPr>
          <p:spPr bwMode="auto">
            <a:xfrm>
              <a:off x="3456" y="2640"/>
              <a:ext cx="1776" cy="0"/>
            </a:xfrm>
            <a:prstGeom prst="line">
              <a:avLst/>
            </a:prstGeom>
            <a:noFill/>
            <a:ln w="12700">
              <a:solidFill>
                <a:schemeClr val="tx1"/>
              </a:solidFill>
              <a:round/>
              <a:headEnd/>
              <a:tailEnd type="none"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36873" name="Line 198"/>
            <p:cNvSpPr>
              <a:spLocks noChangeShapeType="1"/>
            </p:cNvSpPr>
            <p:nvPr/>
          </p:nvSpPr>
          <p:spPr bwMode="auto">
            <a:xfrm flipV="1">
              <a:off x="3936" y="1920"/>
              <a:ext cx="0" cy="72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6874" name="Line 199"/>
            <p:cNvSpPr>
              <a:spLocks noChangeShapeType="1"/>
            </p:cNvSpPr>
            <p:nvPr/>
          </p:nvSpPr>
          <p:spPr bwMode="auto">
            <a:xfrm flipV="1">
              <a:off x="4512" y="1920"/>
              <a:ext cx="0" cy="72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6875" name="Text Box 200"/>
            <p:cNvSpPr txBox="1">
              <a:spLocks noChangeArrowheads="1"/>
            </p:cNvSpPr>
            <p:nvPr/>
          </p:nvSpPr>
          <p:spPr bwMode="auto">
            <a:xfrm>
              <a:off x="3331" y="2674"/>
              <a:ext cx="19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dirty="0"/>
                <a:t>f</a:t>
              </a:r>
              <a:r>
                <a:rPr lang="pt-BR" altLang="pt-BR" baseline="-25000" dirty="0"/>
                <a:t>1</a:t>
              </a:r>
              <a:r>
                <a:rPr lang="pt-BR" altLang="pt-BR" dirty="0"/>
                <a:t>-B</a:t>
              </a:r>
              <a:r>
                <a:rPr lang="pt-BR" altLang="pt-BR" baseline="-25000" dirty="0"/>
                <a:t>MIN</a:t>
              </a:r>
              <a:r>
                <a:rPr lang="pt-BR" altLang="pt-BR" dirty="0"/>
                <a:t>    f</a:t>
              </a:r>
              <a:r>
                <a:rPr lang="pt-BR" altLang="pt-BR" baseline="-25000" dirty="0"/>
                <a:t>1</a:t>
              </a:r>
              <a:r>
                <a:rPr lang="pt-BR" altLang="pt-BR" dirty="0"/>
                <a:t>    f</a:t>
              </a:r>
              <a:r>
                <a:rPr lang="pt-BR" altLang="pt-BR" baseline="-25000" dirty="0"/>
                <a:t>0</a:t>
              </a:r>
              <a:r>
                <a:rPr lang="pt-BR" altLang="pt-BR" dirty="0"/>
                <a:t>    f</a:t>
              </a:r>
              <a:r>
                <a:rPr lang="pt-BR" altLang="pt-BR" baseline="-25000" dirty="0"/>
                <a:t>2</a:t>
              </a:r>
              <a:r>
                <a:rPr lang="pt-BR" altLang="pt-BR" dirty="0"/>
                <a:t>    f</a:t>
              </a:r>
              <a:r>
                <a:rPr lang="pt-BR" altLang="pt-BR" baseline="-25000" dirty="0"/>
                <a:t>2</a:t>
              </a:r>
              <a:r>
                <a:rPr lang="pt-BR" altLang="pt-BR" dirty="0"/>
                <a:t>+B</a:t>
              </a:r>
              <a:r>
                <a:rPr lang="pt-BR" altLang="pt-BR" baseline="-25000" dirty="0"/>
                <a:t>MIN</a:t>
              </a:r>
              <a:endParaRPr lang="pt-BR" altLang="pt-BR" dirty="0"/>
            </a:p>
          </p:txBody>
        </p:sp>
      </p:grpSp>
      <p:sp>
        <p:nvSpPr>
          <p:cNvPr id="2" name="Título 1"/>
          <p:cNvSpPr>
            <a:spLocks noGrp="1"/>
          </p:cNvSpPr>
          <p:nvPr>
            <p:ph type="title"/>
          </p:nvPr>
        </p:nvSpPr>
        <p:spPr/>
        <p:txBody>
          <a:bodyPr/>
          <a:lstStyle/>
          <a:p>
            <a:r>
              <a:rPr lang="pt-BR" dirty="0" smtClean="0"/>
              <a:t>FSK</a:t>
            </a:r>
            <a:endParaRPr lang="pt-BR" dirty="0"/>
          </a:p>
        </p:txBody>
      </p:sp>
    </p:spTree>
    <p:extLst>
      <p:ext uri="{BB962C8B-B14F-4D97-AF65-F5344CB8AC3E}">
        <p14:creationId xmlns:p14="http://schemas.microsoft.com/office/powerpoint/2010/main" val="3860414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125"/>
          <p:cNvGrpSpPr>
            <a:grpSpLocks noChangeAspect="1"/>
          </p:cNvGrpSpPr>
          <p:nvPr/>
        </p:nvGrpSpPr>
        <p:grpSpPr bwMode="auto">
          <a:xfrm>
            <a:off x="619125" y="2314971"/>
            <a:ext cx="7848600" cy="2697163"/>
            <a:chOff x="1082" y="334"/>
            <a:chExt cx="3497" cy="1202"/>
          </a:xfrm>
        </p:grpSpPr>
        <p:sp>
          <p:nvSpPr>
            <p:cNvPr id="37895" name="Rectangle 59"/>
            <p:cNvSpPr>
              <a:spLocks noChangeAspect="1" noChangeArrowheads="1"/>
            </p:cNvSpPr>
            <p:nvPr/>
          </p:nvSpPr>
          <p:spPr bwMode="auto">
            <a:xfrm>
              <a:off x="1082" y="936"/>
              <a:ext cx="2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00"/>
                  </a:solidFill>
                </a:rPr>
                <a:t>FSK</a:t>
              </a:r>
              <a:endParaRPr lang="pt-BR" altLang="pt-BR" b="1"/>
            </a:p>
          </p:txBody>
        </p:sp>
        <p:sp>
          <p:nvSpPr>
            <p:cNvPr id="37896" name="Rectangle 61"/>
            <p:cNvSpPr>
              <a:spLocks noChangeAspect="1" noChangeArrowheads="1"/>
            </p:cNvSpPr>
            <p:nvPr/>
          </p:nvSpPr>
          <p:spPr bwMode="auto">
            <a:xfrm>
              <a:off x="4287" y="937"/>
              <a:ext cx="2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00"/>
                  </a:solidFill>
                </a:rPr>
                <a:t>saída</a:t>
              </a:r>
              <a:endParaRPr lang="pt-BR" altLang="pt-BR" b="1"/>
            </a:p>
          </p:txBody>
        </p:sp>
        <p:sp>
          <p:nvSpPr>
            <p:cNvPr id="37897" name="Rectangle 69"/>
            <p:cNvSpPr>
              <a:spLocks noChangeAspect="1" noChangeArrowheads="1"/>
            </p:cNvSpPr>
            <p:nvPr/>
          </p:nvSpPr>
          <p:spPr bwMode="auto">
            <a:xfrm>
              <a:off x="1902" y="480"/>
              <a:ext cx="774" cy="432"/>
            </a:xfrm>
            <a:prstGeom prst="rect">
              <a:avLst/>
            </a:prstGeom>
            <a:noFill/>
            <a:ln w="12700">
              <a:solidFill>
                <a:srgbClr val="0066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FPB</a:t>
              </a:r>
              <a:r>
                <a:rPr lang="pt-BR" altLang="pt-BR" b="1" baseline="-25000">
                  <a:solidFill>
                    <a:srgbClr val="006600"/>
                  </a:solidFill>
                </a:rPr>
                <a:t>N </a:t>
              </a:r>
              <a:r>
                <a:rPr lang="pt-BR" altLang="pt-BR" b="1">
                  <a:solidFill>
                    <a:srgbClr val="006600"/>
                  </a:solidFill>
                </a:rPr>
                <a:t>(f</a:t>
              </a:r>
              <a:r>
                <a:rPr lang="pt-BR" altLang="pt-BR" b="1" baseline="-25000">
                  <a:solidFill>
                    <a:srgbClr val="006600"/>
                  </a:solidFill>
                </a:rPr>
                <a:t>1</a:t>
              </a:r>
              <a:r>
                <a:rPr lang="pt-BR" altLang="pt-BR" b="1">
                  <a:solidFill>
                    <a:srgbClr val="006600"/>
                  </a:solidFill>
                </a:rPr>
                <a:t>)</a:t>
              </a:r>
            </a:p>
          </p:txBody>
        </p:sp>
        <p:sp>
          <p:nvSpPr>
            <p:cNvPr id="37898" name="Rectangle 71"/>
            <p:cNvSpPr>
              <a:spLocks noChangeAspect="1" noChangeArrowheads="1"/>
            </p:cNvSpPr>
            <p:nvPr/>
          </p:nvSpPr>
          <p:spPr bwMode="auto">
            <a:xfrm>
              <a:off x="1902" y="1104"/>
              <a:ext cx="774" cy="432"/>
            </a:xfrm>
            <a:prstGeom prst="rect">
              <a:avLst/>
            </a:prstGeom>
            <a:noFill/>
            <a:ln w="12700">
              <a:solidFill>
                <a:srgbClr val="000099"/>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99"/>
                  </a:solidFill>
                </a:rPr>
                <a:t>FPB</a:t>
              </a:r>
              <a:r>
                <a:rPr lang="pt-BR" altLang="pt-BR" b="1" baseline="-25000">
                  <a:solidFill>
                    <a:srgbClr val="000099"/>
                  </a:solidFill>
                </a:rPr>
                <a:t>N </a:t>
              </a:r>
              <a:r>
                <a:rPr lang="pt-BR" altLang="pt-BR" b="1">
                  <a:solidFill>
                    <a:srgbClr val="000099"/>
                  </a:solidFill>
                </a:rPr>
                <a:t>(f</a:t>
              </a:r>
              <a:r>
                <a:rPr lang="pt-BR" altLang="pt-BR" b="1" baseline="-25000">
                  <a:solidFill>
                    <a:srgbClr val="000099"/>
                  </a:solidFill>
                </a:rPr>
                <a:t>2</a:t>
              </a:r>
              <a:r>
                <a:rPr lang="pt-BR" altLang="pt-BR" b="1">
                  <a:solidFill>
                    <a:srgbClr val="000099"/>
                  </a:solidFill>
                </a:rPr>
                <a:t>)</a:t>
              </a:r>
            </a:p>
          </p:txBody>
        </p:sp>
        <p:grpSp>
          <p:nvGrpSpPr>
            <p:cNvPr id="37899" name="Group 78"/>
            <p:cNvGrpSpPr>
              <a:grpSpLocks noChangeAspect="1"/>
            </p:cNvGrpSpPr>
            <p:nvPr/>
          </p:nvGrpSpPr>
          <p:grpSpPr bwMode="auto">
            <a:xfrm>
              <a:off x="2961" y="527"/>
              <a:ext cx="573" cy="337"/>
              <a:chOff x="4055" y="2640"/>
              <a:chExt cx="573" cy="337"/>
            </a:xfrm>
          </p:grpSpPr>
          <p:sp>
            <p:nvSpPr>
              <p:cNvPr id="37918" name="Rectangle 72"/>
              <p:cNvSpPr>
                <a:spLocks noChangeAspect="1" noChangeArrowheads="1"/>
              </p:cNvSpPr>
              <p:nvPr/>
            </p:nvSpPr>
            <p:spPr bwMode="auto">
              <a:xfrm>
                <a:off x="4055" y="2640"/>
                <a:ext cx="573" cy="337"/>
              </a:xfrm>
              <a:prstGeom prst="rect">
                <a:avLst/>
              </a:prstGeom>
              <a:noFill/>
              <a:ln w="12700">
                <a:solidFill>
                  <a:srgbClr val="006600"/>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37919" name="Group 74"/>
              <p:cNvGrpSpPr>
                <a:grpSpLocks noChangeAspect="1"/>
              </p:cNvGrpSpPr>
              <p:nvPr/>
            </p:nvGrpSpPr>
            <p:grpSpPr bwMode="auto">
              <a:xfrm>
                <a:off x="4128" y="2762"/>
                <a:ext cx="421" cy="118"/>
                <a:chOff x="3002" y="2014"/>
                <a:chExt cx="421" cy="118"/>
              </a:xfrm>
            </p:grpSpPr>
            <p:sp>
              <p:nvSpPr>
                <p:cNvPr id="37920" name="Freeform 75"/>
                <p:cNvSpPr>
                  <a:spLocks noChangeAspect="1"/>
                </p:cNvSpPr>
                <p:nvPr/>
              </p:nvSpPr>
              <p:spPr bwMode="auto">
                <a:xfrm>
                  <a:off x="3158" y="2014"/>
                  <a:ext cx="121" cy="115"/>
                </a:xfrm>
                <a:custGeom>
                  <a:avLst/>
                  <a:gdLst>
                    <a:gd name="T0" fmla="*/ 0 w 121"/>
                    <a:gd name="T1" fmla="*/ 0 h 115"/>
                    <a:gd name="T2" fmla="*/ 0 w 121"/>
                    <a:gd name="T3" fmla="*/ 115 h 115"/>
                    <a:gd name="T4" fmla="*/ 121 w 121"/>
                    <a:gd name="T5" fmla="*/ 57 h 115"/>
                    <a:gd name="T6" fmla="*/ 0 w 121"/>
                    <a:gd name="T7" fmla="*/ 0 h 115"/>
                    <a:gd name="T8" fmla="*/ 0 60000 65536"/>
                    <a:gd name="T9" fmla="*/ 0 60000 65536"/>
                    <a:gd name="T10" fmla="*/ 0 60000 65536"/>
                    <a:gd name="T11" fmla="*/ 0 60000 65536"/>
                    <a:gd name="T12" fmla="*/ 0 w 121"/>
                    <a:gd name="T13" fmla="*/ 0 h 115"/>
                    <a:gd name="T14" fmla="*/ 121 w 121"/>
                    <a:gd name="T15" fmla="*/ 115 h 115"/>
                  </a:gdLst>
                  <a:ahLst/>
                  <a:cxnLst>
                    <a:cxn ang="T8">
                      <a:pos x="T0" y="T1"/>
                    </a:cxn>
                    <a:cxn ang="T9">
                      <a:pos x="T2" y="T3"/>
                    </a:cxn>
                    <a:cxn ang="T10">
                      <a:pos x="T4" y="T5"/>
                    </a:cxn>
                    <a:cxn ang="T11">
                      <a:pos x="T6" y="T7"/>
                    </a:cxn>
                  </a:cxnLst>
                  <a:rect l="T12" t="T13" r="T14" b="T15"/>
                  <a:pathLst>
                    <a:path w="121" h="115">
                      <a:moveTo>
                        <a:pt x="0" y="0"/>
                      </a:moveTo>
                      <a:lnTo>
                        <a:pt x="0" y="115"/>
                      </a:lnTo>
                      <a:lnTo>
                        <a:pt x="121" y="57"/>
                      </a:lnTo>
                      <a:lnTo>
                        <a:pt x="0" y="0"/>
                      </a:lnTo>
                      <a:close/>
                    </a:path>
                  </a:pathLst>
                </a:custGeom>
                <a:solidFill>
                  <a:srgbClr val="006600"/>
                </a:solidFill>
                <a:ln w="14288">
                  <a:solidFill>
                    <a:srgbClr val="000000"/>
                  </a:solidFill>
                  <a:prstDash val="solid"/>
                  <a:round/>
                  <a:headEnd/>
                  <a:tailEnd/>
                </a:ln>
              </p:spPr>
              <p:txBody>
                <a:bodyPr/>
                <a:lstStyle/>
                <a:p>
                  <a:endParaRPr lang="pt-BR"/>
                </a:p>
              </p:txBody>
            </p:sp>
            <p:sp>
              <p:nvSpPr>
                <p:cNvPr id="37921" name="Rectangle 76"/>
                <p:cNvSpPr>
                  <a:spLocks noChangeAspect="1" noChangeArrowheads="1"/>
                </p:cNvSpPr>
                <p:nvPr/>
              </p:nvSpPr>
              <p:spPr bwMode="auto">
                <a:xfrm>
                  <a:off x="3276" y="2014"/>
                  <a:ext cx="23" cy="11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37922" name="Line 77"/>
                <p:cNvSpPr>
                  <a:spLocks noChangeAspect="1" noChangeShapeType="1"/>
                </p:cNvSpPr>
                <p:nvPr/>
              </p:nvSpPr>
              <p:spPr bwMode="auto">
                <a:xfrm>
                  <a:off x="3002" y="2066"/>
                  <a:ext cx="421" cy="2"/>
                </a:xfrm>
                <a:prstGeom prst="line">
                  <a:avLst/>
                </a:prstGeom>
                <a:noFill/>
                <a:ln w="14288">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37900" name="Group 79"/>
            <p:cNvGrpSpPr>
              <a:grpSpLocks noChangeAspect="1"/>
            </p:cNvGrpSpPr>
            <p:nvPr/>
          </p:nvGrpSpPr>
          <p:grpSpPr bwMode="auto">
            <a:xfrm>
              <a:off x="2958" y="1152"/>
              <a:ext cx="573" cy="337"/>
              <a:chOff x="4055" y="2640"/>
              <a:chExt cx="573" cy="337"/>
            </a:xfrm>
          </p:grpSpPr>
          <p:sp>
            <p:nvSpPr>
              <p:cNvPr id="37913" name="Rectangle 80"/>
              <p:cNvSpPr>
                <a:spLocks noChangeAspect="1" noChangeArrowheads="1"/>
              </p:cNvSpPr>
              <p:nvPr/>
            </p:nvSpPr>
            <p:spPr bwMode="auto">
              <a:xfrm>
                <a:off x="4055" y="2640"/>
                <a:ext cx="573" cy="337"/>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37914" name="Group 81"/>
              <p:cNvGrpSpPr>
                <a:grpSpLocks noChangeAspect="1"/>
              </p:cNvGrpSpPr>
              <p:nvPr/>
            </p:nvGrpSpPr>
            <p:grpSpPr bwMode="auto">
              <a:xfrm>
                <a:off x="4128" y="2762"/>
                <a:ext cx="421" cy="118"/>
                <a:chOff x="3002" y="2014"/>
                <a:chExt cx="421" cy="118"/>
              </a:xfrm>
            </p:grpSpPr>
            <p:sp>
              <p:nvSpPr>
                <p:cNvPr id="37915" name="Freeform 82"/>
                <p:cNvSpPr>
                  <a:spLocks noChangeAspect="1"/>
                </p:cNvSpPr>
                <p:nvPr/>
              </p:nvSpPr>
              <p:spPr bwMode="auto">
                <a:xfrm>
                  <a:off x="3158" y="2014"/>
                  <a:ext cx="121" cy="115"/>
                </a:xfrm>
                <a:custGeom>
                  <a:avLst/>
                  <a:gdLst>
                    <a:gd name="T0" fmla="*/ 0 w 121"/>
                    <a:gd name="T1" fmla="*/ 0 h 115"/>
                    <a:gd name="T2" fmla="*/ 0 w 121"/>
                    <a:gd name="T3" fmla="*/ 115 h 115"/>
                    <a:gd name="T4" fmla="*/ 121 w 121"/>
                    <a:gd name="T5" fmla="*/ 57 h 115"/>
                    <a:gd name="T6" fmla="*/ 0 w 121"/>
                    <a:gd name="T7" fmla="*/ 0 h 115"/>
                    <a:gd name="T8" fmla="*/ 0 60000 65536"/>
                    <a:gd name="T9" fmla="*/ 0 60000 65536"/>
                    <a:gd name="T10" fmla="*/ 0 60000 65536"/>
                    <a:gd name="T11" fmla="*/ 0 60000 65536"/>
                    <a:gd name="T12" fmla="*/ 0 w 121"/>
                    <a:gd name="T13" fmla="*/ 0 h 115"/>
                    <a:gd name="T14" fmla="*/ 121 w 121"/>
                    <a:gd name="T15" fmla="*/ 115 h 115"/>
                  </a:gdLst>
                  <a:ahLst/>
                  <a:cxnLst>
                    <a:cxn ang="T8">
                      <a:pos x="T0" y="T1"/>
                    </a:cxn>
                    <a:cxn ang="T9">
                      <a:pos x="T2" y="T3"/>
                    </a:cxn>
                    <a:cxn ang="T10">
                      <a:pos x="T4" y="T5"/>
                    </a:cxn>
                    <a:cxn ang="T11">
                      <a:pos x="T6" y="T7"/>
                    </a:cxn>
                  </a:cxnLst>
                  <a:rect l="T12" t="T13" r="T14" b="T15"/>
                  <a:pathLst>
                    <a:path w="121" h="115">
                      <a:moveTo>
                        <a:pt x="0" y="0"/>
                      </a:moveTo>
                      <a:lnTo>
                        <a:pt x="0" y="115"/>
                      </a:lnTo>
                      <a:lnTo>
                        <a:pt x="121" y="57"/>
                      </a:lnTo>
                      <a:lnTo>
                        <a:pt x="0" y="0"/>
                      </a:lnTo>
                      <a:close/>
                    </a:path>
                  </a:pathLst>
                </a:custGeom>
                <a:solidFill>
                  <a:srgbClr val="000099"/>
                </a:solidFill>
                <a:ln w="14288">
                  <a:solidFill>
                    <a:srgbClr val="000099"/>
                  </a:solidFill>
                  <a:prstDash val="solid"/>
                  <a:round/>
                  <a:headEnd/>
                  <a:tailEnd/>
                </a:ln>
              </p:spPr>
              <p:txBody>
                <a:bodyPr/>
                <a:lstStyle/>
                <a:p>
                  <a:endParaRPr lang="pt-BR"/>
                </a:p>
              </p:txBody>
            </p:sp>
            <p:sp>
              <p:nvSpPr>
                <p:cNvPr id="37916" name="Rectangle 83"/>
                <p:cNvSpPr>
                  <a:spLocks noChangeAspect="1" noChangeArrowheads="1"/>
                </p:cNvSpPr>
                <p:nvPr/>
              </p:nvSpPr>
              <p:spPr bwMode="auto">
                <a:xfrm>
                  <a:off x="3276" y="2014"/>
                  <a:ext cx="23" cy="118"/>
                </a:xfrm>
                <a:prstGeom prst="rect">
                  <a:avLst/>
                </a:prstGeom>
                <a:solidFill>
                  <a:srgbClr val="000099"/>
                </a:solidFill>
                <a:ln w="9525">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37917" name="Line 84"/>
                <p:cNvSpPr>
                  <a:spLocks noChangeAspect="1" noChangeShapeType="1"/>
                </p:cNvSpPr>
                <p:nvPr/>
              </p:nvSpPr>
              <p:spPr bwMode="auto">
                <a:xfrm>
                  <a:off x="3002" y="2066"/>
                  <a:ext cx="421" cy="2"/>
                </a:xfrm>
                <a:prstGeom prst="line">
                  <a:avLst/>
                </a:prstGeom>
                <a:noFill/>
                <a:ln w="14288">
                  <a:solidFill>
                    <a:srgbClr val="000099"/>
                  </a:solidFill>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37901" name="Freeform 85"/>
            <p:cNvSpPr>
              <a:spLocks noChangeAspect="1"/>
            </p:cNvSpPr>
            <p:nvPr/>
          </p:nvSpPr>
          <p:spPr bwMode="auto">
            <a:xfrm>
              <a:off x="1614" y="701"/>
              <a:ext cx="288" cy="627"/>
            </a:xfrm>
            <a:custGeom>
              <a:avLst/>
              <a:gdLst>
                <a:gd name="T0" fmla="*/ 55243830 w 192"/>
                <a:gd name="T1" fmla="*/ 0 h 720"/>
                <a:gd name="T2" fmla="*/ 0 w 192"/>
                <a:gd name="T3" fmla="*/ 0 h 720"/>
                <a:gd name="T4" fmla="*/ 0 w 192"/>
                <a:gd name="T5" fmla="*/ 10 h 720"/>
                <a:gd name="T6" fmla="*/ 55243830 w 192"/>
                <a:gd name="T7" fmla="*/ 10 h 720"/>
                <a:gd name="T8" fmla="*/ 0 60000 65536"/>
                <a:gd name="T9" fmla="*/ 0 60000 65536"/>
                <a:gd name="T10" fmla="*/ 0 60000 65536"/>
                <a:gd name="T11" fmla="*/ 0 60000 65536"/>
                <a:gd name="T12" fmla="*/ 0 w 192"/>
                <a:gd name="T13" fmla="*/ 0 h 720"/>
                <a:gd name="T14" fmla="*/ 192 w 192"/>
                <a:gd name="T15" fmla="*/ 720 h 720"/>
              </a:gdLst>
              <a:ahLst/>
              <a:cxnLst>
                <a:cxn ang="T8">
                  <a:pos x="T0" y="T1"/>
                </a:cxn>
                <a:cxn ang="T9">
                  <a:pos x="T2" y="T3"/>
                </a:cxn>
                <a:cxn ang="T10">
                  <a:pos x="T4" y="T5"/>
                </a:cxn>
                <a:cxn ang="T11">
                  <a:pos x="T6" y="T7"/>
                </a:cxn>
              </a:cxnLst>
              <a:rect l="T12" t="T13" r="T14" b="T15"/>
              <a:pathLst>
                <a:path w="192" h="720">
                  <a:moveTo>
                    <a:pt x="192" y="0"/>
                  </a:moveTo>
                  <a:lnTo>
                    <a:pt x="0" y="0"/>
                  </a:lnTo>
                  <a:lnTo>
                    <a:pt x="0" y="720"/>
                  </a:lnTo>
                  <a:lnTo>
                    <a:pt x="192" y="720"/>
                  </a:lnTo>
                </a:path>
              </a:pathLst>
            </a:custGeom>
            <a:noFill/>
            <a:ln w="12700" cap="flat" cmpd="sng">
              <a:solidFill>
                <a:schemeClr val="tx1"/>
              </a:solidFill>
              <a:prstDash val="solid"/>
              <a:round/>
              <a:headEnd type="stealth" w="lg"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37902" name="Line 86"/>
            <p:cNvSpPr>
              <a:spLocks noChangeAspect="1" noChangeShapeType="1"/>
            </p:cNvSpPr>
            <p:nvPr/>
          </p:nvSpPr>
          <p:spPr bwMode="auto">
            <a:xfrm>
              <a:off x="1348" y="1008"/>
              <a:ext cx="266"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7903" name="Line 87"/>
            <p:cNvSpPr>
              <a:spLocks noChangeAspect="1" noChangeShapeType="1"/>
            </p:cNvSpPr>
            <p:nvPr/>
          </p:nvSpPr>
          <p:spPr bwMode="auto">
            <a:xfrm>
              <a:off x="2676" y="720"/>
              <a:ext cx="285" cy="0"/>
            </a:xfrm>
            <a:prstGeom prst="line">
              <a:avLst/>
            </a:prstGeom>
            <a:noFill/>
            <a:ln w="12700">
              <a:solidFill>
                <a:srgbClr val="006600"/>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7904" name="Line 94"/>
            <p:cNvSpPr>
              <a:spLocks noChangeAspect="1" noChangeShapeType="1"/>
            </p:cNvSpPr>
            <p:nvPr/>
          </p:nvSpPr>
          <p:spPr bwMode="auto">
            <a:xfrm>
              <a:off x="2670" y="1344"/>
              <a:ext cx="285" cy="0"/>
            </a:xfrm>
            <a:prstGeom prst="line">
              <a:avLst/>
            </a:prstGeom>
            <a:noFill/>
            <a:ln w="12700">
              <a:solidFill>
                <a:srgbClr val="000099"/>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7905" name="AutoShape 95"/>
            <p:cNvSpPr>
              <a:spLocks noChangeAspect="1" noChangeArrowheads="1"/>
            </p:cNvSpPr>
            <p:nvPr/>
          </p:nvSpPr>
          <p:spPr bwMode="auto">
            <a:xfrm>
              <a:off x="3870" y="913"/>
              <a:ext cx="192" cy="191"/>
            </a:xfrm>
            <a:prstGeom prst="flowChartOr">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37906" name="Freeform 96"/>
            <p:cNvSpPr>
              <a:spLocks noChangeAspect="1"/>
            </p:cNvSpPr>
            <p:nvPr/>
          </p:nvSpPr>
          <p:spPr bwMode="auto">
            <a:xfrm>
              <a:off x="3534" y="703"/>
              <a:ext cx="432" cy="209"/>
            </a:xfrm>
            <a:custGeom>
              <a:avLst/>
              <a:gdLst>
                <a:gd name="T0" fmla="*/ 0 w 432"/>
                <a:gd name="T1" fmla="*/ 0 h 240"/>
                <a:gd name="T2" fmla="*/ 432 w 432"/>
                <a:gd name="T3" fmla="*/ 0 h 240"/>
                <a:gd name="T4" fmla="*/ 432 w 432"/>
                <a:gd name="T5" fmla="*/ 3 h 240"/>
                <a:gd name="T6" fmla="*/ 0 60000 65536"/>
                <a:gd name="T7" fmla="*/ 0 60000 65536"/>
                <a:gd name="T8" fmla="*/ 0 60000 65536"/>
                <a:gd name="T9" fmla="*/ 0 w 432"/>
                <a:gd name="T10" fmla="*/ 0 h 240"/>
                <a:gd name="T11" fmla="*/ 432 w 432"/>
                <a:gd name="T12" fmla="*/ 240 h 240"/>
              </a:gdLst>
              <a:ahLst/>
              <a:cxnLst>
                <a:cxn ang="T6">
                  <a:pos x="T0" y="T1"/>
                </a:cxn>
                <a:cxn ang="T7">
                  <a:pos x="T2" y="T3"/>
                </a:cxn>
                <a:cxn ang="T8">
                  <a:pos x="T4" y="T5"/>
                </a:cxn>
              </a:cxnLst>
              <a:rect l="T9" t="T10" r="T11" b="T12"/>
              <a:pathLst>
                <a:path w="432" h="240">
                  <a:moveTo>
                    <a:pt x="0" y="0"/>
                  </a:moveTo>
                  <a:lnTo>
                    <a:pt x="432" y="0"/>
                  </a:lnTo>
                  <a:lnTo>
                    <a:pt x="432" y="240"/>
                  </a:lnTo>
                </a:path>
              </a:pathLst>
            </a:custGeom>
            <a:noFill/>
            <a:ln w="12700" cap="flat" cmpd="sng">
              <a:solidFill>
                <a:srgbClr val="006600"/>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37907" name="Freeform 97"/>
            <p:cNvSpPr>
              <a:spLocks noChangeAspect="1"/>
            </p:cNvSpPr>
            <p:nvPr/>
          </p:nvSpPr>
          <p:spPr bwMode="auto">
            <a:xfrm flipV="1">
              <a:off x="3534" y="1104"/>
              <a:ext cx="432" cy="217"/>
            </a:xfrm>
            <a:custGeom>
              <a:avLst/>
              <a:gdLst>
                <a:gd name="T0" fmla="*/ 0 w 432"/>
                <a:gd name="T1" fmla="*/ 0 h 240"/>
                <a:gd name="T2" fmla="*/ 432 w 432"/>
                <a:gd name="T3" fmla="*/ 0 h 240"/>
                <a:gd name="T4" fmla="*/ 432 w 432"/>
                <a:gd name="T5" fmla="*/ 11 h 240"/>
                <a:gd name="T6" fmla="*/ 0 60000 65536"/>
                <a:gd name="T7" fmla="*/ 0 60000 65536"/>
                <a:gd name="T8" fmla="*/ 0 60000 65536"/>
                <a:gd name="T9" fmla="*/ 0 w 432"/>
                <a:gd name="T10" fmla="*/ 0 h 240"/>
                <a:gd name="T11" fmla="*/ 432 w 432"/>
                <a:gd name="T12" fmla="*/ 240 h 240"/>
              </a:gdLst>
              <a:ahLst/>
              <a:cxnLst>
                <a:cxn ang="T6">
                  <a:pos x="T0" y="T1"/>
                </a:cxn>
                <a:cxn ang="T7">
                  <a:pos x="T2" y="T3"/>
                </a:cxn>
                <a:cxn ang="T8">
                  <a:pos x="T4" y="T5"/>
                </a:cxn>
              </a:cxnLst>
              <a:rect l="T9" t="T10" r="T11" b="T12"/>
              <a:pathLst>
                <a:path w="432" h="240">
                  <a:moveTo>
                    <a:pt x="0" y="0"/>
                  </a:moveTo>
                  <a:lnTo>
                    <a:pt x="432" y="0"/>
                  </a:lnTo>
                  <a:lnTo>
                    <a:pt x="432" y="240"/>
                  </a:lnTo>
                </a:path>
              </a:pathLst>
            </a:custGeom>
            <a:noFill/>
            <a:ln w="12700" cap="flat" cmpd="sng">
              <a:solidFill>
                <a:srgbClr val="0000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37908" name="Line 98"/>
            <p:cNvSpPr>
              <a:spLocks noChangeAspect="1" noChangeShapeType="1"/>
            </p:cNvSpPr>
            <p:nvPr/>
          </p:nvSpPr>
          <p:spPr bwMode="auto">
            <a:xfrm>
              <a:off x="4062" y="1008"/>
              <a:ext cx="192"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7909" name="Text Box 99"/>
            <p:cNvSpPr txBox="1">
              <a:spLocks noChangeAspect="1" noChangeArrowheads="1"/>
            </p:cNvSpPr>
            <p:nvPr/>
          </p:nvSpPr>
          <p:spPr bwMode="auto">
            <a:xfrm>
              <a:off x="2683" y="334"/>
              <a:ext cx="3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ASK</a:t>
              </a:r>
              <a:r>
                <a:rPr lang="pt-BR" altLang="pt-BR" b="1" baseline="-25000">
                  <a:solidFill>
                    <a:srgbClr val="006600"/>
                  </a:solidFill>
                </a:rPr>
                <a:t>1</a:t>
              </a:r>
              <a:endParaRPr lang="pt-BR" altLang="pt-BR" b="1">
                <a:solidFill>
                  <a:srgbClr val="006600"/>
                </a:solidFill>
              </a:endParaRPr>
            </a:p>
          </p:txBody>
        </p:sp>
        <p:sp>
          <p:nvSpPr>
            <p:cNvPr id="37910" name="Text Box 100"/>
            <p:cNvSpPr txBox="1">
              <a:spLocks noChangeAspect="1" noChangeArrowheads="1"/>
            </p:cNvSpPr>
            <p:nvPr/>
          </p:nvSpPr>
          <p:spPr bwMode="auto">
            <a:xfrm>
              <a:off x="2683" y="976"/>
              <a:ext cx="36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99"/>
                  </a:solidFill>
                </a:rPr>
                <a:t>ASK</a:t>
              </a:r>
              <a:r>
                <a:rPr lang="pt-BR" altLang="pt-BR" b="1" baseline="-25000">
                  <a:solidFill>
                    <a:srgbClr val="000099"/>
                  </a:solidFill>
                </a:rPr>
                <a:t>2</a:t>
              </a:r>
              <a:endParaRPr lang="pt-BR" altLang="pt-BR" b="1">
                <a:solidFill>
                  <a:srgbClr val="000099"/>
                </a:solidFill>
              </a:endParaRPr>
            </a:p>
          </p:txBody>
        </p:sp>
        <p:sp>
          <p:nvSpPr>
            <p:cNvPr id="37911" name="Text Box 101"/>
            <p:cNvSpPr txBox="1">
              <a:spLocks noChangeAspect="1" noChangeArrowheads="1"/>
            </p:cNvSpPr>
            <p:nvPr/>
          </p:nvSpPr>
          <p:spPr bwMode="auto">
            <a:xfrm>
              <a:off x="3788" y="816"/>
              <a:ext cx="14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a:t>
              </a:r>
            </a:p>
          </p:txBody>
        </p:sp>
        <p:sp>
          <p:nvSpPr>
            <p:cNvPr id="37912" name="Text Box 102"/>
            <p:cNvSpPr txBox="1">
              <a:spLocks noChangeAspect="1" noChangeArrowheads="1"/>
            </p:cNvSpPr>
            <p:nvPr/>
          </p:nvSpPr>
          <p:spPr bwMode="auto">
            <a:xfrm>
              <a:off x="3808" y="1045"/>
              <a:ext cx="1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2400" b="1">
                  <a:solidFill>
                    <a:srgbClr val="000099"/>
                  </a:solidFill>
                </a:rPr>
                <a:t>-</a:t>
              </a:r>
            </a:p>
          </p:txBody>
        </p:sp>
      </p:grpSp>
      <p:sp>
        <p:nvSpPr>
          <p:cNvPr id="37893" name="Rectangle 104"/>
          <p:cNvSpPr>
            <a:spLocks noChangeArrowheads="1"/>
          </p:cNvSpPr>
          <p:nvPr/>
        </p:nvSpPr>
        <p:spPr bwMode="auto">
          <a:xfrm>
            <a:off x="0" y="1295796"/>
            <a:ext cx="9144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buClr>
                <a:srgbClr val="000099"/>
              </a:buClr>
              <a:buFont typeface="Wingdings" pitchFamily="2" charset="2"/>
              <a:buChar char="v"/>
            </a:pPr>
            <a:r>
              <a:rPr lang="pt-BR" altLang="pt-BR" dirty="0" err="1">
                <a:solidFill>
                  <a:srgbClr val="006600"/>
                </a:solidFill>
              </a:rPr>
              <a:t>Demodulação</a:t>
            </a:r>
            <a:r>
              <a:rPr lang="pt-BR" altLang="pt-BR" dirty="0">
                <a:solidFill>
                  <a:srgbClr val="006600"/>
                </a:solidFill>
              </a:rPr>
              <a:t>:</a:t>
            </a:r>
          </a:p>
          <a:p>
            <a:pPr lvl="1" algn="l">
              <a:lnSpc>
                <a:spcPct val="130000"/>
              </a:lnSpc>
              <a:spcBef>
                <a:spcPct val="20000"/>
              </a:spcBef>
              <a:buClr>
                <a:srgbClr val="000099"/>
              </a:buClr>
              <a:buFont typeface="Wingdings" pitchFamily="2" charset="2"/>
              <a:buChar char="Ø"/>
            </a:pPr>
            <a:r>
              <a:rPr lang="pt-BR" altLang="pt-BR" dirty="0">
                <a:solidFill>
                  <a:srgbClr val="000099"/>
                </a:solidFill>
              </a:rPr>
              <a:t>pode ser feita utilizando dois detectores de envoltória.</a:t>
            </a:r>
          </a:p>
        </p:txBody>
      </p:sp>
      <p:sp>
        <p:nvSpPr>
          <p:cNvPr id="37894" name="Rectangle 120"/>
          <p:cNvSpPr>
            <a:spLocks noChangeArrowheads="1"/>
          </p:cNvSpPr>
          <p:nvPr/>
        </p:nvSpPr>
        <p:spPr bwMode="auto">
          <a:xfrm>
            <a:off x="0" y="5447109"/>
            <a:ext cx="9144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257300" indent="-3429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just">
              <a:lnSpc>
                <a:spcPct val="120000"/>
              </a:lnSpc>
              <a:spcBef>
                <a:spcPct val="20000"/>
              </a:spcBef>
              <a:spcAft>
                <a:spcPct val="20000"/>
              </a:spcAft>
              <a:buClr>
                <a:srgbClr val="000099"/>
              </a:buClr>
              <a:buFont typeface="Wingdings" pitchFamily="2" charset="2"/>
              <a:buChar char="v"/>
            </a:pPr>
            <a:r>
              <a:rPr lang="pt-BR" altLang="pt-BR" dirty="0">
                <a:solidFill>
                  <a:srgbClr val="006600"/>
                </a:solidFill>
              </a:rPr>
              <a:t>Problemas no processo de detecção:</a:t>
            </a:r>
          </a:p>
          <a:p>
            <a:pPr lvl="1" algn="just">
              <a:lnSpc>
                <a:spcPct val="120000"/>
              </a:lnSpc>
              <a:spcBef>
                <a:spcPct val="20000"/>
              </a:spcBef>
              <a:spcAft>
                <a:spcPct val="20000"/>
              </a:spcAft>
              <a:buFont typeface="Wingdings" pitchFamily="2" charset="2"/>
              <a:buChar char="Ø"/>
            </a:pPr>
            <a:r>
              <a:rPr lang="pt-BR" altLang="pt-BR" dirty="0"/>
              <a:t>os mesmos da modulação AM.</a:t>
            </a:r>
          </a:p>
          <a:p>
            <a:pPr lvl="2" algn="just">
              <a:lnSpc>
                <a:spcPct val="120000"/>
              </a:lnSpc>
              <a:spcBef>
                <a:spcPct val="20000"/>
              </a:spcBef>
              <a:spcAft>
                <a:spcPct val="20000"/>
              </a:spcAft>
              <a:buFont typeface="Arial" charset="0"/>
              <a:buChar char="•"/>
            </a:pPr>
            <a:r>
              <a:rPr lang="pt-BR" altLang="pt-BR" dirty="0"/>
              <a:t>ruído no processo de detecção, distorções.</a:t>
            </a:r>
          </a:p>
        </p:txBody>
      </p:sp>
      <p:sp>
        <p:nvSpPr>
          <p:cNvPr id="2" name="Título 1"/>
          <p:cNvSpPr>
            <a:spLocks noGrp="1"/>
          </p:cNvSpPr>
          <p:nvPr>
            <p:ph type="title"/>
          </p:nvPr>
        </p:nvSpPr>
        <p:spPr/>
        <p:txBody>
          <a:bodyPr/>
          <a:lstStyle/>
          <a:p>
            <a:r>
              <a:rPr lang="pt-BR" dirty="0" smtClean="0"/>
              <a:t>FSK</a:t>
            </a:r>
            <a:endParaRPr lang="pt-BR" dirty="0"/>
          </a:p>
        </p:txBody>
      </p:sp>
    </p:spTree>
    <p:extLst>
      <p:ext uri="{BB962C8B-B14F-4D97-AF65-F5344CB8AC3E}">
        <p14:creationId xmlns:p14="http://schemas.microsoft.com/office/powerpoint/2010/main" val="2690526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FSK</a:t>
            </a:r>
            <a:endParaRPr lang="pt-BR" dirty="0"/>
          </a:p>
        </p:txBody>
      </p:sp>
      <p:sp>
        <p:nvSpPr>
          <p:cNvPr id="5" name="Espaço Reservado para Conteúdo 4"/>
          <p:cNvSpPr>
            <a:spLocks noGrp="1"/>
          </p:cNvSpPr>
          <p:nvPr>
            <p:ph idx="1"/>
          </p:nvPr>
        </p:nvSpPr>
        <p:spPr>
          <a:xfrm>
            <a:off x="457200" y="1600200"/>
            <a:ext cx="8229600" cy="4997152"/>
          </a:xfrm>
        </p:spPr>
        <p:txBody>
          <a:bodyPr>
            <a:normAutofit fontScale="70000" lnSpcReduction="20000"/>
          </a:bodyPr>
          <a:lstStyle/>
          <a:p>
            <a:r>
              <a:rPr lang="pt-BR" dirty="0"/>
              <a:t>O processo de modulação FSK (</a:t>
            </a:r>
            <a:r>
              <a:rPr lang="pt-BR" dirty="0" err="1"/>
              <a:t>Frequency</a:t>
            </a:r>
            <a:r>
              <a:rPr lang="pt-BR" dirty="0"/>
              <a:t> shift-</a:t>
            </a:r>
            <a:r>
              <a:rPr lang="pt-BR" dirty="0" err="1"/>
              <a:t>keying</a:t>
            </a:r>
            <a:r>
              <a:rPr lang="pt-BR" dirty="0"/>
              <a:t>), consiste em variar a frequência da onda portadora em função do sinal modulante, no presente caso, o sinal digital a ser transmitido. </a:t>
            </a:r>
            <a:endParaRPr lang="pt-BR" dirty="0" smtClean="0"/>
          </a:p>
          <a:p>
            <a:r>
              <a:rPr lang="pt-BR" dirty="0" smtClean="0"/>
              <a:t>Este </a:t>
            </a:r>
            <a:r>
              <a:rPr lang="pt-BR" dirty="0"/>
              <a:t>tipo de modulação pode ser considerado equivalente a modulação em FM para sinais analógicos</a:t>
            </a:r>
            <a:r>
              <a:rPr lang="pt-BR" dirty="0" smtClean="0"/>
              <a:t>. </a:t>
            </a:r>
          </a:p>
          <a:p>
            <a:r>
              <a:rPr lang="pt-BR" dirty="0" smtClean="0"/>
              <a:t>A </a:t>
            </a:r>
            <a:r>
              <a:rPr lang="pt-BR" dirty="0"/>
              <a:t>amplitude da onda portadora modulada é mantida constante durante todo o processo da modulação; quando ocorrer a presença de um nível lógico "1" no sinal digital, a frequência da portadora é modificada para poder ser depois compreendida no processo de demodulação. A frequência resultante transmitida será a frequência da onda portadora </a:t>
            </a:r>
            <a:r>
              <a:rPr lang="pt-BR" dirty="0" err="1"/>
              <a:t>fp</a:t>
            </a:r>
            <a:r>
              <a:rPr lang="pt-BR" dirty="0"/>
              <a:t> </a:t>
            </a:r>
            <a:r>
              <a:rPr lang="pt-BR" dirty="0" smtClean="0"/>
              <a:t>diminuída </a:t>
            </a:r>
            <a:r>
              <a:rPr lang="pt-BR" dirty="0"/>
              <a:t>de uma frequência de desvio </a:t>
            </a:r>
            <a:r>
              <a:rPr lang="pt-BR" dirty="0" err="1"/>
              <a:t>fd</a:t>
            </a:r>
            <a:r>
              <a:rPr lang="pt-BR" dirty="0"/>
              <a:t> . Matematicamente a onda resultante modulada será:</a:t>
            </a:r>
          </a:p>
          <a:p>
            <a:pPr marL="0" indent="0">
              <a:buNone/>
            </a:pPr>
            <a:r>
              <a:rPr lang="pt-BR" dirty="0" smtClean="0"/>
              <a:t>			</a:t>
            </a:r>
            <a:r>
              <a:rPr lang="pt-BR" dirty="0" err="1" smtClean="0"/>
              <a:t>fr</a:t>
            </a:r>
            <a:r>
              <a:rPr lang="pt-BR" dirty="0" smtClean="0"/>
              <a:t> </a:t>
            </a:r>
            <a:r>
              <a:rPr lang="pt-BR" dirty="0"/>
              <a:t>= </a:t>
            </a:r>
            <a:r>
              <a:rPr lang="pt-BR" dirty="0" err="1"/>
              <a:t>fp</a:t>
            </a:r>
            <a:r>
              <a:rPr lang="pt-BR" dirty="0"/>
              <a:t> - </a:t>
            </a:r>
            <a:r>
              <a:rPr lang="pt-BR" dirty="0" err="1"/>
              <a:t>fd</a:t>
            </a:r>
            <a:r>
              <a:rPr lang="pt-BR" dirty="0"/>
              <a:t> .</a:t>
            </a:r>
          </a:p>
          <a:p>
            <a:r>
              <a:rPr lang="pt-BR" dirty="0"/>
              <a:t>Se registrada a ocorrência de um nível lógico "0" no sinal digital, a frequência resultante aplicada será a frequência da onda portadora acrescida da frequência de desvio:</a:t>
            </a:r>
          </a:p>
          <a:p>
            <a:pPr marL="0" indent="0">
              <a:buNone/>
            </a:pPr>
            <a:r>
              <a:rPr lang="pt-BR" dirty="0" smtClean="0"/>
              <a:t>			</a:t>
            </a:r>
            <a:r>
              <a:rPr lang="pt-BR" dirty="0" err="1" smtClean="0"/>
              <a:t>fr</a:t>
            </a:r>
            <a:r>
              <a:rPr lang="pt-BR" dirty="0" smtClean="0"/>
              <a:t> </a:t>
            </a:r>
            <a:r>
              <a:rPr lang="pt-BR" dirty="0"/>
              <a:t>= </a:t>
            </a:r>
            <a:r>
              <a:rPr lang="pt-BR" dirty="0" err="1"/>
              <a:t>fp</a:t>
            </a:r>
            <a:r>
              <a:rPr lang="pt-BR" dirty="0"/>
              <a:t> + </a:t>
            </a:r>
            <a:r>
              <a:rPr lang="pt-BR" dirty="0" err="1"/>
              <a:t>fd</a:t>
            </a:r>
            <a:r>
              <a:rPr lang="pt-BR" dirty="0"/>
              <a:t> .</a:t>
            </a:r>
          </a:p>
          <a:p>
            <a:endParaRPr lang="pt-BR" dirty="0"/>
          </a:p>
        </p:txBody>
      </p:sp>
    </p:spTree>
    <p:extLst>
      <p:ext uri="{BB962C8B-B14F-4D97-AF65-F5344CB8AC3E}">
        <p14:creationId xmlns:p14="http://schemas.microsoft.com/office/powerpoint/2010/main" val="3533192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Espectro de FSK</a:t>
            </a:r>
            <a:endParaRPr lang="pt-BR" dirty="0"/>
          </a:p>
        </p:txBody>
      </p:sp>
      <p:pic>
        <p:nvPicPr>
          <p:cNvPr id="241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4104456" cy="546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7570" name="Picture 2" descr="Image result for modulaÃ§Ã£o 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28575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099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6" name="Group 7"/>
          <p:cNvGrpSpPr>
            <a:grpSpLocks noChangeAspect="1"/>
          </p:cNvGrpSpPr>
          <p:nvPr/>
        </p:nvGrpSpPr>
        <p:grpSpPr bwMode="auto">
          <a:xfrm>
            <a:off x="522288" y="1772816"/>
            <a:ext cx="8088312" cy="2138362"/>
            <a:chOff x="1261" y="2832"/>
            <a:chExt cx="3628" cy="960"/>
          </a:xfrm>
        </p:grpSpPr>
        <p:grpSp>
          <p:nvGrpSpPr>
            <p:cNvPr id="38919" name="Group 8"/>
            <p:cNvGrpSpPr>
              <a:grpSpLocks noChangeAspect="1"/>
            </p:cNvGrpSpPr>
            <p:nvPr/>
          </p:nvGrpSpPr>
          <p:grpSpPr bwMode="auto">
            <a:xfrm>
              <a:off x="1872" y="2837"/>
              <a:ext cx="774" cy="331"/>
              <a:chOff x="1896" y="2837"/>
              <a:chExt cx="774" cy="331"/>
            </a:xfrm>
          </p:grpSpPr>
          <p:sp>
            <p:nvSpPr>
              <p:cNvPr id="38929" name="Rectangle 9"/>
              <p:cNvSpPr>
                <a:spLocks noChangeAspect="1" noChangeArrowheads="1"/>
              </p:cNvSpPr>
              <p:nvPr/>
            </p:nvSpPr>
            <p:spPr bwMode="auto">
              <a:xfrm>
                <a:off x="1896" y="2837"/>
                <a:ext cx="774" cy="331"/>
              </a:xfrm>
              <a:prstGeom prst="rect">
                <a:avLst/>
              </a:prstGeom>
              <a:solidFill>
                <a:srgbClr val="FFFFCC"/>
              </a:solidFill>
              <a:ln w="12700">
                <a:solidFill>
                  <a:schemeClr val="tx1"/>
                </a:solidFill>
                <a:miter lim="800000"/>
                <a:headEnd/>
                <a:tailEnd type="none" w="lg" len="med"/>
              </a:ln>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38930" name="Text Box 10"/>
              <p:cNvSpPr txBox="1">
                <a:spLocks noChangeAspect="1" noChangeArrowheads="1"/>
              </p:cNvSpPr>
              <p:nvPr/>
            </p:nvSpPr>
            <p:spPr bwMode="auto">
              <a:xfrm>
                <a:off x="2186" y="2898"/>
                <a:ext cx="2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2800" b="1">
                    <a:sym typeface="Symbol" pitchFamily="18" charset="2"/>
                  </a:rPr>
                  <a:t></a:t>
                </a:r>
                <a:endParaRPr lang="pt-BR" altLang="pt-BR" sz="2800" b="1"/>
              </a:p>
            </p:txBody>
          </p:sp>
        </p:grpSp>
        <p:sp>
          <p:nvSpPr>
            <p:cNvPr id="38920" name="Rectangle 11"/>
            <p:cNvSpPr>
              <a:spLocks noChangeAspect="1" noChangeArrowheads="1"/>
            </p:cNvSpPr>
            <p:nvPr/>
          </p:nvSpPr>
          <p:spPr bwMode="auto">
            <a:xfrm>
              <a:off x="1872" y="3429"/>
              <a:ext cx="774" cy="363"/>
            </a:xfrm>
            <a:prstGeom prst="rect">
              <a:avLst/>
            </a:prstGeom>
            <a:solidFill>
              <a:srgbClr val="FFFFCC"/>
            </a:solidFill>
            <a:ln w="12700">
              <a:solidFill>
                <a:schemeClr val="tx1"/>
              </a:solidFill>
              <a:miter lim="800000"/>
              <a:headEnd/>
              <a:tailEnd type="none" w="lg" len="med"/>
            </a:ln>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VCO</a:t>
              </a:r>
            </a:p>
          </p:txBody>
        </p:sp>
        <p:sp>
          <p:nvSpPr>
            <p:cNvPr id="38921" name="Rectangle 12"/>
            <p:cNvSpPr>
              <a:spLocks noChangeAspect="1" noChangeArrowheads="1"/>
            </p:cNvSpPr>
            <p:nvPr/>
          </p:nvSpPr>
          <p:spPr bwMode="auto">
            <a:xfrm>
              <a:off x="3162" y="2832"/>
              <a:ext cx="774" cy="363"/>
            </a:xfrm>
            <a:prstGeom prst="rect">
              <a:avLst/>
            </a:prstGeom>
            <a:solidFill>
              <a:srgbClr val="FFFFCC"/>
            </a:solidFill>
            <a:ln w="12700">
              <a:solidFill>
                <a:schemeClr val="tx1"/>
              </a:solidFill>
              <a:miter lim="800000"/>
              <a:headEnd/>
              <a:tailEnd type="none" w="lg" len="med"/>
            </a:ln>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FPB</a:t>
              </a:r>
              <a:r>
                <a:rPr lang="pt-BR" altLang="pt-BR" b="1" baseline="-25000"/>
                <a:t>X</a:t>
              </a:r>
              <a:endParaRPr lang="pt-BR" altLang="pt-BR" b="1"/>
            </a:p>
          </p:txBody>
        </p:sp>
        <p:sp>
          <p:nvSpPr>
            <p:cNvPr id="38922" name="Line 13"/>
            <p:cNvSpPr>
              <a:spLocks noChangeAspect="1" noChangeShapeType="1"/>
            </p:cNvSpPr>
            <p:nvPr/>
          </p:nvSpPr>
          <p:spPr bwMode="auto">
            <a:xfrm>
              <a:off x="1608" y="3024"/>
              <a:ext cx="264"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8923" name="Line 14"/>
            <p:cNvSpPr>
              <a:spLocks noChangeAspect="1" noChangeShapeType="1"/>
            </p:cNvSpPr>
            <p:nvPr/>
          </p:nvSpPr>
          <p:spPr bwMode="auto">
            <a:xfrm>
              <a:off x="2646" y="3024"/>
              <a:ext cx="511"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8924" name="Line 15"/>
            <p:cNvSpPr>
              <a:spLocks noChangeAspect="1" noChangeShapeType="1"/>
            </p:cNvSpPr>
            <p:nvPr/>
          </p:nvSpPr>
          <p:spPr bwMode="auto">
            <a:xfrm flipV="1">
              <a:off x="2256" y="3168"/>
              <a:ext cx="0" cy="261"/>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8925" name="Line 16"/>
            <p:cNvSpPr>
              <a:spLocks noChangeAspect="1" noChangeShapeType="1"/>
            </p:cNvSpPr>
            <p:nvPr/>
          </p:nvSpPr>
          <p:spPr bwMode="auto">
            <a:xfrm>
              <a:off x="3936" y="3024"/>
              <a:ext cx="576"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38926" name="Freeform 17"/>
            <p:cNvSpPr>
              <a:spLocks noChangeAspect="1"/>
            </p:cNvSpPr>
            <p:nvPr/>
          </p:nvSpPr>
          <p:spPr bwMode="auto">
            <a:xfrm>
              <a:off x="2640" y="3024"/>
              <a:ext cx="1536" cy="576"/>
            </a:xfrm>
            <a:custGeom>
              <a:avLst/>
              <a:gdLst>
                <a:gd name="T0" fmla="*/ 1536 w 1536"/>
                <a:gd name="T1" fmla="*/ 0 h 576"/>
                <a:gd name="T2" fmla="*/ 1536 w 1536"/>
                <a:gd name="T3" fmla="*/ 576 h 576"/>
                <a:gd name="T4" fmla="*/ 0 w 1536"/>
                <a:gd name="T5" fmla="*/ 576 h 576"/>
                <a:gd name="T6" fmla="*/ 0 60000 65536"/>
                <a:gd name="T7" fmla="*/ 0 60000 65536"/>
                <a:gd name="T8" fmla="*/ 0 60000 65536"/>
                <a:gd name="T9" fmla="*/ 0 w 1536"/>
                <a:gd name="T10" fmla="*/ 0 h 576"/>
                <a:gd name="T11" fmla="*/ 1536 w 1536"/>
                <a:gd name="T12" fmla="*/ 576 h 576"/>
              </a:gdLst>
              <a:ahLst/>
              <a:cxnLst>
                <a:cxn ang="T6">
                  <a:pos x="T0" y="T1"/>
                </a:cxn>
                <a:cxn ang="T7">
                  <a:pos x="T2" y="T3"/>
                </a:cxn>
                <a:cxn ang="T8">
                  <a:pos x="T4" y="T5"/>
                </a:cxn>
              </a:cxnLst>
              <a:rect l="T9" t="T10" r="T11" b="T12"/>
              <a:pathLst>
                <a:path w="1536" h="576">
                  <a:moveTo>
                    <a:pt x="1536" y="0"/>
                  </a:moveTo>
                  <a:lnTo>
                    <a:pt x="1536" y="576"/>
                  </a:lnTo>
                  <a:lnTo>
                    <a:pt x="0" y="576"/>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38927" name="Text Box 18"/>
            <p:cNvSpPr txBox="1">
              <a:spLocks noChangeAspect="1" noChangeArrowheads="1"/>
            </p:cNvSpPr>
            <p:nvPr/>
          </p:nvSpPr>
          <p:spPr bwMode="auto">
            <a:xfrm>
              <a:off x="1261" y="2948"/>
              <a:ext cx="31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FSK</a:t>
              </a:r>
            </a:p>
          </p:txBody>
        </p:sp>
        <p:sp>
          <p:nvSpPr>
            <p:cNvPr id="38928" name="Text Box 19"/>
            <p:cNvSpPr txBox="1">
              <a:spLocks noChangeAspect="1" noChangeArrowheads="1"/>
            </p:cNvSpPr>
            <p:nvPr/>
          </p:nvSpPr>
          <p:spPr bwMode="auto">
            <a:xfrm>
              <a:off x="4513" y="2944"/>
              <a:ext cx="37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saída</a:t>
              </a:r>
            </a:p>
          </p:txBody>
        </p:sp>
      </p:grpSp>
      <p:sp>
        <p:nvSpPr>
          <p:cNvPr id="38917" name="Rectangle 20"/>
          <p:cNvSpPr>
            <a:spLocks noChangeArrowheads="1"/>
          </p:cNvSpPr>
          <p:nvPr/>
        </p:nvSpPr>
        <p:spPr bwMode="auto">
          <a:xfrm>
            <a:off x="0" y="4351263"/>
            <a:ext cx="9144000" cy="260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just">
              <a:lnSpc>
                <a:spcPct val="120000"/>
              </a:lnSpc>
              <a:spcBef>
                <a:spcPct val="20000"/>
              </a:spcBef>
              <a:spcAft>
                <a:spcPct val="20000"/>
              </a:spcAft>
              <a:buClr>
                <a:srgbClr val="000099"/>
              </a:buClr>
              <a:buFont typeface="Wingdings" pitchFamily="2" charset="2"/>
              <a:buChar char="v"/>
            </a:pPr>
            <a:r>
              <a:rPr lang="pt-BR" altLang="pt-BR" dirty="0">
                <a:solidFill>
                  <a:srgbClr val="006600"/>
                </a:solidFill>
              </a:rPr>
              <a:t>Vantagens da modulação FSK:</a:t>
            </a:r>
          </a:p>
          <a:p>
            <a:pPr lvl="1" algn="just">
              <a:lnSpc>
                <a:spcPct val="120000"/>
              </a:lnSpc>
              <a:spcBef>
                <a:spcPct val="20000"/>
              </a:spcBef>
              <a:spcAft>
                <a:spcPct val="20000"/>
              </a:spcAft>
              <a:buFont typeface="Wingdings" pitchFamily="2" charset="2"/>
              <a:buChar char="Ø"/>
            </a:pPr>
            <a:r>
              <a:rPr lang="pt-BR" altLang="pt-BR" dirty="0"/>
              <a:t> propriedades da modulação angular (menor sensibilidade ao ruído).</a:t>
            </a:r>
          </a:p>
          <a:p>
            <a:pPr algn="just">
              <a:lnSpc>
                <a:spcPct val="120000"/>
              </a:lnSpc>
              <a:spcBef>
                <a:spcPct val="20000"/>
              </a:spcBef>
              <a:spcAft>
                <a:spcPct val="20000"/>
              </a:spcAft>
              <a:buClr>
                <a:srgbClr val="000099"/>
              </a:buClr>
              <a:buFont typeface="Wingdings" pitchFamily="2" charset="2"/>
              <a:buChar char="v"/>
            </a:pPr>
            <a:r>
              <a:rPr lang="pt-BR" altLang="pt-BR" dirty="0">
                <a:solidFill>
                  <a:srgbClr val="006600"/>
                </a:solidFill>
              </a:rPr>
              <a:t>Desvantagens:</a:t>
            </a:r>
          </a:p>
          <a:p>
            <a:pPr lvl="1" algn="just">
              <a:lnSpc>
                <a:spcPct val="120000"/>
              </a:lnSpc>
              <a:spcBef>
                <a:spcPct val="20000"/>
              </a:spcBef>
              <a:spcAft>
                <a:spcPct val="20000"/>
              </a:spcAft>
              <a:buFont typeface="Wingdings" pitchFamily="2" charset="2"/>
              <a:buChar char="Ø"/>
            </a:pPr>
            <a:r>
              <a:rPr lang="pt-BR" altLang="pt-BR" dirty="0"/>
              <a:t> largura de faixa (</a:t>
            </a:r>
            <a:r>
              <a:rPr lang="pt-BR" altLang="pt-BR" dirty="0" err="1"/>
              <a:t>Bw</a:t>
            </a:r>
            <a:r>
              <a:rPr lang="pt-BR" altLang="pt-BR" dirty="0"/>
              <a:t>) é duas vezes a do sistema ASK,</a:t>
            </a:r>
          </a:p>
          <a:p>
            <a:pPr lvl="1" algn="just">
              <a:lnSpc>
                <a:spcPct val="120000"/>
              </a:lnSpc>
              <a:spcBef>
                <a:spcPct val="20000"/>
              </a:spcBef>
              <a:spcAft>
                <a:spcPct val="20000"/>
              </a:spcAft>
              <a:buFont typeface="Wingdings" pitchFamily="2" charset="2"/>
              <a:buChar char="Ø"/>
            </a:pPr>
            <a:r>
              <a:rPr lang="pt-BR" altLang="pt-BR" dirty="0"/>
              <a:t> transmissão das portadoras.</a:t>
            </a:r>
          </a:p>
        </p:txBody>
      </p:sp>
      <p:sp>
        <p:nvSpPr>
          <p:cNvPr id="2" name="Título 1"/>
          <p:cNvSpPr>
            <a:spLocks noGrp="1"/>
          </p:cNvSpPr>
          <p:nvPr>
            <p:ph type="title"/>
          </p:nvPr>
        </p:nvSpPr>
        <p:spPr/>
        <p:txBody>
          <a:bodyPr/>
          <a:lstStyle/>
          <a:p>
            <a:r>
              <a:rPr lang="pt-BR" dirty="0" err="1" smtClean="0"/>
              <a:t>Demodulação</a:t>
            </a:r>
            <a:r>
              <a:rPr lang="pt-BR" dirty="0" smtClean="0"/>
              <a:t> com PLL</a:t>
            </a:r>
            <a:endParaRPr lang="pt-BR" dirty="0"/>
          </a:p>
        </p:txBody>
      </p:sp>
    </p:spTree>
    <p:extLst>
      <p:ext uri="{BB962C8B-B14F-4D97-AF65-F5344CB8AC3E}">
        <p14:creationId xmlns:p14="http://schemas.microsoft.com/office/powerpoint/2010/main" val="2652151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31"/>
          <p:cNvSpPr>
            <a:spLocks noChangeArrowheads="1"/>
          </p:cNvSpPr>
          <p:nvPr/>
        </p:nvSpPr>
        <p:spPr bwMode="auto">
          <a:xfrm>
            <a:off x="0" y="1389261"/>
            <a:ext cx="9144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spcAft>
                <a:spcPct val="20000"/>
              </a:spcAft>
              <a:buClr>
                <a:srgbClr val="000099"/>
              </a:buClr>
              <a:buFont typeface="Wingdings" pitchFamily="2" charset="2"/>
              <a:buChar char="v"/>
            </a:pPr>
            <a:r>
              <a:rPr lang="pt-BR" altLang="pt-BR" dirty="0"/>
              <a:t>Dois ângulos de fase 0º (0 </a:t>
            </a:r>
            <a:r>
              <a:rPr lang="pt-BR" altLang="pt-BR" dirty="0" err="1"/>
              <a:t>rad</a:t>
            </a:r>
            <a:r>
              <a:rPr lang="pt-BR" altLang="pt-BR" dirty="0"/>
              <a:t>) e 180</a:t>
            </a:r>
            <a:r>
              <a:rPr lang="pt-BR" altLang="pt-BR" baseline="30000" dirty="0"/>
              <a:t>o</a:t>
            </a:r>
            <a:r>
              <a:rPr lang="pt-BR" altLang="pt-BR" dirty="0"/>
              <a:t> (</a:t>
            </a:r>
            <a:r>
              <a:rPr lang="pt-BR" altLang="pt-BR" dirty="0">
                <a:sym typeface="Symbol" pitchFamily="18" charset="2"/>
              </a:rPr>
              <a:t> </a:t>
            </a:r>
            <a:r>
              <a:rPr lang="pt-BR" altLang="pt-BR" dirty="0" err="1">
                <a:sym typeface="Symbol" pitchFamily="18" charset="2"/>
              </a:rPr>
              <a:t>rad</a:t>
            </a:r>
            <a:r>
              <a:rPr lang="pt-BR" altLang="pt-BR" dirty="0">
                <a:sym typeface="Symbol" pitchFamily="18" charset="2"/>
              </a:rPr>
              <a:t>) </a:t>
            </a:r>
            <a:r>
              <a:rPr lang="pt-BR" altLang="pt-BR" dirty="0"/>
              <a:t>são utilizados para representar os estados 1 e 0 do sinal digital.</a:t>
            </a:r>
          </a:p>
          <a:p>
            <a:pPr lvl="1" algn="l">
              <a:lnSpc>
                <a:spcPct val="130000"/>
              </a:lnSpc>
              <a:spcBef>
                <a:spcPct val="20000"/>
              </a:spcBef>
              <a:spcAft>
                <a:spcPct val="20000"/>
              </a:spcAft>
              <a:buFont typeface="Wingdings" pitchFamily="2" charset="2"/>
              <a:buChar char="Ø"/>
            </a:pPr>
            <a:r>
              <a:rPr lang="pt-BR" altLang="pt-BR" dirty="0">
                <a:solidFill>
                  <a:srgbClr val="006600"/>
                </a:solidFill>
              </a:rPr>
              <a:t>assim, o sinal PSK pode ser representado pela seguinte equação:</a:t>
            </a:r>
            <a:endParaRPr lang="pt-BR" altLang="pt-BR" dirty="0">
              <a:solidFill>
                <a:srgbClr val="006600"/>
              </a:solidFill>
              <a:sym typeface="Symbol" pitchFamily="18" charset="2"/>
            </a:endParaRPr>
          </a:p>
        </p:txBody>
      </p:sp>
      <p:graphicFrame>
        <p:nvGraphicFramePr>
          <p:cNvPr id="2050" name="Objeto 1"/>
          <p:cNvGraphicFramePr>
            <a:graphicFrameLocks noChangeAspect="1"/>
          </p:cNvGraphicFramePr>
          <p:nvPr>
            <p:extLst>
              <p:ext uri="{D42A27DB-BD31-4B8C-83A1-F6EECF244321}">
                <p14:modId xmlns:p14="http://schemas.microsoft.com/office/powerpoint/2010/main" val="2077517136"/>
              </p:ext>
            </p:extLst>
          </p:nvPr>
        </p:nvGraphicFramePr>
        <p:xfrm>
          <a:off x="2725635" y="2900709"/>
          <a:ext cx="4134148" cy="844715"/>
        </p:xfrm>
        <a:graphic>
          <a:graphicData uri="http://schemas.openxmlformats.org/presentationml/2006/ole">
            <mc:AlternateContent xmlns:mc="http://schemas.openxmlformats.org/markup-compatibility/2006">
              <mc:Choice xmlns:v="urn:schemas-microsoft-com:vml" Requires="v">
                <p:oleObj spid="_x0000_s241672" name="Equação" r:id="rId3" imgW="2362200" imgH="482600" progId="Equation.3">
                  <p:embed/>
                </p:oleObj>
              </mc:Choice>
              <mc:Fallback>
                <p:oleObj name="Equação" r:id="rId3" imgW="23622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635" y="2900709"/>
                        <a:ext cx="4134148" cy="844715"/>
                      </a:xfrm>
                      <a:prstGeom prst="rect">
                        <a:avLst/>
                      </a:prstGeom>
                      <a:noFill/>
                      <a:ln>
                        <a:noFill/>
                      </a:ln>
                      <a:effectLst/>
                      <a:extLst/>
                    </p:spPr>
                  </p:pic>
                </p:oleObj>
              </mc:Fallback>
            </mc:AlternateContent>
          </a:graphicData>
        </a:graphic>
      </p:graphicFrame>
      <p:grpSp>
        <p:nvGrpSpPr>
          <p:cNvPr id="2055" name="Grupo 4"/>
          <p:cNvGrpSpPr>
            <a:grpSpLocks/>
          </p:cNvGrpSpPr>
          <p:nvPr/>
        </p:nvGrpSpPr>
        <p:grpSpPr bwMode="auto">
          <a:xfrm>
            <a:off x="2195513" y="3908821"/>
            <a:ext cx="4824412" cy="1285875"/>
            <a:chOff x="1907650" y="4591534"/>
            <a:chExt cx="4824590" cy="1285738"/>
          </a:xfrm>
        </p:grpSpPr>
        <p:grpSp>
          <p:nvGrpSpPr>
            <p:cNvPr id="2058" name="Group 130"/>
            <p:cNvGrpSpPr>
              <a:grpSpLocks noChangeAspect="1"/>
            </p:cNvGrpSpPr>
            <p:nvPr/>
          </p:nvGrpSpPr>
          <p:grpSpPr bwMode="auto">
            <a:xfrm>
              <a:off x="1907650" y="4591534"/>
              <a:ext cx="4464550" cy="1285738"/>
              <a:chOff x="584" y="1248"/>
              <a:chExt cx="2680" cy="772"/>
            </a:xfrm>
          </p:grpSpPr>
          <p:sp>
            <p:nvSpPr>
              <p:cNvPr id="2060" name="Freeform 90"/>
              <p:cNvSpPr>
                <a:spLocks noChangeAspect="1"/>
              </p:cNvSpPr>
              <p:nvPr/>
            </p:nvSpPr>
            <p:spPr bwMode="auto">
              <a:xfrm>
                <a:off x="912" y="1344"/>
                <a:ext cx="2352" cy="635"/>
              </a:xfrm>
              <a:custGeom>
                <a:avLst/>
                <a:gdLst>
                  <a:gd name="T0" fmla="*/ 5 w 2598"/>
                  <a:gd name="T1" fmla="*/ 19060 h 559"/>
                  <a:gd name="T2" fmla="*/ 5 w 2598"/>
                  <a:gd name="T3" fmla="*/ 23705 h 559"/>
                  <a:gd name="T4" fmla="*/ 5 w 2598"/>
                  <a:gd name="T5" fmla="*/ 1848 h 559"/>
                  <a:gd name="T6" fmla="*/ 7 w 2598"/>
                  <a:gd name="T7" fmla="*/ 15330 h 559"/>
                  <a:gd name="T8" fmla="*/ 10 w 2598"/>
                  <a:gd name="T9" fmla="*/ 26333 h 559"/>
                  <a:gd name="T10" fmla="*/ 11 w 2598"/>
                  <a:gd name="T11" fmla="*/ 4088 h 559"/>
                  <a:gd name="T12" fmla="*/ 13 w 2598"/>
                  <a:gd name="T13" fmla="*/ 11880 h 559"/>
                  <a:gd name="T14" fmla="*/ 14 w 2598"/>
                  <a:gd name="T15" fmla="*/ 28172 h 559"/>
                  <a:gd name="T16" fmla="*/ 16 w 2598"/>
                  <a:gd name="T17" fmla="*/ 6856 h 559"/>
                  <a:gd name="T18" fmla="*/ 19 w 2598"/>
                  <a:gd name="T19" fmla="*/ 8419 h 559"/>
                  <a:gd name="T20" fmla="*/ 20 w 2598"/>
                  <a:gd name="T21" fmla="*/ 28731 h 559"/>
                  <a:gd name="T22" fmla="*/ 22 w 2598"/>
                  <a:gd name="T23" fmla="*/ 9977 h 559"/>
                  <a:gd name="T24" fmla="*/ 24 w 2598"/>
                  <a:gd name="T25" fmla="*/ 5313 h 559"/>
                  <a:gd name="T26" fmla="*/ 26 w 2598"/>
                  <a:gd name="T27" fmla="*/ 27194 h 559"/>
                  <a:gd name="T28" fmla="*/ 28 w 2598"/>
                  <a:gd name="T29" fmla="*/ 13759 h 559"/>
                  <a:gd name="T30" fmla="*/ 30 w 2598"/>
                  <a:gd name="T31" fmla="*/ 26918 h 559"/>
                  <a:gd name="T32" fmla="*/ 32 w 2598"/>
                  <a:gd name="T33" fmla="*/ 4677 h 559"/>
                  <a:gd name="T34" fmla="*/ 33 w 2598"/>
                  <a:gd name="T35" fmla="*/ 10932 h 559"/>
                  <a:gd name="T36" fmla="*/ 36 w 2598"/>
                  <a:gd name="T37" fmla="*/ 28452 h 559"/>
                  <a:gd name="T38" fmla="*/ 37 w 2598"/>
                  <a:gd name="T39" fmla="*/ 7508 h 559"/>
                  <a:gd name="T40" fmla="*/ 40 w 2598"/>
                  <a:gd name="T41" fmla="*/ 7508 h 559"/>
                  <a:gd name="T42" fmla="*/ 41 w 2598"/>
                  <a:gd name="T43" fmla="*/ 28452 h 559"/>
                  <a:gd name="T44" fmla="*/ 43 w 2598"/>
                  <a:gd name="T45" fmla="*/ 10932 h 559"/>
                  <a:gd name="T46" fmla="*/ 45 w 2598"/>
                  <a:gd name="T47" fmla="*/ 4677 h 559"/>
                  <a:gd name="T48" fmla="*/ 47 w 2598"/>
                  <a:gd name="T49" fmla="*/ 26918 h 559"/>
                  <a:gd name="T50" fmla="*/ 49 w 2598"/>
                  <a:gd name="T51" fmla="*/ 14624 h 559"/>
                  <a:gd name="T52" fmla="*/ 51 w 2598"/>
                  <a:gd name="T53" fmla="*/ 2201 h 559"/>
                  <a:gd name="T54" fmla="*/ 53 w 2598"/>
                  <a:gd name="T55" fmla="*/ 24309 h 559"/>
                  <a:gd name="T56" fmla="*/ 55 w 2598"/>
                  <a:gd name="T57" fmla="*/ 18090 h 559"/>
                  <a:gd name="T58" fmla="*/ 56 w 2598"/>
                  <a:gd name="T59" fmla="*/ 649 h 559"/>
                  <a:gd name="T60" fmla="*/ 59 w 2598"/>
                  <a:gd name="T61" fmla="*/ 21591 h 559"/>
                  <a:gd name="T62" fmla="*/ 61 w 2598"/>
                  <a:gd name="T63" fmla="*/ 6856 h 559"/>
                  <a:gd name="T64" fmla="*/ 62 w 2598"/>
                  <a:gd name="T65" fmla="*/ 28172 h 559"/>
                  <a:gd name="T66" fmla="*/ 65 w 2598"/>
                  <a:gd name="T67" fmla="*/ 11880 h 559"/>
                  <a:gd name="T68" fmla="*/ 66 w 2598"/>
                  <a:gd name="T69" fmla="*/ 4088 h 559"/>
                  <a:gd name="T70" fmla="*/ 67 w 2598"/>
                  <a:gd name="T71" fmla="*/ 26333 h 559"/>
                  <a:gd name="T72" fmla="*/ 70 w 2598"/>
                  <a:gd name="T73" fmla="*/ 15330 h 559"/>
                  <a:gd name="T74" fmla="*/ 73 w 2598"/>
                  <a:gd name="T75" fmla="*/ 1848 h 559"/>
                  <a:gd name="T76" fmla="*/ 74 w 2598"/>
                  <a:gd name="T77" fmla="*/ 23705 h 559"/>
                  <a:gd name="T78" fmla="*/ 74 w 2598"/>
                  <a:gd name="T79" fmla="*/ 19060 h 559"/>
                  <a:gd name="T80" fmla="*/ 77 w 2598"/>
                  <a:gd name="T81" fmla="*/ 302 h 559"/>
                  <a:gd name="T82" fmla="*/ 79 w 2598"/>
                  <a:gd name="T83" fmla="*/ 20623 h 559"/>
                  <a:gd name="T84" fmla="*/ 82 w 2598"/>
                  <a:gd name="T85" fmla="*/ 22217 h 559"/>
                  <a:gd name="T86" fmla="*/ 82 w 2598"/>
                  <a:gd name="T87" fmla="*/ 951 h 559"/>
                  <a:gd name="T88" fmla="*/ 84 w 2598"/>
                  <a:gd name="T89" fmla="*/ 17217 h 559"/>
                  <a:gd name="T90" fmla="*/ 87 w 2598"/>
                  <a:gd name="T91" fmla="*/ 24949 h 559"/>
                  <a:gd name="T92" fmla="*/ 89 w 2598"/>
                  <a:gd name="T93" fmla="*/ 2789 h 559"/>
                  <a:gd name="T94" fmla="*/ 91 w 2598"/>
                  <a:gd name="T95" fmla="*/ 16191 h 559"/>
                  <a:gd name="T96" fmla="*/ 92 w 2598"/>
                  <a:gd name="T97" fmla="*/ 1236 h 559"/>
                  <a:gd name="T98" fmla="*/ 94 w 2598"/>
                  <a:gd name="T99" fmla="*/ 23136 h 559"/>
                  <a:gd name="T100" fmla="*/ 96 w 2598"/>
                  <a:gd name="T101" fmla="*/ 19967 h 559"/>
                  <a:gd name="T102" fmla="*/ 99 w 2598"/>
                  <a:gd name="T103" fmla="*/ 0 h 559"/>
                  <a:gd name="T104" fmla="*/ 100 w 2598"/>
                  <a:gd name="T105" fmla="*/ 19967 h 559"/>
                  <a:gd name="T106" fmla="*/ 101 w 2598"/>
                  <a:gd name="T107" fmla="*/ 23136 h 559"/>
                  <a:gd name="T108" fmla="*/ 103 w 2598"/>
                  <a:gd name="T109" fmla="*/ 1236 h 559"/>
                  <a:gd name="T110" fmla="*/ 106 w 2598"/>
                  <a:gd name="T111" fmla="*/ 16191 h 559"/>
                  <a:gd name="T112" fmla="*/ 108 w 2598"/>
                  <a:gd name="T113" fmla="*/ 25560 h 559"/>
                  <a:gd name="T114" fmla="*/ 109 w 2598"/>
                  <a:gd name="T115" fmla="*/ 3427 h 559"/>
                  <a:gd name="T116" fmla="*/ 111 w 2598"/>
                  <a:gd name="T117" fmla="*/ 12791 h 559"/>
                  <a:gd name="T118" fmla="*/ 113 w 2598"/>
                  <a:gd name="T119" fmla="*/ 27864 h 559"/>
                  <a:gd name="T120" fmla="*/ 115 w 2598"/>
                  <a:gd name="T121" fmla="*/ 5929 h 559"/>
                  <a:gd name="T122" fmla="*/ 117 w 2598"/>
                  <a:gd name="T123" fmla="*/ 9109 h 559"/>
                  <a:gd name="T124" fmla="*/ 119 w 2598"/>
                  <a:gd name="T125" fmla="*/ 29035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2"/>
                    </a:lnTo>
                    <a:lnTo>
                      <a:pt x="24" y="144"/>
                    </a:lnTo>
                    <a:lnTo>
                      <a:pt x="24" y="162"/>
                    </a:lnTo>
                    <a:lnTo>
                      <a:pt x="24" y="174"/>
                    </a:lnTo>
                    <a:lnTo>
                      <a:pt x="24" y="192"/>
                    </a:lnTo>
                    <a:lnTo>
                      <a:pt x="30" y="210"/>
                    </a:lnTo>
                    <a:lnTo>
                      <a:pt x="30" y="228"/>
                    </a:lnTo>
                    <a:lnTo>
                      <a:pt x="30" y="246"/>
                    </a:lnTo>
                    <a:lnTo>
                      <a:pt x="30" y="264"/>
                    </a:lnTo>
                    <a:lnTo>
                      <a:pt x="30" y="282"/>
                    </a:lnTo>
                    <a:lnTo>
                      <a:pt x="36" y="294"/>
                    </a:lnTo>
                    <a:lnTo>
                      <a:pt x="36" y="312"/>
                    </a:lnTo>
                    <a:lnTo>
                      <a:pt x="36" y="330"/>
                    </a:lnTo>
                    <a:lnTo>
                      <a:pt x="36" y="348"/>
                    </a:lnTo>
                    <a:lnTo>
                      <a:pt x="36" y="366"/>
                    </a:lnTo>
                    <a:lnTo>
                      <a:pt x="42" y="384"/>
                    </a:lnTo>
                    <a:lnTo>
                      <a:pt x="42" y="396"/>
                    </a:lnTo>
                    <a:lnTo>
                      <a:pt x="42" y="414"/>
                    </a:lnTo>
                    <a:lnTo>
                      <a:pt x="42" y="426"/>
                    </a:lnTo>
                    <a:lnTo>
                      <a:pt x="48" y="444"/>
                    </a:lnTo>
                    <a:lnTo>
                      <a:pt x="48" y="456"/>
                    </a:lnTo>
                    <a:lnTo>
                      <a:pt x="48" y="468"/>
                    </a:lnTo>
                    <a:lnTo>
                      <a:pt x="48" y="480"/>
                    </a:lnTo>
                    <a:lnTo>
                      <a:pt x="48" y="492"/>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2"/>
                    </a:lnTo>
                    <a:lnTo>
                      <a:pt x="78" y="480"/>
                    </a:lnTo>
                    <a:lnTo>
                      <a:pt x="84" y="468"/>
                    </a:lnTo>
                    <a:lnTo>
                      <a:pt x="84" y="456"/>
                    </a:lnTo>
                    <a:lnTo>
                      <a:pt x="84" y="444"/>
                    </a:lnTo>
                    <a:lnTo>
                      <a:pt x="84" y="426"/>
                    </a:lnTo>
                    <a:lnTo>
                      <a:pt x="90" y="414"/>
                    </a:lnTo>
                    <a:lnTo>
                      <a:pt x="90" y="396"/>
                    </a:lnTo>
                    <a:lnTo>
                      <a:pt x="90" y="384"/>
                    </a:lnTo>
                    <a:lnTo>
                      <a:pt x="90" y="366"/>
                    </a:lnTo>
                    <a:lnTo>
                      <a:pt x="90" y="348"/>
                    </a:lnTo>
                    <a:lnTo>
                      <a:pt x="96" y="330"/>
                    </a:lnTo>
                    <a:lnTo>
                      <a:pt x="96" y="312"/>
                    </a:lnTo>
                    <a:lnTo>
                      <a:pt x="96" y="294"/>
                    </a:lnTo>
                    <a:lnTo>
                      <a:pt x="96" y="282"/>
                    </a:lnTo>
                    <a:lnTo>
                      <a:pt x="96" y="264"/>
                    </a:lnTo>
                    <a:lnTo>
                      <a:pt x="102" y="246"/>
                    </a:lnTo>
                    <a:lnTo>
                      <a:pt x="102" y="228"/>
                    </a:lnTo>
                    <a:lnTo>
                      <a:pt x="102" y="210"/>
                    </a:lnTo>
                    <a:lnTo>
                      <a:pt x="102" y="192"/>
                    </a:lnTo>
                    <a:lnTo>
                      <a:pt x="108" y="174"/>
                    </a:lnTo>
                    <a:lnTo>
                      <a:pt x="108" y="162"/>
                    </a:lnTo>
                    <a:lnTo>
                      <a:pt x="108" y="144"/>
                    </a:lnTo>
                    <a:lnTo>
                      <a:pt x="108" y="132"/>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2"/>
                    </a:lnTo>
                    <a:lnTo>
                      <a:pt x="150" y="144"/>
                    </a:lnTo>
                    <a:lnTo>
                      <a:pt x="156" y="162"/>
                    </a:lnTo>
                    <a:lnTo>
                      <a:pt x="156" y="174"/>
                    </a:lnTo>
                    <a:lnTo>
                      <a:pt x="156" y="192"/>
                    </a:lnTo>
                    <a:lnTo>
                      <a:pt x="156" y="210"/>
                    </a:lnTo>
                    <a:lnTo>
                      <a:pt x="156" y="228"/>
                    </a:lnTo>
                    <a:lnTo>
                      <a:pt x="162" y="246"/>
                    </a:lnTo>
                    <a:lnTo>
                      <a:pt x="162" y="264"/>
                    </a:lnTo>
                    <a:lnTo>
                      <a:pt x="162" y="282"/>
                    </a:lnTo>
                    <a:lnTo>
                      <a:pt x="162" y="294"/>
                    </a:lnTo>
                    <a:lnTo>
                      <a:pt x="162" y="312"/>
                    </a:lnTo>
                    <a:lnTo>
                      <a:pt x="168" y="330"/>
                    </a:lnTo>
                    <a:lnTo>
                      <a:pt x="168" y="348"/>
                    </a:lnTo>
                    <a:lnTo>
                      <a:pt x="168" y="366"/>
                    </a:lnTo>
                    <a:lnTo>
                      <a:pt x="168" y="384"/>
                    </a:lnTo>
                    <a:lnTo>
                      <a:pt x="174" y="396"/>
                    </a:lnTo>
                    <a:lnTo>
                      <a:pt x="174" y="414"/>
                    </a:lnTo>
                    <a:lnTo>
                      <a:pt x="174" y="426"/>
                    </a:lnTo>
                    <a:lnTo>
                      <a:pt x="174" y="444"/>
                    </a:lnTo>
                    <a:lnTo>
                      <a:pt x="174" y="456"/>
                    </a:lnTo>
                    <a:lnTo>
                      <a:pt x="180" y="468"/>
                    </a:lnTo>
                    <a:lnTo>
                      <a:pt x="180" y="480"/>
                    </a:lnTo>
                    <a:lnTo>
                      <a:pt x="180" y="492"/>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2"/>
                    </a:lnTo>
                    <a:lnTo>
                      <a:pt x="210" y="480"/>
                    </a:lnTo>
                    <a:lnTo>
                      <a:pt x="210" y="468"/>
                    </a:lnTo>
                    <a:lnTo>
                      <a:pt x="216" y="456"/>
                    </a:lnTo>
                    <a:lnTo>
                      <a:pt x="216" y="444"/>
                    </a:lnTo>
                    <a:lnTo>
                      <a:pt x="216" y="426"/>
                    </a:lnTo>
                    <a:lnTo>
                      <a:pt x="216" y="414"/>
                    </a:lnTo>
                    <a:lnTo>
                      <a:pt x="216" y="396"/>
                    </a:lnTo>
                    <a:lnTo>
                      <a:pt x="222" y="384"/>
                    </a:lnTo>
                    <a:lnTo>
                      <a:pt x="222" y="366"/>
                    </a:lnTo>
                    <a:lnTo>
                      <a:pt x="222" y="348"/>
                    </a:lnTo>
                    <a:lnTo>
                      <a:pt x="222" y="330"/>
                    </a:lnTo>
                    <a:lnTo>
                      <a:pt x="222" y="312"/>
                    </a:lnTo>
                    <a:lnTo>
                      <a:pt x="228" y="294"/>
                    </a:lnTo>
                    <a:lnTo>
                      <a:pt x="228" y="282"/>
                    </a:lnTo>
                    <a:lnTo>
                      <a:pt x="228" y="264"/>
                    </a:lnTo>
                    <a:lnTo>
                      <a:pt x="228" y="246"/>
                    </a:lnTo>
                    <a:lnTo>
                      <a:pt x="234" y="228"/>
                    </a:lnTo>
                    <a:lnTo>
                      <a:pt x="234" y="210"/>
                    </a:lnTo>
                    <a:lnTo>
                      <a:pt x="234" y="192"/>
                    </a:lnTo>
                    <a:lnTo>
                      <a:pt x="234" y="174"/>
                    </a:lnTo>
                    <a:lnTo>
                      <a:pt x="234" y="162"/>
                    </a:lnTo>
                    <a:lnTo>
                      <a:pt x="240" y="144"/>
                    </a:lnTo>
                    <a:lnTo>
                      <a:pt x="240" y="132"/>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2"/>
                    </a:lnTo>
                    <a:lnTo>
                      <a:pt x="282" y="144"/>
                    </a:lnTo>
                    <a:lnTo>
                      <a:pt x="282" y="162"/>
                    </a:lnTo>
                    <a:lnTo>
                      <a:pt x="282" y="174"/>
                    </a:lnTo>
                    <a:lnTo>
                      <a:pt x="288" y="192"/>
                    </a:lnTo>
                    <a:lnTo>
                      <a:pt x="288" y="210"/>
                    </a:lnTo>
                    <a:lnTo>
                      <a:pt x="288" y="228"/>
                    </a:lnTo>
                    <a:lnTo>
                      <a:pt x="288" y="246"/>
                    </a:lnTo>
                    <a:lnTo>
                      <a:pt x="288" y="264"/>
                    </a:lnTo>
                    <a:lnTo>
                      <a:pt x="294" y="276"/>
                    </a:lnTo>
                    <a:lnTo>
                      <a:pt x="294" y="294"/>
                    </a:lnTo>
                    <a:lnTo>
                      <a:pt x="294" y="312"/>
                    </a:lnTo>
                    <a:lnTo>
                      <a:pt x="294" y="330"/>
                    </a:lnTo>
                    <a:lnTo>
                      <a:pt x="300" y="348"/>
                    </a:lnTo>
                    <a:lnTo>
                      <a:pt x="300" y="366"/>
                    </a:lnTo>
                    <a:lnTo>
                      <a:pt x="300" y="384"/>
                    </a:lnTo>
                    <a:lnTo>
                      <a:pt x="300" y="396"/>
                    </a:lnTo>
                    <a:lnTo>
                      <a:pt x="300" y="414"/>
                    </a:lnTo>
                    <a:lnTo>
                      <a:pt x="306" y="426"/>
                    </a:lnTo>
                    <a:lnTo>
                      <a:pt x="306" y="444"/>
                    </a:lnTo>
                    <a:lnTo>
                      <a:pt x="306" y="456"/>
                    </a:lnTo>
                    <a:lnTo>
                      <a:pt x="306" y="468"/>
                    </a:lnTo>
                    <a:lnTo>
                      <a:pt x="312" y="480"/>
                    </a:lnTo>
                    <a:lnTo>
                      <a:pt x="312" y="492"/>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2"/>
                    </a:lnTo>
                    <a:lnTo>
                      <a:pt x="342" y="480"/>
                    </a:lnTo>
                    <a:lnTo>
                      <a:pt x="342" y="468"/>
                    </a:lnTo>
                    <a:lnTo>
                      <a:pt x="342" y="456"/>
                    </a:lnTo>
                    <a:lnTo>
                      <a:pt x="342" y="444"/>
                    </a:lnTo>
                    <a:lnTo>
                      <a:pt x="348" y="426"/>
                    </a:lnTo>
                    <a:lnTo>
                      <a:pt x="348" y="414"/>
                    </a:lnTo>
                    <a:lnTo>
                      <a:pt x="348" y="396"/>
                    </a:lnTo>
                    <a:lnTo>
                      <a:pt x="348" y="384"/>
                    </a:lnTo>
                    <a:lnTo>
                      <a:pt x="348" y="366"/>
                    </a:lnTo>
                    <a:lnTo>
                      <a:pt x="354" y="348"/>
                    </a:lnTo>
                    <a:lnTo>
                      <a:pt x="354" y="330"/>
                    </a:lnTo>
                    <a:lnTo>
                      <a:pt x="354" y="312"/>
                    </a:lnTo>
                    <a:lnTo>
                      <a:pt x="354" y="294"/>
                    </a:lnTo>
                    <a:lnTo>
                      <a:pt x="360" y="276"/>
                    </a:lnTo>
                    <a:lnTo>
                      <a:pt x="360" y="264"/>
                    </a:lnTo>
                    <a:lnTo>
                      <a:pt x="360" y="246"/>
                    </a:lnTo>
                    <a:lnTo>
                      <a:pt x="360" y="228"/>
                    </a:lnTo>
                    <a:lnTo>
                      <a:pt x="360" y="210"/>
                    </a:lnTo>
                    <a:lnTo>
                      <a:pt x="366" y="192"/>
                    </a:lnTo>
                    <a:lnTo>
                      <a:pt x="366" y="174"/>
                    </a:lnTo>
                    <a:lnTo>
                      <a:pt x="366" y="162"/>
                    </a:lnTo>
                    <a:lnTo>
                      <a:pt x="366" y="144"/>
                    </a:lnTo>
                    <a:lnTo>
                      <a:pt x="366" y="132"/>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2"/>
                    </a:lnTo>
                    <a:lnTo>
                      <a:pt x="414" y="144"/>
                    </a:lnTo>
                    <a:lnTo>
                      <a:pt x="414" y="162"/>
                    </a:lnTo>
                    <a:lnTo>
                      <a:pt x="414" y="174"/>
                    </a:lnTo>
                    <a:lnTo>
                      <a:pt x="414" y="192"/>
                    </a:lnTo>
                    <a:lnTo>
                      <a:pt x="414" y="210"/>
                    </a:lnTo>
                    <a:lnTo>
                      <a:pt x="420" y="228"/>
                    </a:lnTo>
                    <a:lnTo>
                      <a:pt x="420" y="246"/>
                    </a:lnTo>
                    <a:lnTo>
                      <a:pt x="420" y="264"/>
                    </a:lnTo>
                    <a:lnTo>
                      <a:pt x="420" y="282"/>
                    </a:lnTo>
                    <a:lnTo>
                      <a:pt x="426" y="294"/>
                    </a:lnTo>
                    <a:lnTo>
                      <a:pt x="426" y="312"/>
                    </a:lnTo>
                    <a:lnTo>
                      <a:pt x="426" y="330"/>
                    </a:lnTo>
                    <a:lnTo>
                      <a:pt x="426" y="348"/>
                    </a:lnTo>
                    <a:lnTo>
                      <a:pt x="426" y="366"/>
                    </a:lnTo>
                    <a:lnTo>
                      <a:pt x="432" y="384"/>
                    </a:lnTo>
                    <a:lnTo>
                      <a:pt x="432" y="396"/>
                    </a:lnTo>
                    <a:lnTo>
                      <a:pt x="432" y="414"/>
                    </a:lnTo>
                    <a:lnTo>
                      <a:pt x="432" y="426"/>
                    </a:lnTo>
                    <a:lnTo>
                      <a:pt x="438" y="444"/>
                    </a:lnTo>
                    <a:lnTo>
                      <a:pt x="438" y="456"/>
                    </a:lnTo>
                    <a:lnTo>
                      <a:pt x="438" y="468"/>
                    </a:lnTo>
                    <a:lnTo>
                      <a:pt x="438" y="480"/>
                    </a:lnTo>
                    <a:lnTo>
                      <a:pt x="438" y="492"/>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2"/>
                    </a:lnTo>
                    <a:lnTo>
                      <a:pt x="468" y="480"/>
                    </a:lnTo>
                    <a:lnTo>
                      <a:pt x="474" y="468"/>
                    </a:lnTo>
                    <a:lnTo>
                      <a:pt x="474" y="456"/>
                    </a:lnTo>
                    <a:lnTo>
                      <a:pt x="474" y="444"/>
                    </a:lnTo>
                    <a:lnTo>
                      <a:pt x="474" y="426"/>
                    </a:lnTo>
                    <a:lnTo>
                      <a:pt x="474" y="414"/>
                    </a:lnTo>
                    <a:lnTo>
                      <a:pt x="480" y="396"/>
                    </a:lnTo>
                    <a:lnTo>
                      <a:pt x="480" y="384"/>
                    </a:lnTo>
                    <a:lnTo>
                      <a:pt x="480" y="366"/>
                    </a:lnTo>
                    <a:lnTo>
                      <a:pt x="480" y="348"/>
                    </a:lnTo>
                    <a:lnTo>
                      <a:pt x="486" y="330"/>
                    </a:lnTo>
                    <a:lnTo>
                      <a:pt x="486" y="312"/>
                    </a:lnTo>
                    <a:lnTo>
                      <a:pt x="486" y="294"/>
                    </a:lnTo>
                    <a:lnTo>
                      <a:pt x="486" y="282"/>
                    </a:lnTo>
                    <a:lnTo>
                      <a:pt x="486" y="264"/>
                    </a:lnTo>
                    <a:lnTo>
                      <a:pt x="492" y="246"/>
                    </a:lnTo>
                    <a:lnTo>
                      <a:pt x="492" y="228"/>
                    </a:lnTo>
                    <a:lnTo>
                      <a:pt x="492" y="210"/>
                    </a:lnTo>
                    <a:lnTo>
                      <a:pt x="492" y="192"/>
                    </a:lnTo>
                    <a:lnTo>
                      <a:pt x="492" y="174"/>
                    </a:lnTo>
                    <a:lnTo>
                      <a:pt x="498" y="162"/>
                    </a:lnTo>
                    <a:lnTo>
                      <a:pt x="498" y="144"/>
                    </a:lnTo>
                    <a:lnTo>
                      <a:pt x="498" y="132"/>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2"/>
                    </a:lnTo>
                    <a:lnTo>
                      <a:pt x="540" y="144"/>
                    </a:lnTo>
                    <a:lnTo>
                      <a:pt x="540" y="162"/>
                    </a:lnTo>
                    <a:lnTo>
                      <a:pt x="546" y="174"/>
                    </a:lnTo>
                    <a:lnTo>
                      <a:pt x="546" y="192"/>
                    </a:lnTo>
                    <a:lnTo>
                      <a:pt x="546" y="210"/>
                    </a:lnTo>
                    <a:lnTo>
                      <a:pt x="546" y="228"/>
                    </a:lnTo>
                    <a:lnTo>
                      <a:pt x="552" y="246"/>
                    </a:lnTo>
                    <a:lnTo>
                      <a:pt x="552" y="264"/>
                    </a:lnTo>
                    <a:lnTo>
                      <a:pt x="552" y="282"/>
                    </a:lnTo>
                    <a:lnTo>
                      <a:pt x="552" y="294"/>
                    </a:lnTo>
                    <a:lnTo>
                      <a:pt x="552" y="312"/>
                    </a:lnTo>
                    <a:lnTo>
                      <a:pt x="558" y="330"/>
                    </a:lnTo>
                    <a:lnTo>
                      <a:pt x="558" y="348"/>
                    </a:lnTo>
                    <a:lnTo>
                      <a:pt x="558" y="366"/>
                    </a:lnTo>
                    <a:lnTo>
                      <a:pt x="558" y="384"/>
                    </a:lnTo>
                    <a:lnTo>
                      <a:pt x="564" y="396"/>
                    </a:lnTo>
                    <a:lnTo>
                      <a:pt x="564" y="414"/>
                    </a:lnTo>
                    <a:lnTo>
                      <a:pt x="564" y="426"/>
                    </a:lnTo>
                    <a:lnTo>
                      <a:pt x="564" y="444"/>
                    </a:lnTo>
                    <a:lnTo>
                      <a:pt x="564" y="456"/>
                    </a:lnTo>
                    <a:lnTo>
                      <a:pt x="570" y="468"/>
                    </a:lnTo>
                    <a:lnTo>
                      <a:pt x="570" y="480"/>
                    </a:lnTo>
                    <a:lnTo>
                      <a:pt x="570" y="492"/>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2"/>
                    </a:lnTo>
                    <a:lnTo>
                      <a:pt x="600" y="480"/>
                    </a:lnTo>
                    <a:lnTo>
                      <a:pt x="600" y="468"/>
                    </a:lnTo>
                    <a:lnTo>
                      <a:pt x="600" y="456"/>
                    </a:lnTo>
                    <a:lnTo>
                      <a:pt x="606" y="444"/>
                    </a:lnTo>
                    <a:lnTo>
                      <a:pt x="606" y="426"/>
                    </a:lnTo>
                    <a:lnTo>
                      <a:pt x="606" y="414"/>
                    </a:lnTo>
                    <a:lnTo>
                      <a:pt x="606" y="396"/>
                    </a:lnTo>
                    <a:lnTo>
                      <a:pt x="612" y="384"/>
                    </a:lnTo>
                    <a:lnTo>
                      <a:pt x="612" y="366"/>
                    </a:lnTo>
                    <a:lnTo>
                      <a:pt x="612" y="348"/>
                    </a:lnTo>
                    <a:lnTo>
                      <a:pt x="612" y="330"/>
                    </a:lnTo>
                    <a:lnTo>
                      <a:pt x="612" y="312"/>
                    </a:lnTo>
                    <a:lnTo>
                      <a:pt x="618" y="294"/>
                    </a:lnTo>
                    <a:lnTo>
                      <a:pt x="618" y="282"/>
                    </a:lnTo>
                    <a:lnTo>
                      <a:pt x="618" y="264"/>
                    </a:lnTo>
                    <a:lnTo>
                      <a:pt x="618" y="246"/>
                    </a:lnTo>
                    <a:lnTo>
                      <a:pt x="618" y="228"/>
                    </a:lnTo>
                    <a:lnTo>
                      <a:pt x="624" y="210"/>
                    </a:lnTo>
                    <a:lnTo>
                      <a:pt x="624" y="192"/>
                    </a:lnTo>
                    <a:lnTo>
                      <a:pt x="624" y="174"/>
                    </a:lnTo>
                    <a:lnTo>
                      <a:pt x="624" y="162"/>
                    </a:lnTo>
                    <a:lnTo>
                      <a:pt x="630" y="144"/>
                    </a:lnTo>
                    <a:lnTo>
                      <a:pt x="630" y="132"/>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559"/>
                    </a:lnTo>
                    <a:lnTo>
                      <a:pt x="654" y="553"/>
                    </a:lnTo>
                    <a:lnTo>
                      <a:pt x="654" y="547"/>
                    </a:lnTo>
                    <a:lnTo>
                      <a:pt x="660" y="541"/>
                    </a:lnTo>
                    <a:lnTo>
                      <a:pt x="660" y="535"/>
                    </a:lnTo>
                    <a:lnTo>
                      <a:pt x="660" y="523"/>
                    </a:lnTo>
                    <a:lnTo>
                      <a:pt x="660" y="517"/>
                    </a:lnTo>
                    <a:lnTo>
                      <a:pt x="660" y="505"/>
                    </a:lnTo>
                    <a:lnTo>
                      <a:pt x="666" y="492"/>
                    </a:lnTo>
                    <a:lnTo>
                      <a:pt x="666" y="480"/>
                    </a:lnTo>
                    <a:lnTo>
                      <a:pt x="666" y="468"/>
                    </a:lnTo>
                    <a:lnTo>
                      <a:pt x="666" y="456"/>
                    </a:lnTo>
                    <a:lnTo>
                      <a:pt x="666" y="444"/>
                    </a:lnTo>
                    <a:lnTo>
                      <a:pt x="672" y="426"/>
                    </a:lnTo>
                    <a:lnTo>
                      <a:pt x="672" y="414"/>
                    </a:lnTo>
                    <a:lnTo>
                      <a:pt x="672" y="396"/>
                    </a:lnTo>
                    <a:lnTo>
                      <a:pt x="672" y="384"/>
                    </a:lnTo>
                    <a:lnTo>
                      <a:pt x="678" y="366"/>
                    </a:lnTo>
                    <a:lnTo>
                      <a:pt x="678" y="348"/>
                    </a:lnTo>
                    <a:lnTo>
                      <a:pt x="678" y="330"/>
                    </a:lnTo>
                    <a:lnTo>
                      <a:pt x="678" y="312"/>
                    </a:lnTo>
                    <a:lnTo>
                      <a:pt x="678" y="294"/>
                    </a:lnTo>
                    <a:lnTo>
                      <a:pt x="684" y="282"/>
                    </a:lnTo>
                    <a:lnTo>
                      <a:pt x="684" y="264"/>
                    </a:lnTo>
                    <a:lnTo>
                      <a:pt x="684" y="246"/>
                    </a:lnTo>
                    <a:lnTo>
                      <a:pt x="684" y="228"/>
                    </a:lnTo>
                    <a:lnTo>
                      <a:pt x="690" y="210"/>
                    </a:lnTo>
                    <a:lnTo>
                      <a:pt x="690" y="192"/>
                    </a:lnTo>
                    <a:lnTo>
                      <a:pt x="690" y="174"/>
                    </a:lnTo>
                    <a:lnTo>
                      <a:pt x="690" y="162"/>
                    </a:lnTo>
                    <a:lnTo>
                      <a:pt x="690" y="144"/>
                    </a:lnTo>
                    <a:lnTo>
                      <a:pt x="696" y="132"/>
                    </a:lnTo>
                    <a:lnTo>
                      <a:pt x="696" y="114"/>
                    </a:lnTo>
                    <a:lnTo>
                      <a:pt x="696" y="102"/>
                    </a:lnTo>
                    <a:lnTo>
                      <a:pt x="696" y="90"/>
                    </a:lnTo>
                    <a:lnTo>
                      <a:pt x="696" y="78"/>
                    </a:lnTo>
                    <a:lnTo>
                      <a:pt x="702" y="66"/>
                    </a:lnTo>
                    <a:lnTo>
                      <a:pt x="702" y="54"/>
                    </a:lnTo>
                    <a:lnTo>
                      <a:pt x="702" y="42"/>
                    </a:lnTo>
                    <a:lnTo>
                      <a:pt x="702" y="36"/>
                    </a:lnTo>
                    <a:lnTo>
                      <a:pt x="708" y="24"/>
                    </a:lnTo>
                    <a:lnTo>
                      <a:pt x="708" y="18"/>
                    </a:lnTo>
                    <a:lnTo>
                      <a:pt x="708" y="12"/>
                    </a:lnTo>
                    <a:lnTo>
                      <a:pt x="708" y="6"/>
                    </a:lnTo>
                    <a:lnTo>
                      <a:pt x="714" y="0"/>
                    </a:lnTo>
                    <a:lnTo>
                      <a:pt x="720" y="6"/>
                    </a:lnTo>
                    <a:lnTo>
                      <a:pt x="720" y="12"/>
                    </a:lnTo>
                    <a:lnTo>
                      <a:pt x="720" y="18"/>
                    </a:lnTo>
                    <a:lnTo>
                      <a:pt x="726" y="24"/>
                    </a:lnTo>
                    <a:lnTo>
                      <a:pt x="726" y="36"/>
                    </a:lnTo>
                    <a:lnTo>
                      <a:pt x="726" y="42"/>
                    </a:lnTo>
                    <a:lnTo>
                      <a:pt x="726" y="54"/>
                    </a:lnTo>
                    <a:lnTo>
                      <a:pt x="726" y="66"/>
                    </a:lnTo>
                    <a:lnTo>
                      <a:pt x="732" y="78"/>
                    </a:lnTo>
                    <a:lnTo>
                      <a:pt x="732" y="90"/>
                    </a:lnTo>
                    <a:lnTo>
                      <a:pt x="732" y="102"/>
                    </a:lnTo>
                    <a:lnTo>
                      <a:pt x="732" y="114"/>
                    </a:lnTo>
                    <a:lnTo>
                      <a:pt x="738" y="132"/>
                    </a:lnTo>
                    <a:lnTo>
                      <a:pt x="738" y="144"/>
                    </a:lnTo>
                    <a:lnTo>
                      <a:pt x="738" y="162"/>
                    </a:lnTo>
                    <a:lnTo>
                      <a:pt x="738" y="174"/>
                    </a:lnTo>
                    <a:lnTo>
                      <a:pt x="738" y="192"/>
                    </a:lnTo>
                    <a:lnTo>
                      <a:pt x="744" y="210"/>
                    </a:lnTo>
                    <a:lnTo>
                      <a:pt x="744" y="228"/>
                    </a:lnTo>
                    <a:lnTo>
                      <a:pt x="744" y="246"/>
                    </a:lnTo>
                    <a:lnTo>
                      <a:pt x="744" y="264"/>
                    </a:lnTo>
                    <a:lnTo>
                      <a:pt x="744" y="282"/>
                    </a:lnTo>
                    <a:lnTo>
                      <a:pt x="750" y="294"/>
                    </a:lnTo>
                    <a:lnTo>
                      <a:pt x="750" y="312"/>
                    </a:lnTo>
                    <a:lnTo>
                      <a:pt x="750" y="330"/>
                    </a:lnTo>
                    <a:lnTo>
                      <a:pt x="750" y="348"/>
                    </a:lnTo>
                    <a:lnTo>
                      <a:pt x="756" y="366"/>
                    </a:lnTo>
                    <a:lnTo>
                      <a:pt x="756" y="384"/>
                    </a:lnTo>
                    <a:lnTo>
                      <a:pt x="756" y="396"/>
                    </a:lnTo>
                    <a:lnTo>
                      <a:pt x="756" y="414"/>
                    </a:lnTo>
                    <a:lnTo>
                      <a:pt x="756" y="426"/>
                    </a:lnTo>
                    <a:lnTo>
                      <a:pt x="762" y="444"/>
                    </a:lnTo>
                    <a:lnTo>
                      <a:pt x="762" y="456"/>
                    </a:lnTo>
                    <a:lnTo>
                      <a:pt x="762" y="468"/>
                    </a:lnTo>
                    <a:lnTo>
                      <a:pt x="762" y="480"/>
                    </a:lnTo>
                    <a:lnTo>
                      <a:pt x="768" y="492"/>
                    </a:lnTo>
                    <a:lnTo>
                      <a:pt x="768" y="505"/>
                    </a:lnTo>
                    <a:lnTo>
                      <a:pt x="768" y="517"/>
                    </a:lnTo>
                    <a:lnTo>
                      <a:pt x="768" y="523"/>
                    </a:lnTo>
                    <a:lnTo>
                      <a:pt x="768" y="535"/>
                    </a:lnTo>
                    <a:lnTo>
                      <a:pt x="774" y="541"/>
                    </a:lnTo>
                    <a:lnTo>
                      <a:pt x="774" y="547"/>
                    </a:lnTo>
                    <a:lnTo>
                      <a:pt x="774" y="553"/>
                    </a:lnTo>
                    <a:lnTo>
                      <a:pt x="780" y="559"/>
                    </a:lnTo>
                    <a:lnTo>
                      <a:pt x="786" y="553"/>
                    </a:lnTo>
                    <a:lnTo>
                      <a:pt x="786" y="547"/>
                    </a:lnTo>
                    <a:lnTo>
                      <a:pt x="786" y="541"/>
                    </a:lnTo>
                    <a:lnTo>
                      <a:pt x="786" y="535"/>
                    </a:lnTo>
                    <a:lnTo>
                      <a:pt x="792" y="523"/>
                    </a:lnTo>
                    <a:lnTo>
                      <a:pt x="792" y="517"/>
                    </a:lnTo>
                    <a:lnTo>
                      <a:pt x="792" y="505"/>
                    </a:lnTo>
                    <a:lnTo>
                      <a:pt x="792" y="492"/>
                    </a:lnTo>
                    <a:lnTo>
                      <a:pt x="792" y="480"/>
                    </a:lnTo>
                    <a:lnTo>
                      <a:pt x="798" y="468"/>
                    </a:lnTo>
                    <a:lnTo>
                      <a:pt x="798" y="456"/>
                    </a:lnTo>
                    <a:lnTo>
                      <a:pt x="798" y="444"/>
                    </a:lnTo>
                    <a:lnTo>
                      <a:pt x="798" y="426"/>
                    </a:lnTo>
                    <a:lnTo>
                      <a:pt x="804" y="414"/>
                    </a:lnTo>
                    <a:lnTo>
                      <a:pt x="804" y="396"/>
                    </a:lnTo>
                    <a:lnTo>
                      <a:pt x="804" y="384"/>
                    </a:lnTo>
                    <a:lnTo>
                      <a:pt x="804" y="366"/>
                    </a:lnTo>
                    <a:lnTo>
                      <a:pt x="804" y="348"/>
                    </a:lnTo>
                    <a:lnTo>
                      <a:pt x="810" y="330"/>
                    </a:lnTo>
                    <a:lnTo>
                      <a:pt x="810" y="312"/>
                    </a:lnTo>
                    <a:lnTo>
                      <a:pt x="810" y="294"/>
                    </a:lnTo>
                    <a:lnTo>
                      <a:pt x="810" y="282"/>
                    </a:lnTo>
                    <a:lnTo>
                      <a:pt x="816" y="264"/>
                    </a:lnTo>
                    <a:lnTo>
                      <a:pt x="816" y="246"/>
                    </a:lnTo>
                    <a:lnTo>
                      <a:pt x="816" y="228"/>
                    </a:lnTo>
                    <a:lnTo>
                      <a:pt x="816" y="210"/>
                    </a:lnTo>
                    <a:lnTo>
                      <a:pt x="816" y="192"/>
                    </a:lnTo>
                    <a:lnTo>
                      <a:pt x="822" y="174"/>
                    </a:lnTo>
                    <a:lnTo>
                      <a:pt x="822" y="162"/>
                    </a:lnTo>
                    <a:lnTo>
                      <a:pt x="822" y="144"/>
                    </a:lnTo>
                    <a:lnTo>
                      <a:pt x="822" y="132"/>
                    </a:lnTo>
                    <a:lnTo>
                      <a:pt x="822" y="114"/>
                    </a:lnTo>
                    <a:lnTo>
                      <a:pt x="828" y="102"/>
                    </a:lnTo>
                    <a:lnTo>
                      <a:pt x="828" y="90"/>
                    </a:lnTo>
                    <a:lnTo>
                      <a:pt x="828" y="78"/>
                    </a:lnTo>
                    <a:lnTo>
                      <a:pt x="828" y="66"/>
                    </a:lnTo>
                    <a:lnTo>
                      <a:pt x="834" y="54"/>
                    </a:lnTo>
                    <a:lnTo>
                      <a:pt x="834" y="42"/>
                    </a:lnTo>
                    <a:lnTo>
                      <a:pt x="834" y="36"/>
                    </a:lnTo>
                    <a:lnTo>
                      <a:pt x="834" y="24"/>
                    </a:lnTo>
                    <a:lnTo>
                      <a:pt x="834" y="18"/>
                    </a:lnTo>
                    <a:lnTo>
                      <a:pt x="840" y="12"/>
                    </a:lnTo>
                    <a:lnTo>
                      <a:pt x="840" y="6"/>
                    </a:lnTo>
                    <a:lnTo>
                      <a:pt x="846" y="0"/>
                    </a:lnTo>
                    <a:lnTo>
                      <a:pt x="852" y="6"/>
                    </a:lnTo>
                    <a:lnTo>
                      <a:pt x="852" y="12"/>
                    </a:lnTo>
                    <a:lnTo>
                      <a:pt x="852" y="18"/>
                    </a:lnTo>
                    <a:lnTo>
                      <a:pt x="852" y="24"/>
                    </a:lnTo>
                    <a:lnTo>
                      <a:pt x="852" y="36"/>
                    </a:lnTo>
                    <a:lnTo>
                      <a:pt x="858" y="42"/>
                    </a:lnTo>
                    <a:lnTo>
                      <a:pt x="858" y="54"/>
                    </a:lnTo>
                    <a:lnTo>
                      <a:pt x="858" y="66"/>
                    </a:lnTo>
                    <a:lnTo>
                      <a:pt x="858" y="78"/>
                    </a:lnTo>
                    <a:lnTo>
                      <a:pt x="864" y="90"/>
                    </a:lnTo>
                    <a:lnTo>
                      <a:pt x="864" y="102"/>
                    </a:lnTo>
                    <a:lnTo>
                      <a:pt x="864" y="114"/>
                    </a:lnTo>
                    <a:lnTo>
                      <a:pt x="864" y="132"/>
                    </a:lnTo>
                    <a:lnTo>
                      <a:pt x="864" y="144"/>
                    </a:lnTo>
                    <a:lnTo>
                      <a:pt x="870" y="162"/>
                    </a:lnTo>
                    <a:lnTo>
                      <a:pt x="870" y="174"/>
                    </a:lnTo>
                    <a:lnTo>
                      <a:pt x="870" y="192"/>
                    </a:lnTo>
                    <a:lnTo>
                      <a:pt x="870" y="210"/>
                    </a:lnTo>
                    <a:lnTo>
                      <a:pt x="870" y="228"/>
                    </a:lnTo>
                    <a:lnTo>
                      <a:pt x="876" y="246"/>
                    </a:lnTo>
                    <a:lnTo>
                      <a:pt x="876" y="264"/>
                    </a:lnTo>
                    <a:lnTo>
                      <a:pt x="876" y="282"/>
                    </a:lnTo>
                    <a:lnTo>
                      <a:pt x="876" y="294"/>
                    </a:lnTo>
                    <a:lnTo>
                      <a:pt x="882" y="312"/>
                    </a:lnTo>
                    <a:lnTo>
                      <a:pt x="882" y="330"/>
                    </a:lnTo>
                    <a:lnTo>
                      <a:pt x="882" y="348"/>
                    </a:lnTo>
                    <a:lnTo>
                      <a:pt x="882" y="366"/>
                    </a:lnTo>
                    <a:lnTo>
                      <a:pt x="882" y="384"/>
                    </a:lnTo>
                    <a:lnTo>
                      <a:pt x="888" y="396"/>
                    </a:lnTo>
                    <a:lnTo>
                      <a:pt x="888" y="414"/>
                    </a:lnTo>
                    <a:lnTo>
                      <a:pt x="888" y="426"/>
                    </a:lnTo>
                    <a:lnTo>
                      <a:pt x="888" y="444"/>
                    </a:lnTo>
                    <a:lnTo>
                      <a:pt x="894" y="456"/>
                    </a:lnTo>
                    <a:lnTo>
                      <a:pt x="894" y="468"/>
                    </a:lnTo>
                    <a:lnTo>
                      <a:pt x="894" y="480"/>
                    </a:lnTo>
                    <a:lnTo>
                      <a:pt x="894" y="492"/>
                    </a:lnTo>
                    <a:lnTo>
                      <a:pt x="894" y="505"/>
                    </a:lnTo>
                    <a:lnTo>
                      <a:pt x="900" y="517"/>
                    </a:lnTo>
                    <a:lnTo>
                      <a:pt x="900" y="523"/>
                    </a:lnTo>
                    <a:lnTo>
                      <a:pt x="900" y="535"/>
                    </a:lnTo>
                    <a:lnTo>
                      <a:pt x="900" y="541"/>
                    </a:lnTo>
                    <a:lnTo>
                      <a:pt x="900" y="547"/>
                    </a:lnTo>
                    <a:lnTo>
                      <a:pt x="906" y="553"/>
                    </a:lnTo>
                    <a:lnTo>
                      <a:pt x="912" y="559"/>
                    </a:lnTo>
                    <a:lnTo>
                      <a:pt x="912" y="553"/>
                    </a:lnTo>
                    <a:lnTo>
                      <a:pt x="918" y="547"/>
                    </a:lnTo>
                    <a:lnTo>
                      <a:pt x="918" y="541"/>
                    </a:lnTo>
                    <a:lnTo>
                      <a:pt x="918" y="535"/>
                    </a:lnTo>
                    <a:lnTo>
                      <a:pt x="918" y="523"/>
                    </a:lnTo>
                    <a:lnTo>
                      <a:pt x="918" y="517"/>
                    </a:lnTo>
                    <a:lnTo>
                      <a:pt x="924" y="505"/>
                    </a:lnTo>
                    <a:lnTo>
                      <a:pt x="924" y="492"/>
                    </a:lnTo>
                    <a:lnTo>
                      <a:pt x="924" y="480"/>
                    </a:lnTo>
                    <a:lnTo>
                      <a:pt x="924" y="468"/>
                    </a:lnTo>
                    <a:lnTo>
                      <a:pt x="930" y="456"/>
                    </a:lnTo>
                    <a:lnTo>
                      <a:pt x="930" y="444"/>
                    </a:lnTo>
                    <a:lnTo>
                      <a:pt x="930" y="426"/>
                    </a:lnTo>
                    <a:lnTo>
                      <a:pt x="930" y="414"/>
                    </a:lnTo>
                    <a:lnTo>
                      <a:pt x="930" y="396"/>
                    </a:lnTo>
                    <a:lnTo>
                      <a:pt x="936" y="384"/>
                    </a:lnTo>
                    <a:lnTo>
                      <a:pt x="936" y="366"/>
                    </a:lnTo>
                    <a:lnTo>
                      <a:pt x="936" y="348"/>
                    </a:lnTo>
                    <a:lnTo>
                      <a:pt x="936" y="330"/>
                    </a:lnTo>
                    <a:lnTo>
                      <a:pt x="942" y="312"/>
                    </a:lnTo>
                    <a:lnTo>
                      <a:pt x="942" y="294"/>
                    </a:lnTo>
                    <a:lnTo>
                      <a:pt x="942" y="282"/>
                    </a:lnTo>
                    <a:lnTo>
                      <a:pt x="942" y="264"/>
                    </a:lnTo>
                    <a:lnTo>
                      <a:pt x="942" y="246"/>
                    </a:lnTo>
                    <a:lnTo>
                      <a:pt x="948" y="228"/>
                    </a:lnTo>
                    <a:lnTo>
                      <a:pt x="948" y="210"/>
                    </a:lnTo>
                    <a:lnTo>
                      <a:pt x="948" y="192"/>
                    </a:lnTo>
                    <a:lnTo>
                      <a:pt x="948" y="174"/>
                    </a:lnTo>
                    <a:lnTo>
                      <a:pt x="948" y="162"/>
                    </a:lnTo>
                    <a:lnTo>
                      <a:pt x="954" y="144"/>
                    </a:lnTo>
                    <a:lnTo>
                      <a:pt x="954" y="132"/>
                    </a:lnTo>
                    <a:lnTo>
                      <a:pt x="954" y="114"/>
                    </a:lnTo>
                    <a:lnTo>
                      <a:pt x="954" y="102"/>
                    </a:lnTo>
                    <a:lnTo>
                      <a:pt x="960" y="90"/>
                    </a:lnTo>
                    <a:lnTo>
                      <a:pt x="960" y="78"/>
                    </a:lnTo>
                    <a:lnTo>
                      <a:pt x="960" y="66"/>
                    </a:lnTo>
                    <a:lnTo>
                      <a:pt x="960" y="54"/>
                    </a:lnTo>
                    <a:lnTo>
                      <a:pt x="960" y="42"/>
                    </a:lnTo>
                    <a:lnTo>
                      <a:pt x="966" y="36"/>
                    </a:lnTo>
                    <a:lnTo>
                      <a:pt x="966" y="24"/>
                    </a:lnTo>
                    <a:lnTo>
                      <a:pt x="966" y="18"/>
                    </a:lnTo>
                    <a:lnTo>
                      <a:pt x="966" y="12"/>
                    </a:lnTo>
                    <a:lnTo>
                      <a:pt x="972" y="6"/>
                    </a:lnTo>
                    <a:lnTo>
                      <a:pt x="978" y="0"/>
                    </a:lnTo>
                    <a:lnTo>
                      <a:pt x="978" y="6"/>
                    </a:lnTo>
                    <a:lnTo>
                      <a:pt x="978" y="12"/>
                    </a:lnTo>
                    <a:lnTo>
                      <a:pt x="984" y="18"/>
                    </a:lnTo>
                    <a:lnTo>
                      <a:pt x="984" y="24"/>
                    </a:lnTo>
                    <a:lnTo>
                      <a:pt x="984" y="36"/>
                    </a:lnTo>
                    <a:lnTo>
                      <a:pt x="984" y="42"/>
                    </a:lnTo>
                    <a:lnTo>
                      <a:pt x="990" y="54"/>
                    </a:lnTo>
                    <a:lnTo>
                      <a:pt x="990" y="66"/>
                    </a:lnTo>
                    <a:lnTo>
                      <a:pt x="990" y="78"/>
                    </a:lnTo>
                    <a:lnTo>
                      <a:pt x="990" y="90"/>
                    </a:lnTo>
                    <a:lnTo>
                      <a:pt x="990" y="102"/>
                    </a:lnTo>
                    <a:lnTo>
                      <a:pt x="996" y="114"/>
                    </a:lnTo>
                    <a:lnTo>
                      <a:pt x="996" y="132"/>
                    </a:lnTo>
                    <a:lnTo>
                      <a:pt x="996" y="144"/>
                    </a:lnTo>
                    <a:lnTo>
                      <a:pt x="996" y="162"/>
                    </a:lnTo>
                    <a:lnTo>
                      <a:pt x="996" y="174"/>
                    </a:lnTo>
                    <a:lnTo>
                      <a:pt x="1002" y="192"/>
                    </a:lnTo>
                    <a:lnTo>
                      <a:pt x="1002" y="210"/>
                    </a:lnTo>
                    <a:lnTo>
                      <a:pt x="1002" y="228"/>
                    </a:lnTo>
                    <a:lnTo>
                      <a:pt x="1002" y="246"/>
                    </a:lnTo>
                    <a:lnTo>
                      <a:pt x="1008" y="264"/>
                    </a:lnTo>
                    <a:lnTo>
                      <a:pt x="1008" y="282"/>
                    </a:lnTo>
                    <a:lnTo>
                      <a:pt x="1008" y="294"/>
                    </a:lnTo>
                    <a:lnTo>
                      <a:pt x="1008" y="312"/>
                    </a:lnTo>
                    <a:lnTo>
                      <a:pt x="1008" y="330"/>
                    </a:lnTo>
                    <a:lnTo>
                      <a:pt x="1014" y="348"/>
                    </a:lnTo>
                    <a:lnTo>
                      <a:pt x="1014" y="366"/>
                    </a:lnTo>
                    <a:lnTo>
                      <a:pt x="1014" y="384"/>
                    </a:lnTo>
                    <a:lnTo>
                      <a:pt x="1014" y="396"/>
                    </a:lnTo>
                    <a:lnTo>
                      <a:pt x="1020" y="414"/>
                    </a:lnTo>
                    <a:lnTo>
                      <a:pt x="1020" y="426"/>
                    </a:lnTo>
                    <a:lnTo>
                      <a:pt x="1020" y="444"/>
                    </a:lnTo>
                    <a:lnTo>
                      <a:pt x="1020" y="456"/>
                    </a:lnTo>
                    <a:lnTo>
                      <a:pt x="1020" y="468"/>
                    </a:lnTo>
                    <a:lnTo>
                      <a:pt x="1026" y="480"/>
                    </a:lnTo>
                    <a:lnTo>
                      <a:pt x="1026" y="492"/>
                    </a:lnTo>
                    <a:lnTo>
                      <a:pt x="1026" y="505"/>
                    </a:lnTo>
                    <a:lnTo>
                      <a:pt x="1026" y="517"/>
                    </a:lnTo>
                    <a:lnTo>
                      <a:pt x="1026" y="523"/>
                    </a:lnTo>
                    <a:lnTo>
                      <a:pt x="1032" y="535"/>
                    </a:lnTo>
                    <a:lnTo>
                      <a:pt x="1032" y="541"/>
                    </a:lnTo>
                    <a:lnTo>
                      <a:pt x="1032" y="547"/>
                    </a:lnTo>
                    <a:lnTo>
                      <a:pt x="1038" y="553"/>
                    </a:lnTo>
                    <a:lnTo>
                      <a:pt x="1044" y="559"/>
                    </a:lnTo>
                    <a:lnTo>
                      <a:pt x="1044" y="553"/>
                    </a:lnTo>
                    <a:lnTo>
                      <a:pt x="1044" y="547"/>
                    </a:lnTo>
                    <a:lnTo>
                      <a:pt x="1044" y="541"/>
                    </a:lnTo>
                    <a:lnTo>
                      <a:pt x="1050" y="535"/>
                    </a:lnTo>
                    <a:lnTo>
                      <a:pt x="1050" y="523"/>
                    </a:lnTo>
                    <a:lnTo>
                      <a:pt x="1050" y="517"/>
                    </a:lnTo>
                    <a:lnTo>
                      <a:pt x="1050" y="505"/>
                    </a:lnTo>
                    <a:lnTo>
                      <a:pt x="1056" y="492"/>
                    </a:lnTo>
                    <a:lnTo>
                      <a:pt x="1056" y="480"/>
                    </a:lnTo>
                    <a:lnTo>
                      <a:pt x="1056" y="468"/>
                    </a:lnTo>
                    <a:lnTo>
                      <a:pt x="1056" y="456"/>
                    </a:lnTo>
                    <a:lnTo>
                      <a:pt x="1056" y="444"/>
                    </a:lnTo>
                    <a:lnTo>
                      <a:pt x="1062" y="426"/>
                    </a:lnTo>
                    <a:lnTo>
                      <a:pt x="1062" y="414"/>
                    </a:lnTo>
                    <a:lnTo>
                      <a:pt x="1062" y="396"/>
                    </a:lnTo>
                    <a:lnTo>
                      <a:pt x="1062" y="384"/>
                    </a:lnTo>
                    <a:lnTo>
                      <a:pt x="1068" y="366"/>
                    </a:lnTo>
                    <a:lnTo>
                      <a:pt x="1068" y="348"/>
                    </a:lnTo>
                    <a:lnTo>
                      <a:pt x="1068" y="330"/>
                    </a:lnTo>
                    <a:lnTo>
                      <a:pt x="1068" y="312"/>
                    </a:lnTo>
                    <a:lnTo>
                      <a:pt x="1068" y="294"/>
                    </a:lnTo>
                    <a:lnTo>
                      <a:pt x="1074" y="282"/>
                    </a:lnTo>
                    <a:lnTo>
                      <a:pt x="1074" y="264"/>
                    </a:lnTo>
                    <a:lnTo>
                      <a:pt x="1074" y="246"/>
                    </a:lnTo>
                    <a:lnTo>
                      <a:pt x="1074" y="228"/>
                    </a:lnTo>
                    <a:lnTo>
                      <a:pt x="1074" y="210"/>
                    </a:lnTo>
                    <a:lnTo>
                      <a:pt x="1080" y="192"/>
                    </a:lnTo>
                    <a:lnTo>
                      <a:pt x="1080" y="174"/>
                    </a:lnTo>
                    <a:lnTo>
                      <a:pt x="1080" y="162"/>
                    </a:lnTo>
                    <a:lnTo>
                      <a:pt x="1080" y="144"/>
                    </a:lnTo>
                    <a:lnTo>
                      <a:pt x="1086" y="132"/>
                    </a:lnTo>
                    <a:lnTo>
                      <a:pt x="1086" y="114"/>
                    </a:lnTo>
                    <a:lnTo>
                      <a:pt x="1086" y="102"/>
                    </a:lnTo>
                    <a:lnTo>
                      <a:pt x="1086" y="90"/>
                    </a:lnTo>
                    <a:lnTo>
                      <a:pt x="1086" y="78"/>
                    </a:lnTo>
                    <a:lnTo>
                      <a:pt x="1092" y="66"/>
                    </a:lnTo>
                    <a:lnTo>
                      <a:pt x="1092" y="54"/>
                    </a:lnTo>
                    <a:lnTo>
                      <a:pt x="1092" y="42"/>
                    </a:lnTo>
                    <a:lnTo>
                      <a:pt x="1092" y="36"/>
                    </a:lnTo>
                    <a:lnTo>
                      <a:pt x="1098" y="24"/>
                    </a:lnTo>
                    <a:lnTo>
                      <a:pt x="1098" y="18"/>
                    </a:lnTo>
                    <a:lnTo>
                      <a:pt x="1098" y="12"/>
                    </a:lnTo>
                    <a:lnTo>
                      <a:pt x="1098" y="6"/>
                    </a:lnTo>
                    <a:lnTo>
                      <a:pt x="1104" y="0"/>
                    </a:lnTo>
                    <a:lnTo>
                      <a:pt x="1110" y="6"/>
                    </a:lnTo>
                    <a:lnTo>
                      <a:pt x="1110" y="12"/>
                    </a:lnTo>
                    <a:lnTo>
                      <a:pt x="1110" y="18"/>
                    </a:lnTo>
                    <a:lnTo>
                      <a:pt x="1116" y="24"/>
                    </a:lnTo>
                    <a:lnTo>
                      <a:pt x="1116" y="36"/>
                    </a:lnTo>
                    <a:lnTo>
                      <a:pt x="1116" y="42"/>
                    </a:lnTo>
                    <a:lnTo>
                      <a:pt x="1116" y="54"/>
                    </a:lnTo>
                    <a:lnTo>
                      <a:pt x="1116" y="66"/>
                    </a:lnTo>
                    <a:lnTo>
                      <a:pt x="1122" y="78"/>
                    </a:lnTo>
                    <a:lnTo>
                      <a:pt x="1122" y="90"/>
                    </a:lnTo>
                    <a:lnTo>
                      <a:pt x="1122" y="102"/>
                    </a:lnTo>
                    <a:lnTo>
                      <a:pt x="1122" y="114"/>
                    </a:lnTo>
                    <a:lnTo>
                      <a:pt x="1122" y="132"/>
                    </a:lnTo>
                    <a:lnTo>
                      <a:pt x="1128" y="144"/>
                    </a:lnTo>
                    <a:lnTo>
                      <a:pt x="1128" y="162"/>
                    </a:lnTo>
                    <a:lnTo>
                      <a:pt x="1128" y="174"/>
                    </a:lnTo>
                    <a:lnTo>
                      <a:pt x="1128" y="192"/>
                    </a:lnTo>
                    <a:lnTo>
                      <a:pt x="1134" y="210"/>
                    </a:lnTo>
                    <a:lnTo>
                      <a:pt x="1134" y="228"/>
                    </a:lnTo>
                    <a:lnTo>
                      <a:pt x="1134" y="246"/>
                    </a:lnTo>
                    <a:lnTo>
                      <a:pt x="1134" y="264"/>
                    </a:lnTo>
                    <a:lnTo>
                      <a:pt x="1134" y="276"/>
                    </a:lnTo>
                    <a:lnTo>
                      <a:pt x="1140" y="294"/>
                    </a:lnTo>
                    <a:lnTo>
                      <a:pt x="1140" y="312"/>
                    </a:lnTo>
                    <a:lnTo>
                      <a:pt x="1140" y="330"/>
                    </a:lnTo>
                    <a:lnTo>
                      <a:pt x="1140" y="348"/>
                    </a:lnTo>
                    <a:lnTo>
                      <a:pt x="1146" y="366"/>
                    </a:lnTo>
                    <a:lnTo>
                      <a:pt x="1146" y="384"/>
                    </a:lnTo>
                    <a:lnTo>
                      <a:pt x="1146" y="396"/>
                    </a:lnTo>
                    <a:lnTo>
                      <a:pt x="1146" y="414"/>
                    </a:lnTo>
                    <a:lnTo>
                      <a:pt x="1146" y="426"/>
                    </a:lnTo>
                    <a:lnTo>
                      <a:pt x="1152" y="444"/>
                    </a:lnTo>
                    <a:lnTo>
                      <a:pt x="1152" y="456"/>
                    </a:lnTo>
                    <a:lnTo>
                      <a:pt x="1152" y="468"/>
                    </a:lnTo>
                    <a:lnTo>
                      <a:pt x="1152" y="480"/>
                    </a:lnTo>
                    <a:lnTo>
                      <a:pt x="1152" y="492"/>
                    </a:lnTo>
                    <a:lnTo>
                      <a:pt x="1158" y="505"/>
                    </a:lnTo>
                    <a:lnTo>
                      <a:pt x="1158" y="517"/>
                    </a:lnTo>
                    <a:lnTo>
                      <a:pt x="1158" y="523"/>
                    </a:lnTo>
                    <a:lnTo>
                      <a:pt x="1158" y="535"/>
                    </a:lnTo>
                    <a:lnTo>
                      <a:pt x="1164" y="541"/>
                    </a:lnTo>
                    <a:lnTo>
                      <a:pt x="1164" y="547"/>
                    </a:lnTo>
                    <a:lnTo>
                      <a:pt x="1164" y="553"/>
                    </a:lnTo>
                    <a:lnTo>
                      <a:pt x="1170" y="559"/>
                    </a:lnTo>
                    <a:lnTo>
                      <a:pt x="1176" y="553"/>
                    </a:lnTo>
                    <a:lnTo>
                      <a:pt x="1176" y="547"/>
                    </a:lnTo>
                    <a:lnTo>
                      <a:pt x="1176" y="541"/>
                    </a:lnTo>
                    <a:lnTo>
                      <a:pt x="1176" y="535"/>
                    </a:lnTo>
                    <a:lnTo>
                      <a:pt x="1182" y="523"/>
                    </a:lnTo>
                    <a:lnTo>
                      <a:pt x="1182" y="517"/>
                    </a:lnTo>
                    <a:lnTo>
                      <a:pt x="1182" y="505"/>
                    </a:lnTo>
                    <a:lnTo>
                      <a:pt x="1182" y="492"/>
                    </a:lnTo>
                    <a:lnTo>
                      <a:pt x="1182" y="480"/>
                    </a:lnTo>
                    <a:lnTo>
                      <a:pt x="1188" y="468"/>
                    </a:lnTo>
                    <a:lnTo>
                      <a:pt x="1188" y="456"/>
                    </a:lnTo>
                    <a:lnTo>
                      <a:pt x="1188" y="444"/>
                    </a:lnTo>
                    <a:lnTo>
                      <a:pt x="1188" y="426"/>
                    </a:lnTo>
                    <a:lnTo>
                      <a:pt x="1194" y="414"/>
                    </a:lnTo>
                    <a:lnTo>
                      <a:pt x="1194" y="396"/>
                    </a:lnTo>
                    <a:lnTo>
                      <a:pt x="1194" y="384"/>
                    </a:lnTo>
                    <a:lnTo>
                      <a:pt x="1194" y="366"/>
                    </a:lnTo>
                    <a:lnTo>
                      <a:pt x="1194" y="348"/>
                    </a:lnTo>
                    <a:lnTo>
                      <a:pt x="1200" y="330"/>
                    </a:lnTo>
                    <a:lnTo>
                      <a:pt x="1200" y="312"/>
                    </a:lnTo>
                    <a:lnTo>
                      <a:pt x="1200" y="294"/>
                    </a:lnTo>
                    <a:lnTo>
                      <a:pt x="1200" y="282"/>
                    </a:lnTo>
                    <a:lnTo>
                      <a:pt x="1200" y="264"/>
                    </a:lnTo>
                    <a:lnTo>
                      <a:pt x="1206" y="246"/>
                    </a:lnTo>
                    <a:lnTo>
                      <a:pt x="1206" y="228"/>
                    </a:lnTo>
                    <a:lnTo>
                      <a:pt x="1206" y="210"/>
                    </a:lnTo>
                    <a:lnTo>
                      <a:pt x="1206" y="192"/>
                    </a:lnTo>
                    <a:lnTo>
                      <a:pt x="1212" y="174"/>
                    </a:lnTo>
                    <a:lnTo>
                      <a:pt x="1212" y="162"/>
                    </a:lnTo>
                    <a:lnTo>
                      <a:pt x="1212" y="144"/>
                    </a:lnTo>
                    <a:lnTo>
                      <a:pt x="1212" y="132"/>
                    </a:lnTo>
                    <a:lnTo>
                      <a:pt x="1212" y="114"/>
                    </a:lnTo>
                    <a:lnTo>
                      <a:pt x="1218" y="102"/>
                    </a:lnTo>
                    <a:lnTo>
                      <a:pt x="1218" y="90"/>
                    </a:lnTo>
                    <a:lnTo>
                      <a:pt x="1218" y="78"/>
                    </a:lnTo>
                    <a:lnTo>
                      <a:pt x="1218" y="66"/>
                    </a:lnTo>
                    <a:lnTo>
                      <a:pt x="1224" y="54"/>
                    </a:lnTo>
                    <a:lnTo>
                      <a:pt x="1224" y="42"/>
                    </a:lnTo>
                    <a:lnTo>
                      <a:pt x="1224" y="36"/>
                    </a:lnTo>
                    <a:lnTo>
                      <a:pt x="1224" y="24"/>
                    </a:lnTo>
                    <a:lnTo>
                      <a:pt x="1224" y="18"/>
                    </a:lnTo>
                    <a:lnTo>
                      <a:pt x="1230" y="12"/>
                    </a:lnTo>
                    <a:lnTo>
                      <a:pt x="1230" y="6"/>
                    </a:lnTo>
                    <a:lnTo>
                      <a:pt x="1236" y="0"/>
                    </a:lnTo>
                    <a:lnTo>
                      <a:pt x="1242" y="6"/>
                    </a:lnTo>
                    <a:lnTo>
                      <a:pt x="1242" y="12"/>
                    </a:lnTo>
                    <a:lnTo>
                      <a:pt x="1242" y="18"/>
                    </a:lnTo>
                    <a:lnTo>
                      <a:pt x="1242" y="24"/>
                    </a:lnTo>
                    <a:lnTo>
                      <a:pt x="1242" y="36"/>
                    </a:lnTo>
                    <a:lnTo>
                      <a:pt x="1248" y="42"/>
                    </a:lnTo>
                    <a:lnTo>
                      <a:pt x="1248" y="54"/>
                    </a:lnTo>
                    <a:lnTo>
                      <a:pt x="1248" y="66"/>
                    </a:lnTo>
                    <a:lnTo>
                      <a:pt x="1248" y="78"/>
                    </a:lnTo>
                    <a:lnTo>
                      <a:pt x="1248" y="90"/>
                    </a:lnTo>
                    <a:lnTo>
                      <a:pt x="1254" y="102"/>
                    </a:lnTo>
                    <a:lnTo>
                      <a:pt x="1254" y="114"/>
                    </a:lnTo>
                    <a:lnTo>
                      <a:pt x="1254" y="132"/>
                    </a:lnTo>
                    <a:lnTo>
                      <a:pt x="1254" y="144"/>
                    </a:lnTo>
                    <a:lnTo>
                      <a:pt x="1260" y="162"/>
                    </a:lnTo>
                    <a:lnTo>
                      <a:pt x="1260" y="174"/>
                    </a:lnTo>
                    <a:lnTo>
                      <a:pt x="1260" y="192"/>
                    </a:lnTo>
                    <a:lnTo>
                      <a:pt x="1260" y="210"/>
                    </a:lnTo>
                    <a:lnTo>
                      <a:pt x="1260" y="228"/>
                    </a:lnTo>
                    <a:lnTo>
                      <a:pt x="1266" y="246"/>
                    </a:lnTo>
                    <a:lnTo>
                      <a:pt x="1266" y="264"/>
                    </a:lnTo>
                    <a:lnTo>
                      <a:pt x="1266" y="276"/>
                    </a:lnTo>
                    <a:lnTo>
                      <a:pt x="1266" y="294"/>
                    </a:lnTo>
                    <a:lnTo>
                      <a:pt x="1272" y="312"/>
                    </a:lnTo>
                    <a:lnTo>
                      <a:pt x="1272" y="330"/>
                    </a:lnTo>
                    <a:lnTo>
                      <a:pt x="1272" y="348"/>
                    </a:lnTo>
                    <a:lnTo>
                      <a:pt x="1272" y="366"/>
                    </a:lnTo>
                    <a:lnTo>
                      <a:pt x="1272" y="384"/>
                    </a:lnTo>
                    <a:lnTo>
                      <a:pt x="1278" y="396"/>
                    </a:lnTo>
                    <a:lnTo>
                      <a:pt x="1278" y="414"/>
                    </a:lnTo>
                    <a:lnTo>
                      <a:pt x="1278" y="426"/>
                    </a:lnTo>
                    <a:lnTo>
                      <a:pt x="1278" y="444"/>
                    </a:lnTo>
                    <a:lnTo>
                      <a:pt x="1278" y="456"/>
                    </a:lnTo>
                    <a:lnTo>
                      <a:pt x="1284" y="468"/>
                    </a:lnTo>
                    <a:lnTo>
                      <a:pt x="1284" y="480"/>
                    </a:lnTo>
                    <a:lnTo>
                      <a:pt x="1284" y="492"/>
                    </a:lnTo>
                    <a:lnTo>
                      <a:pt x="1284" y="505"/>
                    </a:lnTo>
                    <a:lnTo>
                      <a:pt x="1290" y="517"/>
                    </a:lnTo>
                    <a:lnTo>
                      <a:pt x="1290" y="523"/>
                    </a:lnTo>
                    <a:lnTo>
                      <a:pt x="1290" y="535"/>
                    </a:lnTo>
                    <a:lnTo>
                      <a:pt x="1290" y="541"/>
                    </a:lnTo>
                    <a:lnTo>
                      <a:pt x="1290" y="547"/>
                    </a:lnTo>
                    <a:lnTo>
                      <a:pt x="1296" y="553"/>
                    </a:lnTo>
                    <a:lnTo>
                      <a:pt x="1296" y="559"/>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2"/>
                    </a:lnTo>
                    <a:lnTo>
                      <a:pt x="1320" y="144"/>
                    </a:lnTo>
                    <a:lnTo>
                      <a:pt x="1320" y="162"/>
                    </a:lnTo>
                    <a:lnTo>
                      <a:pt x="1326" y="174"/>
                    </a:lnTo>
                    <a:lnTo>
                      <a:pt x="1326" y="192"/>
                    </a:lnTo>
                    <a:lnTo>
                      <a:pt x="1326" y="210"/>
                    </a:lnTo>
                    <a:lnTo>
                      <a:pt x="1326" y="228"/>
                    </a:lnTo>
                    <a:lnTo>
                      <a:pt x="1326" y="246"/>
                    </a:lnTo>
                    <a:lnTo>
                      <a:pt x="1332" y="264"/>
                    </a:lnTo>
                    <a:lnTo>
                      <a:pt x="1332" y="276"/>
                    </a:lnTo>
                    <a:lnTo>
                      <a:pt x="1332" y="294"/>
                    </a:lnTo>
                    <a:lnTo>
                      <a:pt x="1332" y="312"/>
                    </a:lnTo>
                    <a:lnTo>
                      <a:pt x="1338" y="330"/>
                    </a:lnTo>
                    <a:lnTo>
                      <a:pt x="1338" y="348"/>
                    </a:lnTo>
                    <a:lnTo>
                      <a:pt x="1338" y="366"/>
                    </a:lnTo>
                    <a:lnTo>
                      <a:pt x="1338" y="384"/>
                    </a:lnTo>
                    <a:lnTo>
                      <a:pt x="1338" y="396"/>
                    </a:lnTo>
                    <a:lnTo>
                      <a:pt x="1344" y="414"/>
                    </a:lnTo>
                    <a:lnTo>
                      <a:pt x="1344" y="426"/>
                    </a:lnTo>
                    <a:lnTo>
                      <a:pt x="1344" y="444"/>
                    </a:lnTo>
                    <a:lnTo>
                      <a:pt x="1344" y="456"/>
                    </a:lnTo>
                    <a:lnTo>
                      <a:pt x="1350" y="468"/>
                    </a:lnTo>
                    <a:lnTo>
                      <a:pt x="1350" y="480"/>
                    </a:lnTo>
                    <a:lnTo>
                      <a:pt x="1350" y="492"/>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2"/>
                    </a:lnTo>
                    <a:lnTo>
                      <a:pt x="1380" y="480"/>
                    </a:lnTo>
                    <a:lnTo>
                      <a:pt x="1380" y="468"/>
                    </a:lnTo>
                    <a:lnTo>
                      <a:pt x="1380" y="456"/>
                    </a:lnTo>
                    <a:lnTo>
                      <a:pt x="1386" y="444"/>
                    </a:lnTo>
                    <a:lnTo>
                      <a:pt x="1386" y="426"/>
                    </a:lnTo>
                    <a:lnTo>
                      <a:pt x="1386" y="414"/>
                    </a:lnTo>
                    <a:lnTo>
                      <a:pt x="1386" y="396"/>
                    </a:lnTo>
                    <a:lnTo>
                      <a:pt x="1386" y="384"/>
                    </a:lnTo>
                    <a:lnTo>
                      <a:pt x="1392" y="366"/>
                    </a:lnTo>
                    <a:lnTo>
                      <a:pt x="1392" y="348"/>
                    </a:lnTo>
                    <a:lnTo>
                      <a:pt x="1392" y="330"/>
                    </a:lnTo>
                    <a:lnTo>
                      <a:pt x="1392" y="312"/>
                    </a:lnTo>
                    <a:lnTo>
                      <a:pt x="1398" y="294"/>
                    </a:lnTo>
                    <a:lnTo>
                      <a:pt x="1398" y="282"/>
                    </a:lnTo>
                    <a:lnTo>
                      <a:pt x="1398" y="264"/>
                    </a:lnTo>
                    <a:lnTo>
                      <a:pt x="1398" y="246"/>
                    </a:lnTo>
                    <a:lnTo>
                      <a:pt x="1398" y="228"/>
                    </a:lnTo>
                    <a:lnTo>
                      <a:pt x="1404" y="210"/>
                    </a:lnTo>
                    <a:lnTo>
                      <a:pt x="1404" y="192"/>
                    </a:lnTo>
                    <a:lnTo>
                      <a:pt x="1404" y="174"/>
                    </a:lnTo>
                    <a:lnTo>
                      <a:pt x="1404" y="162"/>
                    </a:lnTo>
                    <a:lnTo>
                      <a:pt x="1404" y="144"/>
                    </a:lnTo>
                    <a:lnTo>
                      <a:pt x="1410" y="132"/>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2"/>
                    </a:lnTo>
                    <a:lnTo>
                      <a:pt x="1452" y="144"/>
                    </a:lnTo>
                    <a:lnTo>
                      <a:pt x="1452" y="162"/>
                    </a:lnTo>
                    <a:lnTo>
                      <a:pt x="1452" y="174"/>
                    </a:lnTo>
                    <a:lnTo>
                      <a:pt x="1452" y="192"/>
                    </a:lnTo>
                    <a:lnTo>
                      <a:pt x="1458" y="210"/>
                    </a:lnTo>
                    <a:lnTo>
                      <a:pt x="1458" y="228"/>
                    </a:lnTo>
                    <a:lnTo>
                      <a:pt x="1458" y="246"/>
                    </a:lnTo>
                    <a:lnTo>
                      <a:pt x="1458" y="264"/>
                    </a:lnTo>
                    <a:lnTo>
                      <a:pt x="1464" y="276"/>
                    </a:lnTo>
                    <a:lnTo>
                      <a:pt x="1464" y="294"/>
                    </a:lnTo>
                    <a:lnTo>
                      <a:pt x="1464" y="312"/>
                    </a:lnTo>
                    <a:lnTo>
                      <a:pt x="1464" y="330"/>
                    </a:lnTo>
                    <a:lnTo>
                      <a:pt x="1464" y="348"/>
                    </a:lnTo>
                    <a:lnTo>
                      <a:pt x="1470" y="366"/>
                    </a:lnTo>
                    <a:lnTo>
                      <a:pt x="1470" y="384"/>
                    </a:lnTo>
                    <a:lnTo>
                      <a:pt x="1470" y="396"/>
                    </a:lnTo>
                    <a:lnTo>
                      <a:pt x="1470" y="414"/>
                    </a:lnTo>
                    <a:lnTo>
                      <a:pt x="1476" y="426"/>
                    </a:lnTo>
                    <a:lnTo>
                      <a:pt x="1476" y="444"/>
                    </a:lnTo>
                    <a:lnTo>
                      <a:pt x="1476" y="456"/>
                    </a:lnTo>
                    <a:lnTo>
                      <a:pt x="1476" y="468"/>
                    </a:lnTo>
                    <a:lnTo>
                      <a:pt x="1476" y="480"/>
                    </a:lnTo>
                    <a:lnTo>
                      <a:pt x="1482" y="492"/>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2"/>
                    </a:lnTo>
                    <a:lnTo>
                      <a:pt x="1512" y="480"/>
                    </a:lnTo>
                    <a:lnTo>
                      <a:pt x="1512" y="468"/>
                    </a:lnTo>
                    <a:lnTo>
                      <a:pt x="1512" y="456"/>
                    </a:lnTo>
                    <a:lnTo>
                      <a:pt x="1512" y="444"/>
                    </a:lnTo>
                    <a:lnTo>
                      <a:pt x="1512" y="426"/>
                    </a:lnTo>
                    <a:lnTo>
                      <a:pt x="1518" y="414"/>
                    </a:lnTo>
                    <a:lnTo>
                      <a:pt x="1518" y="396"/>
                    </a:lnTo>
                    <a:lnTo>
                      <a:pt x="1518" y="384"/>
                    </a:lnTo>
                    <a:lnTo>
                      <a:pt x="1518" y="366"/>
                    </a:lnTo>
                    <a:lnTo>
                      <a:pt x="1524" y="348"/>
                    </a:lnTo>
                    <a:lnTo>
                      <a:pt x="1524" y="330"/>
                    </a:lnTo>
                    <a:lnTo>
                      <a:pt x="1524" y="312"/>
                    </a:lnTo>
                    <a:lnTo>
                      <a:pt x="1524" y="294"/>
                    </a:lnTo>
                    <a:lnTo>
                      <a:pt x="1524" y="282"/>
                    </a:lnTo>
                    <a:lnTo>
                      <a:pt x="1530" y="264"/>
                    </a:lnTo>
                    <a:lnTo>
                      <a:pt x="1530" y="246"/>
                    </a:lnTo>
                    <a:lnTo>
                      <a:pt x="1530" y="228"/>
                    </a:lnTo>
                    <a:lnTo>
                      <a:pt x="1530" y="210"/>
                    </a:lnTo>
                    <a:lnTo>
                      <a:pt x="1530" y="192"/>
                    </a:lnTo>
                    <a:lnTo>
                      <a:pt x="1536" y="174"/>
                    </a:lnTo>
                    <a:lnTo>
                      <a:pt x="1536" y="162"/>
                    </a:lnTo>
                    <a:lnTo>
                      <a:pt x="1536" y="144"/>
                    </a:lnTo>
                    <a:lnTo>
                      <a:pt x="1536" y="132"/>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2"/>
                    </a:lnTo>
                    <a:lnTo>
                      <a:pt x="1578" y="144"/>
                    </a:lnTo>
                    <a:lnTo>
                      <a:pt x="1584" y="162"/>
                    </a:lnTo>
                    <a:lnTo>
                      <a:pt x="1584" y="174"/>
                    </a:lnTo>
                    <a:lnTo>
                      <a:pt x="1584" y="192"/>
                    </a:lnTo>
                    <a:lnTo>
                      <a:pt x="1584" y="210"/>
                    </a:lnTo>
                    <a:lnTo>
                      <a:pt x="1590" y="228"/>
                    </a:lnTo>
                    <a:lnTo>
                      <a:pt x="1590" y="246"/>
                    </a:lnTo>
                    <a:lnTo>
                      <a:pt x="1590" y="264"/>
                    </a:lnTo>
                    <a:lnTo>
                      <a:pt x="1590" y="276"/>
                    </a:lnTo>
                    <a:lnTo>
                      <a:pt x="1590" y="294"/>
                    </a:lnTo>
                    <a:lnTo>
                      <a:pt x="1596" y="312"/>
                    </a:lnTo>
                    <a:lnTo>
                      <a:pt x="1596" y="330"/>
                    </a:lnTo>
                    <a:lnTo>
                      <a:pt x="1596" y="348"/>
                    </a:lnTo>
                    <a:lnTo>
                      <a:pt x="1596" y="366"/>
                    </a:lnTo>
                    <a:lnTo>
                      <a:pt x="1602" y="384"/>
                    </a:lnTo>
                    <a:lnTo>
                      <a:pt x="1602" y="396"/>
                    </a:lnTo>
                    <a:lnTo>
                      <a:pt x="1602" y="414"/>
                    </a:lnTo>
                    <a:lnTo>
                      <a:pt x="1602" y="426"/>
                    </a:lnTo>
                    <a:lnTo>
                      <a:pt x="1602" y="444"/>
                    </a:lnTo>
                    <a:lnTo>
                      <a:pt x="1608" y="456"/>
                    </a:lnTo>
                    <a:lnTo>
                      <a:pt x="1608" y="468"/>
                    </a:lnTo>
                    <a:lnTo>
                      <a:pt x="1608" y="480"/>
                    </a:lnTo>
                    <a:lnTo>
                      <a:pt x="1608" y="492"/>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2"/>
                    </a:lnTo>
                    <a:lnTo>
                      <a:pt x="1638" y="480"/>
                    </a:lnTo>
                    <a:lnTo>
                      <a:pt x="1638" y="468"/>
                    </a:lnTo>
                    <a:lnTo>
                      <a:pt x="1644" y="456"/>
                    </a:lnTo>
                    <a:lnTo>
                      <a:pt x="1644" y="444"/>
                    </a:lnTo>
                    <a:lnTo>
                      <a:pt x="1644" y="426"/>
                    </a:lnTo>
                    <a:lnTo>
                      <a:pt x="1644" y="414"/>
                    </a:lnTo>
                    <a:lnTo>
                      <a:pt x="1650" y="396"/>
                    </a:lnTo>
                    <a:lnTo>
                      <a:pt x="1650" y="384"/>
                    </a:lnTo>
                    <a:lnTo>
                      <a:pt x="1650" y="366"/>
                    </a:lnTo>
                    <a:lnTo>
                      <a:pt x="1650" y="348"/>
                    </a:lnTo>
                    <a:lnTo>
                      <a:pt x="1650" y="330"/>
                    </a:lnTo>
                    <a:lnTo>
                      <a:pt x="1656" y="312"/>
                    </a:lnTo>
                    <a:lnTo>
                      <a:pt x="1656" y="294"/>
                    </a:lnTo>
                    <a:lnTo>
                      <a:pt x="1656" y="282"/>
                    </a:lnTo>
                    <a:lnTo>
                      <a:pt x="1656" y="264"/>
                    </a:lnTo>
                    <a:lnTo>
                      <a:pt x="1656" y="246"/>
                    </a:lnTo>
                    <a:lnTo>
                      <a:pt x="1662" y="228"/>
                    </a:lnTo>
                    <a:lnTo>
                      <a:pt x="1662" y="210"/>
                    </a:lnTo>
                    <a:lnTo>
                      <a:pt x="1662" y="192"/>
                    </a:lnTo>
                    <a:lnTo>
                      <a:pt x="1662" y="174"/>
                    </a:lnTo>
                    <a:lnTo>
                      <a:pt x="1668" y="162"/>
                    </a:lnTo>
                    <a:lnTo>
                      <a:pt x="1668" y="144"/>
                    </a:lnTo>
                    <a:lnTo>
                      <a:pt x="1668" y="132"/>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2"/>
                    </a:lnTo>
                    <a:lnTo>
                      <a:pt x="1710" y="144"/>
                    </a:lnTo>
                    <a:lnTo>
                      <a:pt x="1710" y="162"/>
                    </a:lnTo>
                    <a:lnTo>
                      <a:pt x="1716" y="174"/>
                    </a:lnTo>
                    <a:lnTo>
                      <a:pt x="1716" y="192"/>
                    </a:lnTo>
                    <a:lnTo>
                      <a:pt x="1716" y="210"/>
                    </a:lnTo>
                    <a:lnTo>
                      <a:pt x="1716" y="228"/>
                    </a:lnTo>
                    <a:lnTo>
                      <a:pt x="1716" y="246"/>
                    </a:lnTo>
                    <a:lnTo>
                      <a:pt x="1722" y="264"/>
                    </a:lnTo>
                    <a:lnTo>
                      <a:pt x="1722" y="276"/>
                    </a:lnTo>
                    <a:lnTo>
                      <a:pt x="1722" y="294"/>
                    </a:lnTo>
                    <a:lnTo>
                      <a:pt x="1722" y="312"/>
                    </a:lnTo>
                    <a:lnTo>
                      <a:pt x="1728" y="330"/>
                    </a:lnTo>
                    <a:lnTo>
                      <a:pt x="1728" y="348"/>
                    </a:lnTo>
                    <a:lnTo>
                      <a:pt x="1728" y="366"/>
                    </a:lnTo>
                    <a:lnTo>
                      <a:pt x="1728" y="384"/>
                    </a:lnTo>
                    <a:lnTo>
                      <a:pt x="1728" y="396"/>
                    </a:lnTo>
                    <a:lnTo>
                      <a:pt x="1734" y="414"/>
                    </a:lnTo>
                    <a:lnTo>
                      <a:pt x="1734" y="426"/>
                    </a:lnTo>
                    <a:lnTo>
                      <a:pt x="1734" y="444"/>
                    </a:lnTo>
                    <a:lnTo>
                      <a:pt x="1734" y="456"/>
                    </a:lnTo>
                    <a:lnTo>
                      <a:pt x="1734" y="468"/>
                    </a:lnTo>
                    <a:lnTo>
                      <a:pt x="1740" y="480"/>
                    </a:lnTo>
                    <a:lnTo>
                      <a:pt x="1740" y="492"/>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2"/>
                    </a:lnTo>
                    <a:lnTo>
                      <a:pt x="1770" y="480"/>
                    </a:lnTo>
                    <a:lnTo>
                      <a:pt x="1770" y="468"/>
                    </a:lnTo>
                    <a:lnTo>
                      <a:pt x="1770" y="456"/>
                    </a:lnTo>
                    <a:lnTo>
                      <a:pt x="1776" y="444"/>
                    </a:lnTo>
                    <a:lnTo>
                      <a:pt x="1776" y="426"/>
                    </a:lnTo>
                    <a:lnTo>
                      <a:pt x="1776" y="414"/>
                    </a:lnTo>
                    <a:lnTo>
                      <a:pt x="1776" y="396"/>
                    </a:lnTo>
                    <a:lnTo>
                      <a:pt x="1776" y="384"/>
                    </a:lnTo>
                    <a:lnTo>
                      <a:pt x="1782" y="366"/>
                    </a:lnTo>
                    <a:lnTo>
                      <a:pt x="1782" y="348"/>
                    </a:lnTo>
                    <a:lnTo>
                      <a:pt x="1782" y="330"/>
                    </a:lnTo>
                    <a:lnTo>
                      <a:pt x="1782" y="312"/>
                    </a:lnTo>
                    <a:lnTo>
                      <a:pt x="1782" y="294"/>
                    </a:lnTo>
                    <a:lnTo>
                      <a:pt x="1788" y="282"/>
                    </a:lnTo>
                    <a:lnTo>
                      <a:pt x="1788" y="264"/>
                    </a:lnTo>
                    <a:lnTo>
                      <a:pt x="1788" y="246"/>
                    </a:lnTo>
                    <a:lnTo>
                      <a:pt x="1788" y="228"/>
                    </a:lnTo>
                    <a:lnTo>
                      <a:pt x="1794" y="210"/>
                    </a:lnTo>
                    <a:lnTo>
                      <a:pt x="1794" y="192"/>
                    </a:lnTo>
                    <a:lnTo>
                      <a:pt x="1794" y="174"/>
                    </a:lnTo>
                    <a:lnTo>
                      <a:pt x="1794" y="162"/>
                    </a:lnTo>
                    <a:lnTo>
                      <a:pt x="1794" y="144"/>
                    </a:lnTo>
                    <a:lnTo>
                      <a:pt x="1800" y="132"/>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2"/>
                    </a:lnTo>
                    <a:lnTo>
                      <a:pt x="1842" y="144"/>
                    </a:lnTo>
                    <a:lnTo>
                      <a:pt x="1842" y="162"/>
                    </a:lnTo>
                    <a:lnTo>
                      <a:pt x="1842" y="174"/>
                    </a:lnTo>
                    <a:lnTo>
                      <a:pt x="1842" y="192"/>
                    </a:lnTo>
                    <a:lnTo>
                      <a:pt x="1848" y="210"/>
                    </a:lnTo>
                    <a:lnTo>
                      <a:pt x="1848" y="228"/>
                    </a:lnTo>
                    <a:lnTo>
                      <a:pt x="1848" y="246"/>
                    </a:lnTo>
                    <a:lnTo>
                      <a:pt x="1848" y="264"/>
                    </a:lnTo>
                    <a:lnTo>
                      <a:pt x="1854" y="276"/>
                    </a:lnTo>
                    <a:lnTo>
                      <a:pt x="1854" y="294"/>
                    </a:lnTo>
                    <a:lnTo>
                      <a:pt x="1854" y="312"/>
                    </a:lnTo>
                    <a:lnTo>
                      <a:pt x="1854" y="330"/>
                    </a:lnTo>
                    <a:lnTo>
                      <a:pt x="1854" y="348"/>
                    </a:lnTo>
                    <a:lnTo>
                      <a:pt x="1860" y="366"/>
                    </a:lnTo>
                    <a:lnTo>
                      <a:pt x="1860" y="384"/>
                    </a:lnTo>
                    <a:lnTo>
                      <a:pt x="1860" y="396"/>
                    </a:lnTo>
                    <a:lnTo>
                      <a:pt x="1860" y="414"/>
                    </a:lnTo>
                    <a:lnTo>
                      <a:pt x="1860" y="426"/>
                    </a:lnTo>
                    <a:lnTo>
                      <a:pt x="1866" y="444"/>
                    </a:lnTo>
                    <a:lnTo>
                      <a:pt x="1866" y="456"/>
                    </a:lnTo>
                    <a:lnTo>
                      <a:pt x="1866" y="468"/>
                    </a:lnTo>
                    <a:lnTo>
                      <a:pt x="1866" y="480"/>
                    </a:lnTo>
                    <a:lnTo>
                      <a:pt x="1872" y="492"/>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2"/>
                    </a:lnTo>
                    <a:lnTo>
                      <a:pt x="1902" y="480"/>
                    </a:lnTo>
                    <a:lnTo>
                      <a:pt x="1902" y="468"/>
                    </a:lnTo>
                    <a:lnTo>
                      <a:pt x="1902" y="456"/>
                    </a:lnTo>
                    <a:lnTo>
                      <a:pt x="1902" y="444"/>
                    </a:lnTo>
                    <a:lnTo>
                      <a:pt x="1902" y="426"/>
                    </a:lnTo>
                    <a:lnTo>
                      <a:pt x="1908" y="414"/>
                    </a:lnTo>
                    <a:lnTo>
                      <a:pt x="1908" y="396"/>
                    </a:lnTo>
                    <a:lnTo>
                      <a:pt x="1908" y="384"/>
                    </a:lnTo>
                    <a:lnTo>
                      <a:pt x="1908" y="366"/>
                    </a:lnTo>
                    <a:lnTo>
                      <a:pt x="1908" y="348"/>
                    </a:lnTo>
                    <a:lnTo>
                      <a:pt x="1914" y="330"/>
                    </a:lnTo>
                    <a:lnTo>
                      <a:pt x="1914" y="312"/>
                    </a:lnTo>
                    <a:lnTo>
                      <a:pt x="1914" y="294"/>
                    </a:lnTo>
                    <a:lnTo>
                      <a:pt x="1914" y="282"/>
                    </a:lnTo>
                    <a:lnTo>
                      <a:pt x="1920" y="264"/>
                    </a:lnTo>
                    <a:lnTo>
                      <a:pt x="1920" y="246"/>
                    </a:lnTo>
                    <a:lnTo>
                      <a:pt x="1920" y="228"/>
                    </a:lnTo>
                    <a:lnTo>
                      <a:pt x="1920" y="210"/>
                    </a:lnTo>
                    <a:lnTo>
                      <a:pt x="1920" y="192"/>
                    </a:lnTo>
                    <a:lnTo>
                      <a:pt x="1926" y="174"/>
                    </a:lnTo>
                    <a:lnTo>
                      <a:pt x="1926" y="162"/>
                    </a:lnTo>
                    <a:lnTo>
                      <a:pt x="1926" y="144"/>
                    </a:lnTo>
                    <a:lnTo>
                      <a:pt x="1926" y="132"/>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559"/>
                    </a:lnTo>
                    <a:lnTo>
                      <a:pt x="1956" y="553"/>
                    </a:lnTo>
                    <a:lnTo>
                      <a:pt x="1956" y="547"/>
                    </a:lnTo>
                    <a:lnTo>
                      <a:pt x="1956" y="541"/>
                    </a:lnTo>
                    <a:lnTo>
                      <a:pt x="1956" y="535"/>
                    </a:lnTo>
                    <a:lnTo>
                      <a:pt x="1956" y="523"/>
                    </a:lnTo>
                    <a:lnTo>
                      <a:pt x="1962" y="517"/>
                    </a:lnTo>
                    <a:lnTo>
                      <a:pt x="1962" y="505"/>
                    </a:lnTo>
                    <a:lnTo>
                      <a:pt x="1962" y="492"/>
                    </a:lnTo>
                    <a:lnTo>
                      <a:pt x="1962" y="480"/>
                    </a:lnTo>
                    <a:lnTo>
                      <a:pt x="1968" y="468"/>
                    </a:lnTo>
                    <a:lnTo>
                      <a:pt x="1968" y="456"/>
                    </a:lnTo>
                    <a:lnTo>
                      <a:pt x="1968" y="444"/>
                    </a:lnTo>
                    <a:lnTo>
                      <a:pt x="1968" y="426"/>
                    </a:lnTo>
                    <a:lnTo>
                      <a:pt x="1968" y="414"/>
                    </a:lnTo>
                    <a:lnTo>
                      <a:pt x="1974" y="396"/>
                    </a:lnTo>
                    <a:lnTo>
                      <a:pt x="1974" y="384"/>
                    </a:lnTo>
                    <a:lnTo>
                      <a:pt x="1974" y="366"/>
                    </a:lnTo>
                    <a:lnTo>
                      <a:pt x="1974" y="348"/>
                    </a:lnTo>
                    <a:lnTo>
                      <a:pt x="1980" y="330"/>
                    </a:lnTo>
                    <a:lnTo>
                      <a:pt x="1980" y="312"/>
                    </a:lnTo>
                    <a:lnTo>
                      <a:pt x="1980" y="294"/>
                    </a:lnTo>
                    <a:lnTo>
                      <a:pt x="1980" y="282"/>
                    </a:lnTo>
                    <a:lnTo>
                      <a:pt x="1980" y="264"/>
                    </a:lnTo>
                    <a:lnTo>
                      <a:pt x="1986" y="246"/>
                    </a:lnTo>
                    <a:lnTo>
                      <a:pt x="1986" y="228"/>
                    </a:lnTo>
                    <a:lnTo>
                      <a:pt x="1986" y="210"/>
                    </a:lnTo>
                    <a:lnTo>
                      <a:pt x="1986" y="192"/>
                    </a:lnTo>
                    <a:lnTo>
                      <a:pt x="1986" y="174"/>
                    </a:lnTo>
                    <a:lnTo>
                      <a:pt x="1992" y="162"/>
                    </a:lnTo>
                    <a:lnTo>
                      <a:pt x="1992" y="144"/>
                    </a:lnTo>
                    <a:lnTo>
                      <a:pt x="1992" y="132"/>
                    </a:lnTo>
                    <a:lnTo>
                      <a:pt x="1992" y="114"/>
                    </a:lnTo>
                    <a:lnTo>
                      <a:pt x="1998" y="102"/>
                    </a:lnTo>
                    <a:lnTo>
                      <a:pt x="1998" y="90"/>
                    </a:lnTo>
                    <a:lnTo>
                      <a:pt x="1998" y="78"/>
                    </a:lnTo>
                    <a:lnTo>
                      <a:pt x="1998" y="66"/>
                    </a:lnTo>
                    <a:lnTo>
                      <a:pt x="1998" y="54"/>
                    </a:lnTo>
                    <a:lnTo>
                      <a:pt x="2004" y="42"/>
                    </a:lnTo>
                    <a:lnTo>
                      <a:pt x="2004" y="36"/>
                    </a:lnTo>
                    <a:lnTo>
                      <a:pt x="2004" y="24"/>
                    </a:lnTo>
                    <a:lnTo>
                      <a:pt x="2004" y="18"/>
                    </a:lnTo>
                    <a:lnTo>
                      <a:pt x="2004" y="12"/>
                    </a:lnTo>
                    <a:lnTo>
                      <a:pt x="2010" y="6"/>
                    </a:lnTo>
                    <a:lnTo>
                      <a:pt x="2016" y="0"/>
                    </a:lnTo>
                    <a:lnTo>
                      <a:pt x="2016" y="6"/>
                    </a:lnTo>
                    <a:lnTo>
                      <a:pt x="2022" y="12"/>
                    </a:lnTo>
                    <a:lnTo>
                      <a:pt x="2022" y="18"/>
                    </a:lnTo>
                    <a:lnTo>
                      <a:pt x="2022" y="24"/>
                    </a:lnTo>
                    <a:lnTo>
                      <a:pt x="2022" y="36"/>
                    </a:lnTo>
                    <a:lnTo>
                      <a:pt x="2028" y="42"/>
                    </a:lnTo>
                    <a:lnTo>
                      <a:pt x="2028" y="54"/>
                    </a:lnTo>
                    <a:lnTo>
                      <a:pt x="2028" y="66"/>
                    </a:lnTo>
                    <a:lnTo>
                      <a:pt x="2028" y="78"/>
                    </a:lnTo>
                    <a:lnTo>
                      <a:pt x="2028" y="90"/>
                    </a:lnTo>
                    <a:lnTo>
                      <a:pt x="2034" y="102"/>
                    </a:lnTo>
                    <a:lnTo>
                      <a:pt x="2034" y="114"/>
                    </a:lnTo>
                    <a:lnTo>
                      <a:pt x="2034" y="132"/>
                    </a:lnTo>
                    <a:lnTo>
                      <a:pt x="2034" y="144"/>
                    </a:lnTo>
                    <a:lnTo>
                      <a:pt x="2034" y="162"/>
                    </a:lnTo>
                    <a:lnTo>
                      <a:pt x="2040" y="174"/>
                    </a:lnTo>
                    <a:lnTo>
                      <a:pt x="2040" y="192"/>
                    </a:lnTo>
                    <a:lnTo>
                      <a:pt x="2040" y="210"/>
                    </a:lnTo>
                    <a:lnTo>
                      <a:pt x="2040" y="228"/>
                    </a:lnTo>
                    <a:lnTo>
                      <a:pt x="2046" y="246"/>
                    </a:lnTo>
                    <a:lnTo>
                      <a:pt x="2046" y="264"/>
                    </a:lnTo>
                    <a:lnTo>
                      <a:pt x="2046" y="276"/>
                    </a:lnTo>
                    <a:lnTo>
                      <a:pt x="2046" y="294"/>
                    </a:lnTo>
                    <a:lnTo>
                      <a:pt x="2046" y="312"/>
                    </a:lnTo>
                    <a:lnTo>
                      <a:pt x="2052" y="330"/>
                    </a:lnTo>
                    <a:lnTo>
                      <a:pt x="2052" y="348"/>
                    </a:lnTo>
                    <a:lnTo>
                      <a:pt x="2052" y="366"/>
                    </a:lnTo>
                    <a:lnTo>
                      <a:pt x="2052" y="384"/>
                    </a:lnTo>
                    <a:lnTo>
                      <a:pt x="2058" y="396"/>
                    </a:lnTo>
                    <a:lnTo>
                      <a:pt x="2058" y="414"/>
                    </a:lnTo>
                    <a:lnTo>
                      <a:pt x="2058" y="426"/>
                    </a:lnTo>
                    <a:lnTo>
                      <a:pt x="2058" y="444"/>
                    </a:lnTo>
                    <a:lnTo>
                      <a:pt x="2058" y="456"/>
                    </a:lnTo>
                    <a:lnTo>
                      <a:pt x="2064" y="468"/>
                    </a:lnTo>
                    <a:lnTo>
                      <a:pt x="2064" y="480"/>
                    </a:lnTo>
                    <a:lnTo>
                      <a:pt x="2064" y="492"/>
                    </a:lnTo>
                    <a:lnTo>
                      <a:pt x="2064" y="505"/>
                    </a:lnTo>
                    <a:lnTo>
                      <a:pt x="2064" y="517"/>
                    </a:lnTo>
                    <a:lnTo>
                      <a:pt x="2070" y="523"/>
                    </a:lnTo>
                    <a:lnTo>
                      <a:pt x="2070" y="535"/>
                    </a:lnTo>
                    <a:lnTo>
                      <a:pt x="2070" y="541"/>
                    </a:lnTo>
                    <a:lnTo>
                      <a:pt x="2070" y="547"/>
                    </a:lnTo>
                    <a:lnTo>
                      <a:pt x="2076" y="553"/>
                    </a:lnTo>
                    <a:lnTo>
                      <a:pt x="2082" y="559"/>
                    </a:lnTo>
                    <a:lnTo>
                      <a:pt x="2082" y="553"/>
                    </a:lnTo>
                    <a:lnTo>
                      <a:pt x="2082" y="547"/>
                    </a:lnTo>
                    <a:lnTo>
                      <a:pt x="2088" y="541"/>
                    </a:lnTo>
                    <a:lnTo>
                      <a:pt x="2088" y="535"/>
                    </a:lnTo>
                    <a:lnTo>
                      <a:pt x="2088" y="523"/>
                    </a:lnTo>
                    <a:lnTo>
                      <a:pt x="2088" y="517"/>
                    </a:lnTo>
                    <a:lnTo>
                      <a:pt x="2094" y="505"/>
                    </a:lnTo>
                    <a:lnTo>
                      <a:pt x="2094" y="492"/>
                    </a:lnTo>
                    <a:lnTo>
                      <a:pt x="2094" y="480"/>
                    </a:lnTo>
                    <a:lnTo>
                      <a:pt x="2094" y="468"/>
                    </a:lnTo>
                    <a:lnTo>
                      <a:pt x="2094" y="456"/>
                    </a:lnTo>
                    <a:lnTo>
                      <a:pt x="2100" y="444"/>
                    </a:lnTo>
                    <a:lnTo>
                      <a:pt x="2100" y="426"/>
                    </a:lnTo>
                    <a:lnTo>
                      <a:pt x="2100" y="414"/>
                    </a:lnTo>
                    <a:lnTo>
                      <a:pt x="2100" y="396"/>
                    </a:lnTo>
                    <a:lnTo>
                      <a:pt x="2106" y="384"/>
                    </a:lnTo>
                    <a:lnTo>
                      <a:pt x="2106" y="366"/>
                    </a:lnTo>
                    <a:lnTo>
                      <a:pt x="2106" y="348"/>
                    </a:lnTo>
                    <a:lnTo>
                      <a:pt x="2106" y="330"/>
                    </a:lnTo>
                    <a:lnTo>
                      <a:pt x="2106" y="312"/>
                    </a:lnTo>
                    <a:lnTo>
                      <a:pt x="2112" y="294"/>
                    </a:lnTo>
                    <a:lnTo>
                      <a:pt x="2112" y="282"/>
                    </a:lnTo>
                    <a:lnTo>
                      <a:pt x="2112" y="264"/>
                    </a:lnTo>
                    <a:lnTo>
                      <a:pt x="2112" y="246"/>
                    </a:lnTo>
                    <a:lnTo>
                      <a:pt x="2112" y="228"/>
                    </a:lnTo>
                    <a:lnTo>
                      <a:pt x="2118" y="210"/>
                    </a:lnTo>
                    <a:lnTo>
                      <a:pt x="2118" y="192"/>
                    </a:lnTo>
                    <a:lnTo>
                      <a:pt x="2118" y="174"/>
                    </a:lnTo>
                    <a:lnTo>
                      <a:pt x="2118" y="162"/>
                    </a:lnTo>
                    <a:lnTo>
                      <a:pt x="2124" y="144"/>
                    </a:lnTo>
                    <a:lnTo>
                      <a:pt x="2124" y="132"/>
                    </a:lnTo>
                    <a:lnTo>
                      <a:pt x="2124" y="114"/>
                    </a:lnTo>
                    <a:lnTo>
                      <a:pt x="2124" y="102"/>
                    </a:lnTo>
                    <a:lnTo>
                      <a:pt x="2124" y="90"/>
                    </a:lnTo>
                    <a:lnTo>
                      <a:pt x="2130" y="78"/>
                    </a:lnTo>
                    <a:lnTo>
                      <a:pt x="2130" y="66"/>
                    </a:lnTo>
                    <a:lnTo>
                      <a:pt x="2130" y="54"/>
                    </a:lnTo>
                    <a:lnTo>
                      <a:pt x="2130" y="42"/>
                    </a:lnTo>
                    <a:lnTo>
                      <a:pt x="2130" y="36"/>
                    </a:lnTo>
                    <a:lnTo>
                      <a:pt x="2136" y="24"/>
                    </a:lnTo>
                    <a:lnTo>
                      <a:pt x="2136" y="18"/>
                    </a:lnTo>
                    <a:lnTo>
                      <a:pt x="2136" y="12"/>
                    </a:lnTo>
                    <a:lnTo>
                      <a:pt x="2142" y="6"/>
                    </a:lnTo>
                    <a:lnTo>
                      <a:pt x="2148" y="0"/>
                    </a:lnTo>
                    <a:lnTo>
                      <a:pt x="2148" y="6"/>
                    </a:lnTo>
                    <a:lnTo>
                      <a:pt x="2148" y="12"/>
                    </a:lnTo>
                    <a:lnTo>
                      <a:pt x="2154" y="18"/>
                    </a:lnTo>
                    <a:lnTo>
                      <a:pt x="2154" y="24"/>
                    </a:lnTo>
                    <a:lnTo>
                      <a:pt x="2154" y="36"/>
                    </a:lnTo>
                    <a:lnTo>
                      <a:pt x="2154" y="42"/>
                    </a:lnTo>
                    <a:lnTo>
                      <a:pt x="2154" y="54"/>
                    </a:lnTo>
                    <a:lnTo>
                      <a:pt x="2160" y="66"/>
                    </a:lnTo>
                    <a:lnTo>
                      <a:pt x="2160" y="78"/>
                    </a:lnTo>
                    <a:lnTo>
                      <a:pt x="2160" y="90"/>
                    </a:lnTo>
                    <a:lnTo>
                      <a:pt x="2160" y="102"/>
                    </a:lnTo>
                    <a:lnTo>
                      <a:pt x="2160" y="114"/>
                    </a:lnTo>
                    <a:lnTo>
                      <a:pt x="2166" y="132"/>
                    </a:lnTo>
                    <a:lnTo>
                      <a:pt x="2166" y="144"/>
                    </a:lnTo>
                    <a:lnTo>
                      <a:pt x="2166" y="162"/>
                    </a:lnTo>
                    <a:lnTo>
                      <a:pt x="2166" y="174"/>
                    </a:lnTo>
                    <a:lnTo>
                      <a:pt x="2172" y="192"/>
                    </a:lnTo>
                    <a:lnTo>
                      <a:pt x="2172" y="210"/>
                    </a:lnTo>
                    <a:lnTo>
                      <a:pt x="2172" y="228"/>
                    </a:lnTo>
                    <a:lnTo>
                      <a:pt x="2172" y="246"/>
                    </a:lnTo>
                    <a:lnTo>
                      <a:pt x="2172" y="264"/>
                    </a:lnTo>
                    <a:lnTo>
                      <a:pt x="2178" y="276"/>
                    </a:lnTo>
                    <a:lnTo>
                      <a:pt x="2178" y="294"/>
                    </a:lnTo>
                    <a:lnTo>
                      <a:pt x="2178" y="312"/>
                    </a:lnTo>
                    <a:lnTo>
                      <a:pt x="2178" y="330"/>
                    </a:lnTo>
                    <a:lnTo>
                      <a:pt x="2184" y="348"/>
                    </a:lnTo>
                    <a:lnTo>
                      <a:pt x="2184" y="366"/>
                    </a:lnTo>
                    <a:lnTo>
                      <a:pt x="2184" y="384"/>
                    </a:lnTo>
                    <a:lnTo>
                      <a:pt x="2184" y="396"/>
                    </a:lnTo>
                    <a:lnTo>
                      <a:pt x="2184" y="414"/>
                    </a:lnTo>
                    <a:lnTo>
                      <a:pt x="2190" y="426"/>
                    </a:lnTo>
                    <a:lnTo>
                      <a:pt x="2190" y="444"/>
                    </a:lnTo>
                    <a:lnTo>
                      <a:pt x="2190" y="456"/>
                    </a:lnTo>
                    <a:lnTo>
                      <a:pt x="2190" y="468"/>
                    </a:lnTo>
                    <a:lnTo>
                      <a:pt x="2190" y="480"/>
                    </a:lnTo>
                    <a:lnTo>
                      <a:pt x="2196" y="492"/>
                    </a:lnTo>
                    <a:lnTo>
                      <a:pt x="2196" y="505"/>
                    </a:lnTo>
                    <a:lnTo>
                      <a:pt x="2196" y="517"/>
                    </a:lnTo>
                    <a:lnTo>
                      <a:pt x="2196" y="523"/>
                    </a:lnTo>
                    <a:lnTo>
                      <a:pt x="2202" y="535"/>
                    </a:lnTo>
                    <a:lnTo>
                      <a:pt x="2202" y="541"/>
                    </a:lnTo>
                    <a:lnTo>
                      <a:pt x="2202" y="547"/>
                    </a:lnTo>
                    <a:lnTo>
                      <a:pt x="2202" y="553"/>
                    </a:lnTo>
                    <a:lnTo>
                      <a:pt x="2208" y="559"/>
                    </a:lnTo>
                    <a:lnTo>
                      <a:pt x="2214" y="553"/>
                    </a:lnTo>
                    <a:lnTo>
                      <a:pt x="2214" y="547"/>
                    </a:lnTo>
                    <a:lnTo>
                      <a:pt x="2214" y="541"/>
                    </a:lnTo>
                    <a:lnTo>
                      <a:pt x="2220" y="535"/>
                    </a:lnTo>
                    <a:lnTo>
                      <a:pt x="2220" y="523"/>
                    </a:lnTo>
                    <a:lnTo>
                      <a:pt x="2220" y="517"/>
                    </a:lnTo>
                    <a:lnTo>
                      <a:pt x="2220" y="505"/>
                    </a:lnTo>
                    <a:lnTo>
                      <a:pt x="2220" y="492"/>
                    </a:lnTo>
                    <a:lnTo>
                      <a:pt x="2226" y="480"/>
                    </a:lnTo>
                    <a:lnTo>
                      <a:pt x="2226" y="468"/>
                    </a:lnTo>
                    <a:lnTo>
                      <a:pt x="2226" y="456"/>
                    </a:lnTo>
                    <a:lnTo>
                      <a:pt x="2226" y="444"/>
                    </a:lnTo>
                    <a:lnTo>
                      <a:pt x="2232" y="426"/>
                    </a:lnTo>
                    <a:lnTo>
                      <a:pt x="2232" y="414"/>
                    </a:lnTo>
                    <a:lnTo>
                      <a:pt x="2232" y="396"/>
                    </a:lnTo>
                    <a:lnTo>
                      <a:pt x="2232" y="384"/>
                    </a:lnTo>
                    <a:lnTo>
                      <a:pt x="2232" y="366"/>
                    </a:lnTo>
                    <a:lnTo>
                      <a:pt x="2238" y="348"/>
                    </a:lnTo>
                    <a:lnTo>
                      <a:pt x="2238" y="330"/>
                    </a:lnTo>
                    <a:lnTo>
                      <a:pt x="2238" y="312"/>
                    </a:lnTo>
                    <a:lnTo>
                      <a:pt x="2238" y="294"/>
                    </a:lnTo>
                    <a:lnTo>
                      <a:pt x="2238" y="282"/>
                    </a:lnTo>
                    <a:lnTo>
                      <a:pt x="2244" y="264"/>
                    </a:lnTo>
                    <a:lnTo>
                      <a:pt x="2244" y="246"/>
                    </a:lnTo>
                    <a:lnTo>
                      <a:pt x="2244" y="228"/>
                    </a:lnTo>
                    <a:lnTo>
                      <a:pt x="2244" y="210"/>
                    </a:lnTo>
                    <a:lnTo>
                      <a:pt x="2250" y="192"/>
                    </a:lnTo>
                    <a:lnTo>
                      <a:pt x="2250" y="174"/>
                    </a:lnTo>
                    <a:lnTo>
                      <a:pt x="2250" y="162"/>
                    </a:lnTo>
                    <a:lnTo>
                      <a:pt x="2250" y="144"/>
                    </a:lnTo>
                    <a:lnTo>
                      <a:pt x="2250" y="132"/>
                    </a:lnTo>
                    <a:lnTo>
                      <a:pt x="2256" y="114"/>
                    </a:lnTo>
                    <a:lnTo>
                      <a:pt x="2256" y="102"/>
                    </a:lnTo>
                    <a:lnTo>
                      <a:pt x="2256" y="90"/>
                    </a:lnTo>
                    <a:lnTo>
                      <a:pt x="2256" y="78"/>
                    </a:lnTo>
                    <a:lnTo>
                      <a:pt x="2256" y="66"/>
                    </a:lnTo>
                    <a:lnTo>
                      <a:pt x="2262" y="54"/>
                    </a:lnTo>
                    <a:lnTo>
                      <a:pt x="2262" y="42"/>
                    </a:lnTo>
                    <a:lnTo>
                      <a:pt x="2262" y="36"/>
                    </a:lnTo>
                    <a:lnTo>
                      <a:pt x="2262" y="24"/>
                    </a:lnTo>
                    <a:lnTo>
                      <a:pt x="2268" y="18"/>
                    </a:lnTo>
                    <a:lnTo>
                      <a:pt x="2268" y="12"/>
                    </a:lnTo>
                    <a:lnTo>
                      <a:pt x="2268" y="6"/>
                    </a:lnTo>
                    <a:lnTo>
                      <a:pt x="2274" y="0"/>
                    </a:lnTo>
                    <a:lnTo>
                      <a:pt x="2280" y="6"/>
                    </a:lnTo>
                    <a:lnTo>
                      <a:pt x="2280" y="12"/>
                    </a:lnTo>
                    <a:lnTo>
                      <a:pt x="2280" y="18"/>
                    </a:lnTo>
                    <a:lnTo>
                      <a:pt x="2280" y="24"/>
                    </a:lnTo>
                    <a:lnTo>
                      <a:pt x="2286" y="36"/>
                    </a:lnTo>
                    <a:lnTo>
                      <a:pt x="2286" y="42"/>
                    </a:lnTo>
                    <a:lnTo>
                      <a:pt x="2286" y="54"/>
                    </a:lnTo>
                    <a:lnTo>
                      <a:pt x="2286" y="66"/>
                    </a:lnTo>
                    <a:lnTo>
                      <a:pt x="2286" y="78"/>
                    </a:lnTo>
                    <a:lnTo>
                      <a:pt x="2292" y="90"/>
                    </a:lnTo>
                    <a:lnTo>
                      <a:pt x="2292" y="102"/>
                    </a:lnTo>
                    <a:lnTo>
                      <a:pt x="2292" y="114"/>
                    </a:lnTo>
                    <a:lnTo>
                      <a:pt x="2292" y="132"/>
                    </a:lnTo>
                    <a:lnTo>
                      <a:pt x="2298" y="144"/>
                    </a:lnTo>
                    <a:lnTo>
                      <a:pt x="2298" y="162"/>
                    </a:lnTo>
                    <a:lnTo>
                      <a:pt x="2298" y="174"/>
                    </a:lnTo>
                    <a:lnTo>
                      <a:pt x="2298" y="192"/>
                    </a:lnTo>
                    <a:lnTo>
                      <a:pt x="2298" y="210"/>
                    </a:lnTo>
                    <a:lnTo>
                      <a:pt x="2304" y="228"/>
                    </a:lnTo>
                    <a:lnTo>
                      <a:pt x="2304" y="246"/>
                    </a:lnTo>
                    <a:lnTo>
                      <a:pt x="2304" y="264"/>
                    </a:lnTo>
                    <a:lnTo>
                      <a:pt x="2304" y="282"/>
                    </a:lnTo>
                    <a:lnTo>
                      <a:pt x="2310" y="294"/>
                    </a:lnTo>
                    <a:lnTo>
                      <a:pt x="2310" y="312"/>
                    </a:lnTo>
                    <a:lnTo>
                      <a:pt x="2310" y="330"/>
                    </a:lnTo>
                    <a:lnTo>
                      <a:pt x="2310" y="348"/>
                    </a:lnTo>
                    <a:lnTo>
                      <a:pt x="2310" y="366"/>
                    </a:lnTo>
                    <a:lnTo>
                      <a:pt x="2316" y="384"/>
                    </a:lnTo>
                    <a:lnTo>
                      <a:pt x="2316" y="396"/>
                    </a:lnTo>
                    <a:lnTo>
                      <a:pt x="2316" y="414"/>
                    </a:lnTo>
                    <a:lnTo>
                      <a:pt x="2316" y="426"/>
                    </a:lnTo>
                    <a:lnTo>
                      <a:pt x="2316" y="444"/>
                    </a:lnTo>
                    <a:lnTo>
                      <a:pt x="2322" y="456"/>
                    </a:lnTo>
                    <a:lnTo>
                      <a:pt x="2322" y="468"/>
                    </a:lnTo>
                    <a:lnTo>
                      <a:pt x="2322" y="480"/>
                    </a:lnTo>
                    <a:lnTo>
                      <a:pt x="2322" y="492"/>
                    </a:lnTo>
                    <a:lnTo>
                      <a:pt x="2328" y="505"/>
                    </a:lnTo>
                    <a:lnTo>
                      <a:pt x="2328" y="517"/>
                    </a:lnTo>
                    <a:lnTo>
                      <a:pt x="2328" y="523"/>
                    </a:lnTo>
                    <a:lnTo>
                      <a:pt x="2328" y="535"/>
                    </a:lnTo>
                    <a:lnTo>
                      <a:pt x="2328" y="541"/>
                    </a:lnTo>
                    <a:lnTo>
                      <a:pt x="2334" y="547"/>
                    </a:lnTo>
                    <a:lnTo>
                      <a:pt x="2334" y="553"/>
                    </a:lnTo>
                    <a:lnTo>
                      <a:pt x="2340" y="559"/>
                    </a:lnTo>
                    <a:lnTo>
                      <a:pt x="2346" y="553"/>
                    </a:lnTo>
                    <a:lnTo>
                      <a:pt x="2346" y="547"/>
                    </a:lnTo>
                    <a:lnTo>
                      <a:pt x="2346" y="541"/>
                    </a:lnTo>
                    <a:lnTo>
                      <a:pt x="2346" y="535"/>
                    </a:lnTo>
                    <a:lnTo>
                      <a:pt x="2346" y="523"/>
                    </a:lnTo>
                    <a:lnTo>
                      <a:pt x="2352" y="517"/>
                    </a:lnTo>
                    <a:lnTo>
                      <a:pt x="2352" y="505"/>
                    </a:lnTo>
                    <a:lnTo>
                      <a:pt x="2352" y="492"/>
                    </a:lnTo>
                    <a:lnTo>
                      <a:pt x="2352" y="480"/>
                    </a:lnTo>
                    <a:lnTo>
                      <a:pt x="2358" y="468"/>
                    </a:lnTo>
                    <a:lnTo>
                      <a:pt x="2358" y="456"/>
                    </a:lnTo>
                    <a:lnTo>
                      <a:pt x="2358" y="444"/>
                    </a:lnTo>
                    <a:lnTo>
                      <a:pt x="2358" y="426"/>
                    </a:lnTo>
                    <a:lnTo>
                      <a:pt x="2358" y="414"/>
                    </a:lnTo>
                    <a:lnTo>
                      <a:pt x="2364" y="396"/>
                    </a:lnTo>
                    <a:lnTo>
                      <a:pt x="2364" y="384"/>
                    </a:lnTo>
                    <a:lnTo>
                      <a:pt x="2364" y="366"/>
                    </a:lnTo>
                    <a:lnTo>
                      <a:pt x="2364" y="348"/>
                    </a:lnTo>
                    <a:lnTo>
                      <a:pt x="2364" y="330"/>
                    </a:lnTo>
                    <a:lnTo>
                      <a:pt x="2370" y="312"/>
                    </a:lnTo>
                    <a:lnTo>
                      <a:pt x="2370" y="294"/>
                    </a:lnTo>
                    <a:lnTo>
                      <a:pt x="2370" y="282"/>
                    </a:lnTo>
                    <a:lnTo>
                      <a:pt x="2370" y="264"/>
                    </a:lnTo>
                    <a:lnTo>
                      <a:pt x="2376" y="246"/>
                    </a:lnTo>
                    <a:lnTo>
                      <a:pt x="2376" y="228"/>
                    </a:lnTo>
                    <a:lnTo>
                      <a:pt x="2376" y="210"/>
                    </a:lnTo>
                    <a:lnTo>
                      <a:pt x="2376" y="192"/>
                    </a:lnTo>
                    <a:lnTo>
                      <a:pt x="2376" y="174"/>
                    </a:lnTo>
                    <a:lnTo>
                      <a:pt x="2382" y="162"/>
                    </a:lnTo>
                    <a:lnTo>
                      <a:pt x="2382" y="144"/>
                    </a:lnTo>
                    <a:lnTo>
                      <a:pt x="2382" y="132"/>
                    </a:lnTo>
                    <a:lnTo>
                      <a:pt x="2382" y="114"/>
                    </a:lnTo>
                    <a:lnTo>
                      <a:pt x="2382" y="102"/>
                    </a:lnTo>
                    <a:lnTo>
                      <a:pt x="2388" y="90"/>
                    </a:lnTo>
                    <a:lnTo>
                      <a:pt x="2388" y="78"/>
                    </a:lnTo>
                    <a:lnTo>
                      <a:pt x="2388" y="66"/>
                    </a:lnTo>
                    <a:lnTo>
                      <a:pt x="2388" y="54"/>
                    </a:lnTo>
                    <a:lnTo>
                      <a:pt x="2394" y="42"/>
                    </a:lnTo>
                    <a:lnTo>
                      <a:pt x="2394" y="36"/>
                    </a:lnTo>
                    <a:lnTo>
                      <a:pt x="2394" y="24"/>
                    </a:lnTo>
                    <a:lnTo>
                      <a:pt x="2394" y="18"/>
                    </a:lnTo>
                    <a:lnTo>
                      <a:pt x="2394" y="12"/>
                    </a:lnTo>
                    <a:lnTo>
                      <a:pt x="2400" y="6"/>
                    </a:lnTo>
                    <a:lnTo>
                      <a:pt x="2406" y="0"/>
                    </a:lnTo>
                    <a:lnTo>
                      <a:pt x="2406" y="6"/>
                    </a:lnTo>
                    <a:lnTo>
                      <a:pt x="2412" y="12"/>
                    </a:lnTo>
                    <a:lnTo>
                      <a:pt x="2412" y="18"/>
                    </a:lnTo>
                    <a:lnTo>
                      <a:pt x="2412" y="24"/>
                    </a:lnTo>
                    <a:lnTo>
                      <a:pt x="2412" y="36"/>
                    </a:lnTo>
                    <a:lnTo>
                      <a:pt x="2412" y="42"/>
                    </a:lnTo>
                    <a:lnTo>
                      <a:pt x="2418" y="54"/>
                    </a:lnTo>
                    <a:lnTo>
                      <a:pt x="2418" y="66"/>
                    </a:lnTo>
                    <a:lnTo>
                      <a:pt x="2418" y="78"/>
                    </a:lnTo>
                    <a:lnTo>
                      <a:pt x="2418" y="90"/>
                    </a:lnTo>
                    <a:lnTo>
                      <a:pt x="2424" y="102"/>
                    </a:lnTo>
                    <a:lnTo>
                      <a:pt x="2424" y="114"/>
                    </a:lnTo>
                    <a:lnTo>
                      <a:pt x="2424" y="132"/>
                    </a:lnTo>
                    <a:lnTo>
                      <a:pt x="2424" y="144"/>
                    </a:lnTo>
                    <a:lnTo>
                      <a:pt x="2424" y="162"/>
                    </a:lnTo>
                    <a:lnTo>
                      <a:pt x="2430" y="174"/>
                    </a:lnTo>
                    <a:lnTo>
                      <a:pt x="2430" y="192"/>
                    </a:lnTo>
                    <a:lnTo>
                      <a:pt x="2430" y="210"/>
                    </a:lnTo>
                    <a:lnTo>
                      <a:pt x="2430" y="228"/>
                    </a:lnTo>
                    <a:lnTo>
                      <a:pt x="2436" y="246"/>
                    </a:lnTo>
                    <a:lnTo>
                      <a:pt x="2436" y="264"/>
                    </a:lnTo>
                    <a:lnTo>
                      <a:pt x="2436" y="276"/>
                    </a:lnTo>
                    <a:lnTo>
                      <a:pt x="2436" y="294"/>
                    </a:lnTo>
                    <a:lnTo>
                      <a:pt x="2436" y="312"/>
                    </a:lnTo>
                    <a:lnTo>
                      <a:pt x="2442" y="330"/>
                    </a:lnTo>
                    <a:lnTo>
                      <a:pt x="2442" y="348"/>
                    </a:lnTo>
                    <a:lnTo>
                      <a:pt x="2442" y="366"/>
                    </a:lnTo>
                    <a:lnTo>
                      <a:pt x="2442" y="384"/>
                    </a:lnTo>
                    <a:lnTo>
                      <a:pt x="2442" y="396"/>
                    </a:lnTo>
                    <a:lnTo>
                      <a:pt x="2448" y="414"/>
                    </a:lnTo>
                    <a:lnTo>
                      <a:pt x="2448" y="426"/>
                    </a:lnTo>
                    <a:lnTo>
                      <a:pt x="2448" y="444"/>
                    </a:lnTo>
                    <a:lnTo>
                      <a:pt x="2448" y="456"/>
                    </a:lnTo>
                    <a:lnTo>
                      <a:pt x="2454" y="468"/>
                    </a:lnTo>
                    <a:lnTo>
                      <a:pt x="2454" y="480"/>
                    </a:lnTo>
                    <a:lnTo>
                      <a:pt x="2454" y="492"/>
                    </a:lnTo>
                    <a:lnTo>
                      <a:pt x="2454" y="505"/>
                    </a:lnTo>
                    <a:lnTo>
                      <a:pt x="2454" y="517"/>
                    </a:lnTo>
                    <a:lnTo>
                      <a:pt x="2460" y="523"/>
                    </a:lnTo>
                    <a:lnTo>
                      <a:pt x="2460" y="535"/>
                    </a:lnTo>
                    <a:lnTo>
                      <a:pt x="2460" y="541"/>
                    </a:lnTo>
                    <a:lnTo>
                      <a:pt x="2460" y="547"/>
                    </a:lnTo>
                    <a:lnTo>
                      <a:pt x="2466" y="553"/>
                    </a:lnTo>
                    <a:lnTo>
                      <a:pt x="2472" y="559"/>
                    </a:lnTo>
                    <a:lnTo>
                      <a:pt x="2472" y="553"/>
                    </a:lnTo>
                    <a:lnTo>
                      <a:pt x="2472" y="547"/>
                    </a:lnTo>
                    <a:lnTo>
                      <a:pt x="2478" y="541"/>
                    </a:lnTo>
                    <a:lnTo>
                      <a:pt x="2478" y="535"/>
                    </a:lnTo>
                    <a:lnTo>
                      <a:pt x="2478" y="523"/>
                    </a:lnTo>
                    <a:lnTo>
                      <a:pt x="2478" y="517"/>
                    </a:lnTo>
                    <a:lnTo>
                      <a:pt x="2484" y="505"/>
                    </a:lnTo>
                    <a:lnTo>
                      <a:pt x="2484" y="492"/>
                    </a:lnTo>
                    <a:lnTo>
                      <a:pt x="2484" y="480"/>
                    </a:lnTo>
                    <a:lnTo>
                      <a:pt x="2484" y="468"/>
                    </a:lnTo>
                    <a:lnTo>
                      <a:pt x="2484" y="456"/>
                    </a:lnTo>
                    <a:lnTo>
                      <a:pt x="2490" y="444"/>
                    </a:lnTo>
                    <a:lnTo>
                      <a:pt x="2490" y="426"/>
                    </a:lnTo>
                    <a:lnTo>
                      <a:pt x="2490" y="414"/>
                    </a:lnTo>
                    <a:lnTo>
                      <a:pt x="2490" y="396"/>
                    </a:lnTo>
                    <a:lnTo>
                      <a:pt x="2490" y="384"/>
                    </a:lnTo>
                    <a:lnTo>
                      <a:pt x="2496" y="366"/>
                    </a:lnTo>
                    <a:lnTo>
                      <a:pt x="2496" y="348"/>
                    </a:lnTo>
                    <a:lnTo>
                      <a:pt x="2496" y="330"/>
                    </a:lnTo>
                    <a:lnTo>
                      <a:pt x="2496" y="312"/>
                    </a:lnTo>
                    <a:lnTo>
                      <a:pt x="2502" y="294"/>
                    </a:lnTo>
                    <a:lnTo>
                      <a:pt x="2502" y="282"/>
                    </a:lnTo>
                    <a:lnTo>
                      <a:pt x="2502" y="264"/>
                    </a:lnTo>
                    <a:lnTo>
                      <a:pt x="2502" y="246"/>
                    </a:lnTo>
                    <a:lnTo>
                      <a:pt x="2502" y="228"/>
                    </a:lnTo>
                    <a:lnTo>
                      <a:pt x="2508" y="210"/>
                    </a:lnTo>
                    <a:lnTo>
                      <a:pt x="2508" y="192"/>
                    </a:lnTo>
                    <a:lnTo>
                      <a:pt x="2508" y="174"/>
                    </a:lnTo>
                    <a:lnTo>
                      <a:pt x="2508" y="162"/>
                    </a:lnTo>
                    <a:lnTo>
                      <a:pt x="2508" y="144"/>
                    </a:lnTo>
                    <a:lnTo>
                      <a:pt x="2514" y="132"/>
                    </a:lnTo>
                    <a:lnTo>
                      <a:pt x="2514" y="114"/>
                    </a:lnTo>
                    <a:lnTo>
                      <a:pt x="2514" y="102"/>
                    </a:lnTo>
                    <a:lnTo>
                      <a:pt x="2514" y="90"/>
                    </a:lnTo>
                    <a:lnTo>
                      <a:pt x="2520" y="78"/>
                    </a:lnTo>
                    <a:lnTo>
                      <a:pt x="2520" y="66"/>
                    </a:lnTo>
                    <a:lnTo>
                      <a:pt x="2520" y="54"/>
                    </a:lnTo>
                    <a:lnTo>
                      <a:pt x="2520" y="42"/>
                    </a:lnTo>
                    <a:lnTo>
                      <a:pt x="2520" y="36"/>
                    </a:lnTo>
                    <a:lnTo>
                      <a:pt x="2526" y="24"/>
                    </a:lnTo>
                    <a:lnTo>
                      <a:pt x="2526" y="18"/>
                    </a:lnTo>
                    <a:lnTo>
                      <a:pt x="2526" y="12"/>
                    </a:lnTo>
                    <a:lnTo>
                      <a:pt x="2532" y="6"/>
                    </a:lnTo>
                    <a:lnTo>
                      <a:pt x="2538" y="0"/>
                    </a:lnTo>
                    <a:lnTo>
                      <a:pt x="2538" y="6"/>
                    </a:lnTo>
                    <a:lnTo>
                      <a:pt x="2538" y="12"/>
                    </a:lnTo>
                    <a:lnTo>
                      <a:pt x="2538" y="18"/>
                    </a:lnTo>
                    <a:lnTo>
                      <a:pt x="2544" y="24"/>
                    </a:lnTo>
                    <a:lnTo>
                      <a:pt x="2544" y="36"/>
                    </a:lnTo>
                    <a:lnTo>
                      <a:pt x="2544" y="42"/>
                    </a:lnTo>
                    <a:lnTo>
                      <a:pt x="2544" y="54"/>
                    </a:lnTo>
                    <a:lnTo>
                      <a:pt x="2550" y="66"/>
                    </a:lnTo>
                    <a:lnTo>
                      <a:pt x="2550" y="78"/>
                    </a:lnTo>
                    <a:lnTo>
                      <a:pt x="2550" y="90"/>
                    </a:lnTo>
                    <a:lnTo>
                      <a:pt x="2550" y="102"/>
                    </a:lnTo>
                    <a:lnTo>
                      <a:pt x="2550" y="114"/>
                    </a:lnTo>
                    <a:lnTo>
                      <a:pt x="2556" y="132"/>
                    </a:lnTo>
                    <a:lnTo>
                      <a:pt x="2556" y="144"/>
                    </a:lnTo>
                    <a:lnTo>
                      <a:pt x="2556" y="162"/>
                    </a:lnTo>
                    <a:lnTo>
                      <a:pt x="2556" y="174"/>
                    </a:lnTo>
                    <a:lnTo>
                      <a:pt x="2562" y="192"/>
                    </a:lnTo>
                    <a:lnTo>
                      <a:pt x="2562" y="210"/>
                    </a:lnTo>
                    <a:lnTo>
                      <a:pt x="2562" y="228"/>
                    </a:lnTo>
                    <a:lnTo>
                      <a:pt x="2562" y="246"/>
                    </a:lnTo>
                    <a:lnTo>
                      <a:pt x="2562" y="264"/>
                    </a:lnTo>
                    <a:lnTo>
                      <a:pt x="2568" y="276"/>
                    </a:lnTo>
                    <a:lnTo>
                      <a:pt x="2568" y="294"/>
                    </a:lnTo>
                    <a:lnTo>
                      <a:pt x="2568" y="312"/>
                    </a:lnTo>
                    <a:lnTo>
                      <a:pt x="2568" y="330"/>
                    </a:lnTo>
                    <a:lnTo>
                      <a:pt x="2568" y="348"/>
                    </a:lnTo>
                    <a:lnTo>
                      <a:pt x="2574" y="366"/>
                    </a:lnTo>
                    <a:lnTo>
                      <a:pt x="2574" y="384"/>
                    </a:lnTo>
                    <a:lnTo>
                      <a:pt x="2574" y="396"/>
                    </a:lnTo>
                    <a:lnTo>
                      <a:pt x="2574" y="414"/>
                    </a:lnTo>
                    <a:lnTo>
                      <a:pt x="2580" y="426"/>
                    </a:lnTo>
                    <a:lnTo>
                      <a:pt x="2580" y="444"/>
                    </a:lnTo>
                    <a:lnTo>
                      <a:pt x="2580" y="456"/>
                    </a:lnTo>
                    <a:lnTo>
                      <a:pt x="2580" y="468"/>
                    </a:lnTo>
                    <a:lnTo>
                      <a:pt x="2580" y="480"/>
                    </a:lnTo>
                    <a:lnTo>
                      <a:pt x="2586" y="492"/>
                    </a:lnTo>
                    <a:lnTo>
                      <a:pt x="2586" y="505"/>
                    </a:lnTo>
                    <a:lnTo>
                      <a:pt x="2586" y="517"/>
                    </a:lnTo>
                    <a:lnTo>
                      <a:pt x="2586" y="523"/>
                    </a:lnTo>
                    <a:lnTo>
                      <a:pt x="2586" y="535"/>
                    </a:lnTo>
                    <a:lnTo>
                      <a:pt x="2592" y="541"/>
                    </a:lnTo>
                    <a:lnTo>
                      <a:pt x="2592" y="547"/>
                    </a:lnTo>
                    <a:lnTo>
                      <a:pt x="2592" y="553"/>
                    </a:lnTo>
                    <a:lnTo>
                      <a:pt x="2598" y="559"/>
                    </a:lnTo>
                    <a:lnTo>
                      <a:pt x="2598" y="0"/>
                    </a:lnTo>
                  </a:path>
                </a:pathLst>
              </a:custGeom>
              <a:noFill/>
              <a:ln w="28575" cmpd="sng">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061" name="Text Box 128"/>
              <p:cNvSpPr txBox="1">
                <a:spLocks noChangeAspect="1" noChangeArrowheads="1"/>
              </p:cNvSpPr>
              <p:nvPr/>
            </p:nvSpPr>
            <p:spPr bwMode="auto">
              <a:xfrm>
                <a:off x="631" y="1248"/>
                <a:ext cx="26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6600"/>
                    </a:solidFill>
                  </a:rPr>
                  <a:t>E</a:t>
                </a:r>
                <a:r>
                  <a:rPr lang="pt-BR" altLang="pt-BR" baseline="-25000">
                    <a:solidFill>
                      <a:srgbClr val="006600"/>
                    </a:solidFill>
                  </a:rPr>
                  <a:t>0</a:t>
                </a:r>
                <a:endParaRPr lang="pt-BR" altLang="pt-BR">
                  <a:solidFill>
                    <a:srgbClr val="006600"/>
                  </a:solidFill>
                </a:endParaRPr>
              </a:p>
            </p:txBody>
          </p:sp>
          <p:sp>
            <p:nvSpPr>
              <p:cNvPr id="2062" name="Text Box 129"/>
              <p:cNvSpPr txBox="1">
                <a:spLocks noChangeAspect="1" noChangeArrowheads="1"/>
              </p:cNvSpPr>
              <p:nvPr/>
            </p:nvSpPr>
            <p:spPr bwMode="auto">
              <a:xfrm>
                <a:off x="584" y="1824"/>
                <a:ext cx="31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6600"/>
                    </a:solidFill>
                  </a:rPr>
                  <a:t>-E</a:t>
                </a:r>
                <a:r>
                  <a:rPr lang="pt-BR" altLang="pt-BR" baseline="-25000">
                    <a:solidFill>
                      <a:srgbClr val="006600"/>
                    </a:solidFill>
                  </a:rPr>
                  <a:t>0</a:t>
                </a:r>
                <a:endParaRPr lang="pt-BR" altLang="pt-BR">
                  <a:solidFill>
                    <a:srgbClr val="006600"/>
                  </a:solidFill>
                </a:endParaRPr>
              </a:p>
            </p:txBody>
          </p:sp>
        </p:grpSp>
        <p:cxnSp>
          <p:nvCxnSpPr>
            <p:cNvPr id="2059" name="Conector reto 3"/>
            <p:cNvCxnSpPr>
              <a:cxnSpLocks noChangeShapeType="1"/>
            </p:cNvCxnSpPr>
            <p:nvPr/>
          </p:nvCxnSpPr>
          <p:spPr bwMode="auto">
            <a:xfrm>
              <a:off x="2170858" y="5249030"/>
              <a:ext cx="4561382" cy="0"/>
            </a:xfrm>
            <a:prstGeom prst="line">
              <a:avLst/>
            </a:prstGeom>
            <a:noFill/>
            <a:ln w="12700" algn="ctr">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2056" name="Rectangle 131"/>
          <p:cNvSpPr>
            <a:spLocks noChangeArrowheads="1"/>
          </p:cNvSpPr>
          <p:nvPr/>
        </p:nvSpPr>
        <p:spPr bwMode="auto">
          <a:xfrm>
            <a:off x="0" y="5421709"/>
            <a:ext cx="9144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lvl="1" algn="l">
              <a:lnSpc>
                <a:spcPct val="130000"/>
              </a:lnSpc>
              <a:spcBef>
                <a:spcPct val="20000"/>
              </a:spcBef>
              <a:spcAft>
                <a:spcPct val="20000"/>
              </a:spcAft>
              <a:buFont typeface="Wingdings" pitchFamily="2" charset="2"/>
              <a:buChar char="Ø"/>
            </a:pPr>
            <a:r>
              <a:rPr lang="pt-BR" altLang="pt-BR" dirty="0"/>
              <a:t>um deslocamento de 180</a:t>
            </a:r>
            <a:r>
              <a:rPr lang="pt-BR" altLang="pt-BR" baseline="30000" dirty="0"/>
              <a:t>o</a:t>
            </a:r>
            <a:r>
              <a:rPr lang="pt-BR" altLang="pt-BR" dirty="0"/>
              <a:t> na portadora  </a:t>
            </a:r>
            <a:r>
              <a:rPr lang="pt-BR" altLang="pt-BR" dirty="0">
                <a:sym typeface="Symbol" pitchFamily="18" charset="2"/>
              </a:rPr>
              <a:t>  produz uma </a:t>
            </a:r>
            <a:r>
              <a:rPr lang="pt-BR" altLang="pt-BR" dirty="0"/>
              <a:t>inversão de sinal na portadora,</a:t>
            </a:r>
          </a:p>
          <a:p>
            <a:pPr lvl="1" algn="l">
              <a:lnSpc>
                <a:spcPct val="130000"/>
              </a:lnSpc>
              <a:spcBef>
                <a:spcPct val="20000"/>
              </a:spcBef>
              <a:spcAft>
                <a:spcPct val="20000"/>
              </a:spcAft>
              <a:buFont typeface="Wingdings" pitchFamily="2" charset="2"/>
              <a:buChar char="Ø"/>
            </a:pPr>
            <a:r>
              <a:rPr lang="pt-BR" altLang="pt-BR" dirty="0"/>
              <a:t>podemos representar o sistema PSK por um sistema AMDSB-SC.</a:t>
            </a:r>
          </a:p>
        </p:txBody>
      </p:sp>
      <p:sp>
        <p:nvSpPr>
          <p:cNvPr id="2057" name="Elipse 1"/>
          <p:cNvSpPr>
            <a:spLocks noChangeArrowheads="1"/>
          </p:cNvSpPr>
          <p:nvPr/>
        </p:nvSpPr>
        <p:spPr bwMode="auto">
          <a:xfrm>
            <a:off x="3538538" y="3908821"/>
            <a:ext cx="457200" cy="1368425"/>
          </a:xfrm>
          <a:prstGeom prst="ellipse">
            <a:avLst/>
          </a:prstGeom>
          <a:noFill/>
          <a:ln w="28575" algn="ctr">
            <a:solidFill>
              <a:srgbClr val="C00000"/>
            </a:solidFill>
            <a:prstDash val="dash"/>
            <a:round/>
            <a:headEn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2" name="Título 1"/>
          <p:cNvSpPr>
            <a:spLocks noGrp="1"/>
          </p:cNvSpPr>
          <p:nvPr>
            <p:ph type="title"/>
          </p:nvPr>
        </p:nvSpPr>
        <p:spPr/>
        <p:txBody>
          <a:bodyPr>
            <a:normAutofit/>
          </a:bodyPr>
          <a:lstStyle/>
          <a:p>
            <a:r>
              <a:rPr lang="pt-BR" sz="3200" dirty="0" smtClean="0"/>
              <a:t>Modulação por chaveamento de fase (PSK)</a:t>
            </a:r>
            <a:endParaRPr lang="pt-BR" sz="3200" dirty="0"/>
          </a:p>
        </p:txBody>
      </p:sp>
    </p:spTree>
    <p:extLst>
      <p:ext uri="{BB962C8B-B14F-4D97-AF65-F5344CB8AC3E}">
        <p14:creationId xmlns:p14="http://schemas.microsoft.com/office/powerpoint/2010/main" val="1647913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33"/>
          <p:cNvGraphicFramePr>
            <a:graphicFrameLocks noChangeAspect="1"/>
          </p:cNvGraphicFramePr>
          <p:nvPr/>
        </p:nvGraphicFramePr>
        <p:xfrm>
          <a:off x="785813" y="1619250"/>
          <a:ext cx="2852737" cy="514350"/>
        </p:xfrm>
        <a:graphic>
          <a:graphicData uri="http://schemas.openxmlformats.org/presentationml/2006/ole">
            <mc:AlternateContent xmlns:mc="http://schemas.openxmlformats.org/markup-compatibility/2006">
              <mc:Choice xmlns:v="urn:schemas-microsoft-com:vml" Requires="v">
                <p:oleObj spid="_x0000_s242720" name="Equation" r:id="rId3" imgW="1054100" imgH="190500" progId="Equation.3">
                  <p:embed/>
                </p:oleObj>
              </mc:Choice>
              <mc:Fallback>
                <p:oleObj name="Equation" r:id="rId3" imgW="10541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619250"/>
                        <a:ext cx="2852737" cy="51435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134"/>
          <p:cNvSpPr txBox="1">
            <a:spLocks noChangeArrowheads="1"/>
          </p:cNvSpPr>
          <p:nvPr/>
        </p:nvSpPr>
        <p:spPr bwMode="auto">
          <a:xfrm>
            <a:off x="4138613" y="1700213"/>
            <a:ext cx="47545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dirty="0"/>
              <a:t>em que: v(t) = ± E</a:t>
            </a:r>
            <a:r>
              <a:rPr lang="pt-BR" altLang="pt-BR" baseline="-25000" dirty="0"/>
              <a:t>0</a:t>
            </a:r>
            <a:r>
              <a:rPr lang="pt-BR" altLang="pt-BR" dirty="0"/>
              <a:t> </a:t>
            </a:r>
            <a:r>
              <a:rPr lang="pt-BR" altLang="pt-BR" dirty="0">
                <a:sym typeface="Symbol" pitchFamily="18" charset="2"/>
              </a:rPr>
              <a:t> sinal digital NRZ</a:t>
            </a:r>
            <a:endParaRPr lang="pt-BR" altLang="pt-BR" dirty="0"/>
          </a:p>
        </p:txBody>
      </p:sp>
      <p:sp>
        <p:nvSpPr>
          <p:cNvPr id="3083" name="Rectangle 135"/>
          <p:cNvSpPr>
            <a:spLocks noChangeArrowheads="1"/>
          </p:cNvSpPr>
          <p:nvPr/>
        </p:nvSpPr>
        <p:spPr bwMode="auto">
          <a:xfrm>
            <a:off x="-28575" y="4221163"/>
            <a:ext cx="91440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spcAft>
                <a:spcPct val="20000"/>
              </a:spcAft>
              <a:buClr>
                <a:srgbClr val="000099"/>
              </a:buClr>
              <a:buFont typeface="Wingdings" pitchFamily="2" charset="2"/>
              <a:buChar char="v"/>
            </a:pPr>
            <a:r>
              <a:rPr lang="pt-BR" altLang="pt-BR" dirty="0"/>
              <a:t>O sistema PSK corresponde a uma modulação (AMDSB-SC)</a:t>
            </a:r>
          </a:p>
          <a:p>
            <a:pPr lvl="1" algn="l">
              <a:lnSpc>
                <a:spcPct val="130000"/>
              </a:lnSpc>
              <a:spcBef>
                <a:spcPct val="20000"/>
              </a:spcBef>
              <a:spcAft>
                <a:spcPct val="20000"/>
              </a:spcAft>
              <a:buFont typeface="Wingdings" pitchFamily="2" charset="2"/>
              <a:buChar char="Ø"/>
            </a:pPr>
            <a:r>
              <a:rPr lang="pt-BR" altLang="pt-BR" dirty="0"/>
              <a:t>apresenta propriedades da modulação angular,</a:t>
            </a:r>
          </a:p>
          <a:p>
            <a:pPr lvl="1" algn="l">
              <a:lnSpc>
                <a:spcPct val="130000"/>
              </a:lnSpc>
              <a:spcBef>
                <a:spcPct val="20000"/>
              </a:spcBef>
              <a:spcAft>
                <a:spcPct val="20000"/>
              </a:spcAft>
              <a:buFont typeface="Wingdings" pitchFamily="2" charset="2"/>
              <a:buChar char="Ø"/>
            </a:pPr>
            <a:r>
              <a:rPr lang="pt-BR" altLang="pt-BR" dirty="0"/>
              <a:t>apresenta largura de faixa da modulação em amplitude,</a:t>
            </a:r>
          </a:p>
          <a:p>
            <a:pPr lvl="2" algn="l">
              <a:lnSpc>
                <a:spcPct val="130000"/>
              </a:lnSpc>
              <a:spcBef>
                <a:spcPct val="20000"/>
              </a:spcBef>
              <a:spcAft>
                <a:spcPct val="20000"/>
              </a:spcAft>
              <a:buFont typeface="Arial" charset="0"/>
              <a:buChar char="•"/>
            </a:pPr>
            <a:r>
              <a:rPr lang="pt-BR" altLang="pt-BR" dirty="0" err="1">
                <a:solidFill>
                  <a:srgbClr val="006600"/>
                </a:solidFill>
              </a:rPr>
              <a:t>Bw</a:t>
            </a:r>
            <a:r>
              <a:rPr lang="pt-BR" altLang="pt-BR" dirty="0">
                <a:solidFill>
                  <a:srgbClr val="006600"/>
                </a:solidFill>
              </a:rPr>
              <a:t> = 2B</a:t>
            </a:r>
            <a:r>
              <a:rPr lang="pt-BR" altLang="pt-BR" baseline="-25000" dirty="0">
                <a:solidFill>
                  <a:srgbClr val="006600"/>
                </a:solidFill>
              </a:rPr>
              <a:t>MIN</a:t>
            </a:r>
            <a:r>
              <a:rPr lang="pt-BR" altLang="pt-BR" dirty="0">
                <a:solidFill>
                  <a:srgbClr val="006600"/>
                </a:solidFill>
              </a:rPr>
              <a:t> </a:t>
            </a:r>
            <a:r>
              <a:rPr lang="pt-BR" altLang="pt-BR" dirty="0">
                <a:sym typeface="Symbol" pitchFamily="18" charset="2"/>
              </a:rPr>
              <a:t></a:t>
            </a:r>
            <a:r>
              <a:rPr lang="pt-BR" altLang="pt-BR" dirty="0"/>
              <a:t> igual à do sistema ASK.</a:t>
            </a:r>
            <a:endParaRPr lang="pt-BR" altLang="pt-BR" dirty="0">
              <a:sym typeface="Symbol" pitchFamily="18" charset="2"/>
            </a:endParaRPr>
          </a:p>
        </p:txBody>
      </p:sp>
      <p:sp>
        <p:nvSpPr>
          <p:cNvPr id="3084" name="Rectangle 131"/>
          <p:cNvSpPr>
            <a:spLocks noChangeArrowheads="1"/>
          </p:cNvSpPr>
          <p:nvPr/>
        </p:nvSpPr>
        <p:spPr bwMode="auto">
          <a:xfrm>
            <a:off x="0" y="981075"/>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lvl="1" algn="l">
              <a:lnSpc>
                <a:spcPct val="120000"/>
              </a:lnSpc>
              <a:spcBef>
                <a:spcPct val="20000"/>
              </a:spcBef>
              <a:spcAft>
                <a:spcPct val="20000"/>
              </a:spcAft>
              <a:buFont typeface="Wingdings" pitchFamily="2" charset="2"/>
              <a:buChar char="Ø"/>
            </a:pPr>
            <a:r>
              <a:rPr lang="pt-BR" altLang="pt-BR" dirty="0">
                <a:solidFill>
                  <a:srgbClr val="000099"/>
                </a:solidFill>
              </a:rPr>
              <a:t>o sinal PSK pode então ser representado pela seguinte equação:</a:t>
            </a:r>
            <a:endParaRPr lang="pt-BR" altLang="pt-BR" dirty="0">
              <a:solidFill>
                <a:srgbClr val="000099"/>
              </a:solidFill>
              <a:sym typeface="Symbol" pitchFamily="18" charset="2"/>
            </a:endParaRPr>
          </a:p>
        </p:txBody>
      </p:sp>
      <p:sp>
        <p:nvSpPr>
          <p:cNvPr id="3085" name="Rectangle 131"/>
          <p:cNvSpPr>
            <a:spLocks noChangeArrowheads="1"/>
          </p:cNvSpPr>
          <p:nvPr/>
        </p:nvSpPr>
        <p:spPr bwMode="auto">
          <a:xfrm>
            <a:off x="-4763" y="404813"/>
            <a:ext cx="91487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20000"/>
              </a:lnSpc>
              <a:spcBef>
                <a:spcPct val="20000"/>
              </a:spcBef>
              <a:spcAft>
                <a:spcPct val="20000"/>
              </a:spcAft>
              <a:buClr>
                <a:srgbClr val="000099"/>
              </a:buClr>
              <a:buFont typeface="Wingdings" pitchFamily="2" charset="2"/>
              <a:buChar char="v"/>
            </a:pPr>
            <a:r>
              <a:rPr lang="pt-BR" altLang="pt-BR" dirty="0"/>
              <a:t>como,</a:t>
            </a:r>
            <a:endParaRPr lang="pt-BR" altLang="pt-BR" dirty="0">
              <a:sym typeface="Symbol" pitchFamily="18" charset="2"/>
            </a:endParaRPr>
          </a:p>
        </p:txBody>
      </p:sp>
      <p:graphicFrame>
        <p:nvGraphicFramePr>
          <p:cNvPr id="3075" name="Object 143"/>
          <p:cNvGraphicFramePr>
            <a:graphicFrameLocks noChangeAspect="1"/>
          </p:cNvGraphicFramePr>
          <p:nvPr/>
        </p:nvGraphicFramePr>
        <p:xfrm>
          <a:off x="1331913" y="406400"/>
          <a:ext cx="3854450" cy="501650"/>
        </p:xfrm>
        <a:graphic>
          <a:graphicData uri="http://schemas.openxmlformats.org/presentationml/2006/ole">
            <mc:AlternateContent xmlns:mc="http://schemas.openxmlformats.org/markup-compatibility/2006">
              <mc:Choice xmlns:v="urn:schemas-microsoft-com:vml" Requires="v">
                <p:oleObj spid="_x0000_s242721" name="Equação" r:id="rId5" imgW="1752600" imgH="228600" progId="Equation.3">
                  <p:embed/>
                </p:oleObj>
              </mc:Choice>
              <mc:Fallback>
                <p:oleObj name="Equação" r:id="rId5" imgW="1752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406400"/>
                        <a:ext cx="3854450" cy="50165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87" name="Grupo 1"/>
          <p:cNvGrpSpPr>
            <a:grpSpLocks/>
          </p:cNvGrpSpPr>
          <p:nvPr/>
        </p:nvGrpSpPr>
        <p:grpSpPr bwMode="auto">
          <a:xfrm>
            <a:off x="79375" y="2266950"/>
            <a:ext cx="9009063" cy="1593850"/>
            <a:chOff x="79375" y="2266950"/>
            <a:chExt cx="9009063" cy="1593850"/>
          </a:xfrm>
        </p:grpSpPr>
        <p:grpSp>
          <p:nvGrpSpPr>
            <p:cNvPr id="3088" name="Group 146"/>
            <p:cNvGrpSpPr>
              <a:grpSpLocks noChangeAspect="1"/>
            </p:cNvGrpSpPr>
            <p:nvPr/>
          </p:nvGrpSpPr>
          <p:grpSpPr bwMode="auto">
            <a:xfrm>
              <a:off x="79375" y="2266950"/>
              <a:ext cx="9009063" cy="1593850"/>
              <a:chOff x="200" y="2424"/>
              <a:chExt cx="5408" cy="957"/>
            </a:xfrm>
          </p:grpSpPr>
          <p:sp>
            <p:nvSpPr>
              <p:cNvPr id="30735" name="Rectangle 145"/>
              <p:cNvSpPr>
                <a:spLocks noChangeAspect="1" noChangeArrowheads="1"/>
              </p:cNvSpPr>
              <p:nvPr/>
            </p:nvSpPr>
            <p:spPr bwMode="auto">
              <a:xfrm>
                <a:off x="208" y="2424"/>
                <a:ext cx="5400" cy="957"/>
              </a:xfrm>
              <a:prstGeom prst="rect">
                <a:avLst/>
              </a:prstGeom>
              <a:noFill/>
              <a:ln w="12700">
                <a:noFill/>
                <a:miter lim="800000"/>
                <a:headEnd/>
                <a:tailEnd type="none" w="lg" len="med"/>
              </a:ln>
              <a:effectLst>
                <a:outerShdw dist="35921" dir="2700000" algn="ctr" rotWithShape="0">
                  <a:schemeClr val="bg2"/>
                </a:outerShdw>
              </a:effectLst>
            </p:spPr>
            <p:txBody>
              <a:bodyPr wrap="none" lIns="90000" tIns="10800" rIns="90000" bIns="10800" anchor="ctr">
                <a:spAutoFit/>
              </a:bodyPr>
              <a:lstStyle/>
              <a:p>
                <a:pPr>
                  <a:defRPr/>
                </a:pPr>
                <a:endParaRPr lang="pt-BR" altLang="pt-BR"/>
              </a:p>
            </p:txBody>
          </p:sp>
          <p:grpSp>
            <p:nvGrpSpPr>
              <p:cNvPr id="3091" name="Group 130"/>
              <p:cNvGrpSpPr>
                <a:grpSpLocks noChangeAspect="1"/>
              </p:cNvGrpSpPr>
              <p:nvPr/>
            </p:nvGrpSpPr>
            <p:grpSpPr bwMode="auto">
              <a:xfrm>
                <a:off x="200" y="2531"/>
                <a:ext cx="2680" cy="772"/>
                <a:chOff x="584" y="1248"/>
                <a:chExt cx="2680" cy="772"/>
              </a:xfrm>
            </p:grpSpPr>
            <p:sp>
              <p:nvSpPr>
                <p:cNvPr id="3097" name="Freeform 90"/>
                <p:cNvSpPr>
                  <a:spLocks noChangeAspect="1"/>
                </p:cNvSpPr>
                <p:nvPr/>
              </p:nvSpPr>
              <p:spPr bwMode="auto">
                <a:xfrm>
                  <a:off x="912" y="1344"/>
                  <a:ext cx="2352" cy="635"/>
                </a:xfrm>
                <a:custGeom>
                  <a:avLst/>
                  <a:gdLst>
                    <a:gd name="T0" fmla="*/ 5 w 2598"/>
                    <a:gd name="T1" fmla="*/ 19060 h 559"/>
                    <a:gd name="T2" fmla="*/ 5 w 2598"/>
                    <a:gd name="T3" fmla="*/ 23705 h 559"/>
                    <a:gd name="T4" fmla="*/ 5 w 2598"/>
                    <a:gd name="T5" fmla="*/ 1848 h 559"/>
                    <a:gd name="T6" fmla="*/ 7 w 2598"/>
                    <a:gd name="T7" fmla="*/ 15330 h 559"/>
                    <a:gd name="T8" fmla="*/ 10 w 2598"/>
                    <a:gd name="T9" fmla="*/ 26333 h 559"/>
                    <a:gd name="T10" fmla="*/ 11 w 2598"/>
                    <a:gd name="T11" fmla="*/ 4088 h 559"/>
                    <a:gd name="T12" fmla="*/ 13 w 2598"/>
                    <a:gd name="T13" fmla="*/ 11880 h 559"/>
                    <a:gd name="T14" fmla="*/ 14 w 2598"/>
                    <a:gd name="T15" fmla="*/ 28172 h 559"/>
                    <a:gd name="T16" fmla="*/ 16 w 2598"/>
                    <a:gd name="T17" fmla="*/ 6856 h 559"/>
                    <a:gd name="T18" fmla="*/ 19 w 2598"/>
                    <a:gd name="T19" fmla="*/ 8419 h 559"/>
                    <a:gd name="T20" fmla="*/ 20 w 2598"/>
                    <a:gd name="T21" fmla="*/ 28731 h 559"/>
                    <a:gd name="T22" fmla="*/ 22 w 2598"/>
                    <a:gd name="T23" fmla="*/ 9977 h 559"/>
                    <a:gd name="T24" fmla="*/ 24 w 2598"/>
                    <a:gd name="T25" fmla="*/ 5313 h 559"/>
                    <a:gd name="T26" fmla="*/ 26 w 2598"/>
                    <a:gd name="T27" fmla="*/ 27194 h 559"/>
                    <a:gd name="T28" fmla="*/ 28 w 2598"/>
                    <a:gd name="T29" fmla="*/ 13759 h 559"/>
                    <a:gd name="T30" fmla="*/ 30 w 2598"/>
                    <a:gd name="T31" fmla="*/ 26918 h 559"/>
                    <a:gd name="T32" fmla="*/ 32 w 2598"/>
                    <a:gd name="T33" fmla="*/ 4677 h 559"/>
                    <a:gd name="T34" fmla="*/ 33 w 2598"/>
                    <a:gd name="T35" fmla="*/ 10932 h 559"/>
                    <a:gd name="T36" fmla="*/ 36 w 2598"/>
                    <a:gd name="T37" fmla="*/ 28452 h 559"/>
                    <a:gd name="T38" fmla="*/ 37 w 2598"/>
                    <a:gd name="T39" fmla="*/ 7508 h 559"/>
                    <a:gd name="T40" fmla="*/ 40 w 2598"/>
                    <a:gd name="T41" fmla="*/ 7508 h 559"/>
                    <a:gd name="T42" fmla="*/ 41 w 2598"/>
                    <a:gd name="T43" fmla="*/ 28452 h 559"/>
                    <a:gd name="T44" fmla="*/ 43 w 2598"/>
                    <a:gd name="T45" fmla="*/ 10932 h 559"/>
                    <a:gd name="T46" fmla="*/ 45 w 2598"/>
                    <a:gd name="T47" fmla="*/ 4677 h 559"/>
                    <a:gd name="T48" fmla="*/ 47 w 2598"/>
                    <a:gd name="T49" fmla="*/ 26918 h 559"/>
                    <a:gd name="T50" fmla="*/ 49 w 2598"/>
                    <a:gd name="T51" fmla="*/ 14624 h 559"/>
                    <a:gd name="T52" fmla="*/ 51 w 2598"/>
                    <a:gd name="T53" fmla="*/ 2201 h 559"/>
                    <a:gd name="T54" fmla="*/ 53 w 2598"/>
                    <a:gd name="T55" fmla="*/ 24309 h 559"/>
                    <a:gd name="T56" fmla="*/ 55 w 2598"/>
                    <a:gd name="T57" fmla="*/ 18090 h 559"/>
                    <a:gd name="T58" fmla="*/ 56 w 2598"/>
                    <a:gd name="T59" fmla="*/ 649 h 559"/>
                    <a:gd name="T60" fmla="*/ 59 w 2598"/>
                    <a:gd name="T61" fmla="*/ 21591 h 559"/>
                    <a:gd name="T62" fmla="*/ 61 w 2598"/>
                    <a:gd name="T63" fmla="*/ 6856 h 559"/>
                    <a:gd name="T64" fmla="*/ 62 w 2598"/>
                    <a:gd name="T65" fmla="*/ 28172 h 559"/>
                    <a:gd name="T66" fmla="*/ 65 w 2598"/>
                    <a:gd name="T67" fmla="*/ 11880 h 559"/>
                    <a:gd name="T68" fmla="*/ 66 w 2598"/>
                    <a:gd name="T69" fmla="*/ 4088 h 559"/>
                    <a:gd name="T70" fmla="*/ 67 w 2598"/>
                    <a:gd name="T71" fmla="*/ 26333 h 559"/>
                    <a:gd name="T72" fmla="*/ 70 w 2598"/>
                    <a:gd name="T73" fmla="*/ 15330 h 559"/>
                    <a:gd name="T74" fmla="*/ 73 w 2598"/>
                    <a:gd name="T75" fmla="*/ 1848 h 559"/>
                    <a:gd name="T76" fmla="*/ 74 w 2598"/>
                    <a:gd name="T77" fmla="*/ 23705 h 559"/>
                    <a:gd name="T78" fmla="*/ 74 w 2598"/>
                    <a:gd name="T79" fmla="*/ 19060 h 559"/>
                    <a:gd name="T80" fmla="*/ 77 w 2598"/>
                    <a:gd name="T81" fmla="*/ 302 h 559"/>
                    <a:gd name="T82" fmla="*/ 79 w 2598"/>
                    <a:gd name="T83" fmla="*/ 20623 h 559"/>
                    <a:gd name="T84" fmla="*/ 82 w 2598"/>
                    <a:gd name="T85" fmla="*/ 22217 h 559"/>
                    <a:gd name="T86" fmla="*/ 82 w 2598"/>
                    <a:gd name="T87" fmla="*/ 951 h 559"/>
                    <a:gd name="T88" fmla="*/ 84 w 2598"/>
                    <a:gd name="T89" fmla="*/ 17217 h 559"/>
                    <a:gd name="T90" fmla="*/ 87 w 2598"/>
                    <a:gd name="T91" fmla="*/ 24949 h 559"/>
                    <a:gd name="T92" fmla="*/ 89 w 2598"/>
                    <a:gd name="T93" fmla="*/ 2789 h 559"/>
                    <a:gd name="T94" fmla="*/ 91 w 2598"/>
                    <a:gd name="T95" fmla="*/ 16191 h 559"/>
                    <a:gd name="T96" fmla="*/ 92 w 2598"/>
                    <a:gd name="T97" fmla="*/ 1236 h 559"/>
                    <a:gd name="T98" fmla="*/ 94 w 2598"/>
                    <a:gd name="T99" fmla="*/ 23136 h 559"/>
                    <a:gd name="T100" fmla="*/ 96 w 2598"/>
                    <a:gd name="T101" fmla="*/ 19967 h 559"/>
                    <a:gd name="T102" fmla="*/ 99 w 2598"/>
                    <a:gd name="T103" fmla="*/ 0 h 559"/>
                    <a:gd name="T104" fmla="*/ 100 w 2598"/>
                    <a:gd name="T105" fmla="*/ 19967 h 559"/>
                    <a:gd name="T106" fmla="*/ 101 w 2598"/>
                    <a:gd name="T107" fmla="*/ 23136 h 559"/>
                    <a:gd name="T108" fmla="*/ 103 w 2598"/>
                    <a:gd name="T109" fmla="*/ 1236 h 559"/>
                    <a:gd name="T110" fmla="*/ 106 w 2598"/>
                    <a:gd name="T111" fmla="*/ 16191 h 559"/>
                    <a:gd name="T112" fmla="*/ 108 w 2598"/>
                    <a:gd name="T113" fmla="*/ 25560 h 559"/>
                    <a:gd name="T114" fmla="*/ 109 w 2598"/>
                    <a:gd name="T115" fmla="*/ 3427 h 559"/>
                    <a:gd name="T116" fmla="*/ 111 w 2598"/>
                    <a:gd name="T117" fmla="*/ 12791 h 559"/>
                    <a:gd name="T118" fmla="*/ 113 w 2598"/>
                    <a:gd name="T119" fmla="*/ 27864 h 559"/>
                    <a:gd name="T120" fmla="*/ 115 w 2598"/>
                    <a:gd name="T121" fmla="*/ 5929 h 559"/>
                    <a:gd name="T122" fmla="*/ 117 w 2598"/>
                    <a:gd name="T123" fmla="*/ 9109 h 559"/>
                    <a:gd name="T124" fmla="*/ 119 w 2598"/>
                    <a:gd name="T125" fmla="*/ 29035 h 5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98"/>
                    <a:gd name="T190" fmla="*/ 0 h 559"/>
                    <a:gd name="T191" fmla="*/ 2598 w 2598"/>
                    <a:gd name="T192" fmla="*/ 559 h 5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98" h="559">
                      <a:moveTo>
                        <a:pt x="0" y="0"/>
                      </a:moveTo>
                      <a:lnTo>
                        <a:pt x="6" y="6"/>
                      </a:lnTo>
                      <a:lnTo>
                        <a:pt x="6" y="12"/>
                      </a:lnTo>
                      <a:lnTo>
                        <a:pt x="6" y="18"/>
                      </a:lnTo>
                      <a:lnTo>
                        <a:pt x="12" y="24"/>
                      </a:lnTo>
                      <a:lnTo>
                        <a:pt x="12" y="36"/>
                      </a:lnTo>
                      <a:lnTo>
                        <a:pt x="12" y="42"/>
                      </a:lnTo>
                      <a:lnTo>
                        <a:pt x="12" y="54"/>
                      </a:lnTo>
                      <a:lnTo>
                        <a:pt x="12" y="66"/>
                      </a:lnTo>
                      <a:lnTo>
                        <a:pt x="18" y="78"/>
                      </a:lnTo>
                      <a:lnTo>
                        <a:pt x="18" y="90"/>
                      </a:lnTo>
                      <a:lnTo>
                        <a:pt x="18" y="102"/>
                      </a:lnTo>
                      <a:lnTo>
                        <a:pt x="18" y="114"/>
                      </a:lnTo>
                      <a:lnTo>
                        <a:pt x="18" y="132"/>
                      </a:lnTo>
                      <a:lnTo>
                        <a:pt x="24" y="144"/>
                      </a:lnTo>
                      <a:lnTo>
                        <a:pt x="24" y="162"/>
                      </a:lnTo>
                      <a:lnTo>
                        <a:pt x="24" y="174"/>
                      </a:lnTo>
                      <a:lnTo>
                        <a:pt x="24" y="192"/>
                      </a:lnTo>
                      <a:lnTo>
                        <a:pt x="30" y="210"/>
                      </a:lnTo>
                      <a:lnTo>
                        <a:pt x="30" y="228"/>
                      </a:lnTo>
                      <a:lnTo>
                        <a:pt x="30" y="246"/>
                      </a:lnTo>
                      <a:lnTo>
                        <a:pt x="30" y="264"/>
                      </a:lnTo>
                      <a:lnTo>
                        <a:pt x="30" y="282"/>
                      </a:lnTo>
                      <a:lnTo>
                        <a:pt x="36" y="294"/>
                      </a:lnTo>
                      <a:lnTo>
                        <a:pt x="36" y="312"/>
                      </a:lnTo>
                      <a:lnTo>
                        <a:pt x="36" y="330"/>
                      </a:lnTo>
                      <a:lnTo>
                        <a:pt x="36" y="348"/>
                      </a:lnTo>
                      <a:lnTo>
                        <a:pt x="36" y="366"/>
                      </a:lnTo>
                      <a:lnTo>
                        <a:pt x="42" y="384"/>
                      </a:lnTo>
                      <a:lnTo>
                        <a:pt x="42" y="396"/>
                      </a:lnTo>
                      <a:lnTo>
                        <a:pt x="42" y="414"/>
                      </a:lnTo>
                      <a:lnTo>
                        <a:pt x="42" y="426"/>
                      </a:lnTo>
                      <a:lnTo>
                        <a:pt x="48" y="444"/>
                      </a:lnTo>
                      <a:lnTo>
                        <a:pt x="48" y="456"/>
                      </a:lnTo>
                      <a:lnTo>
                        <a:pt x="48" y="468"/>
                      </a:lnTo>
                      <a:lnTo>
                        <a:pt x="48" y="480"/>
                      </a:lnTo>
                      <a:lnTo>
                        <a:pt x="48" y="492"/>
                      </a:lnTo>
                      <a:lnTo>
                        <a:pt x="54" y="505"/>
                      </a:lnTo>
                      <a:lnTo>
                        <a:pt x="54" y="517"/>
                      </a:lnTo>
                      <a:lnTo>
                        <a:pt x="54" y="523"/>
                      </a:lnTo>
                      <a:lnTo>
                        <a:pt x="54" y="535"/>
                      </a:lnTo>
                      <a:lnTo>
                        <a:pt x="60" y="541"/>
                      </a:lnTo>
                      <a:lnTo>
                        <a:pt x="60" y="547"/>
                      </a:lnTo>
                      <a:lnTo>
                        <a:pt x="60" y="553"/>
                      </a:lnTo>
                      <a:lnTo>
                        <a:pt x="66" y="559"/>
                      </a:lnTo>
                      <a:lnTo>
                        <a:pt x="72" y="553"/>
                      </a:lnTo>
                      <a:lnTo>
                        <a:pt x="72" y="547"/>
                      </a:lnTo>
                      <a:lnTo>
                        <a:pt x="72" y="541"/>
                      </a:lnTo>
                      <a:lnTo>
                        <a:pt x="72" y="535"/>
                      </a:lnTo>
                      <a:lnTo>
                        <a:pt x="78" y="523"/>
                      </a:lnTo>
                      <a:lnTo>
                        <a:pt x="78" y="517"/>
                      </a:lnTo>
                      <a:lnTo>
                        <a:pt x="78" y="505"/>
                      </a:lnTo>
                      <a:lnTo>
                        <a:pt x="78" y="492"/>
                      </a:lnTo>
                      <a:lnTo>
                        <a:pt x="78" y="480"/>
                      </a:lnTo>
                      <a:lnTo>
                        <a:pt x="84" y="468"/>
                      </a:lnTo>
                      <a:lnTo>
                        <a:pt x="84" y="456"/>
                      </a:lnTo>
                      <a:lnTo>
                        <a:pt x="84" y="444"/>
                      </a:lnTo>
                      <a:lnTo>
                        <a:pt x="84" y="426"/>
                      </a:lnTo>
                      <a:lnTo>
                        <a:pt x="90" y="414"/>
                      </a:lnTo>
                      <a:lnTo>
                        <a:pt x="90" y="396"/>
                      </a:lnTo>
                      <a:lnTo>
                        <a:pt x="90" y="384"/>
                      </a:lnTo>
                      <a:lnTo>
                        <a:pt x="90" y="366"/>
                      </a:lnTo>
                      <a:lnTo>
                        <a:pt x="90" y="348"/>
                      </a:lnTo>
                      <a:lnTo>
                        <a:pt x="96" y="330"/>
                      </a:lnTo>
                      <a:lnTo>
                        <a:pt x="96" y="312"/>
                      </a:lnTo>
                      <a:lnTo>
                        <a:pt x="96" y="294"/>
                      </a:lnTo>
                      <a:lnTo>
                        <a:pt x="96" y="282"/>
                      </a:lnTo>
                      <a:lnTo>
                        <a:pt x="96" y="264"/>
                      </a:lnTo>
                      <a:lnTo>
                        <a:pt x="102" y="246"/>
                      </a:lnTo>
                      <a:lnTo>
                        <a:pt x="102" y="228"/>
                      </a:lnTo>
                      <a:lnTo>
                        <a:pt x="102" y="210"/>
                      </a:lnTo>
                      <a:lnTo>
                        <a:pt x="102" y="192"/>
                      </a:lnTo>
                      <a:lnTo>
                        <a:pt x="108" y="174"/>
                      </a:lnTo>
                      <a:lnTo>
                        <a:pt x="108" y="162"/>
                      </a:lnTo>
                      <a:lnTo>
                        <a:pt x="108" y="144"/>
                      </a:lnTo>
                      <a:lnTo>
                        <a:pt x="108" y="132"/>
                      </a:lnTo>
                      <a:lnTo>
                        <a:pt x="108" y="114"/>
                      </a:lnTo>
                      <a:lnTo>
                        <a:pt x="114" y="102"/>
                      </a:lnTo>
                      <a:lnTo>
                        <a:pt x="114" y="90"/>
                      </a:lnTo>
                      <a:lnTo>
                        <a:pt x="114" y="78"/>
                      </a:lnTo>
                      <a:lnTo>
                        <a:pt x="114" y="66"/>
                      </a:lnTo>
                      <a:lnTo>
                        <a:pt x="114" y="54"/>
                      </a:lnTo>
                      <a:lnTo>
                        <a:pt x="120" y="42"/>
                      </a:lnTo>
                      <a:lnTo>
                        <a:pt x="120" y="36"/>
                      </a:lnTo>
                      <a:lnTo>
                        <a:pt x="120" y="24"/>
                      </a:lnTo>
                      <a:lnTo>
                        <a:pt x="120" y="18"/>
                      </a:lnTo>
                      <a:lnTo>
                        <a:pt x="126" y="12"/>
                      </a:lnTo>
                      <a:lnTo>
                        <a:pt x="126" y="6"/>
                      </a:lnTo>
                      <a:lnTo>
                        <a:pt x="132" y="0"/>
                      </a:lnTo>
                      <a:lnTo>
                        <a:pt x="138" y="6"/>
                      </a:lnTo>
                      <a:lnTo>
                        <a:pt x="138" y="12"/>
                      </a:lnTo>
                      <a:lnTo>
                        <a:pt x="138" y="18"/>
                      </a:lnTo>
                      <a:lnTo>
                        <a:pt x="138" y="24"/>
                      </a:lnTo>
                      <a:lnTo>
                        <a:pt x="138" y="36"/>
                      </a:lnTo>
                      <a:lnTo>
                        <a:pt x="144" y="42"/>
                      </a:lnTo>
                      <a:lnTo>
                        <a:pt x="144" y="54"/>
                      </a:lnTo>
                      <a:lnTo>
                        <a:pt x="144" y="66"/>
                      </a:lnTo>
                      <a:lnTo>
                        <a:pt x="144" y="78"/>
                      </a:lnTo>
                      <a:lnTo>
                        <a:pt x="144" y="90"/>
                      </a:lnTo>
                      <a:lnTo>
                        <a:pt x="150" y="102"/>
                      </a:lnTo>
                      <a:lnTo>
                        <a:pt x="150" y="114"/>
                      </a:lnTo>
                      <a:lnTo>
                        <a:pt x="150" y="132"/>
                      </a:lnTo>
                      <a:lnTo>
                        <a:pt x="150" y="144"/>
                      </a:lnTo>
                      <a:lnTo>
                        <a:pt x="156" y="162"/>
                      </a:lnTo>
                      <a:lnTo>
                        <a:pt x="156" y="174"/>
                      </a:lnTo>
                      <a:lnTo>
                        <a:pt x="156" y="192"/>
                      </a:lnTo>
                      <a:lnTo>
                        <a:pt x="156" y="210"/>
                      </a:lnTo>
                      <a:lnTo>
                        <a:pt x="156" y="228"/>
                      </a:lnTo>
                      <a:lnTo>
                        <a:pt x="162" y="246"/>
                      </a:lnTo>
                      <a:lnTo>
                        <a:pt x="162" y="264"/>
                      </a:lnTo>
                      <a:lnTo>
                        <a:pt x="162" y="282"/>
                      </a:lnTo>
                      <a:lnTo>
                        <a:pt x="162" y="294"/>
                      </a:lnTo>
                      <a:lnTo>
                        <a:pt x="162" y="312"/>
                      </a:lnTo>
                      <a:lnTo>
                        <a:pt x="168" y="330"/>
                      </a:lnTo>
                      <a:lnTo>
                        <a:pt x="168" y="348"/>
                      </a:lnTo>
                      <a:lnTo>
                        <a:pt x="168" y="366"/>
                      </a:lnTo>
                      <a:lnTo>
                        <a:pt x="168" y="384"/>
                      </a:lnTo>
                      <a:lnTo>
                        <a:pt x="174" y="396"/>
                      </a:lnTo>
                      <a:lnTo>
                        <a:pt x="174" y="414"/>
                      </a:lnTo>
                      <a:lnTo>
                        <a:pt x="174" y="426"/>
                      </a:lnTo>
                      <a:lnTo>
                        <a:pt x="174" y="444"/>
                      </a:lnTo>
                      <a:lnTo>
                        <a:pt x="174" y="456"/>
                      </a:lnTo>
                      <a:lnTo>
                        <a:pt x="180" y="468"/>
                      </a:lnTo>
                      <a:lnTo>
                        <a:pt x="180" y="480"/>
                      </a:lnTo>
                      <a:lnTo>
                        <a:pt x="180" y="492"/>
                      </a:lnTo>
                      <a:lnTo>
                        <a:pt x="180" y="505"/>
                      </a:lnTo>
                      <a:lnTo>
                        <a:pt x="186" y="517"/>
                      </a:lnTo>
                      <a:lnTo>
                        <a:pt x="186" y="523"/>
                      </a:lnTo>
                      <a:lnTo>
                        <a:pt x="186" y="535"/>
                      </a:lnTo>
                      <a:lnTo>
                        <a:pt x="186" y="541"/>
                      </a:lnTo>
                      <a:lnTo>
                        <a:pt x="186" y="547"/>
                      </a:lnTo>
                      <a:lnTo>
                        <a:pt x="192" y="553"/>
                      </a:lnTo>
                      <a:lnTo>
                        <a:pt x="198" y="559"/>
                      </a:lnTo>
                      <a:lnTo>
                        <a:pt x="198" y="553"/>
                      </a:lnTo>
                      <a:lnTo>
                        <a:pt x="204" y="547"/>
                      </a:lnTo>
                      <a:lnTo>
                        <a:pt x="204" y="541"/>
                      </a:lnTo>
                      <a:lnTo>
                        <a:pt x="204" y="535"/>
                      </a:lnTo>
                      <a:lnTo>
                        <a:pt x="204" y="523"/>
                      </a:lnTo>
                      <a:lnTo>
                        <a:pt x="204" y="517"/>
                      </a:lnTo>
                      <a:lnTo>
                        <a:pt x="210" y="505"/>
                      </a:lnTo>
                      <a:lnTo>
                        <a:pt x="210" y="492"/>
                      </a:lnTo>
                      <a:lnTo>
                        <a:pt x="210" y="480"/>
                      </a:lnTo>
                      <a:lnTo>
                        <a:pt x="210" y="468"/>
                      </a:lnTo>
                      <a:lnTo>
                        <a:pt x="216" y="456"/>
                      </a:lnTo>
                      <a:lnTo>
                        <a:pt x="216" y="444"/>
                      </a:lnTo>
                      <a:lnTo>
                        <a:pt x="216" y="426"/>
                      </a:lnTo>
                      <a:lnTo>
                        <a:pt x="216" y="414"/>
                      </a:lnTo>
                      <a:lnTo>
                        <a:pt x="216" y="396"/>
                      </a:lnTo>
                      <a:lnTo>
                        <a:pt x="222" y="384"/>
                      </a:lnTo>
                      <a:lnTo>
                        <a:pt x="222" y="366"/>
                      </a:lnTo>
                      <a:lnTo>
                        <a:pt x="222" y="348"/>
                      </a:lnTo>
                      <a:lnTo>
                        <a:pt x="222" y="330"/>
                      </a:lnTo>
                      <a:lnTo>
                        <a:pt x="222" y="312"/>
                      </a:lnTo>
                      <a:lnTo>
                        <a:pt x="228" y="294"/>
                      </a:lnTo>
                      <a:lnTo>
                        <a:pt x="228" y="282"/>
                      </a:lnTo>
                      <a:lnTo>
                        <a:pt x="228" y="264"/>
                      </a:lnTo>
                      <a:lnTo>
                        <a:pt x="228" y="246"/>
                      </a:lnTo>
                      <a:lnTo>
                        <a:pt x="234" y="228"/>
                      </a:lnTo>
                      <a:lnTo>
                        <a:pt x="234" y="210"/>
                      </a:lnTo>
                      <a:lnTo>
                        <a:pt x="234" y="192"/>
                      </a:lnTo>
                      <a:lnTo>
                        <a:pt x="234" y="174"/>
                      </a:lnTo>
                      <a:lnTo>
                        <a:pt x="234" y="162"/>
                      </a:lnTo>
                      <a:lnTo>
                        <a:pt x="240" y="144"/>
                      </a:lnTo>
                      <a:lnTo>
                        <a:pt x="240" y="132"/>
                      </a:lnTo>
                      <a:lnTo>
                        <a:pt x="240" y="114"/>
                      </a:lnTo>
                      <a:lnTo>
                        <a:pt x="240" y="102"/>
                      </a:lnTo>
                      <a:lnTo>
                        <a:pt x="240" y="90"/>
                      </a:lnTo>
                      <a:lnTo>
                        <a:pt x="246" y="78"/>
                      </a:lnTo>
                      <a:lnTo>
                        <a:pt x="246" y="66"/>
                      </a:lnTo>
                      <a:lnTo>
                        <a:pt x="246" y="54"/>
                      </a:lnTo>
                      <a:lnTo>
                        <a:pt x="246" y="42"/>
                      </a:lnTo>
                      <a:lnTo>
                        <a:pt x="252" y="36"/>
                      </a:lnTo>
                      <a:lnTo>
                        <a:pt x="252" y="24"/>
                      </a:lnTo>
                      <a:lnTo>
                        <a:pt x="252" y="18"/>
                      </a:lnTo>
                      <a:lnTo>
                        <a:pt x="252" y="12"/>
                      </a:lnTo>
                      <a:lnTo>
                        <a:pt x="258" y="6"/>
                      </a:lnTo>
                      <a:lnTo>
                        <a:pt x="264" y="0"/>
                      </a:lnTo>
                      <a:lnTo>
                        <a:pt x="264" y="6"/>
                      </a:lnTo>
                      <a:lnTo>
                        <a:pt x="264" y="12"/>
                      </a:lnTo>
                      <a:lnTo>
                        <a:pt x="270" y="18"/>
                      </a:lnTo>
                      <a:lnTo>
                        <a:pt x="270" y="24"/>
                      </a:lnTo>
                      <a:lnTo>
                        <a:pt x="270" y="36"/>
                      </a:lnTo>
                      <a:lnTo>
                        <a:pt x="270" y="42"/>
                      </a:lnTo>
                      <a:lnTo>
                        <a:pt x="270" y="54"/>
                      </a:lnTo>
                      <a:lnTo>
                        <a:pt x="276" y="66"/>
                      </a:lnTo>
                      <a:lnTo>
                        <a:pt x="276" y="78"/>
                      </a:lnTo>
                      <a:lnTo>
                        <a:pt x="276" y="90"/>
                      </a:lnTo>
                      <a:lnTo>
                        <a:pt x="276" y="102"/>
                      </a:lnTo>
                      <a:lnTo>
                        <a:pt x="282" y="114"/>
                      </a:lnTo>
                      <a:lnTo>
                        <a:pt x="282" y="132"/>
                      </a:lnTo>
                      <a:lnTo>
                        <a:pt x="282" y="144"/>
                      </a:lnTo>
                      <a:lnTo>
                        <a:pt x="282" y="162"/>
                      </a:lnTo>
                      <a:lnTo>
                        <a:pt x="282" y="174"/>
                      </a:lnTo>
                      <a:lnTo>
                        <a:pt x="288" y="192"/>
                      </a:lnTo>
                      <a:lnTo>
                        <a:pt x="288" y="210"/>
                      </a:lnTo>
                      <a:lnTo>
                        <a:pt x="288" y="228"/>
                      </a:lnTo>
                      <a:lnTo>
                        <a:pt x="288" y="246"/>
                      </a:lnTo>
                      <a:lnTo>
                        <a:pt x="288" y="264"/>
                      </a:lnTo>
                      <a:lnTo>
                        <a:pt x="294" y="276"/>
                      </a:lnTo>
                      <a:lnTo>
                        <a:pt x="294" y="294"/>
                      </a:lnTo>
                      <a:lnTo>
                        <a:pt x="294" y="312"/>
                      </a:lnTo>
                      <a:lnTo>
                        <a:pt x="294" y="330"/>
                      </a:lnTo>
                      <a:lnTo>
                        <a:pt x="300" y="348"/>
                      </a:lnTo>
                      <a:lnTo>
                        <a:pt x="300" y="366"/>
                      </a:lnTo>
                      <a:lnTo>
                        <a:pt x="300" y="384"/>
                      </a:lnTo>
                      <a:lnTo>
                        <a:pt x="300" y="396"/>
                      </a:lnTo>
                      <a:lnTo>
                        <a:pt x="300" y="414"/>
                      </a:lnTo>
                      <a:lnTo>
                        <a:pt x="306" y="426"/>
                      </a:lnTo>
                      <a:lnTo>
                        <a:pt x="306" y="444"/>
                      </a:lnTo>
                      <a:lnTo>
                        <a:pt x="306" y="456"/>
                      </a:lnTo>
                      <a:lnTo>
                        <a:pt x="306" y="468"/>
                      </a:lnTo>
                      <a:lnTo>
                        <a:pt x="312" y="480"/>
                      </a:lnTo>
                      <a:lnTo>
                        <a:pt x="312" y="492"/>
                      </a:lnTo>
                      <a:lnTo>
                        <a:pt x="312" y="505"/>
                      </a:lnTo>
                      <a:lnTo>
                        <a:pt x="312" y="517"/>
                      </a:lnTo>
                      <a:lnTo>
                        <a:pt x="312" y="523"/>
                      </a:lnTo>
                      <a:lnTo>
                        <a:pt x="318" y="535"/>
                      </a:lnTo>
                      <a:lnTo>
                        <a:pt x="318" y="541"/>
                      </a:lnTo>
                      <a:lnTo>
                        <a:pt x="318" y="547"/>
                      </a:lnTo>
                      <a:lnTo>
                        <a:pt x="318" y="553"/>
                      </a:lnTo>
                      <a:lnTo>
                        <a:pt x="324" y="559"/>
                      </a:lnTo>
                      <a:lnTo>
                        <a:pt x="330" y="553"/>
                      </a:lnTo>
                      <a:lnTo>
                        <a:pt x="330" y="547"/>
                      </a:lnTo>
                      <a:lnTo>
                        <a:pt x="330" y="541"/>
                      </a:lnTo>
                      <a:lnTo>
                        <a:pt x="336" y="535"/>
                      </a:lnTo>
                      <a:lnTo>
                        <a:pt x="336" y="523"/>
                      </a:lnTo>
                      <a:lnTo>
                        <a:pt x="336" y="517"/>
                      </a:lnTo>
                      <a:lnTo>
                        <a:pt x="336" y="505"/>
                      </a:lnTo>
                      <a:lnTo>
                        <a:pt x="342" y="492"/>
                      </a:lnTo>
                      <a:lnTo>
                        <a:pt x="342" y="480"/>
                      </a:lnTo>
                      <a:lnTo>
                        <a:pt x="342" y="468"/>
                      </a:lnTo>
                      <a:lnTo>
                        <a:pt x="342" y="456"/>
                      </a:lnTo>
                      <a:lnTo>
                        <a:pt x="342" y="444"/>
                      </a:lnTo>
                      <a:lnTo>
                        <a:pt x="348" y="426"/>
                      </a:lnTo>
                      <a:lnTo>
                        <a:pt x="348" y="414"/>
                      </a:lnTo>
                      <a:lnTo>
                        <a:pt x="348" y="396"/>
                      </a:lnTo>
                      <a:lnTo>
                        <a:pt x="348" y="384"/>
                      </a:lnTo>
                      <a:lnTo>
                        <a:pt x="348" y="366"/>
                      </a:lnTo>
                      <a:lnTo>
                        <a:pt x="354" y="348"/>
                      </a:lnTo>
                      <a:lnTo>
                        <a:pt x="354" y="330"/>
                      </a:lnTo>
                      <a:lnTo>
                        <a:pt x="354" y="312"/>
                      </a:lnTo>
                      <a:lnTo>
                        <a:pt x="354" y="294"/>
                      </a:lnTo>
                      <a:lnTo>
                        <a:pt x="360" y="276"/>
                      </a:lnTo>
                      <a:lnTo>
                        <a:pt x="360" y="264"/>
                      </a:lnTo>
                      <a:lnTo>
                        <a:pt x="360" y="246"/>
                      </a:lnTo>
                      <a:lnTo>
                        <a:pt x="360" y="228"/>
                      </a:lnTo>
                      <a:lnTo>
                        <a:pt x="360" y="210"/>
                      </a:lnTo>
                      <a:lnTo>
                        <a:pt x="366" y="192"/>
                      </a:lnTo>
                      <a:lnTo>
                        <a:pt x="366" y="174"/>
                      </a:lnTo>
                      <a:lnTo>
                        <a:pt x="366" y="162"/>
                      </a:lnTo>
                      <a:lnTo>
                        <a:pt x="366" y="144"/>
                      </a:lnTo>
                      <a:lnTo>
                        <a:pt x="366" y="132"/>
                      </a:lnTo>
                      <a:lnTo>
                        <a:pt x="372" y="114"/>
                      </a:lnTo>
                      <a:lnTo>
                        <a:pt x="372" y="102"/>
                      </a:lnTo>
                      <a:lnTo>
                        <a:pt x="372" y="90"/>
                      </a:lnTo>
                      <a:lnTo>
                        <a:pt x="372" y="78"/>
                      </a:lnTo>
                      <a:lnTo>
                        <a:pt x="378" y="66"/>
                      </a:lnTo>
                      <a:lnTo>
                        <a:pt x="378" y="54"/>
                      </a:lnTo>
                      <a:lnTo>
                        <a:pt x="378" y="42"/>
                      </a:lnTo>
                      <a:lnTo>
                        <a:pt x="378" y="36"/>
                      </a:lnTo>
                      <a:lnTo>
                        <a:pt x="378" y="24"/>
                      </a:lnTo>
                      <a:lnTo>
                        <a:pt x="384" y="18"/>
                      </a:lnTo>
                      <a:lnTo>
                        <a:pt x="384" y="12"/>
                      </a:lnTo>
                      <a:lnTo>
                        <a:pt x="384" y="6"/>
                      </a:lnTo>
                      <a:lnTo>
                        <a:pt x="390" y="0"/>
                      </a:lnTo>
                      <a:lnTo>
                        <a:pt x="396" y="6"/>
                      </a:lnTo>
                      <a:lnTo>
                        <a:pt x="396" y="12"/>
                      </a:lnTo>
                      <a:lnTo>
                        <a:pt x="396" y="18"/>
                      </a:lnTo>
                      <a:lnTo>
                        <a:pt x="396" y="24"/>
                      </a:lnTo>
                      <a:lnTo>
                        <a:pt x="402" y="36"/>
                      </a:lnTo>
                      <a:lnTo>
                        <a:pt x="402" y="42"/>
                      </a:lnTo>
                      <a:lnTo>
                        <a:pt x="402" y="54"/>
                      </a:lnTo>
                      <a:lnTo>
                        <a:pt x="402" y="66"/>
                      </a:lnTo>
                      <a:lnTo>
                        <a:pt x="408" y="78"/>
                      </a:lnTo>
                      <a:lnTo>
                        <a:pt x="408" y="90"/>
                      </a:lnTo>
                      <a:lnTo>
                        <a:pt x="408" y="102"/>
                      </a:lnTo>
                      <a:lnTo>
                        <a:pt x="408" y="114"/>
                      </a:lnTo>
                      <a:lnTo>
                        <a:pt x="408" y="132"/>
                      </a:lnTo>
                      <a:lnTo>
                        <a:pt x="414" y="144"/>
                      </a:lnTo>
                      <a:lnTo>
                        <a:pt x="414" y="162"/>
                      </a:lnTo>
                      <a:lnTo>
                        <a:pt x="414" y="174"/>
                      </a:lnTo>
                      <a:lnTo>
                        <a:pt x="414" y="192"/>
                      </a:lnTo>
                      <a:lnTo>
                        <a:pt x="414" y="210"/>
                      </a:lnTo>
                      <a:lnTo>
                        <a:pt x="420" y="228"/>
                      </a:lnTo>
                      <a:lnTo>
                        <a:pt x="420" y="246"/>
                      </a:lnTo>
                      <a:lnTo>
                        <a:pt x="420" y="264"/>
                      </a:lnTo>
                      <a:lnTo>
                        <a:pt x="420" y="282"/>
                      </a:lnTo>
                      <a:lnTo>
                        <a:pt x="426" y="294"/>
                      </a:lnTo>
                      <a:lnTo>
                        <a:pt x="426" y="312"/>
                      </a:lnTo>
                      <a:lnTo>
                        <a:pt x="426" y="330"/>
                      </a:lnTo>
                      <a:lnTo>
                        <a:pt x="426" y="348"/>
                      </a:lnTo>
                      <a:lnTo>
                        <a:pt x="426" y="366"/>
                      </a:lnTo>
                      <a:lnTo>
                        <a:pt x="432" y="384"/>
                      </a:lnTo>
                      <a:lnTo>
                        <a:pt x="432" y="396"/>
                      </a:lnTo>
                      <a:lnTo>
                        <a:pt x="432" y="414"/>
                      </a:lnTo>
                      <a:lnTo>
                        <a:pt x="432" y="426"/>
                      </a:lnTo>
                      <a:lnTo>
                        <a:pt x="438" y="444"/>
                      </a:lnTo>
                      <a:lnTo>
                        <a:pt x="438" y="456"/>
                      </a:lnTo>
                      <a:lnTo>
                        <a:pt x="438" y="468"/>
                      </a:lnTo>
                      <a:lnTo>
                        <a:pt x="438" y="480"/>
                      </a:lnTo>
                      <a:lnTo>
                        <a:pt x="438" y="492"/>
                      </a:lnTo>
                      <a:lnTo>
                        <a:pt x="444" y="505"/>
                      </a:lnTo>
                      <a:lnTo>
                        <a:pt x="444" y="517"/>
                      </a:lnTo>
                      <a:lnTo>
                        <a:pt x="444" y="523"/>
                      </a:lnTo>
                      <a:lnTo>
                        <a:pt x="444" y="535"/>
                      </a:lnTo>
                      <a:lnTo>
                        <a:pt x="444" y="541"/>
                      </a:lnTo>
                      <a:lnTo>
                        <a:pt x="450" y="547"/>
                      </a:lnTo>
                      <a:lnTo>
                        <a:pt x="450" y="553"/>
                      </a:lnTo>
                      <a:lnTo>
                        <a:pt x="456" y="559"/>
                      </a:lnTo>
                      <a:lnTo>
                        <a:pt x="462" y="553"/>
                      </a:lnTo>
                      <a:lnTo>
                        <a:pt x="462" y="547"/>
                      </a:lnTo>
                      <a:lnTo>
                        <a:pt x="462" y="541"/>
                      </a:lnTo>
                      <a:lnTo>
                        <a:pt x="462" y="535"/>
                      </a:lnTo>
                      <a:lnTo>
                        <a:pt x="468" y="523"/>
                      </a:lnTo>
                      <a:lnTo>
                        <a:pt x="468" y="517"/>
                      </a:lnTo>
                      <a:lnTo>
                        <a:pt x="468" y="505"/>
                      </a:lnTo>
                      <a:lnTo>
                        <a:pt x="468" y="492"/>
                      </a:lnTo>
                      <a:lnTo>
                        <a:pt x="468" y="480"/>
                      </a:lnTo>
                      <a:lnTo>
                        <a:pt x="474" y="468"/>
                      </a:lnTo>
                      <a:lnTo>
                        <a:pt x="474" y="456"/>
                      </a:lnTo>
                      <a:lnTo>
                        <a:pt x="474" y="444"/>
                      </a:lnTo>
                      <a:lnTo>
                        <a:pt x="474" y="426"/>
                      </a:lnTo>
                      <a:lnTo>
                        <a:pt x="474" y="414"/>
                      </a:lnTo>
                      <a:lnTo>
                        <a:pt x="480" y="396"/>
                      </a:lnTo>
                      <a:lnTo>
                        <a:pt x="480" y="384"/>
                      </a:lnTo>
                      <a:lnTo>
                        <a:pt x="480" y="366"/>
                      </a:lnTo>
                      <a:lnTo>
                        <a:pt x="480" y="348"/>
                      </a:lnTo>
                      <a:lnTo>
                        <a:pt x="486" y="330"/>
                      </a:lnTo>
                      <a:lnTo>
                        <a:pt x="486" y="312"/>
                      </a:lnTo>
                      <a:lnTo>
                        <a:pt x="486" y="294"/>
                      </a:lnTo>
                      <a:lnTo>
                        <a:pt x="486" y="282"/>
                      </a:lnTo>
                      <a:lnTo>
                        <a:pt x="486" y="264"/>
                      </a:lnTo>
                      <a:lnTo>
                        <a:pt x="492" y="246"/>
                      </a:lnTo>
                      <a:lnTo>
                        <a:pt x="492" y="228"/>
                      </a:lnTo>
                      <a:lnTo>
                        <a:pt x="492" y="210"/>
                      </a:lnTo>
                      <a:lnTo>
                        <a:pt x="492" y="192"/>
                      </a:lnTo>
                      <a:lnTo>
                        <a:pt x="492" y="174"/>
                      </a:lnTo>
                      <a:lnTo>
                        <a:pt x="498" y="162"/>
                      </a:lnTo>
                      <a:lnTo>
                        <a:pt x="498" y="144"/>
                      </a:lnTo>
                      <a:lnTo>
                        <a:pt x="498" y="132"/>
                      </a:lnTo>
                      <a:lnTo>
                        <a:pt x="498" y="114"/>
                      </a:lnTo>
                      <a:lnTo>
                        <a:pt x="504" y="102"/>
                      </a:lnTo>
                      <a:lnTo>
                        <a:pt x="504" y="90"/>
                      </a:lnTo>
                      <a:lnTo>
                        <a:pt x="504" y="78"/>
                      </a:lnTo>
                      <a:lnTo>
                        <a:pt x="504" y="66"/>
                      </a:lnTo>
                      <a:lnTo>
                        <a:pt x="504" y="54"/>
                      </a:lnTo>
                      <a:lnTo>
                        <a:pt x="510" y="42"/>
                      </a:lnTo>
                      <a:lnTo>
                        <a:pt x="510" y="36"/>
                      </a:lnTo>
                      <a:lnTo>
                        <a:pt x="510" y="24"/>
                      </a:lnTo>
                      <a:lnTo>
                        <a:pt x="510" y="18"/>
                      </a:lnTo>
                      <a:lnTo>
                        <a:pt x="516" y="12"/>
                      </a:lnTo>
                      <a:lnTo>
                        <a:pt x="516" y="6"/>
                      </a:lnTo>
                      <a:lnTo>
                        <a:pt x="522" y="0"/>
                      </a:lnTo>
                      <a:lnTo>
                        <a:pt x="522" y="6"/>
                      </a:lnTo>
                      <a:lnTo>
                        <a:pt x="528" y="12"/>
                      </a:lnTo>
                      <a:lnTo>
                        <a:pt x="528" y="18"/>
                      </a:lnTo>
                      <a:lnTo>
                        <a:pt x="528" y="24"/>
                      </a:lnTo>
                      <a:lnTo>
                        <a:pt x="528" y="36"/>
                      </a:lnTo>
                      <a:lnTo>
                        <a:pt x="534" y="42"/>
                      </a:lnTo>
                      <a:lnTo>
                        <a:pt x="534" y="54"/>
                      </a:lnTo>
                      <a:lnTo>
                        <a:pt x="534" y="66"/>
                      </a:lnTo>
                      <a:lnTo>
                        <a:pt x="534" y="78"/>
                      </a:lnTo>
                      <a:lnTo>
                        <a:pt x="534" y="90"/>
                      </a:lnTo>
                      <a:lnTo>
                        <a:pt x="540" y="102"/>
                      </a:lnTo>
                      <a:lnTo>
                        <a:pt x="540" y="114"/>
                      </a:lnTo>
                      <a:lnTo>
                        <a:pt x="540" y="132"/>
                      </a:lnTo>
                      <a:lnTo>
                        <a:pt x="540" y="144"/>
                      </a:lnTo>
                      <a:lnTo>
                        <a:pt x="540" y="162"/>
                      </a:lnTo>
                      <a:lnTo>
                        <a:pt x="546" y="174"/>
                      </a:lnTo>
                      <a:lnTo>
                        <a:pt x="546" y="192"/>
                      </a:lnTo>
                      <a:lnTo>
                        <a:pt x="546" y="210"/>
                      </a:lnTo>
                      <a:lnTo>
                        <a:pt x="546" y="228"/>
                      </a:lnTo>
                      <a:lnTo>
                        <a:pt x="552" y="246"/>
                      </a:lnTo>
                      <a:lnTo>
                        <a:pt x="552" y="264"/>
                      </a:lnTo>
                      <a:lnTo>
                        <a:pt x="552" y="282"/>
                      </a:lnTo>
                      <a:lnTo>
                        <a:pt x="552" y="294"/>
                      </a:lnTo>
                      <a:lnTo>
                        <a:pt x="552" y="312"/>
                      </a:lnTo>
                      <a:lnTo>
                        <a:pt x="558" y="330"/>
                      </a:lnTo>
                      <a:lnTo>
                        <a:pt x="558" y="348"/>
                      </a:lnTo>
                      <a:lnTo>
                        <a:pt x="558" y="366"/>
                      </a:lnTo>
                      <a:lnTo>
                        <a:pt x="558" y="384"/>
                      </a:lnTo>
                      <a:lnTo>
                        <a:pt x="564" y="396"/>
                      </a:lnTo>
                      <a:lnTo>
                        <a:pt x="564" y="414"/>
                      </a:lnTo>
                      <a:lnTo>
                        <a:pt x="564" y="426"/>
                      </a:lnTo>
                      <a:lnTo>
                        <a:pt x="564" y="444"/>
                      </a:lnTo>
                      <a:lnTo>
                        <a:pt x="564" y="456"/>
                      </a:lnTo>
                      <a:lnTo>
                        <a:pt x="570" y="468"/>
                      </a:lnTo>
                      <a:lnTo>
                        <a:pt x="570" y="480"/>
                      </a:lnTo>
                      <a:lnTo>
                        <a:pt x="570" y="492"/>
                      </a:lnTo>
                      <a:lnTo>
                        <a:pt x="570" y="505"/>
                      </a:lnTo>
                      <a:lnTo>
                        <a:pt x="570" y="517"/>
                      </a:lnTo>
                      <a:lnTo>
                        <a:pt x="576" y="523"/>
                      </a:lnTo>
                      <a:lnTo>
                        <a:pt x="576" y="535"/>
                      </a:lnTo>
                      <a:lnTo>
                        <a:pt x="576" y="541"/>
                      </a:lnTo>
                      <a:lnTo>
                        <a:pt x="576" y="547"/>
                      </a:lnTo>
                      <a:lnTo>
                        <a:pt x="582" y="553"/>
                      </a:lnTo>
                      <a:lnTo>
                        <a:pt x="588" y="559"/>
                      </a:lnTo>
                      <a:lnTo>
                        <a:pt x="588" y="553"/>
                      </a:lnTo>
                      <a:lnTo>
                        <a:pt x="594" y="547"/>
                      </a:lnTo>
                      <a:lnTo>
                        <a:pt x="594" y="541"/>
                      </a:lnTo>
                      <a:lnTo>
                        <a:pt x="594" y="535"/>
                      </a:lnTo>
                      <a:lnTo>
                        <a:pt x="594" y="523"/>
                      </a:lnTo>
                      <a:lnTo>
                        <a:pt x="594" y="517"/>
                      </a:lnTo>
                      <a:lnTo>
                        <a:pt x="600" y="505"/>
                      </a:lnTo>
                      <a:lnTo>
                        <a:pt x="600" y="492"/>
                      </a:lnTo>
                      <a:lnTo>
                        <a:pt x="600" y="480"/>
                      </a:lnTo>
                      <a:lnTo>
                        <a:pt x="600" y="468"/>
                      </a:lnTo>
                      <a:lnTo>
                        <a:pt x="600" y="456"/>
                      </a:lnTo>
                      <a:lnTo>
                        <a:pt x="606" y="444"/>
                      </a:lnTo>
                      <a:lnTo>
                        <a:pt x="606" y="426"/>
                      </a:lnTo>
                      <a:lnTo>
                        <a:pt x="606" y="414"/>
                      </a:lnTo>
                      <a:lnTo>
                        <a:pt x="606" y="396"/>
                      </a:lnTo>
                      <a:lnTo>
                        <a:pt x="612" y="384"/>
                      </a:lnTo>
                      <a:lnTo>
                        <a:pt x="612" y="366"/>
                      </a:lnTo>
                      <a:lnTo>
                        <a:pt x="612" y="348"/>
                      </a:lnTo>
                      <a:lnTo>
                        <a:pt x="612" y="330"/>
                      </a:lnTo>
                      <a:lnTo>
                        <a:pt x="612" y="312"/>
                      </a:lnTo>
                      <a:lnTo>
                        <a:pt x="618" y="294"/>
                      </a:lnTo>
                      <a:lnTo>
                        <a:pt x="618" y="282"/>
                      </a:lnTo>
                      <a:lnTo>
                        <a:pt x="618" y="264"/>
                      </a:lnTo>
                      <a:lnTo>
                        <a:pt x="618" y="246"/>
                      </a:lnTo>
                      <a:lnTo>
                        <a:pt x="618" y="228"/>
                      </a:lnTo>
                      <a:lnTo>
                        <a:pt x="624" y="210"/>
                      </a:lnTo>
                      <a:lnTo>
                        <a:pt x="624" y="192"/>
                      </a:lnTo>
                      <a:lnTo>
                        <a:pt x="624" y="174"/>
                      </a:lnTo>
                      <a:lnTo>
                        <a:pt x="624" y="162"/>
                      </a:lnTo>
                      <a:lnTo>
                        <a:pt x="630" y="144"/>
                      </a:lnTo>
                      <a:lnTo>
                        <a:pt x="630" y="132"/>
                      </a:lnTo>
                      <a:lnTo>
                        <a:pt x="630" y="114"/>
                      </a:lnTo>
                      <a:lnTo>
                        <a:pt x="630" y="102"/>
                      </a:lnTo>
                      <a:lnTo>
                        <a:pt x="630" y="90"/>
                      </a:lnTo>
                      <a:lnTo>
                        <a:pt x="636" y="78"/>
                      </a:lnTo>
                      <a:lnTo>
                        <a:pt x="636" y="66"/>
                      </a:lnTo>
                      <a:lnTo>
                        <a:pt x="636" y="54"/>
                      </a:lnTo>
                      <a:lnTo>
                        <a:pt x="636" y="42"/>
                      </a:lnTo>
                      <a:lnTo>
                        <a:pt x="642" y="36"/>
                      </a:lnTo>
                      <a:lnTo>
                        <a:pt x="642" y="24"/>
                      </a:lnTo>
                      <a:lnTo>
                        <a:pt x="642" y="18"/>
                      </a:lnTo>
                      <a:lnTo>
                        <a:pt x="642" y="12"/>
                      </a:lnTo>
                      <a:lnTo>
                        <a:pt x="648" y="6"/>
                      </a:lnTo>
                      <a:lnTo>
                        <a:pt x="648" y="0"/>
                      </a:lnTo>
                      <a:lnTo>
                        <a:pt x="648" y="559"/>
                      </a:lnTo>
                      <a:lnTo>
                        <a:pt x="654" y="553"/>
                      </a:lnTo>
                      <a:lnTo>
                        <a:pt x="654" y="547"/>
                      </a:lnTo>
                      <a:lnTo>
                        <a:pt x="660" y="541"/>
                      </a:lnTo>
                      <a:lnTo>
                        <a:pt x="660" y="535"/>
                      </a:lnTo>
                      <a:lnTo>
                        <a:pt x="660" y="523"/>
                      </a:lnTo>
                      <a:lnTo>
                        <a:pt x="660" y="517"/>
                      </a:lnTo>
                      <a:lnTo>
                        <a:pt x="660" y="505"/>
                      </a:lnTo>
                      <a:lnTo>
                        <a:pt x="666" y="492"/>
                      </a:lnTo>
                      <a:lnTo>
                        <a:pt x="666" y="480"/>
                      </a:lnTo>
                      <a:lnTo>
                        <a:pt x="666" y="468"/>
                      </a:lnTo>
                      <a:lnTo>
                        <a:pt x="666" y="456"/>
                      </a:lnTo>
                      <a:lnTo>
                        <a:pt x="666" y="444"/>
                      </a:lnTo>
                      <a:lnTo>
                        <a:pt x="672" y="426"/>
                      </a:lnTo>
                      <a:lnTo>
                        <a:pt x="672" y="414"/>
                      </a:lnTo>
                      <a:lnTo>
                        <a:pt x="672" y="396"/>
                      </a:lnTo>
                      <a:lnTo>
                        <a:pt x="672" y="384"/>
                      </a:lnTo>
                      <a:lnTo>
                        <a:pt x="678" y="366"/>
                      </a:lnTo>
                      <a:lnTo>
                        <a:pt x="678" y="348"/>
                      </a:lnTo>
                      <a:lnTo>
                        <a:pt x="678" y="330"/>
                      </a:lnTo>
                      <a:lnTo>
                        <a:pt x="678" y="312"/>
                      </a:lnTo>
                      <a:lnTo>
                        <a:pt x="678" y="294"/>
                      </a:lnTo>
                      <a:lnTo>
                        <a:pt x="684" y="282"/>
                      </a:lnTo>
                      <a:lnTo>
                        <a:pt x="684" y="264"/>
                      </a:lnTo>
                      <a:lnTo>
                        <a:pt x="684" y="246"/>
                      </a:lnTo>
                      <a:lnTo>
                        <a:pt x="684" y="228"/>
                      </a:lnTo>
                      <a:lnTo>
                        <a:pt x="690" y="210"/>
                      </a:lnTo>
                      <a:lnTo>
                        <a:pt x="690" y="192"/>
                      </a:lnTo>
                      <a:lnTo>
                        <a:pt x="690" y="174"/>
                      </a:lnTo>
                      <a:lnTo>
                        <a:pt x="690" y="162"/>
                      </a:lnTo>
                      <a:lnTo>
                        <a:pt x="690" y="144"/>
                      </a:lnTo>
                      <a:lnTo>
                        <a:pt x="696" y="132"/>
                      </a:lnTo>
                      <a:lnTo>
                        <a:pt x="696" y="114"/>
                      </a:lnTo>
                      <a:lnTo>
                        <a:pt x="696" y="102"/>
                      </a:lnTo>
                      <a:lnTo>
                        <a:pt x="696" y="90"/>
                      </a:lnTo>
                      <a:lnTo>
                        <a:pt x="696" y="78"/>
                      </a:lnTo>
                      <a:lnTo>
                        <a:pt x="702" y="66"/>
                      </a:lnTo>
                      <a:lnTo>
                        <a:pt x="702" y="54"/>
                      </a:lnTo>
                      <a:lnTo>
                        <a:pt x="702" y="42"/>
                      </a:lnTo>
                      <a:lnTo>
                        <a:pt x="702" y="36"/>
                      </a:lnTo>
                      <a:lnTo>
                        <a:pt x="708" y="24"/>
                      </a:lnTo>
                      <a:lnTo>
                        <a:pt x="708" y="18"/>
                      </a:lnTo>
                      <a:lnTo>
                        <a:pt x="708" y="12"/>
                      </a:lnTo>
                      <a:lnTo>
                        <a:pt x="708" y="6"/>
                      </a:lnTo>
                      <a:lnTo>
                        <a:pt x="714" y="0"/>
                      </a:lnTo>
                      <a:lnTo>
                        <a:pt x="720" y="6"/>
                      </a:lnTo>
                      <a:lnTo>
                        <a:pt x="720" y="12"/>
                      </a:lnTo>
                      <a:lnTo>
                        <a:pt x="720" y="18"/>
                      </a:lnTo>
                      <a:lnTo>
                        <a:pt x="726" y="24"/>
                      </a:lnTo>
                      <a:lnTo>
                        <a:pt x="726" y="36"/>
                      </a:lnTo>
                      <a:lnTo>
                        <a:pt x="726" y="42"/>
                      </a:lnTo>
                      <a:lnTo>
                        <a:pt x="726" y="54"/>
                      </a:lnTo>
                      <a:lnTo>
                        <a:pt x="726" y="66"/>
                      </a:lnTo>
                      <a:lnTo>
                        <a:pt x="732" y="78"/>
                      </a:lnTo>
                      <a:lnTo>
                        <a:pt x="732" y="90"/>
                      </a:lnTo>
                      <a:lnTo>
                        <a:pt x="732" y="102"/>
                      </a:lnTo>
                      <a:lnTo>
                        <a:pt x="732" y="114"/>
                      </a:lnTo>
                      <a:lnTo>
                        <a:pt x="738" y="132"/>
                      </a:lnTo>
                      <a:lnTo>
                        <a:pt x="738" y="144"/>
                      </a:lnTo>
                      <a:lnTo>
                        <a:pt x="738" y="162"/>
                      </a:lnTo>
                      <a:lnTo>
                        <a:pt x="738" y="174"/>
                      </a:lnTo>
                      <a:lnTo>
                        <a:pt x="738" y="192"/>
                      </a:lnTo>
                      <a:lnTo>
                        <a:pt x="744" y="210"/>
                      </a:lnTo>
                      <a:lnTo>
                        <a:pt x="744" y="228"/>
                      </a:lnTo>
                      <a:lnTo>
                        <a:pt x="744" y="246"/>
                      </a:lnTo>
                      <a:lnTo>
                        <a:pt x="744" y="264"/>
                      </a:lnTo>
                      <a:lnTo>
                        <a:pt x="744" y="282"/>
                      </a:lnTo>
                      <a:lnTo>
                        <a:pt x="750" y="294"/>
                      </a:lnTo>
                      <a:lnTo>
                        <a:pt x="750" y="312"/>
                      </a:lnTo>
                      <a:lnTo>
                        <a:pt x="750" y="330"/>
                      </a:lnTo>
                      <a:lnTo>
                        <a:pt x="750" y="348"/>
                      </a:lnTo>
                      <a:lnTo>
                        <a:pt x="756" y="366"/>
                      </a:lnTo>
                      <a:lnTo>
                        <a:pt x="756" y="384"/>
                      </a:lnTo>
                      <a:lnTo>
                        <a:pt x="756" y="396"/>
                      </a:lnTo>
                      <a:lnTo>
                        <a:pt x="756" y="414"/>
                      </a:lnTo>
                      <a:lnTo>
                        <a:pt x="756" y="426"/>
                      </a:lnTo>
                      <a:lnTo>
                        <a:pt x="762" y="444"/>
                      </a:lnTo>
                      <a:lnTo>
                        <a:pt x="762" y="456"/>
                      </a:lnTo>
                      <a:lnTo>
                        <a:pt x="762" y="468"/>
                      </a:lnTo>
                      <a:lnTo>
                        <a:pt x="762" y="480"/>
                      </a:lnTo>
                      <a:lnTo>
                        <a:pt x="768" y="492"/>
                      </a:lnTo>
                      <a:lnTo>
                        <a:pt x="768" y="505"/>
                      </a:lnTo>
                      <a:lnTo>
                        <a:pt x="768" y="517"/>
                      </a:lnTo>
                      <a:lnTo>
                        <a:pt x="768" y="523"/>
                      </a:lnTo>
                      <a:lnTo>
                        <a:pt x="768" y="535"/>
                      </a:lnTo>
                      <a:lnTo>
                        <a:pt x="774" y="541"/>
                      </a:lnTo>
                      <a:lnTo>
                        <a:pt x="774" y="547"/>
                      </a:lnTo>
                      <a:lnTo>
                        <a:pt x="774" y="553"/>
                      </a:lnTo>
                      <a:lnTo>
                        <a:pt x="780" y="559"/>
                      </a:lnTo>
                      <a:lnTo>
                        <a:pt x="786" y="553"/>
                      </a:lnTo>
                      <a:lnTo>
                        <a:pt x="786" y="547"/>
                      </a:lnTo>
                      <a:lnTo>
                        <a:pt x="786" y="541"/>
                      </a:lnTo>
                      <a:lnTo>
                        <a:pt x="786" y="535"/>
                      </a:lnTo>
                      <a:lnTo>
                        <a:pt x="792" y="523"/>
                      </a:lnTo>
                      <a:lnTo>
                        <a:pt x="792" y="517"/>
                      </a:lnTo>
                      <a:lnTo>
                        <a:pt x="792" y="505"/>
                      </a:lnTo>
                      <a:lnTo>
                        <a:pt x="792" y="492"/>
                      </a:lnTo>
                      <a:lnTo>
                        <a:pt x="792" y="480"/>
                      </a:lnTo>
                      <a:lnTo>
                        <a:pt x="798" y="468"/>
                      </a:lnTo>
                      <a:lnTo>
                        <a:pt x="798" y="456"/>
                      </a:lnTo>
                      <a:lnTo>
                        <a:pt x="798" y="444"/>
                      </a:lnTo>
                      <a:lnTo>
                        <a:pt x="798" y="426"/>
                      </a:lnTo>
                      <a:lnTo>
                        <a:pt x="804" y="414"/>
                      </a:lnTo>
                      <a:lnTo>
                        <a:pt x="804" y="396"/>
                      </a:lnTo>
                      <a:lnTo>
                        <a:pt x="804" y="384"/>
                      </a:lnTo>
                      <a:lnTo>
                        <a:pt x="804" y="366"/>
                      </a:lnTo>
                      <a:lnTo>
                        <a:pt x="804" y="348"/>
                      </a:lnTo>
                      <a:lnTo>
                        <a:pt x="810" y="330"/>
                      </a:lnTo>
                      <a:lnTo>
                        <a:pt x="810" y="312"/>
                      </a:lnTo>
                      <a:lnTo>
                        <a:pt x="810" y="294"/>
                      </a:lnTo>
                      <a:lnTo>
                        <a:pt x="810" y="282"/>
                      </a:lnTo>
                      <a:lnTo>
                        <a:pt x="816" y="264"/>
                      </a:lnTo>
                      <a:lnTo>
                        <a:pt x="816" y="246"/>
                      </a:lnTo>
                      <a:lnTo>
                        <a:pt x="816" y="228"/>
                      </a:lnTo>
                      <a:lnTo>
                        <a:pt x="816" y="210"/>
                      </a:lnTo>
                      <a:lnTo>
                        <a:pt x="816" y="192"/>
                      </a:lnTo>
                      <a:lnTo>
                        <a:pt x="822" y="174"/>
                      </a:lnTo>
                      <a:lnTo>
                        <a:pt x="822" y="162"/>
                      </a:lnTo>
                      <a:lnTo>
                        <a:pt x="822" y="144"/>
                      </a:lnTo>
                      <a:lnTo>
                        <a:pt x="822" y="132"/>
                      </a:lnTo>
                      <a:lnTo>
                        <a:pt x="822" y="114"/>
                      </a:lnTo>
                      <a:lnTo>
                        <a:pt x="828" y="102"/>
                      </a:lnTo>
                      <a:lnTo>
                        <a:pt x="828" y="90"/>
                      </a:lnTo>
                      <a:lnTo>
                        <a:pt x="828" y="78"/>
                      </a:lnTo>
                      <a:lnTo>
                        <a:pt x="828" y="66"/>
                      </a:lnTo>
                      <a:lnTo>
                        <a:pt x="834" y="54"/>
                      </a:lnTo>
                      <a:lnTo>
                        <a:pt x="834" y="42"/>
                      </a:lnTo>
                      <a:lnTo>
                        <a:pt x="834" y="36"/>
                      </a:lnTo>
                      <a:lnTo>
                        <a:pt x="834" y="24"/>
                      </a:lnTo>
                      <a:lnTo>
                        <a:pt x="834" y="18"/>
                      </a:lnTo>
                      <a:lnTo>
                        <a:pt x="840" y="12"/>
                      </a:lnTo>
                      <a:lnTo>
                        <a:pt x="840" y="6"/>
                      </a:lnTo>
                      <a:lnTo>
                        <a:pt x="846" y="0"/>
                      </a:lnTo>
                      <a:lnTo>
                        <a:pt x="852" y="6"/>
                      </a:lnTo>
                      <a:lnTo>
                        <a:pt x="852" y="12"/>
                      </a:lnTo>
                      <a:lnTo>
                        <a:pt x="852" y="18"/>
                      </a:lnTo>
                      <a:lnTo>
                        <a:pt x="852" y="24"/>
                      </a:lnTo>
                      <a:lnTo>
                        <a:pt x="852" y="36"/>
                      </a:lnTo>
                      <a:lnTo>
                        <a:pt x="858" y="42"/>
                      </a:lnTo>
                      <a:lnTo>
                        <a:pt x="858" y="54"/>
                      </a:lnTo>
                      <a:lnTo>
                        <a:pt x="858" y="66"/>
                      </a:lnTo>
                      <a:lnTo>
                        <a:pt x="858" y="78"/>
                      </a:lnTo>
                      <a:lnTo>
                        <a:pt x="864" y="90"/>
                      </a:lnTo>
                      <a:lnTo>
                        <a:pt x="864" y="102"/>
                      </a:lnTo>
                      <a:lnTo>
                        <a:pt x="864" y="114"/>
                      </a:lnTo>
                      <a:lnTo>
                        <a:pt x="864" y="132"/>
                      </a:lnTo>
                      <a:lnTo>
                        <a:pt x="864" y="144"/>
                      </a:lnTo>
                      <a:lnTo>
                        <a:pt x="870" y="162"/>
                      </a:lnTo>
                      <a:lnTo>
                        <a:pt x="870" y="174"/>
                      </a:lnTo>
                      <a:lnTo>
                        <a:pt x="870" y="192"/>
                      </a:lnTo>
                      <a:lnTo>
                        <a:pt x="870" y="210"/>
                      </a:lnTo>
                      <a:lnTo>
                        <a:pt x="870" y="228"/>
                      </a:lnTo>
                      <a:lnTo>
                        <a:pt x="876" y="246"/>
                      </a:lnTo>
                      <a:lnTo>
                        <a:pt x="876" y="264"/>
                      </a:lnTo>
                      <a:lnTo>
                        <a:pt x="876" y="282"/>
                      </a:lnTo>
                      <a:lnTo>
                        <a:pt x="876" y="294"/>
                      </a:lnTo>
                      <a:lnTo>
                        <a:pt x="882" y="312"/>
                      </a:lnTo>
                      <a:lnTo>
                        <a:pt x="882" y="330"/>
                      </a:lnTo>
                      <a:lnTo>
                        <a:pt x="882" y="348"/>
                      </a:lnTo>
                      <a:lnTo>
                        <a:pt x="882" y="366"/>
                      </a:lnTo>
                      <a:lnTo>
                        <a:pt x="882" y="384"/>
                      </a:lnTo>
                      <a:lnTo>
                        <a:pt x="888" y="396"/>
                      </a:lnTo>
                      <a:lnTo>
                        <a:pt x="888" y="414"/>
                      </a:lnTo>
                      <a:lnTo>
                        <a:pt x="888" y="426"/>
                      </a:lnTo>
                      <a:lnTo>
                        <a:pt x="888" y="444"/>
                      </a:lnTo>
                      <a:lnTo>
                        <a:pt x="894" y="456"/>
                      </a:lnTo>
                      <a:lnTo>
                        <a:pt x="894" y="468"/>
                      </a:lnTo>
                      <a:lnTo>
                        <a:pt x="894" y="480"/>
                      </a:lnTo>
                      <a:lnTo>
                        <a:pt x="894" y="492"/>
                      </a:lnTo>
                      <a:lnTo>
                        <a:pt x="894" y="505"/>
                      </a:lnTo>
                      <a:lnTo>
                        <a:pt x="900" y="517"/>
                      </a:lnTo>
                      <a:lnTo>
                        <a:pt x="900" y="523"/>
                      </a:lnTo>
                      <a:lnTo>
                        <a:pt x="900" y="535"/>
                      </a:lnTo>
                      <a:lnTo>
                        <a:pt x="900" y="541"/>
                      </a:lnTo>
                      <a:lnTo>
                        <a:pt x="900" y="547"/>
                      </a:lnTo>
                      <a:lnTo>
                        <a:pt x="906" y="553"/>
                      </a:lnTo>
                      <a:lnTo>
                        <a:pt x="912" y="559"/>
                      </a:lnTo>
                      <a:lnTo>
                        <a:pt x="912" y="553"/>
                      </a:lnTo>
                      <a:lnTo>
                        <a:pt x="918" y="547"/>
                      </a:lnTo>
                      <a:lnTo>
                        <a:pt x="918" y="541"/>
                      </a:lnTo>
                      <a:lnTo>
                        <a:pt x="918" y="535"/>
                      </a:lnTo>
                      <a:lnTo>
                        <a:pt x="918" y="523"/>
                      </a:lnTo>
                      <a:lnTo>
                        <a:pt x="918" y="517"/>
                      </a:lnTo>
                      <a:lnTo>
                        <a:pt x="924" y="505"/>
                      </a:lnTo>
                      <a:lnTo>
                        <a:pt x="924" y="492"/>
                      </a:lnTo>
                      <a:lnTo>
                        <a:pt x="924" y="480"/>
                      </a:lnTo>
                      <a:lnTo>
                        <a:pt x="924" y="468"/>
                      </a:lnTo>
                      <a:lnTo>
                        <a:pt x="930" y="456"/>
                      </a:lnTo>
                      <a:lnTo>
                        <a:pt x="930" y="444"/>
                      </a:lnTo>
                      <a:lnTo>
                        <a:pt x="930" y="426"/>
                      </a:lnTo>
                      <a:lnTo>
                        <a:pt x="930" y="414"/>
                      </a:lnTo>
                      <a:lnTo>
                        <a:pt x="930" y="396"/>
                      </a:lnTo>
                      <a:lnTo>
                        <a:pt x="936" y="384"/>
                      </a:lnTo>
                      <a:lnTo>
                        <a:pt x="936" y="366"/>
                      </a:lnTo>
                      <a:lnTo>
                        <a:pt x="936" y="348"/>
                      </a:lnTo>
                      <a:lnTo>
                        <a:pt x="936" y="330"/>
                      </a:lnTo>
                      <a:lnTo>
                        <a:pt x="942" y="312"/>
                      </a:lnTo>
                      <a:lnTo>
                        <a:pt x="942" y="294"/>
                      </a:lnTo>
                      <a:lnTo>
                        <a:pt x="942" y="282"/>
                      </a:lnTo>
                      <a:lnTo>
                        <a:pt x="942" y="264"/>
                      </a:lnTo>
                      <a:lnTo>
                        <a:pt x="942" y="246"/>
                      </a:lnTo>
                      <a:lnTo>
                        <a:pt x="948" y="228"/>
                      </a:lnTo>
                      <a:lnTo>
                        <a:pt x="948" y="210"/>
                      </a:lnTo>
                      <a:lnTo>
                        <a:pt x="948" y="192"/>
                      </a:lnTo>
                      <a:lnTo>
                        <a:pt x="948" y="174"/>
                      </a:lnTo>
                      <a:lnTo>
                        <a:pt x="948" y="162"/>
                      </a:lnTo>
                      <a:lnTo>
                        <a:pt x="954" y="144"/>
                      </a:lnTo>
                      <a:lnTo>
                        <a:pt x="954" y="132"/>
                      </a:lnTo>
                      <a:lnTo>
                        <a:pt x="954" y="114"/>
                      </a:lnTo>
                      <a:lnTo>
                        <a:pt x="954" y="102"/>
                      </a:lnTo>
                      <a:lnTo>
                        <a:pt x="960" y="90"/>
                      </a:lnTo>
                      <a:lnTo>
                        <a:pt x="960" y="78"/>
                      </a:lnTo>
                      <a:lnTo>
                        <a:pt x="960" y="66"/>
                      </a:lnTo>
                      <a:lnTo>
                        <a:pt x="960" y="54"/>
                      </a:lnTo>
                      <a:lnTo>
                        <a:pt x="960" y="42"/>
                      </a:lnTo>
                      <a:lnTo>
                        <a:pt x="966" y="36"/>
                      </a:lnTo>
                      <a:lnTo>
                        <a:pt x="966" y="24"/>
                      </a:lnTo>
                      <a:lnTo>
                        <a:pt x="966" y="18"/>
                      </a:lnTo>
                      <a:lnTo>
                        <a:pt x="966" y="12"/>
                      </a:lnTo>
                      <a:lnTo>
                        <a:pt x="972" y="6"/>
                      </a:lnTo>
                      <a:lnTo>
                        <a:pt x="978" y="0"/>
                      </a:lnTo>
                      <a:lnTo>
                        <a:pt x="978" y="6"/>
                      </a:lnTo>
                      <a:lnTo>
                        <a:pt x="978" y="12"/>
                      </a:lnTo>
                      <a:lnTo>
                        <a:pt x="984" y="18"/>
                      </a:lnTo>
                      <a:lnTo>
                        <a:pt x="984" y="24"/>
                      </a:lnTo>
                      <a:lnTo>
                        <a:pt x="984" y="36"/>
                      </a:lnTo>
                      <a:lnTo>
                        <a:pt x="984" y="42"/>
                      </a:lnTo>
                      <a:lnTo>
                        <a:pt x="990" y="54"/>
                      </a:lnTo>
                      <a:lnTo>
                        <a:pt x="990" y="66"/>
                      </a:lnTo>
                      <a:lnTo>
                        <a:pt x="990" y="78"/>
                      </a:lnTo>
                      <a:lnTo>
                        <a:pt x="990" y="90"/>
                      </a:lnTo>
                      <a:lnTo>
                        <a:pt x="990" y="102"/>
                      </a:lnTo>
                      <a:lnTo>
                        <a:pt x="996" y="114"/>
                      </a:lnTo>
                      <a:lnTo>
                        <a:pt x="996" y="132"/>
                      </a:lnTo>
                      <a:lnTo>
                        <a:pt x="996" y="144"/>
                      </a:lnTo>
                      <a:lnTo>
                        <a:pt x="996" y="162"/>
                      </a:lnTo>
                      <a:lnTo>
                        <a:pt x="996" y="174"/>
                      </a:lnTo>
                      <a:lnTo>
                        <a:pt x="1002" y="192"/>
                      </a:lnTo>
                      <a:lnTo>
                        <a:pt x="1002" y="210"/>
                      </a:lnTo>
                      <a:lnTo>
                        <a:pt x="1002" y="228"/>
                      </a:lnTo>
                      <a:lnTo>
                        <a:pt x="1002" y="246"/>
                      </a:lnTo>
                      <a:lnTo>
                        <a:pt x="1008" y="264"/>
                      </a:lnTo>
                      <a:lnTo>
                        <a:pt x="1008" y="282"/>
                      </a:lnTo>
                      <a:lnTo>
                        <a:pt x="1008" y="294"/>
                      </a:lnTo>
                      <a:lnTo>
                        <a:pt x="1008" y="312"/>
                      </a:lnTo>
                      <a:lnTo>
                        <a:pt x="1008" y="330"/>
                      </a:lnTo>
                      <a:lnTo>
                        <a:pt x="1014" y="348"/>
                      </a:lnTo>
                      <a:lnTo>
                        <a:pt x="1014" y="366"/>
                      </a:lnTo>
                      <a:lnTo>
                        <a:pt x="1014" y="384"/>
                      </a:lnTo>
                      <a:lnTo>
                        <a:pt x="1014" y="396"/>
                      </a:lnTo>
                      <a:lnTo>
                        <a:pt x="1020" y="414"/>
                      </a:lnTo>
                      <a:lnTo>
                        <a:pt x="1020" y="426"/>
                      </a:lnTo>
                      <a:lnTo>
                        <a:pt x="1020" y="444"/>
                      </a:lnTo>
                      <a:lnTo>
                        <a:pt x="1020" y="456"/>
                      </a:lnTo>
                      <a:lnTo>
                        <a:pt x="1020" y="468"/>
                      </a:lnTo>
                      <a:lnTo>
                        <a:pt x="1026" y="480"/>
                      </a:lnTo>
                      <a:lnTo>
                        <a:pt x="1026" y="492"/>
                      </a:lnTo>
                      <a:lnTo>
                        <a:pt x="1026" y="505"/>
                      </a:lnTo>
                      <a:lnTo>
                        <a:pt x="1026" y="517"/>
                      </a:lnTo>
                      <a:lnTo>
                        <a:pt x="1026" y="523"/>
                      </a:lnTo>
                      <a:lnTo>
                        <a:pt x="1032" y="535"/>
                      </a:lnTo>
                      <a:lnTo>
                        <a:pt x="1032" y="541"/>
                      </a:lnTo>
                      <a:lnTo>
                        <a:pt x="1032" y="547"/>
                      </a:lnTo>
                      <a:lnTo>
                        <a:pt x="1038" y="553"/>
                      </a:lnTo>
                      <a:lnTo>
                        <a:pt x="1044" y="559"/>
                      </a:lnTo>
                      <a:lnTo>
                        <a:pt x="1044" y="553"/>
                      </a:lnTo>
                      <a:lnTo>
                        <a:pt x="1044" y="547"/>
                      </a:lnTo>
                      <a:lnTo>
                        <a:pt x="1044" y="541"/>
                      </a:lnTo>
                      <a:lnTo>
                        <a:pt x="1050" y="535"/>
                      </a:lnTo>
                      <a:lnTo>
                        <a:pt x="1050" y="523"/>
                      </a:lnTo>
                      <a:lnTo>
                        <a:pt x="1050" y="517"/>
                      </a:lnTo>
                      <a:lnTo>
                        <a:pt x="1050" y="505"/>
                      </a:lnTo>
                      <a:lnTo>
                        <a:pt x="1056" y="492"/>
                      </a:lnTo>
                      <a:lnTo>
                        <a:pt x="1056" y="480"/>
                      </a:lnTo>
                      <a:lnTo>
                        <a:pt x="1056" y="468"/>
                      </a:lnTo>
                      <a:lnTo>
                        <a:pt x="1056" y="456"/>
                      </a:lnTo>
                      <a:lnTo>
                        <a:pt x="1056" y="444"/>
                      </a:lnTo>
                      <a:lnTo>
                        <a:pt x="1062" y="426"/>
                      </a:lnTo>
                      <a:lnTo>
                        <a:pt x="1062" y="414"/>
                      </a:lnTo>
                      <a:lnTo>
                        <a:pt x="1062" y="396"/>
                      </a:lnTo>
                      <a:lnTo>
                        <a:pt x="1062" y="384"/>
                      </a:lnTo>
                      <a:lnTo>
                        <a:pt x="1068" y="366"/>
                      </a:lnTo>
                      <a:lnTo>
                        <a:pt x="1068" y="348"/>
                      </a:lnTo>
                      <a:lnTo>
                        <a:pt x="1068" y="330"/>
                      </a:lnTo>
                      <a:lnTo>
                        <a:pt x="1068" y="312"/>
                      </a:lnTo>
                      <a:lnTo>
                        <a:pt x="1068" y="294"/>
                      </a:lnTo>
                      <a:lnTo>
                        <a:pt x="1074" y="282"/>
                      </a:lnTo>
                      <a:lnTo>
                        <a:pt x="1074" y="264"/>
                      </a:lnTo>
                      <a:lnTo>
                        <a:pt x="1074" y="246"/>
                      </a:lnTo>
                      <a:lnTo>
                        <a:pt x="1074" y="228"/>
                      </a:lnTo>
                      <a:lnTo>
                        <a:pt x="1074" y="210"/>
                      </a:lnTo>
                      <a:lnTo>
                        <a:pt x="1080" y="192"/>
                      </a:lnTo>
                      <a:lnTo>
                        <a:pt x="1080" y="174"/>
                      </a:lnTo>
                      <a:lnTo>
                        <a:pt x="1080" y="162"/>
                      </a:lnTo>
                      <a:lnTo>
                        <a:pt x="1080" y="144"/>
                      </a:lnTo>
                      <a:lnTo>
                        <a:pt x="1086" y="132"/>
                      </a:lnTo>
                      <a:lnTo>
                        <a:pt x="1086" y="114"/>
                      </a:lnTo>
                      <a:lnTo>
                        <a:pt x="1086" y="102"/>
                      </a:lnTo>
                      <a:lnTo>
                        <a:pt x="1086" y="90"/>
                      </a:lnTo>
                      <a:lnTo>
                        <a:pt x="1086" y="78"/>
                      </a:lnTo>
                      <a:lnTo>
                        <a:pt x="1092" y="66"/>
                      </a:lnTo>
                      <a:lnTo>
                        <a:pt x="1092" y="54"/>
                      </a:lnTo>
                      <a:lnTo>
                        <a:pt x="1092" y="42"/>
                      </a:lnTo>
                      <a:lnTo>
                        <a:pt x="1092" y="36"/>
                      </a:lnTo>
                      <a:lnTo>
                        <a:pt x="1098" y="24"/>
                      </a:lnTo>
                      <a:lnTo>
                        <a:pt x="1098" y="18"/>
                      </a:lnTo>
                      <a:lnTo>
                        <a:pt x="1098" y="12"/>
                      </a:lnTo>
                      <a:lnTo>
                        <a:pt x="1098" y="6"/>
                      </a:lnTo>
                      <a:lnTo>
                        <a:pt x="1104" y="0"/>
                      </a:lnTo>
                      <a:lnTo>
                        <a:pt x="1110" y="6"/>
                      </a:lnTo>
                      <a:lnTo>
                        <a:pt x="1110" y="12"/>
                      </a:lnTo>
                      <a:lnTo>
                        <a:pt x="1110" y="18"/>
                      </a:lnTo>
                      <a:lnTo>
                        <a:pt x="1116" y="24"/>
                      </a:lnTo>
                      <a:lnTo>
                        <a:pt x="1116" y="36"/>
                      </a:lnTo>
                      <a:lnTo>
                        <a:pt x="1116" y="42"/>
                      </a:lnTo>
                      <a:lnTo>
                        <a:pt x="1116" y="54"/>
                      </a:lnTo>
                      <a:lnTo>
                        <a:pt x="1116" y="66"/>
                      </a:lnTo>
                      <a:lnTo>
                        <a:pt x="1122" y="78"/>
                      </a:lnTo>
                      <a:lnTo>
                        <a:pt x="1122" y="90"/>
                      </a:lnTo>
                      <a:lnTo>
                        <a:pt x="1122" y="102"/>
                      </a:lnTo>
                      <a:lnTo>
                        <a:pt x="1122" y="114"/>
                      </a:lnTo>
                      <a:lnTo>
                        <a:pt x="1122" y="132"/>
                      </a:lnTo>
                      <a:lnTo>
                        <a:pt x="1128" y="144"/>
                      </a:lnTo>
                      <a:lnTo>
                        <a:pt x="1128" y="162"/>
                      </a:lnTo>
                      <a:lnTo>
                        <a:pt x="1128" y="174"/>
                      </a:lnTo>
                      <a:lnTo>
                        <a:pt x="1128" y="192"/>
                      </a:lnTo>
                      <a:lnTo>
                        <a:pt x="1134" y="210"/>
                      </a:lnTo>
                      <a:lnTo>
                        <a:pt x="1134" y="228"/>
                      </a:lnTo>
                      <a:lnTo>
                        <a:pt x="1134" y="246"/>
                      </a:lnTo>
                      <a:lnTo>
                        <a:pt x="1134" y="264"/>
                      </a:lnTo>
                      <a:lnTo>
                        <a:pt x="1134" y="276"/>
                      </a:lnTo>
                      <a:lnTo>
                        <a:pt x="1140" y="294"/>
                      </a:lnTo>
                      <a:lnTo>
                        <a:pt x="1140" y="312"/>
                      </a:lnTo>
                      <a:lnTo>
                        <a:pt x="1140" y="330"/>
                      </a:lnTo>
                      <a:lnTo>
                        <a:pt x="1140" y="348"/>
                      </a:lnTo>
                      <a:lnTo>
                        <a:pt x="1146" y="366"/>
                      </a:lnTo>
                      <a:lnTo>
                        <a:pt x="1146" y="384"/>
                      </a:lnTo>
                      <a:lnTo>
                        <a:pt x="1146" y="396"/>
                      </a:lnTo>
                      <a:lnTo>
                        <a:pt x="1146" y="414"/>
                      </a:lnTo>
                      <a:lnTo>
                        <a:pt x="1146" y="426"/>
                      </a:lnTo>
                      <a:lnTo>
                        <a:pt x="1152" y="444"/>
                      </a:lnTo>
                      <a:lnTo>
                        <a:pt x="1152" y="456"/>
                      </a:lnTo>
                      <a:lnTo>
                        <a:pt x="1152" y="468"/>
                      </a:lnTo>
                      <a:lnTo>
                        <a:pt x="1152" y="480"/>
                      </a:lnTo>
                      <a:lnTo>
                        <a:pt x="1152" y="492"/>
                      </a:lnTo>
                      <a:lnTo>
                        <a:pt x="1158" y="505"/>
                      </a:lnTo>
                      <a:lnTo>
                        <a:pt x="1158" y="517"/>
                      </a:lnTo>
                      <a:lnTo>
                        <a:pt x="1158" y="523"/>
                      </a:lnTo>
                      <a:lnTo>
                        <a:pt x="1158" y="535"/>
                      </a:lnTo>
                      <a:lnTo>
                        <a:pt x="1164" y="541"/>
                      </a:lnTo>
                      <a:lnTo>
                        <a:pt x="1164" y="547"/>
                      </a:lnTo>
                      <a:lnTo>
                        <a:pt x="1164" y="553"/>
                      </a:lnTo>
                      <a:lnTo>
                        <a:pt x="1170" y="559"/>
                      </a:lnTo>
                      <a:lnTo>
                        <a:pt x="1176" y="553"/>
                      </a:lnTo>
                      <a:lnTo>
                        <a:pt x="1176" y="547"/>
                      </a:lnTo>
                      <a:lnTo>
                        <a:pt x="1176" y="541"/>
                      </a:lnTo>
                      <a:lnTo>
                        <a:pt x="1176" y="535"/>
                      </a:lnTo>
                      <a:lnTo>
                        <a:pt x="1182" y="523"/>
                      </a:lnTo>
                      <a:lnTo>
                        <a:pt x="1182" y="517"/>
                      </a:lnTo>
                      <a:lnTo>
                        <a:pt x="1182" y="505"/>
                      </a:lnTo>
                      <a:lnTo>
                        <a:pt x="1182" y="492"/>
                      </a:lnTo>
                      <a:lnTo>
                        <a:pt x="1182" y="480"/>
                      </a:lnTo>
                      <a:lnTo>
                        <a:pt x="1188" y="468"/>
                      </a:lnTo>
                      <a:lnTo>
                        <a:pt x="1188" y="456"/>
                      </a:lnTo>
                      <a:lnTo>
                        <a:pt x="1188" y="444"/>
                      </a:lnTo>
                      <a:lnTo>
                        <a:pt x="1188" y="426"/>
                      </a:lnTo>
                      <a:lnTo>
                        <a:pt x="1194" y="414"/>
                      </a:lnTo>
                      <a:lnTo>
                        <a:pt x="1194" y="396"/>
                      </a:lnTo>
                      <a:lnTo>
                        <a:pt x="1194" y="384"/>
                      </a:lnTo>
                      <a:lnTo>
                        <a:pt x="1194" y="366"/>
                      </a:lnTo>
                      <a:lnTo>
                        <a:pt x="1194" y="348"/>
                      </a:lnTo>
                      <a:lnTo>
                        <a:pt x="1200" y="330"/>
                      </a:lnTo>
                      <a:lnTo>
                        <a:pt x="1200" y="312"/>
                      </a:lnTo>
                      <a:lnTo>
                        <a:pt x="1200" y="294"/>
                      </a:lnTo>
                      <a:lnTo>
                        <a:pt x="1200" y="282"/>
                      </a:lnTo>
                      <a:lnTo>
                        <a:pt x="1200" y="264"/>
                      </a:lnTo>
                      <a:lnTo>
                        <a:pt x="1206" y="246"/>
                      </a:lnTo>
                      <a:lnTo>
                        <a:pt x="1206" y="228"/>
                      </a:lnTo>
                      <a:lnTo>
                        <a:pt x="1206" y="210"/>
                      </a:lnTo>
                      <a:lnTo>
                        <a:pt x="1206" y="192"/>
                      </a:lnTo>
                      <a:lnTo>
                        <a:pt x="1212" y="174"/>
                      </a:lnTo>
                      <a:lnTo>
                        <a:pt x="1212" y="162"/>
                      </a:lnTo>
                      <a:lnTo>
                        <a:pt x="1212" y="144"/>
                      </a:lnTo>
                      <a:lnTo>
                        <a:pt x="1212" y="132"/>
                      </a:lnTo>
                      <a:lnTo>
                        <a:pt x="1212" y="114"/>
                      </a:lnTo>
                      <a:lnTo>
                        <a:pt x="1218" y="102"/>
                      </a:lnTo>
                      <a:lnTo>
                        <a:pt x="1218" y="90"/>
                      </a:lnTo>
                      <a:lnTo>
                        <a:pt x="1218" y="78"/>
                      </a:lnTo>
                      <a:lnTo>
                        <a:pt x="1218" y="66"/>
                      </a:lnTo>
                      <a:lnTo>
                        <a:pt x="1224" y="54"/>
                      </a:lnTo>
                      <a:lnTo>
                        <a:pt x="1224" y="42"/>
                      </a:lnTo>
                      <a:lnTo>
                        <a:pt x="1224" y="36"/>
                      </a:lnTo>
                      <a:lnTo>
                        <a:pt x="1224" y="24"/>
                      </a:lnTo>
                      <a:lnTo>
                        <a:pt x="1224" y="18"/>
                      </a:lnTo>
                      <a:lnTo>
                        <a:pt x="1230" y="12"/>
                      </a:lnTo>
                      <a:lnTo>
                        <a:pt x="1230" y="6"/>
                      </a:lnTo>
                      <a:lnTo>
                        <a:pt x="1236" y="0"/>
                      </a:lnTo>
                      <a:lnTo>
                        <a:pt x="1242" y="6"/>
                      </a:lnTo>
                      <a:lnTo>
                        <a:pt x="1242" y="12"/>
                      </a:lnTo>
                      <a:lnTo>
                        <a:pt x="1242" y="18"/>
                      </a:lnTo>
                      <a:lnTo>
                        <a:pt x="1242" y="24"/>
                      </a:lnTo>
                      <a:lnTo>
                        <a:pt x="1242" y="36"/>
                      </a:lnTo>
                      <a:lnTo>
                        <a:pt x="1248" y="42"/>
                      </a:lnTo>
                      <a:lnTo>
                        <a:pt x="1248" y="54"/>
                      </a:lnTo>
                      <a:lnTo>
                        <a:pt x="1248" y="66"/>
                      </a:lnTo>
                      <a:lnTo>
                        <a:pt x="1248" y="78"/>
                      </a:lnTo>
                      <a:lnTo>
                        <a:pt x="1248" y="90"/>
                      </a:lnTo>
                      <a:lnTo>
                        <a:pt x="1254" y="102"/>
                      </a:lnTo>
                      <a:lnTo>
                        <a:pt x="1254" y="114"/>
                      </a:lnTo>
                      <a:lnTo>
                        <a:pt x="1254" y="132"/>
                      </a:lnTo>
                      <a:lnTo>
                        <a:pt x="1254" y="144"/>
                      </a:lnTo>
                      <a:lnTo>
                        <a:pt x="1260" y="162"/>
                      </a:lnTo>
                      <a:lnTo>
                        <a:pt x="1260" y="174"/>
                      </a:lnTo>
                      <a:lnTo>
                        <a:pt x="1260" y="192"/>
                      </a:lnTo>
                      <a:lnTo>
                        <a:pt x="1260" y="210"/>
                      </a:lnTo>
                      <a:lnTo>
                        <a:pt x="1260" y="228"/>
                      </a:lnTo>
                      <a:lnTo>
                        <a:pt x="1266" y="246"/>
                      </a:lnTo>
                      <a:lnTo>
                        <a:pt x="1266" y="264"/>
                      </a:lnTo>
                      <a:lnTo>
                        <a:pt x="1266" y="276"/>
                      </a:lnTo>
                      <a:lnTo>
                        <a:pt x="1266" y="294"/>
                      </a:lnTo>
                      <a:lnTo>
                        <a:pt x="1272" y="312"/>
                      </a:lnTo>
                      <a:lnTo>
                        <a:pt x="1272" y="330"/>
                      </a:lnTo>
                      <a:lnTo>
                        <a:pt x="1272" y="348"/>
                      </a:lnTo>
                      <a:lnTo>
                        <a:pt x="1272" y="366"/>
                      </a:lnTo>
                      <a:lnTo>
                        <a:pt x="1272" y="384"/>
                      </a:lnTo>
                      <a:lnTo>
                        <a:pt x="1278" y="396"/>
                      </a:lnTo>
                      <a:lnTo>
                        <a:pt x="1278" y="414"/>
                      </a:lnTo>
                      <a:lnTo>
                        <a:pt x="1278" y="426"/>
                      </a:lnTo>
                      <a:lnTo>
                        <a:pt x="1278" y="444"/>
                      </a:lnTo>
                      <a:lnTo>
                        <a:pt x="1278" y="456"/>
                      </a:lnTo>
                      <a:lnTo>
                        <a:pt x="1284" y="468"/>
                      </a:lnTo>
                      <a:lnTo>
                        <a:pt x="1284" y="480"/>
                      </a:lnTo>
                      <a:lnTo>
                        <a:pt x="1284" y="492"/>
                      </a:lnTo>
                      <a:lnTo>
                        <a:pt x="1284" y="505"/>
                      </a:lnTo>
                      <a:lnTo>
                        <a:pt x="1290" y="517"/>
                      </a:lnTo>
                      <a:lnTo>
                        <a:pt x="1290" y="523"/>
                      </a:lnTo>
                      <a:lnTo>
                        <a:pt x="1290" y="535"/>
                      </a:lnTo>
                      <a:lnTo>
                        <a:pt x="1290" y="541"/>
                      </a:lnTo>
                      <a:lnTo>
                        <a:pt x="1290" y="547"/>
                      </a:lnTo>
                      <a:lnTo>
                        <a:pt x="1296" y="553"/>
                      </a:lnTo>
                      <a:lnTo>
                        <a:pt x="1296" y="559"/>
                      </a:lnTo>
                      <a:lnTo>
                        <a:pt x="1302" y="0"/>
                      </a:lnTo>
                      <a:lnTo>
                        <a:pt x="1302" y="6"/>
                      </a:lnTo>
                      <a:lnTo>
                        <a:pt x="1308" y="12"/>
                      </a:lnTo>
                      <a:lnTo>
                        <a:pt x="1308" y="18"/>
                      </a:lnTo>
                      <a:lnTo>
                        <a:pt x="1308" y="24"/>
                      </a:lnTo>
                      <a:lnTo>
                        <a:pt x="1308" y="36"/>
                      </a:lnTo>
                      <a:lnTo>
                        <a:pt x="1308" y="42"/>
                      </a:lnTo>
                      <a:lnTo>
                        <a:pt x="1314" y="54"/>
                      </a:lnTo>
                      <a:lnTo>
                        <a:pt x="1314" y="66"/>
                      </a:lnTo>
                      <a:lnTo>
                        <a:pt x="1314" y="78"/>
                      </a:lnTo>
                      <a:lnTo>
                        <a:pt x="1314" y="90"/>
                      </a:lnTo>
                      <a:lnTo>
                        <a:pt x="1320" y="102"/>
                      </a:lnTo>
                      <a:lnTo>
                        <a:pt x="1320" y="114"/>
                      </a:lnTo>
                      <a:lnTo>
                        <a:pt x="1320" y="132"/>
                      </a:lnTo>
                      <a:lnTo>
                        <a:pt x="1320" y="144"/>
                      </a:lnTo>
                      <a:lnTo>
                        <a:pt x="1320" y="162"/>
                      </a:lnTo>
                      <a:lnTo>
                        <a:pt x="1326" y="174"/>
                      </a:lnTo>
                      <a:lnTo>
                        <a:pt x="1326" y="192"/>
                      </a:lnTo>
                      <a:lnTo>
                        <a:pt x="1326" y="210"/>
                      </a:lnTo>
                      <a:lnTo>
                        <a:pt x="1326" y="228"/>
                      </a:lnTo>
                      <a:lnTo>
                        <a:pt x="1326" y="246"/>
                      </a:lnTo>
                      <a:lnTo>
                        <a:pt x="1332" y="264"/>
                      </a:lnTo>
                      <a:lnTo>
                        <a:pt x="1332" y="276"/>
                      </a:lnTo>
                      <a:lnTo>
                        <a:pt x="1332" y="294"/>
                      </a:lnTo>
                      <a:lnTo>
                        <a:pt x="1332" y="312"/>
                      </a:lnTo>
                      <a:lnTo>
                        <a:pt x="1338" y="330"/>
                      </a:lnTo>
                      <a:lnTo>
                        <a:pt x="1338" y="348"/>
                      </a:lnTo>
                      <a:lnTo>
                        <a:pt x="1338" y="366"/>
                      </a:lnTo>
                      <a:lnTo>
                        <a:pt x="1338" y="384"/>
                      </a:lnTo>
                      <a:lnTo>
                        <a:pt x="1338" y="396"/>
                      </a:lnTo>
                      <a:lnTo>
                        <a:pt x="1344" y="414"/>
                      </a:lnTo>
                      <a:lnTo>
                        <a:pt x="1344" y="426"/>
                      </a:lnTo>
                      <a:lnTo>
                        <a:pt x="1344" y="444"/>
                      </a:lnTo>
                      <a:lnTo>
                        <a:pt x="1344" y="456"/>
                      </a:lnTo>
                      <a:lnTo>
                        <a:pt x="1350" y="468"/>
                      </a:lnTo>
                      <a:lnTo>
                        <a:pt x="1350" y="480"/>
                      </a:lnTo>
                      <a:lnTo>
                        <a:pt x="1350" y="492"/>
                      </a:lnTo>
                      <a:lnTo>
                        <a:pt x="1350" y="505"/>
                      </a:lnTo>
                      <a:lnTo>
                        <a:pt x="1350" y="517"/>
                      </a:lnTo>
                      <a:lnTo>
                        <a:pt x="1356" y="523"/>
                      </a:lnTo>
                      <a:lnTo>
                        <a:pt x="1356" y="535"/>
                      </a:lnTo>
                      <a:lnTo>
                        <a:pt x="1356" y="541"/>
                      </a:lnTo>
                      <a:lnTo>
                        <a:pt x="1356" y="547"/>
                      </a:lnTo>
                      <a:lnTo>
                        <a:pt x="1362" y="553"/>
                      </a:lnTo>
                      <a:lnTo>
                        <a:pt x="1368" y="559"/>
                      </a:lnTo>
                      <a:lnTo>
                        <a:pt x="1368" y="553"/>
                      </a:lnTo>
                      <a:lnTo>
                        <a:pt x="1368" y="547"/>
                      </a:lnTo>
                      <a:lnTo>
                        <a:pt x="1374" y="541"/>
                      </a:lnTo>
                      <a:lnTo>
                        <a:pt x="1374" y="535"/>
                      </a:lnTo>
                      <a:lnTo>
                        <a:pt x="1374" y="523"/>
                      </a:lnTo>
                      <a:lnTo>
                        <a:pt x="1374" y="517"/>
                      </a:lnTo>
                      <a:lnTo>
                        <a:pt x="1374" y="505"/>
                      </a:lnTo>
                      <a:lnTo>
                        <a:pt x="1380" y="492"/>
                      </a:lnTo>
                      <a:lnTo>
                        <a:pt x="1380" y="480"/>
                      </a:lnTo>
                      <a:lnTo>
                        <a:pt x="1380" y="468"/>
                      </a:lnTo>
                      <a:lnTo>
                        <a:pt x="1380" y="456"/>
                      </a:lnTo>
                      <a:lnTo>
                        <a:pt x="1386" y="444"/>
                      </a:lnTo>
                      <a:lnTo>
                        <a:pt x="1386" y="426"/>
                      </a:lnTo>
                      <a:lnTo>
                        <a:pt x="1386" y="414"/>
                      </a:lnTo>
                      <a:lnTo>
                        <a:pt x="1386" y="396"/>
                      </a:lnTo>
                      <a:lnTo>
                        <a:pt x="1386" y="384"/>
                      </a:lnTo>
                      <a:lnTo>
                        <a:pt x="1392" y="366"/>
                      </a:lnTo>
                      <a:lnTo>
                        <a:pt x="1392" y="348"/>
                      </a:lnTo>
                      <a:lnTo>
                        <a:pt x="1392" y="330"/>
                      </a:lnTo>
                      <a:lnTo>
                        <a:pt x="1392" y="312"/>
                      </a:lnTo>
                      <a:lnTo>
                        <a:pt x="1398" y="294"/>
                      </a:lnTo>
                      <a:lnTo>
                        <a:pt x="1398" y="282"/>
                      </a:lnTo>
                      <a:lnTo>
                        <a:pt x="1398" y="264"/>
                      </a:lnTo>
                      <a:lnTo>
                        <a:pt x="1398" y="246"/>
                      </a:lnTo>
                      <a:lnTo>
                        <a:pt x="1398" y="228"/>
                      </a:lnTo>
                      <a:lnTo>
                        <a:pt x="1404" y="210"/>
                      </a:lnTo>
                      <a:lnTo>
                        <a:pt x="1404" y="192"/>
                      </a:lnTo>
                      <a:lnTo>
                        <a:pt x="1404" y="174"/>
                      </a:lnTo>
                      <a:lnTo>
                        <a:pt x="1404" y="162"/>
                      </a:lnTo>
                      <a:lnTo>
                        <a:pt x="1404" y="144"/>
                      </a:lnTo>
                      <a:lnTo>
                        <a:pt x="1410" y="132"/>
                      </a:lnTo>
                      <a:lnTo>
                        <a:pt x="1410" y="114"/>
                      </a:lnTo>
                      <a:lnTo>
                        <a:pt x="1410" y="102"/>
                      </a:lnTo>
                      <a:lnTo>
                        <a:pt x="1410" y="90"/>
                      </a:lnTo>
                      <a:lnTo>
                        <a:pt x="1416" y="78"/>
                      </a:lnTo>
                      <a:lnTo>
                        <a:pt x="1416" y="66"/>
                      </a:lnTo>
                      <a:lnTo>
                        <a:pt x="1416" y="54"/>
                      </a:lnTo>
                      <a:lnTo>
                        <a:pt x="1416" y="42"/>
                      </a:lnTo>
                      <a:lnTo>
                        <a:pt x="1416" y="36"/>
                      </a:lnTo>
                      <a:lnTo>
                        <a:pt x="1422" y="24"/>
                      </a:lnTo>
                      <a:lnTo>
                        <a:pt x="1422" y="18"/>
                      </a:lnTo>
                      <a:lnTo>
                        <a:pt x="1422" y="12"/>
                      </a:lnTo>
                      <a:lnTo>
                        <a:pt x="1428" y="6"/>
                      </a:lnTo>
                      <a:lnTo>
                        <a:pt x="1434" y="0"/>
                      </a:lnTo>
                      <a:lnTo>
                        <a:pt x="1434" y="6"/>
                      </a:lnTo>
                      <a:lnTo>
                        <a:pt x="1434" y="12"/>
                      </a:lnTo>
                      <a:lnTo>
                        <a:pt x="1434" y="18"/>
                      </a:lnTo>
                      <a:lnTo>
                        <a:pt x="1440" y="24"/>
                      </a:lnTo>
                      <a:lnTo>
                        <a:pt x="1440" y="36"/>
                      </a:lnTo>
                      <a:lnTo>
                        <a:pt x="1440" y="42"/>
                      </a:lnTo>
                      <a:lnTo>
                        <a:pt x="1440" y="54"/>
                      </a:lnTo>
                      <a:lnTo>
                        <a:pt x="1446" y="66"/>
                      </a:lnTo>
                      <a:lnTo>
                        <a:pt x="1446" y="78"/>
                      </a:lnTo>
                      <a:lnTo>
                        <a:pt x="1446" y="90"/>
                      </a:lnTo>
                      <a:lnTo>
                        <a:pt x="1446" y="102"/>
                      </a:lnTo>
                      <a:lnTo>
                        <a:pt x="1446" y="114"/>
                      </a:lnTo>
                      <a:lnTo>
                        <a:pt x="1452" y="132"/>
                      </a:lnTo>
                      <a:lnTo>
                        <a:pt x="1452" y="144"/>
                      </a:lnTo>
                      <a:lnTo>
                        <a:pt x="1452" y="162"/>
                      </a:lnTo>
                      <a:lnTo>
                        <a:pt x="1452" y="174"/>
                      </a:lnTo>
                      <a:lnTo>
                        <a:pt x="1452" y="192"/>
                      </a:lnTo>
                      <a:lnTo>
                        <a:pt x="1458" y="210"/>
                      </a:lnTo>
                      <a:lnTo>
                        <a:pt x="1458" y="228"/>
                      </a:lnTo>
                      <a:lnTo>
                        <a:pt x="1458" y="246"/>
                      </a:lnTo>
                      <a:lnTo>
                        <a:pt x="1458" y="264"/>
                      </a:lnTo>
                      <a:lnTo>
                        <a:pt x="1464" y="276"/>
                      </a:lnTo>
                      <a:lnTo>
                        <a:pt x="1464" y="294"/>
                      </a:lnTo>
                      <a:lnTo>
                        <a:pt x="1464" y="312"/>
                      </a:lnTo>
                      <a:lnTo>
                        <a:pt x="1464" y="330"/>
                      </a:lnTo>
                      <a:lnTo>
                        <a:pt x="1464" y="348"/>
                      </a:lnTo>
                      <a:lnTo>
                        <a:pt x="1470" y="366"/>
                      </a:lnTo>
                      <a:lnTo>
                        <a:pt x="1470" y="384"/>
                      </a:lnTo>
                      <a:lnTo>
                        <a:pt x="1470" y="396"/>
                      </a:lnTo>
                      <a:lnTo>
                        <a:pt x="1470" y="414"/>
                      </a:lnTo>
                      <a:lnTo>
                        <a:pt x="1476" y="426"/>
                      </a:lnTo>
                      <a:lnTo>
                        <a:pt x="1476" y="444"/>
                      </a:lnTo>
                      <a:lnTo>
                        <a:pt x="1476" y="456"/>
                      </a:lnTo>
                      <a:lnTo>
                        <a:pt x="1476" y="468"/>
                      </a:lnTo>
                      <a:lnTo>
                        <a:pt x="1476" y="480"/>
                      </a:lnTo>
                      <a:lnTo>
                        <a:pt x="1482" y="492"/>
                      </a:lnTo>
                      <a:lnTo>
                        <a:pt x="1482" y="505"/>
                      </a:lnTo>
                      <a:lnTo>
                        <a:pt x="1482" y="517"/>
                      </a:lnTo>
                      <a:lnTo>
                        <a:pt x="1482" y="523"/>
                      </a:lnTo>
                      <a:lnTo>
                        <a:pt x="1482" y="535"/>
                      </a:lnTo>
                      <a:lnTo>
                        <a:pt x="1488" y="541"/>
                      </a:lnTo>
                      <a:lnTo>
                        <a:pt x="1488" y="547"/>
                      </a:lnTo>
                      <a:lnTo>
                        <a:pt x="1488" y="553"/>
                      </a:lnTo>
                      <a:lnTo>
                        <a:pt x="1494" y="559"/>
                      </a:lnTo>
                      <a:lnTo>
                        <a:pt x="1500" y="553"/>
                      </a:lnTo>
                      <a:lnTo>
                        <a:pt x="1500" y="547"/>
                      </a:lnTo>
                      <a:lnTo>
                        <a:pt x="1500" y="541"/>
                      </a:lnTo>
                      <a:lnTo>
                        <a:pt x="1500" y="535"/>
                      </a:lnTo>
                      <a:lnTo>
                        <a:pt x="1506" y="523"/>
                      </a:lnTo>
                      <a:lnTo>
                        <a:pt x="1506" y="517"/>
                      </a:lnTo>
                      <a:lnTo>
                        <a:pt x="1506" y="505"/>
                      </a:lnTo>
                      <a:lnTo>
                        <a:pt x="1506" y="492"/>
                      </a:lnTo>
                      <a:lnTo>
                        <a:pt x="1512" y="480"/>
                      </a:lnTo>
                      <a:lnTo>
                        <a:pt x="1512" y="468"/>
                      </a:lnTo>
                      <a:lnTo>
                        <a:pt x="1512" y="456"/>
                      </a:lnTo>
                      <a:lnTo>
                        <a:pt x="1512" y="444"/>
                      </a:lnTo>
                      <a:lnTo>
                        <a:pt x="1512" y="426"/>
                      </a:lnTo>
                      <a:lnTo>
                        <a:pt x="1518" y="414"/>
                      </a:lnTo>
                      <a:lnTo>
                        <a:pt x="1518" y="396"/>
                      </a:lnTo>
                      <a:lnTo>
                        <a:pt x="1518" y="384"/>
                      </a:lnTo>
                      <a:lnTo>
                        <a:pt x="1518" y="366"/>
                      </a:lnTo>
                      <a:lnTo>
                        <a:pt x="1524" y="348"/>
                      </a:lnTo>
                      <a:lnTo>
                        <a:pt x="1524" y="330"/>
                      </a:lnTo>
                      <a:lnTo>
                        <a:pt x="1524" y="312"/>
                      </a:lnTo>
                      <a:lnTo>
                        <a:pt x="1524" y="294"/>
                      </a:lnTo>
                      <a:lnTo>
                        <a:pt x="1524" y="282"/>
                      </a:lnTo>
                      <a:lnTo>
                        <a:pt x="1530" y="264"/>
                      </a:lnTo>
                      <a:lnTo>
                        <a:pt x="1530" y="246"/>
                      </a:lnTo>
                      <a:lnTo>
                        <a:pt x="1530" y="228"/>
                      </a:lnTo>
                      <a:lnTo>
                        <a:pt x="1530" y="210"/>
                      </a:lnTo>
                      <a:lnTo>
                        <a:pt x="1530" y="192"/>
                      </a:lnTo>
                      <a:lnTo>
                        <a:pt x="1536" y="174"/>
                      </a:lnTo>
                      <a:lnTo>
                        <a:pt x="1536" y="162"/>
                      </a:lnTo>
                      <a:lnTo>
                        <a:pt x="1536" y="144"/>
                      </a:lnTo>
                      <a:lnTo>
                        <a:pt x="1536" y="132"/>
                      </a:lnTo>
                      <a:lnTo>
                        <a:pt x="1542" y="114"/>
                      </a:lnTo>
                      <a:lnTo>
                        <a:pt x="1542" y="102"/>
                      </a:lnTo>
                      <a:lnTo>
                        <a:pt x="1542" y="90"/>
                      </a:lnTo>
                      <a:lnTo>
                        <a:pt x="1542" y="78"/>
                      </a:lnTo>
                      <a:lnTo>
                        <a:pt x="1542" y="66"/>
                      </a:lnTo>
                      <a:lnTo>
                        <a:pt x="1548" y="54"/>
                      </a:lnTo>
                      <a:lnTo>
                        <a:pt x="1548" y="42"/>
                      </a:lnTo>
                      <a:lnTo>
                        <a:pt x="1548" y="36"/>
                      </a:lnTo>
                      <a:lnTo>
                        <a:pt x="1548" y="24"/>
                      </a:lnTo>
                      <a:lnTo>
                        <a:pt x="1554" y="18"/>
                      </a:lnTo>
                      <a:lnTo>
                        <a:pt x="1554" y="12"/>
                      </a:lnTo>
                      <a:lnTo>
                        <a:pt x="1554" y="6"/>
                      </a:lnTo>
                      <a:lnTo>
                        <a:pt x="1560" y="0"/>
                      </a:lnTo>
                      <a:lnTo>
                        <a:pt x="1566" y="6"/>
                      </a:lnTo>
                      <a:lnTo>
                        <a:pt x="1566" y="12"/>
                      </a:lnTo>
                      <a:lnTo>
                        <a:pt x="1566" y="18"/>
                      </a:lnTo>
                      <a:lnTo>
                        <a:pt x="1566" y="24"/>
                      </a:lnTo>
                      <a:lnTo>
                        <a:pt x="1572" y="36"/>
                      </a:lnTo>
                      <a:lnTo>
                        <a:pt x="1572" y="42"/>
                      </a:lnTo>
                      <a:lnTo>
                        <a:pt x="1572" y="54"/>
                      </a:lnTo>
                      <a:lnTo>
                        <a:pt x="1572" y="66"/>
                      </a:lnTo>
                      <a:lnTo>
                        <a:pt x="1572" y="78"/>
                      </a:lnTo>
                      <a:lnTo>
                        <a:pt x="1578" y="90"/>
                      </a:lnTo>
                      <a:lnTo>
                        <a:pt x="1578" y="102"/>
                      </a:lnTo>
                      <a:lnTo>
                        <a:pt x="1578" y="114"/>
                      </a:lnTo>
                      <a:lnTo>
                        <a:pt x="1578" y="132"/>
                      </a:lnTo>
                      <a:lnTo>
                        <a:pt x="1578" y="144"/>
                      </a:lnTo>
                      <a:lnTo>
                        <a:pt x="1584" y="162"/>
                      </a:lnTo>
                      <a:lnTo>
                        <a:pt x="1584" y="174"/>
                      </a:lnTo>
                      <a:lnTo>
                        <a:pt x="1584" y="192"/>
                      </a:lnTo>
                      <a:lnTo>
                        <a:pt x="1584" y="210"/>
                      </a:lnTo>
                      <a:lnTo>
                        <a:pt x="1590" y="228"/>
                      </a:lnTo>
                      <a:lnTo>
                        <a:pt x="1590" y="246"/>
                      </a:lnTo>
                      <a:lnTo>
                        <a:pt x="1590" y="264"/>
                      </a:lnTo>
                      <a:lnTo>
                        <a:pt x="1590" y="276"/>
                      </a:lnTo>
                      <a:lnTo>
                        <a:pt x="1590" y="294"/>
                      </a:lnTo>
                      <a:lnTo>
                        <a:pt x="1596" y="312"/>
                      </a:lnTo>
                      <a:lnTo>
                        <a:pt x="1596" y="330"/>
                      </a:lnTo>
                      <a:lnTo>
                        <a:pt x="1596" y="348"/>
                      </a:lnTo>
                      <a:lnTo>
                        <a:pt x="1596" y="366"/>
                      </a:lnTo>
                      <a:lnTo>
                        <a:pt x="1602" y="384"/>
                      </a:lnTo>
                      <a:lnTo>
                        <a:pt x="1602" y="396"/>
                      </a:lnTo>
                      <a:lnTo>
                        <a:pt x="1602" y="414"/>
                      </a:lnTo>
                      <a:lnTo>
                        <a:pt x="1602" y="426"/>
                      </a:lnTo>
                      <a:lnTo>
                        <a:pt x="1602" y="444"/>
                      </a:lnTo>
                      <a:lnTo>
                        <a:pt x="1608" y="456"/>
                      </a:lnTo>
                      <a:lnTo>
                        <a:pt x="1608" y="468"/>
                      </a:lnTo>
                      <a:lnTo>
                        <a:pt x="1608" y="480"/>
                      </a:lnTo>
                      <a:lnTo>
                        <a:pt x="1608" y="492"/>
                      </a:lnTo>
                      <a:lnTo>
                        <a:pt x="1608" y="505"/>
                      </a:lnTo>
                      <a:lnTo>
                        <a:pt x="1614" y="517"/>
                      </a:lnTo>
                      <a:lnTo>
                        <a:pt x="1614" y="523"/>
                      </a:lnTo>
                      <a:lnTo>
                        <a:pt x="1614" y="535"/>
                      </a:lnTo>
                      <a:lnTo>
                        <a:pt x="1614" y="541"/>
                      </a:lnTo>
                      <a:lnTo>
                        <a:pt x="1620" y="547"/>
                      </a:lnTo>
                      <a:lnTo>
                        <a:pt x="1620" y="553"/>
                      </a:lnTo>
                      <a:lnTo>
                        <a:pt x="1626" y="559"/>
                      </a:lnTo>
                      <a:lnTo>
                        <a:pt x="1626" y="553"/>
                      </a:lnTo>
                      <a:lnTo>
                        <a:pt x="1632" y="547"/>
                      </a:lnTo>
                      <a:lnTo>
                        <a:pt x="1632" y="541"/>
                      </a:lnTo>
                      <a:lnTo>
                        <a:pt x="1632" y="535"/>
                      </a:lnTo>
                      <a:lnTo>
                        <a:pt x="1632" y="523"/>
                      </a:lnTo>
                      <a:lnTo>
                        <a:pt x="1638" y="517"/>
                      </a:lnTo>
                      <a:lnTo>
                        <a:pt x="1638" y="505"/>
                      </a:lnTo>
                      <a:lnTo>
                        <a:pt x="1638" y="492"/>
                      </a:lnTo>
                      <a:lnTo>
                        <a:pt x="1638" y="480"/>
                      </a:lnTo>
                      <a:lnTo>
                        <a:pt x="1638" y="468"/>
                      </a:lnTo>
                      <a:lnTo>
                        <a:pt x="1644" y="456"/>
                      </a:lnTo>
                      <a:lnTo>
                        <a:pt x="1644" y="444"/>
                      </a:lnTo>
                      <a:lnTo>
                        <a:pt x="1644" y="426"/>
                      </a:lnTo>
                      <a:lnTo>
                        <a:pt x="1644" y="414"/>
                      </a:lnTo>
                      <a:lnTo>
                        <a:pt x="1650" y="396"/>
                      </a:lnTo>
                      <a:lnTo>
                        <a:pt x="1650" y="384"/>
                      </a:lnTo>
                      <a:lnTo>
                        <a:pt x="1650" y="366"/>
                      </a:lnTo>
                      <a:lnTo>
                        <a:pt x="1650" y="348"/>
                      </a:lnTo>
                      <a:lnTo>
                        <a:pt x="1650" y="330"/>
                      </a:lnTo>
                      <a:lnTo>
                        <a:pt x="1656" y="312"/>
                      </a:lnTo>
                      <a:lnTo>
                        <a:pt x="1656" y="294"/>
                      </a:lnTo>
                      <a:lnTo>
                        <a:pt x="1656" y="282"/>
                      </a:lnTo>
                      <a:lnTo>
                        <a:pt x="1656" y="264"/>
                      </a:lnTo>
                      <a:lnTo>
                        <a:pt x="1656" y="246"/>
                      </a:lnTo>
                      <a:lnTo>
                        <a:pt x="1662" y="228"/>
                      </a:lnTo>
                      <a:lnTo>
                        <a:pt x="1662" y="210"/>
                      </a:lnTo>
                      <a:lnTo>
                        <a:pt x="1662" y="192"/>
                      </a:lnTo>
                      <a:lnTo>
                        <a:pt x="1662" y="174"/>
                      </a:lnTo>
                      <a:lnTo>
                        <a:pt x="1668" y="162"/>
                      </a:lnTo>
                      <a:lnTo>
                        <a:pt x="1668" y="144"/>
                      </a:lnTo>
                      <a:lnTo>
                        <a:pt x="1668" y="132"/>
                      </a:lnTo>
                      <a:lnTo>
                        <a:pt x="1668" y="114"/>
                      </a:lnTo>
                      <a:lnTo>
                        <a:pt x="1668" y="102"/>
                      </a:lnTo>
                      <a:lnTo>
                        <a:pt x="1674" y="90"/>
                      </a:lnTo>
                      <a:lnTo>
                        <a:pt x="1674" y="78"/>
                      </a:lnTo>
                      <a:lnTo>
                        <a:pt x="1674" y="66"/>
                      </a:lnTo>
                      <a:lnTo>
                        <a:pt x="1674" y="54"/>
                      </a:lnTo>
                      <a:lnTo>
                        <a:pt x="1680" y="42"/>
                      </a:lnTo>
                      <a:lnTo>
                        <a:pt x="1680" y="36"/>
                      </a:lnTo>
                      <a:lnTo>
                        <a:pt x="1680" y="24"/>
                      </a:lnTo>
                      <a:lnTo>
                        <a:pt x="1680" y="18"/>
                      </a:lnTo>
                      <a:lnTo>
                        <a:pt x="1680" y="12"/>
                      </a:lnTo>
                      <a:lnTo>
                        <a:pt x="1686" y="6"/>
                      </a:lnTo>
                      <a:lnTo>
                        <a:pt x="1692" y="0"/>
                      </a:lnTo>
                      <a:lnTo>
                        <a:pt x="1692" y="6"/>
                      </a:lnTo>
                      <a:lnTo>
                        <a:pt x="1698" y="12"/>
                      </a:lnTo>
                      <a:lnTo>
                        <a:pt x="1698" y="18"/>
                      </a:lnTo>
                      <a:lnTo>
                        <a:pt x="1698" y="24"/>
                      </a:lnTo>
                      <a:lnTo>
                        <a:pt x="1698" y="36"/>
                      </a:lnTo>
                      <a:lnTo>
                        <a:pt x="1698" y="42"/>
                      </a:lnTo>
                      <a:lnTo>
                        <a:pt x="1704" y="54"/>
                      </a:lnTo>
                      <a:lnTo>
                        <a:pt x="1704" y="66"/>
                      </a:lnTo>
                      <a:lnTo>
                        <a:pt x="1704" y="78"/>
                      </a:lnTo>
                      <a:lnTo>
                        <a:pt x="1704" y="90"/>
                      </a:lnTo>
                      <a:lnTo>
                        <a:pt x="1704" y="102"/>
                      </a:lnTo>
                      <a:lnTo>
                        <a:pt x="1710" y="114"/>
                      </a:lnTo>
                      <a:lnTo>
                        <a:pt x="1710" y="132"/>
                      </a:lnTo>
                      <a:lnTo>
                        <a:pt x="1710" y="144"/>
                      </a:lnTo>
                      <a:lnTo>
                        <a:pt x="1710" y="162"/>
                      </a:lnTo>
                      <a:lnTo>
                        <a:pt x="1716" y="174"/>
                      </a:lnTo>
                      <a:lnTo>
                        <a:pt x="1716" y="192"/>
                      </a:lnTo>
                      <a:lnTo>
                        <a:pt x="1716" y="210"/>
                      </a:lnTo>
                      <a:lnTo>
                        <a:pt x="1716" y="228"/>
                      </a:lnTo>
                      <a:lnTo>
                        <a:pt x="1716" y="246"/>
                      </a:lnTo>
                      <a:lnTo>
                        <a:pt x="1722" y="264"/>
                      </a:lnTo>
                      <a:lnTo>
                        <a:pt x="1722" y="276"/>
                      </a:lnTo>
                      <a:lnTo>
                        <a:pt x="1722" y="294"/>
                      </a:lnTo>
                      <a:lnTo>
                        <a:pt x="1722" y="312"/>
                      </a:lnTo>
                      <a:lnTo>
                        <a:pt x="1728" y="330"/>
                      </a:lnTo>
                      <a:lnTo>
                        <a:pt x="1728" y="348"/>
                      </a:lnTo>
                      <a:lnTo>
                        <a:pt x="1728" y="366"/>
                      </a:lnTo>
                      <a:lnTo>
                        <a:pt x="1728" y="384"/>
                      </a:lnTo>
                      <a:lnTo>
                        <a:pt x="1728" y="396"/>
                      </a:lnTo>
                      <a:lnTo>
                        <a:pt x="1734" y="414"/>
                      </a:lnTo>
                      <a:lnTo>
                        <a:pt x="1734" y="426"/>
                      </a:lnTo>
                      <a:lnTo>
                        <a:pt x="1734" y="444"/>
                      </a:lnTo>
                      <a:lnTo>
                        <a:pt x="1734" y="456"/>
                      </a:lnTo>
                      <a:lnTo>
                        <a:pt x="1734" y="468"/>
                      </a:lnTo>
                      <a:lnTo>
                        <a:pt x="1740" y="480"/>
                      </a:lnTo>
                      <a:lnTo>
                        <a:pt x="1740" y="492"/>
                      </a:lnTo>
                      <a:lnTo>
                        <a:pt x="1740" y="505"/>
                      </a:lnTo>
                      <a:lnTo>
                        <a:pt x="1740" y="517"/>
                      </a:lnTo>
                      <a:lnTo>
                        <a:pt x="1746" y="523"/>
                      </a:lnTo>
                      <a:lnTo>
                        <a:pt x="1746" y="535"/>
                      </a:lnTo>
                      <a:lnTo>
                        <a:pt x="1746" y="541"/>
                      </a:lnTo>
                      <a:lnTo>
                        <a:pt x="1746" y="547"/>
                      </a:lnTo>
                      <a:lnTo>
                        <a:pt x="1752" y="553"/>
                      </a:lnTo>
                      <a:lnTo>
                        <a:pt x="1758" y="559"/>
                      </a:lnTo>
                      <a:lnTo>
                        <a:pt x="1758" y="553"/>
                      </a:lnTo>
                      <a:lnTo>
                        <a:pt x="1758" y="547"/>
                      </a:lnTo>
                      <a:lnTo>
                        <a:pt x="1764" y="541"/>
                      </a:lnTo>
                      <a:lnTo>
                        <a:pt x="1764" y="535"/>
                      </a:lnTo>
                      <a:lnTo>
                        <a:pt x="1764" y="523"/>
                      </a:lnTo>
                      <a:lnTo>
                        <a:pt x="1764" y="517"/>
                      </a:lnTo>
                      <a:lnTo>
                        <a:pt x="1764" y="505"/>
                      </a:lnTo>
                      <a:lnTo>
                        <a:pt x="1770" y="492"/>
                      </a:lnTo>
                      <a:lnTo>
                        <a:pt x="1770" y="480"/>
                      </a:lnTo>
                      <a:lnTo>
                        <a:pt x="1770" y="468"/>
                      </a:lnTo>
                      <a:lnTo>
                        <a:pt x="1770" y="456"/>
                      </a:lnTo>
                      <a:lnTo>
                        <a:pt x="1776" y="444"/>
                      </a:lnTo>
                      <a:lnTo>
                        <a:pt x="1776" y="426"/>
                      </a:lnTo>
                      <a:lnTo>
                        <a:pt x="1776" y="414"/>
                      </a:lnTo>
                      <a:lnTo>
                        <a:pt x="1776" y="396"/>
                      </a:lnTo>
                      <a:lnTo>
                        <a:pt x="1776" y="384"/>
                      </a:lnTo>
                      <a:lnTo>
                        <a:pt x="1782" y="366"/>
                      </a:lnTo>
                      <a:lnTo>
                        <a:pt x="1782" y="348"/>
                      </a:lnTo>
                      <a:lnTo>
                        <a:pt x="1782" y="330"/>
                      </a:lnTo>
                      <a:lnTo>
                        <a:pt x="1782" y="312"/>
                      </a:lnTo>
                      <a:lnTo>
                        <a:pt x="1782" y="294"/>
                      </a:lnTo>
                      <a:lnTo>
                        <a:pt x="1788" y="282"/>
                      </a:lnTo>
                      <a:lnTo>
                        <a:pt x="1788" y="264"/>
                      </a:lnTo>
                      <a:lnTo>
                        <a:pt x="1788" y="246"/>
                      </a:lnTo>
                      <a:lnTo>
                        <a:pt x="1788" y="228"/>
                      </a:lnTo>
                      <a:lnTo>
                        <a:pt x="1794" y="210"/>
                      </a:lnTo>
                      <a:lnTo>
                        <a:pt x="1794" y="192"/>
                      </a:lnTo>
                      <a:lnTo>
                        <a:pt x="1794" y="174"/>
                      </a:lnTo>
                      <a:lnTo>
                        <a:pt x="1794" y="162"/>
                      </a:lnTo>
                      <a:lnTo>
                        <a:pt x="1794" y="144"/>
                      </a:lnTo>
                      <a:lnTo>
                        <a:pt x="1800" y="132"/>
                      </a:lnTo>
                      <a:lnTo>
                        <a:pt x="1800" y="114"/>
                      </a:lnTo>
                      <a:lnTo>
                        <a:pt x="1800" y="102"/>
                      </a:lnTo>
                      <a:lnTo>
                        <a:pt x="1800" y="90"/>
                      </a:lnTo>
                      <a:lnTo>
                        <a:pt x="1806" y="78"/>
                      </a:lnTo>
                      <a:lnTo>
                        <a:pt x="1806" y="66"/>
                      </a:lnTo>
                      <a:lnTo>
                        <a:pt x="1806" y="54"/>
                      </a:lnTo>
                      <a:lnTo>
                        <a:pt x="1806" y="42"/>
                      </a:lnTo>
                      <a:lnTo>
                        <a:pt x="1806" y="36"/>
                      </a:lnTo>
                      <a:lnTo>
                        <a:pt x="1812" y="24"/>
                      </a:lnTo>
                      <a:lnTo>
                        <a:pt x="1812" y="18"/>
                      </a:lnTo>
                      <a:lnTo>
                        <a:pt x="1812" y="12"/>
                      </a:lnTo>
                      <a:lnTo>
                        <a:pt x="1812" y="6"/>
                      </a:lnTo>
                      <a:lnTo>
                        <a:pt x="1818" y="0"/>
                      </a:lnTo>
                      <a:lnTo>
                        <a:pt x="1824" y="6"/>
                      </a:lnTo>
                      <a:lnTo>
                        <a:pt x="1824" y="12"/>
                      </a:lnTo>
                      <a:lnTo>
                        <a:pt x="1824" y="18"/>
                      </a:lnTo>
                      <a:lnTo>
                        <a:pt x="1830" y="24"/>
                      </a:lnTo>
                      <a:lnTo>
                        <a:pt x="1830" y="36"/>
                      </a:lnTo>
                      <a:lnTo>
                        <a:pt x="1830" y="42"/>
                      </a:lnTo>
                      <a:lnTo>
                        <a:pt x="1830" y="54"/>
                      </a:lnTo>
                      <a:lnTo>
                        <a:pt x="1830" y="66"/>
                      </a:lnTo>
                      <a:lnTo>
                        <a:pt x="1836" y="78"/>
                      </a:lnTo>
                      <a:lnTo>
                        <a:pt x="1836" y="90"/>
                      </a:lnTo>
                      <a:lnTo>
                        <a:pt x="1836" y="102"/>
                      </a:lnTo>
                      <a:lnTo>
                        <a:pt x="1836" y="114"/>
                      </a:lnTo>
                      <a:lnTo>
                        <a:pt x="1842" y="132"/>
                      </a:lnTo>
                      <a:lnTo>
                        <a:pt x="1842" y="144"/>
                      </a:lnTo>
                      <a:lnTo>
                        <a:pt x="1842" y="162"/>
                      </a:lnTo>
                      <a:lnTo>
                        <a:pt x="1842" y="174"/>
                      </a:lnTo>
                      <a:lnTo>
                        <a:pt x="1842" y="192"/>
                      </a:lnTo>
                      <a:lnTo>
                        <a:pt x="1848" y="210"/>
                      </a:lnTo>
                      <a:lnTo>
                        <a:pt x="1848" y="228"/>
                      </a:lnTo>
                      <a:lnTo>
                        <a:pt x="1848" y="246"/>
                      </a:lnTo>
                      <a:lnTo>
                        <a:pt x="1848" y="264"/>
                      </a:lnTo>
                      <a:lnTo>
                        <a:pt x="1854" y="276"/>
                      </a:lnTo>
                      <a:lnTo>
                        <a:pt x="1854" y="294"/>
                      </a:lnTo>
                      <a:lnTo>
                        <a:pt x="1854" y="312"/>
                      </a:lnTo>
                      <a:lnTo>
                        <a:pt x="1854" y="330"/>
                      </a:lnTo>
                      <a:lnTo>
                        <a:pt x="1854" y="348"/>
                      </a:lnTo>
                      <a:lnTo>
                        <a:pt x="1860" y="366"/>
                      </a:lnTo>
                      <a:lnTo>
                        <a:pt x="1860" y="384"/>
                      </a:lnTo>
                      <a:lnTo>
                        <a:pt x="1860" y="396"/>
                      </a:lnTo>
                      <a:lnTo>
                        <a:pt x="1860" y="414"/>
                      </a:lnTo>
                      <a:lnTo>
                        <a:pt x="1860" y="426"/>
                      </a:lnTo>
                      <a:lnTo>
                        <a:pt x="1866" y="444"/>
                      </a:lnTo>
                      <a:lnTo>
                        <a:pt x="1866" y="456"/>
                      </a:lnTo>
                      <a:lnTo>
                        <a:pt x="1866" y="468"/>
                      </a:lnTo>
                      <a:lnTo>
                        <a:pt x="1866" y="480"/>
                      </a:lnTo>
                      <a:lnTo>
                        <a:pt x="1872" y="492"/>
                      </a:lnTo>
                      <a:lnTo>
                        <a:pt x="1872" y="505"/>
                      </a:lnTo>
                      <a:lnTo>
                        <a:pt x="1872" y="517"/>
                      </a:lnTo>
                      <a:lnTo>
                        <a:pt x="1872" y="523"/>
                      </a:lnTo>
                      <a:lnTo>
                        <a:pt x="1872" y="535"/>
                      </a:lnTo>
                      <a:lnTo>
                        <a:pt x="1878" y="541"/>
                      </a:lnTo>
                      <a:lnTo>
                        <a:pt x="1878" y="547"/>
                      </a:lnTo>
                      <a:lnTo>
                        <a:pt x="1878" y="553"/>
                      </a:lnTo>
                      <a:lnTo>
                        <a:pt x="1884" y="559"/>
                      </a:lnTo>
                      <a:lnTo>
                        <a:pt x="1890" y="553"/>
                      </a:lnTo>
                      <a:lnTo>
                        <a:pt x="1890" y="547"/>
                      </a:lnTo>
                      <a:lnTo>
                        <a:pt x="1890" y="541"/>
                      </a:lnTo>
                      <a:lnTo>
                        <a:pt x="1890" y="535"/>
                      </a:lnTo>
                      <a:lnTo>
                        <a:pt x="1896" y="523"/>
                      </a:lnTo>
                      <a:lnTo>
                        <a:pt x="1896" y="517"/>
                      </a:lnTo>
                      <a:lnTo>
                        <a:pt x="1896" y="505"/>
                      </a:lnTo>
                      <a:lnTo>
                        <a:pt x="1896" y="492"/>
                      </a:lnTo>
                      <a:lnTo>
                        <a:pt x="1902" y="480"/>
                      </a:lnTo>
                      <a:lnTo>
                        <a:pt x="1902" y="468"/>
                      </a:lnTo>
                      <a:lnTo>
                        <a:pt x="1902" y="456"/>
                      </a:lnTo>
                      <a:lnTo>
                        <a:pt x="1902" y="444"/>
                      </a:lnTo>
                      <a:lnTo>
                        <a:pt x="1902" y="426"/>
                      </a:lnTo>
                      <a:lnTo>
                        <a:pt x="1908" y="414"/>
                      </a:lnTo>
                      <a:lnTo>
                        <a:pt x="1908" y="396"/>
                      </a:lnTo>
                      <a:lnTo>
                        <a:pt x="1908" y="384"/>
                      </a:lnTo>
                      <a:lnTo>
                        <a:pt x="1908" y="366"/>
                      </a:lnTo>
                      <a:lnTo>
                        <a:pt x="1908" y="348"/>
                      </a:lnTo>
                      <a:lnTo>
                        <a:pt x="1914" y="330"/>
                      </a:lnTo>
                      <a:lnTo>
                        <a:pt x="1914" y="312"/>
                      </a:lnTo>
                      <a:lnTo>
                        <a:pt x="1914" y="294"/>
                      </a:lnTo>
                      <a:lnTo>
                        <a:pt x="1914" y="282"/>
                      </a:lnTo>
                      <a:lnTo>
                        <a:pt x="1920" y="264"/>
                      </a:lnTo>
                      <a:lnTo>
                        <a:pt x="1920" y="246"/>
                      </a:lnTo>
                      <a:lnTo>
                        <a:pt x="1920" y="228"/>
                      </a:lnTo>
                      <a:lnTo>
                        <a:pt x="1920" y="210"/>
                      </a:lnTo>
                      <a:lnTo>
                        <a:pt x="1920" y="192"/>
                      </a:lnTo>
                      <a:lnTo>
                        <a:pt x="1926" y="174"/>
                      </a:lnTo>
                      <a:lnTo>
                        <a:pt x="1926" y="162"/>
                      </a:lnTo>
                      <a:lnTo>
                        <a:pt x="1926" y="144"/>
                      </a:lnTo>
                      <a:lnTo>
                        <a:pt x="1926" y="132"/>
                      </a:lnTo>
                      <a:lnTo>
                        <a:pt x="1932" y="114"/>
                      </a:lnTo>
                      <a:lnTo>
                        <a:pt x="1932" y="102"/>
                      </a:lnTo>
                      <a:lnTo>
                        <a:pt x="1932" y="90"/>
                      </a:lnTo>
                      <a:lnTo>
                        <a:pt x="1932" y="78"/>
                      </a:lnTo>
                      <a:lnTo>
                        <a:pt x="1932" y="66"/>
                      </a:lnTo>
                      <a:lnTo>
                        <a:pt x="1938" y="54"/>
                      </a:lnTo>
                      <a:lnTo>
                        <a:pt x="1938" y="42"/>
                      </a:lnTo>
                      <a:lnTo>
                        <a:pt x="1938" y="36"/>
                      </a:lnTo>
                      <a:lnTo>
                        <a:pt x="1938" y="24"/>
                      </a:lnTo>
                      <a:lnTo>
                        <a:pt x="1938" y="18"/>
                      </a:lnTo>
                      <a:lnTo>
                        <a:pt x="1944" y="12"/>
                      </a:lnTo>
                      <a:lnTo>
                        <a:pt x="1944" y="6"/>
                      </a:lnTo>
                      <a:lnTo>
                        <a:pt x="1950" y="0"/>
                      </a:lnTo>
                      <a:lnTo>
                        <a:pt x="1950" y="559"/>
                      </a:lnTo>
                      <a:lnTo>
                        <a:pt x="1956" y="553"/>
                      </a:lnTo>
                      <a:lnTo>
                        <a:pt x="1956" y="547"/>
                      </a:lnTo>
                      <a:lnTo>
                        <a:pt x="1956" y="541"/>
                      </a:lnTo>
                      <a:lnTo>
                        <a:pt x="1956" y="535"/>
                      </a:lnTo>
                      <a:lnTo>
                        <a:pt x="1956" y="523"/>
                      </a:lnTo>
                      <a:lnTo>
                        <a:pt x="1962" y="517"/>
                      </a:lnTo>
                      <a:lnTo>
                        <a:pt x="1962" y="505"/>
                      </a:lnTo>
                      <a:lnTo>
                        <a:pt x="1962" y="492"/>
                      </a:lnTo>
                      <a:lnTo>
                        <a:pt x="1962" y="480"/>
                      </a:lnTo>
                      <a:lnTo>
                        <a:pt x="1968" y="468"/>
                      </a:lnTo>
                      <a:lnTo>
                        <a:pt x="1968" y="456"/>
                      </a:lnTo>
                      <a:lnTo>
                        <a:pt x="1968" y="444"/>
                      </a:lnTo>
                      <a:lnTo>
                        <a:pt x="1968" y="426"/>
                      </a:lnTo>
                      <a:lnTo>
                        <a:pt x="1968" y="414"/>
                      </a:lnTo>
                      <a:lnTo>
                        <a:pt x="1974" y="396"/>
                      </a:lnTo>
                      <a:lnTo>
                        <a:pt x="1974" y="384"/>
                      </a:lnTo>
                      <a:lnTo>
                        <a:pt x="1974" y="366"/>
                      </a:lnTo>
                      <a:lnTo>
                        <a:pt x="1974" y="348"/>
                      </a:lnTo>
                      <a:lnTo>
                        <a:pt x="1980" y="330"/>
                      </a:lnTo>
                      <a:lnTo>
                        <a:pt x="1980" y="312"/>
                      </a:lnTo>
                      <a:lnTo>
                        <a:pt x="1980" y="294"/>
                      </a:lnTo>
                      <a:lnTo>
                        <a:pt x="1980" y="282"/>
                      </a:lnTo>
                      <a:lnTo>
                        <a:pt x="1980" y="264"/>
                      </a:lnTo>
                      <a:lnTo>
                        <a:pt x="1986" y="246"/>
                      </a:lnTo>
                      <a:lnTo>
                        <a:pt x="1986" y="228"/>
                      </a:lnTo>
                      <a:lnTo>
                        <a:pt x="1986" y="210"/>
                      </a:lnTo>
                      <a:lnTo>
                        <a:pt x="1986" y="192"/>
                      </a:lnTo>
                      <a:lnTo>
                        <a:pt x="1986" y="174"/>
                      </a:lnTo>
                      <a:lnTo>
                        <a:pt x="1992" y="162"/>
                      </a:lnTo>
                      <a:lnTo>
                        <a:pt x="1992" y="144"/>
                      </a:lnTo>
                      <a:lnTo>
                        <a:pt x="1992" y="132"/>
                      </a:lnTo>
                      <a:lnTo>
                        <a:pt x="1992" y="114"/>
                      </a:lnTo>
                      <a:lnTo>
                        <a:pt x="1998" y="102"/>
                      </a:lnTo>
                      <a:lnTo>
                        <a:pt x="1998" y="90"/>
                      </a:lnTo>
                      <a:lnTo>
                        <a:pt x="1998" y="78"/>
                      </a:lnTo>
                      <a:lnTo>
                        <a:pt x="1998" y="66"/>
                      </a:lnTo>
                      <a:lnTo>
                        <a:pt x="1998" y="54"/>
                      </a:lnTo>
                      <a:lnTo>
                        <a:pt x="2004" y="42"/>
                      </a:lnTo>
                      <a:lnTo>
                        <a:pt x="2004" y="36"/>
                      </a:lnTo>
                      <a:lnTo>
                        <a:pt x="2004" y="24"/>
                      </a:lnTo>
                      <a:lnTo>
                        <a:pt x="2004" y="18"/>
                      </a:lnTo>
                      <a:lnTo>
                        <a:pt x="2004" y="12"/>
                      </a:lnTo>
                      <a:lnTo>
                        <a:pt x="2010" y="6"/>
                      </a:lnTo>
                      <a:lnTo>
                        <a:pt x="2016" y="0"/>
                      </a:lnTo>
                      <a:lnTo>
                        <a:pt x="2016" y="6"/>
                      </a:lnTo>
                      <a:lnTo>
                        <a:pt x="2022" y="12"/>
                      </a:lnTo>
                      <a:lnTo>
                        <a:pt x="2022" y="18"/>
                      </a:lnTo>
                      <a:lnTo>
                        <a:pt x="2022" y="24"/>
                      </a:lnTo>
                      <a:lnTo>
                        <a:pt x="2022" y="36"/>
                      </a:lnTo>
                      <a:lnTo>
                        <a:pt x="2028" y="42"/>
                      </a:lnTo>
                      <a:lnTo>
                        <a:pt x="2028" y="54"/>
                      </a:lnTo>
                      <a:lnTo>
                        <a:pt x="2028" y="66"/>
                      </a:lnTo>
                      <a:lnTo>
                        <a:pt x="2028" y="78"/>
                      </a:lnTo>
                      <a:lnTo>
                        <a:pt x="2028" y="90"/>
                      </a:lnTo>
                      <a:lnTo>
                        <a:pt x="2034" y="102"/>
                      </a:lnTo>
                      <a:lnTo>
                        <a:pt x="2034" y="114"/>
                      </a:lnTo>
                      <a:lnTo>
                        <a:pt x="2034" y="132"/>
                      </a:lnTo>
                      <a:lnTo>
                        <a:pt x="2034" y="144"/>
                      </a:lnTo>
                      <a:lnTo>
                        <a:pt x="2034" y="162"/>
                      </a:lnTo>
                      <a:lnTo>
                        <a:pt x="2040" y="174"/>
                      </a:lnTo>
                      <a:lnTo>
                        <a:pt x="2040" y="192"/>
                      </a:lnTo>
                      <a:lnTo>
                        <a:pt x="2040" y="210"/>
                      </a:lnTo>
                      <a:lnTo>
                        <a:pt x="2040" y="228"/>
                      </a:lnTo>
                      <a:lnTo>
                        <a:pt x="2046" y="246"/>
                      </a:lnTo>
                      <a:lnTo>
                        <a:pt x="2046" y="264"/>
                      </a:lnTo>
                      <a:lnTo>
                        <a:pt x="2046" y="276"/>
                      </a:lnTo>
                      <a:lnTo>
                        <a:pt x="2046" y="294"/>
                      </a:lnTo>
                      <a:lnTo>
                        <a:pt x="2046" y="312"/>
                      </a:lnTo>
                      <a:lnTo>
                        <a:pt x="2052" y="330"/>
                      </a:lnTo>
                      <a:lnTo>
                        <a:pt x="2052" y="348"/>
                      </a:lnTo>
                      <a:lnTo>
                        <a:pt x="2052" y="366"/>
                      </a:lnTo>
                      <a:lnTo>
                        <a:pt x="2052" y="384"/>
                      </a:lnTo>
                      <a:lnTo>
                        <a:pt x="2058" y="396"/>
                      </a:lnTo>
                      <a:lnTo>
                        <a:pt x="2058" y="414"/>
                      </a:lnTo>
                      <a:lnTo>
                        <a:pt x="2058" y="426"/>
                      </a:lnTo>
                      <a:lnTo>
                        <a:pt x="2058" y="444"/>
                      </a:lnTo>
                      <a:lnTo>
                        <a:pt x="2058" y="456"/>
                      </a:lnTo>
                      <a:lnTo>
                        <a:pt x="2064" y="468"/>
                      </a:lnTo>
                      <a:lnTo>
                        <a:pt x="2064" y="480"/>
                      </a:lnTo>
                      <a:lnTo>
                        <a:pt x="2064" y="492"/>
                      </a:lnTo>
                      <a:lnTo>
                        <a:pt x="2064" y="505"/>
                      </a:lnTo>
                      <a:lnTo>
                        <a:pt x="2064" y="517"/>
                      </a:lnTo>
                      <a:lnTo>
                        <a:pt x="2070" y="523"/>
                      </a:lnTo>
                      <a:lnTo>
                        <a:pt x="2070" y="535"/>
                      </a:lnTo>
                      <a:lnTo>
                        <a:pt x="2070" y="541"/>
                      </a:lnTo>
                      <a:lnTo>
                        <a:pt x="2070" y="547"/>
                      </a:lnTo>
                      <a:lnTo>
                        <a:pt x="2076" y="553"/>
                      </a:lnTo>
                      <a:lnTo>
                        <a:pt x="2082" y="559"/>
                      </a:lnTo>
                      <a:lnTo>
                        <a:pt x="2082" y="553"/>
                      </a:lnTo>
                      <a:lnTo>
                        <a:pt x="2082" y="547"/>
                      </a:lnTo>
                      <a:lnTo>
                        <a:pt x="2088" y="541"/>
                      </a:lnTo>
                      <a:lnTo>
                        <a:pt x="2088" y="535"/>
                      </a:lnTo>
                      <a:lnTo>
                        <a:pt x="2088" y="523"/>
                      </a:lnTo>
                      <a:lnTo>
                        <a:pt x="2088" y="517"/>
                      </a:lnTo>
                      <a:lnTo>
                        <a:pt x="2094" y="505"/>
                      </a:lnTo>
                      <a:lnTo>
                        <a:pt x="2094" y="492"/>
                      </a:lnTo>
                      <a:lnTo>
                        <a:pt x="2094" y="480"/>
                      </a:lnTo>
                      <a:lnTo>
                        <a:pt x="2094" y="468"/>
                      </a:lnTo>
                      <a:lnTo>
                        <a:pt x="2094" y="456"/>
                      </a:lnTo>
                      <a:lnTo>
                        <a:pt x="2100" y="444"/>
                      </a:lnTo>
                      <a:lnTo>
                        <a:pt x="2100" y="426"/>
                      </a:lnTo>
                      <a:lnTo>
                        <a:pt x="2100" y="414"/>
                      </a:lnTo>
                      <a:lnTo>
                        <a:pt x="2100" y="396"/>
                      </a:lnTo>
                      <a:lnTo>
                        <a:pt x="2106" y="384"/>
                      </a:lnTo>
                      <a:lnTo>
                        <a:pt x="2106" y="366"/>
                      </a:lnTo>
                      <a:lnTo>
                        <a:pt x="2106" y="348"/>
                      </a:lnTo>
                      <a:lnTo>
                        <a:pt x="2106" y="330"/>
                      </a:lnTo>
                      <a:lnTo>
                        <a:pt x="2106" y="312"/>
                      </a:lnTo>
                      <a:lnTo>
                        <a:pt x="2112" y="294"/>
                      </a:lnTo>
                      <a:lnTo>
                        <a:pt x="2112" y="282"/>
                      </a:lnTo>
                      <a:lnTo>
                        <a:pt x="2112" y="264"/>
                      </a:lnTo>
                      <a:lnTo>
                        <a:pt x="2112" y="246"/>
                      </a:lnTo>
                      <a:lnTo>
                        <a:pt x="2112" y="228"/>
                      </a:lnTo>
                      <a:lnTo>
                        <a:pt x="2118" y="210"/>
                      </a:lnTo>
                      <a:lnTo>
                        <a:pt x="2118" y="192"/>
                      </a:lnTo>
                      <a:lnTo>
                        <a:pt x="2118" y="174"/>
                      </a:lnTo>
                      <a:lnTo>
                        <a:pt x="2118" y="162"/>
                      </a:lnTo>
                      <a:lnTo>
                        <a:pt x="2124" y="144"/>
                      </a:lnTo>
                      <a:lnTo>
                        <a:pt x="2124" y="132"/>
                      </a:lnTo>
                      <a:lnTo>
                        <a:pt x="2124" y="114"/>
                      </a:lnTo>
                      <a:lnTo>
                        <a:pt x="2124" y="102"/>
                      </a:lnTo>
                      <a:lnTo>
                        <a:pt x="2124" y="90"/>
                      </a:lnTo>
                      <a:lnTo>
                        <a:pt x="2130" y="78"/>
                      </a:lnTo>
                      <a:lnTo>
                        <a:pt x="2130" y="66"/>
                      </a:lnTo>
                      <a:lnTo>
                        <a:pt x="2130" y="54"/>
                      </a:lnTo>
                      <a:lnTo>
                        <a:pt x="2130" y="42"/>
                      </a:lnTo>
                      <a:lnTo>
                        <a:pt x="2130" y="36"/>
                      </a:lnTo>
                      <a:lnTo>
                        <a:pt x="2136" y="24"/>
                      </a:lnTo>
                      <a:lnTo>
                        <a:pt x="2136" y="18"/>
                      </a:lnTo>
                      <a:lnTo>
                        <a:pt x="2136" y="12"/>
                      </a:lnTo>
                      <a:lnTo>
                        <a:pt x="2142" y="6"/>
                      </a:lnTo>
                      <a:lnTo>
                        <a:pt x="2148" y="0"/>
                      </a:lnTo>
                      <a:lnTo>
                        <a:pt x="2148" y="6"/>
                      </a:lnTo>
                      <a:lnTo>
                        <a:pt x="2148" y="12"/>
                      </a:lnTo>
                      <a:lnTo>
                        <a:pt x="2154" y="18"/>
                      </a:lnTo>
                      <a:lnTo>
                        <a:pt x="2154" y="24"/>
                      </a:lnTo>
                      <a:lnTo>
                        <a:pt x="2154" y="36"/>
                      </a:lnTo>
                      <a:lnTo>
                        <a:pt x="2154" y="42"/>
                      </a:lnTo>
                      <a:lnTo>
                        <a:pt x="2154" y="54"/>
                      </a:lnTo>
                      <a:lnTo>
                        <a:pt x="2160" y="66"/>
                      </a:lnTo>
                      <a:lnTo>
                        <a:pt x="2160" y="78"/>
                      </a:lnTo>
                      <a:lnTo>
                        <a:pt x="2160" y="90"/>
                      </a:lnTo>
                      <a:lnTo>
                        <a:pt x="2160" y="102"/>
                      </a:lnTo>
                      <a:lnTo>
                        <a:pt x="2160" y="114"/>
                      </a:lnTo>
                      <a:lnTo>
                        <a:pt x="2166" y="132"/>
                      </a:lnTo>
                      <a:lnTo>
                        <a:pt x="2166" y="144"/>
                      </a:lnTo>
                      <a:lnTo>
                        <a:pt x="2166" y="162"/>
                      </a:lnTo>
                      <a:lnTo>
                        <a:pt x="2166" y="174"/>
                      </a:lnTo>
                      <a:lnTo>
                        <a:pt x="2172" y="192"/>
                      </a:lnTo>
                      <a:lnTo>
                        <a:pt x="2172" y="210"/>
                      </a:lnTo>
                      <a:lnTo>
                        <a:pt x="2172" y="228"/>
                      </a:lnTo>
                      <a:lnTo>
                        <a:pt x="2172" y="246"/>
                      </a:lnTo>
                      <a:lnTo>
                        <a:pt x="2172" y="264"/>
                      </a:lnTo>
                      <a:lnTo>
                        <a:pt x="2178" y="276"/>
                      </a:lnTo>
                      <a:lnTo>
                        <a:pt x="2178" y="294"/>
                      </a:lnTo>
                      <a:lnTo>
                        <a:pt x="2178" y="312"/>
                      </a:lnTo>
                      <a:lnTo>
                        <a:pt x="2178" y="330"/>
                      </a:lnTo>
                      <a:lnTo>
                        <a:pt x="2184" y="348"/>
                      </a:lnTo>
                      <a:lnTo>
                        <a:pt x="2184" y="366"/>
                      </a:lnTo>
                      <a:lnTo>
                        <a:pt x="2184" y="384"/>
                      </a:lnTo>
                      <a:lnTo>
                        <a:pt x="2184" y="396"/>
                      </a:lnTo>
                      <a:lnTo>
                        <a:pt x="2184" y="414"/>
                      </a:lnTo>
                      <a:lnTo>
                        <a:pt x="2190" y="426"/>
                      </a:lnTo>
                      <a:lnTo>
                        <a:pt x="2190" y="444"/>
                      </a:lnTo>
                      <a:lnTo>
                        <a:pt x="2190" y="456"/>
                      </a:lnTo>
                      <a:lnTo>
                        <a:pt x="2190" y="468"/>
                      </a:lnTo>
                      <a:lnTo>
                        <a:pt x="2190" y="480"/>
                      </a:lnTo>
                      <a:lnTo>
                        <a:pt x="2196" y="492"/>
                      </a:lnTo>
                      <a:lnTo>
                        <a:pt x="2196" y="505"/>
                      </a:lnTo>
                      <a:lnTo>
                        <a:pt x="2196" y="517"/>
                      </a:lnTo>
                      <a:lnTo>
                        <a:pt x="2196" y="523"/>
                      </a:lnTo>
                      <a:lnTo>
                        <a:pt x="2202" y="535"/>
                      </a:lnTo>
                      <a:lnTo>
                        <a:pt x="2202" y="541"/>
                      </a:lnTo>
                      <a:lnTo>
                        <a:pt x="2202" y="547"/>
                      </a:lnTo>
                      <a:lnTo>
                        <a:pt x="2202" y="553"/>
                      </a:lnTo>
                      <a:lnTo>
                        <a:pt x="2208" y="559"/>
                      </a:lnTo>
                      <a:lnTo>
                        <a:pt x="2214" y="553"/>
                      </a:lnTo>
                      <a:lnTo>
                        <a:pt x="2214" y="547"/>
                      </a:lnTo>
                      <a:lnTo>
                        <a:pt x="2214" y="541"/>
                      </a:lnTo>
                      <a:lnTo>
                        <a:pt x="2220" y="535"/>
                      </a:lnTo>
                      <a:lnTo>
                        <a:pt x="2220" y="523"/>
                      </a:lnTo>
                      <a:lnTo>
                        <a:pt x="2220" y="517"/>
                      </a:lnTo>
                      <a:lnTo>
                        <a:pt x="2220" y="505"/>
                      </a:lnTo>
                      <a:lnTo>
                        <a:pt x="2220" y="492"/>
                      </a:lnTo>
                      <a:lnTo>
                        <a:pt x="2226" y="480"/>
                      </a:lnTo>
                      <a:lnTo>
                        <a:pt x="2226" y="468"/>
                      </a:lnTo>
                      <a:lnTo>
                        <a:pt x="2226" y="456"/>
                      </a:lnTo>
                      <a:lnTo>
                        <a:pt x="2226" y="444"/>
                      </a:lnTo>
                      <a:lnTo>
                        <a:pt x="2232" y="426"/>
                      </a:lnTo>
                      <a:lnTo>
                        <a:pt x="2232" y="414"/>
                      </a:lnTo>
                      <a:lnTo>
                        <a:pt x="2232" y="396"/>
                      </a:lnTo>
                      <a:lnTo>
                        <a:pt x="2232" y="384"/>
                      </a:lnTo>
                      <a:lnTo>
                        <a:pt x="2232" y="366"/>
                      </a:lnTo>
                      <a:lnTo>
                        <a:pt x="2238" y="348"/>
                      </a:lnTo>
                      <a:lnTo>
                        <a:pt x="2238" y="330"/>
                      </a:lnTo>
                      <a:lnTo>
                        <a:pt x="2238" y="312"/>
                      </a:lnTo>
                      <a:lnTo>
                        <a:pt x="2238" y="294"/>
                      </a:lnTo>
                      <a:lnTo>
                        <a:pt x="2238" y="282"/>
                      </a:lnTo>
                      <a:lnTo>
                        <a:pt x="2244" y="264"/>
                      </a:lnTo>
                      <a:lnTo>
                        <a:pt x="2244" y="246"/>
                      </a:lnTo>
                      <a:lnTo>
                        <a:pt x="2244" y="228"/>
                      </a:lnTo>
                      <a:lnTo>
                        <a:pt x="2244" y="210"/>
                      </a:lnTo>
                      <a:lnTo>
                        <a:pt x="2250" y="192"/>
                      </a:lnTo>
                      <a:lnTo>
                        <a:pt x="2250" y="174"/>
                      </a:lnTo>
                      <a:lnTo>
                        <a:pt x="2250" y="162"/>
                      </a:lnTo>
                      <a:lnTo>
                        <a:pt x="2250" y="144"/>
                      </a:lnTo>
                      <a:lnTo>
                        <a:pt x="2250" y="132"/>
                      </a:lnTo>
                      <a:lnTo>
                        <a:pt x="2256" y="114"/>
                      </a:lnTo>
                      <a:lnTo>
                        <a:pt x="2256" y="102"/>
                      </a:lnTo>
                      <a:lnTo>
                        <a:pt x="2256" y="90"/>
                      </a:lnTo>
                      <a:lnTo>
                        <a:pt x="2256" y="78"/>
                      </a:lnTo>
                      <a:lnTo>
                        <a:pt x="2256" y="66"/>
                      </a:lnTo>
                      <a:lnTo>
                        <a:pt x="2262" y="54"/>
                      </a:lnTo>
                      <a:lnTo>
                        <a:pt x="2262" y="42"/>
                      </a:lnTo>
                      <a:lnTo>
                        <a:pt x="2262" y="36"/>
                      </a:lnTo>
                      <a:lnTo>
                        <a:pt x="2262" y="24"/>
                      </a:lnTo>
                      <a:lnTo>
                        <a:pt x="2268" y="18"/>
                      </a:lnTo>
                      <a:lnTo>
                        <a:pt x="2268" y="12"/>
                      </a:lnTo>
                      <a:lnTo>
                        <a:pt x="2268" y="6"/>
                      </a:lnTo>
                      <a:lnTo>
                        <a:pt x="2274" y="0"/>
                      </a:lnTo>
                      <a:lnTo>
                        <a:pt x="2280" y="6"/>
                      </a:lnTo>
                      <a:lnTo>
                        <a:pt x="2280" y="12"/>
                      </a:lnTo>
                      <a:lnTo>
                        <a:pt x="2280" y="18"/>
                      </a:lnTo>
                      <a:lnTo>
                        <a:pt x="2280" y="24"/>
                      </a:lnTo>
                      <a:lnTo>
                        <a:pt x="2286" y="36"/>
                      </a:lnTo>
                      <a:lnTo>
                        <a:pt x="2286" y="42"/>
                      </a:lnTo>
                      <a:lnTo>
                        <a:pt x="2286" y="54"/>
                      </a:lnTo>
                      <a:lnTo>
                        <a:pt x="2286" y="66"/>
                      </a:lnTo>
                      <a:lnTo>
                        <a:pt x="2286" y="78"/>
                      </a:lnTo>
                      <a:lnTo>
                        <a:pt x="2292" y="90"/>
                      </a:lnTo>
                      <a:lnTo>
                        <a:pt x="2292" y="102"/>
                      </a:lnTo>
                      <a:lnTo>
                        <a:pt x="2292" y="114"/>
                      </a:lnTo>
                      <a:lnTo>
                        <a:pt x="2292" y="132"/>
                      </a:lnTo>
                      <a:lnTo>
                        <a:pt x="2298" y="144"/>
                      </a:lnTo>
                      <a:lnTo>
                        <a:pt x="2298" y="162"/>
                      </a:lnTo>
                      <a:lnTo>
                        <a:pt x="2298" y="174"/>
                      </a:lnTo>
                      <a:lnTo>
                        <a:pt x="2298" y="192"/>
                      </a:lnTo>
                      <a:lnTo>
                        <a:pt x="2298" y="210"/>
                      </a:lnTo>
                      <a:lnTo>
                        <a:pt x="2304" y="228"/>
                      </a:lnTo>
                      <a:lnTo>
                        <a:pt x="2304" y="246"/>
                      </a:lnTo>
                      <a:lnTo>
                        <a:pt x="2304" y="264"/>
                      </a:lnTo>
                      <a:lnTo>
                        <a:pt x="2304" y="282"/>
                      </a:lnTo>
                      <a:lnTo>
                        <a:pt x="2310" y="294"/>
                      </a:lnTo>
                      <a:lnTo>
                        <a:pt x="2310" y="312"/>
                      </a:lnTo>
                      <a:lnTo>
                        <a:pt x="2310" y="330"/>
                      </a:lnTo>
                      <a:lnTo>
                        <a:pt x="2310" y="348"/>
                      </a:lnTo>
                      <a:lnTo>
                        <a:pt x="2310" y="366"/>
                      </a:lnTo>
                      <a:lnTo>
                        <a:pt x="2316" y="384"/>
                      </a:lnTo>
                      <a:lnTo>
                        <a:pt x="2316" y="396"/>
                      </a:lnTo>
                      <a:lnTo>
                        <a:pt x="2316" y="414"/>
                      </a:lnTo>
                      <a:lnTo>
                        <a:pt x="2316" y="426"/>
                      </a:lnTo>
                      <a:lnTo>
                        <a:pt x="2316" y="444"/>
                      </a:lnTo>
                      <a:lnTo>
                        <a:pt x="2322" y="456"/>
                      </a:lnTo>
                      <a:lnTo>
                        <a:pt x="2322" y="468"/>
                      </a:lnTo>
                      <a:lnTo>
                        <a:pt x="2322" y="480"/>
                      </a:lnTo>
                      <a:lnTo>
                        <a:pt x="2322" y="492"/>
                      </a:lnTo>
                      <a:lnTo>
                        <a:pt x="2328" y="505"/>
                      </a:lnTo>
                      <a:lnTo>
                        <a:pt x="2328" y="517"/>
                      </a:lnTo>
                      <a:lnTo>
                        <a:pt x="2328" y="523"/>
                      </a:lnTo>
                      <a:lnTo>
                        <a:pt x="2328" y="535"/>
                      </a:lnTo>
                      <a:lnTo>
                        <a:pt x="2328" y="541"/>
                      </a:lnTo>
                      <a:lnTo>
                        <a:pt x="2334" y="547"/>
                      </a:lnTo>
                      <a:lnTo>
                        <a:pt x="2334" y="553"/>
                      </a:lnTo>
                      <a:lnTo>
                        <a:pt x="2340" y="559"/>
                      </a:lnTo>
                      <a:lnTo>
                        <a:pt x="2346" y="553"/>
                      </a:lnTo>
                      <a:lnTo>
                        <a:pt x="2346" y="547"/>
                      </a:lnTo>
                      <a:lnTo>
                        <a:pt x="2346" y="541"/>
                      </a:lnTo>
                      <a:lnTo>
                        <a:pt x="2346" y="535"/>
                      </a:lnTo>
                      <a:lnTo>
                        <a:pt x="2346" y="523"/>
                      </a:lnTo>
                      <a:lnTo>
                        <a:pt x="2352" y="517"/>
                      </a:lnTo>
                      <a:lnTo>
                        <a:pt x="2352" y="505"/>
                      </a:lnTo>
                      <a:lnTo>
                        <a:pt x="2352" y="492"/>
                      </a:lnTo>
                      <a:lnTo>
                        <a:pt x="2352" y="480"/>
                      </a:lnTo>
                      <a:lnTo>
                        <a:pt x="2358" y="468"/>
                      </a:lnTo>
                      <a:lnTo>
                        <a:pt x="2358" y="456"/>
                      </a:lnTo>
                      <a:lnTo>
                        <a:pt x="2358" y="444"/>
                      </a:lnTo>
                      <a:lnTo>
                        <a:pt x="2358" y="426"/>
                      </a:lnTo>
                      <a:lnTo>
                        <a:pt x="2358" y="414"/>
                      </a:lnTo>
                      <a:lnTo>
                        <a:pt x="2364" y="396"/>
                      </a:lnTo>
                      <a:lnTo>
                        <a:pt x="2364" y="384"/>
                      </a:lnTo>
                      <a:lnTo>
                        <a:pt x="2364" y="366"/>
                      </a:lnTo>
                      <a:lnTo>
                        <a:pt x="2364" y="348"/>
                      </a:lnTo>
                      <a:lnTo>
                        <a:pt x="2364" y="330"/>
                      </a:lnTo>
                      <a:lnTo>
                        <a:pt x="2370" y="312"/>
                      </a:lnTo>
                      <a:lnTo>
                        <a:pt x="2370" y="294"/>
                      </a:lnTo>
                      <a:lnTo>
                        <a:pt x="2370" y="282"/>
                      </a:lnTo>
                      <a:lnTo>
                        <a:pt x="2370" y="264"/>
                      </a:lnTo>
                      <a:lnTo>
                        <a:pt x="2376" y="246"/>
                      </a:lnTo>
                      <a:lnTo>
                        <a:pt x="2376" y="228"/>
                      </a:lnTo>
                      <a:lnTo>
                        <a:pt x="2376" y="210"/>
                      </a:lnTo>
                      <a:lnTo>
                        <a:pt x="2376" y="192"/>
                      </a:lnTo>
                      <a:lnTo>
                        <a:pt x="2376" y="174"/>
                      </a:lnTo>
                      <a:lnTo>
                        <a:pt x="2382" y="162"/>
                      </a:lnTo>
                      <a:lnTo>
                        <a:pt x="2382" y="144"/>
                      </a:lnTo>
                      <a:lnTo>
                        <a:pt x="2382" y="132"/>
                      </a:lnTo>
                      <a:lnTo>
                        <a:pt x="2382" y="114"/>
                      </a:lnTo>
                      <a:lnTo>
                        <a:pt x="2382" y="102"/>
                      </a:lnTo>
                      <a:lnTo>
                        <a:pt x="2388" y="90"/>
                      </a:lnTo>
                      <a:lnTo>
                        <a:pt x="2388" y="78"/>
                      </a:lnTo>
                      <a:lnTo>
                        <a:pt x="2388" y="66"/>
                      </a:lnTo>
                      <a:lnTo>
                        <a:pt x="2388" y="54"/>
                      </a:lnTo>
                      <a:lnTo>
                        <a:pt x="2394" y="42"/>
                      </a:lnTo>
                      <a:lnTo>
                        <a:pt x="2394" y="36"/>
                      </a:lnTo>
                      <a:lnTo>
                        <a:pt x="2394" y="24"/>
                      </a:lnTo>
                      <a:lnTo>
                        <a:pt x="2394" y="18"/>
                      </a:lnTo>
                      <a:lnTo>
                        <a:pt x="2394" y="12"/>
                      </a:lnTo>
                      <a:lnTo>
                        <a:pt x="2400" y="6"/>
                      </a:lnTo>
                      <a:lnTo>
                        <a:pt x="2406" y="0"/>
                      </a:lnTo>
                      <a:lnTo>
                        <a:pt x="2406" y="6"/>
                      </a:lnTo>
                      <a:lnTo>
                        <a:pt x="2412" y="12"/>
                      </a:lnTo>
                      <a:lnTo>
                        <a:pt x="2412" y="18"/>
                      </a:lnTo>
                      <a:lnTo>
                        <a:pt x="2412" y="24"/>
                      </a:lnTo>
                      <a:lnTo>
                        <a:pt x="2412" y="36"/>
                      </a:lnTo>
                      <a:lnTo>
                        <a:pt x="2412" y="42"/>
                      </a:lnTo>
                      <a:lnTo>
                        <a:pt x="2418" y="54"/>
                      </a:lnTo>
                      <a:lnTo>
                        <a:pt x="2418" y="66"/>
                      </a:lnTo>
                      <a:lnTo>
                        <a:pt x="2418" y="78"/>
                      </a:lnTo>
                      <a:lnTo>
                        <a:pt x="2418" y="90"/>
                      </a:lnTo>
                      <a:lnTo>
                        <a:pt x="2424" y="102"/>
                      </a:lnTo>
                      <a:lnTo>
                        <a:pt x="2424" y="114"/>
                      </a:lnTo>
                      <a:lnTo>
                        <a:pt x="2424" y="132"/>
                      </a:lnTo>
                      <a:lnTo>
                        <a:pt x="2424" y="144"/>
                      </a:lnTo>
                      <a:lnTo>
                        <a:pt x="2424" y="162"/>
                      </a:lnTo>
                      <a:lnTo>
                        <a:pt x="2430" y="174"/>
                      </a:lnTo>
                      <a:lnTo>
                        <a:pt x="2430" y="192"/>
                      </a:lnTo>
                      <a:lnTo>
                        <a:pt x="2430" y="210"/>
                      </a:lnTo>
                      <a:lnTo>
                        <a:pt x="2430" y="228"/>
                      </a:lnTo>
                      <a:lnTo>
                        <a:pt x="2436" y="246"/>
                      </a:lnTo>
                      <a:lnTo>
                        <a:pt x="2436" y="264"/>
                      </a:lnTo>
                      <a:lnTo>
                        <a:pt x="2436" y="276"/>
                      </a:lnTo>
                      <a:lnTo>
                        <a:pt x="2436" y="294"/>
                      </a:lnTo>
                      <a:lnTo>
                        <a:pt x="2436" y="312"/>
                      </a:lnTo>
                      <a:lnTo>
                        <a:pt x="2442" y="330"/>
                      </a:lnTo>
                      <a:lnTo>
                        <a:pt x="2442" y="348"/>
                      </a:lnTo>
                      <a:lnTo>
                        <a:pt x="2442" y="366"/>
                      </a:lnTo>
                      <a:lnTo>
                        <a:pt x="2442" y="384"/>
                      </a:lnTo>
                      <a:lnTo>
                        <a:pt x="2442" y="396"/>
                      </a:lnTo>
                      <a:lnTo>
                        <a:pt x="2448" y="414"/>
                      </a:lnTo>
                      <a:lnTo>
                        <a:pt x="2448" y="426"/>
                      </a:lnTo>
                      <a:lnTo>
                        <a:pt x="2448" y="444"/>
                      </a:lnTo>
                      <a:lnTo>
                        <a:pt x="2448" y="456"/>
                      </a:lnTo>
                      <a:lnTo>
                        <a:pt x="2454" y="468"/>
                      </a:lnTo>
                      <a:lnTo>
                        <a:pt x="2454" y="480"/>
                      </a:lnTo>
                      <a:lnTo>
                        <a:pt x="2454" y="492"/>
                      </a:lnTo>
                      <a:lnTo>
                        <a:pt x="2454" y="505"/>
                      </a:lnTo>
                      <a:lnTo>
                        <a:pt x="2454" y="517"/>
                      </a:lnTo>
                      <a:lnTo>
                        <a:pt x="2460" y="523"/>
                      </a:lnTo>
                      <a:lnTo>
                        <a:pt x="2460" y="535"/>
                      </a:lnTo>
                      <a:lnTo>
                        <a:pt x="2460" y="541"/>
                      </a:lnTo>
                      <a:lnTo>
                        <a:pt x="2460" y="547"/>
                      </a:lnTo>
                      <a:lnTo>
                        <a:pt x="2466" y="553"/>
                      </a:lnTo>
                      <a:lnTo>
                        <a:pt x="2472" y="559"/>
                      </a:lnTo>
                      <a:lnTo>
                        <a:pt x="2472" y="553"/>
                      </a:lnTo>
                      <a:lnTo>
                        <a:pt x="2472" y="547"/>
                      </a:lnTo>
                      <a:lnTo>
                        <a:pt x="2478" y="541"/>
                      </a:lnTo>
                      <a:lnTo>
                        <a:pt x="2478" y="535"/>
                      </a:lnTo>
                      <a:lnTo>
                        <a:pt x="2478" y="523"/>
                      </a:lnTo>
                      <a:lnTo>
                        <a:pt x="2478" y="517"/>
                      </a:lnTo>
                      <a:lnTo>
                        <a:pt x="2484" y="505"/>
                      </a:lnTo>
                      <a:lnTo>
                        <a:pt x="2484" y="492"/>
                      </a:lnTo>
                      <a:lnTo>
                        <a:pt x="2484" y="480"/>
                      </a:lnTo>
                      <a:lnTo>
                        <a:pt x="2484" y="468"/>
                      </a:lnTo>
                      <a:lnTo>
                        <a:pt x="2484" y="456"/>
                      </a:lnTo>
                      <a:lnTo>
                        <a:pt x="2490" y="444"/>
                      </a:lnTo>
                      <a:lnTo>
                        <a:pt x="2490" y="426"/>
                      </a:lnTo>
                      <a:lnTo>
                        <a:pt x="2490" y="414"/>
                      </a:lnTo>
                      <a:lnTo>
                        <a:pt x="2490" y="396"/>
                      </a:lnTo>
                      <a:lnTo>
                        <a:pt x="2490" y="384"/>
                      </a:lnTo>
                      <a:lnTo>
                        <a:pt x="2496" y="366"/>
                      </a:lnTo>
                      <a:lnTo>
                        <a:pt x="2496" y="348"/>
                      </a:lnTo>
                      <a:lnTo>
                        <a:pt x="2496" y="330"/>
                      </a:lnTo>
                      <a:lnTo>
                        <a:pt x="2496" y="312"/>
                      </a:lnTo>
                      <a:lnTo>
                        <a:pt x="2502" y="294"/>
                      </a:lnTo>
                      <a:lnTo>
                        <a:pt x="2502" y="282"/>
                      </a:lnTo>
                      <a:lnTo>
                        <a:pt x="2502" y="264"/>
                      </a:lnTo>
                      <a:lnTo>
                        <a:pt x="2502" y="246"/>
                      </a:lnTo>
                      <a:lnTo>
                        <a:pt x="2502" y="228"/>
                      </a:lnTo>
                      <a:lnTo>
                        <a:pt x="2508" y="210"/>
                      </a:lnTo>
                      <a:lnTo>
                        <a:pt x="2508" y="192"/>
                      </a:lnTo>
                      <a:lnTo>
                        <a:pt x="2508" y="174"/>
                      </a:lnTo>
                      <a:lnTo>
                        <a:pt x="2508" y="162"/>
                      </a:lnTo>
                      <a:lnTo>
                        <a:pt x="2508" y="144"/>
                      </a:lnTo>
                      <a:lnTo>
                        <a:pt x="2514" y="132"/>
                      </a:lnTo>
                      <a:lnTo>
                        <a:pt x="2514" y="114"/>
                      </a:lnTo>
                      <a:lnTo>
                        <a:pt x="2514" y="102"/>
                      </a:lnTo>
                      <a:lnTo>
                        <a:pt x="2514" y="90"/>
                      </a:lnTo>
                      <a:lnTo>
                        <a:pt x="2520" y="78"/>
                      </a:lnTo>
                      <a:lnTo>
                        <a:pt x="2520" y="66"/>
                      </a:lnTo>
                      <a:lnTo>
                        <a:pt x="2520" y="54"/>
                      </a:lnTo>
                      <a:lnTo>
                        <a:pt x="2520" y="42"/>
                      </a:lnTo>
                      <a:lnTo>
                        <a:pt x="2520" y="36"/>
                      </a:lnTo>
                      <a:lnTo>
                        <a:pt x="2526" y="24"/>
                      </a:lnTo>
                      <a:lnTo>
                        <a:pt x="2526" y="18"/>
                      </a:lnTo>
                      <a:lnTo>
                        <a:pt x="2526" y="12"/>
                      </a:lnTo>
                      <a:lnTo>
                        <a:pt x="2532" y="6"/>
                      </a:lnTo>
                      <a:lnTo>
                        <a:pt x="2538" y="0"/>
                      </a:lnTo>
                      <a:lnTo>
                        <a:pt x="2538" y="6"/>
                      </a:lnTo>
                      <a:lnTo>
                        <a:pt x="2538" y="12"/>
                      </a:lnTo>
                      <a:lnTo>
                        <a:pt x="2538" y="18"/>
                      </a:lnTo>
                      <a:lnTo>
                        <a:pt x="2544" y="24"/>
                      </a:lnTo>
                      <a:lnTo>
                        <a:pt x="2544" y="36"/>
                      </a:lnTo>
                      <a:lnTo>
                        <a:pt x="2544" y="42"/>
                      </a:lnTo>
                      <a:lnTo>
                        <a:pt x="2544" y="54"/>
                      </a:lnTo>
                      <a:lnTo>
                        <a:pt x="2550" y="66"/>
                      </a:lnTo>
                      <a:lnTo>
                        <a:pt x="2550" y="78"/>
                      </a:lnTo>
                      <a:lnTo>
                        <a:pt x="2550" y="90"/>
                      </a:lnTo>
                      <a:lnTo>
                        <a:pt x="2550" y="102"/>
                      </a:lnTo>
                      <a:lnTo>
                        <a:pt x="2550" y="114"/>
                      </a:lnTo>
                      <a:lnTo>
                        <a:pt x="2556" y="132"/>
                      </a:lnTo>
                      <a:lnTo>
                        <a:pt x="2556" y="144"/>
                      </a:lnTo>
                      <a:lnTo>
                        <a:pt x="2556" y="162"/>
                      </a:lnTo>
                      <a:lnTo>
                        <a:pt x="2556" y="174"/>
                      </a:lnTo>
                      <a:lnTo>
                        <a:pt x="2562" y="192"/>
                      </a:lnTo>
                      <a:lnTo>
                        <a:pt x="2562" y="210"/>
                      </a:lnTo>
                      <a:lnTo>
                        <a:pt x="2562" y="228"/>
                      </a:lnTo>
                      <a:lnTo>
                        <a:pt x="2562" y="246"/>
                      </a:lnTo>
                      <a:lnTo>
                        <a:pt x="2562" y="264"/>
                      </a:lnTo>
                      <a:lnTo>
                        <a:pt x="2568" y="276"/>
                      </a:lnTo>
                      <a:lnTo>
                        <a:pt x="2568" y="294"/>
                      </a:lnTo>
                      <a:lnTo>
                        <a:pt x="2568" y="312"/>
                      </a:lnTo>
                      <a:lnTo>
                        <a:pt x="2568" y="330"/>
                      </a:lnTo>
                      <a:lnTo>
                        <a:pt x="2568" y="348"/>
                      </a:lnTo>
                      <a:lnTo>
                        <a:pt x="2574" y="366"/>
                      </a:lnTo>
                      <a:lnTo>
                        <a:pt x="2574" y="384"/>
                      </a:lnTo>
                      <a:lnTo>
                        <a:pt x="2574" y="396"/>
                      </a:lnTo>
                      <a:lnTo>
                        <a:pt x="2574" y="414"/>
                      </a:lnTo>
                      <a:lnTo>
                        <a:pt x="2580" y="426"/>
                      </a:lnTo>
                      <a:lnTo>
                        <a:pt x="2580" y="444"/>
                      </a:lnTo>
                      <a:lnTo>
                        <a:pt x="2580" y="456"/>
                      </a:lnTo>
                      <a:lnTo>
                        <a:pt x="2580" y="468"/>
                      </a:lnTo>
                      <a:lnTo>
                        <a:pt x="2580" y="480"/>
                      </a:lnTo>
                      <a:lnTo>
                        <a:pt x="2586" y="492"/>
                      </a:lnTo>
                      <a:lnTo>
                        <a:pt x="2586" y="505"/>
                      </a:lnTo>
                      <a:lnTo>
                        <a:pt x="2586" y="517"/>
                      </a:lnTo>
                      <a:lnTo>
                        <a:pt x="2586" y="523"/>
                      </a:lnTo>
                      <a:lnTo>
                        <a:pt x="2586" y="535"/>
                      </a:lnTo>
                      <a:lnTo>
                        <a:pt x="2592" y="541"/>
                      </a:lnTo>
                      <a:lnTo>
                        <a:pt x="2592" y="547"/>
                      </a:lnTo>
                      <a:lnTo>
                        <a:pt x="2592" y="553"/>
                      </a:lnTo>
                      <a:lnTo>
                        <a:pt x="2598" y="559"/>
                      </a:lnTo>
                      <a:lnTo>
                        <a:pt x="2598" y="0"/>
                      </a:lnTo>
                    </a:path>
                  </a:pathLst>
                </a:custGeom>
                <a:noFill/>
                <a:ln w="28575" cmpd="sng">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098" name="Text Box 128"/>
                <p:cNvSpPr txBox="1">
                  <a:spLocks noChangeAspect="1" noChangeArrowheads="1"/>
                </p:cNvSpPr>
                <p:nvPr/>
              </p:nvSpPr>
              <p:spPr bwMode="auto">
                <a:xfrm>
                  <a:off x="631" y="1248"/>
                  <a:ext cx="26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6600"/>
                      </a:solidFill>
                    </a:rPr>
                    <a:t>E</a:t>
                  </a:r>
                  <a:r>
                    <a:rPr lang="pt-BR" altLang="pt-BR" baseline="-25000">
                      <a:solidFill>
                        <a:srgbClr val="006600"/>
                      </a:solidFill>
                    </a:rPr>
                    <a:t>0</a:t>
                  </a:r>
                  <a:endParaRPr lang="pt-BR" altLang="pt-BR">
                    <a:solidFill>
                      <a:srgbClr val="006600"/>
                    </a:solidFill>
                  </a:endParaRPr>
                </a:p>
              </p:txBody>
            </p:sp>
            <p:sp>
              <p:nvSpPr>
                <p:cNvPr id="3099" name="Text Box 129"/>
                <p:cNvSpPr txBox="1">
                  <a:spLocks noChangeAspect="1" noChangeArrowheads="1"/>
                </p:cNvSpPr>
                <p:nvPr/>
              </p:nvSpPr>
              <p:spPr bwMode="auto">
                <a:xfrm>
                  <a:off x="584" y="1824"/>
                  <a:ext cx="31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6600"/>
                      </a:solidFill>
                    </a:rPr>
                    <a:t>-E</a:t>
                  </a:r>
                  <a:r>
                    <a:rPr lang="pt-BR" altLang="pt-BR" baseline="-25000">
                      <a:solidFill>
                        <a:srgbClr val="006600"/>
                      </a:solidFill>
                    </a:rPr>
                    <a:t>0</a:t>
                  </a:r>
                  <a:endParaRPr lang="pt-BR" altLang="pt-BR">
                    <a:solidFill>
                      <a:srgbClr val="006600"/>
                    </a:solidFill>
                  </a:endParaRPr>
                </a:p>
              </p:txBody>
            </p:sp>
          </p:grpSp>
          <p:grpSp>
            <p:nvGrpSpPr>
              <p:cNvPr id="3092" name="Group 144"/>
              <p:cNvGrpSpPr>
                <a:grpSpLocks noChangeAspect="1"/>
              </p:cNvGrpSpPr>
              <p:nvPr/>
            </p:nvGrpSpPr>
            <p:grpSpPr bwMode="auto">
              <a:xfrm>
                <a:off x="3148" y="2509"/>
                <a:ext cx="2424" cy="845"/>
                <a:chOff x="3364" y="2653"/>
                <a:chExt cx="2424" cy="845"/>
              </a:xfrm>
            </p:grpSpPr>
            <p:sp>
              <p:nvSpPr>
                <p:cNvPr id="3093" name="AutoShape 136"/>
                <p:cNvSpPr>
                  <a:spLocks noChangeAspect="1" noChangeArrowheads="1"/>
                </p:cNvSpPr>
                <p:nvPr/>
              </p:nvSpPr>
              <p:spPr bwMode="auto">
                <a:xfrm>
                  <a:off x="4027" y="2713"/>
                  <a:ext cx="193" cy="193"/>
                </a:xfrm>
                <a:prstGeom prst="flowChartSummingJunction">
                  <a:avLst/>
                </a:prstGeom>
                <a:noFill/>
                <a:ln w="1905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3094" name="Line 137"/>
                <p:cNvSpPr>
                  <a:spLocks noChangeAspect="1" noChangeShapeType="1"/>
                </p:cNvSpPr>
                <p:nvPr/>
              </p:nvSpPr>
              <p:spPr bwMode="auto">
                <a:xfrm>
                  <a:off x="3727" y="2809"/>
                  <a:ext cx="300"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095" name="Line 138"/>
                <p:cNvSpPr>
                  <a:spLocks noChangeAspect="1" noChangeShapeType="1"/>
                </p:cNvSpPr>
                <p:nvPr/>
              </p:nvSpPr>
              <p:spPr bwMode="auto">
                <a:xfrm>
                  <a:off x="4226" y="2808"/>
                  <a:ext cx="300"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3096" name="Line 139"/>
                <p:cNvSpPr>
                  <a:spLocks noChangeAspect="1" noChangeShapeType="1"/>
                </p:cNvSpPr>
                <p:nvPr/>
              </p:nvSpPr>
              <p:spPr bwMode="auto">
                <a:xfrm rot="-5400000">
                  <a:off x="3967" y="3061"/>
                  <a:ext cx="300"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graphicFrame>
              <p:nvGraphicFramePr>
                <p:cNvPr id="3076" name="Object 140"/>
                <p:cNvGraphicFramePr>
                  <a:graphicFrameLocks noChangeAspect="1"/>
                </p:cNvGraphicFramePr>
                <p:nvPr/>
              </p:nvGraphicFramePr>
              <p:xfrm>
                <a:off x="4568" y="2653"/>
                <a:ext cx="1220" cy="300"/>
              </p:xfrm>
              <a:graphic>
                <a:graphicData uri="http://schemas.openxmlformats.org/presentationml/2006/ole">
                  <mc:AlternateContent xmlns:mc="http://schemas.openxmlformats.org/markup-compatibility/2006">
                    <mc:Choice xmlns:v="urn:schemas-microsoft-com:vml" Requires="v">
                      <p:oleObj spid="_x0000_s242722" name="Equação" r:id="rId7" imgW="774364" imgH="190417" progId="Equation.3">
                        <p:embed/>
                      </p:oleObj>
                    </mc:Choice>
                    <mc:Fallback>
                      <p:oleObj name="Equação" r:id="rId7" imgW="774364" imgH="19041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8" y="2653"/>
                              <a:ext cx="1220" cy="3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41"/>
                <p:cNvGraphicFramePr>
                  <a:graphicFrameLocks noChangeAspect="1"/>
                </p:cNvGraphicFramePr>
                <p:nvPr/>
              </p:nvGraphicFramePr>
              <p:xfrm>
                <a:off x="3364" y="2655"/>
                <a:ext cx="378" cy="300"/>
              </p:xfrm>
              <a:graphic>
                <a:graphicData uri="http://schemas.openxmlformats.org/presentationml/2006/ole">
                  <mc:AlternateContent xmlns:mc="http://schemas.openxmlformats.org/markup-compatibility/2006">
                    <mc:Choice xmlns:v="urn:schemas-microsoft-com:vml" Requires="v">
                      <p:oleObj spid="_x0000_s242723" name="Equação" r:id="rId9" imgW="241195" imgH="190417" progId="Equation.3">
                        <p:embed/>
                      </p:oleObj>
                    </mc:Choice>
                    <mc:Fallback>
                      <p:oleObj name="Equação" r:id="rId9" imgW="241195"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4" y="2655"/>
                              <a:ext cx="378" cy="3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23"/>
                <p:cNvGraphicFramePr>
                  <a:graphicFrameLocks noChangeAspect="1"/>
                </p:cNvGraphicFramePr>
                <p:nvPr/>
              </p:nvGraphicFramePr>
              <p:xfrm>
                <a:off x="3664" y="3198"/>
                <a:ext cx="902" cy="300"/>
              </p:xfrm>
              <a:graphic>
                <a:graphicData uri="http://schemas.openxmlformats.org/presentationml/2006/ole">
                  <mc:AlternateContent xmlns:mc="http://schemas.openxmlformats.org/markup-compatibility/2006">
                    <mc:Choice xmlns:v="urn:schemas-microsoft-com:vml" Requires="v">
                      <p:oleObj spid="_x0000_s242724" name="Equação" r:id="rId11" imgW="571252" imgH="190417" progId="Equation.3">
                        <p:embed/>
                      </p:oleObj>
                    </mc:Choice>
                    <mc:Fallback>
                      <p:oleObj name="Equação" r:id="rId11" imgW="571252" imgH="19041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4" y="3198"/>
                              <a:ext cx="902" cy="3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cxnSp>
          <p:nvCxnSpPr>
            <p:cNvPr id="3089" name="Conector reto 3"/>
            <p:cNvCxnSpPr>
              <a:cxnSpLocks noChangeShapeType="1"/>
            </p:cNvCxnSpPr>
            <p:nvPr/>
          </p:nvCxnSpPr>
          <p:spPr bwMode="auto">
            <a:xfrm>
              <a:off x="442834" y="3140968"/>
              <a:ext cx="4561214" cy="0"/>
            </a:xfrm>
            <a:prstGeom prst="line">
              <a:avLst/>
            </a:prstGeom>
            <a:noFill/>
            <a:ln w="127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62576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PSK</a:t>
            </a:r>
            <a:endParaRPr lang="pt-BR" dirty="0"/>
          </a:p>
        </p:txBody>
      </p:sp>
      <p:pic>
        <p:nvPicPr>
          <p:cNvPr id="238596" name="Picture 4" descr="Image result for psk mod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000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20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4"/>
          <p:cNvSpPr>
            <a:spLocks noChangeArrowheads="1"/>
          </p:cNvSpPr>
          <p:nvPr/>
        </p:nvSpPr>
        <p:spPr bwMode="auto">
          <a:xfrm>
            <a:off x="0" y="1052736"/>
            <a:ext cx="9144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20000"/>
              </a:lnSpc>
              <a:spcBef>
                <a:spcPct val="20000"/>
              </a:spcBef>
              <a:spcAft>
                <a:spcPct val="20000"/>
              </a:spcAft>
              <a:buClr>
                <a:srgbClr val="000099"/>
              </a:buClr>
              <a:buFont typeface="Wingdings" pitchFamily="2" charset="2"/>
              <a:buChar char="v"/>
            </a:pPr>
            <a:r>
              <a:rPr lang="pt-BR" altLang="pt-BR" dirty="0">
                <a:solidFill>
                  <a:srgbClr val="000099"/>
                </a:solidFill>
              </a:rPr>
              <a:t>Vantagens:</a:t>
            </a:r>
          </a:p>
          <a:p>
            <a:pPr lvl="1" algn="l">
              <a:lnSpc>
                <a:spcPct val="120000"/>
              </a:lnSpc>
              <a:spcBef>
                <a:spcPct val="20000"/>
              </a:spcBef>
              <a:spcAft>
                <a:spcPct val="20000"/>
              </a:spcAft>
              <a:buFont typeface="Wingdings" pitchFamily="2" charset="2"/>
              <a:buChar char="Ø"/>
            </a:pPr>
            <a:r>
              <a:rPr lang="pt-BR" altLang="pt-BR" dirty="0">
                <a:sym typeface="Symbol" pitchFamily="18" charset="2"/>
              </a:rPr>
              <a:t>menor sensibilidade ao ruído e distorções – (propriedades da modulação angular),</a:t>
            </a:r>
          </a:p>
          <a:p>
            <a:pPr lvl="1" algn="l">
              <a:lnSpc>
                <a:spcPct val="120000"/>
              </a:lnSpc>
              <a:spcBef>
                <a:spcPct val="20000"/>
              </a:spcBef>
              <a:spcAft>
                <a:spcPct val="20000"/>
              </a:spcAft>
              <a:buFont typeface="Wingdings" pitchFamily="2" charset="2"/>
              <a:buChar char="Ø"/>
            </a:pPr>
            <a:r>
              <a:rPr lang="pt-BR" altLang="pt-BR" dirty="0">
                <a:sym typeface="Symbol" pitchFamily="18" charset="2"/>
              </a:rPr>
              <a:t>largura de faixa menor do que o sistema FSK,</a:t>
            </a:r>
          </a:p>
          <a:p>
            <a:pPr lvl="1" algn="l">
              <a:lnSpc>
                <a:spcPct val="120000"/>
              </a:lnSpc>
              <a:spcBef>
                <a:spcPct val="20000"/>
              </a:spcBef>
              <a:spcAft>
                <a:spcPct val="20000"/>
              </a:spcAft>
              <a:buFont typeface="Wingdings" pitchFamily="2" charset="2"/>
              <a:buChar char="Ø"/>
            </a:pPr>
            <a:r>
              <a:rPr lang="pt-BR" altLang="pt-BR" dirty="0">
                <a:sym typeface="Symbol" pitchFamily="18" charset="2"/>
              </a:rPr>
              <a:t>economia de 50% de potência na transmissão.</a:t>
            </a:r>
          </a:p>
        </p:txBody>
      </p:sp>
      <p:sp>
        <p:nvSpPr>
          <p:cNvPr id="4105" name="Rectangle 5"/>
          <p:cNvSpPr>
            <a:spLocks noChangeArrowheads="1"/>
          </p:cNvSpPr>
          <p:nvPr/>
        </p:nvSpPr>
        <p:spPr bwMode="auto">
          <a:xfrm>
            <a:off x="0" y="3573686"/>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buClr>
                <a:srgbClr val="000099"/>
              </a:buClr>
              <a:buFont typeface="Wingdings" pitchFamily="2" charset="2"/>
              <a:buChar char="v"/>
            </a:pPr>
            <a:r>
              <a:rPr lang="pt-BR" altLang="pt-BR" dirty="0" err="1">
                <a:solidFill>
                  <a:srgbClr val="000099"/>
                </a:solidFill>
              </a:rPr>
              <a:t>Demodulação</a:t>
            </a:r>
            <a:r>
              <a:rPr lang="pt-BR" altLang="pt-BR" dirty="0">
                <a:solidFill>
                  <a:srgbClr val="000099"/>
                </a:solidFill>
              </a:rPr>
              <a:t> do sinal PSK</a:t>
            </a:r>
          </a:p>
          <a:p>
            <a:pPr lvl="1" algn="l">
              <a:lnSpc>
                <a:spcPct val="130000"/>
              </a:lnSpc>
              <a:spcBef>
                <a:spcPct val="20000"/>
              </a:spcBef>
              <a:buFont typeface="Wingdings" pitchFamily="2" charset="2"/>
              <a:buChar char="Ø"/>
            </a:pPr>
            <a:r>
              <a:rPr lang="pt-BR" altLang="pt-BR" dirty="0"/>
              <a:t>detector coerente</a:t>
            </a:r>
          </a:p>
        </p:txBody>
      </p:sp>
      <p:grpSp>
        <p:nvGrpSpPr>
          <p:cNvPr id="4106" name="Group 23"/>
          <p:cNvGrpSpPr>
            <a:grpSpLocks/>
          </p:cNvGrpSpPr>
          <p:nvPr/>
        </p:nvGrpSpPr>
        <p:grpSpPr bwMode="auto">
          <a:xfrm>
            <a:off x="201613" y="4653186"/>
            <a:ext cx="8770937" cy="2160588"/>
            <a:chOff x="154" y="1770"/>
            <a:chExt cx="5525" cy="1361"/>
          </a:xfrm>
        </p:grpSpPr>
        <p:sp>
          <p:nvSpPr>
            <p:cNvPr id="4109" name="Rectangle 8"/>
            <p:cNvSpPr>
              <a:spLocks noChangeArrowheads="1"/>
            </p:cNvSpPr>
            <p:nvPr/>
          </p:nvSpPr>
          <p:spPr bwMode="auto">
            <a:xfrm>
              <a:off x="154" y="2069"/>
              <a:ext cx="3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00"/>
                  </a:solidFill>
                </a:rPr>
                <a:t>PSK</a:t>
              </a:r>
              <a:endParaRPr lang="pt-BR" altLang="pt-BR" b="1"/>
            </a:p>
          </p:txBody>
        </p:sp>
        <p:sp>
          <p:nvSpPr>
            <p:cNvPr id="4110" name="Rectangle 9"/>
            <p:cNvSpPr>
              <a:spLocks noChangeAspect="1" noChangeArrowheads="1"/>
            </p:cNvSpPr>
            <p:nvPr/>
          </p:nvSpPr>
          <p:spPr bwMode="auto">
            <a:xfrm>
              <a:off x="567" y="2099"/>
              <a:ext cx="693" cy="432"/>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FPB</a:t>
              </a:r>
              <a:r>
                <a:rPr lang="pt-BR" altLang="pt-BR" b="1" baseline="-25000"/>
                <a:t>N </a:t>
              </a:r>
              <a:r>
                <a:rPr lang="pt-BR" altLang="pt-BR" b="1"/>
                <a:t>(f</a:t>
              </a:r>
              <a:r>
                <a:rPr lang="pt-BR" altLang="pt-BR" b="1" baseline="-25000"/>
                <a:t>0</a:t>
              </a:r>
              <a:r>
                <a:rPr lang="pt-BR" altLang="pt-BR" b="1"/>
                <a:t>)</a:t>
              </a:r>
            </a:p>
          </p:txBody>
        </p:sp>
        <p:sp>
          <p:nvSpPr>
            <p:cNvPr id="4111" name="Rectangle 10"/>
            <p:cNvSpPr>
              <a:spLocks noChangeAspect="1" noChangeArrowheads="1"/>
            </p:cNvSpPr>
            <p:nvPr/>
          </p:nvSpPr>
          <p:spPr bwMode="auto">
            <a:xfrm>
              <a:off x="1132" y="2699"/>
              <a:ext cx="1213" cy="432"/>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recuperação da portadora</a:t>
              </a:r>
            </a:p>
          </p:txBody>
        </p:sp>
        <p:sp>
          <p:nvSpPr>
            <p:cNvPr id="4112" name="Line 11"/>
            <p:cNvSpPr>
              <a:spLocks noChangeShapeType="1"/>
            </p:cNvSpPr>
            <p:nvPr/>
          </p:nvSpPr>
          <p:spPr bwMode="auto">
            <a:xfrm>
              <a:off x="292" y="2315"/>
              <a:ext cx="266"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113" name="Line 12"/>
            <p:cNvSpPr>
              <a:spLocks noChangeShapeType="1"/>
            </p:cNvSpPr>
            <p:nvPr/>
          </p:nvSpPr>
          <p:spPr bwMode="auto">
            <a:xfrm>
              <a:off x="1267" y="2315"/>
              <a:ext cx="1260"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114" name="Freeform 13"/>
            <p:cNvSpPr>
              <a:spLocks/>
            </p:cNvSpPr>
            <p:nvPr/>
          </p:nvSpPr>
          <p:spPr bwMode="auto">
            <a:xfrm>
              <a:off x="904" y="2529"/>
              <a:ext cx="220" cy="381"/>
            </a:xfrm>
            <a:custGeom>
              <a:avLst/>
              <a:gdLst>
                <a:gd name="T0" fmla="*/ 0 w 220"/>
                <a:gd name="T1" fmla="*/ 0 h 381"/>
                <a:gd name="T2" fmla="*/ 0 w 220"/>
                <a:gd name="T3" fmla="*/ 381 h 381"/>
                <a:gd name="T4" fmla="*/ 220 w 220"/>
                <a:gd name="T5" fmla="*/ 381 h 381"/>
                <a:gd name="T6" fmla="*/ 0 60000 65536"/>
                <a:gd name="T7" fmla="*/ 0 60000 65536"/>
                <a:gd name="T8" fmla="*/ 0 60000 65536"/>
                <a:gd name="T9" fmla="*/ 0 w 220"/>
                <a:gd name="T10" fmla="*/ 0 h 381"/>
                <a:gd name="T11" fmla="*/ 220 w 220"/>
                <a:gd name="T12" fmla="*/ 381 h 381"/>
              </a:gdLst>
              <a:ahLst/>
              <a:cxnLst>
                <a:cxn ang="T6">
                  <a:pos x="T0" y="T1"/>
                </a:cxn>
                <a:cxn ang="T7">
                  <a:pos x="T2" y="T3"/>
                </a:cxn>
                <a:cxn ang="T8">
                  <a:pos x="T4" y="T5"/>
                </a:cxn>
              </a:cxnLst>
              <a:rect l="T9" t="T10" r="T11" b="T12"/>
              <a:pathLst>
                <a:path w="220" h="381">
                  <a:moveTo>
                    <a:pt x="0" y="0"/>
                  </a:moveTo>
                  <a:lnTo>
                    <a:pt x="0" y="381"/>
                  </a:lnTo>
                  <a:lnTo>
                    <a:pt x="220" y="381"/>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115" name="AutoShape 14"/>
            <p:cNvSpPr>
              <a:spLocks noChangeAspect="1" noChangeArrowheads="1"/>
            </p:cNvSpPr>
            <p:nvPr/>
          </p:nvSpPr>
          <p:spPr bwMode="auto">
            <a:xfrm>
              <a:off x="2533" y="2213"/>
              <a:ext cx="193" cy="193"/>
            </a:xfrm>
            <a:prstGeom prst="flowChartSummingJunction">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116" name="Freeform 15"/>
            <p:cNvSpPr>
              <a:spLocks/>
            </p:cNvSpPr>
            <p:nvPr/>
          </p:nvSpPr>
          <p:spPr bwMode="auto">
            <a:xfrm>
              <a:off x="2353" y="2401"/>
              <a:ext cx="289" cy="509"/>
            </a:xfrm>
            <a:custGeom>
              <a:avLst/>
              <a:gdLst>
                <a:gd name="T0" fmla="*/ 0 w 346"/>
                <a:gd name="T1" fmla="*/ 268 h 520"/>
                <a:gd name="T2" fmla="*/ 3 w 346"/>
                <a:gd name="T3" fmla="*/ 268 h 520"/>
                <a:gd name="T4" fmla="*/ 3 w 346"/>
                <a:gd name="T5" fmla="*/ 0 h 520"/>
                <a:gd name="T6" fmla="*/ 0 60000 65536"/>
                <a:gd name="T7" fmla="*/ 0 60000 65536"/>
                <a:gd name="T8" fmla="*/ 0 60000 65536"/>
                <a:gd name="T9" fmla="*/ 0 w 346"/>
                <a:gd name="T10" fmla="*/ 0 h 520"/>
                <a:gd name="T11" fmla="*/ 346 w 346"/>
                <a:gd name="T12" fmla="*/ 520 h 520"/>
              </a:gdLst>
              <a:ahLst/>
              <a:cxnLst>
                <a:cxn ang="T6">
                  <a:pos x="T0" y="T1"/>
                </a:cxn>
                <a:cxn ang="T7">
                  <a:pos x="T2" y="T3"/>
                </a:cxn>
                <a:cxn ang="T8">
                  <a:pos x="T4" y="T5"/>
                </a:cxn>
              </a:cxnLst>
              <a:rect l="T9" t="T10" r="T11" b="T12"/>
              <a:pathLst>
                <a:path w="346" h="520">
                  <a:moveTo>
                    <a:pt x="0" y="520"/>
                  </a:moveTo>
                  <a:lnTo>
                    <a:pt x="346" y="520"/>
                  </a:lnTo>
                  <a:lnTo>
                    <a:pt x="346" y="0"/>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4117" name="Line 16"/>
            <p:cNvSpPr>
              <a:spLocks noChangeShapeType="1"/>
            </p:cNvSpPr>
            <p:nvPr/>
          </p:nvSpPr>
          <p:spPr bwMode="auto">
            <a:xfrm>
              <a:off x="2736" y="2307"/>
              <a:ext cx="163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graphicFrame>
          <p:nvGraphicFramePr>
            <p:cNvPr id="4098" name="Object 17"/>
            <p:cNvGraphicFramePr>
              <a:graphicFrameLocks noChangeAspect="1"/>
            </p:cNvGraphicFramePr>
            <p:nvPr/>
          </p:nvGraphicFramePr>
          <p:xfrm>
            <a:off x="1298" y="1996"/>
            <a:ext cx="1220" cy="300"/>
          </p:xfrm>
          <a:graphic>
            <a:graphicData uri="http://schemas.openxmlformats.org/presentationml/2006/ole">
              <mc:AlternateContent xmlns:mc="http://schemas.openxmlformats.org/markup-compatibility/2006">
                <mc:Choice xmlns:v="urn:schemas-microsoft-com:vml" Requires="v">
                  <p:oleObj spid="_x0000_s243742" name="Equação" r:id="rId3" imgW="774364" imgH="190417" progId="Equation.3">
                    <p:embed/>
                  </p:oleObj>
                </mc:Choice>
                <mc:Fallback>
                  <p:oleObj name="Equação" r:id="rId3" imgW="77436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 y="1996"/>
                          <a:ext cx="1220" cy="3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18"/>
            <p:cNvGraphicFramePr>
              <a:graphicFrameLocks noChangeAspect="1"/>
            </p:cNvGraphicFramePr>
            <p:nvPr/>
          </p:nvGraphicFramePr>
          <p:xfrm>
            <a:off x="2635" y="1770"/>
            <a:ext cx="1882" cy="302"/>
          </p:xfrm>
          <a:graphic>
            <a:graphicData uri="http://schemas.openxmlformats.org/presentationml/2006/ole">
              <mc:AlternateContent xmlns:mc="http://schemas.openxmlformats.org/markup-compatibility/2006">
                <mc:Choice xmlns:v="urn:schemas-microsoft-com:vml" Requires="v">
                  <p:oleObj spid="_x0000_s243743" name="Equação" r:id="rId5" imgW="1422400" imgH="228600" progId="Equation.3">
                    <p:embed/>
                  </p:oleObj>
                </mc:Choice>
                <mc:Fallback>
                  <p:oleObj name="Equação" r:id="rId5" imgW="1422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 y="1770"/>
                          <a:ext cx="1882" cy="302"/>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19"/>
            <p:cNvGraphicFramePr>
              <a:graphicFrameLocks noChangeAspect="1"/>
            </p:cNvGraphicFramePr>
            <p:nvPr/>
          </p:nvGraphicFramePr>
          <p:xfrm>
            <a:off x="2673" y="2708"/>
            <a:ext cx="902" cy="300"/>
          </p:xfrm>
          <a:graphic>
            <a:graphicData uri="http://schemas.openxmlformats.org/presentationml/2006/ole">
              <mc:AlternateContent xmlns:mc="http://schemas.openxmlformats.org/markup-compatibility/2006">
                <mc:Choice xmlns:v="urn:schemas-microsoft-com:vml" Requires="v">
                  <p:oleObj spid="_x0000_s243744" name="Equação" r:id="rId7" imgW="571252" imgH="190417" progId="Equation.3">
                    <p:embed/>
                  </p:oleObj>
                </mc:Choice>
                <mc:Fallback>
                  <p:oleObj name="Equação" r:id="rId7" imgW="571252" imgH="19041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 y="2708"/>
                          <a:ext cx="902" cy="3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8" name="Rectangle 20"/>
            <p:cNvSpPr>
              <a:spLocks noChangeAspect="1" noChangeArrowheads="1"/>
            </p:cNvSpPr>
            <p:nvPr/>
          </p:nvSpPr>
          <p:spPr bwMode="auto">
            <a:xfrm>
              <a:off x="4375" y="2091"/>
              <a:ext cx="520" cy="432"/>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FPB</a:t>
              </a:r>
              <a:r>
                <a:rPr lang="pt-BR" altLang="pt-BR" b="1" baseline="-25000"/>
                <a:t>X</a:t>
              </a:r>
              <a:endParaRPr lang="pt-BR" altLang="pt-BR" b="1"/>
            </a:p>
          </p:txBody>
        </p:sp>
        <p:sp>
          <p:nvSpPr>
            <p:cNvPr id="4119" name="Line 21"/>
            <p:cNvSpPr>
              <a:spLocks noChangeShapeType="1"/>
            </p:cNvSpPr>
            <p:nvPr/>
          </p:nvSpPr>
          <p:spPr bwMode="auto">
            <a:xfrm>
              <a:off x="4906" y="2308"/>
              <a:ext cx="266"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graphicFrame>
          <p:nvGraphicFramePr>
            <p:cNvPr id="4101" name="Object 22"/>
            <p:cNvGraphicFramePr>
              <a:graphicFrameLocks noChangeAspect="1"/>
            </p:cNvGraphicFramePr>
            <p:nvPr/>
          </p:nvGraphicFramePr>
          <p:xfrm>
            <a:off x="5181" y="2138"/>
            <a:ext cx="498" cy="337"/>
          </p:xfrm>
          <a:graphic>
            <a:graphicData uri="http://schemas.openxmlformats.org/presentationml/2006/ole">
              <mc:AlternateContent xmlns:mc="http://schemas.openxmlformats.org/markup-compatibility/2006">
                <mc:Choice xmlns:v="urn:schemas-microsoft-com:vml" Requires="v">
                  <p:oleObj spid="_x0000_s243745" name="Equação" r:id="rId9" imgW="317087" imgH="215619" progId="Equation.3">
                    <p:embed/>
                  </p:oleObj>
                </mc:Choice>
                <mc:Fallback>
                  <p:oleObj name="Equação" r:id="rId9" imgW="317087" imgH="21561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 y="2138"/>
                          <a:ext cx="498" cy="337"/>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4107" name="Conector de seta reta 2"/>
          <p:cNvCxnSpPr>
            <a:cxnSpLocks noChangeShapeType="1"/>
          </p:cNvCxnSpPr>
          <p:nvPr/>
        </p:nvCxnSpPr>
        <p:spPr bwMode="auto">
          <a:xfrm>
            <a:off x="5602288" y="5162774"/>
            <a:ext cx="0" cy="269875"/>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sp>
        <p:nvSpPr>
          <p:cNvPr id="2" name="Título 1"/>
          <p:cNvSpPr>
            <a:spLocks noGrp="1"/>
          </p:cNvSpPr>
          <p:nvPr>
            <p:ph type="title"/>
          </p:nvPr>
        </p:nvSpPr>
        <p:spPr/>
        <p:txBody>
          <a:bodyPr/>
          <a:lstStyle/>
          <a:p>
            <a:r>
              <a:rPr lang="pt-BR" dirty="0" smtClean="0"/>
              <a:t>PSK</a:t>
            </a:r>
            <a:endParaRPr lang="pt-BR" dirty="0"/>
          </a:p>
        </p:txBody>
      </p:sp>
    </p:spTree>
    <p:extLst>
      <p:ext uri="{BB962C8B-B14F-4D97-AF65-F5344CB8AC3E}">
        <p14:creationId xmlns:p14="http://schemas.microsoft.com/office/powerpoint/2010/main" val="530684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5"/>
          <p:cNvSpPr>
            <a:spLocks noChangeArrowheads="1"/>
          </p:cNvSpPr>
          <p:nvPr/>
        </p:nvSpPr>
        <p:spPr bwMode="auto">
          <a:xfrm>
            <a:off x="0" y="1988666"/>
            <a:ext cx="9144000" cy="48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20000"/>
              </a:lnSpc>
              <a:spcBef>
                <a:spcPct val="20000"/>
              </a:spcBef>
              <a:spcAft>
                <a:spcPct val="20000"/>
              </a:spcAft>
              <a:buClr>
                <a:srgbClr val="000099"/>
              </a:buClr>
              <a:buFont typeface="Wingdings" pitchFamily="2" charset="2"/>
              <a:buChar char="v"/>
            </a:pPr>
            <a:r>
              <a:rPr lang="pt-BR" altLang="pt-BR" dirty="0">
                <a:solidFill>
                  <a:srgbClr val="990000"/>
                </a:solidFill>
              </a:rPr>
              <a:t>problemas:</a:t>
            </a:r>
            <a:endParaRPr lang="pt-BR" altLang="pt-BR" dirty="0"/>
          </a:p>
          <a:p>
            <a:pPr lvl="1" algn="l">
              <a:lnSpc>
                <a:spcPct val="120000"/>
              </a:lnSpc>
              <a:spcBef>
                <a:spcPct val="20000"/>
              </a:spcBef>
              <a:spcAft>
                <a:spcPct val="20000"/>
              </a:spcAft>
              <a:buFont typeface="Wingdings" pitchFamily="2" charset="2"/>
              <a:buChar char="Ø"/>
            </a:pPr>
            <a:r>
              <a:rPr lang="pt-BR" altLang="pt-BR" dirty="0">
                <a:sym typeface="Symbol" pitchFamily="18" charset="2"/>
              </a:rPr>
              <a:t>deve-se recuperar a portadora  com sincronismo de frequência e fase</a:t>
            </a:r>
          </a:p>
          <a:p>
            <a:pPr lvl="1" algn="l">
              <a:lnSpc>
                <a:spcPct val="120000"/>
              </a:lnSpc>
              <a:spcBef>
                <a:spcPct val="20000"/>
              </a:spcBef>
              <a:spcAft>
                <a:spcPct val="20000"/>
              </a:spcAft>
              <a:buFont typeface="Wingdings" pitchFamily="2" charset="2"/>
              <a:buChar char="Ø"/>
            </a:pPr>
            <a:r>
              <a:rPr lang="pt-BR" altLang="pt-BR" dirty="0">
                <a:sym typeface="Symbol" pitchFamily="18" charset="2"/>
              </a:rPr>
              <a:t>necessidade de se transmitir um pequeno nível da portadora.</a:t>
            </a:r>
          </a:p>
          <a:p>
            <a:pPr lvl="1" algn="l">
              <a:lnSpc>
                <a:spcPct val="120000"/>
              </a:lnSpc>
              <a:spcBef>
                <a:spcPct val="20000"/>
              </a:spcBef>
              <a:spcAft>
                <a:spcPct val="20000"/>
              </a:spcAft>
              <a:buFont typeface="Wingdings" pitchFamily="2" charset="2"/>
              <a:buChar char="Ø"/>
            </a:pPr>
            <a:r>
              <a:rPr lang="pt-BR" altLang="pt-BR" dirty="0" err="1">
                <a:sym typeface="Symbol" pitchFamily="18" charset="2"/>
              </a:rPr>
              <a:t>paso</a:t>
            </a:r>
            <a:r>
              <a:rPr lang="pt-BR" altLang="pt-BR" dirty="0">
                <a:sym typeface="Symbol" pitchFamily="18" charset="2"/>
              </a:rPr>
              <a:t> contrário recuperação com ambiguidade de fase: </a:t>
            </a:r>
            <a:r>
              <a:rPr lang="pt-BR" altLang="pt-BR" dirty="0"/>
              <a:t>0º ou 180</a:t>
            </a:r>
            <a:r>
              <a:rPr lang="pt-BR" altLang="pt-BR" baseline="30000" dirty="0"/>
              <a:t>o</a:t>
            </a:r>
            <a:r>
              <a:rPr lang="pt-BR" altLang="pt-BR" dirty="0"/>
              <a:t> </a:t>
            </a:r>
            <a:endParaRPr lang="pt-BR" altLang="pt-BR" dirty="0">
              <a:sym typeface="Symbol" pitchFamily="18" charset="2"/>
            </a:endParaRPr>
          </a:p>
          <a:p>
            <a:pPr lvl="2" algn="l">
              <a:lnSpc>
                <a:spcPct val="120000"/>
              </a:lnSpc>
              <a:spcBef>
                <a:spcPct val="20000"/>
              </a:spcBef>
              <a:spcAft>
                <a:spcPct val="20000"/>
              </a:spcAft>
              <a:buFont typeface="Arial" charset="0"/>
              <a:buChar char="•"/>
            </a:pPr>
            <a:r>
              <a:rPr lang="pt-BR" altLang="pt-BR" dirty="0">
                <a:sym typeface="Symbol" pitchFamily="18" charset="2"/>
              </a:rPr>
              <a:t> pode-se detectar o complemento do sinal</a:t>
            </a:r>
            <a:r>
              <a:rPr lang="pt-BR" altLang="pt-BR" dirty="0" smtClean="0">
                <a:sym typeface="Symbol" pitchFamily="18" charset="2"/>
              </a:rPr>
              <a:t>.</a:t>
            </a:r>
            <a:endParaRPr lang="pt-BR" altLang="pt-BR" dirty="0">
              <a:sym typeface="Symbol" pitchFamily="18" charset="2"/>
            </a:endParaRPr>
          </a:p>
          <a:p>
            <a:pPr algn="l">
              <a:lnSpc>
                <a:spcPct val="120000"/>
              </a:lnSpc>
              <a:spcBef>
                <a:spcPct val="20000"/>
              </a:spcBef>
              <a:spcAft>
                <a:spcPct val="20000"/>
              </a:spcAft>
              <a:buClr>
                <a:srgbClr val="000099"/>
              </a:buClr>
              <a:buFont typeface="Wingdings" pitchFamily="2" charset="2"/>
              <a:buChar char="v"/>
            </a:pPr>
            <a:r>
              <a:rPr lang="pt-BR" altLang="pt-BR" dirty="0">
                <a:solidFill>
                  <a:srgbClr val="990000"/>
                </a:solidFill>
                <a:sym typeface="Symbol" pitchFamily="18" charset="2"/>
              </a:rPr>
              <a:t>nomenclaturas:</a:t>
            </a:r>
            <a:endParaRPr lang="pt-BR" altLang="pt-BR" dirty="0">
              <a:sym typeface="Symbol" pitchFamily="18" charset="2"/>
            </a:endParaRPr>
          </a:p>
          <a:p>
            <a:pPr lvl="1" algn="l">
              <a:lnSpc>
                <a:spcPct val="120000"/>
              </a:lnSpc>
              <a:spcBef>
                <a:spcPct val="20000"/>
              </a:spcBef>
              <a:spcAft>
                <a:spcPct val="20000"/>
              </a:spcAft>
              <a:buFont typeface="Wingdings" pitchFamily="2" charset="2"/>
              <a:buChar char="Ø"/>
            </a:pPr>
            <a:r>
              <a:rPr lang="pt-BR" altLang="pt-BR" dirty="0">
                <a:sym typeface="Symbol" pitchFamily="18" charset="2"/>
              </a:rPr>
              <a:t> B</a:t>
            </a:r>
            <a:r>
              <a:rPr lang="pt-BR" altLang="pt-BR" dirty="0"/>
              <a:t>PSK </a:t>
            </a:r>
            <a:r>
              <a:rPr lang="pt-BR" altLang="pt-BR" dirty="0">
                <a:sym typeface="Symbol" pitchFamily="18" charset="2"/>
              </a:rPr>
              <a:t> PSK </a:t>
            </a:r>
            <a:r>
              <a:rPr lang="pt-BR" altLang="pt-BR" dirty="0"/>
              <a:t> </a:t>
            </a:r>
            <a:r>
              <a:rPr lang="pt-BR" altLang="pt-BR" dirty="0">
                <a:sym typeface="Symbol" pitchFamily="18" charset="2"/>
              </a:rPr>
              <a:t> transmissão binária.</a:t>
            </a:r>
          </a:p>
          <a:p>
            <a:pPr lvl="1" algn="l">
              <a:lnSpc>
                <a:spcPct val="120000"/>
              </a:lnSpc>
              <a:spcBef>
                <a:spcPct val="20000"/>
              </a:spcBef>
              <a:spcAft>
                <a:spcPct val="20000"/>
              </a:spcAft>
              <a:buFont typeface="Wingdings" pitchFamily="2" charset="2"/>
              <a:buChar char="Ø"/>
            </a:pPr>
            <a:r>
              <a:rPr lang="pt-BR" altLang="pt-BR" dirty="0"/>
              <a:t> QPSK </a:t>
            </a:r>
            <a:r>
              <a:rPr lang="pt-BR" altLang="pt-BR" dirty="0">
                <a:sym typeface="Symbol" pitchFamily="18" charset="2"/>
              </a:rPr>
              <a:t> 4 níveis (fases).</a:t>
            </a:r>
            <a:endParaRPr lang="pt-BR" altLang="pt-BR" dirty="0"/>
          </a:p>
          <a:p>
            <a:pPr lvl="1" algn="l">
              <a:lnSpc>
                <a:spcPct val="120000"/>
              </a:lnSpc>
              <a:spcBef>
                <a:spcPct val="20000"/>
              </a:spcBef>
              <a:spcAft>
                <a:spcPct val="20000"/>
              </a:spcAft>
              <a:buFont typeface="Wingdings" pitchFamily="2" charset="2"/>
              <a:buChar char="Ø"/>
            </a:pPr>
            <a:r>
              <a:rPr lang="pt-BR" altLang="pt-BR" dirty="0"/>
              <a:t> MPSK  </a:t>
            </a:r>
            <a:r>
              <a:rPr lang="pt-BR" altLang="pt-BR" dirty="0">
                <a:sym typeface="Symbol" pitchFamily="18" charset="2"/>
              </a:rPr>
              <a:t> transmissão de M símbolos.</a:t>
            </a:r>
          </a:p>
        </p:txBody>
      </p:sp>
      <p:sp>
        <p:nvSpPr>
          <p:cNvPr id="2" name="Título 1"/>
          <p:cNvSpPr>
            <a:spLocks noGrp="1"/>
          </p:cNvSpPr>
          <p:nvPr>
            <p:ph type="title"/>
          </p:nvPr>
        </p:nvSpPr>
        <p:spPr/>
        <p:txBody>
          <a:bodyPr/>
          <a:lstStyle/>
          <a:p>
            <a:r>
              <a:rPr lang="pt-BR" dirty="0" smtClean="0"/>
              <a:t>PSK</a:t>
            </a:r>
            <a:endParaRPr lang="pt-BR" dirty="0"/>
          </a:p>
        </p:txBody>
      </p:sp>
    </p:spTree>
    <p:extLst>
      <p:ext uri="{BB962C8B-B14F-4D97-AF65-F5344CB8AC3E}">
        <p14:creationId xmlns:p14="http://schemas.microsoft.com/office/powerpoint/2010/main" val="298570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altLang="pt-BR" dirty="0"/>
              <a:t>Nos sistemas PAM e PPM, os pulsos são projetados para ter duração curta de forma que na maior parte de cada intervalo de transmissão eles apresentam tensão nula.</a:t>
            </a:r>
          </a:p>
          <a:p>
            <a:pPr lvl="1"/>
            <a:r>
              <a:rPr lang="pt-BR" altLang="pt-BR" dirty="0"/>
              <a:t>as principais razões para este procedimento são:</a:t>
            </a:r>
          </a:p>
          <a:p>
            <a:pPr lvl="2"/>
            <a:r>
              <a:rPr lang="pt-BR" altLang="pt-BR" dirty="0"/>
              <a:t>utilizando pulsos com ciclo de trabalho estreito consegue-se economia de potência.</a:t>
            </a:r>
          </a:p>
          <a:p>
            <a:pPr lvl="2"/>
            <a:r>
              <a:rPr lang="pt-BR" altLang="pt-BR" dirty="0"/>
              <a:t>o intervalo ocioso entre dois pulsos consecutivos pode ser preenchido por outros pulsos representando diferentes mensagens.</a:t>
            </a:r>
          </a:p>
          <a:p>
            <a:pPr lvl="3"/>
            <a:r>
              <a:rPr lang="pt-BR" altLang="pt-BR" dirty="0"/>
              <a:t>este último procedimento é chamado de multiplexação por divisão do tempo (TDM).</a:t>
            </a:r>
          </a:p>
          <a:p>
            <a:r>
              <a:rPr lang="pt-BR" altLang="pt-BR" dirty="0"/>
              <a:t>Os sistemas PWM têm aplicação em sistemas de controle, fontes chaveadas, etc.</a:t>
            </a:r>
          </a:p>
          <a:p>
            <a:endParaRPr lang="pt-BR" dirty="0"/>
          </a:p>
        </p:txBody>
      </p:sp>
    </p:spTree>
    <p:extLst>
      <p:ext uri="{BB962C8B-B14F-4D97-AF65-F5344CB8AC3E}">
        <p14:creationId xmlns:p14="http://schemas.microsoft.com/office/powerpoint/2010/main" val="1242591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Espectro de PSK</a:t>
            </a:r>
            <a:endParaRPr lang="pt-BR" dirty="0"/>
          </a:p>
        </p:txBody>
      </p:sp>
      <p:pic>
        <p:nvPicPr>
          <p:cNvPr id="240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4680520" cy="570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4694619" y="1196752"/>
            <a:ext cx="4146378" cy="4832092"/>
          </a:xfrm>
          <a:prstGeom prst="rect">
            <a:avLst/>
          </a:prstGeom>
          <a:noFill/>
        </p:spPr>
        <p:txBody>
          <a:bodyPr wrap="square" rtlCol="0">
            <a:spAutoFit/>
          </a:bodyPr>
          <a:lstStyle/>
          <a:p>
            <a:r>
              <a:rPr lang="pt-BR" sz="1400" dirty="0"/>
              <a:t>A técnica de modulação conhecida por PSK ( </a:t>
            </a:r>
            <a:r>
              <a:rPr lang="pt-BR" sz="1400" dirty="0" err="1"/>
              <a:t>Phase</a:t>
            </a:r>
            <a:r>
              <a:rPr lang="pt-BR" sz="1400" dirty="0"/>
              <a:t> Shift- </a:t>
            </a:r>
            <a:r>
              <a:rPr lang="pt-BR" sz="1400" dirty="0" err="1"/>
              <a:t>Keying</a:t>
            </a:r>
            <a:r>
              <a:rPr lang="pt-BR" sz="1400" dirty="0"/>
              <a:t>), é o processo pelo qual se altera a fase da onda portadora em função do sinal digital a ser transmitido. </a:t>
            </a:r>
            <a:endParaRPr lang="pt-BR" sz="1400" dirty="0" smtClean="0"/>
          </a:p>
          <a:p>
            <a:r>
              <a:rPr lang="pt-BR" sz="1400" dirty="0" smtClean="0"/>
              <a:t>Para </a:t>
            </a:r>
            <a:r>
              <a:rPr lang="pt-BR" sz="1400" dirty="0"/>
              <a:t>este processo são usados pulsos bipolares de altura A/2 e - A/2 no sinal senoidal da onda portadora em lugar de dois pulsos de altura 0 e A</a:t>
            </a:r>
            <a:r>
              <a:rPr lang="pt-BR" sz="1400" dirty="0" smtClean="0"/>
              <a:t>.</a:t>
            </a:r>
          </a:p>
          <a:p>
            <a:r>
              <a:rPr lang="pt-BR" sz="1400" dirty="0" smtClean="0"/>
              <a:t>Quando </a:t>
            </a:r>
            <a:r>
              <a:rPr lang="pt-BR" sz="1400" dirty="0"/>
              <a:t>ocorrer uma transição de nível lógico do sinal digital a ser transmitido (sinal modulante ), haverá uma mudança de 180 graus na fase da onda portadora com relação ao ângulo anterior. </a:t>
            </a:r>
            <a:endParaRPr lang="pt-BR" sz="1400" dirty="0" smtClean="0"/>
          </a:p>
          <a:p>
            <a:r>
              <a:rPr lang="pt-BR" sz="1400" dirty="0" smtClean="0"/>
              <a:t>A </a:t>
            </a:r>
            <a:r>
              <a:rPr lang="pt-BR" sz="1400" dirty="0"/>
              <a:t>transição observada pode ser tanto de nível lógico "0" para "1" como de nível lógico "1" para "0".</a:t>
            </a:r>
          </a:p>
          <a:p>
            <a:r>
              <a:rPr lang="pt-BR" sz="1400" dirty="0"/>
              <a:t>Para este tipo de modulação deve se usar a detecção síncrona , já que esta tem como base o conhecimento preciso a respeito da fase da onda portadora recebida, bem como da sua frequência. </a:t>
            </a:r>
            <a:endParaRPr lang="pt-BR" sz="1400" dirty="0" smtClean="0"/>
          </a:p>
          <a:p>
            <a:r>
              <a:rPr lang="pt-BR" sz="1400" dirty="0" smtClean="0"/>
              <a:t>Esta </a:t>
            </a:r>
            <a:r>
              <a:rPr lang="pt-BR" sz="1400" dirty="0"/>
              <a:t>técnica de modulação devido ao fato mencionado, envolve circuitos de recepção (demodulação ) mais sofisticados; em compensação oferece melhor desempenho que as técnicas ASK e FSK</a:t>
            </a:r>
          </a:p>
          <a:p>
            <a:endParaRPr lang="pt-BR" sz="1400" dirty="0"/>
          </a:p>
        </p:txBody>
      </p:sp>
    </p:spTree>
    <p:extLst>
      <p:ext uri="{BB962C8B-B14F-4D97-AF65-F5344CB8AC3E}">
        <p14:creationId xmlns:p14="http://schemas.microsoft.com/office/powerpoint/2010/main" val="3135199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to 4"/>
          <p:cNvGraphicFramePr>
            <a:graphicFrameLocks noChangeAspect="1"/>
          </p:cNvGraphicFramePr>
          <p:nvPr>
            <p:extLst>
              <p:ext uri="{D42A27DB-BD31-4B8C-83A1-F6EECF244321}">
                <p14:modId xmlns:p14="http://schemas.microsoft.com/office/powerpoint/2010/main" val="313520852"/>
              </p:ext>
            </p:extLst>
          </p:nvPr>
        </p:nvGraphicFramePr>
        <p:xfrm>
          <a:off x="2562225" y="3711308"/>
          <a:ext cx="4572000" cy="719230"/>
        </p:xfrm>
        <a:graphic>
          <a:graphicData uri="http://schemas.openxmlformats.org/presentationml/2006/ole">
            <mc:AlternateContent xmlns:mc="http://schemas.openxmlformats.org/markup-compatibility/2006">
              <mc:Choice xmlns:v="urn:schemas-microsoft-com:vml" Requires="v">
                <p:oleObj spid="_x0000_s244752" name="Equação" r:id="rId3" imgW="2743200" imgH="431800" progId="Equation.3">
                  <p:embed/>
                </p:oleObj>
              </mc:Choice>
              <mc:Fallback>
                <p:oleObj name="Equação" r:id="rId3" imgW="2743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225" y="3711308"/>
                        <a:ext cx="4572000" cy="719230"/>
                      </a:xfrm>
                      <a:prstGeom prst="rect">
                        <a:avLst/>
                      </a:prstGeom>
                      <a:noFill/>
                      <a:ln>
                        <a:noFill/>
                      </a:ln>
                      <a:effectLst/>
                      <a:extLst/>
                    </p:spPr>
                  </p:pic>
                </p:oleObj>
              </mc:Fallback>
            </mc:AlternateContent>
          </a:graphicData>
        </a:graphic>
      </p:graphicFrame>
      <p:sp>
        <p:nvSpPr>
          <p:cNvPr id="5126" name="Rectangle 16"/>
          <p:cNvSpPr>
            <a:spLocks noChangeArrowheads="1"/>
          </p:cNvSpPr>
          <p:nvPr/>
        </p:nvSpPr>
        <p:spPr bwMode="auto">
          <a:xfrm>
            <a:off x="0" y="1147142"/>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20000"/>
              </a:lnSpc>
              <a:spcBef>
                <a:spcPct val="20000"/>
              </a:spcBef>
              <a:spcAft>
                <a:spcPct val="20000"/>
              </a:spcAft>
              <a:buClr>
                <a:srgbClr val="000099"/>
              </a:buClr>
              <a:buFont typeface="Wingdings" pitchFamily="2" charset="2"/>
              <a:buChar char="v"/>
            </a:pPr>
            <a:r>
              <a:rPr lang="pt-BR" altLang="pt-BR" dirty="0"/>
              <a:t>M fases distintas são utilizadas para transmitir os bits de informação,</a:t>
            </a:r>
          </a:p>
          <a:p>
            <a:pPr lvl="1" algn="l">
              <a:lnSpc>
                <a:spcPct val="120000"/>
              </a:lnSpc>
              <a:spcBef>
                <a:spcPct val="20000"/>
              </a:spcBef>
              <a:spcAft>
                <a:spcPct val="20000"/>
              </a:spcAft>
              <a:buFont typeface="Wingdings" pitchFamily="2" charset="2"/>
              <a:buChar char="Ø"/>
            </a:pPr>
            <a:r>
              <a:rPr lang="pt-BR" altLang="pt-BR" dirty="0"/>
              <a:t>cada fase transmitida representa </a:t>
            </a:r>
            <a:r>
              <a:rPr lang="pt-BR" altLang="pt-BR" i="1" dirty="0"/>
              <a:t>v</a:t>
            </a:r>
            <a:r>
              <a:rPr lang="pt-BR" altLang="pt-BR" dirty="0"/>
              <a:t> bits tais que;</a:t>
            </a:r>
          </a:p>
          <a:p>
            <a:pPr lvl="1" algn="l">
              <a:lnSpc>
                <a:spcPct val="120000"/>
              </a:lnSpc>
              <a:spcBef>
                <a:spcPct val="20000"/>
              </a:spcBef>
              <a:spcAft>
                <a:spcPct val="20000"/>
              </a:spcAft>
              <a:buFont typeface="Wingdings" pitchFamily="2" charset="2"/>
              <a:buChar char="Ø"/>
            </a:pPr>
            <a:endParaRPr lang="pt-BR" altLang="pt-BR" dirty="0"/>
          </a:p>
          <a:p>
            <a:pPr lvl="1" algn="l">
              <a:lnSpc>
                <a:spcPct val="120000"/>
              </a:lnSpc>
              <a:spcBef>
                <a:spcPct val="20000"/>
              </a:spcBef>
              <a:spcAft>
                <a:spcPct val="20000"/>
              </a:spcAft>
              <a:buFont typeface="Wingdings" pitchFamily="2" charset="2"/>
              <a:buChar char="Ø"/>
            </a:pPr>
            <a:endParaRPr lang="pt-BR" altLang="pt-BR" dirty="0"/>
          </a:p>
          <a:p>
            <a:pPr lvl="1" algn="l">
              <a:lnSpc>
                <a:spcPct val="120000"/>
              </a:lnSpc>
              <a:spcBef>
                <a:spcPct val="20000"/>
              </a:spcBef>
              <a:spcAft>
                <a:spcPct val="20000"/>
              </a:spcAft>
              <a:buFont typeface="Wingdings" pitchFamily="2" charset="2"/>
              <a:buChar char="Ø"/>
            </a:pPr>
            <a:r>
              <a:rPr lang="pt-BR" altLang="pt-BR" dirty="0"/>
              <a:t>o sinal M-PSK pode ser escrita como,</a:t>
            </a:r>
          </a:p>
          <a:p>
            <a:pPr lvl="1" algn="l">
              <a:lnSpc>
                <a:spcPct val="120000"/>
              </a:lnSpc>
              <a:spcBef>
                <a:spcPct val="20000"/>
              </a:spcBef>
              <a:spcAft>
                <a:spcPct val="20000"/>
              </a:spcAft>
              <a:buFont typeface="Wingdings" pitchFamily="2" charset="2"/>
              <a:buChar char="Ø"/>
            </a:pPr>
            <a:endParaRPr lang="pt-BR" altLang="pt-BR" dirty="0"/>
          </a:p>
          <a:p>
            <a:pPr marL="457200" lvl="1" indent="0" algn="l">
              <a:lnSpc>
                <a:spcPct val="120000"/>
              </a:lnSpc>
              <a:spcBef>
                <a:spcPct val="20000"/>
              </a:spcBef>
              <a:spcAft>
                <a:spcPct val="20000"/>
              </a:spcAft>
            </a:pPr>
            <a:endParaRPr lang="pt-BR" altLang="pt-BR" dirty="0"/>
          </a:p>
          <a:p>
            <a:pPr lvl="1" algn="l">
              <a:lnSpc>
                <a:spcPct val="120000"/>
              </a:lnSpc>
              <a:spcBef>
                <a:spcPct val="20000"/>
              </a:spcBef>
              <a:spcAft>
                <a:spcPct val="20000"/>
              </a:spcAft>
              <a:buFont typeface="Wingdings" pitchFamily="2" charset="2"/>
              <a:buChar char="Ø"/>
            </a:pPr>
            <a:r>
              <a:rPr lang="pt-BR" altLang="pt-BR" dirty="0">
                <a:solidFill>
                  <a:srgbClr val="006600"/>
                </a:solidFill>
              </a:rPr>
              <a:t>exemplo: </a:t>
            </a:r>
            <a:r>
              <a:rPr lang="pt-BR" altLang="pt-BR" dirty="0"/>
              <a:t>constelação para M =16,</a:t>
            </a:r>
            <a:r>
              <a:rPr lang="pt-BR" altLang="pt-BR" i="1" dirty="0"/>
              <a:t> v </a:t>
            </a:r>
            <a:r>
              <a:rPr lang="pt-BR" altLang="pt-BR" dirty="0"/>
              <a:t>= 4.</a:t>
            </a:r>
          </a:p>
        </p:txBody>
      </p:sp>
      <p:graphicFrame>
        <p:nvGraphicFramePr>
          <p:cNvPr id="5123" name="Object 4"/>
          <p:cNvGraphicFramePr>
            <a:graphicFrameLocks noChangeAspect="1"/>
          </p:cNvGraphicFramePr>
          <p:nvPr>
            <p:extLst>
              <p:ext uri="{D42A27DB-BD31-4B8C-83A1-F6EECF244321}">
                <p14:modId xmlns:p14="http://schemas.microsoft.com/office/powerpoint/2010/main" val="479205831"/>
              </p:ext>
            </p:extLst>
          </p:nvPr>
        </p:nvGraphicFramePr>
        <p:xfrm>
          <a:off x="893763" y="1938164"/>
          <a:ext cx="3101975" cy="533400"/>
        </p:xfrm>
        <a:graphic>
          <a:graphicData uri="http://schemas.openxmlformats.org/presentationml/2006/ole">
            <mc:AlternateContent xmlns:mc="http://schemas.openxmlformats.org/markup-compatibility/2006">
              <mc:Choice xmlns:v="urn:schemas-microsoft-com:vml" Requires="v">
                <p:oleObj spid="_x0000_s244753" name="Equação" r:id="rId5" imgW="1244060" imgH="215806" progId="Equation.3">
                  <p:embed/>
                </p:oleObj>
              </mc:Choice>
              <mc:Fallback>
                <p:oleObj name="Equação" r:id="rId5" imgW="1244060"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1938164"/>
                        <a:ext cx="3101975" cy="5334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7" name="Text Box 75"/>
          <p:cNvSpPr txBox="1">
            <a:spLocks noChangeArrowheads="1"/>
          </p:cNvSpPr>
          <p:nvPr/>
        </p:nvSpPr>
        <p:spPr bwMode="auto">
          <a:xfrm>
            <a:off x="1490663" y="5713239"/>
            <a:ext cx="10715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16-PSK</a:t>
            </a:r>
          </a:p>
        </p:txBody>
      </p:sp>
      <p:sp>
        <p:nvSpPr>
          <p:cNvPr id="5128" name="Seta para a direita 34"/>
          <p:cNvSpPr>
            <a:spLocks noChangeArrowheads="1"/>
          </p:cNvSpPr>
          <p:nvPr/>
        </p:nvSpPr>
        <p:spPr bwMode="auto">
          <a:xfrm>
            <a:off x="2873375" y="5795789"/>
            <a:ext cx="977900" cy="179387"/>
          </a:xfrm>
          <a:prstGeom prst="rightArrow">
            <a:avLst>
              <a:gd name="adj1" fmla="val 50000"/>
              <a:gd name="adj2" fmla="val 50147"/>
            </a:avLst>
          </a:prstGeom>
          <a:solidFill>
            <a:srgbClr val="006600"/>
          </a:solidFill>
          <a:ln w="12700" algn="ctr">
            <a:solidFill>
              <a:schemeClr val="tx1"/>
            </a:solidFill>
            <a:round/>
            <a:headEnd/>
            <a:tailEnd type="stealth" w="lg" len="lg"/>
          </a:ln>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5129" name="Grupo 38"/>
          <p:cNvGrpSpPr>
            <a:grpSpLocks/>
          </p:cNvGrpSpPr>
          <p:nvPr/>
        </p:nvGrpSpPr>
        <p:grpSpPr bwMode="auto">
          <a:xfrm>
            <a:off x="4140200" y="5013151"/>
            <a:ext cx="1800225" cy="1800225"/>
            <a:chOff x="4140200" y="4775200"/>
            <a:chExt cx="1800225" cy="1800225"/>
          </a:xfrm>
        </p:grpSpPr>
        <p:grpSp>
          <p:nvGrpSpPr>
            <p:cNvPr id="5131" name="Group 81"/>
            <p:cNvGrpSpPr>
              <a:grpSpLocks noChangeAspect="1"/>
            </p:cNvGrpSpPr>
            <p:nvPr/>
          </p:nvGrpSpPr>
          <p:grpSpPr bwMode="auto">
            <a:xfrm>
              <a:off x="4280387" y="4939518"/>
              <a:ext cx="1444012" cy="1470680"/>
              <a:chOff x="1009" y="3276"/>
              <a:chExt cx="758" cy="772"/>
            </a:xfrm>
          </p:grpSpPr>
          <p:sp>
            <p:nvSpPr>
              <p:cNvPr id="5134" name="Oval 57"/>
              <p:cNvSpPr>
                <a:spLocks noChangeAspect="1" noChangeArrowheads="1"/>
              </p:cNvSpPr>
              <p:nvPr/>
            </p:nvSpPr>
            <p:spPr bwMode="auto">
              <a:xfrm>
                <a:off x="1029" y="3298"/>
                <a:ext cx="726" cy="726"/>
              </a:xfrm>
              <a:prstGeom prst="ellipse">
                <a:avLst/>
              </a:prstGeom>
              <a:noFill/>
              <a:ln w="12700">
                <a:solidFill>
                  <a:schemeClr val="tx1"/>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5135" name="Group 50"/>
              <p:cNvGrpSpPr>
                <a:grpSpLocks noChangeAspect="1"/>
              </p:cNvGrpSpPr>
              <p:nvPr/>
            </p:nvGrpSpPr>
            <p:grpSpPr bwMode="auto">
              <a:xfrm>
                <a:off x="1373" y="3276"/>
                <a:ext cx="394" cy="394"/>
                <a:chOff x="2844" y="1692"/>
                <a:chExt cx="492" cy="492"/>
              </a:xfrm>
            </p:grpSpPr>
            <p:sp>
              <p:nvSpPr>
                <p:cNvPr id="5150" name="Oval 51"/>
                <p:cNvSpPr>
                  <a:spLocks noChangeAspect="1" noChangeArrowheads="1"/>
                </p:cNvSpPr>
                <p:nvPr/>
              </p:nvSpPr>
              <p:spPr bwMode="auto">
                <a:xfrm>
                  <a:off x="2844" y="1692"/>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51" name="Oval 52"/>
                <p:cNvSpPr>
                  <a:spLocks noChangeAspect="1" noChangeArrowheads="1"/>
                </p:cNvSpPr>
                <p:nvPr/>
              </p:nvSpPr>
              <p:spPr bwMode="auto">
                <a:xfrm>
                  <a:off x="3291" y="213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52" name="Oval 53"/>
                <p:cNvSpPr>
                  <a:spLocks noChangeAspect="1" noChangeArrowheads="1"/>
                </p:cNvSpPr>
                <p:nvPr/>
              </p:nvSpPr>
              <p:spPr bwMode="auto">
                <a:xfrm>
                  <a:off x="3167" y="1826"/>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53" name="Oval 55"/>
                <p:cNvSpPr>
                  <a:spLocks noChangeAspect="1" noChangeArrowheads="1"/>
                </p:cNvSpPr>
                <p:nvPr/>
              </p:nvSpPr>
              <p:spPr bwMode="auto">
                <a:xfrm>
                  <a:off x="3025" y="1737"/>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54" name="Oval 56"/>
                <p:cNvSpPr>
                  <a:spLocks noChangeAspect="1" noChangeArrowheads="1"/>
                </p:cNvSpPr>
                <p:nvPr/>
              </p:nvSpPr>
              <p:spPr bwMode="auto">
                <a:xfrm>
                  <a:off x="3267" y="1983"/>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5136" name="Group 58"/>
              <p:cNvGrpSpPr>
                <a:grpSpLocks noChangeAspect="1"/>
              </p:cNvGrpSpPr>
              <p:nvPr/>
            </p:nvGrpSpPr>
            <p:grpSpPr bwMode="auto">
              <a:xfrm rot="-5400000">
                <a:off x="1047" y="3303"/>
                <a:ext cx="215" cy="225"/>
                <a:chOff x="3116" y="2974"/>
                <a:chExt cx="266" cy="282"/>
              </a:xfrm>
            </p:grpSpPr>
            <p:sp>
              <p:nvSpPr>
                <p:cNvPr id="5147" name="Oval 59"/>
                <p:cNvSpPr>
                  <a:spLocks noChangeAspect="1" noChangeArrowheads="1"/>
                </p:cNvSpPr>
                <p:nvPr/>
              </p:nvSpPr>
              <p:spPr bwMode="auto">
                <a:xfrm>
                  <a:off x="3241" y="306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8" name="Oval 61"/>
                <p:cNvSpPr>
                  <a:spLocks noChangeAspect="1" noChangeArrowheads="1"/>
                </p:cNvSpPr>
                <p:nvPr/>
              </p:nvSpPr>
              <p:spPr bwMode="auto">
                <a:xfrm>
                  <a:off x="3116" y="2974"/>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9" name="Oval 62"/>
                <p:cNvSpPr>
                  <a:spLocks noChangeAspect="1" noChangeArrowheads="1"/>
                </p:cNvSpPr>
                <p:nvPr/>
              </p:nvSpPr>
              <p:spPr bwMode="auto">
                <a:xfrm>
                  <a:off x="3337" y="321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5137" name="Group 63"/>
              <p:cNvGrpSpPr>
                <a:grpSpLocks noChangeAspect="1"/>
              </p:cNvGrpSpPr>
              <p:nvPr/>
            </p:nvGrpSpPr>
            <p:grpSpPr bwMode="auto">
              <a:xfrm rot="10800000">
                <a:off x="1009" y="3634"/>
                <a:ext cx="401" cy="414"/>
                <a:chOff x="2835" y="1666"/>
                <a:chExt cx="501" cy="518"/>
              </a:xfrm>
            </p:grpSpPr>
            <p:sp>
              <p:nvSpPr>
                <p:cNvPr id="5142" name="Oval 64"/>
                <p:cNvSpPr>
                  <a:spLocks noChangeAspect="1" noChangeArrowheads="1"/>
                </p:cNvSpPr>
                <p:nvPr/>
              </p:nvSpPr>
              <p:spPr bwMode="auto">
                <a:xfrm>
                  <a:off x="2835" y="1666"/>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3" name="Oval 65"/>
                <p:cNvSpPr>
                  <a:spLocks noChangeAspect="1" noChangeArrowheads="1"/>
                </p:cNvSpPr>
                <p:nvPr/>
              </p:nvSpPr>
              <p:spPr bwMode="auto">
                <a:xfrm>
                  <a:off x="3291" y="213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4" name="Oval 66"/>
                <p:cNvSpPr>
                  <a:spLocks noChangeAspect="1" noChangeArrowheads="1"/>
                </p:cNvSpPr>
                <p:nvPr/>
              </p:nvSpPr>
              <p:spPr bwMode="auto">
                <a:xfrm>
                  <a:off x="3170" y="1835"/>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5" name="Oval 67"/>
                <p:cNvSpPr>
                  <a:spLocks noChangeAspect="1" noChangeArrowheads="1"/>
                </p:cNvSpPr>
                <p:nvPr/>
              </p:nvSpPr>
              <p:spPr bwMode="auto">
                <a:xfrm>
                  <a:off x="3253" y="1970"/>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6" name="Oval 68"/>
                <p:cNvSpPr>
                  <a:spLocks noChangeAspect="1" noChangeArrowheads="1"/>
                </p:cNvSpPr>
                <p:nvPr/>
              </p:nvSpPr>
              <p:spPr bwMode="auto">
                <a:xfrm>
                  <a:off x="3029" y="172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5138" name="Group 70"/>
              <p:cNvGrpSpPr>
                <a:grpSpLocks noChangeAspect="1"/>
              </p:cNvGrpSpPr>
              <p:nvPr/>
            </p:nvGrpSpPr>
            <p:grpSpPr bwMode="auto">
              <a:xfrm rot="5400000">
                <a:off x="1520" y="3781"/>
                <a:ext cx="234" cy="214"/>
                <a:chOff x="3112" y="2959"/>
                <a:chExt cx="292" cy="267"/>
              </a:xfrm>
            </p:grpSpPr>
            <p:sp>
              <p:nvSpPr>
                <p:cNvPr id="5139" name="Oval 71"/>
                <p:cNvSpPr>
                  <a:spLocks noChangeAspect="1" noChangeArrowheads="1"/>
                </p:cNvSpPr>
                <p:nvPr/>
              </p:nvSpPr>
              <p:spPr bwMode="auto">
                <a:xfrm>
                  <a:off x="3261" y="3030"/>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0" name="Oval 73"/>
                <p:cNvSpPr>
                  <a:spLocks noChangeAspect="1" noChangeArrowheads="1"/>
                </p:cNvSpPr>
                <p:nvPr/>
              </p:nvSpPr>
              <p:spPr bwMode="auto">
                <a:xfrm>
                  <a:off x="3112" y="295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5141" name="Oval 74"/>
                <p:cNvSpPr>
                  <a:spLocks noChangeAspect="1" noChangeArrowheads="1"/>
                </p:cNvSpPr>
                <p:nvPr/>
              </p:nvSpPr>
              <p:spPr bwMode="auto">
                <a:xfrm>
                  <a:off x="3359" y="318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cxnSp>
          <p:nvCxnSpPr>
            <p:cNvPr id="5132" name="Conector reto 36"/>
            <p:cNvCxnSpPr>
              <a:cxnSpLocks noChangeShapeType="1"/>
            </p:cNvCxnSpPr>
            <p:nvPr/>
          </p:nvCxnSpPr>
          <p:spPr bwMode="auto">
            <a:xfrm>
              <a:off x="5014468" y="4775200"/>
              <a:ext cx="0" cy="1800225"/>
            </a:xfrm>
            <a:prstGeom prst="line">
              <a:avLst/>
            </a:prstGeom>
            <a:noFill/>
            <a:ln w="19050" algn="ctr">
              <a:solidFill>
                <a:srgbClr val="000099"/>
              </a:solidFill>
              <a:round/>
              <a:headEnd/>
              <a:tailEnd/>
            </a:ln>
            <a:extLst>
              <a:ext uri="{909E8E84-426E-40DD-AFC4-6F175D3DCCD1}">
                <a14:hiddenFill xmlns:a14="http://schemas.microsoft.com/office/drawing/2010/main">
                  <a:noFill/>
                </a14:hiddenFill>
              </a:ext>
            </a:extLst>
          </p:spPr>
        </p:cxnSp>
        <p:cxnSp>
          <p:nvCxnSpPr>
            <p:cNvPr id="5133" name="Conector reto 37"/>
            <p:cNvCxnSpPr>
              <a:cxnSpLocks noChangeShapeType="1"/>
            </p:cNvCxnSpPr>
            <p:nvPr/>
          </p:nvCxnSpPr>
          <p:spPr bwMode="auto">
            <a:xfrm rot="-5400000">
              <a:off x="5040313" y="4759517"/>
              <a:ext cx="0" cy="1800225"/>
            </a:xfrm>
            <a:prstGeom prst="line">
              <a:avLst/>
            </a:prstGeom>
            <a:noFill/>
            <a:ln w="19050" algn="ctr">
              <a:solidFill>
                <a:srgbClr val="000099"/>
              </a:solidFill>
              <a:round/>
              <a:headEnd/>
              <a:tailEnd/>
            </a:ln>
            <a:extLst>
              <a:ext uri="{909E8E84-426E-40DD-AFC4-6F175D3DCCD1}">
                <a14:hiddenFill xmlns:a14="http://schemas.microsoft.com/office/drawing/2010/main">
                  <a:noFill/>
                </a14:hiddenFill>
              </a:ext>
            </a:extLst>
          </p:spPr>
        </p:cxnSp>
      </p:grpSp>
      <p:sp>
        <p:nvSpPr>
          <p:cNvPr id="2" name="Título 1"/>
          <p:cNvSpPr>
            <a:spLocks noGrp="1"/>
          </p:cNvSpPr>
          <p:nvPr>
            <p:ph type="title"/>
          </p:nvPr>
        </p:nvSpPr>
        <p:spPr/>
        <p:txBody>
          <a:bodyPr/>
          <a:lstStyle/>
          <a:p>
            <a:r>
              <a:rPr lang="pt-BR" dirty="0" smtClean="0"/>
              <a:t>M-PSK</a:t>
            </a:r>
            <a:endParaRPr lang="pt-BR" dirty="0"/>
          </a:p>
        </p:txBody>
      </p:sp>
    </p:spTree>
    <p:extLst>
      <p:ext uri="{BB962C8B-B14F-4D97-AF65-F5344CB8AC3E}">
        <p14:creationId xmlns:p14="http://schemas.microsoft.com/office/powerpoint/2010/main" val="2010096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0" y="1123528"/>
            <a:ext cx="9144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buClr>
                <a:srgbClr val="000099"/>
              </a:buClr>
              <a:buFont typeface="Wingdings" pitchFamily="2" charset="2"/>
              <a:buChar char="v"/>
            </a:pPr>
            <a:r>
              <a:rPr lang="pt-BR" altLang="pt-BR" dirty="0"/>
              <a:t>quatro fases ( 45º, 135º, -45º e -135º) são utilizadas para codificar os bits.</a:t>
            </a:r>
          </a:p>
        </p:txBody>
      </p:sp>
      <p:grpSp>
        <p:nvGrpSpPr>
          <p:cNvPr id="40965" name="Group 48"/>
          <p:cNvGrpSpPr>
            <a:grpSpLocks/>
          </p:cNvGrpSpPr>
          <p:nvPr/>
        </p:nvGrpSpPr>
        <p:grpSpPr bwMode="auto">
          <a:xfrm>
            <a:off x="7115536" y="1706562"/>
            <a:ext cx="1812925" cy="1854200"/>
            <a:chOff x="4489" y="700"/>
            <a:chExt cx="1142" cy="1168"/>
          </a:xfrm>
        </p:grpSpPr>
        <p:sp>
          <p:nvSpPr>
            <p:cNvPr id="40998" name="Text Box 5"/>
            <p:cNvSpPr txBox="1">
              <a:spLocks noChangeArrowheads="1"/>
            </p:cNvSpPr>
            <p:nvPr/>
          </p:nvSpPr>
          <p:spPr bwMode="auto">
            <a:xfrm>
              <a:off x="4495" y="700"/>
              <a:ext cx="1135" cy="20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dirty="0" err="1">
                  <a:solidFill>
                    <a:schemeClr val="bg1"/>
                  </a:solidFill>
                </a:rPr>
                <a:t>dbit</a:t>
              </a:r>
              <a:r>
                <a:rPr lang="pt-BR" altLang="pt-BR" dirty="0">
                  <a:solidFill>
                    <a:schemeClr val="bg1"/>
                  </a:solidFill>
                </a:rPr>
                <a:t>      fase</a:t>
              </a:r>
            </a:p>
          </p:txBody>
        </p:sp>
        <p:sp>
          <p:nvSpPr>
            <p:cNvPr id="40999" name="Text Box 7"/>
            <p:cNvSpPr txBox="1">
              <a:spLocks noChangeArrowheads="1"/>
            </p:cNvSpPr>
            <p:nvPr/>
          </p:nvSpPr>
          <p:spPr bwMode="auto">
            <a:xfrm>
              <a:off x="4489" y="902"/>
              <a:ext cx="1141" cy="246"/>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2400">
                  <a:latin typeface="Times New Roman" pitchFamily="18" charset="0"/>
                </a:rPr>
                <a:t>00          135º</a:t>
              </a:r>
            </a:p>
          </p:txBody>
        </p:sp>
        <p:sp>
          <p:nvSpPr>
            <p:cNvPr id="41000" name="Text Box 8"/>
            <p:cNvSpPr txBox="1">
              <a:spLocks noChangeArrowheads="1"/>
            </p:cNvSpPr>
            <p:nvPr/>
          </p:nvSpPr>
          <p:spPr bwMode="auto">
            <a:xfrm>
              <a:off x="4496" y="1138"/>
              <a:ext cx="1134" cy="24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2400" dirty="0">
                  <a:solidFill>
                    <a:schemeClr val="bg1"/>
                  </a:solidFill>
                  <a:latin typeface="Times New Roman" pitchFamily="18" charset="0"/>
                </a:rPr>
                <a:t>01           45º</a:t>
              </a:r>
            </a:p>
          </p:txBody>
        </p:sp>
        <p:sp>
          <p:nvSpPr>
            <p:cNvPr id="41001" name="Text Box 11"/>
            <p:cNvSpPr txBox="1">
              <a:spLocks noChangeArrowheads="1"/>
            </p:cNvSpPr>
            <p:nvPr/>
          </p:nvSpPr>
          <p:spPr bwMode="auto">
            <a:xfrm>
              <a:off x="4496" y="1378"/>
              <a:ext cx="1134" cy="246"/>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2400">
                  <a:latin typeface="Times New Roman" pitchFamily="18" charset="0"/>
                </a:rPr>
                <a:t>10        -135º</a:t>
              </a:r>
            </a:p>
          </p:txBody>
        </p:sp>
        <p:sp>
          <p:nvSpPr>
            <p:cNvPr id="41002" name="Text Box 12"/>
            <p:cNvSpPr txBox="1">
              <a:spLocks noChangeArrowheads="1"/>
            </p:cNvSpPr>
            <p:nvPr/>
          </p:nvSpPr>
          <p:spPr bwMode="auto">
            <a:xfrm>
              <a:off x="4497" y="1622"/>
              <a:ext cx="1134" cy="24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2400" dirty="0">
                  <a:solidFill>
                    <a:schemeClr val="bg1"/>
                  </a:solidFill>
                  <a:latin typeface="Times New Roman" pitchFamily="18" charset="0"/>
                </a:rPr>
                <a:t>11          -45º</a:t>
              </a:r>
            </a:p>
          </p:txBody>
        </p:sp>
      </p:grpSp>
      <p:sp>
        <p:nvSpPr>
          <p:cNvPr id="40966" name="Rectangle 15"/>
          <p:cNvSpPr>
            <a:spLocks noChangeArrowheads="1"/>
          </p:cNvSpPr>
          <p:nvPr/>
        </p:nvSpPr>
        <p:spPr bwMode="auto">
          <a:xfrm>
            <a:off x="0" y="1648073"/>
            <a:ext cx="6027738"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buClr>
                <a:srgbClr val="000099"/>
              </a:buClr>
              <a:buFont typeface="Wingdings" pitchFamily="2" charset="2"/>
              <a:buChar char="v"/>
            </a:pPr>
            <a:r>
              <a:rPr lang="pt-BR" altLang="pt-BR" dirty="0"/>
              <a:t>A cada dois bits consecutivos (DBIT) associa-se uma das fases).</a:t>
            </a:r>
          </a:p>
          <a:p>
            <a:pPr algn="l">
              <a:lnSpc>
                <a:spcPct val="130000"/>
              </a:lnSpc>
              <a:spcBef>
                <a:spcPct val="20000"/>
              </a:spcBef>
              <a:buClr>
                <a:srgbClr val="000099"/>
              </a:buClr>
              <a:buFont typeface="Wingdings" pitchFamily="2" charset="2"/>
              <a:buChar char="v"/>
            </a:pPr>
            <a:r>
              <a:rPr lang="pt-BR" altLang="pt-BR" dirty="0"/>
              <a:t>vantagem</a:t>
            </a:r>
          </a:p>
          <a:p>
            <a:pPr lvl="1" algn="l">
              <a:lnSpc>
                <a:spcPct val="130000"/>
              </a:lnSpc>
              <a:spcBef>
                <a:spcPct val="20000"/>
              </a:spcBef>
              <a:buFont typeface="Wingdings" pitchFamily="2" charset="2"/>
              <a:buChar char="Ø"/>
            </a:pPr>
            <a:r>
              <a:rPr lang="pt-BR" altLang="pt-BR" dirty="0"/>
              <a:t>redução na taxa de transmissão de símbolos pela metade.</a:t>
            </a:r>
          </a:p>
        </p:txBody>
      </p:sp>
      <p:sp>
        <p:nvSpPr>
          <p:cNvPr id="40967" name="AutoShape 16"/>
          <p:cNvSpPr>
            <a:spLocks noChangeArrowheads="1"/>
          </p:cNvSpPr>
          <p:nvPr/>
        </p:nvSpPr>
        <p:spPr bwMode="auto">
          <a:xfrm>
            <a:off x="5995988" y="2276475"/>
            <a:ext cx="808037" cy="144463"/>
          </a:xfrm>
          <a:prstGeom prst="rightArrow">
            <a:avLst>
              <a:gd name="adj1" fmla="val 50000"/>
              <a:gd name="adj2" fmla="val 31385"/>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0968" name="Rectangle 47"/>
          <p:cNvSpPr>
            <a:spLocks noChangeArrowheads="1"/>
          </p:cNvSpPr>
          <p:nvPr/>
        </p:nvSpPr>
        <p:spPr bwMode="auto">
          <a:xfrm>
            <a:off x="0" y="3823196"/>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spcBef>
                <a:spcPct val="20000"/>
              </a:spcBef>
              <a:buClr>
                <a:srgbClr val="000099"/>
              </a:buClr>
              <a:buFont typeface="Wingdings" pitchFamily="2" charset="2"/>
              <a:buChar char="v"/>
            </a:pPr>
            <a:r>
              <a:rPr lang="pt-BR" altLang="pt-BR" dirty="0">
                <a:solidFill>
                  <a:srgbClr val="990000"/>
                </a:solidFill>
              </a:rPr>
              <a:t>esquema de geração</a:t>
            </a:r>
            <a:r>
              <a:rPr lang="pt-BR" altLang="pt-BR" dirty="0"/>
              <a:t>:</a:t>
            </a:r>
          </a:p>
        </p:txBody>
      </p:sp>
      <p:grpSp>
        <p:nvGrpSpPr>
          <p:cNvPr id="40969" name="Group 50"/>
          <p:cNvGrpSpPr>
            <a:grpSpLocks/>
          </p:cNvGrpSpPr>
          <p:nvPr/>
        </p:nvGrpSpPr>
        <p:grpSpPr bwMode="auto">
          <a:xfrm>
            <a:off x="787400" y="4066430"/>
            <a:ext cx="7527925" cy="2674938"/>
            <a:chOff x="496" y="2304"/>
            <a:chExt cx="4742" cy="1685"/>
          </a:xfrm>
        </p:grpSpPr>
        <p:grpSp>
          <p:nvGrpSpPr>
            <p:cNvPr id="40971" name="Group 45"/>
            <p:cNvGrpSpPr>
              <a:grpSpLocks/>
            </p:cNvGrpSpPr>
            <p:nvPr/>
          </p:nvGrpSpPr>
          <p:grpSpPr bwMode="auto">
            <a:xfrm>
              <a:off x="496" y="2304"/>
              <a:ext cx="4742" cy="1685"/>
              <a:chOff x="436" y="1998"/>
              <a:chExt cx="4742" cy="1685"/>
            </a:xfrm>
          </p:grpSpPr>
          <p:sp>
            <p:nvSpPr>
              <p:cNvPr id="40973" name="Rectangle 44"/>
              <p:cNvSpPr>
                <a:spLocks noChangeArrowheads="1"/>
              </p:cNvSpPr>
              <p:nvPr/>
            </p:nvSpPr>
            <p:spPr bwMode="auto">
              <a:xfrm>
                <a:off x="436" y="1998"/>
                <a:ext cx="4742" cy="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40974" name="Group 43"/>
              <p:cNvGrpSpPr>
                <a:grpSpLocks/>
              </p:cNvGrpSpPr>
              <p:nvPr/>
            </p:nvGrpSpPr>
            <p:grpSpPr bwMode="auto">
              <a:xfrm>
                <a:off x="636" y="2001"/>
                <a:ext cx="4530" cy="1594"/>
                <a:chOff x="684" y="2073"/>
                <a:chExt cx="4530" cy="1594"/>
              </a:xfrm>
            </p:grpSpPr>
            <p:sp>
              <p:nvSpPr>
                <p:cNvPr id="40975" name="Rectangle 17"/>
                <p:cNvSpPr>
                  <a:spLocks noChangeArrowheads="1"/>
                </p:cNvSpPr>
                <p:nvPr/>
              </p:nvSpPr>
              <p:spPr bwMode="auto">
                <a:xfrm>
                  <a:off x="684" y="2541"/>
                  <a:ext cx="823" cy="595"/>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0"/>
                    </a:spcBef>
                  </a:pPr>
                  <a:r>
                    <a:rPr lang="pt-BR" altLang="pt-BR" dirty="0"/>
                    <a:t>conversor</a:t>
                  </a:r>
                </a:p>
                <a:p>
                  <a:pPr>
                    <a:spcBef>
                      <a:spcPct val="0"/>
                    </a:spcBef>
                  </a:pPr>
                  <a:r>
                    <a:rPr lang="pt-BR" altLang="pt-BR" dirty="0"/>
                    <a:t>série</a:t>
                  </a:r>
                </a:p>
                <a:p>
                  <a:pPr>
                    <a:spcBef>
                      <a:spcPct val="0"/>
                    </a:spcBef>
                  </a:pPr>
                  <a:r>
                    <a:rPr lang="pt-BR" altLang="pt-BR" dirty="0"/>
                    <a:t>paralelo</a:t>
                  </a:r>
                </a:p>
              </p:txBody>
            </p:sp>
            <p:sp>
              <p:nvSpPr>
                <p:cNvPr id="40976" name="Rectangle 18"/>
                <p:cNvSpPr>
                  <a:spLocks noChangeArrowheads="1"/>
                </p:cNvSpPr>
                <p:nvPr/>
              </p:nvSpPr>
              <p:spPr bwMode="auto">
                <a:xfrm>
                  <a:off x="2614" y="2207"/>
                  <a:ext cx="503"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FPB</a:t>
                  </a:r>
                  <a:r>
                    <a:rPr lang="pt-BR" altLang="pt-BR" baseline="-25000"/>
                    <a:t>X</a:t>
                  </a:r>
                  <a:endParaRPr lang="pt-BR" altLang="pt-BR"/>
                </a:p>
              </p:txBody>
            </p:sp>
            <p:sp>
              <p:nvSpPr>
                <p:cNvPr id="40977" name="Rectangle 19"/>
                <p:cNvSpPr>
                  <a:spLocks noChangeArrowheads="1"/>
                </p:cNvSpPr>
                <p:nvPr/>
              </p:nvSpPr>
              <p:spPr bwMode="auto">
                <a:xfrm>
                  <a:off x="2616" y="3444"/>
                  <a:ext cx="503"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FPB</a:t>
                  </a:r>
                  <a:r>
                    <a:rPr lang="pt-BR" altLang="pt-BR" baseline="-25000"/>
                    <a:t>X</a:t>
                  </a:r>
                  <a:endParaRPr lang="pt-BR" altLang="pt-BR"/>
                </a:p>
              </p:txBody>
            </p:sp>
            <p:sp>
              <p:nvSpPr>
                <p:cNvPr id="40978" name="Rectangle 20"/>
                <p:cNvSpPr>
                  <a:spLocks noChangeArrowheads="1"/>
                </p:cNvSpPr>
                <p:nvPr/>
              </p:nvSpPr>
              <p:spPr bwMode="auto">
                <a:xfrm>
                  <a:off x="2029" y="2189"/>
                  <a:ext cx="278"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T</a:t>
                  </a:r>
                  <a:r>
                    <a:rPr lang="pt-BR" altLang="pt-BR" baseline="-25000"/>
                    <a:t>b</a:t>
                  </a:r>
                  <a:endParaRPr lang="pt-BR" altLang="pt-BR"/>
                </a:p>
              </p:txBody>
            </p:sp>
            <p:sp>
              <p:nvSpPr>
                <p:cNvPr id="40979" name="AutoShape 21"/>
                <p:cNvSpPr>
                  <a:spLocks noChangeAspect="1" noChangeArrowheads="1"/>
                </p:cNvSpPr>
                <p:nvPr/>
              </p:nvSpPr>
              <p:spPr bwMode="auto">
                <a:xfrm>
                  <a:off x="3392" y="2183"/>
                  <a:ext cx="236" cy="227"/>
                </a:xfrm>
                <a:prstGeom prst="flowChartSummingJunction">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0980" name="AutoShape 22"/>
                <p:cNvSpPr>
                  <a:spLocks noChangeAspect="1" noChangeArrowheads="1"/>
                </p:cNvSpPr>
                <p:nvPr/>
              </p:nvSpPr>
              <p:spPr bwMode="auto">
                <a:xfrm>
                  <a:off x="4170" y="2794"/>
                  <a:ext cx="227" cy="219"/>
                </a:xfrm>
                <a:prstGeom prst="flowChartOr">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0981" name="AutoShape 23"/>
                <p:cNvSpPr>
                  <a:spLocks noChangeAspect="1" noChangeArrowheads="1"/>
                </p:cNvSpPr>
                <p:nvPr/>
              </p:nvSpPr>
              <p:spPr bwMode="auto">
                <a:xfrm>
                  <a:off x="3407" y="3440"/>
                  <a:ext cx="236" cy="227"/>
                </a:xfrm>
                <a:prstGeom prst="flowChartSummingJunction">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0982" name="Oval 24"/>
                <p:cNvSpPr>
                  <a:spLocks noChangeArrowheads="1"/>
                </p:cNvSpPr>
                <p:nvPr/>
              </p:nvSpPr>
              <p:spPr bwMode="auto">
                <a:xfrm>
                  <a:off x="3413" y="2687"/>
                  <a:ext cx="227" cy="227"/>
                </a:xfrm>
                <a:prstGeom prst="ellipse">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2800"/>
                    <a:t>~</a:t>
                  </a:r>
                </a:p>
              </p:txBody>
            </p:sp>
            <p:sp>
              <p:nvSpPr>
                <p:cNvPr id="40983" name="Freeform 25"/>
                <p:cNvSpPr>
                  <a:spLocks/>
                </p:cNvSpPr>
                <p:nvPr/>
              </p:nvSpPr>
              <p:spPr bwMode="auto">
                <a:xfrm>
                  <a:off x="1512" y="2297"/>
                  <a:ext cx="530" cy="346"/>
                </a:xfrm>
                <a:custGeom>
                  <a:avLst/>
                  <a:gdLst>
                    <a:gd name="T0" fmla="*/ 0 w 530"/>
                    <a:gd name="T1" fmla="*/ 346 h 346"/>
                    <a:gd name="T2" fmla="*/ 242 w 530"/>
                    <a:gd name="T3" fmla="*/ 346 h 346"/>
                    <a:gd name="T4" fmla="*/ 242 w 530"/>
                    <a:gd name="T5" fmla="*/ 0 h 346"/>
                    <a:gd name="T6" fmla="*/ 530 w 530"/>
                    <a:gd name="T7" fmla="*/ 0 h 346"/>
                    <a:gd name="T8" fmla="*/ 0 60000 65536"/>
                    <a:gd name="T9" fmla="*/ 0 60000 65536"/>
                    <a:gd name="T10" fmla="*/ 0 60000 65536"/>
                    <a:gd name="T11" fmla="*/ 0 60000 65536"/>
                    <a:gd name="T12" fmla="*/ 0 w 530"/>
                    <a:gd name="T13" fmla="*/ 0 h 346"/>
                    <a:gd name="T14" fmla="*/ 530 w 530"/>
                    <a:gd name="T15" fmla="*/ 346 h 346"/>
                  </a:gdLst>
                  <a:ahLst/>
                  <a:cxnLst>
                    <a:cxn ang="T8">
                      <a:pos x="T0" y="T1"/>
                    </a:cxn>
                    <a:cxn ang="T9">
                      <a:pos x="T2" y="T3"/>
                    </a:cxn>
                    <a:cxn ang="T10">
                      <a:pos x="T4" y="T5"/>
                    </a:cxn>
                    <a:cxn ang="T11">
                      <a:pos x="T6" y="T7"/>
                    </a:cxn>
                  </a:cxnLst>
                  <a:rect l="T12" t="T13" r="T14" b="T15"/>
                  <a:pathLst>
                    <a:path w="530" h="346">
                      <a:moveTo>
                        <a:pt x="0" y="346"/>
                      </a:moveTo>
                      <a:lnTo>
                        <a:pt x="242" y="346"/>
                      </a:lnTo>
                      <a:lnTo>
                        <a:pt x="242" y="0"/>
                      </a:lnTo>
                      <a:lnTo>
                        <a:pt x="530" y="0"/>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0984" name="Freeform 26"/>
                <p:cNvSpPr>
                  <a:spLocks/>
                </p:cNvSpPr>
                <p:nvPr/>
              </p:nvSpPr>
              <p:spPr bwMode="auto">
                <a:xfrm flipV="1">
                  <a:off x="1514" y="3029"/>
                  <a:ext cx="1107" cy="519"/>
                </a:xfrm>
                <a:custGeom>
                  <a:avLst/>
                  <a:gdLst>
                    <a:gd name="T0" fmla="*/ 0 w 530"/>
                    <a:gd name="T1" fmla="*/ 341445 h 346"/>
                    <a:gd name="T2" fmla="*/ 66278725 w 530"/>
                    <a:gd name="T3" fmla="*/ 341445 h 346"/>
                    <a:gd name="T4" fmla="*/ 66278725 w 530"/>
                    <a:gd name="T5" fmla="*/ 0 h 346"/>
                    <a:gd name="T6" fmla="*/ 145225032 w 530"/>
                    <a:gd name="T7" fmla="*/ 0 h 346"/>
                    <a:gd name="T8" fmla="*/ 0 60000 65536"/>
                    <a:gd name="T9" fmla="*/ 0 60000 65536"/>
                    <a:gd name="T10" fmla="*/ 0 60000 65536"/>
                    <a:gd name="T11" fmla="*/ 0 60000 65536"/>
                    <a:gd name="T12" fmla="*/ 0 w 530"/>
                    <a:gd name="T13" fmla="*/ 0 h 346"/>
                    <a:gd name="T14" fmla="*/ 530 w 530"/>
                    <a:gd name="T15" fmla="*/ 346 h 346"/>
                  </a:gdLst>
                  <a:ahLst/>
                  <a:cxnLst>
                    <a:cxn ang="T8">
                      <a:pos x="T0" y="T1"/>
                    </a:cxn>
                    <a:cxn ang="T9">
                      <a:pos x="T2" y="T3"/>
                    </a:cxn>
                    <a:cxn ang="T10">
                      <a:pos x="T4" y="T5"/>
                    </a:cxn>
                    <a:cxn ang="T11">
                      <a:pos x="T6" y="T7"/>
                    </a:cxn>
                  </a:cxnLst>
                  <a:rect l="T12" t="T13" r="T14" b="T15"/>
                  <a:pathLst>
                    <a:path w="530" h="346">
                      <a:moveTo>
                        <a:pt x="0" y="346"/>
                      </a:moveTo>
                      <a:lnTo>
                        <a:pt x="242" y="346"/>
                      </a:lnTo>
                      <a:lnTo>
                        <a:pt x="242" y="0"/>
                      </a:lnTo>
                      <a:lnTo>
                        <a:pt x="530" y="0"/>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40985" name="Line 27"/>
                <p:cNvSpPr>
                  <a:spLocks noChangeShapeType="1"/>
                </p:cNvSpPr>
                <p:nvPr/>
              </p:nvSpPr>
              <p:spPr bwMode="auto">
                <a:xfrm>
                  <a:off x="2319" y="2297"/>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86" name="Line 28"/>
                <p:cNvSpPr>
                  <a:spLocks noChangeShapeType="1"/>
                </p:cNvSpPr>
                <p:nvPr/>
              </p:nvSpPr>
              <p:spPr bwMode="auto">
                <a:xfrm>
                  <a:off x="3111" y="2309"/>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87" name="Line 29"/>
                <p:cNvSpPr>
                  <a:spLocks noChangeShapeType="1"/>
                </p:cNvSpPr>
                <p:nvPr/>
              </p:nvSpPr>
              <p:spPr bwMode="auto">
                <a:xfrm>
                  <a:off x="3119" y="3554"/>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88" name="Rectangle 31"/>
                <p:cNvSpPr>
                  <a:spLocks noChangeArrowheads="1"/>
                </p:cNvSpPr>
                <p:nvPr/>
              </p:nvSpPr>
              <p:spPr bwMode="auto">
                <a:xfrm>
                  <a:off x="3352" y="3091"/>
                  <a:ext cx="358"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90º</a:t>
                  </a:r>
                </a:p>
              </p:txBody>
            </p:sp>
            <p:sp>
              <p:nvSpPr>
                <p:cNvPr id="40989" name="Line 32"/>
                <p:cNvSpPr>
                  <a:spLocks noChangeShapeType="1"/>
                </p:cNvSpPr>
                <p:nvPr/>
              </p:nvSpPr>
              <p:spPr bwMode="auto">
                <a:xfrm flipV="1">
                  <a:off x="3520" y="2412"/>
                  <a:ext cx="0" cy="277"/>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90" name="Line 33"/>
                <p:cNvSpPr>
                  <a:spLocks noChangeShapeType="1"/>
                </p:cNvSpPr>
                <p:nvPr/>
              </p:nvSpPr>
              <p:spPr bwMode="auto">
                <a:xfrm>
                  <a:off x="3519" y="2931"/>
                  <a:ext cx="0" cy="162"/>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91" name="Line 34"/>
                <p:cNvSpPr>
                  <a:spLocks noChangeShapeType="1"/>
                </p:cNvSpPr>
                <p:nvPr/>
              </p:nvSpPr>
              <p:spPr bwMode="auto">
                <a:xfrm>
                  <a:off x="3531" y="3301"/>
                  <a:ext cx="0" cy="138"/>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92" name="Freeform 37"/>
                <p:cNvSpPr>
                  <a:spLocks/>
                </p:cNvSpPr>
                <p:nvPr/>
              </p:nvSpPr>
              <p:spPr bwMode="auto">
                <a:xfrm>
                  <a:off x="3623" y="2297"/>
                  <a:ext cx="670" cy="496"/>
                </a:xfrm>
                <a:custGeom>
                  <a:avLst/>
                  <a:gdLst>
                    <a:gd name="T0" fmla="*/ 0 w 647"/>
                    <a:gd name="T1" fmla="*/ 0 h 358"/>
                    <a:gd name="T2" fmla="*/ 1170 w 647"/>
                    <a:gd name="T3" fmla="*/ 0 h 358"/>
                    <a:gd name="T4" fmla="*/ 1170 w 647"/>
                    <a:gd name="T5" fmla="*/ 91393 h 358"/>
                    <a:gd name="T6" fmla="*/ 0 60000 65536"/>
                    <a:gd name="T7" fmla="*/ 0 60000 65536"/>
                    <a:gd name="T8" fmla="*/ 0 60000 65536"/>
                    <a:gd name="T9" fmla="*/ 0 w 647"/>
                    <a:gd name="T10" fmla="*/ 0 h 358"/>
                    <a:gd name="T11" fmla="*/ 647 w 647"/>
                    <a:gd name="T12" fmla="*/ 358 h 358"/>
                  </a:gdLst>
                  <a:ahLst/>
                  <a:cxnLst>
                    <a:cxn ang="T6">
                      <a:pos x="T0" y="T1"/>
                    </a:cxn>
                    <a:cxn ang="T7">
                      <a:pos x="T2" y="T3"/>
                    </a:cxn>
                    <a:cxn ang="T8">
                      <a:pos x="T4" y="T5"/>
                    </a:cxn>
                  </a:cxnLst>
                  <a:rect l="T9" t="T10" r="T11" b="T12"/>
                  <a:pathLst>
                    <a:path w="647" h="358">
                      <a:moveTo>
                        <a:pt x="0" y="0"/>
                      </a:moveTo>
                      <a:lnTo>
                        <a:pt x="647" y="0"/>
                      </a:lnTo>
                      <a:lnTo>
                        <a:pt x="647" y="358"/>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40993" name="Freeform 38"/>
                <p:cNvSpPr>
                  <a:spLocks/>
                </p:cNvSpPr>
                <p:nvPr/>
              </p:nvSpPr>
              <p:spPr bwMode="auto">
                <a:xfrm flipV="1">
                  <a:off x="3649" y="3016"/>
                  <a:ext cx="647" cy="543"/>
                </a:xfrm>
                <a:custGeom>
                  <a:avLst/>
                  <a:gdLst>
                    <a:gd name="T0" fmla="*/ 0 w 647"/>
                    <a:gd name="T1" fmla="*/ 0 h 358"/>
                    <a:gd name="T2" fmla="*/ 647 w 647"/>
                    <a:gd name="T3" fmla="*/ 0 h 358"/>
                    <a:gd name="T4" fmla="*/ 647 w 647"/>
                    <a:gd name="T5" fmla="*/ 426358 h 358"/>
                    <a:gd name="T6" fmla="*/ 0 60000 65536"/>
                    <a:gd name="T7" fmla="*/ 0 60000 65536"/>
                    <a:gd name="T8" fmla="*/ 0 60000 65536"/>
                    <a:gd name="T9" fmla="*/ 0 w 647"/>
                    <a:gd name="T10" fmla="*/ 0 h 358"/>
                    <a:gd name="T11" fmla="*/ 647 w 647"/>
                    <a:gd name="T12" fmla="*/ 358 h 358"/>
                  </a:gdLst>
                  <a:ahLst/>
                  <a:cxnLst>
                    <a:cxn ang="T6">
                      <a:pos x="T0" y="T1"/>
                    </a:cxn>
                    <a:cxn ang="T7">
                      <a:pos x="T2" y="T3"/>
                    </a:cxn>
                    <a:cxn ang="T8">
                      <a:pos x="T4" y="T5"/>
                    </a:cxn>
                  </a:cxnLst>
                  <a:rect l="T9" t="T10" r="T11" b="T12"/>
                  <a:pathLst>
                    <a:path w="647" h="358">
                      <a:moveTo>
                        <a:pt x="0" y="0"/>
                      </a:moveTo>
                      <a:lnTo>
                        <a:pt x="647" y="0"/>
                      </a:lnTo>
                      <a:lnTo>
                        <a:pt x="647" y="358"/>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40994" name="Line 39"/>
                <p:cNvSpPr>
                  <a:spLocks noChangeShapeType="1"/>
                </p:cNvSpPr>
                <p:nvPr/>
              </p:nvSpPr>
              <p:spPr bwMode="auto">
                <a:xfrm>
                  <a:off x="4396" y="2912"/>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0995" name="Text Box 40"/>
                <p:cNvSpPr txBox="1">
                  <a:spLocks noChangeArrowheads="1"/>
                </p:cNvSpPr>
                <p:nvPr/>
              </p:nvSpPr>
              <p:spPr bwMode="auto">
                <a:xfrm>
                  <a:off x="4655" y="2804"/>
                  <a:ext cx="55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QPSK</a:t>
                  </a:r>
                </a:p>
              </p:txBody>
            </p:sp>
            <p:sp>
              <p:nvSpPr>
                <p:cNvPr id="40996" name="Text Box 41"/>
                <p:cNvSpPr txBox="1">
                  <a:spLocks noChangeArrowheads="1"/>
                </p:cNvSpPr>
                <p:nvPr/>
              </p:nvSpPr>
              <p:spPr bwMode="auto">
                <a:xfrm>
                  <a:off x="3819" y="2073"/>
                  <a:ext cx="2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e</a:t>
                  </a:r>
                  <a:r>
                    <a:rPr lang="pt-BR" altLang="pt-BR" baseline="-25000"/>
                    <a:t>I</a:t>
                  </a:r>
                  <a:endParaRPr lang="pt-BR" altLang="pt-BR"/>
                </a:p>
              </p:txBody>
            </p:sp>
            <p:sp>
              <p:nvSpPr>
                <p:cNvPr id="40997" name="Text Box 42"/>
                <p:cNvSpPr txBox="1">
                  <a:spLocks noChangeArrowheads="1"/>
                </p:cNvSpPr>
                <p:nvPr/>
              </p:nvSpPr>
              <p:spPr bwMode="auto">
                <a:xfrm>
                  <a:off x="3816" y="3333"/>
                  <a:ext cx="28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e</a:t>
                  </a:r>
                  <a:r>
                    <a:rPr lang="pt-BR" altLang="pt-BR" baseline="-25000"/>
                    <a:t>Q</a:t>
                  </a:r>
                  <a:endParaRPr lang="pt-BR" altLang="pt-BR"/>
                </a:p>
              </p:txBody>
            </p:sp>
          </p:grpSp>
        </p:grpSp>
        <p:sp>
          <p:nvSpPr>
            <p:cNvPr id="40972" name="Text Box 49"/>
            <p:cNvSpPr txBox="1">
              <a:spLocks noChangeArrowheads="1"/>
            </p:cNvSpPr>
            <p:nvPr/>
          </p:nvSpPr>
          <p:spPr bwMode="auto">
            <a:xfrm>
              <a:off x="2693" y="2922"/>
              <a:ext cx="73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99"/>
                  </a:solidFill>
                </a:rPr>
                <a:t>cos(w</a:t>
              </a:r>
              <a:r>
                <a:rPr lang="pt-BR" altLang="pt-BR" b="1" baseline="-25000">
                  <a:solidFill>
                    <a:srgbClr val="000099"/>
                  </a:solidFill>
                </a:rPr>
                <a:t>0</a:t>
              </a:r>
              <a:r>
                <a:rPr lang="pt-BR" altLang="pt-BR" b="1">
                  <a:solidFill>
                    <a:srgbClr val="000099"/>
                  </a:solidFill>
                </a:rPr>
                <a:t>t)</a:t>
              </a:r>
            </a:p>
          </p:txBody>
        </p:sp>
      </p:grpSp>
      <p:sp>
        <p:nvSpPr>
          <p:cNvPr id="2" name="Título 1"/>
          <p:cNvSpPr>
            <a:spLocks noGrp="1"/>
          </p:cNvSpPr>
          <p:nvPr>
            <p:ph type="title"/>
          </p:nvPr>
        </p:nvSpPr>
        <p:spPr/>
        <p:txBody>
          <a:bodyPr>
            <a:normAutofit/>
          </a:bodyPr>
          <a:lstStyle/>
          <a:p>
            <a:r>
              <a:rPr lang="pt-BR" altLang="pt-BR" sz="3200" dirty="0" smtClean="0"/>
              <a:t>Modulação </a:t>
            </a:r>
            <a:r>
              <a:rPr lang="pt-BR" altLang="pt-BR" sz="3200" dirty="0"/>
              <a:t>QPSK - PSK em quadratura ou 4-PSK</a:t>
            </a:r>
            <a:endParaRPr lang="pt-BR" sz="3200" dirty="0"/>
          </a:p>
        </p:txBody>
      </p:sp>
    </p:spTree>
    <p:extLst>
      <p:ext uri="{BB962C8B-B14F-4D97-AF65-F5344CB8AC3E}">
        <p14:creationId xmlns:p14="http://schemas.microsoft.com/office/powerpoint/2010/main" val="4101069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ChangeArrowheads="1"/>
          </p:cNvSpPr>
          <p:nvPr/>
        </p:nvSpPr>
        <p:spPr bwMode="auto">
          <a:xfrm>
            <a:off x="0" y="19050"/>
            <a:ext cx="91440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spcBef>
                <a:spcPct val="20000"/>
              </a:spcBef>
              <a:buClr>
                <a:srgbClr val="000099"/>
              </a:buClr>
              <a:buFont typeface="Wingdings" pitchFamily="2" charset="2"/>
              <a:buChar char="v"/>
            </a:pPr>
            <a:r>
              <a:rPr lang="pt-BR" altLang="pt-BR">
                <a:solidFill>
                  <a:srgbClr val="990000"/>
                </a:solidFill>
              </a:rPr>
              <a:t>distribuidor de sequências</a:t>
            </a:r>
            <a:r>
              <a:rPr lang="pt-BR" altLang="pt-BR"/>
              <a:t>:</a:t>
            </a:r>
          </a:p>
          <a:p>
            <a:pPr lvl="1" algn="l">
              <a:spcBef>
                <a:spcPct val="20000"/>
              </a:spcBef>
              <a:buFont typeface="Wingdings" pitchFamily="2" charset="2"/>
              <a:buChar char="Ø"/>
            </a:pPr>
            <a:r>
              <a:rPr lang="pt-BR" altLang="pt-BR"/>
              <a:t>coloca alternadamente nas duas saídas os bits do sinal digital.</a:t>
            </a:r>
          </a:p>
          <a:p>
            <a:pPr lvl="1" algn="l">
              <a:spcBef>
                <a:spcPct val="20000"/>
              </a:spcBef>
              <a:buFont typeface="Wingdings" pitchFamily="2" charset="2"/>
              <a:buChar char="Ø"/>
            </a:pPr>
            <a:r>
              <a:rPr lang="pt-BR" altLang="pt-BR"/>
              <a:t>Uma das saídas é atrasada de T</a:t>
            </a:r>
            <a:r>
              <a:rPr lang="pt-BR" altLang="pt-BR" baseline="-25000"/>
              <a:t>b</a:t>
            </a:r>
            <a:r>
              <a:rPr lang="pt-BR" altLang="pt-BR"/>
              <a:t> segundos.</a:t>
            </a:r>
          </a:p>
          <a:p>
            <a:pPr lvl="1" algn="l">
              <a:spcBef>
                <a:spcPct val="20000"/>
              </a:spcBef>
              <a:buFont typeface="Wingdings" pitchFamily="2" charset="2"/>
              <a:buChar char="Ø"/>
            </a:pPr>
            <a:r>
              <a:rPr lang="pt-BR" altLang="pt-BR"/>
              <a:t>Tem-se duas sequências, S</a:t>
            </a:r>
            <a:r>
              <a:rPr lang="pt-BR" altLang="pt-BR" baseline="-25000"/>
              <a:t>I</a:t>
            </a:r>
            <a:r>
              <a:rPr lang="pt-BR" altLang="pt-BR"/>
              <a:t> e S</a:t>
            </a:r>
            <a:r>
              <a:rPr lang="pt-BR" altLang="pt-BR" baseline="-25000"/>
              <a:t>Q</a:t>
            </a:r>
            <a:r>
              <a:rPr lang="pt-BR" altLang="pt-BR"/>
              <a:t>, que formam os dbits.</a:t>
            </a:r>
          </a:p>
        </p:txBody>
      </p:sp>
      <p:grpSp>
        <p:nvGrpSpPr>
          <p:cNvPr id="6150" name="Group 16"/>
          <p:cNvGrpSpPr>
            <a:grpSpLocks/>
          </p:cNvGrpSpPr>
          <p:nvPr/>
        </p:nvGrpSpPr>
        <p:grpSpPr bwMode="auto">
          <a:xfrm>
            <a:off x="4763" y="1739900"/>
            <a:ext cx="9180513" cy="790575"/>
            <a:chOff x="51" y="1240"/>
            <a:chExt cx="5783" cy="498"/>
          </a:xfrm>
        </p:grpSpPr>
        <p:sp>
          <p:nvSpPr>
            <p:cNvPr id="6154" name="Text Box 3"/>
            <p:cNvSpPr txBox="1">
              <a:spLocks noChangeArrowheads="1"/>
            </p:cNvSpPr>
            <p:nvPr/>
          </p:nvSpPr>
          <p:spPr bwMode="auto">
            <a:xfrm>
              <a:off x="51" y="1437"/>
              <a:ext cx="19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a:t>1 </a:t>
              </a:r>
              <a:r>
                <a:rPr lang="pt-BR" altLang="pt-BR">
                  <a:solidFill>
                    <a:srgbClr val="0000CC"/>
                  </a:solidFill>
                </a:rPr>
                <a:t>0</a:t>
              </a:r>
              <a:r>
                <a:rPr lang="pt-BR" altLang="pt-BR"/>
                <a:t> 0 </a:t>
              </a:r>
              <a:r>
                <a:rPr lang="pt-BR" altLang="pt-BR">
                  <a:solidFill>
                    <a:srgbClr val="0000CC"/>
                  </a:solidFill>
                </a:rPr>
                <a:t>0</a:t>
              </a:r>
              <a:r>
                <a:rPr lang="pt-BR" altLang="pt-BR"/>
                <a:t> 1 </a:t>
              </a:r>
              <a:r>
                <a:rPr lang="pt-BR" altLang="pt-BR">
                  <a:solidFill>
                    <a:srgbClr val="0000CC"/>
                  </a:solidFill>
                </a:rPr>
                <a:t>1</a:t>
              </a:r>
              <a:r>
                <a:rPr lang="pt-BR" altLang="pt-BR"/>
                <a:t> 0 </a:t>
              </a:r>
              <a:r>
                <a:rPr lang="pt-BR" altLang="pt-BR">
                  <a:solidFill>
                    <a:srgbClr val="0000CC"/>
                  </a:solidFill>
                </a:rPr>
                <a:t>1</a:t>
              </a:r>
              <a:r>
                <a:rPr lang="pt-BR" altLang="pt-BR"/>
                <a:t> 1 </a:t>
              </a:r>
              <a:r>
                <a:rPr lang="pt-BR" altLang="pt-BR">
                  <a:solidFill>
                    <a:srgbClr val="0000CC"/>
                  </a:solidFill>
                </a:rPr>
                <a:t>1</a:t>
              </a:r>
              <a:r>
                <a:rPr lang="pt-BR" altLang="pt-BR"/>
                <a:t> 0 </a:t>
              </a:r>
              <a:r>
                <a:rPr lang="pt-BR" altLang="pt-BR">
                  <a:solidFill>
                    <a:srgbClr val="0000CC"/>
                  </a:solidFill>
                </a:rPr>
                <a:t>0</a:t>
              </a:r>
              <a:r>
                <a:rPr lang="pt-BR" altLang="pt-BR"/>
                <a:t> 1 </a:t>
              </a:r>
              <a:r>
                <a:rPr lang="pt-BR" altLang="pt-BR">
                  <a:solidFill>
                    <a:srgbClr val="0000CC"/>
                  </a:solidFill>
                </a:rPr>
                <a:t>0</a:t>
              </a:r>
              <a:endParaRPr lang="pt-BR" altLang="pt-BR"/>
            </a:p>
          </p:txBody>
        </p:sp>
        <p:sp>
          <p:nvSpPr>
            <p:cNvPr id="6155" name="Rectangle 5"/>
            <p:cNvSpPr>
              <a:spLocks noChangeArrowheads="1"/>
            </p:cNvSpPr>
            <p:nvPr/>
          </p:nvSpPr>
          <p:spPr bwMode="auto">
            <a:xfrm>
              <a:off x="2174" y="1442"/>
              <a:ext cx="375" cy="208"/>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S/P</a:t>
              </a:r>
            </a:p>
          </p:txBody>
        </p:sp>
        <p:sp>
          <p:nvSpPr>
            <p:cNvPr id="6156" name="Rectangle 6"/>
            <p:cNvSpPr>
              <a:spLocks noChangeArrowheads="1"/>
            </p:cNvSpPr>
            <p:nvPr/>
          </p:nvSpPr>
          <p:spPr bwMode="auto">
            <a:xfrm>
              <a:off x="3957" y="1245"/>
              <a:ext cx="278"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T</a:t>
              </a:r>
              <a:r>
                <a:rPr lang="pt-BR" altLang="pt-BR" baseline="-25000"/>
                <a:t>b</a:t>
              </a:r>
              <a:endParaRPr lang="pt-BR" altLang="pt-BR"/>
            </a:p>
          </p:txBody>
        </p:sp>
        <p:sp>
          <p:nvSpPr>
            <p:cNvPr id="6157" name="Text Box 7"/>
            <p:cNvSpPr txBox="1">
              <a:spLocks noChangeArrowheads="1"/>
            </p:cNvSpPr>
            <p:nvPr/>
          </p:nvSpPr>
          <p:spPr bwMode="auto">
            <a:xfrm>
              <a:off x="2731" y="1259"/>
              <a:ext cx="10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a:t>1 0 1 0 1 0 1</a:t>
              </a:r>
            </a:p>
          </p:txBody>
        </p:sp>
        <p:sp>
          <p:nvSpPr>
            <p:cNvPr id="6158" name="Text Box 8"/>
            <p:cNvSpPr txBox="1">
              <a:spLocks noChangeArrowheads="1"/>
            </p:cNvSpPr>
            <p:nvPr/>
          </p:nvSpPr>
          <p:spPr bwMode="auto">
            <a:xfrm>
              <a:off x="4464" y="1240"/>
              <a:ext cx="13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a:t>1 0 1 0 1 0 1</a:t>
              </a:r>
              <a:r>
                <a:rPr lang="pt-BR" altLang="pt-BR">
                  <a:sym typeface="Symbol" pitchFamily="18" charset="2"/>
                </a:rPr>
                <a:t>S</a:t>
              </a:r>
              <a:r>
                <a:rPr lang="pt-BR" altLang="pt-BR" baseline="-25000">
                  <a:sym typeface="Symbol" pitchFamily="18" charset="2"/>
                </a:rPr>
                <a:t>I</a:t>
              </a:r>
              <a:endParaRPr lang="pt-BR" altLang="pt-BR"/>
            </a:p>
          </p:txBody>
        </p:sp>
        <p:sp>
          <p:nvSpPr>
            <p:cNvPr id="6159" name="Text Box 9"/>
            <p:cNvSpPr txBox="1">
              <a:spLocks noChangeArrowheads="1"/>
            </p:cNvSpPr>
            <p:nvPr/>
          </p:nvSpPr>
          <p:spPr bwMode="auto">
            <a:xfrm>
              <a:off x="4472" y="1530"/>
              <a:ext cx="136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solidFill>
                    <a:srgbClr val="0000CC"/>
                  </a:solidFill>
                </a:rPr>
                <a:t>0 0 1 1 1 0 0</a:t>
              </a:r>
              <a:r>
                <a:rPr lang="pt-BR" altLang="pt-BR">
                  <a:solidFill>
                    <a:srgbClr val="0000CC"/>
                  </a:solidFill>
                  <a:sym typeface="Symbol" pitchFamily="18" charset="2"/>
                </a:rPr>
                <a:t>S</a:t>
              </a:r>
              <a:r>
                <a:rPr lang="pt-BR" altLang="pt-BR" baseline="-25000">
                  <a:solidFill>
                    <a:srgbClr val="0000CC"/>
                  </a:solidFill>
                  <a:sym typeface="Symbol" pitchFamily="18" charset="2"/>
                </a:rPr>
                <a:t>Q</a:t>
              </a:r>
              <a:endParaRPr lang="pt-BR" altLang="pt-BR"/>
            </a:p>
          </p:txBody>
        </p:sp>
        <p:sp>
          <p:nvSpPr>
            <p:cNvPr id="6160" name="Line 10"/>
            <p:cNvSpPr>
              <a:spLocks noChangeShapeType="1"/>
            </p:cNvSpPr>
            <p:nvPr/>
          </p:nvSpPr>
          <p:spPr bwMode="auto">
            <a:xfrm>
              <a:off x="1947" y="1547"/>
              <a:ext cx="21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6161" name="Line 11"/>
            <p:cNvSpPr>
              <a:spLocks noChangeShapeType="1"/>
            </p:cNvSpPr>
            <p:nvPr/>
          </p:nvSpPr>
          <p:spPr bwMode="auto">
            <a:xfrm rot="3413319" flipV="1">
              <a:off x="2641" y="1326"/>
              <a:ext cx="1" cy="22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6162" name="Line 12"/>
            <p:cNvSpPr>
              <a:spLocks noChangeShapeType="1"/>
            </p:cNvSpPr>
            <p:nvPr/>
          </p:nvSpPr>
          <p:spPr bwMode="auto">
            <a:xfrm>
              <a:off x="3733" y="1354"/>
              <a:ext cx="21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6163" name="Line 13"/>
            <p:cNvSpPr>
              <a:spLocks noChangeShapeType="1"/>
            </p:cNvSpPr>
            <p:nvPr/>
          </p:nvSpPr>
          <p:spPr bwMode="auto">
            <a:xfrm>
              <a:off x="4238" y="1343"/>
              <a:ext cx="21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6164" name="Freeform 14"/>
            <p:cNvSpPr>
              <a:spLocks/>
            </p:cNvSpPr>
            <p:nvPr/>
          </p:nvSpPr>
          <p:spPr bwMode="auto">
            <a:xfrm>
              <a:off x="2555" y="1522"/>
              <a:ext cx="1916" cy="188"/>
            </a:xfrm>
            <a:custGeom>
              <a:avLst/>
              <a:gdLst>
                <a:gd name="T0" fmla="*/ 0 w 1916"/>
                <a:gd name="T1" fmla="*/ 0 h 138"/>
                <a:gd name="T2" fmla="*/ 139 w 1916"/>
                <a:gd name="T3" fmla="*/ 0 h 138"/>
                <a:gd name="T4" fmla="*/ 1916 w 1916"/>
                <a:gd name="T5" fmla="*/ 0 h 138"/>
                <a:gd name="T6" fmla="*/ 0 60000 65536"/>
                <a:gd name="T7" fmla="*/ 0 60000 65536"/>
                <a:gd name="T8" fmla="*/ 0 60000 65536"/>
                <a:gd name="T9" fmla="*/ 0 w 1916"/>
                <a:gd name="T10" fmla="*/ 0 h 138"/>
                <a:gd name="T11" fmla="*/ 1916 w 1916"/>
                <a:gd name="T12" fmla="*/ 138 h 138"/>
              </a:gdLst>
              <a:ahLst/>
              <a:cxnLst>
                <a:cxn ang="T6">
                  <a:pos x="T0" y="T1"/>
                </a:cxn>
                <a:cxn ang="T7">
                  <a:pos x="T2" y="T3"/>
                </a:cxn>
                <a:cxn ang="T8">
                  <a:pos x="T4" y="T5"/>
                </a:cxn>
              </a:cxnLst>
              <a:rect l="T9" t="T10" r="T11" b="T12"/>
              <a:pathLst>
                <a:path w="1916" h="138">
                  <a:moveTo>
                    <a:pt x="0" y="0"/>
                  </a:moveTo>
                  <a:lnTo>
                    <a:pt x="139" y="138"/>
                  </a:lnTo>
                  <a:lnTo>
                    <a:pt x="1916" y="138"/>
                  </a:lnTo>
                </a:path>
              </a:pathLst>
            </a:custGeom>
            <a:noFill/>
            <a:ln w="12700" cap="flat" cmpd="sng">
              <a:solidFill>
                <a:srgbClr val="0000CC"/>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grpSp>
      <p:sp>
        <p:nvSpPr>
          <p:cNvPr id="6151" name="Rectangle 17"/>
          <p:cNvSpPr>
            <a:spLocks noChangeArrowheads="1"/>
          </p:cNvSpPr>
          <p:nvPr/>
        </p:nvSpPr>
        <p:spPr bwMode="auto">
          <a:xfrm>
            <a:off x="0" y="2684463"/>
            <a:ext cx="9144000"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spcBef>
                <a:spcPct val="20000"/>
              </a:spcBef>
              <a:buClr>
                <a:srgbClr val="000099"/>
              </a:buClr>
              <a:buFont typeface="Wingdings" pitchFamily="2" charset="2"/>
              <a:buChar char="v"/>
            </a:pPr>
            <a:r>
              <a:rPr lang="pt-BR" altLang="pt-BR"/>
              <a:t>observe que a taxa de símbolos destas sequências foi reduzida para a metade.</a:t>
            </a:r>
          </a:p>
          <a:p>
            <a:pPr algn="l">
              <a:spcBef>
                <a:spcPct val="20000"/>
              </a:spcBef>
              <a:buClr>
                <a:srgbClr val="000099"/>
              </a:buClr>
              <a:buFont typeface="Wingdings" pitchFamily="2" charset="2"/>
              <a:buChar char="v"/>
            </a:pPr>
            <a:r>
              <a:rPr lang="pt-BR" altLang="pt-BR"/>
              <a:t>a sequência S</a:t>
            </a:r>
            <a:r>
              <a:rPr lang="pt-BR" altLang="pt-BR" baseline="-25000"/>
              <a:t>I</a:t>
            </a:r>
            <a:r>
              <a:rPr lang="pt-BR" altLang="pt-BR"/>
              <a:t> modula uma portadora com fase nula e a S</a:t>
            </a:r>
            <a:r>
              <a:rPr lang="pt-BR" altLang="pt-BR" baseline="-25000"/>
              <a:t>Q</a:t>
            </a:r>
            <a:r>
              <a:rPr lang="pt-BR" altLang="pt-BR"/>
              <a:t> modula a portadora com fase 90º.</a:t>
            </a:r>
          </a:p>
          <a:p>
            <a:pPr algn="l">
              <a:spcBef>
                <a:spcPct val="20000"/>
              </a:spcBef>
              <a:buClr>
                <a:srgbClr val="000099"/>
              </a:buClr>
              <a:buFont typeface="Wingdings" pitchFamily="2" charset="2"/>
              <a:buChar char="v"/>
            </a:pPr>
            <a:r>
              <a:rPr lang="pt-BR" altLang="pt-BR"/>
              <a:t>tem-se dois sinais BPSK: e</a:t>
            </a:r>
            <a:r>
              <a:rPr lang="pt-BR" altLang="pt-BR" baseline="-25000"/>
              <a:t>I</a:t>
            </a:r>
            <a:r>
              <a:rPr lang="pt-BR" altLang="pt-BR"/>
              <a:t>(t) e e</a:t>
            </a:r>
            <a:r>
              <a:rPr lang="pt-BR" altLang="pt-BR" baseline="-25000"/>
              <a:t>Q</a:t>
            </a:r>
            <a:r>
              <a:rPr lang="pt-BR" altLang="pt-BR"/>
              <a:t>(t)</a:t>
            </a:r>
          </a:p>
        </p:txBody>
      </p:sp>
      <p:graphicFrame>
        <p:nvGraphicFramePr>
          <p:cNvPr id="6146" name="Object 21"/>
          <p:cNvGraphicFramePr>
            <a:graphicFrameLocks noChangeAspect="1"/>
          </p:cNvGraphicFramePr>
          <p:nvPr>
            <p:extLst>
              <p:ext uri="{D42A27DB-BD31-4B8C-83A1-F6EECF244321}">
                <p14:modId xmlns:p14="http://schemas.microsoft.com/office/powerpoint/2010/main" val="2091453711"/>
              </p:ext>
            </p:extLst>
          </p:nvPr>
        </p:nvGraphicFramePr>
        <p:xfrm>
          <a:off x="1454150" y="4633913"/>
          <a:ext cx="6170613" cy="534987"/>
        </p:xfrm>
        <a:graphic>
          <a:graphicData uri="http://schemas.openxmlformats.org/presentationml/2006/ole">
            <mc:AlternateContent xmlns:mc="http://schemas.openxmlformats.org/markup-compatibility/2006">
              <mc:Choice xmlns:v="urn:schemas-microsoft-com:vml" Requires="v">
                <p:oleObj spid="_x0000_s245776" name="Equação" r:id="rId3" imgW="2463800" imgH="215900" progId="Equation.3">
                  <p:embed/>
                </p:oleObj>
              </mc:Choice>
              <mc:Fallback>
                <p:oleObj name="Equação" r:id="rId3" imgW="24638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50" y="4633913"/>
                        <a:ext cx="6170613" cy="534987"/>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22"/>
          <p:cNvSpPr>
            <a:spLocks noChangeArrowheads="1"/>
          </p:cNvSpPr>
          <p:nvPr/>
        </p:nvSpPr>
        <p:spPr bwMode="auto">
          <a:xfrm>
            <a:off x="0" y="5338763"/>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spcBef>
                <a:spcPct val="20000"/>
              </a:spcBef>
              <a:buClr>
                <a:srgbClr val="000099"/>
              </a:buClr>
              <a:buFont typeface="Wingdings" pitchFamily="2" charset="2"/>
              <a:buChar char="v"/>
            </a:pPr>
            <a:r>
              <a:rPr lang="pt-BR" altLang="pt-BR"/>
              <a:t>estes dois sinais são somados para gerar o sinal QPSK. </a:t>
            </a:r>
          </a:p>
        </p:txBody>
      </p:sp>
      <p:graphicFrame>
        <p:nvGraphicFramePr>
          <p:cNvPr id="6147" name="Object 23"/>
          <p:cNvGraphicFramePr>
            <a:graphicFrameLocks noChangeAspect="1"/>
          </p:cNvGraphicFramePr>
          <p:nvPr>
            <p:extLst>
              <p:ext uri="{D42A27DB-BD31-4B8C-83A1-F6EECF244321}">
                <p14:modId xmlns:p14="http://schemas.microsoft.com/office/powerpoint/2010/main" val="919357490"/>
              </p:ext>
            </p:extLst>
          </p:nvPr>
        </p:nvGraphicFramePr>
        <p:xfrm>
          <a:off x="1944688" y="5867400"/>
          <a:ext cx="5183187" cy="534988"/>
        </p:xfrm>
        <a:graphic>
          <a:graphicData uri="http://schemas.openxmlformats.org/presentationml/2006/ole">
            <mc:AlternateContent xmlns:mc="http://schemas.openxmlformats.org/markup-compatibility/2006">
              <mc:Choice xmlns:v="urn:schemas-microsoft-com:vml" Requires="v">
                <p:oleObj spid="_x0000_s245777" name="Equação" r:id="rId5" imgW="2070100" imgH="215900" progId="Equation.3">
                  <p:embed/>
                </p:oleObj>
              </mc:Choice>
              <mc:Fallback>
                <p:oleObj name="Equação" r:id="rId5" imgW="20701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688" y="5867400"/>
                        <a:ext cx="5183187" cy="534988"/>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16960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0" y="620713"/>
            <a:ext cx="9144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800100" indent="-34290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25000"/>
              </a:lnSpc>
              <a:spcBef>
                <a:spcPct val="20000"/>
              </a:spcBef>
              <a:buClr>
                <a:srgbClr val="000099"/>
              </a:buClr>
              <a:buFont typeface="Wingdings" pitchFamily="2" charset="2"/>
              <a:buChar char="v"/>
            </a:pPr>
            <a:r>
              <a:rPr lang="pt-BR" altLang="pt-BR" dirty="0"/>
              <a:t>observe que </a:t>
            </a:r>
            <a:r>
              <a:rPr lang="pt-BR" altLang="pt-BR" dirty="0" err="1"/>
              <a:t>e</a:t>
            </a:r>
            <a:r>
              <a:rPr lang="pt-BR" altLang="pt-BR" baseline="-25000" dirty="0" err="1"/>
              <a:t>I</a:t>
            </a:r>
            <a:r>
              <a:rPr lang="pt-BR" altLang="pt-BR" dirty="0"/>
              <a:t> tem fases 0º e 180º e </a:t>
            </a:r>
            <a:r>
              <a:rPr lang="pt-BR" altLang="pt-BR" dirty="0" err="1"/>
              <a:t>e</a:t>
            </a:r>
            <a:r>
              <a:rPr lang="pt-BR" altLang="pt-BR" baseline="-25000" dirty="0" err="1"/>
              <a:t>Q</a:t>
            </a:r>
            <a:r>
              <a:rPr lang="pt-BR" altLang="pt-BR" dirty="0"/>
              <a:t> tem fases 90º e -90º.</a:t>
            </a:r>
          </a:p>
          <a:p>
            <a:pPr algn="l">
              <a:lnSpc>
                <a:spcPct val="125000"/>
              </a:lnSpc>
              <a:spcBef>
                <a:spcPct val="20000"/>
              </a:spcBef>
              <a:buClr>
                <a:srgbClr val="000099"/>
              </a:buClr>
              <a:buFont typeface="Wingdings" pitchFamily="2" charset="2"/>
              <a:buChar char="v"/>
            </a:pPr>
            <a:r>
              <a:rPr lang="pt-BR" altLang="pt-BR" dirty="0"/>
              <a:t>A soma: </a:t>
            </a:r>
            <a:r>
              <a:rPr lang="pt-BR" altLang="pt-BR" dirty="0" err="1"/>
              <a:t>e</a:t>
            </a:r>
            <a:r>
              <a:rPr lang="pt-BR" altLang="pt-BR" baseline="-25000" dirty="0" err="1"/>
              <a:t>I</a:t>
            </a:r>
            <a:r>
              <a:rPr lang="pt-BR" altLang="pt-BR" dirty="0"/>
              <a:t> + </a:t>
            </a:r>
            <a:r>
              <a:rPr lang="pt-BR" altLang="pt-BR" dirty="0" err="1"/>
              <a:t>e</a:t>
            </a:r>
            <a:r>
              <a:rPr lang="pt-BR" altLang="pt-BR" baseline="-25000" dirty="0" err="1"/>
              <a:t>Q</a:t>
            </a:r>
            <a:r>
              <a:rPr lang="pt-BR" altLang="pt-BR" dirty="0"/>
              <a:t> apresenta fases  45º, 135º, -45º, e -135º.</a:t>
            </a:r>
          </a:p>
          <a:p>
            <a:pPr algn="l">
              <a:lnSpc>
                <a:spcPct val="125000"/>
              </a:lnSpc>
              <a:spcBef>
                <a:spcPct val="20000"/>
              </a:spcBef>
              <a:buClr>
                <a:srgbClr val="000099"/>
              </a:buClr>
              <a:buFont typeface="Wingdings" pitchFamily="2" charset="2"/>
              <a:buChar char="v"/>
            </a:pPr>
            <a:r>
              <a:rPr lang="pt-BR" altLang="pt-BR" dirty="0"/>
              <a:t>o intervalo entre símbolos é 2T</a:t>
            </a:r>
            <a:r>
              <a:rPr lang="pt-BR" altLang="pt-BR" baseline="-25000" dirty="0"/>
              <a:t>b</a:t>
            </a:r>
            <a:r>
              <a:rPr lang="pt-BR" altLang="pt-BR" dirty="0"/>
              <a:t> </a:t>
            </a:r>
            <a:r>
              <a:rPr lang="pt-BR" altLang="pt-BR" dirty="0">
                <a:sym typeface="Symbol" pitchFamily="18" charset="2"/>
              </a:rPr>
              <a:t> a taxa de transmissão é reduzida para a metade.</a:t>
            </a:r>
          </a:p>
          <a:p>
            <a:pPr lvl="1" algn="l">
              <a:lnSpc>
                <a:spcPct val="125000"/>
              </a:lnSpc>
              <a:spcBef>
                <a:spcPct val="20000"/>
              </a:spcBef>
              <a:buClr>
                <a:srgbClr val="000099"/>
              </a:buClr>
              <a:buFont typeface="Wingdings" pitchFamily="2" charset="2"/>
              <a:buChar char="Ø"/>
            </a:pPr>
            <a:r>
              <a:rPr lang="pt-BR" altLang="pt-BR" dirty="0">
                <a:solidFill>
                  <a:srgbClr val="006600"/>
                </a:solidFill>
              </a:rPr>
              <a:t>sistemas QPSK com mesma largura de banda que o PSK transmitem o dobro de informação.</a:t>
            </a:r>
          </a:p>
        </p:txBody>
      </p:sp>
      <p:graphicFrame>
        <p:nvGraphicFramePr>
          <p:cNvPr id="7170" name="Object 3"/>
          <p:cNvGraphicFramePr>
            <a:graphicFrameLocks noChangeAspect="1"/>
          </p:cNvGraphicFramePr>
          <p:nvPr/>
        </p:nvGraphicFramePr>
        <p:xfrm>
          <a:off x="1944688" y="76200"/>
          <a:ext cx="5183187" cy="534988"/>
        </p:xfrm>
        <a:graphic>
          <a:graphicData uri="http://schemas.openxmlformats.org/presentationml/2006/ole">
            <mc:AlternateContent xmlns:mc="http://schemas.openxmlformats.org/markup-compatibility/2006">
              <mc:Choice xmlns:v="urn:schemas-microsoft-com:vml" Requires="v">
                <p:oleObj spid="_x0000_s246793" name="Equação" r:id="rId3" imgW="2070100" imgH="215900" progId="Equation.3">
                  <p:embed/>
                </p:oleObj>
              </mc:Choice>
              <mc:Fallback>
                <p:oleObj name="Equação" r:id="rId3" imgW="20701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76200"/>
                        <a:ext cx="5183187" cy="534988"/>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3" name="Group 23"/>
          <p:cNvGrpSpPr>
            <a:grpSpLocks/>
          </p:cNvGrpSpPr>
          <p:nvPr/>
        </p:nvGrpSpPr>
        <p:grpSpPr bwMode="auto">
          <a:xfrm>
            <a:off x="3657600" y="3167063"/>
            <a:ext cx="5100638" cy="1795462"/>
            <a:chOff x="1260" y="1878"/>
            <a:chExt cx="3213" cy="1131"/>
          </a:xfrm>
        </p:grpSpPr>
        <p:grpSp>
          <p:nvGrpSpPr>
            <p:cNvPr id="7193" name="Group 20"/>
            <p:cNvGrpSpPr>
              <a:grpSpLocks/>
            </p:cNvGrpSpPr>
            <p:nvPr/>
          </p:nvGrpSpPr>
          <p:grpSpPr bwMode="auto">
            <a:xfrm>
              <a:off x="1260" y="2062"/>
              <a:ext cx="3210" cy="947"/>
              <a:chOff x="671" y="2147"/>
              <a:chExt cx="3210" cy="947"/>
            </a:xfrm>
          </p:grpSpPr>
          <p:sp>
            <p:nvSpPr>
              <p:cNvPr id="7196" name="Line 5"/>
              <p:cNvSpPr>
                <a:spLocks noChangeShapeType="1"/>
              </p:cNvSpPr>
              <p:nvPr/>
            </p:nvSpPr>
            <p:spPr bwMode="auto">
              <a:xfrm flipV="1">
                <a:off x="681" y="2147"/>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197" name="Line 6"/>
              <p:cNvSpPr>
                <a:spLocks noChangeShapeType="1"/>
              </p:cNvSpPr>
              <p:nvPr/>
            </p:nvSpPr>
            <p:spPr bwMode="auto">
              <a:xfrm flipV="1">
                <a:off x="1972" y="2147"/>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198" name="Line 7"/>
              <p:cNvSpPr>
                <a:spLocks noChangeShapeType="1"/>
              </p:cNvSpPr>
              <p:nvPr/>
            </p:nvSpPr>
            <p:spPr bwMode="auto">
              <a:xfrm rot="5400000" flipV="1">
                <a:off x="907" y="2388"/>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199" name="Line 8"/>
              <p:cNvSpPr>
                <a:spLocks noChangeShapeType="1"/>
              </p:cNvSpPr>
              <p:nvPr/>
            </p:nvSpPr>
            <p:spPr bwMode="auto">
              <a:xfrm rot="5400000" flipV="1">
                <a:off x="2720" y="2374"/>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0" name="Line 9"/>
              <p:cNvSpPr>
                <a:spLocks noChangeShapeType="1"/>
              </p:cNvSpPr>
              <p:nvPr/>
            </p:nvSpPr>
            <p:spPr bwMode="auto">
              <a:xfrm rot="-5400000" flipH="1" flipV="1">
                <a:off x="1733" y="2381"/>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1" name="Line 10"/>
              <p:cNvSpPr>
                <a:spLocks noChangeShapeType="1"/>
              </p:cNvSpPr>
              <p:nvPr/>
            </p:nvSpPr>
            <p:spPr bwMode="auto">
              <a:xfrm rot="-5400000" flipH="1" flipV="1">
                <a:off x="3645" y="2386"/>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2" name="Line 11"/>
              <p:cNvSpPr>
                <a:spLocks noChangeShapeType="1"/>
              </p:cNvSpPr>
              <p:nvPr/>
            </p:nvSpPr>
            <p:spPr bwMode="auto">
              <a:xfrm>
                <a:off x="3880" y="2622"/>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3" name="Line 12"/>
              <p:cNvSpPr>
                <a:spLocks noChangeShapeType="1"/>
              </p:cNvSpPr>
              <p:nvPr/>
            </p:nvSpPr>
            <p:spPr bwMode="auto">
              <a:xfrm>
                <a:off x="2480" y="2609"/>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4" name="Line 15"/>
              <p:cNvSpPr>
                <a:spLocks noChangeShapeType="1"/>
              </p:cNvSpPr>
              <p:nvPr/>
            </p:nvSpPr>
            <p:spPr bwMode="auto">
              <a:xfrm flipV="1">
                <a:off x="681" y="2159"/>
                <a:ext cx="438" cy="461"/>
              </a:xfrm>
              <a:prstGeom prst="line">
                <a:avLst/>
              </a:prstGeom>
              <a:noFill/>
              <a:ln w="28575">
                <a:solidFill>
                  <a:srgbClr val="0000CC"/>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5" name="Line 17"/>
              <p:cNvSpPr>
                <a:spLocks noChangeShapeType="1"/>
              </p:cNvSpPr>
              <p:nvPr/>
            </p:nvSpPr>
            <p:spPr bwMode="auto">
              <a:xfrm rot="10800000" flipV="1">
                <a:off x="3431" y="2618"/>
                <a:ext cx="438" cy="461"/>
              </a:xfrm>
              <a:prstGeom prst="line">
                <a:avLst/>
              </a:prstGeom>
              <a:noFill/>
              <a:ln w="28575">
                <a:solidFill>
                  <a:srgbClr val="0000CC"/>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6" name="Line 18"/>
              <p:cNvSpPr>
                <a:spLocks noChangeShapeType="1"/>
              </p:cNvSpPr>
              <p:nvPr/>
            </p:nvSpPr>
            <p:spPr bwMode="auto">
              <a:xfrm rot="5400000" flipV="1">
                <a:off x="2492" y="2597"/>
                <a:ext cx="438" cy="461"/>
              </a:xfrm>
              <a:prstGeom prst="line">
                <a:avLst/>
              </a:prstGeom>
              <a:noFill/>
              <a:ln w="28575">
                <a:solidFill>
                  <a:srgbClr val="0000CC"/>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7207" name="Line 19"/>
              <p:cNvSpPr>
                <a:spLocks noChangeShapeType="1"/>
              </p:cNvSpPr>
              <p:nvPr/>
            </p:nvSpPr>
            <p:spPr bwMode="auto">
              <a:xfrm rot="16200000" flipV="1">
                <a:off x="1520" y="2159"/>
                <a:ext cx="438" cy="461"/>
              </a:xfrm>
              <a:prstGeom prst="line">
                <a:avLst/>
              </a:prstGeom>
              <a:noFill/>
              <a:ln w="28575">
                <a:solidFill>
                  <a:srgbClr val="0000CC"/>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grpSp>
        <p:sp>
          <p:nvSpPr>
            <p:cNvPr id="7194" name="Text Box 21"/>
            <p:cNvSpPr txBox="1">
              <a:spLocks noChangeArrowheads="1"/>
            </p:cNvSpPr>
            <p:nvPr/>
          </p:nvSpPr>
          <p:spPr bwMode="auto">
            <a:xfrm>
              <a:off x="1330" y="1878"/>
              <a:ext cx="129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2400">
                  <a:latin typeface="Times New Roman" pitchFamily="18" charset="0"/>
                </a:rPr>
                <a:t>45º            135º</a:t>
              </a:r>
            </a:p>
          </p:txBody>
        </p:sp>
        <p:sp>
          <p:nvSpPr>
            <p:cNvPr id="7195" name="Text Box 22"/>
            <p:cNvSpPr txBox="1">
              <a:spLocks noChangeArrowheads="1"/>
            </p:cNvSpPr>
            <p:nvPr/>
          </p:nvSpPr>
          <p:spPr bwMode="auto">
            <a:xfrm>
              <a:off x="3055" y="2253"/>
              <a:ext cx="141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2400">
                  <a:latin typeface="Times New Roman" pitchFamily="18" charset="0"/>
                </a:rPr>
                <a:t>-45º            -135º</a:t>
              </a:r>
            </a:p>
          </p:txBody>
        </p:sp>
      </p:grpSp>
      <p:sp>
        <p:nvSpPr>
          <p:cNvPr id="7174" name="Text Box 47"/>
          <p:cNvSpPr txBox="1">
            <a:spLocks noChangeArrowheads="1"/>
          </p:cNvSpPr>
          <p:nvPr/>
        </p:nvSpPr>
        <p:spPr bwMode="auto">
          <a:xfrm>
            <a:off x="479425" y="3473450"/>
            <a:ext cx="1608430" cy="6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0"/>
              </a:spcBef>
            </a:pPr>
            <a:r>
              <a:rPr lang="pt-BR" altLang="pt-BR" dirty="0"/>
              <a:t>Composição</a:t>
            </a:r>
          </a:p>
          <a:p>
            <a:pPr>
              <a:spcBef>
                <a:spcPct val="0"/>
              </a:spcBef>
            </a:pPr>
            <a:r>
              <a:rPr lang="pt-BR" altLang="pt-BR" dirty="0"/>
              <a:t>das fases</a:t>
            </a:r>
          </a:p>
        </p:txBody>
      </p:sp>
      <p:sp>
        <p:nvSpPr>
          <p:cNvPr id="7175" name="AutoShape 48"/>
          <p:cNvSpPr>
            <a:spLocks noChangeArrowheads="1"/>
          </p:cNvSpPr>
          <p:nvPr/>
        </p:nvSpPr>
        <p:spPr bwMode="auto">
          <a:xfrm rot="21540000">
            <a:off x="2417763" y="3683000"/>
            <a:ext cx="714375" cy="144463"/>
          </a:xfrm>
          <a:prstGeom prst="rightArrow">
            <a:avLst>
              <a:gd name="adj1" fmla="val 50000"/>
              <a:gd name="adj2" fmla="val 78960"/>
            </a:avLst>
          </a:prstGeom>
          <a:solidFill>
            <a:srgbClr val="006600"/>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7176" name="Text Box 49"/>
          <p:cNvSpPr txBox="1">
            <a:spLocks noChangeArrowheads="1"/>
          </p:cNvSpPr>
          <p:nvPr/>
        </p:nvSpPr>
        <p:spPr bwMode="auto">
          <a:xfrm>
            <a:off x="504825" y="5029200"/>
            <a:ext cx="1820027" cy="94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0"/>
              </a:spcBef>
            </a:pPr>
            <a:r>
              <a:rPr lang="pt-BR" altLang="pt-BR" dirty="0">
                <a:solidFill>
                  <a:srgbClr val="006600"/>
                </a:solidFill>
              </a:rPr>
              <a:t>representação</a:t>
            </a:r>
          </a:p>
          <a:p>
            <a:pPr>
              <a:spcBef>
                <a:spcPct val="0"/>
              </a:spcBef>
            </a:pPr>
            <a:r>
              <a:rPr lang="pt-BR" altLang="pt-BR" dirty="0">
                <a:solidFill>
                  <a:srgbClr val="006600"/>
                </a:solidFill>
              </a:rPr>
              <a:t>das</a:t>
            </a:r>
          </a:p>
          <a:p>
            <a:pPr>
              <a:spcBef>
                <a:spcPct val="0"/>
              </a:spcBef>
            </a:pPr>
            <a:r>
              <a:rPr lang="pt-BR" altLang="pt-BR" dirty="0">
                <a:solidFill>
                  <a:srgbClr val="006600"/>
                </a:solidFill>
              </a:rPr>
              <a:t>Fases</a:t>
            </a:r>
          </a:p>
        </p:txBody>
      </p:sp>
      <p:sp>
        <p:nvSpPr>
          <p:cNvPr id="7177" name="AutoShape 50"/>
          <p:cNvSpPr>
            <a:spLocks noChangeArrowheads="1"/>
          </p:cNvSpPr>
          <p:nvPr/>
        </p:nvSpPr>
        <p:spPr bwMode="auto">
          <a:xfrm>
            <a:off x="2867025" y="5443538"/>
            <a:ext cx="714375" cy="144462"/>
          </a:xfrm>
          <a:prstGeom prst="rightArrow">
            <a:avLst>
              <a:gd name="adj1" fmla="val 50000"/>
              <a:gd name="adj2" fmla="val 78961"/>
            </a:avLst>
          </a:prstGeom>
          <a:solidFill>
            <a:srgbClr val="006600"/>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7178" name="Group 82"/>
          <p:cNvGrpSpPr>
            <a:grpSpLocks noChangeAspect="1"/>
          </p:cNvGrpSpPr>
          <p:nvPr/>
        </p:nvGrpSpPr>
        <p:grpSpPr bwMode="auto">
          <a:xfrm>
            <a:off x="4191000" y="4640263"/>
            <a:ext cx="1684338" cy="1684337"/>
            <a:chOff x="3168" y="2832"/>
            <a:chExt cx="1248" cy="1248"/>
          </a:xfrm>
        </p:grpSpPr>
        <p:sp>
          <p:nvSpPr>
            <p:cNvPr id="7186" name="Oval 59"/>
            <p:cNvSpPr>
              <a:spLocks noChangeAspect="1" noChangeArrowheads="1"/>
            </p:cNvSpPr>
            <p:nvPr/>
          </p:nvSpPr>
          <p:spPr bwMode="auto">
            <a:xfrm>
              <a:off x="3360" y="3057"/>
              <a:ext cx="907" cy="907"/>
            </a:xfrm>
            <a:prstGeom prst="ellipse">
              <a:avLst/>
            </a:prstGeom>
            <a:noFill/>
            <a:ln w="12700">
              <a:solidFill>
                <a:schemeClr val="tx1"/>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7187" name="Oval 55"/>
            <p:cNvSpPr>
              <a:spLocks noChangeAspect="1" noChangeArrowheads="1"/>
            </p:cNvSpPr>
            <p:nvPr/>
          </p:nvSpPr>
          <p:spPr bwMode="auto">
            <a:xfrm>
              <a:off x="3444" y="3195"/>
              <a:ext cx="45" cy="45"/>
            </a:xfrm>
            <a:prstGeom prst="ellipse">
              <a:avLst/>
            </a:prstGeom>
            <a:solidFill>
              <a:srgbClr val="FF00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7188" name="Oval 58"/>
            <p:cNvSpPr>
              <a:spLocks noChangeAspect="1" noChangeArrowheads="1"/>
            </p:cNvSpPr>
            <p:nvPr/>
          </p:nvSpPr>
          <p:spPr bwMode="auto">
            <a:xfrm>
              <a:off x="4116" y="3183"/>
              <a:ext cx="45" cy="45"/>
            </a:xfrm>
            <a:prstGeom prst="ellipse">
              <a:avLst/>
            </a:prstGeom>
            <a:solidFill>
              <a:srgbClr val="FF00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7189" name="Oval 74"/>
            <p:cNvSpPr>
              <a:spLocks noChangeAspect="1" noChangeArrowheads="1"/>
            </p:cNvSpPr>
            <p:nvPr/>
          </p:nvSpPr>
          <p:spPr bwMode="auto">
            <a:xfrm rot="5400000">
              <a:off x="3444" y="3788"/>
              <a:ext cx="45" cy="45"/>
            </a:xfrm>
            <a:prstGeom prst="ellipse">
              <a:avLst/>
            </a:prstGeom>
            <a:solidFill>
              <a:srgbClr val="FF00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7190" name="Oval 75"/>
            <p:cNvSpPr>
              <a:spLocks noChangeAspect="1" noChangeArrowheads="1"/>
            </p:cNvSpPr>
            <p:nvPr/>
          </p:nvSpPr>
          <p:spPr bwMode="auto">
            <a:xfrm rot="5400000">
              <a:off x="4112" y="3817"/>
              <a:ext cx="45" cy="45"/>
            </a:xfrm>
            <a:prstGeom prst="ellipse">
              <a:avLst/>
            </a:prstGeom>
            <a:solidFill>
              <a:srgbClr val="FF00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7191" name="Line 77"/>
            <p:cNvSpPr>
              <a:spLocks noChangeAspect="1" noChangeShapeType="1"/>
            </p:cNvSpPr>
            <p:nvPr/>
          </p:nvSpPr>
          <p:spPr bwMode="auto">
            <a:xfrm>
              <a:off x="3168" y="3504"/>
              <a:ext cx="1248" cy="0"/>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7192" name="Line 78"/>
            <p:cNvSpPr>
              <a:spLocks noChangeAspect="1" noChangeShapeType="1"/>
            </p:cNvSpPr>
            <p:nvPr/>
          </p:nvSpPr>
          <p:spPr bwMode="auto">
            <a:xfrm>
              <a:off x="3816" y="2832"/>
              <a:ext cx="0" cy="1248"/>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grpSp>
      <p:sp>
        <p:nvSpPr>
          <p:cNvPr id="7179" name="Text Box 83"/>
          <p:cNvSpPr txBox="1">
            <a:spLocks noChangeArrowheads="1"/>
          </p:cNvSpPr>
          <p:nvPr/>
        </p:nvSpPr>
        <p:spPr bwMode="auto">
          <a:xfrm>
            <a:off x="3924300" y="4953000"/>
            <a:ext cx="533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0 0</a:t>
            </a:r>
          </a:p>
        </p:txBody>
      </p:sp>
      <p:sp>
        <p:nvSpPr>
          <p:cNvPr id="7180" name="Text Box 84"/>
          <p:cNvSpPr txBox="1">
            <a:spLocks noChangeArrowheads="1"/>
          </p:cNvSpPr>
          <p:nvPr/>
        </p:nvSpPr>
        <p:spPr bwMode="auto">
          <a:xfrm>
            <a:off x="5562600" y="5845175"/>
            <a:ext cx="533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1 1</a:t>
            </a:r>
          </a:p>
        </p:txBody>
      </p:sp>
      <p:sp>
        <p:nvSpPr>
          <p:cNvPr id="7181" name="Text Box 85"/>
          <p:cNvSpPr txBox="1">
            <a:spLocks noChangeArrowheads="1"/>
          </p:cNvSpPr>
          <p:nvPr/>
        </p:nvSpPr>
        <p:spPr bwMode="auto">
          <a:xfrm>
            <a:off x="5562600" y="4953000"/>
            <a:ext cx="533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0 1</a:t>
            </a:r>
          </a:p>
        </p:txBody>
      </p:sp>
      <p:sp>
        <p:nvSpPr>
          <p:cNvPr id="7182" name="Text Box 86"/>
          <p:cNvSpPr txBox="1">
            <a:spLocks noChangeArrowheads="1"/>
          </p:cNvSpPr>
          <p:nvPr/>
        </p:nvSpPr>
        <p:spPr bwMode="auto">
          <a:xfrm>
            <a:off x="4038600" y="5845175"/>
            <a:ext cx="533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1 0</a:t>
            </a:r>
          </a:p>
        </p:txBody>
      </p:sp>
      <p:sp>
        <p:nvSpPr>
          <p:cNvPr id="7183" name="Text Box 87"/>
          <p:cNvSpPr txBox="1">
            <a:spLocks noChangeArrowheads="1"/>
          </p:cNvSpPr>
          <p:nvPr/>
        </p:nvSpPr>
        <p:spPr bwMode="auto">
          <a:xfrm>
            <a:off x="7323138" y="5334000"/>
            <a:ext cx="1550722" cy="3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dirty="0">
                <a:solidFill>
                  <a:srgbClr val="006600"/>
                </a:solidFill>
              </a:rPr>
              <a:t>constelação</a:t>
            </a:r>
          </a:p>
        </p:txBody>
      </p:sp>
      <p:sp>
        <p:nvSpPr>
          <p:cNvPr id="7184" name="AutoShape 88"/>
          <p:cNvSpPr>
            <a:spLocks noChangeArrowheads="1"/>
          </p:cNvSpPr>
          <p:nvPr/>
        </p:nvSpPr>
        <p:spPr bwMode="auto">
          <a:xfrm flipH="1">
            <a:off x="6524625" y="5464175"/>
            <a:ext cx="714375" cy="144463"/>
          </a:xfrm>
          <a:prstGeom prst="rightArrow">
            <a:avLst>
              <a:gd name="adj1" fmla="val 50000"/>
              <a:gd name="adj2" fmla="val 78960"/>
            </a:avLst>
          </a:prstGeom>
          <a:solidFill>
            <a:srgbClr val="006600"/>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Tree>
    <p:extLst>
      <p:ext uri="{BB962C8B-B14F-4D97-AF65-F5344CB8AC3E}">
        <p14:creationId xmlns:p14="http://schemas.microsoft.com/office/powerpoint/2010/main" val="2655514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9" name="Group 66"/>
          <p:cNvGrpSpPr>
            <a:grpSpLocks/>
          </p:cNvGrpSpPr>
          <p:nvPr/>
        </p:nvGrpSpPr>
        <p:grpSpPr bwMode="auto">
          <a:xfrm>
            <a:off x="63500" y="805358"/>
            <a:ext cx="9015413" cy="2747963"/>
            <a:chOff x="40" y="325"/>
            <a:chExt cx="5679" cy="1731"/>
          </a:xfrm>
        </p:grpSpPr>
        <p:sp>
          <p:nvSpPr>
            <p:cNvPr id="8203" name="Rectangle 59"/>
            <p:cNvSpPr>
              <a:spLocks noChangeArrowheads="1"/>
            </p:cNvSpPr>
            <p:nvPr/>
          </p:nvSpPr>
          <p:spPr bwMode="auto">
            <a:xfrm>
              <a:off x="72" y="325"/>
              <a:ext cx="5620" cy="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8204" name="Group 58"/>
            <p:cNvGrpSpPr>
              <a:grpSpLocks/>
            </p:cNvGrpSpPr>
            <p:nvPr/>
          </p:nvGrpSpPr>
          <p:grpSpPr bwMode="auto">
            <a:xfrm>
              <a:off x="40" y="331"/>
              <a:ext cx="5679" cy="1642"/>
              <a:chOff x="26" y="884"/>
              <a:chExt cx="5679" cy="1642"/>
            </a:xfrm>
          </p:grpSpPr>
          <p:sp>
            <p:nvSpPr>
              <p:cNvPr id="8205" name="Rectangle 7"/>
              <p:cNvSpPr>
                <a:spLocks noChangeArrowheads="1"/>
              </p:cNvSpPr>
              <p:nvPr/>
            </p:nvSpPr>
            <p:spPr bwMode="auto">
              <a:xfrm>
                <a:off x="569" y="1522"/>
                <a:ext cx="509"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FPB</a:t>
                </a:r>
                <a:r>
                  <a:rPr lang="pt-BR" altLang="pt-BR" baseline="-25000"/>
                  <a:t>N</a:t>
                </a:r>
                <a:endParaRPr lang="pt-BR" altLang="pt-BR"/>
              </a:p>
            </p:txBody>
          </p:sp>
          <p:sp>
            <p:nvSpPr>
              <p:cNvPr id="8206" name="Rectangle 9"/>
              <p:cNvSpPr>
                <a:spLocks noChangeArrowheads="1"/>
              </p:cNvSpPr>
              <p:nvPr/>
            </p:nvSpPr>
            <p:spPr bwMode="auto">
              <a:xfrm>
                <a:off x="4486" y="2312"/>
                <a:ext cx="278"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T</a:t>
                </a:r>
                <a:r>
                  <a:rPr lang="pt-BR" altLang="pt-BR" baseline="-25000"/>
                  <a:t>b</a:t>
                </a:r>
                <a:endParaRPr lang="pt-BR" altLang="pt-BR"/>
              </a:p>
            </p:txBody>
          </p:sp>
          <p:sp>
            <p:nvSpPr>
              <p:cNvPr id="8207" name="AutoShape 10"/>
              <p:cNvSpPr>
                <a:spLocks noChangeAspect="1" noChangeArrowheads="1"/>
              </p:cNvSpPr>
              <p:nvPr/>
            </p:nvSpPr>
            <p:spPr bwMode="auto">
              <a:xfrm>
                <a:off x="2353" y="1013"/>
                <a:ext cx="236" cy="227"/>
              </a:xfrm>
              <a:prstGeom prst="flowChartSummingJunction">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8208" name="AutoShape 12"/>
              <p:cNvSpPr>
                <a:spLocks noChangeAspect="1" noChangeArrowheads="1"/>
              </p:cNvSpPr>
              <p:nvPr/>
            </p:nvSpPr>
            <p:spPr bwMode="auto">
              <a:xfrm>
                <a:off x="2368" y="2270"/>
                <a:ext cx="236" cy="227"/>
              </a:xfrm>
              <a:prstGeom prst="flowChartSummingJunction">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8209" name="Oval 13"/>
              <p:cNvSpPr>
                <a:spLocks noChangeArrowheads="1"/>
              </p:cNvSpPr>
              <p:nvPr/>
            </p:nvSpPr>
            <p:spPr bwMode="auto">
              <a:xfrm>
                <a:off x="2374" y="1517"/>
                <a:ext cx="227" cy="227"/>
              </a:xfrm>
              <a:prstGeom prst="ellipse">
                <a:avLst/>
              </a:prstGeom>
              <a:noFill/>
              <a:ln w="12700">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2800"/>
                  <a:t>~</a:t>
                </a:r>
              </a:p>
            </p:txBody>
          </p:sp>
          <p:sp>
            <p:nvSpPr>
              <p:cNvPr id="8210" name="Line 16"/>
              <p:cNvSpPr>
                <a:spLocks noChangeShapeType="1"/>
              </p:cNvSpPr>
              <p:nvPr/>
            </p:nvSpPr>
            <p:spPr bwMode="auto">
              <a:xfrm>
                <a:off x="277" y="1612"/>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11" name="Rectangle 19"/>
              <p:cNvSpPr>
                <a:spLocks noChangeArrowheads="1"/>
              </p:cNvSpPr>
              <p:nvPr/>
            </p:nvSpPr>
            <p:spPr bwMode="auto">
              <a:xfrm>
                <a:off x="2313" y="1921"/>
                <a:ext cx="358"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90º</a:t>
                </a:r>
              </a:p>
            </p:txBody>
          </p:sp>
          <p:sp>
            <p:nvSpPr>
              <p:cNvPr id="8212" name="Line 20"/>
              <p:cNvSpPr>
                <a:spLocks noChangeShapeType="1"/>
              </p:cNvSpPr>
              <p:nvPr/>
            </p:nvSpPr>
            <p:spPr bwMode="auto">
              <a:xfrm flipV="1">
                <a:off x="2481" y="1242"/>
                <a:ext cx="0" cy="277"/>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13" name="Line 21"/>
              <p:cNvSpPr>
                <a:spLocks noChangeShapeType="1"/>
              </p:cNvSpPr>
              <p:nvPr/>
            </p:nvSpPr>
            <p:spPr bwMode="auto">
              <a:xfrm>
                <a:off x="2480" y="1761"/>
                <a:ext cx="0" cy="162"/>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14" name="Line 22"/>
              <p:cNvSpPr>
                <a:spLocks noChangeShapeType="1"/>
              </p:cNvSpPr>
              <p:nvPr/>
            </p:nvSpPr>
            <p:spPr bwMode="auto">
              <a:xfrm>
                <a:off x="2492" y="2131"/>
                <a:ext cx="0" cy="138"/>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15" name="Text Box 26"/>
              <p:cNvSpPr txBox="1">
                <a:spLocks noChangeArrowheads="1"/>
              </p:cNvSpPr>
              <p:nvPr/>
            </p:nvSpPr>
            <p:spPr bwMode="auto">
              <a:xfrm>
                <a:off x="26" y="1369"/>
                <a:ext cx="55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QPSK</a:t>
                </a:r>
              </a:p>
            </p:txBody>
          </p:sp>
          <p:sp>
            <p:nvSpPr>
              <p:cNvPr id="8216" name="Rectangle 29"/>
              <p:cNvSpPr>
                <a:spLocks noChangeArrowheads="1"/>
              </p:cNvSpPr>
              <p:nvPr/>
            </p:nvSpPr>
            <p:spPr bwMode="auto">
              <a:xfrm>
                <a:off x="2881" y="1042"/>
                <a:ext cx="503"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FPB</a:t>
                </a:r>
                <a:r>
                  <a:rPr lang="pt-BR" altLang="pt-BR" baseline="-25000"/>
                  <a:t>X</a:t>
                </a:r>
                <a:endParaRPr lang="pt-BR" altLang="pt-BR"/>
              </a:p>
            </p:txBody>
          </p:sp>
          <p:sp>
            <p:nvSpPr>
              <p:cNvPr id="8217" name="Line 30"/>
              <p:cNvSpPr>
                <a:spLocks noChangeShapeType="1"/>
              </p:cNvSpPr>
              <p:nvPr/>
            </p:nvSpPr>
            <p:spPr bwMode="auto">
              <a:xfrm>
                <a:off x="2586" y="1132"/>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18" name="Rectangle 31"/>
              <p:cNvSpPr>
                <a:spLocks noChangeArrowheads="1"/>
              </p:cNvSpPr>
              <p:nvPr/>
            </p:nvSpPr>
            <p:spPr bwMode="auto">
              <a:xfrm>
                <a:off x="1373" y="1519"/>
                <a:ext cx="700"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REC. P.</a:t>
                </a:r>
              </a:p>
            </p:txBody>
          </p:sp>
          <p:sp>
            <p:nvSpPr>
              <p:cNvPr id="8219" name="Line 32"/>
              <p:cNvSpPr>
                <a:spLocks noChangeShapeType="1"/>
              </p:cNvSpPr>
              <p:nvPr/>
            </p:nvSpPr>
            <p:spPr bwMode="auto">
              <a:xfrm>
                <a:off x="1088" y="1628"/>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20" name="Line 33"/>
              <p:cNvSpPr>
                <a:spLocks noChangeShapeType="1"/>
              </p:cNvSpPr>
              <p:nvPr/>
            </p:nvSpPr>
            <p:spPr bwMode="auto">
              <a:xfrm>
                <a:off x="2082" y="1631"/>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21" name="Freeform 34"/>
              <p:cNvSpPr>
                <a:spLocks/>
              </p:cNvSpPr>
              <p:nvPr/>
            </p:nvSpPr>
            <p:spPr bwMode="auto">
              <a:xfrm>
                <a:off x="1199" y="1142"/>
                <a:ext cx="1166" cy="1258"/>
              </a:xfrm>
              <a:custGeom>
                <a:avLst/>
                <a:gdLst>
                  <a:gd name="T0" fmla="*/ 1166 w 1166"/>
                  <a:gd name="T1" fmla="*/ 1258 h 1258"/>
                  <a:gd name="T2" fmla="*/ 0 w 1166"/>
                  <a:gd name="T3" fmla="*/ 1258 h 1258"/>
                  <a:gd name="T4" fmla="*/ 0 w 1166"/>
                  <a:gd name="T5" fmla="*/ 0 h 1258"/>
                  <a:gd name="T6" fmla="*/ 1154 w 1166"/>
                  <a:gd name="T7" fmla="*/ 0 h 1258"/>
                  <a:gd name="T8" fmla="*/ 0 60000 65536"/>
                  <a:gd name="T9" fmla="*/ 0 60000 65536"/>
                  <a:gd name="T10" fmla="*/ 0 60000 65536"/>
                  <a:gd name="T11" fmla="*/ 0 60000 65536"/>
                  <a:gd name="T12" fmla="*/ 0 w 1166"/>
                  <a:gd name="T13" fmla="*/ 0 h 1258"/>
                  <a:gd name="T14" fmla="*/ 1166 w 1166"/>
                  <a:gd name="T15" fmla="*/ 1258 h 1258"/>
                </a:gdLst>
                <a:ahLst/>
                <a:cxnLst>
                  <a:cxn ang="T8">
                    <a:pos x="T0" y="T1"/>
                  </a:cxn>
                  <a:cxn ang="T9">
                    <a:pos x="T2" y="T3"/>
                  </a:cxn>
                  <a:cxn ang="T10">
                    <a:pos x="T4" y="T5"/>
                  </a:cxn>
                  <a:cxn ang="T11">
                    <a:pos x="T6" y="T7"/>
                  </a:cxn>
                </a:cxnLst>
                <a:rect l="T12" t="T13" r="T14" b="T15"/>
                <a:pathLst>
                  <a:path w="1166" h="1258">
                    <a:moveTo>
                      <a:pt x="1166" y="1258"/>
                    </a:moveTo>
                    <a:lnTo>
                      <a:pt x="0" y="1258"/>
                    </a:lnTo>
                    <a:lnTo>
                      <a:pt x="0" y="0"/>
                    </a:lnTo>
                    <a:lnTo>
                      <a:pt x="1154" y="0"/>
                    </a:lnTo>
                  </a:path>
                </a:pathLst>
              </a:custGeom>
              <a:noFill/>
              <a:ln w="12700" cap="flat" cmpd="sng">
                <a:solidFill>
                  <a:schemeClr val="tx1"/>
                </a:solidFill>
                <a:prstDash val="solid"/>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8222" name="Rectangle 35"/>
              <p:cNvSpPr>
                <a:spLocks noChangeArrowheads="1"/>
              </p:cNvSpPr>
              <p:nvPr/>
            </p:nvSpPr>
            <p:spPr bwMode="auto">
              <a:xfrm>
                <a:off x="2896" y="2304"/>
                <a:ext cx="503"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FPB</a:t>
                </a:r>
                <a:r>
                  <a:rPr lang="pt-BR" altLang="pt-BR" baseline="-25000"/>
                  <a:t>X</a:t>
                </a:r>
                <a:endParaRPr lang="pt-BR" altLang="pt-BR"/>
              </a:p>
            </p:txBody>
          </p:sp>
          <p:sp>
            <p:nvSpPr>
              <p:cNvPr id="8223" name="Line 36"/>
              <p:cNvSpPr>
                <a:spLocks noChangeShapeType="1"/>
              </p:cNvSpPr>
              <p:nvPr/>
            </p:nvSpPr>
            <p:spPr bwMode="auto">
              <a:xfrm>
                <a:off x="2601" y="2394"/>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24" name="Line 37"/>
              <p:cNvSpPr>
                <a:spLocks noChangeShapeType="1"/>
              </p:cNvSpPr>
              <p:nvPr/>
            </p:nvSpPr>
            <p:spPr bwMode="auto">
              <a:xfrm>
                <a:off x="3378" y="1144"/>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25" name="Line 38"/>
              <p:cNvSpPr>
                <a:spLocks noChangeShapeType="1"/>
              </p:cNvSpPr>
              <p:nvPr/>
            </p:nvSpPr>
            <p:spPr bwMode="auto">
              <a:xfrm>
                <a:off x="3405" y="2406"/>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26" name="Rectangle 39"/>
              <p:cNvSpPr>
                <a:spLocks noChangeArrowheads="1"/>
              </p:cNvSpPr>
              <p:nvPr/>
            </p:nvSpPr>
            <p:spPr bwMode="auto">
              <a:xfrm>
                <a:off x="3692" y="2304"/>
                <a:ext cx="513"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REG.</a:t>
                </a:r>
              </a:p>
            </p:txBody>
          </p:sp>
          <p:sp>
            <p:nvSpPr>
              <p:cNvPr id="8227" name="Rectangle 40"/>
              <p:cNvSpPr>
                <a:spLocks noChangeArrowheads="1"/>
              </p:cNvSpPr>
              <p:nvPr/>
            </p:nvSpPr>
            <p:spPr bwMode="auto">
              <a:xfrm>
                <a:off x="3671" y="1039"/>
                <a:ext cx="513"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REG.</a:t>
                </a:r>
              </a:p>
            </p:txBody>
          </p:sp>
          <p:sp>
            <p:nvSpPr>
              <p:cNvPr id="8228" name="Rectangle 41"/>
              <p:cNvSpPr>
                <a:spLocks noChangeArrowheads="1"/>
              </p:cNvSpPr>
              <p:nvPr/>
            </p:nvSpPr>
            <p:spPr bwMode="auto">
              <a:xfrm>
                <a:off x="3614" y="1681"/>
                <a:ext cx="665" cy="214"/>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SINCR.</a:t>
                </a:r>
              </a:p>
            </p:txBody>
          </p:sp>
          <p:sp>
            <p:nvSpPr>
              <p:cNvPr id="8229" name="Rectangle 42"/>
              <p:cNvSpPr>
                <a:spLocks noChangeArrowheads="1"/>
              </p:cNvSpPr>
              <p:nvPr/>
            </p:nvSpPr>
            <p:spPr bwMode="auto">
              <a:xfrm>
                <a:off x="4831" y="1684"/>
                <a:ext cx="375" cy="208"/>
              </a:xfrm>
              <a:prstGeom prst="rect">
                <a:avLst/>
              </a:prstGeom>
              <a:noFill/>
              <a:ln w="12700">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P/S</a:t>
                </a:r>
              </a:p>
            </p:txBody>
          </p:sp>
          <p:sp>
            <p:nvSpPr>
              <p:cNvPr id="8230" name="Line 44"/>
              <p:cNvSpPr>
                <a:spLocks noChangeShapeType="1"/>
              </p:cNvSpPr>
              <p:nvPr/>
            </p:nvSpPr>
            <p:spPr bwMode="auto">
              <a:xfrm>
                <a:off x="4197" y="2406"/>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31" name="Freeform 45"/>
              <p:cNvSpPr>
                <a:spLocks/>
              </p:cNvSpPr>
              <p:nvPr/>
            </p:nvSpPr>
            <p:spPr bwMode="auto">
              <a:xfrm>
                <a:off x="4765" y="1892"/>
                <a:ext cx="254" cy="519"/>
              </a:xfrm>
              <a:custGeom>
                <a:avLst/>
                <a:gdLst>
                  <a:gd name="T0" fmla="*/ 0 w 277"/>
                  <a:gd name="T1" fmla="*/ 519 h 519"/>
                  <a:gd name="T2" fmla="*/ 63 w 277"/>
                  <a:gd name="T3" fmla="*/ 519 h 519"/>
                  <a:gd name="T4" fmla="*/ 63 w 277"/>
                  <a:gd name="T5" fmla="*/ 0 h 519"/>
                  <a:gd name="T6" fmla="*/ 0 60000 65536"/>
                  <a:gd name="T7" fmla="*/ 0 60000 65536"/>
                  <a:gd name="T8" fmla="*/ 0 60000 65536"/>
                  <a:gd name="T9" fmla="*/ 0 w 277"/>
                  <a:gd name="T10" fmla="*/ 0 h 519"/>
                  <a:gd name="T11" fmla="*/ 277 w 277"/>
                  <a:gd name="T12" fmla="*/ 519 h 519"/>
                </a:gdLst>
                <a:ahLst/>
                <a:cxnLst>
                  <a:cxn ang="T6">
                    <a:pos x="T0" y="T1"/>
                  </a:cxn>
                  <a:cxn ang="T7">
                    <a:pos x="T2" y="T3"/>
                  </a:cxn>
                  <a:cxn ang="T8">
                    <a:pos x="T4" y="T5"/>
                  </a:cxn>
                </a:cxnLst>
                <a:rect l="T9" t="T10" r="T11" b="T12"/>
                <a:pathLst>
                  <a:path w="277" h="519">
                    <a:moveTo>
                      <a:pt x="0" y="519"/>
                    </a:moveTo>
                    <a:lnTo>
                      <a:pt x="277" y="519"/>
                    </a:lnTo>
                    <a:lnTo>
                      <a:pt x="277" y="0"/>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8232" name="Freeform 46"/>
              <p:cNvSpPr>
                <a:spLocks/>
              </p:cNvSpPr>
              <p:nvPr/>
            </p:nvSpPr>
            <p:spPr bwMode="auto">
              <a:xfrm>
                <a:off x="4188" y="1142"/>
                <a:ext cx="831" cy="542"/>
              </a:xfrm>
              <a:custGeom>
                <a:avLst/>
                <a:gdLst>
                  <a:gd name="T0" fmla="*/ 0 w 831"/>
                  <a:gd name="T1" fmla="*/ 0 h 542"/>
                  <a:gd name="T2" fmla="*/ 831 w 831"/>
                  <a:gd name="T3" fmla="*/ 0 h 542"/>
                  <a:gd name="T4" fmla="*/ 831 w 831"/>
                  <a:gd name="T5" fmla="*/ 542 h 542"/>
                  <a:gd name="T6" fmla="*/ 0 60000 65536"/>
                  <a:gd name="T7" fmla="*/ 0 60000 65536"/>
                  <a:gd name="T8" fmla="*/ 0 60000 65536"/>
                  <a:gd name="T9" fmla="*/ 0 w 831"/>
                  <a:gd name="T10" fmla="*/ 0 h 542"/>
                  <a:gd name="T11" fmla="*/ 831 w 831"/>
                  <a:gd name="T12" fmla="*/ 542 h 542"/>
                </a:gdLst>
                <a:ahLst/>
                <a:cxnLst>
                  <a:cxn ang="T6">
                    <a:pos x="T0" y="T1"/>
                  </a:cxn>
                  <a:cxn ang="T7">
                    <a:pos x="T2" y="T3"/>
                  </a:cxn>
                  <a:cxn ang="T8">
                    <a:pos x="T4" y="T5"/>
                  </a:cxn>
                </a:cxnLst>
                <a:rect l="T9" t="T10" r="T11" b="T12"/>
                <a:pathLst>
                  <a:path w="831" h="542">
                    <a:moveTo>
                      <a:pt x="0" y="0"/>
                    </a:moveTo>
                    <a:lnTo>
                      <a:pt x="831" y="0"/>
                    </a:lnTo>
                    <a:lnTo>
                      <a:pt x="831" y="542"/>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8233" name="Line 47"/>
              <p:cNvSpPr>
                <a:spLocks noChangeShapeType="1"/>
              </p:cNvSpPr>
              <p:nvPr/>
            </p:nvSpPr>
            <p:spPr bwMode="auto">
              <a:xfrm>
                <a:off x="5213" y="1787"/>
                <a:ext cx="289"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34" name="Line 48"/>
              <p:cNvSpPr>
                <a:spLocks noChangeShapeType="1"/>
              </p:cNvSpPr>
              <p:nvPr/>
            </p:nvSpPr>
            <p:spPr bwMode="auto">
              <a:xfrm>
                <a:off x="4280" y="1789"/>
                <a:ext cx="531" cy="0"/>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8235" name="Line 49"/>
              <p:cNvSpPr>
                <a:spLocks noChangeShapeType="1"/>
              </p:cNvSpPr>
              <p:nvPr/>
            </p:nvSpPr>
            <p:spPr bwMode="auto">
              <a:xfrm flipV="1">
                <a:off x="3946" y="1246"/>
                <a:ext cx="0" cy="438"/>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36" name="Line 50"/>
              <p:cNvSpPr>
                <a:spLocks noChangeShapeType="1"/>
              </p:cNvSpPr>
              <p:nvPr/>
            </p:nvSpPr>
            <p:spPr bwMode="auto">
              <a:xfrm>
                <a:off x="3946" y="1892"/>
                <a:ext cx="0" cy="416"/>
              </a:xfrm>
              <a:prstGeom prst="line">
                <a:avLst/>
              </a:prstGeom>
              <a:noFill/>
              <a:ln w="12700">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8237" name="Freeform 51"/>
              <p:cNvSpPr>
                <a:spLocks/>
              </p:cNvSpPr>
              <p:nvPr/>
            </p:nvSpPr>
            <p:spPr bwMode="auto">
              <a:xfrm>
                <a:off x="3461" y="1142"/>
                <a:ext cx="150" cy="658"/>
              </a:xfrm>
              <a:custGeom>
                <a:avLst/>
                <a:gdLst>
                  <a:gd name="T0" fmla="*/ 0 w 127"/>
                  <a:gd name="T1" fmla="*/ 0 h 658"/>
                  <a:gd name="T2" fmla="*/ 0 w 127"/>
                  <a:gd name="T3" fmla="*/ 658 h 658"/>
                  <a:gd name="T4" fmla="*/ 2154 w 127"/>
                  <a:gd name="T5" fmla="*/ 658 h 658"/>
                  <a:gd name="T6" fmla="*/ 0 60000 65536"/>
                  <a:gd name="T7" fmla="*/ 0 60000 65536"/>
                  <a:gd name="T8" fmla="*/ 0 60000 65536"/>
                  <a:gd name="T9" fmla="*/ 0 w 127"/>
                  <a:gd name="T10" fmla="*/ 0 h 658"/>
                  <a:gd name="T11" fmla="*/ 127 w 127"/>
                  <a:gd name="T12" fmla="*/ 658 h 658"/>
                </a:gdLst>
                <a:ahLst/>
                <a:cxnLst>
                  <a:cxn ang="T6">
                    <a:pos x="T0" y="T1"/>
                  </a:cxn>
                  <a:cxn ang="T7">
                    <a:pos x="T2" y="T3"/>
                  </a:cxn>
                  <a:cxn ang="T8">
                    <a:pos x="T4" y="T5"/>
                  </a:cxn>
                </a:cxnLst>
                <a:rect l="T9" t="T10" r="T11" b="T12"/>
                <a:pathLst>
                  <a:path w="127" h="658">
                    <a:moveTo>
                      <a:pt x="0" y="0"/>
                    </a:moveTo>
                    <a:lnTo>
                      <a:pt x="0" y="658"/>
                    </a:lnTo>
                    <a:lnTo>
                      <a:pt x="127" y="658"/>
                    </a:lnTo>
                  </a:path>
                </a:pathLst>
              </a:custGeom>
              <a:noFill/>
              <a:ln w="127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8238" name="Text Box 52"/>
              <p:cNvSpPr txBox="1">
                <a:spLocks noChangeArrowheads="1"/>
              </p:cNvSpPr>
              <p:nvPr/>
            </p:nvSpPr>
            <p:spPr bwMode="auto">
              <a:xfrm>
                <a:off x="3395" y="884"/>
                <a:ext cx="25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V</a:t>
                </a:r>
                <a:r>
                  <a:rPr lang="pt-BR" altLang="pt-BR" baseline="-25000"/>
                  <a:t>I</a:t>
                </a:r>
                <a:endParaRPr lang="pt-BR" altLang="pt-BR"/>
              </a:p>
            </p:txBody>
          </p:sp>
          <p:sp>
            <p:nvSpPr>
              <p:cNvPr id="8239" name="Text Box 53"/>
              <p:cNvSpPr txBox="1">
                <a:spLocks noChangeArrowheads="1"/>
              </p:cNvSpPr>
              <p:nvPr/>
            </p:nvSpPr>
            <p:spPr bwMode="auto">
              <a:xfrm>
                <a:off x="3391" y="2155"/>
                <a:ext cx="30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V</a:t>
                </a:r>
                <a:r>
                  <a:rPr lang="pt-BR" altLang="pt-BR" baseline="-25000"/>
                  <a:t>Q</a:t>
                </a:r>
                <a:endParaRPr lang="pt-BR" altLang="pt-BR"/>
              </a:p>
            </p:txBody>
          </p:sp>
          <p:sp>
            <p:nvSpPr>
              <p:cNvPr id="8240" name="Text Box 54"/>
              <p:cNvSpPr txBox="1">
                <a:spLocks noChangeArrowheads="1"/>
              </p:cNvSpPr>
              <p:nvPr/>
            </p:nvSpPr>
            <p:spPr bwMode="auto">
              <a:xfrm>
                <a:off x="5030" y="1307"/>
                <a:ext cx="25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r>
                  <a:rPr lang="pt-BR" altLang="pt-BR" baseline="-25000"/>
                  <a:t>I</a:t>
                </a:r>
                <a:endParaRPr lang="pt-BR" altLang="pt-BR"/>
              </a:p>
            </p:txBody>
          </p:sp>
          <p:sp>
            <p:nvSpPr>
              <p:cNvPr id="8241" name="Text Box 55"/>
              <p:cNvSpPr txBox="1">
                <a:spLocks noChangeArrowheads="1"/>
              </p:cNvSpPr>
              <p:nvPr/>
            </p:nvSpPr>
            <p:spPr bwMode="auto">
              <a:xfrm>
                <a:off x="5008" y="2084"/>
                <a:ext cx="30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r>
                  <a:rPr lang="pt-BR" altLang="pt-BR" baseline="-25000"/>
                  <a:t>Q</a:t>
                </a:r>
                <a:endParaRPr lang="pt-BR" altLang="pt-BR"/>
              </a:p>
            </p:txBody>
          </p:sp>
          <p:sp>
            <p:nvSpPr>
              <p:cNvPr id="8242" name="Text Box 56"/>
              <p:cNvSpPr txBox="1">
                <a:spLocks noChangeArrowheads="1"/>
              </p:cNvSpPr>
              <p:nvPr/>
            </p:nvSpPr>
            <p:spPr bwMode="auto">
              <a:xfrm>
                <a:off x="5484" y="1679"/>
                <a:ext cx="22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p>
            </p:txBody>
          </p:sp>
        </p:grpSp>
      </p:grpSp>
      <p:graphicFrame>
        <p:nvGraphicFramePr>
          <p:cNvPr id="8194" name="Object 61"/>
          <p:cNvGraphicFramePr>
            <a:graphicFrameLocks noChangeAspect="1"/>
          </p:cNvGraphicFramePr>
          <p:nvPr/>
        </p:nvGraphicFramePr>
        <p:xfrm>
          <a:off x="2246313" y="3570288"/>
          <a:ext cx="5183187" cy="534987"/>
        </p:xfrm>
        <a:graphic>
          <a:graphicData uri="http://schemas.openxmlformats.org/presentationml/2006/ole">
            <mc:AlternateContent xmlns:mc="http://schemas.openxmlformats.org/markup-compatibility/2006">
              <mc:Choice xmlns:v="urn:schemas-microsoft-com:vml" Requires="v">
                <p:oleObj spid="_x0000_s247834" name="Equação" r:id="rId3" imgW="2070100" imgH="215900" progId="Equation.3">
                  <p:embed/>
                </p:oleObj>
              </mc:Choice>
              <mc:Fallback>
                <p:oleObj name="Equação" r:id="rId3" imgW="20701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3570288"/>
                        <a:ext cx="5183187" cy="534987"/>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62"/>
          <p:cNvGraphicFramePr>
            <a:graphicFrameLocks noChangeAspect="1"/>
          </p:cNvGraphicFramePr>
          <p:nvPr/>
        </p:nvGraphicFramePr>
        <p:xfrm>
          <a:off x="1295400" y="4221163"/>
          <a:ext cx="7726363" cy="569912"/>
        </p:xfrm>
        <a:graphic>
          <a:graphicData uri="http://schemas.openxmlformats.org/presentationml/2006/ole">
            <mc:AlternateContent xmlns:mc="http://schemas.openxmlformats.org/markup-compatibility/2006">
              <mc:Choice xmlns:v="urn:schemas-microsoft-com:vml" Requires="v">
                <p:oleObj spid="_x0000_s247835" name="Equação" r:id="rId5" imgW="3086100" imgH="228600" progId="Equation.3">
                  <p:embed/>
                </p:oleObj>
              </mc:Choice>
              <mc:Fallback>
                <p:oleObj name="Equação" r:id="rId5" imgW="30861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221163"/>
                        <a:ext cx="7726363" cy="569912"/>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63"/>
          <p:cNvGraphicFramePr>
            <a:graphicFrameLocks noChangeAspect="1"/>
          </p:cNvGraphicFramePr>
          <p:nvPr/>
        </p:nvGraphicFramePr>
        <p:xfrm>
          <a:off x="1208088" y="4970463"/>
          <a:ext cx="7821612" cy="569912"/>
        </p:xfrm>
        <a:graphic>
          <a:graphicData uri="http://schemas.openxmlformats.org/presentationml/2006/ole">
            <mc:AlternateContent xmlns:mc="http://schemas.openxmlformats.org/markup-compatibility/2006">
              <mc:Choice xmlns:v="urn:schemas-microsoft-com:vml" Requires="v">
                <p:oleObj spid="_x0000_s247836" name="Equação" r:id="rId7" imgW="3124200" imgH="228600" progId="Equation.3">
                  <p:embed/>
                </p:oleObj>
              </mc:Choice>
              <mc:Fallback>
                <p:oleObj name="Equação" r:id="rId7" imgW="31242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4970463"/>
                        <a:ext cx="7821612" cy="569912"/>
                      </a:xfrm>
                      <a:prstGeom prst="rect">
                        <a:avLst/>
                      </a:prstGeom>
                      <a:noFill/>
                      <a:ln>
                        <a:noFill/>
                      </a:ln>
                      <a:effectLst/>
                      <a:extLst>
                        <a:ext uri="{909E8E84-426E-40DD-AFC4-6F175D3DCCD1}">
                          <a14:hiddenFill xmlns:a14="http://schemas.microsoft.com/office/drawing/2010/main">
                            <a:gradFill rotWithShape="0">
                              <a:gsLst>
                                <a:gs pos="0">
                                  <a:schemeClr val="hlink"/>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Text Box 64"/>
          <p:cNvSpPr txBox="1">
            <a:spLocks noChangeArrowheads="1"/>
          </p:cNvSpPr>
          <p:nvPr/>
        </p:nvSpPr>
        <p:spPr bwMode="auto">
          <a:xfrm>
            <a:off x="34925" y="3717032"/>
            <a:ext cx="18462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buFont typeface="Wingdings" pitchFamily="2" charset="2"/>
              <a:buChar char="v"/>
            </a:pPr>
            <a:r>
              <a:rPr lang="pt-BR" altLang="pt-BR" dirty="0">
                <a:sym typeface="Monotype Sorts" pitchFamily="2" charset="2"/>
              </a:rPr>
              <a:t> na entrada:</a:t>
            </a:r>
            <a:endParaRPr lang="pt-BR" altLang="pt-BR" dirty="0"/>
          </a:p>
        </p:txBody>
      </p:sp>
      <p:sp>
        <p:nvSpPr>
          <p:cNvPr id="8201" name="Text Box 65"/>
          <p:cNvSpPr txBox="1">
            <a:spLocks noChangeArrowheads="1"/>
          </p:cNvSpPr>
          <p:nvPr/>
        </p:nvSpPr>
        <p:spPr bwMode="auto">
          <a:xfrm>
            <a:off x="-23813" y="5732463"/>
            <a:ext cx="8765839" cy="8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lnSpc>
                <a:spcPct val="130000"/>
              </a:lnSpc>
              <a:spcBef>
                <a:spcPct val="20000"/>
              </a:spcBef>
              <a:buFont typeface="Wingdings" pitchFamily="2" charset="2"/>
              <a:buChar char="v"/>
            </a:pPr>
            <a:r>
              <a:rPr lang="pt-BR" altLang="pt-BR" dirty="0">
                <a:sym typeface="Monotype Sorts" pitchFamily="2" charset="2"/>
              </a:rPr>
              <a:t>  eles são filtrados e aplicados nos regeneradores para recuperar S</a:t>
            </a:r>
            <a:r>
              <a:rPr lang="pt-BR" altLang="pt-BR" baseline="-25000" dirty="0">
                <a:sym typeface="Monotype Sorts" pitchFamily="2" charset="2"/>
              </a:rPr>
              <a:t>I</a:t>
            </a:r>
            <a:r>
              <a:rPr lang="pt-BR" altLang="pt-BR" dirty="0">
                <a:sym typeface="Monotype Sorts" pitchFamily="2" charset="2"/>
              </a:rPr>
              <a:t> e S</a:t>
            </a:r>
            <a:r>
              <a:rPr lang="pt-BR" altLang="pt-BR" baseline="-25000" dirty="0">
                <a:sym typeface="Monotype Sorts" pitchFamily="2" charset="2"/>
              </a:rPr>
              <a:t>Q</a:t>
            </a:r>
            <a:r>
              <a:rPr lang="pt-BR" altLang="pt-BR" dirty="0">
                <a:sym typeface="Monotype Sorts" pitchFamily="2" charset="2"/>
              </a:rPr>
              <a:t>.</a:t>
            </a:r>
            <a:endParaRPr lang="pt-BR" altLang="pt-BR" baseline="-25000" dirty="0">
              <a:sym typeface="Monotype Sorts" pitchFamily="2" charset="2"/>
            </a:endParaRPr>
          </a:p>
          <a:p>
            <a:pPr algn="l">
              <a:lnSpc>
                <a:spcPct val="130000"/>
              </a:lnSpc>
              <a:spcBef>
                <a:spcPct val="20000"/>
              </a:spcBef>
              <a:buFont typeface="Wingdings" pitchFamily="2" charset="2"/>
              <a:buChar char="v"/>
            </a:pPr>
            <a:r>
              <a:rPr lang="pt-BR" altLang="pt-BR" dirty="0">
                <a:sym typeface="Monotype Sorts" pitchFamily="2" charset="2"/>
              </a:rPr>
              <a:t> o circuito intercalador de sequências recupera a sequência de bits.</a:t>
            </a:r>
          </a:p>
        </p:txBody>
      </p:sp>
      <p:sp>
        <p:nvSpPr>
          <p:cNvPr id="2" name="Título 1"/>
          <p:cNvSpPr>
            <a:spLocks noGrp="1"/>
          </p:cNvSpPr>
          <p:nvPr>
            <p:ph type="title"/>
          </p:nvPr>
        </p:nvSpPr>
        <p:spPr>
          <a:xfrm>
            <a:off x="457200" y="-27384"/>
            <a:ext cx="8229600" cy="1143000"/>
          </a:xfrm>
        </p:spPr>
        <p:txBody>
          <a:bodyPr>
            <a:normAutofit/>
          </a:bodyPr>
          <a:lstStyle/>
          <a:p>
            <a:r>
              <a:rPr lang="pt-BR" altLang="pt-BR" sz="3200" dirty="0" err="1" smtClean="0"/>
              <a:t>Demodulação</a:t>
            </a:r>
            <a:r>
              <a:rPr lang="pt-BR" altLang="pt-BR" sz="3200" dirty="0" smtClean="0"/>
              <a:t> </a:t>
            </a:r>
            <a:r>
              <a:rPr lang="pt-BR" altLang="pt-BR" sz="3200" dirty="0"/>
              <a:t>coerente para o sistema QPSK</a:t>
            </a:r>
            <a:endParaRPr lang="pt-BR" sz="3200" dirty="0"/>
          </a:p>
        </p:txBody>
      </p:sp>
    </p:spTree>
    <p:extLst>
      <p:ext uri="{BB962C8B-B14F-4D97-AF65-F5344CB8AC3E}">
        <p14:creationId xmlns:p14="http://schemas.microsoft.com/office/powerpoint/2010/main" val="855250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1"/>
          </p:nvPr>
        </p:nvSpPr>
        <p:spPr>
          <a:xfrm>
            <a:off x="0" y="994544"/>
            <a:ext cx="9144000" cy="1930400"/>
          </a:xfrm>
        </p:spPr>
        <p:txBody>
          <a:bodyPr>
            <a:normAutofit fontScale="77500" lnSpcReduction="20000"/>
          </a:bodyPr>
          <a:lstStyle/>
          <a:p>
            <a:pPr>
              <a:spcBef>
                <a:spcPct val="30000"/>
              </a:spcBef>
            </a:pPr>
            <a:r>
              <a:rPr lang="pt-BR" altLang="pt-BR" dirty="0" smtClean="0"/>
              <a:t>QAM </a:t>
            </a:r>
            <a:r>
              <a:rPr lang="pt-BR" altLang="pt-BR" dirty="0" smtClean="0">
                <a:sym typeface="Symbol" pitchFamily="18" charset="2"/>
              </a:rPr>
              <a:t> modulação em amplitude e em quadratura.</a:t>
            </a:r>
          </a:p>
          <a:p>
            <a:pPr lvl="1">
              <a:spcBef>
                <a:spcPct val="30000"/>
              </a:spcBef>
            </a:pPr>
            <a:r>
              <a:rPr lang="pt-BR" altLang="pt-BR" dirty="0" smtClean="0">
                <a:sym typeface="Symbol" pitchFamily="18" charset="2"/>
              </a:rPr>
              <a:t>é uma extensão do sistema M-PSK (fases múltiplas),</a:t>
            </a:r>
            <a:endParaRPr lang="pt-BR" altLang="pt-BR" dirty="0" smtClean="0"/>
          </a:p>
          <a:p>
            <a:pPr lvl="1">
              <a:spcBef>
                <a:spcPct val="30000"/>
              </a:spcBef>
            </a:pPr>
            <a:r>
              <a:rPr lang="pt-BR" altLang="pt-BR" dirty="0" smtClean="0"/>
              <a:t>combina deslocamentos amplitude (ASK) e de fase (PSK),</a:t>
            </a:r>
          </a:p>
          <a:p>
            <a:pPr lvl="1">
              <a:spcBef>
                <a:spcPct val="30000"/>
              </a:spcBef>
            </a:pPr>
            <a:r>
              <a:rPr lang="pt-BR" altLang="pt-BR" dirty="0" smtClean="0"/>
              <a:t>representação: M-QAM.</a:t>
            </a:r>
          </a:p>
          <a:p>
            <a:pPr lvl="2">
              <a:spcBef>
                <a:spcPct val="30000"/>
              </a:spcBef>
            </a:pPr>
            <a:r>
              <a:rPr lang="pt-BR" altLang="pt-BR" dirty="0" smtClean="0"/>
              <a:t>em que:</a:t>
            </a:r>
          </a:p>
        </p:txBody>
      </p:sp>
      <p:graphicFrame>
        <p:nvGraphicFramePr>
          <p:cNvPr id="9218" name="Object 4"/>
          <p:cNvGraphicFramePr>
            <a:graphicFrameLocks noChangeAspect="1"/>
          </p:cNvGraphicFramePr>
          <p:nvPr/>
        </p:nvGraphicFramePr>
        <p:xfrm>
          <a:off x="3070225" y="2438400"/>
          <a:ext cx="3101975" cy="533400"/>
        </p:xfrm>
        <a:graphic>
          <a:graphicData uri="http://schemas.openxmlformats.org/presentationml/2006/ole">
            <mc:AlternateContent xmlns:mc="http://schemas.openxmlformats.org/markup-compatibility/2006">
              <mc:Choice xmlns:v="urn:schemas-microsoft-com:vml" Requires="v">
                <p:oleObj spid="_x0000_s248841" name="Equação" r:id="rId3" imgW="1244060" imgH="215806" progId="Equation.3">
                  <p:embed/>
                </p:oleObj>
              </mc:Choice>
              <mc:Fallback>
                <p:oleObj name="Equação" r:id="rId3" imgW="1244060"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2438400"/>
                        <a:ext cx="3101975" cy="533400"/>
                      </a:xfrm>
                      <a:prstGeom prst="rect">
                        <a:avLst/>
                      </a:prstGeom>
                      <a:noFill/>
                      <a:ln>
                        <a:noFill/>
                      </a:ln>
                      <a:effectLst/>
                      <a:extLst>
                        <a:ext uri="{909E8E84-426E-40DD-AFC4-6F175D3DCCD1}">
                          <a14:hiddenFill xmlns:a14="http://schemas.microsoft.com/office/drawing/2010/main">
                            <a:gradFill rotWithShape="0">
                              <a:gsLst>
                                <a:gs pos="0">
                                  <a:srgbClr val="EAEAEA"/>
                                </a:gs>
                                <a:gs pos="100000">
                                  <a:srgbClr val="FFFFFF"/>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19050" y="3133725"/>
            <a:ext cx="9144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lvl="1" algn="l">
              <a:spcBef>
                <a:spcPct val="30000"/>
              </a:spcBef>
              <a:buFont typeface="Wingdings" pitchFamily="2" charset="2"/>
              <a:buChar char="Ø"/>
            </a:pPr>
            <a:r>
              <a:rPr lang="pt-BR" altLang="pt-BR" dirty="0"/>
              <a:t> resultando nos sistemas 4-QAM, 8-QAM, 16-QAM, . . . 256-QAM.</a:t>
            </a:r>
          </a:p>
          <a:p>
            <a:pPr lvl="1" algn="l">
              <a:spcBef>
                <a:spcPct val="30000"/>
              </a:spcBef>
              <a:buFont typeface="Wingdings" pitchFamily="2" charset="2"/>
              <a:buChar char="Ø"/>
            </a:pPr>
            <a:r>
              <a:rPr lang="pt-BR" altLang="pt-BR" dirty="0"/>
              <a:t> para </a:t>
            </a:r>
            <a:r>
              <a:rPr lang="pt-BR" altLang="pt-BR" i="1" dirty="0"/>
              <a:t>v</a:t>
            </a:r>
            <a:r>
              <a:rPr lang="pt-BR" altLang="pt-BR" dirty="0"/>
              <a:t> = 2 tem-se o sistema QPSK.</a:t>
            </a:r>
          </a:p>
          <a:p>
            <a:pPr algn="l">
              <a:spcBef>
                <a:spcPct val="35000"/>
              </a:spcBef>
              <a:buClr>
                <a:srgbClr val="000099"/>
              </a:buClr>
              <a:buFont typeface="Wingdings" pitchFamily="2" charset="2"/>
              <a:buChar char="v"/>
            </a:pPr>
            <a:r>
              <a:rPr lang="pt-BR" altLang="pt-BR" dirty="0"/>
              <a:t>cada estado está relacionado com </a:t>
            </a:r>
            <a:r>
              <a:rPr lang="pt-BR" altLang="pt-BR" i="1" dirty="0"/>
              <a:t>v</a:t>
            </a:r>
            <a:r>
              <a:rPr lang="pt-BR" altLang="pt-BR" dirty="0"/>
              <a:t> bits o que permite uma redução na largura de faixa para </a:t>
            </a:r>
            <a:r>
              <a:rPr lang="pt-BR" altLang="pt-BR" dirty="0">
                <a:solidFill>
                  <a:srgbClr val="990000"/>
                </a:solidFill>
              </a:rPr>
              <a:t>1/</a:t>
            </a:r>
            <a:r>
              <a:rPr lang="pt-BR" altLang="pt-BR" i="1" dirty="0">
                <a:solidFill>
                  <a:srgbClr val="990000"/>
                </a:solidFill>
              </a:rPr>
              <a:t>v</a:t>
            </a:r>
            <a:r>
              <a:rPr lang="pt-BR" altLang="pt-BR" dirty="0"/>
              <a:t> em relação ao sistema BPSK.</a:t>
            </a:r>
          </a:p>
          <a:p>
            <a:pPr algn="l">
              <a:spcBef>
                <a:spcPct val="35000"/>
              </a:spcBef>
              <a:buClr>
                <a:srgbClr val="000099"/>
              </a:buClr>
              <a:buFont typeface="Wingdings" pitchFamily="2" charset="2"/>
              <a:buChar char="v"/>
            </a:pPr>
            <a:r>
              <a:rPr lang="pt-BR" altLang="pt-BR" dirty="0"/>
              <a:t> </a:t>
            </a:r>
            <a:r>
              <a:rPr lang="pt-BR" altLang="pt-BR" dirty="0">
                <a:solidFill>
                  <a:srgbClr val="990000"/>
                </a:solidFill>
              </a:rPr>
              <a:t>constelação para os sistemas 16-PSK e 16-QAM</a:t>
            </a:r>
          </a:p>
        </p:txBody>
      </p:sp>
      <p:grpSp>
        <p:nvGrpSpPr>
          <p:cNvPr id="9223" name="Group 32"/>
          <p:cNvGrpSpPr>
            <a:grpSpLocks noChangeAspect="1"/>
          </p:cNvGrpSpPr>
          <p:nvPr/>
        </p:nvGrpSpPr>
        <p:grpSpPr bwMode="auto">
          <a:xfrm>
            <a:off x="6024563" y="5353050"/>
            <a:ext cx="971550" cy="971550"/>
            <a:chOff x="3984" y="1344"/>
            <a:chExt cx="765" cy="765"/>
          </a:xfrm>
        </p:grpSpPr>
        <p:sp>
          <p:nvSpPr>
            <p:cNvPr id="9254" name="Oval 33"/>
            <p:cNvSpPr>
              <a:spLocks noChangeAspect="1" noChangeArrowheads="1"/>
            </p:cNvSpPr>
            <p:nvPr/>
          </p:nvSpPr>
          <p:spPr bwMode="auto">
            <a:xfrm>
              <a:off x="4704" y="134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5" name="Oval 34"/>
            <p:cNvSpPr>
              <a:spLocks noChangeAspect="1" noChangeArrowheads="1"/>
            </p:cNvSpPr>
            <p:nvPr/>
          </p:nvSpPr>
          <p:spPr bwMode="auto">
            <a:xfrm>
              <a:off x="3984" y="134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6" name="Oval 35"/>
            <p:cNvSpPr>
              <a:spLocks noChangeAspect="1" noChangeArrowheads="1"/>
            </p:cNvSpPr>
            <p:nvPr/>
          </p:nvSpPr>
          <p:spPr bwMode="auto">
            <a:xfrm>
              <a:off x="4464" y="158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7" name="Oval 36"/>
            <p:cNvSpPr>
              <a:spLocks noChangeAspect="1" noChangeArrowheads="1"/>
            </p:cNvSpPr>
            <p:nvPr/>
          </p:nvSpPr>
          <p:spPr bwMode="auto">
            <a:xfrm>
              <a:off x="4704" y="1587"/>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8" name="Oval 37"/>
            <p:cNvSpPr>
              <a:spLocks noChangeAspect="1" noChangeArrowheads="1"/>
            </p:cNvSpPr>
            <p:nvPr/>
          </p:nvSpPr>
          <p:spPr bwMode="auto">
            <a:xfrm>
              <a:off x="4224" y="134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9" name="Oval 38"/>
            <p:cNvSpPr>
              <a:spLocks noChangeAspect="1" noChangeArrowheads="1"/>
            </p:cNvSpPr>
            <p:nvPr/>
          </p:nvSpPr>
          <p:spPr bwMode="auto">
            <a:xfrm>
              <a:off x="4467" y="134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0" name="Oval 39"/>
            <p:cNvSpPr>
              <a:spLocks noChangeAspect="1" noChangeArrowheads="1"/>
            </p:cNvSpPr>
            <p:nvPr/>
          </p:nvSpPr>
          <p:spPr bwMode="auto">
            <a:xfrm>
              <a:off x="3984" y="158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1" name="Oval 40"/>
            <p:cNvSpPr>
              <a:spLocks noChangeAspect="1" noChangeArrowheads="1"/>
            </p:cNvSpPr>
            <p:nvPr/>
          </p:nvSpPr>
          <p:spPr bwMode="auto">
            <a:xfrm>
              <a:off x="4227" y="1587"/>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2" name="Oval 41"/>
            <p:cNvSpPr>
              <a:spLocks noChangeAspect="1" noChangeArrowheads="1"/>
            </p:cNvSpPr>
            <p:nvPr/>
          </p:nvSpPr>
          <p:spPr bwMode="auto">
            <a:xfrm>
              <a:off x="4704" y="182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3" name="Oval 42"/>
            <p:cNvSpPr>
              <a:spLocks noChangeAspect="1" noChangeArrowheads="1"/>
            </p:cNvSpPr>
            <p:nvPr/>
          </p:nvSpPr>
          <p:spPr bwMode="auto">
            <a:xfrm>
              <a:off x="3984" y="182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4" name="Oval 43"/>
            <p:cNvSpPr>
              <a:spLocks noChangeAspect="1" noChangeArrowheads="1"/>
            </p:cNvSpPr>
            <p:nvPr/>
          </p:nvSpPr>
          <p:spPr bwMode="auto">
            <a:xfrm>
              <a:off x="4464" y="206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5" name="Oval 44"/>
            <p:cNvSpPr>
              <a:spLocks noChangeAspect="1" noChangeArrowheads="1"/>
            </p:cNvSpPr>
            <p:nvPr/>
          </p:nvSpPr>
          <p:spPr bwMode="auto">
            <a:xfrm>
              <a:off x="4704" y="206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6" name="Oval 45"/>
            <p:cNvSpPr>
              <a:spLocks noChangeAspect="1" noChangeArrowheads="1"/>
            </p:cNvSpPr>
            <p:nvPr/>
          </p:nvSpPr>
          <p:spPr bwMode="auto">
            <a:xfrm>
              <a:off x="4227" y="182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7" name="Oval 46"/>
            <p:cNvSpPr>
              <a:spLocks noChangeAspect="1" noChangeArrowheads="1"/>
            </p:cNvSpPr>
            <p:nvPr/>
          </p:nvSpPr>
          <p:spPr bwMode="auto">
            <a:xfrm>
              <a:off x="4467" y="182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8" name="Oval 47"/>
            <p:cNvSpPr>
              <a:spLocks noChangeAspect="1" noChangeArrowheads="1"/>
            </p:cNvSpPr>
            <p:nvPr/>
          </p:nvSpPr>
          <p:spPr bwMode="auto">
            <a:xfrm>
              <a:off x="3984" y="206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69" name="Oval 48"/>
            <p:cNvSpPr>
              <a:spLocks noChangeAspect="1" noChangeArrowheads="1"/>
            </p:cNvSpPr>
            <p:nvPr/>
          </p:nvSpPr>
          <p:spPr bwMode="auto">
            <a:xfrm>
              <a:off x="4227" y="2064"/>
              <a:ext cx="45" cy="45"/>
            </a:xfrm>
            <a:prstGeom prst="ellipse">
              <a:avLst/>
            </a:prstGeom>
            <a:solidFill>
              <a:srgbClr val="000099"/>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sp>
        <p:nvSpPr>
          <p:cNvPr id="9224" name="Text Box 76"/>
          <p:cNvSpPr txBox="1">
            <a:spLocks noChangeArrowheads="1"/>
          </p:cNvSpPr>
          <p:nvPr/>
        </p:nvSpPr>
        <p:spPr bwMode="auto">
          <a:xfrm>
            <a:off x="7173913" y="5692775"/>
            <a:ext cx="11398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0099"/>
                </a:solidFill>
              </a:rPr>
              <a:t>16-QAM</a:t>
            </a:r>
          </a:p>
        </p:txBody>
      </p:sp>
      <p:sp>
        <p:nvSpPr>
          <p:cNvPr id="9225" name="Line 78"/>
          <p:cNvSpPr>
            <a:spLocks noChangeShapeType="1"/>
          </p:cNvSpPr>
          <p:nvPr/>
        </p:nvSpPr>
        <p:spPr bwMode="auto">
          <a:xfrm>
            <a:off x="6515100" y="5105400"/>
            <a:ext cx="0" cy="1371600"/>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9226" name="Line 80"/>
          <p:cNvSpPr>
            <a:spLocks noChangeShapeType="1"/>
          </p:cNvSpPr>
          <p:nvPr/>
        </p:nvSpPr>
        <p:spPr bwMode="auto">
          <a:xfrm rot="-5400000">
            <a:off x="6477000" y="5162550"/>
            <a:ext cx="0" cy="1371600"/>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9228" name="Text Box 75"/>
          <p:cNvSpPr txBox="1">
            <a:spLocks noChangeArrowheads="1"/>
          </p:cNvSpPr>
          <p:nvPr/>
        </p:nvSpPr>
        <p:spPr bwMode="auto">
          <a:xfrm>
            <a:off x="3140075" y="5626100"/>
            <a:ext cx="10715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solidFill>
                  <a:srgbClr val="006600"/>
                </a:solidFill>
              </a:rPr>
              <a:t>16-PSK</a:t>
            </a:r>
          </a:p>
        </p:txBody>
      </p:sp>
      <p:grpSp>
        <p:nvGrpSpPr>
          <p:cNvPr id="9229" name="Grupo 57"/>
          <p:cNvGrpSpPr>
            <a:grpSpLocks noChangeAspect="1"/>
          </p:cNvGrpSpPr>
          <p:nvPr/>
        </p:nvGrpSpPr>
        <p:grpSpPr bwMode="auto">
          <a:xfrm>
            <a:off x="1751013" y="5103813"/>
            <a:ext cx="1398587" cy="1400175"/>
            <a:chOff x="4140200" y="4775200"/>
            <a:chExt cx="1800225" cy="1800225"/>
          </a:xfrm>
        </p:grpSpPr>
        <p:grpSp>
          <p:nvGrpSpPr>
            <p:cNvPr id="9230" name="Group 81"/>
            <p:cNvGrpSpPr>
              <a:grpSpLocks noChangeAspect="1"/>
            </p:cNvGrpSpPr>
            <p:nvPr/>
          </p:nvGrpSpPr>
          <p:grpSpPr bwMode="auto">
            <a:xfrm>
              <a:off x="4280387" y="4939518"/>
              <a:ext cx="1444012" cy="1470680"/>
              <a:chOff x="1009" y="3276"/>
              <a:chExt cx="758" cy="772"/>
            </a:xfrm>
          </p:grpSpPr>
          <p:sp>
            <p:nvSpPr>
              <p:cNvPr id="9233" name="Oval 57"/>
              <p:cNvSpPr>
                <a:spLocks noChangeAspect="1" noChangeArrowheads="1"/>
              </p:cNvSpPr>
              <p:nvPr/>
            </p:nvSpPr>
            <p:spPr bwMode="auto">
              <a:xfrm>
                <a:off x="1029" y="3298"/>
                <a:ext cx="726" cy="726"/>
              </a:xfrm>
              <a:prstGeom prst="ellipse">
                <a:avLst/>
              </a:prstGeom>
              <a:noFill/>
              <a:ln w="12700">
                <a:solidFill>
                  <a:schemeClr val="tx1"/>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9234" name="Group 50"/>
              <p:cNvGrpSpPr>
                <a:grpSpLocks noChangeAspect="1"/>
              </p:cNvGrpSpPr>
              <p:nvPr/>
            </p:nvGrpSpPr>
            <p:grpSpPr bwMode="auto">
              <a:xfrm>
                <a:off x="1373" y="3276"/>
                <a:ext cx="394" cy="394"/>
                <a:chOff x="2844" y="1692"/>
                <a:chExt cx="492" cy="492"/>
              </a:xfrm>
            </p:grpSpPr>
            <p:sp>
              <p:nvSpPr>
                <p:cNvPr id="9249" name="Oval 51"/>
                <p:cNvSpPr>
                  <a:spLocks noChangeAspect="1" noChangeArrowheads="1"/>
                </p:cNvSpPr>
                <p:nvPr/>
              </p:nvSpPr>
              <p:spPr bwMode="auto">
                <a:xfrm>
                  <a:off x="2844" y="1692"/>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0" name="Oval 52"/>
                <p:cNvSpPr>
                  <a:spLocks noChangeAspect="1" noChangeArrowheads="1"/>
                </p:cNvSpPr>
                <p:nvPr/>
              </p:nvSpPr>
              <p:spPr bwMode="auto">
                <a:xfrm>
                  <a:off x="3291" y="213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1" name="Oval 53"/>
                <p:cNvSpPr>
                  <a:spLocks noChangeAspect="1" noChangeArrowheads="1"/>
                </p:cNvSpPr>
                <p:nvPr/>
              </p:nvSpPr>
              <p:spPr bwMode="auto">
                <a:xfrm>
                  <a:off x="3167" y="1826"/>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2" name="Oval 55"/>
                <p:cNvSpPr>
                  <a:spLocks noChangeAspect="1" noChangeArrowheads="1"/>
                </p:cNvSpPr>
                <p:nvPr/>
              </p:nvSpPr>
              <p:spPr bwMode="auto">
                <a:xfrm>
                  <a:off x="3025" y="1737"/>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53" name="Oval 56"/>
                <p:cNvSpPr>
                  <a:spLocks noChangeAspect="1" noChangeArrowheads="1"/>
                </p:cNvSpPr>
                <p:nvPr/>
              </p:nvSpPr>
              <p:spPr bwMode="auto">
                <a:xfrm>
                  <a:off x="3267" y="1983"/>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9235" name="Group 58"/>
              <p:cNvGrpSpPr>
                <a:grpSpLocks noChangeAspect="1"/>
              </p:cNvGrpSpPr>
              <p:nvPr/>
            </p:nvGrpSpPr>
            <p:grpSpPr bwMode="auto">
              <a:xfrm rot="-5400000">
                <a:off x="1047" y="3303"/>
                <a:ext cx="215" cy="225"/>
                <a:chOff x="3116" y="2974"/>
                <a:chExt cx="266" cy="282"/>
              </a:xfrm>
            </p:grpSpPr>
            <p:sp>
              <p:nvSpPr>
                <p:cNvPr id="9246" name="Oval 59"/>
                <p:cNvSpPr>
                  <a:spLocks noChangeAspect="1" noChangeArrowheads="1"/>
                </p:cNvSpPr>
                <p:nvPr/>
              </p:nvSpPr>
              <p:spPr bwMode="auto">
                <a:xfrm>
                  <a:off x="3241" y="306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7" name="Oval 61"/>
                <p:cNvSpPr>
                  <a:spLocks noChangeAspect="1" noChangeArrowheads="1"/>
                </p:cNvSpPr>
                <p:nvPr/>
              </p:nvSpPr>
              <p:spPr bwMode="auto">
                <a:xfrm>
                  <a:off x="3116" y="2974"/>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8" name="Oval 62"/>
                <p:cNvSpPr>
                  <a:spLocks noChangeAspect="1" noChangeArrowheads="1"/>
                </p:cNvSpPr>
                <p:nvPr/>
              </p:nvSpPr>
              <p:spPr bwMode="auto">
                <a:xfrm>
                  <a:off x="3337" y="321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9236" name="Group 63"/>
              <p:cNvGrpSpPr>
                <a:grpSpLocks noChangeAspect="1"/>
              </p:cNvGrpSpPr>
              <p:nvPr/>
            </p:nvGrpSpPr>
            <p:grpSpPr bwMode="auto">
              <a:xfrm rot="10800000">
                <a:off x="1009" y="3634"/>
                <a:ext cx="401" cy="414"/>
                <a:chOff x="2835" y="1666"/>
                <a:chExt cx="501" cy="518"/>
              </a:xfrm>
            </p:grpSpPr>
            <p:sp>
              <p:nvSpPr>
                <p:cNvPr id="9241" name="Oval 64"/>
                <p:cNvSpPr>
                  <a:spLocks noChangeAspect="1" noChangeArrowheads="1"/>
                </p:cNvSpPr>
                <p:nvPr/>
              </p:nvSpPr>
              <p:spPr bwMode="auto">
                <a:xfrm>
                  <a:off x="2835" y="1666"/>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2" name="Oval 65"/>
                <p:cNvSpPr>
                  <a:spLocks noChangeAspect="1" noChangeArrowheads="1"/>
                </p:cNvSpPr>
                <p:nvPr/>
              </p:nvSpPr>
              <p:spPr bwMode="auto">
                <a:xfrm>
                  <a:off x="3291" y="213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3" name="Oval 66"/>
                <p:cNvSpPr>
                  <a:spLocks noChangeAspect="1" noChangeArrowheads="1"/>
                </p:cNvSpPr>
                <p:nvPr/>
              </p:nvSpPr>
              <p:spPr bwMode="auto">
                <a:xfrm>
                  <a:off x="3170" y="1835"/>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4" name="Oval 67"/>
                <p:cNvSpPr>
                  <a:spLocks noChangeAspect="1" noChangeArrowheads="1"/>
                </p:cNvSpPr>
                <p:nvPr/>
              </p:nvSpPr>
              <p:spPr bwMode="auto">
                <a:xfrm>
                  <a:off x="3253" y="1970"/>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5" name="Oval 68"/>
                <p:cNvSpPr>
                  <a:spLocks noChangeAspect="1" noChangeArrowheads="1"/>
                </p:cNvSpPr>
                <p:nvPr/>
              </p:nvSpPr>
              <p:spPr bwMode="auto">
                <a:xfrm>
                  <a:off x="3029" y="172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9237" name="Group 70"/>
              <p:cNvGrpSpPr>
                <a:grpSpLocks noChangeAspect="1"/>
              </p:cNvGrpSpPr>
              <p:nvPr/>
            </p:nvGrpSpPr>
            <p:grpSpPr bwMode="auto">
              <a:xfrm rot="5400000">
                <a:off x="1520" y="3781"/>
                <a:ext cx="234" cy="214"/>
                <a:chOff x="3112" y="2959"/>
                <a:chExt cx="292" cy="267"/>
              </a:xfrm>
            </p:grpSpPr>
            <p:sp>
              <p:nvSpPr>
                <p:cNvPr id="9238" name="Oval 71"/>
                <p:cNvSpPr>
                  <a:spLocks noChangeAspect="1" noChangeArrowheads="1"/>
                </p:cNvSpPr>
                <p:nvPr/>
              </p:nvSpPr>
              <p:spPr bwMode="auto">
                <a:xfrm>
                  <a:off x="3261" y="3030"/>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39" name="Oval 73"/>
                <p:cNvSpPr>
                  <a:spLocks noChangeAspect="1" noChangeArrowheads="1"/>
                </p:cNvSpPr>
                <p:nvPr/>
              </p:nvSpPr>
              <p:spPr bwMode="auto">
                <a:xfrm>
                  <a:off x="3112" y="295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9240" name="Oval 74"/>
                <p:cNvSpPr>
                  <a:spLocks noChangeAspect="1" noChangeArrowheads="1"/>
                </p:cNvSpPr>
                <p:nvPr/>
              </p:nvSpPr>
              <p:spPr bwMode="auto">
                <a:xfrm>
                  <a:off x="3359" y="318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cxnSp>
          <p:nvCxnSpPr>
            <p:cNvPr id="9231" name="Conector reto 36"/>
            <p:cNvCxnSpPr>
              <a:cxnSpLocks noChangeShapeType="1"/>
            </p:cNvCxnSpPr>
            <p:nvPr/>
          </p:nvCxnSpPr>
          <p:spPr bwMode="auto">
            <a:xfrm>
              <a:off x="4997159" y="4775200"/>
              <a:ext cx="0" cy="1800225"/>
            </a:xfrm>
            <a:prstGeom prst="line">
              <a:avLst/>
            </a:prstGeom>
            <a:noFill/>
            <a:ln w="19050" algn="ctr">
              <a:solidFill>
                <a:srgbClr val="000099"/>
              </a:solidFill>
              <a:round/>
              <a:headEnd/>
              <a:tailEnd/>
            </a:ln>
            <a:extLst>
              <a:ext uri="{909E8E84-426E-40DD-AFC4-6F175D3DCCD1}">
                <a14:hiddenFill xmlns:a14="http://schemas.microsoft.com/office/drawing/2010/main">
                  <a:noFill/>
                </a14:hiddenFill>
              </a:ext>
            </a:extLst>
          </p:spPr>
        </p:cxnSp>
        <p:cxnSp>
          <p:nvCxnSpPr>
            <p:cNvPr id="9232" name="Conector reto 37"/>
            <p:cNvCxnSpPr>
              <a:cxnSpLocks noChangeShapeType="1"/>
            </p:cNvCxnSpPr>
            <p:nvPr/>
          </p:nvCxnSpPr>
          <p:spPr bwMode="auto">
            <a:xfrm rot="-5400000">
              <a:off x="5040313" y="4742228"/>
              <a:ext cx="0" cy="1800225"/>
            </a:xfrm>
            <a:prstGeom prst="line">
              <a:avLst/>
            </a:prstGeom>
            <a:noFill/>
            <a:ln w="19050" algn="ctr">
              <a:solidFill>
                <a:srgbClr val="000099"/>
              </a:solidFill>
              <a:round/>
              <a:headEnd/>
              <a:tailEnd/>
            </a:ln>
            <a:extLst>
              <a:ext uri="{909E8E84-426E-40DD-AFC4-6F175D3DCCD1}">
                <a14:hiddenFill xmlns:a14="http://schemas.microsoft.com/office/drawing/2010/main">
                  <a:noFill/>
                </a14:hiddenFill>
              </a:ext>
            </a:extLst>
          </p:spPr>
        </p:cxnSp>
      </p:grpSp>
      <p:sp>
        <p:nvSpPr>
          <p:cNvPr id="2" name="Título 1"/>
          <p:cNvSpPr>
            <a:spLocks noGrp="1"/>
          </p:cNvSpPr>
          <p:nvPr>
            <p:ph type="title"/>
          </p:nvPr>
        </p:nvSpPr>
        <p:spPr>
          <a:xfrm>
            <a:off x="457200" y="-27384"/>
            <a:ext cx="8229600" cy="1143000"/>
          </a:xfrm>
        </p:spPr>
        <p:txBody>
          <a:bodyPr/>
          <a:lstStyle/>
          <a:p>
            <a:r>
              <a:rPr lang="pt-BR" dirty="0" smtClean="0"/>
              <a:t>Modulação QAM</a:t>
            </a:r>
            <a:endParaRPr lang="pt-BR" dirty="0"/>
          </a:p>
        </p:txBody>
      </p:sp>
    </p:spTree>
    <p:extLst>
      <p:ext uri="{BB962C8B-B14F-4D97-AF65-F5344CB8AC3E}">
        <p14:creationId xmlns:p14="http://schemas.microsoft.com/office/powerpoint/2010/main" val="307871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519112" y="0"/>
            <a:ext cx="862488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0"/>
              </a:spcBef>
            </a:pPr>
            <a:r>
              <a:rPr lang="pt-BR" altLang="pt-BR" dirty="0" smtClean="0">
                <a:solidFill>
                  <a:srgbClr val="000099"/>
                </a:solidFill>
              </a:rPr>
              <a:t>Exemplo</a:t>
            </a:r>
            <a:r>
              <a:rPr lang="pt-BR" altLang="pt-BR" dirty="0">
                <a:solidFill>
                  <a:srgbClr val="000099"/>
                </a:solidFill>
              </a:rPr>
              <a:t>: sistema 16QAM</a:t>
            </a:r>
          </a:p>
        </p:txBody>
      </p:sp>
      <p:grpSp>
        <p:nvGrpSpPr>
          <p:cNvPr id="41988" name="Group 51"/>
          <p:cNvGrpSpPr>
            <a:grpSpLocks/>
          </p:cNvGrpSpPr>
          <p:nvPr/>
        </p:nvGrpSpPr>
        <p:grpSpPr bwMode="auto">
          <a:xfrm>
            <a:off x="304800" y="622300"/>
            <a:ext cx="8535988" cy="3508375"/>
            <a:chOff x="208" y="1059"/>
            <a:chExt cx="5377" cy="2210"/>
          </a:xfrm>
        </p:grpSpPr>
        <p:sp>
          <p:nvSpPr>
            <p:cNvPr id="42034" name="Rectangle 3"/>
            <p:cNvSpPr>
              <a:spLocks noChangeArrowheads="1"/>
            </p:cNvSpPr>
            <p:nvPr/>
          </p:nvSpPr>
          <p:spPr bwMode="auto">
            <a:xfrm>
              <a:off x="478" y="1269"/>
              <a:ext cx="959" cy="1366"/>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a:p>
              <a:r>
                <a:rPr lang="pt-BR" altLang="pt-BR"/>
                <a:t>Separador</a:t>
              </a:r>
            </a:p>
            <a:p>
              <a:r>
                <a:rPr lang="pt-BR" altLang="pt-BR"/>
                <a:t>de</a:t>
              </a:r>
            </a:p>
            <a:p>
              <a:r>
                <a:rPr lang="pt-BR" altLang="pt-BR"/>
                <a:t>Sequências</a:t>
              </a:r>
            </a:p>
            <a:p>
              <a:endParaRPr lang="pt-BR" altLang="pt-BR"/>
            </a:p>
          </p:txBody>
        </p:sp>
        <p:sp>
          <p:nvSpPr>
            <p:cNvPr id="42035" name="Rectangle 4"/>
            <p:cNvSpPr>
              <a:spLocks noChangeArrowheads="1"/>
            </p:cNvSpPr>
            <p:nvPr/>
          </p:nvSpPr>
          <p:spPr bwMode="auto">
            <a:xfrm>
              <a:off x="1796" y="1353"/>
              <a:ext cx="309" cy="214"/>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3T</a:t>
              </a:r>
            </a:p>
          </p:txBody>
        </p:sp>
        <p:sp>
          <p:nvSpPr>
            <p:cNvPr id="42036" name="Rectangle 5"/>
            <p:cNvSpPr>
              <a:spLocks noChangeArrowheads="1"/>
            </p:cNvSpPr>
            <p:nvPr/>
          </p:nvSpPr>
          <p:spPr bwMode="auto">
            <a:xfrm>
              <a:off x="1796" y="1686"/>
              <a:ext cx="309" cy="214"/>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2T</a:t>
              </a:r>
            </a:p>
          </p:txBody>
        </p:sp>
        <p:sp>
          <p:nvSpPr>
            <p:cNvPr id="42037" name="Rectangle 6"/>
            <p:cNvSpPr>
              <a:spLocks noChangeArrowheads="1"/>
            </p:cNvSpPr>
            <p:nvPr/>
          </p:nvSpPr>
          <p:spPr bwMode="auto">
            <a:xfrm>
              <a:off x="1804" y="2033"/>
              <a:ext cx="301" cy="214"/>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T</a:t>
              </a:r>
            </a:p>
          </p:txBody>
        </p:sp>
        <p:sp>
          <p:nvSpPr>
            <p:cNvPr id="42038" name="Line 7"/>
            <p:cNvSpPr>
              <a:spLocks noChangeShapeType="1"/>
            </p:cNvSpPr>
            <p:nvPr/>
          </p:nvSpPr>
          <p:spPr bwMode="auto">
            <a:xfrm>
              <a:off x="1437" y="1459"/>
              <a:ext cx="34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39" name="Line 8"/>
            <p:cNvSpPr>
              <a:spLocks noChangeShapeType="1"/>
            </p:cNvSpPr>
            <p:nvPr/>
          </p:nvSpPr>
          <p:spPr bwMode="auto">
            <a:xfrm>
              <a:off x="1437" y="1795"/>
              <a:ext cx="34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40" name="Line 9"/>
            <p:cNvSpPr>
              <a:spLocks noChangeShapeType="1"/>
            </p:cNvSpPr>
            <p:nvPr/>
          </p:nvSpPr>
          <p:spPr bwMode="auto">
            <a:xfrm>
              <a:off x="1437" y="2427"/>
              <a:ext cx="1021"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2041" name="Line 10"/>
            <p:cNvSpPr>
              <a:spLocks noChangeShapeType="1"/>
            </p:cNvSpPr>
            <p:nvPr/>
          </p:nvSpPr>
          <p:spPr bwMode="auto">
            <a:xfrm>
              <a:off x="1437" y="2143"/>
              <a:ext cx="34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42" name="Rectangle 11"/>
            <p:cNvSpPr>
              <a:spLocks noChangeArrowheads="1"/>
            </p:cNvSpPr>
            <p:nvPr/>
          </p:nvSpPr>
          <p:spPr bwMode="auto">
            <a:xfrm>
              <a:off x="2458" y="1293"/>
              <a:ext cx="513" cy="643"/>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0" rIns="90000" bIns="36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DA</a:t>
              </a:r>
            </a:p>
          </p:txBody>
        </p:sp>
        <p:sp>
          <p:nvSpPr>
            <p:cNvPr id="42043" name="Line 12"/>
            <p:cNvSpPr>
              <a:spLocks noChangeShapeType="1"/>
            </p:cNvSpPr>
            <p:nvPr/>
          </p:nvSpPr>
          <p:spPr bwMode="auto">
            <a:xfrm>
              <a:off x="2097" y="1459"/>
              <a:ext cx="34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44" name="Line 13"/>
            <p:cNvSpPr>
              <a:spLocks noChangeShapeType="1"/>
            </p:cNvSpPr>
            <p:nvPr/>
          </p:nvSpPr>
          <p:spPr bwMode="auto">
            <a:xfrm>
              <a:off x="2097" y="1795"/>
              <a:ext cx="34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45" name="Line 14"/>
            <p:cNvSpPr>
              <a:spLocks noChangeShapeType="1"/>
            </p:cNvSpPr>
            <p:nvPr/>
          </p:nvSpPr>
          <p:spPr bwMode="auto">
            <a:xfrm>
              <a:off x="2097" y="2143"/>
              <a:ext cx="34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46" name="Rectangle 15"/>
            <p:cNvSpPr>
              <a:spLocks noChangeArrowheads="1"/>
            </p:cNvSpPr>
            <p:nvPr/>
          </p:nvSpPr>
          <p:spPr bwMode="auto">
            <a:xfrm>
              <a:off x="2458" y="2013"/>
              <a:ext cx="513" cy="643"/>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0" rIns="90000" bIns="36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DA</a:t>
              </a:r>
            </a:p>
          </p:txBody>
        </p:sp>
        <p:sp>
          <p:nvSpPr>
            <p:cNvPr id="42047" name="AutoShape 20"/>
            <p:cNvSpPr>
              <a:spLocks noChangeAspect="1" noChangeArrowheads="1"/>
            </p:cNvSpPr>
            <p:nvPr/>
          </p:nvSpPr>
          <p:spPr bwMode="auto">
            <a:xfrm>
              <a:off x="3646" y="1274"/>
              <a:ext cx="268" cy="268"/>
            </a:xfrm>
            <a:prstGeom prst="flowChartSummingJunction">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48" name="AutoShape 21"/>
            <p:cNvSpPr>
              <a:spLocks noChangeAspect="1" noChangeArrowheads="1"/>
            </p:cNvSpPr>
            <p:nvPr/>
          </p:nvSpPr>
          <p:spPr bwMode="auto">
            <a:xfrm>
              <a:off x="3646" y="2367"/>
              <a:ext cx="268" cy="268"/>
            </a:xfrm>
            <a:prstGeom prst="flowChartSummingJunction">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49" name="Freeform 22"/>
            <p:cNvSpPr>
              <a:spLocks/>
            </p:cNvSpPr>
            <p:nvPr/>
          </p:nvSpPr>
          <p:spPr bwMode="auto">
            <a:xfrm>
              <a:off x="2966" y="1419"/>
              <a:ext cx="669" cy="161"/>
            </a:xfrm>
            <a:custGeom>
              <a:avLst/>
              <a:gdLst>
                <a:gd name="T0" fmla="*/ 0 w 669"/>
                <a:gd name="T1" fmla="*/ 161 h 161"/>
                <a:gd name="T2" fmla="*/ 346 w 669"/>
                <a:gd name="T3" fmla="*/ 161 h 161"/>
                <a:gd name="T4" fmla="*/ 346 w 669"/>
                <a:gd name="T5" fmla="*/ 0 h 161"/>
                <a:gd name="T6" fmla="*/ 669 w 669"/>
                <a:gd name="T7" fmla="*/ 0 h 161"/>
                <a:gd name="T8" fmla="*/ 0 60000 65536"/>
                <a:gd name="T9" fmla="*/ 0 60000 65536"/>
                <a:gd name="T10" fmla="*/ 0 60000 65536"/>
                <a:gd name="T11" fmla="*/ 0 60000 65536"/>
                <a:gd name="T12" fmla="*/ 0 w 669"/>
                <a:gd name="T13" fmla="*/ 0 h 161"/>
                <a:gd name="T14" fmla="*/ 669 w 669"/>
                <a:gd name="T15" fmla="*/ 161 h 161"/>
              </a:gdLst>
              <a:ahLst/>
              <a:cxnLst>
                <a:cxn ang="T8">
                  <a:pos x="T0" y="T1"/>
                </a:cxn>
                <a:cxn ang="T9">
                  <a:pos x="T2" y="T3"/>
                </a:cxn>
                <a:cxn ang="T10">
                  <a:pos x="T4" y="T5"/>
                </a:cxn>
                <a:cxn ang="T11">
                  <a:pos x="T6" y="T7"/>
                </a:cxn>
              </a:cxnLst>
              <a:rect l="T12" t="T13" r="T14" b="T15"/>
              <a:pathLst>
                <a:path w="669" h="161">
                  <a:moveTo>
                    <a:pt x="0" y="161"/>
                  </a:moveTo>
                  <a:lnTo>
                    <a:pt x="346" y="161"/>
                  </a:lnTo>
                  <a:lnTo>
                    <a:pt x="346" y="0"/>
                  </a:lnTo>
                  <a:lnTo>
                    <a:pt x="669" y="0"/>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2050" name="Freeform 23"/>
            <p:cNvSpPr>
              <a:spLocks/>
            </p:cNvSpPr>
            <p:nvPr/>
          </p:nvSpPr>
          <p:spPr bwMode="auto">
            <a:xfrm flipV="1">
              <a:off x="2971" y="2337"/>
              <a:ext cx="669" cy="161"/>
            </a:xfrm>
            <a:custGeom>
              <a:avLst/>
              <a:gdLst>
                <a:gd name="T0" fmla="*/ 0 w 669"/>
                <a:gd name="T1" fmla="*/ 161 h 161"/>
                <a:gd name="T2" fmla="*/ 346 w 669"/>
                <a:gd name="T3" fmla="*/ 161 h 161"/>
                <a:gd name="T4" fmla="*/ 346 w 669"/>
                <a:gd name="T5" fmla="*/ 0 h 161"/>
                <a:gd name="T6" fmla="*/ 669 w 669"/>
                <a:gd name="T7" fmla="*/ 0 h 161"/>
                <a:gd name="T8" fmla="*/ 0 60000 65536"/>
                <a:gd name="T9" fmla="*/ 0 60000 65536"/>
                <a:gd name="T10" fmla="*/ 0 60000 65536"/>
                <a:gd name="T11" fmla="*/ 0 60000 65536"/>
                <a:gd name="T12" fmla="*/ 0 w 669"/>
                <a:gd name="T13" fmla="*/ 0 h 161"/>
                <a:gd name="T14" fmla="*/ 669 w 669"/>
                <a:gd name="T15" fmla="*/ 161 h 161"/>
              </a:gdLst>
              <a:ahLst/>
              <a:cxnLst>
                <a:cxn ang="T8">
                  <a:pos x="T0" y="T1"/>
                </a:cxn>
                <a:cxn ang="T9">
                  <a:pos x="T2" y="T3"/>
                </a:cxn>
                <a:cxn ang="T10">
                  <a:pos x="T4" y="T5"/>
                </a:cxn>
                <a:cxn ang="T11">
                  <a:pos x="T6" y="T7"/>
                </a:cxn>
              </a:cxnLst>
              <a:rect l="T12" t="T13" r="T14" b="T15"/>
              <a:pathLst>
                <a:path w="669" h="161">
                  <a:moveTo>
                    <a:pt x="0" y="161"/>
                  </a:moveTo>
                  <a:lnTo>
                    <a:pt x="346" y="161"/>
                  </a:lnTo>
                  <a:lnTo>
                    <a:pt x="346" y="0"/>
                  </a:lnTo>
                  <a:lnTo>
                    <a:pt x="669" y="0"/>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2051" name="AutoShape 24"/>
            <p:cNvSpPr>
              <a:spLocks noChangeAspect="1" noChangeArrowheads="1"/>
            </p:cNvSpPr>
            <p:nvPr/>
          </p:nvSpPr>
          <p:spPr bwMode="auto">
            <a:xfrm>
              <a:off x="4362" y="1819"/>
              <a:ext cx="265" cy="265"/>
            </a:xfrm>
            <a:prstGeom prst="flowChartOr">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52" name="Freeform 26"/>
            <p:cNvSpPr>
              <a:spLocks/>
            </p:cNvSpPr>
            <p:nvPr/>
          </p:nvSpPr>
          <p:spPr bwMode="auto">
            <a:xfrm>
              <a:off x="3912" y="1407"/>
              <a:ext cx="588" cy="415"/>
            </a:xfrm>
            <a:custGeom>
              <a:avLst/>
              <a:gdLst>
                <a:gd name="T0" fmla="*/ 0 w 588"/>
                <a:gd name="T1" fmla="*/ 0 h 415"/>
                <a:gd name="T2" fmla="*/ 588 w 588"/>
                <a:gd name="T3" fmla="*/ 0 h 415"/>
                <a:gd name="T4" fmla="*/ 588 w 588"/>
                <a:gd name="T5" fmla="*/ 415 h 415"/>
                <a:gd name="T6" fmla="*/ 0 60000 65536"/>
                <a:gd name="T7" fmla="*/ 0 60000 65536"/>
                <a:gd name="T8" fmla="*/ 0 60000 65536"/>
                <a:gd name="T9" fmla="*/ 0 w 588"/>
                <a:gd name="T10" fmla="*/ 0 h 415"/>
                <a:gd name="T11" fmla="*/ 588 w 588"/>
                <a:gd name="T12" fmla="*/ 415 h 415"/>
              </a:gdLst>
              <a:ahLst/>
              <a:cxnLst>
                <a:cxn ang="T6">
                  <a:pos x="T0" y="T1"/>
                </a:cxn>
                <a:cxn ang="T7">
                  <a:pos x="T2" y="T3"/>
                </a:cxn>
                <a:cxn ang="T8">
                  <a:pos x="T4" y="T5"/>
                </a:cxn>
              </a:cxnLst>
              <a:rect l="T9" t="T10" r="T11" b="T12"/>
              <a:pathLst>
                <a:path w="588" h="415">
                  <a:moveTo>
                    <a:pt x="0" y="0"/>
                  </a:moveTo>
                  <a:lnTo>
                    <a:pt x="588" y="0"/>
                  </a:lnTo>
                  <a:lnTo>
                    <a:pt x="588" y="415"/>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2053" name="Freeform 27"/>
            <p:cNvSpPr>
              <a:spLocks/>
            </p:cNvSpPr>
            <p:nvPr/>
          </p:nvSpPr>
          <p:spPr bwMode="auto">
            <a:xfrm flipV="1">
              <a:off x="3912" y="2091"/>
              <a:ext cx="588" cy="415"/>
            </a:xfrm>
            <a:custGeom>
              <a:avLst/>
              <a:gdLst>
                <a:gd name="T0" fmla="*/ 0 w 588"/>
                <a:gd name="T1" fmla="*/ 0 h 415"/>
                <a:gd name="T2" fmla="*/ 588 w 588"/>
                <a:gd name="T3" fmla="*/ 0 h 415"/>
                <a:gd name="T4" fmla="*/ 588 w 588"/>
                <a:gd name="T5" fmla="*/ 415 h 415"/>
                <a:gd name="T6" fmla="*/ 0 60000 65536"/>
                <a:gd name="T7" fmla="*/ 0 60000 65536"/>
                <a:gd name="T8" fmla="*/ 0 60000 65536"/>
                <a:gd name="T9" fmla="*/ 0 w 588"/>
                <a:gd name="T10" fmla="*/ 0 h 415"/>
                <a:gd name="T11" fmla="*/ 588 w 588"/>
                <a:gd name="T12" fmla="*/ 415 h 415"/>
              </a:gdLst>
              <a:ahLst/>
              <a:cxnLst>
                <a:cxn ang="T6">
                  <a:pos x="T0" y="T1"/>
                </a:cxn>
                <a:cxn ang="T7">
                  <a:pos x="T2" y="T3"/>
                </a:cxn>
                <a:cxn ang="T8">
                  <a:pos x="T4" y="T5"/>
                </a:cxn>
              </a:cxnLst>
              <a:rect l="T9" t="T10" r="T11" b="T12"/>
              <a:pathLst>
                <a:path w="588" h="415">
                  <a:moveTo>
                    <a:pt x="0" y="0"/>
                  </a:moveTo>
                  <a:lnTo>
                    <a:pt x="588" y="0"/>
                  </a:lnTo>
                  <a:lnTo>
                    <a:pt x="588" y="415"/>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2054" name="Line 28"/>
            <p:cNvSpPr>
              <a:spLocks noChangeShapeType="1"/>
            </p:cNvSpPr>
            <p:nvPr/>
          </p:nvSpPr>
          <p:spPr bwMode="auto">
            <a:xfrm>
              <a:off x="4615" y="1948"/>
              <a:ext cx="266"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55" name="Rectangle 29"/>
            <p:cNvSpPr>
              <a:spLocks noChangeArrowheads="1"/>
            </p:cNvSpPr>
            <p:nvPr/>
          </p:nvSpPr>
          <p:spPr bwMode="auto">
            <a:xfrm>
              <a:off x="3604" y="1976"/>
              <a:ext cx="358" cy="214"/>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90</a:t>
              </a:r>
              <a:r>
                <a:rPr lang="pt-BR" altLang="pt-BR" baseline="30000"/>
                <a:t>o</a:t>
              </a:r>
              <a:endParaRPr lang="pt-BR" altLang="pt-BR"/>
            </a:p>
          </p:txBody>
        </p:sp>
        <p:sp>
          <p:nvSpPr>
            <p:cNvPr id="42056" name="Line 30"/>
            <p:cNvSpPr>
              <a:spLocks noChangeShapeType="1"/>
            </p:cNvSpPr>
            <p:nvPr/>
          </p:nvSpPr>
          <p:spPr bwMode="auto">
            <a:xfrm flipV="1">
              <a:off x="3780" y="1542"/>
              <a:ext cx="0" cy="434"/>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57" name="Line 31"/>
            <p:cNvSpPr>
              <a:spLocks noChangeShapeType="1"/>
            </p:cNvSpPr>
            <p:nvPr/>
          </p:nvSpPr>
          <p:spPr bwMode="auto">
            <a:xfrm>
              <a:off x="3780" y="2190"/>
              <a:ext cx="0" cy="177"/>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58" name="Text Box 32"/>
            <p:cNvSpPr txBox="1">
              <a:spLocks noChangeArrowheads="1"/>
            </p:cNvSpPr>
            <p:nvPr/>
          </p:nvSpPr>
          <p:spPr bwMode="auto">
            <a:xfrm>
              <a:off x="3235" y="1686"/>
              <a:ext cx="58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cosw</a:t>
              </a:r>
              <a:r>
                <a:rPr lang="pt-BR" altLang="pt-BR" baseline="-25000"/>
                <a:t>0</a:t>
              </a:r>
              <a:r>
                <a:rPr lang="pt-BR" altLang="pt-BR"/>
                <a:t>t</a:t>
              </a:r>
            </a:p>
          </p:txBody>
        </p:sp>
        <p:sp>
          <p:nvSpPr>
            <p:cNvPr id="42059" name="Text Box 33"/>
            <p:cNvSpPr txBox="1">
              <a:spLocks noChangeArrowheads="1"/>
            </p:cNvSpPr>
            <p:nvPr/>
          </p:nvSpPr>
          <p:spPr bwMode="auto">
            <a:xfrm>
              <a:off x="2167" y="1205"/>
              <a:ext cx="2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r>
                <a:rPr lang="pt-BR" altLang="pt-BR" baseline="-25000"/>
                <a:t>1</a:t>
              </a:r>
              <a:endParaRPr lang="pt-BR" altLang="pt-BR"/>
            </a:p>
          </p:txBody>
        </p:sp>
        <p:sp>
          <p:nvSpPr>
            <p:cNvPr id="42060" name="Text Box 34"/>
            <p:cNvSpPr txBox="1">
              <a:spLocks noChangeArrowheads="1"/>
            </p:cNvSpPr>
            <p:nvPr/>
          </p:nvSpPr>
          <p:spPr bwMode="auto">
            <a:xfrm>
              <a:off x="2167" y="1553"/>
              <a:ext cx="2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r>
                <a:rPr lang="pt-BR" altLang="pt-BR" baseline="-25000"/>
                <a:t>2</a:t>
              </a:r>
              <a:endParaRPr lang="pt-BR" altLang="pt-BR"/>
            </a:p>
          </p:txBody>
        </p:sp>
        <p:sp>
          <p:nvSpPr>
            <p:cNvPr id="42061" name="Text Box 35"/>
            <p:cNvSpPr txBox="1">
              <a:spLocks noChangeArrowheads="1"/>
            </p:cNvSpPr>
            <p:nvPr/>
          </p:nvSpPr>
          <p:spPr bwMode="auto">
            <a:xfrm>
              <a:off x="2167" y="1889"/>
              <a:ext cx="2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r>
                <a:rPr lang="pt-BR" altLang="pt-BR" baseline="-25000"/>
                <a:t>3</a:t>
              </a:r>
              <a:endParaRPr lang="pt-BR" altLang="pt-BR"/>
            </a:p>
          </p:txBody>
        </p:sp>
        <p:sp>
          <p:nvSpPr>
            <p:cNvPr id="42062" name="Text Box 36"/>
            <p:cNvSpPr txBox="1">
              <a:spLocks noChangeArrowheads="1"/>
            </p:cNvSpPr>
            <p:nvPr/>
          </p:nvSpPr>
          <p:spPr bwMode="auto">
            <a:xfrm>
              <a:off x="2167" y="2173"/>
              <a:ext cx="2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S</a:t>
              </a:r>
              <a:r>
                <a:rPr lang="pt-BR" altLang="pt-BR" baseline="-25000"/>
                <a:t>4</a:t>
              </a:r>
              <a:endParaRPr lang="pt-BR" altLang="pt-BR"/>
            </a:p>
          </p:txBody>
        </p:sp>
        <p:sp>
          <p:nvSpPr>
            <p:cNvPr id="42063" name="Text Box 37"/>
            <p:cNvSpPr txBox="1">
              <a:spLocks noChangeArrowheads="1"/>
            </p:cNvSpPr>
            <p:nvPr/>
          </p:nvSpPr>
          <p:spPr bwMode="auto">
            <a:xfrm>
              <a:off x="3022" y="1299"/>
              <a:ext cx="25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V</a:t>
              </a:r>
              <a:r>
                <a:rPr lang="pt-BR" altLang="pt-BR" baseline="-25000"/>
                <a:t>I</a:t>
              </a:r>
              <a:endParaRPr lang="pt-BR" altLang="pt-BR"/>
            </a:p>
          </p:txBody>
        </p:sp>
        <p:sp>
          <p:nvSpPr>
            <p:cNvPr id="42064" name="Text Box 38"/>
            <p:cNvSpPr txBox="1">
              <a:spLocks noChangeArrowheads="1"/>
            </p:cNvSpPr>
            <p:nvPr/>
          </p:nvSpPr>
          <p:spPr bwMode="auto">
            <a:xfrm>
              <a:off x="2984" y="2091"/>
              <a:ext cx="30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V</a:t>
              </a:r>
              <a:r>
                <a:rPr lang="pt-BR" altLang="pt-BR" baseline="-25000"/>
                <a:t>Q</a:t>
              </a:r>
              <a:endParaRPr lang="pt-BR" altLang="pt-BR"/>
            </a:p>
          </p:txBody>
        </p:sp>
        <p:sp>
          <p:nvSpPr>
            <p:cNvPr id="42065" name="Text Box 39"/>
            <p:cNvSpPr txBox="1">
              <a:spLocks noChangeArrowheads="1"/>
            </p:cNvSpPr>
            <p:nvPr/>
          </p:nvSpPr>
          <p:spPr bwMode="auto">
            <a:xfrm>
              <a:off x="3872" y="1159"/>
              <a:ext cx="103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Y</a:t>
              </a:r>
              <a:r>
                <a:rPr lang="pt-BR" altLang="pt-BR" baseline="-25000"/>
                <a:t>I</a:t>
              </a:r>
              <a:r>
                <a:rPr lang="pt-BR" altLang="pt-BR"/>
                <a:t> = V</a:t>
              </a:r>
              <a:r>
                <a:rPr lang="pt-BR" altLang="pt-BR" baseline="-25000"/>
                <a:t>I</a:t>
              </a:r>
              <a:r>
                <a:rPr lang="pt-BR" altLang="pt-BR"/>
                <a:t>cosw</a:t>
              </a:r>
              <a:r>
                <a:rPr lang="pt-BR" altLang="pt-BR" baseline="-25000"/>
                <a:t>0</a:t>
              </a:r>
              <a:r>
                <a:rPr lang="pt-BR" altLang="pt-BR"/>
                <a:t>t</a:t>
              </a:r>
            </a:p>
          </p:txBody>
        </p:sp>
        <p:sp>
          <p:nvSpPr>
            <p:cNvPr id="42066" name="Text Box 40"/>
            <p:cNvSpPr txBox="1">
              <a:spLocks noChangeArrowheads="1"/>
            </p:cNvSpPr>
            <p:nvPr/>
          </p:nvSpPr>
          <p:spPr bwMode="auto">
            <a:xfrm>
              <a:off x="3890" y="2518"/>
              <a:ext cx="114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Y</a:t>
              </a:r>
              <a:r>
                <a:rPr lang="pt-BR" altLang="pt-BR" baseline="-25000"/>
                <a:t>Q</a:t>
              </a:r>
              <a:r>
                <a:rPr lang="pt-BR" altLang="pt-BR"/>
                <a:t> = V</a:t>
              </a:r>
              <a:r>
                <a:rPr lang="pt-BR" altLang="pt-BR" baseline="-25000"/>
                <a:t>Q</a:t>
              </a:r>
              <a:r>
                <a:rPr lang="pt-BR" altLang="pt-BR"/>
                <a:t>senw</a:t>
              </a:r>
              <a:r>
                <a:rPr lang="pt-BR" altLang="pt-BR" baseline="-25000"/>
                <a:t>0</a:t>
              </a:r>
              <a:r>
                <a:rPr lang="pt-BR" altLang="pt-BR"/>
                <a:t>t</a:t>
              </a:r>
            </a:p>
          </p:txBody>
        </p:sp>
        <p:sp>
          <p:nvSpPr>
            <p:cNvPr id="42067" name="Line 41"/>
            <p:cNvSpPr>
              <a:spLocks noChangeShapeType="1"/>
            </p:cNvSpPr>
            <p:nvPr/>
          </p:nvSpPr>
          <p:spPr bwMode="auto">
            <a:xfrm>
              <a:off x="208" y="1900"/>
              <a:ext cx="270"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2068" name="Text Box 42"/>
            <p:cNvSpPr txBox="1">
              <a:spLocks noChangeArrowheads="1"/>
            </p:cNvSpPr>
            <p:nvPr/>
          </p:nvSpPr>
          <p:spPr bwMode="auto">
            <a:xfrm>
              <a:off x="220" y="1619"/>
              <a:ext cx="21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a:t>
              </a:r>
              <a:r>
                <a:rPr lang="pt-BR" altLang="pt-BR" baseline="-25000"/>
                <a:t>b</a:t>
              </a:r>
              <a:endParaRPr lang="pt-BR" altLang="pt-BR"/>
            </a:p>
          </p:txBody>
        </p:sp>
        <p:sp>
          <p:nvSpPr>
            <p:cNvPr id="42069" name="Text Box 43"/>
            <p:cNvSpPr txBox="1">
              <a:spLocks noChangeArrowheads="1"/>
            </p:cNvSpPr>
            <p:nvPr/>
          </p:nvSpPr>
          <p:spPr bwMode="auto">
            <a:xfrm>
              <a:off x="1442" y="1059"/>
              <a:ext cx="34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a:t>
              </a:r>
              <a:r>
                <a:rPr lang="pt-BR" altLang="pt-BR" baseline="-25000"/>
                <a:t>b</a:t>
              </a:r>
              <a:r>
                <a:rPr lang="pt-BR" altLang="pt-BR"/>
                <a:t>/4</a:t>
              </a:r>
            </a:p>
          </p:txBody>
        </p:sp>
        <p:sp>
          <p:nvSpPr>
            <p:cNvPr id="42070" name="Text Box 44"/>
            <p:cNvSpPr txBox="1">
              <a:spLocks noChangeArrowheads="1"/>
            </p:cNvSpPr>
            <p:nvPr/>
          </p:nvSpPr>
          <p:spPr bwMode="auto">
            <a:xfrm>
              <a:off x="2413" y="3063"/>
              <a:ext cx="13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Níveis: </a:t>
              </a:r>
              <a:r>
                <a:rPr lang="pt-BR" altLang="pt-BR">
                  <a:sym typeface="Symbol" pitchFamily="18" charset="2"/>
                </a:rPr>
                <a:t>A e 3A</a:t>
              </a:r>
              <a:endParaRPr lang="pt-BR" altLang="pt-BR"/>
            </a:p>
          </p:txBody>
        </p:sp>
        <p:sp>
          <p:nvSpPr>
            <p:cNvPr id="42071" name="AutoShape 45"/>
            <p:cNvSpPr>
              <a:spLocks noChangeArrowheads="1"/>
            </p:cNvSpPr>
            <p:nvPr/>
          </p:nvSpPr>
          <p:spPr bwMode="auto">
            <a:xfrm>
              <a:off x="2663" y="2712"/>
              <a:ext cx="107" cy="339"/>
            </a:xfrm>
            <a:prstGeom prst="upArrow">
              <a:avLst>
                <a:gd name="adj1" fmla="val 50000"/>
                <a:gd name="adj2" fmla="val 39603"/>
              </a:avLst>
            </a:prstGeom>
            <a:solidFill>
              <a:srgbClr val="0000CC"/>
            </a:solidFill>
            <a:ln>
              <a:noFill/>
            </a:ln>
            <a:extLst>
              <a:ext uri="{91240B29-F687-4F45-9708-019B960494DF}">
                <a14:hiddenLine xmlns:a14="http://schemas.microsoft.com/office/drawing/2010/main" w="12700">
                  <a:solidFill>
                    <a:srgbClr val="000000"/>
                  </a:solidFill>
                  <a:miter lim="800000"/>
                  <a:headEnd/>
                  <a:tailEnd type="none" w="lg" len="med"/>
                </a14:hiddenLine>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72" name="Text Box 46"/>
            <p:cNvSpPr txBox="1">
              <a:spLocks noChangeArrowheads="1"/>
            </p:cNvSpPr>
            <p:nvPr/>
          </p:nvSpPr>
          <p:spPr bwMode="auto">
            <a:xfrm>
              <a:off x="1660" y="2909"/>
              <a:ext cx="57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Atraso</a:t>
              </a:r>
            </a:p>
          </p:txBody>
        </p:sp>
        <p:sp>
          <p:nvSpPr>
            <p:cNvPr id="42073" name="AutoShape 47"/>
            <p:cNvSpPr>
              <a:spLocks noChangeArrowheads="1"/>
            </p:cNvSpPr>
            <p:nvPr/>
          </p:nvSpPr>
          <p:spPr bwMode="auto">
            <a:xfrm>
              <a:off x="1924" y="2563"/>
              <a:ext cx="103" cy="339"/>
            </a:xfrm>
            <a:prstGeom prst="upArrow">
              <a:avLst>
                <a:gd name="adj1" fmla="val 50000"/>
                <a:gd name="adj2" fmla="val 39602"/>
              </a:avLst>
            </a:prstGeom>
            <a:solidFill>
              <a:srgbClr val="0000CC"/>
            </a:solidFill>
            <a:ln>
              <a:noFill/>
            </a:ln>
            <a:extLst>
              <a:ext uri="{91240B29-F687-4F45-9708-019B960494DF}">
                <a14:hiddenLine xmlns:a14="http://schemas.microsoft.com/office/drawing/2010/main" w="12700">
                  <a:solidFill>
                    <a:srgbClr val="000000"/>
                  </a:solidFill>
                  <a:miter lim="800000"/>
                  <a:headEnd/>
                  <a:tailEnd type="none" w="lg" len="med"/>
                </a14:hiddenLine>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74" name="Rectangle 48"/>
            <p:cNvSpPr>
              <a:spLocks noChangeArrowheads="1"/>
            </p:cNvSpPr>
            <p:nvPr/>
          </p:nvSpPr>
          <p:spPr bwMode="auto">
            <a:xfrm>
              <a:off x="4887" y="1842"/>
              <a:ext cx="478" cy="214"/>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Filtro</a:t>
              </a:r>
            </a:p>
          </p:txBody>
        </p:sp>
        <p:sp>
          <p:nvSpPr>
            <p:cNvPr id="42075" name="Line 49"/>
            <p:cNvSpPr>
              <a:spLocks noChangeShapeType="1"/>
            </p:cNvSpPr>
            <p:nvPr/>
          </p:nvSpPr>
          <p:spPr bwMode="auto">
            <a:xfrm>
              <a:off x="5365" y="1948"/>
              <a:ext cx="220"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grpSp>
      <p:grpSp>
        <p:nvGrpSpPr>
          <p:cNvPr id="41989" name="Group 54"/>
          <p:cNvGrpSpPr>
            <a:grpSpLocks/>
          </p:cNvGrpSpPr>
          <p:nvPr/>
        </p:nvGrpSpPr>
        <p:grpSpPr bwMode="auto">
          <a:xfrm>
            <a:off x="5791200" y="4805363"/>
            <a:ext cx="1214438" cy="1214437"/>
            <a:chOff x="3984" y="1344"/>
            <a:chExt cx="765" cy="765"/>
          </a:xfrm>
        </p:grpSpPr>
        <p:sp>
          <p:nvSpPr>
            <p:cNvPr id="42018" name="Oval 55"/>
            <p:cNvSpPr>
              <a:spLocks noChangeArrowheads="1"/>
            </p:cNvSpPr>
            <p:nvPr/>
          </p:nvSpPr>
          <p:spPr bwMode="auto">
            <a:xfrm>
              <a:off x="4704" y="134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9" name="Oval 56"/>
            <p:cNvSpPr>
              <a:spLocks noChangeArrowheads="1"/>
            </p:cNvSpPr>
            <p:nvPr/>
          </p:nvSpPr>
          <p:spPr bwMode="auto">
            <a:xfrm>
              <a:off x="3984" y="134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0" name="Oval 57"/>
            <p:cNvSpPr>
              <a:spLocks noChangeArrowheads="1"/>
            </p:cNvSpPr>
            <p:nvPr/>
          </p:nvSpPr>
          <p:spPr bwMode="auto">
            <a:xfrm>
              <a:off x="4464" y="158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1" name="Oval 58"/>
            <p:cNvSpPr>
              <a:spLocks noChangeArrowheads="1"/>
            </p:cNvSpPr>
            <p:nvPr/>
          </p:nvSpPr>
          <p:spPr bwMode="auto">
            <a:xfrm>
              <a:off x="4704" y="1587"/>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2" name="Oval 59"/>
            <p:cNvSpPr>
              <a:spLocks noChangeArrowheads="1"/>
            </p:cNvSpPr>
            <p:nvPr/>
          </p:nvSpPr>
          <p:spPr bwMode="auto">
            <a:xfrm>
              <a:off x="4224" y="134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3" name="Oval 60"/>
            <p:cNvSpPr>
              <a:spLocks noChangeArrowheads="1"/>
            </p:cNvSpPr>
            <p:nvPr/>
          </p:nvSpPr>
          <p:spPr bwMode="auto">
            <a:xfrm>
              <a:off x="4467" y="134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4" name="Oval 61"/>
            <p:cNvSpPr>
              <a:spLocks noChangeArrowheads="1"/>
            </p:cNvSpPr>
            <p:nvPr/>
          </p:nvSpPr>
          <p:spPr bwMode="auto">
            <a:xfrm>
              <a:off x="3984" y="158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5" name="Oval 62"/>
            <p:cNvSpPr>
              <a:spLocks noChangeArrowheads="1"/>
            </p:cNvSpPr>
            <p:nvPr/>
          </p:nvSpPr>
          <p:spPr bwMode="auto">
            <a:xfrm>
              <a:off x="4227" y="1587"/>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6" name="Oval 63"/>
            <p:cNvSpPr>
              <a:spLocks noChangeArrowheads="1"/>
            </p:cNvSpPr>
            <p:nvPr/>
          </p:nvSpPr>
          <p:spPr bwMode="auto">
            <a:xfrm>
              <a:off x="4704" y="182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7" name="Oval 64"/>
            <p:cNvSpPr>
              <a:spLocks noChangeArrowheads="1"/>
            </p:cNvSpPr>
            <p:nvPr/>
          </p:nvSpPr>
          <p:spPr bwMode="auto">
            <a:xfrm>
              <a:off x="3984" y="182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8" name="Oval 65"/>
            <p:cNvSpPr>
              <a:spLocks noChangeArrowheads="1"/>
            </p:cNvSpPr>
            <p:nvPr/>
          </p:nvSpPr>
          <p:spPr bwMode="auto">
            <a:xfrm>
              <a:off x="4464" y="206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29" name="Oval 66"/>
            <p:cNvSpPr>
              <a:spLocks noChangeArrowheads="1"/>
            </p:cNvSpPr>
            <p:nvPr/>
          </p:nvSpPr>
          <p:spPr bwMode="auto">
            <a:xfrm>
              <a:off x="4704" y="206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30" name="Oval 67"/>
            <p:cNvSpPr>
              <a:spLocks noChangeArrowheads="1"/>
            </p:cNvSpPr>
            <p:nvPr/>
          </p:nvSpPr>
          <p:spPr bwMode="auto">
            <a:xfrm>
              <a:off x="4227" y="182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31" name="Oval 68"/>
            <p:cNvSpPr>
              <a:spLocks noChangeArrowheads="1"/>
            </p:cNvSpPr>
            <p:nvPr/>
          </p:nvSpPr>
          <p:spPr bwMode="auto">
            <a:xfrm>
              <a:off x="4467" y="182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32" name="Oval 69"/>
            <p:cNvSpPr>
              <a:spLocks noChangeArrowheads="1"/>
            </p:cNvSpPr>
            <p:nvPr/>
          </p:nvSpPr>
          <p:spPr bwMode="auto">
            <a:xfrm>
              <a:off x="3984" y="206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33" name="Oval 70"/>
            <p:cNvSpPr>
              <a:spLocks noChangeArrowheads="1"/>
            </p:cNvSpPr>
            <p:nvPr/>
          </p:nvSpPr>
          <p:spPr bwMode="auto">
            <a:xfrm>
              <a:off x="4227" y="2064"/>
              <a:ext cx="45" cy="45"/>
            </a:xfrm>
            <a:prstGeom prst="ellipse">
              <a:avLst/>
            </a:prstGeom>
            <a:solidFill>
              <a:schemeClr val="tx1"/>
            </a:solidFill>
            <a:ln w="12700">
              <a:solidFill>
                <a:srgbClr val="000099"/>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sp>
        <p:nvSpPr>
          <p:cNvPr id="41990" name="Line 98"/>
          <p:cNvSpPr>
            <a:spLocks noChangeShapeType="1"/>
          </p:cNvSpPr>
          <p:nvPr/>
        </p:nvSpPr>
        <p:spPr bwMode="auto">
          <a:xfrm>
            <a:off x="395288" y="4365625"/>
            <a:ext cx="8569325" cy="0"/>
          </a:xfrm>
          <a:prstGeom prst="line">
            <a:avLst/>
          </a:prstGeom>
          <a:noFill/>
          <a:ln w="76200" cmpd="tri">
            <a:solidFill>
              <a:srgbClr val="006600"/>
            </a:solidFill>
            <a:round/>
            <a:headEnd/>
            <a:tailEnd type="none" w="lg" len="lg"/>
          </a:ln>
          <a:extLst>
            <a:ext uri="{909E8E84-426E-40DD-AFC4-6F175D3DCCD1}">
              <a14:hiddenFill xmlns:a14="http://schemas.microsoft.com/office/drawing/2010/main">
                <a:noFill/>
              </a14:hiddenFill>
            </a:ext>
          </a:extLst>
        </p:spPr>
        <p:txBody>
          <a:bodyPr wrap="none" lIns="90000" tIns="10800" rIns="90000" bIns="10800">
            <a:spAutoFit/>
          </a:bodyPr>
          <a:lstStyle/>
          <a:p>
            <a:endParaRPr lang="pt-BR"/>
          </a:p>
        </p:txBody>
      </p:sp>
      <p:sp>
        <p:nvSpPr>
          <p:cNvPr id="41991" name="AutoShape 99"/>
          <p:cNvSpPr>
            <a:spLocks noChangeArrowheads="1"/>
          </p:cNvSpPr>
          <p:nvPr/>
        </p:nvSpPr>
        <p:spPr bwMode="auto">
          <a:xfrm>
            <a:off x="3924300" y="5373688"/>
            <a:ext cx="1009650" cy="142875"/>
          </a:xfrm>
          <a:prstGeom prst="rightArrow">
            <a:avLst>
              <a:gd name="adj1" fmla="val 50000"/>
              <a:gd name="adj2" fmla="val 176667"/>
            </a:avLst>
          </a:prstGeom>
          <a:solidFill>
            <a:srgbClr val="006600"/>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41993" name="Grupo 38"/>
          <p:cNvGrpSpPr>
            <a:grpSpLocks/>
          </p:cNvGrpSpPr>
          <p:nvPr/>
        </p:nvGrpSpPr>
        <p:grpSpPr bwMode="auto">
          <a:xfrm>
            <a:off x="1619250" y="4581525"/>
            <a:ext cx="1800225" cy="1800225"/>
            <a:chOff x="4140200" y="4775200"/>
            <a:chExt cx="1800225" cy="1800225"/>
          </a:xfrm>
        </p:grpSpPr>
        <p:grpSp>
          <p:nvGrpSpPr>
            <p:cNvPr id="41994" name="Group 81"/>
            <p:cNvGrpSpPr>
              <a:grpSpLocks noChangeAspect="1"/>
            </p:cNvGrpSpPr>
            <p:nvPr/>
          </p:nvGrpSpPr>
          <p:grpSpPr bwMode="auto">
            <a:xfrm>
              <a:off x="4280387" y="4939518"/>
              <a:ext cx="1444012" cy="1470680"/>
              <a:chOff x="1009" y="3276"/>
              <a:chExt cx="758" cy="772"/>
            </a:xfrm>
          </p:grpSpPr>
          <p:sp>
            <p:nvSpPr>
              <p:cNvPr id="41997" name="Oval 57"/>
              <p:cNvSpPr>
                <a:spLocks noChangeAspect="1" noChangeArrowheads="1"/>
              </p:cNvSpPr>
              <p:nvPr/>
            </p:nvSpPr>
            <p:spPr bwMode="auto">
              <a:xfrm>
                <a:off x="1029" y="3298"/>
                <a:ext cx="726" cy="726"/>
              </a:xfrm>
              <a:prstGeom prst="ellipse">
                <a:avLst/>
              </a:prstGeom>
              <a:noFill/>
              <a:ln w="12700">
                <a:solidFill>
                  <a:schemeClr val="tx1"/>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nvGrpSpPr>
              <p:cNvPr id="41998" name="Group 50"/>
              <p:cNvGrpSpPr>
                <a:grpSpLocks noChangeAspect="1"/>
              </p:cNvGrpSpPr>
              <p:nvPr/>
            </p:nvGrpSpPr>
            <p:grpSpPr bwMode="auto">
              <a:xfrm>
                <a:off x="1373" y="3276"/>
                <a:ext cx="394" cy="394"/>
                <a:chOff x="2844" y="1692"/>
                <a:chExt cx="492" cy="492"/>
              </a:xfrm>
            </p:grpSpPr>
            <p:sp>
              <p:nvSpPr>
                <p:cNvPr id="42013" name="Oval 51"/>
                <p:cNvSpPr>
                  <a:spLocks noChangeAspect="1" noChangeArrowheads="1"/>
                </p:cNvSpPr>
                <p:nvPr/>
              </p:nvSpPr>
              <p:spPr bwMode="auto">
                <a:xfrm>
                  <a:off x="2844" y="1692"/>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4" name="Oval 52"/>
                <p:cNvSpPr>
                  <a:spLocks noChangeAspect="1" noChangeArrowheads="1"/>
                </p:cNvSpPr>
                <p:nvPr/>
              </p:nvSpPr>
              <p:spPr bwMode="auto">
                <a:xfrm>
                  <a:off x="3291" y="213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5" name="Oval 53"/>
                <p:cNvSpPr>
                  <a:spLocks noChangeAspect="1" noChangeArrowheads="1"/>
                </p:cNvSpPr>
                <p:nvPr/>
              </p:nvSpPr>
              <p:spPr bwMode="auto">
                <a:xfrm>
                  <a:off x="3167" y="1826"/>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6" name="Oval 55"/>
                <p:cNvSpPr>
                  <a:spLocks noChangeAspect="1" noChangeArrowheads="1"/>
                </p:cNvSpPr>
                <p:nvPr/>
              </p:nvSpPr>
              <p:spPr bwMode="auto">
                <a:xfrm>
                  <a:off x="3025" y="1737"/>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7" name="Oval 56"/>
                <p:cNvSpPr>
                  <a:spLocks noChangeAspect="1" noChangeArrowheads="1"/>
                </p:cNvSpPr>
                <p:nvPr/>
              </p:nvSpPr>
              <p:spPr bwMode="auto">
                <a:xfrm>
                  <a:off x="3267" y="1983"/>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41999" name="Group 58"/>
              <p:cNvGrpSpPr>
                <a:grpSpLocks noChangeAspect="1"/>
              </p:cNvGrpSpPr>
              <p:nvPr/>
            </p:nvGrpSpPr>
            <p:grpSpPr bwMode="auto">
              <a:xfrm rot="-5400000">
                <a:off x="1047" y="3303"/>
                <a:ext cx="215" cy="225"/>
                <a:chOff x="3116" y="2974"/>
                <a:chExt cx="266" cy="282"/>
              </a:xfrm>
            </p:grpSpPr>
            <p:sp>
              <p:nvSpPr>
                <p:cNvPr id="42010" name="Oval 59"/>
                <p:cNvSpPr>
                  <a:spLocks noChangeAspect="1" noChangeArrowheads="1"/>
                </p:cNvSpPr>
                <p:nvPr/>
              </p:nvSpPr>
              <p:spPr bwMode="auto">
                <a:xfrm>
                  <a:off x="3241" y="306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1" name="Oval 61"/>
                <p:cNvSpPr>
                  <a:spLocks noChangeAspect="1" noChangeArrowheads="1"/>
                </p:cNvSpPr>
                <p:nvPr/>
              </p:nvSpPr>
              <p:spPr bwMode="auto">
                <a:xfrm>
                  <a:off x="3116" y="2974"/>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12" name="Oval 62"/>
                <p:cNvSpPr>
                  <a:spLocks noChangeAspect="1" noChangeArrowheads="1"/>
                </p:cNvSpPr>
                <p:nvPr/>
              </p:nvSpPr>
              <p:spPr bwMode="auto">
                <a:xfrm>
                  <a:off x="3337" y="321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42000" name="Group 63"/>
              <p:cNvGrpSpPr>
                <a:grpSpLocks noChangeAspect="1"/>
              </p:cNvGrpSpPr>
              <p:nvPr/>
            </p:nvGrpSpPr>
            <p:grpSpPr bwMode="auto">
              <a:xfrm rot="10800000">
                <a:off x="1009" y="3634"/>
                <a:ext cx="401" cy="414"/>
                <a:chOff x="2835" y="1666"/>
                <a:chExt cx="501" cy="518"/>
              </a:xfrm>
            </p:grpSpPr>
            <p:sp>
              <p:nvSpPr>
                <p:cNvPr id="42005" name="Oval 64"/>
                <p:cNvSpPr>
                  <a:spLocks noChangeAspect="1" noChangeArrowheads="1"/>
                </p:cNvSpPr>
                <p:nvPr/>
              </p:nvSpPr>
              <p:spPr bwMode="auto">
                <a:xfrm>
                  <a:off x="2835" y="1666"/>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06" name="Oval 65"/>
                <p:cNvSpPr>
                  <a:spLocks noChangeAspect="1" noChangeArrowheads="1"/>
                </p:cNvSpPr>
                <p:nvPr/>
              </p:nvSpPr>
              <p:spPr bwMode="auto">
                <a:xfrm>
                  <a:off x="3291" y="213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07" name="Oval 66"/>
                <p:cNvSpPr>
                  <a:spLocks noChangeAspect="1" noChangeArrowheads="1"/>
                </p:cNvSpPr>
                <p:nvPr/>
              </p:nvSpPr>
              <p:spPr bwMode="auto">
                <a:xfrm>
                  <a:off x="3170" y="1835"/>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08" name="Oval 67"/>
                <p:cNvSpPr>
                  <a:spLocks noChangeAspect="1" noChangeArrowheads="1"/>
                </p:cNvSpPr>
                <p:nvPr/>
              </p:nvSpPr>
              <p:spPr bwMode="auto">
                <a:xfrm>
                  <a:off x="3253" y="1970"/>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09" name="Oval 68"/>
                <p:cNvSpPr>
                  <a:spLocks noChangeAspect="1" noChangeArrowheads="1"/>
                </p:cNvSpPr>
                <p:nvPr/>
              </p:nvSpPr>
              <p:spPr bwMode="auto">
                <a:xfrm>
                  <a:off x="3029" y="172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nvGrpSpPr>
              <p:cNvPr id="42001" name="Group 70"/>
              <p:cNvGrpSpPr>
                <a:grpSpLocks noChangeAspect="1"/>
              </p:cNvGrpSpPr>
              <p:nvPr/>
            </p:nvGrpSpPr>
            <p:grpSpPr bwMode="auto">
              <a:xfrm rot="5400000">
                <a:off x="1520" y="3781"/>
                <a:ext cx="234" cy="214"/>
                <a:chOff x="3112" y="2959"/>
                <a:chExt cx="292" cy="267"/>
              </a:xfrm>
            </p:grpSpPr>
            <p:sp>
              <p:nvSpPr>
                <p:cNvPr id="42002" name="Oval 71"/>
                <p:cNvSpPr>
                  <a:spLocks noChangeAspect="1" noChangeArrowheads="1"/>
                </p:cNvSpPr>
                <p:nvPr/>
              </p:nvSpPr>
              <p:spPr bwMode="auto">
                <a:xfrm>
                  <a:off x="3261" y="3030"/>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03" name="Oval 73"/>
                <p:cNvSpPr>
                  <a:spLocks noChangeAspect="1" noChangeArrowheads="1"/>
                </p:cNvSpPr>
                <p:nvPr/>
              </p:nvSpPr>
              <p:spPr bwMode="auto">
                <a:xfrm>
                  <a:off x="3112" y="2959"/>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2004" name="Oval 74"/>
                <p:cNvSpPr>
                  <a:spLocks noChangeAspect="1" noChangeArrowheads="1"/>
                </p:cNvSpPr>
                <p:nvPr/>
              </p:nvSpPr>
              <p:spPr bwMode="auto">
                <a:xfrm>
                  <a:off x="3359" y="3181"/>
                  <a:ext cx="45" cy="45"/>
                </a:xfrm>
                <a:prstGeom prst="ellipse">
                  <a:avLst/>
                </a:prstGeom>
                <a:solidFill>
                  <a:srgbClr val="006600"/>
                </a:solidFill>
                <a:ln w="12700">
                  <a:solidFill>
                    <a:srgbClr val="006600"/>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pSp>
        </p:grpSp>
        <p:cxnSp>
          <p:nvCxnSpPr>
            <p:cNvPr id="41995" name="Conector reto 36"/>
            <p:cNvCxnSpPr>
              <a:cxnSpLocks noChangeShapeType="1"/>
            </p:cNvCxnSpPr>
            <p:nvPr/>
          </p:nvCxnSpPr>
          <p:spPr bwMode="auto">
            <a:xfrm>
              <a:off x="5014468" y="4775200"/>
              <a:ext cx="0" cy="1800225"/>
            </a:xfrm>
            <a:prstGeom prst="line">
              <a:avLst/>
            </a:prstGeom>
            <a:noFill/>
            <a:ln w="19050" algn="ctr">
              <a:solidFill>
                <a:srgbClr val="000099"/>
              </a:solidFill>
              <a:round/>
              <a:headEnd/>
              <a:tailEnd/>
            </a:ln>
            <a:extLst>
              <a:ext uri="{909E8E84-426E-40DD-AFC4-6F175D3DCCD1}">
                <a14:hiddenFill xmlns:a14="http://schemas.microsoft.com/office/drawing/2010/main">
                  <a:noFill/>
                </a14:hiddenFill>
              </a:ext>
            </a:extLst>
          </p:spPr>
        </p:cxnSp>
        <p:cxnSp>
          <p:nvCxnSpPr>
            <p:cNvPr id="41996" name="Conector reto 37"/>
            <p:cNvCxnSpPr>
              <a:cxnSpLocks noChangeShapeType="1"/>
            </p:cNvCxnSpPr>
            <p:nvPr/>
          </p:nvCxnSpPr>
          <p:spPr bwMode="auto">
            <a:xfrm rot="-5400000">
              <a:off x="5040313" y="4759517"/>
              <a:ext cx="0" cy="1800225"/>
            </a:xfrm>
            <a:prstGeom prst="line">
              <a:avLst/>
            </a:prstGeom>
            <a:noFill/>
            <a:ln w="19050" algn="ctr">
              <a:solidFill>
                <a:srgbClr val="000099"/>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250942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0"/>
          <p:cNvSpPr>
            <a:spLocks noChangeArrowheads="1"/>
          </p:cNvSpPr>
          <p:nvPr/>
        </p:nvSpPr>
        <p:spPr bwMode="auto">
          <a:xfrm>
            <a:off x="467544" y="0"/>
            <a:ext cx="8676456"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0"/>
              </a:spcBef>
            </a:pPr>
            <a:r>
              <a:rPr lang="pt-BR" altLang="pt-BR" dirty="0" smtClean="0">
                <a:solidFill>
                  <a:srgbClr val="000099"/>
                </a:solidFill>
              </a:rPr>
              <a:t>Composição </a:t>
            </a:r>
            <a:r>
              <a:rPr lang="pt-BR" altLang="pt-BR" dirty="0">
                <a:solidFill>
                  <a:srgbClr val="000099"/>
                </a:solidFill>
              </a:rPr>
              <a:t>dos sinais - 16QAM</a:t>
            </a:r>
          </a:p>
        </p:txBody>
      </p:sp>
      <p:sp>
        <p:nvSpPr>
          <p:cNvPr id="43012" name="Text Box 60"/>
          <p:cNvSpPr txBox="1">
            <a:spLocks noChangeArrowheads="1"/>
          </p:cNvSpPr>
          <p:nvPr/>
        </p:nvSpPr>
        <p:spPr bwMode="auto">
          <a:xfrm>
            <a:off x="1042988" y="6181725"/>
            <a:ext cx="70834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dirty="0"/>
              <a:t>Y</a:t>
            </a:r>
            <a:r>
              <a:rPr lang="pt-BR" altLang="pt-BR" baseline="-25000" dirty="0"/>
              <a:t>I</a:t>
            </a:r>
            <a:r>
              <a:rPr lang="pt-BR" altLang="pt-BR" dirty="0"/>
              <a:t> = V</a:t>
            </a:r>
            <a:r>
              <a:rPr lang="pt-BR" altLang="pt-BR" baseline="-25000" dirty="0"/>
              <a:t>I</a:t>
            </a:r>
            <a:r>
              <a:rPr lang="pt-BR" altLang="pt-BR" dirty="0"/>
              <a:t>cosw</a:t>
            </a:r>
            <a:r>
              <a:rPr lang="pt-BR" altLang="pt-BR" baseline="-25000" dirty="0"/>
              <a:t>0</a:t>
            </a:r>
            <a:r>
              <a:rPr lang="pt-BR" altLang="pt-BR" dirty="0"/>
              <a:t>t   -  Y</a:t>
            </a:r>
            <a:r>
              <a:rPr lang="pt-BR" altLang="pt-BR" baseline="-25000" dirty="0"/>
              <a:t>Q</a:t>
            </a:r>
            <a:r>
              <a:rPr lang="pt-BR" altLang="pt-BR" dirty="0"/>
              <a:t> = V</a:t>
            </a:r>
            <a:r>
              <a:rPr lang="pt-BR" altLang="pt-BR" baseline="-25000" dirty="0"/>
              <a:t>Q</a:t>
            </a:r>
            <a:r>
              <a:rPr lang="pt-BR" altLang="pt-BR" dirty="0"/>
              <a:t>senw</a:t>
            </a:r>
            <a:r>
              <a:rPr lang="pt-BR" altLang="pt-BR" baseline="-25000" dirty="0"/>
              <a:t>0</a:t>
            </a:r>
            <a:r>
              <a:rPr lang="pt-BR" altLang="pt-BR" dirty="0"/>
              <a:t>t   -   V</a:t>
            </a:r>
            <a:r>
              <a:rPr lang="pt-BR" altLang="pt-BR" baseline="-25000" dirty="0"/>
              <a:t>i</a:t>
            </a:r>
            <a:r>
              <a:rPr lang="pt-BR" altLang="pt-BR" dirty="0"/>
              <a:t> e V</a:t>
            </a:r>
            <a:r>
              <a:rPr lang="pt-BR" altLang="pt-BR" baseline="-25000" dirty="0"/>
              <a:t>Q</a:t>
            </a:r>
            <a:r>
              <a:rPr lang="pt-BR" altLang="pt-BR" dirty="0"/>
              <a:t>  </a:t>
            </a:r>
            <a:r>
              <a:rPr lang="pt-BR" altLang="pt-BR" dirty="0">
                <a:sym typeface="Symbol" pitchFamily="18" charset="2"/>
              </a:rPr>
              <a:t>  A, -A, 3A, -3A</a:t>
            </a:r>
            <a:endParaRPr lang="pt-BR" altLang="pt-BR" dirty="0"/>
          </a:p>
        </p:txBody>
      </p:sp>
      <p:grpSp>
        <p:nvGrpSpPr>
          <p:cNvPr id="43013" name="Group 79"/>
          <p:cNvGrpSpPr>
            <a:grpSpLocks/>
          </p:cNvGrpSpPr>
          <p:nvPr/>
        </p:nvGrpSpPr>
        <p:grpSpPr bwMode="auto">
          <a:xfrm>
            <a:off x="1509713" y="309563"/>
            <a:ext cx="7019925" cy="5768975"/>
            <a:chOff x="998" y="199"/>
            <a:chExt cx="4298" cy="3634"/>
          </a:xfrm>
        </p:grpSpPr>
        <p:sp>
          <p:nvSpPr>
            <p:cNvPr id="43015" name="Oval 62"/>
            <p:cNvSpPr>
              <a:spLocks noChangeArrowheads="1"/>
            </p:cNvSpPr>
            <p:nvPr/>
          </p:nvSpPr>
          <p:spPr bwMode="auto">
            <a:xfrm>
              <a:off x="1946" y="1476"/>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a:t>
              </a:r>
            </a:p>
          </p:txBody>
        </p:sp>
        <p:sp>
          <p:nvSpPr>
            <p:cNvPr id="43016" name="Oval 61"/>
            <p:cNvSpPr>
              <a:spLocks noChangeArrowheads="1"/>
            </p:cNvSpPr>
            <p:nvPr/>
          </p:nvSpPr>
          <p:spPr bwMode="auto">
            <a:xfrm>
              <a:off x="3586" y="1488"/>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0</a:t>
              </a:r>
            </a:p>
          </p:txBody>
        </p:sp>
        <p:sp>
          <p:nvSpPr>
            <p:cNvPr id="43017" name="Line 36"/>
            <p:cNvSpPr>
              <a:spLocks noChangeShapeType="1"/>
            </p:cNvSpPr>
            <p:nvPr/>
          </p:nvSpPr>
          <p:spPr bwMode="auto">
            <a:xfrm flipV="1">
              <a:off x="2880" y="795"/>
              <a:ext cx="1482" cy="1382"/>
            </a:xfrm>
            <a:prstGeom prst="line">
              <a:avLst/>
            </a:prstGeom>
            <a:noFill/>
            <a:ln w="19050">
              <a:solidFill>
                <a:srgbClr val="0000CC"/>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18" name="Line 37"/>
            <p:cNvSpPr>
              <a:spLocks noChangeShapeType="1"/>
            </p:cNvSpPr>
            <p:nvPr/>
          </p:nvSpPr>
          <p:spPr bwMode="auto">
            <a:xfrm>
              <a:off x="2880" y="2177"/>
              <a:ext cx="1482" cy="1329"/>
            </a:xfrm>
            <a:prstGeom prst="line">
              <a:avLst/>
            </a:prstGeom>
            <a:noFill/>
            <a:ln w="19050">
              <a:solidFill>
                <a:srgbClr val="0000CC"/>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19" name="Line 38"/>
            <p:cNvSpPr>
              <a:spLocks noChangeShapeType="1"/>
            </p:cNvSpPr>
            <p:nvPr/>
          </p:nvSpPr>
          <p:spPr bwMode="auto">
            <a:xfrm flipH="1" flipV="1">
              <a:off x="1425" y="804"/>
              <a:ext cx="1455" cy="1373"/>
            </a:xfrm>
            <a:prstGeom prst="line">
              <a:avLst/>
            </a:prstGeom>
            <a:noFill/>
            <a:ln w="19050">
              <a:solidFill>
                <a:srgbClr val="0000CC"/>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20" name="Line 39"/>
            <p:cNvSpPr>
              <a:spLocks noChangeShapeType="1"/>
            </p:cNvSpPr>
            <p:nvPr/>
          </p:nvSpPr>
          <p:spPr bwMode="auto">
            <a:xfrm flipH="1">
              <a:off x="1425" y="2177"/>
              <a:ext cx="1455" cy="1329"/>
            </a:xfrm>
            <a:prstGeom prst="line">
              <a:avLst/>
            </a:prstGeom>
            <a:noFill/>
            <a:ln w="19050">
              <a:solidFill>
                <a:srgbClr val="0000CC"/>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21" name="Rectangle 2"/>
            <p:cNvSpPr>
              <a:spLocks noChangeAspect="1" noChangeArrowheads="1"/>
            </p:cNvSpPr>
            <p:nvPr/>
          </p:nvSpPr>
          <p:spPr bwMode="auto">
            <a:xfrm>
              <a:off x="1391" y="783"/>
              <a:ext cx="2997" cy="2760"/>
            </a:xfrm>
            <a:prstGeom prst="rect">
              <a:avLst/>
            </a:prstGeom>
            <a:noFill/>
            <a:ln w="12700">
              <a:solidFill>
                <a:schemeClr val="tx1"/>
              </a:solidFill>
              <a:prstDash val="dash"/>
              <a:miter lim="800000"/>
              <a:headEnd/>
              <a:tailEnd type="none"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22" name="Line 3"/>
            <p:cNvSpPr>
              <a:spLocks noChangeShapeType="1"/>
            </p:cNvSpPr>
            <p:nvPr/>
          </p:nvSpPr>
          <p:spPr bwMode="auto">
            <a:xfrm>
              <a:off x="1391" y="1724"/>
              <a:ext cx="2997" cy="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3023" name="Line 6"/>
            <p:cNvSpPr>
              <a:spLocks noChangeShapeType="1"/>
            </p:cNvSpPr>
            <p:nvPr/>
          </p:nvSpPr>
          <p:spPr bwMode="auto">
            <a:xfrm>
              <a:off x="1391" y="2609"/>
              <a:ext cx="2997" cy="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3024" name="Line 10"/>
            <p:cNvSpPr>
              <a:spLocks noChangeShapeType="1"/>
            </p:cNvSpPr>
            <p:nvPr/>
          </p:nvSpPr>
          <p:spPr bwMode="auto">
            <a:xfrm>
              <a:off x="3395" y="795"/>
              <a:ext cx="0" cy="2761"/>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3025" name="Line 11"/>
            <p:cNvSpPr>
              <a:spLocks noChangeShapeType="1"/>
            </p:cNvSpPr>
            <p:nvPr/>
          </p:nvSpPr>
          <p:spPr bwMode="auto">
            <a:xfrm>
              <a:off x="2399" y="783"/>
              <a:ext cx="0" cy="2760"/>
            </a:xfrm>
            <a:prstGeom prst="line">
              <a:avLst/>
            </a:prstGeom>
            <a:noFill/>
            <a:ln w="12700">
              <a:solidFill>
                <a:schemeClr val="tx1"/>
              </a:solidFill>
              <a:prstDash val="dash"/>
              <a:round/>
              <a:headEnd/>
              <a:tailEnd type="none"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3026" name="Line 13"/>
            <p:cNvSpPr>
              <a:spLocks noChangeShapeType="1"/>
            </p:cNvSpPr>
            <p:nvPr/>
          </p:nvSpPr>
          <p:spPr bwMode="auto">
            <a:xfrm>
              <a:off x="1136" y="2177"/>
              <a:ext cx="3796" cy="0"/>
            </a:xfrm>
            <a:prstGeom prst="line">
              <a:avLst/>
            </a:prstGeom>
            <a:noFill/>
            <a:ln w="1905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3027" name="Line 14"/>
            <p:cNvSpPr>
              <a:spLocks noChangeShapeType="1"/>
            </p:cNvSpPr>
            <p:nvPr/>
          </p:nvSpPr>
          <p:spPr bwMode="auto">
            <a:xfrm flipV="1">
              <a:off x="2880" y="468"/>
              <a:ext cx="0" cy="3296"/>
            </a:xfrm>
            <a:prstGeom prst="line">
              <a:avLst/>
            </a:prstGeom>
            <a:noFill/>
            <a:ln w="1905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3028" name="Oval 15"/>
            <p:cNvSpPr>
              <a:spLocks noChangeAspect="1" noChangeArrowheads="1"/>
            </p:cNvSpPr>
            <p:nvPr/>
          </p:nvSpPr>
          <p:spPr bwMode="auto">
            <a:xfrm>
              <a:off x="1367" y="745"/>
              <a:ext cx="70" cy="71"/>
            </a:xfrm>
            <a:prstGeom prst="ellipse">
              <a:avLst/>
            </a:prstGeom>
            <a:solidFill>
              <a:srgbClr val="0000CC"/>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29" name="Oval 16"/>
            <p:cNvSpPr>
              <a:spLocks noChangeAspect="1" noChangeArrowheads="1"/>
            </p:cNvSpPr>
            <p:nvPr/>
          </p:nvSpPr>
          <p:spPr bwMode="auto">
            <a:xfrm>
              <a:off x="2363" y="1699"/>
              <a:ext cx="70" cy="71"/>
            </a:xfrm>
            <a:prstGeom prst="ellipse">
              <a:avLst/>
            </a:prstGeom>
            <a:solidFill>
              <a:srgbClr val="CC00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0" name="Oval 17"/>
            <p:cNvSpPr>
              <a:spLocks noChangeAspect="1" noChangeArrowheads="1"/>
            </p:cNvSpPr>
            <p:nvPr/>
          </p:nvSpPr>
          <p:spPr bwMode="auto">
            <a:xfrm>
              <a:off x="2363" y="745"/>
              <a:ext cx="70" cy="71"/>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1" name="Oval 18"/>
            <p:cNvSpPr>
              <a:spLocks noChangeAspect="1" noChangeArrowheads="1"/>
            </p:cNvSpPr>
            <p:nvPr/>
          </p:nvSpPr>
          <p:spPr bwMode="auto">
            <a:xfrm>
              <a:off x="1367" y="1687"/>
              <a:ext cx="70" cy="70"/>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2" name="Oval 19"/>
            <p:cNvSpPr>
              <a:spLocks noChangeAspect="1" noChangeArrowheads="1"/>
            </p:cNvSpPr>
            <p:nvPr/>
          </p:nvSpPr>
          <p:spPr bwMode="auto">
            <a:xfrm>
              <a:off x="4350" y="745"/>
              <a:ext cx="70" cy="71"/>
            </a:xfrm>
            <a:prstGeom prst="ellipse">
              <a:avLst/>
            </a:prstGeom>
            <a:solidFill>
              <a:srgbClr val="0000CC"/>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3" name="Oval 20"/>
            <p:cNvSpPr>
              <a:spLocks noChangeAspect="1" noChangeArrowheads="1"/>
            </p:cNvSpPr>
            <p:nvPr/>
          </p:nvSpPr>
          <p:spPr bwMode="auto">
            <a:xfrm>
              <a:off x="3359" y="745"/>
              <a:ext cx="70" cy="71"/>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4" name="Oval 22"/>
            <p:cNvSpPr>
              <a:spLocks noChangeAspect="1" noChangeArrowheads="1"/>
            </p:cNvSpPr>
            <p:nvPr/>
          </p:nvSpPr>
          <p:spPr bwMode="auto">
            <a:xfrm>
              <a:off x="3359" y="2572"/>
              <a:ext cx="70" cy="70"/>
            </a:xfrm>
            <a:prstGeom prst="ellipse">
              <a:avLst/>
            </a:prstGeom>
            <a:solidFill>
              <a:srgbClr val="CC00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5" name="Oval 23"/>
            <p:cNvSpPr>
              <a:spLocks noChangeAspect="1" noChangeArrowheads="1"/>
            </p:cNvSpPr>
            <p:nvPr/>
          </p:nvSpPr>
          <p:spPr bwMode="auto">
            <a:xfrm>
              <a:off x="2363" y="2572"/>
              <a:ext cx="70" cy="70"/>
            </a:xfrm>
            <a:prstGeom prst="ellipse">
              <a:avLst/>
            </a:prstGeom>
            <a:solidFill>
              <a:srgbClr val="CC00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6" name="Oval 24"/>
            <p:cNvSpPr>
              <a:spLocks noChangeAspect="1" noChangeArrowheads="1"/>
            </p:cNvSpPr>
            <p:nvPr/>
          </p:nvSpPr>
          <p:spPr bwMode="auto">
            <a:xfrm>
              <a:off x="1355" y="2572"/>
              <a:ext cx="70" cy="70"/>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7" name="Oval 25"/>
            <p:cNvSpPr>
              <a:spLocks noChangeAspect="1" noChangeArrowheads="1"/>
            </p:cNvSpPr>
            <p:nvPr/>
          </p:nvSpPr>
          <p:spPr bwMode="auto">
            <a:xfrm>
              <a:off x="4338" y="1687"/>
              <a:ext cx="70" cy="70"/>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8" name="Oval 26"/>
            <p:cNvSpPr>
              <a:spLocks noChangeAspect="1" noChangeArrowheads="1"/>
            </p:cNvSpPr>
            <p:nvPr/>
          </p:nvSpPr>
          <p:spPr bwMode="auto">
            <a:xfrm>
              <a:off x="3357" y="1699"/>
              <a:ext cx="70" cy="71"/>
            </a:xfrm>
            <a:prstGeom prst="ellipse">
              <a:avLst/>
            </a:prstGeom>
            <a:solidFill>
              <a:srgbClr val="CC00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39" name="Oval 27"/>
            <p:cNvSpPr>
              <a:spLocks noChangeAspect="1" noChangeArrowheads="1"/>
            </p:cNvSpPr>
            <p:nvPr/>
          </p:nvSpPr>
          <p:spPr bwMode="auto">
            <a:xfrm>
              <a:off x="4350" y="2559"/>
              <a:ext cx="70" cy="71"/>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40" name="Oval 28"/>
            <p:cNvSpPr>
              <a:spLocks noChangeAspect="1" noChangeArrowheads="1"/>
            </p:cNvSpPr>
            <p:nvPr/>
          </p:nvSpPr>
          <p:spPr bwMode="auto">
            <a:xfrm>
              <a:off x="1365" y="3506"/>
              <a:ext cx="70" cy="70"/>
            </a:xfrm>
            <a:prstGeom prst="ellipse">
              <a:avLst/>
            </a:prstGeom>
            <a:solidFill>
              <a:srgbClr val="0000CC"/>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41" name="Oval 29"/>
            <p:cNvSpPr>
              <a:spLocks noChangeAspect="1" noChangeArrowheads="1"/>
            </p:cNvSpPr>
            <p:nvPr/>
          </p:nvSpPr>
          <p:spPr bwMode="auto">
            <a:xfrm>
              <a:off x="2363" y="3506"/>
              <a:ext cx="70" cy="70"/>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42" name="Oval 30"/>
            <p:cNvSpPr>
              <a:spLocks noChangeAspect="1" noChangeArrowheads="1"/>
            </p:cNvSpPr>
            <p:nvPr/>
          </p:nvSpPr>
          <p:spPr bwMode="auto">
            <a:xfrm>
              <a:off x="3359" y="3506"/>
              <a:ext cx="70" cy="70"/>
            </a:xfrm>
            <a:prstGeom prst="ellipse">
              <a:avLst/>
            </a:prstGeom>
            <a:solidFill>
              <a:srgbClr val="006600"/>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43" name="Oval 31"/>
            <p:cNvSpPr>
              <a:spLocks noChangeAspect="1" noChangeArrowheads="1"/>
            </p:cNvSpPr>
            <p:nvPr/>
          </p:nvSpPr>
          <p:spPr bwMode="auto">
            <a:xfrm>
              <a:off x="4362" y="3506"/>
              <a:ext cx="70" cy="70"/>
            </a:xfrm>
            <a:prstGeom prst="ellipse">
              <a:avLst/>
            </a:prstGeom>
            <a:solidFill>
              <a:srgbClr val="0000CC"/>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3044" name="Line 32"/>
            <p:cNvSpPr>
              <a:spLocks noChangeShapeType="1"/>
            </p:cNvSpPr>
            <p:nvPr/>
          </p:nvSpPr>
          <p:spPr bwMode="auto">
            <a:xfrm flipV="1">
              <a:off x="2880" y="1770"/>
              <a:ext cx="479" cy="407"/>
            </a:xfrm>
            <a:prstGeom prst="line">
              <a:avLst/>
            </a:prstGeom>
            <a:noFill/>
            <a:ln w="19050">
              <a:solidFill>
                <a:srgbClr val="CC00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45" name="Line 33"/>
            <p:cNvSpPr>
              <a:spLocks noChangeShapeType="1"/>
            </p:cNvSpPr>
            <p:nvPr/>
          </p:nvSpPr>
          <p:spPr bwMode="auto">
            <a:xfrm>
              <a:off x="2880" y="2177"/>
              <a:ext cx="479" cy="395"/>
            </a:xfrm>
            <a:prstGeom prst="line">
              <a:avLst/>
            </a:prstGeom>
            <a:noFill/>
            <a:ln w="19050">
              <a:solidFill>
                <a:srgbClr val="CC00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46" name="Line 34"/>
            <p:cNvSpPr>
              <a:spLocks noChangeShapeType="1"/>
            </p:cNvSpPr>
            <p:nvPr/>
          </p:nvSpPr>
          <p:spPr bwMode="auto">
            <a:xfrm flipH="1" flipV="1">
              <a:off x="2433" y="1770"/>
              <a:ext cx="447" cy="407"/>
            </a:xfrm>
            <a:prstGeom prst="line">
              <a:avLst/>
            </a:prstGeom>
            <a:noFill/>
            <a:ln w="19050">
              <a:solidFill>
                <a:srgbClr val="CC00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47" name="Line 35"/>
            <p:cNvSpPr>
              <a:spLocks noChangeShapeType="1"/>
            </p:cNvSpPr>
            <p:nvPr/>
          </p:nvSpPr>
          <p:spPr bwMode="auto">
            <a:xfrm flipH="1">
              <a:off x="2433" y="2177"/>
              <a:ext cx="447" cy="382"/>
            </a:xfrm>
            <a:prstGeom prst="line">
              <a:avLst/>
            </a:prstGeom>
            <a:noFill/>
            <a:ln w="19050">
              <a:solidFill>
                <a:srgbClr val="CC00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48" name="Line 40"/>
            <p:cNvSpPr>
              <a:spLocks noChangeShapeType="1"/>
            </p:cNvSpPr>
            <p:nvPr/>
          </p:nvSpPr>
          <p:spPr bwMode="auto">
            <a:xfrm flipV="1">
              <a:off x="2880" y="1757"/>
              <a:ext cx="1482" cy="420"/>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49" name="Line 41"/>
            <p:cNvSpPr>
              <a:spLocks noChangeShapeType="1"/>
            </p:cNvSpPr>
            <p:nvPr/>
          </p:nvSpPr>
          <p:spPr bwMode="auto">
            <a:xfrm flipV="1">
              <a:off x="2880" y="804"/>
              <a:ext cx="479" cy="1373"/>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0" name="Line 42"/>
            <p:cNvSpPr>
              <a:spLocks noChangeShapeType="1"/>
            </p:cNvSpPr>
            <p:nvPr/>
          </p:nvSpPr>
          <p:spPr bwMode="auto">
            <a:xfrm flipH="1" flipV="1">
              <a:off x="2433" y="816"/>
              <a:ext cx="447" cy="1361"/>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1" name="Line 43"/>
            <p:cNvSpPr>
              <a:spLocks noChangeShapeType="1"/>
            </p:cNvSpPr>
            <p:nvPr/>
          </p:nvSpPr>
          <p:spPr bwMode="auto">
            <a:xfrm flipH="1" flipV="1">
              <a:off x="1435" y="1757"/>
              <a:ext cx="1445" cy="420"/>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2" name="Line 44"/>
            <p:cNvSpPr>
              <a:spLocks noChangeShapeType="1"/>
            </p:cNvSpPr>
            <p:nvPr/>
          </p:nvSpPr>
          <p:spPr bwMode="auto">
            <a:xfrm flipH="1">
              <a:off x="1435" y="2177"/>
              <a:ext cx="1445" cy="430"/>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3" name="Line 45"/>
            <p:cNvSpPr>
              <a:spLocks noChangeShapeType="1"/>
            </p:cNvSpPr>
            <p:nvPr/>
          </p:nvSpPr>
          <p:spPr bwMode="auto">
            <a:xfrm flipH="1">
              <a:off x="2399" y="2177"/>
              <a:ext cx="481" cy="1329"/>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4" name="Line 46"/>
            <p:cNvSpPr>
              <a:spLocks noChangeShapeType="1"/>
            </p:cNvSpPr>
            <p:nvPr/>
          </p:nvSpPr>
          <p:spPr bwMode="auto">
            <a:xfrm>
              <a:off x="2880" y="2177"/>
              <a:ext cx="515" cy="1329"/>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5" name="Line 47"/>
            <p:cNvSpPr>
              <a:spLocks noChangeShapeType="1"/>
            </p:cNvSpPr>
            <p:nvPr/>
          </p:nvSpPr>
          <p:spPr bwMode="auto">
            <a:xfrm>
              <a:off x="2880" y="2177"/>
              <a:ext cx="1482" cy="430"/>
            </a:xfrm>
            <a:prstGeom prst="line">
              <a:avLst/>
            </a:prstGeom>
            <a:noFill/>
            <a:ln w="19050">
              <a:solidFill>
                <a:srgbClr val="006600"/>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3056" name="Text Box 48"/>
            <p:cNvSpPr txBox="1">
              <a:spLocks noChangeArrowheads="1"/>
            </p:cNvSpPr>
            <p:nvPr/>
          </p:nvSpPr>
          <p:spPr bwMode="auto">
            <a:xfrm>
              <a:off x="2719" y="199"/>
              <a:ext cx="38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y</a:t>
              </a:r>
              <a:r>
                <a:rPr lang="pt-BR" altLang="pt-BR" baseline="-25000"/>
                <a:t>Q</a:t>
              </a:r>
              <a:endParaRPr lang="pt-BR" altLang="pt-BR"/>
            </a:p>
          </p:txBody>
        </p:sp>
        <p:sp>
          <p:nvSpPr>
            <p:cNvPr id="43057" name="Text Box 49"/>
            <p:cNvSpPr txBox="1">
              <a:spLocks noChangeArrowheads="1"/>
            </p:cNvSpPr>
            <p:nvPr/>
          </p:nvSpPr>
          <p:spPr bwMode="auto">
            <a:xfrm>
              <a:off x="4908" y="2038"/>
              <a:ext cx="38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y</a:t>
              </a:r>
              <a:r>
                <a:rPr lang="pt-BR" altLang="pt-BR" baseline="-25000"/>
                <a:t>I</a:t>
              </a:r>
              <a:endParaRPr lang="pt-BR" altLang="pt-BR"/>
            </a:p>
          </p:txBody>
        </p:sp>
        <p:sp>
          <p:nvSpPr>
            <p:cNvPr id="43058" name="Text Box 51"/>
            <p:cNvSpPr txBox="1">
              <a:spLocks noChangeArrowheads="1"/>
            </p:cNvSpPr>
            <p:nvPr/>
          </p:nvSpPr>
          <p:spPr bwMode="auto">
            <a:xfrm>
              <a:off x="2863" y="590"/>
              <a:ext cx="31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3A</a:t>
              </a:r>
            </a:p>
          </p:txBody>
        </p:sp>
        <p:sp>
          <p:nvSpPr>
            <p:cNvPr id="43059" name="Text Box 52"/>
            <p:cNvSpPr txBox="1">
              <a:spLocks noChangeArrowheads="1"/>
            </p:cNvSpPr>
            <p:nvPr/>
          </p:nvSpPr>
          <p:spPr bwMode="auto">
            <a:xfrm>
              <a:off x="4360" y="2177"/>
              <a:ext cx="31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3A</a:t>
              </a:r>
            </a:p>
          </p:txBody>
        </p:sp>
        <p:sp>
          <p:nvSpPr>
            <p:cNvPr id="43060" name="Text Box 53"/>
            <p:cNvSpPr txBox="1">
              <a:spLocks noChangeArrowheads="1"/>
            </p:cNvSpPr>
            <p:nvPr/>
          </p:nvSpPr>
          <p:spPr bwMode="auto">
            <a:xfrm>
              <a:off x="2854" y="3524"/>
              <a:ext cx="36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-3A</a:t>
              </a:r>
            </a:p>
          </p:txBody>
        </p:sp>
        <p:sp>
          <p:nvSpPr>
            <p:cNvPr id="43061" name="Text Box 54"/>
            <p:cNvSpPr txBox="1">
              <a:spLocks noChangeArrowheads="1"/>
            </p:cNvSpPr>
            <p:nvPr/>
          </p:nvSpPr>
          <p:spPr bwMode="auto">
            <a:xfrm>
              <a:off x="1376" y="2162"/>
              <a:ext cx="36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-3A</a:t>
              </a:r>
            </a:p>
          </p:txBody>
        </p:sp>
        <p:sp>
          <p:nvSpPr>
            <p:cNvPr id="43062" name="Text Box 55"/>
            <p:cNvSpPr txBox="1">
              <a:spLocks noChangeArrowheads="1"/>
            </p:cNvSpPr>
            <p:nvPr/>
          </p:nvSpPr>
          <p:spPr bwMode="auto">
            <a:xfrm>
              <a:off x="2827" y="2642"/>
              <a:ext cx="27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-A</a:t>
              </a:r>
            </a:p>
          </p:txBody>
        </p:sp>
        <p:sp>
          <p:nvSpPr>
            <p:cNvPr id="43063" name="Text Box 56"/>
            <p:cNvSpPr txBox="1">
              <a:spLocks noChangeArrowheads="1"/>
            </p:cNvSpPr>
            <p:nvPr/>
          </p:nvSpPr>
          <p:spPr bwMode="auto">
            <a:xfrm>
              <a:off x="2159" y="2162"/>
              <a:ext cx="27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-A</a:t>
              </a:r>
            </a:p>
          </p:txBody>
        </p:sp>
        <p:sp>
          <p:nvSpPr>
            <p:cNvPr id="43064" name="Text Box 57"/>
            <p:cNvSpPr txBox="1">
              <a:spLocks noChangeArrowheads="1"/>
            </p:cNvSpPr>
            <p:nvPr/>
          </p:nvSpPr>
          <p:spPr bwMode="auto">
            <a:xfrm>
              <a:off x="2856" y="1531"/>
              <a:ext cx="22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A</a:t>
              </a:r>
            </a:p>
          </p:txBody>
        </p:sp>
        <p:sp>
          <p:nvSpPr>
            <p:cNvPr id="43065" name="Text Box 58"/>
            <p:cNvSpPr txBox="1">
              <a:spLocks noChangeArrowheads="1"/>
            </p:cNvSpPr>
            <p:nvPr/>
          </p:nvSpPr>
          <p:spPr bwMode="auto">
            <a:xfrm>
              <a:off x="3407" y="2162"/>
              <a:ext cx="22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a:t>A</a:t>
              </a:r>
            </a:p>
          </p:txBody>
        </p:sp>
        <p:sp>
          <p:nvSpPr>
            <p:cNvPr id="43066" name="Oval 63"/>
            <p:cNvSpPr>
              <a:spLocks noChangeArrowheads="1"/>
            </p:cNvSpPr>
            <p:nvPr/>
          </p:nvSpPr>
          <p:spPr bwMode="auto">
            <a:xfrm>
              <a:off x="1946" y="2611"/>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2</a:t>
              </a:r>
            </a:p>
          </p:txBody>
        </p:sp>
        <p:sp>
          <p:nvSpPr>
            <p:cNvPr id="43067" name="Oval 64"/>
            <p:cNvSpPr>
              <a:spLocks noChangeArrowheads="1"/>
            </p:cNvSpPr>
            <p:nvPr/>
          </p:nvSpPr>
          <p:spPr bwMode="auto">
            <a:xfrm>
              <a:off x="3586" y="2614"/>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3</a:t>
              </a:r>
            </a:p>
          </p:txBody>
        </p:sp>
        <p:sp>
          <p:nvSpPr>
            <p:cNvPr id="43068" name="Oval 65"/>
            <p:cNvSpPr>
              <a:spLocks noChangeArrowheads="1"/>
            </p:cNvSpPr>
            <p:nvPr/>
          </p:nvSpPr>
          <p:spPr bwMode="auto">
            <a:xfrm>
              <a:off x="4443" y="1601"/>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4</a:t>
              </a:r>
            </a:p>
          </p:txBody>
        </p:sp>
        <p:sp>
          <p:nvSpPr>
            <p:cNvPr id="43069" name="Oval 66"/>
            <p:cNvSpPr>
              <a:spLocks noChangeArrowheads="1"/>
            </p:cNvSpPr>
            <p:nvPr/>
          </p:nvSpPr>
          <p:spPr bwMode="auto">
            <a:xfrm>
              <a:off x="4410" y="557"/>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5</a:t>
              </a:r>
            </a:p>
          </p:txBody>
        </p:sp>
        <p:sp>
          <p:nvSpPr>
            <p:cNvPr id="43070" name="Oval 67"/>
            <p:cNvSpPr>
              <a:spLocks noChangeArrowheads="1"/>
            </p:cNvSpPr>
            <p:nvPr/>
          </p:nvSpPr>
          <p:spPr bwMode="auto">
            <a:xfrm>
              <a:off x="2244" y="3593"/>
              <a:ext cx="323"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12</a:t>
              </a:r>
            </a:p>
          </p:txBody>
        </p:sp>
        <p:sp>
          <p:nvSpPr>
            <p:cNvPr id="43071" name="Oval 68"/>
            <p:cNvSpPr>
              <a:spLocks noChangeArrowheads="1"/>
            </p:cNvSpPr>
            <p:nvPr/>
          </p:nvSpPr>
          <p:spPr bwMode="auto">
            <a:xfrm>
              <a:off x="1116" y="3566"/>
              <a:ext cx="323"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11</a:t>
              </a:r>
            </a:p>
          </p:txBody>
        </p:sp>
        <p:sp>
          <p:nvSpPr>
            <p:cNvPr id="43072" name="Oval 69"/>
            <p:cNvSpPr>
              <a:spLocks noChangeArrowheads="1"/>
            </p:cNvSpPr>
            <p:nvPr/>
          </p:nvSpPr>
          <p:spPr bwMode="auto">
            <a:xfrm>
              <a:off x="998" y="2473"/>
              <a:ext cx="323"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10</a:t>
              </a:r>
            </a:p>
          </p:txBody>
        </p:sp>
        <p:sp>
          <p:nvSpPr>
            <p:cNvPr id="43073" name="Oval 70"/>
            <p:cNvSpPr>
              <a:spLocks noChangeArrowheads="1"/>
            </p:cNvSpPr>
            <p:nvPr/>
          </p:nvSpPr>
          <p:spPr bwMode="auto">
            <a:xfrm>
              <a:off x="1132" y="1588"/>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9</a:t>
              </a:r>
            </a:p>
          </p:txBody>
        </p:sp>
        <p:sp>
          <p:nvSpPr>
            <p:cNvPr id="43074" name="Oval 71"/>
            <p:cNvSpPr>
              <a:spLocks noChangeArrowheads="1"/>
            </p:cNvSpPr>
            <p:nvPr/>
          </p:nvSpPr>
          <p:spPr bwMode="auto">
            <a:xfrm>
              <a:off x="1156" y="575"/>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8</a:t>
              </a:r>
            </a:p>
          </p:txBody>
        </p:sp>
        <p:sp>
          <p:nvSpPr>
            <p:cNvPr id="43075" name="Oval 72"/>
            <p:cNvSpPr>
              <a:spLocks noChangeArrowheads="1"/>
            </p:cNvSpPr>
            <p:nvPr/>
          </p:nvSpPr>
          <p:spPr bwMode="auto">
            <a:xfrm>
              <a:off x="2282" y="488"/>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7</a:t>
              </a:r>
            </a:p>
          </p:txBody>
        </p:sp>
        <p:sp>
          <p:nvSpPr>
            <p:cNvPr id="43076" name="Oval 73"/>
            <p:cNvSpPr>
              <a:spLocks noChangeArrowheads="1"/>
            </p:cNvSpPr>
            <p:nvPr/>
          </p:nvSpPr>
          <p:spPr bwMode="auto">
            <a:xfrm>
              <a:off x="3286" y="484"/>
              <a:ext cx="222"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6</a:t>
              </a:r>
            </a:p>
          </p:txBody>
        </p:sp>
        <p:sp>
          <p:nvSpPr>
            <p:cNvPr id="43077" name="Oval 74"/>
            <p:cNvSpPr>
              <a:spLocks noChangeArrowheads="1"/>
            </p:cNvSpPr>
            <p:nvPr/>
          </p:nvSpPr>
          <p:spPr bwMode="auto">
            <a:xfrm>
              <a:off x="4443" y="2473"/>
              <a:ext cx="323"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15</a:t>
              </a:r>
            </a:p>
          </p:txBody>
        </p:sp>
        <p:sp>
          <p:nvSpPr>
            <p:cNvPr id="43078" name="Oval 75"/>
            <p:cNvSpPr>
              <a:spLocks noChangeArrowheads="1"/>
            </p:cNvSpPr>
            <p:nvPr/>
          </p:nvSpPr>
          <p:spPr bwMode="auto">
            <a:xfrm>
              <a:off x="4385" y="3541"/>
              <a:ext cx="323"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14</a:t>
              </a:r>
            </a:p>
          </p:txBody>
        </p:sp>
        <p:sp>
          <p:nvSpPr>
            <p:cNvPr id="43079" name="Oval 76"/>
            <p:cNvSpPr>
              <a:spLocks noChangeArrowheads="1"/>
            </p:cNvSpPr>
            <p:nvPr/>
          </p:nvSpPr>
          <p:spPr bwMode="auto">
            <a:xfrm>
              <a:off x="3217" y="3593"/>
              <a:ext cx="323" cy="240"/>
            </a:xfrm>
            <a:prstGeom prst="ellipse">
              <a:avLst/>
            </a:prstGeom>
            <a:solidFill>
              <a:srgbClr val="EAEAEA"/>
            </a:solidFill>
            <a:ln w="12700">
              <a:solidFill>
                <a:schemeClr val="tx1"/>
              </a:solidFill>
              <a:round/>
              <a:headEnd/>
              <a:tailEnd type="none" w="lg" len="med"/>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sz="1600"/>
                <a:t>13</a:t>
              </a:r>
            </a:p>
          </p:txBody>
        </p:sp>
      </p:grpSp>
    </p:spTree>
    <p:extLst>
      <p:ext uri="{BB962C8B-B14F-4D97-AF65-F5344CB8AC3E}">
        <p14:creationId xmlns:p14="http://schemas.microsoft.com/office/powerpoint/2010/main" val="2733897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6" name="Group 50"/>
          <p:cNvGrpSpPr>
            <a:grpSpLocks/>
          </p:cNvGrpSpPr>
          <p:nvPr/>
        </p:nvGrpSpPr>
        <p:grpSpPr bwMode="auto">
          <a:xfrm>
            <a:off x="250825" y="1435100"/>
            <a:ext cx="8520113" cy="4192588"/>
            <a:chOff x="158" y="904"/>
            <a:chExt cx="5367" cy="2641"/>
          </a:xfrm>
        </p:grpSpPr>
        <p:grpSp>
          <p:nvGrpSpPr>
            <p:cNvPr id="44038" name="Group 49"/>
            <p:cNvGrpSpPr>
              <a:grpSpLocks/>
            </p:cNvGrpSpPr>
            <p:nvPr/>
          </p:nvGrpSpPr>
          <p:grpSpPr bwMode="auto">
            <a:xfrm>
              <a:off x="158" y="912"/>
              <a:ext cx="5367" cy="2633"/>
              <a:chOff x="158" y="912"/>
              <a:chExt cx="5367" cy="2633"/>
            </a:xfrm>
          </p:grpSpPr>
          <p:sp>
            <p:nvSpPr>
              <p:cNvPr id="44042" name="Rectangle 3"/>
              <p:cNvSpPr>
                <a:spLocks noChangeArrowheads="1"/>
              </p:cNvSpPr>
              <p:nvPr/>
            </p:nvSpPr>
            <p:spPr bwMode="auto">
              <a:xfrm>
                <a:off x="707" y="1402"/>
                <a:ext cx="1102" cy="450"/>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25000"/>
                  </a:spcBef>
                </a:pPr>
                <a:r>
                  <a:rPr lang="pt-BR" altLang="pt-BR" b="1"/>
                  <a:t>recuperador</a:t>
                </a:r>
              </a:p>
              <a:p>
                <a:pPr>
                  <a:spcBef>
                    <a:spcPct val="25000"/>
                  </a:spcBef>
                </a:pPr>
                <a:r>
                  <a:rPr lang="pt-BR" altLang="pt-BR" b="1"/>
                  <a:t>da portadora</a:t>
                </a:r>
              </a:p>
            </p:txBody>
          </p:sp>
          <p:sp>
            <p:nvSpPr>
              <p:cNvPr id="44043" name="AutoShape 4"/>
              <p:cNvSpPr>
                <a:spLocks noChangeAspect="1" noChangeArrowheads="1"/>
              </p:cNvSpPr>
              <p:nvPr/>
            </p:nvSpPr>
            <p:spPr bwMode="auto">
              <a:xfrm>
                <a:off x="2035" y="984"/>
                <a:ext cx="268" cy="268"/>
              </a:xfrm>
              <a:prstGeom prst="flowChartSummingJunction">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4044" name="AutoShape 5"/>
              <p:cNvSpPr>
                <a:spLocks noChangeAspect="1" noChangeArrowheads="1"/>
              </p:cNvSpPr>
              <p:nvPr/>
            </p:nvSpPr>
            <p:spPr bwMode="auto">
              <a:xfrm>
                <a:off x="2018" y="2279"/>
                <a:ext cx="268" cy="268"/>
              </a:xfrm>
              <a:prstGeom prst="flowChartSummingJunction">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4045" name="Oval 6"/>
              <p:cNvSpPr>
                <a:spLocks noChangeArrowheads="1"/>
              </p:cNvSpPr>
              <p:nvPr/>
            </p:nvSpPr>
            <p:spPr bwMode="auto">
              <a:xfrm>
                <a:off x="2006" y="1840"/>
                <a:ext cx="309" cy="268"/>
              </a:xfrm>
              <a:prstGeom prst="ellipse">
                <a:avLst/>
              </a:prstGeom>
              <a:noFill/>
              <a:ln w="12700">
                <a:solidFill>
                  <a:schemeClr val="tx1"/>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90</a:t>
                </a:r>
                <a:r>
                  <a:rPr lang="pt-BR" altLang="pt-BR" b="1" baseline="30000"/>
                  <a:t>o</a:t>
                </a:r>
                <a:endParaRPr lang="pt-BR" altLang="pt-BR" b="1"/>
              </a:p>
            </p:txBody>
          </p:sp>
          <p:sp>
            <p:nvSpPr>
              <p:cNvPr id="44046" name="Rectangle 9"/>
              <p:cNvSpPr>
                <a:spLocks noChangeArrowheads="1"/>
              </p:cNvSpPr>
              <p:nvPr/>
            </p:nvSpPr>
            <p:spPr bwMode="auto">
              <a:xfrm>
                <a:off x="3631" y="912"/>
                <a:ext cx="630" cy="380"/>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A/D</a:t>
                </a:r>
              </a:p>
            </p:txBody>
          </p:sp>
          <p:sp>
            <p:nvSpPr>
              <p:cNvPr id="44047" name="Rectangle 10"/>
              <p:cNvSpPr>
                <a:spLocks noChangeArrowheads="1"/>
              </p:cNvSpPr>
              <p:nvPr/>
            </p:nvSpPr>
            <p:spPr bwMode="auto">
              <a:xfrm>
                <a:off x="3607" y="2231"/>
                <a:ext cx="630" cy="380"/>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A/D</a:t>
                </a:r>
              </a:p>
            </p:txBody>
          </p:sp>
          <p:sp>
            <p:nvSpPr>
              <p:cNvPr id="44048" name="Rectangle 12"/>
              <p:cNvSpPr>
                <a:spLocks noChangeArrowheads="1"/>
              </p:cNvSpPr>
              <p:nvPr/>
            </p:nvSpPr>
            <p:spPr bwMode="auto">
              <a:xfrm>
                <a:off x="4644" y="1254"/>
                <a:ext cx="710" cy="1003"/>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paralelo</a:t>
                </a:r>
              </a:p>
              <a:p>
                <a:r>
                  <a:rPr lang="pt-BR" altLang="pt-BR" b="1">
                    <a:sym typeface="Symbol" pitchFamily="18" charset="2"/>
                  </a:rPr>
                  <a:t></a:t>
                </a:r>
                <a:endParaRPr lang="pt-BR" altLang="pt-BR" b="1"/>
              </a:p>
              <a:p>
                <a:r>
                  <a:rPr lang="pt-BR" altLang="pt-BR" b="1"/>
                  <a:t>série</a:t>
                </a:r>
              </a:p>
            </p:txBody>
          </p:sp>
          <p:sp>
            <p:nvSpPr>
              <p:cNvPr id="44049" name="Line 13"/>
              <p:cNvSpPr>
                <a:spLocks noChangeShapeType="1"/>
              </p:cNvSpPr>
              <p:nvPr/>
            </p:nvSpPr>
            <p:spPr bwMode="auto">
              <a:xfrm>
                <a:off x="158" y="1641"/>
                <a:ext cx="537"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50" name="Line 14"/>
              <p:cNvSpPr>
                <a:spLocks noChangeShapeType="1"/>
              </p:cNvSpPr>
              <p:nvPr/>
            </p:nvSpPr>
            <p:spPr bwMode="auto">
              <a:xfrm>
                <a:off x="2155" y="2108"/>
                <a:ext cx="0" cy="171"/>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51" name="Line 15"/>
              <p:cNvSpPr>
                <a:spLocks noChangeShapeType="1"/>
              </p:cNvSpPr>
              <p:nvPr/>
            </p:nvSpPr>
            <p:spPr bwMode="auto">
              <a:xfrm flipV="1">
                <a:off x="2167" y="1252"/>
                <a:ext cx="0" cy="588"/>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52" name="Line 16"/>
              <p:cNvSpPr>
                <a:spLocks noChangeShapeType="1"/>
              </p:cNvSpPr>
              <p:nvPr/>
            </p:nvSpPr>
            <p:spPr bwMode="auto">
              <a:xfrm>
                <a:off x="1812" y="1630"/>
                <a:ext cx="355"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53" name="Freeform 17"/>
              <p:cNvSpPr>
                <a:spLocks/>
              </p:cNvSpPr>
              <p:nvPr/>
            </p:nvSpPr>
            <p:spPr bwMode="auto">
              <a:xfrm>
                <a:off x="494" y="1107"/>
                <a:ext cx="1546" cy="519"/>
              </a:xfrm>
              <a:custGeom>
                <a:avLst/>
                <a:gdLst>
                  <a:gd name="T0" fmla="*/ 0 w 1546"/>
                  <a:gd name="T1" fmla="*/ 519 h 519"/>
                  <a:gd name="T2" fmla="*/ 0 w 1546"/>
                  <a:gd name="T3" fmla="*/ 0 h 519"/>
                  <a:gd name="T4" fmla="*/ 1546 w 1546"/>
                  <a:gd name="T5" fmla="*/ 0 h 519"/>
                  <a:gd name="T6" fmla="*/ 0 60000 65536"/>
                  <a:gd name="T7" fmla="*/ 0 60000 65536"/>
                  <a:gd name="T8" fmla="*/ 0 60000 65536"/>
                  <a:gd name="T9" fmla="*/ 0 w 1546"/>
                  <a:gd name="T10" fmla="*/ 0 h 519"/>
                  <a:gd name="T11" fmla="*/ 1546 w 1546"/>
                  <a:gd name="T12" fmla="*/ 519 h 519"/>
                </a:gdLst>
                <a:ahLst/>
                <a:cxnLst>
                  <a:cxn ang="T6">
                    <a:pos x="T0" y="T1"/>
                  </a:cxn>
                  <a:cxn ang="T7">
                    <a:pos x="T2" y="T3"/>
                  </a:cxn>
                  <a:cxn ang="T8">
                    <a:pos x="T4" y="T5"/>
                  </a:cxn>
                </a:cxnLst>
                <a:rect l="T9" t="T10" r="T11" b="T12"/>
                <a:pathLst>
                  <a:path w="1546" h="519">
                    <a:moveTo>
                      <a:pt x="0" y="519"/>
                    </a:moveTo>
                    <a:lnTo>
                      <a:pt x="0" y="0"/>
                    </a:lnTo>
                    <a:lnTo>
                      <a:pt x="1546" y="0"/>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4054" name="Freeform 18"/>
              <p:cNvSpPr>
                <a:spLocks/>
              </p:cNvSpPr>
              <p:nvPr/>
            </p:nvSpPr>
            <p:spPr bwMode="auto">
              <a:xfrm>
                <a:off x="494" y="1626"/>
                <a:ext cx="1534" cy="796"/>
              </a:xfrm>
              <a:custGeom>
                <a:avLst/>
                <a:gdLst>
                  <a:gd name="T0" fmla="*/ 0 w 1534"/>
                  <a:gd name="T1" fmla="*/ 0 h 796"/>
                  <a:gd name="T2" fmla="*/ 0 w 1534"/>
                  <a:gd name="T3" fmla="*/ 796 h 796"/>
                  <a:gd name="T4" fmla="*/ 1534 w 1534"/>
                  <a:gd name="T5" fmla="*/ 796 h 796"/>
                  <a:gd name="T6" fmla="*/ 0 60000 65536"/>
                  <a:gd name="T7" fmla="*/ 0 60000 65536"/>
                  <a:gd name="T8" fmla="*/ 0 60000 65536"/>
                  <a:gd name="T9" fmla="*/ 0 w 1534"/>
                  <a:gd name="T10" fmla="*/ 0 h 796"/>
                  <a:gd name="T11" fmla="*/ 1534 w 1534"/>
                  <a:gd name="T12" fmla="*/ 796 h 796"/>
                </a:gdLst>
                <a:ahLst/>
                <a:cxnLst>
                  <a:cxn ang="T6">
                    <a:pos x="T0" y="T1"/>
                  </a:cxn>
                  <a:cxn ang="T7">
                    <a:pos x="T2" y="T3"/>
                  </a:cxn>
                  <a:cxn ang="T8">
                    <a:pos x="T4" y="T5"/>
                  </a:cxn>
                </a:cxnLst>
                <a:rect l="T9" t="T10" r="T11" b="T12"/>
                <a:pathLst>
                  <a:path w="1534" h="796">
                    <a:moveTo>
                      <a:pt x="0" y="0"/>
                    </a:moveTo>
                    <a:lnTo>
                      <a:pt x="0" y="796"/>
                    </a:lnTo>
                    <a:lnTo>
                      <a:pt x="1534" y="796"/>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4055" name="Rectangle 19"/>
              <p:cNvSpPr>
                <a:spLocks noChangeArrowheads="1"/>
              </p:cNvSpPr>
              <p:nvPr/>
            </p:nvSpPr>
            <p:spPr bwMode="auto">
              <a:xfrm>
                <a:off x="2633" y="2267"/>
                <a:ext cx="585" cy="316"/>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FBx</a:t>
                </a:r>
              </a:p>
            </p:txBody>
          </p:sp>
          <p:sp>
            <p:nvSpPr>
              <p:cNvPr id="44056" name="Rectangle 20"/>
              <p:cNvSpPr>
                <a:spLocks noChangeArrowheads="1"/>
              </p:cNvSpPr>
              <p:nvPr/>
            </p:nvSpPr>
            <p:spPr bwMode="auto">
              <a:xfrm>
                <a:off x="2652" y="948"/>
                <a:ext cx="585" cy="316"/>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FBx</a:t>
                </a:r>
              </a:p>
            </p:txBody>
          </p:sp>
          <p:sp>
            <p:nvSpPr>
              <p:cNvPr id="44057" name="Line 21"/>
              <p:cNvSpPr>
                <a:spLocks noChangeShapeType="1"/>
              </p:cNvSpPr>
              <p:nvPr/>
            </p:nvSpPr>
            <p:spPr bwMode="auto">
              <a:xfrm>
                <a:off x="2298" y="1107"/>
                <a:ext cx="354"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58" name="Line 22"/>
              <p:cNvSpPr>
                <a:spLocks noChangeShapeType="1"/>
              </p:cNvSpPr>
              <p:nvPr/>
            </p:nvSpPr>
            <p:spPr bwMode="auto">
              <a:xfrm>
                <a:off x="2279" y="2422"/>
                <a:ext cx="354"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59" name="Line 23"/>
              <p:cNvSpPr>
                <a:spLocks noChangeShapeType="1"/>
              </p:cNvSpPr>
              <p:nvPr/>
            </p:nvSpPr>
            <p:spPr bwMode="auto">
              <a:xfrm>
                <a:off x="3237" y="1107"/>
                <a:ext cx="395"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4060" name="Line 24"/>
              <p:cNvSpPr>
                <a:spLocks noChangeShapeType="1"/>
              </p:cNvSpPr>
              <p:nvPr/>
            </p:nvSpPr>
            <p:spPr bwMode="auto">
              <a:xfrm>
                <a:off x="3213" y="2422"/>
                <a:ext cx="395"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4061" name="Freeform 25"/>
              <p:cNvSpPr>
                <a:spLocks/>
              </p:cNvSpPr>
              <p:nvPr/>
            </p:nvSpPr>
            <p:spPr bwMode="auto">
              <a:xfrm>
                <a:off x="4255" y="991"/>
                <a:ext cx="393" cy="450"/>
              </a:xfrm>
              <a:custGeom>
                <a:avLst/>
                <a:gdLst>
                  <a:gd name="T0" fmla="*/ 0 w 393"/>
                  <a:gd name="T1" fmla="*/ 0 h 450"/>
                  <a:gd name="T2" fmla="*/ 162 w 393"/>
                  <a:gd name="T3" fmla="*/ 0 h 450"/>
                  <a:gd name="T4" fmla="*/ 162 w 393"/>
                  <a:gd name="T5" fmla="*/ 450 h 450"/>
                  <a:gd name="T6" fmla="*/ 393 w 393"/>
                  <a:gd name="T7" fmla="*/ 450 h 450"/>
                  <a:gd name="T8" fmla="*/ 0 60000 65536"/>
                  <a:gd name="T9" fmla="*/ 0 60000 65536"/>
                  <a:gd name="T10" fmla="*/ 0 60000 65536"/>
                  <a:gd name="T11" fmla="*/ 0 60000 65536"/>
                  <a:gd name="T12" fmla="*/ 0 w 393"/>
                  <a:gd name="T13" fmla="*/ 0 h 450"/>
                  <a:gd name="T14" fmla="*/ 393 w 393"/>
                  <a:gd name="T15" fmla="*/ 450 h 450"/>
                </a:gdLst>
                <a:ahLst/>
                <a:cxnLst>
                  <a:cxn ang="T8">
                    <a:pos x="T0" y="T1"/>
                  </a:cxn>
                  <a:cxn ang="T9">
                    <a:pos x="T2" y="T3"/>
                  </a:cxn>
                  <a:cxn ang="T10">
                    <a:pos x="T4" y="T5"/>
                  </a:cxn>
                  <a:cxn ang="T11">
                    <a:pos x="T6" y="T7"/>
                  </a:cxn>
                </a:cxnLst>
                <a:rect l="T12" t="T13" r="T14" b="T15"/>
                <a:pathLst>
                  <a:path w="393" h="450">
                    <a:moveTo>
                      <a:pt x="0" y="0"/>
                    </a:moveTo>
                    <a:lnTo>
                      <a:pt x="162" y="0"/>
                    </a:lnTo>
                    <a:lnTo>
                      <a:pt x="162" y="450"/>
                    </a:lnTo>
                    <a:lnTo>
                      <a:pt x="393" y="450"/>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4062" name="Freeform 26"/>
              <p:cNvSpPr>
                <a:spLocks/>
              </p:cNvSpPr>
              <p:nvPr/>
            </p:nvSpPr>
            <p:spPr bwMode="auto">
              <a:xfrm>
                <a:off x="4255" y="1163"/>
                <a:ext cx="393" cy="497"/>
              </a:xfrm>
              <a:custGeom>
                <a:avLst/>
                <a:gdLst>
                  <a:gd name="T0" fmla="*/ 0 w 393"/>
                  <a:gd name="T1" fmla="*/ 0 h 497"/>
                  <a:gd name="T2" fmla="*/ 81 w 393"/>
                  <a:gd name="T3" fmla="*/ 0 h 497"/>
                  <a:gd name="T4" fmla="*/ 81 w 393"/>
                  <a:gd name="T5" fmla="*/ 497 h 497"/>
                  <a:gd name="T6" fmla="*/ 393 w 393"/>
                  <a:gd name="T7" fmla="*/ 497 h 497"/>
                  <a:gd name="T8" fmla="*/ 0 60000 65536"/>
                  <a:gd name="T9" fmla="*/ 0 60000 65536"/>
                  <a:gd name="T10" fmla="*/ 0 60000 65536"/>
                  <a:gd name="T11" fmla="*/ 0 60000 65536"/>
                  <a:gd name="T12" fmla="*/ 0 w 393"/>
                  <a:gd name="T13" fmla="*/ 0 h 497"/>
                  <a:gd name="T14" fmla="*/ 393 w 393"/>
                  <a:gd name="T15" fmla="*/ 497 h 497"/>
                </a:gdLst>
                <a:ahLst/>
                <a:cxnLst>
                  <a:cxn ang="T8">
                    <a:pos x="T0" y="T1"/>
                  </a:cxn>
                  <a:cxn ang="T9">
                    <a:pos x="T2" y="T3"/>
                  </a:cxn>
                  <a:cxn ang="T10">
                    <a:pos x="T4" y="T5"/>
                  </a:cxn>
                  <a:cxn ang="T11">
                    <a:pos x="T6" y="T7"/>
                  </a:cxn>
                </a:cxnLst>
                <a:rect l="T12" t="T13" r="T14" b="T15"/>
                <a:pathLst>
                  <a:path w="393" h="497">
                    <a:moveTo>
                      <a:pt x="0" y="0"/>
                    </a:moveTo>
                    <a:lnTo>
                      <a:pt x="81" y="0"/>
                    </a:lnTo>
                    <a:lnTo>
                      <a:pt x="81" y="497"/>
                    </a:lnTo>
                    <a:lnTo>
                      <a:pt x="393" y="497"/>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4063" name="Freeform 27"/>
              <p:cNvSpPr>
                <a:spLocks/>
              </p:cNvSpPr>
              <p:nvPr/>
            </p:nvSpPr>
            <p:spPr bwMode="auto">
              <a:xfrm flipV="1">
                <a:off x="4231" y="2071"/>
                <a:ext cx="416" cy="450"/>
              </a:xfrm>
              <a:custGeom>
                <a:avLst/>
                <a:gdLst>
                  <a:gd name="T0" fmla="*/ 0 w 393"/>
                  <a:gd name="T1" fmla="*/ 0 h 450"/>
                  <a:gd name="T2" fmla="*/ 427 w 393"/>
                  <a:gd name="T3" fmla="*/ 0 h 450"/>
                  <a:gd name="T4" fmla="*/ 427 w 393"/>
                  <a:gd name="T5" fmla="*/ 450 h 450"/>
                  <a:gd name="T6" fmla="*/ 1032 w 393"/>
                  <a:gd name="T7" fmla="*/ 450 h 450"/>
                  <a:gd name="T8" fmla="*/ 0 60000 65536"/>
                  <a:gd name="T9" fmla="*/ 0 60000 65536"/>
                  <a:gd name="T10" fmla="*/ 0 60000 65536"/>
                  <a:gd name="T11" fmla="*/ 0 60000 65536"/>
                  <a:gd name="T12" fmla="*/ 0 w 393"/>
                  <a:gd name="T13" fmla="*/ 0 h 450"/>
                  <a:gd name="T14" fmla="*/ 393 w 393"/>
                  <a:gd name="T15" fmla="*/ 450 h 450"/>
                </a:gdLst>
                <a:ahLst/>
                <a:cxnLst>
                  <a:cxn ang="T8">
                    <a:pos x="T0" y="T1"/>
                  </a:cxn>
                  <a:cxn ang="T9">
                    <a:pos x="T2" y="T3"/>
                  </a:cxn>
                  <a:cxn ang="T10">
                    <a:pos x="T4" y="T5"/>
                  </a:cxn>
                  <a:cxn ang="T11">
                    <a:pos x="T6" y="T7"/>
                  </a:cxn>
                </a:cxnLst>
                <a:rect l="T12" t="T13" r="T14" b="T15"/>
                <a:pathLst>
                  <a:path w="393" h="450">
                    <a:moveTo>
                      <a:pt x="0" y="0"/>
                    </a:moveTo>
                    <a:lnTo>
                      <a:pt x="162" y="0"/>
                    </a:lnTo>
                    <a:lnTo>
                      <a:pt x="162" y="450"/>
                    </a:lnTo>
                    <a:lnTo>
                      <a:pt x="393" y="450"/>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44064" name="Freeform 28"/>
              <p:cNvSpPr>
                <a:spLocks/>
              </p:cNvSpPr>
              <p:nvPr/>
            </p:nvSpPr>
            <p:spPr bwMode="auto">
              <a:xfrm flipV="1">
                <a:off x="4255" y="1859"/>
                <a:ext cx="393" cy="497"/>
              </a:xfrm>
              <a:custGeom>
                <a:avLst/>
                <a:gdLst>
                  <a:gd name="T0" fmla="*/ 0 w 393"/>
                  <a:gd name="T1" fmla="*/ 0 h 497"/>
                  <a:gd name="T2" fmla="*/ 81 w 393"/>
                  <a:gd name="T3" fmla="*/ 0 h 497"/>
                  <a:gd name="T4" fmla="*/ 81 w 393"/>
                  <a:gd name="T5" fmla="*/ 497 h 497"/>
                  <a:gd name="T6" fmla="*/ 393 w 393"/>
                  <a:gd name="T7" fmla="*/ 497 h 497"/>
                  <a:gd name="T8" fmla="*/ 0 60000 65536"/>
                  <a:gd name="T9" fmla="*/ 0 60000 65536"/>
                  <a:gd name="T10" fmla="*/ 0 60000 65536"/>
                  <a:gd name="T11" fmla="*/ 0 60000 65536"/>
                  <a:gd name="T12" fmla="*/ 0 w 393"/>
                  <a:gd name="T13" fmla="*/ 0 h 497"/>
                  <a:gd name="T14" fmla="*/ 393 w 393"/>
                  <a:gd name="T15" fmla="*/ 497 h 497"/>
                </a:gdLst>
                <a:ahLst/>
                <a:cxnLst>
                  <a:cxn ang="T8">
                    <a:pos x="T0" y="T1"/>
                  </a:cxn>
                  <a:cxn ang="T9">
                    <a:pos x="T2" y="T3"/>
                  </a:cxn>
                  <a:cxn ang="T10">
                    <a:pos x="T4" y="T5"/>
                  </a:cxn>
                  <a:cxn ang="T11">
                    <a:pos x="T6" y="T7"/>
                  </a:cxn>
                </a:cxnLst>
                <a:rect l="T12" t="T13" r="T14" b="T15"/>
                <a:pathLst>
                  <a:path w="393" h="497">
                    <a:moveTo>
                      <a:pt x="0" y="0"/>
                    </a:moveTo>
                    <a:lnTo>
                      <a:pt x="81" y="0"/>
                    </a:lnTo>
                    <a:lnTo>
                      <a:pt x="81" y="497"/>
                    </a:lnTo>
                    <a:lnTo>
                      <a:pt x="393" y="497"/>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sp>
            <p:nvSpPr>
              <p:cNvPr id="44065" name="Line 29"/>
              <p:cNvSpPr>
                <a:spLocks noChangeShapeType="1"/>
              </p:cNvSpPr>
              <p:nvPr/>
            </p:nvSpPr>
            <p:spPr bwMode="auto">
              <a:xfrm>
                <a:off x="5354" y="1768"/>
                <a:ext cx="171" cy="0"/>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66" name="Rectangle 30"/>
              <p:cNvSpPr>
                <a:spLocks noChangeArrowheads="1"/>
              </p:cNvSpPr>
              <p:nvPr/>
            </p:nvSpPr>
            <p:spPr bwMode="auto">
              <a:xfrm>
                <a:off x="3561" y="2853"/>
                <a:ext cx="779" cy="692"/>
              </a:xfrm>
              <a:prstGeom prst="rect">
                <a:avLst/>
              </a:prstGeom>
              <a:noFill/>
              <a:ln w="12700">
                <a:solidFill>
                  <a:schemeClr val="tx1"/>
                </a:solidFill>
                <a:miter lim="800000"/>
                <a:headEnd/>
                <a:tailEnd type="none"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spcBef>
                    <a:spcPct val="25000"/>
                  </a:spcBef>
                </a:pPr>
                <a:r>
                  <a:rPr lang="pt-BR" altLang="pt-BR" b="1"/>
                  <a:t>extração</a:t>
                </a:r>
              </a:p>
              <a:p>
                <a:pPr>
                  <a:spcBef>
                    <a:spcPct val="25000"/>
                  </a:spcBef>
                </a:pPr>
                <a:r>
                  <a:rPr lang="pt-BR" altLang="pt-BR" b="1"/>
                  <a:t> de</a:t>
                </a:r>
              </a:p>
              <a:p>
                <a:pPr>
                  <a:spcBef>
                    <a:spcPct val="25000"/>
                  </a:spcBef>
                </a:pPr>
                <a:r>
                  <a:rPr lang="pt-BR" altLang="pt-BR" b="1"/>
                  <a:t> relógio</a:t>
                </a:r>
              </a:p>
            </p:txBody>
          </p:sp>
          <p:sp>
            <p:nvSpPr>
              <p:cNvPr id="44067" name="Line 31"/>
              <p:cNvSpPr>
                <a:spLocks noChangeShapeType="1"/>
              </p:cNvSpPr>
              <p:nvPr/>
            </p:nvSpPr>
            <p:spPr bwMode="auto">
              <a:xfrm flipV="1">
                <a:off x="3944" y="2611"/>
                <a:ext cx="0" cy="241"/>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4068" name="Freeform 37"/>
              <p:cNvSpPr>
                <a:spLocks/>
              </p:cNvSpPr>
              <p:nvPr/>
            </p:nvSpPr>
            <p:spPr bwMode="auto">
              <a:xfrm>
                <a:off x="3945" y="2261"/>
                <a:ext cx="1049" cy="473"/>
              </a:xfrm>
              <a:custGeom>
                <a:avLst/>
                <a:gdLst>
                  <a:gd name="T0" fmla="*/ 0 w 657"/>
                  <a:gd name="T1" fmla="*/ 1 h 934"/>
                  <a:gd name="T2" fmla="*/ 1870872 w 657"/>
                  <a:gd name="T3" fmla="*/ 1 h 934"/>
                  <a:gd name="T4" fmla="*/ 1870872 w 657"/>
                  <a:gd name="T5" fmla="*/ 0 h 934"/>
                  <a:gd name="T6" fmla="*/ 0 60000 65536"/>
                  <a:gd name="T7" fmla="*/ 0 60000 65536"/>
                  <a:gd name="T8" fmla="*/ 0 60000 65536"/>
                  <a:gd name="T9" fmla="*/ 0 w 657"/>
                  <a:gd name="T10" fmla="*/ 0 h 934"/>
                  <a:gd name="T11" fmla="*/ 657 w 657"/>
                  <a:gd name="T12" fmla="*/ 934 h 934"/>
                </a:gdLst>
                <a:ahLst/>
                <a:cxnLst>
                  <a:cxn ang="T6">
                    <a:pos x="T0" y="T1"/>
                  </a:cxn>
                  <a:cxn ang="T7">
                    <a:pos x="T2" y="T3"/>
                  </a:cxn>
                  <a:cxn ang="T8">
                    <a:pos x="T4" y="T5"/>
                  </a:cxn>
                </a:cxnLst>
                <a:rect l="T9" t="T10" r="T11" b="T12"/>
                <a:pathLst>
                  <a:path w="657" h="934">
                    <a:moveTo>
                      <a:pt x="0" y="934"/>
                    </a:moveTo>
                    <a:lnTo>
                      <a:pt x="657" y="934"/>
                    </a:lnTo>
                    <a:lnTo>
                      <a:pt x="657" y="0"/>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lIns="90000" tIns="10800" rIns="90000" bIns="10800" anchor="ctr">
                <a:spAutoFit/>
              </a:bodyPr>
              <a:lstStyle/>
              <a:p>
                <a:endParaRPr lang="pt-BR"/>
              </a:p>
            </p:txBody>
          </p:sp>
          <p:sp>
            <p:nvSpPr>
              <p:cNvPr id="44069" name="Line 38"/>
              <p:cNvSpPr>
                <a:spLocks noChangeShapeType="1"/>
              </p:cNvSpPr>
              <p:nvPr/>
            </p:nvSpPr>
            <p:spPr bwMode="auto">
              <a:xfrm flipV="1">
                <a:off x="3944" y="1292"/>
                <a:ext cx="0" cy="149"/>
              </a:xfrm>
              <a:prstGeom prst="line">
                <a:avLst/>
              </a:prstGeom>
              <a:noFill/>
              <a:ln w="12700">
                <a:solidFill>
                  <a:schemeClr val="tx1"/>
                </a:solidFill>
                <a:round/>
                <a:headEnd/>
                <a:tailEnd type="stealth" w="lg" len="med"/>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4070" name="Freeform 42"/>
              <p:cNvSpPr>
                <a:spLocks/>
              </p:cNvSpPr>
              <p:nvPr/>
            </p:nvSpPr>
            <p:spPr bwMode="auto">
              <a:xfrm>
                <a:off x="3355" y="2422"/>
                <a:ext cx="219" cy="773"/>
              </a:xfrm>
              <a:custGeom>
                <a:avLst/>
                <a:gdLst>
                  <a:gd name="T0" fmla="*/ 0 w 219"/>
                  <a:gd name="T1" fmla="*/ 0 h 773"/>
                  <a:gd name="T2" fmla="*/ 0 w 219"/>
                  <a:gd name="T3" fmla="*/ 773 h 773"/>
                  <a:gd name="T4" fmla="*/ 219 w 219"/>
                  <a:gd name="T5" fmla="*/ 773 h 773"/>
                  <a:gd name="T6" fmla="*/ 0 60000 65536"/>
                  <a:gd name="T7" fmla="*/ 0 60000 65536"/>
                  <a:gd name="T8" fmla="*/ 0 60000 65536"/>
                  <a:gd name="T9" fmla="*/ 0 w 219"/>
                  <a:gd name="T10" fmla="*/ 0 h 773"/>
                  <a:gd name="T11" fmla="*/ 219 w 219"/>
                  <a:gd name="T12" fmla="*/ 773 h 773"/>
                </a:gdLst>
                <a:ahLst/>
                <a:cxnLst>
                  <a:cxn ang="T6">
                    <a:pos x="T0" y="T1"/>
                  </a:cxn>
                  <a:cxn ang="T7">
                    <a:pos x="T2" y="T3"/>
                  </a:cxn>
                  <a:cxn ang="T8">
                    <a:pos x="T4" y="T5"/>
                  </a:cxn>
                </a:cxnLst>
                <a:rect l="T9" t="T10" r="T11" b="T12"/>
                <a:pathLst>
                  <a:path w="219" h="773">
                    <a:moveTo>
                      <a:pt x="0" y="0"/>
                    </a:moveTo>
                    <a:lnTo>
                      <a:pt x="0" y="773"/>
                    </a:lnTo>
                    <a:lnTo>
                      <a:pt x="219" y="773"/>
                    </a:lnTo>
                  </a:path>
                </a:pathLst>
              </a:custGeom>
              <a:noFill/>
              <a:ln w="12700" cap="flat" cmpd="sng">
                <a:solidFill>
                  <a:schemeClr val="tx1"/>
                </a:solidFill>
                <a:prstDash val="solid"/>
                <a:round/>
                <a:headEnd type="none" w="med" len="med"/>
                <a:tailEnd type="stealth" w="lg" len="med"/>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p>
                <a:endParaRPr lang="pt-BR"/>
              </a:p>
            </p:txBody>
          </p:sp>
        </p:grpSp>
        <p:sp>
          <p:nvSpPr>
            <p:cNvPr id="44039" name="Oval 45"/>
            <p:cNvSpPr>
              <a:spLocks noChangeAspect="1" noChangeArrowheads="1"/>
            </p:cNvSpPr>
            <p:nvPr/>
          </p:nvSpPr>
          <p:spPr bwMode="auto">
            <a:xfrm>
              <a:off x="476" y="1622"/>
              <a:ext cx="41" cy="4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type="none" w="lg" len="med"/>
                </a14:hiddenLine>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4040" name="Text Box 46"/>
            <p:cNvSpPr txBox="1">
              <a:spLocks noChangeArrowheads="1"/>
            </p:cNvSpPr>
            <p:nvPr/>
          </p:nvSpPr>
          <p:spPr bwMode="auto">
            <a:xfrm>
              <a:off x="3308" y="904"/>
              <a:ext cx="25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V</a:t>
              </a:r>
              <a:r>
                <a:rPr lang="pt-BR" altLang="pt-BR" b="1" baseline="-25000"/>
                <a:t>I</a:t>
              </a:r>
              <a:endParaRPr lang="pt-BR" altLang="pt-BR" b="1"/>
            </a:p>
          </p:txBody>
        </p:sp>
        <p:sp>
          <p:nvSpPr>
            <p:cNvPr id="44041" name="Text Box 47"/>
            <p:cNvSpPr txBox="1">
              <a:spLocks noChangeArrowheads="1"/>
            </p:cNvSpPr>
            <p:nvPr/>
          </p:nvSpPr>
          <p:spPr bwMode="auto">
            <a:xfrm>
              <a:off x="3260" y="2204"/>
              <a:ext cx="30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b="1"/>
                <a:t>V</a:t>
              </a:r>
              <a:r>
                <a:rPr lang="pt-BR" altLang="pt-BR" b="1" baseline="-25000"/>
                <a:t>Q</a:t>
              </a:r>
              <a:endParaRPr lang="pt-BR" altLang="pt-BR" b="1"/>
            </a:p>
          </p:txBody>
        </p:sp>
      </p:grpSp>
      <p:sp>
        <p:nvSpPr>
          <p:cNvPr id="2" name="Título 1"/>
          <p:cNvSpPr>
            <a:spLocks noGrp="1"/>
          </p:cNvSpPr>
          <p:nvPr>
            <p:ph type="title"/>
          </p:nvPr>
        </p:nvSpPr>
        <p:spPr/>
        <p:txBody>
          <a:bodyPr/>
          <a:lstStyle/>
          <a:p>
            <a:r>
              <a:rPr lang="pt-BR" dirty="0" err="1" smtClean="0"/>
              <a:t>Demodulador</a:t>
            </a:r>
            <a:r>
              <a:rPr lang="pt-BR" dirty="0" smtClean="0"/>
              <a:t> 16-QAM</a:t>
            </a:r>
            <a:endParaRPr lang="pt-BR" dirty="0"/>
          </a:p>
        </p:txBody>
      </p:sp>
    </p:spTree>
    <p:extLst>
      <p:ext uri="{BB962C8B-B14F-4D97-AF65-F5344CB8AC3E}">
        <p14:creationId xmlns:p14="http://schemas.microsoft.com/office/powerpoint/2010/main" val="423532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7"/>
          <p:cNvGraphicFramePr>
            <a:graphicFrameLocks noChangeAspect="1"/>
          </p:cNvGraphicFramePr>
          <p:nvPr>
            <p:extLst>
              <p:ext uri="{D42A27DB-BD31-4B8C-83A1-F6EECF244321}">
                <p14:modId xmlns:p14="http://schemas.microsoft.com/office/powerpoint/2010/main" val="3732828276"/>
              </p:ext>
            </p:extLst>
          </p:nvPr>
        </p:nvGraphicFramePr>
        <p:xfrm>
          <a:off x="611560" y="1556792"/>
          <a:ext cx="4427939" cy="4864646"/>
        </p:xfrm>
        <a:graphic>
          <a:graphicData uri="http://schemas.openxmlformats.org/presentationml/2006/ole">
            <mc:AlternateContent xmlns:mc="http://schemas.openxmlformats.org/markup-compatibility/2006">
              <mc:Choice xmlns:v="urn:schemas-microsoft-com:vml" Requires="v">
                <p:oleObj spid="_x0000_s236551" name="Figura" r:id="rId3" imgW="2125732" imgH="2335541" progId="Word.Picture.8">
                  <p:embed/>
                </p:oleObj>
              </mc:Choice>
              <mc:Fallback>
                <p:oleObj name="Figura" r:id="rId3" imgW="2125732" imgH="233554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56792"/>
                        <a:ext cx="4427939" cy="4864646"/>
                      </a:xfrm>
                      <a:prstGeom prst="rect">
                        <a:avLst/>
                      </a:prstGeom>
                      <a:noFill/>
                      <a:ln>
                        <a:noFill/>
                      </a:ln>
                    </p:spPr>
                  </p:pic>
                </p:oleObj>
              </mc:Fallback>
            </mc:AlternateContent>
          </a:graphicData>
        </a:graphic>
      </p:graphicFrame>
      <p:sp>
        <p:nvSpPr>
          <p:cNvPr id="1029" name="Text Box 21"/>
          <p:cNvSpPr txBox="1">
            <a:spLocks noChangeArrowheads="1"/>
          </p:cNvSpPr>
          <p:nvPr/>
        </p:nvSpPr>
        <p:spPr bwMode="auto">
          <a:xfrm>
            <a:off x="5364088" y="1916832"/>
            <a:ext cx="2668587" cy="429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lIns="90000" tIns="46800" rIns="90000" bIns="46800">
            <a:spAutoFit/>
          </a:bodyPr>
          <a:lstStyle>
            <a:lvl1pPr marL="457200" indent="-457200">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algn="just">
              <a:lnSpc>
                <a:spcPct val="195000"/>
              </a:lnSpc>
              <a:buFontTx/>
              <a:buAutoNum type="alphaLcParenR"/>
            </a:pPr>
            <a:r>
              <a:rPr lang="pt-BR" altLang="pt-BR" sz="2000" b="0" dirty="0">
                <a:solidFill>
                  <a:schemeClr val="accent2"/>
                </a:solidFill>
              </a:rPr>
              <a:t>sinal </a:t>
            </a:r>
            <a:r>
              <a:rPr lang="pt-BR" altLang="pt-BR" sz="2000" b="0" dirty="0" err="1">
                <a:solidFill>
                  <a:schemeClr val="accent2"/>
                </a:solidFill>
              </a:rPr>
              <a:t>modulante</a:t>
            </a:r>
            <a:r>
              <a:rPr lang="pt-BR" altLang="pt-BR" sz="2000" b="0" dirty="0">
                <a:solidFill>
                  <a:schemeClr val="accent2"/>
                </a:solidFill>
              </a:rPr>
              <a:t>,</a:t>
            </a:r>
          </a:p>
          <a:p>
            <a:pPr algn="just">
              <a:lnSpc>
                <a:spcPct val="195000"/>
              </a:lnSpc>
              <a:buFontTx/>
              <a:buAutoNum type="alphaLcParenR"/>
            </a:pPr>
            <a:endParaRPr lang="pt-BR" altLang="pt-BR" sz="2000" b="0" dirty="0">
              <a:solidFill>
                <a:schemeClr val="accent2"/>
              </a:solidFill>
            </a:endParaRPr>
          </a:p>
          <a:p>
            <a:pPr algn="just">
              <a:lnSpc>
                <a:spcPct val="195000"/>
              </a:lnSpc>
              <a:buFontTx/>
              <a:buAutoNum type="alphaLcParenR"/>
            </a:pPr>
            <a:r>
              <a:rPr lang="pt-BR" altLang="pt-BR" sz="2000" b="0" dirty="0">
                <a:solidFill>
                  <a:srgbClr val="CC3300"/>
                </a:solidFill>
              </a:rPr>
              <a:t>sistema PAM,</a:t>
            </a:r>
          </a:p>
          <a:p>
            <a:pPr algn="just">
              <a:lnSpc>
                <a:spcPct val="195000"/>
              </a:lnSpc>
              <a:buFontTx/>
              <a:buAutoNum type="alphaLcParenR"/>
            </a:pPr>
            <a:endParaRPr lang="pt-BR" altLang="pt-BR" sz="2000" b="0" dirty="0">
              <a:solidFill>
                <a:srgbClr val="CC3300"/>
              </a:solidFill>
            </a:endParaRPr>
          </a:p>
          <a:p>
            <a:pPr algn="just">
              <a:lnSpc>
                <a:spcPct val="195000"/>
              </a:lnSpc>
              <a:buFontTx/>
              <a:buAutoNum type="alphaLcParenR"/>
            </a:pPr>
            <a:r>
              <a:rPr lang="pt-BR" altLang="pt-BR" sz="2000" b="0" dirty="0">
                <a:solidFill>
                  <a:srgbClr val="006600"/>
                </a:solidFill>
              </a:rPr>
              <a:t>sistema PWM,</a:t>
            </a:r>
          </a:p>
          <a:p>
            <a:pPr algn="just">
              <a:lnSpc>
                <a:spcPct val="195000"/>
              </a:lnSpc>
              <a:buFontTx/>
              <a:buAutoNum type="alphaLcParenR"/>
            </a:pPr>
            <a:endParaRPr lang="pt-BR" altLang="pt-BR" sz="2000" b="0" dirty="0">
              <a:solidFill>
                <a:srgbClr val="006600"/>
              </a:solidFill>
            </a:endParaRPr>
          </a:p>
          <a:p>
            <a:pPr algn="just">
              <a:lnSpc>
                <a:spcPct val="195000"/>
              </a:lnSpc>
              <a:buFontTx/>
              <a:buAutoNum type="alphaLcParenR"/>
            </a:pPr>
            <a:r>
              <a:rPr lang="pt-BR" altLang="pt-BR" sz="2000" b="0" dirty="0">
                <a:solidFill>
                  <a:srgbClr val="FF9900"/>
                </a:solidFill>
              </a:rPr>
              <a:t>sistema PPM.</a:t>
            </a:r>
          </a:p>
        </p:txBody>
      </p:sp>
      <p:sp>
        <p:nvSpPr>
          <p:cNvPr id="2" name="Título 1"/>
          <p:cNvSpPr>
            <a:spLocks noGrp="1"/>
          </p:cNvSpPr>
          <p:nvPr>
            <p:ph type="title"/>
          </p:nvPr>
        </p:nvSpPr>
        <p:spPr/>
        <p:txBody>
          <a:bodyPr/>
          <a:lstStyle/>
          <a:p>
            <a:r>
              <a:rPr lang="pt-BR" dirty="0" smtClean="0"/>
              <a:t>Introdução</a:t>
            </a:r>
            <a:endParaRPr lang="pt-BR" dirty="0"/>
          </a:p>
        </p:txBody>
      </p:sp>
    </p:spTree>
    <p:extLst>
      <p:ext uri="{BB962C8B-B14F-4D97-AF65-F5344CB8AC3E}">
        <p14:creationId xmlns:p14="http://schemas.microsoft.com/office/powerpoint/2010/main" val="989951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Constelações no espaço de sinal</a:t>
            </a:r>
            <a:endParaRPr lang="pt-BR" dirty="0"/>
          </a:p>
        </p:txBody>
      </p:sp>
      <p:pic>
        <p:nvPicPr>
          <p:cNvPr id="242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96752"/>
            <a:ext cx="4128035" cy="549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595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7200" y="-243408"/>
            <a:ext cx="8229600" cy="1143000"/>
          </a:xfrm>
        </p:spPr>
        <p:txBody>
          <a:bodyPr/>
          <a:lstStyle/>
          <a:p>
            <a:r>
              <a:rPr lang="pt-BR" altLang="pt-BR" dirty="0" smtClean="0"/>
              <a:t>Probabilidade </a:t>
            </a:r>
            <a:r>
              <a:rPr lang="pt-BR" altLang="pt-BR" dirty="0" smtClean="0"/>
              <a:t>de erro</a:t>
            </a:r>
          </a:p>
        </p:txBody>
      </p:sp>
      <p:sp>
        <p:nvSpPr>
          <p:cNvPr id="121859" name="Rectangle 3"/>
          <p:cNvSpPr>
            <a:spLocks noGrp="1" noChangeArrowheads="1"/>
          </p:cNvSpPr>
          <p:nvPr>
            <p:ph type="body" idx="1"/>
          </p:nvPr>
        </p:nvSpPr>
        <p:spPr>
          <a:xfrm>
            <a:off x="1475656" y="692696"/>
            <a:ext cx="6192688" cy="528638"/>
          </a:xfrm>
        </p:spPr>
        <p:txBody>
          <a:bodyPr>
            <a:normAutofit fontScale="92500" lnSpcReduction="10000"/>
          </a:bodyPr>
          <a:lstStyle/>
          <a:p>
            <a:pPr>
              <a:defRPr/>
            </a:pPr>
            <a:r>
              <a:rPr lang="pt-BR" dirty="0" smtClean="0">
                <a:solidFill>
                  <a:schemeClr val="accent2"/>
                </a:solidFill>
              </a:rPr>
              <a:t>1 - PSK;</a:t>
            </a:r>
            <a:r>
              <a:rPr lang="pt-BR" dirty="0" smtClean="0"/>
              <a:t>   </a:t>
            </a:r>
            <a:r>
              <a:rPr lang="pt-BR" dirty="0" smtClean="0">
                <a:solidFill>
                  <a:schemeClr val="accent1">
                    <a:lumMod val="50000"/>
                  </a:schemeClr>
                </a:solidFill>
              </a:rPr>
              <a:t>2 - FSK e ASK;   </a:t>
            </a:r>
            <a:r>
              <a:rPr lang="pt-BR" dirty="0" smtClean="0">
                <a:solidFill>
                  <a:srgbClr val="CC0000"/>
                </a:solidFill>
              </a:rPr>
              <a:t>3 - DEBPSK.</a:t>
            </a:r>
            <a:r>
              <a:rPr lang="pt-BR" dirty="0" smtClean="0"/>
              <a:t> </a:t>
            </a:r>
          </a:p>
        </p:txBody>
      </p:sp>
      <p:sp>
        <p:nvSpPr>
          <p:cNvPr id="10246" name="Rectangle 5"/>
          <p:cNvSpPr>
            <a:spLocks noChangeArrowheads="1"/>
          </p:cNvSpPr>
          <p:nvPr/>
        </p:nvSpPr>
        <p:spPr bwMode="auto">
          <a:xfrm>
            <a:off x="0" y="1966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graphicFrame>
        <p:nvGraphicFramePr>
          <p:cNvPr id="10242" name="Object 4"/>
          <p:cNvGraphicFramePr>
            <a:graphicFrameLocks noChangeAspect="1"/>
          </p:cNvGraphicFramePr>
          <p:nvPr>
            <p:extLst>
              <p:ext uri="{D42A27DB-BD31-4B8C-83A1-F6EECF244321}">
                <p14:modId xmlns:p14="http://schemas.microsoft.com/office/powerpoint/2010/main" val="3902713777"/>
              </p:ext>
            </p:extLst>
          </p:nvPr>
        </p:nvGraphicFramePr>
        <p:xfrm>
          <a:off x="1476375" y="1127125"/>
          <a:ext cx="6510338" cy="5459413"/>
        </p:xfrm>
        <a:graphic>
          <a:graphicData uri="http://schemas.openxmlformats.org/presentationml/2006/ole">
            <mc:AlternateContent xmlns:mc="http://schemas.openxmlformats.org/markup-compatibility/2006">
              <mc:Choice xmlns:v="urn:schemas-microsoft-com:vml" Requires="v">
                <p:oleObj spid="_x0000_s249865" name="Picture" r:id="rId3" imgW="2316480" imgH="1953768" progId="Word.Picture.8">
                  <p:embed/>
                </p:oleObj>
              </mc:Choice>
              <mc:Fallback>
                <p:oleObj name="Picture" r:id="rId3" imgW="2316480" imgH="195376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127125"/>
                        <a:ext cx="6510338"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5662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r>
              <a:rPr lang="pt-BR" altLang="pt-BR" sz="3200" dirty="0"/>
              <a:t>C</a:t>
            </a:r>
            <a:r>
              <a:rPr lang="pt-BR" altLang="pt-BR" sz="3200" dirty="0" smtClean="0"/>
              <a:t>omparação </a:t>
            </a:r>
            <a:r>
              <a:rPr lang="pt-BR" altLang="pt-BR" sz="3200" dirty="0" smtClean="0"/>
              <a:t>de sistemas M-PSK e M-QAM</a:t>
            </a:r>
          </a:p>
        </p:txBody>
      </p:sp>
      <p:grpSp>
        <p:nvGrpSpPr>
          <p:cNvPr id="11269" name="Group 11"/>
          <p:cNvGrpSpPr>
            <a:grpSpLocks/>
          </p:cNvGrpSpPr>
          <p:nvPr/>
        </p:nvGrpSpPr>
        <p:grpSpPr bwMode="auto">
          <a:xfrm>
            <a:off x="2513013" y="3140968"/>
            <a:ext cx="4075112" cy="2565400"/>
            <a:chOff x="1285" y="1090"/>
            <a:chExt cx="2567" cy="1616"/>
          </a:xfrm>
        </p:grpSpPr>
        <p:sp>
          <p:nvSpPr>
            <p:cNvPr id="11275" name="Text Box 3"/>
            <p:cNvSpPr txBox="1">
              <a:spLocks noChangeArrowheads="1"/>
            </p:cNvSpPr>
            <p:nvPr/>
          </p:nvSpPr>
          <p:spPr bwMode="auto">
            <a:xfrm>
              <a:off x="1287" y="1090"/>
              <a:ext cx="2555" cy="20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dirty="0">
                  <a:solidFill>
                    <a:schemeClr val="bg1"/>
                  </a:solidFill>
                </a:rPr>
                <a:t>sistema                 </a:t>
              </a:r>
              <a:r>
                <a:rPr lang="pt-BR" altLang="pt-BR" b="1" dirty="0" err="1">
                  <a:solidFill>
                    <a:schemeClr val="bg1"/>
                  </a:solidFill>
                </a:rPr>
                <a:t>bps</a:t>
              </a:r>
              <a:r>
                <a:rPr lang="pt-BR" altLang="pt-BR" b="1" dirty="0">
                  <a:solidFill>
                    <a:schemeClr val="bg1"/>
                  </a:solidFill>
                </a:rPr>
                <a:t>/Hz     </a:t>
              </a:r>
              <a:r>
                <a:rPr lang="pt-BR" altLang="pt-BR" b="1" dirty="0" err="1">
                  <a:solidFill>
                    <a:schemeClr val="bg1"/>
                  </a:solidFill>
                </a:rPr>
                <a:t>E</a:t>
              </a:r>
              <a:r>
                <a:rPr lang="pt-BR" altLang="pt-BR" b="1" baseline="-25000" dirty="0" err="1">
                  <a:solidFill>
                    <a:schemeClr val="bg1"/>
                  </a:solidFill>
                </a:rPr>
                <a:t>b</a:t>
              </a:r>
              <a:r>
                <a:rPr lang="pt-BR" altLang="pt-BR" b="1" dirty="0">
                  <a:solidFill>
                    <a:schemeClr val="bg1"/>
                  </a:solidFill>
                </a:rPr>
                <a:t>/N</a:t>
              </a:r>
              <a:r>
                <a:rPr lang="pt-BR" altLang="pt-BR" b="1" baseline="-25000" dirty="0">
                  <a:solidFill>
                    <a:schemeClr val="bg1"/>
                  </a:solidFill>
                </a:rPr>
                <a:t>0</a:t>
              </a:r>
              <a:endParaRPr lang="pt-BR" altLang="pt-BR" b="1" dirty="0">
                <a:solidFill>
                  <a:schemeClr val="bg1"/>
                </a:solidFill>
              </a:endParaRPr>
            </a:p>
          </p:txBody>
        </p:sp>
        <p:sp>
          <p:nvSpPr>
            <p:cNvPr id="11276" name="Text Box 4"/>
            <p:cNvSpPr txBox="1">
              <a:spLocks noChangeArrowheads="1"/>
            </p:cNvSpPr>
            <p:nvPr/>
          </p:nvSpPr>
          <p:spPr bwMode="auto">
            <a:xfrm>
              <a:off x="1285" y="1288"/>
              <a:ext cx="2555" cy="206"/>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a:t>2-PSK                        1           10.6</a:t>
              </a:r>
            </a:p>
          </p:txBody>
        </p:sp>
        <p:sp>
          <p:nvSpPr>
            <p:cNvPr id="11277" name="Text Box 5"/>
            <p:cNvSpPr txBox="1">
              <a:spLocks noChangeArrowheads="1"/>
            </p:cNvSpPr>
            <p:nvPr/>
          </p:nvSpPr>
          <p:spPr bwMode="auto">
            <a:xfrm>
              <a:off x="1289" y="1487"/>
              <a:ext cx="2555" cy="20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dirty="0">
                  <a:solidFill>
                    <a:schemeClr val="bg1"/>
                  </a:solidFill>
                </a:rPr>
                <a:t>4-PSK / 4-QAM          2          10.6</a:t>
              </a:r>
            </a:p>
          </p:txBody>
        </p:sp>
        <p:sp>
          <p:nvSpPr>
            <p:cNvPr id="11278" name="Text Box 6"/>
            <p:cNvSpPr txBox="1">
              <a:spLocks noChangeArrowheads="1"/>
            </p:cNvSpPr>
            <p:nvPr/>
          </p:nvSpPr>
          <p:spPr bwMode="auto">
            <a:xfrm>
              <a:off x="1297" y="1696"/>
              <a:ext cx="2555" cy="206"/>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a:t>8-PSK                        3           14.0</a:t>
              </a:r>
            </a:p>
          </p:txBody>
        </p:sp>
        <p:sp>
          <p:nvSpPr>
            <p:cNvPr id="11279" name="Text Box 7"/>
            <p:cNvSpPr txBox="1">
              <a:spLocks noChangeArrowheads="1"/>
            </p:cNvSpPr>
            <p:nvPr/>
          </p:nvSpPr>
          <p:spPr bwMode="auto">
            <a:xfrm>
              <a:off x="1290" y="1900"/>
              <a:ext cx="2555" cy="20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dirty="0">
                  <a:solidFill>
                    <a:schemeClr val="bg1"/>
                  </a:solidFill>
                </a:rPr>
                <a:t>16-PSK                      4           18.3</a:t>
              </a:r>
            </a:p>
          </p:txBody>
        </p:sp>
        <p:sp>
          <p:nvSpPr>
            <p:cNvPr id="11280" name="Text Box 8"/>
            <p:cNvSpPr txBox="1">
              <a:spLocks noChangeArrowheads="1"/>
            </p:cNvSpPr>
            <p:nvPr/>
          </p:nvSpPr>
          <p:spPr bwMode="auto">
            <a:xfrm>
              <a:off x="1290" y="2099"/>
              <a:ext cx="2555" cy="206"/>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a:t>16-QAM                     4           14.5</a:t>
              </a:r>
            </a:p>
          </p:txBody>
        </p:sp>
        <p:sp>
          <p:nvSpPr>
            <p:cNvPr id="11281" name="Text Box 9"/>
            <p:cNvSpPr txBox="1">
              <a:spLocks noChangeArrowheads="1"/>
            </p:cNvSpPr>
            <p:nvPr/>
          </p:nvSpPr>
          <p:spPr bwMode="auto">
            <a:xfrm>
              <a:off x="1287" y="2299"/>
              <a:ext cx="2555" cy="206"/>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dirty="0">
                  <a:solidFill>
                    <a:schemeClr val="bg1"/>
                  </a:solidFill>
                </a:rPr>
                <a:t>32-QAM                     5           17.4</a:t>
              </a:r>
            </a:p>
          </p:txBody>
        </p:sp>
        <p:sp>
          <p:nvSpPr>
            <p:cNvPr id="11282" name="Text Box 10"/>
            <p:cNvSpPr txBox="1">
              <a:spLocks noChangeArrowheads="1"/>
            </p:cNvSpPr>
            <p:nvPr/>
          </p:nvSpPr>
          <p:spPr bwMode="auto">
            <a:xfrm>
              <a:off x="1293" y="2500"/>
              <a:ext cx="2555" cy="206"/>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lIns="90000" tIns="10800" rIns="90000" bIns="1080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b="1"/>
                <a:t>64-QAM                     6           18.8</a:t>
              </a:r>
            </a:p>
          </p:txBody>
        </p:sp>
      </p:grpSp>
      <p:sp>
        <p:nvSpPr>
          <p:cNvPr id="11270" name="Text Box 12"/>
          <p:cNvSpPr txBox="1">
            <a:spLocks noChangeArrowheads="1"/>
          </p:cNvSpPr>
          <p:nvPr/>
        </p:nvSpPr>
        <p:spPr bwMode="auto">
          <a:xfrm>
            <a:off x="11113" y="1800547"/>
            <a:ext cx="4271019" cy="3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buFont typeface="Wingdings" pitchFamily="2" charset="2"/>
              <a:buChar char="v"/>
            </a:pPr>
            <a:r>
              <a:rPr lang="pt-BR" altLang="pt-BR" dirty="0"/>
              <a:t>  probabilidade de erro : P</a:t>
            </a:r>
            <a:r>
              <a:rPr lang="pt-BR" altLang="pt-BR" baseline="-25000" dirty="0"/>
              <a:t>E</a:t>
            </a:r>
            <a:r>
              <a:rPr lang="pt-BR" altLang="pt-BR" dirty="0"/>
              <a:t> = 10</a:t>
            </a:r>
            <a:r>
              <a:rPr lang="pt-BR" altLang="pt-BR" baseline="30000" dirty="0"/>
              <a:t>-6</a:t>
            </a:r>
            <a:r>
              <a:rPr lang="pt-BR" altLang="pt-BR" dirty="0"/>
              <a:t>.</a:t>
            </a:r>
          </a:p>
        </p:txBody>
      </p:sp>
      <p:sp>
        <p:nvSpPr>
          <p:cNvPr id="11271" name="Text Box 13"/>
          <p:cNvSpPr txBox="1">
            <a:spLocks noChangeArrowheads="1"/>
          </p:cNvSpPr>
          <p:nvPr/>
        </p:nvSpPr>
        <p:spPr bwMode="auto">
          <a:xfrm>
            <a:off x="11113" y="2391097"/>
            <a:ext cx="3501577" cy="3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buFont typeface="Wingdings" pitchFamily="2" charset="2"/>
              <a:buChar char="v"/>
            </a:pPr>
            <a:r>
              <a:rPr lang="pt-BR" altLang="pt-BR" dirty="0"/>
              <a:t>  densidade de informação:</a:t>
            </a:r>
          </a:p>
        </p:txBody>
      </p:sp>
      <p:graphicFrame>
        <p:nvGraphicFramePr>
          <p:cNvPr id="11266" name="Object 14"/>
          <p:cNvGraphicFramePr>
            <a:graphicFrameLocks noChangeAspect="1"/>
          </p:cNvGraphicFramePr>
          <p:nvPr>
            <p:extLst>
              <p:ext uri="{D42A27DB-BD31-4B8C-83A1-F6EECF244321}">
                <p14:modId xmlns:p14="http://schemas.microsoft.com/office/powerpoint/2010/main" val="1717288622"/>
              </p:ext>
            </p:extLst>
          </p:nvPr>
        </p:nvGraphicFramePr>
        <p:xfrm>
          <a:off x="3841750" y="2146622"/>
          <a:ext cx="1809750" cy="922338"/>
        </p:xfrm>
        <a:graphic>
          <a:graphicData uri="http://schemas.openxmlformats.org/presentationml/2006/ole">
            <mc:AlternateContent xmlns:mc="http://schemas.openxmlformats.org/markup-compatibility/2006">
              <mc:Choice xmlns:v="urn:schemas-microsoft-com:vml" Requires="v">
                <p:oleObj spid="_x0000_s250889" name="Equação" r:id="rId3" imgW="723586" imgH="368140" progId="Equation.3">
                  <p:embed/>
                </p:oleObj>
              </mc:Choice>
              <mc:Fallback>
                <p:oleObj name="Equação" r:id="rId3" imgW="723586" imgH="3681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2146622"/>
                        <a:ext cx="1809750"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Text Box 15"/>
          <p:cNvSpPr txBox="1">
            <a:spLocks noChangeArrowheads="1"/>
          </p:cNvSpPr>
          <p:nvPr/>
        </p:nvSpPr>
        <p:spPr bwMode="auto">
          <a:xfrm>
            <a:off x="5580063" y="6460431"/>
            <a:ext cx="1295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r>
              <a:rPr lang="pt-BR" altLang="pt-BR" dirty="0">
                <a:solidFill>
                  <a:srgbClr val="006600"/>
                </a:solidFill>
              </a:rPr>
              <a:t>SNR [dB]</a:t>
            </a:r>
          </a:p>
        </p:txBody>
      </p:sp>
      <p:sp>
        <p:nvSpPr>
          <p:cNvPr id="11274" name="Seta para cima 1"/>
          <p:cNvSpPr>
            <a:spLocks noChangeArrowheads="1"/>
          </p:cNvSpPr>
          <p:nvPr/>
        </p:nvSpPr>
        <p:spPr bwMode="auto">
          <a:xfrm>
            <a:off x="6156325" y="5779393"/>
            <a:ext cx="100013" cy="566738"/>
          </a:xfrm>
          <a:prstGeom prst="upArrow">
            <a:avLst>
              <a:gd name="adj1" fmla="val 50000"/>
              <a:gd name="adj2" fmla="val 50449"/>
            </a:avLst>
          </a:prstGeom>
          <a:solidFill>
            <a:srgbClr val="006600"/>
          </a:solidFill>
          <a:ln>
            <a:noFill/>
          </a:ln>
          <a:extLst>
            <a:ext uri="{91240B29-F687-4F45-9708-019B960494DF}">
              <a14:hiddenLine xmlns:a14="http://schemas.microsoft.com/office/drawing/2010/main" w="12700" algn="ctr">
                <a:solidFill>
                  <a:srgbClr val="000000"/>
                </a:solidFill>
                <a:round/>
                <a:headEnd/>
                <a:tailEnd type="stealth" w="lg" len="lg"/>
              </a14:hiddenLine>
            </a:ext>
          </a:extLst>
        </p:spPr>
        <p:txBody>
          <a:bodyPr lIns="90000" tIns="10800" rIns="90000" bIns="1080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Tree>
    <p:extLst>
      <p:ext uri="{BB962C8B-B14F-4D97-AF65-F5344CB8AC3E}">
        <p14:creationId xmlns:p14="http://schemas.microsoft.com/office/powerpoint/2010/main" val="1347158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Apêndices</a:t>
            </a:r>
            <a:endParaRPr lang="pt-BR" dirty="0"/>
          </a:p>
        </p:txBody>
      </p:sp>
    </p:spTree>
    <p:extLst>
      <p:ext uri="{BB962C8B-B14F-4D97-AF65-F5344CB8AC3E}">
        <p14:creationId xmlns:p14="http://schemas.microsoft.com/office/powerpoint/2010/main" val="2736007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0" y="1556792"/>
            <a:ext cx="9144000" cy="2616200"/>
          </a:xfrm>
          <a:prstGeom prst="rect">
            <a:avLst/>
          </a:prstGeom>
        </p:spPr>
        <p:txBody>
          <a:bodyPr/>
          <a:lstStyle/>
          <a:p>
            <a:pPr marL="381000" indent="-381000" algn="l">
              <a:lnSpc>
                <a:spcPct val="130000"/>
              </a:lnSpc>
              <a:spcBef>
                <a:spcPct val="20000"/>
              </a:spcBef>
              <a:spcAft>
                <a:spcPct val="20000"/>
              </a:spcAft>
              <a:buClr>
                <a:srgbClr val="000099"/>
              </a:buClr>
              <a:buFont typeface="Wingdings" pitchFamily="2" charset="2"/>
              <a:buChar char="v"/>
              <a:defRPr/>
            </a:pPr>
            <a:r>
              <a:rPr lang="pt-BR" altLang="pt-BR" kern="0" dirty="0"/>
              <a:t>É a r</a:t>
            </a:r>
            <a:r>
              <a:rPr lang="pt-BR" altLang="pt-BR" kern="0" dirty="0" err="1"/>
              <a:t>epresentação</a:t>
            </a:r>
            <a:r>
              <a:rPr lang="pt-BR" altLang="pt-BR" kern="0" dirty="0"/>
              <a:t> da modulação digital no plano complexo (I,Q),</a:t>
            </a:r>
          </a:p>
          <a:p>
            <a:pPr marL="838200" lvl="1" indent="-381000" algn="l">
              <a:lnSpc>
                <a:spcPct val="130000"/>
              </a:lnSpc>
              <a:spcBef>
                <a:spcPct val="20000"/>
              </a:spcBef>
              <a:spcAft>
                <a:spcPct val="20000"/>
              </a:spcAft>
              <a:buFont typeface="Wingdings" pitchFamily="2" charset="2"/>
              <a:buChar char="Ø"/>
              <a:defRPr/>
            </a:pPr>
            <a:r>
              <a:rPr lang="pt-BR" altLang="pt-BR" kern="0" dirty="0">
                <a:solidFill>
                  <a:srgbClr val="006600"/>
                </a:solidFill>
              </a:rPr>
              <a:t>I –</a:t>
            </a:r>
            <a:r>
              <a:rPr lang="pt-BR" altLang="pt-BR" i="1" kern="0" dirty="0">
                <a:solidFill>
                  <a:srgbClr val="006600"/>
                </a:solidFill>
              </a:rPr>
              <a:t> </a:t>
            </a:r>
            <a:r>
              <a:rPr lang="pt-BR" altLang="pt-BR" i="1" kern="0" dirty="0" err="1">
                <a:solidFill>
                  <a:srgbClr val="006600"/>
                </a:solidFill>
              </a:rPr>
              <a:t>in-phase</a:t>
            </a:r>
            <a:r>
              <a:rPr lang="pt-BR" altLang="pt-BR" kern="0" dirty="0"/>
              <a:t>, representa o eixo real </a:t>
            </a:r>
            <a:r>
              <a:rPr lang="pt-BR" altLang="pt-BR" kern="0" dirty="0" err="1"/>
              <a:t>cos</a:t>
            </a:r>
            <a:r>
              <a:rPr lang="pt-BR" altLang="pt-BR" kern="0" dirty="0"/>
              <a:t>(w</a:t>
            </a:r>
            <a:r>
              <a:rPr lang="pt-BR" altLang="pt-BR" kern="0" baseline="-25000" dirty="0"/>
              <a:t>0 </a:t>
            </a:r>
            <a:r>
              <a:rPr lang="pt-BR" altLang="pt-BR" kern="0" dirty="0"/>
              <a:t>t),</a:t>
            </a:r>
          </a:p>
          <a:p>
            <a:pPr marL="838200" lvl="1" indent="-381000" algn="l">
              <a:lnSpc>
                <a:spcPct val="130000"/>
              </a:lnSpc>
              <a:spcBef>
                <a:spcPct val="20000"/>
              </a:spcBef>
              <a:spcAft>
                <a:spcPct val="20000"/>
              </a:spcAft>
              <a:buFont typeface="Wingdings" pitchFamily="2" charset="2"/>
              <a:buChar char="Ø"/>
              <a:defRPr/>
            </a:pPr>
            <a:r>
              <a:rPr lang="pt-BR" altLang="pt-BR" kern="0" dirty="0">
                <a:solidFill>
                  <a:srgbClr val="006600"/>
                </a:solidFill>
              </a:rPr>
              <a:t>Q – </a:t>
            </a:r>
            <a:r>
              <a:rPr lang="pt-BR" altLang="pt-BR" i="1" kern="0" dirty="0" err="1">
                <a:solidFill>
                  <a:srgbClr val="006600"/>
                </a:solidFill>
              </a:rPr>
              <a:t>quadrature</a:t>
            </a:r>
            <a:r>
              <a:rPr lang="pt-BR" altLang="pt-BR" kern="0" dirty="0"/>
              <a:t>, representa o eixo imaginário </a:t>
            </a:r>
            <a:r>
              <a:rPr lang="pt-BR" altLang="pt-BR" kern="0" dirty="0" err="1"/>
              <a:t>sen</a:t>
            </a:r>
            <a:r>
              <a:rPr lang="pt-BR" altLang="pt-BR" kern="0" dirty="0"/>
              <a:t>(w</a:t>
            </a:r>
            <a:r>
              <a:rPr lang="pt-BR" altLang="pt-BR" kern="0" baseline="-25000" dirty="0"/>
              <a:t>0 </a:t>
            </a:r>
            <a:r>
              <a:rPr lang="pt-BR" altLang="pt-BR" kern="0" dirty="0"/>
              <a:t>t),</a:t>
            </a:r>
          </a:p>
          <a:p>
            <a:pPr marL="381000" indent="-381000" algn="l">
              <a:lnSpc>
                <a:spcPct val="130000"/>
              </a:lnSpc>
              <a:spcBef>
                <a:spcPct val="20000"/>
              </a:spcBef>
              <a:spcAft>
                <a:spcPct val="20000"/>
              </a:spcAft>
              <a:buFont typeface="Wingdings" pitchFamily="2" charset="2"/>
              <a:buChar char="Ø"/>
              <a:defRPr/>
            </a:pPr>
            <a:endParaRPr lang="pt-BR" altLang="pt-BR" kern="0" dirty="0"/>
          </a:p>
          <a:p>
            <a:pPr marL="1295400" lvl="2" indent="-381000" algn="l">
              <a:lnSpc>
                <a:spcPct val="130000"/>
              </a:lnSpc>
              <a:spcBef>
                <a:spcPct val="20000"/>
              </a:spcBef>
              <a:spcAft>
                <a:spcPct val="20000"/>
              </a:spcAft>
              <a:buFont typeface="Arial" pitchFamily="34" charset="0"/>
              <a:buChar char="•"/>
              <a:defRPr/>
            </a:pPr>
            <a:r>
              <a:rPr lang="pt-BR" altLang="pt-BR" kern="0" dirty="0">
                <a:solidFill>
                  <a:schemeClr val="accent2">
                    <a:lumMod val="50000"/>
                  </a:schemeClr>
                </a:solidFill>
              </a:rPr>
              <a:t>exemplo para o QPSK – 4PSK</a:t>
            </a:r>
          </a:p>
          <a:p>
            <a:pPr marL="838200" lvl="1" indent="-381000" algn="l">
              <a:lnSpc>
                <a:spcPct val="130000"/>
              </a:lnSpc>
              <a:spcBef>
                <a:spcPct val="20000"/>
              </a:spcBef>
              <a:spcAft>
                <a:spcPct val="20000"/>
              </a:spcAft>
              <a:buFont typeface="Wingdings" pitchFamily="2" charset="2"/>
              <a:buChar char="Ø"/>
              <a:defRPr/>
            </a:pPr>
            <a:endParaRPr lang="pt-BR" altLang="pt-BR" kern="0" dirty="0"/>
          </a:p>
        </p:txBody>
      </p:sp>
      <p:grpSp>
        <p:nvGrpSpPr>
          <p:cNvPr id="46085" name="Grupo 5"/>
          <p:cNvGrpSpPr>
            <a:grpSpLocks/>
          </p:cNvGrpSpPr>
          <p:nvPr/>
        </p:nvGrpSpPr>
        <p:grpSpPr bwMode="auto">
          <a:xfrm>
            <a:off x="458788" y="4663529"/>
            <a:ext cx="4292600" cy="1598613"/>
            <a:chOff x="431471" y="3630515"/>
            <a:chExt cx="4293163" cy="1598715"/>
          </a:xfrm>
        </p:grpSpPr>
        <p:grpSp>
          <p:nvGrpSpPr>
            <p:cNvPr id="46103" name="Grupo 53"/>
            <p:cNvGrpSpPr>
              <a:grpSpLocks/>
            </p:cNvGrpSpPr>
            <p:nvPr/>
          </p:nvGrpSpPr>
          <p:grpSpPr bwMode="auto">
            <a:xfrm>
              <a:off x="431471" y="3774719"/>
              <a:ext cx="4293163" cy="1454511"/>
              <a:chOff x="431471" y="3774719"/>
              <a:chExt cx="4293163" cy="1454511"/>
            </a:xfrm>
          </p:grpSpPr>
          <p:grpSp>
            <p:nvGrpSpPr>
              <p:cNvPr id="46105" name="Grupo 32"/>
              <p:cNvGrpSpPr>
                <a:grpSpLocks/>
              </p:cNvGrpSpPr>
              <p:nvPr/>
            </p:nvGrpSpPr>
            <p:grpSpPr bwMode="auto">
              <a:xfrm>
                <a:off x="971540" y="3957015"/>
                <a:ext cx="2152660" cy="1092192"/>
                <a:chOff x="971540" y="3957015"/>
                <a:chExt cx="2152660" cy="1092192"/>
              </a:xfrm>
            </p:grpSpPr>
            <p:cxnSp>
              <p:nvCxnSpPr>
                <p:cNvPr id="46114" name="Conector angulado 17"/>
                <p:cNvCxnSpPr>
                  <a:cxnSpLocks noChangeShapeType="1"/>
                </p:cNvCxnSpPr>
                <p:nvPr/>
              </p:nvCxnSpPr>
              <p:spPr bwMode="auto">
                <a:xfrm flipV="1">
                  <a:off x="1691724" y="4329115"/>
                  <a:ext cx="720000" cy="7200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46115" name="Grupo 30"/>
                <p:cNvGrpSpPr>
                  <a:grpSpLocks/>
                </p:cNvGrpSpPr>
                <p:nvPr/>
              </p:nvGrpSpPr>
              <p:grpSpPr bwMode="auto">
                <a:xfrm>
                  <a:off x="971540" y="3957015"/>
                  <a:ext cx="2152660" cy="1092192"/>
                  <a:chOff x="971540" y="4053985"/>
                  <a:chExt cx="2152660" cy="1092192"/>
                </a:xfrm>
              </p:grpSpPr>
              <p:cxnSp>
                <p:nvCxnSpPr>
                  <p:cNvPr id="46116" name="Conector angulado 6"/>
                  <p:cNvCxnSpPr>
                    <a:cxnSpLocks/>
                  </p:cNvCxnSpPr>
                  <p:nvPr/>
                </p:nvCxnSpPr>
                <p:spPr bwMode="auto">
                  <a:xfrm>
                    <a:off x="971540" y="4053985"/>
                    <a:ext cx="720000" cy="3600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6117" name="Conector angulado 20"/>
                  <p:cNvCxnSpPr>
                    <a:cxnSpLocks noChangeShapeType="1"/>
                  </p:cNvCxnSpPr>
                  <p:nvPr/>
                </p:nvCxnSpPr>
                <p:spPr bwMode="auto">
                  <a:xfrm>
                    <a:off x="1331540" y="4426177"/>
                    <a:ext cx="720000" cy="7200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6118" name="Conector angulado 21"/>
                  <p:cNvCxnSpPr>
                    <a:cxnSpLocks/>
                  </p:cNvCxnSpPr>
                  <p:nvPr/>
                </p:nvCxnSpPr>
                <p:spPr bwMode="auto">
                  <a:xfrm flipV="1">
                    <a:off x="2051678" y="4063794"/>
                    <a:ext cx="720000" cy="3600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6119" name="Conector angulado 22"/>
                  <p:cNvCxnSpPr>
                    <a:cxnSpLocks/>
                  </p:cNvCxnSpPr>
                  <p:nvPr/>
                </p:nvCxnSpPr>
                <p:spPr bwMode="auto">
                  <a:xfrm>
                    <a:off x="2404200" y="4054413"/>
                    <a:ext cx="720000" cy="7200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cxnSp>
            <p:nvCxnSpPr>
              <p:cNvPr id="46106" name="Conector reto 9"/>
              <p:cNvCxnSpPr>
                <a:cxnSpLocks noChangeShapeType="1"/>
              </p:cNvCxnSpPr>
              <p:nvPr/>
            </p:nvCxnSpPr>
            <p:spPr bwMode="auto">
              <a:xfrm>
                <a:off x="791517" y="4329115"/>
                <a:ext cx="270034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6107" name="Conector reto 10"/>
              <p:cNvCxnSpPr>
                <a:cxnSpLocks noChangeShapeType="1"/>
              </p:cNvCxnSpPr>
              <p:nvPr/>
            </p:nvCxnSpPr>
            <p:spPr bwMode="auto">
              <a:xfrm>
                <a:off x="791517" y="3969069"/>
                <a:ext cx="270034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6108" name="Conector reto 11"/>
              <p:cNvCxnSpPr>
                <a:cxnSpLocks noChangeShapeType="1"/>
              </p:cNvCxnSpPr>
              <p:nvPr/>
            </p:nvCxnSpPr>
            <p:spPr bwMode="auto">
              <a:xfrm>
                <a:off x="791517" y="4689161"/>
                <a:ext cx="270034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6109" name="Conector reto 12"/>
              <p:cNvCxnSpPr>
                <a:cxnSpLocks noChangeShapeType="1"/>
              </p:cNvCxnSpPr>
              <p:nvPr/>
            </p:nvCxnSpPr>
            <p:spPr bwMode="auto">
              <a:xfrm>
                <a:off x="791517" y="5049207"/>
                <a:ext cx="270034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6110" name="CaixaDeTexto 13"/>
              <p:cNvSpPr txBox="1">
                <a:spLocks noChangeArrowheads="1"/>
              </p:cNvSpPr>
              <p:nvPr/>
            </p:nvSpPr>
            <p:spPr bwMode="auto">
              <a:xfrm>
                <a:off x="431471" y="3774719"/>
                <a:ext cx="41104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1600" b="1">
                    <a:solidFill>
                      <a:srgbClr val="006600"/>
                    </a:solidFill>
                  </a:rPr>
                  <a:t>V</a:t>
                </a:r>
                <a:r>
                  <a:rPr lang="pt-BR" altLang="pt-BR" sz="1600" b="1" baseline="-25000">
                    <a:solidFill>
                      <a:srgbClr val="006600"/>
                    </a:solidFill>
                  </a:rPr>
                  <a:t>1</a:t>
                </a:r>
                <a:r>
                  <a:rPr lang="pt-BR" altLang="pt-BR" sz="1600" b="1">
                    <a:solidFill>
                      <a:srgbClr val="006600"/>
                    </a:solidFill>
                  </a:rPr>
                  <a:t>                                                  01 </a:t>
                </a:r>
                <a:r>
                  <a:rPr lang="pt-BR" altLang="pt-BR" sz="1600" b="1">
                    <a:solidFill>
                      <a:srgbClr val="006600"/>
                    </a:solidFill>
                    <a:sym typeface="Symbol" pitchFamily="18" charset="2"/>
                  </a:rPr>
                  <a:t> /4</a:t>
                </a:r>
                <a:endParaRPr lang="pt-BR" altLang="pt-BR" sz="1600" b="1">
                  <a:solidFill>
                    <a:srgbClr val="006600"/>
                  </a:solidFill>
                </a:endParaRPr>
              </a:p>
            </p:txBody>
          </p:sp>
          <p:sp>
            <p:nvSpPr>
              <p:cNvPr id="46111" name="CaixaDeTexto 14"/>
              <p:cNvSpPr txBox="1">
                <a:spLocks noChangeArrowheads="1"/>
              </p:cNvSpPr>
              <p:nvPr/>
            </p:nvSpPr>
            <p:spPr bwMode="auto">
              <a:xfrm>
                <a:off x="431471" y="4170584"/>
                <a:ext cx="42242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1600" b="1">
                    <a:solidFill>
                      <a:srgbClr val="006600"/>
                    </a:solidFill>
                  </a:rPr>
                  <a:t>V</a:t>
                </a:r>
                <a:r>
                  <a:rPr lang="pt-BR" altLang="pt-BR" sz="1600" b="1" baseline="-25000">
                    <a:solidFill>
                      <a:srgbClr val="006600"/>
                    </a:solidFill>
                  </a:rPr>
                  <a:t>2</a:t>
                </a:r>
                <a:r>
                  <a:rPr lang="pt-BR" altLang="pt-BR" sz="1600" b="1">
                    <a:solidFill>
                      <a:srgbClr val="006600"/>
                    </a:solidFill>
                  </a:rPr>
                  <a:t>                                                  00 </a:t>
                </a:r>
                <a:r>
                  <a:rPr lang="pt-BR" altLang="pt-BR" sz="1600" b="1">
                    <a:solidFill>
                      <a:srgbClr val="006600"/>
                    </a:solidFill>
                    <a:sym typeface="Symbol" pitchFamily="18" charset="2"/>
                  </a:rPr>
                  <a:t> 3/4</a:t>
                </a:r>
                <a:endParaRPr lang="pt-BR" altLang="pt-BR" sz="1600" b="1">
                  <a:solidFill>
                    <a:srgbClr val="006600"/>
                  </a:solidFill>
                </a:endParaRPr>
              </a:p>
            </p:txBody>
          </p:sp>
          <p:sp>
            <p:nvSpPr>
              <p:cNvPr id="46112" name="CaixaDeTexto 15"/>
              <p:cNvSpPr txBox="1">
                <a:spLocks noChangeArrowheads="1"/>
              </p:cNvSpPr>
              <p:nvPr/>
            </p:nvSpPr>
            <p:spPr bwMode="auto">
              <a:xfrm>
                <a:off x="431471" y="4530630"/>
                <a:ext cx="4293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1600" b="1">
                    <a:solidFill>
                      <a:srgbClr val="006600"/>
                    </a:solidFill>
                  </a:rPr>
                  <a:t>V</a:t>
                </a:r>
                <a:r>
                  <a:rPr lang="pt-BR" altLang="pt-BR" sz="1600" b="1" baseline="-25000">
                    <a:solidFill>
                      <a:srgbClr val="006600"/>
                    </a:solidFill>
                  </a:rPr>
                  <a:t>3</a:t>
                </a:r>
                <a:r>
                  <a:rPr lang="pt-BR" altLang="pt-BR" sz="1600" b="1">
                    <a:solidFill>
                      <a:srgbClr val="006600"/>
                    </a:solidFill>
                  </a:rPr>
                  <a:t>                                                  10 </a:t>
                </a:r>
                <a:r>
                  <a:rPr lang="pt-BR" altLang="pt-BR" sz="1600" b="1">
                    <a:solidFill>
                      <a:srgbClr val="006600"/>
                    </a:solidFill>
                    <a:sym typeface="Symbol" pitchFamily="18" charset="2"/>
                  </a:rPr>
                  <a:t> -3/4</a:t>
                </a:r>
                <a:endParaRPr lang="pt-BR" altLang="pt-BR" sz="1600" b="1">
                  <a:solidFill>
                    <a:srgbClr val="006600"/>
                  </a:solidFill>
                </a:endParaRPr>
              </a:p>
            </p:txBody>
          </p:sp>
          <p:sp>
            <p:nvSpPr>
              <p:cNvPr id="46113" name="CaixaDeTexto 16"/>
              <p:cNvSpPr txBox="1">
                <a:spLocks noChangeArrowheads="1"/>
              </p:cNvSpPr>
              <p:nvPr/>
            </p:nvSpPr>
            <p:spPr bwMode="auto">
              <a:xfrm>
                <a:off x="431471" y="4890676"/>
                <a:ext cx="4281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pPr algn="l"/>
                <a:r>
                  <a:rPr lang="pt-BR" altLang="pt-BR" sz="1600" b="1">
                    <a:solidFill>
                      <a:srgbClr val="006600"/>
                    </a:solidFill>
                  </a:rPr>
                  <a:t>V</a:t>
                </a:r>
                <a:r>
                  <a:rPr lang="pt-BR" altLang="pt-BR" sz="1600" b="1" baseline="-25000">
                    <a:solidFill>
                      <a:srgbClr val="006600"/>
                    </a:solidFill>
                  </a:rPr>
                  <a:t>4</a:t>
                </a:r>
                <a:r>
                  <a:rPr lang="pt-BR" altLang="pt-BR" sz="1600" b="1">
                    <a:solidFill>
                      <a:srgbClr val="006600"/>
                    </a:solidFill>
                  </a:rPr>
                  <a:t>                                                  11 </a:t>
                </a:r>
                <a:r>
                  <a:rPr lang="pt-BR" altLang="pt-BR" sz="1600" b="1">
                    <a:solidFill>
                      <a:srgbClr val="006600"/>
                    </a:solidFill>
                    <a:sym typeface="Symbol" pitchFamily="18" charset="2"/>
                  </a:rPr>
                  <a:t> -/4</a:t>
                </a:r>
                <a:endParaRPr lang="pt-BR" altLang="pt-BR" sz="1600" b="1">
                  <a:solidFill>
                    <a:srgbClr val="006600"/>
                  </a:solidFill>
                </a:endParaRPr>
              </a:p>
            </p:txBody>
          </p:sp>
        </p:grpSp>
        <p:sp>
          <p:nvSpPr>
            <p:cNvPr id="8" name="CaixaDeTexto 7"/>
            <p:cNvSpPr txBox="1"/>
            <p:nvPr/>
          </p:nvSpPr>
          <p:spPr>
            <a:xfrm>
              <a:off x="917310" y="3630515"/>
              <a:ext cx="2289475" cy="338160"/>
            </a:xfrm>
            <a:prstGeom prst="rect">
              <a:avLst/>
            </a:prstGeom>
            <a:noFill/>
          </p:spPr>
          <p:txBody>
            <a:bodyPr wrap="none">
              <a:spAutoFit/>
            </a:bodyPr>
            <a:lstStyle/>
            <a:p>
              <a:pPr algn="l">
                <a:defRPr/>
              </a:pPr>
              <a:r>
                <a:rPr lang="pt-BR" sz="1600" b="1" dirty="0">
                  <a:solidFill>
                    <a:schemeClr val="accent2">
                      <a:lumMod val="50000"/>
                    </a:schemeClr>
                  </a:solidFill>
                </a:rPr>
                <a:t>01   00  11   00   01  10</a:t>
              </a:r>
            </a:p>
          </p:txBody>
        </p:sp>
      </p:grpSp>
      <p:grpSp>
        <p:nvGrpSpPr>
          <p:cNvPr id="46086" name="Grupo 23"/>
          <p:cNvGrpSpPr>
            <a:grpSpLocks/>
          </p:cNvGrpSpPr>
          <p:nvPr/>
        </p:nvGrpSpPr>
        <p:grpSpPr bwMode="auto">
          <a:xfrm>
            <a:off x="5651500" y="4495254"/>
            <a:ext cx="2836863" cy="1838325"/>
            <a:chOff x="5569634" y="3068954"/>
            <a:chExt cx="2836356" cy="1837893"/>
          </a:xfrm>
        </p:grpSpPr>
        <p:grpSp>
          <p:nvGrpSpPr>
            <p:cNvPr id="46088" name="Grupo 64"/>
            <p:cNvGrpSpPr>
              <a:grpSpLocks/>
            </p:cNvGrpSpPr>
            <p:nvPr/>
          </p:nvGrpSpPr>
          <p:grpSpPr bwMode="auto">
            <a:xfrm>
              <a:off x="5569634" y="3068954"/>
              <a:ext cx="2836356" cy="1837893"/>
              <a:chOff x="5471451" y="3609023"/>
              <a:chExt cx="2836356" cy="1837893"/>
            </a:xfrm>
          </p:grpSpPr>
          <p:grpSp>
            <p:nvGrpSpPr>
              <p:cNvPr id="46093" name="Group 82"/>
              <p:cNvGrpSpPr>
                <a:grpSpLocks noChangeAspect="1"/>
              </p:cNvGrpSpPr>
              <p:nvPr/>
            </p:nvGrpSpPr>
            <p:grpSpPr bwMode="auto">
              <a:xfrm>
                <a:off x="5471451" y="3883531"/>
                <a:ext cx="1739530" cy="1563385"/>
                <a:chOff x="3147" y="2942"/>
                <a:chExt cx="1290" cy="1158"/>
              </a:xfrm>
            </p:grpSpPr>
            <p:sp>
              <p:nvSpPr>
                <p:cNvPr id="46096" name="Oval 59"/>
                <p:cNvSpPr>
                  <a:spLocks noChangeAspect="1" noChangeArrowheads="1"/>
                </p:cNvSpPr>
                <p:nvPr/>
              </p:nvSpPr>
              <p:spPr bwMode="auto">
                <a:xfrm>
                  <a:off x="3360" y="3057"/>
                  <a:ext cx="907" cy="907"/>
                </a:xfrm>
                <a:prstGeom prst="ellipse">
                  <a:avLst/>
                </a:prstGeom>
                <a:noFill/>
                <a:ln w="12700">
                  <a:solidFill>
                    <a:schemeClr val="tx1"/>
                  </a:solidFill>
                  <a:prstDash val="dash"/>
                  <a:round/>
                  <a:headEnd/>
                  <a:tailEnd type="none" w="lg" len="lg"/>
                </a:ln>
                <a:extLst>
                  <a:ext uri="{909E8E84-426E-40DD-AFC4-6F175D3DCCD1}">
                    <a14:hiddenFill xmlns:a14="http://schemas.microsoft.com/office/drawing/2010/main">
                      <a:solidFill>
                        <a:srgbClr val="FFFFFF"/>
                      </a:solidFill>
                    </a14:hiddenFill>
                  </a:ext>
                </a:extLst>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6097" name="Oval 55"/>
                <p:cNvSpPr>
                  <a:spLocks noChangeAspect="1" noChangeArrowheads="1"/>
                </p:cNvSpPr>
                <p:nvPr/>
              </p:nvSpPr>
              <p:spPr bwMode="auto">
                <a:xfrm>
                  <a:off x="3426" y="3151"/>
                  <a:ext cx="103" cy="103"/>
                </a:xfrm>
                <a:prstGeom prst="ellipse">
                  <a:avLst/>
                </a:prstGeom>
                <a:solidFill>
                  <a:srgbClr val="0066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6098" name="Oval 58"/>
                <p:cNvSpPr>
                  <a:spLocks noChangeAspect="1" noChangeArrowheads="1"/>
                </p:cNvSpPr>
                <p:nvPr/>
              </p:nvSpPr>
              <p:spPr bwMode="auto">
                <a:xfrm>
                  <a:off x="4071" y="3122"/>
                  <a:ext cx="103" cy="103"/>
                </a:xfrm>
                <a:prstGeom prst="ellipse">
                  <a:avLst/>
                </a:prstGeom>
                <a:solidFill>
                  <a:srgbClr val="0066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6099" name="Oval 74"/>
                <p:cNvSpPr>
                  <a:spLocks noChangeAspect="1" noChangeArrowheads="1"/>
                </p:cNvSpPr>
                <p:nvPr/>
              </p:nvSpPr>
              <p:spPr bwMode="auto">
                <a:xfrm rot="5400000">
                  <a:off x="3417" y="3717"/>
                  <a:ext cx="102" cy="102"/>
                </a:xfrm>
                <a:prstGeom prst="ellipse">
                  <a:avLst/>
                </a:prstGeom>
                <a:solidFill>
                  <a:srgbClr val="006600"/>
                </a:solidFill>
                <a:ln w="12700">
                  <a:solidFill>
                    <a:schemeClr val="tx1"/>
                  </a:solidFill>
                  <a:round/>
                  <a:headEnd/>
                  <a:tailEnd type="none" w="lg" len="lg"/>
                </a:ln>
              </p:spPr>
              <p:txBody>
                <a:bodyPr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6100" name="Oval 75"/>
                <p:cNvSpPr>
                  <a:spLocks noChangeAspect="1" noChangeArrowheads="1"/>
                </p:cNvSpPr>
                <p:nvPr/>
              </p:nvSpPr>
              <p:spPr bwMode="auto">
                <a:xfrm rot="5400000">
                  <a:off x="4117" y="3729"/>
                  <a:ext cx="103" cy="103"/>
                </a:xfrm>
                <a:prstGeom prst="ellipse">
                  <a:avLst/>
                </a:prstGeom>
                <a:solidFill>
                  <a:srgbClr val="006600"/>
                </a:solidFill>
                <a:ln w="12700">
                  <a:solidFill>
                    <a:schemeClr val="tx1"/>
                  </a:solidFill>
                  <a:round/>
                  <a:headEnd/>
                  <a:tailEnd type="none" w="lg" len="lg"/>
                </a:ln>
              </p:spPr>
              <p:txBody>
                <a:bodyPr wrap="none" lIns="90000" tIns="10800" rIns="90000" bIns="1080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50000"/>
                    </a:spcBef>
                    <a:spcAft>
                      <a:spcPct val="0"/>
                    </a:spcAft>
                    <a:defRPr sz="2000">
                      <a:solidFill>
                        <a:schemeClr val="tx1"/>
                      </a:solidFill>
                      <a:latin typeface="Arial" charset="0"/>
                    </a:defRPr>
                  </a:lvl6pPr>
                  <a:lvl7pPr marL="2971800" indent="-228600" algn="ctr" eaLnBrk="0" fontAlgn="base" hangingPunct="0">
                    <a:spcBef>
                      <a:spcPct val="50000"/>
                    </a:spcBef>
                    <a:spcAft>
                      <a:spcPct val="0"/>
                    </a:spcAft>
                    <a:defRPr sz="2000">
                      <a:solidFill>
                        <a:schemeClr val="tx1"/>
                      </a:solidFill>
                      <a:latin typeface="Arial" charset="0"/>
                    </a:defRPr>
                  </a:lvl7pPr>
                  <a:lvl8pPr marL="3429000" indent="-228600" algn="ctr" eaLnBrk="0" fontAlgn="base" hangingPunct="0">
                    <a:spcBef>
                      <a:spcPct val="50000"/>
                    </a:spcBef>
                    <a:spcAft>
                      <a:spcPct val="0"/>
                    </a:spcAft>
                    <a:defRPr sz="2000">
                      <a:solidFill>
                        <a:schemeClr val="tx1"/>
                      </a:solidFill>
                      <a:latin typeface="Arial" charset="0"/>
                    </a:defRPr>
                  </a:lvl8pPr>
                  <a:lvl9pPr marL="3886200" indent="-228600" algn="ctr" eaLnBrk="0" fontAlgn="base" hangingPunct="0">
                    <a:spcBef>
                      <a:spcPct val="50000"/>
                    </a:spcBef>
                    <a:spcAft>
                      <a:spcPct val="0"/>
                    </a:spcAft>
                    <a:defRPr sz="2000">
                      <a:solidFill>
                        <a:schemeClr val="tx1"/>
                      </a:solidFill>
                      <a:latin typeface="Arial" charset="0"/>
                    </a:defRPr>
                  </a:lvl9pPr>
                </a:lstStyle>
                <a:p>
                  <a:endParaRPr lang="pt-BR" altLang="pt-BR"/>
                </a:p>
              </p:txBody>
            </p:sp>
            <p:sp>
              <p:nvSpPr>
                <p:cNvPr id="46101" name="Line 77"/>
                <p:cNvSpPr>
                  <a:spLocks noChangeAspect="1" noChangeShapeType="1"/>
                </p:cNvSpPr>
                <p:nvPr/>
              </p:nvSpPr>
              <p:spPr bwMode="auto">
                <a:xfrm>
                  <a:off x="3147" y="3504"/>
                  <a:ext cx="1290" cy="0"/>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sp>
              <p:nvSpPr>
                <p:cNvPr id="46102" name="Line 78"/>
                <p:cNvSpPr>
                  <a:spLocks noChangeAspect="1" noChangeShapeType="1"/>
                </p:cNvSpPr>
                <p:nvPr/>
              </p:nvSpPr>
              <p:spPr bwMode="auto">
                <a:xfrm>
                  <a:off x="3816" y="2942"/>
                  <a:ext cx="0" cy="1158"/>
                </a:xfrm>
                <a:prstGeom prst="line">
                  <a:avLst/>
                </a:prstGeom>
                <a:noFill/>
                <a:ln w="12700">
                  <a:solidFill>
                    <a:schemeClr val="tx1"/>
                  </a:solidFill>
                  <a:round/>
                  <a:headEnd/>
                  <a:tailEnd type="none" w="lg" len="lg"/>
                </a:ln>
                <a:extLst>
                  <a:ext uri="{909E8E84-426E-40DD-AFC4-6F175D3DCCD1}">
                    <a14:hiddenFill xmlns:a14="http://schemas.microsoft.com/office/drawing/2010/main">
                      <a:noFill/>
                    </a14:hiddenFill>
                  </a:ext>
                </a:extLst>
              </p:spPr>
              <p:txBody>
                <a:bodyPr lIns="90000" tIns="10800" rIns="90000" bIns="10800" anchor="ctr">
                  <a:spAutoFit/>
                </a:bodyPr>
                <a:lstStyle/>
                <a:p>
                  <a:endParaRPr lang="pt-BR"/>
                </a:p>
              </p:txBody>
            </p:sp>
          </p:grpSp>
          <p:sp>
            <p:nvSpPr>
              <p:cNvPr id="31" name="CaixaDeTexto 30"/>
              <p:cNvSpPr txBox="1"/>
              <p:nvPr/>
            </p:nvSpPr>
            <p:spPr>
              <a:xfrm>
                <a:off x="7174535" y="4451788"/>
                <a:ext cx="1133272" cy="585649"/>
              </a:xfrm>
              <a:prstGeom prst="rect">
                <a:avLst/>
              </a:prstGeom>
              <a:noFill/>
            </p:spPr>
            <p:txBody>
              <a:bodyPr wrap="none">
                <a:spAutoFit/>
              </a:bodyPr>
              <a:lstStyle/>
              <a:p>
                <a:pPr>
                  <a:defRPr/>
                </a:pPr>
                <a:r>
                  <a:rPr lang="pt-BR" dirty="0"/>
                  <a:t>I </a:t>
                </a:r>
                <a:r>
                  <a:rPr lang="pt-BR" altLang="pt-BR" kern="0" dirty="0" err="1"/>
                  <a:t>cos</a:t>
                </a:r>
                <a:r>
                  <a:rPr lang="pt-BR" altLang="pt-BR" kern="0" dirty="0"/>
                  <a:t>(w</a:t>
                </a:r>
                <a:r>
                  <a:rPr lang="pt-BR" altLang="pt-BR" kern="0" baseline="-25000" dirty="0"/>
                  <a:t>0 </a:t>
                </a:r>
                <a:r>
                  <a:rPr lang="pt-BR" altLang="pt-BR" kern="0" dirty="0"/>
                  <a:t>t)</a:t>
                </a:r>
                <a:endParaRPr lang="pt-BR" dirty="0"/>
              </a:p>
              <a:p>
                <a:pPr>
                  <a:defRPr/>
                </a:pPr>
                <a:endParaRPr lang="pt-BR" dirty="0"/>
              </a:p>
            </p:txBody>
          </p:sp>
          <p:sp>
            <p:nvSpPr>
              <p:cNvPr id="32" name="CaixaDeTexto 31"/>
              <p:cNvSpPr txBox="1"/>
              <p:nvPr/>
            </p:nvSpPr>
            <p:spPr>
              <a:xfrm>
                <a:off x="6198396" y="3609023"/>
                <a:ext cx="1236442" cy="584063"/>
              </a:xfrm>
              <a:prstGeom prst="rect">
                <a:avLst/>
              </a:prstGeom>
              <a:noFill/>
            </p:spPr>
            <p:txBody>
              <a:bodyPr wrap="none">
                <a:spAutoFit/>
              </a:bodyPr>
              <a:lstStyle/>
              <a:p>
                <a:pPr>
                  <a:defRPr/>
                </a:pPr>
                <a:r>
                  <a:rPr lang="pt-BR" dirty="0"/>
                  <a:t>Q </a:t>
                </a:r>
                <a:r>
                  <a:rPr lang="pt-BR" kern="0" dirty="0" err="1"/>
                  <a:t>sen</a:t>
                </a:r>
                <a:r>
                  <a:rPr lang="pt-BR" altLang="pt-BR" kern="0" dirty="0"/>
                  <a:t>(w</a:t>
                </a:r>
                <a:r>
                  <a:rPr lang="pt-BR" altLang="pt-BR" kern="0" baseline="-25000" dirty="0"/>
                  <a:t>0 </a:t>
                </a:r>
                <a:r>
                  <a:rPr lang="pt-BR" altLang="pt-BR" kern="0" dirty="0"/>
                  <a:t>t)</a:t>
                </a:r>
                <a:endParaRPr lang="pt-BR" dirty="0"/>
              </a:p>
              <a:p>
                <a:pPr>
                  <a:defRPr/>
                </a:pPr>
                <a:endParaRPr lang="pt-BR" dirty="0"/>
              </a:p>
            </p:txBody>
          </p:sp>
        </p:grpSp>
        <p:grpSp>
          <p:nvGrpSpPr>
            <p:cNvPr id="46089" name="Group 20"/>
            <p:cNvGrpSpPr>
              <a:grpSpLocks noChangeAspect="1"/>
            </p:cNvGrpSpPr>
            <p:nvPr/>
          </p:nvGrpSpPr>
          <p:grpSpPr bwMode="auto">
            <a:xfrm>
              <a:off x="6457478" y="3637599"/>
              <a:ext cx="470693" cy="475683"/>
              <a:chOff x="671" y="2147"/>
              <a:chExt cx="472" cy="477"/>
            </a:xfrm>
          </p:grpSpPr>
          <p:sp>
            <p:nvSpPr>
              <p:cNvPr id="46090" name="Line 5"/>
              <p:cNvSpPr>
                <a:spLocks noChangeShapeType="1"/>
              </p:cNvSpPr>
              <p:nvPr/>
            </p:nvSpPr>
            <p:spPr bwMode="auto">
              <a:xfrm flipV="1">
                <a:off x="695" y="2147"/>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6091" name="Line 7"/>
              <p:cNvSpPr>
                <a:spLocks noChangeShapeType="1"/>
              </p:cNvSpPr>
              <p:nvPr/>
            </p:nvSpPr>
            <p:spPr bwMode="auto">
              <a:xfrm rot="5400000" flipV="1">
                <a:off x="907" y="2388"/>
                <a:ext cx="0" cy="472"/>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sp>
            <p:nvSpPr>
              <p:cNvPr id="46092" name="Line 15"/>
              <p:cNvSpPr>
                <a:spLocks noChangeShapeType="1"/>
              </p:cNvSpPr>
              <p:nvPr/>
            </p:nvSpPr>
            <p:spPr bwMode="auto">
              <a:xfrm flipV="1">
                <a:off x="681" y="2159"/>
                <a:ext cx="438" cy="461"/>
              </a:xfrm>
              <a:prstGeom prst="line">
                <a:avLst/>
              </a:prstGeom>
              <a:noFill/>
              <a:ln w="28575">
                <a:solidFill>
                  <a:srgbClr val="0000CC"/>
                </a:solidFill>
                <a:round/>
                <a:headEnd/>
                <a:tailEnd type="stealth" w="lg" len="lg"/>
              </a:ln>
              <a:extLst>
                <a:ext uri="{909E8E84-426E-40DD-AFC4-6F175D3DCCD1}">
                  <a14:hiddenFill xmlns:a14="http://schemas.microsoft.com/office/drawing/2010/main">
                    <a:noFill/>
                  </a14:hiddenFill>
                </a:ext>
              </a:extLst>
            </p:spPr>
            <p:txBody>
              <a:bodyPr wrap="none" lIns="90000" tIns="10800" rIns="90000" bIns="10800" anchor="ctr">
                <a:spAutoFit/>
              </a:bodyPr>
              <a:lstStyle/>
              <a:p>
                <a:endParaRPr lang="pt-BR"/>
              </a:p>
            </p:txBody>
          </p:sp>
        </p:grpSp>
      </p:grpSp>
      <p:sp>
        <p:nvSpPr>
          <p:cNvPr id="2" name="Título 1"/>
          <p:cNvSpPr>
            <a:spLocks noGrp="1"/>
          </p:cNvSpPr>
          <p:nvPr>
            <p:ph type="title"/>
          </p:nvPr>
        </p:nvSpPr>
        <p:spPr/>
        <p:txBody>
          <a:bodyPr/>
          <a:lstStyle/>
          <a:p>
            <a:r>
              <a:rPr lang="pt-BR" dirty="0" smtClean="0"/>
              <a:t>Constelação</a:t>
            </a:r>
            <a:endParaRPr lang="pt-BR" dirty="0"/>
          </a:p>
        </p:txBody>
      </p:sp>
    </p:spTree>
    <p:extLst>
      <p:ext uri="{BB962C8B-B14F-4D97-AF65-F5344CB8AC3E}">
        <p14:creationId xmlns:p14="http://schemas.microsoft.com/office/powerpoint/2010/main" val="817145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a:t>
            </a:r>
            <a:endParaRPr lang="pt-BR" dirty="0"/>
          </a:p>
        </p:txBody>
      </p:sp>
      <p:pic>
        <p:nvPicPr>
          <p:cNvPr id="2396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370" y="1484784"/>
            <a:ext cx="8229600" cy="375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94680"/>
            <a:ext cx="8280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825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a:t>
            </a:r>
            <a:endParaRPr lang="pt-BR" dirty="0"/>
          </a:p>
        </p:txBody>
      </p:sp>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8"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47820" name="Picture 12" descr="Image result for ofd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12976"/>
            <a:ext cx="5611787" cy="264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7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a:t>
            </a:r>
            <a:endParaRPr lang="pt-BR" dirty="0"/>
          </a:p>
        </p:txBody>
      </p:sp>
      <p:pic>
        <p:nvPicPr>
          <p:cNvPr id="240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822976" cy="440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396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a:t>
            </a:r>
            <a:endParaRPr lang="pt-BR" dirty="0"/>
          </a:p>
        </p:txBody>
      </p:sp>
      <p:pic>
        <p:nvPicPr>
          <p:cNvPr id="241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19238"/>
            <a:ext cx="8640763"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769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a:t>
            </a:r>
            <a:endParaRPr lang="pt-BR" dirty="0"/>
          </a:p>
        </p:txBody>
      </p:sp>
      <p:pic>
        <p:nvPicPr>
          <p:cNvPr id="242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913813"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83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
          <p:cNvGraphicFramePr>
            <a:graphicFrameLocks noChangeAspect="1"/>
          </p:cNvGraphicFramePr>
          <p:nvPr>
            <p:extLst>
              <p:ext uri="{D42A27DB-BD31-4B8C-83A1-F6EECF244321}">
                <p14:modId xmlns:p14="http://schemas.microsoft.com/office/powerpoint/2010/main" val="2576468767"/>
              </p:ext>
            </p:extLst>
          </p:nvPr>
        </p:nvGraphicFramePr>
        <p:xfrm>
          <a:off x="2123728" y="3429000"/>
          <a:ext cx="1259036" cy="797858"/>
        </p:xfrm>
        <a:graphic>
          <a:graphicData uri="http://schemas.openxmlformats.org/presentationml/2006/ole">
            <mc:AlternateContent xmlns:mc="http://schemas.openxmlformats.org/markup-compatibility/2006">
              <mc:Choice xmlns:v="urn:schemas-microsoft-com:vml" Requires="v">
                <p:oleObj spid="_x0000_s237575" name="Equation" r:id="rId3" imgW="672808" imgH="431613" progId="Equation.3">
                  <p:embed/>
                </p:oleObj>
              </mc:Choice>
              <mc:Fallback>
                <p:oleObj name="Equation" r:id="rId3" imgW="672808"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429000"/>
                        <a:ext cx="1259036" cy="797858"/>
                      </a:xfrm>
                      <a:prstGeom prst="rect">
                        <a:avLst/>
                      </a:prstGeom>
                      <a:noFill/>
                      <a:ln>
                        <a:noFill/>
                      </a:ln>
                    </p:spPr>
                  </p:pic>
                </p:oleObj>
              </mc:Fallback>
            </mc:AlternateContent>
          </a:graphicData>
        </a:graphic>
      </p:graphicFrame>
      <p:sp>
        <p:nvSpPr>
          <p:cNvPr id="2054" name="Rectangle 13"/>
          <p:cNvSpPr>
            <a:spLocks noChangeArrowheads="1"/>
          </p:cNvSpPr>
          <p:nvPr/>
        </p:nvSpPr>
        <p:spPr bwMode="auto">
          <a:xfrm>
            <a:off x="0" y="4040188"/>
            <a:ext cx="9144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600" b="1">
                <a:solidFill>
                  <a:schemeClr val="tx1"/>
                </a:solidFill>
                <a:latin typeface="Arial" charset="0"/>
              </a:defRPr>
            </a:lvl1pPr>
            <a:lvl2pPr marL="838200" indent="-38100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lvl="1" algn="just">
              <a:lnSpc>
                <a:spcPct val="120000"/>
              </a:lnSpc>
              <a:spcBef>
                <a:spcPct val="20000"/>
              </a:spcBef>
              <a:spcAft>
                <a:spcPct val="20000"/>
              </a:spcAft>
              <a:buFont typeface="Wingdings" pitchFamily="2" charset="2"/>
              <a:buChar char="Ø"/>
            </a:pPr>
            <a:endParaRPr lang="pt-BR" altLang="pt-BR" sz="2000" dirty="0"/>
          </a:p>
        </p:txBody>
      </p:sp>
      <p:sp>
        <p:nvSpPr>
          <p:cNvPr id="2055" name="Text Box 14"/>
          <p:cNvSpPr txBox="1">
            <a:spLocks noChangeArrowheads="1"/>
          </p:cNvSpPr>
          <p:nvPr/>
        </p:nvSpPr>
        <p:spPr bwMode="auto">
          <a:xfrm>
            <a:off x="3707904" y="3573016"/>
            <a:ext cx="352126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b="0" dirty="0" err="1">
                <a:solidFill>
                  <a:srgbClr val="006600"/>
                </a:solidFill>
              </a:rPr>
              <a:t>T</a:t>
            </a:r>
            <a:r>
              <a:rPr lang="pt-BR" altLang="pt-BR" sz="2000" b="0" baseline="-25000" dirty="0" err="1">
                <a:solidFill>
                  <a:srgbClr val="006600"/>
                </a:solidFill>
              </a:rPr>
              <a:t>a</a:t>
            </a:r>
            <a:r>
              <a:rPr lang="pt-BR" altLang="pt-BR" sz="2000" b="0" dirty="0">
                <a:solidFill>
                  <a:srgbClr val="006600"/>
                </a:solidFill>
              </a:rPr>
              <a:t> </a:t>
            </a:r>
            <a:r>
              <a:rPr lang="pt-BR" altLang="pt-BR" sz="2000" b="0" dirty="0">
                <a:solidFill>
                  <a:srgbClr val="006600"/>
                </a:solidFill>
                <a:cs typeface="Arial" charset="0"/>
              </a:rPr>
              <a:t>→ </a:t>
            </a:r>
            <a:r>
              <a:rPr lang="pt-BR" altLang="pt-BR" sz="2000" b="0" dirty="0">
                <a:solidFill>
                  <a:srgbClr val="006600"/>
                </a:solidFill>
              </a:rPr>
              <a:t>período de amostragem</a:t>
            </a:r>
          </a:p>
        </p:txBody>
      </p:sp>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1600200"/>
            <a:ext cx="8229600" cy="5141168"/>
          </a:xfrm>
        </p:spPr>
        <p:txBody>
          <a:bodyPr>
            <a:normAutofit fontScale="92500" lnSpcReduction="20000"/>
          </a:bodyPr>
          <a:lstStyle/>
          <a:p>
            <a:pPr algn="just">
              <a:lnSpc>
                <a:spcPct val="120000"/>
              </a:lnSpc>
              <a:spcAft>
                <a:spcPct val="20000"/>
              </a:spcAft>
              <a:buClr>
                <a:srgbClr val="000099"/>
              </a:buClr>
              <a:buFont typeface="Wingdings" pitchFamily="2" charset="2"/>
              <a:buChar char="v"/>
            </a:pPr>
            <a:r>
              <a:rPr lang="pt-BR" altLang="pt-BR" sz="2000" dirty="0"/>
              <a:t>Na modulação PAM a amplitude de cada pulso varia diretamente com o sinal </a:t>
            </a:r>
            <a:r>
              <a:rPr lang="pt-BR" altLang="pt-BR" sz="2000" dirty="0" err="1"/>
              <a:t>modulante</a:t>
            </a:r>
            <a:r>
              <a:rPr lang="pt-BR" altLang="pt-BR" sz="2000" dirty="0"/>
              <a:t>.</a:t>
            </a:r>
          </a:p>
          <a:p>
            <a:pPr lvl="1" algn="just">
              <a:lnSpc>
                <a:spcPct val="120000"/>
              </a:lnSpc>
              <a:spcAft>
                <a:spcPct val="20000"/>
              </a:spcAft>
              <a:buFont typeface="Wingdings" pitchFamily="2" charset="2"/>
              <a:buChar char="Ø"/>
            </a:pPr>
            <a:r>
              <a:rPr lang="pt-BR" altLang="pt-BR" sz="2000" dirty="0"/>
              <a:t>pode ser provado (teorema da amostragem) que para um sinal cuja componente de frequência mais alta é </a:t>
            </a:r>
            <a:r>
              <a:rPr lang="pt-BR" altLang="pt-BR" sz="2000" dirty="0" err="1"/>
              <a:t>f</a:t>
            </a:r>
            <a:r>
              <a:rPr lang="pt-BR" altLang="pt-BR" sz="2000" baseline="-25000" dirty="0" err="1"/>
              <a:t>MAX</a:t>
            </a:r>
            <a:r>
              <a:rPr lang="pt-BR" altLang="pt-BR" sz="2000" dirty="0"/>
              <a:t>, o espaçamento máximo entre dois pulsos consecutivos deve ser tal que:</a:t>
            </a:r>
          </a:p>
          <a:p>
            <a:pPr lvl="1" algn="just">
              <a:lnSpc>
                <a:spcPct val="120000"/>
              </a:lnSpc>
              <a:spcAft>
                <a:spcPct val="20000"/>
              </a:spcAft>
              <a:buFont typeface="Wingdings" pitchFamily="2" charset="2"/>
              <a:buChar char="Ø"/>
            </a:pPr>
            <a:endParaRPr lang="pt-BR" altLang="pt-BR" sz="2000" dirty="0"/>
          </a:p>
          <a:p>
            <a:pPr lvl="1" algn="just">
              <a:lnSpc>
                <a:spcPct val="120000"/>
              </a:lnSpc>
              <a:spcAft>
                <a:spcPct val="20000"/>
              </a:spcAft>
              <a:buFont typeface="Wingdings" pitchFamily="2" charset="2"/>
              <a:buChar char="Ø"/>
            </a:pPr>
            <a:endParaRPr lang="pt-BR" altLang="pt-BR" sz="2000" dirty="0"/>
          </a:p>
          <a:p>
            <a:pPr lvl="1" algn="just">
              <a:lnSpc>
                <a:spcPct val="120000"/>
              </a:lnSpc>
              <a:spcAft>
                <a:spcPct val="20000"/>
              </a:spcAft>
              <a:buFont typeface="Wingdings" pitchFamily="2" charset="2"/>
              <a:buChar char="Ø"/>
            </a:pPr>
            <a:endParaRPr lang="pt-BR" altLang="pt-BR" sz="2000" dirty="0"/>
          </a:p>
          <a:p>
            <a:pPr lvl="1" algn="just">
              <a:lnSpc>
                <a:spcPct val="120000"/>
              </a:lnSpc>
              <a:spcAft>
                <a:spcPct val="20000"/>
              </a:spcAft>
              <a:buFont typeface="Wingdings" pitchFamily="2" charset="2"/>
              <a:buChar char="Ø"/>
            </a:pPr>
            <a:r>
              <a:rPr lang="pt-BR" altLang="pt-BR" sz="2000" dirty="0"/>
              <a:t>neste caso o sinal pode ser recuperado (</a:t>
            </a:r>
            <a:r>
              <a:rPr lang="pt-BR" altLang="pt-BR" sz="2000" dirty="0" err="1"/>
              <a:t>demodulado</a:t>
            </a:r>
            <a:r>
              <a:rPr lang="pt-BR" altLang="pt-BR" sz="2000" dirty="0"/>
              <a:t>) completamente sem distorção.</a:t>
            </a:r>
          </a:p>
          <a:p>
            <a:pPr lvl="1" algn="just">
              <a:lnSpc>
                <a:spcPct val="120000"/>
              </a:lnSpc>
              <a:spcAft>
                <a:spcPct val="20000"/>
              </a:spcAft>
              <a:buFont typeface="Wingdings" pitchFamily="2" charset="2"/>
              <a:buChar char="Ø"/>
            </a:pPr>
            <a:r>
              <a:rPr lang="pt-BR" altLang="pt-BR" sz="2000" dirty="0"/>
              <a:t>esta técnica é utilizada nos sistemas digitais PCM (</a:t>
            </a:r>
            <a:r>
              <a:rPr lang="pt-BR" altLang="pt-BR" sz="2000" i="1" dirty="0"/>
              <a:t>pulse </a:t>
            </a:r>
            <a:r>
              <a:rPr lang="pt-BR" altLang="pt-BR" sz="2000" i="1" dirty="0" err="1"/>
              <a:t>code</a:t>
            </a:r>
            <a:r>
              <a:rPr lang="pt-BR" altLang="pt-BR" sz="2000" i="1" dirty="0"/>
              <a:t> </a:t>
            </a:r>
            <a:r>
              <a:rPr lang="pt-BR" altLang="pt-BR" sz="2000" i="1" dirty="0" err="1"/>
              <a:t>modulation</a:t>
            </a:r>
            <a:r>
              <a:rPr lang="pt-BR" altLang="pt-BR" sz="2000" dirty="0"/>
              <a:t> – modulação por código de pulsos) onde cada pulso modulado é codificado digitalmente com palavras de 8 bits e depois transmitido.</a:t>
            </a:r>
          </a:p>
          <a:p>
            <a:endParaRPr lang="pt-BR" dirty="0"/>
          </a:p>
        </p:txBody>
      </p:sp>
    </p:spTree>
    <p:extLst>
      <p:ext uri="{BB962C8B-B14F-4D97-AF65-F5344CB8AC3E}">
        <p14:creationId xmlns:p14="http://schemas.microsoft.com/office/powerpoint/2010/main" val="41452983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a:t>
            </a:r>
            <a:endParaRPr lang="pt-BR" dirty="0"/>
          </a:p>
        </p:txBody>
      </p:sp>
      <p:pic>
        <p:nvPicPr>
          <p:cNvPr id="243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393825"/>
            <a:ext cx="8913813"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6980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 – Linha do tempo</a:t>
            </a:r>
            <a:endParaRPr lang="pt-BR" dirty="0"/>
          </a:p>
        </p:txBody>
      </p:sp>
      <p:pic>
        <p:nvPicPr>
          <p:cNvPr id="244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833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5987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 - Aplicações</a:t>
            </a:r>
            <a:endParaRPr lang="pt-BR" dirty="0"/>
          </a:p>
        </p:txBody>
      </p:sp>
      <p:pic>
        <p:nvPicPr>
          <p:cNvPr id="245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393825"/>
            <a:ext cx="8913813"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068960"/>
            <a:ext cx="6703517" cy="342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300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OFDM - Aplicações</a:t>
            </a:r>
            <a:endParaRPr lang="pt-BR" dirty="0"/>
          </a:p>
        </p:txBody>
      </p:sp>
      <p:pic>
        <p:nvPicPr>
          <p:cNvPr id="246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93800"/>
            <a:ext cx="8913813"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366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OFDM elétrico modulando portadora óptica</a:t>
            </a:r>
            <a:endParaRPr lang="pt-BR" dirty="0"/>
          </a:p>
        </p:txBody>
      </p:sp>
      <p:pic>
        <p:nvPicPr>
          <p:cNvPr id="250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556792"/>
            <a:ext cx="8107363"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542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2060575"/>
            <a:ext cx="86629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sp>
        <p:nvSpPr>
          <p:cNvPr id="2" name="Título 1"/>
          <p:cNvSpPr>
            <a:spLocks noGrp="1"/>
          </p:cNvSpPr>
          <p:nvPr>
            <p:ph type="title"/>
          </p:nvPr>
        </p:nvSpPr>
        <p:spPr/>
        <p:txBody>
          <a:bodyPr/>
          <a:lstStyle/>
          <a:p>
            <a:r>
              <a:rPr lang="pt-BR" dirty="0" smtClean="0"/>
              <a:t>Rádio OFDM – diagrama básico</a:t>
            </a:r>
            <a:endParaRPr lang="pt-BR" dirty="0"/>
          </a:p>
        </p:txBody>
      </p:sp>
    </p:spTree>
    <p:extLst>
      <p:ext uri="{BB962C8B-B14F-4D97-AF65-F5344CB8AC3E}">
        <p14:creationId xmlns:p14="http://schemas.microsoft.com/office/powerpoint/2010/main" val="225698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49"/>
          <p:cNvGraphicFramePr>
            <a:graphicFrameLocks noChangeAspect="1"/>
          </p:cNvGraphicFramePr>
          <p:nvPr>
            <p:extLst>
              <p:ext uri="{D42A27DB-BD31-4B8C-83A1-F6EECF244321}">
                <p14:modId xmlns:p14="http://schemas.microsoft.com/office/powerpoint/2010/main" val="4030731977"/>
              </p:ext>
            </p:extLst>
          </p:nvPr>
        </p:nvGraphicFramePr>
        <p:xfrm>
          <a:off x="128588" y="1705818"/>
          <a:ext cx="8893175" cy="2947987"/>
        </p:xfrm>
        <a:graphic>
          <a:graphicData uri="http://schemas.openxmlformats.org/presentationml/2006/ole">
            <mc:AlternateContent xmlns:mc="http://schemas.openxmlformats.org/markup-compatibility/2006">
              <mc:Choice xmlns:v="urn:schemas-microsoft-com:vml" Requires="v">
                <p:oleObj spid="_x0000_s238599" name="Figura" r:id="rId3" imgW="5253251" imgH="1734809" progId="Word.Picture.8">
                  <p:embed/>
                </p:oleObj>
              </mc:Choice>
              <mc:Fallback>
                <p:oleObj name="Figura" r:id="rId3" imgW="5253251" imgH="173480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705818"/>
                        <a:ext cx="88931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7" name="Text Box 451"/>
          <p:cNvSpPr txBox="1">
            <a:spLocks noChangeArrowheads="1"/>
          </p:cNvSpPr>
          <p:nvPr/>
        </p:nvSpPr>
        <p:spPr bwMode="auto">
          <a:xfrm>
            <a:off x="542925" y="3244105"/>
            <a:ext cx="2112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a:solidFill>
                  <a:schemeClr val="accent2"/>
                </a:solidFill>
              </a:rPr>
              <a:t>sinal modulante</a:t>
            </a:r>
          </a:p>
        </p:txBody>
      </p:sp>
      <p:sp>
        <p:nvSpPr>
          <p:cNvPr id="3078" name="Text Box 452"/>
          <p:cNvSpPr txBox="1">
            <a:spLocks noChangeArrowheads="1"/>
          </p:cNvSpPr>
          <p:nvPr/>
        </p:nvSpPr>
        <p:spPr bwMode="auto">
          <a:xfrm>
            <a:off x="3567113" y="4536330"/>
            <a:ext cx="1985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a:solidFill>
                  <a:schemeClr val="accent2"/>
                </a:solidFill>
              </a:rPr>
              <a:t>trem de pulsos</a:t>
            </a:r>
          </a:p>
        </p:txBody>
      </p:sp>
      <p:sp>
        <p:nvSpPr>
          <p:cNvPr id="3079" name="Text Box 453"/>
          <p:cNvSpPr txBox="1">
            <a:spLocks noChangeArrowheads="1"/>
          </p:cNvSpPr>
          <p:nvPr/>
        </p:nvSpPr>
        <p:spPr bwMode="auto">
          <a:xfrm>
            <a:off x="6746875" y="3280618"/>
            <a:ext cx="139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r>
              <a:rPr lang="pt-BR" altLang="pt-BR" sz="2000">
                <a:solidFill>
                  <a:schemeClr val="accent2"/>
                </a:solidFill>
              </a:rPr>
              <a:t>sinal PAM</a:t>
            </a:r>
          </a:p>
        </p:txBody>
      </p:sp>
      <p:sp>
        <p:nvSpPr>
          <p:cNvPr id="3080" name="Freeform 454"/>
          <p:cNvSpPr>
            <a:spLocks/>
          </p:cNvSpPr>
          <p:nvPr/>
        </p:nvSpPr>
        <p:spPr bwMode="auto">
          <a:xfrm>
            <a:off x="7475538" y="2928193"/>
            <a:ext cx="914400" cy="3352800"/>
          </a:xfrm>
          <a:custGeom>
            <a:avLst/>
            <a:gdLst>
              <a:gd name="T0" fmla="*/ 2147483647 w 576"/>
              <a:gd name="T1" fmla="*/ 0 h 2112"/>
              <a:gd name="T2" fmla="*/ 2147483647 w 576"/>
              <a:gd name="T3" fmla="*/ 2147483647 h 2112"/>
              <a:gd name="T4" fmla="*/ 0 w 576"/>
              <a:gd name="T5" fmla="*/ 2147483647 h 2112"/>
              <a:gd name="T6" fmla="*/ 0 60000 65536"/>
              <a:gd name="T7" fmla="*/ 0 60000 65536"/>
              <a:gd name="T8" fmla="*/ 0 60000 65536"/>
              <a:gd name="T9" fmla="*/ 0 w 576"/>
              <a:gd name="T10" fmla="*/ 0 h 2112"/>
              <a:gd name="T11" fmla="*/ 576 w 576"/>
              <a:gd name="T12" fmla="*/ 2112 h 2112"/>
            </a:gdLst>
            <a:ahLst/>
            <a:cxnLst>
              <a:cxn ang="T6">
                <a:pos x="T0" y="T1"/>
              </a:cxn>
              <a:cxn ang="T7">
                <a:pos x="T2" y="T3"/>
              </a:cxn>
              <a:cxn ang="T8">
                <a:pos x="T4" y="T5"/>
              </a:cxn>
            </a:cxnLst>
            <a:rect l="T9" t="T10" r="T11" b="T12"/>
            <a:pathLst>
              <a:path w="576" h="2112">
                <a:moveTo>
                  <a:pt x="576" y="0"/>
                </a:moveTo>
                <a:cubicBezTo>
                  <a:pt x="556" y="699"/>
                  <a:pt x="536" y="1399"/>
                  <a:pt x="440" y="1751"/>
                </a:cubicBezTo>
                <a:cubicBezTo>
                  <a:pt x="344" y="2103"/>
                  <a:pt x="172" y="2107"/>
                  <a:pt x="0" y="2112"/>
                </a:cubicBezTo>
              </a:path>
            </a:pathLst>
          </a:custGeom>
          <a:noFill/>
          <a:ln w="28575" cap="flat" cmpd="sng">
            <a:solidFill>
              <a:srgbClr val="008000"/>
            </a:solidFill>
            <a:prstDash val="solid"/>
            <a:round/>
            <a:headEnd type="none" w="sm" len="sm"/>
            <a:tailEnd type="triangl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sp>
        <p:nvSpPr>
          <p:cNvPr id="3081" name="Text Box 455"/>
          <p:cNvSpPr txBox="1">
            <a:spLocks noChangeArrowheads="1"/>
          </p:cNvSpPr>
          <p:nvPr/>
        </p:nvSpPr>
        <p:spPr bwMode="auto">
          <a:xfrm>
            <a:off x="265113" y="5798393"/>
            <a:ext cx="55260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lg" len="med"/>
              </a14:hiddenLine>
            </a:ext>
          </a:extLst>
        </p:spPr>
        <p:txBody>
          <a:bodyPr wrap="none" lIns="90000" tIns="46800" rIns="90000" bIns="46800">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a:lnSpc>
                <a:spcPct val="120000"/>
              </a:lnSpc>
              <a:spcBef>
                <a:spcPct val="20000"/>
              </a:spcBef>
              <a:spcAft>
                <a:spcPct val="20000"/>
              </a:spcAft>
            </a:pPr>
            <a:r>
              <a:rPr lang="pt-BR" altLang="pt-BR" sz="2000">
                <a:solidFill>
                  <a:srgbClr val="008000"/>
                </a:solidFill>
              </a:rPr>
              <a:t>Nos sistemas PCM cada pulso é digitalizado</a:t>
            </a:r>
          </a:p>
          <a:p>
            <a:pPr>
              <a:lnSpc>
                <a:spcPct val="120000"/>
              </a:lnSpc>
              <a:spcBef>
                <a:spcPct val="20000"/>
              </a:spcBef>
              <a:spcAft>
                <a:spcPct val="20000"/>
              </a:spcAft>
            </a:pPr>
            <a:r>
              <a:rPr lang="pt-BR" altLang="pt-BR" sz="2000">
                <a:solidFill>
                  <a:srgbClr val="008000"/>
                </a:solidFill>
              </a:rPr>
              <a:t>por uma palavra código de 8 bits</a:t>
            </a:r>
          </a:p>
        </p:txBody>
      </p:sp>
      <p:grpSp>
        <p:nvGrpSpPr>
          <p:cNvPr id="3082" name="Group 463"/>
          <p:cNvGrpSpPr>
            <a:grpSpLocks/>
          </p:cNvGrpSpPr>
          <p:nvPr/>
        </p:nvGrpSpPr>
        <p:grpSpPr bwMode="auto">
          <a:xfrm>
            <a:off x="5942013" y="6065093"/>
            <a:ext cx="1436687" cy="388937"/>
            <a:chOff x="474" y="2564"/>
            <a:chExt cx="1481" cy="245"/>
          </a:xfrm>
        </p:grpSpPr>
        <p:sp>
          <p:nvSpPr>
            <p:cNvPr id="3084" name="Freeform 459"/>
            <p:cNvSpPr>
              <a:spLocks/>
            </p:cNvSpPr>
            <p:nvPr/>
          </p:nvSpPr>
          <p:spPr bwMode="auto">
            <a:xfrm>
              <a:off x="474" y="2564"/>
              <a:ext cx="373" cy="237"/>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3"/>
                <a:gd name="T28" fmla="*/ 0 h 237"/>
                <a:gd name="T29" fmla="*/ 373 w 373"/>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3" h="237">
                  <a:moveTo>
                    <a:pt x="0" y="237"/>
                  </a:moveTo>
                  <a:lnTo>
                    <a:pt x="0" y="0"/>
                  </a:lnTo>
                  <a:lnTo>
                    <a:pt x="79" y="0"/>
                  </a:lnTo>
                  <a:lnTo>
                    <a:pt x="79" y="237"/>
                  </a:lnTo>
                  <a:lnTo>
                    <a:pt x="181" y="237"/>
                  </a:lnTo>
                  <a:lnTo>
                    <a:pt x="181" y="0"/>
                  </a:lnTo>
                  <a:lnTo>
                    <a:pt x="271" y="0"/>
                  </a:lnTo>
                  <a:lnTo>
                    <a:pt x="271" y="237"/>
                  </a:lnTo>
                  <a:lnTo>
                    <a:pt x="373" y="237"/>
                  </a:lnTo>
                </a:path>
              </a:pathLst>
            </a:custGeom>
            <a:noFill/>
            <a:ln w="28575" cap="flat" cmpd="sng">
              <a:solidFill>
                <a:srgbClr val="008000"/>
              </a:solidFill>
              <a:prstDash val="solid"/>
              <a:round/>
              <a:headEnd type="none" w="sm" len="sm"/>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sp>
          <p:nvSpPr>
            <p:cNvPr id="3085" name="Freeform 460"/>
            <p:cNvSpPr>
              <a:spLocks/>
            </p:cNvSpPr>
            <p:nvPr/>
          </p:nvSpPr>
          <p:spPr bwMode="auto">
            <a:xfrm>
              <a:off x="841" y="2568"/>
              <a:ext cx="373" cy="237"/>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3"/>
                <a:gd name="T28" fmla="*/ 0 h 237"/>
                <a:gd name="T29" fmla="*/ 373 w 373"/>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3" h="237">
                  <a:moveTo>
                    <a:pt x="0" y="237"/>
                  </a:moveTo>
                  <a:lnTo>
                    <a:pt x="0" y="0"/>
                  </a:lnTo>
                  <a:lnTo>
                    <a:pt x="79" y="0"/>
                  </a:lnTo>
                  <a:lnTo>
                    <a:pt x="79" y="237"/>
                  </a:lnTo>
                  <a:lnTo>
                    <a:pt x="181" y="237"/>
                  </a:lnTo>
                  <a:lnTo>
                    <a:pt x="181" y="0"/>
                  </a:lnTo>
                  <a:lnTo>
                    <a:pt x="271" y="0"/>
                  </a:lnTo>
                  <a:lnTo>
                    <a:pt x="271" y="237"/>
                  </a:lnTo>
                  <a:lnTo>
                    <a:pt x="373" y="237"/>
                  </a:lnTo>
                </a:path>
              </a:pathLst>
            </a:custGeom>
            <a:noFill/>
            <a:ln w="28575" cap="flat" cmpd="sng">
              <a:solidFill>
                <a:srgbClr val="008000"/>
              </a:solidFill>
              <a:prstDash val="solid"/>
              <a:round/>
              <a:headEnd type="none" w="sm" len="sm"/>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sp>
          <p:nvSpPr>
            <p:cNvPr id="3086" name="Freeform 461"/>
            <p:cNvSpPr>
              <a:spLocks/>
            </p:cNvSpPr>
            <p:nvPr/>
          </p:nvSpPr>
          <p:spPr bwMode="auto">
            <a:xfrm>
              <a:off x="1215" y="2568"/>
              <a:ext cx="373" cy="237"/>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3"/>
                <a:gd name="T28" fmla="*/ 0 h 237"/>
                <a:gd name="T29" fmla="*/ 373 w 373"/>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3" h="237">
                  <a:moveTo>
                    <a:pt x="0" y="237"/>
                  </a:moveTo>
                  <a:lnTo>
                    <a:pt x="0" y="0"/>
                  </a:lnTo>
                  <a:lnTo>
                    <a:pt x="79" y="0"/>
                  </a:lnTo>
                  <a:lnTo>
                    <a:pt x="79" y="237"/>
                  </a:lnTo>
                  <a:lnTo>
                    <a:pt x="181" y="237"/>
                  </a:lnTo>
                  <a:lnTo>
                    <a:pt x="181" y="0"/>
                  </a:lnTo>
                  <a:lnTo>
                    <a:pt x="271" y="0"/>
                  </a:lnTo>
                  <a:lnTo>
                    <a:pt x="271" y="237"/>
                  </a:lnTo>
                  <a:lnTo>
                    <a:pt x="373" y="237"/>
                  </a:lnTo>
                </a:path>
              </a:pathLst>
            </a:custGeom>
            <a:noFill/>
            <a:ln w="28575" cap="flat" cmpd="sng">
              <a:solidFill>
                <a:srgbClr val="008000"/>
              </a:solidFill>
              <a:prstDash val="solid"/>
              <a:round/>
              <a:headEnd type="none" w="sm" len="sm"/>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sp>
          <p:nvSpPr>
            <p:cNvPr id="3087" name="Freeform 462"/>
            <p:cNvSpPr>
              <a:spLocks/>
            </p:cNvSpPr>
            <p:nvPr/>
          </p:nvSpPr>
          <p:spPr bwMode="auto">
            <a:xfrm>
              <a:off x="1582" y="2572"/>
              <a:ext cx="373" cy="237"/>
            </a:xfrm>
            <a:custGeom>
              <a:avLst/>
              <a:gdLst>
                <a:gd name="T0" fmla="*/ 0 w 373"/>
                <a:gd name="T1" fmla="*/ 237 h 237"/>
                <a:gd name="T2" fmla="*/ 0 w 373"/>
                <a:gd name="T3" fmla="*/ 0 h 237"/>
                <a:gd name="T4" fmla="*/ 79 w 373"/>
                <a:gd name="T5" fmla="*/ 0 h 237"/>
                <a:gd name="T6" fmla="*/ 79 w 373"/>
                <a:gd name="T7" fmla="*/ 237 h 237"/>
                <a:gd name="T8" fmla="*/ 181 w 373"/>
                <a:gd name="T9" fmla="*/ 237 h 237"/>
                <a:gd name="T10" fmla="*/ 181 w 373"/>
                <a:gd name="T11" fmla="*/ 0 h 237"/>
                <a:gd name="T12" fmla="*/ 271 w 373"/>
                <a:gd name="T13" fmla="*/ 0 h 237"/>
                <a:gd name="T14" fmla="*/ 271 w 373"/>
                <a:gd name="T15" fmla="*/ 237 h 237"/>
                <a:gd name="T16" fmla="*/ 373 w 373"/>
                <a:gd name="T17" fmla="*/ 23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3"/>
                <a:gd name="T28" fmla="*/ 0 h 237"/>
                <a:gd name="T29" fmla="*/ 373 w 373"/>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3" h="237">
                  <a:moveTo>
                    <a:pt x="0" y="237"/>
                  </a:moveTo>
                  <a:lnTo>
                    <a:pt x="0" y="0"/>
                  </a:lnTo>
                  <a:lnTo>
                    <a:pt x="79" y="0"/>
                  </a:lnTo>
                  <a:lnTo>
                    <a:pt x="79" y="237"/>
                  </a:lnTo>
                  <a:lnTo>
                    <a:pt x="181" y="237"/>
                  </a:lnTo>
                  <a:lnTo>
                    <a:pt x="181" y="0"/>
                  </a:lnTo>
                  <a:lnTo>
                    <a:pt x="271" y="0"/>
                  </a:lnTo>
                  <a:lnTo>
                    <a:pt x="271" y="237"/>
                  </a:lnTo>
                  <a:lnTo>
                    <a:pt x="373" y="237"/>
                  </a:lnTo>
                </a:path>
              </a:pathLst>
            </a:custGeom>
            <a:noFill/>
            <a:ln w="28575" cap="flat" cmpd="sng">
              <a:solidFill>
                <a:srgbClr val="008000"/>
              </a:solidFill>
              <a:prstDash val="solid"/>
              <a:round/>
              <a:headEnd type="none" w="sm" len="sm"/>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pt-BR"/>
            </a:p>
          </p:txBody>
        </p:sp>
      </p:grpSp>
      <p:sp>
        <p:nvSpPr>
          <p:cNvPr id="2" name="Título 1"/>
          <p:cNvSpPr>
            <a:spLocks noGrp="1"/>
          </p:cNvSpPr>
          <p:nvPr>
            <p:ph type="title"/>
          </p:nvPr>
        </p:nvSpPr>
        <p:spPr/>
        <p:txBody>
          <a:bodyPr/>
          <a:lstStyle/>
          <a:p>
            <a:r>
              <a:rPr lang="pt-BR" dirty="0" smtClean="0"/>
              <a:t>Modulador PAM</a:t>
            </a:r>
            <a:endParaRPr lang="pt-BR" dirty="0"/>
          </a:p>
        </p:txBody>
      </p:sp>
    </p:spTree>
    <p:extLst>
      <p:ext uri="{BB962C8B-B14F-4D97-AF65-F5344CB8AC3E}">
        <p14:creationId xmlns:p14="http://schemas.microsoft.com/office/powerpoint/2010/main" val="268270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4188</Words>
  <Application>Microsoft Office PowerPoint</Application>
  <PresentationFormat>Apresentação na tela (4:3)</PresentationFormat>
  <Paragraphs>698</Paragraphs>
  <Slides>85</Slides>
  <Notes>0</Notes>
  <HiddenSlides>0</HiddenSlides>
  <MMClips>0</MMClips>
  <ScaleCrop>false</ScaleCrop>
  <HeadingPairs>
    <vt:vector size="6" baseType="variant">
      <vt:variant>
        <vt:lpstr>Tema</vt:lpstr>
      </vt:variant>
      <vt:variant>
        <vt:i4>1</vt:i4>
      </vt:variant>
      <vt:variant>
        <vt:lpstr>Servidores OLE incorporados</vt:lpstr>
      </vt:variant>
      <vt:variant>
        <vt:i4>6</vt:i4>
      </vt:variant>
      <vt:variant>
        <vt:lpstr>Títulos de slides</vt:lpstr>
      </vt:variant>
      <vt:variant>
        <vt:i4>85</vt:i4>
      </vt:variant>
    </vt:vector>
  </HeadingPairs>
  <TitlesOfParts>
    <vt:vector size="92" baseType="lpstr">
      <vt:lpstr>Tema do Office</vt:lpstr>
      <vt:lpstr>Figura</vt:lpstr>
      <vt:lpstr>Equation</vt:lpstr>
      <vt:lpstr>Picture</vt:lpstr>
      <vt:lpstr>Documento</vt:lpstr>
      <vt:lpstr>Equação</vt:lpstr>
      <vt:lpstr>Microsoft Word Picture</vt:lpstr>
      <vt:lpstr>SEL 360 e 616 Princípios de Comunicação</vt:lpstr>
      <vt:lpstr>Agenda - 1º semestre 2020</vt:lpstr>
      <vt:lpstr>Introdução</vt:lpstr>
      <vt:lpstr>Introdução</vt:lpstr>
      <vt:lpstr>Introdução</vt:lpstr>
      <vt:lpstr>Introdução</vt:lpstr>
      <vt:lpstr>Introdução</vt:lpstr>
      <vt:lpstr>Introdução</vt:lpstr>
      <vt:lpstr>Modulador PAM</vt:lpstr>
      <vt:lpstr>Modulação por Largura de Pulsos</vt:lpstr>
      <vt:lpstr>Modulação por largura de pulso (PWM)</vt:lpstr>
      <vt:lpstr>Demodulador PWM</vt:lpstr>
      <vt:lpstr>Modulador PPM</vt:lpstr>
      <vt:lpstr>Exemplo de aplicação do PWM</vt:lpstr>
      <vt:lpstr>Apresentação do PowerPoint</vt:lpstr>
      <vt:lpstr>Ortogonalidade, Multiplexação e Modulação</vt:lpstr>
      <vt:lpstr>Ortogonalidade, Multiplexação e Modulação</vt:lpstr>
      <vt:lpstr>Sistemas de Transmissão</vt:lpstr>
      <vt:lpstr>Sistemas de Transmissão</vt:lpstr>
      <vt:lpstr>Sistemas de Transmissão</vt:lpstr>
      <vt:lpstr>Sistemas de Transmissão</vt:lpstr>
      <vt:lpstr>Sistemas de Transmissão</vt:lpstr>
      <vt:lpstr>Sistemas de Transmissão</vt:lpstr>
      <vt:lpstr>Outros esquemas de modulação</vt:lpstr>
      <vt:lpstr>Sistemas de Transmissão</vt:lpstr>
      <vt:lpstr>Sistemas de Transmissão</vt:lpstr>
      <vt:lpstr>Sistema Quase Síncrono (PDH)</vt:lpstr>
      <vt:lpstr>Sistema Quase Síncrono (PDH)</vt:lpstr>
      <vt:lpstr>Sistemas de Transmissão</vt:lpstr>
      <vt:lpstr>Sistema Quase Síncrono (PDH)</vt:lpstr>
      <vt:lpstr>Sistema Quase Síncrono (PDH)</vt:lpstr>
      <vt:lpstr>Sistema Quase Síncrono (PDH)</vt:lpstr>
      <vt:lpstr>Sistema Quase Síncrono (PDH)</vt:lpstr>
      <vt:lpstr>Sistema Síncrono (SDH)</vt:lpstr>
      <vt:lpstr>Sistema Síncrono (SDH)</vt:lpstr>
      <vt:lpstr>Modulação Digital</vt:lpstr>
      <vt:lpstr>Modulação digital binária</vt:lpstr>
      <vt:lpstr>Informação na forma digital</vt:lpstr>
      <vt:lpstr>Informação na forma digital</vt:lpstr>
      <vt:lpstr>Apresentação do PowerPoint</vt:lpstr>
      <vt:lpstr>Informação na forma digital</vt:lpstr>
      <vt:lpstr>PSK, FSK, ASK e QAM</vt:lpstr>
      <vt:lpstr>Apresentação do PowerPoint</vt:lpstr>
      <vt:lpstr>Espectro do sinal modulado</vt:lpstr>
      <vt:lpstr>Modulação por chaveamento de amplitude (ASK)</vt:lpstr>
      <vt:lpstr>ASK</vt:lpstr>
      <vt:lpstr>ASK</vt:lpstr>
      <vt:lpstr>Espectro de ASK</vt:lpstr>
      <vt:lpstr>Modulação por chaveamento de frequência (FSK)</vt:lpstr>
      <vt:lpstr>FSK</vt:lpstr>
      <vt:lpstr>FSK</vt:lpstr>
      <vt:lpstr>FSK</vt:lpstr>
      <vt:lpstr>Espectro de FSK</vt:lpstr>
      <vt:lpstr>Demodulação com PLL</vt:lpstr>
      <vt:lpstr>Modulação por chaveamento de fase (PSK)</vt:lpstr>
      <vt:lpstr>Apresentação do PowerPoint</vt:lpstr>
      <vt:lpstr>PSK</vt:lpstr>
      <vt:lpstr>PSK</vt:lpstr>
      <vt:lpstr>PSK</vt:lpstr>
      <vt:lpstr>Espectro de PSK</vt:lpstr>
      <vt:lpstr>M-PSK</vt:lpstr>
      <vt:lpstr>Modulação QPSK - PSK em quadratura ou 4-PSK</vt:lpstr>
      <vt:lpstr>Apresentação do PowerPoint</vt:lpstr>
      <vt:lpstr>Apresentação do PowerPoint</vt:lpstr>
      <vt:lpstr>Demodulação coerente para o sistema QPSK</vt:lpstr>
      <vt:lpstr>Modulação QAM</vt:lpstr>
      <vt:lpstr>Apresentação do PowerPoint</vt:lpstr>
      <vt:lpstr>Apresentação do PowerPoint</vt:lpstr>
      <vt:lpstr>Demodulador 16-QAM</vt:lpstr>
      <vt:lpstr>Constelações no espaço de sinal</vt:lpstr>
      <vt:lpstr>Probabilidade de erro</vt:lpstr>
      <vt:lpstr>Comparação de sistemas M-PSK e M-QAM</vt:lpstr>
      <vt:lpstr>Apêndices</vt:lpstr>
      <vt:lpstr>Constelação</vt:lpstr>
      <vt:lpstr>OFDM</vt:lpstr>
      <vt:lpstr>OFDM</vt:lpstr>
      <vt:lpstr>OFDM</vt:lpstr>
      <vt:lpstr>OFDM</vt:lpstr>
      <vt:lpstr>OFDM</vt:lpstr>
      <vt:lpstr>OFDM</vt:lpstr>
      <vt:lpstr>OFDM – Linha do tempo</vt:lpstr>
      <vt:lpstr>OFDM - Aplicações</vt:lpstr>
      <vt:lpstr>OFDM - Aplicações</vt:lpstr>
      <vt:lpstr>OFDM elétrico modulando portadora óptica</vt:lpstr>
      <vt:lpstr>Rádio OFDM – diagrama básico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dc:creator>
  <cp:lastModifiedBy>Microsoft</cp:lastModifiedBy>
  <cp:revision>198</cp:revision>
  <dcterms:created xsi:type="dcterms:W3CDTF">2018-02-21T13:16:23Z</dcterms:created>
  <dcterms:modified xsi:type="dcterms:W3CDTF">2020-07-31T18:54:50Z</dcterms:modified>
</cp:coreProperties>
</file>