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PDDnVYxtschLVb0lYYNhjwj+U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2413ba04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2413ba04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72413ba04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2413ba04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72413ba04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A00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00F6A9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0" i="0" u="none" strike="noStrike" cap="none">
                <a:solidFill>
                  <a:srgbClr val="00F6A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0" i="0" u="none" strike="noStrike" cap="none">
                <a:solidFill>
                  <a:srgbClr val="00F6A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00F6A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0" i="0" u="none" strike="noStrike" cap="none">
                <a:solidFill>
                  <a:srgbClr val="00F6A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0" i="0" u="none" strike="noStrike" cap="none">
                <a:solidFill>
                  <a:srgbClr val="00F6A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A00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00F6A9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pt-BR"/>
              <a:t>Setor de loteamentos</a:t>
            </a:r>
            <a:endParaRPr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5791199" y="4050833"/>
            <a:ext cx="3482803" cy="197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pt-BR" sz="1600" b="1">
                <a:solidFill>
                  <a:schemeClr val="dk1"/>
                </a:solidFill>
              </a:rPr>
              <a:t>Alunos: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pt-BR" sz="1600" b="1">
                <a:solidFill>
                  <a:schemeClr val="dk1"/>
                </a:solidFill>
              </a:rPr>
              <a:t>Alexandre Porto Alves de Inda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pt-BR" sz="1600" b="1">
                <a:solidFill>
                  <a:schemeClr val="dk1"/>
                </a:solidFill>
              </a:rPr>
              <a:t>Felipe Vilarinho Bernardes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pt-BR" sz="1600" b="1">
                <a:solidFill>
                  <a:schemeClr val="dk1"/>
                </a:solidFill>
              </a:rPr>
              <a:t>Luiz Felipe Altopiedi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49" name="Google Shape;149;p1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2413ba040_0_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g72413ba040_0_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Mercado com Marketing Direcionado</a:t>
            </a:r>
            <a:endParaRPr/>
          </a:p>
        </p:txBody>
      </p:sp>
      <p:sp>
        <p:nvSpPr>
          <p:cNvPr id="265" name="Google Shape;265;g72413ba040_0_1"/>
          <p:cNvSpPr txBox="1">
            <a:spLocks noGrp="1"/>
          </p:cNvSpPr>
          <p:nvPr>
            <p:ph type="body" idx="1"/>
          </p:nvPr>
        </p:nvSpPr>
        <p:spPr>
          <a:xfrm>
            <a:off x="677325" y="1551000"/>
            <a:ext cx="7634100" cy="427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Em razão do produto oferecido pela empresa Alphaville (considerando localizações dos condomínios, preço de aquisição, infraestrutura etc.) o público tende a ser uma parcela específica da população. Visando otimizar o retorno financeiro dentro do mercado, a empresa direciona o marketing aos potenciais compradores e/ou investidores.</a:t>
            </a:r>
            <a:endParaRPr/>
          </a:p>
        </p:txBody>
      </p:sp>
      <p:sp>
        <p:nvSpPr>
          <p:cNvPr id="266" name="Google Shape;266;g72413ba040_0_1"/>
          <p:cNvSpPr/>
          <p:nvPr/>
        </p:nvSpPr>
        <p:spPr>
          <a:xfrm rot="10800000">
            <a:off x="-104" y="54"/>
            <a:ext cx="842700" cy="5666100"/>
          </a:xfrm>
          <a:prstGeom prst="triangle">
            <a:avLst>
              <a:gd name="adj" fmla="val 100000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72413ba040_0_1"/>
          <p:cNvSpPr/>
          <p:nvPr/>
        </p:nvSpPr>
        <p:spPr>
          <a:xfrm flipH="1">
            <a:off x="11743200" y="4013200"/>
            <a:ext cx="448800" cy="2844900"/>
          </a:xfrm>
          <a:prstGeom prst="triangle">
            <a:avLst>
              <a:gd name="adj" fmla="val 0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72413ba040_0_1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700" cy="54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pic>
        <p:nvPicPr>
          <p:cNvPr id="269" name="Google Shape;269;g72413ba040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6900" y="1133750"/>
            <a:ext cx="3138150" cy="39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72413ba040_0_1"/>
          <p:cNvSpPr txBox="1"/>
          <p:nvPr/>
        </p:nvSpPr>
        <p:spPr>
          <a:xfrm>
            <a:off x="677325" y="4013200"/>
            <a:ext cx="4152000" cy="24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Ainda se tratando de marketing, a empresa busca, por meio de projetos comerciais, agregar maior valor tanto aos seus empreendimentos quanto para a própria empresa.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g72413ba040_0_1"/>
          <p:cNvSpPr txBox="1"/>
          <p:nvPr/>
        </p:nvSpPr>
        <p:spPr>
          <a:xfrm>
            <a:off x="9583025" y="5147275"/>
            <a:ext cx="23421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Alphaville Três Praias - ES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2" name="Google Shape;272;g72413ba040_0_1"/>
          <p:cNvPicPr preferRelativeResize="0"/>
          <p:nvPr/>
        </p:nvPicPr>
        <p:blipFill rotWithShape="1">
          <a:blip r:embed="rId4">
            <a:alphaModFix/>
          </a:blip>
          <a:srcRect l="11251" t="5838" r="3764"/>
          <a:stretch/>
        </p:blipFill>
        <p:spPr>
          <a:xfrm>
            <a:off x="5071075" y="4094100"/>
            <a:ext cx="4152000" cy="25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12"/>
          <p:cNvSpPr txBox="1">
            <a:spLocks noGrp="1"/>
          </p:cNvSpPr>
          <p:nvPr>
            <p:ph type="title"/>
          </p:nvPr>
        </p:nvSpPr>
        <p:spPr>
          <a:xfrm>
            <a:off x="4580285" y="2916835"/>
            <a:ext cx="5014289" cy="135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Obrigado!</a:t>
            </a:r>
            <a:endParaRPr/>
          </a:p>
        </p:txBody>
      </p:sp>
      <p:sp>
        <p:nvSpPr>
          <p:cNvPr id="279" name="Google Shape;279;p12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2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2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Descrição do setor</a:t>
            </a:r>
            <a:endParaRPr/>
          </a:p>
        </p:txBody>
      </p:sp>
      <p:sp>
        <p:nvSpPr>
          <p:cNvPr id="156" name="Google Shape;156;p2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1333502" y="187953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306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/>
              <a:t>Condomínios horizontais fechados com lazer e segurança;</a:t>
            </a:r>
            <a:endParaRPr sz="2000"/>
          </a:p>
          <a:p>
            <a:pPr marL="342900" lvl="0" indent="-378460" algn="l" rtl="0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pt-BR" sz="2000"/>
              <a:t>Desenvolvimento de infraestrutura urbana, desde terraplenagem e pavimentação até elétrica e fechamento de terreno;</a:t>
            </a:r>
            <a:endParaRPr sz="2000"/>
          </a:p>
          <a:p>
            <a:pPr marL="342900" lvl="0" indent="-378460" algn="l" rtl="0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pt-BR" sz="2000"/>
              <a:t>Comercialização de unidades habitacionais, terrenos com a infraestrutura construída, para que compradores possam construir suas casas;</a:t>
            </a:r>
            <a:endParaRPr sz="20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pt-BR" sz="2000"/>
              <a:t>Licenças urbanísticas e validação de projetos com órgãos responsáveis (i.e. Rede Elétrica, Hidráulica, Bombeiros);</a:t>
            </a:r>
            <a:endParaRPr sz="20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pt-BR" sz="2000"/>
              <a:t>Licenças ambientais necessárias como Licença Prévia, LI e LO (Licença de instalação e operação).</a:t>
            </a:r>
            <a:endParaRPr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Forças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 rot="10800000">
            <a:off x="-104" y="54"/>
            <a:ext cx="842700" cy="5666100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body" idx="1"/>
          </p:nvPr>
        </p:nvSpPr>
        <p:spPr>
          <a:xfrm>
            <a:off x="1333501" y="2160600"/>
            <a:ext cx="41193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Segurança de um condomínio fechado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Status para pessoas de alta renda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Boas opções de lazer dentro do próprio condomínio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Clientes compram o terreno e podem construir a sua própria casa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6140352" y="6095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Fraquezas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140351" y="2160600"/>
            <a:ext cx="41193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Custo alto: porcentagem da população com condições de pagar é baixa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Localização normalmente longe dos centros urbanos da cidade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Complexidade legal de desenvolvimento de um projeto de infraestrutura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Interferências com infraestrutura pública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2413ba040_1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g72413ba040_1_0"/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Ameaças</a:t>
            </a:r>
            <a:endParaRPr/>
          </a:p>
        </p:txBody>
      </p:sp>
      <p:sp>
        <p:nvSpPr>
          <p:cNvPr id="178" name="Google Shape;178;g72413ba040_1_0"/>
          <p:cNvSpPr/>
          <p:nvPr/>
        </p:nvSpPr>
        <p:spPr>
          <a:xfrm rot="10800000">
            <a:off x="-104" y="54"/>
            <a:ext cx="842700" cy="5666100"/>
          </a:xfrm>
          <a:prstGeom prst="triangle">
            <a:avLst>
              <a:gd name="adj" fmla="val 100000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72413ba040_1_0"/>
          <p:cNvSpPr txBox="1">
            <a:spLocks noGrp="1"/>
          </p:cNvSpPr>
          <p:nvPr>
            <p:ph type="body" idx="1"/>
          </p:nvPr>
        </p:nvSpPr>
        <p:spPr>
          <a:xfrm>
            <a:off x="1333502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Restrições legais em algumas áreas urbanas: muita dificuldade para obtenção de licenças de operação e até de construção de novos empreendimentos em alguns municípios (diferenças de regulação entre cidades) – São José do Rio Preto – menos burocratizado;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Queda na demanda: Aumento do desejo da população de maior renda (público alvo) de viver próxima aos maiores centros urbanos, geralmente em prédios em regiões nobres da cidade.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180" name="Google Shape;180;g72413ba040_1_0"/>
          <p:cNvSpPr/>
          <p:nvPr/>
        </p:nvSpPr>
        <p:spPr>
          <a:xfrm flipH="1">
            <a:off x="11743200" y="4013200"/>
            <a:ext cx="448800" cy="2844900"/>
          </a:xfrm>
          <a:prstGeom prst="triangle">
            <a:avLst>
              <a:gd name="adj" fmla="val 0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72413ba040_1_0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Oportunidades</a:t>
            </a:r>
            <a:endParaRPr/>
          </a:p>
        </p:txBody>
      </p:sp>
      <p:sp>
        <p:nvSpPr>
          <p:cNvPr id="188" name="Google Shape;188;p4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 txBox="1">
            <a:spLocks noGrp="1"/>
          </p:cNvSpPr>
          <p:nvPr>
            <p:ph type="body" idx="1"/>
          </p:nvPr>
        </p:nvSpPr>
        <p:spPr>
          <a:xfrm>
            <a:off x="1333502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Juros baixo – Nova forma de investimento para os clientes, maior facilidade na compra do terreno em alto número de prestações e o financiamento pode ser feito pela própria empresa;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Segurança apontada em pesquisas como número #1 em fatores mais importantes para a escolha de um imóvel;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Sonho dos brasileiros de morar em uma casa própria, principalmente se for de sua própria construção;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Infraestrutura de lazer atrativa, moradores não precisam sair do condomínio para atividades como academia e piscina, por exemplo.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190" name="Google Shape;190;p4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Construção de valor</a:t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 rot="10800000">
            <a:off x="-104" y="54"/>
            <a:ext cx="842700" cy="5666100"/>
          </a:xfrm>
          <a:prstGeom prst="triangle">
            <a:avLst>
              <a:gd name="adj" fmla="val 100000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grpSp>
        <p:nvGrpSpPr>
          <p:cNvPr id="200" name="Google Shape;200;p5"/>
          <p:cNvGrpSpPr/>
          <p:nvPr/>
        </p:nvGrpSpPr>
        <p:grpSpPr>
          <a:xfrm>
            <a:off x="2444042" y="2053507"/>
            <a:ext cx="9747923" cy="2350449"/>
            <a:chOff x="6622" y="1522310"/>
            <a:chExt cx="11264066" cy="2716026"/>
          </a:xfrm>
        </p:grpSpPr>
        <p:sp>
          <p:nvSpPr>
            <p:cNvPr id="201" name="Google Shape;201;p5"/>
            <p:cNvSpPr/>
            <p:nvPr/>
          </p:nvSpPr>
          <p:spPr>
            <a:xfrm>
              <a:off x="6622" y="1522310"/>
              <a:ext cx="2425613" cy="970245"/>
            </a:xfrm>
            <a:prstGeom prst="chevron">
              <a:avLst>
                <a:gd name="adj" fmla="val 50000"/>
              </a:avLst>
            </a:prstGeom>
            <a:solidFill>
              <a:srgbClr val="00473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491745" y="1522310"/>
              <a:ext cx="1455368" cy="970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0" tIns="25325" rIns="25325" bIns="2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pt-BR" sz="19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Terreno Virgem</a:t>
              </a:r>
              <a:endPara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2216236" y="1522310"/>
              <a:ext cx="2425613" cy="970245"/>
            </a:xfrm>
            <a:prstGeom prst="chevron">
              <a:avLst>
                <a:gd name="adj" fmla="val 50000"/>
              </a:avLst>
            </a:prstGeom>
            <a:solidFill>
              <a:srgbClr val="00473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2701359" y="1522310"/>
              <a:ext cx="1455368" cy="970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0" tIns="25325" rIns="25325" bIns="2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pt-BR" sz="19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Licenças</a:t>
              </a:r>
              <a:endPara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2216236" y="2613836"/>
              <a:ext cx="1940490" cy="16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2216236" y="2613836"/>
              <a:ext cx="1940490" cy="16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Ambiental</a:t>
              </a: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Urbanística</a:t>
              </a: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Terraplenagem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Pavimentação</a:t>
              </a: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Áreas verdes</a:t>
              </a: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Áreas Institucionais</a:t>
              </a: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Águas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Bombeiros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425849" y="1522310"/>
              <a:ext cx="2425613" cy="970245"/>
            </a:xfrm>
            <a:prstGeom prst="chevron">
              <a:avLst>
                <a:gd name="adj" fmla="val 50000"/>
              </a:avLst>
            </a:prstGeom>
            <a:solidFill>
              <a:srgbClr val="00473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4910972" y="1522310"/>
              <a:ext cx="1455368" cy="970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0" tIns="25325" rIns="25325" bIns="2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pt-BR" sz="19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Infra Urbana</a:t>
              </a:r>
              <a:endPara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4425849" y="2613836"/>
              <a:ext cx="1940490" cy="16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4425849" y="2613836"/>
              <a:ext cx="1940490" cy="16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Saneamento</a:t>
              </a: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Distr. De Energia</a:t>
              </a: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Iluminação Pública</a:t>
              </a: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Galerias águas pluviais</a:t>
              </a: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pt-BR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Pavimentação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635462" y="1522310"/>
              <a:ext cx="2425613" cy="970245"/>
            </a:xfrm>
            <a:prstGeom prst="chevron">
              <a:avLst>
                <a:gd name="adj" fmla="val 50000"/>
              </a:avLst>
            </a:prstGeom>
            <a:solidFill>
              <a:srgbClr val="00473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7120585" y="1522310"/>
              <a:ext cx="1455368" cy="970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pt-BR"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Lotes</a:t>
              </a: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845075" y="1522310"/>
              <a:ext cx="2425613" cy="970245"/>
            </a:xfrm>
            <a:prstGeom prst="chevron">
              <a:avLst>
                <a:gd name="adj" fmla="val 50000"/>
              </a:avLst>
            </a:prstGeom>
            <a:solidFill>
              <a:srgbClr val="00473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9330198" y="1522310"/>
              <a:ext cx="1455368" cy="970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pt-BR"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Comercialização</a:t>
              </a: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15" name="Google Shape;215;p5"/>
          <p:cNvSpPr txBox="1"/>
          <p:nvPr/>
        </p:nvSpPr>
        <p:spPr>
          <a:xfrm>
            <a:off x="8229596" y="2998155"/>
            <a:ext cx="16791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Pontos de Luz e Água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Demarcação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Regras construtivas para padronização de casas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10122530" y="2998155"/>
            <a:ext cx="16791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Campanhas de Marketing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Grandes Lançamentos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Parcerias com corretores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2444044" y="3061936"/>
            <a:ext cx="16791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Projetos Arquitetônicos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Parcerias com terreneiros, a empresa não compra o terreno, faz parceria e divide lucros com seu dono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575275" y="2053531"/>
            <a:ext cx="2099100" cy="840000"/>
          </a:xfrm>
          <a:prstGeom prst="chevron">
            <a:avLst>
              <a:gd name="adj" fmla="val 50000"/>
            </a:avLst>
          </a:prstGeom>
          <a:solidFill>
            <a:srgbClr val="004730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rebuchet MS"/>
              <a:buNone/>
            </a:pPr>
            <a:r>
              <a:rPr lang="pt-BR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Novos Negócios</a:t>
            </a:r>
            <a:endParaRPr/>
          </a:p>
        </p:txBody>
      </p:sp>
      <p:sp>
        <p:nvSpPr>
          <p:cNvPr id="219" name="Google Shape;219;p5"/>
          <p:cNvSpPr txBox="1"/>
          <p:nvPr/>
        </p:nvSpPr>
        <p:spPr>
          <a:xfrm>
            <a:off x="630014" y="3061936"/>
            <a:ext cx="16791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Busca por terrenos de possível valor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Modelos de viabilidade econômica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Estudos de mercado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0" name="Google Shape;220;p5"/>
          <p:cNvSpPr/>
          <p:nvPr/>
        </p:nvSpPr>
        <p:spPr>
          <a:xfrm flipH="1">
            <a:off x="11743200" y="4013200"/>
            <a:ext cx="448800" cy="2844900"/>
          </a:xfrm>
          <a:prstGeom prst="triangle">
            <a:avLst>
              <a:gd name="adj" fmla="val 0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Cinco Forças Competitivas</a:t>
            </a:r>
            <a:endParaRPr/>
          </a:p>
        </p:txBody>
      </p:sp>
      <p:sp>
        <p:nvSpPr>
          <p:cNvPr id="227" name="Google Shape;227;p6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230" name="Google Shape;2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050" y="1498600"/>
            <a:ext cx="9749929" cy="49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1333502" y="4747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Fornecedores</a:t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240" name="Google Shape;240;p7"/>
          <p:cNvSpPr txBox="1">
            <a:spLocks noGrp="1"/>
          </p:cNvSpPr>
          <p:nvPr>
            <p:ph type="body" idx="1"/>
          </p:nvPr>
        </p:nvSpPr>
        <p:spPr>
          <a:xfrm>
            <a:off x="1052425" y="1722125"/>
            <a:ext cx="44565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Empreiteiros e subcontratados para execução de serviços: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Rede elétrica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Pavimentação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Terraplenagem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Edificações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Material: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Concreto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Aço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CBUQ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Galerias pré moldadas em concreto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Tubos de PEAD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41" name="Google Shape;241;p7"/>
          <p:cNvSpPr txBox="1">
            <a:spLocks noGrp="1"/>
          </p:cNvSpPr>
          <p:nvPr>
            <p:ph type="body" idx="1"/>
          </p:nvPr>
        </p:nvSpPr>
        <p:spPr>
          <a:xfrm>
            <a:off x="5929801" y="1722125"/>
            <a:ext cx="40005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Maquinário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Trator de Esteira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Retroescavadeira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Rolo compactador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Serviços especializados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Projeto de Arquitetura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Alguns projetos de engenharia (Ar condicionado, hidrantes)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Piscina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Academia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Paisagismo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8"/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Compradores/Clientes</a:t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sldNum" idx="12"/>
          </p:nvPr>
        </p:nvSpPr>
        <p:spPr>
          <a:xfrm>
            <a:off x="11040534" y="6230983"/>
            <a:ext cx="806622" cy="54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251" name="Google Shape;251;p8"/>
          <p:cNvSpPr txBox="1">
            <a:spLocks noGrp="1"/>
          </p:cNvSpPr>
          <p:nvPr>
            <p:ph type="body" idx="1"/>
          </p:nvPr>
        </p:nvSpPr>
        <p:spPr>
          <a:xfrm>
            <a:off x="1277275" y="1710900"/>
            <a:ext cx="4763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Famílias de classe média-alta e classe alta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Buscam construir sua casa própria em um terreno com infraestrutura e segurança adequada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title"/>
          </p:nvPr>
        </p:nvSpPr>
        <p:spPr>
          <a:xfrm>
            <a:off x="7011027" y="6095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Concorrentes</a:t>
            </a:r>
            <a:endParaRPr/>
          </a:p>
        </p:txBody>
      </p:sp>
      <p:sp>
        <p:nvSpPr>
          <p:cNvPr id="253" name="Google Shape;253;p8"/>
          <p:cNvSpPr txBox="1">
            <a:spLocks noGrp="1"/>
          </p:cNvSpPr>
          <p:nvPr>
            <p:ph type="body" idx="1"/>
          </p:nvPr>
        </p:nvSpPr>
        <p:spPr>
          <a:xfrm>
            <a:off x="6207775" y="1710900"/>
            <a:ext cx="4763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Construtoras e Incorporadoras de condomínios horizontais fechados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Dahma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Perplan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Cipasa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54" name="Google Shape;254;p8"/>
          <p:cNvSpPr txBox="1">
            <a:spLocks noGrp="1"/>
          </p:cNvSpPr>
          <p:nvPr>
            <p:ph type="title"/>
          </p:nvPr>
        </p:nvSpPr>
        <p:spPr>
          <a:xfrm>
            <a:off x="7145427" y="37912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Substitutos</a:t>
            </a:r>
            <a:endParaRPr/>
          </a:p>
        </p:txBody>
      </p:sp>
      <p:sp>
        <p:nvSpPr>
          <p:cNvPr id="255" name="Google Shape;255;p8"/>
          <p:cNvSpPr txBox="1">
            <a:spLocks noGrp="1"/>
          </p:cNvSpPr>
          <p:nvPr>
            <p:ph type="body" idx="1"/>
          </p:nvPr>
        </p:nvSpPr>
        <p:spPr>
          <a:xfrm>
            <a:off x="6158900" y="4786375"/>
            <a:ext cx="4763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Condomínios em apartamentos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Casas fora de Loteamentos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Aluguel em qualquer tipo de imóvel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56" name="Google Shape;256;p8"/>
          <p:cNvSpPr txBox="1">
            <a:spLocks noGrp="1"/>
          </p:cNvSpPr>
          <p:nvPr>
            <p:ph type="title"/>
          </p:nvPr>
        </p:nvSpPr>
        <p:spPr>
          <a:xfrm>
            <a:off x="1143652" y="37912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Novos Entrantes</a:t>
            </a:r>
            <a:endParaRPr/>
          </a:p>
        </p:txBody>
      </p:sp>
      <p:sp>
        <p:nvSpPr>
          <p:cNvPr id="257" name="Google Shape;257;p8"/>
          <p:cNvSpPr txBox="1">
            <a:spLocks noGrp="1"/>
          </p:cNvSpPr>
          <p:nvPr>
            <p:ph type="body" idx="1"/>
          </p:nvPr>
        </p:nvSpPr>
        <p:spPr>
          <a:xfrm>
            <a:off x="1143638" y="4786375"/>
            <a:ext cx="4763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Startups de Smart Homes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Financiadoras de investimentos em Real Estate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rgbClr val="FFFFFF"/>
      </a:lt1>
      <a:dk2>
        <a:srgbClr val="004731"/>
      </a:dk2>
      <a:lt2>
        <a:srgbClr val="E5EDEA"/>
      </a:lt2>
      <a:accent1>
        <a:srgbClr val="004731"/>
      </a:accent1>
      <a:accent2>
        <a:srgbClr val="FF7900"/>
      </a:accent2>
      <a:accent3>
        <a:srgbClr val="689A66"/>
      </a:accent3>
      <a:accent4>
        <a:srgbClr val="618579"/>
      </a:accent4>
      <a:accent5>
        <a:srgbClr val="FEC999"/>
      </a:accent5>
      <a:accent6>
        <a:srgbClr val="B3C8C1"/>
      </a:accent6>
      <a:hlink>
        <a:srgbClr val="FF7900"/>
      </a:hlink>
      <a:folHlink>
        <a:srgbClr val="FF7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Widescreen</PresentationFormat>
  <Paragraphs>116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Trebuchet MS</vt:lpstr>
      <vt:lpstr>Facet</vt:lpstr>
      <vt:lpstr>Setor de loteamentos</vt:lpstr>
      <vt:lpstr>Descrição do setor</vt:lpstr>
      <vt:lpstr>Forças </vt:lpstr>
      <vt:lpstr>Ameaças</vt:lpstr>
      <vt:lpstr>Oportunidades</vt:lpstr>
      <vt:lpstr>Construção de valor</vt:lpstr>
      <vt:lpstr>Cinco Forças Competitivas</vt:lpstr>
      <vt:lpstr>Fornecedores</vt:lpstr>
      <vt:lpstr>Compradores/Clientes</vt:lpstr>
      <vt:lpstr>Mercado com Marketing Direcionado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Setor de loteamentos</dc:title>
  <dc:creator>Felipe Bernardes</dc:creator>
  <cp:lastModifiedBy>Francisco Ferreira Cardoso</cp:lastModifiedBy>
  <cp:revision>1</cp:revision>
  <dcterms:created xsi:type="dcterms:W3CDTF">2020-03-29T00:27:35Z</dcterms:created>
  <dcterms:modified xsi:type="dcterms:W3CDTF">2020-03-30T10:54:08Z</dcterms:modified>
</cp:coreProperties>
</file>