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532" r:id="rId3"/>
    <p:sldId id="533" r:id="rId4"/>
    <p:sldId id="472" r:id="rId5"/>
    <p:sldId id="642" r:id="rId6"/>
    <p:sldId id="474" r:id="rId7"/>
    <p:sldId id="417" r:id="rId8"/>
    <p:sldId id="476" r:id="rId9"/>
    <p:sldId id="477" r:id="rId10"/>
    <p:sldId id="478" r:id="rId11"/>
    <p:sldId id="482" r:id="rId12"/>
    <p:sldId id="483" r:id="rId13"/>
    <p:sldId id="752" r:id="rId14"/>
    <p:sldId id="781" r:id="rId15"/>
    <p:sldId id="485" r:id="rId16"/>
    <p:sldId id="486" r:id="rId17"/>
    <p:sldId id="487" r:id="rId18"/>
    <p:sldId id="488" r:id="rId19"/>
    <p:sldId id="489" r:id="rId20"/>
    <p:sldId id="490" r:id="rId21"/>
    <p:sldId id="491" r:id="rId22"/>
    <p:sldId id="529" r:id="rId23"/>
    <p:sldId id="537" r:id="rId24"/>
    <p:sldId id="538" r:id="rId25"/>
    <p:sldId id="539" r:id="rId26"/>
    <p:sldId id="543" r:id="rId27"/>
    <p:sldId id="544" r:id="rId28"/>
    <p:sldId id="636" r:id="rId29"/>
    <p:sldId id="615" r:id="rId30"/>
    <p:sldId id="545" r:id="rId31"/>
    <p:sldId id="546" r:id="rId32"/>
    <p:sldId id="609" r:id="rId33"/>
    <p:sldId id="670" r:id="rId34"/>
    <p:sldId id="644" r:id="rId35"/>
    <p:sldId id="671" r:id="rId36"/>
    <p:sldId id="672" r:id="rId37"/>
    <p:sldId id="673" r:id="rId38"/>
    <p:sldId id="674" r:id="rId39"/>
    <p:sldId id="699" r:id="rId40"/>
    <p:sldId id="675" r:id="rId41"/>
    <p:sldId id="782" r:id="rId42"/>
    <p:sldId id="676" r:id="rId43"/>
    <p:sldId id="679" r:id="rId44"/>
    <p:sldId id="680" r:id="rId45"/>
    <p:sldId id="682" r:id="rId46"/>
    <p:sldId id="683" r:id="rId47"/>
    <p:sldId id="734" r:id="rId48"/>
    <p:sldId id="756" r:id="rId49"/>
    <p:sldId id="757" r:id="rId50"/>
    <p:sldId id="758" r:id="rId51"/>
    <p:sldId id="774" r:id="rId52"/>
    <p:sldId id="760" r:id="rId53"/>
    <p:sldId id="761" r:id="rId54"/>
    <p:sldId id="762" r:id="rId55"/>
    <p:sldId id="763" r:id="rId56"/>
    <p:sldId id="764" r:id="rId57"/>
    <p:sldId id="765" r:id="rId58"/>
    <p:sldId id="783" r:id="rId59"/>
    <p:sldId id="784" r:id="rId60"/>
    <p:sldId id="786" r:id="rId61"/>
    <p:sldId id="787" r:id="rId62"/>
    <p:sldId id="789" r:id="rId63"/>
    <p:sldId id="790" r:id="rId64"/>
    <p:sldId id="791" r:id="rId65"/>
    <p:sldId id="792" r:id="rId66"/>
    <p:sldId id="793" r:id="rId67"/>
    <p:sldId id="795" r:id="rId68"/>
    <p:sldId id="794" r:id="rId69"/>
    <p:sldId id="796" r:id="rId70"/>
    <p:sldId id="557" r:id="rId71"/>
  </p:sldIdLst>
  <p:sldSz cx="9144000" cy="6858000" type="screen4x3"/>
  <p:notesSz cx="7315200" cy="96012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90000"/>
    <a:srgbClr val="003300"/>
    <a:srgbClr val="FF0000"/>
    <a:srgbClr val="FFFF99"/>
    <a:srgbClr val="FF5D5D"/>
    <a:srgbClr val="FFFF66"/>
    <a:srgbClr val="0099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9" autoAdjust="0"/>
  </p:normalViewPr>
  <p:slideViewPr>
    <p:cSldViewPr>
      <p:cViewPr varScale="1">
        <p:scale>
          <a:sx n="71" d="100"/>
          <a:sy n="71" d="100"/>
        </p:scale>
        <p:origin x="18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endParaRPr lang="pt-BR"/>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endParaRPr lang="pt-BR"/>
          </a:p>
        </p:txBody>
      </p:sp>
      <p:sp>
        <p:nvSpPr>
          <p:cNvPr id="1075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endParaRPr lang="pt-BR"/>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Arial" charset="0"/>
              </a:defRPr>
            </a:lvl1pPr>
          </a:lstStyle>
          <a:p>
            <a:pPr>
              <a:defRPr/>
            </a:pPr>
            <a:fld id="{FA1B30B9-2240-43C0-9F14-81C2E8D5FFBA}"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22</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E37DCBF-0CE4-4FD2-BF47-E98EC581CBE0}" type="slidenum">
              <a:rPr lang="pt-BR" smtClean="0">
                <a:latin typeface="Arial" pitchFamily="34" charset="0"/>
                <a:cs typeface="Arial" pitchFamily="34" charset="0"/>
              </a:rPr>
              <a:pPr/>
              <a:t>29</a:t>
            </a:fld>
            <a:endParaRPr lang="pt-BR" smtClean="0">
              <a:latin typeface="Arial" pitchFamily="34" charset="0"/>
              <a:cs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74725" y="4560888"/>
            <a:ext cx="5365750" cy="4319587"/>
          </a:xfrm>
          <a:noFill/>
          <a:ln/>
        </p:spPr>
        <p:txBody>
          <a:bodyPr/>
          <a:lstStyle/>
          <a:p>
            <a:pPr eaLnBrk="1" hangingPunct="1"/>
            <a:r>
              <a:rPr lang="pt-BR" sz="1000" smtClean="0">
                <a:latin typeface="Century Gothic" pitchFamily="34" charset="0"/>
                <a:cs typeface="Arial" pitchFamily="34" charset="0"/>
              </a:rPr>
              <a:t>Exame bacteriológico:</a:t>
            </a:r>
            <a:endParaRPr lang="pt-BR" sz="800" smtClean="0">
              <a:latin typeface="Century Gothic" pitchFamily="34" charset="0"/>
              <a:cs typeface="Arial" pitchFamily="34" charset="0"/>
            </a:endParaRPr>
          </a:p>
          <a:p>
            <a:pPr lvl="1" eaLnBrk="1" hangingPunct="1"/>
            <a:r>
              <a:rPr lang="pt-BR" sz="1000" smtClean="0">
                <a:latin typeface="Century Gothic" pitchFamily="34" charset="0"/>
                <a:cs typeface="Arial" pitchFamily="34" charset="0"/>
              </a:rPr>
              <a:t>A baciloscopia direta do escarro é método fundamental porque permite descobrir as fontes mais importantes de infecção – os casos bacilíferos. Este exame, quando executado corretamente em todas as suas fases, permite detectar de 70 a 80% dos casos de tuberculose pulmonar em uma comunidade.</a:t>
            </a:r>
          </a:p>
          <a:p>
            <a:pPr eaLnBrk="1" hangingPunct="1"/>
            <a:endParaRPr lang="pt-BR"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Arial" charset="0"/>
                <a:ea typeface="+mn-ea"/>
                <a:cs typeface="Arial" charset="0"/>
              </a:rPr>
              <a:t>Figure 2: Proportion of tuberculosis cases detected by each method in culture-positive patients</a:t>
            </a:r>
          </a:p>
          <a:p>
            <a:r>
              <a:rPr lang="en-US" sz="1200" kern="1200" baseline="0" dirty="0" smtClean="0">
                <a:solidFill>
                  <a:schemeClr val="tx1"/>
                </a:solidFill>
                <a:latin typeface="Arial" charset="0"/>
                <a:ea typeface="+mn-ea"/>
                <a:cs typeface="Arial" charset="0"/>
              </a:rPr>
              <a:t>Percentages are the maximum proportion of cases detected by every method. (A) Tuberculosis case detection. (B) Detection of </a:t>
            </a:r>
            <a:r>
              <a:rPr lang="en-US" sz="1200" kern="1200" baseline="0" dirty="0" err="1" smtClean="0">
                <a:solidFill>
                  <a:schemeClr val="tx1"/>
                </a:solidFill>
                <a:latin typeface="Arial" charset="0"/>
                <a:ea typeface="+mn-ea"/>
                <a:cs typeface="Arial" charset="0"/>
              </a:rPr>
              <a:t>rifampicin</a:t>
            </a:r>
            <a:r>
              <a:rPr lang="en-US" sz="1200" kern="1200" baseline="0" dirty="0" smtClean="0">
                <a:solidFill>
                  <a:schemeClr val="tx1"/>
                </a:solidFill>
                <a:latin typeface="Arial" charset="0"/>
                <a:ea typeface="+mn-ea"/>
                <a:cs typeface="Arial" charset="0"/>
              </a:rPr>
              <a:t> resistance. Time to detection was defined as time between date of sputum sample collection and date of positive result. MTB=</a:t>
            </a:r>
            <a:r>
              <a:rPr lang="en-US" sz="1200" i="1" kern="1200" baseline="0" dirty="0" smtClean="0">
                <a:solidFill>
                  <a:schemeClr val="tx1"/>
                </a:solidFill>
                <a:latin typeface="Arial" charset="0"/>
                <a:ea typeface="+mn-ea"/>
                <a:cs typeface="Arial" charset="0"/>
              </a:rPr>
              <a:t>Mycobacterium tuberculosis. RIF=</a:t>
            </a:r>
            <a:r>
              <a:rPr lang="en-US" sz="1200" i="1" kern="1200" baseline="0" dirty="0" err="1" smtClean="0">
                <a:solidFill>
                  <a:schemeClr val="tx1"/>
                </a:solidFill>
                <a:latin typeface="Arial" charset="0"/>
                <a:ea typeface="+mn-ea"/>
                <a:cs typeface="Arial" charset="0"/>
              </a:rPr>
              <a:t>rifampcicin</a:t>
            </a:r>
            <a:endParaRPr lang="pt-BR" dirty="0"/>
          </a:p>
        </p:txBody>
      </p:sp>
      <p:sp>
        <p:nvSpPr>
          <p:cNvPr id="4" name="Slide Number Placeholder 3"/>
          <p:cNvSpPr>
            <a:spLocks noGrp="1"/>
          </p:cNvSpPr>
          <p:nvPr>
            <p:ph type="sldNum" sz="quarter" idx="10"/>
          </p:nvPr>
        </p:nvSpPr>
        <p:spPr/>
        <p:txBody>
          <a:bodyPr/>
          <a:lstStyle/>
          <a:p>
            <a:pPr>
              <a:defRPr/>
            </a:pPr>
            <a:fld id="{734E79EF-E6E1-4E2E-8186-4B855940B209}" type="slidenum">
              <a:rPr lang="pt-BR" smtClean="0"/>
              <a:pPr>
                <a:defRPr/>
              </a:pPr>
              <a:t>38</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Não, a baciloscopia</a:t>
            </a:r>
            <a:r>
              <a:rPr lang="pt-BR" baseline="0" dirty="0" smtClean="0"/>
              <a:t> não informa sobre a espécie, o TRM-TB sim. Se for positivo deve ser M tuberculosis. Ja a BAAR pode ser outra micobacteria MNT, por exemplo</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40</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Não, a baciloscopia</a:t>
            </a:r>
            <a:r>
              <a:rPr lang="pt-BR" baseline="0" dirty="0" smtClean="0"/>
              <a:t> não informa sobre a espécie, o TRM-TB sim. Se for positivo deve ser M tuberculosis. Ja a BAAR pode ser outra micobacteria MNT, por exemplo</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41</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Todo tipo de amostra,</a:t>
            </a:r>
            <a:r>
              <a:rPr lang="pt-BR" baseline="0" dirty="0" smtClean="0"/>
              <a:t> exceto sangue</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Iniciar tratamento com RIPE</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43</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Encaminhar para um serviço de referencia em TB DR. Coletar nova amostra para TRM</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44</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O teste foi</a:t>
            </a:r>
            <a:r>
              <a:rPr lang="pt-BR" baseline="0" dirty="0" smtClean="0"/>
              <a:t> solicitado equivocadamente. Nao deve-se valorizar o TRM-TB já que clinicamente o pacietne melhorou.</a:t>
            </a:r>
          </a:p>
          <a:p>
            <a:r>
              <a:rPr lang="pt-BR" baseline="0" dirty="0" smtClean="0"/>
              <a:t>O melhor era ter feito a baciloscopia</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45</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Pensar em MNT</a:t>
            </a:r>
            <a:endParaRPr lang="pt-BR" dirty="0"/>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47</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806CE3-9F40-40C5-BD19-B88122A68177}" type="slidenum">
              <a:rPr lang="pt-BR" smtClean="0">
                <a:latin typeface="Arial" pitchFamily="34" charset="0"/>
                <a:cs typeface="Arial" pitchFamily="34" charset="0"/>
              </a:rPr>
              <a:pPr/>
              <a:t>64</a:t>
            </a:fld>
            <a:endParaRPr lang="pt-BR" smtClean="0">
              <a:latin typeface="Arial" pitchFamily="34" charset="0"/>
              <a:cs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74725" y="4560888"/>
            <a:ext cx="5365750" cy="4319587"/>
          </a:xfrm>
          <a:noFill/>
          <a:ln/>
        </p:spPr>
        <p:txBody>
          <a:bodyPr/>
          <a:lstStyle/>
          <a:p>
            <a:pPr eaLnBrk="1" hangingPunct="1"/>
            <a:r>
              <a:rPr lang="pt-BR" sz="1000" smtClean="0">
                <a:latin typeface="Century Gothic" pitchFamily="34" charset="0"/>
                <a:cs typeface="Arial" pitchFamily="34" charset="0"/>
              </a:rPr>
              <a:t>A INVESTIGAÇÃO E O ACOMPANHAMENTO DOS CONTATOS </a:t>
            </a:r>
          </a:p>
          <a:p>
            <a:pPr eaLnBrk="1" hangingPunct="1"/>
            <a:r>
              <a:rPr lang="pt-BR" sz="1000" smtClean="0">
                <a:latin typeface="Century Gothic" pitchFamily="34" charset="0"/>
                <a:cs typeface="Arial" pitchFamily="34" charset="0"/>
              </a:rPr>
              <a:t>Todos os contatos dos doentes de tuberculose, especialmente os intradomiciliares,  devem comparecer à Unidade de Saúde para exame: </a:t>
            </a:r>
          </a:p>
          <a:p>
            <a:pPr lvl="1" eaLnBrk="1" hangingPunct="1">
              <a:buFont typeface="Symbol" pitchFamily="18" charset="2"/>
              <a:buNone/>
            </a:pPr>
            <a:r>
              <a:rPr lang="pt-BR" sz="1100" smtClean="0">
                <a:latin typeface="Century Gothic" pitchFamily="34" charset="0"/>
                <a:cs typeface="Arial" pitchFamily="34" charset="0"/>
              </a:rPr>
              <a:t>Os sintomáticos respiratórios deverão submeter-se à rotina prevista para o diagnóstico de tuberculose;</a:t>
            </a:r>
          </a:p>
          <a:p>
            <a:pPr lvl="1" eaLnBrk="1" hangingPunct="1">
              <a:buFont typeface="Symbol" pitchFamily="18" charset="2"/>
              <a:buNone/>
            </a:pPr>
            <a:r>
              <a:rPr lang="pt-BR" sz="1100" smtClean="0">
                <a:latin typeface="Century Gothic" pitchFamily="34" charset="0"/>
                <a:cs typeface="Arial" pitchFamily="34" charset="0"/>
              </a:rPr>
              <a:t>Os assintomáticos deverão realizar radiografia de tórax quando houver disponibilidade desse recurso. </a:t>
            </a:r>
          </a:p>
          <a:p>
            <a:pPr eaLnBrk="1" hangingPunct="1"/>
            <a:endParaRPr lang="pt-BR" smtClean="0">
              <a:latin typeface="Arial" pitchFamily="34" charset="0"/>
              <a:cs typeface="Arial" pitchFamily="34" charset="0"/>
            </a:endParaRPr>
          </a:p>
        </p:txBody>
      </p:sp>
    </p:spTree>
    <p:extLst>
      <p:ext uri="{BB962C8B-B14F-4D97-AF65-F5344CB8AC3E}">
        <p14:creationId xmlns:p14="http://schemas.microsoft.com/office/powerpoint/2010/main" val="129877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7</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3EB3709-9E4C-4D0B-82A5-89BED6EA84A4}" type="slidenum">
              <a:rPr lang="pt-BR" smtClean="0">
                <a:latin typeface="Arial" pitchFamily="34" charset="0"/>
                <a:cs typeface="Arial" pitchFamily="34" charset="0"/>
              </a:rPr>
              <a:pPr/>
              <a:t>8</a:t>
            </a:fld>
            <a:endParaRPr lang="pt-BR" smtClean="0">
              <a:latin typeface="Arial" pitchFamily="34" charset="0"/>
              <a:cs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75360" y="4560570"/>
            <a:ext cx="5364480" cy="4320540"/>
          </a:xfrm>
          <a:noFill/>
          <a:ln/>
        </p:spPr>
        <p:txBody>
          <a:bodyPr/>
          <a:lstStyle/>
          <a:p>
            <a:pPr eaLnBrk="1" hangingPunct="1"/>
            <a:r>
              <a:rPr lang="pt-BR" sz="600" b="1" dirty="0" smtClean="0">
                <a:latin typeface="Century Gothic" pitchFamily="34" charset="0"/>
                <a:cs typeface="Arial" pitchFamily="34" charset="0"/>
              </a:rPr>
              <a:t>A tuberculose é uma doença infecciosa e contagiosa, causada por um microorganismo denominado </a:t>
            </a:r>
            <a:r>
              <a:rPr lang="pt-BR" sz="600" b="1" i="1" dirty="0" smtClean="0">
                <a:latin typeface="Century Gothic" pitchFamily="34" charset="0"/>
                <a:cs typeface="Arial" pitchFamily="34" charset="0"/>
              </a:rPr>
              <a:t>Mycobacterium tuberculosis</a:t>
            </a:r>
            <a:r>
              <a:rPr lang="pt-BR" sz="600" b="1" dirty="0" smtClean="0">
                <a:latin typeface="Century Gothic" pitchFamily="34" charset="0"/>
                <a:cs typeface="Arial" pitchFamily="34" charset="0"/>
              </a:rPr>
              <a:t> também denominado de bacilo de Koch (BK), que se propaga através do ar, por meio de gotículas contendo os bacilos expelidos por um doente ao tossir, espirrar ou falar em voz alta. </a:t>
            </a:r>
          </a:p>
          <a:p>
            <a:pPr eaLnBrk="1" hangingPunct="1"/>
            <a:r>
              <a:rPr lang="pt-BR" sz="600" b="1" dirty="0" smtClean="0">
                <a:latin typeface="Century Gothic" pitchFamily="34" charset="0"/>
                <a:cs typeface="Arial" pitchFamily="34" charset="0"/>
              </a:rPr>
              <a:t>Quando estas gotículas são inaladas por pessoas sadias, provocam a infecção tuberculosa e o risco de desenvolver a doença.</a:t>
            </a:r>
          </a:p>
          <a:p>
            <a:pPr eaLnBrk="1" hangingPunct="1"/>
            <a:endParaRPr lang="pt-BR"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9</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DB0DC51-0DE2-4706-9B5C-877F3396A5C5}" type="slidenum">
              <a:rPr lang="pt-BR" smtClean="0">
                <a:latin typeface="Arial" pitchFamily="34" charset="0"/>
                <a:cs typeface="Arial" pitchFamily="34" charset="0"/>
              </a:rPr>
              <a:pPr/>
              <a:t>10</a:t>
            </a:fld>
            <a:endParaRPr lang="pt-BR" smtClean="0">
              <a:latin typeface="Arial"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75360" y="4560570"/>
            <a:ext cx="5364480" cy="4320540"/>
          </a:xfrm>
          <a:noFill/>
          <a:ln/>
        </p:spPr>
        <p:txBody>
          <a:bodyPr/>
          <a:lstStyle/>
          <a:p>
            <a:pPr eaLnBrk="1" hangingPunct="1"/>
            <a:r>
              <a:rPr lang="pt-BR" sz="600" b="1" dirty="0" smtClean="0">
                <a:latin typeface="Century Gothic" pitchFamily="34" charset="0"/>
                <a:cs typeface="Arial" pitchFamily="34" charset="0"/>
              </a:rPr>
              <a:t>A propagação da tuberculose está intimamente ligada às condições de vida da população. Prolifera, como todas as doenças infecciosas, em áreas de grande concentração humana, com precários serviços de infra-estrutura urbana, como saneamento e habitação, onde coexiste com a fome e a miséria. </a:t>
            </a:r>
          </a:p>
          <a:p>
            <a:pPr eaLnBrk="1" hangingPunct="1"/>
            <a:r>
              <a:rPr lang="pt-BR" sz="600" b="1" dirty="0" smtClean="0">
                <a:latin typeface="Century Gothic" pitchFamily="34" charset="0"/>
                <a:cs typeface="Arial" pitchFamily="34" charset="0"/>
              </a:rPr>
              <a:t>Por isto a sua prevalência é maior nas periferias das grandes cidades, podendo, porém, acometer qualquer pessoa mesmo em áreas rurais.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pPr>
              <a:defRPr/>
            </a:pPr>
            <a:fld id="{FA1B30B9-2240-43C0-9F14-81C2E8D5FFBA}" type="slidenum">
              <a:rPr lang="pt-BR" smtClean="0"/>
              <a:pPr>
                <a:defRPr/>
              </a:pPr>
              <a:t>11</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983651C-73F2-44AC-8182-2E2E9E4C231B}" type="slidenum">
              <a:rPr lang="pt-BR" smtClean="0">
                <a:latin typeface="Arial" pitchFamily="34" charset="0"/>
                <a:cs typeface="Arial" pitchFamily="34" charset="0"/>
              </a:rPr>
              <a:pPr/>
              <a:t>12</a:t>
            </a:fld>
            <a:endParaRPr lang="pt-BR" smtClean="0">
              <a:latin typeface="Arial" pitchFamily="34" charset="0"/>
              <a:cs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74725" y="4560888"/>
            <a:ext cx="5365750" cy="4319587"/>
          </a:xfrm>
          <a:noFill/>
          <a:ln/>
        </p:spPr>
        <p:txBody>
          <a:bodyPr/>
          <a:lstStyle/>
          <a:p>
            <a:pPr eaLnBrk="1" hangingPunct="1"/>
            <a:r>
              <a:rPr lang="pt-BR" sz="1000" smtClean="0">
                <a:latin typeface="Century Gothic" pitchFamily="34" charset="0"/>
                <a:cs typeface="Arial" pitchFamily="34" charset="0"/>
              </a:rPr>
              <a:t>A Prova Tuberculínica:</a:t>
            </a:r>
          </a:p>
          <a:p>
            <a:pPr lvl="1" eaLnBrk="1" hangingPunct="1"/>
            <a:r>
              <a:rPr lang="pt-BR" sz="1000" smtClean="0">
                <a:latin typeface="Century Gothic" pitchFamily="34" charset="0"/>
                <a:cs typeface="Arial" pitchFamily="34" charset="0"/>
              </a:rPr>
              <a:t>A técnica de aplicação (mantoux) e o material utilizado são padronizados pela OMS e tem especificações semelhantes às usadas para a vacinação BCG. A injeção do líquido faz aparecer uma pequena área de limites precisos, pálida e de aspecto pontilhado como casca de laranja.</a:t>
            </a:r>
          </a:p>
          <a:p>
            <a:pPr eaLnBrk="1" hangingPunct="1"/>
            <a:endParaRPr lang="pt-B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A49BFF2-DA33-42C0-AA8F-75B784936E0C}" type="slidenum">
              <a:rPr lang="pt-BR" smtClean="0">
                <a:latin typeface="Arial" pitchFamily="34" charset="0"/>
                <a:cs typeface="Arial" pitchFamily="34" charset="0"/>
              </a:rPr>
              <a:pPr/>
              <a:t>13</a:t>
            </a:fld>
            <a:endParaRPr lang="pt-BR" smtClean="0">
              <a:latin typeface="Arial" pitchFamily="34" charset="0"/>
              <a:cs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75360" y="4560570"/>
            <a:ext cx="5364480" cy="4320540"/>
          </a:xfrm>
          <a:noFill/>
          <a:ln/>
        </p:spPr>
        <p:txBody>
          <a:bodyPr/>
          <a:lstStyle/>
          <a:p>
            <a:pPr eaLnBrk="1" hangingPunct="1"/>
            <a:r>
              <a:rPr lang="pt-BR" sz="1000" dirty="0" smtClean="0">
                <a:latin typeface="Century Gothic" pitchFamily="34" charset="0"/>
                <a:cs typeface="Arial" pitchFamily="34" charset="0"/>
              </a:rPr>
              <a:t>A Prova Tuberculínica:</a:t>
            </a:r>
          </a:p>
          <a:p>
            <a:pPr lvl="1" eaLnBrk="1" hangingPunct="1"/>
            <a:r>
              <a:rPr lang="pt-BR" sz="1000" dirty="0" smtClean="0">
                <a:latin typeface="Century Gothic" pitchFamily="34" charset="0"/>
                <a:cs typeface="Arial" pitchFamily="34" charset="0"/>
              </a:rPr>
              <a:t>A leitura da prova tuberculínica é realizada 72 a 96 horas após a aplicação, medindo-se com régua milimetrada o maior diâmetro transverso da área de endurecimento palpável.  </a:t>
            </a:r>
          </a:p>
          <a:p>
            <a:pPr lvl="1" eaLnBrk="1" hangingPunct="1"/>
            <a:r>
              <a:rPr lang="pt-BR" sz="1000" dirty="0" smtClean="0">
                <a:latin typeface="Century Gothic" pitchFamily="34" charset="0"/>
                <a:cs typeface="Arial" pitchFamily="34" charset="0"/>
              </a:rPr>
              <a:t>O resultado, registrado em milímetros classifica-se como:</a:t>
            </a:r>
          </a:p>
          <a:p>
            <a:pPr lvl="2" eaLnBrk="1" hangingPunct="1"/>
            <a:r>
              <a:rPr lang="pt-BR" sz="1000" dirty="0" smtClean="0">
                <a:latin typeface="Century Gothic" pitchFamily="34" charset="0"/>
                <a:cs typeface="Arial" pitchFamily="34" charset="0"/>
              </a:rPr>
              <a:t>0 a 4 mm : não reator</a:t>
            </a:r>
          </a:p>
          <a:p>
            <a:pPr lvl="2" eaLnBrk="1" hangingPunct="1"/>
            <a:r>
              <a:rPr lang="pt-BR" sz="1000" dirty="0" smtClean="0">
                <a:latin typeface="Century Gothic" pitchFamily="34" charset="0"/>
                <a:cs typeface="Arial" pitchFamily="34" charset="0"/>
              </a:rPr>
              <a:t>5 a 9 mm : reator fraco</a:t>
            </a:r>
          </a:p>
          <a:p>
            <a:pPr lvl="2" eaLnBrk="1" hangingPunct="1"/>
            <a:r>
              <a:rPr lang="pt-BR" sz="1000" dirty="0" smtClean="0">
                <a:latin typeface="Century Gothic" pitchFamily="34" charset="0"/>
                <a:cs typeface="Arial" pitchFamily="34" charset="0"/>
              </a:rPr>
              <a:t>l0 mm ou mais : reator forte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3"/>
            <a:ext cx="9144000" cy="2088231"/>
          </a:xfrm>
        </p:spPr>
        <p:txBody>
          <a:bodyPr/>
          <a:lstStyle>
            <a:lvl1pPr>
              <a:defRPr b="0"/>
            </a:lvl1pPr>
          </a:lstStyle>
          <a:p>
            <a:r>
              <a:rPr lang="en-US" smtClean="0"/>
              <a:t>Click to edit Master title style</a:t>
            </a:r>
            <a:endParaRPr lang="pt-BR"/>
          </a:p>
        </p:txBody>
      </p:sp>
      <p:sp>
        <p:nvSpPr>
          <p:cNvPr id="3" name="Subtitle 2"/>
          <p:cNvSpPr>
            <a:spLocks noGrp="1"/>
          </p:cNvSpPr>
          <p:nvPr>
            <p:ph type="subTitle" idx="1"/>
          </p:nvPr>
        </p:nvSpPr>
        <p:spPr>
          <a:xfrm>
            <a:off x="1371600" y="5179640"/>
            <a:ext cx="6400800" cy="98566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4047B981-5495-4B03-B005-3CDEEBD5FF23}" type="slidenum">
              <a:rPr lang="pt-BR"/>
              <a:pPr>
                <a:defRPr/>
              </a:pPr>
              <a:t>‹nº›</a:t>
            </a:fld>
            <a:endParaRPr lang="pt-B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1BBBE337-5E8C-4D8D-8B43-CE94260190D9}" type="slidenum">
              <a:rPr lang="pt-BR"/>
              <a:pPr>
                <a:defRPr/>
              </a:pPr>
              <a:t>‹nº›</a:t>
            </a:fld>
            <a:endParaRPr lang="pt-B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74638"/>
            <a:ext cx="91440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38D482D1-DCBA-45FC-9443-72EA38AAE530}" type="slidenum">
              <a:rPr lang="pt-BR"/>
              <a:pPr>
                <a:defRPr/>
              </a:pPr>
              <a:t>‹nº›</a:t>
            </a:fld>
            <a:endParaRPr lang="pt-B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lstStyle/>
          <a:p>
            <a:pPr lvl="0"/>
            <a:endParaRPr lang="pt-BR"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0DCB4CD7-1EFA-45CE-88B5-C87D02A3E2A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95000"/>
              <a:lumOff val="5000"/>
            </a:schemeClr>
          </a:solidFill>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AB14EB9F-DFBB-4C22-82A2-F3C35FFEF4C7}" type="slidenum">
              <a:rPr lang="pt-BR"/>
              <a:pPr>
                <a:defRPr/>
              </a:pPr>
              <a:t>‹nº›</a:t>
            </a:fld>
            <a:endParaRPr lang="pt-B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9117CB2F-3AB9-4EC4-AC73-5919F64C36EE}" type="slidenum">
              <a:rPr lang="pt-BR"/>
              <a:pPr>
                <a:defRPr/>
              </a:pPr>
              <a:t>‹nº›</a:t>
            </a:fld>
            <a:endParaRPr lang="pt-B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B38E2DC5-B434-4DEC-BE32-86300DED36D2}" type="slidenum">
              <a:rPr lang="pt-BR"/>
              <a:pPr>
                <a:defRPr/>
              </a:pPr>
              <a:t>‹nº›</a:t>
            </a:fld>
            <a:endParaRPr lang="pt-B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D42A73B4-9530-46BE-9F5C-317B055042DD}" type="slidenum">
              <a:rPr lang="pt-BR"/>
              <a:pPr>
                <a:defRPr/>
              </a:pPr>
              <a:t>‹nº›</a:t>
            </a:fld>
            <a:endParaRPr lang="pt-B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DF89EA9C-A124-414C-8B72-2C112DFE0514}" type="slidenum">
              <a:rPr lang="pt-BR"/>
              <a:pPr>
                <a:defRPr/>
              </a:pPr>
              <a:t>‹nº›</a:t>
            </a:fld>
            <a:endParaRPr lang="pt-B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CA8E40EF-AD00-46EE-B980-5B2E6DCCD929}" type="slidenum">
              <a:rPr lang="pt-BR"/>
              <a:pPr>
                <a:defRPr/>
              </a:pPr>
              <a:t>‹nº›</a:t>
            </a:fld>
            <a:endParaRPr lang="pt-B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pt-B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pt-B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69D1FF2F-0827-4551-A472-971945D10E0D}" type="slidenum">
              <a:rPr lang="pt-BR"/>
              <a:pPr>
                <a:defRPr/>
              </a:pPr>
              <a:t>‹nº›</a:t>
            </a:fld>
            <a:endParaRPr lang="pt-B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274638"/>
            <a:ext cx="9144000" cy="1143000"/>
          </a:xfrm>
          <a:prstGeom prst="rect">
            <a:avLst/>
          </a:prstGeom>
          <a:solidFill>
            <a:schemeClr val="tx1">
              <a:lumMod val="95000"/>
              <a:lumOff val="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dirty="0" smtClean="0"/>
              <a:t>Clique para editar o estilo do título mestre</a:t>
            </a:r>
          </a:p>
        </p:txBody>
      </p:sp>
      <p:sp>
        <p:nvSpPr>
          <p:cNvPr id="6147" name="Rectangle 3"/>
          <p:cNvSpPr>
            <a:spLocks noGrp="1" noChangeArrowheads="1"/>
          </p:cNvSpPr>
          <p:nvPr>
            <p:ph type="body" idx="1"/>
          </p:nvPr>
        </p:nvSpPr>
        <p:spPr bwMode="auto">
          <a:xfrm>
            <a:off x="312738" y="1744663"/>
            <a:ext cx="8507412" cy="4852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ransition spd="slow"/>
  <p:timing>
    <p:tnLst>
      <p:par>
        <p:cTn id="1" dur="indefinite" restart="never" nodeType="tmRoot"/>
      </p:par>
    </p:tnLst>
  </p:timing>
  <p:txStyles>
    <p:titleStyle>
      <a:lvl1pPr algn="ctr" rtl="0" eaLnBrk="0" fontAlgn="base" hangingPunct="0">
        <a:spcBef>
          <a:spcPct val="0"/>
        </a:spcBef>
        <a:spcAft>
          <a:spcPct val="0"/>
        </a:spcAft>
        <a:defRPr sz="4000">
          <a:solidFill>
            <a:schemeClr val="bg1">
              <a:lumMod val="95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a:solidFill>
            <a:srgbClr val="F2F2F2"/>
          </a:solidFill>
          <a:effectLst>
            <a:outerShdw blurRad="38100" dist="38100" dir="2700000" algn="tl">
              <a:srgbClr val="FFFFFF"/>
            </a:outerShdw>
          </a:effectLst>
          <a:latin typeface="Calibri" pitchFamily="34" charset="0"/>
          <a:cs typeface="Calibri" pitchFamily="34" charset="0"/>
        </a:defRPr>
      </a:lvl2pPr>
      <a:lvl3pPr algn="ctr" rtl="0" eaLnBrk="0" fontAlgn="base" hangingPunct="0">
        <a:spcBef>
          <a:spcPct val="0"/>
        </a:spcBef>
        <a:spcAft>
          <a:spcPct val="0"/>
        </a:spcAft>
        <a:defRPr sz="4400">
          <a:solidFill>
            <a:srgbClr val="F2F2F2"/>
          </a:solidFill>
          <a:effectLst>
            <a:outerShdw blurRad="38100" dist="38100" dir="2700000" algn="tl">
              <a:srgbClr val="FFFFFF"/>
            </a:outerShdw>
          </a:effectLst>
          <a:latin typeface="Calibri" pitchFamily="34" charset="0"/>
          <a:cs typeface="Calibri" pitchFamily="34" charset="0"/>
        </a:defRPr>
      </a:lvl3pPr>
      <a:lvl4pPr algn="ctr" rtl="0" eaLnBrk="0" fontAlgn="base" hangingPunct="0">
        <a:spcBef>
          <a:spcPct val="0"/>
        </a:spcBef>
        <a:spcAft>
          <a:spcPct val="0"/>
        </a:spcAft>
        <a:defRPr sz="4400">
          <a:solidFill>
            <a:srgbClr val="F2F2F2"/>
          </a:solidFill>
          <a:effectLst>
            <a:outerShdw blurRad="38100" dist="38100" dir="2700000" algn="tl">
              <a:srgbClr val="FFFFFF"/>
            </a:outerShdw>
          </a:effectLst>
          <a:latin typeface="Calibri" pitchFamily="34" charset="0"/>
          <a:cs typeface="Calibri" pitchFamily="34" charset="0"/>
        </a:defRPr>
      </a:lvl4pPr>
      <a:lvl5pPr algn="ctr" rtl="0" eaLnBrk="0" fontAlgn="base" hangingPunct="0">
        <a:spcBef>
          <a:spcPct val="0"/>
        </a:spcBef>
        <a:spcAft>
          <a:spcPct val="0"/>
        </a:spcAft>
        <a:defRPr sz="4400">
          <a:solidFill>
            <a:srgbClr val="F2F2F2"/>
          </a:solidFill>
          <a:effectLst>
            <a:outerShdw blurRad="38100" dist="38100" dir="2700000" algn="tl">
              <a:srgbClr val="FFFFFF"/>
            </a:outerShdw>
          </a:effectLst>
          <a:latin typeface="Calibri" pitchFamily="34" charset="0"/>
          <a:cs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lnSpc>
          <a:spcPct val="120000"/>
        </a:lnSpc>
        <a:spcBef>
          <a:spcPct val="0"/>
        </a:spcBef>
        <a:spcAft>
          <a:spcPts val="30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lnSpc>
          <a:spcPct val="120000"/>
        </a:lnSpc>
        <a:spcBef>
          <a:spcPct val="0"/>
        </a:spcBef>
        <a:spcAft>
          <a:spcPts val="300"/>
        </a:spcAft>
        <a:buChar char="–"/>
        <a:defRPr sz="2800">
          <a:solidFill>
            <a:schemeClr val="tx1"/>
          </a:solidFill>
          <a:latin typeface="Calibri" pitchFamily="34" charset="0"/>
          <a:cs typeface="Calibri" pitchFamily="34" charset="0"/>
        </a:defRPr>
      </a:lvl2pPr>
      <a:lvl3pPr marL="1143000" indent="-228600" algn="l" rtl="0" eaLnBrk="0" fontAlgn="base" hangingPunct="0">
        <a:lnSpc>
          <a:spcPct val="120000"/>
        </a:lnSpc>
        <a:spcBef>
          <a:spcPct val="0"/>
        </a:spcBef>
        <a:spcAft>
          <a:spcPts val="300"/>
        </a:spcAft>
        <a:buChar char="•"/>
        <a:defRPr sz="2400">
          <a:solidFill>
            <a:schemeClr val="tx1"/>
          </a:solidFill>
          <a:latin typeface="Calibri" pitchFamily="34" charset="0"/>
          <a:cs typeface="Calibri" pitchFamily="34" charset="0"/>
        </a:defRPr>
      </a:lvl3pPr>
      <a:lvl4pPr marL="1600200" indent="-228600" algn="l" rtl="0" eaLnBrk="0" fontAlgn="base" hangingPunct="0">
        <a:lnSpc>
          <a:spcPct val="120000"/>
        </a:lnSpc>
        <a:spcBef>
          <a:spcPct val="0"/>
        </a:spcBef>
        <a:spcAft>
          <a:spcPts val="300"/>
        </a:spcAft>
        <a:buChar char="–"/>
        <a:defRPr sz="2000">
          <a:solidFill>
            <a:schemeClr val="tx1"/>
          </a:solidFill>
          <a:latin typeface="Calibri" pitchFamily="34" charset="0"/>
          <a:cs typeface="Calibri" pitchFamily="34" charset="0"/>
        </a:defRPr>
      </a:lvl4pPr>
      <a:lvl5pPr marL="2057400" indent="-228600" algn="l" rtl="0" eaLnBrk="0" fontAlgn="base" hangingPunct="0">
        <a:lnSpc>
          <a:spcPct val="120000"/>
        </a:lnSpc>
        <a:spcBef>
          <a:spcPct val="0"/>
        </a:spcBef>
        <a:spcAft>
          <a:spcPts val="30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br/url?sa=i&amp;rct=j&amp;q=&amp;esrc=s&amp;frm=1&amp;source=images&amp;cd=&amp;cad=rja&amp;docid=NBHSV9TKFKknJM&amp;tbnid=zUYpDqTbbC0tvM:&amp;ved=0CAUQjRw&amp;url=http://www.slideshare.net/glaforge/groovy-20-devoxx-france-2012&amp;ei=-dE-UoOkI4Tk8gS9y4DgDg&amp;bvm=bv.52434380,d.eWU&amp;psig=AFQjCNEydTLNoaiKpS16ogXEF90CYbzXPQ&amp;ust=1379935051052026"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br/url?sa=i&amp;rct=j&amp;q=&amp;esrc=s&amp;frm=1&amp;source=images&amp;cd=&amp;cad=rja&amp;docid=0P-jj2maO8sgIM&amp;tbnid=R5DyjeG_Tn8b3M:&amp;ved=0CAUQjRw&amp;url=http://www.bd.com/scripts/brasil/productsdrilldown.asp?CatID=115&amp;SubID=308&amp;siteID=10056&amp;d=brasil&amp;s=brasil&amp;sTitle=&amp;metaTitle=Microbiologia&amp;dc=brasil&amp;dcTitle=BD+-+Brasil&amp;ei=JoROUuyhDovy9gSyxYDoBQ&amp;bvm=bv.53537100,d.eWU&amp;psig=AFQjCNFez371u_a42QXQkhPFD8bTVGwTZA&amp;ust=1380963722011165"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www.google.com.br/url?sa=i&amp;rct=j&amp;q=&amp;esrc=s&amp;frm=1&amp;source=images&amp;cd=&amp;cad=rja&amp;docid=0P-jj2maO8sgIM&amp;tbnid=fb0YwqI8X4iZyM:&amp;ved=0CAUQjRw&amp;url=http://www.bd.com/scripts/brasil/productsdrilldown.asp?CatID=115&amp;SubID=308&amp;siteID=10056&amp;d=brasil&amp;s=brasil&amp;sTitle=&amp;metaTitle=Microbiologia&amp;dc=brasil&amp;dcTitle=BD+-+Brasil&amp;ei=VYROUqi5JoW29QT37oGABw&amp;bvm=bv.53537100,d.eWU&amp;psig=AFQjCNFez371u_a42QXQkhPFD8bTVGwTZA&amp;ust=1380963722011165" TargetMode="Externa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google.com.br/url?sa=i&amp;rct=j&amp;q=&amp;esrc=s&amp;frm=1&amp;source=images&amp;cd=&amp;cad=rja&amp;docid=pavvj5gRjhpdLM&amp;tbnid=I_2beohlXsFvIM:&amp;ved=0CAUQjRw&amp;url=http://www.gene-quantification.de/platform2.html&amp;ei=4IROUoW9O4eI9AShv4FY&amp;psig=AFQjCNG1Yufs8uTmD6jDC36ehMDCt7iUKw&amp;ust=1380963898721488" TargetMode="External"/><Relationship Id="rId1" Type="http://schemas.openxmlformats.org/officeDocument/2006/relationships/slideLayout" Target="../slideLayouts/slideLayout6.xml"/><Relationship Id="rId6" Type="http://schemas.openxmlformats.org/officeDocument/2006/relationships/hyperlink" Target="http://www.google.com.br/url?sa=i&amp;rct=j&amp;q=&amp;esrc=s&amp;frm=1&amp;source=images&amp;cd=&amp;cad=rja&amp;docid=8Txr-XQPLYnCQM&amp;tbnid=2NvIBf0TXpeyWM:&amp;ved=0CAUQjRw&amp;url=http://blog.results.org.uk/tag/genexpert/&amp;ei=KYVOUrLyEonO8QTS5ICoCA&amp;psig=AFQjCNG1Yufs8uTmD6jDC36ehMDCt7iUKw&amp;ust=1380963898721488" TargetMode="External"/><Relationship Id="rId5" Type="http://schemas.openxmlformats.org/officeDocument/2006/relationships/image" Target="../media/image41.jpeg"/><Relationship Id="rId4" Type="http://schemas.openxmlformats.org/officeDocument/2006/relationships/hyperlink" Target="http://www.google.com.br/url?sa=i&amp;rct=j&amp;q=&amp;esrc=s&amp;frm=1&amp;source=images&amp;cd=&amp;cad=rja&amp;docid=-sMdF-j3mwyVLM&amp;tbnid=LlEyGnNAl_X5_M:&amp;ved=0CAUQjRw&amp;url=http://www.ahsoman.com/GenXpert.aspx&amp;ei=AYVOUtmOMJPm9gSBroH4DA&amp;psig=AFQjCNG1Yufs8uTmD6jDC36ehMDCt7iUKw&amp;ust=138096389872148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uact=8&amp;ved=0CAcQjRxqFQoTCPKy-9rb6cYCFQHNgAodG_ECFQ&amp;url=http://www.ncbi.nlm.nih.gov/pmc/journals/2542/&amp;ei=YeqsVbL-IIGagwSb4ouoAQ&amp;bvm=bv.98197061,d.eXY&amp;psig=AFQjCNEt4vsyOh7vMRb6xSxMLkXAt-Omfg&amp;ust=1437481940696186"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br/url?sa=i&amp;rct=j&amp;q=&amp;esrc=s&amp;source=images&amp;cd=&amp;cad=rja&amp;uact=8&amp;ved=0ahUKEwi-9bfI69nTAhVDEJAKHSuFCkcQjRwIBw&amp;url=http://www.impatientoptimists.org/Posts/2016/02/TB-beats-HIV-as-the-leading-infectious-disease-cause-of-death-worldwide&amp;psig=AFQjCNFoWBIZ8SQmh4kat94QuVot-8KuCQ&amp;ust=1494111047073371"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3356992"/>
            <a:ext cx="9144000" cy="1728192"/>
          </a:xfrm>
        </p:spPr>
        <p:txBody>
          <a:bodyPr/>
          <a:lstStyle/>
          <a:p>
            <a:pPr>
              <a:spcAft>
                <a:spcPts val="1200"/>
              </a:spcAft>
            </a:pPr>
            <a:r>
              <a:rPr lang="pt-BR" sz="4400" dirty="0" smtClean="0">
                <a:effectLst>
                  <a:outerShdw blurRad="38100" dist="38100" dir="2700000" algn="tl">
                    <a:srgbClr val="000000">
                      <a:alpha val="43137"/>
                    </a:srgbClr>
                  </a:outerShdw>
                </a:effectLst>
              </a:rPr>
              <a:t>Diagnóstico e Manejo da Tuberculose</a:t>
            </a:r>
            <a:endParaRPr lang="pt-BR" sz="6000" dirty="0" smtClean="0">
              <a:effectLst>
                <a:outerShdw blurRad="38100" dist="38100" dir="2700000" algn="tl">
                  <a:srgbClr val="000000">
                    <a:alpha val="43137"/>
                  </a:srgbClr>
                </a:outerShdw>
              </a:effectLst>
            </a:endParaRPr>
          </a:p>
        </p:txBody>
      </p:sp>
      <p:pic>
        <p:nvPicPr>
          <p:cNvPr id="5" name="Imagem 1"/>
          <p:cNvPicPr>
            <a:picLocks noChangeAspect="1"/>
          </p:cNvPicPr>
          <p:nvPr/>
        </p:nvPicPr>
        <p:blipFill>
          <a:blip r:embed="rId3" cstate="email"/>
          <a:srcRect/>
          <a:stretch>
            <a:fillRect/>
          </a:stretch>
        </p:blipFill>
        <p:spPr bwMode="auto">
          <a:xfrm>
            <a:off x="0" y="230906"/>
            <a:ext cx="9144000" cy="1685926"/>
          </a:xfrm>
          <a:prstGeom prst="rect">
            <a:avLst/>
          </a:prstGeom>
          <a:ln>
            <a:noFill/>
          </a:ln>
          <a:effectLst>
            <a:outerShdw blurRad="292100" dist="139700" dir="2700000" algn="tl" rotWithShape="0">
              <a:srgbClr val="333333">
                <a:alpha val="65000"/>
              </a:srgbClr>
            </a:outerShdw>
          </a:effectLst>
        </p:spPr>
      </p:pic>
      <p:sp>
        <p:nvSpPr>
          <p:cNvPr id="6" name="Rectangle 5"/>
          <p:cNvSpPr>
            <a:spLocks noChangeArrowheads="1"/>
          </p:cNvSpPr>
          <p:nvPr/>
        </p:nvSpPr>
        <p:spPr bwMode="auto">
          <a:xfrm>
            <a:off x="0" y="5517232"/>
            <a:ext cx="9144000" cy="935956"/>
          </a:xfrm>
          <a:prstGeom prst="rect">
            <a:avLst/>
          </a:prstGeom>
          <a:noFill/>
          <a:ln w="9525">
            <a:noFill/>
            <a:miter lim="800000"/>
            <a:headEnd/>
            <a:tailEnd/>
          </a:ln>
          <a:effectLst/>
        </p:spPr>
        <p:txBody>
          <a:bodyPr/>
          <a:lstStyle/>
          <a:p>
            <a:pPr algn="ctr">
              <a:spcBef>
                <a:spcPct val="20000"/>
              </a:spcBef>
              <a:defRPr/>
            </a:pPr>
            <a:r>
              <a:rPr lang="pt-BR" sz="2400" b="1" dirty="0">
                <a:solidFill>
                  <a:srgbClr val="003300"/>
                </a:solidFill>
                <a:latin typeface="Arial" charset="0"/>
                <a:cs typeface="Arial" charset="0"/>
              </a:rPr>
              <a:t>Prof. Valdes Roberto </a:t>
            </a:r>
            <a:r>
              <a:rPr lang="pt-BR" sz="2400" b="1" dirty="0" smtClean="0">
                <a:solidFill>
                  <a:srgbClr val="003300"/>
                </a:solidFill>
                <a:latin typeface="Arial" charset="0"/>
                <a:cs typeface="Arial" charset="0"/>
              </a:rPr>
              <a:t>Bollela</a:t>
            </a:r>
          </a:p>
          <a:p>
            <a:pPr>
              <a:spcBef>
                <a:spcPct val="20000"/>
              </a:spcBef>
              <a:defRPr/>
            </a:pPr>
            <a:r>
              <a:rPr lang="pt-BR" sz="1400" dirty="0" smtClean="0">
                <a:solidFill>
                  <a:srgbClr val="003300"/>
                </a:solidFill>
                <a:latin typeface="Arial" charset="0"/>
                <a:cs typeface="Arial" charset="0"/>
              </a:rPr>
              <a:t>          Divisão de Moléstias Infecciosas e Tropicais	       Professor Convidado </a:t>
            </a:r>
            <a:r>
              <a:rPr lang="pt-BR" sz="1400" i="1" dirty="0" smtClean="0">
                <a:solidFill>
                  <a:srgbClr val="003300"/>
                </a:solidFill>
                <a:latin typeface="Arial" charset="0"/>
                <a:cs typeface="Arial" charset="0"/>
              </a:rPr>
              <a:t>FAIMER Institute </a:t>
            </a:r>
          </a:p>
          <a:p>
            <a:pPr algn="ctr">
              <a:spcBef>
                <a:spcPct val="20000"/>
              </a:spcBef>
              <a:defRPr/>
            </a:pPr>
            <a:r>
              <a:rPr lang="pt-BR" sz="1400" dirty="0" smtClean="0">
                <a:solidFill>
                  <a:srgbClr val="003300"/>
                </a:solidFill>
                <a:latin typeface="Arial" charset="0"/>
                <a:cs typeface="Arial" charset="0"/>
              </a:rPr>
              <a:t>  Departamento </a:t>
            </a:r>
            <a:r>
              <a:rPr lang="pt-BR" sz="1400" dirty="0">
                <a:solidFill>
                  <a:srgbClr val="003300"/>
                </a:solidFill>
                <a:latin typeface="Arial" charset="0"/>
                <a:cs typeface="Arial" charset="0"/>
              </a:rPr>
              <a:t>de Clínica Médica – </a:t>
            </a:r>
            <a:r>
              <a:rPr lang="pt-BR" sz="1400" dirty="0" smtClean="0">
                <a:solidFill>
                  <a:srgbClr val="003300"/>
                </a:solidFill>
                <a:latin typeface="Arial" charset="0"/>
                <a:cs typeface="Arial" charset="0"/>
              </a:rPr>
              <a:t>FMRP-USP	   Philadelphia-USA  e  FAIMER Brasil</a:t>
            </a:r>
            <a:r>
              <a:rPr lang="pt-BR" sz="1400" dirty="0" smtClean="0">
                <a:solidFill>
                  <a:schemeClr val="bg1"/>
                </a:solidFill>
                <a:latin typeface="Arial" charset="0"/>
                <a:cs typeface="Arial" charset="0"/>
              </a:rPr>
              <a:t>		___</a:t>
            </a:r>
            <a:endParaRPr lang="pt-BR" dirty="0">
              <a:solidFill>
                <a:schemeClr val="bg1"/>
              </a:solidFill>
              <a:latin typeface="Arial" charset="0"/>
              <a:cs typeface="Arial" charset="0"/>
            </a:endParaRPr>
          </a:p>
          <a:p>
            <a:pPr algn="ctr">
              <a:spcBef>
                <a:spcPct val="20000"/>
              </a:spcBef>
              <a:defRPr/>
            </a:pPr>
            <a:endParaRPr lang="pt-BR" sz="2400" dirty="0">
              <a:solidFill>
                <a:srgbClr val="003300"/>
              </a:solidFill>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smtClean="0"/>
              <a:t>Transmissão</a:t>
            </a:r>
          </a:p>
        </p:txBody>
      </p:sp>
      <p:sp>
        <p:nvSpPr>
          <p:cNvPr id="22531" name="Rectangle 3"/>
          <p:cNvSpPr>
            <a:spLocks noGrp="1" noChangeArrowheads="1"/>
          </p:cNvSpPr>
          <p:nvPr>
            <p:ph type="body" idx="1"/>
          </p:nvPr>
        </p:nvSpPr>
        <p:spPr>
          <a:xfrm>
            <a:off x="395288" y="1989138"/>
            <a:ext cx="3889375" cy="4335462"/>
          </a:xfrm>
        </p:spPr>
        <p:txBody>
          <a:bodyPr/>
          <a:lstStyle/>
          <a:p>
            <a:pPr eaLnBrk="1" hangingPunct="1"/>
            <a:r>
              <a:rPr lang="pt-BR" sz="2600" dirty="0" smtClean="0"/>
              <a:t>A propagação da tuberculose está intimamente ligada às </a:t>
            </a:r>
            <a:r>
              <a:rPr lang="pt-BR" sz="2600" b="1" dirty="0" smtClean="0">
                <a:solidFill>
                  <a:srgbClr val="FF3300"/>
                </a:solidFill>
              </a:rPr>
              <a:t>condições de vida</a:t>
            </a:r>
            <a:r>
              <a:rPr lang="pt-BR" sz="2600" b="1" dirty="0" smtClean="0"/>
              <a:t> </a:t>
            </a:r>
            <a:r>
              <a:rPr lang="pt-BR" sz="2600" dirty="0" smtClean="0"/>
              <a:t>da população. </a:t>
            </a:r>
          </a:p>
          <a:p>
            <a:pPr eaLnBrk="1" hangingPunct="1"/>
            <a:r>
              <a:rPr lang="pt-BR" sz="2600" dirty="0" smtClean="0"/>
              <a:t>Sua prevalência é maior nas</a:t>
            </a:r>
            <a:r>
              <a:rPr lang="pt-BR" sz="2600" dirty="0" smtClean="0">
                <a:solidFill>
                  <a:srgbClr val="0066FF"/>
                </a:solidFill>
              </a:rPr>
              <a:t> </a:t>
            </a:r>
            <a:r>
              <a:rPr lang="pt-BR" sz="2600" b="1" dirty="0" smtClean="0">
                <a:solidFill>
                  <a:srgbClr val="FF3300"/>
                </a:solidFill>
              </a:rPr>
              <a:t>periferias</a:t>
            </a:r>
            <a:r>
              <a:rPr lang="pt-BR" sz="2600" dirty="0" smtClean="0">
                <a:solidFill>
                  <a:srgbClr val="0066FF"/>
                </a:solidFill>
              </a:rPr>
              <a:t> </a:t>
            </a:r>
            <a:r>
              <a:rPr lang="pt-BR" sz="2600" dirty="0" smtClean="0"/>
              <a:t>das grandes cidades.</a:t>
            </a:r>
            <a:endParaRPr lang="pt-BR" sz="2600" dirty="0" smtClean="0">
              <a:solidFill>
                <a:srgbClr val="0066FF"/>
              </a:solidFill>
            </a:endParaRPr>
          </a:p>
        </p:txBody>
      </p:sp>
      <p:pic>
        <p:nvPicPr>
          <p:cNvPr id="22532" name="Picture 4" descr="MVC-005F"/>
          <p:cNvPicPr>
            <a:picLocks noChangeAspect="1" noChangeArrowheads="1"/>
          </p:cNvPicPr>
          <p:nvPr/>
        </p:nvPicPr>
        <p:blipFill>
          <a:blip r:embed="rId3" cstate="email"/>
          <a:srcRect/>
          <a:stretch>
            <a:fillRect/>
          </a:stretch>
        </p:blipFill>
        <p:spPr bwMode="auto">
          <a:xfrm>
            <a:off x="4356100" y="3270250"/>
            <a:ext cx="4724400" cy="3543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14"/>
          <p:cNvPicPr>
            <a:picLocks noChangeAspect="1" noChangeArrowheads="1"/>
          </p:cNvPicPr>
          <p:nvPr/>
        </p:nvPicPr>
        <p:blipFill>
          <a:blip r:embed="rId3" cstate="email"/>
          <a:srcRect/>
          <a:stretch>
            <a:fillRect/>
          </a:stretch>
        </p:blipFill>
        <p:spPr bwMode="auto">
          <a:xfrm>
            <a:off x="1835150" y="3644900"/>
            <a:ext cx="3168650" cy="2952750"/>
          </a:xfrm>
          <a:prstGeom prst="rect">
            <a:avLst/>
          </a:prstGeom>
          <a:noFill/>
          <a:ln w="9525">
            <a:noFill/>
            <a:miter lim="800000"/>
            <a:headEnd/>
            <a:tailEnd/>
          </a:ln>
        </p:spPr>
      </p:pic>
      <p:sp>
        <p:nvSpPr>
          <p:cNvPr id="38914" name="Rectangle 2"/>
          <p:cNvSpPr>
            <a:spLocks noGrp="1" noChangeArrowheads="1"/>
          </p:cNvSpPr>
          <p:nvPr>
            <p:ph type="title"/>
          </p:nvPr>
        </p:nvSpPr>
        <p:spPr/>
        <p:txBody>
          <a:bodyPr/>
          <a:lstStyle/>
          <a:p>
            <a:pPr eaLnBrk="1" hangingPunct="1"/>
            <a:r>
              <a:rPr lang="pt-BR" smtClean="0"/>
              <a:t>Complexo Primário</a:t>
            </a:r>
          </a:p>
        </p:txBody>
      </p:sp>
      <p:sp>
        <p:nvSpPr>
          <p:cNvPr id="38915" name="Rectangle 3"/>
          <p:cNvSpPr>
            <a:spLocks noGrp="1" noChangeArrowheads="1"/>
          </p:cNvSpPr>
          <p:nvPr>
            <p:ph idx="1"/>
          </p:nvPr>
        </p:nvSpPr>
        <p:spPr>
          <a:xfrm>
            <a:off x="312738" y="1628775"/>
            <a:ext cx="8507412" cy="1828800"/>
          </a:xfrm>
        </p:spPr>
        <p:txBody>
          <a:bodyPr/>
          <a:lstStyle/>
          <a:p>
            <a:pPr marL="533400" indent="-533400" eaLnBrk="1" hangingPunct="1">
              <a:lnSpc>
                <a:spcPct val="140000"/>
              </a:lnSpc>
            </a:pPr>
            <a:r>
              <a:rPr lang="pt-BR" dirty="0" smtClean="0">
                <a:sym typeface="Wingdings" pitchFamily="2" charset="2"/>
              </a:rPr>
              <a:t>Complexo primário </a:t>
            </a:r>
            <a:r>
              <a:rPr lang="pt-BR" sz="2400" dirty="0" smtClean="0">
                <a:sym typeface="Wingdings" pitchFamily="2" charset="2"/>
              </a:rPr>
              <a:t>(na primoinfecção)</a:t>
            </a:r>
            <a:endParaRPr lang="pt-BR" dirty="0" smtClean="0">
              <a:sym typeface="Wingdings" pitchFamily="2" charset="2"/>
            </a:endParaRPr>
          </a:p>
          <a:p>
            <a:pPr marL="914400" lvl="1" indent="-457200" eaLnBrk="1" hangingPunct="1">
              <a:lnSpc>
                <a:spcPct val="140000"/>
              </a:lnSpc>
            </a:pPr>
            <a:r>
              <a:rPr lang="pt-BR" sz="2400" dirty="0" smtClean="0">
                <a:sym typeface="Wingdings" pitchFamily="2" charset="2"/>
              </a:rPr>
              <a:t>Cancro de inoculação + linfangite + adenopatia satélite</a:t>
            </a:r>
          </a:p>
          <a:p>
            <a:pPr marL="914400" lvl="1" indent="-457200" eaLnBrk="1" hangingPunct="1">
              <a:lnSpc>
                <a:spcPct val="140000"/>
              </a:lnSpc>
            </a:pPr>
            <a:r>
              <a:rPr lang="pt-BR" sz="2400" dirty="0" smtClean="0">
                <a:sym typeface="Wingdings" pitchFamily="2" charset="2"/>
              </a:rPr>
              <a:t>Disseminação hematogênica</a:t>
            </a:r>
          </a:p>
        </p:txBody>
      </p:sp>
      <p:sp>
        <p:nvSpPr>
          <p:cNvPr id="38916" name="Text Box 13"/>
          <p:cNvSpPr txBox="1">
            <a:spLocks noChangeArrowheads="1"/>
          </p:cNvSpPr>
          <p:nvPr/>
        </p:nvSpPr>
        <p:spPr bwMode="auto">
          <a:xfrm>
            <a:off x="4788024" y="4621213"/>
            <a:ext cx="3887664" cy="904863"/>
          </a:xfrm>
          <a:prstGeom prst="rect">
            <a:avLst/>
          </a:prstGeom>
          <a:noFill/>
          <a:ln w="9525">
            <a:noFill/>
            <a:miter lim="800000"/>
            <a:headEnd/>
            <a:tailEnd/>
          </a:ln>
        </p:spPr>
        <p:txBody>
          <a:bodyPr wrap="square">
            <a:spAutoFit/>
          </a:bodyPr>
          <a:lstStyle/>
          <a:p>
            <a:pPr eaLnBrk="0" hangingPunct="0">
              <a:lnSpc>
                <a:spcPct val="120000"/>
              </a:lnSpc>
            </a:pPr>
            <a:r>
              <a:rPr lang="pt-BR" sz="2200" b="1" dirty="0"/>
              <a:t>Se autolimitado</a:t>
            </a:r>
            <a:r>
              <a:rPr lang="pt-BR" sz="2200" dirty="0"/>
              <a:t>, teremos a </a:t>
            </a:r>
            <a:r>
              <a:rPr lang="pt-BR" sz="2200" b="1" u="sng" dirty="0" smtClean="0">
                <a:solidFill>
                  <a:srgbClr val="FF0000"/>
                </a:solidFill>
              </a:rPr>
              <a:t>VIRAGEM TUBERCULÍNICA</a:t>
            </a:r>
            <a:endParaRPr lang="pt-BR" sz="2200" b="1" u="sng" dirty="0">
              <a:solidFill>
                <a:srgbClr val="FF0000"/>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pt-BR" smtClean="0"/>
              <a:t>Prova Tuberculínica</a:t>
            </a:r>
          </a:p>
        </p:txBody>
      </p:sp>
      <p:sp>
        <p:nvSpPr>
          <p:cNvPr id="33795" name="Rectangle 3"/>
          <p:cNvSpPr>
            <a:spLocks noGrp="1" noChangeArrowheads="1"/>
          </p:cNvSpPr>
          <p:nvPr>
            <p:ph type="body" idx="1"/>
          </p:nvPr>
        </p:nvSpPr>
        <p:spPr>
          <a:xfrm>
            <a:off x="179388" y="1782763"/>
            <a:ext cx="4752975" cy="4886325"/>
          </a:xfrm>
        </p:spPr>
        <p:txBody>
          <a:bodyPr/>
          <a:lstStyle/>
          <a:p>
            <a:pPr eaLnBrk="1" hangingPunct="1"/>
            <a:r>
              <a:rPr lang="pt-BR" sz="2400" b="1" dirty="0" smtClean="0">
                <a:solidFill>
                  <a:srgbClr val="FF3300"/>
                </a:solidFill>
              </a:rPr>
              <a:t>Teste tuberculínico</a:t>
            </a:r>
            <a:r>
              <a:rPr lang="pt-BR" sz="2400" dirty="0" smtClean="0">
                <a:solidFill>
                  <a:srgbClr val="FF3300"/>
                </a:solidFill>
              </a:rPr>
              <a:t>:</a:t>
            </a:r>
          </a:p>
          <a:p>
            <a:pPr lvl="1" eaLnBrk="1" hangingPunct="1"/>
            <a:r>
              <a:rPr lang="pt-BR" sz="2000" dirty="0" smtClean="0"/>
              <a:t>A técnica de aplicação </a:t>
            </a:r>
            <a:r>
              <a:rPr lang="pt-BR" sz="2000" dirty="0" smtClean="0">
                <a:solidFill>
                  <a:srgbClr val="FF3300"/>
                </a:solidFill>
              </a:rPr>
              <a:t>(</a:t>
            </a:r>
            <a:r>
              <a:rPr lang="pt-BR" sz="2000" b="1" dirty="0" smtClean="0">
                <a:solidFill>
                  <a:srgbClr val="FF3300"/>
                </a:solidFill>
              </a:rPr>
              <a:t>Mantoux</a:t>
            </a:r>
            <a:r>
              <a:rPr lang="pt-BR" sz="2000" dirty="0" smtClean="0">
                <a:solidFill>
                  <a:srgbClr val="FF3300"/>
                </a:solidFill>
              </a:rPr>
              <a:t>)</a:t>
            </a:r>
            <a:endParaRPr lang="pt-BR" sz="2000" dirty="0" smtClean="0"/>
          </a:p>
          <a:p>
            <a:pPr lvl="1" eaLnBrk="1" hangingPunct="1"/>
            <a:endParaRPr lang="pt-BR" sz="2000" dirty="0" smtClean="0"/>
          </a:p>
          <a:p>
            <a:pPr lvl="1" eaLnBrk="1" hangingPunct="1"/>
            <a:r>
              <a:rPr lang="pt-BR" sz="2000" dirty="0" smtClean="0"/>
              <a:t>A injeção (INTRADÉRMICA) do PPD faz aparecer uma pequena área de limites precisos, pálida e de aspecto pontilhado como </a:t>
            </a:r>
            <a:r>
              <a:rPr lang="pt-BR" sz="2000" b="1" dirty="0" smtClean="0"/>
              <a:t>casca de laranja</a:t>
            </a:r>
            <a:endParaRPr lang="pt-BR" sz="2000" dirty="0" smtClean="0"/>
          </a:p>
          <a:p>
            <a:pPr lvl="1" eaLnBrk="1" hangingPunct="1">
              <a:buNone/>
            </a:pPr>
            <a:endParaRPr lang="pt-BR" sz="2000" dirty="0" smtClean="0"/>
          </a:p>
        </p:txBody>
      </p:sp>
      <p:grpSp>
        <p:nvGrpSpPr>
          <p:cNvPr id="2" name="Group 4"/>
          <p:cNvGrpSpPr>
            <a:grpSpLocks/>
          </p:cNvGrpSpPr>
          <p:nvPr/>
        </p:nvGrpSpPr>
        <p:grpSpPr bwMode="auto">
          <a:xfrm>
            <a:off x="5029201" y="4495802"/>
            <a:ext cx="3505200" cy="2389189"/>
            <a:chOff x="3168" y="2832"/>
            <a:chExt cx="2208" cy="1505"/>
          </a:xfrm>
        </p:grpSpPr>
        <p:pic>
          <p:nvPicPr>
            <p:cNvPr id="33800" name="Picture 5" descr="vacinacao7"/>
            <p:cNvPicPr>
              <a:picLocks noChangeAspect="1" noChangeArrowheads="1"/>
            </p:cNvPicPr>
            <p:nvPr/>
          </p:nvPicPr>
          <p:blipFill>
            <a:blip r:embed="rId3" cstate="email"/>
            <a:srcRect/>
            <a:stretch>
              <a:fillRect/>
            </a:stretch>
          </p:blipFill>
          <p:spPr bwMode="auto">
            <a:xfrm>
              <a:off x="3168" y="2832"/>
              <a:ext cx="2208" cy="1389"/>
            </a:xfrm>
            <a:prstGeom prst="rect">
              <a:avLst/>
            </a:prstGeom>
            <a:noFill/>
            <a:ln w="9525">
              <a:noFill/>
              <a:miter lim="800000"/>
              <a:headEnd/>
              <a:tailEnd/>
            </a:ln>
          </p:spPr>
        </p:pic>
        <p:sp>
          <p:nvSpPr>
            <p:cNvPr id="33801" name="Text Box 6"/>
            <p:cNvSpPr txBox="1">
              <a:spLocks noChangeArrowheads="1"/>
            </p:cNvSpPr>
            <p:nvPr/>
          </p:nvSpPr>
          <p:spPr bwMode="auto">
            <a:xfrm>
              <a:off x="3198" y="4125"/>
              <a:ext cx="2149" cy="212"/>
            </a:xfrm>
            <a:prstGeom prst="rect">
              <a:avLst/>
            </a:prstGeom>
            <a:solidFill>
              <a:schemeClr val="bg1"/>
            </a:solidFill>
            <a:ln w="9525">
              <a:noFill/>
              <a:miter lim="800000"/>
              <a:headEnd/>
              <a:tailEnd/>
            </a:ln>
          </p:spPr>
          <p:txBody>
            <a:bodyPr wrap="none">
              <a:spAutoFit/>
            </a:bodyPr>
            <a:lstStyle/>
            <a:p>
              <a:pPr eaLnBrk="0" hangingPunct="0"/>
              <a:r>
                <a:rPr lang="pt-BR" sz="1600" dirty="0">
                  <a:solidFill>
                    <a:schemeClr val="tx2"/>
                  </a:solidFill>
                </a:rPr>
                <a:t>Formação de pápula de inoculação.</a:t>
              </a:r>
            </a:p>
          </p:txBody>
        </p:sp>
      </p:grpSp>
      <p:grpSp>
        <p:nvGrpSpPr>
          <p:cNvPr id="3" name="Group 7"/>
          <p:cNvGrpSpPr>
            <a:grpSpLocks/>
          </p:cNvGrpSpPr>
          <p:nvPr/>
        </p:nvGrpSpPr>
        <p:grpSpPr bwMode="auto">
          <a:xfrm>
            <a:off x="5029200" y="2066925"/>
            <a:ext cx="3505200" cy="2441576"/>
            <a:chOff x="3168" y="1302"/>
            <a:chExt cx="2208" cy="1538"/>
          </a:xfrm>
        </p:grpSpPr>
        <p:pic>
          <p:nvPicPr>
            <p:cNvPr id="33798" name="Picture 8" descr="vacinacao9"/>
            <p:cNvPicPr>
              <a:picLocks noChangeAspect="1" noChangeArrowheads="1"/>
            </p:cNvPicPr>
            <p:nvPr/>
          </p:nvPicPr>
          <p:blipFill>
            <a:blip r:embed="rId4" cstate="email"/>
            <a:srcRect/>
            <a:stretch>
              <a:fillRect/>
            </a:stretch>
          </p:blipFill>
          <p:spPr bwMode="auto">
            <a:xfrm>
              <a:off x="3168" y="1302"/>
              <a:ext cx="2208" cy="1427"/>
            </a:xfrm>
            <a:prstGeom prst="rect">
              <a:avLst/>
            </a:prstGeom>
            <a:noFill/>
            <a:ln w="9525">
              <a:noFill/>
              <a:miter lim="800000"/>
              <a:headEnd/>
              <a:tailEnd/>
            </a:ln>
          </p:spPr>
        </p:pic>
        <p:sp>
          <p:nvSpPr>
            <p:cNvPr id="33799" name="Text Box 9"/>
            <p:cNvSpPr txBox="1">
              <a:spLocks noChangeArrowheads="1"/>
            </p:cNvSpPr>
            <p:nvPr/>
          </p:nvSpPr>
          <p:spPr bwMode="auto">
            <a:xfrm>
              <a:off x="3198" y="2628"/>
              <a:ext cx="2143" cy="212"/>
            </a:xfrm>
            <a:prstGeom prst="rect">
              <a:avLst/>
            </a:prstGeom>
            <a:solidFill>
              <a:schemeClr val="bg1"/>
            </a:solidFill>
            <a:ln w="9525">
              <a:noFill/>
              <a:miter lim="800000"/>
              <a:headEnd/>
              <a:tailEnd/>
            </a:ln>
          </p:spPr>
          <p:txBody>
            <a:bodyPr wrap="none">
              <a:spAutoFit/>
            </a:bodyPr>
            <a:lstStyle/>
            <a:p>
              <a:pPr eaLnBrk="0" hangingPunct="0"/>
              <a:r>
                <a:rPr lang="pt-BR" sz="1600" dirty="0">
                  <a:solidFill>
                    <a:schemeClr val="tx2"/>
                  </a:solidFill>
                </a:rPr>
                <a:t>Injeção intradérmica da tuberculina.</a:t>
              </a:r>
            </a:p>
          </p:txBody>
        </p:sp>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pt-BR" dirty="0" smtClean="0"/>
              <a:t>Diagnóstico de TB Latente</a:t>
            </a:r>
          </a:p>
        </p:txBody>
      </p:sp>
      <p:sp>
        <p:nvSpPr>
          <p:cNvPr id="41987" name="Rectangle 3"/>
          <p:cNvSpPr>
            <a:spLocks noGrp="1" noChangeArrowheads="1"/>
          </p:cNvSpPr>
          <p:nvPr>
            <p:ph type="body" idx="1"/>
          </p:nvPr>
        </p:nvSpPr>
        <p:spPr>
          <a:xfrm>
            <a:off x="179388" y="1844675"/>
            <a:ext cx="8785100" cy="4752975"/>
          </a:xfrm>
        </p:spPr>
        <p:txBody>
          <a:bodyPr/>
          <a:lstStyle/>
          <a:p>
            <a:pPr eaLnBrk="1" hangingPunct="1">
              <a:lnSpc>
                <a:spcPct val="110000"/>
              </a:lnSpc>
            </a:pPr>
            <a:r>
              <a:rPr lang="pt-BR" sz="2800" dirty="0" smtClean="0"/>
              <a:t>PPD; TST; Teste tuberculínico:</a:t>
            </a:r>
          </a:p>
          <a:p>
            <a:pPr lvl="1" eaLnBrk="1" hangingPunct="1">
              <a:lnSpc>
                <a:spcPct val="110000"/>
              </a:lnSpc>
            </a:pPr>
            <a:r>
              <a:rPr lang="pt-BR" sz="2200" dirty="0" smtClean="0"/>
              <a:t>A leitura deve ser realizada 72 a 96 horas após a aplicação, medindo-se com régua milimetrada o maior diâmetro transverso da área de endurecimento palpável.  </a:t>
            </a:r>
          </a:p>
          <a:p>
            <a:pPr eaLnBrk="1" hangingPunct="1">
              <a:lnSpc>
                <a:spcPct val="110000"/>
              </a:lnSpc>
            </a:pPr>
            <a:r>
              <a:rPr lang="pt-BR" sz="2600" dirty="0" smtClean="0"/>
              <a:t>O resultado, registrado em milímetros classifica-se como:</a:t>
            </a:r>
          </a:p>
          <a:p>
            <a:pPr lvl="1" eaLnBrk="1" hangingPunct="1">
              <a:lnSpc>
                <a:spcPct val="110000"/>
              </a:lnSpc>
            </a:pPr>
            <a:r>
              <a:rPr lang="pt-BR" b="1" dirty="0" smtClean="0">
                <a:solidFill>
                  <a:srgbClr val="FF3300"/>
                </a:solidFill>
              </a:rPr>
              <a:t>Não reator</a:t>
            </a:r>
          </a:p>
          <a:p>
            <a:pPr lvl="1" eaLnBrk="1" hangingPunct="1">
              <a:lnSpc>
                <a:spcPct val="110000"/>
              </a:lnSpc>
            </a:pPr>
            <a:r>
              <a:rPr lang="pt-BR" b="1" dirty="0" smtClean="0">
                <a:solidFill>
                  <a:srgbClr val="FF3300"/>
                </a:solidFill>
              </a:rPr>
              <a:t>Reator</a:t>
            </a:r>
            <a:endParaRPr lang="pt-BR" sz="1800" b="1" dirty="0" smtClean="0">
              <a:solidFill>
                <a:srgbClr val="FF3300"/>
              </a:solidFill>
            </a:endParaRPr>
          </a:p>
          <a:p>
            <a:pPr lvl="2" eaLnBrk="1" hangingPunct="1">
              <a:lnSpc>
                <a:spcPct val="110000"/>
              </a:lnSpc>
            </a:pPr>
            <a:r>
              <a:rPr lang="pt-BR" sz="2000" b="1" dirty="0" smtClean="0"/>
              <a:t>HIV, usando iTNF</a:t>
            </a:r>
            <a:r>
              <a:rPr lang="pt-BR" sz="2000" b="1" dirty="0" smtClean="0">
                <a:sym typeface="Symbol"/>
              </a:rPr>
              <a:t> 	   5mm</a:t>
            </a:r>
            <a:endParaRPr lang="pt-BR" sz="2000" b="1" dirty="0" smtClean="0"/>
          </a:p>
          <a:p>
            <a:pPr lvl="2" eaLnBrk="1" hangingPunct="1">
              <a:lnSpc>
                <a:spcPct val="110000"/>
              </a:lnSpc>
            </a:pPr>
            <a:r>
              <a:rPr lang="pt-BR" sz="2000" b="1" dirty="0" smtClean="0"/>
              <a:t>Outras 		</a:t>
            </a:r>
            <a:r>
              <a:rPr lang="pt-BR" sz="2000" b="1" dirty="0" smtClean="0">
                <a:sym typeface="Symbol"/>
              </a:rPr>
              <a:t>  10mm</a:t>
            </a:r>
            <a:endParaRPr lang="pt-BR" sz="2000" b="1" dirty="0" smtClean="0"/>
          </a:p>
          <a:p>
            <a:pPr lvl="1" eaLnBrk="1" hangingPunct="1">
              <a:lnSpc>
                <a:spcPct val="110000"/>
              </a:lnSpc>
            </a:pPr>
            <a:endParaRPr lang="pt-BR" sz="2000" dirty="0" smtClean="0"/>
          </a:p>
        </p:txBody>
      </p:sp>
      <p:sp>
        <p:nvSpPr>
          <p:cNvPr id="41988" name="Text Box 5"/>
          <p:cNvSpPr txBox="1">
            <a:spLocks noChangeArrowheads="1"/>
          </p:cNvSpPr>
          <p:nvPr/>
        </p:nvSpPr>
        <p:spPr bwMode="auto">
          <a:xfrm>
            <a:off x="5334000" y="6121400"/>
            <a:ext cx="3810000" cy="403225"/>
          </a:xfrm>
          <a:prstGeom prst="rect">
            <a:avLst/>
          </a:prstGeom>
          <a:noFill/>
          <a:ln w="9525">
            <a:noFill/>
            <a:miter lim="800000"/>
            <a:headEnd/>
            <a:tailEnd/>
          </a:ln>
        </p:spPr>
        <p:txBody>
          <a:bodyPr/>
          <a:lstStyle/>
          <a:p>
            <a:pPr algn="ctr" eaLnBrk="0" hangingPunct="0"/>
            <a:r>
              <a:rPr lang="pt-BR" b="1">
                <a:solidFill>
                  <a:srgbClr val="FFFFFF"/>
                </a:solidFill>
                <a:latin typeface="Century Gothic" pitchFamily="34" charset="0"/>
              </a:rPr>
              <a:t>Mensuração Correta</a:t>
            </a:r>
          </a:p>
        </p:txBody>
      </p:sp>
      <p:pic>
        <p:nvPicPr>
          <p:cNvPr id="41989" name="Picture 6" descr="vacinacao8"/>
          <p:cNvPicPr>
            <a:picLocks noChangeAspect="1" noChangeArrowheads="1"/>
          </p:cNvPicPr>
          <p:nvPr/>
        </p:nvPicPr>
        <p:blipFill>
          <a:blip r:embed="rId3" cstate="email"/>
          <a:srcRect/>
          <a:stretch>
            <a:fillRect/>
          </a:stretch>
        </p:blipFill>
        <p:spPr bwMode="auto">
          <a:xfrm>
            <a:off x="5460512" y="4365104"/>
            <a:ext cx="3618401" cy="2448446"/>
          </a:xfrm>
          <a:prstGeom prst="rect">
            <a:avLst/>
          </a:prstGeom>
          <a:noFill/>
          <a:ln w="9525">
            <a:noFill/>
            <a:miter lim="800000"/>
            <a:headEnd/>
            <a:tailEnd/>
          </a:ln>
        </p:spPr>
      </p:pic>
      <p:pic>
        <p:nvPicPr>
          <p:cNvPr id="405506" name="Picture 2"/>
          <p:cNvPicPr>
            <a:picLocks noChangeAspect="1" noChangeArrowheads="1"/>
          </p:cNvPicPr>
          <p:nvPr/>
        </p:nvPicPr>
        <p:blipFill>
          <a:blip r:embed="rId4" cstate="print"/>
          <a:srcRect/>
          <a:stretch>
            <a:fillRect/>
          </a:stretch>
        </p:blipFill>
        <p:spPr bwMode="auto">
          <a:xfrm rot="16200000">
            <a:off x="5853140" y="3558012"/>
            <a:ext cx="2717850" cy="3792877"/>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dissolve">
                                      <p:cBhvr>
                                        <p:cTn id="7" dur="500"/>
                                        <p:tgtEl>
                                          <p:spTgt spid="405506"/>
                                        </p:tgtEl>
                                      </p:cBhvr>
                                    </p:animEffect>
                                  </p:childTnLst>
                                </p:cTn>
                              </p:par>
                              <p:par>
                                <p:cTn id="8" presetID="9" presetClass="entr" presetSubtype="0" fill="hold" nodeType="withEffect">
                                  <p:stCondLst>
                                    <p:cond delay="0"/>
                                  </p:stCondLst>
                                  <p:childTnLst>
                                    <p:set>
                                      <p:cBhvr>
                                        <p:cTn id="9" dur="1" fill="hold">
                                          <p:stCondLst>
                                            <p:cond delay="0"/>
                                          </p:stCondLst>
                                        </p:cTn>
                                        <p:tgtEl>
                                          <p:spTgt spid="41987">
                                            <p:txEl>
                                              <p:pRg st="4" end="4"/>
                                            </p:txEl>
                                          </p:spTgt>
                                        </p:tgtEl>
                                        <p:attrNameLst>
                                          <p:attrName>style.visibility</p:attrName>
                                        </p:attrNameLst>
                                      </p:cBhvr>
                                      <p:to>
                                        <p:strVal val="visible"/>
                                      </p:to>
                                    </p:set>
                                    <p:animEffect transition="in" filter="dissolve">
                                      <p:cBhvr>
                                        <p:cTn id="10" dur="500"/>
                                        <p:tgtEl>
                                          <p:spTgt spid="41987">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animEffect transition="in" filter="dissolve">
                                      <p:cBhvr>
                                        <p:cTn id="13" dur="500"/>
                                        <p:tgtEl>
                                          <p:spTgt spid="41987">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1987">
                                            <p:txEl>
                                              <p:pRg st="6" end="6"/>
                                            </p:txEl>
                                          </p:spTgt>
                                        </p:tgtEl>
                                        <p:attrNameLst>
                                          <p:attrName>style.visibility</p:attrName>
                                        </p:attrNameLst>
                                      </p:cBhvr>
                                      <p:to>
                                        <p:strVal val="visible"/>
                                      </p:to>
                                    </p:set>
                                    <p:animEffect transition="in" filter="dissolve">
                                      <p:cBhvr>
                                        <p:cTn id="16"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Tuberculose Latente</a:t>
            </a:r>
            <a:endParaRPr lang="pt-BR" dirty="0"/>
          </a:p>
        </p:txBody>
      </p:sp>
      <p:pic>
        <p:nvPicPr>
          <p:cNvPr id="544770" name="Picture 2" descr="Imagem relacionada"/>
          <p:cNvPicPr>
            <a:picLocks noChangeAspect="1" noChangeArrowheads="1"/>
          </p:cNvPicPr>
          <p:nvPr/>
        </p:nvPicPr>
        <p:blipFill>
          <a:blip r:embed="rId2" cstate="print"/>
          <a:srcRect/>
          <a:stretch>
            <a:fillRect/>
          </a:stretch>
        </p:blipFill>
        <p:spPr bwMode="auto">
          <a:xfrm>
            <a:off x="0" y="1556461"/>
            <a:ext cx="5724128" cy="5394991"/>
          </a:xfrm>
          <a:prstGeom prst="ellipse">
            <a:avLst/>
          </a:prstGeom>
          <a:ln>
            <a:noFill/>
          </a:ln>
          <a:effectLst>
            <a:softEdge rad="112500"/>
          </a:effectLst>
        </p:spPr>
      </p:pic>
      <p:sp>
        <p:nvSpPr>
          <p:cNvPr id="5" name="TextBox 4"/>
          <p:cNvSpPr txBox="1"/>
          <p:nvPr/>
        </p:nvSpPr>
        <p:spPr>
          <a:xfrm>
            <a:off x="4932040" y="2636912"/>
            <a:ext cx="4211960" cy="2308324"/>
          </a:xfrm>
          <a:prstGeom prst="rect">
            <a:avLst/>
          </a:prstGeom>
          <a:noFill/>
        </p:spPr>
        <p:txBody>
          <a:bodyPr wrap="square" rtlCol="0">
            <a:spAutoFit/>
          </a:bodyPr>
          <a:lstStyle/>
          <a:p>
            <a:pPr algn="ctr">
              <a:lnSpc>
                <a:spcPct val="200000"/>
              </a:lnSpc>
            </a:pPr>
            <a:r>
              <a:rPr lang="pt-BR" sz="2400" b="1" dirty="0" smtClean="0">
                <a:solidFill>
                  <a:srgbClr val="FF0000"/>
                </a:solidFill>
              </a:rPr>
              <a:t>1/3 população mundial está </a:t>
            </a:r>
          </a:p>
          <a:p>
            <a:pPr algn="ctr">
              <a:lnSpc>
                <a:spcPct val="200000"/>
              </a:lnSpc>
            </a:pPr>
            <a:r>
              <a:rPr lang="pt-BR" sz="2400" b="1" dirty="0" smtClean="0">
                <a:solidFill>
                  <a:srgbClr val="FF0000"/>
                </a:solidFill>
              </a:rPr>
              <a:t>infectada pelo </a:t>
            </a:r>
          </a:p>
          <a:p>
            <a:pPr algn="ctr">
              <a:lnSpc>
                <a:spcPct val="200000"/>
              </a:lnSpc>
            </a:pPr>
            <a:r>
              <a:rPr lang="pt-BR" sz="2400" b="1" i="1" dirty="0" smtClean="0">
                <a:solidFill>
                  <a:srgbClr val="FF0000"/>
                </a:solidFill>
              </a:rPr>
              <a:t>M. tuberculosis</a:t>
            </a:r>
            <a:endParaRPr lang="pt-BR" sz="2400" b="1" i="1" dirty="0">
              <a:solidFill>
                <a:srgbClr val="FF0000"/>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p:cNvPicPr>
            <a:picLocks noChangeAspect="1" noChangeArrowheads="1"/>
          </p:cNvPicPr>
          <p:nvPr/>
        </p:nvPicPr>
        <p:blipFill>
          <a:blip r:embed="rId2" cstate="email"/>
          <a:srcRect l="880" t="1834" r="4268" b="2730"/>
          <a:stretch>
            <a:fillRect/>
          </a:stretch>
        </p:blipFill>
        <p:spPr bwMode="auto">
          <a:xfrm>
            <a:off x="250825" y="1476375"/>
            <a:ext cx="8713788" cy="5265738"/>
          </a:xfrm>
          <a:prstGeom prst="rect">
            <a:avLst/>
          </a:prstGeom>
          <a:noFill/>
          <a:ln w="9525">
            <a:noFill/>
            <a:miter lim="800000"/>
            <a:headEnd/>
            <a:tailEnd/>
          </a:ln>
        </p:spPr>
      </p:pic>
      <p:sp>
        <p:nvSpPr>
          <p:cNvPr id="35843" name="Rectangle 10"/>
          <p:cNvSpPr>
            <a:spLocks noGrp="1" noChangeArrowheads="1"/>
          </p:cNvSpPr>
          <p:nvPr>
            <p:ph type="title"/>
          </p:nvPr>
        </p:nvSpPr>
        <p:spPr>
          <a:xfrm>
            <a:off x="0" y="198438"/>
            <a:ext cx="9144000" cy="998537"/>
          </a:xfrm>
        </p:spPr>
        <p:txBody>
          <a:bodyPr/>
          <a:lstStyle/>
          <a:p>
            <a:pPr eaLnBrk="1" hangingPunct="1"/>
            <a:r>
              <a:rPr lang="pt-BR" smtClean="0"/>
              <a:t>Evolução da Infecção</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2" cstate="email"/>
          <a:srcRect l="906" t="4080" r="4243" b="3210"/>
          <a:stretch>
            <a:fillRect/>
          </a:stretch>
        </p:blipFill>
        <p:spPr bwMode="auto">
          <a:xfrm>
            <a:off x="230188" y="1628775"/>
            <a:ext cx="8662987" cy="5040313"/>
          </a:xfrm>
          <a:prstGeom prst="rect">
            <a:avLst/>
          </a:prstGeom>
          <a:noFill/>
          <a:ln w="9525">
            <a:noFill/>
            <a:miter lim="800000"/>
            <a:headEnd/>
            <a:tailEnd/>
          </a:ln>
        </p:spPr>
      </p:pic>
      <p:sp>
        <p:nvSpPr>
          <p:cNvPr id="36867" name="Rectangle 10"/>
          <p:cNvSpPr>
            <a:spLocks noGrp="1" noChangeArrowheads="1"/>
          </p:cNvSpPr>
          <p:nvPr>
            <p:ph type="title"/>
          </p:nvPr>
        </p:nvSpPr>
        <p:spPr>
          <a:xfrm>
            <a:off x="0" y="188913"/>
            <a:ext cx="9144000" cy="1143000"/>
          </a:xfrm>
        </p:spPr>
        <p:txBody>
          <a:bodyPr/>
          <a:lstStyle/>
          <a:p>
            <a:pPr eaLnBrk="1" hangingPunct="1"/>
            <a:r>
              <a:rPr lang="pt-BR" smtClean="0"/>
              <a:t>Tuberculose Primária</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60350"/>
            <a:ext cx="9144000" cy="1143000"/>
          </a:xfrm>
        </p:spPr>
        <p:txBody>
          <a:bodyPr/>
          <a:lstStyle/>
          <a:p>
            <a:pPr eaLnBrk="1" hangingPunct="1"/>
            <a:r>
              <a:rPr lang="pt-BR" smtClean="0"/>
              <a:t>Tuberculose Primária</a:t>
            </a:r>
          </a:p>
        </p:txBody>
      </p:sp>
      <p:sp>
        <p:nvSpPr>
          <p:cNvPr id="37891" name="Rectangle 3"/>
          <p:cNvSpPr>
            <a:spLocks noGrp="1" noChangeArrowheads="1"/>
          </p:cNvSpPr>
          <p:nvPr>
            <p:ph type="body" idx="1"/>
          </p:nvPr>
        </p:nvSpPr>
        <p:spPr>
          <a:xfrm>
            <a:off x="304800" y="1844675"/>
            <a:ext cx="8534400" cy="4632325"/>
          </a:xfrm>
        </p:spPr>
        <p:txBody>
          <a:bodyPr/>
          <a:lstStyle/>
          <a:p>
            <a:pPr marL="514350" indent="-457200" eaLnBrk="1" hangingPunct="1"/>
            <a:r>
              <a:rPr lang="pt-BR" dirty="0" smtClean="0">
                <a:sym typeface="Wingdings" pitchFamily="2" charset="2"/>
              </a:rPr>
              <a:t>TB PRIMÁRIA: </a:t>
            </a:r>
            <a:r>
              <a:rPr lang="pt-BR" sz="2200" dirty="0" smtClean="0">
                <a:sym typeface="Wingdings" pitchFamily="2" charset="2"/>
              </a:rPr>
              <a:t>(Primeiros 2 anos após primoinfecção)</a:t>
            </a:r>
          </a:p>
          <a:p>
            <a:pPr marL="914400" lvl="1" indent="-457200" eaLnBrk="1" hangingPunct="1"/>
            <a:r>
              <a:rPr lang="pt-BR" sz="2400" dirty="0" smtClean="0">
                <a:sym typeface="Wingdings" pitchFamily="2" charset="2"/>
              </a:rPr>
              <a:t>Indivíduo não imune</a:t>
            </a:r>
          </a:p>
          <a:p>
            <a:pPr marL="1295400" lvl="2" indent="-381000" eaLnBrk="1" hangingPunct="1"/>
            <a:r>
              <a:rPr lang="pt-BR" b="1" dirty="0" smtClean="0">
                <a:sym typeface="Wingdings" pitchFamily="2" charset="2"/>
              </a:rPr>
              <a:t>Disseminação precoce (3 meses)</a:t>
            </a:r>
          </a:p>
          <a:p>
            <a:pPr marL="1714500" lvl="3" indent="-342900" eaLnBrk="1" hangingPunct="1"/>
            <a:r>
              <a:rPr lang="pt-BR" b="1" dirty="0" smtClean="0">
                <a:solidFill>
                  <a:srgbClr val="FF0000"/>
                </a:solidFill>
                <a:sym typeface="Wingdings" pitchFamily="2" charset="2"/>
              </a:rPr>
              <a:t>Meningite tuberculosa</a:t>
            </a:r>
          </a:p>
          <a:p>
            <a:pPr marL="1714500" lvl="3" indent="-342900" eaLnBrk="1" hangingPunct="1"/>
            <a:r>
              <a:rPr lang="pt-BR" b="1" dirty="0" smtClean="0">
                <a:solidFill>
                  <a:srgbClr val="FF0000"/>
                </a:solidFill>
                <a:sym typeface="Wingdings" pitchFamily="2" charset="2"/>
              </a:rPr>
              <a:t>Tuberculose miliar</a:t>
            </a:r>
          </a:p>
          <a:p>
            <a:pPr marL="1295400" lvl="2" indent="-381000" eaLnBrk="1" hangingPunct="1"/>
            <a:r>
              <a:rPr lang="pt-BR" b="1" dirty="0" smtClean="0">
                <a:sym typeface="Wingdings" pitchFamily="2" charset="2"/>
              </a:rPr>
              <a:t>Disseminação precoce </a:t>
            </a:r>
            <a:r>
              <a:rPr lang="pt-BR" dirty="0" smtClean="0">
                <a:sym typeface="Wingdings" pitchFamily="2" charset="2"/>
              </a:rPr>
              <a:t>com metástases orgânicas e </a:t>
            </a:r>
            <a:r>
              <a:rPr lang="pt-BR" b="1" dirty="0" smtClean="0">
                <a:sym typeface="Wingdings" pitchFamily="2" charset="2"/>
              </a:rPr>
              <a:t>maior latência para doença </a:t>
            </a:r>
            <a:r>
              <a:rPr lang="pt-BR" dirty="0" smtClean="0">
                <a:sym typeface="Wingdings" pitchFamily="2" charset="2"/>
              </a:rPr>
              <a:t>(3 a 12 meses)</a:t>
            </a:r>
          </a:p>
          <a:p>
            <a:pPr marL="1714500" lvl="3" indent="-342900" eaLnBrk="1" hangingPunct="1"/>
            <a:r>
              <a:rPr lang="pt-BR" sz="2400" b="1" dirty="0" smtClean="0">
                <a:solidFill>
                  <a:srgbClr val="FF0000"/>
                </a:solidFill>
                <a:sym typeface="Wingdings" pitchFamily="2" charset="2"/>
              </a:rPr>
              <a:t>TB ganglionar</a:t>
            </a:r>
          </a:p>
          <a:p>
            <a:pPr marL="1714500" lvl="3" indent="-342900" eaLnBrk="1" hangingPunct="1"/>
            <a:r>
              <a:rPr lang="pt-BR" dirty="0" smtClean="0">
                <a:sym typeface="Wingdings" pitchFamily="2" charset="2"/>
              </a:rPr>
              <a:t>TB pulmonar</a:t>
            </a:r>
          </a:p>
          <a:p>
            <a:pPr marL="1714500" lvl="3" indent="-342900" eaLnBrk="1" hangingPunct="1"/>
            <a:r>
              <a:rPr lang="pt-BR" dirty="0" smtClean="0">
                <a:sym typeface="Wingdings" pitchFamily="2" charset="2"/>
              </a:rPr>
              <a:t>TB renal</a:t>
            </a:r>
            <a:endParaRPr lang="pt-BR" sz="1800" dirty="0" smtClean="0">
              <a:sym typeface="Wingdings" pitchFamily="2" charset="2"/>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p:cNvPicPr>
            <a:picLocks noChangeAspect="1" noChangeArrowheads="1"/>
          </p:cNvPicPr>
          <p:nvPr/>
        </p:nvPicPr>
        <p:blipFill>
          <a:blip r:embed="rId2" cstate="email"/>
          <a:srcRect l="880" t="2716" r="2574" b="3210"/>
          <a:stretch>
            <a:fillRect/>
          </a:stretch>
        </p:blipFill>
        <p:spPr bwMode="auto">
          <a:xfrm>
            <a:off x="287338" y="1604963"/>
            <a:ext cx="8605837" cy="5208587"/>
          </a:xfrm>
          <a:prstGeom prst="rect">
            <a:avLst/>
          </a:prstGeom>
          <a:noFill/>
          <a:ln w="9525">
            <a:noFill/>
            <a:miter lim="800000"/>
            <a:headEnd/>
            <a:tailEnd/>
          </a:ln>
        </p:spPr>
      </p:pic>
      <p:sp>
        <p:nvSpPr>
          <p:cNvPr id="38915" name="Rectangle 10"/>
          <p:cNvSpPr>
            <a:spLocks noGrp="1" noChangeArrowheads="1"/>
          </p:cNvSpPr>
          <p:nvPr>
            <p:ph type="title"/>
          </p:nvPr>
        </p:nvSpPr>
        <p:spPr/>
        <p:txBody>
          <a:bodyPr/>
          <a:lstStyle/>
          <a:p>
            <a:pPr eaLnBrk="1" hangingPunct="1"/>
            <a:r>
              <a:rPr lang="pt-BR" smtClean="0"/>
              <a:t>TB pós primária</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88913"/>
            <a:ext cx="9144000" cy="1143000"/>
          </a:xfrm>
        </p:spPr>
        <p:txBody>
          <a:bodyPr/>
          <a:lstStyle/>
          <a:p>
            <a:pPr eaLnBrk="1" hangingPunct="1"/>
            <a:r>
              <a:rPr lang="pt-BR" smtClean="0"/>
              <a:t>Tuberculose Pós Primária</a:t>
            </a:r>
          </a:p>
        </p:txBody>
      </p:sp>
      <p:sp>
        <p:nvSpPr>
          <p:cNvPr id="39939" name="Rectangle 3"/>
          <p:cNvSpPr>
            <a:spLocks noGrp="1" noChangeArrowheads="1"/>
          </p:cNvSpPr>
          <p:nvPr>
            <p:ph type="body" idx="1"/>
          </p:nvPr>
        </p:nvSpPr>
        <p:spPr>
          <a:xfrm>
            <a:off x="457200" y="1720850"/>
            <a:ext cx="8229600" cy="4876800"/>
          </a:xfrm>
        </p:spPr>
        <p:txBody>
          <a:bodyPr/>
          <a:lstStyle/>
          <a:p>
            <a:pPr eaLnBrk="1" hangingPunct="1"/>
            <a:r>
              <a:rPr lang="pt-BR" sz="2800" dirty="0" smtClean="0"/>
              <a:t>Reativação endógena X Reinfecção exógena</a:t>
            </a:r>
          </a:p>
          <a:p>
            <a:pPr eaLnBrk="1" hangingPunct="1"/>
            <a:r>
              <a:rPr lang="pt-BR" sz="2800" dirty="0" smtClean="0"/>
              <a:t>Indivíduo imune</a:t>
            </a:r>
          </a:p>
          <a:p>
            <a:pPr lvl="1" eaLnBrk="1" hangingPunct="1"/>
            <a:r>
              <a:rPr lang="pt-BR" sz="2400" b="1" dirty="0" smtClean="0"/>
              <a:t>Formas clínicas:</a:t>
            </a:r>
          </a:p>
          <a:p>
            <a:pPr lvl="2" eaLnBrk="1" hangingPunct="1"/>
            <a:r>
              <a:rPr lang="pt-BR" b="1" u="sng" dirty="0" smtClean="0"/>
              <a:t>Pulmonar (absoluta maioria</a:t>
            </a:r>
            <a:r>
              <a:rPr lang="pt-BR" dirty="0" smtClean="0"/>
              <a:t>, com até 90% dos casos)</a:t>
            </a:r>
          </a:p>
          <a:p>
            <a:pPr lvl="2" eaLnBrk="1" hangingPunct="1"/>
            <a:r>
              <a:rPr lang="pt-BR" dirty="0" smtClean="0"/>
              <a:t>Extra pulmonares</a:t>
            </a:r>
          </a:p>
          <a:p>
            <a:pPr lvl="3" eaLnBrk="1" hangingPunct="1"/>
            <a:r>
              <a:rPr lang="pt-BR" dirty="0" smtClean="0"/>
              <a:t>Pleural</a:t>
            </a:r>
          </a:p>
          <a:p>
            <a:pPr lvl="3" eaLnBrk="1" hangingPunct="1"/>
            <a:r>
              <a:rPr lang="pt-BR" dirty="0" smtClean="0"/>
              <a:t>Óssea</a:t>
            </a:r>
          </a:p>
          <a:p>
            <a:pPr lvl="3" eaLnBrk="1" hangingPunct="1"/>
            <a:r>
              <a:rPr lang="pt-BR" dirty="0" smtClean="0"/>
              <a:t>Renal</a:t>
            </a:r>
          </a:p>
          <a:p>
            <a:pPr lvl="3" eaLnBrk="1" hangingPunct="1"/>
            <a:r>
              <a:rPr lang="pt-BR" dirty="0" smtClean="0"/>
              <a:t>Supra renal</a:t>
            </a:r>
          </a:p>
          <a:p>
            <a:pPr lvl="3" eaLnBrk="1" hangingPunct="1"/>
            <a:r>
              <a:rPr lang="pt-BR" dirty="0" smtClean="0"/>
              <a:t>peritoneal</a:t>
            </a:r>
            <a:r>
              <a:rPr lang="pt-BR" b="1" dirty="0" smtClean="0"/>
              <a:t>,</a:t>
            </a:r>
            <a:r>
              <a:rPr lang="pt-BR" dirty="0" smtClean="0"/>
              <a:t> outras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pt-BR" smtClean="0"/>
              <a:t>Tuberculose</a:t>
            </a:r>
          </a:p>
        </p:txBody>
      </p:sp>
      <p:sp>
        <p:nvSpPr>
          <p:cNvPr id="4" name="Content Placeholder 3"/>
          <p:cNvSpPr>
            <a:spLocks noGrp="1"/>
          </p:cNvSpPr>
          <p:nvPr>
            <p:ph idx="1"/>
          </p:nvPr>
        </p:nvSpPr>
        <p:spPr>
          <a:xfrm>
            <a:off x="0" y="3212975"/>
            <a:ext cx="9144000" cy="1871787"/>
          </a:xfrm>
          <a:solidFill>
            <a:srgbClr val="C00000"/>
          </a:solidFill>
          <a:ln>
            <a:solidFill>
              <a:srgbClr val="990000"/>
            </a:solidFill>
          </a:ln>
        </p:spPr>
        <p:txBody>
          <a:bodyPr/>
          <a:lstStyle/>
          <a:p>
            <a:pPr algn="ctr">
              <a:lnSpc>
                <a:spcPct val="100000"/>
              </a:lnSpc>
              <a:spcAft>
                <a:spcPts val="0"/>
              </a:spcAft>
              <a:buFontTx/>
              <a:buNone/>
              <a:defRPr/>
            </a:pPr>
            <a:endParaRPr lang="pt-BR" sz="4400" dirty="0" smtClean="0">
              <a:solidFill>
                <a:schemeClr val="bg1">
                  <a:lumMod val="95000"/>
                </a:schemeClr>
              </a:solidFill>
              <a:ea typeface="+mn-ea"/>
            </a:endParaRPr>
          </a:p>
          <a:p>
            <a:pPr algn="ctr">
              <a:lnSpc>
                <a:spcPct val="100000"/>
              </a:lnSpc>
              <a:spcAft>
                <a:spcPts val="0"/>
              </a:spcAft>
              <a:buFontTx/>
              <a:buNone/>
              <a:defRPr/>
            </a:pPr>
            <a:r>
              <a:rPr lang="pt-BR" sz="4400" dirty="0" smtClean="0">
                <a:solidFill>
                  <a:schemeClr val="bg1">
                    <a:lumMod val="95000"/>
                  </a:schemeClr>
                </a:solidFill>
                <a:ea typeface="+mn-ea"/>
              </a:rPr>
              <a:t>História Natural e Fisiopatogenia</a:t>
            </a:r>
            <a:endParaRPr lang="pt-BR" sz="4400" dirty="0">
              <a:solidFill>
                <a:schemeClr val="bg1">
                  <a:lumMod val="95000"/>
                </a:schemeClr>
              </a:solidFill>
              <a:ea typeface="+mn-ea"/>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p:cNvPicPr>
            <a:picLocks noChangeAspect="1" noChangeArrowheads="1"/>
          </p:cNvPicPr>
          <p:nvPr/>
        </p:nvPicPr>
        <p:blipFill>
          <a:blip r:embed="rId2" cstate="email"/>
          <a:srcRect l="880" t="3226" r="5096" b="2728"/>
          <a:stretch>
            <a:fillRect/>
          </a:stretch>
        </p:blipFill>
        <p:spPr bwMode="auto">
          <a:xfrm>
            <a:off x="346075" y="1700213"/>
            <a:ext cx="8474075" cy="5041900"/>
          </a:xfrm>
          <a:prstGeom prst="rect">
            <a:avLst/>
          </a:prstGeom>
          <a:noFill/>
          <a:ln w="9525">
            <a:noFill/>
            <a:miter lim="800000"/>
            <a:headEnd/>
            <a:tailEnd/>
          </a:ln>
        </p:spPr>
      </p:pic>
      <p:sp>
        <p:nvSpPr>
          <p:cNvPr id="40963" name="Rectangle 12"/>
          <p:cNvSpPr>
            <a:spLocks noGrp="1" noChangeArrowheads="1"/>
          </p:cNvSpPr>
          <p:nvPr>
            <p:ph type="title"/>
          </p:nvPr>
        </p:nvSpPr>
        <p:spPr/>
        <p:txBody>
          <a:bodyPr/>
          <a:lstStyle/>
          <a:p>
            <a:pPr eaLnBrk="1" hangingPunct="1"/>
            <a:r>
              <a:rPr lang="pt-BR" smtClean="0"/>
              <a:t>Evolução da Infecção</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Situação da Tuberculose (TB e TBL)</a:t>
            </a:r>
            <a:endParaRPr lang="pt-BR" dirty="0"/>
          </a:p>
        </p:txBody>
      </p:sp>
      <p:pic>
        <p:nvPicPr>
          <p:cNvPr id="111618" name="Picture 2" descr="http://hqworld.net/gallery/data/media/20/tip_of_the_iceberg.jpg">
            <a:hlinkClick r:id="rId2"/>
          </p:cNvPr>
          <p:cNvPicPr>
            <a:picLocks noChangeAspect="1" noChangeArrowheads="1"/>
          </p:cNvPicPr>
          <p:nvPr/>
        </p:nvPicPr>
        <p:blipFill>
          <a:blip r:embed="rId3" cstate="email"/>
          <a:srcRect/>
          <a:stretch>
            <a:fillRect/>
          </a:stretch>
        </p:blipFill>
        <p:spPr bwMode="auto">
          <a:xfrm>
            <a:off x="56753" y="1512168"/>
            <a:ext cx="3795167" cy="5301208"/>
          </a:xfrm>
          <a:prstGeom prst="rect">
            <a:avLst/>
          </a:prstGeom>
          <a:ln>
            <a:noFill/>
          </a:ln>
          <a:effectLst>
            <a:softEdge rad="112500"/>
          </a:effectLst>
        </p:spPr>
      </p:pic>
      <p:sp>
        <p:nvSpPr>
          <p:cNvPr id="9" name="Curved Down Arrow 8"/>
          <p:cNvSpPr/>
          <p:nvPr/>
        </p:nvSpPr>
        <p:spPr>
          <a:xfrm rot="17340255">
            <a:off x="-387896" y="2845868"/>
            <a:ext cx="2051720" cy="720080"/>
          </a:xfrm>
          <a:prstGeom prst="curved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11620" name="Picture 4"/>
          <p:cNvPicPr>
            <a:picLocks noChangeAspect="1" noChangeArrowheads="1"/>
          </p:cNvPicPr>
          <p:nvPr/>
        </p:nvPicPr>
        <p:blipFill>
          <a:blip r:embed="rId4" cstate="email"/>
          <a:srcRect/>
          <a:stretch>
            <a:fillRect/>
          </a:stretch>
        </p:blipFill>
        <p:spPr bwMode="auto">
          <a:xfrm rot="5400000">
            <a:off x="6077632" y="3651560"/>
            <a:ext cx="2151534" cy="3002559"/>
          </a:xfrm>
          <a:prstGeom prst="rect">
            <a:avLst/>
          </a:prstGeom>
          <a:ln>
            <a:noFill/>
          </a:ln>
          <a:effectLst>
            <a:softEdge rad="112500"/>
          </a:effectLst>
        </p:spPr>
      </p:pic>
      <p:pic>
        <p:nvPicPr>
          <p:cNvPr id="12" name="Picture 5" descr="http://www.blogbrasil.com.br/wp-content/uploads/2009/04/tuberculose-combate-a-doenca.jpg"/>
          <p:cNvPicPr>
            <a:picLocks noChangeAspect="1" noChangeArrowheads="1"/>
          </p:cNvPicPr>
          <p:nvPr/>
        </p:nvPicPr>
        <p:blipFill>
          <a:blip r:embed="rId5" cstate="email"/>
          <a:srcRect/>
          <a:stretch>
            <a:fillRect/>
          </a:stretch>
        </p:blipFill>
        <p:spPr bwMode="auto">
          <a:xfrm>
            <a:off x="5652120" y="1556792"/>
            <a:ext cx="1728322" cy="2304430"/>
          </a:xfrm>
          <a:prstGeom prst="rect">
            <a:avLst/>
          </a:prstGeom>
          <a:ln>
            <a:noFill/>
          </a:ln>
          <a:effectLst>
            <a:softEdge rad="112500"/>
          </a:effectLst>
        </p:spPr>
      </p:pic>
      <p:sp>
        <p:nvSpPr>
          <p:cNvPr id="10" name="Right Arrow 9"/>
          <p:cNvSpPr/>
          <p:nvPr/>
        </p:nvSpPr>
        <p:spPr>
          <a:xfrm>
            <a:off x="3203848" y="4797152"/>
            <a:ext cx="1656184" cy="576064"/>
          </a:xfrm>
          <a:prstGeom prst="right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rgbClr val="002060"/>
                </a:solidFill>
                <a:latin typeface="Calibri" pitchFamily="34" charset="0"/>
              </a:rPr>
              <a:t>2 bilhões </a:t>
            </a:r>
            <a:endParaRPr lang="pt-BR" b="1" dirty="0">
              <a:solidFill>
                <a:srgbClr val="002060"/>
              </a:solidFill>
              <a:latin typeface="Calibri" pitchFamily="34" charset="0"/>
            </a:endParaRPr>
          </a:p>
        </p:txBody>
      </p:sp>
      <p:sp>
        <p:nvSpPr>
          <p:cNvPr id="11" name="Right Arrow 10"/>
          <p:cNvSpPr/>
          <p:nvPr/>
        </p:nvSpPr>
        <p:spPr>
          <a:xfrm>
            <a:off x="3203848" y="2420888"/>
            <a:ext cx="1872208" cy="576064"/>
          </a:xfrm>
          <a:prstGeom prst="right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rgbClr val="002060"/>
                </a:solidFill>
                <a:latin typeface="Calibri" pitchFamily="34" charset="0"/>
              </a:rPr>
              <a:t>9,6 milhões/ano</a:t>
            </a:r>
            <a:endParaRPr lang="pt-BR" sz="1600" b="1" dirty="0">
              <a:solidFill>
                <a:srgbClr val="002060"/>
              </a:solidFill>
              <a:latin typeface="Calibri" pitchFamily="34" charset="0"/>
            </a:endParaRPr>
          </a:p>
        </p:txBody>
      </p:sp>
      <p:sp>
        <p:nvSpPr>
          <p:cNvPr id="13" name="TextBox 12"/>
          <p:cNvSpPr txBox="1"/>
          <p:nvPr/>
        </p:nvSpPr>
        <p:spPr>
          <a:xfrm>
            <a:off x="3419872" y="1988840"/>
            <a:ext cx="1018227" cy="369332"/>
          </a:xfrm>
          <a:prstGeom prst="rect">
            <a:avLst/>
          </a:prstGeom>
          <a:solidFill>
            <a:schemeClr val="bg1"/>
          </a:solidFill>
        </p:spPr>
        <p:txBody>
          <a:bodyPr wrap="none" rtlCol="0">
            <a:spAutoFit/>
          </a:bodyPr>
          <a:lstStyle/>
          <a:p>
            <a:r>
              <a:rPr lang="pt-BR" b="1" dirty="0" smtClean="0"/>
              <a:t>Doença</a:t>
            </a:r>
            <a:endParaRPr lang="pt-BR" b="1" dirty="0"/>
          </a:p>
        </p:txBody>
      </p:sp>
      <p:sp>
        <p:nvSpPr>
          <p:cNvPr id="14" name="TextBox 13"/>
          <p:cNvSpPr txBox="1"/>
          <p:nvPr/>
        </p:nvSpPr>
        <p:spPr>
          <a:xfrm>
            <a:off x="3347864" y="5373216"/>
            <a:ext cx="1120820" cy="369332"/>
          </a:xfrm>
          <a:prstGeom prst="rect">
            <a:avLst/>
          </a:prstGeom>
          <a:solidFill>
            <a:schemeClr val="bg1"/>
          </a:solidFill>
        </p:spPr>
        <p:txBody>
          <a:bodyPr wrap="none" rtlCol="0">
            <a:spAutoFit/>
          </a:bodyPr>
          <a:lstStyle/>
          <a:p>
            <a:r>
              <a:rPr lang="pt-BR" b="1" dirty="0" smtClean="0"/>
              <a:t>Infecção</a:t>
            </a:r>
            <a:endParaRPr lang="pt-BR"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11620"/>
                                        </p:tgtEl>
                                        <p:attrNameLst>
                                          <p:attrName>style.visibility</p:attrName>
                                        </p:attrNameLst>
                                      </p:cBhvr>
                                      <p:to>
                                        <p:strVal val="visible"/>
                                      </p:to>
                                    </p:set>
                                    <p:animEffect transition="in" filter="dissolve">
                                      <p:cBhvr>
                                        <p:cTn id="13" dur="500"/>
                                        <p:tgtEl>
                                          <p:spTgt spid="11162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pt-BR" b="1" dirty="0" smtClean="0"/>
              <a:t>Tuberculose ATIVA</a:t>
            </a:r>
          </a:p>
        </p:txBody>
      </p:sp>
      <p:sp>
        <p:nvSpPr>
          <p:cNvPr id="4" name="Content Placeholder 3"/>
          <p:cNvSpPr>
            <a:spLocks noGrp="1"/>
          </p:cNvSpPr>
          <p:nvPr>
            <p:ph idx="1"/>
          </p:nvPr>
        </p:nvSpPr>
        <p:spPr>
          <a:xfrm>
            <a:off x="0" y="2924175"/>
            <a:ext cx="9144000" cy="2160588"/>
          </a:xfrm>
          <a:solidFill>
            <a:srgbClr val="C00000"/>
          </a:solidFill>
          <a:ln>
            <a:solidFill>
              <a:srgbClr val="990000"/>
            </a:solidFill>
          </a:ln>
        </p:spPr>
        <p:txBody>
          <a:bodyPr/>
          <a:lstStyle/>
          <a:p>
            <a:pPr algn="ctr">
              <a:lnSpc>
                <a:spcPct val="100000"/>
              </a:lnSpc>
              <a:spcAft>
                <a:spcPts val="0"/>
              </a:spcAft>
              <a:buFontTx/>
              <a:buNone/>
              <a:defRPr/>
            </a:pPr>
            <a:endParaRPr lang="pt-BR" sz="4800" dirty="0" smtClean="0">
              <a:solidFill>
                <a:schemeClr val="bg1">
                  <a:lumMod val="95000"/>
                </a:schemeClr>
              </a:solidFill>
            </a:endParaRPr>
          </a:p>
          <a:p>
            <a:pPr algn="ctr">
              <a:lnSpc>
                <a:spcPct val="100000"/>
              </a:lnSpc>
              <a:spcAft>
                <a:spcPts val="0"/>
              </a:spcAft>
              <a:buFontTx/>
              <a:buNone/>
              <a:defRPr/>
            </a:pPr>
            <a:r>
              <a:rPr lang="pt-BR" sz="4800" dirty="0" smtClean="0">
                <a:solidFill>
                  <a:schemeClr val="bg1">
                    <a:lumMod val="95000"/>
                  </a:schemeClr>
                </a:solidFill>
              </a:rPr>
              <a:t>Diagnóstico Laboratorial</a:t>
            </a:r>
            <a:endParaRPr lang="pt-BR" sz="4800" dirty="0">
              <a:solidFill>
                <a:schemeClr val="bg1">
                  <a:lumMod val="95000"/>
                </a:schemeClr>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http://www.blogbrasil.com.br/wp-content/uploads/2009/04/tuberculose-combate-a-doenca.jpg"/>
          <p:cNvPicPr>
            <a:picLocks noChangeAspect="1" noChangeArrowheads="1"/>
          </p:cNvPicPr>
          <p:nvPr/>
        </p:nvPicPr>
        <p:blipFill>
          <a:blip r:embed="rId2" cstate="print"/>
          <a:srcRect/>
          <a:stretch>
            <a:fillRect/>
          </a:stretch>
        </p:blipFill>
        <p:spPr bwMode="auto">
          <a:xfrm>
            <a:off x="6894513" y="3860800"/>
            <a:ext cx="2214562" cy="2952750"/>
          </a:xfrm>
          <a:prstGeom prst="rect">
            <a:avLst/>
          </a:prstGeom>
          <a:noFill/>
          <a:ln w="9525">
            <a:noFill/>
            <a:miter lim="800000"/>
            <a:headEnd/>
            <a:tailEnd/>
          </a:ln>
        </p:spPr>
      </p:pic>
      <p:sp>
        <p:nvSpPr>
          <p:cNvPr id="44035" name="Rectangle 2"/>
          <p:cNvSpPr>
            <a:spLocks noGrp="1" noChangeArrowheads="1"/>
          </p:cNvSpPr>
          <p:nvPr>
            <p:ph type="title"/>
          </p:nvPr>
        </p:nvSpPr>
        <p:spPr>
          <a:xfrm>
            <a:off x="0" y="269875"/>
            <a:ext cx="9144000" cy="1143000"/>
          </a:xfrm>
        </p:spPr>
        <p:txBody>
          <a:bodyPr/>
          <a:lstStyle/>
          <a:p>
            <a:pPr eaLnBrk="1" hangingPunct="1"/>
            <a:r>
              <a:rPr lang="pt-BR" smtClean="0"/>
              <a:t>Tuberculose Pulmonar Adulto</a:t>
            </a:r>
          </a:p>
        </p:txBody>
      </p:sp>
      <p:sp>
        <p:nvSpPr>
          <p:cNvPr id="53251" name="Rectangle 3"/>
          <p:cNvSpPr>
            <a:spLocks noGrp="1" noChangeArrowheads="1"/>
          </p:cNvSpPr>
          <p:nvPr>
            <p:ph type="body" idx="1"/>
          </p:nvPr>
        </p:nvSpPr>
        <p:spPr>
          <a:xfrm>
            <a:off x="107950" y="1700213"/>
            <a:ext cx="7065963" cy="4968875"/>
          </a:xfrm>
        </p:spPr>
        <p:txBody>
          <a:bodyPr/>
          <a:lstStyle/>
          <a:p>
            <a:pPr eaLnBrk="1" hangingPunct="1"/>
            <a:r>
              <a:rPr lang="pt-BR" sz="2800" smtClean="0"/>
              <a:t>Suspeita clínica</a:t>
            </a:r>
          </a:p>
          <a:p>
            <a:pPr lvl="1" eaLnBrk="1" hangingPunct="1"/>
            <a:r>
              <a:rPr lang="pt-BR" sz="2200" smtClean="0"/>
              <a:t>Doença crônica (tosse, febre, expectoração)</a:t>
            </a:r>
          </a:p>
          <a:p>
            <a:pPr lvl="1" eaLnBrk="1" hangingPunct="1"/>
            <a:r>
              <a:rPr lang="pt-BR" sz="2200" smtClean="0"/>
              <a:t>Tempo de evolução geralmente &gt; 3 sem</a:t>
            </a:r>
          </a:p>
          <a:p>
            <a:pPr lvl="1" eaLnBrk="1" hangingPunct="1"/>
            <a:r>
              <a:rPr lang="pt-BR" sz="2200" smtClean="0"/>
              <a:t>Tosse, expectoração, febre, dor torácica, perda de peso, sudorese noturna, hemoptise</a:t>
            </a:r>
          </a:p>
          <a:p>
            <a:pPr eaLnBrk="1" hangingPunct="1"/>
            <a:r>
              <a:rPr lang="pt-BR" sz="2800" smtClean="0"/>
              <a:t>Epidemiológica</a:t>
            </a:r>
            <a:endParaRPr lang="pt-BR" sz="2600" smtClean="0"/>
          </a:p>
          <a:p>
            <a:pPr lvl="1" eaLnBrk="1" hangingPunct="1"/>
            <a:r>
              <a:rPr lang="pt-BR" sz="2200" smtClean="0"/>
              <a:t>Contato prévio com TB, neoplasia maligna, alcoolismo, confinamento institucional (presídios, asilos), DM tipo 1, uso de imunosupressores, e AIDS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1">
                                            <p:txEl>
                                              <p:pRg st="4" end="4"/>
                                            </p:txEl>
                                          </p:spTgt>
                                        </p:tgtEl>
                                        <p:attrNameLst>
                                          <p:attrName>style.visibility</p:attrName>
                                        </p:attrNameLst>
                                      </p:cBhvr>
                                      <p:to>
                                        <p:strVal val="visible"/>
                                      </p:to>
                                    </p:set>
                                    <p:animEffect transition="in" filter="dissolve">
                                      <p:cBhvr>
                                        <p:cTn id="7" dur="500"/>
                                        <p:tgtEl>
                                          <p:spTgt spid="53251">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3251">
                                            <p:txEl>
                                              <p:pRg st="5" end="5"/>
                                            </p:txEl>
                                          </p:spTgt>
                                        </p:tgtEl>
                                        <p:attrNameLst>
                                          <p:attrName>style.visibility</p:attrName>
                                        </p:attrNameLst>
                                      </p:cBhvr>
                                      <p:to>
                                        <p:strVal val="visible"/>
                                      </p:to>
                                    </p:set>
                                    <p:animEffect transition="in" filter="dissolve">
                                      <p:cBhvr>
                                        <p:cTn id="10"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69875"/>
            <a:ext cx="9144000" cy="998538"/>
          </a:xfrm>
        </p:spPr>
        <p:txBody>
          <a:bodyPr/>
          <a:lstStyle/>
          <a:p>
            <a:pPr eaLnBrk="1" hangingPunct="1"/>
            <a:r>
              <a:rPr lang="pt-BR" smtClean="0"/>
              <a:t>Tuberculose Pulmonar Adulto</a:t>
            </a:r>
          </a:p>
        </p:txBody>
      </p:sp>
      <p:sp>
        <p:nvSpPr>
          <p:cNvPr id="45059" name="Rectangle 3"/>
          <p:cNvSpPr>
            <a:spLocks noGrp="1" noChangeArrowheads="1"/>
          </p:cNvSpPr>
          <p:nvPr>
            <p:ph type="body" idx="1"/>
          </p:nvPr>
        </p:nvSpPr>
        <p:spPr>
          <a:xfrm>
            <a:off x="442913" y="1700213"/>
            <a:ext cx="8305800" cy="4548187"/>
          </a:xfrm>
        </p:spPr>
        <p:txBody>
          <a:bodyPr/>
          <a:lstStyle/>
          <a:p>
            <a:pPr eaLnBrk="1" hangingPunct="1">
              <a:lnSpc>
                <a:spcPct val="150000"/>
              </a:lnSpc>
            </a:pPr>
            <a:r>
              <a:rPr lang="pt-BR" sz="2800" smtClean="0"/>
              <a:t>Estudo radiológico (raio X de tórax)</a:t>
            </a:r>
          </a:p>
          <a:p>
            <a:pPr lvl="1" eaLnBrk="1" hangingPunct="1">
              <a:lnSpc>
                <a:spcPct val="150000"/>
              </a:lnSpc>
            </a:pPr>
            <a:r>
              <a:rPr lang="pt-BR" smtClean="0"/>
              <a:t>Indicado em:</a:t>
            </a:r>
          </a:p>
          <a:p>
            <a:pPr lvl="2" eaLnBrk="1" hangingPunct="1">
              <a:lnSpc>
                <a:spcPct val="150000"/>
              </a:lnSpc>
            </a:pPr>
            <a:r>
              <a:rPr lang="pt-BR" smtClean="0"/>
              <a:t>Sintomáticos respiratórios</a:t>
            </a:r>
          </a:p>
          <a:p>
            <a:pPr lvl="2" eaLnBrk="1" hangingPunct="1">
              <a:lnSpc>
                <a:spcPct val="150000"/>
              </a:lnSpc>
            </a:pPr>
            <a:r>
              <a:rPr lang="pt-BR" smtClean="0"/>
              <a:t>Contactante de paciente com TB pulmonar</a:t>
            </a:r>
          </a:p>
          <a:p>
            <a:pPr lvl="2" eaLnBrk="1" hangingPunct="1">
              <a:lnSpc>
                <a:spcPct val="150000"/>
              </a:lnSpc>
            </a:pPr>
            <a:r>
              <a:rPr lang="pt-BR" smtClean="0"/>
              <a:t>Suspeita de TB extrapulmonar</a:t>
            </a:r>
          </a:p>
          <a:p>
            <a:pPr lvl="2" eaLnBrk="1" hangingPunct="1">
              <a:lnSpc>
                <a:spcPct val="150000"/>
              </a:lnSpc>
            </a:pPr>
            <a:r>
              <a:rPr lang="pt-BR" smtClean="0"/>
              <a:t>Infecção pelo HIV ou outra 			          condição imunosupressora</a:t>
            </a:r>
          </a:p>
        </p:txBody>
      </p:sp>
      <p:pic>
        <p:nvPicPr>
          <p:cNvPr id="45060" name="Picture 5" descr="http://www.bonsucessoam.com.br/rb/images/stories/tuberculose.jpg"/>
          <p:cNvPicPr>
            <a:picLocks noChangeAspect="1" noChangeArrowheads="1"/>
          </p:cNvPicPr>
          <p:nvPr/>
        </p:nvPicPr>
        <p:blipFill>
          <a:blip r:embed="rId2" cstate="print"/>
          <a:srcRect/>
          <a:stretch>
            <a:fillRect/>
          </a:stretch>
        </p:blipFill>
        <p:spPr bwMode="auto">
          <a:xfrm>
            <a:off x="5973763" y="4392613"/>
            <a:ext cx="3135312" cy="24209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33375"/>
            <a:ext cx="9144000" cy="1071563"/>
          </a:xfrm>
        </p:spPr>
        <p:txBody>
          <a:bodyPr/>
          <a:lstStyle/>
          <a:p>
            <a:pPr eaLnBrk="1" hangingPunct="1"/>
            <a:r>
              <a:rPr lang="pt-BR" smtClean="0"/>
              <a:t>Apresentação Radiológica </a:t>
            </a:r>
          </a:p>
        </p:txBody>
      </p:sp>
      <p:sp>
        <p:nvSpPr>
          <p:cNvPr id="46083" name="Rectangle 3"/>
          <p:cNvSpPr>
            <a:spLocks noGrp="1" noChangeArrowheads="1"/>
          </p:cNvSpPr>
          <p:nvPr>
            <p:ph type="body" idx="1"/>
          </p:nvPr>
        </p:nvSpPr>
        <p:spPr>
          <a:xfrm>
            <a:off x="457200" y="1792288"/>
            <a:ext cx="8305800" cy="4876800"/>
          </a:xfrm>
        </p:spPr>
        <p:txBody>
          <a:bodyPr/>
          <a:lstStyle/>
          <a:p>
            <a:pPr eaLnBrk="1" hangingPunct="1">
              <a:lnSpc>
                <a:spcPct val="160000"/>
              </a:lnSpc>
            </a:pPr>
            <a:r>
              <a:rPr lang="pt-BR" sz="4000" b="1" smtClean="0"/>
              <a:t>TB primária:</a:t>
            </a:r>
          </a:p>
          <a:p>
            <a:pPr lvl="1" eaLnBrk="1" hangingPunct="1">
              <a:lnSpc>
                <a:spcPct val="160000"/>
              </a:lnSpc>
            </a:pPr>
            <a:r>
              <a:rPr lang="pt-BR" b="1" smtClean="0"/>
              <a:t>linfadenopatia</a:t>
            </a:r>
            <a:r>
              <a:rPr lang="pt-BR" smtClean="0"/>
              <a:t> </a:t>
            </a:r>
          </a:p>
          <a:p>
            <a:pPr lvl="1" eaLnBrk="1" hangingPunct="1">
              <a:lnSpc>
                <a:spcPct val="160000"/>
              </a:lnSpc>
            </a:pPr>
            <a:r>
              <a:rPr lang="pt-BR" smtClean="0"/>
              <a:t>consolidação no parênquima</a:t>
            </a:r>
          </a:p>
          <a:p>
            <a:pPr lvl="1" eaLnBrk="1" hangingPunct="1">
              <a:lnSpc>
                <a:spcPct val="160000"/>
              </a:lnSpc>
            </a:pPr>
            <a:r>
              <a:rPr lang="pt-BR" b="1" smtClean="0"/>
              <a:t>padrão miliar</a:t>
            </a:r>
          </a:p>
          <a:p>
            <a:pPr lvl="1" eaLnBrk="1" hangingPunct="1">
              <a:lnSpc>
                <a:spcPct val="160000"/>
              </a:lnSpc>
            </a:pPr>
            <a:r>
              <a:rPr lang="pt-BR" smtClean="0"/>
              <a:t>normal</a:t>
            </a:r>
          </a:p>
        </p:txBody>
      </p:sp>
      <p:pic>
        <p:nvPicPr>
          <p:cNvPr id="46084" name="Picture 5" descr="http://3.bp.blogspot.com/-87gDvqBUL5k/TbHXOkaeh_I/AAAAAAAAAAo/ho68zEghJ2k/s1600/Raio_x_TORAX_web.JPG"/>
          <p:cNvPicPr>
            <a:picLocks noChangeAspect="1" noChangeArrowheads="1"/>
          </p:cNvPicPr>
          <p:nvPr/>
        </p:nvPicPr>
        <p:blipFill>
          <a:blip r:embed="rId2" cstate="print"/>
          <a:srcRect/>
          <a:stretch>
            <a:fillRect/>
          </a:stretch>
        </p:blipFill>
        <p:spPr bwMode="auto">
          <a:xfrm>
            <a:off x="5908675" y="361315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SC00103"/>
          <p:cNvPicPr>
            <a:picLocks noChangeAspect="1" noChangeArrowheads="1"/>
          </p:cNvPicPr>
          <p:nvPr/>
        </p:nvPicPr>
        <p:blipFill>
          <a:blip r:embed="rId2" cstate="print"/>
          <a:srcRect t="5501" b="6831"/>
          <a:stretch>
            <a:fillRect/>
          </a:stretch>
        </p:blipFill>
        <p:spPr bwMode="auto">
          <a:xfrm>
            <a:off x="2171700" y="1268413"/>
            <a:ext cx="5219700" cy="5545137"/>
          </a:xfrm>
          <a:prstGeom prst="rect">
            <a:avLst/>
          </a:prstGeom>
          <a:noFill/>
          <a:ln w="9525">
            <a:noFill/>
            <a:miter lim="800000"/>
            <a:headEnd/>
            <a:tailEnd/>
          </a:ln>
        </p:spPr>
      </p:pic>
      <p:sp>
        <p:nvSpPr>
          <p:cNvPr id="50179" name="Title 3"/>
          <p:cNvSpPr>
            <a:spLocks noGrp="1"/>
          </p:cNvSpPr>
          <p:nvPr>
            <p:ph type="title"/>
          </p:nvPr>
        </p:nvSpPr>
        <p:spPr/>
        <p:txBody>
          <a:bodyPr/>
          <a:lstStyle/>
          <a:p>
            <a:r>
              <a:rPr lang="pt-BR" smtClean="0"/>
              <a:t>Tuberculose Pulmonar Adulto</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2.bp.blogspot.com/_kciZv5_TmzQ/S8c2fB94FJI/AAAAAAAAAHA/W-22BYgFRfo/s1600/tuberculose.jpg"/>
          <p:cNvPicPr>
            <a:picLocks noChangeAspect="1" noChangeArrowheads="1"/>
          </p:cNvPicPr>
          <p:nvPr/>
        </p:nvPicPr>
        <p:blipFill>
          <a:blip r:embed="rId2" cstate="print"/>
          <a:srcRect/>
          <a:stretch>
            <a:fillRect/>
          </a:stretch>
        </p:blipFill>
        <p:spPr bwMode="auto">
          <a:xfrm>
            <a:off x="2268538" y="1268413"/>
            <a:ext cx="4783137" cy="5545137"/>
          </a:xfrm>
          <a:prstGeom prst="rect">
            <a:avLst/>
          </a:prstGeom>
          <a:noFill/>
          <a:ln w="9525">
            <a:noFill/>
            <a:miter lim="800000"/>
            <a:headEnd/>
            <a:tailEnd/>
          </a:ln>
        </p:spPr>
      </p:pic>
      <p:sp>
        <p:nvSpPr>
          <p:cNvPr id="51203" name="Title 3"/>
          <p:cNvSpPr>
            <a:spLocks noGrp="1"/>
          </p:cNvSpPr>
          <p:nvPr>
            <p:ph type="title"/>
          </p:nvPr>
        </p:nvSpPr>
        <p:spPr/>
        <p:txBody>
          <a:bodyPr/>
          <a:lstStyle/>
          <a:p>
            <a:r>
              <a:rPr lang="pt-BR" smtClean="0"/>
              <a:t>Tuberculose Pulmonar Adulto</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Diagnóstico Microbiológico</a:t>
            </a:r>
            <a:endParaRPr lang="pt-BR"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pt-BR" smtClean="0"/>
              <a:t>Baciloscopia</a:t>
            </a:r>
          </a:p>
        </p:txBody>
      </p:sp>
      <p:sp>
        <p:nvSpPr>
          <p:cNvPr id="49155" name="Rectangle 3"/>
          <p:cNvSpPr>
            <a:spLocks noGrp="1" noChangeArrowheads="1"/>
          </p:cNvSpPr>
          <p:nvPr>
            <p:ph type="body" idx="1"/>
          </p:nvPr>
        </p:nvSpPr>
        <p:spPr>
          <a:xfrm>
            <a:off x="250825" y="1782763"/>
            <a:ext cx="4921250" cy="4814887"/>
          </a:xfrm>
        </p:spPr>
        <p:txBody>
          <a:bodyPr/>
          <a:lstStyle/>
          <a:p>
            <a:pPr eaLnBrk="1" hangingPunct="1">
              <a:lnSpc>
                <a:spcPct val="150000"/>
              </a:lnSpc>
            </a:pPr>
            <a:r>
              <a:rPr lang="pt-BR" b="1" dirty="0" smtClean="0"/>
              <a:t>Análise Microbiológica</a:t>
            </a:r>
            <a:endParaRPr lang="pt-BR" sz="2800" b="1" dirty="0" smtClean="0"/>
          </a:p>
          <a:p>
            <a:pPr lvl="1" eaLnBrk="1" hangingPunct="1">
              <a:lnSpc>
                <a:spcPct val="130000"/>
              </a:lnSpc>
              <a:buNone/>
            </a:pPr>
            <a:r>
              <a:rPr lang="pt-BR" sz="2400" dirty="0" smtClean="0">
                <a:solidFill>
                  <a:srgbClr val="FF3300"/>
                </a:solidFill>
                <a:effectLst>
                  <a:outerShdw blurRad="38100" dist="38100" dir="2700000" algn="tl">
                    <a:srgbClr val="000000">
                      <a:alpha val="43137"/>
                    </a:srgbClr>
                  </a:outerShdw>
                </a:effectLst>
              </a:rPr>
              <a:t>Pesquisa de BAAR:</a:t>
            </a:r>
            <a:endParaRPr lang="pt-BR" sz="2000" dirty="0" smtClean="0">
              <a:effectLst>
                <a:outerShdw blurRad="38100" dist="38100" dir="2700000" algn="tl">
                  <a:srgbClr val="000000">
                    <a:alpha val="43137"/>
                  </a:srgbClr>
                </a:outerShdw>
              </a:effectLst>
            </a:endParaRPr>
          </a:p>
          <a:p>
            <a:pPr lvl="1" eaLnBrk="1" hangingPunct="1">
              <a:lnSpc>
                <a:spcPct val="130000"/>
              </a:lnSpc>
            </a:pPr>
            <a:r>
              <a:rPr lang="pt-BR" sz="2400" dirty="0" smtClean="0">
                <a:effectLst>
                  <a:outerShdw blurRad="38100" dist="38100" dir="2700000" algn="tl">
                    <a:srgbClr val="000000">
                      <a:alpha val="43137"/>
                    </a:srgbClr>
                  </a:outerShdw>
                </a:effectLst>
              </a:rPr>
              <a:t>Permite descobrir as fontes mais importantes de infecção: </a:t>
            </a:r>
            <a:r>
              <a:rPr lang="pt-BR" sz="2400" dirty="0" smtClean="0">
                <a:solidFill>
                  <a:srgbClr val="FF3300"/>
                </a:solidFill>
                <a:effectLst>
                  <a:outerShdw blurRad="38100" dist="38100" dir="2700000" algn="tl">
                    <a:srgbClr val="000000">
                      <a:alpha val="43137"/>
                    </a:srgbClr>
                  </a:outerShdw>
                </a:effectLst>
              </a:rPr>
              <a:t>os casos bacilíferos</a:t>
            </a:r>
            <a:r>
              <a:rPr lang="pt-BR" sz="2400" dirty="0" smtClean="0">
                <a:effectLst>
                  <a:outerShdw blurRad="38100" dist="38100" dir="2700000" algn="tl">
                    <a:srgbClr val="000000">
                      <a:alpha val="43137"/>
                    </a:srgbClr>
                  </a:outerShdw>
                </a:effectLst>
              </a:rPr>
              <a:t>.</a:t>
            </a:r>
          </a:p>
          <a:p>
            <a:pPr lvl="1" eaLnBrk="1" hangingPunct="1">
              <a:lnSpc>
                <a:spcPct val="130000"/>
              </a:lnSpc>
            </a:pPr>
            <a:r>
              <a:rPr lang="pt-BR" sz="2400" dirty="0" smtClean="0">
                <a:effectLst>
                  <a:outerShdw blurRad="38100" dist="38100" dir="2700000" algn="tl">
                    <a:srgbClr val="000000">
                      <a:alpha val="43137"/>
                    </a:srgbClr>
                  </a:outerShdw>
                </a:effectLst>
              </a:rPr>
              <a:t>Permite </a:t>
            </a:r>
            <a:r>
              <a:rPr lang="pt-BR" sz="2400" dirty="0" smtClean="0">
                <a:solidFill>
                  <a:srgbClr val="FF3300"/>
                </a:solidFill>
                <a:effectLst>
                  <a:outerShdw blurRad="38100" dist="38100" dir="2700000" algn="tl">
                    <a:srgbClr val="000000">
                      <a:alpha val="43137"/>
                    </a:srgbClr>
                  </a:outerShdw>
                </a:effectLst>
              </a:rPr>
              <a:t>detectar de 50 a 70% dos casos</a:t>
            </a:r>
            <a:r>
              <a:rPr lang="pt-BR" sz="2400" dirty="0" smtClean="0">
                <a:effectLst>
                  <a:outerShdw blurRad="38100" dist="38100" dir="2700000" algn="tl">
                    <a:srgbClr val="000000">
                      <a:alpha val="43137"/>
                    </a:srgbClr>
                  </a:outerShdw>
                </a:effectLst>
              </a:rPr>
              <a:t> de tuberculose pulmonar em uma comunidade.</a:t>
            </a:r>
          </a:p>
          <a:p>
            <a:pPr lvl="1" eaLnBrk="1" hangingPunct="1">
              <a:lnSpc>
                <a:spcPct val="130000"/>
              </a:lnSpc>
            </a:pPr>
            <a:r>
              <a:rPr lang="pt-BR" sz="2400" b="1" dirty="0" smtClean="0"/>
              <a:t>Positivo &gt; 10.000/ml escarro</a:t>
            </a:r>
            <a:endParaRPr lang="pt-BR" sz="2000" b="1" dirty="0" smtClean="0"/>
          </a:p>
        </p:txBody>
      </p:sp>
      <p:pic>
        <p:nvPicPr>
          <p:cNvPr id="49156" name="Picture 4" descr="f3-8"/>
          <p:cNvPicPr>
            <a:picLocks noChangeAspect="1" noChangeArrowheads="1"/>
          </p:cNvPicPr>
          <p:nvPr/>
        </p:nvPicPr>
        <p:blipFill>
          <a:blip r:embed="rId3" cstate="print"/>
          <a:srcRect r="7768"/>
          <a:stretch>
            <a:fillRect/>
          </a:stretch>
        </p:blipFill>
        <p:spPr bwMode="auto">
          <a:xfrm>
            <a:off x="5651500" y="4292600"/>
            <a:ext cx="3457575" cy="2520950"/>
          </a:xfrm>
          <a:prstGeom prst="rect">
            <a:avLst/>
          </a:prstGeom>
          <a:noFill/>
          <a:ln w="9525">
            <a:noFill/>
            <a:miter lim="800000"/>
            <a:headEnd/>
            <a:tailEnd/>
          </a:ln>
        </p:spPr>
      </p:pic>
      <p:pic>
        <p:nvPicPr>
          <p:cNvPr id="54277" name="Picture 5" descr="Mycobacterium tuberculosis"/>
          <p:cNvPicPr>
            <a:picLocks noChangeAspect="1" noChangeArrowheads="1"/>
          </p:cNvPicPr>
          <p:nvPr/>
        </p:nvPicPr>
        <p:blipFill>
          <a:blip r:embed="rId4" cstate="print"/>
          <a:srcRect/>
          <a:stretch>
            <a:fillRect/>
          </a:stretch>
        </p:blipFill>
        <p:spPr bwMode="auto">
          <a:xfrm>
            <a:off x="5651500" y="1773238"/>
            <a:ext cx="3457575" cy="24479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Effect transition="in" filter="dissolve">
                                      <p:cBhvr>
                                        <p:cTn id="7" dur="500"/>
                                        <p:tgtEl>
                                          <p:spTgt spid="4915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dissolve">
                                      <p:cBhvr>
                                        <p:cTn id="10" dur="500"/>
                                        <p:tgtEl>
                                          <p:spTgt spid="49156"/>
                                        </p:tgtEl>
                                      </p:cBhvr>
                                    </p:animEffect>
                                  </p:childTnLst>
                                </p:cTn>
                              </p:par>
                              <p:par>
                                <p:cTn id="11" presetID="9" presetClass="entr" presetSubtype="0" fill="hold" nodeType="withEffect">
                                  <p:stCondLst>
                                    <p:cond delay="0"/>
                                  </p:stCondLst>
                                  <p:childTnLst>
                                    <p:set>
                                      <p:cBhvr>
                                        <p:cTn id="12" dur="1" fill="hold">
                                          <p:stCondLst>
                                            <p:cond delay="0"/>
                                          </p:stCondLst>
                                        </p:cTn>
                                        <p:tgtEl>
                                          <p:spTgt spid="49155">
                                            <p:txEl>
                                              <p:pRg st="4" end="4"/>
                                            </p:txEl>
                                          </p:spTgt>
                                        </p:tgtEl>
                                        <p:attrNameLst>
                                          <p:attrName>style.visibility</p:attrName>
                                        </p:attrNameLst>
                                      </p:cBhvr>
                                      <p:to>
                                        <p:strVal val="visible"/>
                                      </p:to>
                                    </p:set>
                                    <p:animEffect transition="in" filter="dissolve">
                                      <p:cBhvr>
                                        <p:cTn id="13"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pt-BR" smtClean="0"/>
              <a:t>História Natural</a:t>
            </a:r>
          </a:p>
        </p:txBody>
      </p:sp>
      <p:sp>
        <p:nvSpPr>
          <p:cNvPr id="28675" name="Content Placeholder 3"/>
          <p:cNvSpPr>
            <a:spLocks noGrp="1"/>
          </p:cNvSpPr>
          <p:nvPr>
            <p:ph idx="1"/>
          </p:nvPr>
        </p:nvSpPr>
        <p:spPr/>
        <p:txBody>
          <a:bodyPr/>
          <a:lstStyle/>
          <a:p>
            <a:r>
              <a:rPr lang="pt-BR" dirty="0" smtClean="0"/>
              <a:t>De todos os casos de tuberculose (Século XIX)</a:t>
            </a:r>
          </a:p>
          <a:p>
            <a:pPr lvl="2">
              <a:buFontTx/>
              <a:buNone/>
            </a:pPr>
            <a:r>
              <a:rPr lang="pt-BR" sz="3200" b="1" dirty="0" smtClean="0">
                <a:solidFill>
                  <a:srgbClr val="FF0000"/>
                </a:solidFill>
              </a:rPr>
              <a:t>25% curava</a:t>
            </a:r>
          </a:p>
          <a:p>
            <a:pPr lvl="4">
              <a:buFontTx/>
              <a:buNone/>
            </a:pPr>
            <a:r>
              <a:rPr lang="pt-BR" sz="3200" b="1" dirty="0" smtClean="0">
                <a:solidFill>
                  <a:srgbClr val="FF0000"/>
                </a:solidFill>
              </a:rPr>
              <a:t>25% cronificava</a:t>
            </a:r>
          </a:p>
          <a:p>
            <a:pPr lvl="4">
              <a:buFontTx/>
              <a:buNone/>
            </a:pPr>
            <a:r>
              <a:rPr lang="pt-BR" sz="3200" b="1" dirty="0" smtClean="0">
                <a:solidFill>
                  <a:srgbClr val="FF0000"/>
                </a:solidFill>
              </a:rPr>
              <a:t>		50% morria</a:t>
            </a:r>
          </a:p>
          <a:p>
            <a:pPr lvl="4">
              <a:buFontTx/>
              <a:buNone/>
            </a:pPr>
            <a:endParaRPr lang="pt-BR" sz="2800" dirty="0" smtClean="0"/>
          </a:p>
        </p:txBody>
      </p:sp>
      <p:pic>
        <p:nvPicPr>
          <p:cNvPr id="28676" name="Picture 5" descr="peste_bubonica"/>
          <p:cNvPicPr>
            <a:picLocks noChangeAspect="1" noChangeArrowheads="1"/>
          </p:cNvPicPr>
          <p:nvPr/>
        </p:nvPicPr>
        <p:blipFill>
          <a:blip r:embed="rId2" cstate="print"/>
          <a:srcRect/>
          <a:stretch>
            <a:fillRect/>
          </a:stretch>
        </p:blipFill>
        <p:spPr bwMode="auto">
          <a:xfrm>
            <a:off x="34925" y="3824288"/>
            <a:ext cx="2665413" cy="3033712"/>
          </a:xfrm>
          <a:prstGeom prst="rect">
            <a:avLst/>
          </a:prstGeom>
          <a:noFill/>
          <a:ln w="9525">
            <a:noFill/>
            <a:miter lim="800000"/>
            <a:headEnd/>
            <a:tailEnd/>
          </a:ln>
        </p:spPr>
      </p:pic>
      <p:pic>
        <p:nvPicPr>
          <p:cNvPr id="34821" name="Picture 5" descr="http://4.bp.blogspot.com/_HZlJL4qyln8/SMhVVanoxKI/AAAAAAAAAMw/E1sE7IuZmmE/s320/peste%5B1%5D.jpg"/>
          <p:cNvPicPr>
            <a:picLocks noChangeAspect="1" noChangeArrowheads="1"/>
          </p:cNvPicPr>
          <p:nvPr/>
        </p:nvPicPr>
        <p:blipFill>
          <a:blip r:embed="rId3" cstate="email"/>
          <a:srcRect/>
          <a:stretch>
            <a:fillRect/>
          </a:stretch>
        </p:blipFill>
        <p:spPr bwMode="auto">
          <a:xfrm>
            <a:off x="5364088" y="2260612"/>
            <a:ext cx="3744416" cy="4552765"/>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dissolve">
                                      <p:cBhvr>
                                        <p:cTn id="1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69875"/>
            <a:ext cx="9144000" cy="1143000"/>
          </a:xfrm>
        </p:spPr>
        <p:txBody>
          <a:bodyPr/>
          <a:lstStyle/>
          <a:p>
            <a:pPr eaLnBrk="1" hangingPunct="1"/>
            <a:r>
              <a:rPr lang="pt-BR" smtClean="0"/>
              <a:t>Tuberculose Pulmonar Adulto</a:t>
            </a:r>
          </a:p>
        </p:txBody>
      </p:sp>
      <p:sp>
        <p:nvSpPr>
          <p:cNvPr id="52227" name="Rectangle 3"/>
          <p:cNvSpPr>
            <a:spLocks noGrp="1" noChangeArrowheads="1"/>
          </p:cNvSpPr>
          <p:nvPr>
            <p:ph type="body" idx="1"/>
          </p:nvPr>
        </p:nvSpPr>
        <p:spPr>
          <a:xfrm>
            <a:off x="457200" y="1773238"/>
            <a:ext cx="5122863" cy="4475162"/>
          </a:xfrm>
        </p:spPr>
        <p:txBody>
          <a:bodyPr/>
          <a:lstStyle/>
          <a:p>
            <a:pPr eaLnBrk="1" hangingPunct="1">
              <a:lnSpc>
                <a:spcPct val="150000"/>
              </a:lnSpc>
            </a:pPr>
            <a:r>
              <a:rPr lang="pt-BR" b="1" dirty="0" smtClean="0"/>
              <a:t>Análise Microbiológica</a:t>
            </a:r>
            <a:endParaRPr lang="pt-BR" sz="2800" b="1" dirty="0" smtClean="0"/>
          </a:p>
          <a:p>
            <a:pPr lvl="1" eaLnBrk="1" hangingPunct="1">
              <a:lnSpc>
                <a:spcPct val="150000"/>
              </a:lnSpc>
            </a:pPr>
            <a:r>
              <a:rPr lang="pt-BR" dirty="0" smtClean="0"/>
              <a:t>O diagnóstico </a:t>
            </a:r>
            <a:r>
              <a:rPr lang="pt-BR" b="1" dirty="0" smtClean="0"/>
              <a:t>DEFINITIVO </a:t>
            </a:r>
            <a:r>
              <a:rPr lang="pt-BR" dirty="0" smtClean="0"/>
              <a:t>se faz cultivando o bacilo nas secreções pulmonares ou de outras localizações</a:t>
            </a:r>
            <a:endParaRPr lang="pt-BR" i="1" dirty="0" smtClean="0"/>
          </a:p>
        </p:txBody>
      </p:sp>
      <p:pic>
        <p:nvPicPr>
          <p:cNvPr id="52228" name="Picture 5" descr="http://upload.wikimedia.org/wikipedia/commons/9/9e/M-tuberculosis-on-Lowenstein-Jensen.jpg"/>
          <p:cNvPicPr>
            <a:picLocks noChangeAspect="1" noChangeArrowheads="1"/>
          </p:cNvPicPr>
          <p:nvPr/>
        </p:nvPicPr>
        <p:blipFill>
          <a:blip r:embed="rId2" cstate="print"/>
          <a:srcRect l="22375" r="13499"/>
          <a:stretch>
            <a:fillRect/>
          </a:stretch>
        </p:blipFill>
        <p:spPr bwMode="auto">
          <a:xfrm>
            <a:off x="6002338" y="3213100"/>
            <a:ext cx="3106737" cy="3632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69875"/>
            <a:ext cx="9144000" cy="1143000"/>
          </a:xfrm>
        </p:spPr>
        <p:txBody>
          <a:bodyPr/>
          <a:lstStyle/>
          <a:p>
            <a:pPr eaLnBrk="1" hangingPunct="1"/>
            <a:r>
              <a:rPr lang="pt-BR" smtClean="0"/>
              <a:t>Cultura</a:t>
            </a:r>
          </a:p>
        </p:txBody>
      </p:sp>
      <p:sp>
        <p:nvSpPr>
          <p:cNvPr id="53251" name="Rectangle 3"/>
          <p:cNvSpPr>
            <a:spLocks noGrp="1" noChangeArrowheads="1"/>
          </p:cNvSpPr>
          <p:nvPr>
            <p:ph type="body" idx="1"/>
          </p:nvPr>
        </p:nvSpPr>
        <p:spPr>
          <a:xfrm>
            <a:off x="457200" y="1700213"/>
            <a:ext cx="8218488" cy="2736850"/>
          </a:xfrm>
        </p:spPr>
        <p:txBody>
          <a:bodyPr/>
          <a:lstStyle/>
          <a:p>
            <a:pPr eaLnBrk="1" hangingPunct="1">
              <a:lnSpc>
                <a:spcPct val="140000"/>
              </a:lnSpc>
            </a:pPr>
            <a:r>
              <a:rPr lang="pt-BR" b="1" smtClean="0"/>
              <a:t>Lowenstein-Jensen:</a:t>
            </a:r>
          </a:p>
          <a:p>
            <a:pPr lvl="1" eaLnBrk="1" hangingPunct="1">
              <a:lnSpc>
                <a:spcPct val="140000"/>
              </a:lnSpc>
            </a:pPr>
            <a:r>
              <a:rPr lang="pt-BR" sz="2400" smtClean="0"/>
              <a:t>É o “gold standard” para o diagnóstico da tuberculose</a:t>
            </a:r>
          </a:p>
          <a:p>
            <a:pPr lvl="1" eaLnBrk="1" hangingPunct="1">
              <a:lnSpc>
                <a:spcPct val="140000"/>
              </a:lnSpc>
            </a:pPr>
            <a:r>
              <a:rPr lang="pt-BR" sz="2400" smtClean="0"/>
              <a:t>Método sensível (detecta até 10 bacilos/ml de escarro)</a:t>
            </a:r>
          </a:p>
          <a:p>
            <a:pPr lvl="1" eaLnBrk="1" hangingPunct="1">
              <a:lnSpc>
                <a:spcPct val="140000"/>
              </a:lnSpc>
            </a:pPr>
            <a:r>
              <a:rPr lang="pt-BR" sz="2400" smtClean="0"/>
              <a:t>Pode </a:t>
            </a:r>
            <a:r>
              <a:rPr lang="pt-BR" sz="2400" b="1" u="sng" smtClean="0"/>
              <a:t>demorar de 2 a 8 semanas </a:t>
            </a:r>
            <a:r>
              <a:rPr lang="pt-BR" sz="2400" smtClean="0"/>
              <a:t>para se obter resultados</a:t>
            </a:r>
          </a:p>
        </p:txBody>
      </p:sp>
      <p:pic>
        <p:nvPicPr>
          <p:cNvPr id="53252" name="Picture 5" descr="http://upload.wikimedia.org/wikipedia/commons/9/9e/M-tuberculosis-on-Lowenstein-Jensen.jpg"/>
          <p:cNvPicPr>
            <a:picLocks noChangeAspect="1" noChangeArrowheads="1"/>
          </p:cNvPicPr>
          <p:nvPr/>
        </p:nvPicPr>
        <p:blipFill>
          <a:blip r:embed="rId2" cstate="print"/>
          <a:srcRect l="22375" r="13499"/>
          <a:stretch>
            <a:fillRect/>
          </a:stretch>
        </p:blipFill>
        <p:spPr bwMode="auto">
          <a:xfrm>
            <a:off x="7050088" y="4405313"/>
            <a:ext cx="2058987" cy="2408237"/>
          </a:xfrm>
          <a:prstGeom prst="rect">
            <a:avLst/>
          </a:prstGeom>
          <a:noFill/>
          <a:ln w="9525">
            <a:noFill/>
            <a:miter lim="800000"/>
            <a:headEnd/>
            <a:tailEnd/>
          </a:ln>
        </p:spPr>
      </p:pic>
      <p:sp>
        <p:nvSpPr>
          <p:cNvPr id="53253" name="Rectangle 4"/>
          <p:cNvSpPr>
            <a:spLocks noChangeArrowheads="1"/>
          </p:cNvSpPr>
          <p:nvPr/>
        </p:nvSpPr>
        <p:spPr bwMode="auto">
          <a:xfrm>
            <a:off x="827088" y="4868863"/>
            <a:ext cx="5761037" cy="1420812"/>
          </a:xfrm>
          <a:prstGeom prst="rect">
            <a:avLst/>
          </a:prstGeom>
          <a:noFill/>
          <a:ln w="9525">
            <a:noFill/>
            <a:miter lim="800000"/>
            <a:headEnd/>
            <a:tailEnd/>
          </a:ln>
        </p:spPr>
        <p:txBody>
          <a:bodyPr>
            <a:spAutoFit/>
          </a:bodyPr>
          <a:lstStyle/>
          <a:p>
            <a:pPr>
              <a:lnSpc>
                <a:spcPct val="150000"/>
              </a:lnSpc>
              <a:buFont typeface="Arial" pitchFamily="34" charset="0"/>
              <a:buChar char="•"/>
            </a:pPr>
            <a:r>
              <a:rPr lang="pt-BR" sz="2000"/>
              <a:t> Somente após o cultivo é possível proceder a </a:t>
            </a:r>
            <a:r>
              <a:rPr lang="pt-BR" sz="2000" b="1"/>
              <a:t>identificação e o teste de sensibilidade </a:t>
            </a:r>
            <a:r>
              <a:rPr lang="pt-BR" sz="2000"/>
              <a:t>às drogas antimicobacterianas</a:t>
            </a:r>
            <a:endParaRPr lang="pt-BR" sz="2400"/>
          </a:p>
        </p:txBody>
      </p:sp>
      <p:pic>
        <p:nvPicPr>
          <p:cNvPr id="53255" name="Picture 7" descr="http://www.bd.com/scripts/resource.aspx?IDX=4066">
            <a:hlinkClick r:id="rId3"/>
          </p:cNvPr>
          <p:cNvPicPr>
            <a:picLocks noChangeAspect="1" noChangeArrowheads="1"/>
          </p:cNvPicPr>
          <p:nvPr/>
        </p:nvPicPr>
        <p:blipFill>
          <a:blip r:embed="rId4" cstate="print"/>
          <a:srcRect/>
          <a:stretch>
            <a:fillRect/>
          </a:stretch>
        </p:blipFill>
        <p:spPr bwMode="auto">
          <a:xfrm>
            <a:off x="6632575" y="4365625"/>
            <a:ext cx="2476500" cy="2447925"/>
          </a:xfrm>
          <a:prstGeom prst="rect">
            <a:avLst/>
          </a:prstGeom>
          <a:noFill/>
          <a:ln w="9525">
            <a:noFill/>
            <a:miter lim="800000"/>
            <a:headEnd/>
            <a:tailEnd/>
          </a:ln>
        </p:spPr>
      </p:pic>
      <p:pic>
        <p:nvPicPr>
          <p:cNvPr id="53257" name="Picture 9" descr="http://www.bd.com/resource.aspx?IDX=27089">
            <a:hlinkClick r:id="rId5"/>
          </p:cNvPr>
          <p:cNvPicPr>
            <a:picLocks noChangeAspect="1" noChangeArrowheads="1"/>
          </p:cNvPicPr>
          <p:nvPr/>
        </p:nvPicPr>
        <p:blipFill>
          <a:blip r:embed="rId6" cstate="print"/>
          <a:srcRect/>
          <a:stretch>
            <a:fillRect/>
          </a:stretch>
        </p:blipFill>
        <p:spPr bwMode="auto">
          <a:xfrm>
            <a:off x="2700338" y="4330700"/>
            <a:ext cx="3646487" cy="24828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dissolve">
                                      <p:cBhvr>
                                        <p:cTn id="7" dur="500"/>
                                        <p:tgtEl>
                                          <p:spTgt spid="53255"/>
                                        </p:tgtEl>
                                      </p:cBhvr>
                                    </p:animEffect>
                                  </p:childTnLst>
                                </p:cTn>
                              </p:par>
                              <p:par>
                                <p:cTn id="8" presetID="9" presetClass="entr" presetSubtype="0" fill="hold" nodeType="withEffect">
                                  <p:stCondLst>
                                    <p:cond delay="0"/>
                                  </p:stCondLst>
                                  <p:childTnLst>
                                    <p:set>
                                      <p:cBhvr>
                                        <p:cTn id="9" dur="1" fill="hold">
                                          <p:stCondLst>
                                            <p:cond delay="0"/>
                                          </p:stCondLst>
                                        </p:cTn>
                                        <p:tgtEl>
                                          <p:spTgt spid="53257"/>
                                        </p:tgtEl>
                                        <p:attrNameLst>
                                          <p:attrName>style.visibility</p:attrName>
                                        </p:attrNameLst>
                                      </p:cBhvr>
                                      <p:to>
                                        <p:strVal val="visible"/>
                                      </p:to>
                                    </p:set>
                                    <p:animEffect transition="in" filter="dissolve">
                                      <p:cBhvr>
                                        <p:cTn id="10" dur="5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Teste Imunocromatográfico</a:t>
            </a:r>
            <a:endParaRPr lang="pt-BR" dirty="0"/>
          </a:p>
        </p:txBody>
      </p:sp>
      <p:grpSp>
        <p:nvGrpSpPr>
          <p:cNvPr id="12" name="Group 11"/>
          <p:cNvGrpSpPr/>
          <p:nvPr/>
        </p:nvGrpSpPr>
        <p:grpSpPr>
          <a:xfrm>
            <a:off x="251520" y="1772816"/>
            <a:ext cx="8136904" cy="4329772"/>
            <a:chOff x="251520" y="1772816"/>
            <a:chExt cx="8136904" cy="4329772"/>
          </a:xfrm>
        </p:grpSpPr>
        <p:pic>
          <p:nvPicPr>
            <p:cNvPr id="442370" name="Picture 2" descr="Figure 2: Identification &lt;i&gt;M. tuberculosis&lt;/i&gt; complex by MPT64 Rapid ICT kit."/>
            <p:cNvPicPr>
              <a:picLocks noChangeAspect="1" noChangeArrowheads="1"/>
            </p:cNvPicPr>
            <p:nvPr/>
          </p:nvPicPr>
          <p:blipFill>
            <a:blip r:embed="rId2" cstate="print"/>
            <a:srcRect l="1658" t="4169" r="6330" b="20788"/>
            <a:stretch>
              <a:fillRect/>
            </a:stretch>
          </p:blipFill>
          <p:spPr bwMode="auto">
            <a:xfrm>
              <a:off x="395536" y="1772816"/>
              <a:ext cx="7992888" cy="3888432"/>
            </a:xfrm>
            <a:prstGeom prst="rect">
              <a:avLst/>
            </a:prstGeom>
            <a:noFill/>
          </p:spPr>
        </p:pic>
        <p:sp>
          <p:nvSpPr>
            <p:cNvPr id="6" name="TextBox 5"/>
            <p:cNvSpPr txBox="1"/>
            <p:nvPr/>
          </p:nvSpPr>
          <p:spPr>
            <a:xfrm>
              <a:off x="289639" y="3284984"/>
              <a:ext cx="2050113" cy="461665"/>
            </a:xfrm>
            <a:prstGeom prst="rect">
              <a:avLst/>
            </a:prstGeom>
            <a:solidFill>
              <a:schemeClr val="bg1"/>
            </a:solidFill>
          </p:spPr>
          <p:txBody>
            <a:bodyPr wrap="none" rtlCol="0">
              <a:spAutoFit/>
            </a:bodyPr>
            <a:lstStyle/>
            <a:p>
              <a:r>
                <a:rPr lang="pt-BR" sz="2400" dirty="0" smtClean="0">
                  <a:effectLst>
                    <a:outerShdw blurRad="38100" dist="38100" dir="2700000" algn="tl">
                      <a:srgbClr val="000000">
                        <a:alpha val="43137"/>
                      </a:srgbClr>
                    </a:outerShdw>
                  </a:effectLst>
                </a:rPr>
                <a:t>Teste positivo</a:t>
              </a:r>
              <a:endParaRPr lang="pt-BR" sz="2400" dirty="0">
                <a:effectLst>
                  <a:outerShdw blurRad="38100" dist="38100" dir="2700000" algn="tl">
                    <a:srgbClr val="000000">
                      <a:alpha val="43137"/>
                    </a:srgbClr>
                  </a:outerShdw>
                </a:effectLst>
              </a:endParaRPr>
            </a:p>
          </p:txBody>
        </p:sp>
        <p:sp>
          <p:nvSpPr>
            <p:cNvPr id="7" name="TextBox 6"/>
            <p:cNvSpPr txBox="1"/>
            <p:nvPr/>
          </p:nvSpPr>
          <p:spPr>
            <a:xfrm>
              <a:off x="251520" y="4293096"/>
              <a:ext cx="2304255" cy="461665"/>
            </a:xfrm>
            <a:prstGeom prst="rect">
              <a:avLst/>
            </a:prstGeom>
            <a:solidFill>
              <a:schemeClr val="bg1"/>
            </a:solidFill>
          </p:spPr>
          <p:txBody>
            <a:bodyPr wrap="square" rtlCol="0">
              <a:spAutoFit/>
            </a:bodyPr>
            <a:lstStyle/>
            <a:p>
              <a:r>
                <a:rPr lang="pt-BR" sz="2400" dirty="0" smtClean="0">
                  <a:effectLst>
                    <a:outerShdw blurRad="38100" dist="38100" dir="2700000" algn="tl">
                      <a:srgbClr val="000000">
                        <a:alpha val="43137"/>
                      </a:srgbClr>
                    </a:outerShdw>
                  </a:effectLst>
                </a:rPr>
                <a:t>Banda controle</a:t>
              </a:r>
              <a:endParaRPr lang="pt-BR" sz="2400" dirty="0">
                <a:effectLst>
                  <a:outerShdw blurRad="38100" dist="38100" dir="2700000" algn="tl">
                    <a:srgbClr val="000000">
                      <a:alpha val="43137"/>
                    </a:srgbClr>
                  </a:outerShdw>
                </a:effectLst>
              </a:endParaRPr>
            </a:p>
          </p:txBody>
        </p:sp>
        <p:sp>
          <p:nvSpPr>
            <p:cNvPr id="8" name="TextBox 7"/>
            <p:cNvSpPr txBox="1"/>
            <p:nvPr/>
          </p:nvSpPr>
          <p:spPr>
            <a:xfrm>
              <a:off x="2843808" y="5733256"/>
              <a:ext cx="723275" cy="369332"/>
            </a:xfrm>
            <a:prstGeom prst="rect">
              <a:avLst/>
            </a:prstGeom>
            <a:noFill/>
          </p:spPr>
          <p:txBody>
            <a:bodyPr wrap="none" rtlCol="0">
              <a:spAutoFit/>
            </a:bodyPr>
            <a:lstStyle/>
            <a:p>
              <a:r>
                <a:rPr lang="pt-BR" b="1" i="1" dirty="0" smtClean="0"/>
                <a:t>M. tb</a:t>
              </a:r>
              <a:endParaRPr lang="pt-BR" b="1" i="1" dirty="0"/>
            </a:p>
          </p:txBody>
        </p:sp>
        <p:sp>
          <p:nvSpPr>
            <p:cNvPr id="9" name="TextBox 8"/>
            <p:cNvSpPr txBox="1"/>
            <p:nvPr/>
          </p:nvSpPr>
          <p:spPr>
            <a:xfrm>
              <a:off x="6729045" y="5733256"/>
              <a:ext cx="723275" cy="369332"/>
            </a:xfrm>
            <a:prstGeom prst="rect">
              <a:avLst/>
            </a:prstGeom>
            <a:noFill/>
          </p:spPr>
          <p:txBody>
            <a:bodyPr wrap="none" rtlCol="0">
              <a:spAutoFit/>
            </a:bodyPr>
            <a:lstStyle/>
            <a:p>
              <a:r>
                <a:rPr lang="pt-BR" b="1" i="1" dirty="0" smtClean="0"/>
                <a:t>M. tb</a:t>
              </a:r>
              <a:endParaRPr lang="pt-BR" b="1" i="1" dirty="0"/>
            </a:p>
          </p:txBody>
        </p:sp>
        <p:sp>
          <p:nvSpPr>
            <p:cNvPr id="10" name="TextBox 9"/>
            <p:cNvSpPr txBox="1"/>
            <p:nvPr/>
          </p:nvSpPr>
          <p:spPr>
            <a:xfrm>
              <a:off x="4211960" y="5589240"/>
              <a:ext cx="684803" cy="369332"/>
            </a:xfrm>
            <a:prstGeom prst="rect">
              <a:avLst/>
            </a:prstGeom>
            <a:noFill/>
          </p:spPr>
          <p:txBody>
            <a:bodyPr wrap="none" rtlCol="0">
              <a:spAutoFit/>
            </a:bodyPr>
            <a:lstStyle/>
            <a:p>
              <a:r>
                <a:rPr lang="pt-BR" b="1" dirty="0" smtClean="0"/>
                <a:t>MNT</a:t>
              </a:r>
              <a:endParaRPr lang="pt-BR" b="1" dirty="0"/>
            </a:p>
          </p:txBody>
        </p:sp>
        <p:sp>
          <p:nvSpPr>
            <p:cNvPr id="11" name="TextBox 10"/>
            <p:cNvSpPr txBox="1"/>
            <p:nvPr/>
          </p:nvSpPr>
          <p:spPr>
            <a:xfrm>
              <a:off x="5436096" y="5589240"/>
              <a:ext cx="684803" cy="369332"/>
            </a:xfrm>
            <a:prstGeom prst="rect">
              <a:avLst/>
            </a:prstGeom>
            <a:noFill/>
          </p:spPr>
          <p:txBody>
            <a:bodyPr wrap="none" rtlCol="0">
              <a:spAutoFit/>
            </a:bodyPr>
            <a:lstStyle/>
            <a:p>
              <a:r>
                <a:rPr lang="pt-BR" b="1" dirty="0" smtClean="0"/>
                <a:t>MNT</a:t>
              </a:r>
              <a:endParaRPr lang="pt-BR" b="1" dirty="0"/>
            </a:p>
          </p:txBody>
        </p:sp>
      </p:gr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36913"/>
            <a:ext cx="9144000" cy="2088231"/>
          </a:xfrm>
        </p:spPr>
        <p:txBody>
          <a:bodyPr/>
          <a:lstStyle/>
          <a:p>
            <a:r>
              <a:rPr lang="pt-BR" dirty="0" smtClean="0"/>
              <a:t>Testes Moleculares para diagnóstico da TB</a:t>
            </a:r>
            <a:endParaRPr lang="pt-BR"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8" name="Picture 4"/>
          <p:cNvPicPr>
            <a:picLocks noChangeAspect="1" noChangeArrowheads="1"/>
          </p:cNvPicPr>
          <p:nvPr/>
        </p:nvPicPr>
        <p:blipFill>
          <a:blip r:embed="rId2" cstate="print"/>
          <a:srcRect/>
          <a:stretch>
            <a:fillRect/>
          </a:stretch>
        </p:blipFill>
        <p:spPr bwMode="auto">
          <a:xfrm>
            <a:off x="395536" y="4077072"/>
            <a:ext cx="4429125" cy="2571750"/>
          </a:xfrm>
          <a:prstGeom prst="rect">
            <a:avLst/>
          </a:prstGeom>
          <a:noFill/>
          <a:ln w="9525">
            <a:noFill/>
            <a:miter lim="800000"/>
            <a:headEnd/>
            <a:tailEnd/>
          </a:ln>
        </p:spPr>
      </p:pic>
      <p:pic>
        <p:nvPicPr>
          <p:cNvPr id="446467" name="Picture 3"/>
          <p:cNvPicPr>
            <a:picLocks noChangeAspect="1" noChangeArrowheads="1"/>
          </p:cNvPicPr>
          <p:nvPr/>
        </p:nvPicPr>
        <p:blipFill>
          <a:blip r:embed="rId3" cstate="print"/>
          <a:srcRect l="9150" t="31125" r="8163" b="29500"/>
          <a:stretch>
            <a:fillRect/>
          </a:stretch>
        </p:blipFill>
        <p:spPr bwMode="auto">
          <a:xfrm>
            <a:off x="467544" y="1628800"/>
            <a:ext cx="8028384" cy="2293824"/>
          </a:xfrm>
          <a:prstGeom prst="rect">
            <a:avLst/>
          </a:prstGeom>
          <a:noFill/>
          <a:ln w="9525">
            <a:noFill/>
            <a:miter lim="800000"/>
            <a:headEnd/>
            <a:tailEnd/>
          </a:ln>
        </p:spPr>
      </p:pic>
      <p:sp>
        <p:nvSpPr>
          <p:cNvPr id="2" name="Title 1"/>
          <p:cNvSpPr>
            <a:spLocks noGrp="1"/>
          </p:cNvSpPr>
          <p:nvPr>
            <p:ph type="title"/>
          </p:nvPr>
        </p:nvSpPr>
        <p:spPr/>
        <p:txBody>
          <a:bodyPr/>
          <a:lstStyle/>
          <a:p>
            <a:r>
              <a:rPr lang="pt-BR" dirty="0" smtClean="0"/>
              <a:t>Sondas Genéticas – Gene probe</a:t>
            </a:r>
            <a:endParaRPr lang="pt-BR" dirty="0"/>
          </a:p>
        </p:txBody>
      </p:sp>
      <p:pic>
        <p:nvPicPr>
          <p:cNvPr id="446466" name="Picture 2" descr="http://www.scielo.br/img/revistas/jbpneu/v34n11/a06fig01.jpg"/>
          <p:cNvPicPr>
            <a:picLocks noChangeAspect="1" noChangeArrowheads="1"/>
          </p:cNvPicPr>
          <p:nvPr/>
        </p:nvPicPr>
        <p:blipFill>
          <a:blip r:embed="rId4" cstate="print"/>
          <a:srcRect/>
          <a:stretch>
            <a:fillRect/>
          </a:stretch>
        </p:blipFill>
        <p:spPr bwMode="auto">
          <a:xfrm>
            <a:off x="5724128" y="4221088"/>
            <a:ext cx="3200400" cy="1914525"/>
          </a:xfrm>
          <a:prstGeom prst="rect">
            <a:avLst/>
          </a:prstGeom>
          <a:noFill/>
        </p:spPr>
      </p:pic>
      <p:sp>
        <p:nvSpPr>
          <p:cNvPr id="4" name="Rectangle 3"/>
          <p:cNvSpPr/>
          <p:nvPr/>
        </p:nvSpPr>
        <p:spPr>
          <a:xfrm>
            <a:off x="3078088" y="6536377"/>
            <a:ext cx="6030416" cy="276999"/>
          </a:xfrm>
          <a:prstGeom prst="rect">
            <a:avLst/>
          </a:prstGeom>
        </p:spPr>
        <p:txBody>
          <a:bodyPr wrap="square">
            <a:spAutoFit/>
          </a:bodyPr>
          <a:lstStyle/>
          <a:p>
            <a:pPr algn="r"/>
            <a:r>
              <a:rPr lang="pt-BR" sz="1200" i="1" dirty="0" smtClean="0"/>
              <a:t>J Bras Pneumol. 2008;34(11):922-926</a:t>
            </a:r>
            <a:endParaRPr lang="pt-BR" sz="1200" i="1" dirty="0"/>
          </a:p>
        </p:txBody>
      </p:sp>
      <p:sp>
        <p:nvSpPr>
          <p:cNvPr id="6" name="TextBox 5"/>
          <p:cNvSpPr txBox="1"/>
          <p:nvPr/>
        </p:nvSpPr>
        <p:spPr>
          <a:xfrm>
            <a:off x="2627784" y="6488668"/>
            <a:ext cx="3198311" cy="369332"/>
          </a:xfrm>
          <a:prstGeom prst="rect">
            <a:avLst/>
          </a:prstGeom>
          <a:noFill/>
        </p:spPr>
        <p:txBody>
          <a:bodyPr wrap="none" rtlCol="0">
            <a:spAutoFit/>
          </a:bodyPr>
          <a:lstStyle/>
          <a:p>
            <a:r>
              <a:rPr lang="pt-BR" dirty="0" smtClean="0">
                <a:effectLst>
                  <a:outerShdw blurRad="38100" dist="38100" dir="2700000" algn="tl">
                    <a:srgbClr val="000000">
                      <a:alpha val="43137"/>
                    </a:srgbClr>
                  </a:outerShdw>
                </a:effectLst>
              </a:rPr>
              <a:t>Cerca de 3 hs para execução</a:t>
            </a:r>
            <a:endParaRPr lang="pt-BR" dirty="0">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9"/>
          <p:cNvPicPr>
            <a:picLocks noChangeAspect="1" noChangeArrowheads="1"/>
          </p:cNvPicPr>
          <p:nvPr/>
        </p:nvPicPr>
        <p:blipFill>
          <a:blip r:embed="rId2" cstate="print"/>
          <a:srcRect/>
          <a:stretch>
            <a:fillRect/>
          </a:stretch>
        </p:blipFill>
        <p:spPr bwMode="auto">
          <a:xfrm>
            <a:off x="1331913" y="1581150"/>
            <a:ext cx="7073900" cy="5232400"/>
          </a:xfrm>
          <a:prstGeom prst="rect">
            <a:avLst/>
          </a:prstGeom>
          <a:noFill/>
          <a:ln w="9525">
            <a:noFill/>
            <a:miter lim="800000"/>
            <a:headEnd/>
            <a:tailEnd/>
          </a:ln>
        </p:spPr>
      </p:pic>
      <p:sp>
        <p:nvSpPr>
          <p:cNvPr id="55299" name="Title 29"/>
          <p:cNvSpPr>
            <a:spLocks noGrp="1"/>
          </p:cNvSpPr>
          <p:nvPr>
            <p:ph type="title"/>
          </p:nvPr>
        </p:nvSpPr>
        <p:spPr/>
        <p:txBody>
          <a:bodyPr/>
          <a:lstStyle/>
          <a:p>
            <a:r>
              <a:rPr lang="pt-BR" smtClean="0"/>
              <a:t>Reação em Cadeia da Polimerase</a:t>
            </a:r>
          </a:p>
        </p:txBody>
      </p:sp>
      <p:sp>
        <p:nvSpPr>
          <p:cNvPr id="7" name="Rectangle 6"/>
          <p:cNvSpPr/>
          <p:nvPr/>
        </p:nvSpPr>
        <p:spPr>
          <a:xfrm>
            <a:off x="4716016" y="1484784"/>
            <a:ext cx="3888432"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p:nvSpPr>
        <p:spPr>
          <a:xfrm>
            <a:off x="4427984" y="4409728"/>
            <a:ext cx="4248472"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8"/>
          <p:cNvSpPr/>
          <p:nvPr/>
        </p:nvSpPr>
        <p:spPr>
          <a:xfrm>
            <a:off x="827584" y="5445224"/>
            <a:ext cx="424847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PCR convencional – </a:t>
            </a:r>
            <a:r>
              <a:rPr lang="pt-BR" i="1" dirty="0" smtClean="0"/>
              <a:t>in house</a:t>
            </a:r>
            <a:endParaRPr lang="pt-BR" i="1" dirty="0"/>
          </a:p>
        </p:txBody>
      </p:sp>
      <p:pic>
        <p:nvPicPr>
          <p:cNvPr id="322562" name="Picture 2" descr="Figure 1: IS6110PCR-based detection of &lt;i&gt;M. tuberculosis&lt;/i&gt; complex. Electrophoretic separation of the amplicon into 2% agarose gel is documented across lanes 1-7. The presence of a 123 bp amplicon in lanes 3, 4, 5, 7 indicated the presence of the target while the absence of the amplicon in lane 6 showed absence of the target. Lane 2 was negative control and lane 1 was positive control (H37Rv). L-Ladder 100 bp was well shown."/>
          <p:cNvPicPr>
            <a:picLocks noChangeAspect="1" noChangeArrowheads="1"/>
          </p:cNvPicPr>
          <p:nvPr/>
        </p:nvPicPr>
        <p:blipFill>
          <a:blip r:embed="rId2" cstate="print"/>
          <a:srcRect r="23378"/>
          <a:stretch>
            <a:fillRect/>
          </a:stretch>
        </p:blipFill>
        <p:spPr bwMode="auto">
          <a:xfrm>
            <a:off x="1187624" y="1700808"/>
            <a:ext cx="5544616" cy="4824536"/>
          </a:xfrm>
          <a:prstGeom prst="rect">
            <a:avLst/>
          </a:prstGeom>
          <a:noFill/>
        </p:spPr>
      </p:pic>
      <p:sp>
        <p:nvSpPr>
          <p:cNvPr id="4" name="TextBox 3"/>
          <p:cNvSpPr txBox="1"/>
          <p:nvPr/>
        </p:nvSpPr>
        <p:spPr>
          <a:xfrm>
            <a:off x="35496" y="5445224"/>
            <a:ext cx="825867" cy="369332"/>
          </a:xfrm>
          <a:prstGeom prst="rect">
            <a:avLst/>
          </a:prstGeom>
          <a:noFill/>
        </p:spPr>
        <p:txBody>
          <a:bodyPr wrap="none" rtlCol="0">
            <a:spAutoFit/>
          </a:bodyPr>
          <a:lstStyle/>
          <a:p>
            <a:r>
              <a:rPr lang="pt-BR" dirty="0" smtClean="0"/>
              <a:t>200bp</a:t>
            </a:r>
            <a:endParaRPr lang="pt-BR" dirty="0"/>
          </a:p>
        </p:txBody>
      </p:sp>
      <p:cxnSp>
        <p:nvCxnSpPr>
          <p:cNvPr id="6" name="Straight Arrow Connector 5"/>
          <p:cNvCxnSpPr/>
          <p:nvPr/>
        </p:nvCxnSpPr>
        <p:spPr>
          <a:xfrm>
            <a:off x="899592" y="5661248"/>
            <a:ext cx="2880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96" y="5805264"/>
            <a:ext cx="825867" cy="369332"/>
          </a:xfrm>
          <a:prstGeom prst="rect">
            <a:avLst/>
          </a:prstGeom>
          <a:noFill/>
        </p:spPr>
        <p:txBody>
          <a:bodyPr wrap="none" rtlCol="0">
            <a:spAutoFit/>
          </a:bodyPr>
          <a:lstStyle/>
          <a:p>
            <a:r>
              <a:rPr lang="pt-BR" dirty="0" smtClean="0"/>
              <a:t>100bp</a:t>
            </a:r>
            <a:endParaRPr lang="pt-BR" dirty="0"/>
          </a:p>
        </p:txBody>
      </p:sp>
      <p:cxnSp>
        <p:nvCxnSpPr>
          <p:cNvPr id="8" name="Straight Arrow Connector 7"/>
          <p:cNvCxnSpPr/>
          <p:nvPr/>
        </p:nvCxnSpPr>
        <p:spPr>
          <a:xfrm>
            <a:off x="827584" y="6030580"/>
            <a:ext cx="2880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1268" y="5733256"/>
            <a:ext cx="1313180" cy="646331"/>
          </a:xfrm>
          <a:prstGeom prst="rect">
            <a:avLst/>
          </a:prstGeom>
          <a:noFill/>
        </p:spPr>
        <p:txBody>
          <a:bodyPr wrap="none" rtlCol="0">
            <a:spAutoFit/>
          </a:bodyPr>
          <a:lstStyle/>
          <a:p>
            <a:r>
              <a:rPr lang="pt-BR" b="1" dirty="0" smtClean="0">
                <a:solidFill>
                  <a:srgbClr val="FF0000"/>
                </a:solidFill>
              </a:rPr>
              <a:t>123 pares </a:t>
            </a:r>
          </a:p>
          <a:p>
            <a:r>
              <a:rPr lang="pt-BR" b="1" dirty="0" smtClean="0">
                <a:solidFill>
                  <a:srgbClr val="FF0000"/>
                </a:solidFill>
              </a:rPr>
              <a:t>de base</a:t>
            </a:r>
            <a:endParaRPr lang="pt-BR" b="1" dirty="0">
              <a:solidFill>
                <a:srgbClr val="FF0000"/>
              </a:solidFill>
            </a:endParaRPr>
          </a:p>
        </p:txBody>
      </p:sp>
      <p:cxnSp>
        <p:nvCxnSpPr>
          <p:cNvPr id="11" name="Straight Arrow Connector 10"/>
          <p:cNvCxnSpPr/>
          <p:nvPr/>
        </p:nvCxnSpPr>
        <p:spPr>
          <a:xfrm flipH="1">
            <a:off x="6812632" y="6012904"/>
            <a:ext cx="495672" cy="8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9"/>
          <p:cNvSpPr>
            <a:spLocks noGrp="1"/>
          </p:cNvSpPr>
          <p:nvPr>
            <p:ph type="title"/>
          </p:nvPr>
        </p:nvSpPr>
        <p:spPr/>
        <p:txBody>
          <a:bodyPr/>
          <a:lstStyle/>
          <a:p>
            <a:r>
              <a:rPr lang="pt-BR" dirty="0" smtClean="0"/>
              <a:t>Teste Rápido Molecular –TRM TB</a:t>
            </a:r>
          </a:p>
        </p:txBody>
      </p:sp>
      <p:pic>
        <p:nvPicPr>
          <p:cNvPr id="55301" name="Picture 5" descr="http://www.gene-quantification.de/GX_Desktop_h.jpg">
            <a:hlinkClick r:id="rId2"/>
          </p:cNvPr>
          <p:cNvPicPr>
            <a:picLocks noChangeAspect="1" noChangeArrowheads="1"/>
          </p:cNvPicPr>
          <p:nvPr/>
        </p:nvPicPr>
        <p:blipFill>
          <a:blip r:embed="rId3" cstate="print"/>
          <a:srcRect/>
          <a:stretch>
            <a:fillRect/>
          </a:stretch>
        </p:blipFill>
        <p:spPr bwMode="auto">
          <a:xfrm>
            <a:off x="4067175" y="3525838"/>
            <a:ext cx="5041900" cy="3287712"/>
          </a:xfrm>
          <a:prstGeom prst="rect">
            <a:avLst/>
          </a:prstGeom>
          <a:noFill/>
          <a:ln w="9525">
            <a:noFill/>
            <a:miter lim="800000"/>
            <a:headEnd/>
            <a:tailEnd/>
          </a:ln>
        </p:spPr>
      </p:pic>
      <p:pic>
        <p:nvPicPr>
          <p:cNvPr id="55303" name="Picture 7" descr="http://www.ahsoman.com/spaw2/uploads/images/_54544193_genexpert1.jpg">
            <a:hlinkClick r:id="rId4"/>
          </p:cNvPr>
          <p:cNvPicPr>
            <a:picLocks noChangeAspect="1" noChangeArrowheads="1"/>
          </p:cNvPicPr>
          <p:nvPr/>
        </p:nvPicPr>
        <p:blipFill>
          <a:blip r:embed="rId5" cstate="print"/>
          <a:srcRect/>
          <a:stretch>
            <a:fillRect/>
          </a:stretch>
        </p:blipFill>
        <p:spPr bwMode="auto">
          <a:xfrm>
            <a:off x="323850" y="1557338"/>
            <a:ext cx="4176713" cy="2519734"/>
          </a:xfrm>
          <a:prstGeom prst="rect">
            <a:avLst/>
          </a:prstGeom>
          <a:noFill/>
          <a:ln w="9525">
            <a:noFill/>
            <a:miter lim="800000"/>
            <a:headEnd/>
            <a:tailEnd/>
          </a:ln>
        </p:spPr>
      </p:pic>
      <p:pic>
        <p:nvPicPr>
          <p:cNvPr id="55305" name="Picture 9" descr="http://blog.results.org.uk/wp-content/uploads/2011/07/GeneXpert.jpg">
            <a:hlinkClick r:id="rId6"/>
          </p:cNvPr>
          <p:cNvPicPr>
            <a:picLocks noChangeAspect="1" noChangeArrowheads="1"/>
          </p:cNvPicPr>
          <p:nvPr/>
        </p:nvPicPr>
        <p:blipFill>
          <a:blip r:embed="rId7" cstate="print"/>
          <a:srcRect/>
          <a:stretch>
            <a:fillRect/>
          </a:stretch>
        </p:blipFill>
        <p:spPr bwMode="auto">
          <a:xfrm>
            <a:off x="323850" y="4070176"/>
            <a:ext cx="4103688" cy="27432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305"/>
                                        </p:tgtEl>
                                        <p:attrNameLst>
                                          <p:attrName>style.visibility</p:attrName>
                                        </p:attrNameLst>
                                      </p:cBhvr>
                                      <p:to>
                                        <p:strVal val="visible"/>
                                      </p:to>
                                    </p:set>
                                    <p:animEffect transition="in" filter="dissolve">
                                      <p:cBhvr>
                                        <p:cTn id="7" dur="500"/>
                                        <p:tgtEl>
                                          <p:spTgt spid="55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dissolve">
                                      <p:cBhvr>
                                        <p:cTn id="1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000" dirty="0" smtClean="0"/>
              <a:t>TB-TRM – teste rápido molecular </a:t>
            </a:r>
            <a:br>
              <a:rPr lang="pt-BR" sz="4000" dirty="0" smtClean="0"/>
            </a:br>
            <a:r>
              <a:rPr lang="pt-BR" sz="4000" dirty="0" smtClean="0"/>
              <a:t>Gene Xpert</a:t>
            </a:r>
            <a:r>
              <a:rPr lang="pt-BR" sz="4000" dirty="0" smtClean="0">
                <a:sym typeface="Symbol"/>
              </a:rPr>
              <a:t></a:t>
            </a:r>
            <a:endParaRPr lang="pt-BR" sz="4000" dirty="0"/>
          </a:p>
        </p:txBody>
      </p:sp>
      <p:pic>
        <p:nvPicPr>
          <p:cNvPr id="117762" name="Picture 2"/>
          <p:cNvPicPr>
            <a:picLocks noChangeAspect="1" noChangeArrowheads="1"/>
          </p:cNvPicPr>
          <p:nvPr/>
        </p:nvPicPr>
        <p:blipFill>
          <a:blip r:embed="rId3" cstate="print"/>
          <a:srcRect l="2385" r="54574"/>
          <a:stretch>
            <a:fillRect/>
          </a:stretch>
        </p:blipFill>
        <p:spPr bwMode="auto">
          <a:xfrm>
            <a:off x="1403648" y="1484784"/>
            <a:ext cx="5544616" cy="5319712"/>
          </a:xfrm>
          <a:prstGeom prst="rect">
            <a:avLst/>
          </a:prstGeom>
          <a:ln>
            <a:noFill/>
          </a:ln>
          <a:effectLst>
            <a:softEdge rad="112500"/>
          </a:effectLst>
        </p:spPr>
      </p:pic>
      <p:sp>
        <p:nvSpPr>
          <p:cNvPr id="4" name="TextBox 3"/>
          <p:cNvSpPr txBox="1"/>
          <p:nvPr/>
        </p:nvSpPr>
        <p:spPr>
          <a:xfrm>
            <a:off x="6588224" y="3140968"/>
            <a:ext cx="1075936" cy="461665"/>
          </a:xfrm>
          <a:prstGeom prst="rect">
            <a:avLst/>
          </a:prstGeom>
          <a:noFill/>
        </p:spPr>
        <p:txBody>
          <a:bodyPr wrap="none" rtlCol="0">
            <a:spAutoFit/>
          </a:bodyPr>
          <a:lstStyle/>
          <a:p>
            <a:r>
              <a:rPr lang="pt-BR" sz="2400" b="1" dirty="0" smtClean="0">
                <a:solidFill>
                  <a:srgbClr val="008000"/>
                </a:solidFill>
              </a:rPr>
              <a:t>BAAR</a:t>
            </a:r>
            <a:endParaRPr lang="pt-BR" sz="2400" b="1" dirty="0">
              <a:solidFill>
                <a:srgbClr val="008000"/>
              </a:solidFill>
            </a:endParaRPr>
          </a:p>
        </p:txBody>
      </p:sp>
      <p:sp>
        <p:nvSpPr>
          <p:cNvPr id="5" name="TextBox 4"/>
          <p:cNvSpPr txBox="1"/>
          <p:nvPr/>
        </p:nvSpPr>
        <p:spPr>
          <a:xfrm>
            <a:off x="3995936" y="3861048"/>
            <a:ext cx="1808508" cy="461665"/>
          </a:xfrm>
          <a:prstGeom prst="rect">
            <a:avLst/>
          </a:prstGeom>
          <a:noFill/>
        </p:spPr>
        <p:txBody>
          <a:bodyPr wrap="none" rtlCol="0">
            <a:spAutoFit/>
          </a:bodyPr>
          <a:lstStyle/>
          <a:p>
            <a:r>
              <a:rPr lang="pt-BR" sz="2400" b="1" dirty="0" smtClean="0">
                <a:solidFill>
                  <a:srgbClr val="7030A0"/>
                </a:solidFill>
              </a:rPr>
              <a:t>Cultura L-J</a:t>
            </a:r>
            <a:endParaRPr lang="pt-BR" sz="2400" b="1" dirty="0">
              <a:solidFill>
                <a:srgbClr val="7030A0"/>
              </a:solidFill>
            </a:endParaRPr>
          </a:p>
        </p:txBody>
      </p:sp>
      <p:sp>
        <p:nvSpPr>
          <p:cNvPr id="6" name="TextBox 5"/>
          <p:cNvSpPr txBox="1"/>
          <p:nvPr/>
        </p:nvSpPr>
        <p:spPr>
          <a:xfrm>
            <a:off x="6660232" y="2204864"/>
            <a:ext cx="1364476" cy="461665"/>
          </a:xfrm>
          <a:prstGeom prst="rect">
            <a:avLst/>
          </a:prstGeom>
          <a:noFill/>
        </p:spPr>
        <p:txBody>
          <a:bodyPr wrap="none" rtlCol="0">
            <a:spAutoFit/>
          </a:bodyPr>
          <a:lstStyle/>
          <a:p>
            <a:r>
              <a:rPr lang="pt-BR" sz="2400" b="1" dirty="0" smtClean="0">
                <a:solidFill>
                  <a:srgbClr val="CC0000"/>
                </a:solidFill>
              </a:rPr>
              <a:t>TRM-TB</a:t>
            </a:r>
            <a:endParaRPr lang="pt-BR" sz="2400" b="1" dirty="0">
              <a:solidFill>
                <a:srgbClr val="CC0000"/>
              </a:solidFill>
            </a:endParaRPr>
          </a:p>
        </p:txBody>
      </p:sp>
      <p:sp>
        <p:nvSpPr>
          <p:cNvPr id="7" name="TextBox 6"/>
          <p:cNvSpPr txBox="1"/>
          <p:nvPr/>
        </p:nvSpPr>
        <p:spPr>
          <a:xfrm>
            <a:off x="6660232" y="1772816"/>
            <a:ext cx="2114681" cy="461665"/>
          </a:xfrm>
          <a:prstGeom prst="rect">
            <a:avLst/>
          </a:prstGeom>
          <a:noFill/>
        </p:spPr>
        <p:txBody>
          <a:bodyPr wrap="none" rtlCol="0">
            <a:spAutoFit/>
          </a:bodyPr>
          <a:lstStyle/>
          <a:p>
            <a:r>
              <a:rPr lang="pt-BR" sz="2400" b="1" dirty="0" smtClean="0">
                <a:solidFill>
                  <a:srgbClr val="0000FF"/>
                </a:solidFill>
              </a:rPr>
              <a:t>Cultura MGIT</a:t>
            </a:r>
            <a:endParaRPr lang="pt-BR" sz="2400" b="1" dirty="0">
              <a:solidFill>
                <a:srgbClr val="0000FF"/>
              </a:solidFill>
            </a:endParaRPr>
          </a:p>
        </p:txBody>
      </p:sp>
      <p:sp>
        <p:nvSpPr>
          <p:cNvPr id="13" name="TextBox 12"/>
          <p:cNvSpPr txBox="1"/>
          <p:nvPr/>
        </p:nvSpPr>
        <p:spPr>
          <a:xfrm>
            <a:off x="6228184" y="4221088"/>
            <a:ext cx="2675732" cy="923330"/>
          </a:xfrm>
          <a:prstGeom prst="rect">
            <a:avLst/>
          </a:prstGeom>
          <a:solidFill>
            <a:srgbClr val="FFFF00"/>
          </a:solidFill>
          <a:ln w="28575">
            <a:solidFill>
              <a:srgbClr val="C00000"/>
            </a:solidFill>
            <a:prstDash val="dash"/>
          </a:ln>
        </p:spPr>
        <p:txBody>
          <a:bodyPr wrap="none" rtlCol="0">
            <a:spAutoFit/>
          </a:bodyPr>
          <a:lstStyle/>
          <a:p>
            <a:r>
              <a:rPr lang="pt-BR" b="1" dirty="0" smtClean="0">
                <a:solidFill>
                  <a:srgbClr val="990000"/>
                </a:solidFill>
              </a:rPr>
              <a:t>TRM-TB </a:t>
            </a:r>
          </a:p>
          <a:p>
            <a:r>
              <a:rPr lang="pt-BR" b="1" dirty="0" smtClean="0">
                <a:solidFill>
                  <a:srgbClr val="990000"/>
                </a:solidFill>
              </a:rPr>
              <a:t>Em paciente HIV+</a:t>
            </a:r>
          </a:p>
          <a:p>
            <a:pPr>
              <a:buFont typeface="Arial" pitchFamily="34" charset="0"/>
              <a:buChar char="•"/>
            </a:pPr>
            <a:r>
              <a:rPr lang="pt-BR" b="1" dirty="0" smtClean="0">
                <a:solidFill>
                  <a:srgbClr val="990000"/>
                </a:solidFill>
              </a:rPr>
              <a:t> Sensibilidade de 70%</a:t>
            </a:r>
            <a:endParaRPr lang="pt-BR" b="1" dirty="0">
              <a:solidFill>
                <a:srgbClr val="99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ChangeAspect="1" noChangeArrowheads="1"/>
          </p:cNvPicPr>
          <p:nvPr/>
        </p:nvPicPr>
        <p:blipFill>
          <a:blip r:embed="rId2" cstate="email"/>
          <a:srcRect/>
          <a:stretch>
            <a:fillRect/>
          </a:stretch>
        </p:blipFill>
        <p:spPr bwMode="auto">
          <a:xfrm>
            <a:off x="611560" y="1436786"/>
            <a:ext cx="8064896" cy="5376590"/>
          </a:xfrm>
          <a:prstGeom prst="rect">
            <a:avLst/>
          </a:prstGeom>
          <a:noFill/>
          <a:ln w="9525">
            <a:noFill/>
            <a:miter lim="800000"/>
            <a:headEnd/>
            <a:tailEnd/>
          </a:ln>
        </p:spPr>
      </p:pic>
      <p:sp>
        <p:nvSpPr>
          <p:cNvPr id="3" name="Title 2"/>
          <p:cNvSpPr>
            <a:spLocks noGrp="1"/>
          </p:cNvSpPr>
          <p:nvPr>
            <p:ph type="title"/>
          </p:nvPr>
        </p:nvSpPr>
        <p:spPr/>
        <p:txBody>
          <a:bodyPr/>
          <a:lstStyle/>
          <a:p>
            <a:r>
              <a:rPr lang="en-US" sz="3600" dirty="0" err="1" smtClean="0"/>
              <a:t>GeneXpert</a:t>
            </a:r>
            <a:r>
              <a:rPr lang="en-US" sz="3600" dirty="0" smtClean="0"/>
              <a:t> MTB/RIF </a:t>
            </a:r>
            <a:r>
              <a:rPr lang="en-US" sz="2400" dirty="0" smtClean="0"/>
              <a:t>(Cepheid)</a:t>
            </a:r>
            <a:endParaRPr lang="pt-BR" sz="3600" dirty="0"/>
          </a:p>
        </p:txBody>
      </p:sp>
      <p:sp>
        <p:nvSpPr>
          <p:cNvPr id="4" name="Left Arrow 3"/>
          <p:cNvSpPr/>
          <p:nvPr/>
        </p:nvSpPr>
        <p:spPr>
          <a:xfrm>
            <a:off x="7164288" y="2780928"/>
            <a:ext cx="1656184" cy="1008112"/>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pt-BR" dirty="0" smtClean="0"/>
              <a:t>Tuberculose</a:t>
            </a:r>
          </a:p>
        </p:txBody>
      </p:sp>
      <p:sp>
        <p:nvSpPr>
          <p:cNvPr id="4" name="Content Placeholder 3"/>
          <p:cNvSpPr>
            <a:spLocks noGrp="1"/>
          </p:cNvSpPr>
          <p:nvPr>
            <p:ph idx="1"/>
          </p:nvPr>
        </p:nvSpPr>
        <p:spPr>
          <a:xfrm>
            <a:off x="0" y="3500660"/>
            <a:ext cx="9144000" cy="2160588"/>
          </a:xfrm>
          <a:solidFill>
            <a:srgbClr val="C00000"/>
          </a:solidFill>
          <a:ln>
            <a:solidFill>
              <a:srgbClr val="990000"/>
            </a:solidFill>
          </a:ln>
        </p:spPr>
        <p:txBody>
          <a:bodyPr/>
          <a:lstStyle/>
          <a:p>
            <a:pPr algn="ctr">
              <a:lnSpc>
                <a:spcPct val="100000"/>
              </a:lnSpc>
              <a:spcAft>
                <a:spcPts val="0"/>
              </a:spcAft>
              <a:buFontTx/>
              <a:buNone/>
              <a:defRPr/>
            </a:pPr>
            <a:endParaRPr lang="pt-BR" sz="4800" dirty="0" smtClean="0">
              <a:solidFill>
                <a:schemeClr val="bg1">
                  <a:lumMod val="95000"/>
                </a:schemeClr>
              </a:solidFill>
            </a:endParaRPr>
          </a:p>
          <a:p>
            <a:pPr algn="ctr">
              <a:lnSpc>
                <a:spcPct val="100000"/>
              </a:lnSpc>
              <a:spcAft>
                <a:spcPts val="0"/>
              </a:spcAft>
              <a:buFontTx/>
              <a:buNone/>
              <a:defRPr/>
            </a:pPr>
            <a:r>
              <a:rPr lang="pt-BR" sz="4800" dirty="0" smtClean="0">
                <a:solidFill>
                  <a:schemeClr val="bg1">
                    <a:lumMod val="95000"/>
                  </a:schemeClr>
                </a:solidFill>
              </a:rPr>
              <a:t>Epidemiologia</a:t>
            </a:r>
            <a:endParaRPr lang="pt-BR" sz="4800" dirty="0">
              <a:solidFill>
                <a:schemeClr val="bg1">
                  <a:lumMod val="95000"/>
                </a:schemeClr>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4" name="Content Placeholder 3"/>
          <p:cNvSpPr>
            <a:spLocks noGrp="1"/>
          </p:cNvSpPr>
          <p:nvPr>
            <p:ph idx="1"/>
          </p:nvPr>
        </p:nvSpPr>
        <p:spPr/>
        <p:txBody>
          <a:bodyPr/>
          <a:lstStyle/>
          <a:p>
            <a:endParaRPr lang="pt-B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3" name="Content Placeholder 2"/>
          <p:cNvSpPr>
            <a:spLocks noGrp="1"/>
          </p:cNvSpPr>
          <p:nvPr>
            <p:ph idx="1"/>
          </p:nvPr>
        </p:nvSpPr>
        <p:spPr/>
        <p:txBody>
          <a:bodyPr/>
          <a:lstStyle/>
          <a:p>
            <a:pPr marL="514350" indent="-514350">
              <a:buNone/>
            </a:pPr>
            <a:r>
              <a:rPr lang="pt-BR" sz="2800" dirty="0" smtClean="0"/>
              <a:t>1. Um resultado </a:t>
            </a:r>
            <a:r>
              <a:rPr lang="pt-BR" sz="2800" b="1" dirty="0" smtClean="0"/>
              <a:t>POSITIVO </a:t>
            </a:r>
            <a:r>
              <a:rPr lang="pt-BR" sz="2800" dirty="0" smtClean="0"/>
              <a:t>do TRM-TB tem o mesmo significado que uma baciloscopia POSITIVA?</a:t>
            </a:r>
            <a:endParaRPr lang="pt-BR" sz="2800"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3" name="Content Placeholder 2"/>
          <p:cNvSpPr>
            <a:spLocks noGrp="1"/>
          </p:cNvSpPr>
          <p:nvPr>
            <p:ph idx="1"/>
          </p:nvPr>
        </p:nvSpPr>
        <p:spPr/>
        <p:txBody>
          <a:bodyPr/>
          <a:lstStyle/>
          <a:p>
            <a:pPr marL="514350" indent="-514350">
              <a:buNone/>
            </a:pPr>
            <a:r>
              <a:rPr lang="pt-BR" sz="2800" dirty="0" smtClean="0"/>
              <a:t>2. Em quais os tipos de amostra (espécimes clínico – </a:t>
            </a:r>
            <a:r>
              <a:rPr lang="pt-BR" sz="2800" i="1" dirty="0" smtClean="0"/>
              <a:t>escarro, urina, biópsia, sangue, etc..</a:t>
            </a:r>
            <a:r>
              <a:rPr lang="pt-BR" sz="2800" dirty="0" smtClean="0"/>
              <a:t>) podemos realizar um TRM-TB?</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3" name="Content Placeholder 2"/>
          <p:cNvSpPr>
            <a:spLocks noGrp="1"/>
          </p:cNvSpPr>
          <p:nvPr>
            <p:ph idx="1"/>
          </p:nvPr>
        </p:nvSpPr>
        <p:spPr/>
        <p:txBody>
          <a:bodyPr/>
          <a:lstStyle/>
          <a:p>
            <a:pPr marL="514350" indent="-514350">
              <a:buNone/>
            </a:pPr>
            <a:r>
              <a:rPr lang="pt-BR" sz="2800" dirty="0" smtClean="0"/>
              <a:t>3. Se o resultado do TRM-TB for </a:t>
            </a:r>
          </a:p>
          <a:p>
            <a:pPr marL="914400" lvl="1" indent="-514350"/>
            <a:r>
              <a:rPr lang="pt-BR" i="1" dirty="0" smtClean="0"/>
              <a:t>Mycobacterium tuberculosis</a:t>
            </a:r>
          </a:p>
          <a:p>
            <a:pPr marL="1314450" lvl="2" indent="-514350"/>
            <a:r>
              <a:rPr lang="pt-BR" i="1" dirty="0" smtClean="0"/>
              <a:t>SENSIVEL</a:t>
            </a:r>
          </a:p>
          <a:p>
            <a:pPr marL="514350" indent="-514350">
              <a:buNone/>
            </a:pPr>
            <a:endParaRPr lang="pt-BR" sz="2800" dirty="0" smtClean="0"/>
          </a:p>
          <a:p>
            <a:pPr marL="514350" indent="-514350">
              <a:buNone/>
            </a:pPr>
            <a:r>
              <a:rPr lang="pt-BR" sz="2800" b="1" dirty="0" smtClean="0">
                <a:solidFill>
                  <a:srgbClr val="FF0000"/>
                </a:solidFill>
              </a:rPr>
              <a:t>Como interpretar o resultado deste teste?</a:t>
            </a:r>
          </a:p>
          <a:p>
            <a:pPr marL="514350" indent="-514350">
              <a:buNone/>
            </a:pPr>
            <a:r>
              <a:rPr lang="pt-BR" sz="2800" b="1" dirty="0" smtClean="0">
                <a:solidFill>
                  <a:srgbClr val="FF0000"/>
                </a:solidFill>
              </a:rPr>
              <a:t>Como devo proceder?</a:t>
            </a:r>
            <a:endParaRPr lang="pt-BR" b="1" dirty="0" smtClean="0">
              <a:solidFill>
                <a:srgbClr val="FF0000"/>
              </a:solidFill>
            </a:endParaRPr>
          </a:p>
          <a:p>
            <a:pPr marL="914400" lvl="1" indent="-514350"/>
            <a:endParaRPr lang="pt-BR" i="1"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3" name="Content Placeholder 2"/>
          <p:cNvSpPr>
            <a:spLocks noGrp="1"/>
          </p:cNvSpPr>
          <p:nvPr>
            <p:ph idx="1"/>
          </p:nvPr>
        </p:nvSpPr>
        <p:spPr/>
        <p:txBody>
          <a:bodyPr/>
          <a:lstStyle/>
          <a:p>
            <a:pPr marL="514350" indent="-514350">
              <a:buNone/>
            </a:pPr>
            <a:r>
              <a:rPr lang="pt-BR" sz="2800" dirty="0" smtClean="0"/>
              <a:t>4. Se o resultado do TRM-TB for </a:t>
            </a:r>
          </a:p>
          <a:p>
            <a:pPr marL="914400" lvl="1" indent="-514350"/>
            <a:r>
              <a:rPr lang="pt-BR" i="1" dirty="0" smtClean="0"/>
              <a:t>Mycobacterium tuberculosis</a:t>
            </a:r>
          </a:p>
          <a:p>
            <a:pPr marL="1314450" lvl="2" indent="-514350"/>
            <a:r>
              <a:rPr lang="pt-BR" b="1" i="1" dirty="0" smtClean="0">
                <a:solidFill>
                  <a:srgbClr val="0000FF"/>
                </a:solidFill>
              </a:rPr>
              <a:t>RESISTENTE</a:t>
            </a:r>
          </a:p>
          <a:p>
            <a:pPr marL="514350" indent="-514350">
              <a:buNone/>
            </a:pPr>
            <a:endParaRPr lang="pt-BR" sz="2800" dirty="0" smtClean="0"/>
          </a:p>
          <a:p>
            <a:pPr marL="514350" indent="-514350">
              <a:buNone/>
            </a:pPr>
            <a:r>
              <a:rPr lang="pt-BR" sz="2800" b="1" dirty="0" smtClean="0">
                <a:solidFill>
                  <a:srgbClr val="FF0000"/>
                </a:solidFill>
              </a:rPr>
              <a:t>Qual é a interpretação deste resultado e </a:t>
            </a:r>
          </a:p>
          <a:p>
            <a:pPr marL="514350" indent="-514350">
              <a:buNone/>
            </a:pPr>
            <a:r>
              <a:rPr lang="pt-BR" sz="2800" b="1" dirty="0" smtClean="0">
                <a:solidFill>
                  <a:srgbClr val="FF0000"/>
                </a:solidFill>
              </a:rPr>
              <a:t>Como devo proceder?</a:t>
            </a:r>
            <a:endParaRPr lang="pt-BR" b="1" dirty="0" smtClean="0">
              <a:solidFill>
                <a:srgbClr val="FF0000"/>
              </a:solidFill>
            </a:endParaRPr>
          </a:p>
          <a:p>
            <a:pPr marL="914400" lvl="1" indent="-514350">
              <a:buNone/>
            </a:pPr>
            <a:endParaRPr lang="pt-BR" i="1"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3" name="Content Placeholder 2"/>
          <p:cNvSpPr>
            <a:spLocks noGrp="1"/>
          </p:cNvSpPr>
          <p:nvPr>
            <p:ph idx="1"/>
          </p:nvPr>
        </p:nvSpPr>
        <p:spPr/>
        <p:txBody>
          <a:bodyPr/>
          <a:lstStyle/>
          <a:p>
            <a:pPr marL="514350" indent="-514350">
              <a:buNone/>
            </a:pPr>
            <a:r>
              <a:rPr lang="pt-BR" sz="2800" dirty="0" smtClean="0"/>
              <a:t>5. Atendi um paciente que está no quinto mês de tratamento de tuberculose</a:t>
            </a:r>
            <a:r>
              <a:rPr lang="pt-BR" sz="2400" dirty="0" smtClean="0"/>
              <a:t> (no início tinha clínica+ Rx + BAAR positivos em 2 amostras de escarro). A tosse melhorou, não tem mais febre, e ganhou 4 Kg durante o tratamento.</a:t>
            </a:r>
            <a:endParaRPr lang="pt-BR" sz="2800" dirty="0" smtClean="0"/>
          </a:p>
          <a:p>
            <a:pPr marL="514350" indent="-514350">
              <a:buNone/>
            </a:pPr>
            <a:r>
              <a:rPr lang="pt-BR" sz="2800" dirty="0" smtClean="0"/>
              <a:t>No retorno passado foi solicitado  um TRM-TB para ele que foi positivo (</a:t>
            </a:r>
            <a:r>
              <a:rPr lang="pt-BR" sz="2800" i="1" dirty="0" smtClean="0"/>
              <a:t>M. tuberculosis  </a:t>
            </a:r>
            <a:r>
              <a:rPr lang="pt-BR" sz="2800" b="1" dirty="0" smtClean="0"/>
              <a:t>SENSIVEL</a:t>
            </a:r>
            <a:r>
              <a:rPr lang="pt-BR" sz="2800" dirty="0" smtClean="0"/>
              <a:t>)</a:t>
            </a:r>
          </a:p>
          <a:p>
            <a:pPr marL="514350" indent="-514350">
              <a:buNone/>
            </a:pPr>
            <a:r>
              <a:rPr lang="pt-BR" sz="2800" b="1" dirty="0" smtClean="0">
                <a:solidFill>
                  <a:srgbClr val="FF0000"/>
                </a:solidFill>
              </a:rPr>
              <a:t>Qual o significado deste resultado?</a:t>
            </a:r>
            <a:endParaRPr lang="pt-BR" sz="2800" b="1" dirty="0">
              <a:solidFill>
                <a:srgbClr val="FF0000"/>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a:lstStyle/>
          <a:p>
            <a:r>
              <a:rPr lang="pt-BR" dirty="0" smtClean="0"/>
              <a:t>Questões sobre o TRM-TB</a:t>
            </a:r>
            <a:endParaRPr lang="pt-BR" dirty="0"/>
          </a:p>
        </p:txBody>
      </p:sp>
      <p:sp>
        <p:nvSpPr>
          <p:cNvPr id="3" name="Content Placeholder 2"/>
          <p:cNvSpPr>
            <a:spLocks noGrp="1"/>
          </p:cNvSpPr>
          <p:nvPr>
            <p:ph idx="1"/>
          </p:nvPr>
        </p:nvSpPr>
        <p:spPr/>
        <p:txBody>
          <a:bodyPr/>
          <a:lstStyle/>
          <a:p>
            <a:pPr marL="514350" indent="-514350">
              <a:spcAft>
                <a:spcPts val="1800"/>
              </a:spcAft>
              <a:buNone/>
            </a:pPr>
            <a:r>
              <a:rPr lang="pt-BR" sz="2800" dirty="0" smtClean="0"/>
              <a:t>6. Estou investigando uma pessoa com suspeita de TB (Mulher, 45 anos, HIV+, TB prévia há 3 anos, que teve agora uma </a:t>
            </a:r>
            <a:r>
              <a:rPr lang="pt-BR" sz="2800" b="1" dirty="0" smtClean="0"/>
              <a:t>amostra de BAAR (+) no escarro</a:t>
            </a:r>
            <a:r>
              <a:rPr lang="pt-BR" sz="2800" dirty="0" smtClean="0"/>
              <a:t>.  CD4+=18 cel/mm</a:t>
            </a:r>
            <a:r>
              <a:rPr lang="pt-BR" sz="2800" baseline="30000" dirty="0" smtClean="0"/>
              <a:t>3 </a:t>
            </a:r>
            <a:r>
              <a:rPr lang="pt-BR" sz="2800" dirty="0" smtClean="0"/>
              <a:t>;  CV= 260.000 copias/ml</a:t>
            </a:r>
          </a:p>
          <a:p>
            <a:pPr marL="514350" indent="-514350">
              <a:buNone/>
            </a:pPr>
            <a:r>
              <a:rPr lang="pt-BR" sz="2800" dirty="0" smtClean="0"/>
              <a:t>	Entretanto, o TRM-TB foi </a:t>
            </a:r>
            <a:r>
              <a:rPr lang="pt-BR" sz="2800" b="1" dirty="0" smtClean="0"/>
              <a:t>NEGATIVO</a:t>
            </a:r>
            <a:r>
              <a:rPr lang="pt-BR" sz="2800" dirty="0" smtClean="0"/>
              <a:t> no mesmo </a:t>
            </a:r>
          </a:p>
          <a:p>
            <a:pPr marL="514350" indent="-514350">
              <a:buNone/>
            </a:pPr>
            <a:endParaRPr lang="pt-BR" sz="2000" dirty="0" smtClean="0"/>
          </a:p>
          <a:p>
            <a:pPr marL="514350" indent="-514350">
              <a:buNone/>
            </a:pPr>
            <a:r>
              <a:rPr lang="pt-BR" sz="2800" b="1" dirty="0" smtClean="0">
                <a:solidFill>
                  <a:srgbClr val="FF0000"/>
                </a:solidFill>
              </a:rPr>
              <a:t>Qual pode ser o significado deste resultado?</a:t>
            </a:r>
            <a:endParaRPr lang="pt-BR" sz="2800" b="1" dirty="0">
              <a:solidFill>
                <a:srgbClr val="FF0000"/>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solidFill>
            <a:srgbClr val="FFFF00"/>
          </a:solidFill>
        </p:spPr>
        <p:txBody>
          <a:bodyPr/>
          <a:lstStyle/>
          <a:p>
            <a:r>
              <a:rPr lang="pt-BR" dirty="0" smtClean="0">
                <a:solidFill>
                  <a:srgbClr val="002060"/>
                </a:solidFill>
              </a:rPr>
              <a:t>Casos Clínicos</a:t>
            </a:r>
          </a:p>
        </p:txBody>
      </p:sp>
      <p:pic>
        <p:nvPicPr>
          <p:cNvPr id="347138" name="Picture 2" descr="http://www.ncbi.nlm.nih.gov/corehtml/pmc/pmcgifs/logo-ccr.gif">
            <a:hlinkClick r:id="rId3"/>
          </p:cNvPr>
          <p:cNvPicPr>
            <a:picLocks noChangeAspect="1" noChangeArrowheads="1"/>
          </p:cNvPicPr>
          <p:nvPr/>
        </p:nvPicPr>
        <p:blipFill>
          <a:blip r:embed="rId4" cstate="print"/>
          <a:srcRect/>
          <a:stretch>
            <a:fillRect/>
          </a:stretch>
        </p:blipFill>
        <p:spPr bwMode="auto">
          <a:xfrm>
            <a:off x="899592" y="5229200"/>
            <a:ext cx="7642820" cy="1146423"/>
          </a:xfrm>
          <a:prstGeom prst="rect">
            <a:avLst/>
          </a:prstGeom>
          <a:noFill/>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FF00"/>
          </a:solidFill>
        </p:spPr>
        <p:txBody>
          <a:bodyPr/>
          <a:lstStyle/>
          <a:p>
            <a:r>
              <a:rPr lang="pt-BR" dirty="0" smtClean="0">
                <a:solidFill>
                  <a:srgbClr val="0000FF"/>
                </a:solidFill>
              </a:rPr>
              <a:t>Caso 01 – GRB 0883078F</a:t>
            </a:r>
            <a:endParaRPr lang="pt-BR" dirty="0">
              <a:solidFill>
                <a:srgbClr val="0000FF"/>
              </a:solidFill>
            </a:endParaRPr>
          </a:p>
        </p:txBody>
      </p:sp>
      <p:sp>
        <p:nvSpPr>
          <p:cNvPr id="3" name="Espaço Reservado para Conteúdo 2"/>
          <p:cNvSpPr>
            <a:spLocks noGrp="1"/>
          </p:cNvSpPr>
          <p:nvPr>
            <p:ph idx="1"/>
          </p:nvPr>
        </p:nvSpPr>
        <p:spPr/>
        <p:txBody>
          <a:bodyPr>
            <a:normAutofit fontScale="85000" lnSpcReduction="10000"/>
          </a:bodyPr>
          <a:lstStyle/>
          <a:p>
            <a:r>
              <a:rPr lang="pt-BR" dirty="0" smtClean="0"/>
              <a:t>Mulher, 64 anos, do lar.</a:t>
            </a:r>
          </a:p>
          <a:p>
            <a:r>
              <a:rPr lang="pt-BR" dirty="0" smtClean="0"/>
              <a:t> Janeiro de 2014:</a:t>
            </a:r>
          </a:p>
          <a:p>
            <a:pPr lvl="1"/>
            <a:r>
              <a:rPr lang="pt-BR" dirty="0" smtClean="0"/>
              <a:t>QD: Tosse há 3 meses</a:t>
            </a:r>
          </a:p>
          <a:p>
            <a:pPr lvl="1"/>
            <a:r>
              <a:rPr lang="pt-BR" dirty="0" smtClean="0"/>
              <a:t>HMA: queda do estado geral, astenia, hiporexia, perda, febre diária, geralmente vespertina, de até 39ºC, sudorese noturna, dispneia lentamente progressiva, tosse produtiva com secreção hialina e branca, há cerca de 3 meses</a:t>
            </a:r>
          </a:p>
          <a:p>
            <a:pPr lvl="1"/>
            <a:r>
              <a:rPr lang="pt-BR" dirty="0" smtClean="0"/>
              <a:t>Havia procurado atendimento na UBS há 1 mês e foi tratada com ceftriaxona 7 dias, sem melhora.</a:t>
            </a:r>
          </a:p>
          <a:p>
            <a:pPr lvl="1"/>
            <a:r>
              <a:rPr lang="pt-BR" dirty="0" smtClean="0"/>
              <a:t>Há 10 dias iniciou tratamento para pneumonia atípica com Levofloxacina – em Barrinha (cidade onde mora).</a:t>
            </a:r>
          </a:p>
          <a:p>
            <a:pPr lvl="1">
              <a:buNone/>
            </a:pPr>
            <a:endParaRPr lang="pt-BR" dirty="0"/>
          </a:p>
        </p:txBody>
      </p:sp>
    </p:spTree>
    <p:extLst>
      <p:ext uri="{BB962C8B-B14F-4D97-AF65-F5344CB8AC3E}">
        <p14:creationId xmlns:p14="http://schemas.microsoft.com/office/powerpoint/2010/main" val="10354396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r>
              <a:rPr lang="pt-BR" dirty="0" smtClean="0"/>
              <a:t>Antecedentes pessoais:</a:t>
            </a:r>
          </a:p>
          <a:p>
            <a:pPr lvl="1"/>
            <a:r>
              <a:rPr lang="pt-BR" dirty="0" smtClean="0"/>
              <a:t>Artrite reumatoide em tratamento – adalimumabe + leflunomida + prednisona.</a:t>
            </a:r>
          </a:p>
          <a:p>
            <a:pPr lvl="1"/>
            <a:r>
              <a:rPr lang="pt-BR" dirty="0" smtClean="0"/>
              <a:t>HAS em tto com HCTZ e losartana. </a:t>
            </a:r>
          </a:p>
          <a:p>
            <a:pPr lvl="1"/>
            <a:r>
              <a:rPr lang="pt-BR" dirty="0" smtClean="0"/>
              <a:t>TB latente tratada por 6 meses (Mar – Nov 2013) com Isoniazida + Vitamina B6.</a:t>
            </a:r>
          </a:p>
          <a:p>
            <a:pPr lvl="2"/>
            <a:r>
              <a:rPr lang="pt-BR" dirty="0" smtClean="0"/>
              <a:t>Na época tinha PPD reator</a:t>
            </a:r>
          </a:p>
          <a:p>
            <a:pPr lvl="1"/>
            <a:r>
              <a:rPr lang="pt-BR" dirty="0" smtClean="0"/>
              <a:t>Negava contato com pessoas bacilíferas. </a:t>
            </a:r>
          </a:p>
          <a:p>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Na atualidade... </a:t>
            </a:r>
            <a:endParaRPr lang="pt-BR" dirty="0"/>
          </a:p>
        </p:txBody>
      </p:sp>
      <p:pic>
        <p:nvPicPr>
          <p:cNvPr id="326658" name="Picture 2" descr="Resultado de imagem para tb is the leading infectious diseases cause of death in the world">
            <a:hlinkClick r:id="rId2"/>
          </p:cNvPr>
          <p:cNvPicPr>
            <a:picLocks noChangeAspect="1" noChangeArrowheads="1"/>
          </p:cNvPicPr>
          <p:nvPr/>
        </p:nvPicPr>
        <p:blipFill>
          <a:blip r:embed="rId3" cstate="print"/>
          <a:srcRect/>
          <a:stretch>
            <a:fillRect/>
          </a:stretch>
        </p:blipFill>
        <p:spPr bwMode="auto">
          <a:xfrm>
            <a:off x="0" y="2060848"/>
            <a:ext cx="9144000" cy="4000104"/>
          </a:xfrm>
          <a:prstGeom prst="rect">
            <a:avLst/>
          </a:prstGeom>
          <a:noFill/>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r>
              <a:rPr lang="pt-BR" dirty="0" smtClean="0"/>
              <a:t>Investigação: -  Raio X tórax – Janeiro de 2014</a:t>
            </a:r>
          </a:p>
          <a:p>
            <a:endParaRPr lang="pt-BR" dirty="0"/>
          </a:p>
        </p:txBody>
      </p:sp>
      <p:pic>
        <p:nvPicPr>
          <p:cNvPr id="4" name="Imagem 1"/>
          <p:cNvPicPr/>
          <p:nvPr/>
        </p:nvPicPr>
        <p:blipFill>
          <a:blip r:embed="rId2" cstate="email">
            <a:extLst>
              <a:ext uri="{28A0092B-C50C-407E-A947-70E740481C1C}">
                <a14:useLocalDpi xmlns:a14="http://schemas.microsoft.com/office/drawing/2010/main" val="0"/>
              </a:ext>
            </a:extLst>
          </a:blip>
          <a:srcRect/>
          <a:stretch>
            <a:fillRect/>
          </a:stretch>
        </p:blipFill>
        <p:spPr>
          <a:xfrm>
            <a:off x="4146331" y="2506717"/>
            <a:ext cx="4934633" cy="4303985"/>
          </a:xfrm>
          <a:prstGeom prst="rect">
            <a:avLst/>
          </a:prstGeom>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3" name="Espaço Reservado para Conteúdo 2"/>
          <p:cNvSpPr>
            <a:spLocks noGrp="1"/>
          </p:cNvSpPr>
          <p:nvPr>
            <p:ph idx="1"/>
          </p:nvPr>
        </p:nvSpPr>
        <p:spPr/>
        <p:txBody>
          <a:bodyPr>
            <a:normAutofit/>
          </a:bodyPr>
          <a:lstStyle/>
          <a:p>
            <a:r>
              <a:rPr lang="pt-BR" dirty="0" smtClean="0"/>
              <a:t>Jan 2014: BAAR 17/01 e 22/01: Negativas</a:t>
            </a:r>
          </a:p>
          <a:p>
            <a:pPr lvl="1"/>
            <a:r>
              <a:rPr lang="pt-BR" dirty="0" smtClean="0"/>
              <a:t>Iniciado RHZE – Jan 2014</a:t>
            </a:r>
          </a:p>
          <a:p>
            <a:pPr lvl="1"/>
            <a:r>
              <a:rPr lang="pt-BR" b="1" dirty="0" smtClean="0"/>
              <a:t>Suspenso imunomodulador</a:t>
            </a:r>
          </a:p>
          <a:p>
            <a:pPr lvl="1"/>
            <a:endParaRPr lang="pt-BR" dirty="0" smtClean="0"/>
          </a:p>
          <a:p>
            <a:pPr lvl="1"/>
            <a:r>
              <a:rPr lang="pt-BR" dirty="0" smtClean="0"/>
              <a:t>12 de fevereiro</a:t>
            </a:r>
          </a:p>
          <a:p>
            <a:pPr lvl="2"/>
            <a:r>
              <a:rPr lang="pt-BR" dirty="0" smtClean="0"/>
              <a:t>Cultura de escarro e do lav. Gástrico </a:t>
            </a:r>
            <a:r>
              <a:rPr lang="pt-BR" b="1" i="1" dirty="0" smtClean="0"/>
              <a:t>M. tuberculosis</a:t>
            </a:r>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179234273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4" name="Content Placeholder 3"/>
          <p:cNvSpPr>
            <a:spLocks noGrp="1"/>
          </p:cNvSpPr>
          <p:nvPr>
            <p:ph idx="1"/>
          </p:nvPr>
        </p:nvSpPr>
        <p:spPr/>
        <p:txBody>
          <a:bodyPr/>
          <a:lstStyle/>
          <a:p>
            <a:r>
              <a:rPr lang="pt-BR" dirty="0" smtClean="0"/>
              <a:t>Março de  2014 –</a:t>
            </a:r>
          </a:p>
          <a:p>
            <a:pPr lvl="1"/>
            <a:r>
              <a:rPr lang="pt-BR" dirty="0" smtClean="0"/>
              <a:t>HAINplus – </a:t>
            </a:r>
            <a:r>
              <a:rPr lang="pt-BR" i="1" dirty="0" smtClean="0"/>
              <a:t>M. tuberculosis </a:t>
            </a:r>
          </a:p>
          <a:p>
            <a:pPr lvl="2"/>
            <a:r>
              <a:rPr lang="pt-BR" b="1" dirty="0" smtClean="0"/>
              <a:t>Resistente a INH </a:t>
            </a:r>
          </a:p>
          <a:p>
            <a:pPr lvl="2"/>
            <a:r>
              <a:rPr lang="pt-BR" dirty="0" smtClean="0"/>
              <a:t>Sensivel a RMP</a:t>
            </a:r>
          </a:p>
          <a:p>
            <a:pPr lvl="1"/>
            <a:r>
              <a:rPr lang="pt-BR" dirty="0" smtClean="0"/>
              <a:t>Teste fenotípico – Lutz Liberado – </a:t>
            </a:r>
            <a:r>
              <a:rPr lang="pt-BR" b="1" u="sng" dirty="0" smtClean="0"/>
              <a:t>05/05/2014</a:t>
            </a:r>
          </a:p>
          <a:p>
            <a:pPr lvl="2"/>
            <a:r>
              <a:rPr lang="pt-BR" dirty="0" smtClean="0"/>
              <a:t>Exame não realizado – não houve crescimento bacteriano</a:t>
            </a:r>
          </a:p>
          <a:p>
            <a:pPr lvl="1"/>
            <a:endParaRPr lang="pt-BR" dirty="0" smtClean="0"/>
          </a:p>
        </p:txBody>
      </p:sp>
    </p:spTree>
    <p:extLst>
      <p:ext uri="{BB962C8B-B14F-4D97-AF65-F5344CB8AC3E}">
        <p14:creationId xmlns:p14="http://schemas.microsoft.com/office/powerpoint/2010/main" val="293687664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4" name="Content Placeholder 3"/>
          <p:cNvSpPr>
            <a:spLocks noGrp="1"/>
          </p:cNvSpPr>
          <p:nvPr>
            <p:ph idx="1"/>
          </p:nvPr>
        </p:nvSpPr>
        <p:spPr/>
        <p:txBody>
          <a:bodyPr/>
          <a:lstStyle/>
          <a:p>
            <a:pPr>
              <a:lnSpc>
                <a:spcPct val="130000"/>
              </a:lnSpc>
            </a:pPr>
            <a:r>
              <a:rPr lang="pt-BR" dirty="0" smtClean="0"/>
              <a:t>Março de  2014 –</a:t>
            </a:r>
          </a:p>
          <a:p>
            <a:pPr lvl="1">
              <a:lnSpc>
                <a:spcPct val="130000"/>
              </a:lnSpc>
            </a:pPr>
            <a:r>
              <a:rPr lang="pt-BR" dirty="0" smtClean="0"/>
              <a:t>Conduta:</a:t>
            </a:r>
          </a:p>
          <a:p>
            <a:pPr lvl="2">
              <a:lnSpc>
                <a:spcPct val="130000"/>
              </a:lnSpc>
            </a:pPr>
            <a:r>
              <a:rPr lang="pt-BR" dirty="0" smtClean="0"/>
              <a:t>RHZE – 22/01 a 22/03 de 2014 </a:t>
            </a:r>
            <a:r>
              <a:rPr lang="pt-BR" b="1" dirty="0" smtClean="0"/>
              <a:t>(2 meses)</a:t>
            </a:r>
          </a:p>
          <a:p>
            <a:pPr lvl="1">
              <a:lnSpc>
                <a:spcPct val="130000"/>
              </a:lnSpc>
            </a:pPr>
            <a:r>
              <a:rPr lang="pt-BR" b="1" dirty="0" smtClean="0"/>
              <a:t>+ Etambutol </a:t>
            </a:r>
            <a:r>
              <a:rPr lang="pt-BR" dirty="0" smtClean="0"/>
              <a:t>ao esquema de </a:t>
            </a:r>
            <a:r>
              <a:rPr lang="pt-BR" b="1" dirty="0" smtClean="0"/>
              <a:t>manutenção</a:t>
            </a:r>
          </a:p>
          <a:p>
            <a:pPr lvl="1">
              <a:lnSpc>
                <a:spcPct val="130000"/>
              </a:lnSpc>
            </a:pPr>
            <a:r>
              <a:rPr lang="pt-BR" dirty="0" smtClean="0"/>
              <a:t>Manter INH até resultado teste fenotípico</a:t>
            </a:r>
          </a:p>
          <a:p>
            <a:pPr lvl="2">
              <a:lnSpc>
                <a:spcPct val="130000"/>
              </a:lnSpc>
            </a:pPr>
            <a:r>
              <a:rPr lang="pt-BR" dirty="0" smtClean="0"/>
              <a:t>Proposta de mais 7 meses de tratamento -  RIE – total 9 meses</a:t>
            </a:r>
          </a:p>
          <a:p>
            <a:pPr lvl="1">
              <a:lnSpc>
                <a:spcPct val="130000"/>
              </a:lnSpc>
            </a:pPr>
            <a:r>
              <a:rPr lang="pt-BR" dirty="0" smtClean="0"/>
              <a:t>Boa evolução clínica e radiológica</a:t>
            </a:r>
          </a:p>
        </p:txBody>
      </p:sp>
    </p:spTree>
    <p:extLst>
      <p:ext uri="{BB962C8B-B14F-4D97-AF65-F5344CB8AC3E}">
        <p14:creationId xmlns:p14="http://schemas.microsoft.com/office/powerpoint/2010/main" val="293687664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r>
              <a:rPr lang="pt-BR" dirty="0" smtClean="0"/>
              <a:t>Raio X tórax – Julho de 2014 - controle</a:t>
            </a:r>
          </a:p>
          <a:p>
            <a:endParaRPr lang="pt-BR" dirty="0"/>
          </a:p>
        </p:txBody>
      </p:sp>
      <p:pic>
        <p:nvPicPr>
          <p:cNvPr id="5" name="Imagem 2"/>
          <p:cNvPicPr/>
          <p:nvPr/>
        </p:nvPicPr>
        <p:blipFill>
          <a:blip r:embed="rId2" cstate="email">
            <a:extLst>
              <a:ext uri="{28A0092B-C50C-407E-A947-70E740481C1C}">
                <a14:useLocalDpi xmlns:a14="http://schemas.microsoft.com/office/drawing/2010/main" val="0"/>
              </a:ext>
            </a:extLst>
          </a:blip>
          <a:srcRect/>
          <a:stretch>
            <a:fillRect/>
          </a:stretch>
        </p:blipFill>
        <p:spPr>
          <a:xfrm>
            <a:off x="4067549" y="2554014"/>
            <a:ext cx="5029200" cy="4256699"/>
          </a:xfrm>
          <a:prstGeom prst="rect">
            <a:avLst/>
          </a:prstGeom>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GRB - : 0883078F – </a:t>
            </a:r>
            <a:endParaRPr lang="pt-BR" dirty="0">
              <a:solidFill>
                <a:schemeClr val="tx1">
                  <a:lumMod val="95000"/>
                  <a:lumOff val="5000"/>
                </a:schemeClr>
              </a:solidFill>
            </a:endParaRPr>
          </a:p>
        </p:txBody>
      </p:sp>
      <p:sp>
        <p:nvSpPr>
          <p:cNvPr id="4" name="Content Placeholder 3"/>
          <p:cNvSpPr>
            <a:spLocks noGrp="1"/>
          </p:cNvSpPr>
          <p:nvPr>
            <p:ph idx="1"/>
          </p:nvPr>
        </p:nvSpPr>
        <p:spPr/>
        <p:txBody>
          <a:bodyPr>
            <a:normAutofit/>
          </a:bodyPr>
          <a:lstStyle/>
          <a:p>
            <a:pPr>
              <a:lnSpc>
                <a:spcPct val="110000"/>
              </a:lnSpc>
              <a:spcAft>
                <a:spcPts val="1200"/>
              </a:spcAft>
            </a:pPr>
            <a:r>
              <a:rPr lang="pt-BR" dirty="0" smtClean="0"/>
              <a:t>Boa evolução e cura </a:t>
            </a:r>
          </a:p>
          <a:p>
            <a:pPr lvl="1">
              <a:lnSpc>
                <a:spcPct val="110000"/>
              </a:lnSpc>
              <a:spcAft>
                <a:spcPts val="1200"/>
              </a:spcAft>
            </a:pPr>
            <a:r>
              <a:rPr lang="pt-BR" dirty="0" smtClean="0"/>
              <a:t>reintroduziu imunomodulador – Abatacept – no final tratamento da TB.</a:t>
            </a:r>
            <a:endParaRPr lang="pt-BR" dirty="0"/>
          </a:p>
        </p:txBody>
      </p:sp>
    </p:spTree>
    <p:extLst>
      <p:ext uri="{BB962C8B-B14F-4D97-AF65-F5344CB8AC3E}">
        <p14:creationId xmlns:p14="http://schemas.microsoft.com/office/powerpoint/2010/main" val="293687664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FF00"/>
          </a:solidFill>
        </p:spPr>
        <p:txBody>
          <a:bodyPr/>
          <a:lstStyle/>
          <a:p>
            <a:r>
              <a:rPr lang="pt-BR" dirty="0" smtClean="0">
                <a:solidFill>
                  <a:srgbClr val="0000FF"/>
                </a:solidFill>
              </a:rPr>
              <a:t>Caso 02 -</a:t>
            </a:r>
            <a:endParaRPr lang="pt-BR" dirty="0">
              <a:solidFill>
                <a:srgbClr val="0000FF"/>
              </a:solidFill>
            </a:endParaRPr>
          </a:p>
        </p:txBody>
      </p:sp>
      <p:sp>
        <p:nvSpPr>
          <p:cNvPr id="3" name="Espaço Reservado para Conteúdo 2"/>
          <p:cNvSpPr>
            <a:spLocks noGrp="1"/>
          </p:cNvSpPr>
          <p:nvPr>
            <p:ph idx="1"/>
          </p:nvPr>
        </p:nvSpPr>
        <p:spPr/>
        <p:txBody>
          <a:bodyPr/>
          <a:lstStyle/>
          <a:p>
            <a:pPr>
              <a:lnSpc>
                <a:spcPct val="130000"/>
              </a:lnSpc>
            </a:pPr>
            <a:r>
              <a:rPr lang="pt-BR" sz="2400" dirty="0" smtClean="0"/>
              <a:t>Homem, 34 anos. Antecedente de neoplasia de próstata. Fez diagnóstico de tuberculose há 3,5 meses</a:t>
            </a:r>
          </a:p>
          <a:p>
            <a:pPr lvl="1">
              <a:lnSpc>
                <a:spcPct val="130000"/>
              </a:lnSpc>
            </a:pPr>
            <a:r>
              <a:rPr lang="pt-BR" sz="2000" dirty="0" smtClean="0"/>
              <a:t>Baciloscopia ++ (2 amostras) -  Cultura positiva: </a:t>
            </a:r>
            <a:r>
              <a:rPr lang="pt-BR" sz="2000" i="1" dirty="0" smtClean="0"/>
              <a:t>M. tuberculosis </a:t>
            </a:r>
            <a:endParaRPr lang="pt-BR" sz="2000" dirty="0" smtClean="0"/>
          </a:p>
          <a:p>
            <a:pPr lvl="1">
              <a:lnSpc>
                <a:spcPct val="130000"/>
              </a:lnSpc>
            </a:pPr>
            <a:r>
              <a:rPr lang="pt-BR" sz="2000" dirty="0" smtClean="0"/>
              <a:t>TB-TRM positivo: </a:t>
            </a:r>
            <a:r>
              <a:rPr lang="pt-BR" sz="2000" i="1" dirty="0" smtClean="0"/>
              <a:t>M. tuberculosis </a:t>
            </a:r>
            <a:r>
              <a:rPr lang="pt-BR" sz="2000" dirty="0" smtClean="0"/>
              <a:t>– </a:t>
            </a:r>
            <a:r>
              <a:rPr lang="pt-BR" sz="2000" b="1" dirty="0" smtClean="0"/>
              <a:t>Sensivel a Rifampicina</a:t>
            </a:r>
          </a:p>
          <a:p>
            <a:pPr>
              <a:lnSpc>
                <a:spcPct val="130000"/>
              </a:lnSpc>
            </a:pPr>
            <a:r>
              <a:rPr lang="pt-BR" sz="2400" dirty="0" smtClean="0"/>
              <a:t>Iniciou tratamento com RIPE – 2 meses – </a:t>
            </a:r>
            <a:r>
              <a:rPr lang="pt-BR" sz="2400" b="1" u="sng" dirty="0" smtClean="0"/>
              <a:t>Melhora clínica</a:t>
            </a:r>
          </a:p>
          <a:p>
            <a:pPr lvl="1">
              <a:lnSpc>
                <a:spcPct val="130000"/>
              </a:lnSpc>
            </a:pPr>
            <a:r>
              <a:rPr lang="pt-BR" sz="2000" dirty="0" smtClean="0"/>
              <a:t>Transicionou  para RI há 45 dias.</a:t>
            </a:r>
          </a:p>
          <a:p>
            <a:pPr>
              <a:lnSpc>
                <a:spcPct val="130000"/>
              </a:lnSpc>
            </a:pPr>
            <a:r>
              <a:rPr lang="pt-BR" sz="2400" dirty="0" smtClean="0"/>
              <a:t>No retorno BEG, tosse há 3 dias, sibilos e afebril.</a:t>
            </a:r>
          </a:p>
          <a:p>
            <a:pPr lvl="1">
              <a:lnSpc>
                <a:spcPct val="130000"/>
              </a:lnSpc>
            </a:pPr>
            <a:r>
              <a:rPr lang="pt-BR" sz="2000" dirty="0" smtClean="0"/>
              <a:t>Baciloscopia negativa -  (2 amostras) -  Cultura em andamento – </a:t>
            </a:r>
          </a:p>
          <a:p>
            <a:pPr lvl="1">
              <a:lnSpc>
                <a:spcPct val="130000"/>
              </a:lnSpc>
            </a:pPr>
            <a:r>
              <a:rPr lang="pt-BR" sz="2000" dirty="0" smtClean="0"/>
              <a:t>TB-TRM  - positivo: </a:t>
            </a:r>
            <a:r>
              <a:rPr lang="pt-BR" sz="2000" i="1" dirty="0" smtClean="0"/>
              <a:t>M. tuberculosis </a:t>
            </a:r>
            <a:r>
              <a:rPr lang="pt-BR" sz="2000" dirty="0" smtClean="0"/>
              <a:t>– </a:t>
            </a:r>
            <a:r>
              <a:rPr lang="pt-BR" sz="2000" b="1" dirty="0" smtClean="0"/>
              <a:t>Sensivel a Rifampicina</a:t>
            </a:r>
            <a:r>
              <a:rPr lang="pt-BR" sz="2000" dirty="0" smtClean="0"/>
              <a:t> </a:t>
            </a:r>
          </a:p>
          <a:p>
            <a:pPr lvl="1">
              <a:lnSpc>
                <a:spcPct val="130000"/>
              </a:lnSpc>
              <a:buNone/>
            </a:pPr>
            <a:endParaRPr lang="pt-BR" sz="2400" dirty="0"/>
          </a:p>
        </p:txBody>
      </p:sp>
    </p:spTree>
    <p:extLst>
      <p:ext uri="{BB962C8B-B14F-4D97-AF65-F5344CB8AC3E}">
        <p14:creationId xmlns:p14="http://schemas.microsoft.com/office/powerpoint/2010/main" val="10354396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000" dirty="0" smtClean="0"/>
              <a:t>TB-TRM Positivo - 4</a:t>
            </a:r>
            <a:r>
              <a:rPr lang="pt-BR" sz="4000" baseline="30000" dirty="0" smtClean="0"/>
              <a:t>o</a:t>
            </a:r>
            <a:r>
              <a:rPr lang="pt-BR" sz="4000" dirty="0" smtClean="0"/>
              <a:t> mês de tratamento</a:t>
            </a:r>
            <a:endParaRPr lang="pt-BR" sz="4000" dirty="0"/>
          </a:p>
        </p:txBody>
      </p:sp>
      <p:sp>
        <p:nvSpPr>
          <p:cNvPr id="3" name="Content Placeholder 2"/>
          <p:cNvSpPr>
            <a:spLocks noGrp="1"/>
          </p:cNvSpPr>
          <p:nvPr>
            <p:ph idx="1"/>
          </p:nvPr>
        </p:nvSpPr>
        <p:spPr/>
        <p:txBody>
          <a:bodyPr/>
          <a:lstStyle/>
          <a:p>
            <a:r>
              <a:rPr lang="pt-BR" dirty="0" smtClean="0"/>
              <a:t>Qual é a principal hipótese?</a:t>
            </a:r>
          </a:p>
          <a:p>
            <a:endParaRPr lang="pt-BR" dirty="0" smtClean="0"/>
          </a:p>
          <a:p>
            <a:r>
              <a:rPr lang="pt-BR" dirty="0" smtClean="0"/>
              <a:t>Qual é a melhor conduta?</a:t>
            </a:r>
          </a:p>
          <a:p>
            <a:endParaRPr lang="pt-BR" dirty="0" smtClean="0"/>
          </a:p>
          <a:p>
            <a:r>
              <a:rPr lang="pt-BR" dirty="0" smtClean="0"/>
              <a:t>Decidiu-se pela internação, e a equipe médica está em dúvida se o paciente deve ser colocado em isolamento respiratório ou não</a:t>
            </a:r>
            <a:endParaRPr lang="pt-BR"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pt-BR" smtClean="0"/>
              <a:t>Tuberculose</a:t>
            </a:r>
          </a:p>
        </p:txBody>
      </p:sp>
      <p:sp>
        <p:nvSpPr>
          <p:cNvPr id="4" name="Content Placeholder 3"/>
          <p:cNvSpPr>
            <a:spLocks noGrp="1"/>
          </p:cNvSpPr>
          <p:nvPr>
            <p:ph idx="1"/>
          </p:nvPr>
        </p:nvSpPr>
        <p:spPr>
          <a:xfrm>
            <a:off x="0" y="2924175"/>
            <a:ext cx="9144000" cy="2160588"/>
          </a:xfrm>
          <a:solidFill>
            <a:srgbClr val="00B050"/>
          </a:solidFill>
        </p:spPr>
        <p:txBody>
          <a:bodyPr/>
          <a:lstStyle/>
          <a:p>
            <a:pPr algn="ctr">
              <a:lnSpc>
                <a:spcPct val="100000"/>
              </a:lnSpc>
              <a:spcAft>
                <a:spcPts val="0"/>
              </a:spcAft>
              <a:buFontTx/>
              <a:buNone/>
              <a:defRPr/>
            </a:pPr>
            <a:endParaRPr lang="pt-BR" sz="4400" dirty="0" smtClean="0">
              <a:solidFill>
                <a:schemeClr val="bg1">
                  <a:lumMod val="95000"/>
                </a:schemeClr>
              </a:solidFill>
              <a:ea typeface="+mn-ea"/>
            </a:endParaRPr>
          </a:p>
          <a:p>
            <a:pPr algn="ctr">
              <a:lnSpc>
                <a:spcPct val="100000"/>
              </a:lnSpc>
              <a:spcAft>
                <a:spcPts val="0"/>
              </a:spcAft>
              <a:buFontTx/>
              <a:buNone/>
              <a:defRPr/>
            </a:pPr>
            <a:r>
              <a:rPr lang="pt-BR" sz="4400" dirty="0" smtClean="0">
                <a:solidFill>
                  <a:schemeClr val="bg1">
                    <a:lumMod val="95000"/>
                  </a:schemeClr>
                </a:solidFill>
                <a:ea typeface="+mn-ea"/>
              </a:rPr>
              <a:t>Tratamento</a:t>
            </a:r>
            <a:endParaRPr lang="pt-BR" sz="4400" dirty="0">
              <a:solidFill>
                <a:schemeClr val="bg1">
                  <a:lumMod val="95000"/>
                </a:schemeClr>
              </a:solidFill>
              <a:ea typeface="+mn-ea"/>
            </a:endParaRPr>
          </a:p>
        </p:txBody>
      </p:sp>
    </p:spTree>
    <p:extLst>
      <p:ext uri="{BB962C8B-B14F-4D97-AF65-F5344CB8AC3E}">
        <p14:creationId xmlns:p14="http://schemas.microsoft.com/office/powerpoint/2010/main" val="149496331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341313"/>
            <a:ext cx="9144000" cy="1143000"/>
          </a:xfrm>
        </p:spPr>
        <p:txBody>
          <a:bodyPr/>
          <a:lstStyle/>
          <a:p>
            <a:pPr eaLnBrk="1" hangingPunct="1"/>
            <a:r>
              <a:rPr lang="pt-BR" smtClean="0"/>
              <a:t>Tuberculose</a:t>
            </a:r>
          </a:p>
        </p:txBody>
      </p:sp>
      <p:sp>
        <p:nvSpPr>
          <p:cNvPr id="60419" name="Rectangle 3"/>
          <p:cNvSpPr>
            <a:spLocks noGrp="1" noChangeArrowheads="1"/>
          </p:cNvSpPr>
          <p:nvPr>
            <p:ph type="body" idx="1"/>
          </p:nvPr>
        </p:nvSpPr>
        <p:spPr>
          <a:xfrm>
            <a:off x="457200" y="2047875"/>
            <a:ext cx="8305800" cy="4476750"/>
          </a:xfrm>
        </p:spPr>
        <p:txBody>
          <a:bodyPr/>
          <a:lstStyle/>
          <a:p>
            <a:pPr eaLnBrk="1" hangingPunct="1">
              <a:lnSpc>
                <a:spcPct val="140000"/>
              </a:lnSpc>
            </a:pPr>
            <a:r>
              <a:rPr lang="pt-BR" sz="2800" smtClean="0"/>
              <a:t>Diagnóstico Confirmado de Tuberculose Pulmonar:</a:t>
            </a:r>
          </a:p>
          <a:p>
            <a:pPr eaLnBrk="1" hangingPunct="1">
              <a:lnSpc>
                <a:spcPct val="140000"/>
              </a:lnSpc>
              <a:buFontTx/>
              <a:buNone/>
            </a:pPr>
            <a:r>
              <a:rPr lang="pt-BR" sz="2800" b="1" smtClean="0">
                <a:solidFill>
                  <a:srgbClr val="FF0000"/>
                </a:solidFill>
              </a:rPr>
              <a:t>O que fazer?</a:t>
            </a:r>
          </a:p>
          <a:p>
            <a:pPr lvl="1" eaLnBrk="1" hangingPunct="1">
              <a:lnSpc>
                <a:spcPct val="140000"/>
              </a:lnSpc>
            </a:pPr>
            <a:r>
              <a:rPr lang="pt-BR" smtClean="0"/>
              <a:t>Notificação do caso</a:t>
            </a:r>
          </a:p>
          <a:p>
            <a:pPr lvl="1" eaLnBrk="1" hangingPunct="1">
              <a:lnSpc>
                <a:spcPct val="140000"/>
              </a:lnSpc>
            </a:pPr>
            <a:r>
              <a:rPr lang="pt-BR" smtClean="0"/>
              <a:t>Tratamento efetivo</a:t>
            </a:r>
          </a:p>
          <a:p>
            <a:pPr lvl="1" eaLnBrk="1" hangingPunct="1">
              <a:lnSpc>
                <a:spcPct val="140000"/>
              </a:lnSpc>
            </a:pPr>
            <a:r>
              <a:rPr lang="pt-BR" smtClean="0"/>
              <a:t>Pesquisa dos contactantes</a:t>
            </a:r>
            <a:endParaRPr lang="pt-BR" sz="2400" smtClean="0"/>
          </a:p>
          <a:p>
            <a:pPr lvl="1" eaLnBrk="1" hangingPunct="1">
              <a:lnSpc>
                <a:spcPct val="140000"/>
              </a:lnSpc>
            </a:pPr>
            <a:r>
              <a:rPr lang="pt-BR" smtClean="0"/>
              <a:t>Oferecer sorologia anti HIV</a:t>
            </a:r>
          </a:p>
        </p:txBody>
      </p:sp>
      <p:pic>
        <p:nvPicPr>
          <p:cNvPr id="63492" name="Picture 7" descr="http://3.bp.blogspot.com/_lnbhBCaOaH4/TNvgQckLnFI/AAAAAAAACGs/pF3WGpfbetU/s1600/fique%252520sabendo1.jpg"/>
          <p:cNvPicPr>
            <a:picLocks noChangeAspect="1" noChangeArrowheads="1"/>
          </p:cNvPicPr>
          <p:nvPr/>
        </p:nvPicPr>
        <p:blipFill>
          <a:blip r:embed="rId2" cstate="print"/>
          <a:srcRect/>
          <a:stretch>
            <a:fillRect/>
          </a:stretch>
        </p:blipFill>
        <p:spPr bwMode="auto">
          <a:xfrm>
            <a:off x="5867400" y="3194050"/>
            <a:ext cx="3241675" cy="3619500"/>
          </a:xfrm>
          <a:prstGeom prst="rect">
            <a:avLst/>
          </a:prstGeom>
          <a:noFill/>
          <a:ln w="9525">
            <a:noFill/>
            <a:miter lim="800000"/>
            <a:headEnd/>
            <a:tailEnd/>
          </a:ln>
        </p:spPr>
      </p:pic>
    </p:spTree>
    <p:extLst>
      <p:ext uri="{BB962C8B-B14F-4D97-AF65-F5344CB8AC3E}">
        <p14:creationId xmlns:p14="http://schemas.microsoft.com/office/powerpoint/2010/main" val="17278142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dissolve">
                                      <p:cBhvr>
                                        <p:cTn id="7" dur="500"/>
                                        <p:tgtEl>
                                          <p:spTgt spid="6041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dissolve">
                                      <p:cBhvr>
                                        <p:cTn id="10" dur="500"/>
                                        <p:tgtEl>
                                          <p:spTgt spid="60419">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0419">
                                            <p:txEl>
                                              <p:pRg st="4" end="4"/>
                                            </p:txEl>
                                          </p:spTgt>
                                        </p:tgtEl>
                                        <p:attrNameLst>
                                          <p:attrName>style.visibility</p:attrName>
                                        </p:attrNameLst>
                                      </p:cBhvr>
                                      <p:to>
                                        <p:strVal val="visible"/>
                                      </p:to>
                                    </p:set>
                                    <p:animEffect transition="in" filter="dissolve">
                                      <p:cBhvr>
                                        <p:cTn id="13" dur="500"/>
                                        <p:tgtEl>
                                          <p:spTgt spid="60419">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0419">
                                            <p:txEl>
                                              <p:pRg st="5" end="5"/>
                                            </p:txEl>
                                          </p:spTgt>
                                        </p:tgtEl>
                                        <p:attrNameLst>
                                          <p:attrName>style.visibility</p:attrName>
                                        </p:attrNameLst>
                                      </p:cBhvr>
                                      <p:to>
                                        <p:strVal val="visible"/>
                                      </p:to>
                                    </p:set>
                                    <p:animEffect transition="in" filter="dissolve">
                                      <p:cBhvr>
                                        <p:cTn id="16"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69875"/>
            <a:ext cx="9144000" cy="1143000"/>
          </a:xfrm>
        </p:spPr>
        <p:txBody>
          <a:bodyPr/>
          <a:lstStyle/>
          <a:p>
            <a:pPr eaLnBrk="1" hangingPunct="1"/>
            <a:r>
              <a:rPr lang="pt-BR" smtClean="0"/>
              <a:t>Epidemiologia</a:t>
            </a:r>
          </a:p>
        </p:txBody>
      </p:sp>
      <p:sp>
        <p:nvSpPr>
          <p:cNvPr id="23555" name="Rectangle 3"/>
          <p:cNvSpPr>
            <a:spLocks noGrp="1" noChangeArrowheads="1"/>
          </p:cNvSpPr>
          <p:nvPr>
            <p:ph type="body" idx="1"/>
          </p:nvPr>
        </p:nvSpPr>
        <p:spPr>
          <a:xfrm>
            <a:off x="457200" y="1773238"/>
            <a:ext cx="8305800" cy="4464050"/>
          </a:xfrm>
        </p:spPr>
        <p:txBody>
          <a:bodyPr/>
          <a:lstStyle/>
          <a:p>
            <a:pPr eaLnBrk="1" hangingPunct="1">
              <a:lnSpc>
                <a:spcPct val="140000"/>
              </a:lnSpc>
            </a:pPr>
            <a:r>
              <a:rPr lang="pt-BR" dirty="0" smtClean="0"/>
              <a:t>Tuberculose no Brasil </a:t>
            </a:r>
            <a:endParaRPr lang="pt-BR" sz="1600" i="1" dirty="0" smtClean="0"/>
          </a:p>
          <a:p>
            <a:pPr marL="481013" lvl="1" indent="-80963">
              <a:lnSpc>
                <a:spcPct val="140000"/>
              </a:lnSpc>
            </a:pPr>
            <a:r>
              <a:rPr lang="pt-BR" sz="2400" dirty="0" smtClean="0"/>
              <a:t>70.000 casos notificados</a:t>
            </a:r>
          </a:p>
          <a:p>
            <a:pPr marL="481013" lvl="1" indent="-80963">
              <a:lnSpc>
                <a:spcPct val="140000"/>
              </a:lnSpc>
            </a:pPr>
            <a:r>
              <a:rPr lang="pt-BR" sz="2400" dirty="0" smtClean="0"/>
              <a:t> Estimativa de 90.000 casos</a:t>
            </a:r>
          </a:p>
          <a:p>
            <a:pPr marL="481013" lvl="1" indent="-80963">
              <a:lnSpc>
                <a:spcPct val="140000"/>
              </a:lnSpc>
            </a:pPr>
            <a:r>
              <a:rPr lang="pt-BR" sz="2400" dirty="0" smtClean="0"/>
              <a:t> </a:t>
            </a:r>
            <a:r>
              <a:rPr lang="pt-BR" sz="2400" b="1" dirty="0" smtClean="0"/>
              <a:t>Brasil: </a:t>
            </a:r>
            <a:r>
              <a:rPr lang="pt-BR" sz="2400" dirty="0" smtClean="0"/>
              <a:t>19º país em número de casos (</a:t>
            </a:r>
            <a:r>
              <a:rPr lang="pt-BR" sz="2400" dirty="0" smtClean="0">
                <a:sym typeface="Symbol" pitchFamily="18" charset="2"/>
              </a:rPr>
              <a:t>  )</a:t>
            </a:r>
            <a:endParaRPr lang="pt-BR" sz="2400" dirty="0" smtClean="0"/>
          </a:p>
          <a:p>
            <a:pPr marL="481013" lvl="1" indent="-80963">
              <a:lnSpc>
                <a:spcPct val="140000"/>
              </a:lnSpc>
            </a:pPr>
            <a:r>
              <a:rPr lang="pt-BR" sz="2400" dirty="0" smtClean="0"/>
              <a:t> 4,5 mil mortes por ano</a:t>
            </a:r>
            <a:endParaRPr lang="pt-BR" sz="3200" dirty="0" smtClean="0"/>
          </a:p>
        </p:txBody>
      </p:sp>
      <p:sp>
        <p:nvSpPr>
          <p:cNvPr id="26628" name="Rectangle 3"/>
          <p:cNvSpPr>
            <a:spLocks noChangeArrowheads="1"/>
          </p:cNvSpPr>
          <p:nvPr/>
        </p:nvSpPr>
        <p:spPr bwMode="auto">
          <a:xfrm>
            <a:off x="0" y="6505575"/>
            <a:ext cx="4572000" cy="307975"/>
          </a:xfrm>
          <a:prstGeom prst="rect">
            <a:avLst/>
          </a:prstGeom>
          <a:noFill/>
          <a:ln w="9525">
            <a:noFill/>
            <a:miter lim="800000"/>
            <a:headEnd/>
            <a:tailEnd/>
          </a:ln>
        </p:spPr>
        <p:txBody>
          <a:bodyPr>
            <a:spAutoFit/>
          </a:bodyPr>
          <a:lstStyle/>
          <a:p>
            <a:r>
              <a:rPr lang="pt-BR" sz="1400" b="1" i="1" dirty="0"/>
              <a:t>Fonte:</a:t>
            </a:r>
            <a:r>
              <a:rPr lang="pt-BR" sz="1400" i="1" dirty="0"/>
              <a:t> MS / SVS / SINAN e IBGE </a:t>
            </a:r>
            <a:r>
              <a:rPr lang="pt-BR" sz="1400" i="1" dirty="0" smtClean="0"/>
              <a:t>2015</a:t>
            </a:r>
            <a:endParaRPr lang="pt-BR" sz="1400" i="1" dirty="0"/>
          </a:p>
        </p:txBody>
      </p:sp>
      <p:pic>
        <p:nvPicPr>
          <p:cNvPr id="26629" name="Picture 6" descr="http://3.bp.blogspot.com/_hEx5sJz32ds/S6os3KymI3I/AAAAAAAAA14/RWVC0T-Fr74/s1600/clip-image0011.jpg"/>
          <p:cNvPicPr>
            <a:picLocks noChangeAspect="1" noChangeArrowheads="1"/>
          </p:cNvPicPr>
          <p:nvPr/>
        </p:nvPicPr>
        <p:blipFill>
          <a:blip r:embed="rId2" cstate="email"/>
          <a:srcRect/>
          <a:stretch>
            <a:fillRect/>
          </a:stretch>
        </p:blipFill>
        <p:spPr bwMode="auto">
          <a:xfrm>
            <a:off x="5867400" y="4427538"/>
            <a:ext cx="3241675" cy="24304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dissolve">
                                      <p:cBhvr>
                                        <p:cTn id="7" dur="500"/>
                                        <p:tgtEl>
                                          <p:spTgt spid="2355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55">
                                            <p:txEl>
                                              <p:pRg st="4" end="4"/>
                                            </p:txEl>
                                          </p:spTgt>
                                        </p:tgtEl>
                                        <p:attrNameLst>
                                          <p:attrName>style.visibility</p:attrName>
                                        </p:attrNameLst>
                                      </p:cBhvr>
                                      <p:to>
                                        <p:strVal val="visible"/>
                                      </p:to>
                                    </p:set>
                                    <p:animEffect transition="in" filter="dissolve">
                                      <p:cBhvr>
                                        <p:cTn id="10"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6"/>
          <p:cNvSpPr>
            <a:spLocks noGrp="1"/>
          </p:cNvSpPr>
          <p:nvPr>
            <p:ph type="title"/>
          </p:nvPr>
        </p:nvSpPr>
        <p:spPr/>
        <p:txBody>
          <a:bodyPr/>
          <a:lstStyle/>
          <a:p>
            <a:r>
              <a:rPr lang="pt-BR" smtClean="0"/>
              <a:t>Regime Prolongado e Bifásico</a:t>
            </a:r>
          </a:p>
        </p:txBody>
      </p:sp>
      <p:grpSp>
        <p:nvGrpSpPr>
          <p:cNvPr id="2" name="Group 38"/>
          <p:cNvGrpSpPr>
            <a:grpSpLocks/>
          </p:cNvGrpSpPr>
          <p:nvPr/>
        </p:nvGrpSpPr>
        <p:grpSpPr bwMode="auto">
          <a:xfrm>
            <a:off x="252413" y="1660525"/>
            <a:ext cx="3117850" cy="5053013"/>
            <a:chOff x="178" y="1152"/>
            <a:chExt cx="2210" cy="3183"/>
          </a:xfrm>
        </p:grpSpPr>
        <p:sp>
          <p:nvSpPr>
            <p:cNvPr id="69650" name="Rectangle 6"/>
            <p:cNvSpPr>
              <a:spLocks noChangeArrowheads="1"/>
            </p:cNvSpPr>
            <p:nvPr/>
          </p:nvSpPr>
          <p:spPr bwMode="auto">
            <a:xfrm>
              <a:off x="432" y="1152"/>
              <a:ext cx="1922" cy="2116"/>
            </a:xfrm>
            <a:prstGeom prst="rect">
              <a:avLst/>
            </a:prstGeom>
            <a:solidFill>
              <a:srgbClr val="FFFF00"/>
            </a:solidFill>
            <a:ln w="50799">
              <a:solidFill>
                <a:schemeClr val="tx1"/>
              </a:solidFill>
              <a:miter lim="800000"/>
              <a:headEnd/>
              <a:tailEnd/>
            </a:ln>
          </p:spPr>
          <p:txBody>
            <a:bodyPr wrap="none" anchor="ctr"/>
            <a:lstStyle/>
            <a:p>
              <a:endParaRPr lang="pt-BR">
                <a:latin typeface="Calibri" pitchFamily="34" charset="0"/>
              </a:endParaRPr>
            </a:p>
          </p:txBody>
        </p:sp>
        <p:sp>
          <p:nvSpPr>
            <p:cNvPr id="69651" name="Oval 7"/>
            <p:cNvSpPr>
              <a:spLocks noChangeArrowheads="1"/>
            </p:cNvSpPr>
            <p:nvPr/>
          </p:nvSpPr>
          <p:spPr bwMode="auto">
            <a:xfrm>
              <a:off x="481" y="1778"/>
              <a:ext cx="912" cy="1008"/>
            </a:xfrm>
            <a:prstGeom prst="ellipse">
              <a:avLst/>
            </a:prstGeom>
            <a:solidFill>
              <a:srgbClr val="79F0FD"/>
            </a:solidFill>
            <a:ln w="76199">
              <a:solidFill>
                <a:srgbClr val="FF0000"/>
              </a:solidFill>
              <a:round/>
              <a:headEnd/>
              <a:tailEnd/>
            </a:ln>
          </p:spPr>
          <p:txBody>
            <a:bodyPr wrap="none" lIns="92075" tIns="46038" rIns="92075" bIns="46038" anchor="ctr"/>
            <a:lstStyle/>
            <a:p>
              <a:endParaRPr lang="pt-BR">
                <a:latin typeface="Balloon XBd BT"/>
              </a:endParaRPr>
            </a:p>
          </p:txBody>
        </p:sp>
        <p:sp>
          <p:nvSpPr>
            <p:cNvPr id="69652" name="Oval 8"/>
            <p:cNvSpPr>
              <a:spLocks noChangeArrowheads="1"/>
            </p:cNvSpPr>
            <p:nvPr/>
          </p:nvSpPr>
          <p:spPr bwMode="auto">
            <a:xfrm>
              <a:off x="1393" y="1778"/>
              <a:ext cx="912" cy="1008"/>
            </a:xfrm>
            <a:prstGeom prst="ellipse">
              <a:avLst/>
            </a:prstGeom>
            <a:solidFill>
              <a:srgbClr val="79F0FD"/>
            </a:solidFill>
            <a:ln w="76199">
              <a:solidFill>
                <a:srgbClr val="FF0000"/>
              </a:solidFill>
              <a:round/>
              <a:headEnd/>
              <a:tailEnd/>
            </a:ln>
          </p:spPr>
          <p:txBody>
            <a:bodyPr wrap="none" anchor="ctr"/>
            <a:lstStyle/>
            <a:p>
              <a:endParaRPr lang="pt-BR">
                <a:latin typeface="Calibri" pitchFamily="34" charset="0"/>
              </a:endParaRPr>
            </a:p>
          </p:txBody>
        </p:sp>
        <p:sp>
          <p:nvSpPr>
            <p:cNvPr id="69653" name="Rectangle 9"/>
            <p:cNvSpPr>
              <a:spLocks noChangeArrowheads="1"/>
            </p:cNvSpPr>
            <p:nvPr/>
          </p:nvSpPr>
          <p:spPr bwMode="auto">
            <a:xfrm>
              <a:off x="613" y="2114"/>
              <a:ext cx="593" cy="325"/>
            </a:xfrm>
            <a:prstGeom prst="rect">
              <a:avLst/>
            </a:prstGeom>
            <a:noFill/>
            <a:ln w="9525">
              <a:noFill/>
              <a:miter lim="800000"/>
              <a:headEnd/>
              <a:tailEnd/>
            </a:ln>
          </p:spPr>
          <p:txBody>
            <a:bodyPr wrap="none" lIns="90488" tIns="44450" rIns="90488" bIns="44450">
              <a:spAutoFit/>
            </a:bodyPr>
            <a:lstStyle/>
            <a:p>
              <a:r>
                <a:rPr lang="pt-BR" sz="2800">
                  <a:latin typeface="Balloon XBd BT"/>
                </a:rPr>
                <a:t>1</a:t>
              </a:r>
              <a:r>
                <a:rPr lang="pt-BR" sz="2800" baseline="30000">
                  <a:latin typeface="Balloon XBd BT"/>
                </a:rPr>
                <a:t>o</a:t>
              </a:r>
              <a:r>
                <a:rPr lang="pt-BR" sz="2800">
                  <a:latin typeface="Balloon XBd BT"/>
                </a:rPr>
                <a:t>m </a:t>
              </a:r>
            </a:p>
          </p:txBody>
        </p:sp>
        <p:sp>
          <p:nvSpPr>
            <p:cNvPr id="69654" name="Rectangle 10"/>
            <p:cNvSpPr>
              <a:spLocks noChangeArrowheads="1"/>
            </p:cNvSpPr>
            <p:nvPr/>
          </p:nvSpPr>
          <p:spPr bwMode="auto">
            <a:xfrm>
              <a:off x="1525" y="2114"/>
              <a:ext cx="593" cy="325"/>
            </a:xfrm>
            <a:prstGeom prst="rect">
              <a:avLst/>
            </a:prstGeom>
            <a:noFill/>
            <a:ln w="9525">
              <a:noFill/>
              <a:miter lim="800000"/>
              <a:headEnd/>
              <a:tailEnd/>
            </a:ln>
          </p:spPr>
          <p:txBody>
            <a:bodyPr wrap="none" lIns="90488" tIns="44450" rIns="90488" bIns="44450">
              <a:spAutoFit/>
            </a:bodyPr>
            <a:lstStyle/>
            <a:p>
              <a:r>
                <a:rPr lang="pt-BR" sz="2800">
                  <a:latin typeface="Balloon XBd BT"/>
                </a:rPr>
                <a:t>2</a:t>
              </a:r>
              <a:r>
                <a:rPr lang="pt-BR" sz="2800" baseline="30000">
                  <a:latin typeface="Balloon XBd BT"/>
                </a:rPr>
                <a:t>o</a:t>
              </a:r>
              <a:r>
                <a:rPr lang="pt-BR" sz="2800">
                  <a:latin typeface="Balloon XBd BT"/>
                </a:rPr>
                <a:t>m </a:t>
              </a:r>
            </a:p>
          </p:txBody>
        </p:sp>
        <p:sp>
          <p:nvSpPr>
            <p:cNvPr id="4" name="Rectangle 11"/>
            <p:cNvSpPr>
              <a:spLocks noChangeArrowheads="1"/>
            </p:cNvSpPr>
            <p:nvPr/>
          </p:nvSpPr>
          <p:spPr bwMode="auto">
            <a:xfrm>
              <a:off x="178" y="3309"/>
              <a:ext cx="2210" cy="1026"/>
            </a:xfrm>
            <a:prstGeom prst="rect">
              <a:avLst/>
            </a:prstGeom>
            <a:noFill/>
            <a:ln w="9525">
              <a:noFill/>
              <a:miter lim="800000"/>
              <a:headEnd/>
              <a:tailEnd/>
            </a:ln>
          </p:spPr>
          <p:txBody>
            <a:bodyPr wrap="none" lIns="90488" tIns="44450" rIns="90488" bIns="44450">
              <a:spAutoFit/>
            </a:bodyPr>
            <a:lstStyle/>
            <a:p>
              <a:pPr algn="ctr">
                <a:defRPr/>
              </a:pPr>
              <a:r>
                <a:rPr lang="pt-BR" sz="2000" b="1" dirty="0">
                  <a:latin typeface="+mn-lt"/>
                  <a:cs typeface="Arial" charset="0"/>
                </a:rPr>
                <a:t>Objetivo:</a:t>
              </a:r>
              <a:r>
                <a:rPr lang="pt-BR" sz="2000" dirty="0">
                  <a:latin typeface="+mn-lt"/>
                  <a:cs typeface="Arial" charset="0"/>
                </a:rPr>
                <a:t> reduzir a</a:t>
              </a:r>
            </a:p>
            <a:p>
              <a:pPr algn="ctr">
                <a:defRPr/>
              </a:pPr>
              <a:r>
                <a:rPr lang="pt-BR" sz="2000" dirty="0">
                  <a:latin typeface="+mn-lt"/>
                  <a:cs typeface="Arial" charset="0"/>
                </a:rPr>
                <a:t>transmissibilidade, a </a:t>
              </a:r>
            </a:p>
            <a:p>
              <a:pPr algn="ctr">
                <a:defRPr/>
              </a:pPr>
              <a:r>
                <a:rPr lang="pt-BR" sz="2000" dirty="0">
                  <a:latin typeface="+mn-lt"/>
                  <a:cs typeface="Arial" charset="0"/>
                </a:rPr>
                <a:t>morbidade e a resistência</a:t>
              </a:r>
            </a:p>
            <a:p>
              <a:pPr algn="ctr">
                <a:defRPr/>
              </a:pPr>
              <a:r>
                <a:rPr lang="pt-BR" sz="2000" dirty="0">
                  <a:latin typeface="+mn-lt"/>
                  <a:cs typeface="Arial" charset="0"/>
                </a:rPr>
                <a:t>adquirida pela redução</a:t>
              </a:r>
            </a:p>
            <a:p>
              <a:pPr algn="ctr">
                <a:defRPr/>
              </a:pPr>
              <a:r>
                <a:rPr lang="pt-BR" sz="2000" dirty="0">
                  <a:latin typeface="+mn-lt"/>
                  <a:cs typeface="Arial" charset="0"/>
                </a:rPr>
                <a:t>da população bacilífera</a:t>
              </a:r>
            </a:p>
          </p:txBody>
        </p:sp>
        <p:sp>
          <p:nvSpPr>
            <p:cNvPr id="69656" name="Rectangle 12"/>
            <p:cNvSpPr>
              <a:spLocks noChangeArrowheads="1"/>
            </p:cNvSpPr>
            <p:nvPr/>
          </p:nvSpPr>
          <p:spPr bwMode="auto">
            <a:xfrm>
              <a:off x="876" y="1202"/>
              <a:ext cx="1048" cy="406"/>
            </a:xfrm>
            <a:prstGeom prst="rect">
              <a:avLst/>
            </a:prstGeom>
            <a:noFill/>
            <a:ln w="9525">
              <a:noFill/>
              <a:miter lim="800000"/>
              <a:headEnd/>
              <a:tailEnd/>
            </a:ln>
          </p:spPr>
          <p:txBody>
            <a:bodyPr wrap="none" lIns="90488" tIns="44450" rIns="90488" bIns="44450">
              <a:spAutoFit/>
            </a:bodyPr>
            <a:lstStyle/>
            <a:p>
              <a:pPr algn="ctr"/>
              <a:r>
                <a:rPr lang="pt-BR">
                  <a:latin typeface="Balloon XBd BT"/>
                </a:rPr>
                <a:t>Crescimento</a:t>
              </a:r>
            </a:p>
            <a:p>
              <a:pPr algn="ctr"/>
              <a:r>
                <a:rPr lang="pt-BR">
                  <a:latin typeface="Balloon XBd BT"/>
                </a:rPr>
                <a:t>geométrico</a:t>
              </a:r>
            </a:p>
          </p:txBody>
        </p:sp>
        <p:sp>
          <p:nvSpPr>
            <p:cNvPr id="69657" name="Rectangle 13"/>
            <p:cNvSpPr>
              <a:spLocks noChangeArrowheads="1"/>
            </p:cNvSpPr>
            <p:nvPr/>
          </p:nvSpPr>
          <p:spPr bwMode="auto">
            <a:xfrm>
              <a:off x="658" y="2882"/>
              <a:ext cx="1302" cy="231"/>
            </a:xfrm>
            <a:prstGeom prst="rect">
              <a:avLst/>
            </a:prstGeom>
            <a:noFill/>
            <a:ln w="9525">
              <a:noFill/>
              <a:miter lim="800000"/>
              <a:headEnd/>
              <a:tailEnd/>
            </a:ln>
          </p:spPr>
          <p:txBody>
            <a:bodyPr wrap="none" lIns="90488" tIns="44450" rIns="90488" bIns="44450">
              <a:spAutoFit/>
            </a:bodyPr>
            <a:lstStyle/>
            <a:p>
              <a:r>
                <a:rPr lang="pt-BR" b="1" u="sng">
                  <a:latin typeface="Balloon XBd BT"/>
                </a:rPr>
                <a:t>Fase intensiva </a:t>
              </a:r>
            </a:p>
          </p:txBody>
        </p:sp>
      </p:grpSp>
      <p:grpSp>
        <p:nvGrpSpPr>
          <p:cNvPr id="3" name="Group 39"/>
          <p:cNvGrpSpPr>
            <a:grpSpLocks/>
          </p:cNvGrpSpPr>
          <p:nvPr/>
        </p:nvGrpSpPr>
        <p:grpSpPr bwMode="auto">
          <a:xfrm>
            <a:off x="3319463" y="1814513"/>
            <a:ext cx="5349875" cy="4572000"/>
            <a:chOff x="2352" y="1252"/>
            <a:chExt cx="3792" cy="2880"/>
          </a:xfrm>
        </p:grpSpPr>
        <p:sp>
          <p:nvSpPr>
            <p:cNvPr id="69637" name="Rectangle 24"/>
            <p:cNvSpPr>
              <a:spLocks noChangeArrowheads="1"/>
            </p:cNvSpPr>
            <p:nvPr/>
          </p:nvSpPr>
          <p:spPr bwMode="auto">
            <a:xfrm>
              <a:off x="2614" y="1252"/>
              <a:ext cx="2346" cy="231"/>
            </a:xfrm>
            <a:prstGeom prst="rect">
              <a:avLst/>
            </a:prstGeom>
            <a:noFill/>
            <a:ln w="9525">
              <a:noFill/>
              <a:miter lim="800000"/>
              <a:headEnd/>
              <a:tailEnd/>
            </a:ln>
          </p:spPr>
          <p:txBody>
            <a:bodyPr wrap="none" lIns="90488" tIns="44450" rIns="90488" bIns="44450">
              <a:spAutoFit/>
            </a:bodyPr>
            <a:lstStyle/>
            <a:p>
              <a:r>
                <a:rPr lang="pt-BR">
                  <a:solidFill>
                    <a:srgbClr val="FFFFFF"/>
                  </a:solidFill>
                  <a:latin typeface="Balloon XBd BT"/>
                </a:rPr>
                <a:t>Tratamento prolongado e bifásico</a:t>
              </a:r>
            </a:p>
          </p:txBody>
        </p:sp>
        <p:sp>
          <p:nvSpPr>
            <p:cNvPr id="69638" name="Rectangle 25"/>
            <p:cNvSpPr>
              <a:spLocks noChangeArrowheads="1"/>
            </p:cNvSpPr>
            <p:nvPr/>
          </p:nvSpPr>
          <p:spPr bwMode="auto">
            <a:xfrm>
              <a:off x="2352" y="1728"/>
              <a:ext cx="3792" cy="1540"/>
            </a:xfrm>
            <a:prstGeom prst="rect">
              <a:avLst/>
            </a:prstGeom>
            <a:solidFill>
              <a:schemeClr val="accent1"/>
            </a:solidFill>
            <a:ln w="50799">
              <a:solidFill>
                <a:schemeClr val="tx1"/>
              </a:solidFill>
              <a:miter lim="800000"/>
              <a:headEnd/>
              <a:tailEnd/>
            </a:ln>
          </p:spPr>
          <p:txBody>
            <a:bodyPr wrap="none" anchor="ctr"/>
            <a:lstStyle/>
            <a:p>
              <a:endParaRPr lang="pt-BR">
                <a:latin typeface="Calibri" pitchFamily="34" charset="0"/>
              </a:endParaRPr>
            </a:p>
          </p:txBody>
        </p:sp>
        <p:sp>
          <p:nvSpPr>
            <p:cNvPr id="69639" name="Oval 26"/>
            <p:cNvSpPr>
              <a:spLocks noChangeArrowheads="1"/>
            </p:cNvSpPr>
            <p:nvPr/>
          </p:nvSpPr>
          <p:spPr bwMode="auto">
            <a:xfrm>
              <a:off x="2448" y="2066"/>
              <a:ext cx="912" cy="720"/>
            </a:xfrm>
            <a:prstGeom prst="ellipse">
              <a:avLst/>
            </a:prstGeom>
            <a:solidFill>
              <a:srgbClr val="79F0FD"/>
            </a:solidFill>
            <a:ln w="76199">
              <a:solidFill>
                <a:srgbClr val="FF0000"/>
              </a:solidFill>
              <a:round/>
              <a:headEnd/>
              <a:tailEnd/>
            </a:ln>
          </p:spPr>
          <p:txBody>
            <a:bodyPr wrap="none" anchor="ctr"/>
            <a:lstStyle/>
            <a:p>
              <a:endParaRPr lang="pt-BR">
                <a:latin typeface="Calibri" pitchFamily="34" charset="0"/>
              </a:endParaRPr>
            </a:p>
          </p:txBody>
        </p:sp>
        <p:sp>
          <p:nvSpPr>
            <p:cNvPr id="69640" name="Oval 27"/>
            <p:cNvSpPr>
              <a:spLocks noChangeArrowheads="1"/>
            </p:cNvSpPr>
            <p:nvPr/>
          </p:nvSpPr>
          <p:spPr bwMode="auto">
            <a:xfrm>
              <a:off x="3360" y="2066"/>
              <a:ext cx="912" cy="720"/>
            </a:xfrm>
            <a:prstGeom prst="ellipse">
              <a:avLst/>
            </a:prstGeom>
            <a:solidFill>
              <a:srgbClr val="79F0FD"/>
            </a:solidFill>
            <a:ln w="76199">
              <a:solidFill>
                <a:srgbClr val="FF0000"/>
              </a:solidFill>
              <a:round/>
              <a:headEnd/>
              <a:tailEnd/>
            </a:ln>
          </p:spPr>
          <p:txBody>
            <a:bodyPr wrap="none" anchor="ctr"/>
            <a:lstStyle/>
            <a:p>
              <a:endParaRPr lang="pt-BR">
                <a:latin typeface="Calibri" pitchFamily="34" charset="0"/>
              </a:endParaRPr>
            </a:p>
          </p:txBody>
        </p:sp>
        <p:sp>
          <p:nvSpPr>
            <p:cNvPr id="69641" name="Oval 28"/>
            <p:cNvSpPr>
              <a:spLocks noChangeArrowheads="1"/>
            </p:cNvSpPr>
            <p:nvPr/>
          </p:nvSpPr>
          <p:spPr bwMode="auto">
            <a:xfrm>
              <a:off x="4272" y="2066"/>
              <a:ext cx="912" cy="720"/>
            </a:xfrm>
            <a:prstGeom prst="ellipse">
              <a:avLst/>
            </a:prstGeom>
            <a:solidFill>
              <a:srgbClr val="79F0FD"/>
            </a:solidFill>
            <a:ln w="76199">
              <a:solidFill>
                <a:srgbClr val="FF0000"/>
              </a:solidFill>
              <a:round/>
              <a:headEnd/>
              <a:tailEnd/>
            </a:ln>
          </p:spPr>
          <p:txBody>
            <a:bodyPr wrap="none" anchor="ctr"/>
            <a:lstStyle/>
            <a:p>
              <a:endParaRPr lang="pt-BR">
                <a:latin typeface="Calibri" pitchFamily="34" charset="0"/>
              </a:endParaRPr>
            </a:p>
          </p:txBody>
        </p:sp>
        <p:sp>
          <p:nvSpPr>
            <p:cNvPr id="69642" name="Oval 29"/>
            <p:cNvSpPr>
              <a:spLocks noChangeArrowheads="1"/>
            </p:cNvSpPr>
            <p:nvPr/>
          </p:nvSpPr>
          <p:spPr bwMode="auto">
            <a:xfrm>
              <a:off x="5184" y="2066"/>
              <a:ext cx="912" cy="720"/>
            </a:xfrm>
            <a:prstGeom prst="ellipse">
              <a:avLst/>
            </a:prstGeom>
            <a:solidFill>
              <a:srgbClr val="79F0FD"/>
            </a:solidFill>
            <a:ln w="76199">
              <a:solidFill>
                <a:srgbClr val="FF0000"/>
              </a:solidFill>
              <a:round/>
              <a:headEnd/>
              <a:tailEnd/>
            </a:ln>
          </p:spPr>
          <p:txBody>
            <a:bodyPr wrap="none" anchor="ctr"/>
            <a:lstStyle/>
            <a:p>
              <a:endParaRPr lang="pt-BR">
                <a:latin typeface="Calibri" pitchFamily="34" charset="0"/>
              </a:endParaRPr>
            </a:p>
          </p:txBody>
        </p:sp>
        <p:sp>
          <p:nvSpPr>
            <p:cNvPr id="69643" name="Rectangle 30"/>
            <p:cNvSpPr>
              <a:spLocks noChangeArrowheads="1"/>
            </p:cNvSpPr>
            <p:nvPr/>
          </p:nvSpPr>
          <p:spPr bwMode="auto">
            <a:xfrm>
              <a:off x="2580" y="2269"/>
              <a:ext cx="593" cy="325"/>
            </a:xfrm>
            <a:prstGeom prst="rect">
              <a:avLst/>
            </a:prstGeom>
            <a:noFill/>
            <a:ln w="9525">
              <a:noFill/>
              <a:miter lim="800000"/>
              <a:headEnd/>
              <a:tailEnd/>
            </a:ln>
          </p:spPr>
          <p:txBody>
            <a:bodyPr wrap="none" lIns="90488" tIns="44450" rIns="90488" bIns="44450">
              <a:spAutoFit/>
            </a:bodyPr>
            <a:lstStyle/>
            <a:p>
              <a:r>
                <a:rPr lang="pt-BR" sz="2800">
                  <a:latin typeface="Balloon XBd BT"/>
                </a:rPr>
                <a:t>3</a:t>
              </a:r>
              <a:r>
                <a:rPr lang="pt-BR" sz="2800" baseline="30000">
                  <a:latin typeface="Balloon XBd BT"/>
                </a:rPr>
                <a:t>o</a:t>
              </a:r>
              <a:r>
                <a:rPr lang="pt-BR" sz="2800">
                  <a:latin typeface="Balloon XBd BT"/>
                </a:rPr>
                <a:t>m </a:t>
              </a:r>
            </a:p>
          </p:txBody>
        </p:sp>
        <p:sp>
          <p:nvSpPr>
            <p:cNvPr id="69644" name="Rectangle 31"/>
            <p:cNvSpPr>
              <a:spLocks noChangeArrowheads="1"/>
            </p:cNvSpPr>
            <p:nvPr/>
          </p:nvSpPr>
          <p:spPr bwMode="auto">
            <a:xfrm>
              <a:off x="3492" y="2269"/>
              <a:ext cx="593" cy="325"/>
            </a:xfrm>
            <a:prstGeom prst="rect">
              <a:avLst/>
            </a:prstGeom>
            <a:noFill/>
            <a:ln w="9525">
              <a:noFill/>
              <a:miter lim="800000"/>
              <a:headEnd/>
              <a:tailEnd/>
            </a:ln>
          </p:spPr>
          <p:txBody>
            <a:bodyPr wrap="none" lIns="90488" tIns="44450" rIns="90488" bIns="44450">
              <a:spAutoFit/>
            </a:bodyPr>
            <a:lstStyle/>
            <a:p>
              <a:r>
                <a:rPr lang="pt-BR" sz="2800">
                  <a:latin typeface="Balloon XBd BT"/>
                </a:rPr>
                <a:t>4</a:t>
              </a:r>
              <a:r>
                <a:rPr lang="pt-BR" sz="2800" baseline="30000">
                  <a:latin typeface="Balloon XBd BT"/>
                </a:rPr>
                <a:t>o</a:t>
              </a:r>
              <a:r>
                <a:rPr lang="pt-BR" sz="2800">
                  <a:latin typeface="Balloon XBd BT"/>
                </a:rPr>
                <a:t>m </a:t>
              </a:r>
            </a:p>
          </p:txBody>
        </p:sp>
        <p:sp>
          <p:nvSpPr>
            <p:cNvPr id="69645" name="Rectangle 32"/>
            <p:cNvSpPr>
              <a:spLocks noChangeArrowheads="1"/>
            </p:cNvSpPr>
            <p:nvPr/>
          </p:nvSpPr>
          <p:spPr bwMode="auto">
            <a:xfrm>
              <a:off x="4404" y="2269"/>
              <a:ext cx="593" cy="325"/>
            </a:xfrm>
            <a:prstGeom prst="rect">
              <a:avLst/>
            </a:prstGeom>
            <a:noFill/>
            <a:ln w="9525">
              <a:noFill/>
              <a:miter lim="800000"/>
              <a:headEnd/>
              <a:tailEnd/>
            </a:ln>
          </p:spPr>
          <p:txBody>
            <a:bodyPr wrap="none" lIns="90488" tIns="44450" rIns="90488" bIns="44450">
              <a:spAutoFit/>
            </a:bodyPr>
            <a:lstStyle/>
            <a:p>
              <a:r>
                <a:rPr lang="pt-BR" sz="2800">
                  <a:latin typeface="Balloon XBd BT"/>
                </a:rPr>
                <a:t>5</a:t>
              </a:r>
              <a:r>
                <a:rPr lang="pt-BR" sz="2800" baseline="30000">
                  <a:latin typeface="Balloon XBd BT"/>
                </a:rPr>
                <a:t>o</a:t>
              </a:r>
              <a:r>
                <a:rPr lang="pt-BR" sz="2800">
                  <a:latin typeface="Balloon XBd BT"/>
                </a:rPr>
                <a:t>m </a:t>
              </a:r>
            </a:p>
          </p:txBody>
        </p:sp>
        <p:sp>
          <p:nvSpPr>
            <p:cNvPr id="69646" name="Rectangle 33"/>
            <p:cNvSpPr>
              <a:spLocks noChangeArrowheads="1"/>
            </p:cNvSpPr>
            <p:nvPr/>
          </p:nvSpPr>
          <p:spPr bwMode="auto">
            <a:xfrm>
              <a:off x="5316" y="2269"/>
              <a:ext cx="593" cy="325"/>
            </a:xfrm>
            <a:prstGeom prst="rect">
              <a:avLst/>
            </a:prstGeom>
            <a:noFill/>
            <a:ln w="9525">
              <a:noFill/>
              <a:miter lim="800000"/>
              <a:headEnd/>
              <a:tailEnd/>
            </a:ln>
          </p:spPr>
          <p:txBody>
            <a:bodyPr wrap="none" lIns="90488" tIns="44450" rIns="90488" bIns="44450">
              <a:spAutoFit/>
            </a:bodyPr>
            <a:lstStyle/>
            <a:p>
              <a:r>
                <a:rPr lang="pt-BR" sz="2800">
                  <a:latin typeface="Balloon XBd BT"/>
                </a:rPr>
                <a:t>6</a:t>
              </a:r>
              <a:r>
                <a:rPr lang="pt-BR" sz="2800" baseline="30000">
                  <a:latin typeface="Balloon XBd BT"/>
                </a:rPr>
                <a:t>o</a:t>
              </a:r>
              <a:r>
                <a:rPr lang="pt-BR" sz="2800">
                  <a:latin typeface="Balloon XBd BT"/>
                </a:rPr>
                <a:t>m </a:t>
              </a:r>
            </a:p>
          </p:txBody>
        </p:sp>
        <p:sp>
          <p:nvSpPr>
            <p:cNvPr id="69647" name="Rectangle 34"/>
            <p:cNvSpPr>
              <a:spLocks noChangeArrowheads="1"/>
            </p:cNvSpPr>
            <p:nvPr/>
          </p:nvSpPr>
          <p:spPr bwMode="auto">
            <a:xfrm>
              <a:off x="3290" y="2882"/>
              <a:ext cx="1793" cy="231"/>
            </a:xfrm>
            <a:prstGeom prst="rect">
              <a:avLst/>
            </a:prstGeom>
            <a:noFill/>
            <a:ln w="9525">
              <a:noFill/>
              <a:miter lim="800000"/>
              <a:headEnd/>
              <a:tailEnd/>
            </a:ln>
          </p:spPr>
          <p:txBody>
            <a:bodyPr wrap="none" lIns="90488" tIns="44450" rIns="90488" bIns="44450">
              <a:spAutoFit/>
            </a:bodyPr>
            <a:lstStyle/>
            <a:p>
              <a:r>
                <a:rPr lang="pt-BR" b="1" u="sng">
                  <a:latin typeface="Balloon XBd BT"/>
                </a:rPr>
                <a:t>Fase de manutenção </a:t>
              </a:r>
            </a:p>
          </p:txBody>
        </p:sp>
        <p:sp>
          <p:nvSpPr>
            <p:cNvPr id="69648" name="Rectangle 35"/>
            <p:cNvSpPr>
              <a:spLocks noChangeArrowheads="1"/>
            </p:cNvSpPr>
            <p:nvPr/>
          </p:nvSpPr>
          <p:spPr bwMode="auto">
            <a:xfrm>
              <a:off x="3392" y="1702"/>
              <a:ext cx="1362" cy="231"/>
            </a:xfrm>
            <a:prstGeom prst="rect">
              <a:avLst/>
            </a:prstGeom>
            <a:noFill/>
            <a:ln w="9525">
              <a:noFill/>
              <a:miter lim="800000"/>
              <a:headEnd/>
              <a:tailEnd/>
            </a:ln>
          </p:spPr>
          <p:txBody>
            <a:bodyPr wrap="none" lIns="90488" tIns="44450" rIns="90488" bIns="44450">
              <a:spAutoFit/>
            </a:bodyPr>
            <a:lstStyle/>
            <a:p>
              <a:r>
                <a:rPr lang="pt-BR">
                  <a:latin typeface="Balloon XBd BT"/>
                </a:rPr>
                <a:t>Crescimento lento </a:t>
              </a:r>
            </a:p>
          </p:txBody>
        </p:sp>
        <p:sp>
          <p:nvSpPr>
            <p:cNvPr id="69649" name="Rectangle 36"/>
            <p:cNvSpPr>
              <a:spLocks noChangeArrowheads="1"/>
            </p:cNvSpPr>
            <p:nvPr/>
          </p:nvSpPr>
          <p:spPr bwMode="auto">
            <a:xfrm>
              <a:off x="2525" y="3494"/>
              <a:ext cx="3542" cy="638"/>
            </a:xfrm>
            <a:prstGeom prst="rect">
              <a:avLst/>
            </a:prstGeom>
            <a:noFill/>
            <a:ln w="9525">
              <a:noFill/>
              <a:miter lim="800000"/>
              <a:headEnd/>
              <a:tailEnd/>
            </a:ln>
          </p:spPr>
          <p:txBody>
            <a:bodyPr wrap="none" lIns="90488" tIns="44450" rIns="90488" bIns="44450">
              <a:spAutoFit/>
            </a:bodyPr>
            <a:lstStyle/>
            <a:p>
              <a:pPr algn="ctr"/>
              <a:r>
                <a:rPr lang="pt-BR" sz="2000" b="1">
                  <a:latin typeface="Balloon XBd BT"/>
                </a:rPr>
                <a:t>Objetivo:</a:t>
              </a:r>
              <a:r>
                <a:rPr lang="pt-BR" sz="2000">
                  <a:latin typeface="Balloon XBd BT"/>
                </a:rPr>
                <a:t> eliminar os bacilos persistentes </a:t>
              </a:r>
            </a:p>
            <a:p>
              <a:pPr algn="ctr"/>
              <a:r>
                <a:rPr lang="pt-BR" sz="2000">
                  <a:latin typeface="Balloon XBd BT"/>
                </a:rPr>
                <a:t>proporcionando uma cura efetiva</a:t>
              </a:r>
            </a:p>
            <a:p>
              <a:pPr algn="ctr"/>
              <a:r>
                <a:rPr lang="pt-BR" sz="2000">
                  <a:latin typeface="Balloon XBd BT"/>
                </a:rPr>
                <a:t>e duradoura da doença.</a:t>
              </a:r>
            </a:p>
          </p:txBody>
        </p:sp>
      </p:grpSp>
    </p:spTree>
    <p:extLst>
      <p:ext uri="{BB962C8B-B14F-4D97-AF65-F5344CB8AC3E}">
        <p14:creationId xmlns:p14="http://schemas.microsoft.com/office/powerpoint/2010/main" val="1151114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pt-BR" smtClean="0"/>
              <a:t>Aspectos Importantes</a:t>
            </a:r>
          </a:p>
        </p:txBody>
      </p:sp>
      <p:sp>
        <p:nvSpPr>
          <p:cNvPr id="3" name="Título 1"/>
          <p:cNvSpPr txBox="1">
            <a:spLocks/>
          </p:cNvSpPr>
          <p:nvPr/>
        </p:nvSpPr>
        <p:spPr>
          <a:xfrm>
            <a:off x="467544" y="4797152"/>
            <a:ext cx="8229600" cy="928687"/>
          </a:xfrm>
          <a:prstGeom prst="rect">
            <a:avLst/>
          </a:prstGeom>
          <a:ln w="76200">
            <a:solidFill>
              <a:srgbClr val="C00000"/>
            </a:solidFill>
          </a:ln>
        </p:spPr>
        <p:txBody>
          <a:bodyPr anchor="ctr"/>
          <a:lstStyle/>
          <a:p>
            <a:pPr algn="ctr" fontAlgn="auto">
              <a:spcAft>
                <a:spcPts val="0"/>
              </a:spcAft>
              <a:defRPr/>
            </a:pPr>
            <a:r>
              <a:rPr lang="pt-BR" sz="2800" dirty="0">
                <a:latin typeface="+mj-lt"/>
                <a:ea typeface="+mj-ea"/>
                <a:cs typeface="+mj-cs"/>
              </a:rPr>
              <a:t/>
            </a:r>
            <a:br>
              <a:rPr lang="pt-BR" sz="2800" dirty="0">
                <a:latin typeface="+mj-lt"/>
                <a:ea typeface="+mj-ea"/>
                <a:cs typeface="+mj-cs"/>
              </a:rPr>
            </a:br>
            <a:r>
              <a:rPr lang="pt-BR" sz="2800" dirty="0">
                <a:latin typeface="+mj-lt"/>
                <a:ea typeface="+mj-ea"/>
                <a:cs typeface="+mj-cs"/>
              </a:rPr>
              <a:t/>
            </a:r>
            <a:br>
              <a:rPr lang="pt-BR" sz="2800" dirty="0">
                <a:latin typeface="+mj-lt"/>
                <a:ea typeface="+mj-ea"/>
                <a:cs typeface="+mj-cs"/>
              </a:rPr>
            </a:br>
            <a:r>
              <a:rPr lang="pt-BR" sz="2800" dirty="0">
                <a:latin typeface="+mj-lt"/>
                <a:ea typeface="+mj-ea"/>
                <a:cs typeface="+mj-cs"/>
              </a:rPr>
              <a:t>Esquema </a:t>
            </a:r>
            <a:r>
              <a:rPr lang="pt-BR" sz="2800" dirty="0">
                <a:solidFill>
                  <a:srgbClr val="C00000"/>
                </a:solidFill>
                <a:latin typeface="+mj-lt"/>
                <a:ea typeface="+mj-ea"/>
                <a:cs typeface="+mj-cs"/>
              </a:rPr>
              <a:t>(</a:t>
            </a:r>
            <a:r>
              <a:rPr lang="pt-BR" sz="2800" u="sng" dirty="0" smtClean="0">
                <a:solidFill>
                  <a:srgbClr val="C00000"/>
                </a:solidFill>
                <a:effectLst>
                  <a:outerShdw blurRad="38100" dist="38100" dir="2700000" algn="tl">
                    <a:srgbClr val="000000">
                      <a:alpha val="43137"/>
                    </a:srgbClr>
                  </a:outerShdw>
                </a:effectLst>
                <a:latin typeface="+mj-lt"/>
                <a:ea typeface="+mj-ea"/>
                <a:cs typeface="+mj-cs"/>
              </a:rPr>
              <a:t>RHZ, sem EMB</a:t>
            </a:r>
            <a:r>
              <a:rPr lang="pt-BR" sz="2800" dirty="0" smtClean="0">
                <a:solidFill>
                  <a:srgbClr val="C00000"/>
                </a:solidFill>
                <a:latin typeface="+mj-lt"/>
                <a:ea typeface="+mj-ea"/>
                <a:cs typeface="+mj-cs"/>
              </a:rPr>
              <a:t>) </a:t>
            </a:r>
            <a:r>
              <a:rPr lang="pt-BR" sz="2800" dirty="0">
                <a:latin typeface="+mj-lt"/>
                <a:ea typeface="+mj-ea"/>
                <a:cs typeface="+mj-cs"/>
              </a:rPr>
              <a:t>para </a:t>
            </a:r>
            <a:r>
              <a:rPr lang="pt-BR" sz="2800" u="sng" dirty="0">
                <a:solidFill>
                  <a:srgbClr val="C00000"/>
                </a:solidFill>
                <a:effectLst>
                  <a:outerShdw blurRad="38100" dist="38100" dir="2700000" algn="tl">
                    <a:srgbClr val="000000">
                      <a:alpha val="43137"/>
                    </a:srgbClr>
                  </a:outerShdw>
                </a:effectLst>
                <a:latin typeface="+mj-lt"/>
                <a:ea typeface="+mj-ea"/>
                <a:cs typeface="+mj-cs"/>
              </a:rPr>
              <a:t>crianças</a:t>
            </a:r>
            <a:r>
              <a:rPr lang="pt-BR" sz="2800" dirty="0">
                <a:latin typeface="+mj-lt"/>
                <a:ea typeface="+mj-ea"/>
                <a:cs typeface="+mj-cs"/>
              </a:rPr>
              <a:t> até 10 anos </a:t>
            </a:r>
            <a:r>
              <a:rPr lang="pt-BR" sz="2800" dirty="0">
                <a:effectLst>
                  <a:outerShdw blurRad="38100" dist="38100" dir="2700000" algn="tl">
                    <a:srgbClr val="000000">
                      <a:alpha val="43137"/>
                    </a:srgbClr>
                  </a:outerShdw>
                </a:effectLst>
                <a:latin typeface="+mj-lt"/>
                <a:ea typeface="+mj-ea"/>
                <a:cs typeface="+mj-cs"/>
              </a:rPr>
              <a:t/>
            </a:r>
            <a:br>
              <a:rPr lang="pt-BR" sz="2800" dirty="0">
                <a:effectLst>
                  <a:outerShdw blurRad="38100" dist="38100" dir="2700000" algn="tl">
                    <a:srgbClr val="000000">
                      <a:alpha val="43137"/>
                    </a:srgbClr>
                  </a:outerShdw>
                </a:effectLst>
                <a:latin typeface="+mj-lt"/>
                <a:ea typeface="+mj-ea"/>
                <a:cs typeface="+mj-cs"/>
              </a:rPr>
            </a:br>
            <a:r>
              <a:rPr lang="pt-BR" sz="2800" dirty="0">
                <a:effectLst>
                  <a:outerShdw blurRad="38100" dist="38100" dir="2700000" algn="tl">
                    <a:srgbClr val="000000">
                      <a:alpha val="43137"/>
                    </a:srgbClr>
                  </a:outerShdw>
                </a:effectLst>
                <a:latin typeface="+mj-lt"/>
                <a:ea typeface="+mj-ea"/>
                <a:cs typeface="+mj-cs"/>
              </a:rPr>
              <a:t/>
            </a:r>
            <a:br>
              <a:rPr lang="pt-BR" sz="2800" dirty="0">
                <a:effectLst>
                  <a:outerShdw blurRad="38100" dist="38100" dir="2700000" algn="tl">
                    <a:srgbClr val="000000">
                      <a:alpha val="43137"/>
                    </a:srgbClr>
                  </a:outerShdw>
                </a:effectLst>
                <a:latin typeface="+mj-lt"/>
                <a:ea typeface="+mj-ea"/>
                <a:cs typeface="+mj-cs"/>
              </a:rPr>
            </a:br>
            <a:endParaRPr lang="pt-BR" sz="2800" dirty="0">
              <a:latin typeface="+mj-lt"/>
              <a:ea typeface="+mj-ea"/>
              <a:cs typeface="+mj-cs"/>
            </a:endParaRPr>
          </a:p>
        </p:txBody>
      </p:sp>
      <p:sp>
        <p:nvSpPr>
          <p:cNvPr id="6" name="Título 1"/>
          <p:cNvSpPr txBox="1">
            <a:spLocks/>
          </p:cNvSpPr>
          <p:nvPr/>
        </p:nvSpPr>
        <p:spPr>
          <a:xfrm>
            <a:off x="468313" y="2564904"/>
            <a:ext cx="8229600" cy="1296144"/>
          </a:xfrm>
          <a:prstGeom prst="rect">
            <a:avLst/>
          </a:prstGeom>
          <a:ln w="76200">
            <a:solidFill>
              <a:srgbClr val="C00000"/>
            </a:solidFill>
          </a:ln>
        </p:spPr>
        <p:txBody>
          <a:bodyPr anchor="ctr"/>
          <a:lstStyle/>
          <a:p>
            <a:pPr algn="ctr" fontAlgn="auto">
              <a:spcAft>
                <a:spcPts val="0"/>
              </a:spcAft>
              <a:defRPr/>
            </a:pPr>
            <a:r>
              <a:rPr lang="pt-BR" sz="2800" dirty="0">
                <a:latin typeface="+mj-lt"/>
                <a:ea typeface="+mj-ea"/>
                <a:cs typeface="+mj-cs"/>
              </a:rPr>
              <a:t/>
            </a:r>
            <a:br>
              <a:rPr lang="pt-BR" sz="2800" dirty="0">
                <a:latin typeface="+mj-lt"/>
                <a:ea typeface="+mj-ea"/>
                <a:cs typeface="+mj-cs"/>
              </a:rPr>
            </a:br>
            <a:r>
              <a:rPr lang="pt-BR" sz="2800" dirty="0">
                <a:latin typeface="+mj-lt"/>
                <a:ea typeface="+mj-ea"/>
                <a:cs typeface="+mj-cs"/>
              </a:rPr>
              <a:t/>
            </a:r>
            <a:br>
              <a:rPr lang="pt-BR" sz="2800" dirty="0">
                <a:latin typeface="+mj-lt"/>
                <a:ea typeface="+mj-ea"/>
                <a:cs typeface="+mj-cs"/>
              </a:rPr>
            </a:br>
            <a:r>
              <a:rPr lang="pt-BR" sz="2800" dirty="0">
                <a:latin typeface="+mj-lt"/>
                <a:ea typeface="+mj-ea"/>
                <a:cs typeface="+mj-cs"/>
              </a:rPr>
              <a:t>Esquema </a:t>
            </a:r>
            <a:r>
              <a:rPr lang="pt-BR" sz="2800" b="1" dirty="0">
                <a:solidFill>
                  <a:srgbClr val="C00000"/>
                </a:solidFill>
                <a:latin typeface="+mj-lt"/>
                <a:ea typeface="+mj-ea"/>
                <a:cs typeface="+mj-cs"/>
              </a:rPr>
              <a:t>2</a:t>
            </a:r>
            <a:r>
              <a:rPr lang="pt-BR" sz="2800" dirty="0">
                <a:solidFill>
                  <a:srgbClr val="C00000"/>
                </a:solidFill>
                <a:latin typeface="+mj-lt"/>
                <a:ea typeface="+mj-ea"/>
                <a:cs typeface="+mj-cs"/>
              </a:rPr>
              <a:t>(</a:t>
            </a:r>
            <a:r>
              <a:rPr lang="pt-BR" sz="2800" u="sng" dirty="0">
                <a:solidFill>
                  <a:srgbClr val="C00000"/>
                </a:solidFill>
                <a:effectLst>
                  <a:outerShdw blurRad="38100" dist="38100" dir="2700000" algn="tl">
                    <a:srgbClr val="000000">
                      <a:alpha val="43137"/>
                    </a:srgbClr>
                  </a:outerShdw>
                </a:effectLst>
                <a:latin typeface="+mj-lt"/>
                <a:ea typeface="+mj-ea"/>
                <a:cs typeface="+mj-cs"/>
              </a:rPr>
              <a:t>RHZE</a:t>
            </a:r>
            <a:r>
              <a:rPr lang="pt-BR" sz="2800" dirty="0">
                <a:solidFill>
                  <a:srgbClr val="C00000"/>
                </a:solidFill>
                <a:latin typeface="+mj-lt"/>
                <a:ea typeface="+mj-ea"/>
                <a:cs typeface="+mj-cs"/>
              </a:rPr>
              <a:t>) </a:t>
            </a:r>
            <a:r>
              <a:rPr lang="pt-BR" sz="2800" b="1" dirty="0">
                <a:solidFill>
                  <a:srgbClr val="C00000"/>
                </a:solidFill>
                <a:latin typeface="+mj-lt"/>
                <a:ea typeface="+mj-ea"/>
                <a:cs typeface="+mj-cs"/>
              </a:rPr>
              <a:t>+ </a:t>
            </a:r>
            <a:r>
              <a:rPr lang="pt-BR" sz="2800" b="1" dirty="0" smtClean="0">
                <a:solidFill>
                  <a:srgbClr val="C00000"/>
                </a:solidFill>
                <a:latin typeface="+mj-lt"/>
                <a:ea typeface="+mj-ea"/>
                <a:cs typeface="+mj-cs"/>
              </a:rPr>
              <a:t>10 </a:t>
            </a:r>
            <a:r>
              <a:rPr lang="pt-BR" sz="2800" b="1" dirty="0">
                <a:solidFill>
                  <a:srgbClr val="C00000"/>
                </a:solidFill>
                <a:latin typeface="+mj-lt"/>
                <a:ea typeface="+mj-ea"/>
                <a:cs typeface="+mj-cs"/>
              </a:rPr>
              <a:t>(RH) </a:t>
            </a:r>
            <a:r>
              <a:rPr lang="pt-BR" sz="2800" dirty="0">
                <a:latin typeface="+mj-lt"/>
                <a:ea typeface="+mj-ea"/>
                <a:cs typeface="+mj-cs"/>
              </a:rPr>
              <a:t>para </a:t>
            </a:r>
            <a:r>
              <a:rPr lang="pt-BR" sz="2800" u="sng" dirty="0">
                <a:solidFill>
                  <a:srgbClr val="C00000"/>
                </a:solidFill>
                <a:effectLst>
                  <a:outerShdw blurRad="38100" dist="38100" dir="2700000" algn="tl">
                    <a:srgbClr val="000000">
                      <a:alpha val="43137"/>
                    </a:srgbClr>
                  </a:outerShdw>
                </a:effectLst>
                <a:latin typeface="+mj-lt"/>
                <a:ea typeface="+mj-ea"/>
                <a:cs typeface="+mj-cs"/>
              </a:rPr>
              <a:t>meningoencefalite Tuberculosa</a:t>
            </a:r>
            <a:r>
              <a:rPr lang="pt-BR" sz="2800" dirty="0">
                <a:latin typeface="+mj-lt"/>
                <a:ea typeface="+mj-ea"/>
                <a:cs typeface="+mj-cs"/>
              </a:rPr>
              <a:t> + </a:t>
            </a:r>
            <a:r>
              <a:rPr lang="pt-BR" sz="2800" dirty="0" smtClean="0">
                <a:latin typeface="+mj-lt"/>
                <a:ea typeface="+mj-ea"/>
                <a:cs typeface="+mj-cs"/>
              </a:rPr>
              <a:t>corticóide</a:t>
            </a:r>
          </a:p>
          <a:p>
            <a:pPr algn="ctr" fontAlgn="auto">
              <a:spcAft>
                <a:spcPts val="0"/>
              </a:spcAft>
              <a:defRPr/>
            </a:pPr>
            <a:r>
              <a:rPr lang="pt-BR" sz="2800" dirty="0" smtClean="0">
                <a:solidFill>
                  <a:srgbClr val="0000FF"/>
                </a:solidFill>
                <a:latin typeface="+mj-lt"/>
                <a:ea typeface="+mj-ea"/>
                <a:cs typeface="+mj-cs"/>
              </a:rPr>
              <a:t> e TB óssea </a:t>
            </a:r>
            <a:r>
              <a:rPr lang="pt-BR" sz="2800" dirty="0">
                <a:effectLst>
                  <a:outerShdw blurRad="38100" dist="38100" dir="2700000" algn="tl">
                    <a:srgbClr val="000000">
                      <a:alpha val="43137"/>
                    </a:srgbClr>
                  </a:outerShdw>
                </a:effectLst>
                <a:latin typeface="+mj-lt"/>
                <a:ea typeface="+mj-ea"/>
                <a:cs typeface="+mj-cs"/>
              </a:rPr>
              <a:t/>
            </a:r>
            <a:br>
              <a:rPr lang="pt-BR" sz="2800" dirty="0">
                <a:effectLst>
                  <a:outerShdw blurRad="38100" dist="38100" dir="2700000" algn="tl">
                    <a:srgbClr val="000000">
                      <a:alpha val="43137"/>
                    </a:srgbClr>
                  </a:outerShdw>
                </a:effectLst>
                <a:latin typeface="+mj-lt"/>
                <a:ea typeface="+mj-ea"/>
                <a:cs typeface="+mj-cs"/>
              </a:rPr>
            </a:br>
            <a:r>
              <a:rPr lang="pt-BR" sz="2800" dirty="0">
                <a:effectLst>
                  <a:outerShdw blurRad="38100" dist="38100" dir="2700000" algn="tl">
                    <a:srgbClr val="000000">
                      <a:alpha val="43137"/>
                    </a:srgbClr>
                  </a:outerShdw>
                </a:effectLst>
                <a:latin typeface="+mj-lt"/>
                <a:ea typeface="+mj-ea"/>
                <a:cs typeface="+mj-cs"/>
              </a:rPr>
              <a:t/>
            </a:r>
            <a:br>
              <a:rPr lang="pt-BR" sz="2800" dirty="0">
                <a:effectLst>
                  <a:outerShdw blurRad="38100" dist="38100" dir="2700000" algn="tl">
                    <a:srgbClr val="000000">
                      <a:alpha val="43137"/>
                    </a:srgbClr>
                  </a:outerShdw>
                </a:effectLst>
                <a:latin typeface="+mj-lt"/>
                <a:ea typeface="+mj-ea"/>
                <a:cs typeface="+mj-cs"/>
              </a:rPr>
            </a:br>
            <a:endParaRPr lang="pt-BR" sz="2800" dirty="0">
              <a:latin typeface="+mj-lt"/>
              <a:ea typeface="+mj-ea"/>
              <a:cs typeface="+mj-cs"/>
            </a:endParaRPr>
          </a:p>
        </p:txBody>
      </p:sp>
    </p:spTree>
    <p:extLst>
      <p:ext uri="{BB962C8B-B14F-4D97-AF65-F5344CB8AC3E}">
        <p14:creationId xmlns:p14="http://schemas.microsoft.com/office/powerpoint/2010/main" val="3158745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p:txBody>
          <a:bodyPr/>
          <a:lstStyle/>
          <a:p>
            <a:pPr eaLnBrk="1" hangingPunct="1"/>
            <a:r>
              <a:rPr lang="pt-BR" smtClean="0"/>
              <a:t>Efeitos colaterais</a:t>
            </a:r>
          </a:p>
        </p:txBody>
      </p:sp>
      <p:sp>
        <p:nvSpPr>
          <p:cNvPr id="75779" name="Rectangle 2"/>
          <p:cNvSpPr>
            <a:spLocks noGrp="1" noChangeArrowheads="1"/>
          </p:cNvSpPr>
          <p:nvPr>
            <p:ph type="body" idx="4294967295"/>
          </p:nvPr>
        </p:nvSpPr>
        <p:spPr>
          <a:xfrm>
            <a:off x="179388" y="1844675"/>
            <a:ext cx="8785225" cy="4537075"/>
          </a:xfrm>
        </p:spPr>
        <p:txBody>
          <a:bodyPr lIns="92075" tIns="46038" rIns="92075" bIns="46038"/>
          <a:lstStyle/>
          <a:p>
            <a:pPr eaLnBrk="1" hangingPunct="1">
              <a:lnSpc>
                <a:spcPct val="130000"/>
              </a:lnSpc>
            </a:pPr>
            <a:r>
              <a:rPr lang="pt-BR" dirty="0" smtClean="0"/>
              <a:t>Efeitos colaterais dos tuberculostáticos:</a:t>
            </a:r>
          </a:p>
          <a:p>
            <a:pPr lvl="1" eaLnBrk="1" hangingPunct="1">
              <a:lnSpc>
                <a:spcPct val="150000"/>
              </a:lnSpc>
            </a:pPr>
            <a:r>
              <a:rPr lang="pt-BR" sz="2600" b="1" dirty="0" smtClean="0"/>
              <a:t>Rifampicina (R)-	</a:t>
            </a:r>
            <a:r>
              <a:rPr lang="pt-BR" sz="2600" dirty="0" smtClean="0"/>
              <a:t>vômitos,  </a:t>
            </a:r>
            <a:r>
              <a:rPr lang="pt-BR" sz="2600" b="1" dirty="0" smtClean="0"/>
              <a:t>icterícia </a:t>
            </a:r>
          </a:p>
          <a:p>
            <a:pPr lvl="1" eaLnBrk="1" hangingPunct="1">
              <a:lnSpc>
                <a:spcPct val="150000"/>
              </a:lnSpc>
            </a:pPr>
            <a:r>
              <a:rPr lang="pt-BR" sz="2600" b="1" dirty="0" smtClean="0"/>
              <a:t>Isoniasida  (H)-</a:t>
            </a:r>
            <a:r>
              <a:rPr lang="pt-BR" sz="2600" dirty="0" smtClean="0"/>
              <a:t>	</a:t>
            </a:r>
            <a:r>
              <a:rPr lang="pt-BR" sz="2600" b="1" dirty="0" smtClean="0"/>
              <a:t>neuropatia periférica, hepatite</a:t>
            </a:r>
          </a:p>
          <a:p>
            <a:pPr lvl="1" eaLnBrk="1" hangingPunct="1">
              <a:lnSpc>
                <a:spcPct val="150000"/>
              </a:lnSpc>
            </a:pPr>
            <a:r>
              <a:rPr lang="pt-BR" sz="2600" b="1" dirty="0" smtClean="0"/>
              <a:t>Pirazinamida (Z)-</a:t>
            </a:r>
            <a:r>
              <a:rPr lang="pt-BR" sz="2600" dirty="0" smtClean="0"/>
              <a:t>    	</a:t>
            </a:r>
            <a:r>
              <a:rPr lang="pt-BR" sz="2600" b="1" dirty="0" smtClean="0"/>
              <a:t>artralgia,</a:t>
            </a:r>
            <a:r>
              <a:rPr lang="pt-BR" sz="2600" dirty="0" smtClean="0"/>
              <a:t> vômitos</a:t>
            </a:r>
          </a:p>
          <a:p>
            <a:pPr lvl="1" eaLnBrk="1" hangingPunct="1">
              <a:lnSpc>
                <a:spcPct val="150000"/>
              </a:lnSpc>
            </a:pPr>
            <a:r>
              <a:rPr lang="pt-BR" sz="2600" b="1" dirty="0" smtClean="0"/>
              <a:t>Etambutol (E)-</a:t>
            </a:r>
            <a:r>
              <a:rPr lang="pt-BR" sz="2600" dirty="0" smtClean="0"/>
              <a:t>	    	neurite </a:t>
            </a:r>
            <a:r>
              <a:rPr lang="pt-BR" sz="2600" b="1" dirty="0" smtClean="0"/>
              <a:t>óptica</a:t>
            </a:r>
            <a:r>
              <a:rPr lang="pt-BR" sz="2600" dirty="0" smtClean="0"/>
              <a:t> e cegueira</a:t>
            </a:r>
          </a:p>
          <a:p>
            <a:pPr lvl="1" eaLnBrk="1" hangingPunct="1">
              <a:lnSpc>
                <a:spcPct val="150000"/>
              </a:lnSpc>
            </a:pPr>
            <a:r>
              <a:rPr lang="pt-BR" sz="2600" b="1" dirty="0" smtClean="0"/>
              <a:t>Estreptomicina (S)- 	</a:t>
            </a:r>
            <a:r>
              <a:rPr lang="pt-BR" sz="2600" dirty="0" smtClean="0"/>
              <a:t>perda </a:t>
            </a:r>
            <a:r>
              <a:rPr lang="pt-BR" sz="2600" b="1" dirty="0" smtClean="0"/>
              <a:t>equilíbrio e da audição</a:t>
            </a:r>
          </a:p>
          <a:p>
            <a:pPr eaLnBrk="1" hangingPunct="1">
              <a:lnSpc>
                <a:spcPct val="130000"/>
              </a:lnSpc>
              <a:buFontTx/>
              <a:buNone/>
            </a:pPr>
            <a:endParaRPr lang="pt-BR" sz="2400" dirty="0" smtClean="0"/>
          </a:p>
        </p:txBody>
      </p:sp>
    </p:spTree>
    <p:extLst>
      <p:ext uri="{BB962C8B-B14F-4D97-AF65-F5344CB8AC3E}">
        <p14:creationId xmlns:p14="http://schemas.microsoft.com/office/powerpoint/2010/main" val="203941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animEffect transition="in" filter="dissolve">
                                      <p:cBhvr>
                                        <p:cTn id="7" dur="500"/>
                                        <p:tgtEl>
                                          <p:spTgt spid="7577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5779">
                                            <p:txEl>
                                              <p:pRg st="3" end="3"/>
                                            </p:txEl>
                                          </p:spTgt>
                                        </p:tgtEl>
                                        <p:attrNameLst>
                                          <p:attrName>style.visibility</p:attrName>
                                        </p:attrNameLst>
                                      </p:cBhvr>
                                      <p:to>
                                        <p:strVal val="visible"/>
                                      </p:to>
                                    </p:set>
                                    <p:animEffect transition="in" filter="dissolve">
                                      <p:cBhvr>
                                        <p:cTn id="10" dur="500"/>
                                        <p:tgtEl>
                                          <p:spTgt spid="757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5779">
                                            <p:txEl>
                                              <p:pRg st="4" end="4"/>
                                            </p:txEl>
                                          </p:spTgt>
                                        </p:tgtEl>
                                        <p:attrNameLst>
                                          <p:attrName>style.visibility</p:attrName>
                                        </p:attrNameLst>
                                      </p:cBhvr>
                                      <p:to>
                                        <p:strVal val="visible"/>
                                      </p:to>
                                    </p:set>
                                    <p:animEffect transition="in" filter="dissolve">
                                      <p:cBhvr>
                                        <p:cTn id="15" dur="500"/>
                                        <p:tgtEl>
                                          <p:spTgt spid="75779">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5779">
                                            <p:txEl>
                                              <p:pRg st="5" end="5"/>
                                            </p:txEl>
                                          </p:spTgt>
                                        </p:tgtEl>
                                        <p:attrNameLst>
                                          <p:attrName>style.visibility</p:attrName>
                                        </p:attrNameLst>
                                      </p:cBhvr>
                                      <p:to>
                                        <p:strVal val="visible"/>
                                      </p:to>
                                    </p:set>
                                    <p:animEffect transition="in" filter="dissolve">
                                      <p:cBhvr>
                                        <p:cTn id="18" dur="500"/>
                                        <p:tgtEl>
                                          <p:spTgt spid="75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pt-BR" smtClean="0"/>
              <a:t>Tuberculose</a:t>
            </a:r>
          </a:p>
        </p:txBody>
      </p:sp>
      <p:sp>
        <p:nvSpPr>
          <p:cNvPr id="4" name="Content Placeholder 3"/>
          <p:cNvSpPr>
            <a:spLocks noGrp="1"/>
          </p:cNvSpPr>
          <p:nvPr>
            <p:ph idx="1"/>
          </p:nvPr>
        </p:nvSpPr>
        <p:spPr>
          <a:xfrm>
            <a:off x="0" y="2924175"/>
            <a:ext cx="9144000" cy="2160588"/>
          </a:xfrm>
          <a:solidFill>
            <a:srgbClr val="00B050"/>
          </a:solidFill>
          <a:ln>
            <a:solidFill>
              <a:srgbClr val="00B050"/>
            </a:solidFill>
          </a:ln>
        </p:spPr>
        <p:txBody>
          <a:bodyPr/>
          <a:lstStyle/>
          <a:p>
            <a:pPr algn="ctr">
              <a:lnSpc>
                <a:spcPct val="100000"/>
              </a:lnSpc>
              <a:spcAft>
                <a:spcPts val="0"/>
              </a:spcAft>
              <a:buFontTx/>
              <a:buNone/>
              <a:defRPr/>
            </a:pPr>
            <a:endParaRPr lang="pt-BR" sz="4400" dirty="0" smtClean="0">
              <a:solidFill>
                <a:schemeClr val="bg1">
                  <a:lumMod val="95000"/>
                </a:schemeClr>
              </a:solidFill>
              <a:ea typeface="+mn-ea"/>
            </a:endParaRPr>
          </a:p>
          <a:p>
            <a:pPr algn="ctr">
              <a:lnSpc>
                <a:spcPct val="100000"/>
              </a:lnSpc>
              <a:spcAft>
                <a:spcPts val="0"/>
              </a:spcAft>
              <a:buFontTx/>
              <a:buNone/>
              <a:defRPr/>
            </a:pPr>
            <a:r>
              <a:rPr lang="pt-BR" sz="4400" dirty="0" smtClean="0">
                <a:solidFill>
                  <a:schemeClr val="bg1">
                    <a:lumMod val="95000"/>
                  </a:schemeClr>
                </a:solidFill>
                <a:ea typeface="+mn-ea"/>
              </a:rPr>
              <a:t>Prevenção</a:t>
            </a:r>
            <a:endParaRPr lang="pt-BR" sz="4400" dirty="0">
              <a:solidFill>
                <a:schemeClr val="bg1">
                  <a:lumMod val="95000"/>
                </a:schemeClr>
              </a:solidFill>
              <a:ea typeface="+mn-ea"/>
            </a:endParaRPr>
          </a:p>
        </p:txBody>
      </p:sp>
    </p:spTree>
    <p:extLst>
      <p:ext uri="{BB962C8B-B14F-4D97-AF65-F5344CB8AC3E}">
        <p14:creationId xmlns:p14="http://schemas.microsoft.com/office/powerpoint/2010/main" val="376117892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pt-BR" dirty="0" smtClean="0">
                <a:solidFill>
                  <a:schemeClr val="bg1">
                    <a:lumMod val="95000"/>
                  </a:schemeClr>
                </a:solidFill>
                <a:ea typeface="+mj-ea"/>
              </a:rPr>
              <a:t>Prevenção</a:t>
            </a:r>
          </a:p>
        </p:txBody>
      </p:sp>
      <p:sp>
        <p:nvSpPr>
          <p:cNvPr id="79875" name="Rectangle 3"/>
          <p:cNvSpPr>
            <a:spLocks noGrp="1" noChangeArrowheads="1"/>
          </p:cNvSpPr>
          <p:nvPr>
            <p:ph type="body" idx="1"/>
          </p:nvPr>
        </p:nvSpPr>
        <p:spPr>
          <a:xfrm>
            <a:off x="468313" y="1916113"/>
            <a:ext cx="8229600" cy="4321175"/>
          </a:xfrm>
        </p:spPr>
        <p:txBody>
          <a:bodyPr/>
          <a:lstStyle/>
          <a:p>
            <a:pPr marL="514350" indent="-514350" eaLnBrk="1" hangingPunct="1">
              <a:lnSpc>
                <a:spcPct val="200000"/>
              </a:lnSpc>
              <a:buFont typeface="+mj-lt"/>
              <a:buAutoNum type="arabicPeriod"/>
            </a:pPr>
            <a:r>
              <a:rPr lang="en-US" sz="2700" dirty="0" err="1" smtClean="0"/>
              <a:t>Vacinação</a:t>
            </a:r>
            <a:r>
              <a:rPr lang="en-US" sz="2700" dirty="0" smtClean="0"/>
              <a:t> com BCG</a:t>
            </a:r>
          </a:p>
          <a:p>
            <a:pPr marL="514350" indent="-514350" eaLnBrk="1" hangingPunct="1">
              <a:lnSpc>
                <a:spcPct val="200000"/>
              </a:lnSpc>
              <a:buFont typeface="+mj-lt"/>
              <a:buAutoNum type="arabicPeriod"/>
            </a:pPr>
            <a:r>
              <a:rPr lang="pt-BR" sz="2700" dirty="0" smtClean="0"/>
              <a:t>Investigação e o acompanhamento dos contactantes</a:t>
            </a:r>
            <a:endParaRPr lang="en-US" sz="2700" dirty="0" smtClean="0"/>
          </a:p>
          <a:p>
            <a:pPr marL="514350" indent="-514350" eaLnBrk="1" hangingPunct="1">
              <a:lnSpc>
                <a:spcPct val="200000"/>
              </a:lnSpc>
              <a:buFont typeface="+mj-lt"/>
              <a:buAutoNum type="arabicPeriod"/>
            </a:pPr>
            <a:r>
              <a:rPr lang="en-US" sz="2700" dirty="0" err="1" smtClean="0"/>
              <a:t>Quimioprofilaxia</a:t>
            </a:r>
            <a:r>
              <a:rPr lang="pt-BR" sz="2700" dirty="0" smtClean="0"/>
              <a:t> </a:t>
            </a:r>
            <a:r>
              <a:rPr lang="pt-BR" sz="2000" dirty="0" smtClean="0"/>
              <a:t>(tratamento da tuberculose latente)</a:t>
            </a:r>
            <a:endParaRPr lang="pt-BR" sz="2800" dirty="0" smtClean="0"/>
          </a:p>
          <a:p>
            <a:pPr marL="514350" indent="-514350" eaLnBrk="1" hangingPunct="1">
              <a:lnSpc>
                <a:spcPct val="200000"/>
              </a:lnSpc>
              <a:buFont typeface="+mj-lt"/>
              <a:buAutoNum type="arabicPeriod"/>
            </a:pPr>
            <a:r>
              <a:rPr lang="pt-BR" sz="2700" dirty="0" smtClean="0"/>
              <a:t>Minimizar risco Ocupacional</a:t>
            </a:r>
          </a:p>
        </p:txBody>
      </p:sp>
    </p:spTree>
    <p:extLst>
      <p:ext uri="{BB962C8B-B14F-4D97-AF65-F5344CB8AC3E}">
        <p14:creationId xmlns:p14="http://schemas.microsoft.com/office/powerpoint/2010/main" val="57958001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p:txBody>
          <a:bodyPr/>
          <a:lstStyle/>
          <a:p>
            <a:r>
              <a:rPr lang="pt-BR" sz="4000" dirty="0" smtClean="0"/>
              <a:t>TB Latente</a:t>
            </a:r>
          </a:p>
        </p:txBody>
      </p:sp>
      <p:sp>
        <p:nvSpPr>
          <p:cNvPr id="83971" name="Content Placeholder 3"/>
          <p:cNvSpPr>
            <a:spLocks noGrp="1"/>
          </p:cNvSpPr>
          <p:nvPr>
            <p:ph idx="1"/>
          </p:nvPr>
        </p:nvSpPr>
        <p:spPr/>
        <p:txBody>
          <a:bodyPr/>
          <a:lstStyle/>
          <a:p>
            <a:r>
              <a:rPr lang="pt-BR" dirty="0" smtClean="0"/>
              <a:t>Indicação de tratamento:</a:t>
            </a:r>
          </a:p>
          <a:p>
            <a:pPr marL="971550" lvl="1" indent="-514350">
              <a:buFontTx/>
              <a:buAutoNum type="arabicPeriod"/>
            </a:pPr>
            <a:r>
              <a:rPr lang="pt-BR" sz="2400" dirty="0" smtClean="0"/>
              <a:t>Aqueles que tiveram viragem tuberculínica </a:t>
            </a:r>
            <a:r>
              <a:rPr lang="pt-BR" sz="2000" dirty="0" smtClean="0"/>
              <a:t>(infecção recente)</a:t>
            </a:r>
          </a:p>
          <a:p>
            <a:pPr marL="971550" lvl="1" indent="-514350">
              <a:buNone/>
            </a:pPr>
            <a:endParaRPr lang="pt-BR" sz="1600" dirty="0" smtClean="0"/>
          </a:p>
          <a:p>
            <a:pPr marL="971550" lvl="1" indent="-514350">
              <a:buFont typeface="+mj-lt"/>
              <a:buAutoNum type="arabicPeriod" startAt="2"/>
            </a:pPr>
            <a:r>
              <a:rPr lang="pt-BR" sz="2400" dirty="0" smtClean="0"/>
              <a:t>Pessoas com PPD reator e que são contatantes recentes de pacientes portadores de TB ativa.</a:t>
            </a:r>
          </a:p>
          <a:p>
            <a:pPr marL="971550" lvl="1" indent="-514350">
              <a:buNone/>
            </a:pPr>
            <a:endParaRPr lang="pt-BR" sz="1600" dirty="0" smtClean="0"/>
          </a:p>
          <a:p>
            <a:pPr marL="971550" lvl="1" indent="-514350">
              <a:buFont typeface="+mj-lt"/>
              <a:buAutoNum type="arabicPeriod" startAt="3"/>
            </a:pPr>
            <a:r>
              <a:rPr lang="pt-BR" sz="2400" dirty="0" smtClean="0"/>
              <a:t> Pessoas com alto risco de desenvolver TB</a:t>
            </a:r>
          </a:p>
          <a:p>
            <a:pPr lvl="2"/>
            <a:r>
              <a:rPr lang="pt-BR" dirty="0" smtClean="0"/>
              <a:t> </a:t>
            </a:r>
            <a:r>
              <a:rPr lang="pt-BR" sz="2200" dirty="0" smtClean="0"/>
              <a:t>imunodeficientes (HIV, diabéticos, transplantados, em uso de imunobiológicos inibidores de TNF-</a:t>
            </a:r>
            <a:r>
              <a:rPr lang="pt-BR" sz="2200" dirty="0" smtClean="0">
                <a:sym typeface="Symbol"/>
              </a:rPr>
              <a:t></a:t>
            </a:r>
            <a:r>
              <a:rPr lang="pt-BR" sz="2200" dirty="0" smtClean="0"/>
              <a:t>), etc..</a:t>
            </a:r>
          </a:p>
        </p:txBody>
      </p:sp>
    </p:spTree>
    <p:extLst>
      <p:ext uri="{BB962C8B-B14F-4D97-AF65-F5344CB8AC3E}">
        <p14:creationId xmlns:p14="http://schemas.microsoft.com/office/powerpoint/2010/main" val="3389271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3971">
                                            <p:txEl>
                                              <p:pRg st="3" end="3"/>
                                            </p:txEl>
                                          </p:spTgt>
                                        </p:tgtEl>
                                        <p:attrNameLst>
                                          <p:attrName>style.visibility</p:attrName>
                                        </p:attrNameLst>
                                      </p:cBhvr>
                                      <p:to>
                                        <p:strVal val="visible"/>
                                      </p:to>
                                    </p:set>
                                    <p:animEffect transition="in" filter="dissolve">
                                      <p:cBhvr>
                                        <p:cTn id="7" dur="500"/>
                                        <p:tgtEl>
                                          <p:spTgt spid="839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971">
                                            <p:txEl>
                                              <p:pRg st="5" end="5"/>
                                            </p:txEl>
                                          </p:spTgt>
                                        </p:tgtEl>
                                        <p:attrNameLst>
                                          <p:attrName>style.visibility</p:attrName>
                                        </p:attrNameLst>
                                      </p:cBhvr>
                                      <p:to>
                                        <p:strVal val="visible"/>
                                      </p:to>
                                    </p:set>
                                    <p:animEffect transition="in" filter="dissolve">
                                      <p:cBhvr>
                                        <p:cTn id="12" dur="500"/>
                                        <p:tgtEl>
                                          <p:spTgt spid="83971">
                                            <p:txEl>
                                              <p:pRg st="5" end="5"/>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3971">
                                            <p:txEl>
                                              <p:pRg st="6" end="6"/>
                                            </p:txEl>
                                          </p:spTgt>
                                        </p:tgtEl>
                                        <p:attrNameLst>
                                          <p:attrName>style.visibility</p:attrName>
                                        </p:attrNameLst>
                                      </p:cBhvr>
                                      <p:to>
                                        <p:strVal val="visible"/>
                                      </p:to>
                                    </p:set>
                                    <p:animEffect transition="in" filter="dissolve">
                                      <p:cBhvr>
                                        <p:cTn id="15" dur="500"/>
                                        <p:tgtEl>
                                          <p:spTgt spid="83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Cenário 1</a:t>
            </a:r>
            <a:endParaRPr lang="pt-BR" dirty="0"/>
          </a:p>
        </p:txBody>
      </p:sp>
      <p:sp>
        <p:nvSpPr>
          <p:cNvPr id="3" name="Content Placeholder 2"/>
          <p:cNvSpPr>
            <a:spLocks noGrp="1"/>
          </p:cNvSpPr>
          <p:nvPr>
            <p:ph idx="1"/>
          </p:nvPr>
        </p:nvSpPr>
        <p:spPr/>
        <p:txBody>
          <a:bodyPr/>
          <a:lstStyle/>
          <a:p>
            <a:r>
              <a:rPr lang="pt-BR" dirty="0" smtClean="0"/>
              <a:t>TB latente e HIV</a:t>
            </a:r>
          </a:p>
          <a:p>
            <a:pPr lvl="1"/>
            <a:r>
              <a:rPr lang="pt-BR" sz="2400" b="1" dirty="0" smtClean="0"/>
              <a:t>IMPORTANTE:</a:t>
            </a:r>
          </a:p>
          <a:p>
            <a:pPr lvl="2"/>
            <a:r>
              <a:rPr lang="pt-BR" dirty="0" smtClean="0"/>
              <a:t>PPD anual (ou IGRA) – </a:t>
            </a:r>
            <a:r>
              <a:rPr lang="pt-BR" sz="2000" b="1" dirty="0" smtClean="0"/>
              <a:t>reduz de 32 a 62% risco de adoecer</a:t>
            </a:r>
            <a:endParaRPr lang="pt-BR" b="1" dirty="0" smtClean="0"/>
          </a:p>
          <a:p>
            <a:pPr lvl="3"/>
            <a:r>
              <a:rPr lang="pt-BR" dirty="0" smtClean="0"/>
              <a:t>Profilaxia se:</a:t>
            </a:r>
          </a:p>
          <a:p>
            <a:pPr lvl="4"/>
            <a:r>
              <a:rPr lang="pt-BR" dirty="0" err="1" smtClean="0"/>
              <a:t>Contactante</a:t>
            </a:r>
            <a:r>
              <a:rPr lang="pt-BR" dirty="0" smtClean="0"/>
              <a:t> </a:t>
            </a:r>
            <a:r>
              <a:rPr lang="pt-BR" dirty="0" smtClean="0"/>
              <a:t>de TB bacilifera (sem PPD)</a:t>
            </a:r>
          </a:p>
          <a:p>
            <a:pPr lvl="4"/>
            <a:r>
              <a:rPr lang="pt-BR" dirty="0" smtClean="0"/>
              <a:t>Lesão cicatricial no RaioX de tórax</a:t>
            </a:r>
          </a:p>
          <a:p>
            <a:pPr lvl="4"/>
            <a:endParaRPr lang="pt-BR" dirty="0" smtClean="0"/>
          </a:p>
          <a:p>
            <a:pPr lvl="4"/>
            <a:r>
              <a:rPr lang="pt-BR" dirty="0" smtClean="0"/>
              <a:t>Detectar PPD reator (&gt;= que 5 mm) no Caso Novo</a:t>
            </a:r>
          </a:p>
          <a:p>
            <a:pPr lvl="4"/>
            <a:r>
              <a:rPr lang="pt-BR" dirty="0" smtClean="0"/>
              <a:t>Viragem tuberculínica (seguimento HIV)</a:t>
            </a:r>
          </a:p>
          <a:p>
            <a:pPr lvl="3"/>
            <a:endParaRPr lang="pt-BR" dirty="0" smtClean="0"/>
          </a:p>
          <a:p>
            <a:pPr lvl="3"/>
            <a:endParaRPr lang="pt-BR" dirty="0"/>
          </a:p>
        </p:txBody>
      </p:sp>
    </p:spTree>
    <p:extLst>
      <p:ext uri="{BB962C8B-B14F-4D97-AF65-F5344CB8AC3E}">
        <p14:creationId xmlns:p14="http://schemas.microsoft.com/office/powerpoint/2010/main" val="198610805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Cenário 1</a:t>
            </a:r>
            <a:endParaRPr lang="pt-BR" dirty="0"/>
          </a:p>
        </p:txBody>
      </p:sp>
      <p:sp>
        <p:nvSpPr>
          <p:cNvPr id="3" name="Content Placeholder 2"/>
          <p:cNvSpPr>
            <a:spLocks noGrp="1"/>
          </p:cNvSpPr>
          <p:nvPr>
            <p:ph idx="1"/>
          </p:nvPr>
        </p:nvSpPr>
        <p:spPr/>
        <p:txBody>
          <a:bodyPr/>
          <a:lstStyle/>
          <a:p>
            <a:r>
              <a:rPr lang="pt-BR" dirty="0" smtClean="0"/>
              <a:t>TB latente e HIV</a:t>
            </a:r>
          </a:p>
          <a:p>
            <a:pPr lvl="1"/>
            <a:r>
              <a:rPr lang="pt-BR" b="1" dirty="0" smtClean="0"/>
              <a:t>Se não tiver PPD disponível, tratar empiricamente:</a:t>
            </a:r>
          </a:p>
          <a:p>
            <a:pPr lvl="2"/>
            <a:r>
              <a:rPr lang="pt-BR" dirty="0" smtClean="0"/>
              <a:t>Risco epidemiologico maior </a:t>
            </a:r>
          </a:p>
          <a:p>
            <a:pPr lvl="3"/>
            <a:r>
              <a:rPr lang="pt-BR" dirty="0" smtClean="0"/>
              <a:t>locais com alta carga da doenca, como presidio ou albergues;</a:t>
            </a:r>
          </a:p>
          <a:p>
            <a:pPr lvl="2"/>
            <a:r>
              <a:rPr lang="pt-BR" dirty="0" smtClean="0"/>
              <a:t>Pacientes com LT-CD4+ &lt;350 cels/mm3;</a:t>
            </a:r>
          </a:p>
          <a:p>
            <a:pPr lvl="2"/>
            <a:r>
              <a:rPr lang="pt-BR" dirty="0" smtClean="0"/>
              <a:t>Pacientes sem TARV ou pacientes em TARV com falha virológica.</a:t>
            </a:r>
            <a:endParaRPr lang="pt-BR" sz="8000" dirty="0" smtClean="0"/>
          </a:p>
          <a:p>
            <a:pPr lvl="3"/>
            <a:endParaRPr lang="pt-BR" dirty="0" smtClean="0"/>
          </a:p>
          <a:p>
            <a:pPr lvl="3"/>
            <a:endParaRPr lang="pt-BR" dirty="0"/>
          </a:p>
        </p:txBody>
      </p:sp>
    </p:spTree>
    <p:extLst>
      <p:ext uri="{BB962C8B-B14F-4D97-AF65-F5344CB8AC3E}">
        <p14:creationId xmlns:p14="http://schemas.microsoft.com/office/powerpoint/2010/main" val="198033089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Cenário 1</a:t>
            </a:r>
            <a:endParaRPr lang="pt-BR" dirty="0"/>
          </a:p>
        </p:txBody>
      </p:sp>
      <p:sp>
        <p:nvSpPr>
          <p:cNvPr id="3" name="Content Placeholder 2"/>
          <p:cNvSpPr>
            <a:spLocks noGrp="1"/>
          </p:cNvSpPr>
          <p:nvPr>
            <p:ph idx="1"/>
          </p:nvPr>
        </p:nvSpPr>
        <p:spPr/>
        <p:txBody>
          <a:bodyPr/>
          <a:lstStyle/>
          <a:p>
            <a:r>
              <a:rPr lang="pt-BR" dirty="0" smtClean="0"/>
              <a:t>TB latente e HIV</a:t>
            </a:r>
          </a:p>
          <a:p>
            <a:pPr lvl="1"/>
            <a:r>
              <a:rPr lang="pt-BR" sz="3600" b="1" dirty="0" smtClean="0"/>
              <a:t>IMPORTANTE:</a:t>
            </a:r>
          </a:p>
          <a:p>
            <a:pPr lvl="3"/>
            <a:endParaRPr lang="pt-BR" dirty="0" smtClean="0"/>
          </a:p>
          <a:p>
            <a:pPr lvl="3"/>
            <a:endParaRPr lang="pt-BR" dirty="0"/>
          </a:p>
        </p:txBody>
      </p:sp>
      <p:sp>
        <p:nvSpPr>
          <p:cNvPr id="5" name="Rectangle 4"/>
          <p:cNvSpPr/>
          <p:nvPr/>
        </p:nvSpPr>
        <p:spPr>
          <a:xfrm>
            <a:off x="0" y="3789040"/>
            <a:ext cx="9144000" cy="19442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pt-BR" sz="2400" dirty="0" smtClean="0">
                <a:solidFill>
                  <a:schemeClr val="bg1">
                    <a:lumMod val="95000"/>
                  </a:schemeClr>
                </a:solidFill>
              </a:rPr>
              <a:t>Para tratar TB latente é FUNDAMENTAL EXCLUIR TB ativa</a:t>
            </a:r>
          </a:p>
          <a:p>
            <a:pPr algn="ctr">
              <a:lnSpc>
                <a:spcPct val="200000"/>
              </a:lnSpc>
            </a:pPr>
            <a:r>
              <a:rPr lang="pt-BR" sz="2400" dirty="0" smtClean="0">
                <a:solidFill>
                  <a:schemeClr val="bg1">
                    <a:lumMod val="95000"/>
                  </a:schemeClr>
                </a:solidFill>
              </a:rPr>
              <a:t>Clínica  + Imagem + microbiológico + Molecular , etc..  </a:t>
            </a:r>
            <a:endParaRPr lang="pt-BR" sz="2400" dirty="0">
              <a:solidFill>
                <a:schemeClr val="bg1">
                  <a:lumMod val="95000"/>
                </a:schemeClr>
              </a:solidFill>
            </a:endParaRPr>
          </a:p>
        </p:txBody>
      </p:sp>
    </p:spTree>
    <p:extLst>
      <p:ext uri="{BB962C8B-B14F-4D97-AF65-F5344CB8AC3E}">
        <p14:creationId xmlns:p14="http://schemas.microsoft.com/office/powerpoint/2010/main" val="215019571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Cenário 1 </a:t>
            </a:r>
            <a:r>
              <a:rPr lang="pt-BR" sz="3600" dirty="0" smtClean="0"/>
              <a:t>– Tratamento TB latente</a:t>
            </a:r>
            <a:endParaRPr lang="pt-BR" dirty="0"/>
          </a:p>
        </p:txBody>
      </p:sp>
      <p:pic>
        <p:nvPicPr>
          <p:cNvPr id="528386" name="Picture 2"/>
          <p:cNvPicPr>
            <a:picLocks noChangeAspect="1" noChangeArrowheads="1"/>
          </p:cNvPicPr>
          <p:nvPr/>
        </p:nvPicPr>
        <p:blipFill>
          <a:blip r:embed="rId2" cstate="print"/>
          <a:srcRect/>
          <a:stretch>
            <a:fillRect/>
          </a:stretch>
        </p:blipFill>
        <p:spPr bwMode="auto">
          <a:xfrm>
            <a:off x="301320" y="1772816"/>
            <a:ext cx="8375136" cy="3600400"/>
          </a:xfrm>
          <a:prstGeom prst="rect">
            <a:avLst/>
          </a:prstGeom>
          <a:noFill/>
          <a:ln w="9525">
            <a:noFill/>
            <a:miter lim="800000"/>
            <a:headEnd/>
            <a:tailEnd/>
          </a:ln>
        </p:spPr>
      </p:pic>
      <p:sp>
        <p:nvSpPr>
          <p:cNvPr id="6" name="Rectangle 5"/>
          <p:cNvSpPr/>
          <p:nvPr/>
        </p:nvSpPr>
        <p:spPr>
          <a:xfrm>
            <a:off x="179512" y="5653310"/>
            <a:ext cx="8568952" cy="872034"/>
          </a:xfrm>
          <a:prstGeom prst="rect">
            <a:avLst/>
          </a:prstGeom>
          <a:solidFill>
            <a:srgbClr val="FFFF00"/>
          </a:solidFill>
        </p:spPr>
        <p:txBody>
          <a:bodyPr wrap="square">
            <a:spAutoFit/>
          </a:bodyPr>
          <a:lstStyle/>
          <a:p>
            <a:pPr>
              <a:lnSpc>
                <a:spcPct val="150000"/>
              </a:lnSpc>
              <a:buFontTx/>
              <a:buChar char="-"/>
            </a:pPr>
            <a:r>
              <a:rPr lang="pt-BR" b="1" dirty="0" smtClean="0"/>
              <a:t>  Relacao a isoniazida, no minimo 270 doses, de nove a 12 meses. </a:t>
            </a:r>
          </a:p>
          <a:p>
            <a:pPr>
              <a:lnSpc>
                <a:spcPct val="150000"/>
              </a:lnSpc>
              <a:buFontTx/>
              <a:buChar char="-"/>
            </a:pPr>
            <a:r>
              <a:rPr lang="pt-BR" b="1" dirty="0" smtClean="0"/>
              <a:t>  No esquema de tratamento com rifampicina, sao recomendadas 120 doses</a:t>
            </a:r>
            <a:endParaRPr lang="pt-BR" b="1" dirty="0"/>
          </a:p>
        </p:txBody>
      </p:sp>
    </p:spTree>
    <p:extLst>
      <p:ext uri="{BB962C8B-B14F-4D97-AF65-F5344CB8AC3E}">
        <p14:creationId xmlns:p14="http://schemas.microsoft.com/office/powerpoint/2010/main" val="103213862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pt-BR" dirty="0" smtClean="0"/>
              <a:t>Tuberculose</a:t>
            </a:r>
          </a:p>
        </p:txBody>
      </p:sp>
      <p:sp>
        <p:nvSpPr>
          <p:cNvPr id="4" name="Content Placeholder 3"/>
          <p:cNvSpPr>
            <a:spLocks noGrp="1"/>
          </p:cNvSpPr>
          <p:nvPr>
            <p:ph idx="1"/>
          </p:nvPr>
        </p:nvSpPr>
        <p:spPr>
          <a:xfrm>
            <a:off x="0" y="3428652"/>
            <a:ext cx="9144000" cy="2160588"/>
          </a:xfrm>
          <a:solidFill>
            <a:srgbClr val="C00000"/>
          </a:solidFill>
          <a:ln>
            <a:solidFill>
              <a:srgbClr val="990000"/>
            </a:solidFill>
          </a:ln>
        </p:spPr>
        <p:txBody>
          <a:bodyPr/>
          <a:lstStyle/>
          <a:p>
            <a:pPr algn="ctr">
              <a:lnSpc>
                <a:spcPct val="100000"/>
              </a:lnSpc>
              <a:spcAft>
                <a:spcPts val="0"/>
              </a:spcAft>
              <a:buFontTx/>
              <a:buNone/>
              <a:defRPr/>
            </a:pPr>
            <a:endParaRPr lang="pt-BR" sz="5400" dirty="0" smtClean="0">
              <a:solidFill>
                <a:schemeClr val="bg1">
                  <a:lumMod val="95000"/>
                </a:schemeClr>
              </a:solidFill>
            </a:endParaRPr>
          </a:p>
          <a:p>
            <a:pPr algn="ctr">
              <a:lnSpc>
                <a:spcPct val="100000"/>
              </a:lnSpc>
              <a:spcAft>
                <a:spcPts val="0"/>
              </a:spcAft>
              <a:buFontTx/>
              <a:buNone/>
              <a:defRPr/>
            </a:pPr>
            <a:r>
              <a:rPr lang="pt-BR" sz="5400" dirty="0" smtClean="0">
                <a:solidFill>
                  <a:schemeClr val="bg1">
                    <a:lumMod val="95000"/>
                  </a:schemeClr>
                </a:solidFill>
              </a:rPr>
              <a:t>Transmissão</a:t>
            </a:r>
            <a:endParaRPr lang="pt-BR" sz="5400" dirty="0">
              <a:solidFill>
                <a:schemeClr val="bg1">
                  <a:lumMod val="95000"/>
                </a:schemeClr>
              </a:solidFill>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pt-BR" smtClean="0"/>
              <a:t>Alguma pergunta?</a:t>
            </a:r>
          </a:p>
        </p:txBody>
      </p:sp>
      <p:pic>
        <p:nvPicPr>
          <p:cNvPr id="61443" name="Picture 4" descr="http://expansionpackbiz.com/wp-content/uploads/2010/07/questions-that-need-answering.jpg"/>
          <p:cNvPicPr>
            <a:picLocks noChangeAspect="1" noChangeArrowheads="1"/>
          </p:cNvPicPr>
          <p:nvPr/>
        </p:nvPicPr>
        <p:blipFill>
          <a:blip r:embed="rId2" cstate="print"/>
          <a:srcRect/>
          <a:stretch>
            <a:fillRect/>
          </a:stretch>
        </p:blipFill>
        <p:spPr bwMode="auto">
          <a:xfrm>
            <a:off x="468313" y="1628775"/>
            <a:ext cx="2857500" cy="4818063"/>
          </a:xfrm>
          <a:prstGeom prst="rect">
            <a:avLst/>
          </a:prstGeom>
          <a:noFill/>
          <a:ln w="9525">
            <a:noFill/>
            <a:miter lim="800000"/>
            <a:headEnd/>
            <a:tailEnd/>
          </a:ln>
        </p:spPr>
      </p:pic>
      <p:pic>
        <p:nvPicPr>
          <p:cNvPr id="61444" name="Picture 2" descr="http://usecara.org/neove/wp-content/uploads/2011/04/respirar_deep-breath-150x150.jpg"/>
          <p:cNvPicPr>
            <a:picLocks noChangeAspect="1" noChangeArrowheads="1"/>
          </p:cNvPicPr>
          <p:nvPr/>
        </p:nvPicPr>
        <p:blipFill>
          <a:blip r:embed="rId3" cstate="print"/>
          <a:srcRect/>
          <a:stretch>
            <a:fillRect/>
          </a:stretch>
        </p:blipFill>
        <p:spPr bwMode="auto">
          <a:xfrm>
            <a:off x="5364163" y="2924175"/>
            <a:ext cx="2797175" cy="27971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1143000"/>
          </a:xfrm>
        </p:spPr>
        <p:txBody>
          <a:bodyPr/>
          <a:lstStyle/>
          <a:p>
            <a:pPr eaLnBrk="1" hangingPunct="1"/>
            <a:r>
              <a:rPr lang="pt-BR" smtClean="0"/>
              <a:t>Transmissão</a:t>
            </a:r>
          </a:p>
        </p:txBody>
      </p:sp>
      <p:sp>
        <p:nvSpPr>
          <p:cNvPr id="21507" name="Rectangle 3"/>
          <p:cNvSpPr>
            <a:spLocks noGrp="1" noChangeArrowheads="1"/>
          </p:cNvSpPr>
          <p:nvPr>
            <p:ph type="body" idx="1"/>
          </p:nvPr>
        </p:nvSpPr>
        <p:spPr>
          <a:xfrm>
            <a:off x="179512" y="1633538"/>
            <a:ext cx="8820150" cy="1731962"/>
          </a:xfrm>
        </p:spPr>
        <p:txBody>
          <a:bodyPr/>
          <a:lstStyle/>
          <a:p>
            <a:pPr eaLnBrk="1" hangingPunct="1">
              <a:lnSpc>
                <a:spcPct val="110000"/>
              </a:lnSpc>
              <a:spcAft>
                <a:spcPts val="1200"/>
              </a:spcAft>
            </a:pPr>
            <a:r>
              <a:rPr lang="pt-BR" sz="2200" dirty="0" smtClean="0"/>
              <a:t>A transmissão ocorre através do ar, por meio de</a:t>
            </a:r>
            <a:r>
              <a:rPr lang="pt-BR" sz="2200" dirty="0" smtClean="0">
                <a:solidFill>
                  <a:srgbClr val="0066FF"/>
                </a:solidFill>
              </a:rPr>
              <a:t> </a:t>
            </a:r>
            <a:r>
              <a:rPr lang="pt-BR" sz="2200" dirty="0" smtClean="0">
                <a:solidFill>
                  <a:srgbClr val="FF3300"/>
                </a:solidFill>
              </a:rPr>
              <a:t>gotículas contendo os bacilos</a:t>
            </a:r>
            <a:r>
              <a:rPr lang="pt-BR" sz="2200" dirty="0" smtClean="0">
                <a:solidFill>
                  <a:srgbClr val="0066FF"/>
                </a:solidFill>
              </a:rPr>
              <a:t> </a:t>
            </a:r>
            <a:r>
              <a:rPr lang="pt-BR" sz="2200" dirty="0" smtClean="0"/>
              <a:t>expelidos por um doente ao tossir, espirrar ou falar em voz alta </a:t>
            </a:r>
          </a:p>
          <a:p>
            <a:pPr eaLnBrk="1" hangingPunct="1">
              <a:lnSpc>
                <a:spcPct val="110000"/>
              </a:lnSpc>
              <a:spcAft>
                <a:spcPts val="1200"/>
              </a:spcAft>
            </a:pPr>
            <a:r>
              <a:rPr lang="pt-BR" sz="2200" dirty="0" smtClean="0"/>
              <a:t>Quando estas gotículas são inaladas por pessoas sadias, provocam a</a:t>
            </a:r>
            <a:r>
              <a:rPr lang="pt-BR" sz="2200" dirty="0" smtClean="0">
                <a:solidFill>
                  <a:srgbClr val="0066FF"/>
                </a:solidFill>
              </a:rPr>
              <a:t> </a:t>
            </a:r>
            <a:r>
              <a:rPr lang="pt-BR" sz="2200" dirty="0" smtClean="0">
                <a:solidFill>
                  <a:srgbClr val="FF3300"/>
                </a:solidFill>
              </a:rPr>
              <a:t>infecção tuberculosa</a:t>
            </a:r>
            <a:r>
              <a:rPr lang="pt-BR" sz="2200" dirty="0" smtClean="0">
                <a:solidFill>
                  <a:srgbClr val="0066FF"/>
                </a:solidFill>
              </a:rPr>
              <a:t> </a:t>
            </a:r>
            <a:r>
              <a:rPr lang="pt-BR" sz="2200" dirty="0" smtClean="0"/>
              <a:t>e o risco de desenvolver a doença</a:t>
            </a:r>
          </a:p>
        </p:txBody>
      </p:sp>
      <p:pic>
        <p:nvPicPr>
          <p:cNvPr id="15364" name="Picture 4" descr="F1_2animation"/>
          <p:cNvPicPr>
            <a:picLocks noChangeAspect="1" noChangeArrowheads="1"/>
          </p:cNvPicPr>
          <p:nvPr/>
        </p:nvPicPr>
        <p:blipFill>
          <a:blip r:embed="rId3" cstate="email"/>
          <a:srcRect/>
          <a:stretch>
            <a:fillRect/>
          </a:stretch>
        </p:blipFill>
        <p:spPr bwMode="auto">
          <a:xfrm>
            <a:off x="1903872" y="3755302"/>
            <a:ext cx="5367046" cy="2951142"/>
          </a:xfrm>
          <a:prstGeom prst="rect">
            <a:avLst/>
          </a:prstGeom>
          <a:noFill/>
          <a:ln w="9525">
            <a:noFill/>
            <a:miter lim="800000"/>
            <a:headEnd/>
            <a:tailEnd/>
          </a:ln>
        </p:spPr>
      </p:pic>
      <p:grpSp>
        <p:nvGrpSpPr>
          <p:cNvPr id="2" name="Group 5"/>
          <p:cNvGrpSpPr>
            <a:grpSpLocks/>
          </p:cNvGrpSpPr>
          <p:nvPr/>
        </p:nvGrpSpPr>
        <p:grpSpPr bwMode="auto">
          <a:xfrm>
            <a:off x="1827672" y="3749900"/>
            <a:ext cx="5245992" cy="2991468"/>
            <a:chOff x="2112" y="1824"/>
            <a:chExt cx="3648" cy="2006"/>
          </a:xfrm>
        </p:grpSpPr>
        <p:pic>
          <p:nvPicPr>
            <p:cNvPr id="21512" name="Picture 6" descr="F1_2animation"/>
            <p:cNvPicPr>
              <a:picLocks noChangeAspect="1" noChangeArrowheads="1"/>
            </p:cNvPicPr>
            <p:nvPr/>
          </p:nvPicPr>
          <p:blipFill>
            <a:blip r:embed="rId3" cstate="email"/>
            <a:srcRect/>
            <a:stretch>
              <a:fillRect/>
            </a:stretch>
          </p:blipFill>
          <p:spPr bwMode="auto">
            <a:xfrm>
              <a:off x="2112" y="1824"/>
              <a:ext cx="3648" cy="2006"/>
            </a:xfrm>
            <a:prstGeom prst="rect">
              <a:avLst/>
            </a:prstGeom>
            <a:noFill/>
            <a:ln w="9525">
              <a:noFill/>
              <a:miter lim="800000"/>
              <a:headEnd/>
              <a:tailEnd/>
            </a:ln>
          </p:spPr>
        </p:pic>
        <p:sp>
          <p:nvSpPr>
            <p:cNvPr id="21513" name="Oval 7"/>
            <p:cNvSpPr>
              <a:spLocks noChangeArrowheads="1"/>
            </p:cNvSpPr>
            <p:nvPr/>
          </p:nvSpPr>
          <p:spPr bwMode="auto">
            <a:xfrm>
              <a:off x="3072" y="3264"/>
              <a:ext cx="48" cy="48"/>
            </a:xfrm>
            <a:prstGeom prst="ellipse">
              <a:avLst/>
            </a:prstGeom>
            <a:solidFill>
              <a:srgbClr val="993300"/>
            </a:solidFill>
            <a:ln w="9525">
              <a:solidFill>
                <a:schemeClr val="tx1"/>
              </a:solidFill>
              <a:round/>
              <a:headEnd/>
              <a:tailEnd/>
            </a:ln>
          </p:spPr>
          <p:txBody>
            <a:bodyPr wrap="none" anchor="ctr"/>
            <a:lstStyle/>
            <a:p>
              <a:endParaRPr lang="pt-BR"/>
            </a:p>
          </p:txBody>
        </p:sp>
        <p:sp>
          <p:nvSpPr>
            <p:cNvPr id="21514" name="Oval 8"/>
            <p:cNvSpPr>
              <a:spLocks noChangeArrowheads="1"/>
            </p:cNvSpPr>
            <p:nvPr/>
          </p:nvSpPr>
          <p:spPr bwMode="auto">
            <a:xfrm>
              <a:off x="2832" y="3120"/>
              <a:ext cx="48" cy="48"/>
            </a:xfrm>
            <a:prstGeom prst="ellipse">
              <a:avLst/>
            </a:prstGeom>
            <a:solidFill>
              <a:srgbClr val="993300"/>
            </a:solidFill>
            <a:ln w="9525">
              <a:solidFill>
                <a:schemeClr val="tx1"/>
              </a:solidFill>
              <a:round/>
              <a:headEnd/>
              <a:tailEnd/>
            </a:ln>
          </p:spPr>
          <p:txBody>
            <a:bodyPr wrap="none" anchor="ctr"/>
            <a:lstStyle/>
            <a:p>
              <a:endParaRPr lang="pt-BR"/>
            </a:p>
          </p:txBody>
        </p:sp>
        <p:sp>
          <p:nvSpPr>
            <p:cNvPr id="21515" name="Oval 9"/>
            <p:cNvSpPr>
              <a:spLocks noChangeArrowheads="1"/>
            </p:cNvSpPr>
            <p:nvPr/>
          </p:nvSpPr>
          <p:spPr bwMode="auto">
            <a:xfrm>
              <a:off x="2976" y="3024"/>
              <a:ext cx="48" cy="48"/>
            </a:xfrm>
            <a:prstGeom prst="ellipse">
              <a:avLst/>
            </a:prstGeom>
            <a:solidFill>
              <a:srgbClr val="993300"/>
            </a:solidFill>
            <a:ln w="9525">
              <a:solidFill>
                <a:schemeClr val="tx1"/>
              </a:solidFill>
              <a:round/>
              <a:headEnd/>
              <a:tailEnd/>
            </a:ln>
          </p:spPr>
          <p:txBody>
            <a:bodyPr wrap="none" anchor="ctr"/>
            <a:lstStyle/>
            <a:p>
              <a:endParaRPr lang="pt-BR"/>
            </a:p>
          </p:txBody>
        </p:sp>
        <p:sp>
          <p:nvSpPr>
            <p:cNvPr id="21516" name="Oval 10"/>
            <p:cNvSpPr>
              <a:spLocks noChangeArrowheads="1"/>
            </p:cNvSpPr>
            <p:nvPr/>
          </p:nvSpPr>
          <p:spPr bwMode="auto">
            <a:xfrm>
              <a:off x="2965" y="2880"/>
              <a:ext cx="48" cy="48"/>
            </a:xfrm>
            <a:prstGeom prst="ellipse">
              <a:avLst/>
            </a:prstGeom>
            <a:solidFill>
              <a:srgbClr val="993300"/>
            </a:solidFill>
            <a:ln w="9525">
              <a:solidFill>
                <a:schemeClr val="tx1"/>
              </a:solidFill>
              <a:round/>
              <a:headEnd/>
              <a:tailEnd/>
            </a:ln>
          </p:spPr>
          <p:txBody>
            <a:bodyPr wrap="none" anchor="ctr"/>
            <a:lstStyle/>
            <a:p>
              <a:endParaRPr lang="pt-BR"/>
            </a:p>
          </p:txBody>
        </p:sp>
        <p:sp>
          <p:nvSpPr>
            <p:cNvPr id="21517" name="Line 11"/>
            <p:cNvSpPr>
              <a:spLocks noChangeShapeType="1"/>
            </p:cNvSpPr>
            <p:nvPr/>
          </p:nvSpPr>
          <p:spPr bwMode="auto">
            <a:xfrm flipV="1">
              <a:off x="2965" y="2544"/>
              <a:ext cx="70" cy="288"/>
            </a:xfrm>
            <a:prstGeom prst="line">
              <a:avLst/>
            </a:prstGeom>
            <a:noFill/>
            <a:ln w="76200">
              <a:solidFill>
                <a:srgbClr val="993300"/>
              </a:solidFill>
              <a:round/>
              <a:headEnd/>
              <a:tailEnd type="triangle" w="med" len="med"/>
            </a:ln>
          </p:spPr>
          <p:txBody>
            <a:bodyPr wrap="none" anchor="ctr"/>
            <a:lstStyle/>
            <a:p>
              <a:endParaRPr lang="pt-BR"/>
            </a:p>
          </p:txBody>
        </p:sp>
      </p:grpSp>
      <p:pic>
        <p:nvPicPr>
          <p:cNvPr id="15372" name="Picture 12" descr="1frame"/>
          <p:cNvPicPr>
            <a:picLocks noChangeAspect="1" noChangeArrowheads="1"/>
          </p:cNvPicPr>
          <p:nvPr/>
        </p:nvPicPr>
        <p:blipFill>
          <a:blip r:embed="rId4" cstate="email">
            <a:duotone>
              <a:prstClr val="black"/>
              <a:srgbClr val="D9C3A5">
                <a:tint val="50000"/>
                <a:satMod val="180000"/>
              </a:srgbClr>
            </a:duotone>
            <a:lum bright="30000"/>
          </a:blip>
          <a:srcRect/>
          <a:stretch>
            <a:fillRect/>
          </a:stretch>
        </p:blipFill>
        <p:spPr bwMode="auto">
          <a:xfrm>
            <a:off x="1821322" y="3573016"/>
            <a:ext cx="5630998" cy="3079452"/>
          </a:xfrm>
          <a:prstGeom prst="rect">
            <a:avLst/>
          </a:prstGeom>
          <a:noFill/>
          <a:ln w="9525">
            <a:solidFill>
              <a:srgbClr val="FF3300"/>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subTnLst>
                                    <p:set>
                                      <p:cBhvr override="childStyle">
                                        <p:cTn dur="1" fill="hold" display="0" masterRel="nextClick" afterEffect="1"/>
                                        <p:tgtEl>
                                          <p:spTgt spid="1536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72"/>
                                        </p:tgtEl>
                                        <p:attrNameLst>
                                          <p:attrName>style.visibility</p:attrName>
                                        </p:attrNameLst>
                                      </p:cBhvr>
                                      <p:to>
                                        <p:strVal val="visible"/>
                                      </p:to>
                                    </p:set>
                                    <p:animEffect transition="in" filter="dissolve">
                                      <p:cBhvr>
                                        <p:cTn id="17"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s.i.uol.com.br/cienciaesaude/2010/03/23/material-informativo-sobre-tuberculose-1269386083544_300x230.jpg"/>
          <p:cNvPicPr>
            <a:picLocks noChangeAspect="1" noChangeArrowheads="1"/>
          </p:cNvPicPr>
          <p:nvPr/>
        </p:nvPicPr>
        <p:blipFill>
          <a:blip r:embed="rId3" cstate="email"/>
          <a:srcRect/>
          <a:stretch>
            <a:fillRect/>
          </a:stretch>
        </p:blipFill>
        <p:spPr bwMode="auto">
          <a:xfrm>
            <a:off x="6227763" y="4076700"/>
            <a:ext cx="2857500" cy="2736850"/>
          </a:xfrm>
          <a:prstGeom prst="rect">
            <a:avLst/>
          </a:prstGeom>
          <a:noFill/>
          <a:ln w="9525">
            <a:noFill/>
            <a:miter lim="800000"/>
            <a:headEnd/>
            <a:tailEnd/>
          </a:ln>
        </p:spPr>
      </p:pic>
      <p:sp>
        <p:nvSpPr>
          <p:cNvPr id="25603" name="Rectangle 2"/>
          <p:cNvSpPr>
            <a:spLocks noGrp="1" noChangeArrowheads="1"/>
          </p:cNvSpPr>
          <p:nvPr>
            <p:ph type="title"/>
          </p:nvPr>
        </p:nvSpPr>
        <p:spPr>
          <a:xfrm>
            <a:off x="36513" y="341313"/>
            <a:ext cx="9144000" cy="1143000"/>
          </a:xfrm>
        </p:spPr>
        <p:txBody>
          <a:bodyPr/>
          <a:lstStyle/>
          <a:p>
            <a:pPr eaLnBrk="1" hangingPunct="1"/>
            <a:r>
              <a:rPr lang="pt-BR" smtClean="0"/>
              <a:t>Transmissão</a:t>
            </a:r>
          </a:p>
        </p:txBody>
      </p:sp>
      <p:sp>
        <p:nvSpPr>
          <p:cNvPr id="23555" name="Rectangle 3"/>
          <p:cNvSpPr>
            <a:spLocks noGrp="1" noChangeArrowheads="1"/>
          </p:cNvSpPr>
          <p:nvPr>
            <p:ph type="body" idx="1"/>
          </p:nvPr>
        </p:nvSpPr>
        <p:spPr>
          <a:xfrm>
            <a:off x="457200" y="1844824"/>
            <a:ext cx="8305800" cy="4824536"/>
          </a:xfrm>
        </p:spPr>
        <p:txBody>
          <a:bodyPr/>
          <a:lstStyle/>
          <a:p>
            <a:pPr eaLnBrk="1" hangingPunct="1"/>
            <a:r>
              <a:rPr lang="pt-BR" sz="2600" b="1" dirty="0" smtClean="0"/>
              <a:t>Contágio:</a:t>
            </a:r>
            <a:r>
              <a:rPr lang="pt-BR" sz="2600" dirty="0" smtClean="0"/>
              <a:t> </a:t>
            </a:r>
          </a:p>
          <a:p>
            <a:pPr lvl="1" eaLnBrk="1" hangingPunct="1"/>
            <a:r>
              <a:rPr lang="pt-BR" sz="2400" dirty="0" smtClean="0"/>
              <a:t>1 pessoa bacilífera infecta 10 a 15 pessoas por ano</a:t>
            </a:r>
          </a:p>
          <a:p>
            <a:pPr lvl="1" eaLnBrk="1" hangingPunct="1">
              <a:spcAft>
                <a:spcPts val="1200"/>
              </a:spcAft>
            </a:pPr>
            <a:r>
              <a:rPr lang="pt-BR" sz="2400" dirty="0" smtClean="0"/>
              <a:t>Para </a:t>
            </a:r>
            <a:r>
              <a:rPr lang="pt-BR" sz="2400" b="1" dirty="0" smtClean="0"/>
              <a:t>contactantes casuais </a:t>
            </a:r>
            <a:r>
              <a:rPr lang="pt-BR" sz="2400" dirty="0" smtClean="0"/>
              <a:t>praticamente </a:t>
            </a:r>
            <a:r>
              <a:rPr lang="pt-BR" sz="2400" b="1" dirty="0" smtClean="0"/>
              <a:t>não existe risco</a:t>
            </a:r>
          </a:p>
          <a:p>
            <a:pPr lvl="1" eaLnBrk="1" hangingPunct="1">
              <a:spcAft>
                <a:spcPts val="1200"/>
              </a:spcAft>
            </a:pPr>
            <a:endParaRPr lang="pt-BR" sz="1000" dirty="0" smtClean="0"/>
          </a:p>
          <a:p>
            <a:pPr eaLnBrk="1" hangingPunct="1"/>
            <a:r>
              <a:rPr lang="pt-BR" sz="2600" dirty="0" smtClean="0"/>
              <a:t>As formas da doença que oferecem risco são:</a:t>
            </a:r>
          </a:p>
          <a:p>
            <a:pPr lvl="1" eaLnBrk="1" hangingPunct="1"/>
            <a:r>
              <a:rPr lang="pt-BR" sz="2400" b="1" dirty="0" smtClean="0">
                <a:solidFill>
                  <a:srgbClr val="FF0000"/>
                </a:solidFill>
              </a:rPr>
              <a:t>TB pulmonar </a:t>
            </a:r>
          </a:p>
          <a:p>
            <a:pPr lvl="1" eaLnBrk="1" hangingPunct="1"/>
            <a:r>
              <a:rPr lang="pt-BR" sz="2400" b="1" dirty="0" smtClean="0">
                <a:solidFill>
                  <a:srgbClr val="FF0000"/>
                </a:solidFill>
              </a:rPr>
              <a:t>TB de laringe. </a:t>
            </a:r>
            <a:endParaRPr lang="pt-BR" sz="2200" b="1" dirty="0" smtClean="0">
              <a:solidFill>
                <a:srgbClr val="FF0000"/>
              </a:solidFill>
            </a:endParaRPr>
          </a:p>
          <a:p>
            <a:pPr eaLnBrk="1" hangingPunct="1"/>
            <a:r>
              <a:rPr lang="pt-BR" sz="2600" dirty="0" smtClean="0"/>
              <a:t>Caverna pulmonar  </a:t>
            </a:r>
            <a:r>
              <a:rPr lang="pt-BR" sz="2600" dirty="0" smtClean="0">
                <a:sym typeface="Symbol" pitchFamily="18" charset="2"/>
              </a:rPr>
              <a:t> </a:t>
            </a:r>
            <a:r>
              <a:rPr lang="pt-BR" sz="2600" dirty="0" smtClean="0"/>
              <a:t>risco contágio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animEffect transition="in" filter="dissolve">
                                      <p:cBhvr>
                                        <p:cTn id="7" dur="500"/>
                                        <p:tgtEl>
                                          <p:spTgt spid="23555">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55">
                                            <p:txEl>
                                              <p:pRg st="5" end="5"/>
                                            </p:txEl>
                                          </p:spTgt>
                                        </p:tgtEl>
                                        <p:attrNameLst>
                                          <p:attrName>style.visibility</p:attrName>
                                        </p:attrNameLst>
                                      </p:cBhvr>
                                      <p:to>
                                        <p:strVal val="visible"/>
                                      </p:to>
                                    </p:set>
                                    <p:animEffect transition="in" filter="dissolve">
                                      <p:cBhvr>
                                        <p:cTn id="10" dur="500"/>
                                        <p:tgtEl>
                                          <p:spTgt spid="23555">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3555">
                                            <p:txEl>
                                              <p:pRg st="6" end="6"/>
                                            </p:txEl>
                                          </p:spTgt>
                                        </p:tgtEl>
                                        <p:attrNameLst>
                                          <p:attrName>style.visibility</p:attrName>
                                        </p:attrNameLst>
                                      </p:cBhvr>
                                      <p:to>
                                        <p:strVal val="visible"/>
                                      </p:to>
                                    </p:set>
                                    <p:animEffect transition="in" filter="dissolve">
                                      <p:cBhvr>
                                        <p:cTn id="13" dur="500"/>
                                        <p:tgtEl>
                                          <p:spTgt spid="23555">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3555">
                                            <p:txEl>
                                              <p:pRg st="7" end="7"/>
                                            </p:txEl>
                                          </p:spTgt>
                                        </p:tgtEl>
                                        <p:attrNameLst>
                                          <p:attrName>style.visibility</p:attrName>
                                        </p:attrNameLst>
                                      </p:cBhvr>
                                      <p:to>
                                        <p:strVal val="visible"/>
                                      </p:to>
                                    </p:set>
                                    <p:animEffect transition="in" filter="dissolve">
                                      <p:cBhvr>
                                        <p:cTn id="16"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5754</TotalTime>
  <Words>2393</Words>
  <Application>Microsoft Office PowerPoint</Application>
  <PresentationFormat>Apresentação na tela (4:3)</PresentationFormat>
  <Paragraphs>385</Paragraphs>
  <Slides>70</Slides>
  <Notes>21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70</vt:i4>
      </vt:variant>
    </vt:vector>
  </HeadingPairs>
  <TitlesOfParts>
    <vt:vector size="77" baseType="lpstr">
      <vt:lpstr>Arial</vt:lpstr>
      <vt:lpstr>Balloon XBd BT</vt:lpstr>
      <vt:lpstr>Calibri</vt:lpstr>
      <vt:lpstr>Century Gothic</vt:lpstr>
      <vt:lpstr>Symbol</vt:lpstr>
      <vt:lpstr>Wingdings</vt:lpstr>
      <vt:lpstr>Design padrão</vt:lpstr>
      <vt:lpstr>Diagnóstico e Manejo da Tuberculose</vt:lpstr>
      <vt:lpstr>Tuberculose</vt:lpstr>
      <vt:lpstr>História Natural</vt:lpstr>
      <vt:lpstr>Tuberculose</vt:lpstr>
      <vt:lpstr>Na atualidade... </vt:lpstr>
      <vt:lpstr>Epidemiologia</vt:lpstr>
      <vt:lpstr>Tuberculose</vt:lpstr>
      <vt:lpstr>Transmissão</vt:lpstr>
      <vt:lpstr>Transmissão</vt:lpstr>
      <vt:lpstr>Transmissão</vt:lpstr>
      <vt:lpstr>Complexo Primário</vt:lpstr>
      <vt:lpstr>Prova Tuberculínica</vt:lpstr>
      <vt:lpstr>Diagnóstico de TB Latente</vt:lpstr>
      <vt:lpstr>Tuberculose Latente</vt:lpstr>
      <vt:lpstr>Evolução da Infecção</vt:lpstr>
      <vt:lpstr>Tuberculose Primária</vt:lpstr>
      <vt:lpstr>Tuberculose Primária</vt:lpstr>
      <vt:lpstr>TB pós primária</vt:lpstr>
      <vt:lpstr>Tuberculose Pós Primária</vt:lpstr>
      <vt:lpstr>Evolução da Infecção</vt:lpstr>
      <vt:lpstr>Situação da Tuberculose (TB e TBL)</vt:lpstr>
      <vt:lpstr>Tuberculose ATIVA</vt:lpstr>
      <vt:lpstr>Tuberculose Pulmonar Adulto</vt:lpstr>
      <vt:lpstr>Tuberculose Pulmonar Adulto</vt:lpstr>
      <vt:lpstr>Apresentação Radiológica </vt:lpstr>
      <vt:lpstr>Tuberculose Pulmonar Adulto</vt:lpstr>
      <vt:lpstr>Tuberculose Pulmonar Adulto</vt:lpstr>
      <vt:lpstr>Diagnóstico Microbiológico</vt:lpstr>
      <vt:lpstr>Baciloscopia</vt:lpstr>
      <vt:lpstr>Tuberculose Pulmonar Adulto</vt:lpstr>
      <vt:lpstr>Cultura</vt:lpstr>
      <vt:lpstr>Teste Imunocromatográfico</vt:lpstr>
      <vt:lpstr>Testes Moleculares para diagnóstico da TB</vt:lpstr>
      <vt:lpstr>Sondas Genéticas – Gene probe</vt:lpstr>
      <vt:lpstr>Reação em Cadeia da Polimerase</vt:lpstr>
      <vt:lpstr>PCR convencional – in house</vt:lpstr>
      <vt:lpstr>Teste Rápido Molecular –TRM TB</vt:lpstr>
      <vt:lpstr>TB-TRM – teste rápido molecular  Gene Xpert</vt:lpstr>
      <vt:lpstr>GeneXpert MTB/RIF (Cepheid)</vt:lpstr>
      <vt:lpstr>Questões sobre o TRM-TB</vt:lpstr>
      <vt:lpstr>Questões sobre o TRM-TB</vt:lpstr>
      <vt:lpstr>Questões sobre o TRM-TB</vt:lpstr>
      <vt:lpstr>Questões sobre o TRM-TB</vt:lpstr>
      <vt:lpstr>Questões sobre o TRM-TB</vt:lpstr>
      <vt:lpstr>Questões sobre o TRM-TB</vt:lpstr>
      <vt:lpstr>Questões sobre o TRM-TB</vt:lpstr>
      <vt:lpstr>Casos Clínicos</vt:lpstr>
      <vt:lpstr>Caso 01 – GRB 0883078F</vt:lpstr>
      <vt:lpstr>GRB - : 0883078F – </vt:lpstr>
      <vt:lpstr>GRB - : 0883078F – </vt:lpstr>
      <vt:lpstr>GRB - : 0883078F – </vt:lpstr>
      <vt:lpstr>GRB - : 0883078F – </vt:lpstr>
      <vt:lpstr>GRB - : 0883078F – </vt:lpstr>
      <vt:lpstr>GRB - : 0883078F – </vt:lpstr>
      <vt:lpstr>GRB - : 0883078F – </vt:lpstr>
      <vt:lpstr>Caso 02 -</vt:lpstr>
      <vt:lpstr>TB-TRM Positivo - 4o mês de tratamento</vt:lpstr>
      <vt:lpstr>Tuberculose</vt:lpstr>
      <vt:lpstr>Tuberculose</vt:lpstr>
      <vt:lpstr>Regime Prolongado e Bifásico</vt:lpstr>
      <vt:lpstr>Aspectos Importantes</vt:lpstr>
      <vt:lpstr>Efeitos colaterais</vt:lpstr>
      <vt:lpstr>Tuberculose</vt:lpstr>
      <vt:lpstr>Prevenção</vt:lpstr>
      <vt:lpstr>TB Latente</vt:lpstr>
      <vt:lpstr>Cenário 1</vt:lpstr>
      <vt:lpstr>Cenário 1</vt:lpstr>
      <vt:lpstr>Cenário 1</vt:lpstr>
      <vt:lpstr>Cenário 1 – Tratamento TB latente</vt:lpstr>
      <vt:lpstr>Alguma pergunta?</vt:lpstr>
    </vt:vector>
  </TitlesOfParts>
  <Company>Pessoal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VALDES BOLLELA</dc:creator>
  <cp:lastModifiedBy>Valdes</cp:lastModifiedBy>
  <cp:revision>430</cp:revision>
  <dcterms:created xsi:type="dcterms:W3CDTF">2010-04-22T04:04:22Z</dcterms:created>
  <dcterms:modified xsi:type="dcterms:W3CDTF">2018-08-14T11:47:02Z</dcterms:modified>
</cp:coreProperties>
</file>