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7"/>
  </p:notesMasterIdLst>
  <p:sldIdLst>
    <p:sldId id="257" r:id="rId2"/>
    <p:sldId id="383" r:id="rId3"/>
    <p:sldId id="373" r:id="rId4"/>
    <p:sldId id="341" r:id="rId5"/>
    <p:sldId id="456" r:id="rId6"/>
    <p:sldId id="455" r:id="rId7"/>
    <p:sldId id="458" r:id="rId8"/>
    <p:sldId id="457" r:id="rId9"/>
    <p:sldId id="371" r:id="rId10"/>
    <p:sldId id="449" r:id="rId11"/>
    <p:sldId id="451" r:id="rId12"/>
    <p:sldId id="450" r:id="rId13"/>
    <p:sldId id="286" r:id="rId14"/>
    <p:sldId id="349" r:id="rId15"/>
    <p:sldId id="350" r:id="rId16"/>
    <p:sldId id="396" r:id="rId17"/>
    <p:sldId id="453" r:id="rId18"/>
    <p:sldId id="452" r:id="rId19"/>
    <p:sldId id="454" r:id="rId20"/>
    <p:sldId id="459" r:id="rId21"/>
    <p:sldId id="351" r:id="rId22"/>
    <p:sldId id="352" r:id="rId23"/>
    <p:sldId id="357" r:id="rId24"/>
    <p:sldId id="360" r:id="rId25"/>
    <p:sldId id="35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50"/>
    <p:restoredTop sz="94606"/>
  </p:normalViewPr>
  <p:slideViewPr>
    <p:cSldViewPr snapToGrid="0" snapToObjects="1">
      <p:cViewPr varScale="1">
        <p:scale>
          <a:sx n="113" d="100"/>
          <a:sy n="113" d="100"/>
        </p:scale>
        <p:origin x="19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DE416-DA3B-C243-9939-003EB0F0937C}" type="datetimeFigureOut">
              <a:rPr lang="en-US" smtClean="0"/>
              <a:t>3/5/24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27177-0D7F-A546-96A6-545039CD3540}" type="slidenum">
              <a:rPr lang="en-US" smtClean="0"/>
              <a:t>‹nº›</a:t>
            </a:fld>
            <a:endParaRPr lang="en-US"/>
          </a:p>
        </p:txBody>
      </p:sp>
    </p:spTree>
    <p:extLst>
      <p:ext uri="{BB962C8B-B14F-4D97-AF65-F5344CB8AC3E}">
        <p14:creationId xmlns:p14="http://schemas.microsoft.com/office/powerpoint/2010/main" val="77556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charset="0"/>
                <a:ea typeface="MS PGothic" charset="-128"/>
              </a:defRPr>
            </a:lvl1pPr>
            <a:lvl2pPr marL="742950" indent="-285750" defTabSz="966788">
              <a:defRPr>
                <a:solidFill>
                  <a:schemeClr val="tx1"/>
                </a:solidFill>
                <a:latin typeface="Arial" charset="0"/>
                <a:ea typeface="MS PGothic" charset="-128"/>
              </a:defRPr>
            </a:lvl2pPr>
            <a:lvl3pPr marL="1143000" indent="-228600" defTabSz="966788">
              <a:defRPr>
                <a:solidFill>
                  <a:schemeClr val="tx1"/>
                </a:solidFill>
                <a:latin typeface="Arial" charset="0"/>
                <a:ea typeface="MS PGothic" charset="-128"/>
              </a:defRPr>
            </a:lvl3pPr>
            <a:lvl4pPr marL="1600200" indent="-228600" defTabSz="966788">
              <a:defRPr>
                <a:solidFill>
                  <a:schemeClr val="tx1"/>
                </a:solidFill>
                <a:latin typeface="Arial" charset="0"/>
                <a:ea typeface="MS PGothic" charset="-128"/>
              </a:defRPr>
            </a:lvl4pPr>
            <a:lvl5pPr marL="2057400" indent="-228600" defTabSz="966788">
              <a:defRPr>
                <a:solidFill>
                  <a:schemeClr val="tx1"/>
                </a:solidFill>
                <a:latin typeface="Arial" charset="0"/>
                <a:ea typeface="MS PGothic" charset="-128"/>
              </a:defRPr>
            </a:lvl5pPr>
            <a:lvl6pPr marL="2514600" indent="-228600" defTabSz="966788" eaLnBrk="0" fontAlgn="base" hangingPunct="0">
              <a:spcBef>
                <a:spcPct val="0"/>
              </a:spcBef>
              <a:spcAft>
                <a:spcPct val="0"/>
              </a:spcAft>
              <a:defRPr>
                <a:solidFill>
                  <a:schemeClr val="tx1"/>
                </a:solidFill>
                <a:latin typeface="Arial" charset="0"/>
                <a:ea typeface="MS PGothic" charset="-128"/>
              </a:defRPr>
            </a:lvl6pPr>
            <a:lvl7pPr marL="2971800" indent="-228600" defTabSz="966788" eaLnBrk="0" fontAlgn="base" hangingPunct="0">
              <a:spcBef>
                <a:spcPct val="0"/>
              </a:spcBef>
              <a:spcAft>
                <a:spcPct val="0"/>
              </a:spcAft>
              <a:defRPr>
                <a:solidFill>
                  <a:schemeClr val="tx1"/>
                </a:solidFill>
                <a:latin typeface="Arial" charset="0"/>
                <a:ea typeface="MS PGothic" charset="-128"/>
              </a:defRPr>
            </a:lvl7pPr>
            <a:lvl8pPr marL="3429000" indent="-228600" defTabSz="966788" eaLnBrk="0" fontAlgn="base" hangingPunct="0">
              <a:spcBef>
                <a:spcPct val="0"/>
              </a:spcBef>
              <a:spcAft>
                <a:spcPct val="0"/>
              </a:spcAft>
              <a:defRPr>
                <a:solidFill>
                  <a:schemeClr val="tx1"/>
                </a:solidFill>
                <a:latin typeface="Arial" charset="0"/>
                <a:ea typeface="MS PGothic" charset="-128"/>
              </a:defRPr>
            </a:lvl8pPr>
            <a:lvl9pPr marL="3886200" indent="-228600" defTabSz="966788" eaLnBrk="0" fontAlgn="base" hangingPunct="0">
              <a:spcBef>
                <a:spcPct val="0"/>
              </a:spcBef>
              <a:spcAft>
                <a:spcPct val="0"/>
              </a:spcAft>
              <a:defRPr>
                <a:solidFill>
                  <a:schemeClr val="tx1"/>
                </a:solidFill>
                <a:latin typeface="Arial" charset="0"/>
                <a:ea typeface="MS PGothic" charset="-128"/>
              </a:defRPr>
            </a:lvl9pPr>
          </a:lstStyle>
          <a:p>
            <a:fld id="{8043BDBB-9F10-CC4C-9B92-08D5E3A3BDA3}" type="slidenum">
              <a:rPr lang="en-US" altLang="x-none"/>
              <a:pPr/>
              <a:t>1</a:t>
            </a:fld>
            <a:endParaRPr lang="en-US" altLang="x-none"/>
          </a:p>
        </p:txBody>
      </p:sp>
      <p:sp>
        <p:nvSpPr>
          <p:cNvPr id="68610" name="Rectangle 2"/>
          <p:cNvSpPr>
            <a:spLocks noGrp="1" noRot="1" noChangeAspect="1" noChangeArrowheads="1" noTextEdit="1"/>
          </p:cNvSpPr>
          <p:nvPr>
            <p:ph type="sldImg"/>
          </p:nvPr>
        </p:nvSpPr>
        <p:spPr>
          <a:xfrm>
            <a:off x="685800" y="1143000"/>
            <a:ext cx="5486400" cy="3086100"/>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pt-BR" altLang="x-none">
              <a:ea typeface="MS PGothic" charset="-128"/>
            </a:endParaRPr>
          </a:p>
        </p:txBody>
      </p:sp>
    </p:spTree>
    <p:extLst>
      <p:ext uri="{BB962C8B-B14F-4D97-AF65-F5344CB8AC3E}">
        <p14:creationId xmlns:p14="http://schemas.microsoft.com/office/powerpoint/2010/main" val="1802246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0F227177-0D7F-A546-96A6-545039CD3540}" type="slidenum">
              <a:rPr lang="en-US" smtClean="0"/>
              <a:t>4</a:t>
            </a:fld>
            <a:endParaRPr lang="en-US"/>
          </a:p>
        </p:txBody>
      </p:sp>
    </p:spTree>
    <p:extLst>
      <p:ext uri="{BB962C8B-B14F-4D97-AF65-F5344CB8AC3E}">
        <p14:creationId xmlns:p14="http://schemas.microsoft.com/office/powerpoint/2010/main" val="207816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E58F9DC7-94DF-334D-A4F2-D960D9DD9166}" type="slidenum">
              <a:rPr lang="en-US" sz="1200"/>
              <a:pPr eaLnBrk="1" hangingPunct="1"/>
              <a:t>9</a:t>
            </a:fld>
            <a:endParaRPr lang="en-US" sz="120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201708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E58F9DC7-94DF-334D-A4F2-D960D9DD9166}" type="slidenum">
              <a:rPr lang="en-US" sz="1200"/>
              <a:pPr eaLnBrk="1" hangingPunct="1"/>
              <a:t>10</a:t>
            </a:fld>
            <a:endParaRPr lang="en-US" sz="120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4192331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E58F9DC7-94DF-334D-A4F2-D960D9DD9166}" type="slidenum">
              <a:rPr lang="en-US" sz="1200"/>
              <a:pPr eaLnBrk="1" hangingPunct="1"/>
              <a:t>11</a:t>
            </a:fld>
            <a:endParaRPr lang="en-US" sz="120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2831837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0"/>
                <a:cs typeface="ＭＳ Ｐゴシック" charset="0"/>
              </a:defRPr>
            </a:lvl1pPr>
            <a:lvl2pPr marL="702756" indent="-270291" defTabSz="914485" eaLnBrk="0" hangingPunct="0">
              <a:defRPr sz="2300">
                <a:solidFill>
                  <a:schemeClr val="tx1"/>
                </a:solidFill>
                <a:latin typeface="Arial" charset="0"/>
                <a:ea typeface="ＭＳ Ｐゴシック" charset="0"/>
              </a:defRPr>
            </a:lvl2pPr>
            <a:lvl3pPr marL="1081164" indent="-216233" defTabSz="914485" eaLnBrk="0" hangingPunct="0">
              <a:defRPr sz="2300">
                <a:solidFill>
                  <a:schemeClr val="tx1"/>
                </a:solidFill>
                <a:latin typeface="Arial" charset="0"/>
                <a:ea typeface="ＭＳ Ｐゴシック" charset="0"/>
              </a:defRPr>
            </a:lvl3pPr>
            <a:lvl4pPr marL="1513629" indent="-216233" defTabSz="914485" eaLnBrk="0" hangingPunct="0">
              <a:defRPr sz="2300">
                <a:solidFill>
                  <a:schemeClr val="tx1"/>
                </a:solidFill>
                <a:latin typeface="Arial" charset="0"/>
                <a:ea typeface="ＭＳ Ｐゴシック" charset="0"/>
              </a:defRPr>
            </a:lvl4pPr>
            <a:lvl5pPr marL="1946095" indent="-216233" defTabSz="914485" eaLnBrk="0" hangingPunct="0">
              <a:defRPr sz="2300">
                <a:solidFill>
                  <a:schemeClr val="tx1"/>
                </a:solidFill>
                <a:latin typeface="Arial" charset="0"/>
                <a:ea typeface="ＭＳ Ｐゴシック" charset="0"/>
              </a:defRPr>
            </a:lvl5pPr>
            <a:lvl6pPr marL="2378560" indent="-216233" defTabSz="914485" eaLnBrk="0" fontAlgn="base" hangingPunct="0">
              <a:spcBef>
                <a:spcPct val="0"/>
              </a:spcBef>
              <a:spcAft>
                <a:spcPct val="0"/>
              </a:spcAft>
              <a:defRPr sz="2300">
                <a:solidFill>
                  <a:schemeClr val="tx1"/>
                </a:solidFill>
                <a:latin typeface="Arial" charset="0"/>
                <a:ea typeface="ＭＳ Ｐゴシック" charset="0"/>
              </a:defRPr>
            </a:lvl6pPr>
            <a:lvl7pPr marL="2811026" indent="-216233" defTabSz="914485" eaLnBrk="0" fontAlgn="base" hangingPunct="0">
              <a:spcBef>
                <a:spcPct val="0"/>
              </a:spcBef>
              <a:spcAft>
                <a:spcPct val="0"/>
              </a:spcAft>
              <a:defRPr sz="2300">
                <a:solidFill>
                  <a:schemeClr val="tx1"/>
                </a:solidFill>
                <a:latin typeface="Arial" charset="0"/>
                <a:ea typeface="ＭＳ Ｐゴシック" charset="0"/>
              </a:defRPr>
            </a:lvl7pPr>
            <a:lvl8pPr marL="3243491" indent="-216233" defTabSz="914485" eaLnBrk="0" fontAlgn="base" hangingPunct="0">
              <a:spcBef>
                <a:spcPct val="0"/>
              </a:spcBef>
              <a:spcAft>
                <a:spcPct val="0"/>
              </a:spcAft>
              <a:defRPr sz="2300">
                <a:solidFill>
                  <a:schemeClr val="tx1"/>
                </a:solidFill>
                <a:latin typeface="Arial" charset="0"/>
                <a:ea typeface="ＭＳ Ｐゴシック" charset="0"/>
              </a:defRPr>
            </a:lvl8pPr>
            <a:lvl9pPr marL="3675957" indent="-216233" defTabSz="914485"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E58F9DC7-94DF-334D-A4F2-D960D9DD9166}" type="slidenum">
              <a:rPr lang="en-US" sz="1200"/>
              <a:pPr eaLnBrk="1" hangingPunct="1"/>
              <a:t>12</a:t>
            </a:fld>
            <a:endParaRPr lang="en-US" sz="120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pt-BR"/>
          </a:p>
        </p:txBody>
      </p:sp>
    </p:spTree>
    <p:extLst>
      <p:ext uri="{BB962C8B-B14F-4D97-AF65-F5344CB8AC3E}">
        <p14:creationId xmlns:p14="http://schemas.microsoft.com/office/powerpoint/2010/main" val="425196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6"/>
        <p:cNvGrpSpPr/>
        <p:nvPr/>
      </p:nvGrpSpPr>
      <p:grpSpPr>
        <a:xfrm>
          <a:off x="0" y="0"/>
          <a:ext cx="0" cy="0"/>
          <a:chOff x="0" y="0"/>
          <a:chExt cx="0" cy="0"/>
        </a:xfrm>
      </p:grpSpPr>
      <p:sp>
        <p:nvSpPr>
          <p:cNvPr id="2137" name="Google Shape;2137;g99bcdf438c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8" name="Google Shape;2138;g99bcdf438c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t-BR"/>
              <a:t>Clique para editar o título Mestre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7" name="Date Placeholder 6"/>
          <p:cNvSpPr>
            <a:spLocks noGrp="1"/>
          </p:cNvSpPr>
          <p:nvPr>
            <p:ph type="dt" sz="half" idx="10"/>
          </p:nvPr>
        </p:nvSpPr>
        <p:spPr/>
        <p:txBody>
          <a:bodyPr/>
          <a:lstStyle/>
          <a:p>
            <a:fld id="{D32FBEBD-B206-FF4D-9629-6BE7D45159E6}" type="datetimeFigureOut">
              <a:rPr lang="en-US" smtClean="0"/>
              <a:t>3/5/24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37210051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32FBEBD-B206-FF4D-9629-6BE7D45159E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23775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32FBEBD-B206-FF4D-9629-6BE7D45159E6}" type="datetimeFigureOut">
              <a:rPr lang="en-US" smtClean="0"/>
              <a:t>3/5/24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83798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32FBEBD-B206-FF4D-9629-6BE7D45159E6}" type="datetimeFigureOut">
              <a:rPr lang="en-US" smtClean="0"/>
              <a:t>3/5/24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1477402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7" name="Date Placeholder 6"/>
          <p:cNvSpPr>
            <a:spLocks noGrp="1"/>
          </p:cNvSpPr>
          <p:nvPr>
            <p:ph type="dt" sz="half" idx="10"/>
          </p:nvPr>
        </p:nvSpPr>
        <p:spPr/>
        <p:txBody>
          <a:bodyPr/>
          <a:lstStyle/>
          <a:p>
            <a:fld id="{D32FBEBD-B206-FF4D-9629-6BE7D45159E6}" type="datetimeFigureOut">
              <a:rPr lang="en-US" smtClean="0"/>
              <a:t>3/5/24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6612748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D32FBEBD-B206-FF4D-9629-6BE7D45159E6}" type="datetimeFigureOut">
              <a:rPr lang="en-US" smtClean="0"/>
              <a:t>3/5/24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364490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583436" y="3143250"/>
            <a:ext cx="4270248" cy="259677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7" name="Date Placeholder 6"/>
          <p:cNvSpPr>
            <a:spLocks noGrp="1"/>
          </p:cNvSpPr>
          <p:nvPr>
            <p:ph type="dt" sz="half" idx="10"/>
          </p:nvPr>
        </p:nvSpPr>
        <p:spPr/>
        <p:txBody>
          <a:bodyPr/>
          <a:lstStyle/>
          <a:p>
            <a:fld id="{D32FBEBD-B206-FF4D-9629-6BE7D45159E6}" type="datetimeFigureOut">
              <a:rPr lang="en-US" smtClean="0"/>
              <a:t>3/5/24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A0AD6-051B-6148-BC58-7EFBA407C385}" type="slidenum">
              <a:rPr lang="en-US" smtClean="0"/>
              <a:t>‹nº›</a:t>
            </a:fld>
            <a:endParaRPr lang="en-US"/>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333470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D32FBEBD-B206-FF4D-9629-6BE7D45159E6}" type="datetimeFigureOut">
              <a:rPr lang="en-US" smtClean="0"/>
              <a:t>3/5/24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38141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FBEBD-B206-FF4D-9629-6BE7D45159E6}" type="datetimeFigureOut">
              <a:rPr lang="en-US" smtClean="0"/>
              <a:t>3/5/24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61654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t-BR"/>
              <a:t>Clique para editar o título Mestre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9" name="Date Placeholder 8"/>
          <p:cNvSpPr>
            <a:spLocks noGrp="1"/>
          </p:cNvSpPr>
          <p:nvPr>
            <p:ph type="dt" sz="half" idx="10"/>
          </p:nvPr>
        </p:nvSpPr>
        <p:spPr/>
        <p:txBody>
          <a:bodyPr/>
          <a:lstStyle/>
          <a:p>
            <a:fld id="{D32FBEBD-B206-FF4D-9629-6BE7D45159E6}" type="datetimeFigureOut">
              <a:rPr lang="en-US" smtClean="0"/>
              <a:t>3/5/24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235855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32FBEBD-B206-FF4D-9629-6BE7D45159E6}" type="datetimeFigureOut">
              <a:rPr lang="en-US" smtClean="0"/>
              <a:t>3/5/24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FEA0AD6-051B-6148-BC58-7EFBA407C385}" type="slidenum">
              <a:rPr lang="en-US" smtClean="0"/>
              <a:t>‹nº›</a:t>
            </a:fld>
            <a:endParaRPr lang="en-US"/>
          </a:p>
        </p:txBody>
      </p:sp>
    </p:spTree>
    <p:extLst>
      <p:ext uri="{BB962C8B-B14F-4D97-AF65-F5344CB8AC3E}">
        <p14:creationId xmlns:p14="http://schemas.microsoft.com/office/powerpoint/2010/main" val="308370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32FBEBD-B206-FF4D-9629-6BE7D45159E6}" type="datetimeFigureOut">
              <a:rPr lang="en-US" smtClean="0"/>
              <a:t>3/5/24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FEA0AD6-051B-6148-BC58-7EFBA407C385}" type="slidenum">
              <a:rPr lang="en-US" smtClean="0"/>
              <a:t>‹nº›</a:t>
            </a:fld>
            <a:endParaRPr lang="en-US"/>
          </a:p>
        </p:txBody>
      </p:sp>
    </p:spTree>
    <p:extLst>
      <p:ext uri="{BB962C8B-B14F-4D97-AF65-F5344CB8AC3E}">
        <p14:creationId xmlns:p14="http://schemas.microsoft.com/office/powerpoint/2010/main" val="3822400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97" name="Rectangle 6759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99" name="Rectangle 6759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601" name="Rectangle 6760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85" name="Rectangle 2"/>
          <p:cNvSpPr>
            <a:spLocks noGrp="1" noChangeArrowheads="1"/>
          </p:cNvSpPr>
          <p:nvPr>
            <p:ph type="title"/>
          </p:nvPr>
        </p:nvSpPr>
        <p:spPr>
          <a:xfrm>
            <a:off x="2231136" y="0"/>
            <a:ext cx="7729728" cy="808830"/>
          </a:xfrm>
          <a:solidFill>
            <a:srgbClr val="FFFFFF"/>
          </a:solidFill>
        </p:spPr>
        <p:txBody>
          <a:bodyPr>
            <a:normAutofit fontScale="90000"/>
          </a:bodyPr>
          <a:lstStyle/>
          <a:p>
            <a:pPr eaLnBrk="1" hangingPunct="1"/>
            <a:r>
              <a:rPr lang="pt-BR" altLang="x-none">
                <a:latin typeface="Calibri" charset="0"/>
                <a:ea typeface="MS PGothic" charset="-128"/>
              </a:rPr>
              <a:t>Semana 1 - Estrutura </a:t>
            </a:r>
            <a:br>
              <a:rPr lang="pt-BR" altLang="x-none">
                <a:latin typeface="Calibri" charset="0"/>
                <a:ea typeface="MS PGothic" charset="-128"/>
              </a:rPr>
            </a:br>
            <a:endParaRPr lang="pt-BR" altLang="x-none">
              <a:latin typeface="Calibri" charset="0"/>
              <a:ea typeface="MS PGothic" charset="-128"/>
            </a:endParaRPr>
          </a:p>
        </p:txBody>
      </p:sp>
      <p:sp>
        <p:nvSpPr>
          <p:cNvPr id="67586" name="Rectangle 3"/>
          <p:cNvSpPr>
            <a:spLocks noGrp="1" noChangeArrowheads="1"/>
          </p:cNvSpPr>
          <p:nvPr>
            <p:ph idx="1"/>
          </p:nvPr>
        </p:nvSpPr>
        <p:spPr>
          <a:xfrm>
            <a:off x="1249680" y="845820"/>
            <a:ext cx="9509242" cy="4361688"/>
          </a:xfrm>
        </p:spPr>
        <p:txBody>
          <a:bodyPr>
            <a:noAutofit/>
          </a:bodyPr>
          <a:lstStyle/>
          <a:p>
            <a:pPr eaLnBrk="1" hangingPunct="1">
              <a:lnSpc>
                <a:spcPct val="90000"/>
              </a:lnSpc>
            </a:pPr>
            <a:endParaRPr lang="pt-BR" altLang="x-none" sz="2400" dirty="0">
              <a:solidFill>
                <a:srgbClr val="404040"/>
              </a:solidFill>
              <a:latin typeface="Calibri" panose="020F0502020204030204" pitchFamily="34" charset="0"/>
              <a:ea typeface="MS PGothic" charset="-128"/>
              <a:cs typeface="Calibri" panose="020F0502020204030204" pitchFamily="34" charset="0"/>
            </a:endParaRPr>
          </a:p>
          <a:p>
            <a:pPr eaLnBrk="1" hangingPunct="1">
              <a:lnSpc>
                <a:spcPct val="90000"/>
              </a:lnSpc>
            </a:pPr>
            <a:r>
              <a:rPr lang="pt-BR" altLang="x-none" sz="2400" dirty="0">
                <a:solidFill>
                  <a:srgbClr val="404040"/>
                </a:solidFill>
                <a:latin typeface="Calibri" panose="020F0502020204030204" pitchFamily="34" charset="0"/>
                <a:ea typeface="MS PGothic" charset="-128"/>
                <a:cs typeface="Calibri" panose="020F0502020204030204" pitchFamily="34" charset="0"/>
              </a:rPr>
              <a:t>Teoria das Finanças Públicas – Principais Conceitos</a:t>
            </a:r>
          </a:p>
          <a:p>
            <a:pPr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Leituras:</a:t>
            </a:r>
          </a:p>
          <a:p>
            <a:pPr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Capítulo 1 do livro texto – Giambiagi e Além </a:t>
            </a:r>
          </a:p>
          <a:p>
            <a:pPr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Módulo 3 ENAP: Razões da Intervenção do Estado (Governo) na Economia</a:t>
            </a:r>
          </a:p>
          <a:p>
            <a:pPr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(ambos disponíveis no site: e-disciplinas LES 559)</a:t>
            </a:r>
          </a:p>
          <a:p>
            <a:pPr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Tópicos:</a:t>
            </a:r>
          </a:p>
          <a:p>
            <a:pPr lvl="1"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.Falhas de Mercado  - definições relacionadas </a:t>
            </a:r>
          </a:p>
          <a:p>
            <a:pPr lvl="1"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 (Bens Públicos, Externalidades, Monopólio Natural, Informação Incompleta)</a:t>
            </a:r>
          </a:p>
          <a:p>
            <a:pPr lvl="1" eaLnBrk="1" hangingPunct="1">
              <a:lnSpc>
                <a:spcPct val="90000"/>
              </a:lnSpc>
              <a:buFontTx/>
              <a:buNone/>
            </a:pPr>
            <a:r>
              <a:rPr lang="pt-BR" altLang="x-none" sz="2400" dirty="0">
                <a:solidFill>
                  <a:srgbClr val="404040"/>
                </a:solidFill>
                <a:latin typeface="Calibri" panose="020F0502020204030204" pitchFamily="34" charset="0"/>
                <a:ea typeface="MS PGothic" charset="-128"/>
                <a:cs typeface="Calibri" panose="020F0502020204030204" pitchFamily="34" charset="0"/>
              </a:rPr>
              <a:t> </a:t>
            </a:r>
          </a:p>
        </p:txBody>
      </p:sp>
      <p:sp>
        <p:nvSpPr>
          <p:cNvPr id="67587" name="Espaço Reservado para Número de Slide 5"/>
          <p:cNvSpPr>
            <a:spLocks noGrp="1"/>
          </p:cNvSpPr>
          <p:nvPr>
            <p:ph type="sldNum" sz="quarter" idx="12"/>
          </p:nvPr>
        </p:nvSpPr>
        <p:spPr bwMode="auto">
          <a:xfrm>
            <a:off x="10758922" y="6217920"/>
            <a:ext cx="365760" cy="3657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nSpc>
                <a:spcPct val="90000"/>
              </a:lnSpc>
              <a:spcAft>
                <a:spcPts val="600"/>
              </a:spcAft>
            </a:pPr>
            <a:fld id="{0A11DC5D-6A4C-204A-A34B-3F6400814C50}" type="slidenum">
              <a:rPr lang="en-US" altLang="x-none"/>
              <a:pPr>
                <a:lnSpc>
                  <a:spcPct val="90000"/>
                </a:lnSpc>
                <a:spcAft>
                  <a:spcPts val="600"/>
                </a:spcAft>
              </a:pPr>
              <a:t>1</a:t>
            </a:fld>
            <a:endParaRPr lang="en-US" altLang="x-none"/>
          </a:p>
        </p:txBody>
      </p:sp>
    </p:spTree>
    <p:extLst>
      <p:ext uri="{BB962C8B-B14F-4D97-AF65-F5344CB8AC3E}">
        <p14:creationId xmlns:p14="http://schemas.microsoft.com/office/powerpoint/2010/main" val="819199930"/>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6">
                                            <p:txEl>
                                              <p:pRg st="1" end="1"/>
                                            </p:txEl>
                                          </p:spTgt>
                                        </p:tgtEl>
                                        <p:attrNameLst>
                                          <p:attrName>style.visibility</p:attrName>
                                        </p:attrNameLst>
                                      </p:cBhvr>
                                      <p:to>
                                        <p:strVal val="visible"/>
                                      </p:to>
                                    </p:set>
                                    <p:anim calcmode="lin" valueType="num">
                                      <p:cBhvr additive="base">
                                        <p:cTn id="7" dur="500" fill="hold"/>
                                        <p:tgtEl>
                                          <p:spTgt spid="6758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6">
                                            <p:txEl>
                                              <p:pRg st="2" end="2"/>
                                            </p:txEl>
                                          </p:spTgt>
                                        </p:tgtEl>
                                        <p:attrNameLst>
                                          <p:attrName>style.visibility</p:attrName>
                                        </p:attrNameLst>
                                      </p:cBhvr>
                                      <p:to>
                                        <p:strVal val="visible"/>
                                      </p:to>
                                    </p:set>
                                    <p:anim calcmode="lin" valueType="num">
                                      <p:cBhvr additive="base">
                                        <p:cTn id="13" dur="500" fill="hold"/>
                                        <p:tgtEl>
                                          <p:spTgt spid="6758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6">
                                            <p:txEl>
                                              <p:pRg st="3" end="3"/>
                                            </p:txEl>
                                          </p:spTgt>
                                        </p:tgtEl>
                                        <p:attrNameLst>
                                          <p:attrName>style.visibility</p:attrName>
                                        </p:attrNameLst>
                                      </p:cBhvr>
                                      <p:to>
                                        <p:strVal val="visible"/>
                                      </p:to>
                                    </p:set>
                                    <p:anim calcmode="lin" valueType="num">
                                      <p:cBhvr additive="base">
                                        <p:cTn id="19" dur="500" fill="hold"/>
                                        <p:tgtEl>
                                          <p:spTgt spid="6758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586">
                                            <p:txEl>
                                              <p:pRg st="4" end="4"/>
                                            </p:txEl>
                                          </p:spTgt>
                                        </p:tgtEl>
                                        <p:attrNameLst>
                                          <p:attrName>style.visibility</p:attrName>
                                        </p:attrNameLst>
                                      </p:cBhvr>
                                      <p:to>
                                        <p:strVal val="visible"/>
                                      </p:to>
                                    </p:set>
                                    <p:anim calcmode="lin" valueType="num">
                                      <p:cBhvr additive="base">
                                        <p:cTn id="25" dur="500" fill="hold"/>
                                        <p:tgtEl>
                                          <p:spTgt spid="6758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7586">
                                            <p:txEl>
                                              <p:pRg st="5" end="5"/>
                                            </p:txEl>
                                          </p:spTgt>
                                        </p:tgtEl>
                                        <p:attrNameLst>
                                          <p:attrName>style.visibility</p:attrName>
                                        </p:attrNameLst>
                                      </p:cBhvr>
                                      <p:to>
                                        <p:strVal val="visible"/>
                                      </p:to>
                                    </p:set>
                                    <p:anim calcmode="lin" valueType="num">
                                      <p:cBhvr additive="base">
                                        <p:cTn id="31" dur="500" fill="hold"/>
                                        <p:tgtEl>
                                          <p:spTgt spid="6758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75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586">
                                            <p:txEl>
                                              <p:pRg st="6" end="6"/>
                                            </p:txEl>
                                          </p:spTgt>
                                        </p:tgtEl>
                                        <p:attrNameLst>
                                          <p:attrName>style.visibility</p:attrName>
                                        </p:attrNameLst>
                                      </p:cBhvr>
                                      <p:to>
                                        <p:strVal val="visible"/>
                                      </p:to>
                                    </p:set>
                                    <p:anim calcmode="lin" valueType="num">
                                      <p:cBhvr additive="base">
                                        <p:cTn id="37" dur="500" fill="hold"/>
                                        <p:tgtEl>
                                          <p:spTgt spid="6758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586">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7586">
                                            <p:txEl>
                                              <p:pRg st="7" end="7"/>
                                            </p:txEl>
                                          </p:spTgt>
                                        </p:tgtEl>
                                        <p:attrNameLst>
                                          <p:attrName>style.visibility</p:attrName>
                                        </p:attrNameLst>
                                      </p:cBhvr>
                                      <p:to>
                                        <p:strVal val="visible"/>
                                      </p:to>
                                    </p:set>
                                    <p:anim calcmode="lin" valueType="num">
                                      <p:cBhvr additive="base">
                                        <p:cTn id="41" dur="500" fill="hold"/>
                                        <p:tgtEl>
                                          <p:spTgt spid="6758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758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7586">
                                            <p:txEl>
                                              <p:pRg st="8" end="8"/>
                                            </p:txEl>
                                          </p:spTgt>
                                        </p:tgtEl>
                                        <p:attrNameLst>
                                          <p:attrName>style.visibility</p:attrName>
                                        </p:attrNameLst>
                                      </p:cBhvr>
                                      <p:to>
                                        <p:strVal val="visible"/>
                                      </p:to>
                                    </p:set>
                                    <p:anim calcmode="lin" valueType="num">
                                      <p:cBhvr additive="base">
                                        <p:cTn id="45" dur="500" fill="hold"/>
                                        <p:tgtEl>
                                          <p:spTgt spid="6758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7586">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7586">
                                            <p:txEl>
                                              <p:pRg st="9" end="9"/>
                                            </p:txEl>
                                          </p:spTgt>
                                        </p:tgtEl>
                                        <p:attrNameLst>
                                          <p:attrName>style.visibility</p:attrName>
                                        </p:attrNameLst>
                                      </p:cBhvr>
                                      <p:to>
                                        <p:strVal val="visible"/>
                                      </p:to>
                                    </p:set>
                                    <p:anim calcmode="lin" valueType="num">
                                      <p:cBhvr additive="base">
                                        <p:cTn id="49" dur="500" fill="hold"/>
                                        <p:tgtEl>
                                          <p:spTgt spid="6758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758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7" name="Rectangle 11264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49" name="Rectangle 11264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1" name="Rectangle 11265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Rectangle 2"/>
          <p:cNvSpPr>
            <a:spLocks noGrp="1" noChangeArrowheads="1"/>
          </p:cNvSpPr>
          <p:nvPr>
            <p:ph type="title"/>
          </p:nvPr>
        </p:nvSpPr>
        <p:spPr>
          <a:xfrm>
            <a:off x="2230954" y="41838"/>
            <a:ext cx="7729728" cy="831414"/>
          </a:xfrm>
          <a:solidFill>
            <a:srgbClr val="FFFFFF"/>
          </a:solidFill>
        </p:spPr>
        <p:txBody>
          <a:bodyPr>
            <a:normAutofit/>
          </a:bodyPr>
          <a:lstStyle/>
          <a:p>
            <a:r>
              <a:rPr lang="pt-BR" dirty="0">
                <a:latin typeface="Calibri" charset="0"/>
              </a:rPr>
              <a:t>bens públicos</a:t>
            </a:r>
          </a:p>
        </p:txBody>
      </p:sp>
      <p:sp>
        <p:nvSpPr>
          <p:cNvPr id="112642" name="Rectangle 3"/>
          <p:cNvSpPr>
            <a:spLocks noGrp="1" noChangeArrowheads="1"/>
          </p:cNvSpPr>
          <p:nvPr>
            <p:ph idx="1"/>
          </p:nvPr>
        </p:nvSpPr>
        <p:spPr>
          <a:xfrm>
            <a:off x="1249680" y="1115491"/>
            <a:ext cx="9692640" cy="4361688"/>
          </a:xfrm>
        </p:spPr>
        <p:txBody>
          <a:bodyPr>
            <a:normAutofit/>
          </a:bodyPr>
          <a:lstStyle/>
          <a:p>
            <a:pPr marL="0" indent="0">
              <a:lnSpc>
                <a:spcPct val="90000"/>
              </a:lnSpc>
              <a:buNone/>
            </a:pP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Quando o governo fornece um bem público, garante que o bem esteja disponível para todos os membros da sociedade, independentemente da capacidade de pagamento de qualquer indivíduo. </a:t>
            </a:r>
          </a:p>
          <a:p>
            <a:pPr marL="0" indent="0">
              <a:lnSpc>
                <a:spcPct val="90000"/>
              </a:lnSpc>
              <a:buNone/>
            </a:pP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Esta abordagem alinha a prestação de bens públicos com o conceito de bem-estar social, visando garantir que todos os cidadãos tenham acesso a estes serviços essenciais. </a:t>
            </a:r>
          </a:p>
          <a:p>
            <a:pPr marL="0" indent="0">
              <a:lnSpc>
                <a:spcPct val="90000"/>
              </a:lnSpc>
              <a:buNone/>
            </a:pP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r>
              <a:rPr lang="pt-PT" sz="2000" b="1" dirty="0">
                <a:solidFill>
                  <a:srgbClr val="404040"/>
                </a:solidFill>
                <a:latin typeface="Calibri" panose="020F0502020204030204" pitchFamily="34" charset="0"/>
                <a:cs typeface="Calibri" panose="020F0502020204030204" pitchFamily="34" charset="0"/>
              </a:rPr>
              <a:t>Contudo, determinar o nível de provisão de bens públicos pode ser complicado. </a:t>
            </a:r>
          </a:p>
          <a:p>
            <a:pPr marL="0" indent="0">
              <a:lnSpc>
                <a:spcPct val="90000"/>
              </a:lnSpc>
              <a:buNone/>
            </a:pPr>
            <a:br>
              <a:rPr lang="pt-PT" sz="2000" dirty="0">
                <a:solidFill>
                  <a:srgbClr val="404040"/>
                </a:solidFill>
                <a:latin typeface="Calibri" panose="020F0502020204030204" pitchFamily="34" charset="0"/>
                <a:cs typeface="Calibri" panose="020F0502020204030204" pitchFamily="34" charset="0"/>
              </a:rPr>
            </a:br>
            <a:endParaRPr lang="pt-BR" sz="2000" b="1" dirty="0">
              <a:solidFill>
                <a:srgbClr val="404040"/>
              </a:solidFill>
              <a:latin typeface="Calibri" panose="020F0502020204030204" pitchFamily="34" charset="0"/>
              <a:cs typeface="Calibri" panose="020F0502020204030204" pitchFamily="34" charset="0"/>
            </a:endParaRPr>
          </a:p>
          <a:p>
            <a:pPr eaLnBrk="1" hangingPunct="1">
              <a:lnSpc>
                <a:spcPct val="90000"/>
              </a:lnSpc>
              <a:buFontTx/>
              <a:buNone/>
            </a:pPr>
            <a:r>
              <a:rPr lang="pt-BR" sz="2000" dirty="0">
                <a:solidFill>
                  <a:srgbClr val="40404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91715366"/>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xEl>
                                              <p:pRg st="1" end="1"/>
                                            </p:txEl>
                                          </p:spTgt>
                                        </p:tgtEl>
                                        <p:attrNameLst>
                                          <p:attrName>style.visibility</p:attrName>
                                        </p:attrNameLst>
                                      </p:cBhvr>
                                      <p:to>
                                        <p:strVal val="visible"/>
                                      </p:to>
                                    </p:set>
                                    <p:anim calcmode="lin" valueType="num">
                                      <p:cBhvr additive="base">
                                        <p:cTn id="7" dur="500" fill="hold"/>
                                        <p:tgtEl>
                                          <p:spTgt spid="11264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2">
                                            <p:txEl>
                                              <p:pRg st="3" end="3"/>
                                            </p:txEl>
                                          </p:spTgt>
                                        </p:tgtEl>
                                        <p:attrNameLst>
                                          <p:attrName>style.visibility</p:attrName>
                                        </p:attrNameLst>
                                      </p:cBhvr>
                                      <p:to>
                                        <p:strVal val="visible"/>
                                      </p:to>
                                    </p:set>
                                    <p:anim calcmode="lin" valueType="num">
                                      <p:cBhvr additive="base">
                                        <p:cTn id="13" dur="500" fill="hold"/>
                                        <p:tgtEl>
                                          <p:spTgt spid="11264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42">
                                            <p:txEl>
                                              <p:pRg st="5" end="5"/>
                                            </p:txEl>
                                          </p:spTgt>
                                        </p:tgtEl>
                                        <p:attrNameLst>
                                          <p:attrName>style.visibility</p:attrName>
                                        </p:attrNameLst>
                                      </p:cBhvr>
                                      <p:to>
                                        <p:strVal val="visible"/>
                                      </p:to>
                                    </p:set>
                                    <p:anim calcmode="lin" valueType="num">
                                      <p:cBhvr additive="base">
                                        <p:cTn id="19" dur="500" fill="hold"/>
                                        <p:tgtEl>
                                          <p:spTgt spid="11264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42">
                                            <p:txEl>
                                              <p:pRg st="6" end="6"/>
                                            </p:txEl>
                                          </p:spTgt>
                                        </p:tgtEl>
                                        <p:attrNameLst>
                                          <p:attrName>style.visibility</p:attrName>
                                        </p:attrNameLst>
                                      </p:cBhvr>
                                      <p:to>
                                        <p:strVal val="visible"/>
                                      </p:to>
                                    </p:set>
                                    <p:anim calcmode="lin" valueType="num">
                                      <p:cBhvr additive="base">
                                        <p:cTn id="25" dur="500" fill="hold"/>
                                        <p:tgtEl>
                                          <p:spTgt spid="11264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42">
                                            <p:txEl>
                                              <p:pRg st="7" end="7"/>
                                            </p:txEl>
                                          </p:spTgt>
                                        </p:tgtEl>
                                        <p:attrNameLst>
                                          <p:attrName>style.visibility</p:attrName>
                                        </p:attrNameLst>
                                      </p:cBhvr>
                                      <p:to>
                                        <p:strVal val="visible"/>
                                      </p:to>
                                    </p:set>
                                    <p:anim calcmode="lin" valueType="num">
                                      <p:cBhvr additive="base">
                                        <p:cTn id="31" dur="500" fill="hold"/>
                                        <p:tgtEl>
                                          <p:spTgt spid="11264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4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7" name="Rectangle 11264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49" name="Rectangle 11264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1" name="Rectangle 11265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Rectangle 2"/>
          <p:cNvSpPr>
            <a:spLocks noGrp="1" noChangeArrowheads="1"/>
          </p:cNvSpPr>
          <p:nvPr>
            <p:ph type="title"/>
          </p:nvPr>
        </p:nvSpPr>
        <p:spPr>
          <a:xfrm>
            <a:off x="2230954" y="121798"/>
            <a:ext cx="7729728" cy="823599"/>
          </a:xfrm>
          <a:solidFill>
            <a:srgbClr val="FFFFFF"/>
          </a:solidFill>
        </p:spPr>
        <p:txBody>
          <a:bodyPr>
            <a:normAutofit/>
          </a:bodyPr>
          <a:lstStyle/>
          <a:p>
            <a:r>
              <a:rPr lang="pt-BR" dirty="0">
                <a:latin typeface="Calibri" charset="0"/>
              </a:rPr>
              <a:t>bens públicos</a:t>
            </a:r>
          </a:p>
        </p:txBody>
      </p:sp>
      <p:sp>
        <p:nvSpPr>
          <p:cNvPr id="112642" name="Rectangle 3"/>
          <p:cNvSpPr>
            <a:spLocks noGrp="1" noChangeArrowheads="1"/>
          </p:cNvSpPr>
          <p:nvPr>
            <p:ph idx="1"/>
          </p:nvPr>
        </p:nvSpPr>
        <p:spPr>
          <a:xfrm>
            <a:off x="1365098" y="1248156"/>
            <a:ext cx="9577221" cy="4361688"/>
          </a:xfrm>
        </p:spPr>
        <p:txBody>
          <a:bodyPr>
            <a:noAutofit/>
          </a:bodyPr>
          <a:lstStyle/>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Dado que é difícil medir o benefício que cada indivíduo recebe, pode ser um desafio avaliar </a:t>
            </a:r>
            <a:r>
              <a:rPr lang="pt-PT" sz="2000" b="1" dirty="0">
                <a:solidFill>
                  <a:srgbClr val="404040"/>
                </a:solidFill>
                <a:latin typeface="Calibri" panose="020F0502020204030204" pitchFamily="34" charset="0"/>
                <a:cs typeface="Calibri" panose="020F0502020204030204" pitchFamily="34" charset="0"/>
              </a:rPr>
              <a:t>o nível exato de bens públicos que devem ser fornecidos para maximizar o bem-estar social. </a:t>
            </a:r>
          </a:p>
          <a:p>
            <a:pPr marL="0" indent="0">
              <a:lnSpc>
                <a:spcPct val="90000"/>
              </a:lnSpc>
              <a:buNone/>
            </a:pP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Os governos utilizam normalmente vários métodos para avaliar as preferências públicas, tais como inquéritos ou análises de indicadores indiretos, para informar a sua tomada de decisões.</a:t>
            </a:r>
          </a:p>
          <a:p>
            <a:pPr marL="0" indent="0">
              <a:lnSpc>
                <a:spcPct val="90000"/>
              </a:lnSpc>
              <a:buNone/>
            </a:pP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 Outro critério para bens públicos fornecidos pelo governo é que os seus benefícios devem exceder os seus custos. O governo realiza análises de custo-benefício para garantir que os recursos gastos no fornecimento de um bem público geram um efeito líquido positivo na sociedade. </a:t>
            </a:r>
          </a:p>
          <a:p>
            <a:pPr marL="0" indent="0">
              <a:lnSpc>
                <a:spcPct val="90000"/>
              </a:lnSpc>
              <a:buNone/>
            </a:pPr>
            <a:endParaRPr lang="pt-BR" sz="20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5936249"/>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xEl>
                                              <p:pRg st="0" end="0"/>
                                            </p:txEl>
                                          </p:spTgt>
                                        </p:tgtEl>
                                        <p:attrNameLst>
                                          <p:attrName>style.visibility</p:attrName>
                                        </p:attrNameLst>
                                      </p:cBhvr>
                                      <p:to>
                                        <p:strVal val="visible"/>
                                      </p:to>
                                    </p:set>
                                    <p:anim calcmode="lin" valueType="num">
                                      <p:cBhvr additive="base">
                                        <p:cTn id="7" dur="500" fill="hold"/>
                                        <p:tgtEl>
                                          <p:spTgt spid="1126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2">
                                            <p:txEl>
                                              <p:pRg st="2" end="2"/>
                                            </p:txEl>
                                          </p:spTgt>
                                        </p:tgtEl>
                                        <p:attrNameLst>
                                          <p:attrName>style.visibility</p:attrName>
                                        </p:attrNameLst>
                                      </p:cBhvr>
                                      <p:to>
                                        <p:strVal val="visible"/>
                                      </p:to>
                                    </p:set>
                                    <p:anim calcmode="lin" valueType="num">
                                      <p:cBhvr additive="base">
                                        <p:cTn id="13" dur="500" fill="hold"/>
                                        <p:tgtEl>
                                          <p:spTgt spid="11264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42">
                                            <p:txEl>
                                              <p:pRg st="4" end="4"/>
                                            </p:txEl>
                                          </p:spTgt>
                                        </p:tgtEl>
                                        <p:attrNameLst>
                                          <p:attrName>style.visibility</p:attrName>
                                        </p:attrNameLst>
                                      </p:cBhvr>
                                      <p:to>
                                        <p:strVal val="visible"/>
                                      </p:to>
                                    </p:set>
                                    <p:anim calcmode="lin" valueType="num">
                                      <p:cBhvr additive="base">
                                        <p:cTn id="19" dur="500" fill="hold"/>
                                        <p:tgtEl>
                                          <p:spTgt spid="11264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7" name="Rectangle 11264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49" name="Rectangle 11264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1" name="Rectangle 11265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Rectangle 2"/>
          <p:cNvSpPr>
            <a:spLocks noGrp="1" noChangeArrowheads="1"/>
          </p:cNvSpPr>
          <p:nvPr>
            <p:ph type="title"/>
          </p:nvPr>
        </p:nvSpPr>
        <p:spPr>
          <a:xfrm>
            <a:off x="2339625" y="222777"/>
            <a:ext cx="7729728" cy="667419"/>
          </a:xfrm>
          <a:solidFill>
            <a:srgbClr val="FFFFFF"/>
          </a:solidFill>
        </p:spPr>
        <p:txBody>
          <a:bodyPr>
            <a:normAutofit fontScale="90000"/>
          </a:bodyPr>
          <a:lstStyle/>
          <a:p>
            <a:r>
              <a:rPr lang="pt-BR" dirty="0">
                <a:latin typeface="Calibri" charset="0"/>
              </a:rPr>
              <a:t>bens públicos</a:t>
            </a:r>
          </a:p>
        </p:txBody>
      </p:sp>
      <p:sp>
        <p:nvSpPr>
          <p:cNvPr id="112642" name="Rectangle 3"/>
          <p:cNvSpPr>
            <a:spLocks noGrp="1" noChangeArrowheads="1"/>
          </p:cNvSpPr>
          <p:nvPr>
            <p:ph idx="1"/>
          </p:nvPr>
        </p:nvSpPr>
        <p:spPr>
          <a:xfrm>
            <a:off x="1343406" y="1381906"/>
            <a:ext cx="9692640" cy="4736592"/>
          </a:xfrm>
        </p:spPr>
        <p:txBody>
          <a:bodyPr>
            <a:noAutofit/>
          </a:bodyPr>
          <a:lstStyle/>
          <a:p>
            <a:pPr marL="0" indent="0">
              <a:lnSpc>
                <a:spcPct val="90000"/>
              </a:lnSpc>
              <a:buNone/>
            </a:pPr>
            <a:endParaRPr lang="pt-PT" sz="2000" dirty="0">
              <a:latin typeface="Calibri" panose="020F0502020204030204" pitchFamily="34" charset="0"/>
              <a:cs typeface="Calibri" panose="020F0502020204030204" pitchFamily="34" charset="0"/>
            </a:endParaRPr>
          </a:p>
          <a:p>
            <a:pPr marL="0" indent="0">
              <a:lnSpc>
                <a:spcPct val="90000"/>
              </a:lnSpc>
              <a:buNone/>
            </a:pPr>
            <a:r>
              <a:rPr lang="pt-PT" sz="2000" dirty="0">
                <a:latin typeface="Calibri" panose="020F0502020204030204" pitchFamily="34" charset="0"/>
                <a:cs typeface="Calibri" panose="020F0502020204030204" pitchFamily="34" charset="0"/>
              </a:rPr>
              <a:t>Se os custos forem demasiado elevados em relação aos benefícios, o governo poderá procurar formas alternativas de fornecer o bem de forma mais eficiente ou a um custo inferior.</a:t>
            </a:r>
            <a:br>
              <a:rPr lang="pt-PT" sz="2000" dirty="0">
                <a:solidFill>
                  <a:srgbClr val="404040"/>
                </a:solidFill>
                <a:latin typeface="Calibri" panose="020F0502020204030204" pitchFamily="34" charset="0"/>
                <a:cs typeface="Calibri" panose="020F0502020204030204" pitchFamily="34" charset="0"/>
              </a:rPr>
            </a:br>
            <a:r>
              <a:rPr lang="pt-BR" sz="2000" dirty="0">
                <a:solidFill>
                  <a:srgbClr val="404040"/>
                </a:solidFill>
                <a:latin typeface="Calibri" panose="020F0502020204030204" pitchFamily="34" charset="0"/>
                <a:cs typeface="Calibri" panose="020F0502020204030204" pitchFamily="34" charset="0"/>
              </a:rPr>
              <a:t>	</a:t>
            </a: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Os governos podem intervir no mercado para fornecer bens públicos diretamente através do financiamento dos contribuintes. </a:t>
            </a:r>
          </a:p>
          <a:p>
            <a:pPr eaLnBrk="1" hangingPunct="1">
              <a:lnSpc>
                <a:spcPct val="90000"/>
              </a:lnSpc>
              <a:buFontTx/>
              <a:buNone/>
            </a:pPr>
            <a:endParaRPr lang="pt-BR" sz="20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4355224"/>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xEl>
                                              <p:pRg st="1" end="1"/>
                                            </p:txEl>
                                          </p:spTgt>
                                        </p:tgtEl>
                                        <p:attrNameLst>
                                          <p:attrName>style.visibility</p:attrName>
                                        </p:attrNameLst>
                                      </p:cBhvr>
                                      <p:to>
                                        <p:strVal val="visible"/>
                                      </p:to>
                                    </p:set>
                                    <p:anim calcmode="lin" valueType="num">
                                      <p:cBhvr additive="base">
                                        <p:cTn id="7" dur="500" fill="hold"/>
                                        <p:tgtEl>
                                          <p:spTgt spid="11264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2">
                                            <p:txEl>
                                              <p:pRg st="2" end="2"/>
                                            </p:txEl>
                                          </p:spTgt>
                                        </p:tgtEl>
                                        <p:attrNameLst>
                                          <p:attrName>style.visibility</p:attrName>
                                        </p:attrNameLst>
                                      </p:cBhvr>
                                      <p:to>
                                        <p:strVal val="visible"/>
                                      </p:to>
                                    </p:set>
                                    <p:anim calcmode="lin" valueType="num">
                                      <p:cBhvr additive="base">
                                        <p:cTn id="13" dur="500" fill="hold"/>
                                        <p:tgtEl>
                                          <p:spTgt spid="11264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9"/>
        <p:cNvGrpSpPr/>
        <p:nvPr/>
      </p:nvGrpSpPr>
      <p:grpSpPr>
        <a:xfrm>
          <a:off x="0" y="0"/>
          <a:ext cx="0" cy="0"/>
          <a:chOff x="0" y="0"/>
          <a:chExt cx="0" cy="0"/>
        </a:xfrm>
      </p:grpSpPr>
      <p:sp>
        <p:nvSpPr>
          <p:cNvPr id="2140" name="Google Shape;2140;p45"/>
          <p:cNvSpPr txBox="1">
            <a:spLocks noGrp="1"/>
          </p:cNvSpPr>
          <p:nvPr>
            <p:ph type="title"/>
          </p:nvPr>
        </p:nvSpPr>
        <p:spPr>
          <a:xfrm>
            <a:off x="579510" y="155586"/>
            <a:ext cx="10972800" cy="609600"/>
          </a:xfrm>
          <a:prstGeom prst="rect">
            <a:avLst/>
          </a:prstGeom>
        </p:spPr>
        <p:txBody>
          <a:bodyPr spcFirstLastPara="1" vert="horz" wrap="square" lIns="121900" tIns="121900" rIns="104133" bIns="121900" rtlCol="0" anchor="ctr" anchorCtr="0">
            <a:noAutofit/>
          </a:bodyPr>
          <a:lstStyle/>
          <a:p>
            <a:pPr>
              <a:spcBef>
                <a:spcPts val="0"/>
              </a:spcBef>
            </a:pPr>
            <a:r>
              <a:rPr lang="en"/>
              <a:t>Bens Privados, Bens </a:t>
            </a:r>
            <a:r>
              <a:rPr lang="en" err="1"/>
              <a:t>Públicos</a:t>
            </a:r>
            <a:endParaRPr/>
          </a:p>
        </p:txBody>
      </p:sp>
      <p:sp>
        <p:nvSpPr>
          <p:cNvPr id="3" name="Google Shape;2148;p45">
            <a:extLst>
              <a:ext uri="{FF2B5EF4-FFF2-40B4-BE49-F238E27FC236}">
                <a16:creationId xmlns:a16="http://schemas.microsoft.com/office/drawing/2014/main" id="{E438FB3B-8342-CBCB-3A8A-138EEB117B06}"/>
              </a:ext>
            </a:extLst>
          </p:cNvPr>
          <p:cNvSpPr txBox="1"/>
          <p:nvPr/>
        </p:nvSpPr>
        <p:spPr>
          <a:xfrm>
            <a:off x="2542837" y="1199569"/>
            <a:ext cx="2136890" cy="816512"/>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667" err="1">
                <a:solidFill>
                  <a:schemeClr val="bg1"/>
                </a:solidFill>
                <a:latin typeface="Fira Sans Extra Condensed Medium"/>
                <a:ea typeface="Fira Sans Extra Condensed Medium"/>
                <a:cs typeface="Fira Sans Extra Condensed Medium"/>
                <a:sym typeface="Fira Sans Extra Condensed Medium"/>
              </a:rPr>
              <a:t>Bem</a:t>
            </a:r>
            <a:r>
              <a:rPr lang="en" sz="2667">
                <a:solidFill>
                  <a:schemeClr val="bg1"/>
                </a:solidFill>
                <a:latin typeface="Fira Sans Extra Condensed Medium"/>
                <a:ea typeface="Fira Sans Extra Condensed Medium"/>
                <a:cs typeface="Fira Sans Extra Condensed Medium"/>
                <a:sym typeface="Fira Sans Extra Condensed Medium"/>
              </a:rPr>
              <a:t> Rival</a:t>
            </a:r>
            <a:endParaRPr sz="2667">
              <a:solidFill>
                <a:schemeClr val="bg1"/>
              </a:solidFill>
              <a:latin typeface="Fira Sans Extra Condensed Medium"/>
              <a:ea typeface="Fira Sans Extra Condensed Medium"/>
              <a:cs typeface="Fira Sans Extra Condensed Medium"/>
              <a:sym typeface="Fira Sans Extra Condensed Medium"/>
            </a:endParaRPr>
          </a:p>
        </p:txBody>
      </p:sp>
      <p:sp>
        <p:nvSpPr>
          <p:cNvPr id="6" name="Google Shape;2151;p45">
            <a:extLst>
              <a:ext uri="{FF2B5EF4-FFF2-40B4-BE49-F238E27FC236}">
                <a16:creationId xmlns:a16="http://schemas.microsoft.com/office/drawing/2014/main" id="{52CA6221-8BF8-15D2-1F0E-A50BB0DF0443}"/>
              </a:ext>
            </a:extLst>
          </p:cNvPr>
          <p:cNvSpPr txBox="1"/>
          <p:nvPr/>
        </p:nvSpPr>
        <p:spPr>
          <a:xfrm>
            <a:off x="1801365" y="2641625"/>
            <a:ext cx="788375" cy="290800"/>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133">
                <a:solidFill>
                  <a:schemeClr val="bg1"/>
                </a:solidFill>
                <a:latin typeface="Fira Sans Extra Condensed Medium"/>
                <a:ea typeface="Fira Sans Extra Condensed Medium"/>
                <a:cs typeface="Fira Sans Extra Condensed Medium"/>
                <a:sym typeface="Fira Sans Extra Condensed Medium"/>
              </a:rPr>
              <a:t>Sim</a:t>
            </a:r>
            <a:endParaRPr sz="2133">
              <a:solidFill>
                <a:schemeClr val="bg1"/>
              </a:solidFill>
              <a:latin typeface="Fira Sans Extra Condensed Medium"/>
              <a:ea typeface="Fira Sans Extra Condensed Medium"/>
              <a:cs typeface="Fira Sans Extra Condensed Medium"/>
              <a:sym typeface="Fira Sans Extra Condensed Medium"/>
            </a:endParaRPr>
          </a:p>
        </p:txBody>
      </p:sp>
      <p:sp>
        <p:nvSpPr>
          <p:cNvPr id="8" name="Google Shape;2161;p45">
            <a:extLst>
              <a:ext uri="{FF2B5EF4-FFF2-40B4-BE49-F238E27FC236}">
                <a16:creationId xmlns:a16="http://schemas.microsoft.com/office/drawing/2014/main" id="{717A3F48-B5AB-A94B-461B-89F56872107F}"/>
              </a:ext>
            </a:extLst>
          </p:cNvPr>
          <p:cNvSpPr txBox="1"/>
          <p:nvPr/>
        </p:nvSpPr>
        <p:spPr>
          <a:xfrm>
            <a:off x="4847291" y="2641625"/>
            <a:ext cx="788375" cy="290800"/>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133" err="1">
                <a:solidFill>
                  <a:schemeClr val="bg1"/>
                </a:solidFill>
                <a:latin typeface="Fira Sans Extra Condensed Medium"/>
                <a:ea typeface="Fira Sans Extra Condensed Medium"/>
                <a:cs typeface="Fira Sans Extra Condensed Medium"/>
                <a:sym typeface="Fira Sans Extra Condensed Medium"/>
              </a:rPr>
              <a:t>Não</a:t>
            </a:r>
            <a:endParaRPr sz="2133">
              <a:solidFill>
                <a:schemeClr val="bg1"/>
              </a:solidFill>
              <a:latin typeface="Fira Sans Extra Condensed Medium"/>
              <a:ea typeface="Fira Sans Extra Condensed Medium"/>
              <a:cs typeface="Fira Sans Extra Condensed Medium"/>
              <a:sym typeface="Fira Sans Extra Condensed Medium"/>
            </a:endParaRPr>
          </a:p>
        </p:txBody>
      </p:sp>
      <p:sp>
        <p:nvSpPr>
          <p:cNvPr id="11" name="Google Shape;2198;p45">
            <a:extLst>
              <a:ext uri="{FF2B5EF4-FFF2-40B4-BE49-F238E27FC236}">
                <a16:creationId xmlns:a16="http://schemas.microsoft.com/office/drawing/2014/main" id="{89DF4EF2-1D62-E179-3066-4951B78B8517}"/>
              </a:ext>
            </a:extLst>
          </p:cNvPr>
          <p:cNvSpPr/>
          <p:nvPr/>
        </p:nvSpPr>
        <p:spPr>
          <a:xfrm flipH="1">
            <a:off x="3588422" y="1909925"/>
            <a:ext cx="45719" cy="344888"/>
          </a:xfrm>
          <a:custGeom>
            <a:avLst/>
            <a:gdLst/>
            <a:ahLst/>
            <a:cxnLst/>
            <a:rect l="l" t="t" r="r" b="b"/>
            <a:pathLst>
              <a:path w="1" h="14235" fill="none" extrusionOk="0">
                <a:moveTo>
                  <a:pt x="1" y="1"/>
                </a:moveTo>
                <a:lnTo>
                  <a:pt x="1" y="14234"/>
                </a:lnTo>
              </a:path>
            </a:pathLst>
          </a:custGeom>
          <a:solidFill>
            <a:schemeClr val="accent2"/>
          </a:solidFill>
          <a:ln w="23100" cap="rnd" cmpd="sng">
            <a:solidFill>
              <a:schemeClr val="dk1"/>
            </a:solidFill>
            <a:prstDash val="solid"/>
            <a:miter lim="36970"/>
            <a:headEnd type="none" w="sm" len="sm"/>
            <a:tailEnd type="none" w="sm" len="sm"/>
          </a:ln>
        </p:spPr>
        <p:txBody>
          <a:bodyPr spcFirstLastPara="1" wrap="square" lIns="121900" tIns="121900" rIns="121900" bIns="121900" anchor="ctr" anchorCtr="0">
            <a:noAutofit/>
          </a:bodyPr>
          <a:lstStyle/>
          <a:p>
            <a:endParaRPr sz="2400"/>
          </a:p>
        </p:txBody>
      </p:sp>
      <p:sp>
        <p:nvSpPr>
          <p:cNvPr id="13" name="Google Shape;2195;p45">
            <a:extLst>
              <a:ext uri="{FF2B5EF4-FFF2-40B4-BE49-F238E27FC236}">
                <a16:creationId xmlns:a16="http://schemas.microsoft.com/office/drawing/2014/main" id="{404B45BB-59AD-6B48-E2F4-34F6F24AB062}"/>
              </a:ext>
            </a:extLst>
          </p:cNvPr>
          <p:cNvSpPr txBox="1"/>
          <p:nvPr/>
        </p:nvSpPr>
        <p:spPr>
          <a:xfrm>
            <a:off x="1059366" y="3136391"/>
            <a:ext cx="2329115" cy="1135681"/>
          </a:xfrm>
          <a:prstGeom prst="rect">
            <a:avLst/>
          </a:prstGeom>
          <a:solidFill>
            <a:schemeClr val="accent6"/>
          </a:solidFill>
          <a:ln>
            <a:noFill/>
          </a:ln>
        </p:spPr>
        <p:txBody>
          <a:bodyPr spcFirstLastPara="1" wrap="square" lIns="121900" tIns="121900" rIns="121900" bIns="121900" anchor="ctr" anchorCtr="0">
            <a:noAutofit/>
          </a:bodyPr>
          <a:lstStyle/>
          <a:p>
            <a:pPr algn="ctr"/>
            <a:r>
              <a:rPr lang="en" sz="2400" dirty="0" err="1">
                <a:solidFill>
                  <a:srgbClr val="C00000"/>
                </a:solidFill>
                <a:latin typeface="Fira Sans Extra Condensed Medium"/>
                <a:ea typeface="Fira Sans Extra Condensed Medium"/>
                <a:cs typeface="Fira Sans Extra Condensed Medium"/>
                <a:sym typeface="Fira Sans Extra Condensed Medium"/>
              </a:rPr>
              <a:t>Bem</a:t>
            </a:r>
            <a:r>
              <a:rPr lang="en" sz="2400" dirty="0">
                <a:solidFill>
                  <a:srgbClr val="C00000"/>
                </a:solidFill>
                <a:latin typeface="Fira Sans Extra Condensed Medium"/>
                <a:ea typeface="Fira Sans Extra Condensed Medium"/>
                <a:cs typeface="Fira Sans Extra Condensed Medium"/>
                <a:sym typeface="Fira Sans Extra Condensed Medium"/>
              </a:rPr>
              <a:t> Privado Puro</a:t>
            </a:r>
          </a:p>
          <a:p>
            <a:pPr algn="ctr"/>
            <a:endParaRPr sz="2400" dirty="0">
              <a:solidFill>
                <a:schemeClr val="bg1"/>
              </a:solidFill>
              <a:latin typeface="Fira Sans Extra Condensed Medium"/>
              <a:ea typeface="Fira Sans Extra Condensed Medium"/>
              <a:cs typeface="Fira Sans Extra Condensed Medium"/>
              <a:sym typeface="Fira Sans Extra Condensed Medium"/>
            </a:endParaRPr>
          </a:p>
        </p:txBody>
      </p:sp>
      <p:sp>
        <p:nvSpPr>
          <p:cNvPr id="14" name="Google Shape;2174;p45">
            <a:extLst>
              <a:ext uri="{FF2B5EF4-FFF2-40B4-BE49-F238E27FC236}">
                <a16:creationId xmlns:a16="http://schemas.microsoft.com/office/drawing/2014/main" id="{24553A8F-DB11-3676-0B59-66B2224FC508}"/>
              </a:ext>
            </a:extLst>
          </p:cNvPr>
          <p:cNvSpPr txBox="1"/>
          <p:nvPr/>
        </p:nvSpPr>
        <p:spPr>
          <a:xfrm>
            <a:off x="868679" y="4389205"/>
            <a:ext cx="2653749" cy="2468795"/>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400" dirty="0" err="1">
                <a:solidFill>
                  <a:schemeClr val="bg1"/>
                </a:solidFill>
                <a:ea typeface="Fira Sans Extra Condensed Medium"/>
                <a:cs typeface="Fira Sans Extra Condensed Medium"/>
                <a:sym typeface="Fira Sans Extra Condensed Medium"/>
              </a:rPr>
              <a:t>Bem</a:t>
            </a:r>
            <a:r>
              <a:rPr lang="en" sz="2400" dirty="0">
                <a:solidFill>
                  <a:schemeClr val="bg1"/>
                </a:solidFill>
                <a:ea typeface="Fira Sans Extra Condensed Medium"/>
                <a:cs typeface="Fira Sans Extra Condensed Medium"/>
                <a:sym typeface="Fira Sans Extra Condensed Medium"/>
              </a:rPr>
              <a:t> Rival e </a:t>
            </a:r>
            <a:r>
              <a:rPr lang="en" sz="2400" dirty="0" err="1">
                <a:solidFill>
                  <a:schemeClr val="bg1"/>
                </a:solidFill>
                <a:ea typeface="Fira Sans Extra Condensed Medium"/>
                <a:cs typeface="Fira Sans Extra Condensed Medium"/>
                <a:sym typeface="Fira Sans Extra Condensed Medium"/>
              </a:rPr>
              <a:t>Não</a:t>
            </a:r>
            <a:r>
              <a:rPr lang="en" sz="2400" dirty="0">
                <a:solidFill>
                  <a:schemeClr val="bg1"/>
                </a:solidFill>
                <a:ea typeface="Fira Sans Extra Condensed Medium"/>
                <a:cs typeface="Fira Sans Extra Condensed Medium"/>
                <a:sym typeface="Fira Sans Extra Condensed Medium"/>
              </a:rPr>
              <a:t> </a:t>
            </a:r>
          </a:p>
          <a:p>
            <a:pPr algn="ctr"/>
            <a:r>
              <a:rPr lang="en" sz="2400" dirty="0" err="1">
                <a:solidFill>
                  <a:schemeClr val="bg1"/>
                </a:solidFill>
                <a:ea typeface="Fira Sans Extra Condensed Medium"/>
                <a:cs typeface="Fira Sans Extra Condensed Medium"/>
                <a:sym typeface="Fira Sans Extra Condensed Medium"/>
              </a:rPr>
              <a:t>Excludente</a:t>
            </a:r>
            <a:endParaRPr lang="en" sz="2400" dirty="0">
              <a:solidFill>
                <a:schemeClr val="bg1"/>
              </a:solidFill>
              <a:ea typeface="Fira Sans Extra Condensed Medium"/>
              <a:cs typeface="Fira Sans Extra Condensed Medium"/>
              <a:sym typeface="Fira Sans Extra Condensed Medium"/>
            </a:endParaRPr>
          </a:p>
          <a:p>
            <a:pPr algn="ctr"/>
            <a:r>
              <a:rPr lang="en" sz="2400" dirty="0">
                <a:solidFill>
                  <a:srgbClr val="C00000"/>
                </a:solidFill>
                <a:ea typeface="Fira Sans Extra Condensed Medium"/>
                <a:cs typeface="Fira Sans Extra Condensed Medium"/>
                <a:sym typeface="Fira Sans Extra Condensed Medium"/>
              </a:rPr>
              <a:t>Bens </a:t>
            </a:r>
            <a:r>
              <a:rPr lang="en" sz="2400" dirty="0" err="1">
                <a:solidFill>
                  <a:srgbClr val="C00000"/>
                </a:solidFill>
                <a:ea typeface="Fira Sans Extra Condensed Medium"/>
                <a:cs typeface="Fira Sans Extra Condensed Medium"/>
                <a:sym typeface="Fira Sans Extra Condensed Medium"/>
              </a:rPr>
              <a:t>Comuns</a:t>
            </a:r>
            <a:endParaRPr lang="en" sz="2400" dirty="0">
              <a:solidFill>
                <a:srgbClr val="C00000"/>
              </a:solidFill>
              <a:ea typeface="Fira Sans Extra Condensed Medium"/>
              <a:cs typeface="Fira Sans Extra Condensed Medium"/>
              <a:sym typeface="Fira Sans Extra Condensed Medium"/>
            </a:endParaRPr>
          </a:p>
          <a:p>
            <a:pPr algn="ctr"/>
            <a:r>
              <a:rPr lang="en-US" sz="2400" dirty="0">
                <a:solidFill>
                  <a:schemeClr val="bg1"/>
                </a:solidFill>
                <a:ea typeface="Fira Sans Extra Condensed Medium"/>
                <a:cs typeface="Fira Sans Extra Condensed Medium"/>
                <a:sym typeface="Fira Sans Extra Condensed Medium"/>
              </a:rPr>
              <a:t>(R</a:t>
            </a:r>
            <a:r>
              <a:rPr lang="en" sz="2400" dirty="0" err="1">
                <a:solidFill>
                  <a:schemeClr val="bg1"/>
                </a:solidFill>
                <a:ea typeface="Fira Sans Extra Condensed Medium"/>
                <a:cs typeface="Fira Sans Extra Condensed Medium"/>
                <a:sym typeface="Fira Sans Extra Condensed Medium"/>
              </a:rPr>
              <a:t>ecursos</a:t>
            </a:r>
            <a:r>
              <a:rPr lang="en" sz="2400" dirty="0">
                <a:solidFill>
                  <a:schemeClr val="bg1"/>
                </a:solidFill>
                <a:ea typeface="Fira Sans Extra Condensed Medium"/>
                <a:cs typeface="Fira Sans Extra Condensed Medium"/>
                <a:sym typeface="Fira Sans Extra Condensed Medium"/>
              </a:rPr>
              <a:t> </a:t>
            </a:r>
            <a:r>
              <a:rPr lang="en" sz="2400" dirty="0" err="1">
                <a:solidFill>
                  <a:schemeClr val="bg1"/>
                </a:solidFill>
                <a:ea typeface="Fira Sans Extra Condensed Medium"/>
                <a:cs typeface="Fira Sans Extra Condensed Medium"/>
                <a:sym typeface="Fira Sans Extra Condensed Medium"/>
              </a:rPr>
              <a:t>naturais</a:t>
            </a:r>
            <a:r>
              <a:rPr lang="en" sz="2400" dirty="0">
                <a:solidFill>
                  <a:schemeClr val="bg1"/>
                </a:solidFill>
                <a:ea typeface="Fira Sans Extra Condensed Medium"/>
                <a:cs typeface="Fira Sans Extra Condensed Medium"/>
                <a:sym typeface="Fira Sans Extra Condensed Medium"/>
              </a:rPr>
              <a:t>,</a:t>
            </a:r>
          </a:p>
          <a:p>
            <a:pPr algn="ctr"/>
            <a:r>
              <a:rPr lang="en" sz="2400" dirty="0">
                <a:solidFill>
                  <a:schemeClr val="bg1"/>
                </a:solidFill>
                <a:ea typeface="Fira Sans Extra Condensed Medium"/>
                <a:cs typeface="Fira Sans Extra Condensed Medium"/>
                <a:sym typeface="Fira Sans Extra Condensed Medium"/>
              </a:rPr>
              <a:t>Sistema </a:t>
            </a:r>
            <a:r>
              <a:rPr lang="en" sz="2400" dirty="0" err="1">
                <a:solidFill>
                  <a:schemeClr val="bg1"/>
                </a:solidFill>
                <a:ea typeface="Fira Sans Extra Condensed Medium"/>
                <a:cs typeface="Fira Sans Extra Condensed Medium"/>
                <a:sym typeface="Fira Sans Extra Condensed Medium"/>
              </a:rPr>
              <a:t>judiciário</a:t>
            </a:r>
            <a:r>
              <a:rPr lang="en" sz="2400" dirty="0">
                <a:solidFill>
                  <a:schemeClr val="bg1"/>
                </a:solidFill>
                <a:ea typeface="Fira Sans Extra Condensed Medium"/>
                <a:cs typeface="Fira Sans Extra Condensed Medium"/>
                <a:sym typeface="Fira Sans Extra Condensed Medium"/>
              </a:rPr>
              <a:t>,</a:t>
            </a:r>
          </a:p>
          <a:p>
            <a:pPr algn="ctr"/>
            <a:r>
              <a:rPr lang="en-US" sz="2400" dirty="0">
                <a:solidFill>
                  <a:schemeClr val="bg1"/>
                </a:solidFill>
                <a:ea typeface="Fira Sans Extra Condensed Medium"/>
                <a:cs typeface="Fira Sans Extra Condensed Medium"/>
                <a:sym typeface="Fira Sans Extra Condensed Medium"/>
              </a:rPr>
              <a:t>P</a:t>
            </a:r>
            <a:r>
              <a:rPr lang="en" sz="2400" dirty="0" err="1">
                <a:solidFill>
                  <a:schemeClr val="bg1"/>
                </a:solidFill>
                <a:ea typeface="Fira Sans Extra Condensed Medium"/>
                <a:cs typeface="Fira Sans Extra Condensed Medium"/>
                <a:sym typeface="Fira Sans Extra Condensed Medium"/>
              </a:rPr>
              <a:t>eixes</a:t>
            </a:r>
            <a:r>
              <a:rPr lang="en" sz="2400" dirty="0">
                <a:solidFill>
                  <a:schemeClr val="bg1"/>
                </a:solidFill>
                <a:ea typeface="Fira Sans Extra Condensed Medium"/>
                <a:cs typeface="Fira Sans Extra Condensed Medium"/>
                <a:sym typeface="Fira Sans Extra Condensed Medium"/>
              </a:rPr>
              <a:t> no mar)</a:t>
            </a:r>
          </a:p>
          <a:p>
            <a:pPr algn="ctr"/>
            <a:endParaRPr sz="2400" dirty="0">
              <a:solidFill>
                <a:schemeClr val="lt2"/>
              </a:solidFill>
              <a:ea typeface="Fira Sans Extra Condensed Medium"/>
              <a:cs typeface="Fira Sans Extra Condensed Medium"/>
              <a:sym typeface="Fira Sans Extra Condensed Medium"/>
            </a:endParaRPr>
          </a:p>
        </p:txBody>
      </p:sp>
      <p:sp>
        <p:nvSpPr>
          <p:cNvPr id="15" name="Google Shape;2181;p45">
            <a:extLst>
              <a:ext uri="{FF2B5EF4-FFF2-40B4-BE49-F238E27FC236}">
                <a16:creationId xmlns:a16="http://schemas.microsoft.com/office/drawing/2014/main" id="{49FDBE46-976C-2CBB-EA53-A7D344F3E021}"/>
              </a:ext>
            </a:extLst>
          </p:cNvPr>
          <p:cNvSpPr txBox="1"/>
          <p:nvPr/>
        </p:nvSpPr>
        <p:spPr>
          <a:xfrm>
            <a:off x="3813097" y="5006203"/>
            <a:ext cx="3167311" cy="1802296"/>
          </a:xfrm>
          <a:prstGeom prst="rect">
            <a:avLst/>
          </a:prstGeom>
          <a:solidFill>
            <a:schemeClr val="accent6"/>
          </a:solidFill>
          <a:ln>
            <a:noFill/>
          </a:ln>
        </p:spPr>
        <p:txBody>
          <a:bodyPr spcFirstLastPara="1" wrap="square" lIns="121900" tIns="121900" rIns="121900" bIns="121900" anchor="ctr" anchorCtr="0">
            <a:noAutofit/>
          </a:bodyPr>
          <a:lstStyle/>
          <a:p>
            <a:pPr algn="ctr"/>
            <a:r>
              <a:rPr lang="en" sz="2400" dirty="0" err="1">
                <a:solidFill>
                  <a:srgbClr val="C00000"/>
                </a:solidFill>
                <a:latin typeface="Fira Sans Extra Condensed Medium"/>
                <a:ea typeface="Fira Sans Extra Condensed Medium"/>
                <a:cs typeface="Fira Sans Extra Condensed Medium"/>
                <a:sym typeface="Fira Sans Extra Condensed Medium"/>
              </a:rPr>
              <a:t>Bem</a:t>
            </a:r>
            <a:r>
              <a:rPr lang="en" sz="2400" dirty="0">
                <a:solidFill>
                  <a:srgbClr val="C00000"/>
                </a:solidFill>
                <a:latin typeface="Fira Sans Extra Condensed Medium"/>
                <a:ea typeface="Fira Sans Extra Condensed Medium"/>
                <a:cs typeface="Fira Sans Extra Condensed Medium"/>
                <a:sym typeface="Fira Sans Extra Condensed Medium"/>
              </a:rPr>
              <a:t> </a:t>
            </a:r>
            <a:r>
              <a:rPr lang="en" sz="2400" dirty="0" err="1">
                <a:solidFill>
                  <a:srgbClr val="C00000"/>
                </a:solidFill>
                <a:latin typeface="Fira Sans Extra Condensed Medium"/>
                <a:ea typeface="Fira Sans Extra Condensed Medium"/>
                <a:cs typeface="Fira Sans Extra Condensed Medium"/>
                <a:sym typeface="Fira Sans Extra Condensed Medium"/>
              </a:rPr>
              <a:t>Público</a:t>
            </a:r>
            <a:r>
              <a:rPr lang="en" sz="2400" dirty="0">
                <a:solidFill>
                  <a:srgbClr val="C00000"/>
                </a:solidFill>
                <a:latin typeface="Fira Sans Extra Condensed Medium"/>
                <a:ea typeface="Fira Sans Extra Condensed Medium"/>
                <a:cs typeface="Fira Sans Extra Condensed Medium"/>
                <a:sym typeface="Fira Sans Extra Condensed Medium"/>
              </a:rPr>
              <a:t> Puro</a:t>
            </a:r>
            <a:endParaRPr lang="en" sz="2400" dirty="0">
              <a:solidFill>
                <a:schemeClr val="bg1"/>
              </a:solidFill>
              <a:latin typeface="Fira Sans Extra Condensed Medium"/>
              <a:ea typeface="Fira Sans Extra Condensed Medium"/>
              <a:cs typeface="Fira Sans Extra Condensed Medium"/>
              <a:sym typeface="Fira Sans Extra Condensed Medium"/>
            </a:endParaRPr>
          </a:p>
          <a:p>
            <a:pPr algn="ctr"/>
            <a:r>
              <a:rPr lang="en-US" sz="2400" dirty="0">
                <a:solidFill>
                  <a:schemeClr val="bg1"/>
                </a:solidFill>
                <a:latin typeface="Fira Sans Extra Condensed Medium"/>
                <a:ea typeface="Fira Sans Extra Condensed Medium"/>
                <a:cs typeface="Fira Sans Extra Condensed Medium"/>
                <a:sym typeface="Fira Sans Extra Condensed Medium"/>
              </a:rPr>
              <a:t>(A</a:t>
            </a:r>
            <a:r>
              <a:rPr lang="en" sz="2400" dirty="0" err="1">
                <a:solidFill>
                  <a:schemeClr val="bg1"/>
                </a:solidFill>
                <a:latin typeface="Fira Sans Extra Condensed Medium"/>
                <a:ea typeface="Fira Sans Extra Condensed Medium"/>
                <a:cs typeface="Fira Sans Extra Condensed Medium"/>
                <a:sym typeface="Fira Sans Extra Condensed Medium"/>
              </a:rPr>
              <a:t>mbiente</a:t>
            </a:r>
            <a:r>
              <a:rPr lang="en" sz="2400" dirty="0">
                <a:solidFill>
                  <a:schemeClr val="bg1"/>
                </a:solidFill>
                <a:latin typeface="Fira Sans Extra Condensed Medium"/>
                <a:ea typeface="Fira Sans Extra Condensed Medium"/>
                <a:cs typeface="Fira Sans Extra Condensed Medium"/>
                <a:sym typeface="Fira Sans Extra Condensed Medium"/>
              </a:rPr>
              <a:t>, </a:t>
            </a:r>
            <a:r>
              <a:rPr lang="en" sz="2400" dirty="0" err="1">
                <a:solidFill>
                  <a:schemeClr val="bg1"/>
                </a:solidFill>
                <a:latin typeface="Fira Sans Extra Condensed Medium"/>
                <a:ea typeface="Fira Sans Extra Condensed Medium"/>
                <a:cs typeface="Fira Sans Extra Condensed Medium"/>
                <a:sym typeface="Fira Sans Extra Condensed Medium"/>
              </a:rPr>
              <a:t>Cultura</a:t>
            </a:r>
            <a:r>
              <a:rPr lang="en" sz="2400" dirty="0">
                <a:solidFill>
                  <a:schemeClr val="bg1"/>
                </a:solidFill>
                <a:latin typeface="Fira Sans Extra Condensed Medium"/>
                <a:ea typeface="Fira Sans Extra Condensed Medium"/>
                <a:cs typeface="Fira Sans Extra Condensed Medium"/>
                <a:sym typeface="Fira Sans Extra Condensed Medium"/>
              </a:rPr>
              <a:t>, </a:t>
            </a:r>
            <a:r>
              <a:rPr lang="en" sz="2400" dirty="0" err="1">
                <a:solidFill>
                  <a:schemeClr val="bg1"/>
                </a:solidFill>
                <a:latin typeface="Fira Sans Extra Condensed Medium"/>
                <a:ea typeface="Fira Sans Extra Condensed Medium"/>
                <a:cs typeface="Fira Sans Extra Condensed Medium"/>
                <a:sym typeface="Fira Sans Extra Condensed Medium"/>
              </a:rPr>
              <a:t>Segurança</a:t>
            </a:r>
            <a:r>
              <a:rPr lang="en" sz="2400" dirty="0">
                <a:solidFill>
                  <a:schemeClr val="bg1"/>
                </a:solidFill>
                <a:latin typeface="Fira Sans Extra Condensed Medium"/>
                <a:ea typeface="Fira Sans Extra Condensed Medium"/>
                <a:cs typeface="Fira Sans Extra Condensed Medium"/>
                <a:sym typeface="Fira Sans Extra Condensed Medium"/>
              </a:rPr>
              <a:t>)</a:t>
            </a:r>
            <a:endParaRPr sz="2400" dirty="0">
              <a:solidFill>
                <a:schemeClr val="bg1"/>
              </a:solidFill>
              <a:latin typeface="Fira Sans Extra Condensed Medium"/>
              <a:ea typeface="Fira Sans Extra Condensed Medium"/>
              <a:cs typeface="Fira Sans Extra Condensed Medium"/>
              <a:sym typeface="Fira Sans Extra Condensed Medium"/>
            </a:endParaRPr>
          </a:p>
        </p:txBody>
      </p:sp>
      <p:sp>
        <p:nvSpPr>
          <p:cNvPr id="16" name="Google Shape;2231;p45">
            <a:extLst>
              <a:ext uri="{FF2B5EF4-FFF2-40B4-BE49-F238E27FC236}">
                <a16:creationId xmlns:a16="http://schemas.microsoft.com/office/drawing/2014/main" id="{2D4CAB21-34EF-7155-43B4-0AE2A1F2C004}"/>
              </a:ext>
            </a:extLst>
          </p:cNvPr>
          <p:cNvSpPr txBox="1"/>
          <p:nvPr/>
        </p:nvSpPr>
        <p:spPr>
          <a:xfrm>
            <a:off x="3803571" y="3136391"/>
            <a:ext cx="3167311" cy="1760772"/>
          </a:xfrm>
          <a:prstGeom prst="rect">
            <a:avLst/>
          </a:prstGeom>
          <a:solidFill>
            <a:schemeClr val="accent2"/>
          </a:solidFill>
          <a:ln>
            <a:noFill/>
          </a:ln>
        </p:spPr>
        <p:txBody>
          <a:bodyPr spcFirstLastPara="1" wrap="square" lIns="121900" tIns="121900" rIns="121900" bIns="121900" anchor="ctr" anchorCtr="0">
            <a:noAutofit/>
          </a:bodyPr>
          <a:lstStyle/>
          <a:p>
            <a:pPr algn="ctr"/>
            <a:r>
              <a:rPr lang="pt-BR" sz="2400" dirty="0">
                <a:solidFill>
                  <a:schemeClr val="bg1"/>
                </a:solidFill>
                <a:latin typeface="Fira Sans Extra Condensed Medium"/>
                <a:ea typeface="Fira Sans Extra Condensed Medium"/>
                <a:cs typeface="Fira Sans Extra Condensed Medium"/>
                <a:sym typeface="Fira Sans Extra Condensed Medium"/>
              </a:rPr>
              <a:t>Bem Não Rival e Excludente</a:t>
            </a:r>
          </a:p>
          <a:p>
            <a:pPr algn="ctr"/>
            <a:r>
              <a:rPr lang="pt-BR" sz="2400" dirty="0">
                <a:solidFill>
                  <a:schemeClr val="bg1"/>
                </a:solidFill>
                <a:latin typeface="Fira Sans Extra Condensed Medium"/>
                <a:ea typeface="Fira Sans Extra Condensed Medium"/>
                <a:cs typeface="Fira Sans Extra Condensed Medium"/>
                <a:sym typeface="Fira Sans Extra Condensed Medium"/>
              </a:rPr>
              <a:t>(Estradas com pedágio, Internet, Cinemas, </a:t>
            </a:r>
            <a:r>
              <a:rPr lang="pt-BR" sz="2400" dirty="0" err="1">
                <a:solidFill>
                  <a:schemeClr val="bg1"/>
                </a:solidFill>
                <a:latin typeface="Fira Sans Extra Condensed Medium"/>
                <a:ea typeface="Fira Sans Extra Condensed Medium"/>
                <a:cs typeface="Fira Sans Extra Condensed Medium"/>
                <a:sym typeface="Fira Sans Extra Condensed Medium"/>
              </a:rPr>
              <a:t>Pastp</a:t>
            </a:r>
            <a:r>
              <a:rPr lang="pt-BR" sz="2400" dirty="0">
                <a:solidFill>
                  <a:schemeClr val="bg1"/>
                </a:solidFill>
                <a:latin typeface="Fira Sans Extra Condensed Medium"/>
                <a:ea typeface="Fira Sans Extra Condensed Medium"/>
                <a:cs typeface="Fira Sans Extra Condensed Medium"/>
                <a:sym typeface="Fira Sans Extra Condensed Medium"/>
              </a:rPr>
              <a:t>)</a:t>
            </a:r>
            <a:endParaRPr sz="2400" dirty="0">
              <a:solidFill>
                <a:schemeClr val="bg1"/>
              </a:solidFill>
              <a:latin typeface="Fira Sans Extra Condensed Medium"/>
              <a:ea typeface="Fira Sans Extra Condensed Medium"/>
              <a:cs typeface="Fira Sans Extra Condensed Medium"/>
              <a:sym typeface="Fira Sans Extra Condensed Medium"/>
            </a:endParaRPr>
          </a:p>
        </p:txBody>
      </p:sp>
      <p:sp>
        <p:nvSpPr>
          <p:cNvPr id="17" name="Google Shape;2148;p45">
            <a:extLst>
              <a:ext uri="{FF2B5EF4-FFF2-40B4-BE49-F238E27FC236}">
                <a16:creationId xmlns:a16="http://schemas.microsoft.com/office/drawing/2014/main" id="{A10BF2EF-DF0C-A053-0767-8116D9B932B9}"/>
              </a:ext>
            </a:extLst>
          </p:cNvPr>
          <p:cNvSpPr txBox="1"/>
          <p:nvPr/>
        </p:nvSpPr>
        <p:spPr>
          <a:xfrm rot="5400000">
            <a:off x="8583355" y="4301836"/>
            <a:ext cx="2136890" cy="816512"/>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667" err="1">
                <a:solidFill>
                  <a:schemeClr val="bg1"/>
                </a:solidFill>
                <a:latin typeface="Fira Sans Extra Condensed Medium"/>
                <a:ea typeface="Fira Sans Extra Condensed Medium"/>
                <a:cs typeface="Fira Sans Extra Condensed Medium"/>
                <a:sym typeface="Fira Sans Extra Condensed Medium"/>
              </a:rPr>
              <a:t>Bem</a:t>
            </a:r>
            <a:r>
              <a:rPr lang="en" sz="2667">
                <a:solidFill>
                  <a:schemeClr val="bg1"/>
                </a:solidFill>
                <a:latin typeface="Fira Sans Extra Condensed Medium"/>
                <a:ea typeface="Fira Sans Extra Condensed Medium"/>
                <a:cs typeface="Fira Sans Extra Condensed Medium"/>
                <a:sym typeface="Fira Sans Extra Condensed Medium"/>
              </a:rPr>
              <a:t> </a:t>
            </a:r>
            <a:r>
              <a:rPr lang="en" sz="2667" err="1">
                <a:solidFill>
                  <a:schemeClr val="bg1"/>
                </a:solidFill>
                <a:latin typeface="Fira Sans Extra Condensed Medium"/>
                <a:ea typeface="Fira Sans Extra Condensed Medium"/>
                <a:cs typeface="Fira Sans Extra Condensed Medium"/>
                <a:sym typeface="Fira Sans Extra Condensed Medium"/>
              </a:rPr>
              <a:t>Excludente</a:t>
            </a:r>
            <a:endParaRPr sz="2667">
              <a:solidFill>
                <a:schemeClr val="bg1"/>
              </a:solidFill>
              <a:latin typeface="Fira Sans Extra Condensed Medium"/>
              <a:ea typeface="Fira Sans Extra Condensed Medium"/>
              <a:cs typeface="Fira Sans Extra Condensed Medium"/>
              <a:sym typeface="Fira Sans Extra Condensed Medium"/>
            </a:endParaRPr>
          </a:p>
        </p:txBody>
      </p:sp>
      <p:sp>
        <p:nvSpPr>
          <p:cNvPr id="19" name="Google Shape;2151;p45">
            <a:extLst>
              <a:ext uri="{FF2B5EF4-FFF2-40B4-BE49-F238E27FC236}">
                <a16:creationId xmlns:a16="http://schemas.microsoft.com/office/drawing/2014/main" id="{48A60215-50C6-F15C-B004-8BD31AD50D42}"/>
              </a:ext>
            </a:extLst>
          </p:cNvPr>
          <p:cNvSpPr txBox="1"/>
          <p:nvPr/>
        </p:nvSpPr>
        <p:spPr>
          <a:xfrm>
            <a:off x="7441425" y="3788971"/>
            <a:ext cx="900432" cy="290800"/>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133">
                <a:solidFill>
                  <a:schemeClr val="bg1"/>
                </a:solidFill>
                <a:latin typeface="Fira Sans Extra Condensed Medium"/>
                <a:ea typeface="Fira Sans Extra Condensed Medium"/>
                <a:cs typeface="Fira Sans Extra Condensed Medium"/>
                <a:sym typeface="Fira Sans Extra Condensed Medium"/>
              </a:rPr>
              <a:t>Sim</a:t>
            </a:r>
            <a:endParaRPr sz="2133">
              <a:solidFill>
                <a:schemeClr val="bg1"/>
              </a:solidFill>
              <a:latin typeface="Fira Sans Extra Condensed Medium"/>
              <a:ea typeface="Fira Sans Extra Condensed Medium"/>
              <a:cs typeface="Fira Sans Extra Condensed Medium"/>
              <a:sym typeface="Fira Sans Extra Condensed Medium"/>
            </a:endParaRPr>
          </a:p>
        </p:txBody>
      </p:sp>
      <p:sp>
        <p:nvSpPr>
          <p:cNvPr id="21" name="Google Shape;2161;p45">
            <a:extLst>
              <a:ext uri="{FF2B5EF4-FFF2-40B4-BE49-F238E27FC236}">
                <a16:creationId xmlns:a16="http://schemas.microsoft.com/office/drawing/2014/main" id="{ADEFAC8A-0C92-9821-DAD5-D33B6A905C62}"/>
              </a:ext>
            </a:extLst>
          </p:cNvPr>
          <p:cNvSpPr txBox="1"/>
          <p:nvPr/>
        </p:nvSpPr>
        <p:spPr>
          <a:xfrm>
            <a:off x="7509232" y="5693393"/>
            <a:ext cx="788375" cy="306921"/>
          </a:xfrm>
          <a:prstGeom prst="rect">
            <a:avLst/>
          </a:prstGeom>
          <a:solidFill>
            <a:schemeClr val="accent2"/>
          </a:solidFill>
          <a:ln>
            <a:noFill/>
          </a:ln>
        </p:spPr>
        <p:txBody>
          <a:bodyPr spcFirstLastPara="1" wrap="square" lIns="121900" tIns="121900" rIns="121900" bIns="121900" anchor="ctr" anchorCtr="0">
            <a:noAutofit/>
          </a:bodyPr>
          <a:lstStyle/>
          <a:p>
            <a:pPr algn="ctr"/>
            <a:r>
              <a:rPr lang="en" sz="2133" dirty="0" err="1">
                <a:solidFill>
                  <a:schemeClr val="bg1"/>
                </a:solidFill>
                <a:latin typeface="Fira Sans Extra Condensed Medium"/>
                <a:ea typeface="Fira Sans Extra Condensed Medium"/>
                <a:cs typeface="Fira Sans Extra Condensed Medium"/>
                <a:sym typeface="Fira Sans Extra Condensed Medium"/>
              </a:rPr>
              <a:t>Não</a:t>
            </a:r>
            <a:endParaRPr sz="2133" dirty="0">
              <a:solidFill>
                <a:schemeClr val="bg1"/>
              </a:solidFill>
              <a:latin typeface="Fira Sans Extra Condensed Medium"/>
              <a:ea typeface="Fira Sans Extra Condensed Medium"/>
              <a:cs typeface="Fira Sans Extra Condensed Medium"/>
              <a:sym typeface="Fira Sans Extra Condensed Medium"/>
            </a:endParaRPr>
          </a:p>
        </p:txBody>
      </p:sp>
      <p:cxnSp>
        <p:nvCxnSpPr>
          <p:cNvPr id="26" name="Straight Connector 25">
            <a:extLst>
              <a:ext uri="{FF2B5EF4-FFF2-40B4-BE49-F238E27FC236}">
                <a16:creationId xmlns:a16="http://schemas.microsoft.com/office/drawing/2014/main" id="{19918AF6-30EF-0227-9259-918BFEA23012}"/>
              </a:ext>
            </a:extLst>
          </p:cNvPr>
          <p:cNvCxnSpPr>
            <a:cxnSpLocks/>
          </p:cNvCxnSpPr>
          <p:nvPr/>
        </p:nvCxnSpPr>
        <p:spPr>
          <a:xfrm>
            <a:off x="8814862" y="4885265"/>
            <a:ext cx="3772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25">
            <a:extLst>
              <a:ext uri="{FF2B5EF4-FFF2-40B4-BE49-F238E27FC236}">
                <a16:creationId xmlns:a16="http://schemas.microsoft.com/office/drawing/2014/main" id="{27200069-1487-A299-535A-E118918D0731}"/>
              </a:ext>
            </a:extLst>
          </p:cNvPr>
          <p:cNvCxnSpPr>
            <a:cxnSpLocks/>
          </p:cNvCxnSpPr>
          <p:nvPr/>
        </p:nvCxnSpPr>
        <p:spPr>
          <a:xfrm>
            <a:off x="8406940" y="3934120"/>
            <a:ext cx="408256" cy="116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25">
            <a:extLst>
              <a:ext uri="{FF2B5EF4-FFF2-40B4-BE49-F238E27FC236}">
                <a16:creationId xmlns:a16="http://schemas.microsoft.com/office/drawing/2014/main" id="{FE1EB01C-DEF7-3692-7E9D-BFAFA2C28D92}"/>
              </a:ext>
            </a:extLst>
          </p:cNvPr>
          <p:cNvCxnSpPr>
            <a:cxnSpLocks/>
          </p:cNvCxnSpPr>
          <p:nvPr/>
        </p:nvCxnSpPr>
        <p:spPr>
          <a:xfrm>
            <a:off x="8311341" y="5824781"/>
            <a:ext cx="4663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Google Shape;2198;p45">
            <a:extLst>
              <a:ext uri="{FF2B5EF4-FFF2-40B4-BE49-F238E27FC236}">
                <a16:creationId xmlns:a16="http://schemas.microsoft.com/office/drawing/2014/main" id="{EC1141FB-B4A2-7B25-602B-2130224EE223}"/>
              </a:ext>
            </a:extLst>
          </p:cNvPr>
          <p:cNvSpPr/>
          <p:nvPr/>
        </p:nvSpPr>
        <p:spPr>
          <a:xfrm rot="5400000" flipH="1">
            <a:off x="3230422" y="1267803"/>
            <a:ext cx="1013142" cy="3038444"/>
          </a:xfrm>
          <a:custGeom>
            <a:avLst/>
            <a:gdLst/>
            <a:ahLst/>
            <a:cxnLst/>
            <a:rect l="l" t="t" r="r" b="b"/>
            <a:pathLst>
              <a:path w="1" h="14235" fill="none" extrusionOk="0">
                <a:moveTo>
                  <a:pt x="1" y="1"/>
                </a:moveTo>
                <a:lnTo>
                  <a:pt x="1" y="14234"/>
                </a:lnTo>
              </a:path>
            </a:pathLst>
          </a:custGeom>
          <a:solidFill>
            <a:schemeClr val="accent2"/>
          </a:solidFill>
          <a:ln w="23100" cap="rnd" cmpd="sng">
            <a:solidFill>
              <a:schemeClr val="dk1"/>
            </a:solidFill>
            <a:prstDash val="solid"/>
            <a:miter lim="36970"/>
            <a:headEnd type="none" w="sm" len="sm"/>
            <a:tailEnd type="none" w="sm" len="sm"/>
          </a:ln>
        </p:spPr>
        <p:txBody>
          <a:bodyPr spcFirstLastPara="1" wrap="square" lIns="121900" tIns="121900" rIns="121900" bIns="121900" anchor="ctr" anchorCtr="0">
            <a:noAutofit/>
          </a:bodyPr>
          <a:lstStyle/>
          <a:p>
            <a:endParaRPr sz="2400"/>
          </a:p>
        </p:txBody>
      </p:sp>
      <p:sp>
        <p:nvSpPr>
          <p:cNvPr id="24" name="Google Shape;2198;p45">
            <a:extLst>
              <a:ext uri="{FF2B5EF4-FFF2-40B4-BE49-F238E27FC236}">
                <a16:creationId xmlns:a16="http://schemas.microsoft.com/office/drawing/2014/main" id="{9E93A3ED-BDE6-0446-DD1D-87AE7D62B39D}"/>
              </a:ext>
            </a:extLst>
          </p:cNvPr>
          <p:cNvSpPr/>
          <p:nvPr/>
        </p:nvSpPr>
        <p:spPr>
          <a:xfrm flipH="1">
            <a:off x="2201063" y="2282503"/>
            <a:ext cx="45719" cy="344888"/>
          </a:xfrm>
          <a:custGeom>
            <a:avLst/>
            <a:gdLst/>
            <a:ahLst/>
            <a:cxnLst/>
            <a:rect l="l" t="t" r="r" b="b"/>
            <a:pathLst>
              <a:path w="1" h="14235" fill="none" extrusionOk="0">
                <a:moveTo>
                  <a:pt x="1" y="1"/>
                </a:moveTo>
                <a:lnTo>
                  <a:pt x="1" y="14234"/>
                </a:lnTo>
              </a:path>
            </a:pathLst>
          </a:custGeom>
          <a:solidFill>
            <a:schemeClr val="accent2"/>
          </a:solidFill>
          <a:ln w="23100" cap="rnd" cmpd="sng">
            <a:solidFill>
              <a:schemeClr val="dk1"/>
            </a:solidFill>
            <a:prstDash val="solid"/>
            <a:miter lim="36970"/>
            <a:headEnd type="none" w="sm" len="sm"/>
            <a:tailEnd type="none" w="sm" len="sm"/>
          </a:ln>
        </p:spPr>
        <p:txBody>
          <a:bodyPr spcFirstLastPara="1" wrap="square" lIns="121900" tIns="121900" rIns="121900" bIns="121900" anchor="ctr" anchorCtr="0">
            <a:noAutofit/>
          </a:bodyPr>
          <a:lstStyle/>
          <a:p>
            <a:endParaRPr sz="2400"/>
          </a:p>
        </p:txBody>
      </p:sp>
      <p:sp>
        <p:nvSpPr>
          <p:cNvPr id="25" name="Google Shape;2198;p45">
            <a:extLst>
              <a:ext uri="{FF2B5EF4-FFF2-40B4-BE49-F238E27FC236}">
                <a16:creationId xmlns:a16="http://schemas.microsoft.com/office/drawing/2014/main" id="{83C932A0-E873-EFEE-2124-1C93C9EC44E6}"/>
              </a:ext>
            </a:extLst>
          </p:cNvPr>
          <p:cNvSpPr/>
          <p:nvPr/>
        </p:nvSpPr>
        <p:spPr>
          <a:xfrm flipH="1">
            <a:off x="5275213" y="2242217"/>
            <a:ext cx="45719" cy="344888"/>
          </a:xfrm>
          <a:custGeom>
            <a:avLst/>
            <a:gdLst/>
            <a:ahLst/>
            <a:cxnLst/>
            <a:rect l="l" t="t" r="r" b="b"/>
            <a:pathLst>
              <a:path w="1" h="14235" fill="none" extrusionOk="0">
                <a:moveTo>
                  <a:pt x="1" y="1"/>
                </a:moveTo>
                <a:lnTo>
                  <a:pt x="1" y="14234"/>
                </a:lnTo>
              </a:path>
            </a:pathLst>
          </a:custGeom>
          <a:solidFill>
            <a:schemeClr val="accent2"/>
          </a:solidFill>
          <a:ln w="23100" cap="rnd" cmpd="sng">
            <a:solidFill>
              <a:schemeClr val="dk1"/>
            </a:solidFill>
            <a:prstDash val="solid"/>
            <a:miter lim="36970"/>
            <a:headEnd type="none" w="sm" len="sm"/>
            <a:tailEnd type="none" w="sm" len="sm"/>
          </a:ln>
        </p:spPr>
        <p:txBody>
          <a:bodyPr spcFirstLastPara="1" wrap="square" lIns="121900" tIns="121900" rIns="121900" bIns="121900" anchor="ctr" anchorCtr="0">
            <a:noAutofit/>
          </a:bodyPr>
          <a:lstStyle/>
          <a:p>
            <a:endParaRPr sz="2400"/>
          </a:p>
        </p:txBody>
      </p:sp>
      <p:sp>
        <p:nvSpPr>
          <p:cNvPr id="27" name="Google Shape;2198;p45">
            <a:extLst>
              <a:ext uri="{FF2B5EF4-FFF2-40B4-BE49-F238E27FC236}">
                <a16:creationId xmlns:a16="http://schemas.microsoft.com/office/drawing/2014/main" id="{DD6761DE-EF6C-8DC7-C932-20047989BDD5}"/>
              </a:ext>
            </a:extLst>
          </p:cNvPr>
          <p:cNvSpPr/>
          <p:nvPr/>
        </p:nvSpPr>
        <p:spPr>
          <a:xfrm rot="10800000" flipH="1">
            <a:off x="7807820" y="3945749"/>
            <a:ext cx="1007042" cy="1879031"/>
          </a:xfrm>
          <a:custGeom>
            <a:avLst/>
            <a:gdLst/>
            <a:ahLst/>
            <a:cxnLst/>
            <a:rect l="l" t="t" r="r" b="b"/>
            <a:pathLst>
              <a:path w="1" h="14235" fill="none" extrusionOk="0">
                <a:moveTo>
                  <a:pt x="1" y="1"/>
                </a:moveTo>
                <a:lnTo>
                  <a:pt x="1" y="14234"/>
                </a:lnTo>
              </a:path>
            </a:pathLst>
          </a:custGeom>
          <a:solidFill>
            <a:schemeClr val="accent2"/>
          </a:solidFill>
          <a:ln w="23100" cap="rnd" cmpd="sng">
            <a:solidFill>
              <a:schemeClr val="dk1"/>
            </a:solidFill>
            <a:prstDash val="solid"/>
            <a:miter lim="36970"/>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6DE54C-BFFA-C643-BBA0-9C937C37C4EC}"/>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3600" kern="1200" cap="all" spc="200" baseline="0" dirty="0" err="1">
                <a:solidFill>
                  <a:srgbClr val="262626"/>
                </a:solidFill>
                <a:latin typeface="Calibri" panose="020F0502020204030204" pitchFamily="34" charset="0"/>
                <a:cs typeface="Calibri" panose="020F0502020204030204" pitchFamily="34" charset="0"/>
              </a:rPr>
              <a:t>Demanda</a:t>
            </a:r>
            <a:r>
              <a:rPr lang="en-US" sz="3600" kern="1200" cap="all" spc="200" baseline="0" dirty="0">
                <a:solidFill>
                  <a:srgbClr val="262626"/>
                </a:solidFill>
                <a:latin typeface="Calibri" panose="020F0502020204030204" pitchFamily="34" charset="0"/>
                <a:cs typeface="Calibri" panose="020F0502020204030204" pitchFamily="34" charset="0"/>
              </a:rPr>
              <a:t> </a:t>
            </a:r>
            <a:r>
              <a:rPr lang="en-US" sz="3600" kern="1200" cap="all" spc="200" baseline="0" dirty="0" err="1">
                <a:solidFill>
                  <a:srgbClr val="262626"/>
                </a:solidFill>
                <a:latin typeface="Calibri" panose="020F0502020204030204" pitchFamily="34" charset="0"/>
                <a:cs typeface="Calibri" panose="020F0502020204030204" pitchFamily="34" charset="0"/>
              </a:rPr>
              <a:t>agregada</a:t>
            </a:r>
            <a:r>
              <a:rPr lang="en-US" sz="3600" kern="1200" cap="all" spc="200" baseline="0" dirty="0">
                <a:solidFill>
                  <a:srgbClr val="262626"/>
                </a:solidFill>
                <a:latin typeface="Calibri" panose="020F0502020204030204" pitchFamily="34" charset="0"/>
                <a:cs typeface="Calibri" panose="020F0502020204030204" pitchFamily="34" charset="0"/>
              </a:rPr>
              <a:t>: </a:t>
            </a:r>
            <a:br>
              <a:rPr lang="en-US" sz="3600" kern="1200" cap="all" spc="200" baseline="0" dirty="0">
                <a:solidFill>
                  <a:srgbClr val="262626"/>
                </a:solidFill>
                <a:latin typeface="Calibri" panose="020F0502020204030204" pitchFamily="34" charset="0"/>
                <a:cs typeface="Calibri" panose="020F0502020204030204" pitchFamily="34" charset="0"/>
              </a:rPr>
            </a:br>
            <a:r>
              <a:rPr lang="en-US" sz="3600" kern="1200" cap="all" spc="200" baseline="0" dirty="0" err="1">
                <a:solidFill>
                  <a:srgbClr val="262626"/>
                </a:solidFill>
                <a:latin typeface="Calibri" panose="020F0502020204030204" pitchFamily="34" charset="0"/>
                <a:cs typeface="Calibri" panose="020F0502020204030204" pitchFamily="34" charset="0"/>
              </a:rPr>
              <a:t>bem</a:t>
            </a:r>
            <a:r>
              <a:rPr lang="en-US" sz="3600" kern="1200" cap="all" spc="200" baseline="0" dirty="0">
                <a:solidFill>
                  <a:srgbClr val="262626"/>
                </a:solidFill>
                <a:latin typeface="Calibri" panose="020F0502020204030204" pitchFamily="34" charset="0"/>
                <a:cs typeface="Calibri" panose="020F0502020204030204" pitchFamily="34" charset="0"/>
              </a:rPr>
              <a:t> </a:t>
            </a:r>
            <a:r>
              <a:rPr lang="en-US" sz="3600" kern="1200" cap="all" spc="200" baseline="0" dirty="0" err="1">
                <a:solidFill>
                  <a:srgbClr val="262626"/>
                </a:solidFill>
                <a:latin typeface="Calibri" panose="020F0502020204030204" pitchFamily="34" charset="0"/>
                <a:cs typeface="Calibri" panose="020F0502020204030204" pitchFamily="34" charset="0"/>
              </a:rPr>
              <a:t>público</a:t>
            </a:r>
            <a:r>
              <a:rPr lang="en-US" sz="3600" kern="1200" cap="all" spc="200" baseline="0" dirty="0">
                <a:solidFill>
                  <a:srgbClr val="262626"/>
                </a:solidFill>
                <a:latin typeface="Calibri" panose="020F0502020204030204" pitchFamily="34" charset="0"/>
                <a:cs typeface="Calibri" panose="020F0502020204030204" pitchFamily="34" charset="0"/>
              </a:rPr>
              <a:t> e </a:t>
            </a:r>
            <a:r>
              <a:rPr lang="en-US" sz="3600" kern="1200" cap="all" spc="200" baseline="0" dirty="0" err="1">
                <a:solidFill>
                  <a:srgbClr val="262626"/>
                </a:solidFill>
                <a:latin typeface="Calibri" panose="020F0502020204030204" pitchFamily="34" charset="0"/>
                <a:cs typeface="Calibri" panose="020F0502020204030204" pitchFamily="34" charset="0"/>
              </a:rPr>
              <a:t>bem</a:t>
            </a:r>
            <a:r>
              <a:rPr lang="en-US" sz="3600" kern="1200" cap="all" spc="200" baseline="0" dirty="0">
                <a:solidFill>
                  <a:srgbClr val="262626"/>
                </a:solidFill>
                <a:latin typeface="Calibri" panose="020F0502020204030204" pitchFamily="34" charset="0"/>
                <a:cs typeface="Calibri" panose="020F0502020204030204" pitchFamily="34" charset="0"/>
              </a:rPr>
              <a:t> privado</a:t>
            </a:r>
          </a:p>
        </p:txBody>
      </p:sp>
    </p:spTree>
    <p:extLst>
      <p:ext uri="{BB962C8B-B14F-4D97-AF65-F5344CB8AC3E}">
        <p14:creationId xmlns:p14="http://schemas.microsoft.com/office/powerpoint/2010/main" val="296422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365127"/>
            <a:ext cx="10515600" cy="752475"/>
          </a:xfrm>
        </p:spPr>
        <p:txBody>
          <a:bodyPr>
            <a:normAutofit fontScale="90000"/>
          </a:bodyPr>
          <a:lstStyle/>
          <a:p>
            <a:r>
              <a:rPr lang="en-US" err="1"/>
              <a:t>Bem</a:t>
            </a:r>
            <a:r>
              <a:rPr lang="en-US"/>
              <a:t> </a:t>
            </a:r>
            <a:r>
              <a:rPr lang="en-US" err="1"/>
              <a:t>privado</a:t>
            </a:r>
            <a:r>
              <a:rPr lang="en-US"/>
              <a:t> – soma horizontal para </a:t>
            </a:r>
            <a:r>
              <a:rPr lang="en-US" err="1"/>
              <a:t>obtenção</a:t>
            </a:r>
            <a:r>
              <a:rPr lang="en-US"/>
              <a:t> da </a:t>
            </a:r>
            <a:r>
              <a:rPr lang="en-US" err="1"/>
              <a:t>Demanda</a:t>
            </a:r>
            <a:r>
              <a:rPr lang="en-US"/>
              <a:t> </a:t>
            </a:r>
            <a:r>
              <a:rPr lang="en-US" err="1"/>
              <a:t>Agregada</a:t>
            </a:r>
            <a:endParaRPr lang="en-US"/>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5232400"/>
            <a:ext cx="56769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V="1">
            <a:off x="2730500" y="1625601"/>
            <a:ext cx="0" cy="36068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2171700" y="1625599"/>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8545892" y="5232400"/>
            <a:ext cx="340158" cy="369332"/>
          </a:xfrm>
          <a:prstGeom prst="rect">
            <a:avLst/>
          </a:prstGeom>
          <a:noFill/>
        </p:spPr>
        <p:txBody>
          <a:bodyPr wrap="none" rtlCol="0">
            <a:spAutoFit/>
          </a:bodyPr>
          <a:lstStyle/>
          <a:p>
            <a:r>
              <a:rPr lang="en-US"/>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2501900"/>
            <a:ext cx="3098800" cy="27305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30500" y="3886200"/>
            <a:ext cx="1447800" cy="134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2273300"/>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5309632"/>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3701534"/>
            <a:ext cx="301686" cy="369332"/>
          </a:xfrm>
          <a:prstGeom prst="rect">
            <a:avLst/>
          </a:prstGeom>
          <a:noFill/>
        </p:spPr>
        <p:txBody>
          <a:bodyPr wrap="non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93897" y="5244069"/>
            <a:ext cx="301686" cy="369332"/>
          </a:xfrm>
          <a:prstGeom prst="rect">
            <a:avLst/>
          </a:prstGeom>
          <a:noFill/>
        </p:spPr>
        <p:txBody>
          <a:bodyPr wrap="none" rtlCol="0">
            <a:spAutoFit/>
          </a:bodyPr>
          <a:lstStyle/>
          <a:p>
            <a:r>
              <a:rPr lang="en-US"/>
              <a:t>3</a:t>
            </a:r>
          </a:p>
        </p:txBody>
      </p:sp>
      <p:sp>
        <p:nvSpPr>
          <p:cNvPr id="3" name="CaixaDeTexto 2"/>
          <p:cNvSpPr txBox="1"/>
          <p:nvPr/>
        </p:nvSpPr>
        <p:spPr>
          <a:xfrm>
            <a:off x="4937179" y="1262420"/>
            <a:ext cx="6940442" cy="830997"/>
          </a:xfrm>
          <a:prstGeom prst="rect">
            <a:avLst/>
          </a:prstGeom>
          <a:noFill/>
        </p:spPr>
        <p:txBody>
          <a:bodyPr wrap="square" rtlCol="0">
            <a:spAutoFit/>
          </a:bodyPr>
          <a:lstStyle/>
          <a:p>
            <a:r>
              <a:rPr lang="pt-BR" sz="2400" dirty="0">
                <a:latin typeface="Calibri" panose="020F0502020204030204" pitchFamily="34" charset="0"/>
                <a:cs typeface="Calibri" panose="020F0502020204030204" pitchFamily="34" charset="0"/>
              </a:rPr>
              <a:t>Procedimento para determinar a demanda agregada: </a:t>
            </a:r>
          </a:p>
          <a:p>
            <a:r>
              <a:rPr lang="pt-BR" sz="2400" dirty="0">
                <a:latin typeface="Calibri" panose="020F0502020204030204" pitchFamily="34" charset="0"/>
                <a:cs typeface="Calibri" panose="020F0502020204030204" pitchFamily="34" charset="0"/>
              </a:rPr>
              <a:t>Somar as quantidades para cada preço</a:t>
            </a:r>
          </a:p>
        </p:txBody>
      </p:sp>
    </p:spTree>
    <p:extLst>
      <p:ext uri="{BB962C8B-B14F-4D97-AF65-F5344CB8AC3E}">
        <p14:creationId xmlns:p14="http://schemas.microsoft.com/office/powerpoint/2010/main" val="1402571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 y="289560"/>
            <a:ext cx="6788257" cy="6568440"/>
          </a:xfrm>
        </p:spPr>
        <p:txBody>
          <a:bodyPr>
            <a:normAutofit fontScale="92500" lnSpcReduction="10000"/>
          </a:bodyPr>
          <a:lstStyle/>
          <a:p>
            <a:endParaRPr lang="pt-BR" sz="2400" b="1" dirty="0">
              <a:latin typeface="Calibri" panose="020F0502020204030204" pitchFamily="34" charset="0"/>
              <a:cs typeface="Calibri" panose="020F0502020204030204" pitchFamily="34" charset="0"/>
            </a:endParaRPr>
          </a:p>
          <a:p>
            <a:pPr marL="0" indent="0">
              <a:buNone/>
            </a:pPr>
            <a:r>
              <a:rPr lang="pt-BR" sz="2400" dirty="0">
                <a:latin typeface="Calibri" panose="020F0502020204030204" pitchFamily="34" charset="0"/>
                <a:cs typeface="Calibri" panose="020F0502020204030204" pitchFamily="34" charset="0"/>
              </a:rPr>
              <a:t>Observações sobre o “Equilíbrio” de “Mercado” de Bens Públicos:</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  (1)  Decisões sobre o nível de bens públicos são tomadas no processo político-social por governos, partidos políticos e por políticos, e não por indivíduos na sociedade. </a:t>
            </a:r>
          </a:p>
          <a:p>
            <a:r>
              <a:rPr lang="pt-BR" sz="2400" dirty="0">
                <a:latin typeface="Calibri" panose="020F0502020204030204" pitchFamily="34" charset="0"/>
                <a:cs typeface="Calibri" panose="020F0502020204030204" pitchFamily="34" charset="0"/>
              </a:rPr>
              <a:t>Assim sendo, se a produção de bens públicos ocorre ou não de maneira eficiente, depende da natureza do processo político.</a:t>
            </a:r>
          </a:p>
          <a:p>
            <a:endParaRPr lang="pt-BR" sz="2400" dirty="0">
              <a:latin typeface="Calibri" panose="020F0502020204030204" pitchFamily="34" charset="0"/>
              <a:cs typeface="Calibri" panose="020F0502020204030204" pitchFamily="34" charset="0"/>
            </a:endParaRPr>
          </a:p>
          <a:p>
            <a:r>
              <a:rPr lang="pt-BR" sz="2400" dirty="0">
                <a:latin typeface="Calibri" panose="020F0502020204030204" pitchFamily="34" charset="0"/>
                <a:cs typeface="Calibri" panose="020F0502020204030204" pitchFamily="34" charset="0"/>
              </a:rPr>
              <a:t>  (2) Diferentemente do que ocorre em mercados privados de bens e serviços  (</a:t>
            </a:r>
            <a:r>
              <a:rPr lang="pt-BR" sz="2400" b="1" dirty="0">
                <a:latin typeface="Calibri" panose="020F0502020204030204" pitchFamily="34" charset="0"/>
                <a:cs typeface="Calibri" panose="020F0502020204030204" pitchFamily="34" charset="0"/>
              </a:rPr>
              <a:t>mesmo preço e quantidades distintas de bens a indivíduos distintos</a:t>
            </a:r>
            <a:r>
              <a:rPr lang="pt-BR" sz="2400" i="1" dirty="0">
                <a:latin typeface="Calibri" panose="020F0502020204030204" pitchFamily="34" charset="0"/>
                <a:cs typeface="Calibri" panose="020F0502020204030204" pitchFamily="34" charset="0"/>
              </a:rPr>
              <a:t>), o  “mercado” de bens públicos provê uma mesma quantidade de bem público a todos os indivíduos e cobra diferentes valores (tributos)  pelo bem público.</a:t>
            </a:r>
          </a:p>
          <a:p>
            <a:endParaRPr lang="pt-BR" sz="2000" i="1" dirty="0"/>
          </a:p>
          <a:p>
            <a:pPr marL="0" indent="0">
              <a:buNone/>
            </a:pPr>
            <a:endParaRPr lang="pt-BR" sz="2000" b="1" i="1" dirty="0"/>
          </a:p>
          <a:p>
            <a:endParaRPr lang="pt-BR" sz="2000" b="1" dirty="0"/>
          </a:p>
        </p:txBody>
      </p:sp>
      <p:pic>
        <p:nvPicPr>
          <p:cNvPr id="13" name="Picture 4" descr="Uma pessoa numa multidão">
            <a:extLst>
              <a:ext uri="{FF2B5EF4-FFF2-40B4-BE49-F238E27FC236}">
                <a16:creationId xmlns:a16="http://schemas.microsoft.com/office/drawing/2014/main" id="{03756C2F-7C34-654B-7DF8-B4A969955CC4}"/>
              </a:ext>
            </a:extLst>
          </p:cNvPr>
          <p:cNvPicPr>
            <a:picLocks noChangeAspect="1"/>
          </p:cNvPicPr>
          <p:nvPr/>
        </p:nvPicPr>
        <p:blipFill rotWithShape="1">
          <a:blip r:embed="rId2"/>
          <a:srcRect l="15905" r="8986"/>
          <a:stretch/>
        </p:blipFill>
        <p:spPr>
          <a:xfrm>
            <a:off x="7423688" y="1295416"/>
            <a:ext cx="4768312"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Tree>
    <p:extLst>
      <p:ext uri="{BB962C8B-B14F-4D97-AF65-F5344CB8AC3E}">
        <p14:creationId xmlns:p14="http://schemas.microsoft.com/office/powerpoint/2010/main" val="273892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2A4BD0E-F214-583F-E445-FA92A9CAC2F0}"/>
              </a:ext>
            </a:extLst>
          </p:cNvPr>
          <p:cNvSpPr>
            <a:spLocks noGrp="1"/>
          </p:cNvSpPr>
          <p:nvPr>
            <p:ph type="title"/>
          </p:nvPr>
        </p:nvSpPr>
        <p:spPr>
          <a:xfrm>
            <a:off x="2230954" y="59436"/>
            <a:ext cx="7729728" cy="813816"/>
          </a:xfrm>
          <a:solidFill>
            <a:srgbClr val="FFFFFF"/>
          </a:solidFill>
        </p:spPr>
        <p:txBody>
          <a:bodyPr>
            <a:normAutofit/>
          </a:bodyPr>
          <a:lstStyle/>
          <a:p>
            <a:r>
              <a:rPr lang="pt-BR" dirty="0"/>
              <a:t>Demanda pelo bem público</a:t>
            </a:r>
          </a:p>
        </p:txBody>
      </p:sp>
      <p:sp>
        <p:nvSpPr>
          <p:cNvPr id="3" name="Espaço Reservado para Conteúdo 2">
            <a:extLst>
              <a:ext uri="{FF2B5EF4-FFF2-40B4-BE49-F238E27FC236}">
                <a16:creationId xmlns:a16="http://schemas.microsoft.com/office/drawing/2014/main" id="{B33119EC-EAB8-1C08-E273-4C6F97B4028E}"/>
              </a:ext>
            </a:extLst>
          </p:cNvPr>
          <p:cNvSpPr>
            <a:spLocks noGrp="1"/>
          </p:cNvSpPr>
          <p:nvPr>
            <p:ph idx="1"/>
          </p:nvPr>
        </p:nvSpPr>
        <p:spPr>
          <a:xfrm>
            <a:off x="1442590" y="1384685"/>
            <a:ext cx="9344229" cy="4070717"/>
          </a:xfrm>
        </p:spPr>
        <p:txBody>
          <a:bodyPr>
            <a:normAutofit/>
          </a:bodyPr>
          <a:lstStyle/>
          <a:p>
            <a:endPar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endParaRPr>
          </a:p>
          <a:p>
            <a:r>
              <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A demanda por bens públicos é calculada como uma </a:t>
            </a:r>
            <a:r>
              <a:rPr lang="pt-BR" sz="2000" b="1"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soma vertical </a:t>
            </a:r>
            <a:r>
              <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porque o valor </a:t>
            </a:r>
            <a:r>
              <a:rPr lang="pt-BR" sz="2000" b="1"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total da demanda por um bem público é a soma dos valores que cada indivíduo atribui a ele, independentemente de quantos forem os indivíduos utilizando o bem simultaneamente.</a:t>
            </a:r>
          </a:p>
          <a:p>
            <a:endParaRPr lang="pt-BR" sz="2000" b="1" kern="100" dirty="0">
              <a:solidFill>
                <a:srgbClr val="404040"/>
              </a:solidFill>
              <a:latin typeface="Calibri" panose="020F0502020204030204" pitchFamily="34" charset="0"/>
              <a:ea typeface="Aptos" panose="020B0004020202020204" pitchFamily="34" charset="0"/>
              <a:cs typeface="Calibri" panose="020F0502020204030204" pitchFamily="34" charset="0"/>
            </a:endParaRPr>
          </a:p>
          <a:p>
            <a:r>
              <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 Isso é uma consequência direta da natureza não rival e não excludente dos bens públicos, onde o consumo de uma pessoa não reduz a disponibilidade para outra pessoa usar o mesmo bem ou serviço, tampouco restringe o uso por qualquer indivíduos que queira acessar.</a:t>
            </a:r>
          </a:p>
          <a:p>
            <a:pPr marL="0" indent="0">
              <a:buNone/>
            </a:pPr>
            <a:r>
              <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 </a:t>
            </a:r>
          </a:p>
        </p:txBody>
      </p:sp>
    </p:spTree>
    <p:extLst>
      <p:ext uri="{BB962C8B-B14F-4D97-AF65-F5344CB8AC3E}">
        <p14:creationId xmlns:p14="http://schemas.microsoft.com/office/powerpoint/2010/main" val="229739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2A4BD0E-F214-583F-E445-FA92A9CAC2F0}"/>
              </a:ext>
            </a:extLst>
          </p:cNvPr>
          <p:cNvSpPr>
            <a:spLocks noGrp="1"/>
          </p:cNvSpPr>
          <p:nvPr>
            <p:ph type="title"/>
          </p:nvPr>
        </p:nvSpPr>
        <p:spPr>
          <a:xfrm>
            <a:off x="2230954" y="148773"/>
            <a:ext cx="7729728" cy="911931"/>
          </a:xfrm>
          <a:solidFill>
            <a:srgbClr val="FFFFFF"/>
          </a:solidFill>
        </p:spPr>
        <p:txBody>
          <a:bodyPr>
            <a:normAutofit/>
          </a:bodyPr>
          <a:lstStyle/>
          <a:p>
            <a:r>
              <a:rPr lang="pt-BR" dirty="0"/>
              <a:t>Demanda pelo bem público</a:t>
            </a:r>
          </a:p>
        </p:txBody>
      </p:sp>
      <p:sp>
        <p:nvSpPr>
          <p:cNvPr id="3" name="Espaço Reservado para Conteúdo 2">
            <a:extLst>
              <a:ext uri="{FF2B5EF4-FFF2-40B4-BE49-F238E27FC236}">
                <a16:creationId xmlns:a16="http://schemas.microsoft.com/office/drawing/2014/main" id="{B33119EC-EAB8-1C08-E273-4C6F97B4028E}"/>
              </a:ext>
            </a:extLst>
          </p:cNvPr>
          <p:cNvSpPr>
            <a:spLocks noGrp="1"/>
          </p:cNvSpPr>
          <p:nvPr>
            <p:ph idx="1"/>
          </p:nvPr>
        </p:nvSpPr>
        <p:spPr>
          <a:xfrm>
            <a:off x="1381492" y="1248156"/>
            <a:ext cx="9428652" cy="4055219"/>
          </a:xfrm>
        </p:spPr>
        <p:txBody>
          <a:bodyPr>
            <a:noAutofit/>
          </a:bodyPr>
          <a:lstStyle/>
          <a:p>
            <a:pPr marL="0" indent="0">
              <a:buNone/>
            </a:pPr>
            <a:r>
              <a:rPr lang="pt-BR" sz="2000" kern="100" dirty="0">
                <a:effectLst/>
                <a:latin typeface="Calibri" panose="020F0502020204030204" pitchFamily="34" charset="0"/>
                <a:ea typeface="Aptos" panose="020B0004020202020204" pitchFamily="34" charset="0"/>
                <a:cs typeface="Calibri" panose="020F0502020204030204" pitchFamily="34" charset="0"/>
              </a:rPr>
              <a:t>Vamos considerar um exemplo prático: </a:t>
            </a:r>
          </a:p>
          <a:p>
            <a:r>
              <a:rPr lang="pt-BR" sz="2000" kern="100" dirty="0">
                <a:effectLst/>
                <a:latin typeface="Calibri" panose="020F0502020204030204" pitchFamily="34" charset="0"/>
                <a:ea typeface="Aptos" panose="020B0004020202020204" pitchFamily="34" charset="0"/>
                <a:cs typeface="Calibri" panose="020F0502020204030204" pitchFamily="34" charset="0"/>
              </a:rPr>
              <a:t>Imagine que temos três pessoas em uma comunidade, e cada uma dessas pessoas tem uma valoração diferente para um bem público como um parque na comunidade. </a:t>
            </a:r>
          </a:p>
          <a:p>
            <a:r>
              <a:rPr lang="pt-BR" sz="2000" kern="100" dirty="0">
                <a:effectLst/>
                <a:latin typeface="Calibri" panose="020F0502020204030204" pitchFamily="34" charset="0"/>
                <a:ea typeface="Aptos" panose="020B0004020202020204" pitchFamily="34" charset="0"/>
                <a:cs typeface="Calibri" panose="020F0502020204030204" pitchFamily="34" charset="0"/>
              </a:rPr>
              <a:t>A primeira pessoa está disposta a pagar R$30 por mês para a manutenção do parque, a segunda pessoa, R$20, e a terceira pessoa, R$10.</a:t>
            </a:r>
          </a:p>
          <a:p>
            <a:pPr marL="0" indent="0">
              <a:buNone/>
            </a:pPr>
            <a:r>
              <a:rPr lang="pt-BR" sz="2000" kern="100" dirty="0">
                <a:effectLst/>
                <a:latin typeface="Calibri" panose="020F0502020204030204" pitchFamily="34" charset="0"/>
                <a:ea typeface="Aptos" panose="020B0004020202020204" pitchFamily="34" charset="0"/>
                <a:cs typeface="Calibri" panose="020F0502020204030204" pitchFamily="34" charset="0"/>
              </a:rPr>
              <a:t> </a:t>
            </a:r>
          </a:p>
          <a:p>
            <a:r>
              <a:rPr lang="pt-BR" sz="2000" kern="100" dirty="0">
                <a:effectLst/>
                <a:latin typeface="Calibri" panose="020F0502020204030204" pitchFamily="34" charset="0"/>
                <a:ea typeface="Aptos" panose="020B0004020202020204" pitchFamily="34" charset="0"/>
                <a:cs typeface="Calibri" panose="020F0502020204030204" pitchFamily="34" charset="0"/>
              </a:rPr>
              <a:t>Num mercado privado de bens rivais, como uma barra de chocolate ou uma camiseta, somaríamos essas valorações horizontalmente, pois cada unidade do bem é consumida por apenas uma pessoa. Ou seja, seria uma competição entre os três pelo bem.</a:t>
            </a:r>
          </a:p>
        </p:txBody>
      </p:sp>
    </p:spTree>
    <p:extLst>
      <p:ext uri="{BB962C8B-B14F-4D97-AF65-F5344CB8AC3E}">
        <p14:creationId xmlns:p14="http://schemas.microsoft.com/office/powerpoint/2010/main" val="975084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2A4BD0E-F214-583F-E445-FA92A9CAC2F0}"/>
              </a:ext>
            </a:extLst>
          </p:cNvPr>
          <p:cNvSpPr>
            <a:spLocks noGrp="1"/>
          </p:cNvSpPr>
          <p:nvPr>
            <p:ph type="title"/>
          </p:nvPr>
        </p:nvSpPr>
        <p:spPr>
          <a:xfrm>
            <a:off x="2230954" y="75303"/>
            <a:ext cx="7729728" cy="797949"/>
          </a:xfrm>
          <a:solidFill>
            <a:srgbClr val="FFFFFF"/>
          </a:solidFill>
        </p:spPr>
        <p:txBody>
          <a:bodyPr>
            <a:normAutofit/>
          </a:bodyPr>
          <a:lstStyle/>
          <a:p>
            <a:r>
              <a:rPr lang="pt-BR" dirty="0"/>
              <a:t>Demanda pelo bem público</a:t>
            </a:r>
          </a:p>
        </p:txBody>
      </p:sp>
      <p:sp>
        <p:nvSpPr>
          <p:cNvPr id="3" name="Espaço Reservado para Conteúdo 2">
            <a:extLst>
              <a:ext uri="{FF2B5EF4-FFF2-40B4-BE49-F238E27FC236}">
                <a16:creationId xmlns:a16="http://schemas.microsoft.com/office/drawing/2014/main" id="{B33119EC-EAB8-1C08-E273-4C6F97B4028E}"/>
              </a:ext>
            </a:extLst>
          </p:cNvPr>
          <p:cNvSpPr>
            <a:spLocks noGrp="1"/>
          </p:cNvSpPr>
          <p:nvPr>
            <p:ph idx="1"/>
          </p:nvPr>
        </p:nvSpPr>
        <p:spPr>
          <a:xfrm>
            <a:off x="1249679" y="1441342"/>
            <a:ext cx="9568137" cy="4168501"/>
          </a:xfrm>
        </p:spPr>
        <p:txBody>
          <a:bodyPr>
            <a:normAutofit fontScale="92500" lnSpcReduction="10000"/>
          </a:bodyPr>
          <a:lstStyle/>
          <a:p>
            <a:pPr>
              <a:lnSpc>
                <a:spcPct val="90000"/>
              </a:lnSpc>
            </a:pPr>
            <a:r>
              <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No entanto, um bem público como um parque e suas flores, pode ser desfrutado por todas essas pessoas ao mesmo tempo sem interferir na experiência do outro. Assim, quando medimos a demanda total pelo parque na comunidade, somamos os valores verticalmente.</a:t>
            </a:r>
          </a:p>
          <a:p>
            <a:pPr>
              <a:lnSpc>
                <a:spcPct val="90000"/>
              </a:lnSpc>
            </a:pPr>
            <a:endPar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endParaRPr>
          </a:p>
          <a:p>
            <a:pPr>
              <a:lnSpc>
                <a:spcPct val="90000"/>
              </a:lnSpc>
            </a:pPr>
            <a:r>
              <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 Nesse caso, a demanda total pela manutenção do parque é a soma de R$30 + R$20 + R$10, resultando em um valor total de R$60 por mês.</a:t>
            </a:r>
          </a:p>
          <a:p>
            <a:pPr>
              <a:lnSpc>
                <a:spcPct val="90000"/>
              </a:lnSpc>
            </a:pPr>
            <a:endParaRPr lang="pt-BR" sz="2000" kern="100" dirty="0">
              <a:solidFill>
                <a:srgbClr val="404040"/>
              </a:solidFill>
              <a:effectLst/>
              <a:latin typeface="Calibri" panose="020F0502020204030204" pitchFamily="34" charset="0"/>
              <a:ea typeface="Aptos" panose="020B0004020202020204" pitchFamily="34" charset="0"/>
              <a:cs typeface="Calibri" panose="020F0502020204030204" pitchFamily="34" charset="0"/>
            </a:endParaRPr>
          </a:p>
          <a:p>
            <a:pPr>
              <a:lnSpc>
                <a:spcPct val="90000"/>
              </a:lnSpc>
            </a:pPr>
            <a:r>
              <a:rPr lang="pt-BR" sz="20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É como se estivéssemos empilhando os valores de cada pessoa para determinar a disposição total a pagar da comunidade. </a:t>
            </a:r>
          </a:p>
          <a:p>
            <a:pPr>
              <a:lnSpc>
                <a:spcPct val="90000"/>
              </a:lnSpc>
            </a:pPr>
            <a:r>
              <a:rPr lang="pt-BR" sz="20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Isso reflete a ideia de que o bem-estar provido pelo parque é compartilhado e a utilidade que cada indivíduo obtém do parque se adiciona ao bem-estar da comunidade como um todo. </a:t>
            </a:r>
          </a:p>
          <a:p>
            <a:pPr>
              <a:lnSpc>
                <a:spcPct val="90000"/>
              </a:lnSpc>
            </a:pPr>
            <a:r>
              <a:rPr lang="pt-BR" sz="2000" dirty="0">
                <a:solidFill>
                  <a:srgbClr val="404040"/>
                </a:solidFill>
                <a:effectLst/>
                <a:latin typeface="Calibri" panose="020F0502020204030204" pitchFamily="34" charset="0"/>
                <a:ea typeface="Aptos" panose="020B0004020202020204" pitchFamily="34" charset="0"/>
                <a:cs typeface="Calibri" panose="020F0502020204030204" pitchFamily="34" charset="0"/>
              </a:rPr>
              <a:t>Portanto, a demanda total é uma medida agregada da valoração de cada indivíduo, ilustrando porque usamos a soma vertical para calcular a demanda por bens públi</a:t>
            </a:r>
            <a:r>
              <a:rPr lang="pt-BR" sz="2000" dirty="0">
                <a:solidFill>
                  <a:srgbClr val="404040"/>
                </a:solidFill>
                <a:latin typeface="Calibri" panose="020F0502020204030204" pitchFamily="34" charset="0"/>
                <a:ea typeface="Aptos" panose="020B0004020202020204" pitchFamily="34" charset="0"/>
                <a:cs typeface="Calibri" panose="020F0502020204030204" pitchFamily="34" charset="0"/>
              </a:rPr>
              <a:t>cos.</a:t>
            </a:r>
            <a:endParaRPr lang="pt-BR" sz="20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74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20798" y="370332"/>
            <a:ext cx="4476806" cy="1188720"/>
          </a:xfrm>
        </p:spPr>
        <p:txBody>
          <a:bodyPr>
            <a:normAutofit/>
          </a:bodyPr>
          <a:lstStyle/>
          <a:p>
            <a:r>
              <a:rPr lang="pt-BR">
                <a:latin typeface="Calibri" panose="020F0502020204030204" pitchFamily="34" charset="0"/>
                <a:cs typeface="Calibri" panose="020F0502020204030204" pitchFamily="34" charset="0"/>
              </a:rPr>
              <a:t>Falhas de Mercados</a:t>
            </a:r>
          </a:p>
        </p:txBody>
      </p:sp>
      <p:sp>
        <p:nvSpPr>
          <p:cNvPr id="3" name="Espaço Reservado para Conteúdo 2"/>
          <p:cNvSpPr>
            <a:spLocks noGrp="1"/>
          </p:cNvSpPr>
          <p:nvPr>
            <p:ph idx="1"/>
          </p:nvPr>
        </p:nvSpPr>
        <p:spPr>
          <a:xfrm>
            <a:off x="653705" y="1785258"/>
            <a:ext cx="5289900" cy="4115992"/>
          </a:xfrm>
        </p:spPr>
        <p:txBody>
          <a:bodyPr>
            <a:noAutofit/>
          </a:bodyPr>
          <a:lstStyle/>
          <a:p>
            <a:pPr marL="0" indent="0">
              <a:buNone/>
              <a:defRPr/>
            </a:pPr>
            <a:endParaRPr lang="pt-BR" sz="2400" dirty="0">
              <a:latin typeface="Calibri" panose="020F0502020204030204" pitchFamily="34" charset="0"/>
              <a:cs typeface="Calibri" panose="020F0502020204030204" pitchFamily="34" charset="0"/>
            </a:endParaRPr>
          </a:p>
          <a:p>
            <a:pPr marL="0" indent="0">
              <a:buNone/>
              <a:defRPr/>
            </a:pPr>
            <a:r>
              <a:rPr lang="pt-BR" sz="2400" dirty="0">
                <a:latin typeface="Calibri" panose="020F0502020204030204" pitchFamily="34" charset="0"/>
                <a:cs typeface="Calibri" panose="020F0502020204030204" pitchFamily="34" charset="0"/>
              </a:rPr>
              <a:t>A Teoria das Finanças Públicas gira em torno da existência das falhas de mercado impedindo a economia de alcançar o estado de bem-estar social por meio do livre mercado sem a interferência do governo.</a:t>
            </a:r>
          </a:p>
          <a:p>
            <a:pPr marL="0" indent="0">
              <a:buNone/>
              <a:defRPr/>
            </a:pPr>
            <a:endParaRPr lang="pt-BR" sz="2400" dirty="0">
              <a:latin typeface="Calibri" panose="020F0502020204030204" pitchFamily="34" charset="0"/>
              <a:ea typeface="Al Nile" charset="-78"/>
              <a:cs typeface="Calibri" panose="020F0502020204030204" pitchFamily="34" charset="0"/>
            </a:endParaRPr>
          </a:p>
          <a:p>
            <a:pPr marL="0" indent="0">
              <a:buNone/>
              <a:defRPr/>
            </a:pPr>
            <a:endParaRPr lang="pt-BR" sz="2000" dirty="0">
              <a:cs typeface="Al Nile" charset="-78"/>
            </a:endParaRPr>
          </a:p>
          <a:p>
            <a:pPr marL="0" indent="0">
              <a:buNone/>
              <a:defRPr/>
            </a:pPr>
            <a:endParaRPr lang="pt-BR" sz="2000" dirty="0">
              <a:cs typeface="Al Nile" charset="-78"/>
            </a:endParaRPr>
          </a:p>
          <a:p>
            <a:pPr marL="0" indent="0">
              <a:buNone/>
              <a:defRPr/>
            </a:pPr>
            <a:endParaRPr lang="pt-BR" sz="2000" dirty="0">
              <a:cs typeface="Al Nile" charset="-78"/>
            </a:endParaRPr>
          </a:p>
          <a:p>
            <a:pPr marL="0" indent="0">
              <a:buNone/>
              <a:defRPr/>
            </a:pPr>
            <a:endParaRPr lang="pt-BR" sz="2000" dirty="0">
              <a:cs typeface="Al Nile" charset="-78"/>
            </a:endParaRPr>
          </a:p>
        </p:txBody>
      </p:sp>
      <p:sp>
        <p:nvSpPr>
          <p:cNvPr id="9" name="Rectangle 8">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m 3"/>
          <p:cNvPicPr>
            <a:picLocks noChangeAspect="1"/>
          </p:cNvPicPr>
          <p:nvPr/>
        </p:nvPicPr>
        <p:blipFill>
          <a:blip r:embed="rId2"/>
          <a:stretch>
            <a:fillRect/>
          </a:stretch>
        </p:blipFill>
        <p:spPr>
          <a:xfrm>
            <a:off x="5943605" y="933493"/>
            <a:ext cx="5799022" cy="4936557"/>
          </a:xfrm>
          <a:prstGeom prst="rect">
            <a:avLst/>
          </a:prstGeom>
        </p:spPr>
      </p:pic>
    </p:spTree>
    <p:extLst>
      <p:ext uri="{BB962C8B-B14F-4D97-AF65-F5344CB8AC3E}">
        <p14:creationId xmlns:p14="http://schemas.microsoft.com/office/powerpoint/2010/main" val="5841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365127"/>
            <a:ext cx="10515600" cy="752475"/>
          </a:xfrm>
        </p:spPr>
        <p:txBody>
          <a:bodyPr>
            <a:normAutofit fontScale="90000"/>
          </a:bodyPr>
          <a:lstStyle/>
          <a:p>
            <a:r>
              <a:rPr lang="en-US" err="1"/>
              <a:t>Bem</a:t>
            </a:r>
            <a:r>
              <a:rPr lang="en-US"/>
              <a:t> </a:t>
            </a:r>
            <a:r>
              <a:rPr lang="en-US" err="1"/>
              <a:t>privado</a:t>
            </a:r>
            <a:r>
              <a:rPr lang="en-US"/>
              <a:t> – soma horizontal para </a:t>
            </a:r>
            <a:r>
              <a:rPr lang="en-US" err="1"/>
              <a:t>obtenção</a:t>
            </a:r>
            <a:r>
              <a:rPr lang="en-US"/>
              <a:t> da </a:t>
            </a:r>
            <a:r>
              <a:rPr lang="en-US" err="1"/>
              <a:t>Demanda</a:t>
            </a:r>
            <a:r>
              <a:rPr lang="en-US"/>
              <a:t> </a:t>
            </a:r>
            <a:r>
              <a:rPr lang="en-US" err="1"/>
              <a:t>Agregada</a:t>
            </a:r>
            <a:endParaRPr lang="en-US"/>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5232400"/>
            <a:ext cx="567690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V="1">
            <a:off x="2730500" y="1625601"/>
            <a:ext cx="0" cy="3606801"/>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2171700" y="1625599"/>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8545892" y="5232400"/>
            <a:ext cx="340158" cy="369332"/>
          </a:xfrm>
          <a:prstGeom prst="rect">
            <a:avLst/>
          </a:prstGeom>
          <a:noFill/>
        </p:spPr>
        <p:txBody>
          <a:bodyPr wrap="none" rtlCol="0">
            <a:spAutoFit/>
          </a:bodyPr>
          <a:lstStyle/>
          <a:p>
            <a:r>
              <a:rPr lang="en-US"/>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2501900"/>
            <a:ext cx="3098800" cy="2730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30500" y="3886200"/>
            <a:ext cx="1447800" cy="13462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2273300"/>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5309632"/>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3701534"/>
            <a:ext cx="301686" cy="369332"/>
          </a:xfrm>
          <a:prstGeom prst="rect">
            <a:avLst/>
          </a:prstGeom>
          <a:noFill/>
        </p:spPr>
        <p:txBody>
          <a:bodyPr wrap="non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93897" y="5244069"/>
            <a:ext cx="301686" cy="369332"/>
          </a:xfrm>
          <a:prstGeom prst="rect">
            <a:avLst/>
          </a:prstGeom>
          <a:noFill/>
        </p:spPr>
        <p:txBody>
          <a:bodyPr wrap="none" rtlCol="0">
            <a:spAutoFit/>
          </a:bodyPr>
          <a:lstStyle/>
          <a:p>
            <a:r>
              <a:rPr lang="en-US"/>
              <a:t>3</a:t>
            </a:r>
          </a:p>
        </p:txBody>
      </p:sp>
      <p:sp>
        <p:nvSpPr>
          <p:cNvPr id="3" name="CaixaDeTexto 2"/>
          <p:cNvSpPr txBox="1"/>
          <p:nvPr/>
        </p:nvSpPr>
        <p:spPr>
          <a:xfrm>
            <a:off x="4911635" y="2180969"/>
            <a:ext cx="6035041" cy="1200329"/>
          </a:xfrm>
          <a:prstGeom prst="rect">
            <a:avLst/>
          </a:prstGeom>
          <a:noFill/>
        </p:spPr>
        <p:txBody>
          <a:bodyPr wrap="square" rtlCol="0">
            <a:spAutoFit/>
          </a:bodyPr>
          <a:lstStyle/>
          <a:p>
            <a:r>
              <a:rPr lang="pt-BR" sz="2400"/>
              <a:t>Procedimento para determinar a demanda agregada: </a:t>
            </a:r>
          </a:p>
          <a:p>
            <a:r>
              <a:rPr lang="pt-BR" sz="2400"/>
              <a:t>Somar as quantidades para cada preço</a:t>
            </a:r>
          </a:p>
        </p:txBody>
      </p:sp>
    </p:spTree>
    <p:extLst>
      <p:ext uri="{BB962C8B-B14F-4D97-AF65-F5344CB8AC3E}">
        <p14:creationId xmlns:p14="http://schemas.microsoft.com/office/powerpoint/2010/main" val="1635800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365127"/>
            <a:ext cx="10515600" cy="752475"/>
          </a:xfrm>
        </p:spPr>
        <p:txBody>
          <a:bodyPr>
            <a:normAutofit fontScale="90000"/>
          </a:bodyPr>
          <a:lstStyle/>
          <a:p>
            <a:r>
              <a:rPr lang="en-US" err="1"/>
              <a:t>Bem</a:t>
            </a:r>
            <a:r>
              <a:rPr lang="en-US"/>
              <a:t> </a:t>
            </a:r>
            <a:r>
              <a:rPr lang="en-US" err="1"/>
              <a:t>privado</a:t>
            </a:r>
            <a:r>
              <a:rPr lang="en-US"/>
              <a:t> – soma horizontal para </a:t>
            </a:r>
            <a:r>
              <a:rPr lang="en-US" err="1"/>
              <a:t>obtenção</a:t>
            </a:r>
            <a:r>
              <a:rPr lang="en-US"/>
              <a:t> da </a:t>
            </a:r>
            <a:r>
              <a:rPr lang="en-US" err="1"/>
              <a:t>Demanda</a:t>
            </a:r>
            <a:r>
              <a:rPr lang="en-US"/>
              <a:t> </a:t>
            </a:r>
            <a:r>
              <a:rPr lang="en-US" err="1"/>
              <a:t>Agregada</a:t>
            </a:r>
            <a:endParaRPr lang="en-US"/>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5309632"/>
            <a:ext cx="56769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V="1">
            <a:off x="2730500" y="1702833"/>
            <a:ext cx="0" cy="36068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2171700" y="1625599"/>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8545892" y="5232400"/>
            <a:ext cx="340158" cy="369332"/>
          </a:xfrm>
          <a:prstGeom prst="rect">
            <a:avLst/>
          </a:prstGeom>
          <a:noFill/>
        </p:spPr>
        <p:txBody>
          <a:bodyPr wrap="none" rtlCol="0">
            <a:spAutoFit/>
          </a:bodyPr>
          <a:lstStyle/>
          <a:p>
            <a:r>
              <a:rPr lang="en-US"/>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2579132"/>
            <a:ext cx="3098800" cy="27305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30500" y="3963432"/>
            <a:ext cx="1447800" cy="1346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2273300"/>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5309632"/>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3701534"/>
            <a:ext cx="301686" cy="369332"/>
          </a:xfrm>
          <a:prstGeom prst="rect">
            <a:avLst/>
          </a:prstGeom>
          <a:noFill/>
        </p:spPr>
        <p:txBody>
          <a:bodyPr wrap="non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93897" y="5244069"/>
            <a:ext cx="301686" cy="369332"/>
          </a:xfrm>
          <a:prstGeom prst="rect">
            <a:avLst/>
          </a:prstGeom>
          <a:noFill/>
        </p:spPr>
        <p:txBody>
          <a:bodyPr wrap="none" rtlCol="0">
            <a:spAutoFit/>
          </a:bodyPr>
          <a:lstStyle/>
          <a:p>
            <a:r>
              <a:rPr lang="en-US"/>
              <a:t>3</a:t>
            </a:r>
          </a:p>
        </p:txBody>
      </p:sp>
      <p:cxnSp>
        <p:nvCxnSpPr>
          <p:cNvPr id="4" name="Straight Connector 3">
            <a:extLst>
              <a:ext uri="{FF2B5EF4-FFF2-40B4-BE49-F238E27FC236}">
                <a16:creationId xmlns:a16="http://schemas.microsoft.com/office/drawing/2014/main" id="{46C7C82B-1C4C-724D-9D86-EC4FE18CF544}"/>
              </a:ext>
            </a:extLst>
          </p:cNvPr>
          <p:cNvCxnSpPr>
            <a:cxnSpLocks/>
          </p:cNvCxnSpPr>
          <p:nvPr/>
        </p:nvCxnSpPr>
        <p:spPr>
          <a:xfrm>
            <a:off x="2661254" y="3963432"/>
            <a:ext cx="1631346"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F4F3321-C886-7E41-B57E-289967B2DD80}"/>
              </a:ext>
            </a:extLst>
          </p:cNvPr>
          <p:cNvSpPr txBox="1"/>
          <p:nvPr/>
        </p:nvSpPr>
        <p:spPr>
          <a:xfrm>
            <a:off x="7263017" y="5315584"/>
            <a:ext cx="301686" cy="369332"/>
          </a:xfrm>
          <a:prstGeom prst="rect">
            <a:avLst/>
          </a:prstGeom>
          <a:noFill/>
        </p:spPr>
        <p:txBody>
          <a:bodyPr wrap="none" rtlCol="0">
            <a:spAutoFit/>
          </a:bodyPr>
          <a:lstStyle/>
          <a:p>
            <a:r>
              <a:rPr lang="en-US"/>
              <a:t>9</a:t>
            </a:r>
          </a:p>
        </p:txBody>
      </p:sp>
      <p:sp>
        <p:nvSpPr>
          <p:cNvPr id="17" name="CaixaDeTexto 16"/>
          <p:cNvSpPr txBox="1"/>
          <p:nvPr/>
        </p:nvSpPr>
        <p:spPr>
          <a:xfrm>
            <a:off x="5107578" y="1374506"/>
            <a:ext cx="6910253" cy="3046988"/>
          </a:xfrm>
          <a:prstGeom prst="rect">
            <a:avLst/>
          </a:prstGeom>
          <a:noFill/>
        </p:spPr>
        <p:txBody>
          <a:bodyPr wrap="square" rtlCol="0">
            <a:spAutoFit/>
          </a:bodyPr>
          <a:lstStyle/>
          <a:p>
            <a:r>
              <a:rPr lang="pt-BR" sz="2400"/>
              <a:t>Procedimento para determinar a demanda agregada: </a:t>
            </a:r>
          </a:p>
          <a:p>
            <a:r>
              <a:rPr lang="pt-BR" sz="2400"/>
              <a:t>Somar as quantidades para cada preço.</a:t>
            </a:r>
          </a:p>
          <a:p>
            <a:r>
              <a:rPr lang="pt-BR" sz="2400"/>
              <a:t>Quando o preço é igual a 0, ambos demandam conjuntamente 9 unidades.</a:t>
            </a:r>
          </a:p>
          <a:p>
            <a:r>
              <a:rPr lang="pt-BR" sz="2400"/>
              <a:t>Quando o preço é P$ </a:t>
            </a:r>
            <a:r>
              <a:rPr lang="pt-BR" sz="2400" u="sng"/>
              <a:t>&lt;</a:t>
            </a:r>
            <a:r>
              <a:rPr lang="pt-BR" sz="2400"/>
              <a:t> 3, a demanda é dada pela soma que cada demanda individual expressa.</a:t>
            </a:r>
          </a:p>
          <a:p>
            <a:r>
              <a:rPr lang="pt-BR" sz="2400"/>
              <a:t>Para preços superiores a 3, a demanda mais elevada é a única que continua a existir.</a:t>
            </a:r>
          </a:p>
        </p:txBody>
      </p:sp>
    </p:spTree>
    <p:extLst>
      <p:ext uri="{BB962C8B-B14F-4D97-AF65-F5344CB8AC3E}">
        <p14:creationId xmlns:p14="http://schemas.microsoft.com/office/powerpoint/2010/main" val="1970862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365127"/>
            <a:ext cx="10515600" cy="752475"/>
          </a:xfrm>
        </p:spPr>
        <p:txBody>
          <a:bodyPr>
            <a:normAutofit fontScale="90000"/>
          </a:bodyPr>
          <a:lstStyle/>
          <a:p>
            <a:r>
              <a:rPr lang="en-US" err="1"/>
              <a:t>Bem</a:t>
            </a:r>
            <a:r>
              <a:rPr lang="en-US"/>
              <a:t> </a:t>
            </a:r>
            <a:r>
              <a:rPr lang="en-US" err="1"/>
              <a:t>privado</a:t>
            </a:r>
            <a:r>
              <a:rPr lang="en-US"/>
              <a:t> – soma horizontal para </a:t>
            </a:r>
            <a:r>
              <a:rPr lang="en-US" err="1"/>
              <a:t>obtenção</a:t>
            </a:r>
            <a:r>
              <a:rPr lang="en-US"/>
              <a:t> da </a:t>
            </a:r>
            <a:r>
              <a:rPr lang="en-US" err="1"/>
              <a:t>Demanda</a:t>
            </a:r>
            <a:r>
              <a:rPr lang="en-US"/>
              <a:t> </a:t>
            </a:r>
            <a:r>
              <a:rPr lang="en-US" err="1"/>
              <a:t>Agregada</a:t>
            </a:r>
            <a:endParaRPr lang="en-US"/>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5232400"/>
            <a:ext cx="56769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V="1">
            <a:off x="2730500" y="1625601"/>
            <a:ext cx="0" cy="36068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2171700" y="1625599"/>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8545892" y="5232400"/>
            <a:ext cx="340158" cy="369332"/>
          </a:xfrm>
          <a:prstGeom prst="rect">
            <a:avLst/>
          </a:prstGeom>
          <a:noFill/>
        </p:spPr>
        <p:txBody>
          <a:bodyPr wrap="none" rtlCol="0">
            <a:spAutoFit/>
          </a:bodyPr>
          <a:lstStyle/>
          <a:p>
            <a:r>
              <a:rPr lang="en-US"/>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2501900"/>
            <a:ext cx="3098800" cy="2730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30500" y="3886200"/>
            <a:ext cx="1447800" cy="13462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2273300"/>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5309632"/>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3701534"/>
            <a:ext cx="301686" cy="369332"/>
          </a:xfrm>
          <a:prstGeom prst="rect">
            <a:avLst/>
          </a:prstGeom>
          <a:noFill/>
        </p:spPr>
        <p:txBody>
          <a:bodyPr wrap="non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93897" y="5244069"/>
            <a:ext cx="301686" cy="369332"/>
          </a:xfrm>
          <a:prstGeom prst="rect">
            <a:avLst/>
          </a:prstGeom>
          <a:noFill/>
        </p:spPr>
        <p:txBody>
          <a:bodyPr wrap="none" rtlCol="0">
            <a:spAutoFit/>
          </a:bodyPr>
          <a:lstStyle/>
          <a:p>
            <a:r>
              <a:rPr lang="en-US"/>
              <a:t>3</a:t>
            </a:r>
          </a:p>
        </p:txBody>
      </p:sp>
      <p:cxnSp>
        <p:nvCxnSpPr>
          <p:cNvPr id="4" name="Straight Connector 3">
            <a:extLst>
              <a:ext uri="{FF2B5EF4-FFF2-40B4-BE49-F238E27FC236}">
                <a16:creationId xmlns:a16="http://schemas.microsoft.com/office/drawing/2014/main" id="{46C7C82B-1C4C-724D-9D86-EC4FE18CF544}"/>
              </a:ext>
            </a:extLst>
          </p:cNvPr>
          <p:cNvCxnSpPr>
            <a:cxnSpLocks/>
            <a:stCxn id="20" idx="3"/>
          </p:cNvCxnSpPr>
          <p:nvPr/>
        </p:nvCxnSpPr>
        <p:spPr>
          <a:xfrm>
            <a:off x="2661254" y="3886200"/>
            <a:ext cx="163134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F4F3321-C886-7E41-B57E-289967B2DD80}"/>
              </a:ext>
            </a:extLst>
          </p:cNvPr>
          <p:cNvSpPr txBox="1"/>
          <p:nvPr/>
        </p:nvSpPr>
        <p:spPr>
          <a:xfrm>
            <a:off x="7684548" y="5309632"/>
            <a:ext cx="301686" cy="369332"/>
          </a:xfrm>
          <a:prstGeom prst="rect">
            <a:avLst/>
          </a:prstGeom>
          <a:noFill/>
        </p:spPr>
        <p:txBody>
          <a:bodyPr wrap="none" rtlCol="0">
            <a:spAutoFit/>
          </a:bodyPr>
          <a:lstStyle/>
          <a:p>
            <a:r>
              <a:rPr lang="en-US" dirty="0"/>
              <a:t>9</a:t>
            </a:r>
          </a:p>
        </p:txBody>
      </p:sp>
      <p:cxnSp>
        <p:nvCxnSpPr>
          <p:cNvPr id="6" name="Straight Connector 5">
            <a:extLst>
              <a:ext uri="{FF2B5EF4-FFF2-40B4-BE49-F238E27FC236}">
                <a16:creationId xmlns:a16="http://schemas.microsoft.com/office/drawing/2014/main" id="{7A08948D-1B4E-5743-9753-7D77564982D9}"/>
              </a:ext>
            </a:extLst>
          </p:cNvPr>
          <p:cNvCxnSpPr>
            <a:stCxn id="18" idx="3"/>
          </p:cNvCxnSpPr>
          <p:nvPr/>
        </p:nvCxnSpPr>
        <p:spPr>
          <a:xfrm>
            <a:off x="2683540" y="2457966"/>
            <a:ext cx="1609060" cy="1428234"/>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832CA74-F959-3F4F-A18F-677F32350C64}"/>
              </a:ext>
            </a:extLst>
          </p:cNvPr>
          <p:cNvCxnSpPr>
            <a:cxnSpLocks/>
          </p:cNvCxnSpPr>
          <p:nvPr/>
        </p:nvCxnSpPr>
        <p:spPr>
          <a:xfrm>
            <a:off x="4279900" y="3844609"/>
            <a:ext cx="3555491" cy="13462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534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365127"/>
            <a:ext cx="10515600" cy="752475"/>
          </a:xfrm>
        </p:spPr>
        <p:txBody>
          <a:bodyPr>
            <a:normAutofit fontScale="90000"/>
          </a:bodyPr>
          <a:lstStyle/>
          <a:p>
            <a:r>
              <a:rPr lang="en-US" err="1"/>
              <a:t>Bem</a:t>
            </a:r>
            <a:r>
              <a:rPr lang="en-US"/>
              <a:t> </a:t>
            </a:r>
            <a:r>
              <a:rPr lang="en-US" err="1"/>
              <a:t>privado</a:t>
            </a:r>
            <a:r>
              <a:rPr lang="en-US"/>
              <a:t> – soma horizontal para </a:t>
            </a:r>
            <a:r>
              <a:rPr lang="en-US" err="1"/>
              <a:t>obtenção</a:t>
            </a:r>
            <a:r>
              <a:rPr lang="en-US"/>
              <a:t> da </a:t>
            </a:r>
            <a:r>
              <a:rPr lang="en-US" err="1"/>
              <a:t>Demanda</a:t>
            </a:r>
            <a:r>
              <a:rPr lang="en-US"/>
              <a:t> </a:t>
            </a:r>
            <a:r>
              <a:rPr lang="en-US" err="1"/>
              <a:t>Agregada</a:t>
            </a:r>
            <a:endParaRPr lang="en-US"/>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5232400"/>
            <a:ext cx="5676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H="1" flipV="1">
            <a:off x="2683540" y="1257302"/>
            <a:ext cx="46960" cy="3975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2171700" y="1277719"/>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8545892" y="5232400"/>
            <a:ext cx="340158" cy="369332"/>
          </a:xfrm>
          <a:prstGeom prst="rect">
            <a:avLst/>
          </a:prstGeom>
          <a:noFill/>
        </p:spPr>
        <p:txBody>
          <a:bodyPr wrap="none" rtlCol="0">
            <a:spAutoFit/>
          </a:bodyPr>
          <a:lstStyle/>
          <a:p>
            <a:r>
              <a:rPr lang="en-US"/>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2501900"/>
            <a:ext cx="3098800" cy="273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30500" y="3886200"/>
            <a:ext cx="1447800" cy="13462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2273300"/>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5309632"/>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3701534"/>
            <a:ext cx="301686" cy="369332"/>
          </a:xfrm>
          <a:prstGeom prst="rect">
            <a:avLst/>
          </a:prstGeom>
          <a:noFill/>
        </p:spPr>
        <p:txBody>
          <a:bodyPr wrap="non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93897" y="5244069"/>
            <a:ext cx="301686" cy="369332"/>
          </a:xfrm>
          <a:prstGeom prst="rect">
            <a:avLst/>
          </a:prstGeom>
          <a:noFill/>
        </p:spPr>
        <p:txBody>
          <a:bodyPr wrap="none" rtlCol="0">
            <a:spAutoFit/>
          </a:bodyPr>
          <a:lstStyle/>
          <a:p>
            <a:r>
              <a:rPr lang="en-US"/>
              <a:t>3</a:t>
            </a:r>
          </a:p>
        </p:txBody>
      </p:sp>
      <p:cxnSp>
        <p:nvCxnSpPr>
          <p:cNvPr id="4" name="Straight Connector 3">
            <a:extLst>
              <a:ext uri="{FF2B5EF4-FFF2-40B4-BE49-F238E27FC236}">
                <a16:creationId xmlns:a16="http://schemas.microsoft.com/office/drawing/2014/main" id="{46C7C82B-1C4C-724D-9D86-EC4FE18CF544}"/>
              </a:ext>
            </a:extLst>
          </p:cNvPr>
          <p:cNvCxnSpPr>
            <a:cxnSpLocks/>
            <a:stCxn id="20" idx="3"/>
          </p:cNvCxnSpPr>
          <p:nvPr/>
        </p:nvCxnSpPr>
        <p:spPr>
          <a:xfrm>
            <a:off x="2661254" y="3886200"/>
            <a:ext cx="1631346"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F4F3321-C886-7E41-B57E-289967B2DD80}"/>
              </a:ext>
            </a:extLst>
          </p:cNvPr>
          <p:cNvSpPr txBox="1"/>
          <p:nvPr/>
        </p:nvSpPr>
        <p:spPr>
          <a:xfrm>
            <a:off x="7263017" y="5315584"/>
            <a:ext cx="301686" cy="369332"/>
          </a:xfrm>
          <a:prstGeom prst="rect">
            <a:avLst/>
          </a:prstGeom>
          <a:noFill/>
        </p:spPr>
        <p:txBody>
          <a:bodyPr wrap="none" rtlCol="0">
            <a:spAutoFit/>
          </a:bodyPr>
          <a:lstStyle/>
          <a:p>
            <a:r>
              <a:rPr lang="en-US"/>
              <a:t>9</a:t>
            </a:r>
          </a:p>
        </p:txBody>
      </p:sp>
      <p:cxnSp>
        <p:nvCxnSpPr>
          <p:cNvPr id="6" name="Straight Connector 5">
            <a:extLst>
              <a:ext uri="{FF2B5EF4-FFF2-40B4-BE49-F238E27FC236}">
                <a16:creationId xmlns:a16="http://schemas.microsoft.com/office/drawing/2014/main" id="{7A08948D-1B4E-5743-9753-7D77564982D9}"/>
              </a:ext>
            </a:extLst>
          </p:cNvPr>
          <p:cNvCxnSpPr>
            <a:stCxn id="18" idx="3"/>
          </p:cNvCxnSpPr>
          <p:nvPr/>
        </p:nvCxnSpPr>
        <p:spPr>
          <a:xfrm>
            <a:off x="2683540" y="2457966"/>
            <a:ext cx="1609060" cy="1428234"/>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832CA74-F959-3F4F-A18F-677F32350C64}"/>
              </a:ext>
            </a:extLst>
          </p:cNvPr>
          <p:cNvCxnSpPr>
            <a:cxnSpLocks/>
            <a:endCxn id="16" idx="0"/>
          </p:cNvCxnSpPr>
          <p:nvPr/>
        </p:nvCxnSpPr>
        <p:spPr>
          <a:xfrm>
            <a:off x="4256420" y="3886200"/>
            <a:ext cx="3157440" cy="1429384"/>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2D3F21-8D67-E746-ABD2-2343FEF8EDFA}"/>
              </a:ext>
            </a:extLst>
          </p:cNvPr>
          <p:cNvCxnSpPr>
            <a:cxnSpLocks/>
          </p:cNvCxnSpPr>
          <p:nvPr/>
        </p:nvCxnSpPr>
        <p:spPr>
          <a:xfrm>
            <a:off x="2689353" y="2457966"/>
            <a:ext cx="341246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aixaDeTexto 2"/>
          <p:cNvSpPr txBox="1"/>
          <p:nvPr/>
        </p:nvSpPr>
        <p:spPr>
          <a:xfrm>
            <a:off x="6666407" y="1200783"/>
            <a:ext cx="5403675" cy="1569660"/>
          </a:xfrm>
          <a:prstGeom prst="rect">
            <a:avLst/>
          </a:prstGeom>
          <a:noFill/>
        </p:spPr>
        <p:txBody>
          <a:bodyPr wrap="square" rtlCol="0">
            <a:spAutoFit/>
          </a:bodyPr>
          <a:lstStyle/>
          <a:p>
            <a:r>
              <a:rPr lang="pt-BR" sz="2400" dirty="0"/>
              <a:t>Quando o preço se torna igual ou superior a 6, de forma que </a:t>
            </a:r>
            <a:r>
              <a:rPr lang="pt-BR" sz="2400" dirty="0" err="1"/>
              <a:t>P</a:t>
            </a:r>
            <a:r>
              <a:rPr lang="pt-BR" sz="2400" dirty="0"/>
              <a:t>$ </a:t>
            </a:r>
            <a:r>
              <a:rPr lang="pt-BR" sz="2400" u="sng" dirty="0"/>
              <a:t>&gt;</a:t>
            </a:r>
            <a:r>
              <a:rPr lang="pt-BR" sz="2400" dirty="0"/>
              <a:t> 6,</a:t>
            </a:r>
          </a:p>
          <a:p>
            <a:r>
              <a:rPr lang="pt-BR" sz="2400" dirty="0"/>
              <a:t>a demanda agregada será nula para o indivíduo cuja demanda é mais baixa.</a:t>
            </a:r>
          </a:p>
        </p:txBody>
      </p:sp>
    </p:spTree>
    <p:extLst>
      <p:ext uri="{BB962C8B-B14F-4D97-AF65-F5344CB8AC3E}">
        <p14:creationId xmlns:p14="http://schemas.microsoft.com/office/powerpoint/2010/main" val="2435799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365127"/>
            <a:ext cx="10515600" cy="752475"/>
          </a:xfrm>
        </p:spPr>
        <p:txBody>
          <a:bodyPr>
            <a:normAutofit fontScale="90000"/>
          </a:bodyPr>
          <a:lstStyle/>
          <a:p>
            <a:r>
              <a:rPr lang="en-US" err="1"/>
              <a:t>Bem</a:t>
            </a:r>
            <a:r>
              <a:rPr lang="en-US"/>
              <a:t> </a:t>
            </a:r>
            <a:r>
              <a:rPr lang="en-US" err="1"/>
              <a:t>público</a:t>
            </a:r>
            <a:r>
              <a:rPr lang="en-US"/>
              <a:t> – soma vertical para </a:t>
            </a:r>
            <a:r>
              <a:rPr lang="en-US" err="1"/>
              <a:t>obtenção</a:t>
            </a:r>
            <a:r>
              <a:rPr lang="en-US"/>
              <a:t> da </a:t>
            </a:r>
            <a:r>
              <a:rPr lang="en-US" err="1"/>
              <a:t>Demanda</a:t>
            </a:r>
            <a:r>
              <a:rPr lang="en-US"/>
              <a:t> </a:t>
            </a:r>
            <a:r>
              <a:rPr lang="en-US" err="1"/>
              <a:t>Agregada</a:t>
            </a:r>
            <a:r>
              <a:rPr lang="en-US"/>
              <a:t> (DA)</a:t>
            </a:r>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6046311"/>
            <a:ext cx="56769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H="1" flipV="1">
            <a:off x="2723461" y="1324947"/>
            <a:ext cx="7041" cy="47213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1939260" y="1548407"/>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8545892" y="6046311"/>
            <a:ext cx="340158" cy="369332"/>
          </a:xfrm>
          <a:prstGeom prst="rect">
            <a:avLst/>
          </a:prstGeom>
          <a:noFill/>
        </p:spPr>
        <p:txBody>
          <a:bodyPr wrap="none" rtlCol="0">
            <a:spAutoFit/>
          </a:bodyPr>
          <a:lstStyle/>
          <a:p>
            <a:r>
              <a:rPr lang="en-US"/>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3315811"/>
            <a:ext cx="3098800" cy="273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30500" y="4700111"/>
            <a:ext cx="1447800" cy="134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3087211"/>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6123543"/>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4515445"/>
            <a:ext cx="301686" cy="369332"/>
          </a:xfrm>
          <a:prstGeom prst="rect">
            <a:avLst/>
          </a:prstGeom>
          <a:noFill/>
        </p:spPr>
        <p:txBody>
          <a:bodyPr wrap="non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93897" y="6057980"/>
            <a:ext cx="301686" cy="369332"/>
          </a:xfrm>
          <a:prstGeom prst="rect">
            <a:avLst/>
          </a:prstGeom>
          <a:noFill/>
        </p:spPr>
        <p:txBody>
          <a:bodyPr wrap="none" rtlCol="0">
            <a:spAutoFit/>
          </a:bodyPr>
          <a:lstStyle/>
          <a:p>
            <a:r>
              <a:rPr lang="en-US"/>
              <a:t>3</a:t>
            </a:r>
          </a:p>
        </p:txBody>
      </p:sp>
      <p:cxnSp>
        <p:nvCxnSpPr>
          <p:cNvPr id="6" name="Straight Connector 5">
            <a:extLst>
              <a:ext uri="{FF2B5EF4-FFF2-40B4-BE49-F238E27FC236}">
                <a16:creationId xmlns:a16="http://schemas.microsoft.com/office/drawing/2014/main" id="{0A036349-9DBB-374C-B555-38D081A93209}"/>
              </a:ext>
            </a:extLst>
          </p:cNvPr>
          <p:cNvCxnSpPr>
            <a:cxnSpLocks/>
            <a:endCxn id="20" idx="3"/>
          </p:cNvCxnSpPr>
          <p:nvPr/>
        </p:nvCxnSpPr>
        <p:spPr>
          <a:xfrm flipH="1" flipV="1">
            <a:off x="2661254" y="4700111"/>
            <a:ext cx="76288" cy="142343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37ECADB-7585-D046-A180-E12BF2764675}"/>
              </a:ext>
            </a:extLst>
          </p:cNvPr>
          <p:cNvSpPr txBox="1"/>
          <p:nvPr/>
        </p:nvSpPr>
        <p:spPr>
          <a:xfrm>
            <a:off x="2421773" y="1716501"/>
            <a:ext cx="301686" cy="369332"/>
          </a:xfrm>
          <a:prstGeom prst="rect">
            <a:avLst/>
          </a:prstGeom>
          <a:noFill/>
        </p:spPr>
        <p:txBody>
          <a:bodyPr wrap="none" rtlCol="0">
            <a:spAutoFit/>
          </a:bodyPr>
          <a:lstStyle/>
          <a:p>
            <a:r>
              <a:rPr lang="en-US"/>
              <a:t>9</a:t>
            </a:r>
          </a:p>
        </p:txBody>
      </p:sp>
      <p:cxnSp>
        <p:nvCxnSpPr>
          <p:cNvPr id="24" name="Straight Connector 23">
            <a:extLst>
              <a:ext uri="{FF2B5EF4-FFF2-40B4-BE49-F238E27FC236}">
                <a16:creationId xmlns:a16="http://schemas.microsoft.com/office/drawing/2014/main" id="{18FEC0AB-07C1-A040-A001-968DB3768D27}"/>
              </a:ext>
            </a:extLst>
          </p:cNvPr>
          <p:cNvCxnSpPr>
            <a:cxnSpLocks/>
          </p:cNvCxnSpPr>
          <p:nvPr/>
        </p:nvCxnSpPr>
        <p:spPr>
          <a:xfrm flipH="1" flipV="1">
            <a:off x="4081904" y="4569950"/>
            <a:ext cx="73482" cy="139913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FD0F692-813C-104A-807A-6251407E3D16}"/>
              </a:ext>
            </a:extLst>
          </p:cNvPr>
          <p:cNvCxnSpPr>
            <a:cxnSpLocks/>
          </p:cNvCxnSpPr>
          <p:nvPr/>
        </p:nvCxnSpPr>
        <p:spPr>
          <a:xfrm flipH="1" flipV="1">
            <a:off x="2745745" y="1733073"/>
            <a:ext cx="1336160" cy="2782374"/>
          </a:xfrm>
          <a:prstGeom prst="line">
            <a:avLst/>
          </a:prstGeom>
          <a:ln w="28575">
            <a:solidFill>
              <a:srgbClr val="92D050"/>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AA0BA3C-62A1-E042-BFC4-455ABB582FEC}"/>
              </a:ext>
            </a:extLst>
          </p:cNvPr>
          <p:cNvCxnSpPr>
            <a:cxnSpLocks/>
          </p:cNvCxnSpPr>
          <p:nvPr/>
        </p:nvCxnSpPr>
        <p:spPr>
          <a:xfrm>
            <a:off x="4074865" y="4515445"/>
            <a:ext cx="1754437" cy="1508140"/>
          </a:xfrm>
          <a:prstGeom prst="line">
            <a:avLst/>
          </a:prstGeom>
          <a:ln w="28575">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5211644" y="1548406"/>
            <a:ext cx="6627675" cy="1569660"/>
          </a:xfrm>
          <a:prstGeom prst="rect">
            <a:avLst/>
          </a:prstGeom>
          <a:noFill/>
        </p:spPr>
        <p:txBody>
          <a:bodyPr wrap="square" rtlCol="0">
            <a:spAutoFit/>
          </a:bodyPr>
          <a:lstStyle/>
          <a:p>
            <a:r>
              <a:rPr lang="pt-BR" sz="2400" dirty="0"/>
              <a:t>Para quantidades entre 3 e 6, o valor de consumo, utilizado para calcular o imposto a ser cobrada para assegurar o provisionamento do bem considera apenas a curva de demanda mais alta.</a:t>
            </a:r>
          </a:p>
        </p:txBody>
      </p:sp>
    </p:spTree>
    <p:extLst>
      <p:ext uri="{BB962C8B-B14F-4D97-AF65-F5344CB8AC3E}">
        <p14:creationId xmlns:p14="http://schemas.microsoft.com/office/powerpoint/2010/main" val="290821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8E81-D68A-7546-9B15-297BE5D69C31}"/>
              </a:ext>
            </a:extLst>
          </p:cNvPr>
          <p:cNvSpPr>
            <a:spLocks noGrp="1"/>
          </p:cNvSpPr>
          <p:nvPr>
            <p:ph type="title"/>
          </p:nvPr>
        </p:nvSpPr>
        <p:spPr>
          <a:xfrm>
            <a:off x="838200" y="148137"/>
            <a:ext cx="10515600" cy="752475"/>
          </a:xfrm>
        </p:spPr>
        <p:txBody>
          <a:bodyPr>
            <a:normAutofit fontScale="90000"/>
          </a:bodyPr>
          <a:lstStyle/>
          <a:p>
            <a:r>
              <a:rPr lang="en-US" err="1"/>
              <a:t>Bem</a:t>
            </a:r>
            <a:r>
              <a:rPr lang="en-US"/>
              <a:t> </a:t>
            </a:r>
            <a:r>
              <a:rPr lang="en-US" err="1"/>
              <a:t>público</a:t>
            </a:r>
            <a:r>
              <a:rPr lang="en-US"/>
              <a:t> – soma vertical para </a:t>
            </a:r>
            <a:r>
              <a:rPr lang="en-US" err="1"/>
              <a:t>obtenção</a:t>
            </a:r>
            <a:r>
              <a:rPr lang="en-US"/>
              <a:t> da </a:t>
            </a:r>
            <a:r>
              <a:rPr lang="en-US" err="1"/>
              <a:t>Demanda</a:t>
            </a:r>
            <a:r>
              <a:rPr lang="en-US"/>
              <a:t> </a:t>
            </a:r>
            <a:r>
              <a:rPr lang="en-US" err="1"/>
              <a:t>Agregada</a:t>
            </a:r>
            <a:r>
              <a:rPr lang="en-US"/>
              <a:t> (DA)</a:t>
            </a:r>
          </a:p>
        </p:txBody>
      </p:sp>
      <p:cxnSp>
        <p:nvCxnSpPr>
          <p:cNvPr id="5" name="Straight Arrow Connector 4">
            <a:extLst>
              <a:ext uri="{FF2B5EF4-FFF2-40B4-BE49-F238E27FC236}">
                <a16:creationId xmlns:a16="http://schemas.microsoft.com/office/drawing/2014/main" id="{3D647B94-9C5D-3343-8151-DC4E35010E44}"/>
              </a:ext>
            </a:extLst>
          </p:cNvPr>
          <p:cNvCxnSpPr>
            <a:cxnSpLocks/>
          </p:cNvCxnSpPr>
          <p:nvPr/>
        </p:nvCxnSpPr>
        <p:spPr>
          <a:xfrm>
            <a:off x="2730500" y="6046311"/>
            <a:ext cx="385628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3C2F466F-0206-3F47-9942-93E886C33D92}"/>
              </a:ext>
            </a:extLst>
          </p:cNvPr>
          <p:cNvCxnSpPr>
            <a:cxnSpLocks/>
          </p:cNvCxnSpPr>
          <p:nvPr/>
        </p:nvCxnSpPr>
        <p:spPr>
          <a:xfrm flipH="1" flipV="1">
            <a:off x="2723461" y="1324947"/>
            <a:ext cx="7041" cy="47213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7C1BAC7-F9D0-2F43-9ABF-D321C80574B5}"/>
              </a:ext>
            </a:extLst>
          </p:cNvPr>
          <p:cNvSpPr txBox="1"/>
          <p:nvPr/>
        </p:nvSpPr>
        <p:spPr>
          <a:xfrm>
            <a:off x="1939260" y="1548407"/>
            <a:ext cx="420308" cy="369332"/>
          </a:xfrm>
          <a:prstGeom prst="rect">
            <a:avLst/>
          </a:prstGeom>
          <a:noFill/>
        </p:spPr>
        <p:txBody>
          <a:bodyPr wrap="none" rtlCol="0">
            <a:spAutoFit/>
          </a:bodyPr>
          <a:lstStyle/>
          <a:p>
            <a:r>
              <a:rPr lang="en-US"/>
              <a:t>P$</a:t>
            </a:r>
          </a:p>
        </p:txBody>
      </p:sp>
      <p:sp>
        <p:nvSpPr>
          <p:cNvPr id="11" name="TextBox 10">
            <a:extLst>
              <a:ext uri="{FF2B5EF4-FFF2-40B4-BE49-F238E27FC236}">
                <a16:creationId xmlns:a16="http://schemas.microsoft.com/office/drawing/2014/main" id="{90486B78-D426-FE48-9081-0E295269B47B}"/>
              </a:ext>
            </a:extLst>
          </p:cNvPr>
          <p:cNvSpPr txBox="1"/>
          <p:nvPr/>
        </p:nvSpPr>
        <p:spPr>
          <a:xfrm>
            <a:off x="6246622" y="6225522"/>
            <a:ext cx="340158" cy="369332"/>
          </a:xfrm>
          <a:prstGeom prst="rect">
            <a:avLst/>
          </a:prstGeom>
          <a:noFill/>
        </p:spPr>
        <p:txBody>
          <a:bodyPr wrap="none" rtlCol="0">
            <a:spAutoFit/>
          </a:bodyPr>
          <a:lstStyle/>
          <a:p>
            <a:r>
              <a:rPr lang="en-US" dirty="0"/>
              <a:t>Q</a:t>
            </a:r>
          </a:p>
        </p:txBody>
      </p:sp>
      <p:cxnSp>
        <p:nvCxnSpPr>
          <p:cNvPr id="13" name="Straight Connector 12">
            <a:extLst>
              <a:ext uri="{FF2B5EF4-FFF2-40B4-BE49-F238E27FC236}">
                <a16:creationId xmlns:a16="http://schemas.microsoft.com/office/drawing/2014/main" id="{6C8B1D75-A51D-2549-BC55-155AB24FFF4B}"/>
              </a:ext>
            </a:extLst>
          </p:cNvPr>
          <p:cNvCxnSpPr>
            <a:cxnSpLocks/>
          </p:cNvCxnSpPr>
          <p:nvPr/>
        </p:nvCxnSpPr>
        <p:spPr>
          <a:xfrm>
            <a:off x="2730500" y="3413357"/>
            <a:ext cx="3098800" cy="26329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E64A22-C550-444E-84A2-5C5C17E143FD}"/>
              </a:ext>
            </a:extLst>
          </p:cNvPr>
          <p:cNvCxnSpPr>
            <a:cxnSpLocks/>
          </p:cNvCxnSpPr>
          <p:nvPr/>
        </p:nvCxnSpPr>
        <p:spPr>
          <a:xfrm>
            <a:off x="2781781" y="4788600"/>
            <a:ext cx="1552674" cy="1255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B7512D8-B8B9-BA49-8593-932D9A248586}"/>
              </a:ext>
            </a:extLst>
          </p:cNvPr>
          <p:cNvSpPr txBox="1"/>
          <p:nvPr/>
        </p:nvSpPr>
        <p:spPr>
          <a:xfrm>
            <a:off x="2381854" y="3087211"/>
            <a:ext cx="301686" cy="369332"/>
          </a:xfrm>
          <a:prstGeom prst="rect">
            <a:avLst/>
          </a:prstGeom>
          <a:noFill/>
        </p:spPr>
        <p:txBody>
          <a:bodyPr wrap="none" rtlCol="0">
            <a:spAutoFit/>
          </a:bodyPr>
          <a:lstStyle/>
          <a:p>
            <a:r>
              <a:rPr lang="en-US"/>
              <a:t>6</a:t>
            </a:r>
          </a:p>
        </p:txBody>
      </p:sp>
      <p:sp>
        <p:nvSpPr>
          <p:cNvPr id="19" name="TextBox 18">
            <a:extLst>
              <a:ext uri="{FF2B5EF4-FFF2-40B4-BE49-F238E27FC236}">
                <a16:creationId xmlns:a16="http://schemas.microsoft.com/office/drawing/2014/main" id="{714B7D89-0114-A247-8DB2-CAC3729CDA9E}"/>
              </a:ext>
            </a:extLst>
          </p:cNvPr>
          <p:cNvSpPr txBox="1"/>
          <p:nvPr/>
        </p:nvSpPr>
        <p:spPr>
          <a:xfrm>
            <a:off x="5678457" y="6123543"/>
            <a:ext cx="301686" cy="369332"/>
          </a:xfrm>
          <a:prstGeom prst="rect">
            <a:avLst/>
          </a:prstGeom>
          <a:noFill/>
        </p:spPr>
        <p:txBody>
          <a:bodyPr wrap="none" rtlCol="0">
            <a:spAutoFit/>
          </a:bodyPr>
          <a:lstStyle/>
          <a:p>
            <a:r>
              <a:rPr lang="en-US"/>
              <a:t>6</a:t>
            </a:r>
          </a:p>
        </p:txBody>
      </p:sp>
      <p:sp>
        <p:nvSpPr>
          <p:cNvPr id="20" name="TextBox 19">
            <a:extLst>
              <a:ext uri="{FF2B5EF4-FFF2-40B4-BE49-F238E27FC236}">
                <a16:creationId xmlns:a16="http://schemas.microsoft.com/office/drawing/2014/main" id="{54EA7F9B-0CAB-BF43-9DA3-86A8EB7B7736}"/>
              </a:ext>
            </a:extLst>
          </p:cNvPr>
          <p:cNvSpPr txBox="1"/>
          <p:nvPr/>
        </p:nvSpPr>
        <p:spPr>
          <a:xfrm>
            <a:off x="2359568" y="4515445"/>
            <a:ext cx="301686" cy="369332"/>
          </a:xfrm>
          <a:prstGeom prst="rect">
            <a:avLst/>
          </a:prstGeom>
          <a:noFill/>
        </p:spPr>
        <p:txBody>
          <a:bodyPr wrap="square" rtlCol="0">
            <a:spAutoFit/>
          </a:bodyPr>
          <a:lstStyle/>
          <a:p>
            <a:r>
              <a:rPr lang="en-US"/>
              <a:t>3</a:t>
            </a:r>
          </a:p>
        </p:txBody>
      </p:sp>
      <p:sp>
        <p:nvSpPr>
          <p:cNvPr id="21" name="TextBox 20">
            <a:extLst>
              <a:ext uri="{FF2B5EF4-FFF2-40B4-BE49-F238E27FC236}">
                <a16:creationId xmlns:a16="http://schemas.microsoft.com/office/drawing/2014/main" id="{78856E3E-4EF9-CC47-958D-E41345602F46}"/>
              </a:ext>
            </a:extLst>
          </p:cNvPr>
          <p:cNvSpPr txBox="1"/>
          <p:nvPr/>
        </p:nvSpPr>
        <p:spPr>
          <a:xfrm>
            <a:off x="4071872" y="6123543"/>
            <a:ext cx="301686" cy="369332"/>
          </a:xfrm>
          <a:prstGeom prst="rect">
            <a:avLst/>
          </a:prstGeom>
          <a:noFill/>
        </p:spPr>
        <p:txBody>
          <a:bodyPr wrap="none" rtlCol="0">
            <a:spAutoFit/>
          </a:bodyPr>
          <a:lstStyle/>
          <a:p>
            <a:r>
              <a:rPr lang="en-US"/>
              <a:t>3</a:t>
            </a:r>
          </a:p>
        </p:txBody>
      </p:sp>
      <p:sp>
        <p:nvSpPr>
          <p:cNvPr id="23" name="TextBox 22">
            <a:extLst>
              <a:ext uri="{FF2B5EF4-FFF2-40B4-BE49-F238E27FC236}">
                <a16:creationId xmlns:a16="http://schemas.microsoft.com/office/drawing/2014/main" id="{637ECADB-7585-D046-A180-E12BF2764675}"/>
              </a:ext>
            </a:extLst>
          </p:cNvPr>
          <p:cNvSpPr txBox="1"/>
          <p:nvPr/>
        </p:nvSpPr>
        <p:spPr>
          <a:xfrm>
            <a:off x="2399489" y="1473518"/>
            <a:ext cx="239481" cy="369332"/>
          </a:xfrm>
          <a:prstGeom prst="rect">
            <a:avLst/>
          </a:prstGeom>
          <a:noFill/>
        </p:spPr>
        <p:txBody>
          <a:bodyPr wrap="square" rtlCol="0">
            <a:spAutoFit/>
          </a:bodyPr>
          <a:lstStyle/>
          <a:p>
            <a:r>
              <a:rPr lang="en-US" dirty="0"/>
              <a:t>9</a:t>
            </a:r>
          </a:p>
        </p:txBody>
      </p:sp>
      <p:cxnSp>
        <p:nvCxnSpPr>
          <p:cNvPr id="24" name="Straight Connector 23">
            <a:extLst>
              <a:ext uri="{FF2B5EF4-FFF2-40B4-BE49-F238E27FC236}">
                <a16:creationId xmlns:a16="http://schemas.microsoft.com/office/drawing/2014/main" id="{18FEC0AB-07C1-A040-A001-968DB3768D27}"/>
              </a:ext>
            </a:extLst>
          </p:cNvPr>
          <p:cNvCxnSpPr>
            <a:cxnSpLocks/>
          </p:cNvCxnSpPr>
          <p:nvPr/>
        </p:nvCxnSpPr>
        <p:spPr>
          <a:xfrm flipH="1" flipV="1">
            <a:off x="4219922" y="4717023"/>
            <a:ext cx="73482" cy="1399130"/>
          </a:xfrm>
          <a:prstGeom prst="line">
            <a:avLst/>
          </a:prstGeom>
          <a:ln>
            <a:solidFill>
              <a:schemeClr val="bg2">
                <a:lumMod val="1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FD0F692-813C-104A-807A-6251407E3D16}"/>
              </a:ext>
            </a:extLst>
          </p:cNvPr>
          <p:cNvCxnSpPr>
            <a:cxnSpLocks/>
          </p:cNvCxnSpPr>
          <p:nvPr/>
        </p:nvCxnSpPr>
        <p:spPr>
          <a:xfrm flipH="1" flipV="1">
            <a:off x="2723461" y="1612813"/>
            <a:ext cx="1454839" cy="3086145"/>
          </a:xfrm>
          <a:prstGeom prst="line">
            <a:avLst/>
          </a:prstGeom>
          <a:ln w="28575">
            <a:solidFill>
              <a:srgbClr val="92D050"/>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AA0BA3C-62A1-E042-BFC4-455ABB582FEC}"/>
              </a:ext>
            </a:extLst>
          </p:cNvPr>
          <p:cNvCxnSpPr>
            <a:cxnSpLocks/>
          </p:cNvCxnSpPr>
          <p:nvPr/>
        </p:nvCxnSpPr>
        <p:spPr>
          <a:xfrm>
            <a:off x="4155386" y="4675476"/>
            <a:ext cx="1604666" cy="1293604"/>
          </a:xfrm>
          <a:prstGeom prst="line">
            <a:avLst/>
          </a:prstGeom>
          <a:ln w="28575">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6710398" y="900612"/>
            <a:ext cx="5234030" cy="6001643"/>
          </a:xfrm>
          <a:prstGeom prst="rect">
            <a:avLst/>
          </a:prstGeom>
          <a:noFill/>
        </p:spPr>
        <p:txBody>
          <a:bodyPr wrap="square" rtlCol="0">
            <a:spAutoFit/>
          </a:bodyPr>
          <a:lstStyle/>
          <a:p>
            <a:r>
              <a:rPr lang="pt-BR" sz="2400" dirty="0"/>
              <a:t>A curva de demanda agregada para quantidades inferiores a 3 considera as duas curvas de demanda. Soma-se a curva inferior à curva superior (para quantidades inferiores a 3), de forma a obter o valor total de imposto a ser cobrado. </a:t>
            </a:r>
          </a:p>
          <a:p>
            <a:endParaRPr lang="pt-BR" sz="2400" dirty="0"/>
          </a:p>
          <a:p>
            <a:r>
              <a:rPr lang="pt-BR" sz="2400" dirty="0"/>
              <a:t>Se a quantidade ofertada é igual a 2, o imposto cobrado pode ser igual a $9.</a:t>
            </a:r>
          </a:p>
          <a:p>
            <a:endParaRPr lang="pt-BR" sz="2400" dirty="0"/>
          </a:p>
          <a:p>
            <a:r>
              <a:rPr lang="pt-BR" sz="2400" dirty="0"/>
              <a:t>No exemplo, teremos a região com demanda mais baixa pagando $2 e a de demanda mais elevada pagando $5, de forma que é possível cobrir o imposto total, que é igual a $7.</a:t>
            </a:r>
          </a:p>
        </p:txBody>
      </p:sp>
      <p:cxnSp>
        <p:nvCxnSpPr>
          <p:cNvPr id="26" name="Conector reto 25"/>
          <p:cNvCxnSpPr>
            <a:cxnSpLocks/>
          </p:cNvCxnSpPr>
          <p:nvPr/>
        </p:nvCxnSpPr>
        <p:spPr>
          <a:xfrm flipH="1" flipV="1">
            <a:off x="3242298" y="1548407"/>
            <a:ext cx="149695" cy="44793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ector reto 11"/>
          <p:cNvCxnSpPr>
            <a:cxnSpLocks/>
          </p:cNvCxnSpPr>
          <p:nvPr/>
        </p:nvCxnSpPr>
        <p:spPr>
          <a:xfrm flipH="1">
            <a:off x="2714645" y="5290900"/>
            <a:ext cx="661449" cy="0"/>
          </a:xfrm>
          <a:prstGeom prst="line">
            <a:avLst/>
          </a:prstGeom>
          <a:ln w="28575">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flipH="1">
            <a:off x="2729719" y="2700340"/>
            <a:ext cx="449839" cy="18093"/>
          </a:xfrm>
          <a:prstGeom prst="line">
            <a:avLst/>
          </a:prstGeom>
          <a:ln w="28575">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TextBox 19">
            <a:extLst>
              <a:ext uri="{FF2B5EF4-FFF2-40B4-BE49-F238E27FC236}">
                <a16:creationId xmlns:a16="http://schemas.microsoft.com/office/drawing/2014/main" id="{54EA7F9B-0CAB-BF43-9DA3-86A8EB7B7736}"/>
              </a:ext>
            </a:extLst>
          </p:cNvPr>
          <p:cNvSpPr txBox="1"/>
          <p:nvPr/>
        </p:nvSpPr>
        <p:spPr>
          <a:xfrm>
            <a:off x="2329252" y="5058103"/>
            <a:ext cx="301686" cy="369332"/>
          </a:xfrm>
          <a:prstGeom prst="rect">
            <a:avLst/>
          </a:prstGeom>
          <a:noFill/>
        </p:spPr>
        <p:txBody>
          <a:bodyPr wrap="square" rtlCol="0">
            <a:spAutoFit/>
          </a:bodyPr>
          <a:lstStyle/>
          <a:p>
            <a:r>
              <a:rPr lang="en-US" b="1">
                <a:solidFill>
                  <a:srgbClr val="FF0000"/>
                </a:solidFill>
              </a:rPr>
              <a:t>2</a:t>
            </a:r>
          </a:p>
        </p:txBody>
      </p:sp>
      <p:sp>
        <p:nvSpPr>
          <p:cNvPr id="30" name="TextBox 19">
            <a:extLst>
              <a:ext uri="{FF2B5EF4-FFF2-40B4-BE49-F238E27FC236}">
                <a16:creationId xmlns:a16="http://schemas.microsoft.com/office/drawing/2014/main" id="{54EA7F9B-0CAB-BF43-9DA3-86A8EB7B7736}"/>
              </a:ext>
            </a:extLst>
          </p:cNvPr>
          <p:cNvSpPr txBox="1"/>
          <p:nvPr/>
        </p:nvSpPr>
        <p:spPr>
          <a:xfrm>
            <a:off x="2365992" y="2520541"/>
            <a:ext cx="301686" cy="369332"/>
          </a:xfrm>
          <a:prstGeom prst="rect">
            <a:avLst/>
          </a:prstGeom>
          <a:noFill/>
        </p:spPr>
        <p:txBody>
          <a:bodyPr wrap="square" rtlCol="0">
            <a:spAutoFit/>
          </a:bodyPr>
          <a:lstStyle/>
          <a:p>
            <a:r>
              <a:rPr lang="en-US" b="1">
                <a:solidFill>
                  <a:srgbClr val="FF0000"/>
                </a:solidFill>
              </a:rPr>
              <a:t>7</a:t>
            </a:r>
          </a:p>
        </p:txBody>
      </p:sp>
      <p:cxnSp>
        <p:nvCxnSpPr>
          <p:cNvPr id="31" name="Conector reto 30"/>
          <p:cNvCxnSpPr/>
          <p:nvPr/>
        </p:nvCxnSpPr>
        <p:spPr>
          <a:xfrm flipH="1" flipV="1">
            <a:off x="2728285" y="3821773"/>
            <a:ext cx="498377" cy="26542"/>
          </a:xfrm>
          <a:prstGeom prst="line">
            <a:avLst/>
          </a:prstGeom>
          <a:ln w="28575">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TextBox 19">
            <a:extLst>
              <a:ext uri="{FF2B5EF4-FFF2-40B4-BE49-F238E27FC236}">
                <a16:creationId xmlns:a16="http://schemas.microsoft.com/office/drawing/2014/main" id="{54EA7F9B-0CAB-BF43-9DA3-86A8EB7B7736}"/>
              </a:ext>
            </a:extLst>
          </p:cNvPr>
          <p:cNvSpPr txBox="1"/>
          <p:nvPr/>
        </p:nvSpPr>
        <p:spPr>
          <a:xfrm>
            <a:off x="2262540" y="3616662"/>
            <a:ext cx="301686" cy="369332"/>
          </a:xfrm>
          <a:prstGeom prst="rect">
            <a:avLst/>
          </a:prstGeom>
          <a:noFill/>
        </p:spPr>
        <p:txBody>
          <a:bodyPr wrap="square" rtlCol="0">
            <a:spAutoFit/>
          </a:bodyPr>
          <a:lstStyle/>
          <a:p>
            <a:r>
              <a:rPr lang="en-US" b="1">
                <a:solidFill>
                  <a:srgbClr val="FF0000"/>
                </a:solidFill>
              </a:rPr>
              <a:t>5</a:t>
            </a:r>
          </a:p>
        </p:txBody>
      </p:sp>
      <p:sp>
        <p:nvSpPr>
          <p:cNvPr id="3" name="TextBox 2">
            <a:extLst>
              <a:ext uri="{FF2B5EF4-FFF2-40B4-BE49-F238E27FC236}">
                <a16:creationId xmlns:a16="http://schemas.microsoft.com/office/drawing/2014/main" id="{FCC2F95E-F22E-9E7C-5228-9224E9DFE4EF}"/>
              </a:ext>
            </a:extLst>
          </p:cNvPr>
          <p:cNvSpPr txBox="1"/>
          <p:nvPr/>
        </p:nvSpPr>
        <p:spPr>
          <a:xfrm>
            <a:off x="3179558" y="6135954"/>
            <a:ext cx="301686" cy="369332"/>
          </a:xfrm>
          <a:prstGeom prst="rect">
            <a:avLst/>
          </a:prstGeom>
          <a:noFill/>
        </p:spPr>
        <p:txBody>
          <a:bodyPr wrap="none" rtlCol="0">
            <a:spAutoFit/>
          </a:bodyPr>
          <a:lstStyle/>
          <a:p>
            <a:r>
              <a:rPr lang="en-US"/>
              <a:t>2</a:t>
            </a:r>
          </a:p>
        </p:txBody>
      </p:sp>
      <p:cxnSp>
        <p:nvCxnSpPr>
          <p:cNvPr id="6" name="Conector reto 30">
            <a:extLst>
              <a:ext uri="{FF2B5EF4-FFF2-40B4-BE49-F238E27FC236}">
                <a16:creationId xmlns:a16="http://schemas.microsoft.com/office/drawing/2014/main" id="{E699762E-F12D-5736-65E5-D0D9F5150D1D}"/>
              </a:ext>
            </a:extLst>
          </p:cNvPr>
          <p:cNvCxnSpPr>
            <a:cxnSpLocks/>
          </p:cNvCxnSpPr>
          <p:nvPr/>
        </p:nvCxnSpPr>
        <p:spPr>
          <a:xfrm flipH="1">
            <a:off x="2740159" y="4735495"/>
            <a:ext cx="1554036" cy="46963"/>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40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rved de ilustrações coloridas de humanos">
            <a:extLst>
              <a:ext uri="{FF2B5EF4-FFF2-40B4-BE49-F238E27FC236}">
                <a16:creationId xmlns:a16="http://schemas.microsoft.com/office/drawing/2014/main" id="{B42B5717-90D9-2AF4-6709-3D66358D7DE1}"/>
              </a:ext>
            </a:extLst>
          </p:cNvPr>
          <p:cNvPicPr>
            <a:picLocks noChangeAspect="1"/>
          </p:cNvPicPr>
          <p:nvPr/>
        </p:nvPicPr>
        <p:blipFill rotWithShape="1">
          <a:blip r:embed="rId2"/>
          <a:srcRect l="1927" r="1695" b="-1"/>
          <a:stretch/>
        </p:blipFill>
        <p:spPr>
          <a:xfrm>
            <a:off x="5408517" y="1843088"/>
            <a:ext cx="6783483" cy="5014912"/>
          </a:xfrm>
          <a:custGeom>
            <a:avLst/>
            <a:gdLst/>
            <a:ahLst/>
            <a:cxnLst/>
            <a:rect l="l" t="t" r="r" b="b"/>
            <a:pathLst>
              <a:path w="9276545" h="6871647">
                <a:moveTo>
                  <a:pt x="9276545" y="0"/>
                </a:moveTo>
                <a:lnTo>
                  <a:pt x="9276545" y="6858000"/>
                </a:lnTo>
                <a:lnTo>
                  <a:pt x="1546051" y="6871647"/>
                </a:lnTo>
                <a:lnTo>
                  <a:pt x="1535751" y="6828910"/>
                </a:lnTo>
                <a:cubicBezTo>
                  <a:pt x="1530460" y="6775140"/>
                  <a:pt x="1515370" y="6618042"/>
                  <a:pt x="1514301" y="6549029"/>
                </a:cubicBezTo>
                <a:cubicBezTo>
                  <a:pt x="1518045" y="6491396"/>
                  <a:pt x="1528503" y="6450608"/>
                  <a:pt x="1529339" y="6414828"/>
                </a:cubicBezTo>
                <a:cubicBezTo>
                  <a:pt x="1525062" y="6359280"/>
                  <a:pt x="1502062" y="6307149"/>
                  <a:pt x="1493941" y="6268848"/>
                </a:cubicBezTo>
                <a:cubicBezTo>
                  <a:pt x="1502669" y="6254191"/>
                  <a:pt x="1469920" y="6200171"/>
                  <a:pt x="1480613" y="6185025"/>
                </a:cubicBezTo>
                <a:cubicBezTo>
                  <a:pt x="1481020" y="6164522"/>
                  <a:pt x="1458164" y="6060790"/>
                  <a:pt x="1443364" y="6018360"/>
                </a:cubicBezTo>
                <a:cubicBezTo>
                  <a:pt x="1426694" y="5970758"/>
                  <a:pt x="1390307" y="5920074"/>
                  <a:pt x="1380584" y="5899407"/>
                </a:cubicBezTo>
                <a:cubicBezTo>
                  <a:pt x="1370860" y="5878740"/>
                  <a:pt x="1392244" y="5920877"/>
                  <a:pt x="1385023" y="5894356"/>
                </a:cubicBezTo>
                <a:cubicBezTo>
                  <a:pt x="1377800" y="5867835"/>
                  <a:pt x="1345702" y="5770498"/>
                  <a:pt x="1337254" y="5740279"/>
                </a:cubicBezTo>
                <a:cubicBezTo>
                  <a:pt x="1353956" y="5738860"/>
                  <a:pt x="1323673" y="5722040"/>
                  <a:pt x="1334321" y="5713042"/>
                </a:cubicBezTo>
                <a:cubicBezTo>
                  <a:pt x="1343675" y="5706701"/>
                  <a:pt x="1336672" y="5700118"/>
                  <a:pt x="1335877" y="5692870"/>
                </a:cubicBezTo>
                <a:cubicBezTo>
                  <a:pt x="1343201" y="5683812"/>
                  <a:pt x="1329617" y="5652064"/>
                  <a:pt x="1319978" y="5643427"/>
                </a:cubicBezTo>
                <a:cubicBezTo>
                  <a:pt x="1286551" y="5622177"/>
                  <a:pt x="1310947" y="5579803"/>
                  <a:pt x="1285321" y="5562271"/>
                </a:cubicBezTo>
                <a:cubicBezTo>
                  <a:pt x="1281540" y="5556238"/>
                  <a:pt x="1279983" y="5550455"/>
                  <a:pt x="1279815" y="5544867"/>
                </a:cubicBezTo>
                <a:lnTo>
                  <a:pt x="1282507" y="5529404"/>
                </a:lnTo>
                <a:lnTo>
                  <a:pt x="1289604" y="5525378"/>
                </a:lnTo>
                <a:lnTo>
                  <a:pt x="1287766" y="5515726"/>
                </a:lnTo>
                <a:lnTo>
                  <a:pt x="1288829" y="5513051"/>
                </a:lnTo>
                <a:cubicBezTo>
                  <a:pt x="1290896" y="5507946"/>
                  <a:pt x="1292688" y="5502897"/>
                  <a:pt x="1293373" y="5497833"/>
                </a:cubicBezTo>
                <a:cubicBezTo>
                  <a:pt x="1288690" y="5483829"/>
                  <a:pt x="1272696" y="5459278"/>
                  <a:pt x="1260736" y="5429027"/>
                </a:cubicBezTo>
                <a:cubicBezTo>
                  <a:pt x="1238579" y="5396416"/>
                  <a:pt x="1238884" y="5351600"/>
                  <a:pt x="1221610" y="5316328"/>
                </a:cubicBezTo>
                <a:lnTo>
                  <a:pt x="1216099" y="5309330"/>
                </a:lnTo>
                <a:lnTo>
                  <a:pt x="1217278" y="5279477"/>
                </a:lnTo>
                <a:cubicBezTo>
                  <a:pt x="1221588" y="5274318"/>
                  <a:pt x="1222716" y="5266940"/>
                  <a:pt x="1218469" y="5260597"/>
                </a:cubicBezTo>
                <a:lnTo>
                  <a:pt x="1206220" y="5152555"/>
                </a:lnTo>
                <a:cubicBezTo>
                  <a:pt x="1205294" y="5116878"/>
                  <a:pt x="1196908" y="5101727"/>
                  <a:pt x="1212921" y="5046536"/>
                </a:cubicBezTo>
                <a:cubicBezTo>
                  <a:pt x="1234138" y="4987918"/>
                  <a:pt x="1204801" y="4903116"/>
                  <a:pt x="1212183" y="4837345"/>
                </a:cubicBezTo>
                <a:cubicBezTo>
                  <a:pt x="1183151" y="4802424"/>
                  <a:pt x="1209228" y="4821062"/>
                  <a:pt x="1202048" y="4784195"/>
                </a:cubicBezTo>
                <a:cubicBezTo>
                  <a:pt x="1202483" y="4760878"/>
                  <a:pt x="1202919" y="4737561"/>
                  <a:pt x="1203354" y="4714245"/>
                </a:cubicBezTo>
                <a:lnTo>
                  <a:pt x="1201502" y="4700836"/>
                </a:lnTo>
                <a:lnTo>
                  <a:pt x="1194919" y="4697224"/>
                </a:lnTo>
                <a:lnTo>
                  <a:pt x="1187792" y="4677162"/>
                </a:lnTo>
                <a:cubicBezTo>
                  <a:pt x="1186060" y="4669625"/>
                  <a:pt x="1185291" y="4661478"/>
                  <a:pt x="1186080" y="4652429"/>
                </a:cubicBezTo>
                <a:cubicBezTo>
                  <a:pt x="1199189" y="4622456"/>
                  <a:pt x="1167081" y="4571771"/>
                  <a:pt x="1184722" y="4534840"/>
                </a:cubicBezTo>
                <a:cubicBezTo>
                  <a:pt x="1182407" y="4499077"/>
                  <a:pt x="1175424" y="4460227"/>
                  <a:pt x="1172188" y="4437851"/>
                </a:cubicBezTo>
                <a:cubicBezTo>
                  <a:pt x="1161331" y="4428466"/>
                  <a:pt x="1178123" y="4398274"/>
                  <a:pt x="1165306" y="4400581"/>
                </a:cubicBezTo>
                <a:cubicBezTo>
                  <a:pt x="1171061" y="4389819"/>
                  <a:pt x="1173552" y="4346771"/>
                  <a:pt x="1168602" y="4335651"/>
                </a:cubicBezTo>
                <a:lnTo>
                  <a:pt x="1178384" y="4280215"/>
                </a:lnTo>
                <a:lnTo>
                  <a:pt x="1177294" y="4274660"/>
                </a:lnTo>
                <a:cubicBezTo>
                  <a:pt x="1177138" y="4268882"/>
                  <a:pt x="1177520" y="4251103"/>
                  <a:pt x="1177448" y="4245552"/>
                </a:cubicBezTo>
                <a:cubicBezTo>
                  <a:pt x="1177252" y="4244155"/>
                  <a:pt x="1177058" y="4242757"/>
                  <a:pt x="1176863" y="4241361"/>
                </a:cubicBezTo>
                <a:lnTo>
                  <a:pt x="1162386" y="4207167"/>
                </a:lnTo>
                <a:cubicBezTo>
                  <a:pt x="1162950" y="4202536"/>
                  <a:pt x="1174655" y="4199565"/>
                  <a:pt x="1174343" y="4192380"/>
                </a:cubicBezTo>
                <a:lnTo>
                  <a:pt x="1160516" y="4164062"/>
                </a:lnTo>
                <a:lnTo>
                  <a:pt x="1161365" y="4158623"/>
                </a:lnTo>
                <a:lnTo>
                  <a:pt x="1144878" y="4076261"/>
                </a:lnTo>
                <a:lnTo>
                  <a:pt x="1123687" y="4005692"/>
                </a:lnTo>
                <a:lnTo>
                  <a:pt x="1096720" y="3754257"/>
                </a:lnTo>
                <a:cubicBezTo>
                  <a:pt x="1083618" y="3639924"/>
                  <a:pt x="1064313" y="3636659"/>
                  <a:pt x="1047682" y="3517638"/>
                </a:cubicBezTo>
                <a:cubicBezTo>
                  <a:pt x="1048550" y="3477187"/>
                  <a:pt x="1049418" y="3436735"/>
                  <a:pt x="1050285" y="3396284"/>
                </a:cubicBezTo>
                <a:lnTo>
                  <a:pt x="1030166" y="3320814"/>
                </a:lnTo>
                <a:lnTo>
                  <a:pt x="1034128" y="3260443"/>
                </a:lnTo>
                <a:lnTo>
                  <a:pt x="1007751" y="3198916"/>
                </a:lnTo>
                <a:cubicBezTo>
                  <a:pt x="1003323" y="3193074"/>
                  <a:pt x="1001150" y="3187393"/>
                  <a:pt x="1000384" y="3181839"/>
                </a:cubicBezTo>
                <a:cubicBezTo>
                  <a:pt x="1000734" y="3176675"/>
                  <a:pt x="1001085" y="3171511"/>
                  <a:pt x="1001435" y="3166346"/>
                </a:cubicBezTo>
                <a:lnTo>
                  <a:pt x="968918" y="3112638"/>
                </a:lnTo>
                <a:cubicBezTo>
                  <a:pt x="957125" y="3092489"/>
                  <a:pt x="955617" y="3065232"/>
                  <a:pt x="934483" y="3031628"/>
                </a:cubicBezTo>
                <a:cubicBezTo>
                  <a:pt x="914631" y="2997037"/>
                  <a:pt x="908933" y="3005661"/>
                  <a:pt x="879229" y="2948196"/>
                </a:cubicBezTo>
                <a:cubicBezTo>
                  <a:pt x="850845" y="2897154"/>
                  <a:pt x="820829" y="2806798"/>
                  <a:pt x="798666" y="2761198"/>
                </a:cubicBezTo>
                <a:cubicBezTo>
                  <a:pt x="773970" y="2714562"/>
                  <a:pt x="758278" y="2715446"/>
                  <a:pt x="746962" y="2694939"/>
                </a:cubicBezTo>
                <a:lnTo>
                  <a:pt x="712796" y="2614779"/>
                </a:lnTo>
                <a:lnTo>
                  <a:pt x="697701" y="2600020"/>
                </a:lnTo>
                <a:cubicBezTo>
                  <a:pt x="697743" y="2598787"/>
                  <a:pt x="697784" y="2597555"/>
                  <a:pt x="697823" y="2596321"/>
                </a:cubicBezTo>
                <a:lnTo>
                  <a:pt x="679645" y="2572602"/>
                </a:lnTo>
                <a:lnTo>
                  <a:pt x="680789" y="2571831"/>
                </a:lnTo>
                <a:cubicBezTo>
                  <a:pt x="682946" y="2569560"/>
                  <a:pt x="683757" y="2566863"/>
                  <a:pt x="681771" y="2563200"/>
                </a:cubicBezTo>
                <a:cubicBezTo>
                  <a:pt x="705290" y="2562299"/>
                  <a:pt x="688388" y="2558438"/>
                  <a:pt x="680456" y="2547723"/>
                </a:cubicBezTo>
                <a:cubicBezTo>
                  <a:pt x="679482" y="2534148"/>
                  <a:pt x="677183" y="2493617"/>
                  <a:pt x="675922" y="2481749"/>
                </a:cubicBezTo>
                <a:lnTo>
                  <a:pt x="672894" y="2476509"/>
                </a:lnTo>
                <a:lnTo>
                  <a:pt x="673143" y="2476297"/>
                </a:lnTo>
                <a:cubicBezTo>
                  <a:pt x="673152" y="2474932"/>
                  <a:pt x="672405" y="2473126"/>
                  <a:pt x="670567" y="2470561"/>
                </a:cubicBezTo>
                <a:lnTo>
                  <a:pt x="667369" y="2466951"/>
                </a:lnTo>
                <a:lnTo>
                  <a:pt x="661495" y="2456785"/>
                </a:lnTo>
                <a:cubicBezTo>
                  <a:pt x="661510" y="2455387"/>
                  <a:pt x="661525" y="2453987"/>
                  <a:pt x="661540" y="2452588"/>
                </a:cubicBezTo>
                <a:lnTo>
                  <a:pt x="664540" y="2449913"/>
                </a:lnTo>
                <a:lnTo>
                  <a:pt x="663581" y="2449129"/>
                </a:lnTo>
                <a:cubicBezTo>
                  <a:pt x="653014" y="2444453"/>
                  <a:pt x="642406" y="2445872"/>
                  <a:pt x="663129" y="2426579"/>
                </a:cubicBezTo>
                <a:cubicBezTo>
                  <a:pt x="643271" y="2414167"/>
                  <a:pt x="657229" y="2404769"/>
                  <a:pt x="650205" y="2379928"/>
                </a:cubicBezTo>
                <a:cubicBezTo>
                  <a:pt x="634911" y="2374359"/>
                  <a:pt x="634260" y="2365346"/>
                  <a:pt x="638008" y="2354824"/>
                </a:cubicBezTo>
                <a:cubicBezTo>
                  <a:pt x="621083" y="2334576"/>
                  <a:pt x="620949" y="2310146"/>
                  <a:pt x="609851" y="2284299"/>
                </a:cubicBezTo>
                <a:lnTo>
                  <a:pt x="585585" y="2155739"/>
                </a:lnTo>
                <a:lnTo>
                  <a:pt x="581391" y="2152892"/>
                </a:lnTo>
                <a:cubicBezTo>
                  <a:pt x="578821" y="2150768"/>
                  <a:pt x="577525" y="2149149"/>
                  <a:pt x="577083" y="2147807"/>
                </a:cubicBezTo>
                <a:lnTo>
                  <a:pt x="577251" y="2147544"/>
                </a:lnTo>
                <a:lnTo>
                  <a:pt x="546845" y="2085601"/>
                </a:lnTo>
                <a:cubicBezTo>
                  <a:pt x="538270" y="2073917"/>
                  <a:pt x="486356" y="1955894"/>
                  <a:pt x="470837" y="1931362"/>
                </a:cubicBezTo>
                <a:lnTo>
                  <a:pt x="428154" y="1657167"/>
                </a:lnTo>
                <a:lnTo>
                  <a:pt x="392797" y="1510175"/>
                </a:lnTo>
                <a:cubicBezTo>
                  <a:pt x="380165" y="1504446"/>
                  <a:pt x="369910" y="1451095"/>
                  <a:pt x="372847" y="1440507"/>
                </a:cubicBezTo>
                <a:cubicBezTo>
                  <a:pt x="369015" y="1433783"/>
                  <a:pt x="338503" y="1376212"/>
                  <a:pt x="344479" y="1367690"/>
                </a:cubicBezTo>
                <a:cubicBezTo>
                  <a:pt x="332264" y="1342150"/>
                  <a:pt x="321736" y="1310521"/>
                  <a:pt x="299558" y="1287266"/>
                </a:cubicBezTo>
                <a:cubicBezTo>
                  <a:pt x="277380" y="1264010"/>
                  <a:pt x="259203" y="1269909"/>
                  <a:pt x="243216" y="1249403"/>
                </a:cubicBezTo>
                <a:cubicBezTo>
                  <a:pt x="227230" y="1228898"/>
                  <a:pt x="218454" y="1166841"/>
                  <a:pt x="203639" y="1164232"/>
                </a:cubicBezTo>
                <a:cubicBezTo>
                  <a:pt x="192352" y="1144923"/>
                  <a:pt x="198158" y="1133798"/>
                  <a:pt x="169195" y="1087898"/>
                </a:cubicBezTo>
                <a:cubicBezTo>
                  <a:pt x="139228" y="1002950"/>
                  <a:pt x="140891" y="969630"/>
                  <a:pt x="98775" y="910071"/>
                </a:cubicBezTo>
                <a:cubicBezTo>
                  <a:pt x="45025" y="831068"/>
                  <a:pt x="34038" y="817468"/>
                  <a:pt x="43820" y="712632"/>
                </a:cubicBezTo>
                <a:cubicBezTo>
                  <a:pt x="34816" y="659496"/>
                  <a:pt x="43273" y="613587"/>
                  <a:pt x="44748" y="591246"/>
                </a:cubicBezTo>
                <a:lnTo>
                  <a:pt x="36767" y="546725"/>
                </a:lnTo>
                <a:cubicBezTo>
                  <a:pt x="36093" y="528360"/>
                  <a:pt x="35418" y="509996"/>
                  <a:pt x="34744" y="491632"/>
                </a:cubicBezTo>
                <a:cubicBezTo>
                  <a:pt x="34670" y="458441"/>
                  <a:pt x="29296" y="473054"/>
                  <a:pt x="29222" y="439863"/>
                </a:cubicBezTo>
                <a:cubicBezTo>
                  <a:pt x="29152" y="439762"/>
                  <a:pt x="2578" y="397168"/>
                  <a:pt x="2507" y="397065"/>
                </a:cubicBezTo>
                <a:cubicBezTo>
                  <a:pt x="-7796" y="385479"/>
                  <a:pt x="17492" y="336832"/>
                  <a:pt x="9810" y="317232"/>
                </a:cubicBezTo>
                <a:lnTo>
                  <a:pt x="25323" y="268841"/>
                </a:lnTo>
                <a:cubicBezTo>
                  <a:pt x="20582" y="241406"/>
                  <a:pt x="55391" y="238509"/>
                  <a:pt x="50278" y="195107"/>
                </a:cubicBezTo>
                <a:cubicBezTo>
                  <a:pt x="49891" y="157638"/>
                  <a:pt x="41873" y="124837"/>
                  <a:pt x="47653" y="93413"/>
                </a:cubicBezTo>
                <a:cubicBezTo>
                  <a:pt x="41389" y="80245"/>
                  <a:pt x="38874" y="67990"/>
                  <a:pt x="48323" y="56668"/>
                </a:cubicBezTo>
                <a:cubicBezTo>
                  <a:pt x="46028" y="30349"/>
                  <a:pt x="37896" y="18658"/>
                  <a:pt x="38423" y="5323"/>
                </a:cubicBezTo>
                <a:lnTo>
                  <a:pt x="39875" y="1"/>
                </a:lnTo>
                <a:close/>
              </a:path>
            </a:pathLst>
          </a:custGeom>
        </p:spPr>
      </p:pic>
      <p:sp>
        <p:nvSpPr>
          <p:cNvPr id="2" name="Title 1">
            <a:extLst>
              <a:ext uri="{FF2B5EF4-FFF2-40B4-BE49-F238E27FC236}">
                <a16:creationId xmlns:a16="http://schemas.microsoft.com/office/drawing/2014/main" id="{3046A866-EE52-CB4C-8A7A-5B5767137E46}"/>
              </a:ext>
            </a:extLst>
          </p:cNvPr>
          <p:cNvSpPr>
            <a:spLocks noGrp="1"/>
          </p:cNvSpPr>
          <p:nvPr>
            <p:ph type="title"/>
          </p:nvPr>
        </p:nvSpPr>
        <p:spPr>
          <a:xfrm>
            <a:off x="1095021" y="485422"/>
            <a:ext cx="9652001" cy="1512712"/>
          </a:xfrm>
        </p:spPr>
        <p:txBody>
          <a:bodyPr vert="horz" lIns="91440" tIns="45720" rIns="91440" bIns="45720" rtlCol="0" anchor="b">
            <a:normAutofit fontScale="90000"/>
          </a:bodyPr>
          <a:lstStyle/>
          <a:p>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br>
              <a:rPr lang="pt-BR" altLang="x-none" dirty="0">
                <a:solidFill>
                  <a:schemeClr val="tx1">
                    <a:lumMod val="85000"/>
                    <a:lumOff val="15000"/>
                  </a:schemeClr>
                </a:solidFill>
              </a:rPr>
            </a:br>
            <a:r>
              <a:rPr lang="pt-BR" altLang="x-none" dirty="0">
                <a:solidFill>
                  <a:schemeClr val="tx1">
                    <a:lumMod val="85000"/>
                    <a:lumOff val="15000"/>
                  </a:schemeClr>
                </a:solidFill>
              </a:rPr>
              <a:t>Existência de Bens Públicos: </a:t>
            </a:r>
            <a:br>
              <a:rPr lang="pt-BR" altLang="x-none" dirty="0">
                <a:solidFill>
                  <a:schemeClr val="tx1">
                    <a:lumMod val="85000"/>
                    <a:lumOff val="15000"/>
                  </a:schemeClr>
                </a:solidFill>
              </a:rPr>
            </a:br>
            <a:r>
              <a:rPr lang="pt-BR" altLang="x-none" dirty="0">
                <a:solidFill>
                  <a:schemeClr val="tx1">
                    <a:lumMod val="85000"/>
                    <a:lumOff val="15000"/>
                  </a:schemeClr>
                </a:solidFill>
              </a:rPr>
              <a:t>Como se justifica a participação do governo na economia quando ocorrem bens públicos?</a:t>
            </a:r>
            <a:endParaRPr lang="pt-BR" dirty="0">
              <a:solidFill>
                <a:schemeClr val="tx1">
                  <a:lumMod val="85000"/>
                  <a:lumOff val="15000"/>
                </a:schemeClr>
              </a:solidFill>
            </a:endParaRPr>
          </a:p>
        </p:txBody>
      </p:sp>
    </p:spTree>
    <p:extLst>
      <p:ext uri="{BB962C8B-B14F-4D97-AF65-F5344CB8AC3E}">
        <p14:creationId xmlns:p14="http://schemas.microsoft.com/office/powerpoint/2010/main" val="21677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53E758-8068-944B-A07E-2320DBEDC450}"/>
              </a:ext>
            </a:extLst>
          </p:cNvPr>
          <p:cNvSpPr>
            <a:spLocks noGrp="1"/>
          </p:cNvSpPr>
          <p:nvPr>
            <p:ph type="title"/>
          </p:nvPr>
        </p:nvSpPr>
        <p:spPr>
          <a:xfrm>
            <a:off x="2231136" y="160361"/>
            <a:ext cx="7729728" cy="780738"/>
          </a:xfrm>
          <a:solidFill>
            <a:srgbClr val="FFFFFF"/>
          </a:solidFill>
        </p:spPr>
        <p:txBody>
          <a:bodyPr>
            <a:normAutofit/>
          </a:bodyPr>
          <a:lstStyle/>
          <a:p>
            <a:r>
              <a:rPr lang="en-US"/>
              <a:t>Bens públicos - Identificação</a:t>
            </a:r>
          </a:p>
        </p:txBody>
      </p:sp>
      <p:sp>
        <p:nvSpPr>
          <p:cNvPr id="3" name="Content Placeholder 2">
            <a:extLst>
              <a:ext uri="{FF2B5EF4-FFF2-40B4-BE49-F238E27FC236}">
                <a16:creationId xmlns:a16="http://schemas.microsoft.com/office/drawing/2014/main" id="{4CCD77DD-59F7-9343-B14C-E785260C01A2}"/>
              </a:ext>
            </a:extLst>
          </p:cNvPr>
          <p:cNvSpPr>
            <a:spLocks noGrp="1"/>
          </p:cNvSpPr>
          <p:nvPr>
            <p:ph idx="1"/>
          </p:nvPr>
        </p:nvSpPr>
        <p:spPr>
          <a:xfrm>
            <a:off x="1249680" y="1285623"/>
            <a:ext cx="9562971" cy="4417947"/>
          </a:xfrm>
        </p:spPr>
        <p:txBody>
          <a:bodyPr>
            <a:normAutofit/>
          </a:bodyPr>
          <a:lstStyle/>
          <a:p>
            <a:r>
              <a:rPr lang="pt-BR" sz="2000" dirty="0">
                <a:solidFill>
                  <a:srgbClr val="404040"/>
                </a:solidFill>
                <a:latin typeface="Calibri" panose="020F0502020204030204" pitchFamily="34" charset="0"/>
                <a:cs typeface="Calibri" panose="020F0502020204030204" pitchFamily="34" charset="0"/>
              </a:rPr>
              <a:t>Bens para os quais </a:t>
            </a:r>
            <a:r>
              <a:rPr lang="pt-BR" sz="2000" b="1" i="1" dirty="0">
                <a:solidFill>
                  <a:srgbClr val="404040"/>
                </a:solidFill>
                <a:latin typeface="Calibri" panose="020F0502020204030204" pitchFamily="34" charset="0"/>
                <a:cs typeface="Calibri" panose="020F0502020204030204" pitchFamily="34" charset="0"/>
              </a:rPr>
              <a:t>o sistema de preços de mercado não induz, necessariamente, a uma quantidade ótima de produção/consumo </a:t>
            </a:r>
            <a:r>
              <a:rPr lang="pt-BR" sz="2000" dirty="0">
                <a:solidFill>
                  <a:srgbClr val="404040"/>
                </a:solidFill>
                <a:latin typeface="Calibri" panose="020F0502020204030204" pitchFamily="34" charset="0"/>
                <a:cs typeface="Calibri" panose="020F0502020204030204" pitchFamily="34" charset="0"/>
              </a:rPr>
              <a:t>para a economia como um todo.</a:t>
            </a:r>
          </a:p>
          <a:p>
            <a:r>
              <a:rPr lang="pt-BR" sz="2000" dirty="0">
                <a:solidFill>
                  <a:srgbClr val="404040"/>
                </a:solidFill>
                <a:latin typeface="Calibri" panose="020F0502020204030204" pitchFamily="34" charset="0"/>
                <a:cs typeface="Calibri" panose="020F0502020204030204" pitchFamily="34" charset="0"/>
              </a:rPr>
              <a:t>Porque? Características intrínsecas ao bem.</a:t>
            </a:r>
            <a:endParaRPr lang="pt-PT" sz="2000" dirty="0">
              <a:latin typeface="Calibri" panose="020F0502020204030204" pitchFamily="34" charset="0"/>
              <a:cs typeface="Calibri" panose="020F0502020204030204" pitchFamily="34" charset="0"/>
            </a:endParaRPr>
          </a:p>
          <a:p>
            <a:endParaRPr lang="pt-PT" sz="2000" dirty="0">
              <a:latin typeface="Calibri" panose="020F0502020204030204" pitchFamily="34" charset="0"/>
              <a:cs typeface="Calibri" panose="020F0502020204030204" pitchFamily="34" charset="0"/>
            </a:endParaRPr>
          </a:p>
          <a:p>
            <a:pPr marL="0" indent="0">
              <a:buNone/>
            </a:pPr>
            <a:r>
              <a:rPr lang="pt-PT" sz="2000" dirty="0">
                <a:latin typeface="Calibri" panose="020F0502020204030204" pitchFamily="34" charset="0"/>
                <a:cs typeface="Calibri" panose="020F0502020204030204" pitchFamily="34" charset="0"/>
              </a:rPr>
              <a:t>Quais? duas características principais: são </a:t>
            </a:r>
            <a:r>
              <a:rPr lang="pt-PT" sz="2000" b="1" dirty="0">
                <a:latin typeface="Calibri" panose="020F0502020204030204" pitchFamily="34" charset="0"/>
                <a:cs typeface="Calibri" panose="020F0502020204030204" pitchFamily="34" charset="0"/>
              </a:rPr>
              <a:t>não</a:t>
            </a:r>
            <a:r>
              <a:rPr lang="pt-PT" sz="2000" dirty="0">
                <a:latin typeface="Calibri" panose="020F0502020204030204" pitchFamily="34" charset="0"/>
                <a:cs typeface="Calibri" panose="020F0502020204030204" pitchFamily="34" charset="0"/>
              </a:rPr>
              <a:t> excludentes e </a:t>
            </a:r>
            <a:r>
              <a:rPr lang="pt-PT" sz="2000" b="1" dirty="0">
                <a:latin typeface="Calibri" panose="020F0502020204030204" pitchFamily="34" charset="0"/>
                <a:cs typeface="Calibri" panose="020F0502020204030204" pitchFamily="34" charset="0"/>
              </a:rPr>
              <a:t>não </a:t>
            </a:r>
            <a:r>
              <a:rPr lang="pt-PT" sz="2000" dirty="0">
                <a:latin typeface="Calibri" panose="020F0502020204030204" pitchFamily="34" charset="0"/>
                <a:cs typeface="Calibri" panose="020F0502020204030204" pitchFamily="34" charset="0"/>
              </a:rPr>
              <a:t>rivais. </a:t>
            </a:r>
          </a:p>
          <a:p>
            <a:pPr marL="0" indent="0">
              <a:buNone/>
            </a:pPr>
            <a:r>
              <a:rPr lang="pt-PT" sz="2000" dirty="0">
                <a:latin typeface="Calibri" panose="020F0502020204030204" pitchFamily="34" charset="0"/>
                <a:cs typeface="Calibri" panose="020F0502020204030204" pitchFamily="34" charset="0"/>
              </a:rPr>
              <a:t>O que é Não-excludente?</a:t>
            </a:r>
          </a:p>
          <a:p>
            <a:pPr marL="0" indent="0">
              <a:buNone/>
            </a:pPr>
            <a:r>
              <a:rPr lang="pt-PT" sz="2000" dirty="0">
                <a:latin typeface="Calibri" panose="020F0502020204030204" pitchFamily="34" charset="0"/>
                <a:cs typeface="Calibri" panose="020F0502020204030204" pitchFamily="34" charset="0"/>
              </a:rPr>
              <a:t>Uma vez fornecido um bem público, é praticamente impossível ou altamente dispendioso excluir indivíduos da sua utilização. Alguns pagam para ter acesso ao bem e outros não.</a:t>
            </a:r>
          </a:p>
          <a:p>
            <a:pPr marL="0" indent="0">
              <a:buNone/>
            </a:pPr>
            <a:r>
              <a:rPr lang="pt-PT" sz="2000" dirty="0">
                <a:latin typeface="Calibri" panose="020F0502020204030204" pitchFamily="34" charset="0"/>
                <a:cs typeface="Calibri" panose="020F0502020204030204" pitchFamily="34" charset="0"/>
              </a:rPr>
              <a:t>O que é Não rival? Significa que o uso de um bem público por uma pessoa não reduz sua disponibilidade para outras pessoas. </a:t>
            </a:r>
          </a:p>
          <a:p>
            <a:pPr marL="0" indent="0">
              <a:buNone/>
            </a:pPr>
            <a:r>
              <a:rPr lang="pt-PT" sz="2000" dirty="0">
                <a:latin typeface="Calibri" panose="020F0502020204030204" pitchFamily="34" charset="0"/>
                <a:cs typeface="Calibri" panose="020F0502020204030204" pitchFamily="34" charset="0"/>
              </a:rPr>
              <a:t> </a:t>
            </a:r>
            <a:endParaRPr lang="pt-B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444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53E758-8068-944B-A07E-2320DBEDC450}"/>
              </a:ext>
            </a:extLst>
          </p:cNvPr>
          <p:cNvSpPr>
            <a:spLocks noGrp="1"/>
          </p:cNvSpPr>
          <p:nvPr>
            <p:ph type="title"/>
          </p:nvPr>
        </p:nvSpPr>
        <p:spPr>
          <a:xfrm>
            <a:off x="2230954" y="15410"/>
            <a:ext cx="7729728" cy="793420"/>
          </a:xfrm>
          <a:solidFill>
            <a:srgbClr val="FFFFFF"/>
          </a:solidFill>
        </p:spPr>
        <p:txBody>
          <a:bodyPr>
            <a:normAutofit/>
          </a:bodyPr>
          <a:lstStyle/>
          <a:p>
            <a:r>
              <a:rPr lang="en-US" dirty="0"/>
              <a:t>Bens </a:t>
            </a:r>
            <a:r>
              <a:rPr lang="en-US" dirty="0" err="1"/>
              <a:t>públicos</a:t>
            </a:r>
            <a:r>
              <a:rPr lang="en-US" dirty="0"/>
              <a:t> – </a:t>
            </a:r>
            <a:r>
              <a:rPr lang="en-US" dirty="0" err="1"/>
              <a:t>exemplos</a:t>
            </a:r>
            <a:r>
              <a:rPr lang="en-US" dirty="0"/>
              <a:t> </a:t>
            </a:r>
            <a:r>
              <a:rPr lang="en-US" dirty="0" err="1"/>
              <a:t>não</a:t>
            </a:r>
            <a:r>
              <a:rPr lang="en-US" dirty="0"/>
              <a:t> rival</a:t>
            </a:r>
          </a:p>
        </p:txBody>
      </p:sp>
      <p:sp>
        <p:nvSpPr>
          <p:cNvPr id="3" name="Content Placeholder 2">
            <a:extLst>
              <a:ext uri="{FF2B5EF4-FFF2-40B4-BE49-F238E27FC236}">
                <a16:creationId xmlns:a16="http://schemas.microsoft.com/office/drawing/2014/main" id="{4CCD77DD-59F7-9343-B14C-E785260C01A2}"/>
              </a:ext>
            </a:extLst>
          </p:cNvPr>
          <p:cNvSpPr>
            <a:spLocks noGrp="1"/>
          </p:cNvSpPr>
          <p:nvPr>
            <p:ph idx="1"/>
          </p:nvPr>
        </p:nvSpPr>
        <p:spPr>
          <a:xfrm>
            <a:off x="1269905" y="1060704"/>
            <a:ext cx="9651826" cy="4736592"/>
          </a:xfrm>
          <a:solidFill>
            <a:schemeClr val="bg1"/>
          </a:solidFill>
        </p:spPr>
        <p:txBody>
          <a:bodyPr>
            <a:noAutofit/>
          </a:bodyPr>
          <a:lstStyle/>
          <a:p>
            <a:pPr>
              <a:lnSpc>
                <a:spcPct val="90000"/>
              </a:lnSpc>
            </a:pPr>
            <a:r>
              <a:rPr lang="pt-BR" sz="2000" b="1" dirty="0">
                <a:solidFill>
                  <a:srgbClr val="404040"/>
                </a:solidFill>
                <a:latin typeface="Calibri" panose="020F0502020204030204" pitchFamily="34" charset="0"/>
                <a:cs typeface="Calibri" panose="020F0502020204030204" pitchFamily="34" charset="0"/>
              </a:rPr>
              <a:t>Conhecimento e pesquisa publicados on-line</a:t>
            </a:r>
            <a:r>
              <a:rPr lang="pt-BR" sz="2000" dirty="0">
                <a:solidFill>
                  <a:srgbClr val="404040"/>
                </a:solidFill>
                <a:latin typeface="Calibri" panose="020F0502020204030204" pitchFamily="34" charset="0"/>
                <a:cs typeface="Calibri" panose="020F0502020204030204" pitchFamily="34" charset="0"/>
              </a:rPr>
              <a:t>: artigos, trabalhos de pesquisa e conteúdo educacional (como textos de domínio público ou periódicos de acesso aberto) compartilhados na Internet não são rivais. Indivíduos ilimitados podem se beneficiar desses recursos simultaneamente.</a:t>
            </a:r>
          </a:p>
          <a:p>
            <a:pPr>
              <a:lnSpc>
                <a:spcPct val="90000"/>
              </a:lnSpc>
            </a:pPr>
            <a:r>
              <a:rPr lang="pt-BR" sz="2000" b="1" dirty="0">
                <a:solidFill>
                  <a:srgbClr val="404040"/>
                </a:solidFill>
                <a:latin typeface="Calibri" panose="020F0502020204030204" pitchFamily="34" charset="0"/>
                <a:cs typeface="Calibri" panose="020F0502020204030204" pitchFamily="34" charset="0"/>
              </a:rPr>
              <a:t>Informações sobre campanhas de saúde pública: </a:t>
            </a:r>
            <a:r>
              <a:rPr lang="pt-BR" sz="2000" dirty="0">
                <a:solidFill>
                  <a:srgbClr val="404040"/>
                </a:solidFill>
                <a:latin typeface="Calibri" panose="020F0502020204030204" pitchFamily="34" charset="0"/>
                <a:cs typeface="Calibri" panose="020F0502020204030204" pitchFamily="34" charset="0"/>
              </a:rPr>
              <a:t>As campanhas educativas sobre saúde (por exemplo, técnicas de lavagem das mãos para prevenir doenças) não são rivais. Qualquer número de indivíduos pode aprender com a campanha sem reduzir a sua disponibilidade para outros.</a:t>
            </a:r>
          </a:p>
          <a:p>
            <a:pPr>
              <a:lnSpc>
                <a:spcPct val="90000"/>
              </a:lnSpc>
            </a:pPr>
            <a:r>
              <a:rPr lang="pt-BR" sz="2000" b="1" dirty="0">
                <a:solidFill>
                  <a:srgbClr val="404040"/>
                </a:solidFill>
                <a:latin typeface="Calibri" panose="020F0502020204030204" pitchFamily="34" charset="0"/>
                <a:cs typeface="Calibri" panose="020F0502020204030204" pitchFamily="34" charset="0"/>
              </a:rPr>
              <a:t>Esforços de mitigação das alterações climáticas</a:t>
            </a:r>
            <a:r>
              <a:rPr lang="pt-BR" sz="2000" dirty="0">
                <a:solidFill>
                  <a:srgbClr val="404040"/>
                </a:solidFill>
                <a:latin typeface="Calibri" panose="020F0502020204030204" pitchFamily="34" charset="0"/>
                <a:cs typeface="Calibri" panose="020F0502020204030204" pitchFamily="34" charset="0"/>
              </a:rPr>
              <a:t>: Quando um país investe em </a:t>
            </a:r>
            <a:r>
              <a:rPr lang="pt-BR" sz="2000" dirty="0" err="1">
                <a:solidFill>
                  <a:srgbClr val="404040"/>
                </a:solidFill>
                <a:latin typeface="Calibri" panose="020F0502020204030204" pitchFamily="34" charset="0"/>
                <a:cs typeface="Calibri" panose="020F0502020204030204" pitchFamily="34" charset="0"/>
              </a:rPr>
              <a:t>infra-estrutura</a:t>
            </a:r>
            <a:r>
              <a:rPr lang="pt-BR" sz="2000" dirty="0">
                <a:solidFill>
                  <a:srgbClr val="404040"/>
                </a:solidFill>
                <a:latin typeface="Calibri" panose="020F0502020204030204" pitchFamily="34" charset="0"/>
                <a:cs typeface="Calibri" panose="020F0502020204030204" pitchFamily="34" charset="0"/>
              </a:rPr>
              <a:t> de energias renováveis, o impacto positivo nas condições climáticas globais pode ser sentido em todo o mundo sem impedir que outros beneficiem do mesmo benefício.</a:t>
            </a:r>
          </a:p>
          <a:p>
            <a:pPr>
              <a:lnSpc>
                <a:spcPct val="90000"/>
              </a:lnSpc>
            </a:pPr>
            <a:r>
              <a:rPr lang="pt-BR" sz="2000" dirty="0">
                <a:solidFill>
                  <a:srgbClr val="404040"/>
                </a:solidFill>
                <a:latin typeface="Calibri" panose="020F0502020204030204" pitchFamily="34" charset="0"/>
                <a:cs typeface="Calibri" panose="020F0502020204030204" pitchFamily="34" charset="0"/>
              </a:rPr>
              <a:t> </a:t>
            </a:r>
            <a:r>
              <a:rPr lang="pt-PT" sz="2000" dirty="0">
                <a:solidFill>
                  <a:srgbClr val="404040"/>
                </a:solidFill>
                <a:latin typeface="Calibri" panose="020F0502020204030204" pitchFamily="34" charset="0"/>
                <a:cs typeface="Calibri" panose="020F0502020204030204" pitchFamily="34" charset="0"/>
              </a:rPr>
              <a:t>defesa nacional, parques públicos, iluminação pública e qualidade do ar, farol no mar.</a:t>
            </a:r>
            <a:endParaRPr lang="pt-BR"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endParaRPr lang="pt-BR"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endParaRPr lang="pt-PT" sz="2000" dirty="0">
              <a:solidFill>
                <a:srgbClr val="404040"/>
              </a:solidFill>
              <a:latin typeface="Calibri" panose="020F0502020204030204" pitchFamily="34" charset="0"/>
              <a:cs typeface="Calibri" panose="020F0502020204030204" pitchFamily="34" charset="0"/>
            </a:endParaRPr>
          </a:p>
          <a:p>
            <a:pPr marL="0" indent="0">
              <a:lnSpc>
                <a:spcPct val="90000"/>
              </a:lnSpc>
              <a:buNone/>
            </a:pPr>
            <a:endParaRPr lang="pt-BR" sz="20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208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53E758-8068-944B-A07E-2320DBEDC450}"/>
              </a:ext>
            </a:extLst>
          </p:cNvPr>
          <p:cNvSpPr>
            <a:spLocks noGrp="1"/>
          </p:cNvSpPr>
          <p:nvPr>
            <p:ph type="title"/>
          </p:nvPr>
        </p:nvSpPr>
        <p:spPr>
          <a:xfrm>
            <a:off x="2230954" y="26794"/>
            <a:ext cx="7729728" cy="846458"/>
          </a:xfrm>
          <a:solidFill>
            <a:srgbClr val="FFFFFF"/>
          </a:solidFill>
        </p:spPr>
        <p:txBody>
          <a:bodyPr>
            <a:normAutofit/>
          </a:bodyPr>
          <a:lstStyle/>
          <a:p>
            <a:r>
              <a:rPr lang="en-US" dirty="0"/>
              <a:t>Bens </a:t>
            </a:r>
            <a:r>
              <a:rPr lang="en-US" dirty="0" err="1"/>
              <a:t>públicos</a:t>
            </a:r>
            <a:r>
              <a:rPr lang="en-US" dirty="0"/>
              <a:t> – </a:t>
            </a:r>
            <a:r>
              <a:rPr lang="en-US" dirty="0" err="1"/>
              <a:t>exemplos</a:t>
            </a:r>
            <a:r>
              <a:rPr lang="en-US" dirty="0"/>
              <a:t> </a:t>
            </a:r>
            <a:r>
              <a:rPr lang="en-US" dirty="0" err="1"/>
              <a:t>não</a:t>
            </a:r>
            <a:r>
              <a:rPr lang="en-US" dirty="0"/>
              <a:t> rival</a:t>
            </a:r>
          </a:p>
        </p:txBody>
      </p:sp>
      <p:sp>
        <p:nvSpPr>
          <p:cNvPr id="3" name="Content Placeholder 2">
            <a:extLst>
              <a:ext uri="{FF2B5EF4-FFF2-40B4-BE49-F238E27FC236}">
                <a16:creationId xmlns:a16="http://schemas.microsoft.com/office/drawing/2014/main" id="{4CCD77DD-59F7-9343-B14C-E785260C01A2}"/>
              </a:ext>
            </a:extLst>
          </p:cNvPr>
          <p:cNvSpPr>
            <a:spLocks noGrp="1"/>
          </p:cNvSpPr>
          <p:nvPr>
            <p:ph idx="1"/>
          </p:nvPr>
        </p:nvSpPr>
        <p:spPr>
          <a:xfrm>
            <a:off x="1343405" y="1248156"/>
            <a:ext cx="9692641" cy="4361688"/>
          </a:xfrm>
        </p:spPr>
        <p:txBody>
          <a:bodyPr>
            <a:noAutofit/>
          </a:bodyPr>
          <a:lstStyle/>
          <a:p>
            <a:pPr marL="0" indent="0">
              <a:lnSpc>
                <a:spcPct val="90000"/>
              </a:lnSpc>
              <a:buNone/>
            </a:pPr>
            <a:r>
              <a:rPr lang="pt-PT" sz="2000" dirty="0">
                <a:solidFill>
                  <a:srgbClr val="404040"/>
                </a:solidFill>
                <a:latin typeface="Calibri" panose="020F0502020204030204" pitchFamily="34" charset="0"/>
                <a:cs typeface="Calibri" panose="020F0502020204030204" pitchFamily="34" charset="0"/>
              </a:rPr>
              <a:t>Exemplos de bens públicos:</a:t>
            </a:r>
          </a:p>
          <a:p>
            <a:pPr marL="0" indent="0">
              <a:lnSpc>
                <a:spcPct val="90000"/>
              </a:lnSpc>
              <a:buNone/>
            </a:pPr>
            <a:r>
              <a:rPr lang="pt-BR" sz="2000" dirty="0">
                <a:latin typeface="Calibri" panose="020F0502020204030204" pitchFamily="34" charset="0"/>
                <a:cs typeface="Calibri" panose="020F0502020204030204" pitchFamily="34" charset="0"/>
              </a:rPr>
              <a:t>Espetáculo de fogos de artifício na cidade</a:t>
            </a:r>
          </a:p>
          <a:p>
            <a:pPr marL="0" indent="0">
              <a:lnSpc>
                <a:spcPct val="90000"/>
              </a:lnSpc>
              <a:buNone/>
            </a:pPr>
            <a:endParaRPr lang="pt-BR" sz="2000" dirty="0">
              <a:latin typeface="Calibri" panose="020F0502020204030204" pitchFamily="34" charset="0"/>
              <a:cs typeface="Calibri" panose="020F0502020204030204" pitchFamily="34" charset="0"/>
            </a:endParaRPr>
          </a:p>
          <a:p>
            <a:pPr marL="0" indent="0">
              <a:lnSpc>
                <a:spcPct val="90000"/>
              </a:lnSpc>
              <a:buNone/>
            </a:pPr>
            <a:r>
              <a:rPr lang="pt-BR" sz="2000" dirty="0">
                <a:latin typeface="Calibri" panose="020F0502020204030204" pitchFamily="34" charset="0"/>
                <a:cs typeface="Calibri" panose="020F0502020204030204" pitchFamily="34" charset="0"/>
              </a:rPr>
              <a:t>Transmissão de Rádio Pública: (BBC da Inglaterra)</a:t>
            </a:r>
          </a:p>
          <a:p>
            <a:pPr marL="0" indent="0">
              <a:lnSpc>
                <a:spcPct val="90000"/>
              </a:lnSpc>
              <a:buNone/>
            </a:pPr>
            <a:endParaRPr lang="pt-BR" sz="2000" dirty="0">
              <a:latin typeface="Calibri" panose="020F0502020204030204" pitchFamily="34" charset="0"/>
              <a:cs typeface="Calibri" panose="020F0502020204030204" pitchFamily="34" charset="0"/>
            </a:endParaRPr>
          </a:p>
          <a:p>
            <a:pPr marL="0" indent="0">
              <a:lnSpc>
                <a:spcPct val="90000"/>
              </a:lnSpc>
              <a:buNone/>
            </a:pPr>
            <a:r>
              <a:rPr lang="pt-BR" sz="2000" dirty="0">
                <a:latin typeface="Calibri" panose="020F0502020204030204" pitchFamily="34" charset="0"/>
                <a:cs typeface="Calibri" panose="020F0502020204030204" pitchFamily="34" charset="0"/>
              </a:rPr>
              <a:t>Sistema de Posicionamento Global (GPS): Os sinais emitidos pelos satélites GPS não são rivais; um número ilimitado de dispositivos GPS pode usar esses sinais para determinar sua localização sem interferir uns nos outros.</a:t>
            </a:r>
          </a:p>
          <a:p>
            <a:pPr marL="0" indent="0">
              <a:buNone/>
            </a:pPr>
            <a:r>
              <a:rPr lang="pt-BR" sz="2000" dirty="0"/>
              <a:t>Beleza estética dos parques públicos: O prazer estético de um parque público, como ver a folhagem de outono ou as flores de cerejeira, não tem rival. Vários indivíduos podem apreciar a beleza ao mesmo tempo sem atrapalhar os outros.</a:t>
            </a:r>
          </a:p>
          <a:p>
            <a:pPr marL="0" indent="0">
              <a:buNone/>
            </a:pPr>
            <a:r>
              <a:rPr lang="pt-BR" sz="2000" dirty="0"/>
              <a:t> </a:t>
            </a:r>
            <a:endParaRPr lang="pt-BR" sz="20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122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53E758-8068-944B-A07E-2320DBEDC450}"/>
              </a:ext>
            </a:extLst>
          </p:cNvPr>
          <p:cNvSpPr>
            <a:spLocks noGrp="1"/>
          </p:cNvSpPr>
          <p:nvPr>
            <p:ph type="title"/>
          </p:nvPr>
        </p:nvSpPr>
        <p:spPr>
          <a:xfrm>
            <a:off x="2230954" y="44307"/>
            <a:ext cx="7729728" cy="828945"/>
          </a:xfrm>
          <a:solidFill>
            <a:srgbClr val="FFFFFF"/>
          </a:solidFill>
        </p:spPr>
        <p:txBody>
          <a:bodyPr>
            <a:normAutofit/>
          </a:bodyPr>
          <a:lstStyle/>
          <a:p>
            <a:r>
              <a:rPr lang="en-US" dirty="0"/>
              <a:t>Bens </a:t>
            </a:r>
            <a:r>
              <a:rPr lang="en-US" dirty="0" err="1"/>
              <a:t>públicos</a:t>
            </a:r>
            <a:endParaRPr lang="en-US" dirty="0"/>
          </a:p>
        </p:txBody>
      </p:sp>
      <p:sp>
        <p:nvSpPr>
          <p:cNvPr id="3" name="Content Placeholder 2">
            <a:extLst>
              <a:ext uri="{FF2B5EF4-FFF2-40B4-BE49-F238E27FC236}">
                <a16:creationId xmlns:a16="http://schemas.microsoft.com/office/drawing/2014/main" id="{4CCD77DD-59F7-9343-B14C-E785260C01A2}"/>
              </a:ext>
            </a:extLst>
          </p:cNvPr>
          <p:cNvSpPr>
            <a:spLocks noGrp="1"/>
          </p:cNvSpPr>
          <p:nvPr>
            <p:ph idx="1"/>
          </p:nvPr>
        </p:nvSpPr>
        <p:spPr>
          <a:xfrm>
            <a:off x="1473588" y="1384686"/>
            <a:ext cx="9468732" cy="4101714"/>
          </a:xfrm>
        </p:spPr>
        <p:txBody>
          <a:bodyPr>
            <a:noAutofit/>
          </a:bodyPr>
          <a:lstStyle/>
          <a:p>
            <a:pPr marL="0" indent="0">
              <a:buNone/>
            </a:pPr>
            <a:endParaRPr lang="pt-BR" sz="2000" dirty="0">
              <a:latin typeface="Calibri" panose="020F0502020204030204" pitchFamily="34" charset="0"/>
              <a:cs typeface="Calibri" panose="020F0502020204030204" pitchFamily="34" charset="0"/>
            </a:endParaRPr>
          </a:p>
          <a:p>
            <a:r>
              <a:rPr lang="pt-BR" sz="2000" dirty="0">
                <a:latin typeface="Calibri" panose="020F0502020204030204" pitchFamily="34" charset="0"/>
                <a:cs typeface="Calibri" panose="020F0502020204030204" pitchFamily="34" charset="0"/>
              </a:rPr>
              <a:t>OBSERVAÇÃO:</a:t>
            </a:r>
          </a:p>
          <a:p>
            <a:r>
              <a:rPr lang="pt-BR" sz="2000" b="1" dirty="0">
                <a:latin typeface="Calibri" panose="020F0502020204030204" pitchFamily="34" charset="0"/>
                <a:cs typeface="Calibri" panose="020F0502020204030204" pitchFamily="34" charset="0"/>
              </a:rPr>
              <a:t>É importante notar que embora estes bens sejam exemplos de bens não rivais, nem sempre são não excludentes,</a:t>
            </a:r>
            <a:r>
              <a:rPr lang="pt-BR" sz="2000" dirty="0">
                <a:latin typeface="Calibri" panose="020F0502020204030204" pitchFamily="34" charset="0"/>
                <a:cs typeface="Calibri" panose="020F0502020204030204" pitchFamily="34" charset="0"/>
              </a:rPr>
              <a:t> o que é a outra característica de um bem público puro. Por exemplo, um serviço online pode limitar o acesso a determinados materiais através de assinaturas, tornando o bem excludente, mesmo que a natureza digital do bem continue a não ser rival.</a:t>
            </a:r>
          </a:p>
          <a:p>
            <a:endParaRPr lang="pt-BR" sz="2000" dirty="0">
              <a:latin typeface="Calibri" panose="020F0502020204030204" pitchFamily="34" charset="0"/>
              <a:cs typeface="Calibri" panose="020F0502020204030204" pitchFamily="34" charset="0"/>
            </a:endParaRPr>
          </a:p>
          <a:p>
            <a:pPr marL="0" indent="0">
              <a:lnSpc>
                <a:spcPct val="90000"/>
              </a:lnSpc>
              <a:buNone/>
            </a:pPr>
            <a:endParaRPr lang="pt-BR" sz="2000" dirty="0">
              <a:solidFill>
                <a:srgbClr val="404040"/>
              </a:solidFill>
              <a:latin typeface="Calibri" panose="020F0502020204030204" pitchFamily="34" charset="0"/>
              <a:cs typeface="Calibri" panose="020F0502020204030204" pitchFamily="34" charset="0"/>
            </a:endParaRPr>
          </a:p>
          <a:p>
            <a:pPr>
              <a:lnSpc>
                <a:spcPct val="90000"/>
              </a:lnSpc>
            </a:pPr>
            <a:r>
              <a:rPr lang="pt-BR" sz="2000" dirty="0">
                <a:solidFill>
                  <a:srgbClr val="40404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55296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53E758-8068-944B-A07E-2320DBEDC450}"/>
              </a:ext>
            </a:extLst>
          </p:cNvPr>
          <p:cNvSpPr>
            <a:spLocks noGrp="1"/>
          </p:cNvSpPr>
          <p:nvPr>
            <p:ph type="title"/>
          </p:nvPr>
        </p:nvSpPr>
        <p:spPr>
          <a:xfrm>
            <a:off x="2230954" y="-34290"/>
            <a:ext cx="7729728" cy="1094994"/>
          </a:xfrm>
          <a:solidFill>
            <a:srgbClr val="FFFFFF"/>
          </a:solidFill>
        </p:spPr>
        <p:txBody>
          <a:bodyPr>
            <a:normAutofit fontScale="90000"/>
          </a:bodyPr>
          <a:lstStyle/>
          <a:p>
            <a:r>
              <a:rPr lang="en-US" dirty="0"/>
              <a:t>Bens </a:t>
            </a:r>
            <a:r>
              <a:rPr lang="en-US" dirty="0" err="1"/>
              <a:t>públicos</a:t>
            </a:r>
            <a:r>
              <a:rPr lang="en-US" dirty="0"/>
              <a:t> – </a:t>
            </a:r>
            <a:r>
              <a:rPr lang="en-US" dirty="0" err="1"/>
              <a:t>exemplos</a:t>
            </a:r>
            <a:r>
              <a:rPr lang="en-US" dirty="0"/>
              <a:t> </a:t>
            </a:r>
            <a:r>
              <a:rPr lang="en-US" dirty="0" err="1"/>
              <a:t>não</a:t>
            </a:r>
            <a:r>
              <a:rPr lang="en-US" dirty="0"/>
              <a:t> </a:t>
            </a:r>
            <a:r>
              <a:rPr lang="en-US" dirty="0" err="1"/>
              <a:t>excludente</a:t>
            </a:r>
            <a:endParaRPr lang="en-US" dirty="0"/>
          </a:p>
        </p:txBody>
      </p:sp>
      <p:sp>
        <p:nvSpPr>
          <p:cNvPr id="3" name="Content Placeholder 2">
            <a:extLst>
              <a:ext uri="{FF2B5EF4-FFF2-40B4-BE49-F238E27FC236}">
                <a16:creationId xmlns:a16="http://schemas.microsoft.com/office/drawing/2014/main" id="{4CCD77DD-59F7-9343-B14C-E785260C01A2}"/>
              </a:ext>
            </a:extLst>
          </p:cNvPr>
          <p:cNvSpPr>
            <a:spLocks noGrp="1"/>
          </p:cNvSpPr>
          <p:nvPr>
            <p:ph idx="1"/>
          </p:nvPr>
        </p:nvSpPr>
        <p:spPr>
          <a:xfrm>
            <a:off x="1249680" y="1369188"/>
            <a:ext cx="9779564" cy="4600062"/>
          </a:xfrm>
        </p:spPr>
        <p:txBody>
          <a:bodyPr>
            <a:noAutofit/>
          </a:bodyPr>
          <a:lstStyle/>
          <a:p>
            <a:r>
              <a:rPr lang="pt-PT" sz="2000" dirty="0">
                <a:solidFill>
                  <a:srgbClr val="404040"/>
                </a:solidFill>
                <a:latin typeface="Calibri" panose="020F0502020204030204" pitchFamily="34" charset="0"/>
                <a:cs typeface="Calibri" panose="020F0502020204030204" pitchFamily="34" charset="0"/>
              </a:rPr>
              <a:t>Iluminação Pública: Uma vez que um município fornece iluminação pública, todos os residentes e viajantes que passam pela área beneficiam de maior visibilidade e segurança durante a noite, independentemente de contribuírem individualmente para o seu financiamento.</a:t>
            </a:r>
          </a:p>
          <a:p>
            <a:r>
              <a:rPr lang="pt-PT" sz="2000" dirty="0">
                <a:latin typeface="Calibri" panose="020F0502020204030204" pitchFamily="34" charset="0"/>
                <a:cs typeface="Calibri" panose="020F0502020204030204" pitchFamily="34" charset="0"/>
              </a:rPr>
              <a:t>Controle da Erosão nas Praia </a:t>
            </a:r>
          </a:p>
          <a:p>
            <a:r>
              <a:rPr lang="pt-PT" sz="2000" dirty="0">
                <a:latin typeface="Calibri" panose="020F0502020204030204" pitchFamily="34" charset="0"/>
                <a:cs typeface="Calibri" panose="020F0502020204030204" pitchFamily="34" charset="0"/>
              </a:rPr>
              <a:t>Sistemas de Defesa Pública</a:t>
            </a:r>
            <a:r>
              <a:rPr lang="pt-BR" sz="2000" dirty="0">
                <a:latin typeface="Calibri" panose="020F0502020204030204" pitchFamily="34" charset="0"/>
                <a:cs typeface="Calibri" panose="020F0502020204030204" pitchFamily="34" charset="0"/>
              </a:rPr>
              <a:t> </a:t>
            </a:r>
          </a:p>
          <a:p>
            <a:r>
              <a:rPr lang="pt-PT" sz="2000" dirty="0">
                <a:latin typeface="Calibri" panose="020F0502020204030204" pitchFamily="34" charset="0"/>
                <a:cs typeface="Calibri" panose="020F0502020204030204" pitchFamily="34" charset="0"/>
              </a:rPr>
              <a:t>Sirenes de alerta público: Sirenes para tornados, tsunamis ou outros alertas de emergência são projetadas para alertar todos os residentes sobre perigo iminente. Não há nenhuma maneira prática de impedir que certas pessoas ouçam esses avisos.</a:t>
            </a:r>
            <a:endParaRPr lang="pt-BR" sz="2000" dirty="0">
              <a:latin typeface="Calibri" panose="020F0502020204030204" pitchFamily="34" charset="0"/>
              <a:cs typeface="Calibri" panose="020F0502020204030204" pitchFamily="34" charset="0"/>
            </a:endParaRPr>
          </a:p>
          <a:p>
            <a:endParaRPr lang="pt-BR" sz="2000" dirty="0">
              <a:latin typeface="Calibri" panose="020F0502020204030204" pitchFamily="34" charset="0"/>
              <a:cs typeface="Calibri" panose="020F0502020204030204" pitchFamily="34" charset="0"/>
            </a:endParaRPr>
          </a:p>
          <a:p>
            <a:pPr marL="0" indent="0">
              <a:buNone/>
            </a:pPr>
            <a:endParaRPr lang="pt-BR" sz="2000" dirty="0">
              <a:solidFill>
                <a:srgbClr val="40404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185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8" name="Rectangle 11264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0" name="Rectangle 11264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2" name="Rectangle 11265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Rectangle 2"/>
          <p:cNvSpPr>
            <a:spLocks noGrp="1" noChangeArrowheads="1"/>
          </p:cNvSpPr>
          <p:nvPr>
            <p:ph type="title"/>
          </p:nvPr>
        </p:nvSpPr>
        <p:spPr>
          <a:xfrm>
            <a:off x="2401617" y="106300"/>
            <a:ext cx="7729728" cy="805736"/>
          </a:xfrm>
          <a:solidFill>
            <a:srgbClr val="FFFFFF"/>
          </a:solidFill>
        </p:spPr>
        <p:txBody>
          <a:bodyPr>
            <a:normAutofit/>
          </a:bodyPr>
          <a:lstStyle/>
          <a:p>
            <a:r>
              <a:rPr lang="pt-BR" dirty="0">
                <a:latin typeface="Calibri" charset="0"/>
              </a:rPr>
              <a:t>bens públicos e os “caronas”</a:t>
            </a:r>
          </a:p>
        </p:txBody>
      </p:sp>
      <p:sp>
        <p:nvSpPr>
          <p:cNvPr id="112642" name="Rectangle 3"/>
          <p:cNvSpPr>
            <a:spLocks noGrp="1" noChangeArrowheads="1"/>
          </p:cNvSpPr>
          <p:nvPr>
            <p:ph idx="1"/>
          </p:nvPr>
        </p:nvSpPr>
        <p:spPr>
          <a:xfrm>
            <a:off x="1249162" y="1248156"/>
            <a:ext cx="9509760" cy="4361688"/>
          </a:xfrm>
        </p:spPr>
        <p:txBody>
          <a:bodyPr>
            <a:noAutofit/>
          </a:bodyPr>
          <a:lstStyle/>
          <a:p>
            <a:pPr marL="0" indent="0">
              <a:lnSpc>
                <a:spcPct val="90000"/>
              </a:lnSpc>
              <a:buNone/>
            </a:pPr>
            <a:r>
              <a:rPr lang="pt-BR" sz="2000" dirty="0">
                <a:solidFill>
                  <a:srgbClr val="404040"/>
                </a:solidFill>
                <a:latin typeface="Calibri" panose="020F0502020204030204" pitchFamily="34" charset="0"/>
                <a:cs typeface="Calibri" panose="020F0502020204030204" pitchFamily="34" charset="0"/>
              </a:rPr>
              <a:t>	</a:t>
            </a:r>
          </a:p>
          <a:p>
            <a:pPr>
              <a:lnSpc>
                <a:spcPct val="90000"/>
              </a:lnSpc>
              <a:buNone/>
            </a:pPr>
            <a:r>
              <a:rPr lang="pt-PT" sz="2000" dirty="0">
                <a:latin typeface="Calibri" panose="020F0502020204030204" pitchFamily="34" charset="0"/>
                <a:cs typeface="Calibri" panose="020F0502020204030204" pitchFamily="34" charset="0"/>
              </a:rPr>
              <a:t>Devido à sua natureza não excludente, os bens públicos levam ao problema do carona. Os indivíduos têm pouco incentivo para pagar por estes bens porque podem beneficiar deles sem contribuir para os seus custos. </a:t>
            </a:r>
          </a:p>
          <a:p>
            <a:pPr>
              <a:lnSpc>
                <a:spcPct val="90000"/>
              </a:lnSpc>
              <a:buNone/>
            </a:pPr>
            <a:endParaRPr lang="pt-PT" sz="2000" dirty="0">
              <a:latin typeface="Calibri" panose="020F0502020204030204" pitchFamily="34" charset="0"/>
              <a:cs typeface="Calibri" panose="020F0502020204030204" pitchFamily="34" charset="0"/>
            </a:endParaRPr>
          </a:p>
          <a:p>
            <a:pPr>
              <a:lnSpc>
                <a:spcPct val="90000"/>
              </a:lnSpc>
              <a:buNone/>
            </a:pPr>
            <a:r>
              <a:rPr lang="pt-PT" sz="2000" dirty="0">
                <a:latin typeface="Calibri" panose="020F0502020204030204" pitchFamily="34" charset="0"/>
                <a:cs typeface="Calibri" panose="020F0502020204030204" pitchFamily="34" charset="0"/>
              </a:rPr>
              <a:t>Isto resulta num </a:t>
            </a:r>
            <a:r>
              <a:rPr lang="pt-PT" sz="2000" dirty="0" err="1">
                <a:latin typeface="Calibri" panose="020F0502020204030204" pitchFamily="34" charset="0"/>
                <a:cs typeface="Calibri" panose="020F0502020204030204" pitchFamily="34" charset="0"/>
              </a:rPr>
              <a:t>subinvestimento</a:t>
            </a:r>
            <a:r>
              <a:rPr lang="pt-PT" sz="2000" dirty="0">
                <a:latin typeface="Calibri" panose="020F0502020204030204" pitchFamily="34" charset="0"/>
                <a:cs typeface="Calibri" panose="020F0502020204030204" pitchFamily="34" charset="0"/>
              </a:rPr>
              <a:t> por parte do setor privado, uma vez que as empresas não podem garantir que apenas os clientes que pagam pelo bem ou serviço usufruem benefícios do bem. </a:t>
            </a:r>
          </a:p>
          <a:p>
            <a:pPr>
              <a:lnSpc>
                <a:spcPct val="90000"/>
              </a:lnSpc>
              <a:buNone/>
            </a:pPr>
            <a:r>
              <a:rPr lang="pt-PT" sz="2000" dirty="0">
                <a:latin typeface="Calibri" panose="020F0502020204030204" pitchFamily="34" charset="0"/>
                <a:cs typeface="Calibri" panose="020F0502020204030204" pitchFamily="34" charset="0"/>
              </a:rPr>
              <a:t>Consequentemente, os bens públicos seriam </a:t>
            </a:r>
            <a:r>
              <a:rPr lang="pt-PT" sz="2000" dirty="0" err="1">
                <a:latin typeface="Calibri" panose="020F0502020204030204" pitchFamily="34" charset="0"/>
                <a:cs typeface="Calibri" panose="020F0502020204030204" pitchFamily="34" charset="0"/>
              </a:rPr>
              <a:t>subfornecidos</a:t>
            </a:r>
            <a:r>
              <a:rPr lang="pt-PT" sz="2000" dirty="0">
                <a:latin typeface="Calibri" panose="020F0502020204030204" pitchFamily="34" charset="0"/>
                <a:cs typeface="Calibri" panose="020F0502020204030204" pitchFamily="34" charset="0"/>
              </a:rPr>
              <a:t> ou nem sequer seriam fornecidos se fossem deixados para o mercado definir oferta e preço.</a:t>
            </a:r>
          </a:p>
          <a:p>
            <a:pPr>
              <a:lnSpc>
                <a:spcPct val="90000"/>
              </a:lnSpc>
              <a:buNone/>
            </a:pPr>
            <a:r>
              <a:rPr lang="pt-PT" sz="2000" dirty="0">
                <a:latin typeface="Calibri" panose="020F0502020204030204" pitchFamily="34" charset="0"/>
                <a:cs typeface="Calibri" panose="020F0502020204030204" pitchFamily="34" charset="0"/>
              </a:rPr>
              <a:t> Para resolver estas deficiências, muitas vezes é necessária a intervenção governamental. </a:t>
            </a:r>
            <a:endParaRPr lang="pt-BR" sz="2000" dirty="0">
              <a:solidFill>
                <a:srgbClr val="404040"/>
              </a:solidFill>
              <a:latin typeface="Calibri" panose="020F0502020204030204" pitchFamily="34" charset="0"/>
              <a:cs typeface="Calibri" panose="020F0502020204030204" pitchFamily="34" charset="0"/>
            </a:endParaRPr>
          </a:p>
        </p:txBody>
      </p:sp>
      <p:sp>
        <p:nvSpPr>
          <p:cNvPr id="112643" name="Espaço Reservado para Número de Slide 5"/>
          <p:cNvSpPr>
            <a:spLocks noGrp="1"/>
          </p:cNvSpPr>
          <p:nvPr>
            <p:ph type="sldNum" sz="quarter" idx="12"/>
          </p:nvPr>
        </p:nvSpPr>
        <p:spPr>
          <a:xfrm>
            <a:off x="10758922" y="6217920"/>
            <a:ext cx="365760" cy="36576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spcAft>
                <a:spcPts val="600"/>
              </a:spcAft>
            </a:pPr>
            <a:fld id="{4F12C84D-4127-C445-B8A6-7FAC8A4FFBB0}" type="slidenum">
              <a:rPr lang="en-US" sz="1100"/>
              <a:pPr eaLnBrk="1" hangingPunct="1">
                <a:lnSpc>
                  <a:spcPct val="90000"/>
                </a:lnSpc>
                <a:spcAft>
                  <a:spcPts val="600"/>
                </a:spcAft>
              </a:pPr>
              <a:t>9</a:t>
            </a:fld>
            <a:endParaRPr lang="en-US" sz="1100"/>
          </a:p>
        </p:txBody>
      </p:sp>
    </p:spTree>
    <p:extLst>
      <p:ext uri="{BB962C8B-B14F-4D97-AF65-F5344CB8AC3E}">
        <p14:creationId xmlns:p14="http://schemas.microsoft.com/office/powerpoint/2010/main" val="1792929111"/>
      </p:ext>
    </p:extLst>
  </p:cSld>
  <p:clrMapOvr>
    <a:masterClrMapping/>
  </p:clrMapOvr>
  <p:transition>
    <p:pull dir="u"/>
  </p:transition>
</p:sld>
</file>

<file path=ppt/theme/theme1.xml><?xml version="1.0" encoding="utf-8"?>
<a:theme xmlns:a="http://schemas.openxmlformats.org/drawingml/2006/main" name="Pacote">
  <a:themeElements>
    <a:clrScheme name="Paco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o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o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19152</TotalTime>
  <Words>2026</Words>
  <Application>Microsoft Macintosh PowerPoint</Application>
  <PresentationFormat>Widescreen</PresentationFormat>
  <Paragraphs>210</Paragraphs>
  <Slides>25</Slides>
  <Notes>7</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25</vt:i4>
      </vt:variant>
    </vt:vector>
  </HeadingPairs>
  <TitlesOfParts>
    <vt:vector size="32" baseType="lpstr">
      <vt:lpstr>MS PGothic</vt:lpstr>
      <vt:lpstr>Al Nile</vt:lpstr>
      <vt:lpstr>Arial</vt:lpstr>
      <vt:lpstr>Calibri</vt:lpstr>
      <vt:lpstr>Fira Sans Extra Condensed Medium</vt:lpstr>
      <vt:lpstr>Gill Sans MT</vt:lpstr>
      <vt:lpstr>Pacote</vt:lpstr>
      <vt:lpstr>Semana 1 - Estrutura  </vt:lpstr>
      <vt:lpstr>Falhas de Mercados</vt:lpstr>
      <vt:lpstr>          Existência de Bens Públicos:  Como se justifica a participação do governo na economia quando ocorrem bens públicos?</vt:lpstr>
      <vt:lpstr>Bens públicos - Identificação</vt:lpstr>
      <vt:lpstr>Bens públicos – exemplos não rival</vt:lpstr>
      <vt:lpstr>Bens públicos – exemplos não rival</vt:lpstr>
      <vt:lpstr>Bens públicos</vt:lpstr>
      <vt:lpstr>Bens públicos – exemplos não excludente</vt:lpstr>
      <vt:lpstr>bens públicos e os “caronas”</vt:lpstr>
      <vt:lpstr>bens públicos</vt:lpstr>
      <vt:lpstr>bens públicos</vt:lpstr>
      <vt:lpstr>bens públicos</vt:lpstr>
      <vt:lpstr>Bens Privados, Bens Públicos</vt:lpstr>
      <vt:lpstr>Demanda agregada:  bem público e bem privado</vt:lpstr>
      <vt:lpstr>Bem privado – soma horizontal para obtenção da Demanda Agregada</vt:lpstr>
      <vt:lpstr>Apresentação do PowerPoint</vt:lpstr>
      <vt:lpstr>Demanda pelo bem público</vt:lpstr>
      <vt:lpstr>Demanda pelo bem público</vt:lpstr>
      <vt:lpstr>Demanda pelo bem público</vt:lpstr>
      <vt:lpstr>Bem privado – soma horizontal para obtenção da Demanda Agregada</vt:lpstr>
      <vt:lpstr>Bem privado – soma horizontal para obtenção da Demanda Agregada</vt:lpstr>
      <vt:lpstr>Bem privado – soma horizontal para obtenção da Demanda Agregada</vt:lpstr>
      <vt:lpstr>Bem privado – soma horizontal para obtenção da Demanda Agregada</vt:lpstr>
      <vt:lpstr>Bem público – soma vertical para obtenção da Demanda Agregada (DA)</vt:lpstr>
      <vt:lpstr>Bem público – soma vertical para obtenção da Demanda Agregada (DA)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Semana 1 - Estrutura</dc:title>
  <dc:creator>Heloisa Burnquist</dc:creator>
  <cp:lastModifiedBy>Heloisa Burnquist</cp:lastModifiedBy>
  <cp:revision>160</cp:revision>
  <dcterms:created xsi:type="dcterms:W3CDTF">2019-02-13T11:33:36Z</dcterms:created>
  <dcterms:modified xsi:type="dcterms:W3CDTF">2024-03-06T10:52:56Z</dcterms:modified>
</cp:coreProperties>
</file>