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73" r:id="rId11"/>
    <p:sldId id="265" r:id="rId12"/>
    <p:sldId id="274" r:id="rId13"/>
    <p:sldId id="267" r:id="rId14"/>
    <p:sldId id="269" r:id="rId15"/>
    <p:sldId id="268" r:id="rId16"/>
    <p:sldId id="270" r:id="rId17"/>
    <p:sldId id="271" r:id="rId18"/>
    <p:sldId id="266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9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22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328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806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554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203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124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89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27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71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884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F54AA-47FF-4CAA-8BFF-7C753AF76075}" type="datetimeFigureOut">
              <a:rPr lang="pt-BR" smtClean="0"/>
              <a:t>18/10/2018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30B32-FFB4-4217-8FB6-75BD2EC1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55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86544" y="1574245"/>
            <a:ext cx="9005456" cy="3813268"/>
          </a:xfrm>
          <a:noFill/>
          <a:ln>
            <a:noFill/>
          </a:ln>
        </p:spPr>
        <p:txBody>
          <a:bodyPr anchor="ctr">
            <a:noAutofit/>
          </a:bodyPr>
          <a:lstStyle/>
          <a:p>
            <a:r>
              <a:rPr lang="pt-BR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028" name="Picture 4" descr="Resultado de imagem para centro de energia nuclear na agricultu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r="8156"/>
          <a:stretch/>
        </p:blipFill>
        <p:spPr bwMode="auto">
          <a:xfrm>
            <a:off x="10852346" y="212267"/>
            <a:ext cx="1136014" cy="139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esalq u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824" y="212267"/>
            <a:ext cx="938097" cy="139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01410" y="0"/>
            <a:ext cx="2742236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4998510"/>
            <a:ext cx="3312113" cy="65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Ricardo Victoria Filho</a:t>
            </a:r>
            <a:endParaRPr lang="pt-B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685676" y="6175288"/>
            <a:ext cx="3632018" cy="5094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Piracicaba – SP</a:t>
            </a:r>
          </a:p>
          <a:p>
            <a:r>
              <a:rPr lang="pt-BR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Outubro de 2018</a:t>
            </a:r>
            <a:endParaRPr lang="pt-B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3799516" y="212267"/>
            <a:ext cx="5404337" cy="7560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 DO ESTADO DE SÃO PAULO</a:t>
            </a:r>
          </a:p>
          <a:p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PRODUÇÃO VEGETAL - </a:t>
            </a:r>
            <a:r>
              <a:rPr lang="pt-BR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ESALQ</a:t>
            </a:r>
            <a:endPara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l="26641" t="21161" r="9506" b="73287"/>
          <a:stretch/>
        </p:blipFill>
        <p:spPr>
          <a:xfrm rot="16200000">
            <a:off x="-341378" y="3357551"/>
            <a:ext cx="6858000" cy="14289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/>
          <a:srcRect l="26641" t="21161" r="9506" b="73287"/>
          <a:stretch/>
        </p:blipFill>
        <p:spPr>
          <a:xfrm rot="16200000">
            <a:off x="-3199039" y="3357552"/>
            <a:ext cx="6858000" cy="142897"/>
          </a:xfrm>
          <a:prstGeom prst="rect">
            <a:avLst/>
          </a:prstGeom>
        </p:spPr>
      </p:pic>
      <p:grpSp>
        <p:nvGrpSpPr>
          <p:cNvPr id="8" name="Agrupar 7"/>
          <p:cNvGrpSpPr/>
          <p:nvPr/>
        </p:nvGrpSpPr>
        <p:grpSpPr>
          <a:xfrm>
            <a:off x="10493569" y="5285509"/>
            <a:ext cx="1552379" cy="1452282"/>
            <a:chOff x="9993817" y="5258615"/>
            <a:chExt cx="1552379" cy="1452282"/>
          </a:xfrm>
        </p:grpSpPr>
        <p:sp>
          <p:nvSpPr>
            <p:cNvPr id="7" name="Retângulo 6"/>
            <p:cNvSpPr/>
            <p:nvPr/>
          </p:nvSpPr>
          <p:spPr>
            <a:xfrm>
              <a:off x="9993817" y="5258615"/>
              <a:ext cx="1486207" cy="1452282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" name="Agrupar 9"/>
            <p:cNvGrpSpPr/>
            <p:nvPr/>
          </p:nvGrpSpPr>
          <p:grpSpPr>
            <a:xfrm>
              <a:off x="9993817" y="5318546"/>
              <a:ext cx="1552379" cy="1392351"/>
              <a:chOff x="3688220" y="4689566"/>
              <a:chExt cx="1552379" cy="1392351"/>
            </a:xfrm>
          </p:grpSpPr>
          <p:pic>
            <p:nvPicPr>
              <p:cNvPr id="11" name="Imagem 10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77342" t="27007" r="15630" b="58482"/>
              <a:stretch/>
            </p:blipFill>
            <p:spPr>
              <a:xfrm>
                <a:off x="4052168" y="4689566"/>
                <a:ext cx="1007364" cy="1169467"/>
              </a:xfrm>
              <a:prstGeom prst="rect">
                <a:avLst/>
              </a:prstGeom>
            </p:spPr>
          </p:pic>
          <p:sp>
            <p:nvSpPr>
              <p:cNvPr id="12" name="CaixaDeTexto 11"/>
              <p:cNvSpPr txBox="1"/>
              <p:nvPr/>
            </p:nvSpPr>
            <p:spPr>
              <a:xfrm>
                <a:off x="3688220" y="5774140"/>
                <a:ext cx="15523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lt"/>
                  </a:rPr>
                  <a:t>Lab. Ecotoxicologia</a:t>
                </a:r>
                <a:endParaRPr lang="pt-B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endParaRPr>
              </a:p>
            </p:txBody>
          </p:sp>
        </p:grpSp>
      </p:grpSp>
      <p:sp>
        <p:nvSpPr>
          <p:cNvPr id="16" name="Retângulo 15"/>
          <p:cNvSpPr/>
          <p:nvPr/>
        </p:nvSpPr>
        <p:spPr>
          <a:xfrm>
            <a:off x="-26021" y="2955979"/>
            <a:ext cx="3312113" cy="65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Vanessa Takeshita</a:t>
            </a: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95283" y="694048"/>
            <a:ext cx="2469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LPV715 – TÓPICOS ESPECIAIS EM MATOLOGIA</a:t>
            </a:r>
          </a:p>
        </p:txBody>
      </p:sp>
    </p:spTree>
    <p:extLst>
      <p:ext uri="{BB962C8B-B14F-4D97-AF65-F5344CB8AC3E}">
        <p14:creationId xmlns:p14="http://schemas.microsoft.com/office/powerpoint/2010/main" val="376070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"/>
    </mc:Choice>
    <mc:Fallback xmlns="">
      <p:transition spd="slow" advTm="161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56118" y="977597"/>
            <a:ext cx="1468672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Sintomas</a:t>
            </a:r>
            <a:endParaRPr lang="pt-BR" altLang="pt-BR" sz="2400" baseline="30000" dirty="0">
              <a:latin typeface="Calibri 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422677" y="910962"/>
            <a:ext cx="253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 smtClean="0"/>
              <a:t>Diuron</a:t>
            </a:r>
            <a:r>
              <a:rPr lang="pt-BR" sz="2800" dirty="0" smtClean="0"/>
              <a:t> - </a:t>
            </a:r>
            <a:r>
              <a:rPr lang="pt-BR" sz="2800" dirty="0" err="1" smtClean="0"/>
              <a:t>Karmex</a:t>
            </a:r>
            <a:endParaRPr lang="pt-BR" sz="28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53593" y="3360403"/>
            <a:ext cx="108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7 </a:t>
            </a:r>
            <a:r>
              <a:rPr lang="pt-BR" sz="2800" dirty="0" smtClean="0"/>
              <a:t>DAA</a:t>
            </a:r>
            <a:endParaRPr lang="pt-BR" sz="2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60190" b="8762"/>
          <a:stretch/>
        </p:blipFill>
        <p:spPr>
          <a:xfrm>
            <a:off x="3869476" y="910962"/>
            <a:ext cx="3383280" cy="566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3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56118" y="977597"/>
            <a:ext cx="1468672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Sintomas</a:t>
            </a:r>
            <a:endParaRPr lang="pt-BR" altLang="pt-BR" sz="2400" baseline="30000" dirty="0">
              <a:latin typeface="Calibri 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422677" y="910962"/>
            <a:ext cx="253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 smtClean="0"/>
              <a:t>Diuron</a:t>
            </a:r>
            <a:r>
              <a:rPr lang="pt-BR" sz="2800" dirty="0" smtClean="0"/>
              <a:t> - </a:t>
            </a:r>
            <a:r>
              <a:rPr lang="pt-BR" sz="2800" dirty="0" err="1" smtClean="0"/>
              <a:t>Karmex</a:t>
            </a:r>
            <a:endParaRPr lang="pt-BR" sz="28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167420" y="3468860"/>
            <a:ext cx="108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3 DAA</a:t>
            </a: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54" y="1907177"/>
            <a:ext cx="5974078" cy="448055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5" t="29038" r="49684" b="42175"/>
          <a:stretch/>
        </p:blipFill>
        <p:spPr>
          <a:xfrm>
            <a:off x="8143693" y="1907177"/>
            <a:ext cx="3607425" cy="43975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3009992" y="3125842"/>
            <a:ext cx="1627324" cy="16200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/>
          <p:cNvCxnSpPr/>
          <p:nvPr/>
        </p:nvCxnSpPr>
        <p:spPr>
          <a:xfrm flipV="1">
            <a:off x="4650377" y="1907177"/>
            <a:ext cx="3480253" cy="12148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4637316" y="4745907"/>
            <a:ext cx="3493314" cy="15588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06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56118" y="977597"/>
            <a:ext cx="1468672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Sintomas</a:t>
            </a:r>
            <a:endParaRPr lang="pt-BR" altLang="pt-BR" sz="2400" baseline="30000" dirty="0">
              <a:latin typeface="Calibri 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422677" y="910962"/>
            <a:ext cx="253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 smtClean="0"/>
              <a:t>Diuron</a:t>
            </a:r>
            <a:r>
              <a:rPr lang="pt-BR" sz="2800" dirty="0" smtClean="0"/>
              <a:t> - </a:t>
            </a:r>
            <a:r>
              <a:rPr lang="pt-BR" sz="2800" dirty="0" err="1" smtClean="0"/>
              <a:t>Karmex</a:t>
            </a:r>
            <a:endParaRPr lang="pt-BR" sz="28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08555" y="3481923"/>
            <a:ext cx="108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7</a:t>
            </a:r>
            <a:r>
              <a:rPr lang="pt-BR" sz="2800" dirty="0" smtClean="0"/>
              <a:t> </a:t>
            </a:r>
            <a:r>
              <a:rPr lang="pt-BR" sz="2800" dirty="0" smtClean="0"/>
              <a:t>DAA</a:t>
            </a:r>
            <a:endParaRPr lang="pt-BR" sz="28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8" t="21441" r="21425" b="21224"/>
          <a:stretch/>
        </p:blipFill>
        <p:spPr>
          <a:xfrm>
            <a:off x="2481941" y="845201"/>
            <a:ext cx="5643155" cy="58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1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47558" y="1042754"/>
            <a:ext cx="1864613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Seletividade</a:t>
            </a:r>
            <a:endParaRPr lang="pt-BR" altLang="pt-BR" sz="2400" baseline="30000" dirty="0">
              <a:latin typeface="Calibri 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47558" y="1903738"/>
            <a:ext cx="1048649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2800" dirty="0" smtClean="0"/>
              <a:t>Relacionada principalmente a metabolização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pt-BR" sz="2800" dirty="0" smtClean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2800" dirty="0" smtClean="0"/>
              <a:t>Cana-de-açúcar, milho, sorgo e algumas espécies de </a:t>
            </a:r>
            <a:r>
              <a:rPr lang="pt-BR" sz="2800" i="1" dirty="0" err="1" smtClean="0"/>
              <a:t>Panicum</a:t>
            </a:r>
            <a:r>
              <a:rPr lang="pt-BR" sz="2800" dirty="0" smtClean="0"/>
              <a:t> spp. </a:t>
            </a:r>
          </a:p>
          <a:p>
            <a:pPr>
              <a:spcBef>
                <a:spcPts val="1200"/>
              </a:spcBef>
            </a:pPr>
            <a:r>
              <a:rPr lang="pt-BR" sz="2800" dirty="0"/>
              <a:t> </a:t>
            </a:r>
            <a:r>
              <a:rPr lang="pt-BR" sz="2800" dirty="0" smtClean="0"/>
              <a:t>-Apresentam conjugação com a </a:t>
            </a:r>
            <a:r>
              <a:rPr lang="pt-BR" sz="2800" dirty="0" err="1" smtClean="0"/>
              <a:t>glutationa</a:t>
            </a:r>
            <a:r>
              <a:rPr lang="pt-BR" sz="2800" dirty="0" smtClean="0"/>
              <a:t> (Fase II do metabolismo secundário)</a:t>
            </a:r>
          </a:p>
          <a:p>
            <a:pPr>
              <a:spcBef>
                <a:spcPts val="1200"/>
              </a:spcBef>
            </a:pPr>
            <a:endParaRPr lang="pt-BR" sz="2800" dirty="0" smtClean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2800" dirty="0" smtClean="0"/>
              <a:t>Cana-de-açúcar: absorção diferencial em cultivares mais tolerantes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67514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55709" y="1000439"/>
            <a:ext cx="1778052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Resistência</a:t>
            </a:r>
            <a:endParaRPr lang="pt-BR" altLang="pt-BR" sz="2400" baseline="30000" dirty="0">
              <a:latin typeface="Calibri 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89041" y="5718293"/>
            <a:ext cx="37865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2400" dirty="0" smtClean="0"/>
              <a:t>107 casos no mundo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2400" dirty="0" smtClean="0"/>
              <a:t>6 no Brasil</a:t>
            </a:r>
            <a:endParaRPr lang="pt-BR" sz="24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136614"/>
              </p:ext>
            </p:extLst>
          </p:nvPr>
        </p:nvGraphicFramePr>
        <p:xfrm>
          <a:off x="1912962" y="1887213"/>
          <a:ext cx="9766150" cy="3808866"/>
        </p:xfrm>
        <a:graphic>
          <a:graphicData uri="http://schemas.openxmlformats.org/drawingml/2006/table">
            <a:tbl>
              <a:tblPr firstRow="1" firstCol="1" bandRow="1"/>
              <a:tblGrid>
                <a:gridCol w="3136720">
                  <a:extLst>
                    <a:ext uri="{9D8B030D-6E8A-4147-A177-3AD203B41FA5}">
                      <a16:colId xmlns:a16="http://schemas.microsoft.com/office/drawing/2014/main" val="2744749526"/>
                    </a:ext>
                  </a:extLst>
                </a:gridCol>
                <a:gridCol w="4125203">
                  <a:extLst>
                    <a:ext uri="{9D8B030D-6E8A-4147-A177-3AD203B41FA5}">
                      <a16:colId xmlns:a16="http://schemas.microsoft.com/office/drawing/2014/main" val="1910405968"/>
                    </a:ext>
                  </a:extLst>
                </a:gridCol>
                <a:gridCol w="1428429">
                  <a:extLst>
                    <a:ext uri="{9D8B030D-6E8A-4147-A177-3AD203B41FA5}">
                      <a16:colId xmlns:a16="http://schemas.microsoft.com/office/drawing/2014/main" val="1900961392"/>
                    </a:ext>
                  </a:extLst>
                </a:gridCol>
                <a:gridCol w="1075798">
                  <a:extLst>
                    <a:ext uri="{9D8B030D-6E8A-4147-A177-3AD203B41FA5}">
                      <a16:colId xmlns:a16="http://schemas.microsoft.com/office/drawing/2014/main" val="4201801041"/>
                    </a:ext>
                  </a:extLst>
                </a:gridCol>
              </a:tblGrid>
              <a:tr h="258513"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Espécies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Resistência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Cultura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6760157"/>
                  </a:ext>
                </a:extLst>
              </a:tr>
              <a:tr h="258513"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 i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Bidens subalternans</a:t>
                      </a:r>
                      <a:endParaRPr lang="pt-BR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Inibidores da ALS / FS II (C1)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milho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68314"/>
                  </a:ext>
                </a:extLst>
              </a:tr>
              <a:tr h="517026"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 i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Amaranthus</a:t>
                      </a:r>
                      <a:r>
                        <a:rPr lang="pt-BR" sz="2400" i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2400" i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retroflexus</a:t>
                      </a:r>
                      <a:endParaRPr lang="pt-BR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Inibidores da ALS / FS II (C1)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algodão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785547"/>
                  </a:ext>
                </a:extLst>
              </a:tr>
              <a:tr h="258513"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 i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Amaranthus viridis</a:t>
                      </a:r>
                      <a:endParaRPr lang="pt-BR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Inibidores da ALS / FS II (C1)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algodão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736332"/>
                  </a:ext>
                </a:extLst>
              </a:tr>
              <a:tr h="517026"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 i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Bidens pilosa</a:t>
                      </a:r>
                      <a:endParaRPr lang="pt-BR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Inibidores da ALS / FS II (C1)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milho e soja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77241"/>
                  </a:ext>
                </a:extLst>
              </a:tr>
              <a:tr h="517026"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 i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Conyza sumatrensis</a:t>
                      </a:r>
                      <a:endParaRPr lang="pt-BR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FS II (C2) / FS I / PPO / EPSPs / Auxínas sintéticas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soja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326625"/>
                  </a:ext>
                </a:extLst>
              </a:tr>
              <a:tr h="517026"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 i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Sagittaria montevidensis</a:t>
                      </a:r>
                      <a:endParaRPr lang="pt-BR" sz="2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Inibidores da ALS / FS II (C3)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arroz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488858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3148148" y="1331679"/>
            <a:ext cx="7977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ea typeface="Times New Roman" panose="02020603050405020304" pitchFamily="18" charset="0"/>
              </a:rPr>
              <a:t>Plantas resistentes aos herbicidas inibidores do FS II no Brasil</a:t>
            </a:r>
            <a:endParaRPr lang="pt-BR" sz="2400" b="1" dirty="0"/>
          </a:p>
        </p:txBody>
      </p:sp>
      <p:sp>
        <p:nvSpPr>
          <p:cNvPr id="3" name="Retângulo 2"/>
          <p:cNvSpPr/>
          <p:nvPr/>
        </p:nvSpPr>
        <p:spPr>
          <a:xfrm>
            <a:off x="9797142" y="6126480"/>
            <a:ext cx="2090057" cy="576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 smtClean="0">
                <a:solidFill>
                  <a:sysClr val="windowText" lastClr="000000"/>
                </a:solidFill>
              </a:rPr>
              <a:t>Heap</a:t>
            </a:r>
            <a:r>
              <a:rPr lang="pt-BR" sz="1600" dirty="0">
                <a:solidFill>
                  <a:sysClr val="windowText" lastClr="000000"/>
                </a:solidFill>
              </a:rPr>
              <a:t> </a:t>
            </a:r>
            <a:r>
              <a:rPr lang="pt-BR" sz="1600" dirty="0" smtClean="0">
                <a:solidFill>
                  <a:sysClr val="windowText" lastClr="000000"/>
                </a:solidFill>
              </a:rPr>
              <a:t>(2018)</a:t>
            </a:r>
          </a:p>
          <a:p>
            <a:pPr algn="ctr"/>
            <a:r>
              <a:rPr lang="pt-BR" sz="1600" dirty="0" smtClean="0">
                <a:solidFill>
                  <a:sysClr val="windowText" lastClr="000000"/>
                </a:solidFill>
              </a:rPr>
              <a:t>weedscience.org</a:t>
            </a:r>
            <a:endParaRPr lang="pt-BR" sz="1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2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90840" y="1042754"/>
            <a:ext cx="1778052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Resistência</a:t>
            </a:r>
            <a:endParaRPr lang="pt-BR" altLang="pt-BR" sz="2400" baseline="30000" dirty="0">
              <a:latin typeface="Calibri 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31074" y="1864549"/>
            <a:ext cx="116390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2800" dirty="0" smtClean="0"/>
              <a:t>Causas da resistência:</a:t>
            </a:r>
          </a:p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pt-BR" sz="2800" dirty="0" smtClean="0"/>
              <a:t>Mudanças no sítio da proteína D1 (substituição de aminoácidos)</a:t>
            </a:r>
          </a:p>
          <a:p>
            <a:pPr marL="457200" indent="-457200">
              <a:spcBef>
                <a:spcPts val="1200"/>
              </a:spcBef>
              <a:buFontTx/>
              <a:buChar char="-"/>
            </a:pPr>
            <a:r>
              <a:rPr lang="pt-BR" sz="2800" dirty="0" smtClean="0"/>
              <a:t>Metabolismo (</a:t>
            </a:r>
            <a:r>
              <a:rPr lang="pt-BR" sz="2800" dirty="0" err="1" smtClean="0"/>
              <a:t>Citocromo</a:t>
            </a:r>
            <a:r>
              <a:rPr lang="pt-BR" sz="2800" dirty="0" smtClean="0"/>
              <a:t> P450 e conjugação com a </a:t>
            </a:r>
            <a:r>
              <a:rPr lang="pt-BR" sz="2800" dirty="0" err="1" smtClean="0"/>
              <a:t>glutationa</a:t>
            </a:r>
            <a:r>
              <a:rPr lang="pt-BR" sz="2800" dirty="0" smtClean="0"/>
              <a:t>-S-</a:t>
            </a:r>
            <a:r>
              <a:rPr lang="pt-BR" sz="2800" dirty="0" err="1" smtClean="0"/>
              <a:t>transferase</a:t>
            </a:r>
            <a:r>
              <a:rPr lang="pt-BR" sz="2800" dirty="0" smtClean="0"/>
              <a:t>)</a:t>
            </a:r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9" y="3687950"/>
            <a:ext cx="3780668" cy="295043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474" y="3879643"/>
            <a:ext cx="4748646" cy="27587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14116" r="19792"/>
          <a:stretch/>
        </p:blipFill>
        <p:spPr>
          <a:xfrm>
            <a:off x="8961120" y="3987682"/>
            <a:ext cx="2665172" cy="24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29114" t="10387" r="15483" b="5500"/>
          <a:stretch/>
        </p:blipFill>
        <p:spPr>
          <a:xfrm>
            <a:off x="2614363" y="759621"/>
            <a:ext cx="7184571" cy="609837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797142" y="6126480"/>
            <a:ext cx="2090057" cy="576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 smtClean="0">
                <a:solidFill>
                  <a:sysClr val="windowText" lastClr="000000"/>
                </a:solidFill>
              </a:rPr>
              <a:t>Heap</a:t>
            </a:r>
            <a:r>
              <a:rPr lang="pt-BR" sz="1600" dirty="0">
                <a:solidFill>
                  <a:sysClr val="windowText" lastClr="000000"/>
                </a:solidFill>
              </a:rPr>
              <a:t> </a:t>
            </a:r>
            <a:r>
              <a:rPr lang="pt-BR" sz="1600" dirty="0" smtClean="0">
                <a:solidFill>
                  <a:sysClr val="windowText" lastClr="000000"/>
                </a:solidFill>
              </a:rPr>
              <a:t>(2018)</a:t>
            </a:r>
          </a:p>
          <a:p>
            <a:pPr algn="ctr"/>
            <a:r>
              <a:rPr lang="pt-BR" sz="1600" dirty="0" smtClean="0">
                <a:solidFill>
                  <a:sysClr val="windowText" lastClr="000000"/>
                </a:solidFill>
              </a:rPr>
              <a:t>weedscience.org</a:t>
            </a:r>
            <a:endParaRPr lang="pt-BR" sz="1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1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9829" t="13254" r="17545" b="8271"/>
          <a:stretch/>
        </p:blipFill>
        <p:spPr>
          <a:xfrm>
            <a:off x="2299062" y="759621"/>
            <a:ext cx="7001691" cy="586995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357154" y="1175657"/>
            <a:ext cx="5943599" cy="339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370216" y="4310742"/>
            <a:ext cx="5943599" cy="2960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9797142" y="6126480"/>
            <a:ext cx="2090057" cy="576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err="1" smtClean="0">
                <a:solidFill>
                  <a:sysClr val="windowText" lastClr="000000"/>
                </a:solidFill>
              </a:rPr>
              <a:t>Heap</a:t>
            </a:r>
            <a:r>
              <a:rPr lang="pt-BR" sz="1600" dirty="0">
                <a:solidFill>
                  <a:sysClr val="windowText" lastClr="000000"/>
                </a:solidFill>
              </a:rPr>
              <a:t> </a:t>
            </a:r>
            <a:r>
              <a:rPr lang="pt-BR" sz="1600" dirty="0" smtClean="0">
                <a:solidFill>
                  <a:sysClr val="windowText" lastClr="000000"/>
                </a:solidFill>
              </a:rPr>
              <a:t>(2018)</a:t>
            </a:r>
          </a:p>
          <a:p>
            <a:pPr algn="ctr"/>
            <a:r>
              <a:rPr lang="pt-BR" sz="1600" dirty="0" smtClean="0">
                <a:solidFill>
                  <a:sysClr val="windowText" lastClr="000000"/>
                </a:solidFill>
              </a:rPr>
              <a:t>weedscience.org</a:t>
            </a:r>
            <a:endParaRPr lang="pt-BR" sz="1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5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4062" y="686527"/>
            <a:ext cx="115345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dirty="0" smtClean="0">
                <a:solidFill>
                  <a:srgbClr val="222222"/>
                </a:solidFill>
                <a:latin typeface="Arial" panose="020B0604020202020204" pitchFamily="34" charset="0"/>
              </a:rPr>
              <a:t>Obrigada !</a:t>
            </a:r>
          </a:p>
          <a:p>
            <a:pPr algn="ctr"/>
            <a:endParaRPr lang="pt-BR" sz="5400" dirty="0"/>
          </a:p>
        </p:txBody>
      </p:sp>
      <p:pic>
        <p:nvPicPr>
          <p:cNvPr id="5" name="Picture 4" descr="Resultado de imagem para centro de energia nuclear na agricultu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5" r="8156"/>
          <a:stretch/>
        </p:blipFill>
        <p:spPr bwMode="auto">
          <a:xfrm>
            <a:off x="3395085" y="2042223"/>
            <a:ext cx="1878482" cy="230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/>
          <p:cNvGrpSpPr/>
          <p:nvPr/>
        </p:nvGrpSpPr>
        <p:grpSpPr>
          <a:xfrm>
            <a:off x="6544491" y="2263160"/>
            <a:ext cx="2276748" cy="1923603"/>
            <a:chOff x="4267160" y="4812075"/>
            <a:chExt cx="1552379" cy="1387723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77342" t="27007" r="15630" b="58482"/>
            <a:stretch/>
          </p:blipFill>
          <p:spPr>
            <a:xfrm>
              <a:off x="4524227" y="4812075"/>
              <a:ext cx="1007364" cy="1169467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4267160" y="5955559"/>
              <a:ext cx="1552379" cy="244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Lab. Ecotoxicologia</a:t>
              </a:r>
              <a:endParaRPr lang="pt-B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3127415" y="4855455"/>
            <a:ext cx="59110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Eng. Agrônoma Vanessa Takeshita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Mestranda em Ciências (Química na Agricultura) – CENA/USP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vanessatakeshita@usp.br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87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eedscience.org/images/MOAPoster/moaposter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71" y="0"/>
            <a:ext cx="9708776" cy="685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/>
          <p:cNvSpPr/>
          <p:nvPr/>
        </p:nvSpPr>
        <p:spPr>
          <a:xfrm>
            <a:off x="1116106" y="0"/>
            <a:ext cx="4195482" cy="2904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779929" y="281"/>
            <a:ext cx="1032734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3147" t="16411" r="33293" b="7721"/>
          <a:stretch/>
        </p:blipFill>
        <p:spPr>
          <a:xfrm>
            <a:off x="1580030" y="376517"/>
            <a:ext cx="9103658" cy="610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4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1787" y="939026"/>
            <a:ext cx="3113353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Grupos de herbicidas</a:t>
            </a:r>
            <a:endParaRPr lang="pt-BR" altLang="pt-BR" sz="2400" dirty="0">
              <a:latin typeface="Calibri 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2147184" y="1671119"/>
          <a:ext cx="8118930" cy="4389120"/>
        </p:xfrm>
        <a:graphic>
          <a:graphicData uri="http://schemas.openxmlformats.org/drawingml/2006/table">
            <a:tbl>
              <a:tblPr firstRow="1" firstCol="1" bandRow="1"/>
              <a:tblGrid>
                <a:gridCol w="4059465">
                  <a:extLst>
                    <a:ext uri="{9D8B030D-6E8A-4147-A177-3AD203B41FA5}">
                      <a16:colId xmlns:a16="http://schemas.microsoft.com/office/drawing/2014/main" val="3934712634"/>
                    </a:ext>
                  </a:extLst>
                </a:gridCol>
                <a:gridCol w="4059465">
                  <a:extLst>
                    <a:ext uri="{9D8B030D-6E8A-4147-A177-3AD203B41FA5}">
                      <a16:colId xmlns:a16="http://schemas.microsoft.com/office/drawing/2014/main" val="1984945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Grupos químicos</a:t>
                      </a:r>
                      <a:endParaRPr lang="pt-BR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effectLst/>
                        </a:rPr>
                        <a:t>Herbicidas (alguns nomes comerciais)</a:t>
                      </a:r>
                      <a:endParaRPr lang="pt-BR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3753784"/>
                  </a:ext>
                </a:extLst>
              </a:tr>
              <a:tr h="0">
                <a:tc rowSpan="8"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Triazinas</a:t>
                      </a:r>
                      <a:r>
                        <a:rPr lang="pt-BR" sz="1800" dirty="0">
                          <a:effectLst/>
                        </a:rPr>
                        <a:t>, </a:t>
                      </a:r>
                      <a:r>
                        <a:rPr lang="pt-BR" sz="1800" dirty="0" err="1">
                          <a:effectLst/>
                        </a:rPr>
                        <a:t>triazinonas</a:t>
                      </a:r>
                      <a:r>
                        <a:rPr lang="pt-BR" sz="1800" dirty="0">
                          <a:effectLst/>
                        </a:rPr>
                        <a:t> e </a:t>
                      </a:r>
                      <a:r>
                        <a:rPr lang="pt-BR" sz="1800" dirty="0" err="1">
                          <a:effectLst/>
                        </a:rPr>
                        <a:t>triazolinonas</a:t>
                      </a:r>
                      <a:r>
                        <a:rPr lang="pt-BR" sz="1800" dirty="0">
                          <a:effectLst/>
                        </a:rPr>
                        <a:t> (C1)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Ametryne</a:t>
                      </a:r>
                      <a:r>
                        <a:rPr lang="pt-BR" sz="1800" dirty="0">
                          <a:effectLst/>
                        </a:rPr>
                        <a:t> (</a:t>
                      </a:r>
                      <a:r>
                        <a:rPr lang="pt-BR" sz="1800" dirty="0" err="1">
                          <a:effectLst/>
                        </a:rPr>
                        <a:t>Ametrina</a:t>
                      </a:r>
                      <a:r>
                        <a:rPr lang="pt-BR" sz="1800" dirty="0">
                          <a:effectLst/>
                        </a:rPr>
                        <a:t>, </a:t>
                      </a:r>
                      <a:r>
                        <a:rPr lang="pt-BR" sz="1800" dirty="0" err="1">
                          <a:effectLst/>
                        </a:rPr>
                        <a:t>Gesapax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37039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Amicarbazone</a:t>
                      </a:r>
                      <a:r>
                        <a:rPr lang="pt-BR" sz="1800" dirty="0">
                          <a:effectLst/>
                        </a:rPr>
                        <a:t> (</a:t>
                      </a:r>
                      <a:r>
                        <a:rPr lang="pt-BR" sz="1800" dirty="0" err="1">
                          <a:effectLst/>
                        </a:rPr>
                        <a:t>Dinamic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34966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Atrazine (</a:t>
                      </a:r>
                      <a:r>
                        <a:rPr lang="pt-BR" sz="1800" dirty="0" err="1">
                          <a:effectLst/>
                        </a:rPr>
                        <a:t>Atrazina</a:t>
                      </a:r>
                      <a:r>
                        <a:rPr lang="pt-BR" sz="1800" dirty="0">
                          <a:effectLst/>
                        </a:rPr>
                        <a:t>, </a:t>
                      </a:r>
                      <a:r>
                        <a:rPr lang="pt-BR" sz="1800" dirty="0" err="1">
                          <a:effectLst/>
                        </a:rPr>
                        <a:t>Gesaprim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34279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Metribuzin</a:t>
                      </a:r>
                      <a:r>
                        <a:rPr lang="pt-BR" sz="1800" dirty="0">
                          <a:effectLst/>
                        </a:rPr>
                        <a:t> (</a:t>
                      </a:r>
                      <a:r>
                        <a:rPr lang="pt-BR" sz="1800" dirty="0" err="1">
                          <a:effectLst/>
                        </a:rPr>
                        <a:t>Sencor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58117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Hexazinone</a:t>
                      </a:r>
                      <a:r>
                        <a:rPr lang="pt-BR" sz="1800" dirty="0">
                          <a:effectLst/>
                        </a:rPr>
                        <a:t> (</a:t>
                      </a:r>
                      <a:r>
                        <a:rPr lang="pt-BR" sz="1800" dirty="0" err="1">
                          <a:effectLst/>
                        </a:rPr>
                        <a:t>Canion</a:t>
                      </a:r>
                      <a:r>
                        <a:rPr lang="pt-BR" sz="1800" dirty="0">
                          <a:effectLst/>
                        </a:rPr>
                        <a:t>, </a:t>
                      </a:r>
                      <a:r>
                        <a:rPr lang="pt-BR" sz="1800" dirty="0" err="1">
                          <a:effectLst/>
                        </a:rPr>
                        <a:t>Broker</a:t>
                      </a:r>
                      <a:r>
                        <a:rPr lang="pt-BR" sz="1800" dirty="0">
                          <a:effectLst/>
                        </a:rPr>
                        <a:t>, </a:t>
                      </a:r>
                      <a:r>
                        <a:rPr lang="pt-BR" sz="1800" dirty="0" err="1">
                          <a:effectLst/>
                        </a:rPr>
                        <a:t>Druid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64251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Prometrine</a:t>
                      </a:r>
                      <a:r>
                        <a:rPr lang="pt-BR" sz="1800" dirty="0">
                          <a:effectLst/>
                        </a:rPr>
                        <a:t> (</a:t>
                      </a:r>
                      <a:r>
                        <a:rPr lang="pt-BR" sz="1800" dirty="0" err="1">
                          <a:effectLst/>
                        </a:rPr>
                        <a:t>Gesagard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9064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Simazine</a:t>
                      </a:r>
                      <a:r>
                        <a:rPr lang="pt-BR" sz="1800" dirty="0">
                          <a:effectLst/>
                        </a:rPr>
                        <a:t> (</a:t>
                      </a:r>
                      <a:r>
                        <a:rPr lang="pt-BR" sz="1800" dirty="0" err="1">
                          <a:effectLst/>
                        </a:rPr>
                        <a:t>Gesatop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11449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Terbuthylazine</a:t>
                      </a:r>
                      <a:r>
                        <a:rPr lang="pt-BR" sz="1800" dirty="0">
                          <a:effectLst/>
                        </a:rPr>
                        <a:t> 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462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Uracilas (C1)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Bromacil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312188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</a:rPr>
                        <a:t>Ureias substituídas e amidas (C2)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Diuron</a:t>
                      </a:r>
                      <a:r>
                        <a:rPr lang="pt-BR" sz="1800" dirty="0">
                          <a:effectLst/>
                        </a:rPr>
                        <a:t> (</a:t>
                      </a:r>
                      <a:r>
                        <a:rPr lang="pt-BR" sz="1800" dirty="0" err="1">
                          <a:effectLst/>
                        </a:rPr>
                        <a:t>Diurez</a:t>
                      </a:r>
                      <a:r>
                        <a:rPr lang="pt-BR" sz="1800" dirty="0">
                          <a:effectLst/>
                        </a:rPr>
                        <a:t>, </a:t>
                      </a:r>
                      <a:r>
                        <a:rPr lang="pt-BR" sz="1800" dirty="0" err="1">
                          <a:effectLst/>
                        </a:rPr>
                        <a:t>Karmex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872269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Linuron</a:t>
                      </a:r>
                      <a:r>
                        <a:rPr lang="pt-BR" sz="1800" dirty="0">
                          <a:effectLst/>
                        </a:rPr>
                        <a:t> (</a:t>
                      </a:r>
                      <a:r>
                        <a:rPr lang="pt-BR" sz="1800" dirty="0" err="1">
                          <a:effectLst/>
                        </a:rPr>
                        <a:t>Afalon</a:t>
                      </a:r>
                      <a:r>
                        <a:rPr lang="pt-BR" sz="1800" dirty="0">
                          <a:effectLst/>
                        </a:rPr>
                        <a:t>, </a:t>
                      </a:r>
                      <a:r>
                        <a:rPr lang="pt-BR" sz="1800" dirty="0" err="1">
                          <a:effectLst/>
                        </a:rPr>
                        <a:t>Linuron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09609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Thebuthiuron</a:t>
                      </a:r>
                      <a:r>
                        <a:rPr lang="pt-BR" sz="1800" dirty="0">
                          <a:effectLst/>
                        </a:rPr>
                        <a:t> (Combine, </a:t>
                      </a:r>
                      <a:r>
                        <a:rPr lang="pt-BR" sz="1800" dirty="0" err="1">
                          <a:effectLst/>
                        </a:rPr>
                        <a:t>Perflan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71502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Propanil</a:t>
                      </a:r>
                      <a:r>
                        <a:rPr lang="en-US" sz="1800" dirty="0">
                          <a:effectLst/>
                        </a:rPr>
                        <a:t> (Clean-Rice, </a:t>
                      </a:r>
                      <a:r>
                        <a:rPr lang="en-US" sz="1800" dirty="0" err="1">
                          <a:effectLst/>
                        </a:rPr>
                        <a:t>Grassmax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5793275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R="74295"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</a:rPr>
                        <a:t>Nitrilas e benzotiadiazinonas (C3)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Ioxynil</a:t>
                      </a:r>
                      <a:r>
                        <a:rPr lang="pt-BR" sz="1800" dirty="0">
                          <a:effectLst/>
                        </a:rPr>
                        <a:t> e </a:t>
                      </a:r>
                      <a:r>
                        <a:rPr lang="pt-BR" sz="1800" dirty="0" err="1">
                          <a:effectLst/>
                        </a:rPr>
                        <a:t>Octanoato</a:t>
                      </a:r>
                      <a:r>
                        <a:rPr lang="pt-BR" sz="1800" dirty="0">
                          <a:effectLst/>
                        </a:rPr>
                        <a:t> de </a:t>
                      </a:r>
                      <a:r>
                        <a:rPr lang="pt-BR" sz="1800" dirty="0" err="1">
                          <a:effectLst/>
                        </a:rPr>
                        <a:t>Ionila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69547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4295" algn="just"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</a:rPr>
                        <a:t>Bentazona</a:t>
                      </a:r>
                      <a:r>
                        <a:rPr lang="pt-BR" sz="1800" dirty="0">
                          <a:effectLst/>
                        </a:rPr>
                        <a:t> (Amplo, </a:t>
                      </a:r>
                      <a:r>
                        <a:rPr lang="pt-BR" sz="1800" dirty="0" err="1">
                          <a:effectLst/>
                        </a:rPr>
                        <a:t>Basagram</a:t>
                      </a:r>
                      <a:r>
                        <a:rPr lang="pt-BR" sz="1800" dirty="0">
                          <a:effectLst/>
                        </a:rPr>
                        <a:t>)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1278285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497848" y="6238335"/>
            <a:ext cx="77805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4295" algn="just">
              <a:spcAft>
                <a:spcPts val="0"/>
              </a:spcAft>
            </a:pPr>
            <a:r>
              <a:rPr lang="pt-BR" sz="1600" b="1" dirty="0">
                <a:ea typeface="Times New Roman" panose="02020603050405020304" pitchFamily="18" charset="0"/>
              </a:rPr>
              <a:t>Fonte:</a:t>
            </a:r>
            <a:r>
              <a:rPr lang="pt-BR" sz="1600" dirty="0">
                <a:ea typeface="Times New Roman" panose="02020603050405020304" pitchFamily="18" charset="0"/>
              </a:rPr>
              <a:t> Oliveira Jr. et al. (2011), Silva et al. (2014) e </a:t>
            </a:r>
            <a:r>
              <a:rPr lang="pt-BR" sz="1600" dirty="0" err="1">
                <a:ea typeface="Times New Roman" panose="02020603050405020304" pitchFamily="18" charset="0"/>
              </a:rPr>
              <a:t>Agrofit</a:t>
            </a:r>
            <a:r>
              <a:rPr lang="pt-BR" sz="1600" dirty="0">
                <a:ea typeface="Times New Roman" panose="02020603050405020304" pitchFamily="18" charset="0"/>
              </a:rPr>
              <a:t> (2018</a:t>
            </a:r>
            <a:r>
              <a:rPr lang="pt-BR" sz="1600" dirty="0" smtClean="0">
                <a:ea typeface="Times New Roman" panose="02020603050405020304" pitchFamily="18" charset="0"/>
              </a:rPr>
              <a:t>)</a:t>
            </a:r>
            <a:endParaRPr lang="pt-BR" sz="16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4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95519" y="834476"/>
            <a:ext cx="1383713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Histórico</a:t>
            </a:r>
            <a:endParaRPr lang="pt-BR" altLang="pt-BR" sz="2000" dirty="0">
              <a:latin typeface="Calibri 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86432" y="1556363"/>
            <a:ext cx="117530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2400" dirty="0" smtClean="0"/>
              <a:t>Descobertos na </a:t>
            </a:r>
            <a:r>
              <a:rPr lang="pt-BR" sz="2400" b="1" dirty="0" smtClean="0"/>
              <a:t>década de </a:t>
            </a:r>
            <a:r>
              <a:rPr lang="pt-BR" sz="2400" b="1" dirty="0" smtClean="0"/>
              <a:t>1950</a:t>
            </a:r>
            <a:endParaRPr lang="pt-BR" sz="2400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2400" b="1" dirty="0" smtClean="0"/>
              <a:t>Ampla utilização na agricultura</a:t>
            </a:r>
            <a:r>
              <a:rPr lang="pt-BR" sz="2400" dirty="0" smtClean="0"/>
              <a:t>, devido a seletividade a diversas culturas e efeito residual no </a:t>
            </a:r>
            <a:r>
              <a:rPr lang="pt-BR" sz="2400" dirty="0" smtClean="0"/>
              <a:t>solo</a:t>
            </a:r>
            <a:endParaRPr lang="pt-BR" sz="2400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2400" dirty="0" smtClean="0"/>
              <a:t>Introdução da </a:t>
            </a:r>
            <a:r>
              <a:rPr lang="pt-BR" sz="2400" b="1" dirty="0" smtClean="0"/>
              <a:t>atrazine na década de 1960 </a:t>
            </a:r>
            <a:r>
              <a:rPr lang="pt-BR" sz="2400" dirty="0" smtClean="0"/>
              <a:t>revolucionou a produção de milho (seletividade</a:t>
            </a:r>
            <a:r>
              <a:rPr lang="pt-BR" sz="2400" dirty="0" smtClean="0"/>
              <a:t>)</a:t>
            </a:r>
            <a:endParaRPr lang="pt-BR" sz="2400" dirty="0" smtClean="0"/>
          </a:p>
        </p:txBody>
      </p:sp>
      <p:sp>
        <p:nvSpPr>
          <p:cNvPr id="6" name="Retângulo 5"/>
          <p:cNvSpPr/>
          <p:nvPr/>
        </p:nvSpPr>
        <p:spPr>
          <a:xfrm>
            <a:off x="295519" y="3817784"/>
            <a:ext cx="3215945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Características</a:t>
            </a:r>
            <a:r>
              <a:rPr lang="pt-BR" altLang="pt-BR" sz="2000" dirty="0" smtClean="0">
                <a:latin typeface="Calibri "/>
              </a:rPr>
              <a:t> </a:t>
            </a:r>
            <a:r>
              <a:rPr lang="pt-BR" altLang="pt-BR" sz="2400" dirty="0" smtClean="0">
                <a:latin typeface="Calibri "/>
              </a:rPr>
              <a:t>Gerais</a:t>
            </a:r>
            <a:endParaRPr lang="pt-BR" altLang="pt-BR" sz="2400" dirty="0">
              <a:latin typeface="Calibri 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86432" y="4677242"/>
            <a:ext cx="591392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pt-BR" sz="2400" b="1" dirty="0" smtClean="0"/>
              <a:t>Inibidores da síntese de Hill </a:t>
            </a:r>
            <a:r>
              <a:rPr lang="pt-BR" sz="2400" dirty="0" smtClean="0"/>
              <a:t>(etapa da fotossíntese responsável pela liberação de O</a:t>
            </a:r>
            <a:r>
              <a:rPr lang="pt-BR" sz="2400" baseline="-25000" dirty="0" smtClean="0"/>
              <a:t>2</a:t>
            </a:r>
            <a:r>
              <a:rPr lang="pt-BR" sz="2400" dirty="0" smtClean="0"/>
              <a:t> na presença de luz)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pt-BR" sz="2400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EDE4"/>
              </a:clrFrom>
              <a:clrTo>
                <a:srgbClr val="FFEDE4">
                  <a:alpha val="0"/>
                </a:srgbClr>
              </a:clrTo>
            </a:clrChange>
          </a:blip>
          <a:srcRect t="20660" r="1608" b="21614"/>
          <a:stretch/>
        </p:blipFill>
        <p:spPr>
          <a:xfrm>
            <a:off x="5816912" y="3690568"/>
            <a:ext cx="6018037" cy="291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00486" y="939026"/>
            <a:ext cx="3215945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Características</a:t>
            </a:r>
            <a:r>
              <a:rPr lang="pt-BR" altLang="pt-BR" sz="2000" dirty="0" smtClean="0">
                <a:latin typeface="Calibri "/>
              </a:rPr>
              <a:t> </a:t>
            </a:r>
            <a:r>
              <a:rPr lang="pt-BR" altLang="pt-BR" sz="2400" dirty="0" smtClean="0">
                <a:latin typeface="Calibri "/>
              </a:rPr>
              <a:t>Gerais</a:t>
            </a:r>
            <a:endParaRPr lang="pt-BR" altLang="pt-BR" sz="2400" dirty="0">
              <a:latin typeface="Calibri 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0750" y="1721172"/>
            <a:ext cx="114905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u="sng" dirty="0"/>
              <a:t>Redução da taxa de fixação de CO2 </a:t>
            </a:r>
            <a:r>
              <a:rPr lang="pt-BR" sz="2400" dirty="0"/>
              <a:t>em poucas horas após a aplicação em plantas suscetíveis (próximo a zero em 1-2 dias</a:t>
            </a:r>
            <a:r>
              <a:rPr lang="pt-BR" sz="2400" dirty="0" smtClean="0"/>
              <a:t>)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Em </a:t>
            </a:r>
            <a:r>
              <a:rPr lang="pt-BR" sz="2400" u="sng" dirty="0"/>
              <a:t>plantas tolerantes </a:t>
            </a:r>
            <a:r>
              <a:rPr lang="pt-BR" sz="2400" u="sng" dirty="0" smtClean="0"/>
              <a:t>há o </a:t>
            </a:r>
            <a:r>
              <a:rPr lang="pt-BR" sz="2400" u="sng" dirty="0"/>
              <a:t>retorno desta taxa </a:t>
            </a:r>
            <a:r>
              <a:rPr lang="pt-BR" sz="2400" dirty="0"/>
              <a:t>a níveis de normalidade (que não chegam a serem muito reduzidas</a:t>
            </a:r>
            <a:r>
              <a:rPr lang="pt-BR" sz="2400" dirty="0" smtClean="0"/>
              <a:t>)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dirty="0" smtClean="0"/>
              <a:t>Translocação </a:t>
            </a:r>
            <a:r>
              <a:rPr lang="pt-BR" sz="2400" dirty="0"/>
              <a:t>limitada apenas ao </a:t>
            </a:r>
            <a:r>
              <a:rPr lang="pt-BR" sz="2400" u="sng" dirty="0" smtClean="0"/>
              <a:t>xilema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dirty="0"/>
              <a:t>O movimento </a:t>
            </a:r>
            <a:r>
              <a:rPr lang="pt-BR" sz="2400" dirty="0" smtClean="0"/>
              <a:t>no solo depende </a:t>
            </a:r>
            <a:r>
              <a:rPr lang="pt-BR" sz="2400" dirty="0"/>
              <a:t>da </a:t>
            </a:r>
            <a:r>
              <a:rPr lang="pt-BR" sz="2400" u="sng" dirty="0"/>
              <a:t>persistência</a:t>
            </a:r>
            <a:r>
              <a:rPr lang="pt-BR" sz="2400" dirty="0"/>
              <a:t> </a:t>
            </a:r>
            <a:r>
              <a:rPr lang="pt-BR" sz="2400" dirty="0" smtClean="0"/>
              <a:t>do produto, </a:t>
            </a:r>
            <a:r>
              <a:rPr lang="pt-BR" sz="2400" dirty="0"/>
              <a:t>que pode variar de dias a mais de um </a:t>
            </a:r>
            <a:r>
              <a:rPr lang="pt-BR" sz="2400" dirty="0" smtClean="0"/>
              <a:t>ano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u="sng" dirty="0" smtClean="0"/>
              <a:t>Alta </a:t>
            </a:r>
            <a:r>
              <a:rPr lang="pt-BR" sz="2400" u="sng" dirty="0"/>
              <a:t>intensidade de luz após a aplicação </a:t>
            </a:r>
            <a:r>
              <a:rPr lang="pt-BR" sz="2400" dirty="0"/>
              <a:t>favorecem o controle com herbicidas deste mecanismo de ação</a:t>
            </a:r>
            <a:endParaRPr lang="pt-BR" sz="2400" dirty="0" smtClean="0"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dirty="0"/>
              <a:t>Exercem </a:t>
            </a:r>
            <a:r>
              <a:rPr lang="pt-BR" sz="2400" u="sng" dirty="0"/>
              <a:t>maior efeito em plantas de folha larga </a:t>
            </a:r>
            <a:r>
              <a:rPr lang="pt-BR" sz="2400" dirty="0"/>
              <a:t>e algumas </a:t>
            </a:r>
            <a:r>
              <a:rPr lang="pt-BR" sz="2400" dirty="0" smtClean="0"/>
              <a:t>gramíneas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4161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3" y="1898624"/>
            <a:ext cx="4926959" cy="4537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m para ps i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/>
          <a:stretch/>
        </p:blipFill>
        <p:spPr bwMode="auto">
          <a:xfrm>
            <a:off x="5663879" y="2181881"/>
            <a:ext cx="6468005" cy="464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7714" y="1040102"/>
            <a:ext cx="4054316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Mecanismo e modo de ação</a:t>
            </a:r>
            <a:endParaRPr lang="pt-BR" altLang="pt-BR" sz="2400" dirty="0">
              <a:latin typeface="Calibri 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2684766" y="2756955"/>
            <a:ext cx="953588" cy="95358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494961" y="1043574"/>
            <a:ext cx="2534195" cy="5709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err="1" smtClean="0">
                <a:solidFill>
                  <a:sysClr val="windowText" lastClr="000000"/>
                </a:solidFill>
              </a:rPr>
              <a:t>Fotossistema</a:t>
            </a:r>
            <a:r>
              <a:rPr lang="pt-BR" sz="2400" dirty="0" smtClean="0">
                <a:solidFill>
                  <a:sysClr val="windowText" lastClr="000000"/>
                </a:solidFill>
              </a:rPr>
              <a:t> II</a:t>
            </a:r>
            <a:endParaRPr lang="pt-BR" sz="2400" dirty="0">
              <a:solidFill>
                <a:sysClr val="windowText" lastClr="000000"/>
              </a:solidFill>
            </a:endParaRPr>
          </a:p>
        </p:txBody>
      </p:sp>
      <p:cxnSp>
        <p:nvCxnSpPr>
          <p:cNvPr id="11" name="Conector reto 10"/>
          <p:cNvCxnSpPr/>
          <p:nvPr/>
        </p:nvCxnSpPr>
        <p:spPr>
          <a:xfrm>
            <a:off x="5305782" y="1898624"/>
            <a:ext cx="900867" cy="18504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V="1">
            <a:off x="5254427" y="5734595"/>
            <a:ext cx="1054933" cy="7012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5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7714" y="1040102"/>
            <a:ext cx="4054316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Mecanismo e modo de ação</a:t>
            </a:r>
            <a:endParaRPr lang="pt-BR" altLang="pt-BR" sz="2400" dirty="0">
              <a:latin typeface="Calibri "/>
            </a:endParaRPr>
          </a:p>
        </p:txBody>
      </p:sp>
      <p:pic>
        <p:nvPicPr>
          <p:cNvPr id="13" name="image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0780" y="2341881"/>
            <a:ext cx="6587605" cy="430752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730613" y="1898433"/>
            <a:ext cx="979239" cy="4702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ysClr val="windowText" lastClr="000000"/>
                </a:solidFill>
              </a:rPr>
              <a:t>C1</a:t>
            </a:r>
            <a:endParaRPr lang="pt-BR" dirty="0">
              <a:solidFill>
                <a:sysClr val="windowText" lastClr="00000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4554582" y="1898433"/>
            <a:ext cx="979239" cy="4702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ysClr val="windowText" lastClr="000000"/>
                </a:solidFill>
              </a:rPr>
              <a:t>C1</a:t>
            </a:r>
            <a:endParaRPr lang="pt-BR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4" descr="Resultado de imagem para set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184" y="2368696"/>
            <a:ext cx="909566" cy="7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19"/>
          <p:cNvSpPr/>
          <p:nvPr/>
        </p:nvSpPr>
        <p:spPr>
          <a:xfrm>
            <a:off x="8663375" y="2085631"/>
            <a:ext cx="3093195" cy="24471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>
                <a:solidFill>
                  <a:sysClr val="windowText" lastClr="000000"/>
                </a:solidFill>
              </a:rPr>
              <a:t>Norflurazon</a:t>
            </a:r>
            <a:r>
              <a:rPr lang="pt-BR" dirty="0" smtClean="0">
                <a:solidFill>
                  <a:sysClr val="windowText" lastClr="000000"/>
                </a:solidFill>
              </a:rPr>
              <a:t> (inibidor da síntese de caroteno)</a:t>
            </a:r>
          </a:p>
          <a:p>
            <a:pPr algn="ctr"/>
            <a:endParaRPr lang="pt-BR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pt-BR" dirty="0" err="1" smtClean="0">
                <a:solidFill>
                  <a:sysClr val="windowText" lastClr="000000"/>
                </a:solidFill>
              </a:rPr>
              <a:t>Quincloraq</a:t>
            </a:r>
            <a:r>
              <a:rPr lang="pt-BR" dirty="0" smtClean="0">
                <a:solidFill>
                  <a:sysClr val="windowText" lastClr="000000"/>
                </a:solidFill>
              </a:rPr>
              <a:t> (</a:t>
            </a:r>
            <a:r>
              <a:rPr lang="pt-BR" dirty="0" err="1" smtClean="0">
                <a:solidFill>
                  <a:sysClr val="windowText" lastClr="000000"/>
                </a:solidFill>
              </a:rPr>
              <a:t>auxínico</a:t>
            </a:r>
            <a:r>
              <a:rPr lang="pt-BR" dirty="0" smtClean="0">
                <a:solidFill>
                  <a:sysClr val="windowText" lastClr="000000"/>
                </a:solidFill>
              </a:rPr>
              <a:t>)</a:t>
            </a:r>
          </a:p>
          <a:p>
            <a:pPr algn="ctr"/>
            <a:endParaRPr lang="pt-BR" dirty="0">
              <a:solidFill>
                <a:sysClr val="windowText" lastClr="000000"/>
              </a:solidFill>
            </a:endParaRPr>
          </a:p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Evento secundário do mecanismo de 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9635207" y="6270580"/>
            <a:ext cx="2664822" cy="378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ysClr val="windowText" lastClr="000000"/>
                </a:solidFill>
              </a:rPr>
              <a:t>Oliveira Jr. (2011)</a:t>
            </a:r>
            <a:endParaRPr lang="pt-BR" sz="16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0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36583" y="951471"/>
            <a:ext cx="5338321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Efeitos da inibição do transporte de e</a:t>
            </a:r>
            <a:r>
              <a:rPr lang="pt-BR" altLang="pt-BR" sz="2400" baseline="30000" dirty="0" smtClean="0">
                <a:latin typeface="Calibri "/>
              </a:rPr>
              <a:t>-</a:t>
            </a:r>
            <a:endParaRPr lang="pt-BR" altLang="pt-BR" sz="2400" baseline="30000" dirty="0">
              <a:latin typeface="Calibri 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0750" y="1721172"/>
            <a:ext cx="114905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400" dirty="0" err="1" smtClean="0"/>
              <a:t>Peroxidação</a:t>
            </a:r>
            <a:r>
              <a:rPr lang="pt-BR" sz="2400" dirty="0" smtClean="0"/>
              <a:t> de lipídios nas membranas no cloroplasto</a:t>
            </a:r>
          </a:p>
          <a:p>
            <a:pPr algn="just">
              <a:spcAft>
                <a:spcPts val="1200"/>
              </a:spcAft>
            </a:pPr>
            <a:r>
              <a:rPr lang="pt-BR" sz="2400" dirty="0"/>
              <a:t> </a:t>
            </a:r>
            <a:r>
              <a:rPr lang="pt-BR" sz="2400" dirty="0" smtClean="0"/>
              <a:t>                - Formação direta de radicais lipídicos nos ácidos graxos das membranas</a:t>
            </a:r>
          </a:p>
          <a:p>
            <a:pPr algn="just">
              <a:spcAft>
                <a:spcPts val="1200"/>
              </a:spcAft>
            </a:pPr>
            <a:r>
              <a:rPr lang="pt-BR" sz="2400" dirty="0"/>
              <a:t> </a:t>
            </a:r>
            <a:r>
              <a:rPr lang="pt-BR" sz="2400" dirty="0" smtClean="0"/>
              <a:t>                - Clorofila </a:t>
            </a:r>
            <a:r>
              <a:rPr lang="pt-BR" sz="2400" dirty="0" err="1" smtClean="0"/>
              <a:t>triplet</a:t>
            </a:r>
            <a:r>
              <a:rPr lang="pt-BR" sz="2400" dirty="0" smtClean="0"/>
              <a:t> + oxigênio = oxigênio </a:t>
            </a:r>
            <a:r>
              <a:rPr lang="pt-BR" sz="2400" dirty="0" err="1" smtClean="0"/>
              <a:t>singlet</a:t>
            </a:r>
            <a:r>
              <a:rPr lang="pt-BR" sz="2400" dirty="0" smtClean="0"/>
              <a:t> (radicais livres que iniciam o                                 processo de </a:t>
            </a:r>
            <a:r>
              <a:rPr lang="pt-BR" sz="2400" dirty="0" err="1" smtClean="0"/>
              <a:t>peroxidação</a:t>
            </a:r>
            <a:r>
              <a:rPr lang="pt-BR" sz="2400" dirty="0" smtClean="0"/>
              <a:t> das membranas)</a:t>
            </a:r>
            <a:endParaRPr lang="pt-BR" sz="2400" dirty="0"/>
          </a:p>
        </p:txBody>
      </p:sp>
      <p:sp>
        <p:nvSpPr>
          <p:cNvPr id="3" name="Retângulo 2"/>
          <p:cNvSpPr/>
          <p:nvPr/>
        </p:nvSpPr>
        <p:spPr>
          <a:xfrm>
            <a:off x="1628450" y="3934151"/>
            <a:ext cx="3103171" cy="1553257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/>
              <a:t>Morte por inanição (inibição da reação luminosa)</a:t>
            </a:r>
            <a:endParaRPr lang="pt-BR" sz="2000" dirty="0"/>
          </a:p>
        </p:txBody>
      </p:sp>
      <p:pic>
        <p:nvPicPr>
          <p:cNvPr id="9" name="Picture 4" descr="Resultado de imagem para seta 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76" y="4325602"/>
            <a:ext cx="2066847" cy="7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7545932" y="3934150"/>
            <a:ext cx="3058908" cy="1553257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err="1" smtClean="0"/>
              <a:t>Peroxidação</a:t>
            </a:r>
            <a:r>
              <a:rPr lang="pt-BR" sz="2000" dirty="0" smtClean="0"/>
              <a:t> dos lipídeos das membranas + queda da taxa fotossintética </a:t>
            </a:r>
            <a:endParaRPr lang="pt-BR" sz="2000" dirty="0"/>
          </a:p>
        </p:txBody>
      </p:sp>
      <p:sp>
        <p:nvSpPr>
          <p:cNvPr id="8" name="Retângulo 7"/>
          <p:cNvSpPr/>
          <p:nvPr/>
        </p:nvSpPr>
        <p:spPr>
          <a:xfrm>
            <a:off x="7704886" y="5643153"/>
            <a:ext cx="289995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ysClr val="windowText" lastClr="000000"/>
                </a:solidFill>
              </a:rPr>
              <a:t>Efeito em cascata que leva as plantas a morte</a:t>
            </a:r>
            <a:endParaRPr lang="pt-BR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6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6641" t="21161" r="9506" b="73287"/>
          <a:stretch/>
        </p:blipFill>
        <p:spPr>
          <a:xfrm>
            <a:off x="0" y="648406"/>
            <a:ext cx="12192000" cy="111215"/>
          </a:xfrm>
          <a:prstGeom prst="rect">
            <a:avLst/>
          </a:prstGeom>
        </p:spPr>
      </p:pic>
      <p:sp>
        <p:nvSpPr>
          <p:cNvPr id="76" name="Título 1"/>
          <p:cNvSpPr txBox="1">
            <a:spLocks/>
          </p:cNvSpPr>
          <p:nvPr/>
        </p:nvSpPr>
        <p:spPr>
          <a:xfrm>
            <a:off x="1808458" y="-17800"/>
            <a:ext cx="8796382" cy="7774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cs typeface="Arial" panose="020B0604020202020204" pitchFamily="34" charset="0"/>
              </a:rPr>
              <a:t>Herbicidas Inibidores do FSII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" panose="020B0400000000000000" pitchFamily="34" charset="-128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56118" y="977597"/>
            <a:ext cx="1468672" cy="5778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altLang="pt-BR" sz="2400" dirty="0" smtClean="0">
                <a:latin typeface="Calibri "/>
              </a:rPr>
              <a:t>Sintomas</a:t>
            </a:r>
            <a:endParaRPr lang="pt-BR" altLang="pt-BR" sz="2400" baseline="30000" dirty="0">
              <a:latin typeface="Calibri 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17" y="977597"/>
            <a:ext cx="4359040" cy="581205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t="48756" r="55040" b="18879"/>
          <a:stretch/>
        </p:blipFill>
        <p:spPr>
          <a:xfrm>
            <a:off x="8033658" y="1555447"/>
            <a:ext cx="3317965" cy="463870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Retângulo 12"/>
          <p:cNvSpPr/>
          <p:nvPr/>
        </p:nvSpPr>
        <p:spPr>
          <a:xfrm>
            <a:off x="2913017" y="3874801"/>
            <a:ext cx="1280160" cy="20378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reto 15"/>
          <p:cNvCxnSpPr/>
          <p:nvPr/>
        </p:nvCxnSpPr>
        <p:spPr>
          <a:xfrm flipV="1">
            <a:off x="4206240" y="1555447"/>
            <a:ext cx="3827418" cy="2328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4193177" y="5912607"/>
            <a:ext cx="3840481" cy="2815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8422677" y="910962"/>
            <a:ext cx="253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 smtClean="0"/>
              <a:t>Diuron</a:t>
            </a:r>
            <a:r>
              <a:rPr lang="pt-BR" sz="2800" dirty="0" smtClean="0"/>
              <a:t> - </a:t>
            </a:r>
            <a:r>
              <a:rPr lang="pt-BR" sz="2800" dirty="0" err="1" smtClean="0"/>
              <a:t>Karmex</a:t>
            </a:r>
            <a:endParaRPr lang="pt-BR" sz="28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753593" y="3360403"/>
            <a:ext cx="1081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3 DAA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8304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735</Words>
  <Application>Microsoft Office PowerPoint</Application>
  <PresentationFormat>Widescreen</PresentationFormat>
  <Paragraphs>146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Yu Gothic</vt:lpstr>
      <vt:lpstr>Arial</vt:lpstr>
      <vt:lpstr>Calibri</vt:lpstr>
      <vt:lpstr>Calibri </vt:lpstr>
      <vt:lpstr>Calibri Light</vt:lpstr>
      <vt:lpstr>Times New Roman</vt:lpstr>
      <vt:lpstr>Wingdings</vt:lpstr>
      <vt:lpstr>Tema do Office</vt:lpstr>
      <vt:lpstr>Herbicidas inibidores do FSII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Herbicidas inibidores do FSII</dc:title>
  <dc:creator>Vanessa Takeshita</dc:creator>
  <cp:lastModifiedBy>Vanessa Takeshita</cp:lastModifiedBy>
  <cp:revision>17</cp:revision>
  <dcterms:created xsi:type="dcterms:W3CDTF">2018-10-10T13:56:05Z</dcterms:created>
  <dcterms:modified xsi:type="dcterms:W3CDTF">2018-10-18T17:47:10Z</dcterms:modified>
</cp:coreProperties>
</file>