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2" r:id="rId3"/>
    <p:sldId id="283" r:id="rId4"/>
    <p:sldId id="284" r:id="rId5"/>
    <p:sldId id="299" r:id="rId6"/>
    <p:sldId id="301" r:id="rId7"/>
    <p:sldId id="394" r:id="rId8"/>
    <p:sldId id="300" r:id="rId9"/>
    <p:sldId id="395" r:id="rId10"/>
    <p:sldId id="396" r:id="rId11"/>
    <p:sldId id="291" r:id="rId12"/>
    <p:sldId id="382" r:id="rId13"/>
    <p:sldId id="296" r:id="rId14"/>
    <p:sldId id="285" r:id="rId15"/>
    <p:sldId id="384" r:id="rId16"/>
    <p:sldId id="297" r:id="rId17"/>
    <p:sldId id="307" r:id="rId18"/>
    <p:sldId id="303" r:id="rId19"/>
    <p:sldId id="383" r:id="rId20"/>
    <p:sldId id="289" r:id="rId21"/>
    <p:sldId id="304" r:id="rId22"/>
    <p:sldId id="305" r:id="rId23"/>
    <p:sldId id="309" r:id="rId24"/>
    <p:sldId id="385" r:id="rId25"/>
    <p:sldId id="390" r:id="rId26"/>
    <p:sldId id="391" r:id="rId27"/>
    <p:sldId id="386" r:id="rId28"/>
    <p:sldId id="392" r:id="rId29"/>
    <p:sldId id="387" r:id="rId30"/>
    <p:sldId id="389" r:id="rId31"/>
  </p:sldIdLst>
  <p:sldSz cx="9144000" cy="6858000" type="screen4x3"/>
  <p:notesSz cx="6858000" cy="96583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99"/>
    <a:srgbClr val="F89A00"/>
    <a:srgbClr val="FF9900"/>
    <a:srgbClr val="CC6600"/>
    <a:srgbClr val="FFFF00"/>
    <a:srgbClr val="CC3300"/>
    <a:srgbClr val="FF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0"/>
  </p:normalViewPr>
  <p:slideViewPr>
    <p:cSldViewPr>
      <p:cViewPr varScale="1">
        <p:scale>
          <a:sx n="115" d="100"/>
          <a:sy n="115" d="100"/>
        </p:scale>
        <p:origin x="15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3938" y="731838"/>
            <a:ext cx="4811712" cy="3608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noProof="0"/>
              <a:t>Clique para editar os estilos do texto mestre</a:t>
            </a:r>
          </a:p>
          <a:p>
            <a:pPr lvl="1"/>
            <a:r>
              <a:rPr lang="pt-BR" altLang="en-US" noProof="0"/>
              <a:t>Segundo nível</a:t>
            </a:r>
          </a:p>
          <a:p>
            <a:pPr lvl="2"/>
            <a:r>
              <a:rPr lang="pt-BR" altLang="en-US" noProof="0"/>
              <a:t>Terceiro nível</a:t>
            </a:r>
          </a:p>
          <a:p>
            <a:pPr lvl="3"/>
            <a:r>
              <a:rPr lang="pt-BR" altLang="en-US" noProof="0"/>
              <a:t>Quarto nível</a:t>
            </a:r>
          </a:p>
          <a:p>
            <a:pPr lvl="4"/>
            <a:r>
              <a:rPr lang="pt-BR" altLang="en-US" noProof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>
              <a:defRPr/>
            </a:pPr>
            <a:r>
              <a:rPr lang="pt-BR" altLang="en-US" sz="1200"/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6CE2AF79-2D41-834D-9B7A-5259334D0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B7D2B6B-8AC1-EE4E-8973-343C271A859B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3839DADF-986A-264C-AF34-C6DC42F72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783A7A0-B960-2345-BE03-D55D1108F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0533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EAE7F8A9-3B49-8946-98B1-FB7259C26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3296BD-D838-0049-9BB2-59E57F582AED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432FD5EF-A5D7-CD4D-8E54-AAE71A70C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D11EC676-890E-3449-9A5D-D8245DE83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2996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1A61-0DE3-4742-B90D-85173E4C5D49}" type="datetimeFigureOut">
              <a:rPr lang="en-US"/>
              <a:pPr>
                <a:defRPr/>
              </a:pPr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B3BF-A513-0547-9AA7-F5D91823B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2DBB-49F1-744E-859C-F0C43DCE6960}" type="datetimeFigureOut">
              <a:rPr lang="en-US"/>
              <a:pPr>
                <a:defRPr/>
              </a:pPr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2FE2-5048-DD49-80DB-CC95A7561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ACA1-E3B5-734F-B326-79F003C6F0F2}" type="datetimeFigureOut">
              <a:rPr lang="en-US"/>
              <a:pPr>
                <a:defRPr/>
              </a:pPr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5D46D-DB4A-F84E-827B-EB70A65D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5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C786-7976-F148-8B19-46F81A02CD8A}" type="datetimeFigureOut">
              <a:rPr lang="en-US"/>
              <a:pPr>
                <a:defRPr/>
              </a:pPr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77B9-E6F5-A541-8640-AB86310B0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8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EEA80-77F7-E444-B3D6-D6E974C57B4F}" type="datetimeFigureOut">
              <a:rPr lang="en-US"/>
              <a:pPr>
                <a:defRPr/>
              </a:pPr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D510-D546-094C-91CA-F02391532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8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9F18-9E09-3849-81D8-D6223313CC44}" type="datetimeFigureOut">
              <a:rPr lang="en-US"/>
              <a:pPr>
                <a:defRPr/>
              </a:pPr>
              <a:t>10/29/19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00778-447D-8F4C-A594-1920C7A7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EF552-91F1-AE4B-B719-E17B9602C79B}" type="datetimeFigureOut">
              <a:rPr lang="en-US"/>
              <a:pPr>
                <a:defRPr/>
              </a:pPr>
              <a:t>10/29/19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1C44-C321-354E-BF58-93095B1EB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506F-23AC-B547-8F4F-DF918B6DA818}" type="datetimeFigureOut">
              <a:rPr lang="en-US"/>
              <a:pPr>
                <a:defRPr/>
              </a:pPr>
              <a:t>10/29/19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D0A91-2138-8F49-B61A-933E0BD27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47AE9-F777-F947-8725-53A6D912EB5F}" type="datetimeFigureOut">
              <a:rPr lang="en-US"/>
              <a:pPr>
                <a:defRPr/>
              </a:pPr>
              <a:t>10/29/19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F26FA-AF42-414B-891F-8639DD8F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D5A7-699F-D744-BB5D-34146D366667}" type="datetimeFigureOut">
              <a:rPr lang="en-US"/>
              <a:pPr>
                <a:defRPr/>
              </a:pPr>
              <a:t>10/29/19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5F57C-1072-6747-B1A5-9ED90C9CE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3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DEAFA-4203-534C-A8EC-C87B37A46CE0}" type="datetimeFigureOut">
              <a:rPr lang="en-US"/>
              <a:pPr>
                <a:defRPr/>
              </a:pPr>
              <a:t>10/29/19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25EC-4733-344C-ABE7-A4EB848CF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A22CF7-9539-8448-A646-079D7908A525}" type="datetimeFigureOut">
              <a:rPr lang="en-US"/>
              <a:pPr>
                <a:defRPr/>
              </a:pPr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DB47F9-021B-C646-9649-D0ACB40D4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500438"/>
            <a:ext cx="7772400" cy="1143000"/>
          </a:xfrm>
        </p:spPr>
        <p:txBody>
          <a:bodyPr anchor="ctr"/>
          <a:lstStyle/>
          <a:p>
            <a:pPr eaLnBrk="1" hangingPunct="1"/>
            <a:r>
              <a:rPr lang="pt-BR" altLang="en-US" sz="2800" dirty="0"/>
              <a:t>ECONOMIA E COMÉRCIO INTERNACIONAL</a:t>
            </a:r>
            <a:br>
              <a:rPr lang="pt-BR" altLang="en-US" sz="2800" dirty="0"/>
            </a:br>
            <a:r>
              <a:rPr lang="pt-BR" altLang="en-US" sz="2800" dirty="0"/>
              <a:t>2019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6450" y="1484313"/>
            <a:ext cx="7702550" cy="1223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pt-B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INSTRUMENTOS DE POLÍTICA COMERCIAL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pt-B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MEDIDAS NÃO TARIFÁRIAS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9420-E5A2-CE4A-BFD8-A852113D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043" y="712742"/>
            <a:ext cx="3751389" cy="5055989"/>
          </a:xfrm>
        </p:spPr>
        <p:txBody>
          <a:bodyPr/>
          <a:lstStyle/>
          <a:p>
            <a:r>
              <a:rPr lang="pt-BR" sz="2400" dirty="0"/>
              <a:t>Portanto, OM é o produto de equilíbrio ou o produto total que a firma monopolista vai produzir.</a:t>
            </a:r>
            <a:endParaRPr lang="en-US" sz="1800" dirty="0"/>
          </a:p>
          <a:p>
            <a:r>
              <a:rPr lang="pt-BR" sz="2400" dirty="0"/>
              <a:t>Ao invés de vender todo o produto, seja no mercado doméstico ou no mercado mundial, o monopolista venderá parte no mercado doméstico ao preço mais elevado OP1, e parte no mercado mundial ao preço mais baixo (OP), sendo que com isso ele consegue o maior retorno.</a:t>
            </a:r>
            <a:endParaRPr lang="en-US" sz="1800" dirty="0"/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BACF64D-B42F-B74E-ACBC-1D4D2647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332656"/>
            <a:ext cx="4889571" cy="543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03917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91" y="529424"/>
            <a:ext cx="7886700" cy="543595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dirty="0"/>
              <a:t>Formas de identificação - empírica:</a:t>
            </a:r>
            <a:br>
              <a:rPr lang="pt-BR" sz="3600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91" y="1315790"/>
            <a:ext cx="8370018" cy="5040560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  <a:defRPr/>
            </a:pPr>
            <a:r>
              <a:rPr lang="pt-BR" sz="2800" dirty="0"/>
              <a:t>. Pesquisa sobre vendas domésticas;</a:t>
            </a:r>
          </a:p>
          <a:p>
            <a:pPr marL="0" indent="0" algn="just" eaLnBrk="1" hangingPunct="1">
              <a:buNone/>
              <a:defRPr/>
            </a:pPr>
            <a:endParaRPr lang="pt-BR" sz="2800" dirty="0"/>
          </a:p>
          <a:p>
            <a:pPr marL="0" indent="0" algn="just" eaLnBrk="1" hangingPunct="1">
              <a:buNone/>
              <a:defRPr/>
            </a:pPr>
            <a:r>
              <a:rPr lang="pt-BR" sz="2800" dirty="0"/>
              <a:t>. Preço de exportação comparável para um terceiro país.  </a:t>
            </a:r>
          </a:p>
          <a:p>
            <a:pPr marL="0" indent="0" algn="just" eaLnBrk="1" hangingPunct="1">
              <a:buNone/>
              <a:defRPr/>
            </a:pPr>
            <a:endParaRPr lang="pt-BR" sz="2800" dirty="0"/>
          </a:p>
          <a:p>
            <a:pPr marL="0" indent="0" algn="just" eaLnBrk="1" hangingPunct="1">
              <a:buNone/>
              <a:defRPr/>
            </a:pPr>
            <a:r>
              <a:rPr lang="pt-BR" sz="2800" dirty="0"/>
              <a:t>. Valor normal construído: </a:t>
            </a:r>
          </a:p>
          <a:p>
            <a:pPr marL="0" indent="0" algn="just" eaLnBrk="1" hangingPunct="1">
              <a:buNone/>
              <a:defRPr/>
            </a:pPr>
            <a:r>
              <a:rPr lang="pt-BR" sz="2400" dirty="0"/>
              <a:t>Ou seja, o </a:t>
            </a:r>
            <a:r>
              <a:rPr lang="pt-BR" sz="2400" b="1" dirty="0"/>
              <a:t>custo de produção no país de origem com adição de margem razoável para cobrir administração, vendas e custos gerais, bem como para um lucro razoável </a:t>
            </a:r>
            <a:r>
              <a:rPr lang="pt-BR" sz="2400" dirty="0"/>
              <a:t>.</a:t>
            </a:r>
          </a:p>
          <a:p>
            <a:pPr marL="0" indent="0" eaLnBrk="1" hangingPunct="1">
              <a:buNone/>
              <a:defRPr/>
            </a:pPr>
            <a:endParaRPr lang="pt-BR" sz="2000" dirty="0"/>
          </a:p>
          <a:p>
            <a:pPr marL="0" indent="0" eaLnBrk="1" hangingPunct="1">
              <a:buNone/>
              <a:defRPr/>
            </a:pPr>
            <a:r>
              <a:rPr lang="pt-BR" altLang="en-US" sz="2400" b="1" dirty="0"/>
              <a:t> </a:t>
            </a:r>
            <a:endParaRPr lang="pt-BR" altLang="en-US" sz="2000" dirty="0"/>
          </a:p>
          <a:p>
            <a:pPr marL="0" indent="0" eaLnBrk="1" hangingPunct="1">
              <a:buNone/>
              <a:defRPr/>
            </a:pP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E41ED31-F46E-C04C-9590-FFD6426EEF30}" type="slidenum">
              <a:rPr lang="en-US" altLang="en-US">
                <a:solidFill>
                  <a:srgbClr val="3F3F3F"/>
                </a:solidFill>
                <a:latin typeface="Corbel" charset="0"/>
              </a:rPr>
              <a:pPr eaLnBrk="1" hangingPunct="1"/>
              <a:t>11</a:t>
            </a:fld>
            <a:endParaRPr lang="en-US" altLang="en-US">
              <a:solidFill>
                <a:srgbClr val="3F3F3F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0381BD0-462D-F74A-9E6B-99A5AB9F8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eaLnBrk="1" hangingPunct="1"/>
            <a:r>
              <a:rPr lang="pt-BR" altLang="en-US" b="1" dirty="0"/>
              <a:t>Dumping</a:t>
            </a:r>
            <a:r>
              <a:rPr lang="pt-BR" altLang="en-US" dirty="0"/>
              <a:t>  </a:t>
            </a:r>
            <a:endParaRPr lang="en-US" altLang="en-US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2AD562D-B257-D947-B0CD-DDE4CB81F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1052736"/>
            <a:ext cx="7615758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24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2400" dirty="0"/>
              <a:t>Entre os resultados do dumping, tem-se: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en-US" sz="2400" dirty="0"/>
          </a:p>
          <a:p>
            <a:pPr eaLnBrk="1" hangingPunct="1">
              <a:buFontTx/>
              <a:buNone/>
            </a:pPr>
            <a:r>
              <a:rPr lang="pt-BR" altLang="en-US" sz="2400" dirty="0"/>
              <a:t>» AUMENTA o bem estar líquido total do país importador  </a:t>
            </a:r>
          </a:p>
          <a:p>
            <a:pPr eaLnBrk="1" hangingPunct="1">
              <a:buNone/>
            </a:pPr>
            <a:r>
              <a:rPr lang="pt-BR" altLang="en-US" sz="2400" dirty="0"/>
              <a:t>» Excedente do produtor mais baixo, excedente do consumidor mais alto,</a:t>
            </a:r>
          </a:p>
          <a:p>
            <a:pPr eaLnBrk="1" hangingPunct="1">
              <a:buFontTx/>
              <a:buNone/>
            </a:pPr>
            <a:endParaRPr lang="pt-BR" altLang="en-US" sz="2400" dirty="0"/>
          </a:p>
          <a:p>
            <a:pPr eaLnBrk="1" hangingPunct="1">
              <a:buFontTx/>
              <a:buNone/>
            </a:pPr>
            <a:r>
              <a:rPr lang="pt-BR" altLang="en-US" sz="2400" dirty="0"/>
              <a:t>– No entanto, a maior parte dos países tem políticas de comércio de proteção contra o dumping (</a:t>
            </a:r>
            <a:r>
              <a:rPr lang="pt-BR" altLang="en-US" sz="2400" dirty="0" err="1"/>
              <a:t>anti-dumping</a:t>
            </a:r>
            <a:r>
              <a:rPr lang="pt-BR" altLang="en-US" sz="2400" dirty="0"/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644566117"/>
      </p:ext>
    </p:extLst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93" y="656722"/>
            <a:ext cx="8191822" cy="54359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/>
              <a:t>Além da questão dos preços, para aplicar medidas </a:t>
            </a:r>
            <a:r>
              <a:rPr lang="pt-BR" sz="2800" dirty="0" err="1"/>
              <a:t>anti-dumping</a:t>
            </a:r>
            <a:r>
              <a:rPr lang="pt-BR" sz="2800" dirty="0"/>
              <a:t>, a OMC requer que sejas  os prejuízos ao mercado importador.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503154" y="1468549"/>
            <a:ext cx="7886700" cy="4351338"/>
          </a:xfrm>
        </p:spPr>
        <p:txBody>
          <a:bodyPr/>
          <a:lstStyle/>
          <a:p>
            <a:pPr eaLnBrk="1" hangingPunct="1"/>
            <a:r>
              <a:rPr lang="pt-BR" altLang="en-US" sz="2400" dirty="0"/>
              <a:t>Como proceder? </a:t>
            </a:r>
          </a:p>
          <a:p>
            <a:pPr eaLnBrk="1" hangingPunct="1"/>
            <a:r>
              <a:rPr lang="pt-BR" altLang="en-US" sz="2400" dirty="0"/>
              <a:t>Consideram-se parâmetros que incluem aspectos como:</a:t>
            </a:r>
          </a:p>
          <a:p>
            <a:pPr marL="0" indent="0" eaLnBrk="1" hangingPunct="1">
              <a:buNone/>
            </a:pPr>
            <a:r>
              <a:rPr lang="pt-BR" altLang="en-US" sz="2400" dirty="0"/>
              <a:t>     	. Declínio de fato (ou potencial) nas vendas;  </a:t>
            </a:r>
          </a:p>
          <a:p>
            <a:pPr marL="0" indent="0" eaLnBrk="1" hangingPunct="1">
              <a:buNone/>
            </a:pPr>
            <a:r>
              <a:rPr lang="pt-BR" altLang="en-US" sz="2400" dirty="0"/>
              <a:t> 	. Redução nos lucros – produtor interno;</a:t>
            </a:r>
          </a:p>
          <a:p>
            <a:pPr marL="0" indent="0" eaLnBrk="1" hangingPunct="1">
              <a:buNone/>
            </a:pPr>
            <a:r>
              <a:rPr lang="pt-BR" altLang="en-US" sz="2400" dirty="0"/>
              <a:t> 	. Redução do Market-</a:t>
            </a:r>
            <a:r>
              <a:rPr lang="pt-BR" altLang="en-US" sz="2400" dirty="0" err="1"/>
              <a:t>Share</a:t>
            </a:r>
            <a:r>
              <a:rPr lang="pt-BR" altLang="en-US" sz="2400" dirty="0"/>
              <a:t> – produtor interno;</a:t>
            </a:r>
          </a:p>
          <a:p>
            <a:pPr marL="0" indent="0" eaLnBrk="1" hangingPunct="1">
              <a:buNone/>
            </a:pPr>
            <a:r>
              <a:rPr lang="pt-BR" altLang="en-US" sz="2400" dirty="0"/>
              <a:t> 	. Capacidade ociosa - produtor interno;</a:t>
            </a:r>
          </a:p>
          <a:p>
            <a:pPr marL="0" indent="0" eaLnBrk="1" hangingPunct="1">
              <a:buNone/>
            </a:pPr>
            <a:r>
              <a:rPr lang="pt-BR" altLang="en-US" sz="2400" dirty="0"/>
              <a:t> 	. Redução no emprego – produção interna;</a:t>
            </a:r>
          </a:p>
          <a:p>
            <a:pPr marL="0" indent="0" eaLnBrk="1" hangingPunct="1">
              <a:buNone/>
            </a:pPr>
            <a:r>
              <a:rPr lang="pt-BR" altLang="en-US" sz="2400" dirty="0"/>
              <a:t> 	. Redução de Salários – produção interna;</a:t>
            </a:r>
          </a:p>
          <a:p>
            <a:pPr marL="0" indent="0" eaLnBrk="1" hangingPunct="1">
              <a:buNone/>
            </a:pPr>
            <a:r>
              <a:rPr lang="pt-BR" altLang="en-US" sz="2400" dirty="0"/>
              <a:t>	. Contratos perdidos – produtor interno. </a:t>
            </a:r>
          </a:p>
          <a:p>
            <a:pPr eaLnBrk="1" hangingPunct="1"/>
            <a:endParaRPr lang="pt-BR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F2C86CF-3469-1C4C-91BD-257E6E116937}" type="slidenum">
              <a:rPr lang="en-US" altLang="en-US">
                <a:solidFill>
                  <a:srgbClr val="3F3F3F"/>
                </a:solidFill>
                <a:latin typeface="Corbel" charset="0"/>
              </a:rPr>
              <a:pPr eaLnBrk="1" hangingPunct="1"/>
              <a:t>13</a:t>
            </a:fld>
            <a:endParaRPr lang="en-US" altLang="en-US">
              <a:solidFill>
                <a:srgbClr val="3F3F3F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583134" y="188640"/>
            <a:ext cx="8021314" cy="1008112"/>
          </a:xfrm>
        </p:spPr>
        <p:txBody>
          <a:bodyPr/>
          <a:lstStyle/>
          <a:p>
            <a:r>
              <a:rPr lang="en-US" altLang="en-US" dirty="0" err="1"/>
              <a:t>Medidas</a:t>
            </a:r>
            <a:r>
              <a:rPr lang="en-US" altLang="en-US" dirty="0"/>
              <a:t> Anti-Dumping: </a:t>
            </a:r>
            <a:r>
              <a:rPr lang="en-US" altLang="en-US" dirty="0" err="1"/>
              <a:t>quando</a:t>
            </a:r>
            <a:r>
              <a:rPr lang="en-US" altLang="en-US" dirty="0"/>
              <a:t> </a:t>
            </a:r>
            <a:r>
              <a:rPr lang="en-US" altLang="en-US" dirty="0" err="1"/>
              <a:t>podem</a:t>
            </a:r>
            <a:r>
              <a:rPr lang="en-US" altLang="en-US" dirty="0"/>
              <a:t> </a:t>
            </a:r>
            <a:r>
              <a:rPr lang="en-US" altLang="en-US" dirty="0" err="1"/>
              <a:t>ser</a:t>
            </a:r>
            <a:r>
              <a:rPr lang="en-US" altLang="en-US" dirty="0"/>
              <a:t> </a:t>
            </a:r>
            <a:r>
              <a:rPr lang="en-US" altLang="en-US" dirty="0" err="1"/>
              <a:t>adotadas</a:t>
            </a:r>
            <a:r>
              <a:rPr lang="en-US" altLang="en-US" dirty="0"/>
              <a:t>?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98103" y="1191072"/>
            <a:ext cx="8232638" cy="5256584"/>
          </a:xfrm>
        </p:spPr>
        <p:txBody>
          <a:bodyPr/>
          <a:lstStyle/>
          <a:p>
            <a:pPr marL="0" indent="0">
              <a:buNone/>
            </a:pPr>
            <a:endParaRPr lang="pt-BR" altLang="en-US" sz="2400" dirty="0"/>
          </a:p>
          <a:p>
            <a:r>
              <a:rPr lang="pt-BR" altLang="en-US" sz="2400" dirty="0"/>
              <a:t>O direito à imposição de uma </a:t>
            </a:r>
            <a:r>
              <a:rPr lang="pt-BR" altLang="en-US" sz="2400" b="1" dirty="0"/>
              <a:t>tarifa compensatória é obtido </a:t>
            </a:r>
            <a:r>
              <a:rPr lang="pt-BR" altLang="en-US" sz="2400" dirty="0"/>
              <a:t>quando se constata, oficialmente, que a </a:t>
            </a:r>
            <a:r>
              <a:rPr lang="pt-BR" altLang="en-US" sz="2400" b="1" dirty="0"/>
              <a:t>discriminação de preço causa ou ameaça causar prejuízo material à indústria doméstica do país importador</a:t>
            </a:r>
            <a:r>
              <a:rPr lang="pt-BR" altLang="en-US" sz="2400" dirty="0"/>
              <a:t> - pode haver ação antidumping.</a:t>
            </a:r>
          </a:p>
          <a:p>
            <a:endParaRPr lang="pt-BR" altLang="en-US" sz="2400" dirty="0"/>
          </a:p>
          <a:p>
            <a:r>
              <a:rPr lang="pt-BR" altLang="en-US" sz="2400" dirty="0"/>
              <a:t>Uma </a:t>
            </a:r>
            <a:r>
              <a:rPr lang="pt-BR" altLang="en-US" sz="2400" b="1" dirty="0"/>
              <a:t>investigação antidumping só pode ser iniciada mediante  solicitação por escrita apresentada pela indústria do país importador </a:t>
            </a:r>
            <a:r>
              <a:rPr lang="pt-BR" altLang="en-US" sz="2400" dirty="0"/>
              <a:t>– uma porção representativa dos participantes da indústria precisa  assinar a petição.</a:t>
            </a:r>
          </a:p>
          <a:p>
            <a:endParaRPr lang="pt-BR" altLang="en-US" sz="2400" dirty="0"/>
          </a:p>
          <a:p>
            <a:r>
              <a:rPr lang="pt-BR" altLang="en-US" sz="2400" dirty="0"/>
              <a:t>No entanto, as medidas </a:t>
            </a:r>
            <a:r>
              <a:rPr lang="pt-BR" altLang="en-US" sz="2400" dirty="0" err="1"/>
              <a:t>anti-dumping</a:t>
            </a:r>
            <a:r>
              <a:rPr lang="pt-BR" altLang="en-US" sz="2400" dirty="0"/>
              <a:t> são impostas apenas </a:t>
            </a:r>
            <a:r>
              <a:rPr lang="pt-BR" altLang="en-US" sz="2400" b="1" dirty="0"/>
              <a:t>pelos governos.</a:t>
            </a:r>
          </a:p>
          <a:p>
            <a:endParaRPr lang="pt-BR" altLang="en-US" sz="2400" dirty="0"/>
          </a:p>
          <a:p>
            <a:endParaRPr lang="pt-B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501B61-036D-A748-AD65-2396EB170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133677"/>
              </p:ext>
            </p:extLst>
          </p:nvPr>
        </p:nvGraphicFramePr>
        <p:xfrm>
          <a:off x="683568" y="332657"/>
          <a:ext cx="7920879" cy="5795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106">
                  <a:extLst>
                    <a:ext uri="{9D8B030D-6E8A-4147-A177-3AD203B41FA5}">
                      <a16:colId xmlns:a16="http://schemas.microsoft.com/office/drawing/2014/main" val="2377609566"/>
                    </a:ext>
                  </a:extLst>
                </a:gridCol>
                <a:gridCol w="667701">
                  <a:extLst>
                    <a:ext uri="{9D8B030D-6E8A-4147-A177-3AD203B41FA5}">
                      <a16:colId xmlns:a16="http://schemas.microsoft.com/office/drawing/2014/main" val="2238448702"/>
                    </a:ext>
                  </a:extLst>
                </a:gridCol>
                <a:gridCol w="775395">
                  <a:extLst>
                    <a:ext uri="{9D8B030D-6E8A-4147-A177-3AD203B41FA5}">
                      <a16:colId xmlns:a16="http://schemas.microsoft.com/office/drawing/2014/main" val="168342677"/>
                    </a:ext>
                  </a:extLst>
                </a:gridCol>
                <a:gridCol w="1593868">
                  <a:extLst>
                    <a:ext uri="{9D8B030D-6E8A-4147-A177-3AD203B41FA5}">
                      <a16:colId xmlns:a16="http://schemas.microsoft.com/office/drawing/2014/main" val="1687897761"/>
                    </a:ext>
                  </a:extLst>
                </a:gridCol>
                <a:gridCol w="1399450">
                  <a:extLst>
                    <a:ext uri="{9D8B030D-6E8A-4147-A177-3AD203B41FA5}">
                      <a16:colId xmlns:a16="http://schemas.microsoft.com/office/drawing/2014/main" val="25904628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33155159"/>
                    </a:ext>
                  </a:extLst>
                </a:gridCol>
                <a:gridCol w="715135">
                  <a:extLst>
                    <a:ext uri="{9D8B030D-6E8A-4147-A177-3AD203B41FA5}">
                      <a16:colId xmlns:a16="http://schemas.microsoft.com/office/drawing/2014/main" val="4231400873"/>
                    </a:ext>
                  </a:extLst>
                </a:gridCol>
                <a:gridCol w="581546">
                  <a:extLst>
                    <a:ext uri="{9D8B030D-6E8A-4147-A177-3AD203B41FA5}">
                      <a16:colId xmlns:a16="http://schemas.microsoft.com/office/drawing/2014/main" val="474142464"/>
                    </a:ext>
                  </a:extLst>
                </a:gridCol>
                <a:gridCol w="791550">
                  <a:extLst>
                    <a:ext uri="{9D8B030D-6E8A-4147-A177-3AD203B41FA5}">
                      <a16:colId xmlns:a16="http://schemas.microsoft.com/office/drawing/2014/main" val="696298824"/>
                    </a:ext>
                  </a:extLst>
                </a:gridCol>
              </a:tblGrid>
              <a:tr h="181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TIPO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Rev/Orig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PRODUTO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Peticionária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NCM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PAÍS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Início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Direito Provisório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extLst>
                  <a:ext uri="{0D108BD9-81ED-4DB2-BD59-A6C34878D82A}">
                    <a16:rowId xmlns:a16="http://schemas.microsoft.com/office/drawing/2014/main" val="2117655067"/>
                  </a:ext>
                </a:extLst>
              </a:tr>
              <a:tr h="54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Dumping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Original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Filme PET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Terphane Ltda.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3920.62.19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3920.62.91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3920.62.99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Peru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02/01/18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b"/>
                </a:tc>
                <a:extLst>
                  <a:ext uri="{0D108BD9-81ED-4DB2-BD59-A6C34878D82A}">
                    <a16:rowId xmlns:a16="http://schemas.microsoft.com/office/drawing/2014/main" val="4271929105"/>
                  </a:ext>
                </a:extLst>
              </a:tr>
              <a:tr h="970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Dumping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Revisão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Leite em pó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Confederação da Agricultura e Pecuária do Brasil - CNA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0402.10.10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0402.10.90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0402.21.10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0402.21.20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0402.29.10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0402.29.20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Nova Zelândia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06/02/18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b"/>
                </a:tc>
                <a:extLst>
                  <a:ext uri="{0D108BD9-81ED-4DB2-BD59-A6C34878D82A}">
                    <a16:rowId xmlns:a16="http://schemas.microsoft.com/office/drawing/2014/main" val="924888459"/>
                  </a:ext>
                </a:extLst>
              </a:tr>
              <a:tr h="1142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Dumping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Revisão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Leite em pó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Confederação da Agricultura e Pecuária do Brasil - CNA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0402.10.10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0402.10.90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0402.21.10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0402.21.20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0402.29.10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0402.29.20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União Europeia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06/02/18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b"/>
                </a:tc>
                <a:extLst>
                  <a:ext uri="{0D108BD9-81ED-4DB2-BD59-A6C34878D82A}">
                    <a16:rowId xmlns:a16="http://schemas.microsoft.com/office/drawing/2014/main" val="2855471713"/>
                  </a:ext>
                </a:extLst>
              </a:tr>
              <a:tr h="362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Dumping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Original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Cilindros laminadores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Gerdau Summit Aços Fundidos e Forjados S.A.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8455.30.10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8455.30.90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China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26/03/18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b"/>
                </a:tc>
                <a:extLst>
                  <a:ext uri="{0D108BD9-81ED-4DB2-BD59-A6C34878D82A}">
                    <a16:rowId xmlns:a16="http://schemas.microsoft.com/office/drawing/2014/main" val="3111741352"/>
                  </a:ext>
                </a:extLst>
              </a:tr>
              <a:tr h="181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Dumping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Original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Tubos de ferro fundido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Saint-Gobain Canalização Ltda.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7303.00.00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China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08/05/18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b"/>
                </a:tc>
                <a:extLst>
                  <a:ext uri="{0D108BD9-81ED-4DB2-BD59-A6C34878D82A}">
                    <a16:rowId xmlns:a16="http://schemas.microsoft.com/office/drawing/2014/main" val="108770403"/>
                  </a:ext>
                </a:extLst>
              </a:tr>
              <a:tr h="181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Dumping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Original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Tubos de ferro fundido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Saint-Gobain Canalização Ltda.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7303.00.00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Emirados Árabes Unidos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08/05/18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b"/>
                </a:tc>
                <a:extLst>
                  <a:ext uri="{0D108BD9-81ED-4DB2-BD59-A6C34878D82A}">
                    <a16:rowId xmlns:a16="http://schemas.microsoft.com/office/drawing/2014/main" val="2552594815"/>
                  </a:ext>
                </a:extLst>
              </a:tr>
              <a:tr h="181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Dumping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Original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Tubos de ferro fundido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Saint-Gobain Canalização Ltda.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7303.00.00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Índia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08/05/18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" marR="4370" marT="4370" marB="0" anchor="b"/>
                </a:tc>
                <a:extLst>
                  <a:ext uri="{0D108BD9-81ED-4DB2-BD59-A6C34878D82A}">
                    <a16:rowId xmlns:a16="http://schemas.microsoft.com/office/drawing/2014/main" val="729545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53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70" y="1527671"/>
            <a:ext cx="8356947" cy="4896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400" dirty="0" err="1"/>
              <a:t>Anti-dumping</a:t>
            </a:r>
            <a:r>
              <a:rPr lang="pt-BR" sz="2400" dirty="0"/>
              <a:t> é uma medida - </a:t>
            </a:r>
            <a:r>
              <a:rPr lang="pt-BR" sz="2400" i="1" dirty="0"/>
              <a:t>geralmente na forma de uma taxa </a:t>
            </a:r>
            <a:r>
              <a:rPr lang="pt-BR" sz="2400" dirty="0"/>
              <a:t>-  que pode ser introduzida para corrigir a distorção causada pelo dumping e reestabelecer o comércio sob condições justas.</a:t>
            </a:r>
          </a:p>
          <a:p>
            <a:pPr>
              <a:lnSpc>
                <a:spcPct val="100000"/>
              </a:lnSpc>
            </a:pPr>
            <a:endParaRPr lang="pt-BR" sz="2400" dirty="0"/>
          </a:p>
          <a:p>
            <a:pPr>
              <a:lnSpc>
                <a:spcPct val="100000"/>
              </a:lnSpc>
            </a:pPr>
            <a:r>
              <a:rPr lang="pt-BR" sz="2400" dirty="0"/>
              <a:t>O uso de uma medida </a:t>
            </a:r>
            <a:r>
              <a:rPr lang="pt-BR" sz="2400" dirty="0" err="1"/>
              <a:t>anti-dumping</a:t>
            </a:r>
            <a:r>
              <a:rPr lang="pt-BR" sz="2400" dirty="0"/>
              <a:t> é permitido e regulamentado pela OMC. </a:t>
            </a:r>
          </a:p>
          <a:p>
            <a:pPr>
              <a:lnSpc>
                <a:spcPct val="100000"/>
              </a:lnSpc>
            </a:pPr>
            <a:endParaRPr lang="pt-BR" sz="2400" dirty="0"/>
          </a:p>
          <a:p>
            <a:pPr>
              <a:lnSpc>
                <a:spcPct val="100000"/>
              </a:lnSpc>
            </a:pPr>
            <a:r>
              <a:rPr lang="pt-BR" sz="2400" dirty="0"/>
              <a:t>De fato, o </a:t>
            </a:r>
            <a:r>
              <a:rPr lang="pt-BR" sz="2400" dirty="0" err="1"/>
              <a:t>anti-dumping</a:t>
            </a:r>
            <a:r>
              <a:rPr lang="pt-BR" sz="2400" dirty="0"/>
              <a:t> </a:t>
            </a:r>
            <a:r>
              <a:rPr lang="pt-BR" sz="2400" b="1" dirty="0"/>
              <a:t>é um instrumento para assegurar o livre comércio e não uma medida protecionista à indústria doméstica</a:t>
            </a:r>
            <a:r>
              <a:rPr lang="pt-BR" sz="2400" dirty="0"/>
              <a:t>. Pode-se considerar que é </a:t>
            </a:r>
            <a:r>
              <a:rPr lang="pt-BR" sz="2400" i="1" dirty="0"/>
              <a:t>uma medida para proteger e não para ser empregada de maneira protecionista.   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401" y="231229"/>
            <a:ext cx="8356947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200" dirty="0"/>
              <a:t> </a:t>
            </a:r>
            <a:r>
              <a:rPr lang="pt-BR" sz="3200" b="1" dirty="0"/>
              <a:t>Q.1. O que é uma medida </a:t>
            </a:r>
            <a:r>
              <a:rPr lang="pt-BR" sz="3200" b="1" dirty="0" err="1"/>
              <a:t>anti-dumping</a:t>
            </a:r>
            <a:r>
              <a:rPr lang="pt-BR" sz="3200" b="1" dirty="0"/>
              <a:t>? </a:t>
            </a:r>
            <a:br>
              <a:rPr lang="pt-BR" sz="3200" b="1" dirty="0"/>
            </a:br>
            <a:r>
              <a:rPr lang="pt-BR" sz="3200" b="1" dirty="0"/>
              <a:t>Qual o seu propósito no Comércio Internacional?</a:t>
            </a:r>
            <a:br>
              <a:rPr lang="pt-BR" sz="3200" b="1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93381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4C13-D6C8-5C41-82DC-96D7AFDC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que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taxa anti-dumping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ED7D6-8F2E-4A49-A707-DF2AB3306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Trata-se de uma </a:t>
            </a:r>
            <a:r>
              <a:rPr lang="pt-BR" sz="2400" b="1" dirty="0"/>
              <a:t>tarifa protecionista que o governo doméstico impõe sobre importações estrangeiras </a:t>
            </a:r>
            <a:r>
              <a:rPr lang="pt-BR" sz="2400" dirty="0"/>
              <a:t>que se acredita sejam precificadas a um valor abaixo de seu valor de mercado.  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US" sz="2400" dirty="0"/>
            </a:br>
            <a:r>
              <a:rPr lang="pt-BR" sz="2400" dirty="0"/>
              <a:t>Uma agência governamental independente pode impor tarifas </a:t>
            </a:r>
            <a:r>
              <a:rPr lang="pt-BR" sz="2400" dirty="0" err="1"/>
              <a:t>anti-dumping</a:t>
            </a:r>
            <a:r>
              <a:rPr lang="pt-BR" sz="2400" dirty="0"/>
              <a:t> com base em investigação e recomendações.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6507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3F60-FB17-704C-9F44-CFDCE457C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93" y="-315416"/>
            <a:ext cx="8119814" cy="550346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Parte da motivação da tarifa </a:t>
            </a:r>
            <a:r>
              <a:rPr lang="pt-BR" sz="2400" dirty="0" err="1"/>
              <a:t>anti-dumping</a:t>
            </a:r>
            <a:r>
              <a:rPr lang="pt-BR" sz="2400" dirty="0"/>
              <a:t> é para salvar empregos domésticos.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 No entanto, pode resultar em preços mais altos para os consumidores domésticos e redução da competitividade internacional de empresas domésticas vendendo um produto similar.  </a:t>
            </a:r>
          </a:p>
          <a:p>
            <a:pPr>
              <a:lnSpc>
                <a:spcPct val="150000"/>
              </a:lnSpc>
            </a:pPr>
            <a:r>
              <a:rPr lang="pt-BR" sz="2400" b="1" dirty="0"/>
              <a:t>É comum a tarifa ser superior a 100% do valor dos bens</a:t>
            </a:r>
            <a:r>
              <a:rPr lang="pt-BR" sz="2400" dirty="0"/>
              <a:t>. É imposta quando uma companhia estrangeira vende um item a um preço significativamente abaixo de seu custo. 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64088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>
            <a:extLst>
              <a:ext uri="{FF2B5EF4-FFF2-40B4-BE49-F238E27FC236}">
                <a16:creationId xmlns:a16="http://schemas.microsoft.com/office/drawing/2014/main" id="{95177463-497C-B24F-95D7-8B24FB22E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0772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pt-BR" sz="3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Brasil: medidas </a:t>
            </a:r>
            <a:r>
              <a:rPr lang="pt-BR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anti-dumping</a:t>
            </a:r>
            <a:r>
              <a:rPr lang="pt-BR" sz="3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são de competência do Departamento de Comércio (DECOM)</a:t>
            </a:r>
            <a:r>
              <a:rPr lang="pt-BR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</a:p>
          <a:p>
            <a:pPr marL="0" indent="0" eaLnBrk="1" hangingPunct="1">
              <a:buNone/>
              <a:defRPr/>
            </a:pPr>
            <a:endParaRPr lang="pt-BR" sz="3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3000" dirty="0"/>
              <a:t>	- Condução de investigações e revisões,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3000" dirty="0"/>
              <a:t>	- Apoio ao exportador,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3000" dirty="0"/>
              <a:t>	- Negociações internacionais: OMC, Mercosul, ALCA, Mercosul/União Europeia, Índia etc.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3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400" dirty="0" err="1"/>
              <a:t>http</a:t>
            </a:r>
            <a:r>
              <a:rPr lang="pt-BR" sz="2400" dirty="0"/>
              <a:t>://</a:t>
            </a:r>
            <a:r>
              <a:rPr lang="pt-BR" sz="2400" dirty="0" err="1"/>
              <a:t>www.mdic.gov.br</a:t>
            </a:r>
            <a:r>
              <a:rPr lang="pt-BR" sz="2400" dirty="0"/>
              <a:t>/</a:t>
            </a:r>
            <a:r>
              <a:rPr lang="pt-BR" sz="2400" dirty="0" err="1"/>
              <a:t>index.php</a:t>
            </a:r>
            <a:r>
              <a:rPr lang="pt-BR" sz="2400" dirty="0"/>
              <a:t>/comercio-exterior/defesa-comercial/851-investigacoes-em-curso</a:t>
            </a:r>
          </a:p>
        </p:txBody>
      </p:sp>
    </p:spTree>
    <p:extLst>
      <p:ext uri="{BB962C8B-B14F-4D97-AF65-F5344CB8AC3E}">
        <p14:creationId xmlns:p14="http://schemas.microsoft.com/office/powerpoint/2010/main" val="1378193531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C19A-B7A9-EA40-BFA4-30295437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628800"/>
            <a:ext cx="7886700" cy="1325563"/>
          </a:xfrm>
        </p:spPr>
        <p:txBody>
          <a:bodyPr/>
          <a:lstStyle/>
          <a:p>
            <a:r>
              <a:rPr lang="en-US" b="1" dirty="0" err="1"/>
              <a:t>Práticas</a:t>
            </a:r>
            <a:r>
              <a:rPr lang="en-US" b="1" dirty="0"/>
              <a:t> de Dumping e </a:t>
            </a:r>
            <a:r>
              <a:rPr lang="en-US" b="1" dirty="0" err="1"/>
              <a:t>Medidas</a:t>
            </a:r>
            <a:r>
              <a:rPr lang="en-US" b="1" dirty="0"/>
              <a:t> Anti-dumping</a:t>
            </a:r>
          </a:p>
        </p:txBody>
      </p:sp>
    </p:spTree>
    <p:extLst>
      <p:ext uri="{BB962C8B-B14F-4D97-AF65-F5344CB8AC3E}">
        <p14:creationId xmlns:p14="http://schemas.microsoft.com/office/powerpoint/2010/main" val="3194141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675" y="163512"/>
            <a:ext cx="3084513" cy="1876425"/>
          </a:xfrm>
        </p:spPr>
        <p:txBody>
          <a:bodyPr>
            <a:normAutofit fontScale="90000"/>
          </a:bodyPr>
          <a:lstStyle/>
          <a:p>
            <a:pPr marL="441325" indent="-441325" algn="ctr" eaLnBrk="1" fontAlgn="auto" hangingPunct="1">
              <a:spcAft>
                <a:spcPts val="0"/>
              </a:spcAft>
              <a:defRPr/>
            </a:pPr>
            <a:r>
              <a:rPr lang="pt-BR" sz="3600" dirty="0">
                <a:latin typeface="+mn-lt"/>
              </a:rPr>
              <a:t>	Investigação</a:t>
            </a:r>
            <a:br>
              <a:rPr lang="pt-BR" sz="3600" dirty="0">
                <a:latin typeface="+mn-lt"/>
              </a:rPr>
            </a:br>
            <a:r>
              <a:rPr lang="pt-BR" sz="3600" dirty="0" err="1">
                <a:latin typeface="+mn-lt"/>
              </a:rPr>
              <a:t>Anti-Dumping</a:t>
            </a:r>
            <a:r>
              <a:rPr lang="pt-BR" sz="3600" dirty="0">
                <a:latin typeface="+mn-lt"/>
              </a:rPr>
              <a:t> Passo-a-passo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 rot="5400000">
            <a:off x="3870326" y="1725612"/>
            <a:ext cx="2787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	</a:t>
            </a:r>
            <a:endParaRPr lang="en-GB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3732" name="Line 5"/>
          <p:cNvSpPr>
            <a:spLocks noChangeShapeType="1"/>
          </p:cNvSpPr>
          <p:nvPr/>
        </p:nvSpPr>
        <p:spPr bwMode="auto">
          <a:xfrm rot="5400000">
            <a:off x="-1828800" y="3338513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 rot="5400000">
            <a:off x="2361407" y="5556"/>
            <a:ext cx="501650" cy="15859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Monotype Sorts" pitchFamily="2" charset="2"/>
              <a:buNone/>
              <a:defRPr/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3734" name="Line 8"/>
          <p:cNvSpPr>
            <a:spLocks noChangeShapeType="1"/>
          </p:cNvSpPr>
          <p:nvPr/>
        </p:nvSpPr>
        <p:spPr bwMode="auto">
          <a:xfrm rot="5400000">
            <a:off x="3611563" y="314325"/>
            <a:ext cx="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3817938" y="433388"/>
            <a:ext cx="256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800" dirty="0"/>
              <a:t> Apresentação</a:t>
            </a:r>
          </a:p>
        </p:txBody>
      </p:sp>
      <p:sp>
        <p:nvSpPr>
          <p:cNvPr id="73736" name="Line 10"/>
          <p:cNvSpPr>
            <a:spLocks noChangeShapeType="1"/>
          </p:cNvSpPr>
          <p:nvPr/>
        </p:nvSpPr>
        <p:spPr bwMode="auto">
          <a:xfrm rot="5400000">
            <a:off x="3614738" y="846137"/>
            <a:ext cx="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Text Box 11"/>
          <p:cNvSpPr txBox="1">
            <a:spLocks noChangeArrowheads="1"/>
          </p:cNvSpPr>
          <p:nvPr/>
        </p:nvSpPr>
        <p:spPr bwMode="auto">
          <a:xfrm>
            <a:off x="3836987" y="974725"/>
            <a:ext cx="2438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800" dirty="0"/>
              <a:t>Início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958975" y="590550"/>
            <a:ext cx="137795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Análise</a:t>
            </a:r>
            <a:endParaRPr lang="en-GB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 rot="5400000">
            <a:off x="2360613" y="614362"/>
            <a:ext cx="503238" cy="15859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Monotype Sorts" pitchFamily="2" charset="2"/>
              <a:buNone/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73740" name="Text Box 14"/>
          <p:cNvSpPr txBox="1">
            <a:spLocks noChangeArrowheads="1"/>
          </p:cNvSpPr>
          <p:nvPr/>
        </p:nvSpPr>
        <p:spPr bwMode="auto">
          <a:xfrm>
            <a:off x="1955800" y="1101725"/>
            <a:ext cx="1376363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100" b="1" dirty="0"/>
              <a:t>Preparo e envio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en-US" sz="1100" b="1" dirty="0"/>
              <a:t>de questionários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 rot="5400000">
            <a:off x="2343942" y="1237456"/>
            <a:ext cx="538163" cy="159067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Monotype Sorts" pitchFamily="2" charset="2"/>
              <a:buNone/>
              <a:defRPr/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3742" name="Text Box 16"/>
          <p:cNvSpPr txBox="1">
            <a:spLocks noChangeArrowheads="1"/>
          </p:cNvSpPr>
          <p:nvPr/>
        </p:nvSpPr>
        <p:spPr bwMode="auto">
          <a:xfrm>
            <a:off x="1817686" y="1764241"/>
            <a:ext cx="1533526" cy="6848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100" b="1" dirty="0"/>
              <a:t>Análise de respostas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en-US" sz="1100" b="1" dirty="0"/>
              <a:t>ao questionário</a:t>
            </a:r>
          </a:p>
        </p:txBody>
      </p:sp>
      <p:sp>
        <p:nvSpPr>
          <p:cNvPr id="73743" name="Text Box 18"/>
          <p:cNvSpPr txBox="1">
            <a:spLocks noChangeArrowheads="1"/>
          </p:cNvSpPr>
          <p:nvPr/>
        </p:nvSpPr>
        <p:spPr bwMode="auto">
          <a:xfrm>
            <a:off x="1752600" y="2406650"/>
            <a:ext cx="1695450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300" b="1" dirty="0">
                <a:latin typeface="+mn-lt"/>
              </a:rPr>
              <a:t>Visitas </a:t>
            </a:r>
            <a:r>
              <a:rPr lang="pt-BR" altLang="en-US" sz="1300" b="1">
                <a:latin typeface="+mn-lt"/>
              </a:rPr>
              <a:t>de verificação in loco</a:t>
            </a:r>
            <a:endParaRPr lang="pt-BR" altLang="en-US" sz="1300" b="1" dirty="0">
              <a:latin typeface="+mn-lt"/>
            </a:endParaRPr>
          </a:p>
        </p:txBody>
      </p:sp>
      <p:sp>
        <p:nvSpPr>
          <p:cNvPr id="73745" name="Text Box 20"/>
          <p:cNvSpPr txBox="1">
            <a:spLocks noChangeArrowheads="1"/>
          </p:cNvSpPr>
          <p:nvPr/>
        </p:nvSpPr>
        <p:spPr bwMode="auto">
          <a:xfrm>
            <a:off x="1786732" y="2943264"/>
            <a:ext cx="190897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en-US" sz="1200" b="1" dirty="0"/>
          </a:p>
          <a:p>
            <a:pPr algn="ctr" eaLnBrk="1" hangingPunct="1">
              <a:spcBef>
                <a:spcPct val="50000"/>
              </a:spcBef>
            </a:pPr>
            <a:r>
              <a:rPr lang="pt-BR" altLang="en-US" sz="1200" b="1" dirty="0"/>
              <a:t>Decisão Interna+ tradução</a:t>
            </a:r>
          </a:p>
        </p:txBody>
      </p:sp>
      <p:sp>
        <p:nvSpPr>
          <p:cNvPr id="73746" name="Line 21"/>
          <p:cNvSpPr>
            <a:spLocks noChangeShapeType="1"/>
          </p:cNvSpPr>
          <p:nvPr/>
        </p:nvSpPr>
        <p:spPr bwMode="auto">
          <a:xfrm rot="5400000">
            <a:off x="4173171" y="3378672"/>
            <a:ext cx="2383" cy="6512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Text Box 22"/>
          <p:cNvSpPr txBox="1">
            <a:spLocks noChangeArrowheads="1"/>
          </p:cNvSpPr>
          <p:nvPr/>
        </p:nvSpPr>
        <p:spPr bwMode="auto">
          <a:xfrm>
            <a:off x="4507327" y="3204196"/>
            <a:ext cx="39253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800" dirty="0"/>
              <a:t> Imposição de medidas provisórias se garantidas e divulgação da </a:t>
            </a:r>
            <a:r>
              <a:rPr lang="pt-BR" altLang="en-US" sz="1800"/>
              <a:t>decisão às </a:t>
            </a:r>
            <a:r>
              <a:rPr lang="pt-BR" altLang="en-US" sz="1800" dirty="0"/>
              <a:t>partes interessadas  </a:t>
            </a:r>
          </a:p>
        </p:txBody>
      </p:sp>
      <p:sp>
        <p:nvSpPr>
          <p:cNvPr id="73748" name="Line 23"/>
          <p:cNvSpPr>
            <a:spLocks noChangeShapeType="1"/>
          </p:cNvSpPr>
          <p:nvPr/>
        </p:nvSpPr>
        <p:spPr bwMode="auto">
          <a:xfrm rot="5400000">
            <a:off x="3613151" y="1514475"/>
            <a:ext cx="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Text Box 24"/>
          <p:cNvSpPr txBox="1">
            <a:spLocks noChangeArrowheads="1"/>
          </p:cNvSpPr>
          <p:nvPr/>
        </p:nvSpPr>
        <p:spPr bwMode="auto">
          <a:xfrm>
            <a:off x="3840162" y="1484313"/>
            <a:ext cx="2528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800" dirty="0"/>
              <a:t>Envio de questionários</a:t>
            </a:r>
          </a:p>
        </p:txBody>
      </p:sp>
      <p:sp>
        <p:nvSpPr>
          <p:cNvPr id="73750" name="Text Box 26"/>
          <p:cNvSpPr txBox="1">
            <a:spLocks noChangeArrowheads="1"/>
          </p:cNvSpPr>
          <p:nvPr/>
        </p:nvSpPr>
        <p:spPr bwMode="auto">
          <a:xfrm>
            <a:off x="1768475" y="3732213"/>
            <a:ext cx="175101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200" b="1" dirty="0"/>
              <a:t>Análise das reações ao comunicado</a:t>
            </a:r>
          </a:p>
        </p:txBody>
      </p:sp>
      <p:sp>
        <p:nvSpPr>
          <p:cNvPr id="73751" name="Text Box 28"/>
          <p:cNvSpPr txBox="1">
            <a:spLocks noChangeArrowheads="1"/>
          </p:cNvSpPr>
          <p:nvPr/>
        </p:nvSpPr>
        <p:spPr bwMode="auto">
          <a:xfrm>
            <a:off x="1816100" y="4227294"/>
            <a:ext cx="1752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200" b="1" dirty="0"/>
              <a:t>Verificação adicional in loco, caso necessário  </a:t>
            </a: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 rot="5400000">
            <a:off x="2266153" y="4473576"/>
            <a:ext cx="688975" cy="1585912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Monotype Sorts" pitchFamily="2" charset="2"/>
              <a:buNone/>
              <a:defRPr/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3753" name="Text Box 30"/>
          <p:cNvSpPr txBox="1">
            <a:spLocks noChangeArrowheads="1"/>
          </p:cNvSpPr>
          <p:nvPr/>
        </p:nvSpPr>
        <p:spPr bwMode="auto">
          <a:xfrm>
            <a:off x="1816093" y="4973904"/>
            <a:ext cx="1570045" cy="5705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200" b="1" dirty="0"/>
              <a:t>Decisão interna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en-US" sz="1200" b="1" dirty="0"/>
              <a:t>+ tradução</a:t>
            </a:r>
          </a:p>
        </p:txBody>
      </p:sp>
      <p:sp>
        <p:nvSpPr>
          <p:cNvPr id="73754" name="Line 31"/>
          <p:cNvSpPr>
            <a:spLocks noChangeShapeType="1"/>
          </p:cNvSpPr>
          <p:nvPr/>
        </p:nvSpPr>
        <p:spPr bwMode="auto">
          <a:xfrm rot="5400000">
            <a:off x="3954847" y="5546725"/>
            <a:ext cx="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5" name="Text Box 32"/>
          <p:cNvSpPr txBox="1">
            <a:spLocks noChangeArrowheads="1"/>
          </p:cNvSpPr>
          <p:nvPr/>
        </p:nvSpPr>
        <p:spPr bwMode="auto">
          <a:xfrm>
            <a:off x="4178300" y="5599358"/>
            <a:ext cx="6799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800" dirty="0"/>
              <a:t> Imposição de medidas definitivas, caso caiba</a:t>
            </a:r>
          </a:p>
        </p:txBody>
      </p:sp>
      <p:sp>
        <p:nvSpPr>
          <p:cNvPr id="73756" name="Line 33"/>
          <p:cNvSpPr>
            <a:spLocks noChangeShapeType="1"/>
          </p:cNvSpPr>
          <p:nvPr/>
        </p:nvSpPr>
        <p:spPr bwMode="auto">
          <a:xfrm rot="5400000">
            <a:off x="3611563" y="5154613"/>
            <a:ext cx="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7" name="Text Box 34"/>
          <p:cNvSpPr txBox="1">
            <a:spLocks noChangeArrowheads="1"/>
          </p:cNvSpPr>
          <p:nvPr/>
        </p:nvSpPr>
        <p:spPr bwMode="auto">
          <a:xfrm>
            <a:off x="3836987" y="5038851"/>
            <a:ext cx="4513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800" dirty="0"/>
              <a:t>Divulgação final às partes interessadas  </a:t>
            </a:r>
          </a:p>
        </p:txBody>
      </p:sp>
      <p:sp>
        <p:nvSpPr>
          <p:cNvPr id="73758" name="Line 36"/>
          <p:cNvSpPr>
            <a:spLocks noChangeShapeType="1"/>
          </p:cNvSpPr>
          <p:nvPr/>
        </p:nvSpPr>
        <p:spPr bwMode="auto">
          <a:xfrm rot="5400000">
            <a:off x="1501775" y="798513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9" name="Line 37"/>
          <p:cNvSpPr>
            <a:spLocks noChangeShapeType="1"/>
          </p:cNvSpPr>
          <p:nvPr/>
        </p:nvSpPr>
        <p:spPr bwMode="auto">
          <a:xfrm rot="5400000">
            <a:off x="552450" y="2360613"/>
            <a:ext cx="2397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0" name="Line 38"/>
          <p:cNvSpPr>
            <a:spLocks noChangeShapeType="1"/>
          </p:cNvSpPr>
          <p:nvPr/>
        </p:nvSpPr>
        <p:spPr bwMode="auto">
          <a:xfrm rot="5400000">
            <a:off x="747713" y="46212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1" name="Line 39"/>
          <p:cNvSpPr>
            <a:spLocks noChangeShapeType="1"/>
          </p:cNvSpPr>
          <p:nvPr/>
        </p:nvSpPr>
        <p:spPr bwMode="auto">
          <a:xfrm rot="5400000">
            <a:off x="2268538" y="-87312"/>
            <a:ext cx="0" cy="2273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2" name="Line 40"/>
          <p:cNvSpPr>
            <a:spLocks noChangeShapeType="1"/>
          </p:cNvSpPr>
          <p:nvPr/>
        </p:nvSpPr>
        <p:spPr bwMode="auto">
          <a:xfrm rot="5400000">
            <a:off x="2738879" y="2605635"/>
            <a:ext cx="0" cy="22050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3" name="Line 41"/>
          <p:cNvSpPr>
            <a:spLocks noChangeShapeType="1"/>
          </p:cNvSpPr>
          <p:nvPr/>
        </p:nvSpPr>
        <p:spPr bwMode="auto">
          <a:xfrm rot="5400000">
            <a:off x="2273300" y="4616450"/>
            <a:ext cx="0" cy="2273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4" name="Text Box 47"/>
          <p:cNvSpPr txBox="1">
            <a:spLocks noChangeArrowheads="1"/>
          </p:cNvSpPr>
          <p:nvPr/>
        </p:nvSpPr>
        <p:spPr bwMode="auto">
          <a:xfrm>
            <a:off x="1752600" y="5638800"/>
            <a:ext cx="1752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  <a:latin typeface="Constantia" charset="0"/>
              </a:rPr>
              <a:t>Measures normally imposed for 5 years</a:t>
            </a:r>
          </a:p>
        </p:txBody>
      </p:sp>
      <p:sp>
        <p:nvSpPr>
          <p:cNvPr id="73765" name="Text Box 48"/>
          <p:cNvSpPr txBox="1">
            <a:spLocks noChangeArrowheads="1"/>
          </p:cNvSpPr>
          <p:nvPr/>
        </p:nvSpPr>
        <p:spPr bwMode="auto">
          <a:xfrm>
            <a:off x="762000" y="623888"/>
            <a:ext cx="99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nstantia" charset="0"/>
              </a:rPr>
              <a:t>45 </a:t>
            </a:r>
            <a:r>
              <a:rPr lang="en-US" altLang="en-US" dirty="0" err="1">
                <a:latin typeface="+mn-lt"/>
              </a:rPr>
              <a:t>dias</a:t>
            </a:r>
            <a:endParaRPr lang="en-US" altLang="en-US" dirty="0">
              <a:latin typeface="+mn-lt"/>
            </a:endParaRPr>
          </a:p>
        </p:txBody>
      </p:sp>
      <p:sp>
        <p:nvSpPr>
          <p:cNvPr id="73766" name="Text Box 49"/>
          <p:cNvSpPr txBox="1">
            <a:spLocks noChangeArrowheads="1"/>
          </p:cNvSpPr>
          <p:nvPr/>
        </p:nvSpPr>
        <p:spPr bwMode="auto">
          <a:xfrm>
            <a:off x="381000" y="2057400"/>
            <a:ext cx="16764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600" dirty="0">
                <a:latin typeface="+mn-lt"/>
              </a:rPr>
              <a:t>9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en-US" sz="1600" dirty="0">
                <a:latin typeface="+mn-lt"/>
              </a:rPr>
              <a:t>meses</a:t>
            </a:r>
          </a:p>
        </p:txBody>
      </p:sp>
      <p:sp>
        <p:nvSpPr>
          <p:cNvPr id="73767" name="Text Box 50"/>
          <p:cNvSpPr txBox="1">
            <a:spLocks noChangeArrowheads="1"/>
          </p:cNvSpPr>
          <p:nvPr/>
        </p:nvSpPr>
        <p:spPr bwMode="auto">
          <a:xfrm>
            <a:off x="457200" y="4191000"/>
            <a:ext cx="1524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600" dirty="0">
                <a:latin typeface="+mn-lt"/>
              </a:rPr>
              <a:t>AD 6 meses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600" dirty="0">
                <a:latin typeface="+mn-lt"/>
              </a:rPr>
              <a:t> </a:t>
            </a:r>
          </a:p>
        </p:txBody>
      </p:sp>
      <p:sp>
        <p:nvSpPr>
          <p:cNvPr id="73768" name="AutoShape 51"/>
          <p:cNvSpPr>
            <a:spLocks noChangeArrowheads="1"/>
          </p:cNvSpPr>
          <p:nvPr/>
        </p:nvSpPr>
        <p:spPr bwMode="auto">
          <a:xfrm>
            <a:off x="1657350" y="5753100"/>
            <a:ext cx="1905000" cy="990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9" name="Text Box 52"/>
          <p:cNvSpPr txBox="1">
            <a:spLocks noChangeArrowheads="1"/>
          </p:cNvSpPr>
          <p:nvPr/>
        </p:nvSpPr>
        <p:spPr bwMode="auto">
          <a:xfrm>
            <a:off x="1636328" y="5795828"/>
            <a:ext cx="2112144" cy="900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500" b="1" dirty="0"/>
              <a:t>Período em que a medida prevalece: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en-US" sz="1500" b="1" dirty="0"/>
              <a:t>5 anos</a:t>
            </a:r>
          </a:p>
        </p:txBody>
      </p:sp>
      <p:sp>
        <p:nvSpPr>
          <p:cNvPr id="73770" name="Text Box 54"/>
          <p:cNvSpPr txBox="1">
            <a:spLocks noChangeArrowheads="1"/>
          </p:cNvSpPr>
          <p:nvPr/>
        </p:nvSpPr>
        <p:spPr bwMode="auto">
          <a:xfrm>
            <a:off x="238125" y="5699950"/>
            <a:ext cx="21336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300" dirty="0">
                <a:latin typeface="+mn-lt"/>
              </a:rPr>
              <a:t>Duração Total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300" dirty="0">
                <a:latin typeface="+mn-lt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300" dirty="0">
                <a:latin typeface="+mn-lt"/>
              </a:rPr>
              <a:t>AD </a:t>
            </a:r>
            <a:r>
              <a:rPr lang="pt-BR" altLang="en-US" sz="1300" b="1" dirty="0">
                <a:latin typeface="+mn-lt"/>
              </a:rPr>
              <a:t>15</a:t>
            </a:r>
            <a:r>
              <a:rPr lang="pt-BR" altLang="en-US" sz="1300" dirty="0">
                <a:latin typeface="+mn-lt"/>
              </a:rPr>
              <a:t> meses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F3A95E-A7AF-FB47-BA58-F64A65A5F359}" type="slidenum">
              <a:rPr lang="en-US" altLang="en-US">
                <a:solidFill>
                  <a:srgbClr val="3F3F3F"/>
                </a:solidFill>
                <a:latin typeface="Corbel" charset="0"/>
              </a:rPr>
              <a:pPr eaLnBrk="1" hangingPunct="1"/>
              <a:t>20</a:t>
            </a:fld>
            <a:endParaRPr lang="en-US" altLang="en-US">
              <a:solidFill>
                <a:srgbClr val="3F3F3F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949A-4864-0147-8143-9B777F84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31229"/>
            <a:ext cx="7886700" cy="893515"/>
          </a:xfrm>
        </p:spPr>
        <p:txBody>
          <a:bodyPr/>
          <a:lstStyle/>
          <a:p>
            <a:r>
              <a:rPr lang="en-US" sz="2800" dirty="0"/>
              <a:t>OMC e </a:t>
            </a:r>
            <a:r>
              <a:rPr lang="en-US" sz="2800" dirty="0" err="1"/>
              <a:t>medidas</a:t>
            </a:r>
            <a:r>
              <a:rPr lang="en-US" sz="2800" dirty="0"/>
              <a:t> Anti-Dumping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3F60-FB17-704C-9F44-CFDCE457C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34" y="1268760"/>
            <a:ext cx="8468454" cy="511256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Organização Mundial do Comércio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 OMC opera um conjunto de regras para o comércio internacional. Parte das operações da OMC relaciona-se com regulação internacional de medidas </a:t>
            </a:r>
            <a:r>
              <a:rPr lang="pt-BR" dirty="0" err="1"/>
              <a:t>anti-dumping</a:t>
            </a:r>
            <a:r>
              <a:rPr lang="pt-BR" dirty="0"/>
              <a:t>.   </a:t>
            </a:r>
          </a:p>
          <a:p>
            <a:endParaRPr lang="pt-BR" dirty="0"/>
          </a:p>
          <a:p>
            <a:r>
              <a:rPr lang="pt-BR" dirty="0"/>
              <a:t>A OMC </a:t>
            </a:r>
            <a:r>
              <a:rPr lang="pt-BR" b="1" dirty="0"/>
              <a:t>não regulamenta as ações de empresas envolvidas no dumping. Ao invés disso, enfoca como os governos podem ou não reagir ao dumping. </a:t>
            </a:r>
          </a:p>
          <a:p>
            <a:endParaRPr lang="pt-BR" dirty="0"/>
          </a:p>
          <a:p>
            <a:r>
              <a:rPr lang="pt-BR" dirty="0"/>
              <a:t>Em geral, o Acordo </a:t>
            </a:r>
            <a:r>
              <a:rPr lang="pt-BR" dirty="0" err="1"/>
              <a:t>Anti-Dumping</a:t>
            </a:r>
            <a:r>
              <a:rPr lang="pt-BR" dirty="0"/>
              <a:t> da OMC permite que os governos tomem medidas contra dumping onde existe prejuízo genuíno (material) à competitividade da indústria doméstica.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0823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3F60-FB17-704C-9F44-CFDCE457C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08720"/>
            <a:ext cx="7920880" cy="4752528"/>
          </a:xfrm>
        </p:spPr>
        <p:txBody>
          <a:bodyPr/>
          <a:lstStyle/>
          <a:p>
            <a:r>
              <a:rPr lang="pt-BR" sz="2400" dirty="0"/>
              <a:t>Em outros casos, </a:t>
            </a:r>
            <a:r>
              <a:rPr lang="pt-BR" sz="2400" b="1" dirty="0"/>
              <a:t>a OMC intervém para prevenir a introdução de medidas </a:t>
            </a:r>
            <a:r>
              <a:rPr lang="pt-BR" sz="2400" b="1" dirty="0" err="1"/>
              <a:t>anti-dumping</a:t>
            </a:r>
            <a:r>
              <a:rPr lang="pt-BR" sz="2400" b="1" dirty="0"/>
              <a:t>.   </a:t>
            </a:r>
          </a:p>
          <a:p>
            <a:endParaRPr lang="pt-BR" sz="2400" dirty="0"/>
          </a:p>
          <a:p>
            <a:r>
              <a:rPr lang="pt-BR" sz="2400" dirty="0"/>
              <a:t>Tais intervenções são </a:t>
            </a:r>
            <a:r>
              <a:rPr lang="pt-BR" sz="2400" b="1" dirty="0"/>
              <a:t>justificadas quando atuam de forma a manter os princípios de livre comércio da OMC. </a:t>
            </a:r>
          </a:p>
          <a:p>
            <a:endParaRPr lang="pt-BR" sz="2400" dirty="0"/>
          </a:p>
          <a:p>
            <a:r>
              <a:rPr lang="pt-BR" sz="2400" dirty="0"/>
              <a:t>Tarifas </a:t>
            </a:r>
            <a:r>
              <a:rPr lang="pt-BR" sz="2400" dirty="0" err="1"/>
              <a:t>anti-dumping</a:t>
            </a:r>
            <a:r>
              <a:rPr lang="pt-BR" sz="2400" dirty="0"/>
              <a:t> distorcem os mercados. </a:t>
            </a:r>
          </a:p>
          <a:p>
            <a:endParaRPr lang="pt-BR" sz="2400" dirty="0"/>
          </a:p>
          <a:p>
            <a:r>
              <a:rPr lang="pt-BR" sz="2400" dirty="0"/>
              <a:t>Normalmente, os Governos não conseguem determinar o que seria um preço de Mercado justo para qualquer bem ou serviço.  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24361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5D8B-4C59-864C-9D5E-5C523767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7611"/>
          </a:xfrm>
        </p:spPr>
        <p:txBody>
          <a:bodyPr/>
          <a:lstStyle/>
          <a:p>
            <a:r>
              <a:rPr lang="en-US" dirty="0" err="1"/>
              <a:t>Medidas</a:t>
            </a:r>
            <a:r>
              <a:rPr lang="en-US" dirty="0"/>
              <a:t> anti-dumping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11ECC-FC15-AC4F-8684-D9286F1D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351338"/>
          </a:xfrm>
        </p:spPr>
        <p:txBody>
          <a:bodyPr/>
          <a:lstStyle/>
          <a:p>
            <a:r>
              <a:rPr lang="pt-BR" dirty="0"/>
              <a:t>As investigações </a:t>
            </a:r>
            <a:r>
              <a:rPr lang="pt-BR" dirty="0" err="1"/>
              <a:t>anti-dumping</a:t>
            </a:r>
            <a:r>
              <a:rPr lang="pt-BR" dirty="0"/>
              <a:t> são finalizadas nos casos em que as autoridades determinam que </a:t>
            </a:r>
            <a:r>
              <a:rPr lang="pt-BR" b="1" dirty="0"/>
              <a:t>a margem de dumping é insignificante – definido como inferior a 2% do preço de exportação do produto.</a:t>
            </a:r>
          </a:p>
          <a:p>
            <a:endParaRPr lang="pt-BR" dirty="0"/>
          </a:p>
          <a:p>
            <a:r>
              <a:rPr lang="pt-BR" dirty="0"/>
              <a:t>Outras condições também são estabelecidas. </a:t>
            </a:r>
          </a:p>
          <a:p>
            <a:r>
              <a:rPr lang="pt-BR" dirty="0"/>
              <a:t>Por exemplo, as investigações também são finalizadas se o </a:t>
            </a:r>
            <a:r>
              <a:rPr lang="pt-BR" b="1" dirty="0"/>
              <a:t>volume de importação causando dumping é insignificante – ou seja, se o volume advindo de um país é menor que 3% do total importado do produto </a:t>
            </a:r>
            <a:r>
              <a:rPr lang="pt-BR" dirty="0"/>
              <a:t>– embora as investigações possam continuar se os diversos países, cada um ofertando menos que 3% das importações, representem 7% ou mais do total importado. 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8902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4A0C-A172-604F-884E-88B5BF03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764704"/>
          </a:xfrm>
        </p:spPr>
        <p:txBody>
          <a:bodyPr/>
          <a:lstStyle/>
          <a:p>
            <a:r>
              <a:rPr lang="en-US" sz="2000" dirty="0"/>
              <a:t>http://</a:t>
            </a:r>
            <a:r>
              <a:rPr lang="en-US" sz="2000" dirty="0" err="1"/>
              <a:t>www.funcex.org.br</a:t>
            </a:r>
            <a:r>
              <a:rPr lang="en-US" sz="2000" dirty="0"/>
              <a:t>/</a:t>
            </a:r>
            <a:r>
              <a:rPr lang="en-US" sz="2000" dirty="0" err="1"/>
              <a:t>publicacoes</a:t>
            </a:r>
            <a:r>
              <a:rPr lang="en-US" sz="2000" dirty="0"/>
              <a:t>/</a:t>
            </a:r>
            <a:r>
              <a:rPr lang="en-US" sz="2000" dirty="0" err="1"/>
              <a:t>rbce</a:t>
            </a:r>
            <a:r>
              <a:rPr lang="en-US" sz="2000" dirty="0"/>
              <a:t>/material/</a:t>
            </a:r>
            <a:r>
              <a:rPr lang="en-US" sz="2000" dirty="0" err="1"/>
              <a:t>rbce</a:t>
            </a:r>
            <a:r>
              <a:rPr lang="en-US" sz="2000" dirty="0"/>
              <a:t>/RBCE133_FabrizioPanziniEtAll.pdf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94D166-A735-4D41-BE17-3558DC632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391407"/>
            <a:ext cx="4896544" cy="62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58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2E8C66-934B-2D41-8158-CBF6C6CE1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548680"/>
            <a:ext cx="5616624" cy="52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56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8FF9DA-A26C-AA4F-8E68-9664F6964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975360"/>
            <a:ext cx="8178799" cy="490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99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43A07C-CF93-5940-ACC3-5F271334B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944690"/>
            <a:ext cx="8178799" cy="4968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0D09EE-B535-B745-9FFF-4AB47840D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16631"/>
            <a:ext cx="4032448" cy="960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848EC-3E8B-FC43-8418-4468344147D3}"/>
              </a:ext>
            </a:extLst>
          </p:cNvPr>
          <p:cNvSpPr txBox="1"/>
          <p:nvPr/>
        </p:nvSpPr>
        <p:spPr>
          <a:xfrm>
            <a:off x="6117891" y="46463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9444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AC5B79-C2E7-7F41-AF38-04F262543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292247"/>
            <a:ext cx="7848872" cy="5293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905F3-3C95-374A-90F8-D707FB29F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8640"/>
            <a:ext cx="4680520" cy="1131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FCADDA-6C6C-A340-85C9-A05D62C0CC05}"/>
              </a:ext>
            </a:extLst>
          </p:cNvPr>
          <p:cNvSpPr txBox="1"/>
          <p:nvPr/>
        </p:nvSpPr>
        <p:spPr>
          <a:xfrm>
            <a:off x="5436096" y="54868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1565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8EF569-3929-C647-912E-2833DF3A0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852678"/>
            <a:ext cx="8178799" cy="51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95536" y="168473"/>
            <a:ext cx="7886700" cy="760413"/>
          </a:xfrm>
        </p:spPr>
        <p:txBody>
          <a:bodyPr/>
          <a:lstStyle/>
          <a:p>
            <a:r>
              <a:rPr lang="en-US" altLang="en-US" b="1" dirty="0"/>
              <a:t>Dumping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18" y="764704"/>
            <a:ext cx="8176964" cy="518378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pt-BR" sz="2400" b="1" i="1" dirty="0"/>
              <a:t>Dumping de preços: </a:t>
            </a:r>
          </a:p>
          <a:p>
            <a:pPr>
              <a:lnSpc>
                <a:spcPct val="100000"/>
              </a:lnSpc>
              <a:defRPr/>
            </a:pPr>
            <a:r>
              <a:rPr lang="pt-BR" sz="2400" dirty="0"/>
              <a:t>Quando o preço cobrado de um país importador é inferior ao valor cobrado no mercado doméstico do país exportador ou em terceiros mercados (comparação feita na mesma moeda e excluindo efeito de qualquer outra política comercial);</a:t>
            </a:r>
          </a:p>
          <a:p>
            <a:pPr>
              <a:lnSpc>
                <a:spcPct val="100000"/>
              </a:lnSpc>
              <a:defRPr/>
            </a:pPr>
            <a:endParaRPr lang="en-US" sz="2400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t-BR" sz="2400" b="1" i="1" dirty="0"/>
              <a:t>Dumping de custos: </a:t>
            </a:r>
          </a:p>
          <a:p>
            <a:pPr>
              <a:lnSpc>
                <a:spcPct val="100000"/>
              </a:lnSpc>
              <a:defRPr/>
            </a:pPr>
            <a:r>
              <a:rPr lang="pt-BR" sz="2400" dirty="0"/>
              <a:t>Quando o preço cobrado em um país importador é inferior ao custo médio de produção no país de origem (comparação na mesma moeda e excluindo efeito de política comercial);</a:t>
            </a:r>
            <a:endParaRPr lang="en-US" sz="2400" dirty="0"/>
          </a:p>
          <a:p>
            <a:pPr>
              <a:lnSpc>
                <a:spcPct val="15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739A34-9A53-644D-956B-ACD06A6DF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899" y="643467"/>
            <a:ext cx="45822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86700" cy="760413"/>
          </a:xfrm>
        </p:spPr>
        <p:txBody>
          <a:bodyPr/>
          <a:lstStyle/>
          <a:p>
            <a:r>
              <a:rPr lang="en-US" altLang="en-US" dirty="0" err="1"/>
              <a:t>Diferentes</a:t>
            </a:r>
            <a:r>
              <a:rPr lang="en-US" altLang="en-US" dirty="0"/>
              <a:t> </a:t>
            </a:r>
            <a:r>
              <a:rPr lang="en-US" altLang="en-US" dirty="0" err="1"/>
              <a:t>modalidades</a:t>
            </a:r>
            <a:r>
              <a:rPr lang="en-US" altLang="en-US" dirty="0"/>
              <a:t> de Dumping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993907"/>
            <a:ext cx="7992888" cy="5472608"/>
          </a:xfrm>
        </p:spPr>
        <p:txBody>
          <a:bodyPr/>
          <a:lstStyle/>
          <a:p>
            <a:pPr>
              <a:defRPr/>
            </a:pPr>
            <a:endParaRPr lang="pt-BR" dirty="0"/>
          </a:p>
          <a:p>
            <a:pPr marL="0" indent="0">
              <a:buFont typeface="Arial" charset="0"/>
              <a:buNone/>
              <a:defRPr/>
            </a:pPr>
            <a:r>
              <a:rPr lang="pt-BR" sz="2800" i="1" dirty="0"/>
              <a:t>a. Dumping esporádico: Não Danoso</a:t>
            </a:r>
          </a:p>
          <a:p>
            <a:pPr marL="0" indent="0">
              <a:buFont typeface="Arial" charset="0"/>
              <a:buNone/>
              <a:defRPr/>
            </a:pPr>
            <a:r>
              <a:rPr lang="pt-BR" dirty="0"/>
              <a:t>Equivalente a uma liquidação, sendo que o país exportador reduz os preços para esgotar, por exemplo, estoques acumulados.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pt-BR" sz="2800" i="1" dirty="0"/>
              <a:t>b. Dumping permanente: Danoso</a:t>
            </a:r>
          </a:p>
          <a:p>
            <a:pPr marL="0" indent="0">
              <a:buNone/>
              <a:defRPr/>
            </a:pPr>
            <a:r>
              <a:rPr lang="pt-BR" dirty="0"/>
              <a:t>Gera maiores prejuízos aos setores afetados (desemprego) que benefícios aos consumidores (devido a preços mais baixos).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t-BR" sz="2800" i="1" dirty="0"/>
              <a:t>c. Dumping predatório: </a:t>
            </a:r>
            <a:r>
              <a:rPr lang="pt-BR" sz="2800" dirty="0"/>
              <a:t>Danoso</a:t>
            </a:r>
            <a:endParaRPr lang="en-US" sz="2800" dirty="0"/>
          </a:p>
          <a:p>
            <a:pPr>
              <a:defRPr/>
            </a:pPr>
            <a:r>
              <a:rPr lang="pt-BR" dirty="0"/>
              <a:t>Um país exportador cobra um preço equivalente inferior ao cobrado inicialmente; uma vez que elimina a concorrência e a indústria doméstica é destruída, volta a aumentar o preço. 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endParaRPr lang="en-US" dirty="0"/>
          </a:p>
          <a:p>
            <a:pPr>
              <a:lnSpc>
                <a:spcPct val="15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ED2A-1148-594E-827D-359CA30E1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886700" cy="687611"/>
          </a:xfrm>
        </p:spPr>
        <p:txBody>
          <a:bodyPr/>
          <a:lstStyle/>
          <a:p>
            <a:r>
              <a:rPr lang="en-US" dirty="0" err="1"/>
              <a:t>Exemplo</a:t>
            </a:r>
            <a:r>
              <a:rPr lang="en-US" dirty="0"/>
              <a:t> </a:t>
            </a:r>
            <a:r>
              <a:rPr lang="en-US" dirty="0" err="1"/>
              <a:t>numérico</a:t>
            </a:r>
            <a:r>
              <a:rPr lang="en-US" dirty="0"/>
              <a:t> de Dumping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A8936-7201-BB4C-B42B-F4CE7A5E5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2"/>
            <a:ext cx="8280920" cy="5300712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/>
              <a:t>Considerar o caso de uma firma estrangeira cujos dados de custo e demanda são os seguintes:</a:t>
            </a:r>
          </a:p>
          <a:p>
            <a:r>
              <a:rPr lang="pt-BR" sz="2400" dirty="0"/>
              <a:t>Custo Fixo: CF = $100</a:t>
            </a:r>
          </a:p>
          <a:p>
            <a:r>
              <a:rPr lang="pt-BR" sz="2400" dirty="0"/>
              <a:t>Custo Marginal: </a:t>
            </a:r>
            <a:r>
              <a:rPr lang="pt-BR" sz="2400" dirty="0" err="1"/>
              <a:t>CMg</a:t>
            </a:r>
            <a:r>
              <a:rPr lang="pt-BR" sz="2400" dirty="0"/>
              <a:t> = $10 por unidade</a:t>
            </a:r>
          </a:p>
          <a:p>
            <a:r>
              <a:rPr lang="pt-BR" sz="2400" dirty="0"/>
              <a:t>Preço local (origem): P</a:t>
            </a:r>
            <a:r>
              <a:rPr lang="pt-BR" sz="2400" baseline="30000" dirty="0"/>
              <a:t>L</a:t>
            </a:r>
            <a:r>
              <a:rPr lang="pt-BR" sz="2400" dirty="0"/>
              <a:t> = $25</a:t>
            </a:r>
          </a:p>
          <a:p>
            <a:r>
              <a:rPr lang="pt-BR" sz="2400" dirty="0"/>
              <a:t>Quantidade vendida no mercado local: Q</a:t>
            </a:r>
            <a:r>
              <a:rPr lang="pt-BR" sz="2400" baseline="30000" dirty="0"/>
              <a:t>L</a:t>
            </a:r>
            <a:r>
              <a:rPr lang="pt-BR" sz="2400" dirty="0"/>
              <a:t> = 10</a:t>
            </a:r>
          </a:p>
          <a:p>
            <a:endParaRPr lang="pt-BR" sz="2400" dirty="0"/>
          </a:p>
          <a:p>
            <a:r>
              <a:rPr lang="pt-BR" sz="2400" dirty="0"/>
              <a:t>Lucros com vendas apenas no mercado local</a:t>
            </a:r>
          </a:p>
          <a:p>
            <a:pPr marL="0" indent="0">
              <a:buNone/>
            </a:pPr>
            <a:r>
              <a:rPr lang="pt-BR" sz="2400" dirty="0"/>
              <a:t>            ($25.10) – ($10.10) – $100 = </a:t>
            </a:r>
            <a:r>
              <a:rPr lang="pt-BR" sz="2400" b="1" dirty="0"/>
              <a:t>$50 (Lucro)</a:t>
            </a:r>
          </a:p>
          <a:p>
            <a:pPr marL="0" indent="0">
              <a:buNone/>
            </a:pPr>
            <a:r>
              <a:rPr lang="pt-BR" sz="2400" dirty="0"/>
              <a:t> 	       RT               CV           CF 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O Custo Médio da firma é:  CT/</a:t>
            </a:r>
            <a:r>
              <a:rPr lang="pt-BR" sz="2400" dirty="0" err="1"/>
              <a:t>Q</a:t>
            </a:r>
            <a:r>
              <a:rPr lang="pt-BR" sz="2400" dirty="0"/>
              <a:t> = $200/10 = $20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4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ED2A-1148-594E-827D-359CA30E1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7886700" cy="687611"/>
          </a:xfrm>
        </p:spPr>
        <p:txBody>
          <a:bodyPr/>
          <a:lstStyle/>
          <a:p>
            <a:r>
              <a:rPr lang="en-US" dirty="0" err="1"/>
              <a:t>Exemplo</a:t>
            </a:r>
            <a:r>
              <a:rPr lang="en-US" dirty="0"/>
              <a:t> do que se </a:t>
            </a:r>
            <a:r>
              <a:rPr lang="en-US" dirty="0" err="1"/>
              <a:t>considera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Dumping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A8936-7201-BB4C-B42B-F4CE7A5E5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/>
          <a:lstStyle/>
          <a:p>
            <a:endParaRPr lang="pt-BR" sz="2400" b="1" dirty="0"/>
          </a:p>
          <a:p>
            <a:r>
              <a:rPr lang="pt-BR" sz="2400" dirty="0"/>
              <a:t>Supondo, a seguir, que esta firma, além de vender para o mercado doméstico (10 unidades), também </a:t>
            </a:r>
            <a:r>
              <a:rPr lang="pt-BR" sz="2400" b="1" dirty="0"/>
              <a:t>exporta 10 unidades </a:t>
            </a:r>
            <a:r>
              <a:rPr lang="pt-BR" sz="2400" dirty="0"/>
              <a:t>adicionais </a:t>
            </a:r>
            <a:r>
              <a:rPr lang="pt-BR" sz="2400" b="1" dirty="0"/>
              <a:t>ao preço de $15</a:t>
            </a:r>
            <a:r>
              <a:rPr lang="pt-BR" sz="2400" dirty="0"/>
              <a:t>, portanto </a:t>
            </a:r>
            <a:r>
              <a:rPr lang="pt-BR" sz="2400" b="1" dirty="0"/>
              <a:t>inferior ao seu custo médio de produção. 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Ainda será vantajosa a venda dessas unidades adicionais, pois o lucro aumenta:</a:t>
            </a:r>
          </a:p>
          <a:p>
            <a:endParaRPr lang="pt-BR" sz="2400" dirty="0"/>
          </a:p>
          <a:p>
            <a:pPr marL="0" indent="0">
              <a:buNone/>
            </a:pPr>
            <a:r>
              <a:rPr lang="pt-BR" sz="2400" dirty="0"/>
              <a:t>  ($25.10 + $15.10) – ($10.10) – $100 = </a:t>
            </a:r>
            <a:r>
              <a:rPr lang="pt-BR" sz="2400" b="1" dirty="0"/>
              <a:t>$100 (Lucro)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               RT                         CV          CF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47A89-93CA-8F40-9BF6-0917A64D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28761"/>
          </a:xfrm>
        </p:spPr>
        <p:txBody>
          <a:bodyPr/>
          <a:lstStyle/>
          <a:p>
            <a:r>
              <a:rPr lang="en-US" dirty="0" err="1"/>
              <a:t>Discriminação</a:t>
            </a:r>
            <a:r>
              <a:rPr lang="en-US" dirty="0"/>
              <a:t> de </a:t>
            </a:r>
            <a:r>
              <a:rPr lang="en-US" dirty="0" err="1"/>
              <a:t>Preços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39B2-3D37-5E4F-B108-988BF217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93886"/>
            <a:ext cx="7886700" cy="514342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pt-BR" dirty="0"/>
              <a:t>Dumping é um caso especial de discriminação de preços. Adota-se </a:t>
            </a:r>
            <a:r>
              <a:rPr lang="pt-BR" b="1" dirty="0"/>
              <a:t>quando o produtor está vendendo em dois mercados</a:t>
            </a:r>
            <a:r>
              <a:rPr lang="pt-BR" dirty="0"/>
              <a:t>, sendo que em um ele confronta competição perfeita e no outro uma situação de monopólio.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pt-BR" dirty="0"/>
              <a:t>A curva de demanda para o produto será perfeitamente elástica para o produtor no mercado em que confronta competição.</a:t>
            </a:r>
          </a:p>
          <a:p>
            <a:endParaRPr lang="pt-BR" dirty="0"/>
          </a:p>
          <a:p>
            <a:r>
              <a:rPr lang="pt-BR" dirty="0"/>
              <a:t> Já no monopólio, a curva de demanda será negativamente inclinada.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pt-BR" dirty="0"/>
              <a:t>Esta situação pode ocorrer quando o produtor vende seu produto em seu país onde detém monopólio e também no mercado mundial onde prevalece competição perfeita.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6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CF101-8A8B-154B-B8B6-3DED99744EB3}"/>
              </a:ext>
            </a:extLst>
          </p:cNvPr>
          <p:cNvSpPr txBox="1"/>
          <p:nvPr/>
        </p:nvSpPr>
        <p:spPr>
          <a:xfrm>
            <a:off x="6012160" y="370891"/>
            <a:ext cx="2952328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/>
              <a:t>Na Figura, a receita média (AR1) e a receita marginal (MR1) são dadas para o país doméstico.  </a:t>
            </a:r>
          </a:p>
          <a:p>
            <a:r>
              <a:rPr lang="pt-BR" sz="2000" dirty="0"/>
              <a:t>Ambas são negativamente inclinadas, desde que existe a condição de monopólio no mercado doméstico.   </a:t>
            </a:r>
          </a:p>
          <a:p>
            <a:r>
              <a:rPr lang="pt-BR" sz="2000" dirty="0"/>
              <a:t>A receita média (AR) e marginal (MR) para o Mercado mundial é indicada como uma linha horizontal, dado que se assume que neste mercado prevalece competição perfeita para o produtor.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66B1EE-56DB-4C43-84F0-E20171169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99" y="370891"/>
            <a:ext cx="4889571" cy="493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9420-E5A2-CE4A-BFD8-A852113D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2" y="692696"/>
            <a:ext cx="3528392" cy="5616623"/>
          </a:xfrm>
        </p:spPr>
        <p:txBody>
          <a:bodyPr/>
          <a:lstStyle/>
          <a:p>
            <a:r>
              <a:rPr lang="pt-BR" sz="2400" dirty="0"/>
              <a:t>A QRS é a curva de receita marginal composta (combinada) para os mercados.    </a:t>
            </a:r>
          </a:p>
          <a:p>
            <a:endParaRPr lang="en-US" sz="2400" dirty="0"/>
          </a:p>
          <a:p>
            <a:r>
              <a:rPr lang="pt-BR" sz="2400" dirty="0"/>
              <a:t>O produto de equilíbrio da firma monopolística é determinado no ponto onde o </a:t>
            </a:r>
            <a:r>
              <a:rPr lang="pt-BR" sz="2400" dirty="0" err="1"/>
              <a:t>CMg</a:t>
            </a:r>
            <a:r>
              <a:rPr lang="pt-BR" sz="2400" dirty="0"/>
              <a:t> da firma monopolista (MC) iguala-se à </a:t>
            </a:r>
            <a:r>
              <a:rPr lang="pt-BR" sz="2400" dirty="0" err="1"/>
              <a:t>RMg</a:t>
            </a:r>
            <a:r>
              <a:rPr lang="pt-BR" sz="2400" dirty="0"/>
              <a:t> composta (QRS).</a:t>
            </a:r>
          </a:p>
          <a:p>
            <a:r>
              <a:rPr lang="pt-BR" sz="2400" dirty="0"/>
              <a:t>Ou seja, é o ponto S.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BACF64D-B42F-B74E-ACBC-1D4D2647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520" y="1199176"/>
            <a:ext cx="4889571" cy="493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93256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46324548</TotalTime>
  <Words>1822</Words>
  <Application>Microsoft Macintosh PowerPoint</Application>
  <PresentationFormat>On-screen Show (4:3)</PresentationFormat>
  <Paragraphs>243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Constantia</vt:lpstr>
      <vt:lpstr>Corbel</vt:lpstr>
      <vt:lpstr>Monotype Sorts</vt:lpstr>
      <vt:lpstr>Tahoma</vt:lpstr>
      <vt:lpstr>Times New Roman</vt:lpstr>
      <vt:lpstr>Wingdings</vt:lpstr>
      <vt:lpstr>Office Theme</vt:lpstr>
      <vt:lpstr>ECONOMIA E COMÉRCIO INTERNACIONAL 2019</vt:lpstr>
      <vt:lpstr>Práticas de Dumping e Medidas Anti-dumping</vt:lpstr>
      <vt:lpstr>Dumping</vt:lpstr>
      <vt:lpstr>Diferentes modalidades de Dumping</vt:lpstr>
      <vt:lpstr>Exemplo numérico de Dumping</vt:lpstr>
      <vt:lpstr>Exemplo do que se considera como Dumping</vt:lpstr>
      <vt:lpstr>Discriminação de Preços</vt:lpstr>
      <vt:lpstr>PowerPoint Presentation</vt:lpstr>
      <vt:lpstr>PowerPoint Presentation</vt:lpstr>
      <vt:lpstr>PowerPoint Presentation</vt:lpstr>
      <vt:lpstr>Formas de identificação - empírica: </vt:lpstr>
      <vt:lpstr>Dumping  </vt:lpstr>
      <vt:lpstr>Além da questão dos preços, para aplicar medidas anti-dumping, a OMC requer que sejas  os prejuízos ao mercado importador. </vt:lpstr>
      <vt:lpstr>Medidas Anti-Dumping: quando podem ser adotadas?</vt:lpstr>
      <vt:lpstr>PowerPoint Presentation</vt:lpstr>
      <vt:lpstr> Q.1. O que é uma medida anti-dumping?  Qual o seu propósito no Comércio Internacional? </vt:lpstr>
      <vt:lpstr>O que é uma taxa anti-dumping</vt:lpstr>
      <vt:lpstr>PowerPoint Presentation</vt:lpstr>
      <vt:lpstr>PowerPoint Presentation</vt:lpstr>
      <vt:lpstr> Investigação Anti-Dumping Passo-a-passo</vt:lpstr>
      <vt:lpstr>OMC e medidas Anti-Dumping</vt:lpstr>
      <vt:lpstr>PowerPoint Presentation</vt:lpstr>
      <vt:lpstr>Medidas anti-dumping</vt:lpstr>
      <vt:lpstr>http://www.funcex.org.br/publicacoes/rbce/material/rbce/RBCE133_FabrizioPanziniEtAll.pdf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INTERNACIONAL</dc:title>
  <dc:subject/>
  <dc:creator>Heloisa Burnquist Lee</dc:creator>
  <cp:keywords/>
  <dc:description/>
  <cp:lastModifiedBy>Heloisa Burnquist</cp:lastModifiedBy>
  <cp:revision>245</cp:revision>
  <cp:lastPrinted>1998-09-20T19:02:47Z</cp:lastPrinted>
  <dcterms:created xsi:type="dcterms:W3CDTF">1998-09-12T21:34:49Z</dcterms:created>
  <dcterms:modified xsi:type="dcterms:W3CDTF">2019-10-29T12:08:05Z</dcterms:modified>
  <cp:category/>
</cp:coreProperties>
</file>