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ppt/media/image4.jpg" ContentType="image/jpg"/>
  <Override PartName="/ppt/media/image5.jpg" ContentType="image/jpg"/>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7" r:id="rId3"/>
    <p:sldId id="259" r:id="rId4"/>
    <p:sldId id="359" r:id="rId5"/>
    <p:sldId id="360" r:id="rId6"/>
    <p:sldId id="361" r:id="rId7"/>
    <p:sldId id="364" r:id="rId8"/>
    <p:sldId id="368" r:id="rId9"/>
    <p:sldId id="369" r:id="rId10"/>
    <p:sldId id="370" r:id="rId11"/>
    <p:sldId id="372" r:id="rId12"/>
    <p:sldId id="374" r:id="rId13"/>
    <p:sldId id="375" r:id="rId14"/>
    <p:sldId id="376" r:id="rId15"/>
    <p:sldId id="377" r:id="rId16"/>
    <p:sldId id="378" r:id="rId17"/>
    <p:sldId id="379"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a" initials="M" lastIdx="5" clrIdx="0">
    <p:extLst/>
  </p:cmAuthor>
  <p:cmAuthor id="2" name="Luis"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2" autoAdjust="0"/>
  </p:normalViewPr>
  <p:slideViewPr>
    <p:cSldViewPr snapToGrid="0">
      <p:cViewPr varScale="1">
        <p:scale>
          <a:sx n="45" d="100"/>
          <a:sy n="45" d="100"/>
        </p:scale>
        <p:origin x="78"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7T18:09:55.754" idx="2">
    <p:pos x="6023" y="141"/>
    <p:text>EXCLUI A QUESTÃO DE CONCURSO</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17T18:47:58.134" idx="4">
    <p:pos x="7362" y="124"/>
    <p:text>Exclui o caso concreto e deixei apenas a explicação sobre a impugnação ao edital</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2-17T19:30:25.914" idx="5">
    <p:pos x="2405" y="435"/>
    <p:text>EXCLUI O CASO CONCRETO QUE VINHA APÓS ESSE SLIDE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2-17T19:30:25.914" idx="5">
    <p:pos x="2405" y="435"/>
    <p:text>EXCLUI O CASO CONCRETO QUE VINHA APÓS ESSE SLIDE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E9CD-5BEF-4B7B-A832-907CE999182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85785-5B09-481F-B54E-1FC526FF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C8D92B-B2AE-4DFD-AC9C-38EA48F4393D}"/>
              </a:ext>
            </a:extLst>
          </p:cNvPr>
          <p:cNvSpPr>
            <a:spLocks noGrp="1"/>
          </p:cNvSpPr>
          <p:nvPr>
            <p:ph type="dt" sz="half" idx="10"/>
          </p:nvPr>
        </p:nvSpPr>
        <p:spPr/>
        <p:txBody>
          <a:bodyPr/>
          <a:lstStyle/>
          <a:p>
            <a:fld id="{B82D279B-21D0-407B-AAD2-D8D447B63EF8}" type="datetimeFigureOut">
              <a:rPr lang="pt-BR" smtClean="0"/>
              <a:t>19/02/2019</a:t>
            </a:fld>
            <a:endParaRPr lang="pt-BR"/>
          </a:p>
        </p:txBody>
      </p:sp>
      <p:sp>
        <p:nvSpPr>
          <p:cNvPr id="5" name="Espaço Reservado para Rodapé 4">
            <a:extLst>
              <a:ext uri="{FF2B5EF4-FFF2-40B4-BE49-F238E27FC236}">
                <a16:creationId xmlns:a16="http://schemas.microsoft.com/office/drawing/2014/main" id="{4B164E79-E632-446F-9361-6FB9E4688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5218C9-6EB2-4626-A2B2-ED191606A977}"/>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3204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9319A4-834D-46A8-91C2-F14069B2B24D}"/>
              </a:ext>
            </a:extLst>
          </p:cNvPr>
          <p:cNvSpPr>
            <a:spLocks noGrp="1"/>
          </p:cNvSpPr>
          <p:nvPr>
            <p:ph type="dt" sz="half" idx="10"/>
          </p:nvPr>
        </p:nvSpPr>
        <p:spPr/>
        <p:txBody>
          <a:bodyPr/>
          <a:lstStyle/>
          <a:p>
            <a:fld id="{B82D279B-21D0-407B-AAD2-D8D447B63EF8}" type="datetimeFigureOut">
              <a:rPr lang="pt-BR" smtClean="0"/>
              <a:t>19/02/2019</a:t>
            </a:fld>
            <a:endParaRPr lang="pt-BR"/>
          </a:p>
        </p:txBody>
      </p:sp>
      <p:sp>
        <p:nvSpPr>
          <p:cNvPr id="3" name="Espaço Reservado para Rodapé 2">
            <a:extLst>
              <a:ext uri="{FF2B5EF4-FFF2-40B4-BE49-F238E27FC236}">
                <a16:creationId xmlns:a16="http://schemas.microsoft.com/office/drawing/2014/main" id="{A19F0958-9F2E-4453-A77F-D3A9E040B1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4BED3BA-BA96-44AD-8594-9B1553053016}"/>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7371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9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8" name="bk object 18"/>
          <p:cNvSpPr/>
          <p:nvPr/>
        </p:nvSpPr>
        <p:spPr>
          <a:xfrm>
            <a:off x="1828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9" name="bk object 19"/>
          <p:cNvSpPr/>
          <p:nvPr/>
        </p:nvSpPr>
        <p:spPr>
          <a:xfrm>
            <a:off x="3048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0" name="bk object 20"/>
          <p:cNvSpPr/>
          <p:nvPr/>
        </p:nvSpPr>
        <p:spPr>
          <a:xfrm>
            <a:off x="4267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1" name="bk object 21"/>
          <p:cNvSpPr/>
          <p:nvPr/>
        </p:nvSpPr>
        <p:spPr>
          <a:xfrm>
            <a:off x="5486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2" name="bk object 22"/>
          <p:cNvSpPr/>
          <p:nvPr/>
        </p:nvSpPr>
        <p:spPr>
          <a:xfrm>
            <a:off x="6705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3" name="bk object 23"/>
          <p:cNvSpPr/>
          <p:nvPr/>
        </p:nvSpPr>
        <p:spPr>
          <a:xfrm>
            <a:off x="7924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4" name="bk object 24"/>
          <p:cNvSpPr/>
          <p:nvPr/>
        </p:nvSpPr>
        <p:spPr>
          <a:xfrm>
            <a:off x="9144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5" name="bk object 25"/>
          <p:cNvSpPr/>
          <p:nvPr/>
        </p:nvSpPr>
        <p:spPr>
          <a:xfrm>
            <a:off x="10363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6" name="bk object 26"/>
          <p:cNvSpPr/>
          <p:nvPr/>
        </p:nvSpPr>
        <p:spPr>
          <a:xfrm>
            <a:off x="11582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7" name="bk object 27"/>
          <p:cNvSpPr/>
          <p:nvPr/>
        </p:nvSpPr>
        <p:spPr>
          <a:xfrm>
            <a:off x="3175" y="385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28" name="bk object 28"/>
          <p:cNvSpPr/>
          <p:nvPr/>
        </p:nvSpPr>
        <p:spPr>
          <a:xfrm>
            <a:off x="3175" y="16113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29" name="bk object 29"/>
          <p:cNvSpPr/>
          <p:nvPr/>
        </p:nvSpPr>
        <p:spPr>
          <a:xfrm>
            <a:off x="3175" y="28352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0" name="bk object 30"/>
          <p:cNvSpPr/>
          <p:nvPr/>
        </p:nvSpPr>
        <p:spPr>
          <a:xfrm>
            <a:off x="3175" y="4060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1" name="bk object 31"/>
          <p:cNvSpPr/>
          <p:nvPr/>
        </p:nvSpPr>
        <p:spPr>
          <a:xfrm>
            <a:off x="3175" y="5284851"/>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2" name="bk object 32"/>
          <p:cNvSpPr/>
          <p:nvPr/>
        </p:nvSpPr>
        <p:spPr>
          <a:xfrm>
            <a:off x="3175" y="6510337"/>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3" name="bk object 33"/>
          <p:cNvSpPr/>
          <p:nvPr/>
        </p:nvSpPr>
        <p:spPr>
          <a:xfrm>
            <a:off x="225425"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4" name="bk object 34"/>
          <p:cNvSpPr/>
          <p:nvPr/>
        </p:nvSpPr>
        <p:spPr>
          <a:xfrm>
            <a:off x="1449450"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35" name="bk object 35"/>
          <p:cNvSpPr/>
          <p:nvPr/>
        </p:nvSpPr>
        <p:spPr>
          <a:xfrm>
            <a:off x="26654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6" name="bk object 36"/>
          <p:cNvSpPr/>
          <p:nvPr/>
        </p:nvSpPr>
        <p:spPr>
          <a:xfrm>
            <a:off x="38846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7" name="bk object 37"/>
          <p:cNvSpPr/>
          <p:nvPr/>
        </p:nvSpPr>
        <p:spPr>
          <a:xfrm>
            <a:off x="5107051"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38" name="bk object 38"/>
          <p:cNvSpPr/>
          <p:nvPr/>
        </p:nvSpPr>
        <p:spPr>
          <a:xfrm>
            <a:off x="6327775" y="0"/>
            <a:ext cx="5864225" cy="5899150"/>
          </a:xfrm>
          <a:custGeom>
            <a:avLst/>
            <a:gdLst/>
            <a:ahLst/>
            <a:cxnLst/>
            <a:rect l="l" t="t" r="r" b="b"/>
            <a:pathLst>
              <a:path w="5864225" h="5899150">
                <a:moveTo>
                  <a:pt x="0" y="0"/>
                </a:moveTo>
                <a:lnTo>
                  <a:pt x="5864225" y="5899150"/>
                </a:lnTo>
              </a:path>
            </a:pathLst>
          </a:custGeom>
          <a:ln w="6350">
            <a:solidFill>
              <a:srgbClr val="D9D9D9"/>
            </a:solidFill>
          </a:ln>
        </p:spPr>
        <p:txBody>
          <a:bodyPr wrap="square" lIns="0" tIns="0" rIns="0" bIns="0" rtlCol="0"/>
          <a:lstStyle/>
          <a:p>
            <a:endParaRPr/>
          </a:p>
        </p:txBody>
      </p:sp>
      <p:sp>
        <p:nvSpPr>
          <p:cNvPr id="39" name="bk object 39"/>
          <p:cNvSpPr/>
          <p:nvPr/>
        </p:nvSpPr>
        <p:spPr>
          <a:xfrm>
            <a:off x="7548626" y="0"/>
            <a:ext cx="4643755" cy="4672330"/>
          </a:xfrm>
          <a:custGeom>
            <a:avLst/>
            <a:gdLst/>
            <a:ahLst/>
            <a:cxnLst/>
            <a:rect l="l" t="t" r="r" b="b"/>
            <a:pathLst>
              <a:path w="4643755" h="4672330">
                <a:moveTo>
                  <a:pt x="0" y="0"/>
                </a:moveTo>
                <a:lnTo>
                  <a:pt x="4643374" y="4671949"/>
                </a:lnTo>
              </a:path>
            </a:pathLst>
          </a:custGeom>
          <a:ln w="6350">
            <a:solidFill>
              <a:srgbClr val="D9D9D9"/>
            </a:solidFill>
          </a:ln>
        </p:spPr>
        <p:txBody>
          <a:bodyPr wrap="square" lIns="0" tIns="0" rIns="0" bIns="0" rtlCol="0"/>
          <a:lstStyle/>
          <a:p>
            <a:endParaRPr/>
          </a:p>
        </p:txBody>
      </p:sp>
      <p:sp>
        <p:nvSpPr>
          <p:cNvPr id="40" name="bk object 40"/>
          <p:cNvSpPr/>
          <p:nvPr/>
        </p:nvSpPr>
        <p:spPr>
          <a:xfrm>
            <a:off x="8772525" y="0"/>
            <a:ext cx="3419475" cy="3457575"/>
          </a:xfrm>
          <a:custGeom>
            <a:avLst/>
            <a:gdLst/>
            <a:ahLst/>
            <a:cxnLst/>
            <a:rect l="l" t="t" r="r" b="b"/>
            <a:pathLst>
              <a:path w="3419475" h="3457575">
                <a:moveTo>
                  <a:pt x="0" y="0"/>
                </a:moveTo>
                <a:lnTo>
                  <a:pt x="3419475" y="3457575"/>
                </a:lnTo>
              </a:path>
            </a:pathLst>
          </a:custGeom>
          <a:ln w="6350">
            <a:solidFill>
              <a:srgbClr val="D9D9D9"/>
            </a:solidFill>
          </a:ln>
        </p:spPr>
        <p:txBody>
          <a:bodyPr wrap="square" lIns="0" tIns="0" rIns="0" bIns="0" rtlCol="0"/>
          <a:lstStyle/>
          <a:p>
            <a:endParaRPr/>
          </a:p>
        </p:txBody>
      </p:sp>
      <p:sp>
        <p:nvSpPr>
          <p:cNvPr id="41" name="bk object 41"/>
          <p:cNvSpPr/>
          <p:nvPr/>
        </p:nvSpPr>
        <p:spPr>
          <a:xfrm>
            <a:off x="9982200" y="0"/>
            <a:ext cx="2209800" cy="2227580"/>
          </a:xfrm>
          <a:custGeom>
            <a:avLst/>
            <a:gdLst/>
            <a:ahLst/>
            <a:cxnLst/>
            <a:rect l="l" t="t" r="r" b="b"/>
            <a:pathLst>
              <a:path w="2209800" h="2227580">
                <a:moveTo>
                  <a:pt x="0" y="0"/>
                </a:moveTo>
                <a:lnTo>
                  <a:pt x="2209800" y="2227326"/>
                </a:lnTo>
              </a:path>
            </a:pathLst>
          </a:custGeom>
          <a:ln w="6350">
            <a:solidFill>
              <a:srgbClr val="D9D9D9"/>
            </a:solidFill>
          </a:ln>
        </p:spPr>
        <p:txBody>
          <a:bodyPr wrap="square" lIns="0" tIns="0" rIns="0" bIns="0" rtlCol="0"/>
          <a:lstStyle/>
          <a:p>
            <a:endParaRPr/>
          </a:p>
        </p:txBody>
      </p:sp>
      <p:sp>
        <p:nvSpPr>
          <p:cNvPr id="42" name="bk object 42"/>
          <p:cNvSpPr/>
          <p:nvPr/>
        </p:nvSpPr>
        <p:spPr>
          <a:xfrm>
            <a:off x="11198225" y="0"/>
            <a:ext cx="993775" cy="1003300"/>
          </a:xfrm>
          <a:custGeom>
            <a:avLst/>
            <a:gdLst/>
            <a:ahLst/>
            <a:cxnLst/>
            <a:rect l="l" t="t" r="r" b="b"/>
            <a:pathLst>
              <a:path w="993775" h="1003300">
                <a:moveTo>
                  <a:pt x="0" y="0"/>
                </a:moveTo>
                <a:lnTo>
                  <a:pt x="993775" y="1003300"/>
                </a:lnTo>
              </a:path>
            </a:pathLst>
          </a:custGeom>
          <a:ln w="6350">
            <a:solidFill>
              <a:srgbClr val="D9D9D9"/>
            </a:solidFill>
          </a:ln>
        </p:spPr>
        <p:txBody>
          <a:bodyPr wrap="square" lIns="0" tIns="0" rIns="0" bIns="0" rtlCol="0"/>
          <a:lstStyle/>
          <a:p>
            <a:endParaRPr/>
          </a:p>
        </p:txBody>
      </p:sp>
      <p:sp>
        <p:nvSpPr>
          <p:cNvPr id="43" name="bk object 43"/>
          <p:cNvSpPr/>
          <p:nvPr/>
        </p:nvSpPr>
        <p:spPr>
          <a:xfrm>
            <a:off x="0" y="1012825"/>
            <a:ext cx="5829300" cy="5845175"/>
          </a:xfrm>
          <a:custGeom>
            <a:avLst/>
            <a:gdLst/>
            <a:ahLst/>
            <a:cxnLst/>
            <a:rect l="l" t="t" r="r" b="b"/>
            <a:pathLst>
              <a:path w="5829300" h="5845175">
                <a:moveTo>
                  <a:pt x="5829300" y="5845174"/>
                </a:moveTo>
                <a:lnTo>
                  <a:pt x="0" y="0"/>
                </a:lnTo>
              </a:path>
            </a:pathLst>
          </a:custGeom>
          <a:ln w="6350">
            <a:solidFill>
              <a:srgbClr val="D9D9D9"/>
            </a:solidFill>
          </a:ln>
        </p:spPr>
        <p:txBody>
          <a:bodyPr wrap="square" lIns="0" tIns="0" rIns="0" bIns="0" rtlCol="0"/>
          <a:lstStyle/>
          <a:p>
            <a:endParaRPr/>
          </a:p>
        </p:txBody>
      </p:sp>
      <p:sp>
        <p:nvSpPr>
          <p:cNvPr id="44" name="bk object 44"/>
          <p:cNvSpPr/>
          <p:nvPr/>
        </p:nvSpPr>
        <p:spPr>
          <a:xfrm>
            <a:off x="0" y="2227198"/>
            <a:ext cx="4615180" cy="4631055"/>
          </a:xfrm>
          <a:custGeom>
            <a:avLst/>
            <a:gdLst/>
            <a:ahLst/>
            <a:cxnLst/>
            <a:rect l="l" t="t" r="r" b="b"/>
            <a:pathLst>
              <a:path w="4615180" h="4631055">
                <a:moveTo>
                  <a:pt x="4614926" y="4630800"/>
                </a:moveTo>
                <a:lnTo>
                  <a:pt x="0" y="0"/>
                </a:lnTo>
              </a:path>
            </a:pathLst>
          </a:custGeom>
          <a:ln w="6350">
            <a:solidFill>
              <a:srgbClr val="D9D9D9"/>
            </a:solidFill>
          </a:ln>
        </p:spPr>
        <p:txBody>
          <a:bodyPr wrap="square" lIns="0" tIns="0" rIns="0" bIns="0" rtlCol="0"/>
          <a:lstStyle/>
          <a:p>
            <a:endParaRPr/>
          </a:p>
        </p:txBody>
      </p:sp>
      <p:sp>
        <p:nvSpPr>
          <p:cNvPr id="45" name="bk object 45"/>
          <p:cNvSpPr/>
          <p:nvPr/>
        </p:nvSpPr>
        <p:spPr>
          <a:xfrm>
            <a:off x="0" y="3432175"/>
            <a:ext cx="3399154" cy="3425825"/>
          </a:xfrm>
          <a:custGeom>
            <a:avLst/>
            <a:gdLst/>
            <a:ahLst/>
            <a:cxnLst/>
            <a:rect l="l" t="t" r="r" b="b"/>
            <a:pathLst>
              <a:path w="3399154" h="3425825">
                <a:moveTo>
                  <a:pt x="3398901" y="3425824"/>
                </a:moveTo>
                <a:lnTo>
                  <a:pt x="0" y="0"/>
                </a:lnTo>
              </a:path>
            </a:pathLst>
          </a:custGeom>
          <a:ln w="6350">
            <a:solidFill>
              <a:srgbClr val="D9D9D9"/>
            </a:solidFill>
          </a:ln>
        </p:spPr>
        <p:txBody>
          <a:bodyPr wrap="square" lIns="0" tIns="0" rIns="0" bIns="0" rtlCol="0"/>
          <a:lstStyle/>
          <a:p>
            <a:endParaRPr/>
          </a:p>
        </p:txBody>
      </p:sp>
      <p:sp>
        <p:nvSpPr>
          <p:cNvPr id="46" name="bk object 46"/>
          <p:cNvSpPr/>
          <p:nvPr/>
        </p:nvSpPr>
        <p:spPr>
          <a:xfrm>
            <a:off x="0" y="4651375"/>
            <a:ext cx="2197100" cy="2206625"/>
          </a:xfrm>
          <a:custGeom>
            <a:avLst/>
            <a:gdLst/>
            <a:ahLst/>
            <a:cxnLst/>
            <a:rect l="l" t="t" r="r" b="b"/>
            <a:pathLst>
              <a:path w="2197100" h="2206625">
                <a:moveTo>
                  <a:pt x="2197100" y="2206624"/>
                </a:moveTo>
                <a:lnTo>
                  <a:pt x="0" y="0"/>
                </a:lnTo>
              </a:path>
            </a:pathLst>
          </a:custGeom>
          <a:ln w="6350">
            <a:solidFill>
              <a:srgbClr val="D9D9D9"/>
            </a:solidFill>
          </a:ln>
        </p:spPr>
        <p:txBody>
          <a:bodyPr wrap="square" lIns="0" tIns="0" rIns="0" bIns="0" rtlCol="0"/>
          <a:lstStyle/>
          <a:p>
            <a:endParaRPr/>
          </a:p>
        </p:txBody>
      </p:sp>
      <p:sp>
        <p:nvSpPr>
          <p:cNvPr id="47" name="bk object 47"/>
          <p:cNvSpPr/>
          <p:nvPr/>
        </p:nvSpPr>
        <p:spPr>
          <a:xfrm>
            <a:off x="0" y="5864225"/>
            <a:ext cx="987425" cy="993775"/>
          </a:xfrm>
          <a:custGeom>
            <a:avLst/>
            <a:gdLst/>
            <a:ahLst/>
            <a:cxnLst/>
            <a:rect l="l" t="t" r="r" b="b"/>
            <a:pathLst>
              <a:path w="987425" h="993775">
                <a:moveTo>
                  <a:pt x="987425" y="993774"/>
                </a:moveTo>
                <a:lnTo>
                  <a:pt x="0" y="0"/>
                </a:lnTo>
              </a:path>
            </a:pathLst>
          </a:custGeom>
          <a:ln w="6350">
            <a:solidFill>
              <a:srgbClr val="D9D9D9"/>
            </a:solidFill>
          </a:ln>
        </p:spPr>
        <p:txBody>
          <a:bodyPr wrap="square" lIns="0" tIns="0" rIns="0" bIns="0" rtlCol="0"/>
          <a:lstStyle/>
          <a:p>
            <a:endParaRPr/>
          </a:p>
        </p:txBody>
      </p:sp>
      <p:sp>
        <p:nvSpPr>
          <p:cNvPr id="48" name="bk object 48"/>
          <p:cNvSpPr/>
          <p:nvPr/>
        </p:nvSpPr>
        <p:spPr>
          <a:xfrm>
            <a:off x="5149850"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49" name="bk object 49"/>
          <p:cNvSpPr/>
          <p:nvPr/>
        </p:nvSpPr>
        <p:spPr>
          <a:xfrm>
            <a:off x="39274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50" name="bk object 50"/>
          <p:cNvSpPr/>
          <p:nvPr/>
        </p:nvSpPr>
        <p:spPr>
          <a:xfrm>
            <a:off x="2709926"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51" name="bk object 51"/>
          <p:cNvSpPr/>
          <p:nvPr/>
        </p:nvSpPr>
        <p:spPr>
          <a:xfrm>
            <a:off x="1490599" y="0"/>
            <a:ext cx="6817359" cy="6858000"/>
          </a:xfrm>
          <a:custGeom>
            <a:avLst/>
            <a:gdLst/>
            <a:ahLst/>
            <a:cxnLst/>
            <a:rect l="l" t="t" r="r" b="b"/>
            <a:pathLst>
              <a:path w="6817359" h="6858000">
                <a:moveTo>
                  <a:pt x="6816852" y="0"/>
                </a:moveTo>
                <a:lnTo>
                  <a:pt x="0" y="6857999"/>
                </a:lnTo>
              </a:path>
            </a:pathLst>
          </a:custGeom>
          <a:ln w="6350">
            <a:solidFill>
              <a:srgbClr val="D9D9D9"/>
            </a:solidFill>
          </a:ln>
        </p:spPr>
        <p:txBody>
          <a:bodyPr wrap="square" lIns="0" tIns="0" rIns="0" bIns="0" rtlCol="0"/>
          <a:lstStyle/>
          <a:p>
            <a:endParaRPr/>
          </a:p>
        </p:txBody>
      </p:sp>
      <p:sp>
        <p:nvSpPr>
          <p:cNvPr id="52" name="bk object 52"/>
          <p:cNvSpPr/>
          <p:nvPr/>
        </p:nvSpPr>
        <p:spPr>
          <a:xfrm>
            <a:off x="2698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53" name="bk object 53"/>
          <p:cNvSpPr/>
          <p:nvPr/>
        </p:nvSpPr>
        <p:spPr>
          <a:xfrm>
            <a:off x="0" y="0"/>
            <a:ext cx="5864225" cy="5899150"/>
          </a:xfrm>
          <a:custGeom>
            <a:avLst/>
            <a:gdLst/>
            <a:ahLst/>
            <a:cxnLst/>
            <a:rect l="l" t="t" r="r" b="b"/>
            <a:pathLst>
              <a:path w="5864225" h="5899150">
                <a:moveTo>
                  <a:pt x="5864225" y="0"/>
                </a:moveTo>
                <a:lnTo>
                  <a:pt x="0" y="5899150"/>
                </a:lnTo>
              </a:path>
            </a:pathLst>
          </a:custGeom>
          <a:ln w="6350">
            <a:solidFill>
              <a:srgbClr val="D9D9D9"/>
            </a:solidFill>
          </a:ln>
        </p:spPr>
        <p:txBody>
          <a:bodyPr wrap="square" lIns="0" tIns="0" rIns="0" bIns="0" rtlCol="0"/>
          <a:lstStyle/>
          <a:p>
            <a:endParaRPr/>
          </a:p>
        </p:txBody>
      </p:sp>
      <p:sp>
        <p:nvSpPr>
          <p:cNvPr id="54" name="bk object 54"/>
          <p:cNvSpPr/>
          <p:nvPr/>
        </p:nvSpPr>
        <p:spPr>
          <a:xfrm>
            <a:off x="0" y="0"/>
            <a:ext cx="4643755" cy="4672330"/>
          </a:xfrm>
          <a:custGeom>
            <a:avLst/>
            <a:gdLst/>
            <a:ahLst/>
            <a:cxnLst/>
            <a:rect l="l" t="t" r="r" b="b"/>
            <a:pathLst>
              <a:path w="4643755" h="4672330">
                <a:moveTo>
                  <a:pt x="4643501" y="0"/>
                </a:moveTo>
                <a:lnTo>
                  <a:pt x="0" y="4671949"/>
                </a:lnTo>
              </a:path>
            </a:pathLst>
          </a:custGeom>
          <a:ln w="6349">
            <a:solidFill>
              <a:srgbClr val="D9D9D9"/>
            </a:solidFill>
          </a:ln>
        </p:spPr>
        <p:txBody>
          <a:bodyPr wrap="square" lIns="0" tIns="0" rIns="0" bIns="0" rtlCol="0"/>
          <a:lstStyle/>
          <a:p>
            <a:endParaRPr/>
          </a:p>
        </p:txBody>
      </p:sp>
      <p:sp>
        <p:nvSpPr>
          <p:cNvPr id="55" name="bk object 55"/>
          <p:cNvSpPr/>
          <p:nvPr/>
        </p:nvSpPr>
        <p:spPr>
          <a:xfrm>
            <a:off x="0" y="0"/>
            <a:ext cx="3419475" cy="3457575"/>
          </a:xfrm>
          <a:custGeom>
            <a:avLst/>
            <a:gdLst/>
            <a:ahLst/>
            <a:cxnLst/>
            <a:rect l="l" t="t" r="r" b="b"/>
            <a:pathLst>
              <a:path w="3419475" h="3457575">
                <a:moveTo>
                  <a:pt x="3419475" y="0"/>
                </a:moveTo>
                <a:lnTo>
                  <a:pt x="0" y="3457575"/>
                </a:lnTo>
              </a:path>
            </a:pathLst>
          </a:custGeom>
          <a:ln w="6350">
            <a:solidFill>
              <a:srgbClr val="D9D9D9"/>
            </a:solidFill>
          </a:ln>
        </p:spPr>
        <p:txBody>
          <a:bodyPr wrap="square" lIns="0" tIns="0" rIns="0" bIns="0" rtlCol="0"/>
          <a:lstStyle/>
          <a:p>
            <a:endParaRPr/>
          </a:p>
        </p:txBody>
      </p:sp>
      <p:sp>
        <p:nvSpPr>
          <p:cNvPr id="56" name="bk object 56"/>
          <p:cNvSpPr/>
          <p:nvPr/>
        </p:nvSpPr>
        <p:spPr>
          <a:xfrm>
            <a:off x="0" y="0"/>
            <a:ext cx="2209800" cy="2227580"/>
          </a:xfrm>
          <a:custGeom>
            <a:avLst/>
            <a:gdLst/>
            <a:ahLst/>
            <a:cxnLst/>
            <a:rect l="l" t="t" r="r" b="b"/>
            <a:pathLst>
              <a:path w="2209800" h="2227580">
                <a:moveTo>
                  <a:pt x="2209800" y="0"/>
                </a:moveTo>
                <a:lnTo>
                  <a:pt x="0" y="2227326"/>
                </a:lnTo>
              </a:path>
            </a:pathLst>
          </a:custGeom>
          <a:ln w="6350">
            <a:solidFill>
              <a:srgbClr val="D9D9D9"/>
            </a:solidFill>
          </a:ln>
        </p:spPr>
        <p:txBody>
          <a:bodyPr wrap="square" lIns="0" tIns="0" rIns="0" bIns="0" rtlCol="0"/>
          <a:lstStyle/>
          <a:p>
            <a:endParaRPr/>
          </a:p>
        </p:txBody>
      </p:sp>
      <p:sp>
        <p:nvSpPr>
          <p:cNvPr id="57" name="bk object 57"/>
          <p:cNvSpPr/>
          <p:nvPr/>
        </p:nvSpPr>
        <p:spPr>
          <a:xfrm>
            <a:off x="0" y="0"/>
            <a:ext cx="993775" cy="1003300"/>
          </a:xfrm>
          <a:custGeom>
            <a:avLst/>
            <a:gdLst/>
            <a:ahLst/>
            <a:cxnLst/>
            <a:rect l="l" t="t" r="r" b="b"/>
            <a:pathLst>
              <a:path w="993775" h="1003300">
                <a:moveTo>
                  <a:pt x="993775" y="0"/>
                </a:moveTo>
                <a:lnTo>
                  <a:pt x="0" y="1003300"/>
                </a:lnTo>
              </a:path>
            </a:pathLst>
          </a:custGeom>
          <a:ln w="6350">
            <a:solidFill>
              <a:srgbClr val="D9D9D9"/>
            </a:solidFill>
          </a:ln>
        </p:spPr>
        <p:txBody>
          <a:bodyPr wrap="square" lIns="0" tIns="0" rIns="0" bIns="0" rtlCol="0"/>
          <a:lstStyle/>
          <a:p>
            <a:endParaRPr/>
          </a:p>
        </p:txBody>
      </p:sp>
      <p:sp>
        <p:nvSpPr>
          <p:cNvPr id="58" name="bk object 58"/>
          <p:cNvSpPr/>
          <p:nvPr/>
        </p:nvSpPr>
        <p:spPr>
          <a:xfrm>
            <a:off x="6362700" y="1012825"/>
            <a:ext cx="5829300" cy="5845175"/>
          </a:xfrm>
          <a:custGeom>
            <a:avLst/>
            <a:gdLst/>
            <a:ahLst/>
            <a:cxnLst/>
            <a:rect l="l" t="t" r="r" b="b"/>
            <a:pathLst>
              <a:path w="5829300" h="5845175">
                <a:moveTo>
                  <a:pt x="0" y="5845174"/>
                </a:moveTo>
                <a:lnTo>
                  <a:pt x="5829300" y="0"/>
                </a:lnTo>
              </a:path>
            </a:pathLst>
          </a:custGeom>
          <a:ln w="6349">
            <a:solidFill>
              <a:srgbClr val="D9D9D9"/>
            </a:solidFill>
          </a:ln>
        </p:spPr>
        <p:txBody>
          <a:bodyPr wrap="square" lIns="0" tIns="0" rIns="0" bIns="0" rtlCol="0"/>
          <a:lstStyle/>
          <a:p>
            <a:endParaRPr/>
          </a:p>
        </p:txBody>
      </p:sp>
      <p:sp>
        <p:nvSpPr>
          <p:cNvPr id="59" name="bk object 59"/>
          <p:cNvSpPr/>
          <p:nvPr/>
        </p:nvSpPr>
        <p:spPr>
          <a:xfrm>
            <a:off x="7577201" y="2227198"/>
            <a:ext cx="4615180" cy="4631055"/>
          </a:xfrm>
          <a:custGeom>
            <a:avLst/>
            <a:gdLst/>
            <a:ahLst/>
            <a:cxnLst/>
            <a:rect l="l" t="t" r="r" b="b"/>
            <a:pathLst>
              <a:path w="4615180" h="4631055">
                <a:moveTo>
                  <a:pt x="0" y="4630800"/>
                </a:moveTo>
                <a:lnTo>
                  <a:pt x="4614799" y="0"/>
                </a:lnTo>
              </a:path>
            </a:pathLst>
          </a:custGeom>
          <a:ln w="6350">
            <a:solidFill>
              <a:srgbClr val="D9D9D9"/>
            </a:solidFill>
          </a:ln>
        </p:spPr>
        <p:txBody>
          <a:bodyPr wrap="square" lIns="0" tIns="0" rIns="0" bIns="0" rtlCol="0"/>
          <a:lstStyle/>
          <a:p>
            <a:endParaRPr/>
          </a:p>
        </p:txBody>
      </p:sp>
      <p:sp>
        <p:nvSpPr>
          <p:cNvPr id="60" name="bk object 60"/>
          <p:cNvSpPr/>
          <p:nvPr/>
        </p:nvSpPr>
        <p:spPr>
          <a:xfrm>
            <a:off x="8793226" y="3432175"/>
            <a:ext cx="3399154" cy="3425825"/>
          </a:xfrm>
          <a:custGeom>
            <a:avLst/>
            <a:gdLst/>
            <a:ahLst/>
            <a:cxnLst/>
            <a:rect l="l" t="t" r="r" b="b"/>
            <a:pathLst>
              <a:path w="3399154" h="3425825">
                <a:moveTo>
                  <a:pt x="0" y="3425824"/>
                </a:moveTo>
                <a:lnTo>
                  <a:pt x="3398774" y="0"/>
                </a:lnTo>
              </a:path>
            </a:pathLst>
          </a:custGeom>
          <a:ln w="6349">
            <a:solidFill>
              <a:srgbClr val="D9D9D9"/>
            </a:solidFill>
          </a:ln>
        </p:spPr>
        <p:txBody>
          <a:bodyPr wrap="square" lIns="0" tIns="0" rIns="0" bIns="0" rtlCol="0"/>
          <a:lstStyle/>
          <a:p>
            <a:endParaRPr/>
          </a:p>
        </p:txBody>
      </p:sp>
      <p:sp>
        <p:nvSpPr>
          <p:cNvPr id="61" name="bk object 61"/>
          <p:cNvSpPr/>
          <p:nvPr/>
        </p:nvSpPr>
        <p:spPr>
          <a:xfrm>
            <a:off x="9994900" y="4651375"/>
            <a:ext cx="2197100" cy="2206625"/>
          </a:xfrm>
          <a:custGeom>
            <a:avLst/>
            <a:gdLst/>
            <a:ahLst/>
            <a:cxnLst/>
            <a:rect l="l" t="t" r="r" b="b"/>
            <a:pathLst>
              <a:path w="2197100" h="2206625">
                <a:moveTo>
                  <a:pt x="0" y="2206624"/>
                </a:moveTo>
                <a:lnTo>
                  <a:pt x="2197100" y="0"/>
                </a:lnTo>
              </a:path>
            </a:pathLst>
          </a:custGeom>
          <a:ln w="6350">
            <a:solidFill>
              <a:srgbClr val="D9D9D9"/>
            </a:solidFill>
          </a:ln>
        </p:spPr>
        <p:txBody>
          <a:bodyPr wrap="square" lIns="0" tIns="0" rIns="0" bIns="0" rtlCol="0"/>
          <a:lstStyle/>
          <a:p>
            <a:endParaRPr/>
          </a:p>
        </p:txBody>
      </p:sp>
      <p:sp>
        <p:nvSpPr>
          <p:cNvPr id="62" name="bk object 62"/>
          <p:cNvSpPr/>
          <p:nvPr/>
        </p:nvSpPr>
        <p:spPr>
          <a:xfrm>
            <a:off x="11204575" y="5864225"/>
            <a:ext cx="987425" cy="993775"/>
          </a:xfrm>
          <a:custGeom>
            <a:avLst/>
            <a:gdLst/>
            <a:ahLst/>
            <a:cxnLst/>
            <a:rect l="l" t="t" r="r" b="b"/>
            <a:pathLst>
              <a:path w="987425" h="993775">
                <a:moveTo>
                  <a:pt x="0" y="993774"/>
                </a:moveTo>
                <a:lnTo>
                  <a:pt x="987425" y="0"/>
                </a:lnTo>
              </a:path>
            </a:pathLst>
          </a:custGeom>
          <a:ln w="6350">
            <a:solidFill>
              <a:srgbClr val="D9D9D9"/>
            </a:solidFill>
          </a:ln>
        </p:spPr>
        <p:txBody>
          <a:bodyPr wrap="square" lIns="0" tIns="0" rIns="0" bIns="0" rtlCol="0"/>
          <a:lstStyle/>
          <a:p>
            <a:endParaRPr/>
          </a:p>
        </p:txBody>
      </p:sp>
      <p:sp>
        <p:nvSpPr>
          <p:cNvPr id="63" name="bk object 63"/>
          <p:cNvSpPr/>
          <p:nvPr/>
        </p:nvSpPr>
        <p:spPr>
          <a:xfrm>
            <a:off x="609600" y="6172200"/>
            <a:ext cx="10972800" cy="0"/>
          </a:xfrm>
          <a:custGeom>
            <a:avLst/>
            <a:gdLst/>
            <a:ahLst/>
            <a:cxnLst/>
            <a:rect l="l" t="t" r="r" b="b"/>
            <a:pathLst>
              <a:path w="10972800">
                <a:moveTo>
                  <a:pt x="0" y="0"/>
                </a:moveTo>
                <a:lnTo>
                  <a:pt x="10972800" y="0"/>
                </a:lnTo>
              </a:path>
            </a:pathLst>
          </a:custGeom>
          <a:ln w="12700">
            <a:solidFill>
              <a:srgbClr val="D15A3D"/>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2C2D2C"/>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53281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pt.wikipedia.org/wiki/Faculdade_de_Direito_da_Universidade_de_S%C3%A3o_Paulo"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000"/>
            <a:lum/>
            <a:extLst>
              <a:ext uri="{837473B0-CC2E-450A-ABE3-18F120FF3D39}">
                <a1611:picAttrSrcUrl xmlns:a1611="http://schemas.microsoft.com/office/drawing/2016/11/main" r:id="rId6"/>
              </a:ext>
            </a:extLst>
          </a:blip>
          <a:srcRect/>
          <a:stretch>
            <a:fillRect t="-39000" b="-3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F928702-F6F8-45F2-8996-7109E798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E58DB64-8BC9-4552-8C03-4794C455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D37B3-F19E-4362-8ED8-5E8EBFCC2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279B-21D0-407B-AAD2-D8D447B63EF8}" type="datetimeFigureOut">
              <a:rPr lang="pt-BR" smtClean="0"/>
              <a:t>19/02/2019</a:t>
            </a:fld>
            <a:endParaRPr lang="pt-BR"/>
          </a:p>
        </p:txBody>
      </p:sp>
      <p:sp>
        <p:nvSpPr>
          <p:cNvPr id="5" name="Espaço Reservado para Rodapé 4">
            <a:extLst>
              <a:ext uri="{FF2B5EF4-FFF2-40B4-BE49-F238E27FC236}">
                <a16:creationId xmlns:a16="http://schemas.microsoft.com/office/drawing/2014/main" id="{E2F140C4-7419-41AF-BD09-DDF1D8EDC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FF3BB07-B8B4-46A1-8336-F6E98FF8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0FA8D-581A-43A0-A314-72498ADC8C2E}" type="slidenum">
              <a:rPr lang="pt-BR" smtClean="0"/>
              <a:t>‹nº›</a:t>
            </a:fld>
            <a:endParaRPr lang="pt-BR"/>
          </a:p>
        </p:txBody>
      </p:sp>
    </p:spTree>
    <p:extLst>
      <p:ext uri="{BB962C8B-B14F-4D97-AF65-F5344CB8AC3E}">
        <p14:creationId xmlns:p14="http://schemas.microsoft.com/office/powerpoint/2010/main" val="3932651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CBCFB7D4-D8BF-47E7-9226-2D288CB8BA66}"/>
              </a:ext>
            </a:extLst>
          </p:cNvPr>
          <p:cNvSpPr txBox="1">
            <a:spLocks/>
          </p:cNvSpPr>
          <p:nvPr/>
        </p:nvSpPr>
        <p:spPr>
          <a:xfrm>
            <a:off x="2210180" y="1467053"/>
            <a:ext cx="8380095" cy="84899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sz="5400" spc="5" dirty="0">
                <a:latin typeface="Segoe UI Semibold" panose="020B0702040204020203" pitchFamily="34" charset="0"/>
                <a:cs typeface="Segoe UI Semibold" panose="020B0702040204020203" pitchFamily="34" charset="0"/>
              </a:rPr>
              <a:t>Direito </a:t>
            </a:r>
            <a:r>
              <a:rPr lang="pt-BR" sz="5400" spc="-15" dirty="0">
                <a:latin typeface="Segoe UI Semibold" panose="020B0702040204020203" pitchFamily="34" charset="0"/>
                <a:cs typeface="Segoe UI Semibold" panose="020B0702040204020203" pitchFamily="34" charset="0"/>
              </a:rPr>
              <a:t>Administrativo</a:t>
            </a:r>
            <a:r>
              <a:rPr lang="pt-BR" sz="5400" spc="-55" dirty="0">
                <a:latin typeface="Segoe UI Semibold" panose="020B0702040204020203" pitchFamily="34" charset="0"/>
                <a:cs typeface="Segoe UI Semibold" panose="020B0702040204020203" pitchFamily="34" charset="0"/>
              </a:rPr>
              <a:t> </a:t>
            </a:r>
            <a:r>
              <a:rPr lang="pt-BR" sz="5400" spc="5" dirty="0">
                <a:latin typeface="Segoe UI Semibold" panose="020B0702040204020203" pitchFamily="34" charset="0"/>
                <a:cs typeface="Segoe UI Semibold" panose="020B0702040204020203" pitchFamily="34" charset="0"/>
              </a:rPr>
              <a:t>I:</a:t>
            </a:r>
            <a:endParaRPr lang="pt-BR" sz="5400" dirty="0">
              <a:latin typeface="Segoe UI Semibold" panose="020B0702040204020203" pitchFamily="34" charset="0"/>
              <a:cs typeface="Segoe UI Semibold" panose="020B0702040204020203" pitchFamily="34" charset="0"/>
            </a:endParaRPr>
          </a:p>
        </p:txBody>
      </p:sp>
      <p:sp>
        <p:nvSpPr>
          <p:cNvPr id="3" name="object 55">
            <a:extLst>
              <a:ext uri="{FF2B5EF4-FFF2-40B4-BE49-F238E27FC236}">
                <a16:creationId xmlns:a16="http://schemas.microsoft.com/office/drawing/2014/main" id="{6A064B24-A06A-4E3F-B3EE-F47A4664BE71}"/>
              </a:ext>
            </a:extLst>
          </p:cNvPr>
          <p:cNvSpPr txBox="1"/>
          <p:nvPr/>
        </p:nvSpPr>
        <p:spPr>
          <a:xfrm>
            <a:off x="699248" y="2726258"/>
            <a:ext cx="11255188" cy="812402"/>
          </a:xfrm>
          <a:prstGeom prst="rect">
            <a:avLst/>
          </a:prstGeom>
        </p:spPr>
        <p:txBody>
          <a:bodyPr vert="horz" wrap="square" lIns="0" tIns="12065" rIns="0" bIns="0" rtlCol="0">
            <a:spAutoFit/>
          </a:bodyPr>
          <a:lstStyle/>
          <a:p>
            <a:pPr marL="12700" algn="ctr">
              <a:lnSpc>
                <a:spcPct val="100000"/>
              </a:lnSpc>
              <a:spcBef>
                <a:spcPts val="95"/>
              </a:spcBef>
            </a:pPr>
            <a:r>
              <a:rPr lang="pt-BR" sz="5200" spc="-30" dirty="0">
                <a:latin typeface="Segoe UI Semibold" panose="020B0702040204020203" pitchFamily="34" charset="0"/>
                <a:cs typeface="Segoe UI Semibold" panose="020B0702040204020203" pitchFamily="34" charset="0"/>
              </a:rPr>
              <a:t>Tema: Licitações Públicas</a:t>
            </a:r>
            <a:endParaRPr lang="pt-BR" sz="5200" dirty="0">
              <a:latin typeface="Segoe UI Semibold" panose="020B0702040204020203" pitchFamily="34" charset="0"/>
              <a:cs typeface="Segoe UI Semibold" panose="020B0702040204020203" pitchFamily="34" charset="0"/>
            </a:endParaRPr>
          </a:p>
        </p:txBody>
      </p:sp>
      <p:sp>
        <p:nvSpPr>
          <p:cNvPr id="4" name="object 56">
            <a:extLst>
              <a:ext uri="{FF2B5EF4-FFF2-40B4-BE49-F238E27FC236}">
                <a16:creationId xmlns:a16="http://schemas.microsoft.com/office/drawing/2014/main" id="{624CC5CD-2659-4381-9BDE-5FD41128A98C}"/>
              </a:ext>
            </a:extLst>
          </p:cNvPr>
          <p:cNvSpPr txBox="1"/>
          <p:nvPr/>
        </p:nvSpPr>
        <p:spPr>
          <a:xfrm>
            <a:off x="2204745" y="4526712"/>
            <a:ext cx="9348470" cy="1858842"/>
          </a:xfrm>
          <a:prstGeom prst="rect">
            <a:avLst/>
          </a:prstGeom>
        </p:spPr>
        <p:txBody>
          <a:bodyPr vert="horz" wrap="square" lIns="0" tIns="12065" rIns="0" bIns="0" rtlCol="0">
            <a:spAutoFit/>
          </a:bodyPr>
          <a:lstStyle/>
          <a:p>
            <a:pPr marL="1900555">
              <a:lnSpc>
                <a:spcPct val="100000"/>
              </a:lnSpc>
              <a:spcBef>
                <a:spcPts val="95"/>
              </a:spcBef>
            </a:pPr>
            <a:r>
              <a:rPr sz="2800" b="1" spc="-10" dirty="0">
                <a:latin typeface="Segoe UI" panose="020B0502040204020203" pitchFamily="34" charset="0"/>
                <a:cs typeface="Segoe UI" panose="020B0502040204020203" pitchFamily="34" charset="0"/>
              </a:rPr>
              <a:t>P</a:t>
            </a:r>
            <a:r>
              <a:rPr sz="2250" b="1" spc="-10" dirty="0">
                <a:latin typeface="Segoe UI" panose="020B0502040204020203" pitchFamily="34" charset="0"/>
                <a:cs typeface="Segoe UI" panose="020B0502040204020203" pitchFamily="34" charset="0"/>
              </a:rPr>
              <a:t>ROF</a:t>
            </a:r>
            <a:r>
              <a:rPr sz="2800" b="1" spc="-10" dirty="0">
                <a:latin typeface="Segoe UI" panose="020B0502040204020203" pitchFamily="34" charset="0"/>
                <a:cs typeface="Segoe UI" panose="020B0502040204020203" pitchFamily="34" charset="0"/>
              </a:rPr>
              <a:t>. D</a:t>
            </a:r>
            <a:r>
              <a:rPr sz="2250" b="1" spc="-10" dirty="0">
                <a:latin typeface="Segoe UI" panose="020B0502040204020203" pitchFamily="34" charset="0"/>
                <a:cs typeface="Segoe UI" panose="020B0502040204020203" pitchFamily="34" charset="0"/>
              </a:rPr>
              <a:t>R</a:t>
            </a:r>
            <a:r>
              <a:rPr sz="2800" b="1" spc="-10"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G</a:t>
            </a:r>
            <a:r>
              <a:rPr sz="2250" b="1" spc="-5" dirty="0">
                <a:latin typeface="Segoe UI" panose="020B0502040204020203" pitchFamily="34" charset="0"/>
                <a:cs typeface="Segoe UI" panose="020B0502040204020203" pitchFamily="34" charset="0"/>
              </a:rPr>
              <a:t>USTAVO </a:t>
            </a:r>
            <a:r>
              <a:rPr sz="2800" b="1" spc="-10" dirty="0">
                <a:latin typeface="Segoe UI" panose="020B0502040204020203" pitchFamily="34" charset="0"/>
                <a:cs typeface="Segoe UI" panose="020B0502040204020203" pitchFamily="34" charset="0"/>
              </a:rPr>
              <a:t>J</a:t>
            </a:r>
            <a:r>
              <a:rPr sz="2250" b="1" spc="-10" dirty="0">
                <a:latin typeface="Segoe UI" panose="020B0502040204020203" pitchFamily="34" charset="0"/>
                <a:cs typeface="Segoe UI" panose="020B0502040204020203" pitchFamily="34" charset="0"/>
              </a:rPr>
              <a:t>USTINO DE</a:t>
            </a:r>
            <a:r>
              <a:rPr sz="2250" b="1" spc="560" dirty="0">
                <a:latin typeface="Segoe UI" panose="020B0502040204020203" pitchFamily="34" charset="0"/>
                <a:cs typeface="Segoe UI" panose="020B0502040204020203" pitchFamily="34" charset="0"/>
              </a:rPr>
              <a:t> </a:t>
            </a:r>
            <a:r>
              <a:rPr sz="2800" b="1" spc="-10" dirty="0">
                <a:latin typeface="Segoe UI" panose="020B0502040204020203" pitchFamily="34" charset="0"/>
                <a:cs typeface="Segoe UI" panose="020B0502040204020203" pitchFamily="34" charset="0"/>
              </a:rPr>
              <a:t>O</a:t>
            </a:r>
            <a:r>
              <a:rPr sz="2250" b="1" spc="-10" dirty="0">
                <a:latin typeface="Segoe UI" panose="020B0502040204020203" pitchFamily="34" charset="0"/>
                <a:cs typeface="Segoe UI" panose="020B0502040204020203" pitchFamily="34" charset="0"/>
              </a:rPr>
              <a:t>LIVEIRA</a:t>
            </a:r>
            <a:endParaRPr lang="pt-BR" sz="2250" b="1" spc="-10" dirty="0">
              <a:latin typeface="Segoe UI" panose="020B0502040204020203" pitchFamily="34" charset="0"/>
              <a:cs typeface="Segoe UI" panose="020B0502040204020203" pitchFamily="34" charset="0"/>
            </a:endParaRPr>
          </a:p>
          <a:p>
            <a:pPr marL="1900555">
              <a:lnSpc>
                <a:spcPct val="100000"/>
              </a:lnSpc>
              <a:spcBef>
                <a:spcPts val="95"/>
              </a:spcBef>
            </a:pPr>
            <a:endParaRPr sz="2250" b="1" dirty="0">
              <a:latin typeface="Segoe UI" panose="020B0502040204020203" pitchFamily="34" charset="0"/>
              <a:cs typeface="Segoe UI" panose="020B0502040204020203" pitchFamily="34" charset="0"/>
            </a:endParaRPr>
          </a:p>
          <a:p>
            <a:pPr>
              <a:lnSpc>
                <a:spcPct val="100000"/>
              </a:lnSpc>
              <a:spcBef>
                <a:spcPts val="5"/>
              </a:spcBef>
            </a:pPr>
            <a:endParaRPr sz="4950" dirty="0">
              <a:latin typeface="Segoe UI" panose="020B0502040204020203" pitchFamily="34" charset="0"/>
              <a:cs typeface="Segoe UI" panose="020B0502040204020203" pitchFamily="34" charset="0"/>
            </a:endParaRPr>
          </a:p>
          <a:p>
            <a:pPr marL="12700">
              <a:lnSpc>
                <a:spcPts val="2295"/>
              </a:lnSpc>
            </a:pPr>
            <a:r>
              <a:rPr sz="2000" dirty="0">
                <a:latin typeface="Segoe UI" panose="020B0502040204020203" pitchFamily="34" charset="0"/>
                <a:cs typeface="Segoe UI" panose="020B0502040204020203" pitchFamily="34" charset="0"/>
              </a:rPr>
              <a:t>Faculdade de Direito da Universidade de </a:t>
            </a:r>
            <a:r>
              <a:rPr sz="2000" spc="-5" dirty="0">
                <a:latin typeface="Segoe UI" panose="020B0502040204020203" pitchFamily="34" charset="0"/>
                <a:cs typeface="Segoe UI" panose="020B0502040204020203" pitchFamily="34" charset="0"/>
              </a:rPr>
              <a:t>São </a:t>
            </a:r>
            <a:r>
              <a:rPr sz="2000" dirty="0">
                <a:latin typeface="Segoe UI" panose="020B0502040204020203" pitchFamily="34" charset="0"/>
                <a:cs typeface="Segoe UI" panose="020B0502040204020203" pitchFamily="34" charset="0"/>
              </a:rPr>
              <a:t>Paulo</a:t>
            </a:r>
            <a:r>
              <a:rPr sz="2000" spc="-1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(USP)</a:t>
            </a:r>
            <a:endParaRP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Impugnação ao Edital</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9" name="Retângulo: Cantos Arredondados 8">
            <a:extLst>
              <a:ext uri="{FF2B5EF4-FFF2-40B4-BE49-F238E27FC236}">
                <a16:creationId xmlns:a16="http://schemas.microsoft.com/office/drawing/2014/main" id="{CCAD4813-5DBC-4C8A-A0A0-2D197A8DA136}"/>
              </a:ext>
            </a:extLst>
          </p:cNvPr>
          <p:cNvSpPr/>
          <p:nvPr/>
        </p:nvSpPr>
        <p:spPr>
          <a:xfrm>
            <a:off x="263638" y="1804449"/>
            <a:ext cx="7218947" cy="48566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600" dirty="0">
                <a:solidFill>
                  <a:schemeClr val="tx1"/>
                </a:solidFill>
                <a:latin typeface="Segoe UI" panose="020B0502040204020203" pitchFamily="34" charset="0"/>
                <a:cs typeface="Segoe UI" panose="020B0502040204020203" pitchFamily="34" charset="0"/>
              </a:rPr>
              <a:t>Art. </a:t>
            </a:r>
            <a:r>
              <a:rPr lang="pt-BR" sz="1600" spc="-10" dirty="0">
                <a:solidFill>
                  <a:schemeClr val="tx1"/>
                </a:solidFill>
                <a:latin typeface="Segoe UI" panose="020B0502040204020203" pitchFamily="34" charset="0"/>
                <a:cs typeface="Segoe UI" panose="020B0502040204020203" pitchFamily="34" charset="0"/>
              </a:rPr>
              <a:t>41. </a:t>
            </a:r>
            <a:r>
              <a:rPr lang="pt-BR" sz="1600" dirty="0">
                <a:solidFill>
                  <a:schemeClr val="tx1"/>
                </a:solidFill>
                <a:latin typeface="Segoe UI" panose="020B0502040204020203" pitchFamily="34" charset="0"/>
                <a:cs typeface="Segoe UI" panose="020B0502040204020203" pitchFamily="34" charset="0"/>
              </a:rPr>
              <a:t>A </a:t>
            </a:r>
            <a:r>
              <a:rPr lang="pt-BR" sz="1600" spc="-5" dirty="0">
                <a:solidFill>
                  <a:schemeClr val="tx1"/>
                </a:solidFill>
                <a:latin typeface="Segoe UI" panose="020B0502040204020203" pitchFamily="34" charset="0"/>
                <a:cs typeface="Segoe UI" panose="020B0502040204020203" pitchFamily="34" charset="0"/>
              </a:rPr>
              <a:t>Administração </a:t>
            </a:r>
            <a:r>
              <a:rPr lang="pt-BR" sz="1600" spc="-10" dirty="0">
                <a:solidFill>
                  <a:schemeClr val="tx1"/>
                </a:solidFill>
                <a:latin typeface="Segoe UI" panose="020B0502040204020203" pitchFamily="34" charset="0"/>
                <a:cs typeface="Segoe UI" panose="020B0502040204020203" pitchFamily="34" charset="0"/>
              </a:rPr>
              <a:t>não pode </a:t>
            </a:r>
            <a:r>
              <a:rPr lang="pt-BR" sz="1600" spc="-5" dirty="0">
                <a:solidFill>
                  <a:schemeClr val="tx1"/>
                </a:solidFill>
                <a:latin typeface="Segoe UI" panose="020B0502040204020203" pitchFamily="34" charset="0"/>
                <a:cs typeface="Segoe UI" panose="020B0502040204020203" pitchFamily="34" charset="0"/>
              </a:rPr>
              <a:t>descumprir as normas</a:t>
            </a:r>
            <a:r>
              <a:rPr lang="pt-BR" sz="1600" spc="-204" dirty="0">
                <a:solidFill>
                  <a:schemeClr val="tx1"/>
                </a:solidFill>
                <a:latin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cs typeface="Segoe UI" panose="020B0502040204020203" pitchFamily="34" charset="0"/>
              </a:rPr>
              <a:t>e </a:t>
            </a:r>
            <a:r>
              <a:rPr lang="pt-BR" sz="1600" spc="-5" dirty="0">
                <a:solidFill>
                  <a:schemeClr val="tx1"/>
                </a:solidFill>
                <a:latin typeface="Segoe UI" panose="020B0502040204020203" pitchFamily="34" charset="0"/>
                <a:cs typeface="Segoe UI" panose="020B0502040204020203" pitchFamily="34" charset="0"/>
              </a:rPr>
              <a:t>condições do edital, ao qual se acha estritamente</a:t>
            </a:r>
            <a:r>
              <a:rPr lang="pt-BR" sz="1600" spc="9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vinculada.</a:t>
            </a:r>
          </a:p>
          <a:p>
            <a:pPr marL="12700" algn="just">
              <a:spcBef>
                <a:spcPts val="100"/>
              </a:spcBef>
              <a:tabLst>
                <a:tab pos="643255" algn="l"/>
              </a:tabLst>
            </a:pPr>
            <a:endParaRPr lang="pt-BR" sz="16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r>
              <a:rPr lang="pt-BR" sz="1600" dirty="0">
                <a:solidFill>
                  <a:schemeClr val="tx1"/>
                </a:solidFill>
                <a:latin typeface="Segoe UI" panose="020B0502040204020203" pitchFamily="34" charset="0"/>
                <a:cs typeface="Segoe UI" panose="020B0502040204020203" pitchFamily="34" charset="0"/>
              </a:rPr>
              <a:t>§</a:t>
            </a:r>
            <a:r>
              <a:rPr lang="pt-BR" sz="1600" spc="-45"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1º	</a:t>
            </a:r>
            <a:r>
              <a:rPr lang="pt-BR" sz="1600" b="1" spc="-5" dirty="0">
                <a:solidFill>
                  <a:schemeClr val="tx1"/>
                </a:solidFill>
                <a:latin typeface="Segoe UI" panose="020B0502040204020203" pitchFamily="34" charset="0"/>
                <a:cs typeface="Segoe UI" panose="020B0502040204020203" pitchFamily="34" charset="0"/>
              </a:rPr>
              <a:t>Qualquer cidadão é parte legítima para impugnar</a:t>
            </a:r>
            <a:r>
              <a:rPr lang="pt-BR" sz="1600" b="1" spc="100" dirty="0">
                <a:solidFill>
                  <a:schemeClr val="tx1"/>
                </a:solidFill>
                <a:latin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cs typeface="Segoe UI" panose="020B0502040204020203" pitchFamily="34" charset="0"/>
              </a:rPr>
              <a:t>edital de licitação por irregularidade na aplicação desta </a:t>
            </a:r>
            <a:r>
              <a:rPr lang="pt-BR" sz="1600" b="1" dirty="0">
                <a:solidFill>
                  <a:schemeClr val="tx1"/>
                </a:solidFill>
                <a:latin typeface="Segoe UI" panose="020B0502040204020203" pitchFamily="34" charset="0"/>
                <a:cs typeface="Segoe UI" panose="020B0502040204020203" pitchFamily="34" charset="0"/>
              </a:rPr>
              <a:t>Lei,</a:t>
            </a:r>
            <a:r>
              <a:rPr lang="pt-BR" sz="1600" b="1" spc="100" dirty="0">
                <a:solidFill>
                  <a:schemeClr val="tx1"/>
                </a:solidFill>
                <a:latin typeface="Segoe UI" panose="020B0502040204020203" pitchFamily="34" charset="0"/>
                <a:cs typeface="Segoe UI" panose="020B0502040204020203" pitchFamily="34" charset="0"/>
              </a:rPr>
              <a:t> </a:t>
            </a:r>
            <a:r>
              <a:rPr lang="pt-BR" sz="1600" b="1" spc="-10" dirty="0">
                <a:solidFill>
                  <a:schemeClr val="tx1"/>
                </a:solidFill>
                <a:latin typeface="Segoe UI" panose="020B0502040204020203" pitchFamily="34" charset="0"/>
                <a:cs typeface="Segoe UI" panose="020B0502040204020203" pitchFamily="34" charset="0"/>
              </a:rPr>
              <a:t>devendo </a:t>
            </a:r>
            <a:r>
              <a:rPr lang="pt-BR" sz="1600" b="1" dirty="0">
                <a:solidFill>
                  <a:schemeClr val="tx1"/>
                </a:solidFill>
                <a:latin typeface="Segoe UI" panose="020B0502040204020203" pitchFamily="34" charset="0"/>
                <a:cs typeface="Segoe UI" panose="020B0502040204020203" pitchFamily="34" charset="0"/>
              </a:rPr>
              <a:t>protocolar o pedido </a:t>
            </a:r>
            <a:r>
              <a:rPr lang="pt-BR" sz="1600" b="1" spc="-5" dirty="0">
                <a:solidFill>
                  <a:schemeClr val="tx1"/>
                </a:solidFill>
                <a:latin typeface="Segoe UI" panose="020B0502040204020203" pitchFamily="34" charset="0"/>
                <a:cs typeface="Segoe UI" panose="020B0502040204020203" pitchFamily="34" charset="0"/>
              </a:rPr>
              <a:t>até </a:t>
            </a:r>
            <a:r>
              <a:rPr lang="pt-BR" sz="1600" b="1" dirty="0">
                <a:solidFill>
                  <a:schemeClr val="tx1"/>
                </a:solidFill>
                <a:latin typeface="Segoe UI" panose="020B0502040204020203" pitchFamily="34" charset="0"/>
                <a:cs typeface="Segoe UI" panose="020B0502040204020203" pitchFamily="34" charset="0"/>
              </a:rPr>
              <a:t>5 </a:t>
            </a:r>
            <a:r>
              <a:rPr lang="pt-BR" sz="1600" b="1" spc="-5" dirty="0">
                <a:solidFill>
                  <a:schemeClr val="tx1"/>
                </a:solidFill>
                <a:latin typeface="Segoe UI" panose="020B0502040204020203" pitchFamily="34" charset="0"/>
                <a:cs typeface="Segoe UI" panose="020B0502040204020203" pitchFamily="34" charset="0"/>
              </a:rPr>
              <a:t>(cinco) dias </a:t>
            </a:r>
            <a:r>
              <a:rPr lang="pt-BR" sz="1600" b="1" dirty="0">
                <a:solidFill>
                  <a:schemeClr val="tx1"/>
                </a:solidFill>
                <a:latin typeface="Segoe UI" panose="020B0502040204020203" pitchFamily="34" charset="0"/>
                <a:cs typeface="Segoe UI" panose="020B0502040204020203" pitchFamily="34" charset="0"/>
              </a:rPr>
              <a:t>úteis </a:t>
            </a:r>
            <a:r>
              <a:rPr lang="pt-BR" sz="1600" b="1" spc="-5" dirty="0">
                <a:solidFill>
                  <a:schemeClr val="tx1"/>
                </a:solidFill>
                <a:latin typeface="Segoe UI" panose="020B0502040204020203" pitchFamily="34" charset="0"/>
                <a:cs typeface="Segoe UI" panose="020B0502040204020203" pitchFamily="34" charset="0"/>
              </a:rPr>
              <a:t>antes </a:t>
            </a:r>
            <a:r>
              <a:rPr lang="pt-BR" sz="1600" b="1" dirty="0">
                <a:solidFill>
                  <a:schemeClr val="tx1"/>
                </a:solidFill>
                <a:latin typeface="Segoe UI" panose="020B0502040204020203" pitchFamily="34" charset="0"/>
                <a:cs typeface="Segoe UI" panose="020B0502040204020203" pitchFamily="34" charset="0"/>
              </a:rPr>
              <a:t>da</a:t>
            </a:r>
            <a:r>
              <a:rPr lang="pt-BR" sz="1600" b="1" spc="-60" dirty="0">
                <a:solidFill>
                  <a:schemeClr val="tx1"/>
                </a:solidFill>
                <a:latin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cs typeface="Segoe UI" panose="020B0502040204020203" pitchFamily="34" charset="0"/>
              </a:rPr>
              <a:t>data fixada para a abertura dos </a:t>
            </a:r>
            <a:r>
              <a:rPr lang="pt-BR" sz="1600" b="1" spc="-10" dirty="0">
                <a:solidFill>
                  <a:schemeClr val="tx1"/>
                </a:solidFill>
                <a:latin typeface="Segoe UI" panose="020B0502040204020203" pitchFamily="34" charset="0"/>
                <a:cs typeface="Segoe UI" panose="020B0502040204020203" pitchFamily="34" charset="0"/>
              </a:rPr>
              <a:t>envelopes </a:t>
            </a:r>
            <a:r>
              <a:rPr lang="pt-BR" sz="1600" b="1" spc="-5" dirty="0">
                <a:solidFill>
                  <a:schemeClr val="tx1"/>
                </a:solidFill>
                <a:latin typeface="Segoe UI" panose="020B0502040204020203" pitchFamily="34" charset="0"/>
                <a:cs typeface="Segoe UI" panose="020B0502040204020203" pitchFamily="34" charset="0"/>
              </a:rPr>
              <a:t>de habilitação</a:t>
            </a:r>
            <a:r>
              <a:rPr lang="pt-BR" sz="1600" spc="-5" dirty="0">
                <a:solidFill>
                  <a:schemeClr val="tx1"/>
                </a:solidFill>
                <a:latin typeface="Segoe UI" panose="020B0502040204020203" pitchFamily="34" charset="0"/>
                <a:cs typeface="Segoe UI" panose="020B0502040204020203" pitchFamily="34" charset="0"/>
              </a:rPr>
              <a:t>, devendo</a:t>
            </a:r>
            <a:r>
              <a:rPr lang="pt-BR" sz="1600" spc="175"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a</a:t>
            </a:r>
            <a:r>
              <a:rPr lang="pt-BR" sz="16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Administração julgar e responder à impugnação em até 3 </a:t>
            </a:r>
            <a:r>
              <a:rPr lang="pt-BR" sz="1600" dirty="0">
                <a:solidFill>
                  <a:schemeClr val="tx1"/>
                </a:solidFill>
                <a:latin typeface="Segoe UI" panose="020B0502040204020203" pitchFamily="34" charset="0"/>
                <a:cs typeface="Segoe UI" panose="020B0502040204020203" pitchFamily="34" charset="0"/>
              </a:rPr>
              <a:t>(três)  </a:t>
            </a:r>
            <a:r>
              <a:rPr lang="pt-BR" sz="1600" spc="-5" dirty="0">
                <a:solidFill>
                  <a:schemeClr val="tx1"/>
                </a:solidFill>
                <a:latin typeface="Segoe UI" panose="020B0502040204020203" pitchFamily="34" charset="0"/>
                <a:cs typeface="Segoe UI" panose="020B0502040204020203" pitchFamily="34" charset="0"/>
              </a:rPr>
              <a:t>dias úteis, </a:t>
            </a:r>
            <a:r>
              <a:rPr lang="pt-BR" sz="1600" dirty="0">
                <a:solidFill>
                  <a:schemeClr val="tx1"/>
                </a:solidFill>
                <a:latin typeface="Segoe UI" panose="020B0502040204020203" pitchFamily="34" charset="0"/>
                <a:cs typeface="Segoe UI" panose="020B0502040204020203" pitchFamily="34" charset="0"/>
              </a:rPr>
              <a:t>sem </a:t>
            </a:r>
            <a:r>
              <a:rPr lang="pt-BR" sz="1600" spc="-5" dirty="0">
                <a:solidFill>
                  <a:schemeClr val="tx1"/>
                </a:solidFill>
                <a:latin typeface="Segoe UI" panose="020B0502040204020203" pitchFamily="34" charset="0"/>
                <a:cs typeface="Segoe UI" panose="020B0502040204020203" pitchFamily="34" charset="0"/>
              </a:rPr>
              <a:t>prejuízo da faculdade prevista </a:t>
            </a:r>
            <a:r>
              <a:rPr lang="pt-BR" sz="1600" spc="-10" dirty="0">
                <a:solidFill>
                  <a:schemeClr val="tx1"/>
                </a:solidFill>
                <a:latin typeface="Segoe UI" panose="020B0502040204020203" pitchFamily="34" charset="0"/>
                <a:cs typeface="Segoe UI" panose="020B0502040204020203" pitchFamily="34" charset="0"/>
              </a:rPr>
              <a:t>no </a:t>
            </a:r>
            <a:r>
              <a:rPr lang="pt-BR" sz="16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1o do </a:t>
            </a:r>
            <a:r>
              <a:rPr lang="pt-BR" sz="1600" dirty="0">
                <a:solidFill>
                  <a:schemeClr val="tx1"/>
                </a:solidFill>
                <a:latin typeface="Segoe UI" panose="020B0502040204020203" pitchFamily="34" charset="0"/>
                <a:cs typeface="Segoe UI" panose="020B0502040204020203" pitchFamily="34" charset="0"/>
              </a:rPr>
              <a:t>art.</a:t>
            </a:r>
            <a:r>
              <a:rPr lang="pt-BR" sz="1600" spc="60" dirty="0">
                <a:solidFill>
                  <a:schemeClr val="tx1"/>
                </a:solidFill>
                <a:latin typeface="Segoe UI" panose="020B0502040204020203" pitchFamily="34" charset="0"/>
                <a:cs typeface="Segoe UI" panose="020B0502040204020203" pitchFamily="34" charset="0"/>
              </a:rPr>
              <a:t> </a:t>
            </a:r>
            <a:r>
              <a:rPr lang="pt-BR" sz="1600" spc="-40" dirty="0">
                <a:solidFill>
                  <a:schemeClr val="tx1"/>
                </a:solidFill>
                <a:latin typeface="Segoe UI" panose="020B0502040204020203" pitchFamily="34" charset="0"/>
                <a:cs typeface="Segoe UI" panose="020B0502040204020203" pitchFamily="34" charset="0"/>
              </a:rPr>
              <a:t>113.</a:t>
            </a:r>
            <a:endParaRPr lang="pt-BR" sz="16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6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r>
              <a:rPr lang="pt-BR" sz="1600" dirty="0">
                <a:solidFill>
                  <a:schemeClr val="tx1"/>
                </a:solidFill>
                <a:latin typeface="Segoe UI" panose="020B0502040204020203" pitchFamily="34" charset="0"/>
                <a:cs typeface="Segoe UI" panose="020B0502040204020203" pitchFamily="34" charset="0"/>
              </a:rPr>
              <a:t>§</a:t>
            </a:r>
            <a:r>
              <a:rPr lang="pt-BR" sz="1600" spc="-50" dirty="0">
                <a:solidFill>
                  <a:schemeClr val="tx1"/>
                </a:solidFill>
                <a:latin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cs typeface="Segoe UI" panose="020B0502040204020203" pitchFamily="34" charset="0"/>
              </a:rPr>
              <a:t>2º	Decairá </a:t>
            </a:r>
            <a:r>
              <a:rPr lang="pt-BR" sz="1600" b="1" dirty="0">
                <a:solidFill>
                  <a:schemeClr val="tx1"/>
                </a:solidFill>
                <a:latin typeface="Segoe UI" panose="020B0502040204020203" pitchFamily="34" charset="0"/>
                <a:cs typeface="Segoe UI" panose="020B0502040204020203" pitchFamily="34" charset="0"/>
              </a:rPr>
              <a:t>do </a:t>
            </a:r>
            <a:r>
              <a:rPr lang="pt-BR" sz="1600" b="1" spc="-5" dirty="0">
                <a:solidFill>
                  <a:schemeClr val="tx1"/>
                </a:solidFill>
                <a:latin typeface="Segoe UI" panose="020B0502040204020203" pitchFamily="34" charset="0"/>
                <a:cs typeface="Segoe UI" panose="020B0502040204020203" pitchFamily="34" charset="0"/>
              </a:rPr>
              <a:t>direito </a:t>
            </a:r>
            <a:r>
              <a:rPr lang="pt-BR" sz="1600" b="1" dirty="0">
                <a:solidFill>
                  <a:schemeClr val="tx1"/>
                </a:solidFill>
                <a:latin typeface="Segoe UI" panose="020B0502040204020203" pitchFamily="34" charset="0"/>
                <a:cs typeface="Segoe UI" panose="020B0502040204020203" pitchFamily="34" charset="0"/>
              </a:rPr>
              <a:t>de impugnar os </a:t>
            </a:r>
            <a:r>
              <a:rPr lang="pt-BR" sz="1600" b="1" spc="-5" dirty="0">
                <a:solidFill>
                  <a:schemeClr val="tx1"/>
                </a:solidFill>
                <a:latin typeface="Segoe UI" panose="020B0502040204020203" pitchFamily="34" charset="0"/>
                <a:cs typeface="Segoe UI" panose="020B0502040204020203" pitchFamily="34" charset="0"/>
              </a:rPr>
              <a:t>termos </a:t>
            </a:r>
            <a:r>
              <a:rPr lang="pt-BR" sz="1600" b="1" dirty="0">
                <a:solidFill>
                  <a:schemeClr val="tx1"/>
                </a:solidFill>
                <a:latin typeface="Segoe UI" panose="020B0502040204020203" pitchFamily="34" charset="0"/>
                <a:cs typeface="Segoe UI" panose="020B0502040204020203" pitchFamily="34" charset="0"/>
              </a:rPr>
              <a:t>do </a:t>
            </a:r>
            <a:r>
              <a:rPr lang="pt-BR" sz="1600" b="1" spc="-5" dirty="0">
                <a:solidFill>
                  <a:schemeClr val="tx1"/>
                </a:solidFill>
                <a:latin typeface="Segoe UI" panose="020B0502040204020203" pitchFamily="34" charset="0"/>
                <a:cs typeface="Segoe UI" panose="020B0502040204020203" pitchFamily="34" charset="0"/>
              </a:rPr>
              <a:t>edital </a:t>
            </a:r>
            <a:r>
              <a:rPr lang="pt-BR" sz="1600" b="1" dirty="0">
                <a:solidFill>
                  <a:schemeClr val="tx1"/>
                </a:solidFill>
                <a:latin typeface="Segoe UI" panose="020B0502040204020203" pitchFamily="34" charset="0"/>
                <a:cs typeface="Segoe UI" panose="020B0502040204020203" pitchFamily="34" charset="0"/>
              </a:rPr>
              <a:t>de  </a:t>
            </a:r>
            <a:r>
              <a:rPr lang="pt-BR" sz="1600" b="1" spc="-5" dirty="0">
                <a:solidFill>
                  <a:schemeClr val="tx1"/>
                </a:solidFill>
                <a:latin typeface="Segoe UI" panose="020B0502040204020203" pitchFamily="34" charset="0"/>
                <a:cs typeface="Segoe UI" panose="020B0502040204020203" pitchFamily="34" charset="0"/>
              </a:rPr>
              <a:t>licitação perante a administração </a:t>
            </a:r>
            <a:r>
              <a:rPr lang="pt-BR" sz="1600" b="1" dirty="0">
                <a:solidFill>
                  <a:schemeClr val="tx1"/>
                </a:solidFill>
                <a:latin typeface="Segoe UI" panose="020B0502040204020203" pitchFamily="34" charset="0"/>
                <a:cs typeface="Segoe UI" panose="020B0502040204020203" pitchFamily="34" charset="0"/>
              </a:rPr>
              <a:t>o </a:t>
            </a:r>
            <a:r>
              <a:rPr lang="pt-BR" sz="1600" b="1" spc="-5" dirty="0">
                <a:solidFill>
                  <a:schemeClr val="tx1"/>
                </a:solidFill>
                <a:latin typeface="Segoe UI" panose="020B0502040204020203" pitchFamily="34" charset="0"/>
                <a:cs typeface="Segoe UI" panose="020B0502040204020203" pitchFamily="34" charset="0"/>
              </a:rPr>
              <a:t>licitante que </a:t>
            </a:r>
            <a:r>
              <a:rPr lang="pt-BR" sz="1600" b="1" dirty="0">
                <a:solidFill>
                  <a:schemeClr val="tx1"/>
                </a:solidFill>
                <a:latin typeface="Segoe UI" panose="020B0502040204020203" pitchFamily="34" charset="0"/>
                <a:cs typeface="Segoe UI" panose="020B0502040204020203" pitchFamily="34" charset="0"/>
              </a:rPr>
              <a:t>não o </a:t>
            </a:r>
            <a:r>
              <a:rPr lang="pt-BR" sz="1600" b="1" spc="-5" dirty="0">
                <a:solidFill>
                  <a:schemeClr val="tx1"/>
                </a:solidFill>
                <a:latin typeface="Segoe UI" panose="020B0502040204020203" pitchFamily="34" charset="0"/>
                <a:cs typeface="Segoe UI" panose="020B0502040204020203" pitchFamily="34" charset="0"/>
              </a:rPr>
              <a:t>fizer até  </a:t>
            </a:r>
            <a:r>
              <a:rPr lang="pt-BR" sz="1600" b="1" dirty="0">
                <a:solidFill>
                  <a:schemeClr val="tx1"/>
                </a:solidFill>
                <a:latin typeface="Segoe UI" panose="020B0502040204020203" pitchFamily="34" charset="0"/>
                <a:cs typeface="Segoe UI" panose="020B0502040204020203" pitchFamily="34" charset="0"/>
              </a:rPr>
              <a:t>o </a:t>
            </a:r>
            <a:r>
              <a:rPr lang="pt-BR" sz="1600" b="1" spc="-5" dirty="0">
                <a:solidFill>
                  <a:schemeClr val="tx1"/>
                </a:solidFill>
                <a:latin typeface="Segoe UI" panose="020B0502040204020203" pitchFamily="34" charset="0"/>
                <a:cs typeface="Segoe UI" panose="020B0502040204020203" pitchFamily="34" charset="0"/>
              </a:rPr>
              <a:t>segundo dia </a:t>
            </a:r>
            <a:r>
              <a:rPr lang="pt-BR" sz="1600" b="1" dirty="0">
                <a:solidFill>
                  <a:schemeClr val="tx1"/>
                </a:solidFill>
                <a:latin typeface="Segoe UI" panose="020B0502040204020203" pitchFamily="34" charset="0"/>
                <a:cs typeface="Segoe UI" panose="020B0502040204020203" pitchFamily="34" charset="0"/>
              </a:rPr>
              <a:t>útil que </a:t>
            </a:r>
            <a:r>
              <a:rPr lang="pt-BR" sz="1600" b="1" spc="-5" dirty="0">
                <a:solidFill>
                  <a:schemeClr val="tx1"/>
                </a:solidFill>
                <a:latin typeface="Segoe UI" panose="020B0502040204020203" pitchFamily="34" charset="0"/>
                <a:cs typeface="Segoe UI" panose="020B0502040204020203" pitchFamily="34" charset="0"/>
              </a:rPr>
              <a:t>anteceder a abertura dos </a:t>
            </a:r>
            <a:r>
              <a:rPr lang="pt-BR" sz="1600" b="1" spc="-10" dirty="0">
                <a:solidFill>
                  <a:schemeClr val="tx1"/>
                </a:solidFill>
                <a:latin typeface="Segoe UI" panose="020B0502040204020203" pitchFamily="34" charset="0"/>
                <a:cs typeface="Segoe UI" panose="020B0502040204020203" pitchFamily="34" charset="0"/>
              </a:rPr>
              <a:t>envelopes </a:t>
            </a:r>
            <a:r>
              <a:rPr lang="pt-BR" sz="1600" b="1" spc="-5" dirty="0">
                <a:solidFill>
                  <a:schemeClr val="tx1"/>
                </a:solidFill>
                <a:latin typeface="Segoe UI" panose="020B0502040204020203" pitchFamily="34" charset="0"/>
                <a:cs typeface="Segoe UI" panose="020B0502040204020203" pitchFamily="34" charset="0"/>
              </a:rPr>
              <a:t>de  habilitação </a:t>
            </a:r>
            <a:r>
              <a:rPr lang="pt-BR" sz="1600" spc="-5" dirty="0">
                <a:solidFill>
                  <a:schemeClr val="tx1"/>
                </a:solidFill>
                <a:latin typeface="Segoe UI" panose="020B0502040204020203" pitchFamily="34" charset="0"/>
                <a:cs typeface="Segoe UI" panose="020B0502040204020203" pitchFamily="34" charset="0"/>
              </a:rPr>
              <a:t>em concorrência, a abertura dos envelopes </a:t>
            </a:r>
            <a:r>
              <a:rPr lang="pt-BR" sz="1600" dirty="0">
                <a:solidFill>
                  <a:schemeClr val="tx1"/>
                </a:solidFill>
                <a:latin typeface="Segoe UI" panose="020B0502040204020203" pitchFamily="34" charset="0"/>
                <a:cs typeface="Segoe UI" panose="020B0502040204020203" pitchFamily="34" charset="0"/>
              </a:rPr>
              <a:t>com </a:t>
            </a:r>
            <a:r>
              <a:rPr lang="pt-BR" sz="1600" spc="-5" dirty="0">
                <a:solidFill>
                  <a:schemeClr val="tx1"/>
                </a:solidFill>
                <a:latin typeface="Segoe UI" panose="020B0502040204020203" pitchFamily="34" charset="0"/>
                <a:cs typeface="Segoe UI" panose="020B0502040204020203" pitchFamily="34" charset="0"/>
              </a:rPr>
              <a:t>as  propostas em convite, tomada de preços ou concurso, ou a  realização de </a:t>
            </a:r>
            <a:r>
              <a:rPr lang="pt-BR" sz="1600" spc="-10" dirty="0">
                <a:solidFill>
                  <a:schemeClr val="tx1"/>
                </a:solidFill>
                <a:latin typeface="Segoe UI" panose="020B0502040204020203" pitchFamily="34" charset="0"/>
                <a:cs typeface="Segoe UI" panose="020B0502040204020203" pitchFamily="34" charset="0"/>
              </a:rPr>
              <a:t>leilão, </a:t>
            </a:r>
            <a:r>
              <a:rPr lang="pt-BR" sz="1600" spc="-5" dirty="0">
                <a:solidFill>
                  <a:schemeClr val="tx1"/>
                </a:solidFill>
                <a:latin typeface="Segoe UI" panose="020B0502040204020203" pitchFamily="34" charset="0"/>
                <a:cs typeface="Segoe UI" panose="020B0502040204020203" pitchFamily="34" charset="0"/>
              </a:rPr>
              <a:t>as falhas </a:t>
            </a:r>
            <a:r>
              <a:rPr lang="pt-BR" sz="1600" dirty="0">
                <a:solidFill>
                  <a:schemeClr val="tx1"/>
                </a:solidFill>
                <a:latin typeface="Segoe UI" panose="020B0502040204020203" pitchFamily="34" charset="0"/>
                <a:cs typeface="Segoe UI" panose="020B0502040204020203" pitchFamily="34" charset="0"/>
              </a:rPr>
              <a:t>ou </a:t>
            </a:r>
            <a:r>
              <a:rPr lang="pt-BR" sz="1600" spc="-10" dirty="0">
                <a:solidFill>
                  <a:schemeClr val="tx1"/>
                </a:solidFill>
                <a:latin typeface="Segoe UI" panose="020B0502040204020203" pitchFamily="34" charset="0"/>
                <a:cs typeface="Segoe UI" panose="020B0502040204020203" pitchFamily="34" charset="0"/>
              </a:rPr>
              <a:t>irregularidades que </a:t>
            </a:r>
            <a:r>
              <a:rPr lang="pt-BR" sz="1600" spc="-5" dirty="0">
                <a:solidFill>
                  <a:schemeClr val="tx1"/>
                </a:solidFill>
                <a:latin typeface="Segoe UI" panose="020B0502040204020203" pitchFamily="34" charset="0"/>
                <a:cs typeface="Segoe UI" panose="020B0502040204020203" pitchFamily="34" charset="0"/>
              </a:rPr>
              <a:t>viciariam  esse edital, hipótese em que tal comunicação não </a:t>
            </a:r>
            <a:r>
              <a:rPr lang="pt-BR" sz="1600" dirty="0">
                <a:solidFill>
                  <a:schemeClr val="tx1"/>
                </a:solidFill>
                <a:latin typeface="Segoe UI" panose="020B0502040204020203" pitchFamily="34" charset="0"/>
                <a:cs typeface="Segoe UI" panose="020B0502040204020203" pitchFamily="34" charset="0"/>
              </a:rPr>
              <a:t>terá </a:t>
            </a:r>
            <a:r>
              <a:rPr lang="pt-BR" sz="1600" spc="-5" dirty="0">
                <a:solidFill>
                  <a:schemeClr val="tx1"/>
                </a:solidFill>
                <a:latin typeface="Segoe UI" panose="020B0502040204020203" pitchFamily="34" charset="0"/>
                <a:cs typeface="Segoe UI" panose="020B0502040204020203" pitchFamily="34" charset="0"/>
              </a:rPr>
              <a:t>efeito de  recurso.</a:t>
            </a:r>
            <a:endParaRPr lang="pt-BR" sz="1600" dirty="0">
              <a:solidFill>
                <a:schemeClr val="tx1"/>
              </a:solidFill>
              <a:latin typeface="Segoe UI" panose="020B0502040204020203" pitchFamily="34" charset="0"/>
              <a:cs typeface="Segoe UI" panose="020B0502040204020203" pitchFamily="34" charset="0"/>
            </a:endParaRPr>
          </a:p>
          <a:p>
            <a:pPr marL="12700">
              <a:lnSpc>
                <a:spcPct val="100000"/>
              </a:lnSpc>
            </a:pPr>
            <a:endParaRPr lang="pt-BR" sz="1600" dirty="0">
              <a:solidFill>
                <a:schemeClr val="tx1"/>
              </a:solidFill>
              <a:latin typeface="Arial"/>
              <a:cs typeface="Arial"/>
            </a:endParaRPr>
          </a:p>
        </p:txBody>
      </p:sp>
      <p:sp>
        <p:nvSpPr>
          <p:cNvPr id="10" name="object 64">
            <a:extLst>
              <a:ext uri="{FF2B5EF4-FFF2-40B4-BE49-F238E27FC236}">
                <a16:creationId xmlns:a16="http://schemas.microsoft.com/office/drawing/2014/main" id="{8C612BE4-1BF4-405A-9847-B4EB715DCB2E}"/>
              </a:ext>
            </a:extLst>
          </p:cNvPr>
          <p:cNvSpPr/>
          <p:nvPr/>
        </p:nvSpPr>
        <p:spPr>
          <a:xfrm>
            <a:off x="2452490" y="1465118"/>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8065676" y="1804449"/>
            <a:ext cx="3976367" cy="48566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algn="just">
              <a:lnSpc>
                <a:spcPct val="100000"/>
              </a:lnSpc>
            </a:pPr>
            <a:endParaRPr lang="pt-BR" sz="1600" b="1"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600" b="1" dirty="0">
                <a:solidFill>
                  <a:schemeClr val="tx1"/>
                </a:solidFill>
                <a:latin typeface="Segoe UI" panose="020B0502040204020203" pitchFamily="34" charset="0"/>
                <a:cs typeface="Segoe UI" panose="020B0502040204020203" pitchFamily="34" charset="0"/>
              </a:rPr>
              <a:t>Art. 5º XXXIV “a” </a:t>
            </a:r>
            <a:r>
              <a:rPr lang="pt-BR" sz="1600" dirty="0">
                <a:solidFill>
                  <a:schemeClr val="tx1"/>
                </a:solidFill>
                <a:latin typeface="Segoe UI" panose="020B0502040204020203" pitchFamily="34" charset="0"/>
                <a:cs typeface="Segoe UI" panose="020B0502040204020203" pitchFamily="34" charset="0"/>
              </a:rPr>
              <a:t>O direito à impugnação do edital e a solicitação de esclarecimentos decorre diretamente do direito de petição.</a:t>
            </a:r>
            <a:endParaRPr lang="pt-BR" sz="1600" dirty="0">
              <a:solidFill>
                <a:schemeClr val="tx1"/>
              </a:solidFill>
              <a:latin typeface="Arial"/>
              <a:cs typeface="Arial"/>
            </a:endParaRPr>
          </a:p>
        </p:txBody>
      </p:sp>
      <p:sp>
        <p:nvSpPr>
          <p:cNvPr id="13" name="object 64">
            <a:extLst>
              <a:ext uri="{FF2B5EF4-FFF2-40B4-BE49-F238E27FC236}">
                <a16:creationId xmlns:a16="http://schemas.microsoft.com/office/drawing/2014/main" id="{1D7DCB7B-7B06-48AA-84DA-FFEF5C1C644F}"/>
              </a:ext>
            </a:extLst>
          </p:cNvPr>
          <p:cNvSpPr/>
          <p:nvPr/>
        </p:nvSpPr>
        <p:spPr>
          <a:xfrm>
            <a:off x="8736209" y="1465118"/>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Constituição Federal</a:t>
            </a:r>
            <a:endParaRPr lang="pt-BR" dirty="0"/>
          </a:p>
        </p:txBody>
      </p:sp>
    </p:spTree>
    <p:extLst>
      <p:ext uri="{BB962C8B-B14F-4D97-AF65-F5344CB8AC3E}">
        <p14:creationId xmlns:p14="http://schemas.microsoft.com/office/powerpoint/2010/main" val="24020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Rescisão Contratual e Sanção Administrativa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6047001" y="1682693"/>
            <a:ext cx="5899819" cy="48084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spcBef>
                <a:spcPts val="95"/>
              </a:spcBef>
              <a:tabLst>
                <a:tab pos="937894" algn="l"/>
              </a:tabLst>
            </a:pPr>
            <a:r>
              <a:rPr lang="pt-BR" sz="1600" b="1" spc="-5" dirty="0">
                <a:solidFill>
                  <a:schemeClr val="tx1"/>
                </a:solidFill>
                <a:latin typeface="Segoe UI" panose="020B0502040204020203" pitchFamily="34" charset="0"/>
                <a:cs typeface="Segoe UI" panose="020B0502040204020203" pitchFamily="34" charset="0"/>
              </a:rPr>
              <a:t>Art. 87</a:t>
            </a:r>
            <a:r>
              <a:rPr lang="pt-BR" sz="1600" spc="-5" dirty="0">
                <a:solidFill>
                  <a:schemeClr val="tx1"/>
                </a:solidFill>
                <a:latin typeface="Segoe UI" panose="020B0502040204020203" pitchFamily="34" charset="0"/>
                <a:cs typeface="Segoe UI" panose="020B0502040204020203" pitchFamily="34" charset="0"/>
              </a:rPr>
              <a:t>.  Pela inexecução total ou parcial do contrato a Administração poderá, garantida a prévia defesa, aplicar ao contratado as seguintes sanções:</a:t>
            </a:r>
          </a:p>
          <a:p>
            <a:pPr marL="12700" marR="5080" algn="just">
              <a:spcBef>
                <a:spcPts val="95"/>
              </a:spcBef>
              <a:tabLst>
                <a:tab pos="937894" algn="l"/>
              </a:tabLst>
            </a:pPr>
            <a:endParaRPr lang="pt-BR" sz="16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sz="1600" b="1" spc="-5" dirty="0">
                <a:solidFill>
                  <a:schemeClr val="tx1"/>
                </a:solidFill>
                <a:latin typeface="Segoe UI" panose="020B0502040204020203" pitchFamily="34" charset="0"/>
                <a:cs typeface="Segoe UI" panose="020B0502040204020203" pitchFamily="34" charset="0"/>
              </a:rPr>
              <a:t>I </a:t>
            </a:r>
            <a:r>
              <a:rPr lang="pt-BR" sz="1600" spc="-5" dirty="0">
                <a:solidFill>
                  <a:schemeClr val="tx1"/>
                </a:solidFill>
                <a:latin typeface="Segoe UI" panose="020B0502040204020203" pitchFamily="34" charset="0"/>
                <a:cs typeface="Segoe UI" panose="020B0502040204020203" pitchFamily="34" charset="0"/>
              </a:rPr>
              <a:t>- advertência;</a:t>
            </a:r>
          </a:p>
          <a:p>
            <a:pPr marL="12700" marR="5080" algn="just">
              <a:spcBef>
                <a:spcPts val="95"/>
              </a:spcBef>
              <a:tabLst>
                <a:tab pos="937894" algn="l"/>
              </a:tabLst>
            </a:pPr>
            <a:r>
              <a:rPr lang="pt-BR" sz="1600" b="1" spc="-5" dirty="0">
                <a:solidFill>
                  <a:schemeClr val="tx1"/>
                </a:solidFill>
                <a:latin typeface="Segoe UI" panose="020B0502040204020203" pitchFamily="34" charset="0"/>
                <a:cs typeface="Segoe UI" panose="020B0502040204020203" pitchFamily="34" charset="0"/>
              </a:rPr>
              <a:t>II -</a:t>
            </a:r>
            <a:r>
              <a:rPr lang="pt-BR" sz="1600" spc="-5" dirty="0">
                <a:solidFill>
                  <a:schemeClr val="tx1"/>
                </a:solidFill>
                <a:latin typeface="Segoe UI" panose="020B0502040204020203" pitchFamily="34" charset="0"/>
                <a:cs typeface="Segoe UI" panose="020B0502040204020203" pitchFamily="34" charset="0"/>
              </a:rPr>
              <a:t> multa, na forma prevista no instrumento convocatório ou no contrato;</a:t>
            </a:r>
          </a:p>
          <a:p>
            <a:pPr marL="12700" marR="5080" algn="just">
              <a:spcBef>
                <a:spcPts val="95"/>
              </a:spcBef>
              <a:tabLst>
                <a:tab pos="937894" algn="l"/>
              </a:tabLst>
            </a:pPr>
            <a:r>
              <a:rPr lang="pt-BR" sz="1600" b="1" spc="-5" dirty="0">
                <a:solidFill>
                  <a:schemeClr val="tx1"/>
                </a:solidFill>
                <a:latin typeface="Segoe UI" panose="020B0502040204020203" pitchFamily="34" charset="0"/>
                <a:cs typeface="Segoe UI" panose="020B0502040204020203" pitchFamily="34" charset="0"/>
              </a:rPr>
              <a:t>III </a:t>
            </a:r>
            <a:r>
              <a:rPr lang="pt-BR" sz="1600" spc="-5" dirty="0">
                <a:solidFill>
                  <a:schemeClr val="tx1"/>
                </a:solidFill>
                <a:latin typeface="Segoe UI" panose="020B0502040204020203" pitchFamily="34" charset="0"/>
                <a:cs typeface="Segoe UI" panose="020B0502040204020203" pitchFamily="34" charset="0"/>
              </a:rPr>
              <a:t>- suspensão temporária de participação em licitação e impedimento de contratar com a Administração, por prazo não superior a 2 (dois) anos;</a:t>
            </a:r>
          </a:p>
          <a:p>
            <a:pPr marL="12700" marR="5080" algn="just">
              <a:spcBef>
                <a:spcPts val="95"/>
              </a:spcBef>
              <a:tabLst>
                <a:tab pos="937894" algn="l"/>
              </a:tabLst>
            </a:pPr>
            <a:r>
              <a:rPr lang="pt-BR" sz="1600" b="1" spc="-5" dirty="0">
                <a:solidFill>
                  <a:schemeClr val="tx1"/>
                </a:solidFill>
                <a:latin typeface="Segoe UI" panose="020B0502040204020203" pitchFamily="34" charset="0"/>
                <a:cs typeface="Segoe UI" panose="020B0502040204020203" pitchFamily="34" charset="0"/>
              </a:rPr>
              <a:t>IV -</a:t>
            </a:r>
            <a:r>
              <a:rPr lang="pt-BR" sz="1600" spc="-5" dirty="0">
                <a:solidFill>
                  <a:schemeClr val="tx1"/>
                </a:solidFill>
                <a:latin typeface="Segoe UI" panose="020B0502040204020203" pitchFamily="34" charset="0"/>
                <a:cs typeface="Segoe UI" panose="020B0502040204020203" pitchFamily="34" charset="0"/>
              </a:rPr>
              <a:t> declaração de inidoneidade para licitar ou contratar com a Administração Pública enquanto perdurarem os motivos determinantes da punição ou até que seja promovida a reabilitação perante a própria autoridade que aplicou a penalidade, que será concedida sempre que o contratado ressarcir a Administração pelos prejuízos resultantes e após decorrido o prazo da sanção aplicada com base no inciso anterior.</a:t>
            </a:r>
            <a:endParaRPr lang="pt-BR" sz="1600" dirty="0">
              <a:solidFill>
                <a:schemeClr val="tx1"/>
              </a:solidFill>
              <a:latin typeface="Segoe UI" panose="020B0502040204020203" pitchFamily="34" charset="0"/>
              <a:cs typeface="Segoe UI" panose="020B0502040204020203" pitchFamily="34" charset="0"/>
            </a:endParaRPr>
          </a:p>
        </p:txBody>
      </p:sp>
      <p:sp>
        <p:nvSpPr>
          <p:cNvPr id="8" name="Retângulo: Cantos Arredondados 8">
            <a:extLst>
              <a:ext uri="{FF2B5EF4-FFF2-40B4-BE49-F238E27FC236}">
                <a16:creationId xmlns:a16="http://schemas.microsoft.com/office/drawing/2014/main" id="{CCAD4813-5DBC-4C8A-A0A0-2D197A8DA136}"/>
              </a:ext>
            </a:extLst>
          </p:cNvPr>
          <p:cNvSpPr/>
          <p:nvPr/>
        </p:nvSpPr>
        <p:spPr>
          <a:xfrm>
            <a:off x="409904" y="2026723"/>
            <a:ext cx="5108028" cy="42006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r>
              <a:rPr lang="pt-BR" sz="1600" b="1" dirty="0">
                <a:solidFill>
                  <a:schemeClr val="tx1"/>
                </a:solidFill>
                <a:latin typeface="Segoe UI" panose="020B0502040204020203" pitchFamily="34" charset="0"/>
                <a:cs typeface="Segoe UI" panose="020B0502040204020203" pitchFamily="34" charset="0"/>
              </a:rPr>
              <a:t>Art. 78</a:t>
            </a:r>
            <a:r>
              <a:rPr lang="pt-BR" sz="1600" dirty="0">
                <a:solidFill>
                  <a:schemeClr val="tx1"/>
                </a:solidFill>
                <a:latin typeface="Segoe UI" panose="020B0502040204020203" pitchFamily="34" charset="0"/>
                <a:cs typeface="Segoe UI" panose="020B0502040204020203" pitchFamily="34" charset="0"/>
              </a:rPr>
              <a:t>. A norma elenca 18 hipóteses de rescisão contratual:</a:t>
            </a:r>
          </a:p>
          <a:p>
            <a:pPr marL="298450" marR="16510" indent="-285750" algn="just">
              <a:lnSpc>
                <a:spcPct val="100000"/>
              </a:lnSpc>
              <a:buFont typeface="Arial" panose="020B0604020202020204" pitchFamily="34" charset="0"/>
              <a:buChar char="•"/>
            </a:pPr>
            <a:r>
              <a:rPr lang="pt-BR" sz="1600" dirty="0">
                <a:solidFill>
                  <a:schemeClr val="tx1"/>
                </a:solidFill>
                <a:latin typeface="Segoe UI" panose="020B0502040204020203" pitchFamily="34" charset="0"/>
                <a:cs typeface="Segoe UI" panose="020B0502040204020203" pitchFamily="34" charset="0"/>
              </a:rPr>
              <a:t>por ato ou fato imputável ao contratado (</a:t>
            </a:r>
            <a:r>
              <a:rPr lang="pt-BR" sz="1600" dirty="0" err="1">
                <a:solidFill>
                  <a:schemeClr val="tx1"/>
                </a:solidFill>
                <a:latin typeface="Segoe UI" panose="020B0502040204020203" pitchFamily="34" charset="0"/>
                <a:cs typeface="Segoe UI" panose="020B0502040204020203" pitchFamily="34" charset="0"/>
              </a:rPr>
              <a:t>incs</a:t>
            </a:r>
            <a:r>
              <a:rPr lang="pt-BR" sz="1600" dirty="0">
                <a:solidFill>
                  <a:schemeClr val="tx1"/>
                </a:solidFill>
                <a:latin typeface="Segoe UI" panose="020B0502040204020203" pitchFamily="34" charset="0"/>
                <a:cs typeface="Segoe UI" panose="020B0502040204020203" pitchFamily="34" charset="0"/>
              </a:rPr>
              <a:t>. I a XI e XVIII) e </a:t>
            </a:r>
          </a:p>
          <a:p>
            <a:pPr marL="298450" marR="16510" indent="-285750" algn="just">
              <a:lnSpc>
                <a:spcPct val="100000"/>
              </a:lnSpc>
              <a:buFont typeface="Arial" panose="020B0604020202020204" pitchFamily="34" charset="0"/>
              <a:buChar char="•"/>
            </a:pPr>
            <a:r>
              <a:rPr lang="pt-BR" sz="1600" dirty="0">
                <a:solidFill>
                  <a:schemeClr val="tx1"/>
                </a:solidFill>
                <a:latin typeface="Segoe UI" panose="020B0502040204020203" pitchFamily="34" charset="0"/>
                <a:cs typeface="Segoe UI" panose="020B0502040204020203" pitchFamily="34" charset="0"/>
              </a:rPr>
              <a:t>por ato ou fato alheios à vontade deste último (</a:t>
            </a:r>
            <a:r>
              <a:rPr lang="pt-BR" sz="1600" dirty="0" err="1">
                <a:solidFill>
                  <a:schemeClr val="tx1"/>
                </a:solidFill>
                <a:latin typeface="Segoe UI" panose="020B0502040204020203" pitchFamily="34" charset="0"/>
                <a:cs typeface="Segoe UI" panose="020B0502040204020203" pitchFamily="34" charset="0"/>
              </a:rPr>
              <a:t>incs</a:t>
            </a:r>
            <a:r>
              <a:rPr lang="pt-BR" sz="1600" dirty="0">
                <a:solidFill>
                  <a:schemeClr val="tx1"/>
                </a:solidFill>
                <a:latin typeface="Segoe UI" panose="020B0502040204020203" pitchFamily="34" charset="0"/>
                <a:cs typeface="Segoe UI" panose="020B0502040204020203" pitchFamily="34" charset="0"/>
              </a:rPr>
              <a:t>. XII a XVII)</a:t>
            </a:r>
          </a:p>
          <a:p>
            <a:pPr marL="12700" marR="16510" algn="just">
              <a:lnSpc>
                <a:spcPct val="100000"/>
              </a:lnSpc>
            </a:pPr>
            <a:endParaRPr lang="pt-BR" sz="1600" dirty="0">
              <a:solidFill>
                <a:schemeClr val="tx1"/>
              </a:solidFill>
              <a:latin typeface="Segoe UI" panose="020B0502040204020203" pitchFamily="34" charset="0"/>
              <a:cs typeface="Segoe UI" panose="020B0502040204020203" pitchFamily="34" charset="0"/>
            </a:endParaRPr>
          </a:p>
          <a:p>
            <a:pPr marL="12700" marR="16510" algn="just">
              <a:lnSpc>
                <a:spcPct val="100000"/>
              </a:lnSpc>
            </a:pPr>
            <a:r>
              <a:rPr lang="pt-BR" sz="1600" b="1" dirty="0">
                <a:solidFill>
                  <a:schemeClr val="tx1"/>
                </a:solidFill>
                <a:latin typeface="Segoe UI" panose="020B0502040204020203" pitchFamily="34" charset="0"/>
                <a:cs typeface="Segoe UI" panose="020B0502040204020203" pitchFamily="34" charset="0"/>
              </a:rPr>
              <a:t>Art. 79.</a:t>
            </a:r>
            <a:r>
              <a:rPr lang="pt-BR" sz="1600" dirty="0">
                <a:solidFill>
                  <a:schemeClr val="tx1"/>
                </a:solidFill>
                <a:latin typeface="Segoe UI" panose="020B0502040204020203" pitchFamily="34" charset="0"/>
                <a:cs typeface="Segoe UI" panose="020B0502040204020203" pitchFamily="34" charset="0"/>
              </a:rPr>
              <a:t> Dispões 3 formas  de rescisão dos contratos administrativos: (a) rescisão unilateral; (b) rescisão amigável; e (c) rescisão judicial.</a:t>
            </a:r>
          </a:p>
          <a:p>
            <a:pPr marL="12700" algn="just">
              <a:spcBef>
                <a:spcPts val="100"/>
              </a:spcBef>
              <a:tabLst>
                <a:tab pos="643255" algn="l"/>
              </a:tabLst>
            </a:pPr>
            <a:endParaRPr lang="pt-BR" sz="16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8008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Contratações diretas: as exceções à regra da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249022" y="2325214"/>
            <a:ext cx="6855189" cy="24672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Art. 37. XXI </a:t>
            </a:r>
            <a:r>
              <a:rPr lang="pt-BR" spc="-5" dirty="0">
                <a:solidFill>
                  <a:schemeClr val="tx1"/>
                </a:solidFill>
                <a:latin typeface="Segoe UI" panose="020B0502040204020203" pitchFamily="34" charset="0"/>
                <a:cs typeface="Segoe UI" panose="020B0502040204020203" pitchFamily="34" charset="0"/>
              </a:rPr>
              <a:t>- ressalvados os casos especificados na legislação, as obras, serviços, compras e  alienações serão contratados mediante processo de licitação pública que assegure igualdade de  condições a todos os concorrentes, com cláusulas que estabeleçam obrigações de pagamento,  mantidas as condições efetivas da proposta, nos termos da lei, o qual somente permitirá as  exigências de qualificação técnica e econômica indispensáveis à garantia do cumprimento das  obrigações.</a:t>
            </a:r>
          </a:p>
        </p:txBody>
      </p:sp>
      <p:sp>
        <p:nvSpPr>
          <p:cNvPr id="13" name="object 64">
            <a:extLst>
              <a:ext uri="{FF2B5EF4-FFF2-40B4-BE49-F238E27FC236}">
                <a16:creationId xmlns:a16="http://schemas.microsoft.com/office/drawing/2014/main" id="{1D7DCB7B-7B06-48AA-84DA-FFEF5C1C644F}"/>
              </a:ext>
            </a:extLst>
          </p:cNvPr>
          <p:cNvSpPr/>
          <p:nvPr/>
        </p:nvSpPr>
        <p:spPr>
          <a:xfrm>
            <a:off x="2452489" y="2035685"/>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Constituição Federal</a:t>
            </a:r>
            <a:endParaRPr lang="pt-BR" dirty="0"/>
          </a:p>
        </p:txBody>
      </p:sp>
      <p:sp>
        <p:nvSpPr>
          <p:cNvPr id="9" name="Retângulo: Cantos Arredondados 8">
            <a:extLst>
              <a:ext uri="{FF2B5EF4-FFF2-40B4-BE49-F238E27FC236}">
                <a16:creationId xmlns:a16="http://schemas.microsoft.com/office/drawing/2014/main" id="{8EC30521-7C9C-494E-AF1F-D3430776878D}"/>
              </a:ext>
            </a:extLst>
          </p:cNvPr>
          <p:cNvSpPr/>
          <p:nvPr/>
        </p:nvSpPr>
        <p:spPr>
          <a:xfrm>
            <a:off x="173288" y="5396653"/>
            <a:ext cx="3184155" cy="1072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algn="ctr">
              <a:lnSpc>
                <a:spcPct val="100000"/>
              </a:lnSpc>
            </a:pPr>
            <a:r>
              <a:rPr lang="pt-BR" dirty="0">
                <a:solidFill>
                  <a:schemeClr val="tx1"/>
                </a:solidFill>
                <a:latin typeface="Segoe UI" panose="020B0502040204020203" pitchFamily="34" charset="0"/>
                <a:cs typeface="Segoe UI" panose="020B0502040204020203" pitchFamily="34" charset="0"/>
              </a:rPr>
              <a:t>Artigo 25 da Lei nº  8.666/1993 </a:t>
            </a:r>
            <a:r>
              <a:rPr lang="pt-BR" b="1" dirty="0">
                <a:solidFill>
                  <a:schemeClr val="tx1"/>
                </a:solidFill>
                <a:latin typeface="Segoe UI" panose="020B0502040204020203" pitchFamily="34" charset="0"/>
                <a:cs typeface="Segoe UI" panose="020B0502040204020203" pitchFamily="34" charset="0"/>
              </a:rPr>
              <a:t>– rol exemplificativo</a:t>
            </a: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0" name="object 64">
            <a:extLst>
              <a:ext uri="{FF2B5EF4-FFF2-40B4-BE49-F238E27FC236}">
                <a16:creationId xmlns:a16="http://schemas.microsoft.com/office/drawing/2014/main" id="{0EF5381A-3664-4883-811E-4102787A53AB}"/>
              </a:ext>
            </a:extLst>
          </p:cNvPr>
          <p:cNvSpPr/>
          <p:nvPr/>
        </p:nvSpPr>
        <p:spPr>
          <a:xfrm>
            <a:off x="538097" y="5047764"/>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Inexigibilidade </a:t>
            </a:r>
            <a:endParaRPr lang="pt-BR" dirty="0"/>
          </a:p>
        </p:txBody>
      </p:sp>
      <p:sp>
        <p:nvSpPr>
          <p:cNvPr id="11" name="Retângulo: Cantos Arredondados 10">
            <a:extLst>
              <a:ext uri="{FF2B5EF4-FFF2-40B4-BE49-F238E27FC236}">
                <a16:creationId xmlns:a16="http://schemas.microsoft.com/office/drawing/2014/main" id="{F71652CD-8B5D-476E-990E-BD167ECB9DBC}"/>
              </a:ext>
            </a:extLst>
          </p:cNvPr>
          <p:cNvSpPr/>
          <p:nvPr/>
        </p:nvSpPr>
        <p:spPr>
          <a:xfrm>
            <a:off x="4102875" y="5330465"/>
            <a:ext cx="2837488" cy="1072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algn="ctr">
              <a:lnSpc>
                <a:spcPct val="100000"/>
              </a:lnSpc>
            </a:pPr>
            <a:r>
              <a:rPr lang="pt-BR" dirty="0">
                <a:solidFill>
                  <a:schemeClr val="tx1"/>
                </a:solidFill>
                <a:latin typeface="Segoe UI" panose="020B0502040204020203" pitchFamily="34" charset="0"/>
                <a:cs typeface="Segoe UI" panose="020B0502040204020203" pitchFamily="34" charset="0"/>
              </a:rPr>
              <a:t>Artigos 17 e 24 da Lei nº  8.666/1993 – </a:t>
            </a:r>
            <a:r>
              <a:rPr lang="pt-BR" b="1" dirty="0">
                <a:solidFill>
                  <a:schemeClr val="tx1"/>
                </a:solidFill>
                <a:latin typeface="Segoe UI" panose="020B0502040204020203" pitchFamily="34" charset="0"/>
                <a:cs typeface="Segoe UI" panose="020B0502040204020203" pitchFamily="34" charset="0"/>
              </a:rPr>
              <a:t>rol taxativo</a:t>
            </a: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4" name="object 64">
            <a:extLst>
              <a:ext uri="{FF2B5EF4-FFF2-40B4-BE49-F238E27FC236}">
                <a16:creationId xmlns:a16="http://schemas.microsoft.com/office/drawing/2014/main" id="{C2773853-7C9A-4B92-9FB2-B3D43761B3B1}"/>
              </a:ext>
            </a:extLst>
          </p:cNvPr>
          <p:cNvSpPr/>
          <p:nvPr/>
        </p:nvSpPr>
        <p:spPr>
          <a:xfrm>
            <a:off x="4203968" y="4964237"/>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Dispensa </a:t>
            </a:r>
            <a:endParaRPr lang="pt-BR" dirty="0"/>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
        <p:nvSpPr>
          <p:cNvPr id="8" name="Retângulo 7">
            <a:extLst>
              <a:ext uri="{FF2B5EF4-FFF2-40B4-BE49-F238E27FC236}">
                <a16:creationId xmlns:a16="http://schemas.microsoft.com/office/drawing/2014/main" id="{6D3FA4E5-C0B4-412A-A146-4DE7B09F4F01}"/>
              </a:ext>
            </a:extLst>
          </p:cNvPr>
          <p:cNvSpPr/>
          <p:nvPr/>
        </p:nvSpPr>
        <p:spPr>
          <a:xfrm>
            <a:off x="7041456" y="2035685"/>
            <a:ext cx="4795450" cy="4724370"/>
          </a:xfrm>
          <a:prstGeom prst="rect">
            <a:avLst/>
          </a:prstGeom>
        </p:spPr>
        <p:txBody>
          <a:bodyPr wrap="square">
            <a:spAutoFit/>
          </a:bodyPr>
          <a:lstStyle/>
          <a:p>
            <a:pPr marL="12700" algn="ctr">
              <a:lnSpc>
                <a:spcPct val="100000"/>
              </a:lnSpc>
            </a:pPr>
            <a:r>
              <a:rPr lang="pt-BR" sz="1700" b="1" dirty="0">
                <a:latin typeface="Segoe UI" panose="020B0502040204020203" pitchFamily="34" charset="0"/>
                <a:cs typeface="Segoe UI" panose="020B0502040204020203" pitchFamily="34" charset="0"/>
              </a:rPr>
              <a:t>Interesse público reclama a não realização de licitação pública. Por exemplo:</a:t>
            </a:r>
            <a:endParaRPr lang="pt-BR" sz="1700" dirty="0">
              <a:latin typeface="Segoe UI" panose="020B0502040204020203" pitchFamily="34" charset="0"/>
              <a:cs typeface="Segoe UI" panose="020B0502040204020203" pitchFamily="34" charset="0"/>
            </a:endParaRPr>
          </a:p>
          <a:p>
            <a:pPr marL="12700" algn="just">
              <a:lnSpc>
                <a:spcPct val="100000"/>
              </a:lnSpc>
            </a:pPr>
            <a:endParaRPr lang="pt-BR" sz="1700" b="1"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spc="-5" dirty="0">
                <a:latin typeface="Segoe UI" panose="020B0502040204020203" pitchFamily="34" charset="0"/>
                <a:cs typeface="Segoe UI" panose="020B0502040204020203" pitchFamily="34" charset="0"/>
              </a:rPr>
              <a:t>Procedimento licitatório </a:t>
            </a:r>
            <a:r>
              <a:rPr lang="pt-BR" sz="1700" dirty="0">
                <a:latin typeface="Segoe UI" panose="020B0502040204020203" pitchFamily="34" charset="0"/>
                <a:cs typeface="Segoe UI" panose="020B0502040204020203" pitchFamily="34" charset="0"/>
              </a:rPr>
              <a:t>é </a:t>
            </a:r>
            <a:r>
              <a:rPr lang="pt-BR" sz="1700" spc="-5" dirty="0">
                <a:latin typeface="Segoe UI" panose="020B0502040204020203" pitchFamily="34" charset="0"/>
                <a:cs typeface="Segoe UI" panose="020B0502040204020203" pitchFamily="34" charset="0"/>
              </a:rPr>
              <a:t>inútil, pois incapaz de aferir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proposta  mais vantajosa (viabilidade de competição)</a:t>
            </a:r>
            <a:r>
              <a:rPr lang="pt-BR" sz="1700" spc="65" dirty="0">
                <a:latin typeface="Segoe UI" panose="020B0502040204020203" pitchFamily="34" charset="0"/>
                <a:cs typeface="Segoe UI" panose="020B0502040204020203" pitchFamily="34" charset="0"/>
              </a:rPr>
              <a:t> </a:t>
            </a:r>
          </a:p>
          <a:p>
            <a:pPr marL="558800" indent="-285750" algn="just">
              <a:buFont typeface="Arial" panose="020B0604020202020204" pitchFamily="34" charset="0"/>
              <a:buChar char="•"/>
            </a:pPr>
            <a:endParaRPr lang="pt-BR" sz="1000" spc="-5"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spc="-5" dirty="0">
                <a:latin typeface="Segoe UI" panose="020B0502040204020203" pitchFamily="34" charset="0"/>
                <a:cs typeface="Segoe UI" panose="020B0502040204020203" pitchFamily="34" charset="0"/>
              </a:rPr>
              <a:t>Procedimento licitatório ocasiona </a:t>
            </a:r>
            <a:r>
              <a:rPr lang="pt-BR" sz="1700" dirty="0">
                <a:latin typeface="Segoe UI" panose="020B0502040204020203" pitchFamily="34" charset="0"/>
                <a:cs typeface="Segoe UI" panose="020B0502040204020203" pitchFamily="34" charset="0"/>
              </a:rPr>
              <a:t>um </a:t>
            </a:r>
            <a:r>
              <a:rPr lang="pt-BR" sz="1700" spc="-5" dirty="0">
                <a:latin typeface="Segoe UI" panose="020B0502040204020203" pitchFamily="34" charset="0"/>
                <a:cs typeface="Segoe UI" panose="020B0502040204020203" pitchFamily="34" charset="0"/>
              </a:rPr>
              <a:t>dispêndio de recursos  desproporcional </a:t>
            </a:r>
            <a:r>
              <a:rPr lang="pt-BR" sz="1700" dirty="0">
                <a:latin typeface="Segoe UI" panose="020B0502040204020203" pitchFamily="34" charset="0"/>
                <a:cs typeface="Segoe UI" panose="020B0502040204020203" pitchFamily="34" charset="0"/>
              </a:rPr>
              <a:t>à </a:t>
            </a:r>
            <a:r>
              <a:rPr lang="pt-BR" sz="1700" spc="-5" dirty="0">
                <a:latin typeface="Segoe UI" panose="020B0502040204020203" pitchFamily="34" charset="0"/>
                <a:cs typeface="Segoe UI" panose="020B0502040204020203" pitchFamily="34" charset="0"/>
              </a:rPr>
              <a:t>contratação (razoabilidade em termos de custo </a:t>
            </a:r>
            <a:r>
              <a:rPr lang="pt-BR" sz="1700" dirty="0">
                <a:latin typeface="Segoe UI" panose="020B0502040204020203" pitchFamily="34" charset="0"/>
                <a:cs typeface="Segoe UI" panose="020B0502040204020203" pitchFamily="34" charset="0"/>
              </a:rPr>
              <a:t>e  </a:t>
            </a:r>
            <a:r>
              <a:rPr lang="pt-BR" sz="1700" spc="-5" dirty="0">
                <a:latin typeface="Segoe UI" panose="020B0502040204020203" pitchFamily="34" charset="0"/>
                <a:cs typeface="Segoe UI" panose="020B0502040204020203" pitchFamily="34" charset="0"/>
              </a:rPr>
              <a:t>benefício);</a:t>
            </a:r>
          </a:p>
          <a:p>
            <a:pPr marL="558800" indent="-285750" algn="just">
              <a:buFont typeface="Arial" panose="020B0604020202020204" pitchFamily="34" charset="0"/>
              <a:buChar char="•"/>
            </a:pPr>
            <a:endParaRPr lang="pt-BR" sz="1000"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dirty="0">
                <a:latin typeface="Segoe UI" panose="020B0502040204020203" pitchFamily="34" charset="0"/>
                <a:cs typeface="Segoe UI" panose="020B0502040204020203" pitchFamily="34" charset="0"/>
              </a:rPr>
              <a:t>O </a:t>
            </a:r>
            <a:r>
              <a:rPr lang="pt-BR" sz="1700" spc="-5" dirty="0">
                <a:latin typeface="Segoe UI" panose="020B0502040204020203" pitchFamily="34" charset="0"/>
                <a:cs typeface="Segoe UI" panose="020B0502040204020203" pitchFamily="34" charset="0"/>
              </a:rPr>
              <a:t>período para promover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licitação pública </a:t>
            </a:r>
            <a:r>
              <a:rPr lang="pt-BR" sz="1700" dirty="0">
                <a:latin typeface="Segoe UI" panose="020B0502040204020203" pitchFamily="34" charset="0"/>
                <a:cs typeface="Segoe UI" panose="020B0502040204020203" pitchFamily="34" charset="0"/>
              </a:rPr>
              <a:t>é </a:t>
            </a:r>
            <a:r>
              <a:rPr lang="pt-BR" sz="1700" spc="-10" dirty="0">
                <a:latin typeface="Segoe UI" panose="020B0502040204020203" pitchFamily="34" charset="0"/>
                <a:cs typeface="Segoe UI" panose="020B0502040204020203" pitchFamily="34" charset="0"/>
              </a:rPr>
              <a:t>incompatível </a:t>
            </a:r>
            <a:r>
              <a:rPr lang="pt-BR" sz="1700" spc="-5" dirty="0">
                <a:latin typeface="Segoe UI" panose="020B0502040204020203" pitchFamily="34" charset="0"/>
                <a:cs typeface="Segoe UI" panose="020B0502040204020203" pitchFamily="34" charset="0"/>
              </a:rPr>
              <a:t>com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urgência da necessidade (potencialidade do</a:t>
            </a:r>
            <a:r>
              <a:rPr lang="pt-BR" sz="1700" spc="25" dirty="0">
                <a:latin typeface="Segoe UI" panose="020B0502040204020203" pitchFamily="34" charset="0"/>
                <a:cs typeface="Segoe UI" panose="020B0502040204020203" pitchFamily="34" charset="0"/>
              </a:rPr>
              <a:t> </a:t>
            </a:r>
            <a:r>
              <a:rPr lang="pt-BR" sz="1700" spc="-5" dirty="0">
                <a:latin typeface="Segoe UI" panose="020B0502040204020203" pitchFamily="34" charset="0"/>
                <a:cs typeface="Segoe UI" panose="020B0502040204020203" pitchFamily="34" charset="0"/>
              </a:rPr>
              <a:t>benefício);</a:t>
            </a:r>
          </a:p>
          <a:p>
            <a:pPr marL="558800" indent="-285750" algn="just">
              <a:buFont typeface="Arial" panose="020B0604020202020204" pitchFamily="34" charset="0"/>
              <a:buChar char="•"/>
            </a:pPr>
            <a:endParaRPr lang="pt-BR" sz="1000"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licitação obstaculiza </a:t>
            </a:r>
            <a:r>
              <a:rPr lang="pt-BR" sz="1700" dirty="0">
                <a:latin typeface="Segoe UI" panose="020B0502040204020203" pitchFamily="34" charset="0"/>
                <a:cs typeface="Segoe UI" panose="020B0502040204020203" pitchFamily="34" charset="0"/>
              </a:rPr>
              <a:t>a </a:t>
            </a:r>
            <a:r>
              <a:rPr lang="pt-BR" sz="1700" spc="-5" dirty="0">
                <a:latin typeface="Segoe UI" panose="020B0502040204020203" pitchFamily="34" charset="0"/>
                <a:cs typeface="Segoe UI" panose="020B0502040204020203" pitchFamily="34" charset="0"/>
              </a:rPr>
              <a:t>política pública (finalidade do  procedimento).</a:t>
            </a:r>
            <a:endParaRPr lang="pt-BR" sz="1700" dirty="0">
              <a:latin typeface="Segoe UI" panose="020B0502040204020203" pitchFamily="34" charset="0"/>
              <a:cs typeface="Segoe UI" panose="020B0502040204020203" pitchFamily="34" charset="0"/>
            </a:endParaRPr>
          </a:p>
          <a:p>
            <a:pPr marL="298450" indent="-25400" algn="just">
              <a:lnSpc>
                <a:spcPct val="100000"/>
              </a:lnSpc>
              <a:buFont typeface="Wingdings" panose="05000000000000000000" pitchFamily="2" charset="2"/>
              <a:buChar char="Ø"/>
            </a:pPr>
            <a:endParaRPr lang="pt-BR"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042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Inexigibilidade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2" name="Retângulo: Cantos Arredondados 11">
            <a:extLst>
              <a:ext uri="{FF2B5EF4-FFF2-40B4-BE49-F238E27FC236}">
                <a16:creationId xmlns:a16="http://schemas.microsoft.com/office/drawing/2014/main" id="{5B03DF40-F5D6-4D2D-A365-DA0BD6838EB6}"/>
              </a:ext>
            </a:extLst>
          </p:cNvPr>
          <p:cNvSpPr/>
          <p:nvPr/>
        </p:nvSpPr>
        <p:spPr>
          <a:xfrm>
            <a:off x="182855" y="2096109"/>
            <a:ext cx="11826289" cy="44009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Art. 25.	</a:t>
            </a:r>
            <a:r>
              <a:rPr lang="pt-BR" spc="-5" dirty="0">
                <a:solidFill>
                  <a:schemeClr val="tx1"/>
                </a:solidFill>
                <a:latin typeface="Segoe UI" panose="020B0502040204020203" pitchFamily="34" charset="0"/>
                <a:cs typeface="Segoe UI" panose="020B0502040204020203" pitchFamily="34" charset="0"/>
              </a:rPr>
              <a:t>É inexigível a licitação quando houver inviabilidade de competição, em especial:</a:t>
            </a:r>
          </a:p>
          <a:p>
            <a:pPr marL="12700" marR="5080" algn="just">
              <a:spcBef>
                <a:spcPts val="95"/>
              </a:spcBef>
              <a:tabLst>
                <a:tab pos="937894" algn="l"/>
              </a:tabLst>
            </a:pPr>
            <a:endParaRPr lang="pt-BR" sz="10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 </a:t>
            </a:r>
            <a:r>
              <a:rPr lang="pt-BR" spc="-5" dirty="0">
                <a:solidFill>
                  <a:schemeClr val="tx1"/>
                </a:solidFill>
                <a:latin typeface="Segoe UI" panose="020B0502040204020203" pitchFamily="34" charset="0"/>
                <a:cs typeface="Segoe UI" panose="020B0502040204020203" pitchFamily="34" charset="0"/>
              </a:rPr>
              <a:t>para aquisição de materiais, equipamentos, ou gêneros que só possam ser fornecidos por  produtor, empresa ou representante comercial exclusivo, vedada a preferência de marca, devendo  a comprovação de exclusividade ser feita através de atestado fornecido pelo órgão de registro do  comércio do local em que se realizaria a licitação ou a obra ou o serviço, pelo Sindicato, Federação  ou Confederação Patronal, ou, ainda, pelas entidades equivalentes;</a:t>
            </a:r>
          </a:p>
          <a:p>
            <a:pPr marL="12700" marR="5080" algn="just">
              <a:spcBef>
                <a:spcPts val="95"/>
              </a:spcBef>
              <a:tabLst>
                <a:tab pos="937894" algn="l"/>
              </a:tabLst>
            </a:pPr>
            <a:endParaRPr lang="pt-BR" sz="10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II - </a:t>
            </a:r>
            <a:r>
              <a:rPr lang="pt-BR" spc="-5" dirty="0">
                <a:solidFill>
                  <a:schemeClr val="tx1"/>
                </a:solidFill>
                <a:latin typeface="Segoe UI" panose="020B0502040204020203" pitchFamily="34" charset="0"/>
                <a:cs typeface="Segoe UI" panose="020B0502040204020203" pitchFamily="34" charset="0"/>
              </a:rPr>
              <a:t>para a contratação de serviços técnicos enumerados no art. 13 desta Lei, de natureza  singular, com profissionais ou empresas de notória especialização, vedada a inexigibilidade para  serviços de publicidade e divulgação;</a:t>
            </a:r>
          </a:p>
          <a:p>
            <a:pPr marL="12700" marR="5080" algn="just">
              <a:spcBef>
                <a:spcPts val="95"/>
              </a:spcBef>
              <a:tabLst>
                <a:tab pos="937894" algn="l"/>
              </a:tabLst>
            </a:pPr>
            <a:endParaRPr lang="pt-BR" sz="1000" spc="-5" dirty="0">
              <a:solidFill>
                <a:schemeClr val="tx1"/>
              </a:solidFill>
              <a:latin typeface="Segoe UI" panose="020B0502040204020203" pitchFamily="34" charset="0"/>
              <a:cs typeface="Segoe UI" panose="020B0502040204020203" pitchFamily="34" charset="0"/>
            </a:endParaRPr>
          </a:p>
          <a:p>
            <a:pPr marL="12700" marR="5080" algn="just">
              <a:spcBef>
                <a:spcPts val="95"/>
              </a:spcBef>
              <a:tabLst>
                <a:tab pos="937894" algn="l"/>
              </a:tabLst>
            </a:pPr>
            <a:r>
              <a:rPr lang="pt-BR" b="1" spc="-5" dirty="0">
                <a:solidFill>
                  <a:schemeClr val="tx1"/>
                </a:solidFill>
                <a:latin typeface="Segoe UI" panose="020B0502040204020203" pitchFamily="34" charset="0"/>
                <a:cs typeface="Segoe UI" panose="020B0502040204020203" pitchFamily="34" charset="0"/>
              </a:rPr>
              <a:t>III - </a:t>
            </a:r>
            <a:r>
              <a:rPr lang="pt-BR" spc="-5" dirty="0">
                <a:solidFill>
                  <a:schemeClr val="tx1"/>
                </a:solidFill>
                <a:latin typeface="Segoe UI" panose="020B0502040204020203" pitchFamily="34" charset="0"/>
                <a:cs typeface="Segoe UI" panose="020B0502040204020203" pitchFamily="34" charset="0"/>
              </a:rPr>
              <a:t>para contratação de profissional de qualquer setor artístico, diretamente ou através de empresário exclusivo, desde que consagrado pela crítica especializada ou pela opinião pública.</a:t>
            </a:r>
          </a:p>
        </p:txBody>
      </p:sp>
      <p:sp>
        <p:nvSpPr>
          <p:cNvPr id="13" name="object 64">
            <a:extLst>
              <a:ext uri="{FF2B5EF4-FFF2-40B4-BE49-F238E27FC236}">
                <a16:creationId xmlns:a16="http://schemas.microsoft.com/office/drawing/2014/main" id="{1D7DCB7B-7B06-48AA-84DA-FFEF5C1C644F}"/>
              </a:ext>
            </a:extLst>
          </p:cNvPr>
          <p:cNvSpPr/>
          <p:nvPr/>
        </p:nvSpPr>
        <p:spPr>
          <a:xfrm>
            <a:off x="4887006" y="1816679"/>
            <a:ext cx="2635302" cy="47448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8.666/93</a:t>
            </a:r>
            <a:endParaRPr lang="pt-BR" dirty="0"/>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262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Inexigibilidade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
        <p:nvSpPr>
          <p:cNvPr id="15" name="Retângulo: Cantos Arredondados 14">
            <a:extLst>
              <a:ext uri="{FF2B5EF4-FFF2-40B4-BE49-F238E27FC236}">
                <a16:creationId xmlns:a16="http://schemas.microsoft.com/office/drawing/2014/main" id="{ED471A5F-252B-4CEE-AB87-0F7185C96783}"/>
              </a:ext>
            </a:extLst>
          </p:cNvPr>
          <p:cNvSpPr/>
          <p:nvPr/>
        </p:nvSpPr>
        <p:spPr>
          <a:xfrm>
            <a:off x="506071" y="2017001"/>
            <a:ext cx="11504957" cy="15419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marR="16510" algn="just"/>
            <a:r>
              <a:rPr lang="pt-BR" sz="1700" spc="-5" dirty="0">
                <a:solidFill>
                  <a:schemeClr val="tx1"/>
                </a:solidFill>
                <a:latin typeface="Segoe UI" panose="020B0502040204020203" pitchFamily="34" charset="0"/>
                <a:cs typeface="Segoe UI" panose="020B0502040204020203" pitchFamily="34" charset="0"/>
              </a:rPr>
              <a:t>Art. 25 </a:t>
            </a:r>
            <a:r>
              <a:rPr lang="pt-BR" sz="1700" dirty="0">
                <a:solidFill>
                  <a:schemeClr val="tx1"/>
                </a:solidFill>
                <a:latin typeface="Segoe UI" panose="020B0502040204020203" pitchFamily="34" charset="0"/>
                <a:cs typeface="Segoe UI" panose="020B0502040204020203" pitchFamily="34" charset="0"/>
              </a:rPr>
              <a:t>[...] § </a:t>
            </a:r>
            <a:r>
              <a:rPr lang="pt-BR" sz="1700" spc="-5" dirty="0">
                <a:solidFill>
                  <a:schemeClr val="tx1"/>
                </a:solidFill>
                <a:latin typeface="Segoe UI" panose="020B0502040204020203" pitchFamily="34" charset="0"/>
                <a:cs typeface="Segoe UI" panose="020B0502040204020203" pitchFamily="34" charset="0"/>
              </a:rPr>
              <a:t>1º </a:t>
            </a:r>
            <a:r>
              <a:rPr lang="pt-BR" sz="1700" spc="-10" dirty="0">
                <a:solidFill>
                  <a:schemeClr val="tx1"/>
                </a:solidFill>
                <a:latin typeface="Segoe UI" panose="020B0502040204020203" pitchFamily="34" charset="0"/>
                <a:cs typeface="Segoe UI" panose="020B0502040204020203" pitchFamily="34" charset="0"/>
              </a:rPr>
              <a:t>Considera-se </a:t>
            </a:r>
            <a:r>
              <a:rPr lang="pt-BR" sz="1700" dirty="0">
                <a:solidFill>
                  <a:schemeClr val="tx1"/>
                </a:solidFill>
                <a:latin typeface="Segoe UI" panose="020B0502040204020203" pitchFamily="34" charset="0"/>
                <a:cs typeface="Segoe UI" panose="020B0502040204020203" pitchFamily="34" charset="0"/>
              </a:rPr>
              <a:t>de </a:t>
            </a:r>
            <a:r>
              <a:rPr lang="pt-BR" sz="1700" b="1" spc="-5" dirty="0">
                <a:solidFill>
                  <a:schemeClr val="tx1"/>
                </a:solidFill>
                <a:latin typeface="Segoe UI" panose="020B0502040204020203" pitchFamily="34" charset="0"/>
                <a:cs typeface="Segoe UI" panose="020B0502040204020203" pitchFamily="34" charset="0"/>
              </a:rPr>
              <a:t>notória especialização </a:t>
            </a:r>
            <a:r>
              <a:rPr lang="pt-BR" sz="1700" dirty="0">
                <a:solidFill>
                  <a:schemeClr val="tx1"/>
                </a:solidFill>
                <a:latin typeface="Segoe UI" panose="020B0502040204020203" pitchFamily="34" charset="0"/>
                <a:cs typeface="Segoe UI" panose="020B0502040204020203" pitchFamily="34" charset="0"/>
              </a:rPr>
              <a:t>o </a:t>
            </a:r>
            <a:r>
              <a:rPr lang="pt-BR" sz="1700" spc="-5" dirty="0">
                <a:solidFill>
                  <a:schemeClr val="tx1"/>
                </a:solidFill>
                <a:latin typeface="Segoe UI" panose="020B0502040204020203" pitchFamily="34" charset="0"/>
                <a:cs typeface="Segoe UI" panose="020B0502040204020203" pitchFamily="34" charset="0"/>
              </a:rPr>
              <a:t>profissional ou empresa </a:t>
            </a:r>
            <a:r>
              <a:rPr lang="pt-BR" sz="1700" dirty="0">
                <a:solidFill>
                  <a:schemeClr val="tx1"/>
                </a:solidFill>
                <a:latin typeface="Segoe UI" panose="020B0502040204020203" pitchFamily="34" charset="0"/>
                <a:cs typeface="Segoe UI" panose="020B0502040204020203" pitchFamily="34" charset="0"/>
              </a:rPr>
              <a:t>cujo </a:t>
            </a:r>
            <a:r>
              <a:rPr lang="pt-BR" sz="1700" spc="-5" dirty="0">
                <a:solidFill>
                  <a:schemeClr val="tx1"/>
                </a:solidFill>
                <a:latin typeface="Segoe UI" panose="020B0502040204020203" pitchFamily="34" charset="0"/>
                <a:cs typeface="Segoe UI" panose="020B0502040204020203" pitchFamily="34" charset="0"/>
              </a:rPr>
              <a:t>conceito  </a:t>
            </a:r>
            <a:r>
              <a:rPr lang="pt-BR" sz="1700" b="1" dirty="0">
                <a:solidFill>
                  <a:schemeClr val="tx1"/>
                </a:solidFill>
                <a:latin typeface="Segoe UI" panose="020B0502040204020203" pitchFamily="34" charset="0"/>
                <a:cs typeface="Segoe UI" panose="020B0502040204020203" pitchFamily="34" charset="0"/>
              </a:rPr>
              <a:t>no </a:t>
            </a:r>
            <a:r>
              <a:rPr lang="pt-BR" sz="1700" b="1" spc="-5" dirty="0">
                <a:solidFill>
                  <a:schemeClr val="tx1"/>
                </a:solidFill>
                <a:latin typeface="Segoe UI" panose="020B0502040204020203" pitchFamily="34" charset="0"/>
                <a:cs typeface="Segoe UI" panose="020B0502040204020203" pitchFamily="34" charset="0"/>
              </a:rPr>
              <a:t>campo </a:t>
            </a:r>
            <a:r>
              <a:rPr lang="pt-BR" sz="1700" b="1" dirty="0">
                <a:solidFill>
                  <a:schemeClr val="tx1"/>
                </a:solidFill>
                <a:latin typeface="Segoe UI" panose="020B0502040204020203" pitchFamily="34" charset="0"/>
                <a:cs typeface="Segoe UI" panose="020B0502040204020203" pitchFamily="34" charset="0"/>
              </a:rPr>
              <a:t>de </a:t>
            </a:r>
            <a:r>
              <a:rPr lang="pt-BR" sz="1700" b="1" spc="-5" dirty="0">
                <a:solidFill>
                  <a:schemeClr val="tx1"/>
                </a:solidFill>
                <a:latin typeface="Segoe UI" panose="020B0502040204020203" pitchFamily="34" charset="0"/>
                <a:cs typeface="Segoe UI" panose="020B0502040204020203" pitchFamily="34" charset="0"/>
              </a:rPr>
              <a:t>sua especialidade</a:t>
            </a:r>
            <a:r>
              <a:rPr lang="pt-BR" sz="1700" spc="-5" dirty="0">
                <a:solidFill>
                  <a:schemeClr val="tx1"/>
                </a:solidFill>
                <a:latin typeface="Segoe UI" panose="020B0502040204020203" pitchFamily="34" charset="0"/>
                <a:cs typeface="Segoe UI" panose="020B0502040204020203" pitchFamily="34" charset="0"/>
              </a:rPr>
              <a:t>, decorrente </a:t>
            </a:r>
            <a:r>
              <a:rPr lang="pt-BR" sz="1700" dirty="0">
                <a:solidFill>
                  <a:schemeClr val="tx1"/>
                </a:solidFill>
                <a:latin typeface="Segoe UI" panose="020B0502040204020203" pitchFamily="34" charset="0"/>
                <a:cs typeface="Segoe UI" panose="020B0502040204020203" pitchFamily="34" charset="0"/>
              </a:rPr>
              <a:t>de </a:t>
            </a:r>
            <a:r>
              <a:rPr lang="pt-BR" sz="1700" spc="-5" dirty="0">
                <a:solidFill>
                  <a:schemeClr val="tx1"/>
                </a:solidFill>
                <a:latin typeface="Segoe UI" panose="020B0502040204020203" pitchFamily="34" charset="0"/>
                <a:cs typeface="Segoe UI" panose="020B0502040204020203" pitchFamily="34" charset="0"/>
              </a:rPr>
              <a:t>desempenho </a:t>
            </a:r>
            <a:r>
              <a:rPr lang="pt-BR" sz="1700" spc="-35" dirty="0">
                <a:solidFill>
                  <a:schemeClr val="tx1"/>
                </a:solidFill>
                <a:latin typeface="Segoe UI" panose="020B0502040204020203" pitchFamily="34" charset="0"/>
                <a:cs typeface="Segoe UI" panose="020B0502040204020203" pitchFamily="34" charset="0"/>
              </a:rPr>
              <a:t>anterior, </a:t>
            </a:r>
            <a:r>
              <a:rPr lang="pt-BR" sz="1700" spc="-5" dirty="0">
                <a:solidFill>
                  <a:schemeClr val="tx1"/>
                </a:solidFill>
                <a:latin typeface="Segoe UI" panose="020B0502040204020203" pitchFamily="34" charset="0"/>
                <a:cs typeface="Segoe UI" panose="020B0502040204020203" pitchFamily="34" charset="0"/>
              </a:rPr>
              <a:t>estudos, experiências,  publicações, </a:t>
            </a:r>
            <a:r>
              <a:rPr lang="pt-BR" sz="1700" spc="-10" dirty="0">
                <a:solidFill>
                  <a:schemeClr val="tx1"/>
                </a:solidFill>
                <a:latin typeface="Segoe UI" panose="020B0502040204020203" pitchFamily="34" charset="0"/>
                <a:cs typeface="Segoe UI" panose="020B0502040204020203" pitchFamily="34" charset="0"/>
              </a:rPr>
              <a:t>organização, aparelhamento, </a:t>
            </a:r>
            <a:r>
              <a:rPr lang="pt-BR" sz="1700" spc="-5" dirty="0">
                <a:solidFill>
                  <a:schemeClr val="tx1"/>
                </a:solidFill>
                <a:latin typeface="Segoe UI" panose="020B0502040204020203" pitchFamily="34" charset="0"/>
                <a:cs typeface="Segoe UI" panose="020B0502040204020203" pitchFamily="34" charset="0"/>
              </a:rPr>
              <a:t>equipe técnica, ou de </a:t>
            </a:r>
            <a:r>
              <a:rPr lang="pt-BR" sz="1700" dirty="0">
                <a:solidFill>
                  <a:schemeClr val="tx1"/>
                </a:solidFill>
                <a:latin typeface="Segoe UI" panose="020B0502040204020203" pitchFamily="34" charset="0"/>
                <a:cs typeface="Segoe UI" panose="020B0502040204020203" pitchFamily="34" charset="0"/>
              </a:rPr>
              <a:t>outros </a:t>
            </a:r>
            <a:r>
              <a:rPr lang="pt-BR" sz="1700" spc="-5" dirty="0">
                <a:solidFill>
                  <a:schemeClr val="tx1"/>
                </a:solidFill>
                <a:latin typeface="Segoe UI" panose="020B0502040204020203" pitchFamily="34" charset="0"/>
                <a:cs typeface="Segoe UI" panose="020B0502040204020203" pitchFamily="34" charset="0"/>
              </a:rPr>
              <a:t>requisitos relacionados </a:t>
            </a:r>
            <a:r>
              <a:rPr lang="pt-BR" sz="1700" dirty="0">
                <a:solidFill>
                  <a:schemeClr val="tx1"/>
                </a:solidFill>
                <a:latin typeface="Segoe UI" panose="020B0502040204020203" pitchFamily="34" charset="0"/>
                <a:cs typeface="Segoe UI" panose="020B0502040204020203" pitchFamily="34" charset="0"/>
              </a:rPr>
              <a:t>com  suas </a:t>
            </a:r>
            <a:r>
              <a:rPr lang="pt-BR" sz="1700" spc="-5" dirty="0">
                <a:solidFill>
                  <a:schemeClr val="tx1"/>
                </a:solidFill>
                <a:latin typeface="Segoe UI" panose="020B0502040204020203" pitchFamily="34" charset="0"/>
                <a:cs typeface="Segoe UI" panose="020B0502040204020203" pitchFamily="34" charset="0"/>
              </a:rPr>
              <a:t>atividades, permita </a:t>
            </a:r>
            <a:r>
              <a:rPr lang="pt-BR" sz="1700" dirty="0">
                <a:solidFill>
                  <a:schemeClr val="tx1"/>
                </a:solidFill>
                <a:latin typeface="Segoe UI" panose="020B0502040204020203" pitchFamily="34" charset="0"/>
                <a:cs typeface="Segoe UI" panose="020B0502040204020203" pitchFamily="34" charset="0"/>
              </a:rPr>
              <a:t>inferir </a:t>
            </a:r>
            <a:r>
              <a:rPr lang="pt-BR" sz="1700" spc="-5" dirty="0">
                <a:solidFill>
                  <a:schemeClr val="tx1"/>
                </a:solidFill>
                <a:latin typeface="Segoe UI" panose="020B0502040204020203" pitchFamily="34" charset="0"/>
                <a:cs typeface="Segoe UI" panose="020B0502040204020203" pitchFamily="34" charset="0"/>
              </a:rPr>
              <a:t>que </a:t>
            </a:r>
            <a:r>
              <a:rPr lang="pt-BR" sz="1700" dirty="0">
                <a:solidFill>
                  <a:schemeClr val="tx1"/>
                </a:solidFill>
                <a:latin typeface="Segoe UI" panose="020B0502040204020203" pitchFamily="34" charset="0"/>
                <a:cs typeface="Segoe UI" panose="020B0502040204020203" pitchFamily="34" charset="0"/>
              </a:rPr>
              <a:t>o </a:t>
            </a:r>
            <a:r>
              <a:rPr lang="pt-BR" sz="1700" spc="-5" dirty="0">
                <a:solidFill>
                  <a:schemeClr val="tx1"/>
                </a:solidFill>
                <a:latin typeface="Segoe UI" panose="020B0502040204020203" pitchFamily="34" charset="0"/>
                <a:cs typeface="Segoe UI" panose="020B0502040204020203" pitchFamily="34" charset="0"/>
              </a:rPr>
              <a:t>seu </a:t>
            </a:r>
            <a:r>
              <a:rPr lang="pt-BR" sz="1700" spc="-10" dirty="0">
                <a:solidFill>
                  <a:schemeClr val="tx1"/>
                </a:solidFill>
                <a:latin typeface="Segoe UI" panose="020B0502040204020203" pitchFamily="34" charset="0"/>
                <a:cs typeface="Segoe UI" panose="020B0502040204020203" pitchFamily="34" charset="0"/>
              </a:rPr>
              <a:t>trabalho </a:t>
            </a:r>
            <a:r>
              <a:rPr lang="pt-BR" sz="1700" dirty="0">
                <a:solidFill>
                  <a:schemeClr val="tx1"/>
                </a:solidFill>
                <a:latin typeface="Segoe UI" panose="020B0502040204020203" pitchFamily="34" charset="0"/>
                <a:cs typeface="Segoe UI" panose="020B0502040204020203" pitchFamily="34" charset="0"/>
              </a:rPr>
              <a:t>é </a:t>
            </a:r>
            <a:r>
              <a:rPr lang="pt-BR" sz="1700" b="1" spc="-5" dirty="0">
                <a:solidFill>
                  <a:schemeClr val="tx1"/>
                </a:solidFill>
                <a:latin typeface="Segoe UI" panose="020B0502040204020203" pitchFamily="34" charset="0"/>
                <a:cs typeface="Segoe UI" panose="020B0502040204020203" pitchFamily="34" charset="0"/>
              </a:rPr>
              <a:t>essencial </a:t>
            </a:r>
            <a:r>
              <a:rPr lang="pt-BR" sz="1700" b="1" dirty="0">
                <a:solidFill>
                  <a:schemeClr val="tx1"/>
                </a:solidFill>
                <a:latin typeface="Segoe UI" panose="020B0502040204020203" pitchFamily="34" charset="0"/>
                <a:cs typeface="Segoe UI" panose="020B0502040204020203" pitchFamily="34" charset="0"/>
              </a:rPr>
              <a:t>e </a:t>
            </a:r>
            <a:r>
              <a:rPr lang="pt-BR" sz="1700" b="1" spc="-5" dirty="0">
                <a:solidFill>
                  <a:schemeClr val="tx1"/>
                </a:solidFill>
                <a:latin typeface="Segoe UI" panose="020B0502040204020203" pitchFamily="34" charset="0"/>
                <a:cs typeface="Segoe UI" panose="020B0502040204020203" pitchFamily="34" charset="0"/>
              </a:rPr>
              <a:t>indiscutivelmente </a:t>
            </a:r>
            <a:r>
              <a:rPr lang="pt-BR" sz="1700" b="1" dirty="0">
                <a:solidFill>
                  <a:schemeClr val="tx1"/>
                </a:solidFill>
                <a:latin typeface="Segoe UI" panose="020B0502040204020203" pitchFamily="34" charset="0"/>
                <a:cs typeface="Segoe UI" panose="020B0502040204020203" pitchFamily="34" charset="0"/>
              </a:rPr>
              <a:t>o </a:t>
            </a:r>
            <a:r>
              <a:rPr lang="pt-BR" sz="1700" b="1" spc="-10" dirty="0">
                <a:solidFill>
                  <a:schemeClr val="tx1"/>
                </a:solidFill>
                <a:latin typeface="Segoe UI" panose="020B0502040204020203" pitchFamily="34" charset="0"/>
                <a:cs typeface="Segoe UI" panose="020B0502040204020203" pitchFamily="34" charset="0"/>
              </a:rPr>
              <a:t>mais  </a:t>
            </a:r>
            <a:r>
              <a:rPr lang="pt-BR" sz="1700" b="1" spc="-5" dirty="0">
                <a:solidFill>
                  <a:schemeClr val="tx1"/>
                </a:solidFill>
                <a:latin typeface="Segoe UI" panose="020B0502040204020203" pitchFamily="34" charset="0"/>
                <a:cs typeface="Segoe UI" panose="020B0502040204020203" pitchFamily="34" charset="0"/>
              </a:rPr>
              <a:t>adequado </a:t>
            </a:r>
            <a:r>
              <a:rPr lang="pt-BR" sz="1700" b="1" dirty="0">
                <a:solidFill>
                  <a:schemeClr val="tx1"/>
                </a:solidFill>
                <a:latin typeface="Segoe UI" panose="020B0502040204020203" pitchFamily="34" charset="0"/>
                <a:cs typeface="Segoe UI" panose="020B0502040204020203" pitchFamily="34" charset="0"/>
              </a:rPr>
              <a:t>à </a:t>
            </a:r>
            <a:r>
              <a:rPr lang="pt-BR" sz="1700" b="1" spc="-5" dirty="0">
                <a:solidFill>
                  <a:schemeClr val="tx1"/>
                </a:solidFill>
                <a:latin typeface="Segoe UI" panose="020B0502040204020203" pitchFamily="34" charset="0"/>
                <a:cs typeface="Segoe UI" panose="020B0502040204020203" pitchFamily="34" charset="0"/>
              </a:rPr>
              <a:t>plena satisfação </a:t>
            </a:r>
            <a:r>
              <a:rPr lang="pt-BR" sz="1700" b="1" dirty="0">
                <a:solidFill>
                  <a:schemeClr val="tx1"/>
                </a:solidFill>
                <a:latin typeface="Segoe UI" panose="020B0502040204020203" pitchFamily="34" charset="0"/>
                <a:cs typeface="Segoe UI" panose="020B0502040204020203" pitchFamily="34" charset="0"/>
              </a:rPr>
              <a:t>do objeto do</a:t>
            </a:r>
            <a:r>
              <a:rPr lang="pt-BR" sz="1700" b="1" spc="25" dirty="0">
                <a:solidFill>
                  <a:schemeClr val="tx1"/>
                </a:solidFill>
                <a:latin typeface="Segoe UI" panose="020B0502040204020203" pitchFamily="34" charset="0"/>
                <a:cs typeface="Segoe UI" panose="020B0502040204020203" pitchFamily="34" charset="0"/>
              </a:rPr>
              <a:t> </a:t>
            </a:r>
            <a:r>
              <a:rPr lang="pt-BR" sz="1700" b="1" spc="-5" dirty="0">
                <a:solidFill>
                  <a:schemeClr val="tx1"/>
                </a:solidFill>
                <a:latin typeface="Segoe UI" panose="020B0502040204020203" pitchFamily="34" charset="0"/>
                <a:cs typeface="Segoe UI" panose="020B0502040204020203" pitchFamily="34" charset="0"/>
              </a:rPr>
              <a:t>contrato.</a:t>
            </a:r>
            <a:endParaRPr lang="pt-BR" sz="1700" dirty="0">
              <a:solidFill>
                <a:schemeClr val="tx1"/>
              </a:solidFill>
              <a:latin typeface="Segoe UI" panose="020B0502040204020203" pitchFamily="34" charset="0"/>
              <a:cs typeface="Segoe UI" panose="020B0502040204020203" pitchFamily="34" charset="0"/>
            </a:endParaRPr>
          </a:p>
          <a:p>
            <a:pPr marL="12700" marR="16510" algn="just">
              <a:lnSpc>
                <a:spcPct val="100000"/>
              </a:lnSpc>
            </a:pPr>
            <a:endParaRPr lang="pt-BR" sz="1400"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8" name="Retângulo: Cantos Arredondados 7">
            <a:extLst>
              <a:ext uri="{FF2B5EF4-FFF2-40B4-BE49-F238E27FC236}">
                <a16:creationId xmlns:a16="http://schemas.microsoft.com/office/drawing/2014/main" id="{979F5F9E-7510-4EB7-B13A-578E3EE13A3A}"/>
              </a:ext>
            </a:extLst>
          </p:cNvPr>
          <p:cNvSpPr/>
          <p:nvPr/>
        </p:nvSpPr>
        <p:spPr>
          <a:xfrm>
            <a:off x="452178" y="4239201"/>
            <a:ext cx="11504957" cy="256748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Art. 13.  </a:t>
            </a:r>
            <a:r>
              <a:rPr lang="pt-BR" sz="1700" dirty="0">
                <a:solidFill>
                  <a:schemeClr val="tx1"/>
                </a:solidFill>
                <a:latin typeface="Segoe UI" panose="020B0502040204020203" pitchFamily="34" charset="0"/>
                <a:cs typeface="Segoe UI" panose="020B0502040204020203" pitchFamily="34" charset="0"/>
              </a:rPr>
              <a:t>Para os fins desta Lei, consideram-se serviços técnicos profissionais especializados os trabalhos relativos a:</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 </a:t>
            </a:r>
            <a:r>
              <a:rPr lang="pt-BR" sz="1700" dirty="0">
                <a:solidFill>
                  <a:schemeClr val="tx1"/>
                </a:solidFill>
                <a:latin typeface="Segoe UI" panose="020B0502040204020203" pitchFamily="34" charset="0"/>
                <a:cs typeface="Segoe UI" panose="020B0502040204020203" pitchFamily="34" charset="0"/>
              </a:rPr>
              <a:t>- estudos técnicos, planejamentos e projetos básicos ou executivos;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II - </a:t>
            </a:r>
            <a:r>
              <a:rPr lang="pt-BR" sz="1700" dirty="0">
                <a:solidFill>
                  <a:schemeClr val="tx1"/>
                </a:solidFill>
                <a:latin typeface="Segoe UI" panose="020B0502040204020203" pitchFamily="34" charset="0"/>
                <a:cs typeface="Segoe UI" panose="020B0502040204020203" pitchFamily="34" charset="0"/>
              </a:rPr>
              <a:t>pareceres, perícias e avaliações em geral;</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III - </a:t>
            </a:r>
            <a:r>
              <a:rPr lang="pt-BR" sz="1700" dirty="0">
                <a:solidFill>
                  <a:schemeClr val="tx1"/>
                </a:solidFill>
                <a:latin typeface="Segoe UI" panose="020B0502040204020203" pitchFamily="34" charset="0"/>
                <a:cs typeface="Segoe UI" panose="020B0502040204020203" pitchFamily="34" charset="0"/>
              </a:rPr>
              <a:t>assessorias ou consultorias técnicas e auditorias financeiras ou tributárias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IV - </a:t>
            </a:r>
            <a:r>
              <a:rPr lang="pt-BR" sz="1700" dirty="0">
                <a:solidFill>
                  <a:schemeClr val="tx1"/>
                </a:solidFill>
                <a:latin typeface="Segoe UI" panose="020B0502040204020203" pitchFamily="34" charset="0"/>
                <a:cs typeface="Segoe UI" panose="020B0502040204020203" pitchFamily="34" charset="0"/>
              </a:rPr>
              <a:t>fiscalização, supervisão ou gerenciamento de obras ou serviços;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V - </a:t>
            </a:r>
            <a:r>
              <a:rPr lang="pt-BR" sz="1700" dirty="0">
                <a:solidFill>
                  <a:schemeClr val="tx1"/>
                </a:solidFill>
                <a:latin typeface="Segoe UI" panose="020B0502040204020203" pitchFamily="34" charset="0"/>
                <a:cs typeface="Segoe UI" panose="020B0502040204020203" pitchFamily="34" charset="0"/>
              </a:rPr>
              <a:t>patrocínio ou defesa de causas judiciais ou administrativas;</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VI - </a:t>
            </a:r>
            <a:r>
              <a:rPr lang="pt-BR" sz="1700" dirty="0">
                <a:solidFill>
                  <a:schemeClr val="tx1"/>
                </a:solidFill>
                <a:latin typeface="Segoe UI" panose="020B0502040204020203" pitchFamily="34" charset="0"/>
                <a:cs typeface="Segoe UI" panose="020B0502040204020203" pitchFamily="34" charset="0"/>
              </a:rPr>
              <a:t>treinamento e aperfeiçoamento de pessoal;</a:t>
            </a:r>
          </a:p>
          <a:p>
            <a:pPr marL="12700" algn="just">
              <a:lnSpc>
                <a:spcPct val="100000"/>
              </a:lnSpc>
            </a:pPr>
            <a:r>
              <a:rPr lang="pt-BR" sz="1700" b="1" dirty="0">
                <a:solidFill>
                  <a:schemeClr val="tx1"/>
                </a:solidFill>
                <a:latin typeface="Segoe UI" panose="020B0502040204020203" pitchFamily="34" charset="0"/>
                <a:cs typeface="Segoe UI" panose="020B0502040204020203" pitchFamily="34" charset="0"/>
              </a:rPr>
              <a:t>VII </a:t>
            </a:r>
            <a:r>
              <a:rPr lang="pt-BR" sz="1700" dirty="0">
                <a:solidFill>
                  <a:schemeClr val="tx1"/>
                </a:solidFill>
                <a:latin typeface="Segoe UI" panose="020B0502040204020203" pitchFamily="34" charset="0"/>
                <a:cs typeface="Segoe UI" panose="020B0502040204020203" pitchFamily="34" charset="0"/>
              </a:rPr>
              <a:t>- restauração de obras de arte e bens de valor histórico.</a:t>
            </a:r>
          </a:p>
        </p:txBody>
      </p:sp>
      <p:sp>
        <p:nvSpPr>
          <p:cNvPr id="9" name="object 64">
            <a:extLst>
              <a:ext uri="{FF2B5EF4-FFF2-40B4-BE49-F238E27FC236}">
                <a16:creationId xmlns:a16="http://schemas.microsoft.com/office/drawing/2014/main" id="{F9BEDCD2-B7A6-44F4-B95C-BCC1F5C29AA5}"/>
              </a:ext>
            </a:extLst>
          </p:cNvPr>
          <p:cNvSpPr/>
          <p:nvPr/>
        </p:nvSpPr>
        <p:spPr>
          <a:xfrm>
            <a:off x="8834557" y="1470082"/>
            <a:ext cx="2635302" cy="7259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8.666/93</a:t>
            </a:r>
          </a:p>
          <a:p>
            <a:pPr algn="ctr"/>
            <a:r>
              <a:rPr lang="pt-BR" dirty="0">
                <a:latin typeface="Segoe UI Semibold" panose="020B0702040204020203" pitchFamily="34" charset="0"/>
              </a:rPr>
              <a:t>Notória Especialização</a:t>
            </a:r>
            <a:endParaRPr lang="pt-BR" dirty="0"/>
          </a:p>
        </p:txBody>
      </p:sp>
      <p:sp>
        <p:nvSpPr>
          <p:cNvPr id="10" name="object 64">
            <a:extLst>
              <a:ext uri="{FF2B5EF4-FFF2-40B4-BE49-F238E27FC236}">
                <a16:creationId xmlns:a16="http://schemas.microsoft.com/office/drawing/2014/main" id="{0BE327B5-A50D-4627-A0DB-B1CCA10DFE64}"/>
              </a:ext>
            </a:extLst>
          </p:cNvPr>
          <p:cNvSpPr/>
          <p:nvPr/>
        </p:nvSpPr>
        <p:spPr>
          <a:xfrm>
            <a:off x="7944968" y="3711271"/>
            <a:ext cx="3742206" cy="7259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8.666/93</a:t>
            </a:r>
          </a:p>
          <a:p>
            <a:pPr algn="ctr"/>
            <a:r>
              <a:rPr lang="pt-BR" dirty="0">
                <a:latin typeface="Segoe UI Semibold" panose="020B0702040204020203" pitchFamily="34" charset="0"/>
              </a:rPr>
              <a:t>Serviços Técnicos Especializados</a:t>
            </a:r>
            <a:endParaRPr lang="pt-BR" dirty="0"/>
          </a:p>
        </p:txBody>
      </p:sp>
    </p:spTree>
    <p:extLst>
      <p:ext uri="{BB962C8B-B14F-4D97-AF65-F5344CB8AC3E}">
        <p14:creationId xmlns:p14="http://schemas.microsoft.com/office/powerpoint/2010/main" val="416763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Inexigibilidade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5" name="Retângulo 4">
            <a:extLst>
              <a:ext uri="{FF2B5EF4-FFF2-40B4-BE49-F238E27FC236}">
                <a16:creationId xmlns:a16="http://schemas.microsoft.com/office/drawing/2014/main" id="{C626401F-2EA1-4624-8797-4B615C63B64C}"/>
              </a:ext>
            </a:extLst>
          </p:cNvPr>
          <p:cNvSpPr/>
          <p:nvPr/>
        </p:nvSpPr>
        <p:spPr>
          <a:xfrm>
            <a:off x="7920405" y="5932910"/>
            <a:ext cx="4178600" cy="1015663"/>
          </a:xfrm>
          <a:prstGeom prst="rect">
            <a:avLst/>
          </a:prstGeom>
        </p:spPr>
        <p:txBody>
          <a:bodyPr wrap="square">
            <a:spAutoFit/>
          </a:bodyPr>
          <a:lstStyle/>
          <a:p>
            <a:pPr>
              <a:lnSpc>
                <a:spcPct val="100000"/>
              </a:lnSpc>
              <a:spcBef>
                <a:spcPts val="35"/>
              </a:spcBef>
            </a:pPr>
            <a:endParaRPr lang="pt-BR" sz="1500" dirty="0">
              <a:latin typeface="Segoe UI" panose="020B0502040204020203" pitchFamily="34" charset="0"/>
              <a:cs typeface="Segoe UI" panose="020B0502040204020203" pitchFamily="34" charset="0"/>
            </a:endParaRPr>
          </a:p>
          <a:p>
            <a:pPr>
              <a:lnSpc>
                <a:spcPct val="100000"/>
              </a:lnSpc>
              <a:spcBef>
                <a:spcPts val="30"/>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2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a:p>
            <a:pPr>
              <a:lnSpc>
                <a:spcPct val="100000"/>
              </a:lnSpc>
              <a:spcBef>
                <a:spcPts val="35"/>
              </a:spcBef>
              <a:buClr>
                <a:srgbClr val="FFFFFF"/>
              </a:buClr>
              <a:buFont typeface="Verdana"/>
              <a:buChar char="-"/>
            </a:pPr>
            <a:endParaRPr lang="pt-BR" sz="1500" dirty="0">
              <a:latin typeface="Segoe UI" panose="020B0502040204020203" pitchFamily="34" charset="0"/>
              <a:cs typeface="Segoe UI" panose="020B0502040204020203" pitchFamily="34" charset="0"/>
            </a:endParaRPr>
          </a:p>
        </p:txBody>
      </p:sp>
      <p:sp>
        <p:nvSpPr>
          <p:cNvPr id="15" name="Retângulo: Cantos Arredondados 14">
            <a:extLst>
              <a:ext uri="{FF2B5EF4-FFF2-40B4-BE49-F238E27FC236}">
                <a16:creationId xmlns:a16="http://schemas.microsoft.com/office/drawing/2014/main" id="{ED471A5F-252B-4CEE-AB87-0F7185C96783}"/>
              </a:ext>
            </a:extLst>
          </p:cNvPr>
          <p:cNvSpPr/>
          <p:nvPr/>
        </p:nvSpPr>
        <p:spPr>
          <a:xfrm>
            <a:off x="452178" y="2309331"/>
            <a:ext cx="5419233" cy="3161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marR="16510" algn="just"/>
            <a:r>
              <a:rPr lang="pt-BR" spc="-5" dirty="0">
                <a:solidFill>
                  <a:schemeClr val="tx1"/>
                </a:solidFill>
                <a:latin typeface="Segoe UI" panose="020B0502040204020203" pitchFamily="34" charset="0"/>
                <a:cs typeface="Segoe UI" panose="020B0502040204020203" pitchFamily="34" charset="0"/>
              </a:rPr>
              <a:t>“A inviabilidade de competição para a  contratação de serviços técnicos, a que  alude o inciso II do art. 25 da Lei nº 8.666/1993, decorre da presença  simultânea de três requisitos: serviço técnico especializado, entre os  mencionados no art. 13 da referida lei, natureza singular do serviço e notória  especialização do contratado.”</a:t>
            </a:r>
            <a:endParaRPr lang="pt-BR" dirty="0">
              <a:solidFill>
                <a:schemeClr val="tx1"/>
              </a:solidFill>
              <a:latin typeface="Segoe UI" panose="020B0502040204020203" pitchFamily="34" charset="0"/>
              <a:cs typeface="Segoe UI" panose="020B0502040204020203" pitchFamily="34" charset="0"/>
            </a:endParaRP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9" name="object 64">
            <a:extLst>
              <a:ext uri="{FF2B5EF4-FFF2-40B4-BE49-F238E27FC236}">
                <a16:creationId xmlns:a16="http://schemas.microsoft.com/office/drawing/2014/main" id="{F9BEDCD2-B7A6-44F4-B95C-BCC1F5C29AA5}"/>
              </a:ext>
            </a:extLst>
          </p:cNvPr>
          <p:cNvSpPr/>
          <p:nvPr/>
        </p:nvSpPr>
        <p:spPr>
          <a:xfrm>
            <a:off x="1844143" y="1972655"/>
            <a:ext cx="2635302" cy="51038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Súmula nº 252 - TCU</a:t>
            </a:r>
            <a:endParaRPr lang="pt-BR" dirty="0"/>
          </a:p>
        </p:txBody>
      </p:sp>
      <p:sp>
        <p:nvSpPr>
          <p:cNvPr id="11" name="Retângulo: Cantos Arredondados 10">
            <a:extLst>
              <a:ext uri="{FF2B5EF4-FFF2-40B4-BE49-F238E27FC236}">
                <a16:creationId xmlns:a16="http://schemas.microsoft.com/office/drawing/2014/main" id="{F7CBF38B-20E5-4EF6-BD7E-111B62153A99}"/>
              </a:ext>
            </a:extLst>
          </p:cNvPr>
          <p:cNvSpPr/>
          <p:nvPr/>
        </p:nvSpPr>
        <p:spPr>
          <a:xfrm>
            <a:off x="6096000" y="2309331"/>
            <a:ext cx="6003005" cy="3161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pPr>
            <a:endParaRPr lang="pt-BR" dirty="0">
              <a:solidFill>
                <a:schemeClr val="tx1"/>
              </a:solidFill>
              <a:latin typeface="Segoe UI" panose="020B0502040204020203" pitchFamily="34" charset="0"/>
              <a:cs typeface="Segoe UI" panose="020B0502040204020203" pitchFamily="34" charset="0"/>
            </a:endParaRPr>
          </a:p>
          <a:p>
            <a:pPr marL="12700" marR="16510" algn="just"/>
            <a:r>
              <a:rPr lang="pt-BR" spc="-5" dirty="0">
                <a:solidFill>
                  <a:schemeClr val="tx1"/>
                </a:solidFill>
                <a:latin typeface="Segoe UI" panose="020B0502040204020203" pitchFamily="34" charset="0"/>
                <a:cs typeface="Segoe UI" panose="020B0502040204020203" pitchFamily="34" charset="0"/>
              </a:rPr>
              <a:t>“A inexigibilidade de licitação para a  contratação de serviços técnicos com  pessoas físicas ou jurídicas de notória  especialização somente é cabível quando  se tratar de serviço de natureza singular,  capaz de exigir, na seleção do executor de  confiança, grau de subjetividade  insuscetível de ser medido pelos critérios  objetivos de qualificação inerentes ao  processo de licitação, nos termos do art.</a:t>
            </a:r>
          </a:p>
          <a:p>
            <a:pPr marL="12700" marR="16510" algn="just"/>
            <a:r>
              <a:rPr lang="pt-BR" spc="-5" dirty="0">
                <a:solidFill>
                  <a:schemeClr val="tx1"/>
                </a:solidFill>
                <a:latin typeface="Segoe UI" panose="020B0502040204020203" pitchFamily="34" charset="0"/>
                <a:cs typeface="Segoe UI" panose="020B0502040204020203" pitchFamily="34" charset="0"/>
              </a:rPr>
              <a:t>25, inciso II, da Lei nº 8.666/1993.”</a:t>
            </a:r>
          </a:p>
          <a:p>
            <a:pPr marL="12700" algn="just">
              <a:spcBef>
                <a:spcPts val="100"/>
              </a:spcBef>
              <a:tabLst>
                <a:tab pos="643255" algn="l"/>
              </a:tabLst>
            </a:pPr>
            <a:endParaRPr lang="pt-BR" sz="1400" b="1" dirty="0">
              <a:solidFill>
                <a:schemeClr val="tx1"/>
              </a:solidFill>
              <a:latin typeface="Segoe UI" panose="020B0502040204020203" pitchFamily="34" charset="0"/>
              <a:cs typeface="Segoe UI" panose="020B0502040204020203" pitchFamily="34" charset="0"/>
            </a:endParaRPr>
          </a:p>
        </p:txBody>
      </p:sp>
      <p:sp>
        <p:nvSpPr>
          <p:cNvPr id="12" name="object 64">
            <a:extLst>
              <a:ext uri="{FF2B5EF4-FFF2-40B4-BE49-F238E27FC236}">
                <a16:creationId xmlns:a16="http://schemas.microsoft.com/office/drawing/2014/main" id="{976F7151-7949-4D27-92C0-9988F75BC2F4}"/>
              </a:ext>
            </a:extLst>
          </p:cNvPr>
          <p:cNvSpPr/>
          <p:nvPr/>
        </p:nvSpPr>
        <p:spPr>
          <a:xfrm>
            <a:off x="7779851" y="1972655"/>
            <a:ext cx="2635302" cy="51038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Súmula nº 264 - TCU</a:t>
            </a:r>
            <a:endParaRPr lang="pt-BR" dirty="0"/>
          </a:p>
        </p:txBody>
      </p:sp>
      <p:sp>
        <p:nvSpPr>
          <p:cNvPr id="2" name="Retângulo 1">
            <a:extLst>
              <a:ext uri="{FF2B5EF4-FFF2-40B4-BE49-F238E27FC236}">
                <a16:creationId xmlns:a16="http://schemas.microsoft.com/office/drawing/2014/main" id="{2BBFAD56-1EC0-41FE-A533-F917B63D2A83}"/>
              </a:ext>
            </a:extLst>
          </p:cNvPr>
          <p:cNvSpPr/>
          <p:nvPr/>
        </p:nvSpPr>
        <p:spPr>
          <a:xfrm>
            <a:off x="1844143" y="5675779"/>
            <a:ext cx="9243509" cy="1084912"/>
          </a:xfrm>
          <a:prstGeom prst="rect">
            <a:avLst/>
          </a:prstGeom>
        </p:spPr>
        <p:txBody>
          <a:bodyPr wrap="square">
            <a:spAutoFit/>
          </a:bodyPr>
          <a:lstStyle/>
          <a:p>
            <a:pPr marL="558800" indent="-285750" algn="just">
              <a:buFont typeface="Arial" panose="020B0604020202020204" pitchFamily="34" charset="0"/>
              <a:buChar char="•"/>
            </a:pPr>
            <a:r>
              <a:rPr lang="pt-BR" spc="-5" dirty="0">
                <a:latin typeface="Segoe UI" panose="020B0502040204020203" pitchFamily="34" charset="0"/>
                <a:cs typeface="Segoe UI" panose="020B0502040204020203" pitchFamily="34" charset="0"/>
              </a:rPr>
              <a:t>Exemplos: perícias, pareceres, avaliações, auditorias financeiras, contratação de  capacitação, aperfeiçoamento e treinamento; consultorias (jurídica, contábil,  técnicas), publicações periódicas e revistas técnicas especializadas, </a:t>
            </a:r>
            <a:r>
              <a:rPr lang="pt-BR" spc="-5" dirty="0" err="1">
                <a:latin typeface="Segoe UI" panose="020B0502040204020203" pitchFamily="34" charset="0"/>
                <a:cs typeface="Segoe UI" panose="020B0502040204020203" pitchFamily="34" charset="0"/>
              </a:rPr>
              <a:t>etc</a:t>
            </a:r>
            <a:endParaRPr lang="pt-BR" spc="-5" dirty="0">
              <a:latin typeface="Segoe UI" panose="020B0502040204020203" pitchFamily="34" charset="0"/>
              <a:cs typeface="Segoe UI" panose="020B0502040204020203" pitchFamily="34" charset="0"/>
            </a:endParaRPr>
          </a:p>
          <a:p>
            <a:pPr marL="558800" indent="-285750" algn="just">
              <a:buFont typeface="Arial" panose="020B0604020202020204" pitchFamily="34" charset="0"/>
              <a:buChar char="•"/>
            </a:pPr>
            <a:endParaRPr lang="pt-BR" sz="1050" spc="-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562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Contratações Diretas  (dispensa e inexigibilidade de  licitação pública)</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Dispensa de licitação pública</a:t>
            </a: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15" name="Retângulo: Cantos Arredondados 14">
            <a:extLst>
              <a:ext uri="{FF2B5EF4-FFF2-40B4-BE49-F238E27FC236}">
                <a16:creationId xmlns:a16="http://schemas.microsoft.com/office/drawing/2014/main" id="{ED471A5F-252B-4CEE-AB87-0F7185C96783}"/>
              </a:ext>
            </a:extLst>
          </p:cNvPr>
          <p:cNvSpPr/>
          <p:nvPr/>
        </p:nvSpPr>
        <p:spPr>
          <a:xfrm>
            <a:off x="201652" y="2054138"/>
            <a:ext cx="7306053" cy="460691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16510" algn="just"/>
            <a:r>
              <a:rPr lang="pt-BR" sz="1700" spc="-5" dirty="0">
                <a:solidFill>
                  <a:schemeClr val="tx1"/>
                </a:solidFill>
                <a:latin typeface="Segoe UI" panose="020B0502040204020203" pitchFamily="34" charset="0"/>
                <a:cs typeface="Segoe UI" panose="020B0502040204020203" pitchFamily="34" charset="0"/>
              </a:rPr>
              <a:t>  São 34 hipóteses:</a:t>
            </a:r>
          </a:p>
          <a:p>
            <a:pPr marL="12700" marR="16510" algn="just"/>
            <a:endParaRPr lang="pt-BR" sz="1700" spc="-5" dirty="0">
              <a:solidFill>
                <a:schemeClr val="tx1"/>
              </a:solidFill>
              <a:latin typeface="Segoe UI" panose="020B0502040204020203" pitchFamily="34" charset="0"/>
              <a:cs typeface="Segoe UI" panose="020B0502040204020203" pitchFamily="34" charset="0"/>
            </a:endParaRP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Valor do contrato (R$8mil compras/serviços; R$15mil obras/serviços de engenharia)</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Situações contingenciais (guerra, emergência, calamidade pública, segurança nacional, </a:t>
            </a:r>
            <a:r>
              <a:rPr lang="pt-BR" sz="1700" spc="-5" dirty="0" err="1">
                <a:solidFill>
                  <a:schemeClr val="tx1"/>
                </a:solidFill>
                <a:latin typeface="Segoe UI" panose="020B0502040204020203" pitchFamily="34" charset="0"/>
                <a:cs typeface="Segoe UI" panose="020B0502040204020203" pitchFamily="34" charset="0"/>
              </a:rPr>
              <a:t>etc</a:t>
            </a:r>
            <a:r>
              <a:rPr lang="pt-BR" sz="1700" spc="-5" dirty="0">
                <a:solidFill>
                  <a:schemeClr val="tx1"/>
                </a:solidFill>
                <a:latin typeface="Segoe UI" panose="020B0502040204020203" pitchFamily="34" charset="0"/>
                <a:cs typeface="Segoe UI" panose="020B0502040204020203" pitchFamily="34" charset="0"/>
              </a:rPr>
              <a:t>)</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Licitação deserta ou rescisão contratual</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Contratos </a:t>
            </a:r>
            <a:r>
              <a:rPr lang="pt-BR" sz="1700" spc="-5" dirty="0" err="1">
                <a:solidFill>
                  <a:schemeClr val="tx1"/>
                </a:solidFill>
                <a:latin typeface="Segoe UI" panose="020B0502040204020203" pitchFamily="34" charset="0"/>
                <a:cs typeface="Segoe UI" panose="020B0502040204020203" pitchFamily="34" charset="0"/>
              </a:rPr>
              <a:t>inter-administrativos</a:t>
            </a:r>
            <a:r>
              <a:rPr lang="pt-BR" sz="1700" spc="-5" dirty="0">
                <a:solidFill>
                  <a:schemeClr val="tx1"/>
                </a:solidFill>
                <a:latin typeface="Segoe UI" panose="020B0502040204020203" pitchFamily="34" charset="0"/>
                <a:cs typeface="Segoe UI" panose="020B0502040204020203" pitchFamily="34" charset="0"/>
              </a:rPr>
              <a:t> (impressão de  diários oficiais, serviços de informática por pessoa  jurídica criadas para esse fim)</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Objeto a ser contratado (material de uso pelas  Forças armadas, peças para manter a garantia  técnica, energia elétrica, </a:t>
            </a:r>
            <a:r>
              <a:rPr lang="pt-BR" sz="1700" spc="-5" dirty="0" err="1">
                <a:solidFill>
                  <a:schemeClr val="tx1"/>
                </a:solidFill>
                <a:latin typeface="Segoe UI" panose="020B0502040204020203" pitchFamily="34" charset="0"/>
                <a:cs typeface="Segoe UI" panose="020B0502040204020203" pitchFamily="34" charset="0"/>
              </a:rPr>
              <a:t>etc</a:t>
            </a:r>
            <a:r>
              <a:rPr lang="pt-BR" sz="1700" spc="-5" dirty="0">
                <a:solidFill>
                  <a:schemeClr val="tx1"/>
                </a:solidFill>
                <a:latin typeface="Segoe UI" panose="020B0502040204020203" pitchFamily="34" charset="0"/>
                <a:cs typeface="Segoe UI" panose="020B0502040204020203" pitchFamily="34" charset="0"/>
              </a:rPr>
              <a:t>)</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Atributos pessoais do contratado (associações de  portadores de deficiência física, </a:t>
            </a:r>
            <a:r>
              <a:rPr lang="pt-BR" sz="1700" spc="-5" dirty="0" err="1">
                <a:solidFill>
                  <a:schemeClr val="tx1"/>
                </a:solidFill>
                <a:latin typeface="Segoe UI" panose="020B0502040204020203" pitchFamily="34" charset="0"/>
                <a:cs typeface="Segoe UI" panose="020B0502040204020203" pitchFamily="34" charset="0"/>
              </a:rPr>
              <a:t>etc</a:t>
            </a:r>
            <a:r>
              <a:rPr lang="pt-BR" sz="1700" spc="-5" dirty="0">
                <a:solidFill>
                  <a:schemeClr val="tx1"/>
                </a:solidFill>
                <a:latin typeface="Segoe UI" panose="020B0502040204020203" pitchFamily="34" charset="0"/>
                <a:cs typeface="Segoe UI" panose="020B0502040204020203" pitchFamily="34" charset="0"/>
              </a:rPr>
              <a:t>)</a:t>
            </a:r>
          </a:p>
          <a:p>
            <a:pPr marL="298450" marR="16510" indent="-285750" algn="just">
              <a:buFont typeface="Arial" panose="020B0604020202020204" pitchFamily="34" charset="0"/>
              <a:buChar char="•"/>
            </a:pPr>
            <a:r>
              <a:rPr lang="pt-BR" sz="1700" spc="-5" dirty="0">
                <a:solidFill>
                  <a:schemeClr val="tx1"/>
                </a:solidFill>
                <a:latin typeface="Segoe UI" panose="020B0502040204020203" pitchFamily="34" charset="0"/>
                <a:cs typeface="Segoe UI" panose="020B0502040204020203" pitchFamily="34" charset="0"/>
              </a:rPr>
              <a:t>Produtos para pesquisa e desenvolvimento  (novidade – Lei Federal nº 13.243/2016)</a:t>
            </a:r>
            <a:endParaRPr lang="pt-BR" sz="1400" b="1" dirty="0">
              <a:solidFill>
                <a:schemeClr val="tx1"/>
              </a:solidFill>
              <a:latin typeface="Segoe UI" panose="020B0502040204020203" pitchFamily="34" charset="0"/>
              <a:cs typeface="Segoe UI" panose="020B0502040204020203" pitchFamily="34" charset="0"/>
            </a:endParaRPr>
          </a:p>
        </p:txBody>
      </p:sp>
      <p:sp>
        <p:nvSpPr>
          <p:cNvPr id="9" name="object 64">
            <a:extLst>
              <a:ext uri="{FF2B5EF4-FFF2-40B4-BE49-F238E27FC236}">
                <a16:creationId xmlns:a16="http://schemas.microsoft.com/office/drawing/2014/main" id="{F9BEDCD2-B7A6-44F4-B95C-BCC1F5C29AA5}"/>
              </a:ext>
            </a:extLst>
          </p:cNvPr>
          <p:cNvSpPr/>
          <p:nvPr/>
        </p:nvSpPr>
        <p:spPr>
          <a:xfrm>
            <a:off x="3416320" y="1830451"/>
            <a:ext cx="2968438" cy="7065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 (art. 24)</a:t>
            </a:r>
          </a:p>
          <a:p>
            <a:pPr algn="ctr"/>
            <a:r>
              <a:rPr lang="pt-BR" dirty="0">
                <a:latin typeface="Segoe UI Semibold" panose="020B0702040204020203" pitchFamily="34" charset="0"/>
              </a:rPr>
              <a:t>Dispensável</a:t>
            </a:r>
            <a:endParaRPr lang="pt-BR" dirty="0"/>
          </a:p>
        </p:txBody>
      </p:sp>
      <p:sp>
        <p:nvSpPr>
          <p:cNvPr id="10" name="Retângulo: Cantos Arredondados 9">
            <a:extLst>
              <a:ext uri="{FF2B5EF4-FFF2-40B4-BE49-F238E27FC236}">
                <a16:creationId xmlns:a16="http://schemas.microsoft.com/office/drawing/2014/main" id="{B907F873-AE2A-4231-8FF6-3A8A48097FD5}"/>
              </a:ext>
            </a:extLst>
          </p:cNvPr>
          <p:cNvSpPr/>
          <p:nvPr/>
        </p:nvSpPr>
        <p:spPr>
          <a:xfrm>
            <a:off x="8286816" y="2566684"/>
            <a:ext cx="3703532" cy="30801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pPr>
            <a:r>
              <a:rPr lang="pt-BR" sz="1700" spc="-5" dirty="0">
                <a:solidFill>
                  <a:schemeClr val="tx1"/>
                </a:solidFill>
                <a:latin typeface="Segoe UI" panose="020B0502040204020203" pitchFamily="34" charset="0"/>
                <a:cs typeface="Segoe UI" panose="020B0502040204020203" pitchFamily="34" charset="0"/>
              </a:rPr>
              <a:t>Alienações. </a:t>
            </a:r>
            <a:r>
              <a:rPr lang="pt-BR" sz="1700" spc="-20" dirty="0">
                <a:solidFill>
                  <a:schemeClr val="tx1"/>
                </a:solidFill>
                <a:latin typeface="Segoe UI" panose="020B0502040204020203" pitchFamily="34" charset="0"/>
                <a:cs typeface="Segoe UI" panose="020B0502040204020203" pitchFamily="34" charset="0"/>
              </a:rPr>
              <a:t>Por </a:t>
            </a:r>
            <a:r>
              <a:rPr lang="pt-BR" sz="1700" spc="-5" dirty="0">
                <a:solidFill>
                  <a:schemeClr val="tx1"/>
                </a:solidFill>
                <a:latin typeface="Segoe UI" panose="020B0502040204020203" pitchFamily="34" charset="0"/>
                <a:cs typeface="Segoe UI" panose="020B0502040204020203" pitchFamily="34" charset="0"/>
              </a:rPr>
              <a:t>exemplo: dação </a:t>
            </a:r>
            <a:r>
              <a:rPr lang="pt-BR" sz="1700" dirty="0">
                <a:solidFill>
                  <a:schemeClr val="tx1"/>
                </a:solidFill>
                <a:latin typeface="Segoe UI" panose="020B0502040204020203" pitchFamily="34" charset="0"/>
                <a:cs typeface="Segoe UI" panose="020B0502040204020203" pitchFamily="34" charset="0"/>
              </a:rPr>
              <a:t>em  </a:t>
            </a:r>
            <a:r>
              <a:rPr lang="pt-BR" sz="1700" spc="-5" dirty="0">
                <a:solidFill>
                  <a:schemeClr val="tx1"/>
                </a:solidFill>
                <a:latin typeface="Segoe UI" panose="020B0502040204020203" pitchFamily="34" charset="0"/>
                <a:cs typeface="Segoe UI" panose="020B0502040204020203" pitchFamily="34" charset="0"/>
              </a:rPr>
              <a:t>pagamento, permuta, doação/venda  </a:t>
            </a:r>
            <a:r>
              <a:rPr lang="pt-BR" sz="1700" dirty="0">
                <a:solidFill>
                  <a:schemeClr val="tx1"/>
                </a:solidFill>
                <a:latin typeface="Segoe UI" panose="020B0502040204020203" pitchFamily="34" charset="0"/>
                <a:cs typeface="Segoe UI" panose="020B0502040204020203" pitchFamily="34" charset="0"/>
              </a:rPr>
              <a:t>a outro </a:t>
            </a:r>
            <a:r>
              <a:rPr lang="pt-BR" sz="1700" spc="-5" dirty="0">
                <a:solidFill>
                  <a:schemeClr val="tx1"/>
                </a:solidFill>
                <a:latin typeface="Segoe UI" panose="020B0502040204020203" pitchFamily="34" charset="0"/>
                <a:cs typeface="Segoe UI" panose="020B0502040204020203" pitchFamily="34" charset="0"/>
              </a:rPr>
              <a:t>órgão </a:t>
            </a:r>
            <a:r>
              <a:rPr lang="pt-BR" sz="1700" dirty="0">
                <a:solidFill>
                  <a:schemeClr val="tx1"/>
                </a:solidFill>
                <a:latin typeface="Segoe UI" panose="020B0502040204020203" pitchFamily="34" charset="0"/>
                <a:cs typeface="Segoe UI" panose="020B0502040204020203" pitchFamily="34" charset="0"/>
              </a:rPr>
              <a:t>ou </a:t>
            </a:r>
            <a:r>
              <a:rPr lang="pt-BR" sz="1700" spc="-5" dirty="0">
                <a:solidFill>
                  <a:schemeClr val="tx1"/>
                </a:solidFill>
                <a:latin typeface="Segoe UI" panose="020B0502040204020203" pitchFamily="34" charset="0"/>
                <a:cs typeface="Segoe UI" panose="020B0502040204020203" pitchFamily="34" charset="0"/>
              </a:rPr>
              <a:t>entidade da  administração pública, venda de bens  produzidos </a:t>
            </a:r>
            <a:r>
              <a:rPr lang="pt-BR" sz="1700" dirty="0">
                <a:solidFill>
                  <a:schemeClr val="tx1"/>
                </a:solidFill>
                <a:latin typeface="Segoe UI" panose="020B0502040204020203" pitchFamily="34" charset="0"/>
                <a:cs typeface="Segoe UI" panose="020B0502040204020203" pitchFamily="34" charset="0"/>
              </a:rPr>
              <a:t>ou </a:t>
            </a:r>
            <a:r>
              <a:rPr lang="pt-BR" sz="1700" spc="-5" dirty="0">
                <a:solidFill>
                  <a:schemeClr val="tx1"/>
                </a:solidFill>
                <a:latin typeface="Segoe UI" panose="020B0502040204020203" pitchFamily="34" charset="0"/>
                <a:cs typeface="Segoe UI" panose="020B0502040204020203" pitchFamily="34" charset="0"/>
              </a:rPr>
              <a:t>comercializados </a:t>
            </a:r>
            <a:r>
              <a:rPr lang="pt-BR" sz="1700" dirty="0">
                <a:solidFill>
                  <a:schemeClr val="tx1"/>
                </a:solidFill>
                <a:latin typeface="Segoe UI" panose="020B0502040204020203" pitchFamily="34" charset="0"/>
                <a:cs typeface="Segoe UI" panose="020B0502040204020203" pitchFamily="34" charset="0"/>
              </a:rPr>
              <a:t>em  </a:t>
            </a:r>
            <a:r>
              <a:rPr lang="pt-BR" sz="1700" spc="-5" dirty="0">
                <a:solidFill>
                  <a:schemeClr val="tx1"/>
                </a:solidFill>
                <a:latin typeface="Segoe UI" panose="020B0502040204020203" pitchFamily="34" charset="0"/>
                <a:cs typeface="Segoe UI" panose="020B0502040204020203" pitchFamily="34" charset="0"/>
              </a:rPr>
              <a:t>virtude da finalidade do</a:t>
            </a:r>
            <a:r>
              <a:rPr lang="pt-BR" sz="1700" spc="25" dirty="0">
                <a:solidFill>
                  <a:schemeClr val="tx1"/>
                </a:solidFill>
                <a:latin typeface="Segoe UI" panose="020B0502040204020203" pitchFamily="34" charset="0"/>
                <a:cs typeface="Segoe UI" panose="020B0502040204020203" pitchFamily="34" charset="0"/>
              </a:rPr>
              <a:t> </a:t>
            </a:r>
            <a:r>
              <a:rPr lang="pt-BR" sz="1700" spc="-5" dirty="0">
                <a:solidFill>
                  <a:schemeClr val="tx1"/>
                </a:solidFill>
                <a:latin typeface="Segoe UI" panose="020B0502040204020203" pitchFamily="34" charset="0"/>
                <a:cs typeface="Segoe UI" panose="020B0502040204020203" pitchFamily="34" charset="0"/>
              </a:rPr>
              <a:t>órgão.</a:t>
            </a:r>
            <a:endParaRPr lang="pt-BR" sz="1700" dirty="0">
              <a:solidFill>
                <a:schemeClr val="tx1"/>
              </a:solidFill>
              <a:latin typeface="Segoe UI" panose="020B0502040204020203" pitchFamily="34" charset="0"/>
              <a:cs typeface="Segoe UI" panose="020B0502040204020203" pitchFamily="34" charset="0"/>
            </a:endParaRPr>
          </a:p>
        </p:txBody>
      </p:sp>
      <p:sp>
        <p:nvSpPr>
          <p:cNvPr id="13" name="object 64">
            <a:extLst>
              <a:ext uri="{FF2B5EF4-FFF2-40B4-BE49-F238E27FC236}">
                <a16:creationId xmlns:a16="http://schemas.microsoft.com/office/drawing/2014/main" id="{F9DC41A4-0BCF-4DBE-882C-779056AEC90C}"/>
              </a:ext>
            </a:extLst>
          </p:cNvPr>
          <p:cNvSpPr/>
          <p:nvPr/>
        </p:nvSpPr>
        <p:spPr>
          <a:xfrm>
            <a:off x="8565417" y="2054138"/>
            <a:ext cx="2968438" cy="7065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 (art. 17)</a:t>
            </a:r>
          </a:p>
          <a:p>
            <a:pPr algn="ctr"/>
            <a:r>
              <a:rPr lang="pt-BR" dirty="0">
                <a:latin typeface="Segoe UI Semibold" panose="020B0702040204020203" pitchFamily="34" charset="0"/>
              </a:rPr>
              <a:t>Dispensada</a:t>
            </a:r>
            <a:endParaRPr lang="pt-BR" dirty="0"/>
          </a:p>
        </p:txBody>
      </p:sp>
    </p:spTree>
    <p:extLst>
      <p:ext uri="{BB962C8B-B14F-4D97-AF65-F5344CB8AC3E}">
        <p14:creationId xmlns:p14="http://schemas.microsoft.com/office/powerpoint/2010/main" val="312343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613483" y="667494"/>
            <a:ext cx="10965033"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Referências Bibliográficas:</a:t>
            </a:r>
            <a:endParaRPr lang="pt-BR" sz="1500" dirty="0">
              <a:latin typeface="Segoe UI Semibold" panose="020B0702040204020203" pitchFamily="34" charset="0"/>
              <a:cs typeface="Segoe UI Semibold" panose="020B0702040204020203" pitchFamily="34" charset="0"/>
            </a:endParaRPr>
          </a:p>
        </p:txBody>
      </p:sp>
      <p:sp>
        <p:nvSpPr>
          <p:cNvPr id="4" name="Retângulo 3">
            <a:extLst>
              <a:ext uri="{FF2B5EF4-FFF2-40B4-BE49-F238E27FC236}">
                <a16:creationId xmlns:a16="http://schemas.microsoft.com/office/drawing/2014/main" id="{1DA64FC4-07A0-4304-A268-33C2A057DA48}"/>
              </a:ext>
            </a:extLst>
          </p:cNvPr>
          <p:cNvSpPr/>
          <p:nvPr/>
        </p:nvSpPr>
        <p:spPr>
          <a:xfrm>
            <a:off x="722141" y="3137919"/>
            <a:ext cx="6096000" cy="948978"/>
          </a:xfrm>
          <a:prstGeom prst="rect">
            <a:avLst/>
          </a:prstGeom>
        </p:spPr>
        <p:txBody>
          <a:bodyPr>
            <a:spAutoFit/>
          </a:bodyPr>
          <a:lstStyle/>
          <a:p>
            <a:pPr marL="12700">
              <a:spcBef>
                <a:spcPts val="100"/>
              </a:spcBef>
              <a:tabLst>
                <a:tab pos="643255" algn="l"/>
              </a:tabLst>
            </a:pPr>
            <a:endParaRPr lang="pt-BR" dirty="0">
              <a:latin typeface="Arial"/>
              <a:cs typeface="Arial"/>
            </a:endParaRPr>
          </a:p>
          <a:p>
            <a:pPr marL="12700">
              <a:spcBef>
                <a:spcPts val="100"/>
              </a:spcBef>
              <a:tabLst>
                <a:tab pos="643255" algn="l"/>
              </a:tabLst>
            </a:pPr>
            <a:endParaRPr lang="pt-BR" dirty="0">
              <a:latin typeface="Arial"/>
              <a:cs typeface="Arial"/>
            </a:endParaRPr>
          </a:p>
          <a:p>
            <a:pPr marL="12700">
              <a:lnSpc>
                <a:spcPct val="100000"/>
              </a:lnSpc>
              <a:spcBef>
                <a:spcPts val="100"/>
              </a:spcBef>
              <a:tabLst>
                <a:tab pos="643255" algn="l"/>
              </a:tabLst>
            </a:pPr>
            <a:endParaRPr lang="pt-BR" dirty="0">
              <a:latin typeface="Arial"/>
              <a:cs typeface="Arial"/>
            </a:endParaRPr>
          </a:p>
        </p:txBody>
      </p:sp>
      <p:sp>
        <p:nvSpPr>
          <p:cNvPr id="8" name="object 50">
            <a:extLst>
              <a:ext uri="{FF2B5EF4-FFF2-40B4-BE49-F238E27FC236}">
                <a16:creationId xmlns:a16="http://schemas.microsoft.com/office/drawing/2014/main" id="{F3FBEA00-41DA-4DF5-9236-FA8C4F91A229}"/>
              </a:ext>
            </a:extLst>
          </p:cNvPr>
          <p:cNvSpPr txBox="1"/>
          <p:nvPr/>
        </p:nvSpPr>
        <p:spPr>
          <a:xfrm>
            <a:off x="224138" y="1860301"/>
            <a:ext cx="11743724" cy="3137397"/>
          </a:xfrm>
          <a:prstGeom prst="rect">
            <a:avLst/>
          </a:prstGeom>
        </p:spPr>
        <p:txBody>
          <a:bodyPr vert="horz" wrap="square" lIns="0" tIns="13335" rIns="0" bIns="0" rtlCol="0">
            <a:spAutoFit/>
          </a:bodyPr>
          <a:lstStyle/>
          <a:p>
            <a:pPr marL="241300" indent="-228600" algn="just">
              <a:lnSpc>
                <a:spcPct val="100000"/>
              </a:lnSpc>
              <a:spcBef>
                <a:spcPts val="105"/>
              </a:spcBef>
              <a:buClr>
                <a:srgbClr val="D15A3D"/>
              </a:buClr>
              <a:buFont typeface="Arial"/>
              <a:buChar char="▪"/>
              <a:tabLst>
                <a:tab pos="240665" algn="l"/>
                <a:tab pos="241300" algn="l"/>
              </a:tabLst>
            </a:pPr>
            <a:r>
              <a:rPr dirty="0">
                <a:latin typeface="Segoe UI" panose="020B0502040204020203" pitchFamily="34" charset="0"/>
                <a:cs typeface="Segoe UI" panose="020B0502040204020203" pitchFamily="34" charset="0"/>
              </a:rPr>
              <a:t>JUSTEN </a:t>
            </a:r>
            <a:r>
              <a:rPr spc="-5" dirty="0">
                <a:latin typeface="Segoe UI" panose="020B0502040204020203" pitchFamily="34" charset="0"/>
                <a:cs typeface="Segoe UI" panose="020B0502040204020203" pitchFamily="34" charset="0"/>
              </a:rPr>
              <a:t>FILHO, </a:t>
            </a:r>
            <a:r>
              <a:rPr dirty="0">
                <a:latin typeface="Segoe UI" panose="020B0502040204020203" pitchFamily="34" charset="0"/>
                <a:cs typeface="Segoe UI" panose="020B0502040204020203" pitchFamily="34" charset="0"/>
              </a:rPr>
              <a:t>Marçal. Comentários à lei </a:t>
            </a:r>
            <a:r>
              <a:rPr spc="-5" dirty="0">
                <a:latin typeface="Segoe UI" panose="020B0502040204020203" pitchFamily="34" charset="0"/>
                <a:cs typeface="Segoe UI" panose="020B0502040204020203" pitchFamily="34" charset="0"/>
              </a:rPr>
              <a:t>de licitações </a:t>
            </a:r>
            <a:r>
              <a:rPr dirty="0">
                <a:latin typeface="Segoe UI" panose="020B0502040204020203" pitchFamily="34" charset="0"/>
                <a:cs typeface="Segoe UI" panose="020B0502040204020203" pitchFamily="34" charset="0"/>
              </a:rPr>
              <a:t>e </a:t>
            </a:r>
            <a:r>
              <a:rPr spc="-5" dirty="0">
                <a:latin typeface="Segoe UI" panose="020B0502040204020203" pitchFamily="34" charset="0"/>
                <a:cs typeface="Segoe UI" panose="020B0502040204020203" pitchFamily="34" charset="0"/>
              </a:rPr>
              <a:t>contratos. 15. </a:t>
            </a:r>
            <a:r>
              <a:rPr dirty="0">
                <a:latin typeface="Segoe UI" panose="020B0502040204020203" pitchFamily="34" charset="0"/>
                <a:cs typeface="Segoe UI" panose="020B0502040204020203" pitchFamily="34" charset="0"/>
              </a:rPr>
              <a:t>ed. São </a:t>
            </a:r>
            <a:r>
              <a:rPr spc="-5" dirty="0">
                <a:latin typeface="Segoe UI" panose="020B0502040204020203" pitchFamily="34" charset="0"/>
                <a:cs typeface="Segoe UI" panose="020B0502040204020203" pitchFamily="34" charset="0"/>
              </a:rPr>
              <a:t>Paulo: </a:t>
            </a:r>
            <a:r>
              <a:rPr dirty="0">
                <a:latin typeface="Segoe UI" panose="020B0502040204020203" pitchFamily="34" charset="0"/>
                <a:cs typeface="Segoe UI" panose="020B0502040204020203" pitchFamily="34" charset="0"/>
              </a:rPr>
              <a:t>Dialética,</a:t>
            </a:r>
            <a:r>
              <a:rPr spc="-245" dirty="0">
                <a:latin typeface="Segoe UI" panose="020B0502040204020203" pitchFamily="34" charset="0"/>
                <a:cs typeface="Segoe UI" panose="020B0502040204020203" pitchFamily="34" charset="0"/>
              </a:rPr>
              <a:t> </a:t>
            </a:r>
            <a:r>
              <a:rPr spc="-5" dirty="0">
                <a:latin typeface="Segoe UI" panose="020B0502040204020203" pitchFamily="34" charset="0"/>
                <a:cs typeface="Segoe UI" panose="020B0502040204020203" pitchFamily="34" charset="0"/>
              </a:rPr>
              <a:t>2012.</a:t>
            </a:r>
            <a:endParaRPr dirty="0">
              <a:latin typeface="Segoe UI" panose="020B0502040204020203" pitchFamily="34" charset="0"/>
              <a:cs typeface="Segoe UI" panose="020B0502040204020203" pitchFamily="34" charset="0"/>
            </a:endParaRPr>
          </a:p>
          <a:p>
            <a:pPr algn="just">
              <a:lnSpc>
                <a:spcPct val="100000"/>
              </a:lnSpc>
              <a:spcBef>
                <a:spcPts val="20"/>
              </a:spcBef>
              <a:buClr>
                <a:srgbClr val="D15A3D"/>
              </a:buClr>
              <a:buFont typeface="Arial"/>
              <a:buChar char="▪"/>
            </a:pPr>
            <a:endParaRPr dirty="0">
              <a:latin typeface="Segoe UI" panose="020B0502040204020203" pitchFamily="34" charset="0"/>
              <a:cs typeface="Segoe UI" panose="020B0502040204020203" pitchFamily="34" charset="0"/>
            </a:endParaRPr>
          </a:p>
          <a:p>
            <a:pPr marL="241300" indent="-228600" algn="just">
              <a:lnSpc>
                <a:spcPct val="100000"/>
              </a:lnSpc>
              <a:buClr>
                <a:srgbClr val="D15A3D"/>
              </a:buClr>
              <a:buFont typeface="Arial"/>
              <a:buChar char="▪"/>
              <a:tabLst>
                <a:tab pos="240665" algn="l"/>
                <a:tab pos="241300" algn="l"/>
              </a:tabLst>
            </a:pPr>
            <a:r>
              <a:rPr spc="-5" dirty="0">
                <a:latin typeface="Segoe UI" panose="020B0502040204020203" pitchFamily="34" charset="0"/>
                <a:cs typeface="Segoe UI" panose="020B0502040204020203" pitchFamily="34" charset="0"/>
              </a:rPr>
              <a:t>OLIVEIRA, </a:t>
            </a:r>
            <a:r>
              <a:rPr spc="-10" dirty="0">
                <a:latin typeface="Segoe UI" panose="020B0502040204020203" pitchFamily="34" charset="0"/>
                <a:cs typeface="Segoe UI" panose="020B0502040204020203" pitchFamily="34" charset="0"/>
              </a:rPr>
              <a:t>Gustavo </a:t>
            </a:r>
            <a:r>
              <a:rPr dirty="0">
                <a:latin typeface="Segoe UI" panose="020B0502040204020203" pitchFamily="34" charset="0"/>
                <a:cs typeface="Segoe UI" panose="020B0502040204020203" pitchFamily="34" charset="0"/>
              </a:rPr>
              <a:t>Justino de. </a:t>
            </a:r>
            <a:r>
              <a:rPr spc="-5" dirty="0">
                <a:latin typeface="Segoe UI" panose="020B0502040204020203" pitchFamily="34" charset="0"/>
                <a:cs typeface="Segoe UI" panose="020B0502040204020203" pitchFamily="34" charset="0"/>
              </a:rPr>
              <a:t>Contrato de Gestão. </a:t>
            </a:r>
            <a:r>
              <a:rPr dirty="0">
                <a:latin typeface="Segoe UI" panose="020B0502040204020203" pitchFamily="34" charset="0"/>
                <a:cs typeface="Segoe UI" panose="020B0502040204020203" pitchFamily="34" charset="0"/>
              </a:rPr>
              <a:t>São </a:t>
            </a:r>
            <a:r>
              <a:rPr spc="-5" dirty="0">
                <a:latin typeface="Segoe UI" panose="020B0502040204020203" pitchFamily="34" charset="0"/>
                <a:cs typeface="Segoe UI" panose="020B0502040204020203" pitchFamily="34" charset="0"/>
              </a:rPr>
              <a:t>Paulo: Editora Revista dos </a:t>
            </a:r>
            <a:r>
              <a:rPr spc="-15" dirty="0">
                <a:latin typeface="Segoe UI" panose="020B0502040204020203" pitchFamily="34" charset="0"/>
                <a:cs typeface="Segoe UI" panose="020B0502040204020203" pitchFamily="34" charset="0"/>
              </a:rPr>
              <a:t>Tribunais,</a:t>
            </a:r>
            <a:r>
              <a:rPr spc="-185" dirty="0">
                <a:latin typeface="Segoe UI" panose="020B0502040204020203" pitchFamily="34" charset="0"/>
                <a:cs typeface="Segoe UI" panose="020B0502040204020203" pitchFamily="34" charset="0"/>
              </a:rPr>
              <a:t> </a:t>
            </a:r>
            <a:r>
              <a:rPr spc="-5" dirty="0">
                <a:latin typeface="Segoe UI" panose="020B0502040204020203" pitchFamily="34" charset="0"/>
                <a:cs typeface="Segoe UI" panose="020B0502040204020203" pitchFamily="34" charset="0"/>
              </a:rPr>
              <a:t>2008</a:t>
            </a:r>
            <a:endParaRPr dirty="0">
              <a:latin typeface="Segoe UI" panose="020B0502040204020203" pitchFamily="34" charset="0"/>
              <a:cs typeface="Segoe UI" panose="020B0502040204020203" pitchFamily="34" charset="0"/>
            </a:endParaRPr>
          </a:p>
          <a:p>
            <a:pPr algn="just">
              <a:lnSpc>
                <a:spcPct val="100000"/>
              </a:lnSpc>
              <a:spcBef>
                <a:spcPts val="15"/>
              </a:spcBef>
              <a:buClr>
                <a:srgbClr val="D15A3D"/>
              </a:buClr>
              <a:buFont typeface="Arial"/>
              <a:buChar char="▪"/>
            </a:pPr>
            <a:endParaRPr dirty="0">
              <a:latin typeface="Segoe UI" panose="020B0502040204020203" pitchFamily="34" charset="0"/>
              <a:cs typeface="Segoe UI" panose="020B0502040204020203" pitchFamily="34" charset="0"/>
            </a:endParaRPr>
          </a:p>
          <a:p>
            <a:pPr marL="241300" indent="-228600" algn="just">
              <a:spcBef>
                <a:spcPts val="600"/>
              </a:spcBef>
              <a:buClr>
                <a:srgbClr val="D15A3D"/>
              </a:buClr>
              <a:buFont typeface="Arial"/>
              <a:buChar char="▪"/>
              <a:tabLst>
                <a:tab pos="240665" algn="l"/>
                <a:tab pos="241300" algn="l"/>
              </a:tabLst>
            </a:pPr>
            <a:r>
              <a:rPr spc="-5" dirty="0">
                <a:latin typeface="Segoe UI" panose="020B0502040204020203" pitchFamily="34" charset="0"/>
                <a:cs typeface="Segoe UI" panose="020B0502040204020203" pitchFamily="34" charset="0"/>
              </a:rPr>
              <a:t>OLIVEIRA, </a:t>
            </a:r>
            <a:r>
              <a:rPr spc="-10" dirty="0">
                <a:latin typeface="Segoe UI" panose="020B0502040204020203" pitchFamily="34" charset="0"/>
                <a:cs typeface="Segoe UI" panose="020B0502040204020203" pitchFamily="34" charset="0"/>
              </a:rPr>
              <a:t>Gustavo </a:t>
            </a:r>
            <a:r>
              <a:rPr dirty="0">
                <a:latin typeface="Segoe UI" panose="020B0502040204020203" pitchFamily="34" charset="0"/>
                <a:cs typeface="Segoe UI" panose="020B0502040204020203" pitchFamily="34" charset="0"/>
              </a:rPr>
              <a:t>Justino de; SCHIEFLER, </a:t>
            </a:r>
            <a:r>
              <a:rPr spc="-10" dirty="0">
                <a:latin typeface="Segoe UI" panose="020B0502040204020203" pitchFamily="34" charset="0"/>
                <a:cs typeface="Segoe UI" panose="020B0502040204020203" pitchFamily="34" charset="0"/>
              </a:rPr>
              <a:t>Gustavo </a:t>
            </a:r>
            <a:r>
              <a:rPr dirty="0">
                <a:latin typeface="Segoe UI" panose="020B0502040204020203" pitchFamily="34" charset="0"/>
                <a:cs typeface="Segoe UI" panose="020B0502040204020203" pitchFamily="34" charset="0"/>
              </a:rPr>
              <a:t>Henrique </a:t>
            </a:r>
            <a:r>
              <a:rPr spc="-5" dirty="0">
                <a:latin typeface="Segoe UI" panose="020B0502040204020203" pitchFamily="34" charset="0"/>
                <a:cs typeface="Segoe UI" panose="020B0502040204020203" pitchFamily="34" charset="0"/>
              </a:rPr>
              <a:t>Carvalho. Contratação de </a:t>
            </a:r>
            <a:r>
              <a:rPr dirty="0" err="1">
                <a:latin typeface="Segoe UI" panose="020B0502040204020203" pitchFamily="34" charset="0"/>
                <a:cs typeface="Segoe UI" panose="020B0502040204020203" pitchFamily="34" charset="0"/>
              </a:rPr>
              <a:t>Serviços</a:t>
            </a:r>
            <a:r>
              <a:rPr dirty="0">
                <a:latin typeface="Segoe UI" panose="020B0502040204020203" pitchFamily="34" charset="0"/>
                <a:cs typeface="Segoe UI" panose="020B0502040204020203" pitchFamily="34" charset="0"/>
              </a:rPr>
              <a:t> </a:t>
            </a:r>
            <a:r>
              <a:rPr dirty="0" err="1">
                <a:latin typeface="Segoe UI" panose="020B0502040204020203" pitchFamily="34" charset="0"/>
                <a:cs typeface="Segoe UI" panose="020B0502040204020203" pitchFamily="34" charset="0"/>
              </a:rPr>
              <a:t>Técnicos</a:t>
            </a:r>
            <a:r>
              <a:rPr lang="pt-BR" dirty="0">
                <a:latin typeface="Segoe UI" panose="020B0502040204020203" pitchFamily="34" charset="0"/>
                <a:cs typeface="Segoe UI" panose="020B0502040204020203" pitchFamily="34" charset="0"/>
              </a:rPr>
              <a:t> </a:t>
            </a:r>
            <a:r>
              <a:rPr spc="-5" dirty="0" err="1">
                <a:latin typeface="Segoe UI" panose="020B0502040204020203" pitchFamily="34" charset="0"/>
                <a:cs typeface="Segoe UI" panose="020B0502040204020203" pitchFamily="34" charset="0"/>
              </a:rPr>
              <a:t>Especializados</a:t>
            </a:r>
            <a:r>
              <a:rPr spc="-140" dirty="0">
                <a:latin typeface="Segoe UI" panose="020B0502040204020203" pitchFamily="34" charset="0"/>
                <a:cs typeface="Segoe UI" panose="020B0502040204020203" pitchFamily="34" charset="0"/>
              </a:rPr>
              <a:t> </a:t>
            </a:r>
            <a:r>
              <a:rPr spc="-5" dirty="0" err="1">
                <a:latin typeface="Segoe UI" panose="020B0502040204020203" pitchFamily="34" charset="0"/>
                <a:cs typeface="Segoe UI" panose="020B0502040204020203" pitchFamily="34" charset="0"/>
              </a:rPr>
              <a:t>por</a:t>
            </a:r>
            <a:r>
              <a:rPr lang="pt-BR" dirty="0">
                <a:latin typeface="Segoe UI" panose="020B0502040204020203" pitchFamily="34" charset="0"/>
                <a:cs typeface="Segoe UI" panose="020B0502040204020203" pitchFamily="34" charset="0"/>
              </a:rPr>
              <a:t> </a:t>
            </a:r>
            <a:r>
              <a:rPr spc="-5" dirty="0" err="1">
                <a:latin typeface="Segoe UI" panose="020B0502040204020203" pitchFamily="34" charset="0"/>
                <a:cs typeface="Segoe UI" panose="020B0502040204020203" pitchFamily="34" charset="0"/>
              </a:rPr>
              <a:t>Inexigibilidade</a:t>
            </a:r>
            <a:r>
              <a:rPr spc="-5" dirty="0">
                <a:latin typeface="Segoe UI" panose="020B0502040204020203" pitchFamily="34" charset="0"/>
                <a:cs typeface="Segoe UI" panose="020B0502040204020203" pitchFamily="34" charset="0"/>
              </a:rPr>
              <a:t> </a:t>
            </a:r>
            <a:r>
              <a:rPr dirty="0">
                <a:latin typeface="Segoe UI" panose="020B0502040204020203" pitchFamily="34" charset="0"/>
                <a:cs typeface="Segoe UI" panose="020B0502040204020203" pitchFamily="34" charset="0"/>
              </a:rPr>
              <a:t>de Licitação Pública. </a:t>
            </a:r>
            <a:r>
              <a:rPr spc="-5" dirty="0">
                <a:latin typeface="Segoe UI" panose="020B0502040204020203" pitchFamily="34" charset="0"/>
                <a:cs typeface="Segoe UI" panose="020B0502040204020203" pitchFamily="34" charset="0"/>
              </a:rPr>
              <a:t>Curitiba: Editora Zênite,</a:t>
            </a:r>
            <a:r>
              <a:rPr spc="-204" dirty="0">
                <a:latin typeface="Segoe UI" panose="020B0502040204020203" pitchFamily="34" charset="0"/>
                <a:cs typeface="Segoe UI" panose="020B0502040204020203" pitchFamily="34" charset="0"/>
              </a:rPr>
              <a:t> </a:t>
            </a:r>
            <a:r>
              <a:rPr spc="-5" dirty="0">
                <a:latin typeface="Segoe UI" panose="020B0502040204020203" pitchFamily="34" charset="0"/>
                <a:cs typeface="Segoe UI" panose="020B0502040204020203" pitchFamily="34" charset="0"/>
              </a:rPr>
              <a:t>2015.</a:t>
            </a:r>
            <a:endParaRPr dirty="0">
              <a:latin typeface="Segoe UI" panose="020B0502040204020203" pitchFamily="34" charset="0"/>
              <a:cs typeface="Segoe UI" panose="020B0502040204020203" pitchFamily="34" charset="0"/>
            </a:endParaRPr>
          </a:p>
          <a:p>
            <a:pPr algn="just">
              <a:lnSpc>
                <a:spcPct val="100000"/>
              </a:lnSpc>
              <a:spcBef>
                <a:spcPts val="20"/>
              </a:spcBef>
            </a:pPr>
            <a:endParaRPr dirty="0">
              <a:latin typeface="Segoe UI" panose="020B0502040204020203" pitchFamily="34" charset="0"/>
              <a:cs typeface="Segoe UI" panose="020B0502040204020203" pitchFamily="34" charset="0"/>
            </a:endParaRPr>
          </a:p>
          <a:p>
            <a:pPr marL="241300" indent="-228600" algn="just">
              <a:lnSpc>
                <a:spcPct val="100000"/>
              </a:lnSpc>
              <a:buClr>
                <a:srgbClr val="D15A3D"/>
              </a:buClr>
              <a:buFont typeface="Arial"/>
              <a:buChar char="▪"/>
              <a:tabLst>
                <a:tab pos="240665" algn="l"/>
                <a:tab pos="241300" algn="l"/>
              </a:tabLst>
            </a:pPr>
            <a:r>
              <a:rPr dirty="0">
                <a:latin typeface="Segoe UI" panose="020B0502040204020203" pitchFamily="34" charset="0"/>
                <a:cs typeface="Segoe UI" panose="020B0502040204020203" pitchFamily="34" charset="0"/>
              </a:rPr>
              <a:t>MENDES, </a:t>
            </a:r>
            <a:r>
              <a:rPr spc="-5" dirty="0">
                <a:latin typeface="Segoe UI" panose="020B0502040204020203" pitchFamily="34" charset="0"/>
                <a:cs typeface="Segoe UI" panose="020B0502040204020203" pitchFamily="34" charset="0"/>
              </a:rPr>
              <a:t>Renato Geraldo. </a:t>
            </a:r>
            <a:r>
              <a:rPr dirty="0">
                <a:latin typeface="Segoe UI" panose="020B0502040204020203" pitchFamily="34" charset="0"/>
                <a:cs typeface="Segoe UI" panose="020B0502040204020203" pitchFamily="34" charset="0"/>
              </a:rPr>
              <a:t>O </a:t>
            </a:r>
            <a:r>
              <a:rPr spc="-5" dirty="0">
                <a:latin typeface="Segoe UI" panose="020B0502040204020203" pitchFamily="34" charset="0"/>
                <a:cs typeface="Segoe UI" panose="020B0502040204020203" pitchFamily="34" charset="0"/>
              </a:rPr>
              <a:t>processo de contratação </a:t>
            </a:r>
            <a:r>
              <a:rPr dirty="0">
                <a:latin typeface="Segoe UI" panose="020B0502040204020203" pitchFamily="34" charset="0"/>
                <a:cs typeface="Segoe UI" panose="020B0502040204020203" pitchFamily="34" charset="0"/>
              </a:rPr>
              <a:t>pública: </a:t>
            </a:r>
            <a:r>
              <a:rPr spc="-15" dirty="0">
                <a:latin typeface="Segoe UI" panose="020B0502040204020203" pitchFamily="34" charset="0"/>
                <a:cs typeface="Segoe UI" panose="020B0502040204020203" pitchFamily="34" charset="0"/>
              </a:rPr>
              <a:t>Fases, </a:t>
            </a:r>
            <a:r>
              <a:rPr spc="-5" dirty="0">
                <a:latin typeface="Segoe UI" panose="020B0502040204020203" pitchFamily="34" charset="0"/>
                <a:cs typeface="Segoe UI" panose="020B0502040204020203" pitchFamily="34" charset="0"/>
              </a:rPr>
              <a:t>Etapas </a:t>
            </a:r>
            <a:r>
              <a:rPr dirty="0">
                <a:latin typeface="Segoe UI" panose="020B0502040204020203" pitchFamily="34" charset="0"/>
                <a:cs typeface="Segoe UI" panose="020B0502040204020203" pitchFamily="34" charset="0"/>
              </a:rPr>
              <a:t>e </a:t>
            </a:r>
            <a:r>
              <a:rPr spc="-5" dirty="0">
                <a:latin typeface="Segoe UI" panose="020B0502040204020203" pitchFamily="34" charset="0"/>
                <a:cs typeface="Segoe UI" panose="020B0502040204020203" pitchFamily="34" charset="0"/>
              </a:rPr>
              <a:t>Atos. Curitiba: Editora Zênite,</a:t>
            </a:r>
            <a:r>
              <a:rPr spc="-210" dirty="0">
                <a:latin typeface="Segoe UI" panose="020B0502040204020203" pitchFamily="34" charset="0"/>
                <a:cs typeface="Segoe UI" panose="020B0502040204020203" pitchFamily="34" charset="0"/>
              </a:rPr>
              <a:t> </a:t>
            </a:r>
            <a:r>
              <a:rPr spc="-10" dirty="0">
                <a:latin typeface="Segoe UI" panose="020B0502040204020203" pitchFamily="34" charset="0"/>
                <a:cs typeface="Segoe UI" panose="020B0502040204020203" pitchFamily="34" charset="0"/>
              </a:rPr>
              <a:t>2012.</a:t>
            </a:r>
            <a:endParaRPr dirty="0">
              <a:latin typeface="Segoe UI" panose="020B0502040204020203" pitchFamily="34" charset="0"/>
              <a:cs typeface="Segoe UI" panose="020B0502040204020203" pitchFamily="34" charset="0"/>
            </a:endParaRPr>
          </a:p>
          <a:p>
            <a:pPr algn="just">
              <a:lnSpc>
                <a:spcPct val="100000"/>
              </a:lnSpc>
              <a:spcBef>
                <a:spcPts val="20"/>
              </a:spcBef>
              <a:buClr>
                <a:srgbClr val="D15A3D"/>
              </a:buClr>
              <a:buFont typeface="Arial"/>
              <a:buChar char="▪"/>
            </a:pPr>
            <a:endParaRPr dirty="0">
              <a:latin typeface="Segoe UI" panose="020B0502040204020203" pitchFamily="34" charset="0"/>
              <a:cs typeface="Segoe UI" panose="020B0502040204020203" pitchFamily="34" charset="0"/>
            </a:endParaRPr>
          </a:p>
          <a:p>
            <a:pPr marL="241300" indent="-228600" algn="just">
              <a:lnSpc>
                <a:spcPct val="100000"/>
              </a:lnSpc>
              <a:buClr>
                <a:srgbClr val="D15A3D"/>
              </a:buClr>
              <a:buFont typeface="Arial"/>
              <a:buChar char="▪"/>
              <a:tabLst>
                <a:tab pos="240665" algn="l"/>
                <a:tab pos="241300" algn="l"/>
              </a:tabLst>
            </a:pPr>
            <a:r>
              <a:rPr dirty="0">
                <a:latin typeface="Segoe UI" panose="020B0502040204020203" pitchFamily="34" charset="0"/>
                <a:cs typeface="Segoe UI" panose="020B0502040204020203" pitchFamily="34" charset="0"/>
              </a:rPr>
              <a:t>NIEBUHR, Joel </a:t>
            </a:r>
            <a:r>
              <a:rPr spc="-5" dirty="0">
                <a:latin typeface="Segoe UI" panose="020B0502040204020203" pitchFamily="34" charset="0"/>
                <a:cs typeface="Segoe UI" panose="020B0502040204020203" pitchFamily="34" charset="0"/>
              </a:rPr>
              <a:t>de Menezes. Licitação </a:t>
            </a:r>
            <a:r>
              <a:rPr dirty="0">
                <a:latin typeface="Segoe UI" panose="020B0502040204020203" pitchFamily="34" charset="0"/>
                <a:cs typeface="Segoe UI" panose="020B0502040204020203" pitchFamily="34" charset="0"/>
              </a:rPr>
              <a:t>pública e </a:t>
            </a:r>
            <a:r>
              <a:rPr spc="-5" dirty="0">
                <a:latin typeface="Segoe UI" panose="020B0502040204020203" pitchFamily="34" charset="0"/>
                <a:cs typeface="Segoe UI" panose="020B0502040204020203" pitchFamily="34" charset="0"/>
              </a:rPr>
              <a:t>contrato administrativo. </a:t>
            </a:r>
            <a:r>
              <a:rPr dirty="0">
                <a:latin typeface="Segoe UI" panose="020B0502040204020203" pitchFamily="34" charset="0"/>
                <a:cs typeface="Segoe UI" panose="020B0502040204020203" pitchFamily="34" charset="0"/>
              </a:rPr>
              <a:t>3 ed. </a:t>
            </a:r>
            <a:r>
              <a:rPr spc="-30" dirty="0">
                <a:latin typeface="Segoe UI" panose="020B0502040204020203" pitchFamily="34" charset="0"/>
                <a:cs typeface="Segoe UI" panose="020B0502040204020203" pitchFamily="34" charset="0"/>
              </a:rPr>
              <a:t>rev. </a:t>
            </a:r>
            <a:r>
              <a:rPr dirty="0">
                <a:latin typeface="Segoe UI" panose="020B0502040204020203" pitchFamily="34" charset="0"/>
                <a:cs typeface="Segoe UI" panose="020B0502040204020203" pitchFamily="34" charset="0"/>
              </a:rPr>
              <a:t>e ampl. Belo </a:t>
            </a:r>
            <a:r>
              <a:rPr spc="-5" dirty="0">
                <a:latin typeface="Segoe UI" panose="020B0502040204020203" pitchFamily="34" charset="0"/>
                <a:cs typeface="Segoe UI" panose="020B0502040204020203" pitchFamily="34" charset="0"/>
              </a:rPr>
              <a:t>Horizonte: </a:t>
            </a:r>
            <a:r>
              <a:rPr dirty="0">
                <a:latin typeface="Segoe UI" panose="020B0502040204020203" pitchFamily="34" charset="0"/>
                <a:cs typeface="Segoe UI" panose="020B0502040204020203" pitchFamily="34" charset="0"/>
              </a:rPr>
              <a:t>Fórum,</a:t>
            </a:r>
            <a:r>
              <a:rPr spc="-114" dirty="0">
                <a:latin typeface="Segoe UI" panose="020B0502040204020203" pitchFamily="34" charset="0"/>
                <a:cs typeface="Segoe UI" panose="020B0502040204020203" pitchFamily="34" charset="0"/>
              </a:rPr>
              <a:t> </a:t>
            </a:r>
            <a:r>
              <a:rPr spc="-10" dirty="0">
                <a:latin typeface="Segoe UI" panose="020B0502040204020203" pitchFamily="34" charset="0"/>
                <a:cs typeface="Segoe UI" panose="020B0502040204020203" pitchFamily="34" charset="0"/>
              </a:rPr>
              <a:t>2013.</a:t>
            </a:r>
            <a:endParaRP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1134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140" y="777040"/>
            <a:ext cx="3733165"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chemeClr val="tx1"/>
                </a:solidFill>
                <a:latin typeface="Segoe UI" panose="020B0502040204020203" pitchFamily="34" charset="0"/>
                <a:cs typeface="Segoe UI" panose="020B0502040204020203" pitchFamily="34" charset="0"/>
              </a:rPr>
              <a:t>Sumário de</a:t>
            </a:r>
            <a:r>
              <a:rPr sz="3000" b="1" spc="-80" dirty="0">
                <a:solidFill>
                  <a:schemeClr val="tx1"/>
                </a:solidFill>
                <a:latin typeface="Segoe UI" panose="020B0502040204020203" pitchFamily="34" charset="0"/>
                <a:cs typeface="Segoe UI" panose="020B0502040204020203" pitchFamily="34" charset="0"/>
              </a:rPr>
              <a:t> </a:t>
            </a:r>
            <a:r>
              <a:rPr lang="pt-BR" sz="3000" b="1" spc="-80" dirty="0">
                <a:solidFill>
                  <a:schemeClr val="tx1"/>
                </a:solidFill>
                <a:latin typeface="Segoe UI" panose="020B0502040204020203" pitchFamily="34" charset="0"/>
                <a:cs typeface="Segoe UI" panose="020B0502040204020203" pitchFamily="34" charset="0"/>
              </a:rPr>
              <a:t>A</a:t>
            </a:r>
            <a:r>
              <a:rPr sz="3000" b="1" dirty="0" err="1">
                <a:solidFill>
                  <a:schemeClr val="tx1"/>
                </a:solidFill>
                <a:latin typeface="Segoe UI" panose="020B0502040204020203" pitchFamily="34" charset="0"/>
                <a:cs typeface="Segoe UI" panose="020B0502040204020203" pitchFamily="34" charset="0"/>
              </a:rPr>
              <a:t>ula</a:t>
            </a:r>
            <a:endParaRPr sz="3000" dirty="0">
              <a:solidFill>
                <a:schemeClr val="tx1"/>
              </a:solidFill>
              <a:latin typeface="Segoe UI" panose="020B0502040204020203" pitchFamily="34" charset="0"/>
              <a:cs typeface="Segoe UI" panose="020B0502040204020203" pitchFamily="34" charset="0"/>
            </a:endParaRPr>
          </a:p>
        </p:txBody>
      </p:sp>
      <p:sp>
        <p:nvSpPr>
          <p:cNvPr id="28" name="object 50">
            <a:extLst>
              <a:ext uri="{FF2B5EF4-FFF2-40B4-BE49-F238E27FC236}">
                <a16:creationId xmlns:a16="http://schemas.microsoft.com/office/drawing/2014/main" id="{4ABD1E05-4013-4C19-BFA1-60C14441F397}"/>
              </a:ext>
            </a:extLst>
          </p:cNvPr>
          <p:cNvSpPr txBox="1"/>
          <p:nvPr/>
        </p:nvSpPr>
        <p:spPr>
          <a:xfrm>
            <a:off x="1737486" y="1809789"/>
            <a:ext cx="9458960" cy="1603644"/>
          </a:xfrm>
          <a:prstGeom prst="rect">
            <a:avLst/>
          </a:prstGeom>
        </p:spPr>
        <p:txBody>
          <a:bodyPr vert="horz" wrap="square" lIns="0" tIns="13335" rIns="0" bIns="0" rtlCol="0">
            <a:spAutoFit/>
          </a:bodyPr>
          <a:lstStyle/>
          <a:p>
            <a:pPr marL="469900" indent="-457200" algn="just">
              <a:lnSpc>
                <a:spcPct val="100000"/>
              </a:lnSpc>
              <a:spcBef>
                <a:spcPts val="105"/>
              </a:spcBef>
              <a:buClr>
                <a:srgbClr val="D15A3D"/>
              </a:buClr>
              <a:buAutoNum type="arabicPeriod"/>
              <a:tabLst>
                <a:tab pos="469265" algn="l"/>
                <a:tab pos="469900" algn="l"/>
              </a:tabLst>
            </a:pPr>
            <a:r>
              <a:rPr sz="2000" b="1" spc="-15" dirty="0">
                <a:latin typeface="Segoe UI" panose="020B0502040204020203" pitchFamily="34" charset="0"/>
                <a:cs typeface="Segoe UI" panose="020B0502040204020203" pitchFamily="34" charset="0"/>
              </a:rPr>
              <a:t>Regime </a:t>
            </a:r>
            <a:r>
              <a:rPr sz="2000" b="1" spc="-5" dirty="0">
                <a:latin typeface="Segoe UI" panose="020B0502040204020203" pitchFamily="34" charset="0"/>
                <a:cs typeface="Segoe UI" panose="020B0502040204020203" pitchFamily="34" charset="0"/>
              </a:rPr>
              <a:t>jurídico das </a:t>
            </a:r>
            <a:r>
              <a:rPr sz="2000" b="1" spc="-10" dirty="0">
                <a:latin typeface="Segoe UI" panose="020B0502040204020203" pitchFamily="34" charset="0"/>
                <a:cs typeface="Segoe UI" panose="020B0502040204020203" pitchFamily="34" charset="0"/>
              </a:rPr>
              <a:t>licitações</a:t>
            </a:r>
            <a:r>
              <a:rPr sz="2000" b="1" spc="0" dirty="0">
                <a:latin typeface="Segoe UI" panose="020B0502040204020203" pitchFamily="34" charset="0"/>
                <a:cs typeface="Segoe UI" panose="020B0502040204020203" pitchFamily="34" charset="0"/>
              </a:rPr>
              <a:t> </a:t>
            </a:r>
            <a:r>
              <a:rPr sz="2000" b="1" spc="-5" dirty="0" err="1">
                <a:latin typeface="Segoe UI" panose="020B0502040204020203" pitchFamily="34" charset="0"/>
                <a:cs typeface="Segoe UI" panose="020B0502040204020203" pitchFamily="34" charset="0"/>
              </a:rPr>
              <a:t>públicas</a:t>
            </a:r>
            <a:r>
              <a:rPr sz="2000" b="1" spc="-5" dirty="0">
                <a:latin typeface="Segoe UI" panose="020B0502040204020203" pitchFamily="34" charset="0"/>
                <a:cs typeface="Segoe UI" panose="020B0502040204020203" pitchFamily="34" charset="0"/>
              </a:rPr>
              <a:t>;</a:t>
            </a:r>
            <a:endParaRPr lang="pt-BR" sz="2000" b="1" spc="-5"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endParaRPr lang="pt-BR" sz="2000" b="1" spc="-5"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r>
              <a:rPr sz="2000" b="1" dirty="0">
                <a:latin typeface="Segoe UI" panose="020B0502040204020203" pitchFamily="34" charset="0"/>
                <a:cs typeface="Segoe UI" panose="020B0502040204020203" pitchFamily="34" charset="0"/>
              </a:rPr>
              <a:t>As fases </a:t>
            </a:r>
            <a:r>
              <a:rPr sz="2000" b="1" spc="-5" dirty="0">
                <a:latin typeface="Segoe UI" panose="020B0502040204020203" pitchFamily="34" charset="0"/>
                <a:cs typeface="Segoe UI" panose="020B0502040204020203" pitchFamily="34" charset="0"/>
              </a:rPr>
              <a:t>do processo</a:t>
            </a:r>
            <a:r>
              <a:rPr sz="2000" b="1" spc="-85" dirty="0">
                <a:latin typeface="Segoe UI" panose="020B0502040204020203" pitchFamily="34" charset="0"/>
                <a:cs typeface="Segoe UI" panose="020B0502040204020203" pitchFamily="34" charset="0"/>
              </a:rPr>
              <a:t> </a:t>
            </a:r>
            <a:r>
              <a:rPr sz="2000" b="1" spc="-10" dirty="0" err="1">
                <a:latin typeface="Segoe UI" panose="020B0502040204020203" pitchFamily="34" charset="0"/>
                <a:cs typeface="Segoe UI" panose="020B0502040204020203" pitchFamily="34" charset="0"/>
              </a:rPr>
              <a:t>licitatório</a:t>
            </a:r>
            <a:r>
              <a:rPr sz="2000" b="1" spc="-10" dirty="0">
                <a:latin typeface="Segoe UI" panose="020B0502040204020203" pitchFamily="34" charset="0"/>
                <a:cs typeface="Segoe UI" panose="020B0502040204020203" pitchFamily="34" charset="0"/>
              </a:rPr>
              <a:t>;</a:t>
            </a:r>
            <a:endParaRPr lang="pt-BR" sz="2000" b="1"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endParaRPr lang="pt-BR" sz="2000" b="1" spc="-5" dirty="0">
              <a:latin typeface="Segoe UI" panose="020B0502040204020203" pitchFamily="34" charset="0"/>
              <a:cs typeface="Segoe UI" panose="020B0502040204020203" pitchFamily="34" charset="0"/>
            </a:endParaRPr>
          </a:p>
          <a:p>
            <a:pPr marL="469900" indent="-457200" algn="just">
              <a:lnSpc>
                <a:spcPct val="100000"/>
              </a:lnSpc>
              <a:spcBef>
                <a:spcPts val="105"/>
              </a:spcBef>
              <a:buClr>
                <a:srgbClr val="D15A3D"/>
              </a:buClr>
              <a:buAutoNum type="arabicPeriod"/>
              <a:tabLst>
                <a:tab pos="469265" algn="l"/>
                <a:tab pos="469900" algn="l"/>
              </a:tabLst>
            </a:pPr>
            <a:r>
              <a:rPr sz="2000" b="1" spc="-5" dirty="0" err="1">
                <a:latin typeface="Segoe UI" panose="020B0502040204020203" pitchFamily="34" charset="0"/>
                <a:cs typeface="Segoe UI" panose="020B0502040204020203" pitchFamily="34" charset="0"/>
              </a:rPr>
              <a:t>Contratações</a:t>
            </a:r>
            <a:r>
              <a:rPr sz="2000" b="1" spc="-5" dirty="0">
                <a:latin typeface="Segoe UI" panose="020B0502040204020203" pitchFamily="34" charset="0"/>
                <a:cs typeface="Segoe UI" panose="020B0502040204020203" pitchFamily="34" charset="0"/>
              </a:rPr>
              <a:t> diretas (dispensa </a:t>
            </a:r>
            <a:r>
              <a:rPr sz="2000" b="1" dirty="0">
                <a:latin typeface="Segoe UI" panose="020B0502040204020203" pitchFamily="34" charset="0"/>
                <a:cs typeface="Segoe UI" panose="020B0502040204020203" pitchFamily="34" charset="0"/>
              </a:rPr>
              <a:t>e </a:t>
            </a:r>
            <a:r>
              <a:rPr sz="2000" b="1" spc="-10" dirty="0">
                <a:latin typeface="Segoe UI" panose="020B0502040204020203" pitchFamily="34" charset="0"/>
                <a:cs typeface="Segoe UI" panose="020B0502040204020203" pitchFamily="34" charset="0"/>
              </a:rPr>
              <a:t>inexigibilidade </a:t>
            </a:r>
            <a:r>
              <a:rPr sz="2000" b="1" spc="-5" dirty="0">
                <a:latin typeface="Segoe UI" panose="020B0502040204020203" pitchFamily="34" charset="0"/>
                <a:cs typeface="Segoe UI" panose="020B0502040204020203" pitchFamily="34" charset="0"/>
              </a:rPr>
              <a:t>de </a:t>
            </a:r>
            <a:r>
              <a:rPr sz="2000" b="1" spc="-10" dirty="0">
                <a:latin typeface="Segoe UI" panose="020B0502040204020203" pitchFamily="34" charset="0"/>
                <a:cs typeface="Segoe UI" panose="020B0502040204020203" pitchFamily="34" charset="0"/>
              </a:rPr>
              <a:t>licitação</a:t>
            </a:r>
            <a:r>
              <a:rPr sz="2000" b="1" spc="30" dirty="0">
                <a:latin typeface="Segoe UI" panose="020B0502040204020203" pitchFamily="34" charset="0"/>
                <a:cs typeface="Segoe UI" panose="020B0502040204020203" pitchFamily="34" charset="0"/>
              </a:rPr>
              <a:t> </a:t>
            </a:r>
            <a:r>
              <a:rPr sz="2000" b="1" spc="-5" dirty="0">
                <a:latin typeface="Segoe UI" panose="020B0502040204020203" pitchFamily="34" charset="0"/>
                <a:cs typeface="Segoe UI" panose="020B0502040204020203" pitchFamily="34" charset="0"/>
              </a:rPr>
              <a:t>pública)</a:t>
            </a:r>
            <a:endParaRPr sz="20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68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O que é licitação pública?</a:t>
            </a:r>
          </a:p>
        </p:txBody>
      </p:sp>
      <p:sp>
        <p:nvSpPr>
          <p:cNvPr id="9" name="Retângulo 8">
            <a:extLst>
              <a:ext uri="{FF2B5EF4-FFF2-40B4-BE49-F238E27FC236}">
                <a16:creationId xmlns:a16="http://schemas.microsoft.com/office/drawing/2014/main" id="{11362902-5D3D-46E9-AA6D-BC34E32CDD4D}"/>
              </a:ext>
            </a:extLst>
          </p:cNvPr>
          <p:cNvSpPr/>
          <p:nvPr/>
        </p:nvSpPr>
        <p:spPr>
          <a:xfrm>
            <a:off x="525375" y="1455262"/>
            <a:ext cx="11358563" cy="879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065" marR="5080" indent="-5080" algn="just">
              <a:lnSpc>
                <a:spcPct val="100000"/>
              </a:lnSpc>
              <a:spcBef>
                <a:spcPts val="100"/>
              </a:spcBef>
            </a:pPr>
            <a:r>
              <a:rPr lang="pt-BR" sz="1700" spc="-5" dirty="0">
                <a:solidFill>
                  <a:schemeClr val="tx1"/>
                </a:solidFill>
                <a:latin typeface="Segoe UI" panose="020B0502040204020203" pitchFamily="34" charset="0"/>
                <a:cs typeface="Segoe UI" panose="020B0502040204020203" pitchFamily="34" charset="0"/>
              </a:rPr>
              <a:t>"Licitação pública </a:t>
            </a:r>
            <a:r>
              <a:rPr lang="pt-BR" sz="1700" dirty="0">
                <a:solidFill>
                  <a:schemeClr val="tx1"/>
                </a:solidFill>
                <a:latin typeface="Segoe UI" panose="020B0502040204020203" pitchFamily="34" charset="0"/>
                <a:cs typeface="Segoe UI" panose="020B0502040204020203" pitchFamily="34" charset="0"/>
              </a:rPr>
              <a:t>é </a:t>
            </a:r>
            <a:r>
              <a:rPr lang="pt-BR" sz="1700" spc="-5" dirty="0">
                <a:solidFill>
                  <a:schemeClr val="tx1"/>
                </a:solidFill>
                <a:latin typeface="Segoe UI" panose="020B0502040204020203" pitchFamily="34" charset="0"/>
                <a:cs typeface="Segoe UI" panose="020B0502040204020203" pitchFamily="34" charset="0"/>
              </a:rPr>
              <a:t>procedimento administrativo condicional </a:t>
            </a:r>
            <a:r>
              <a:rPr lang="pt-BR" sz="1700" dirty="0">
                <a:solidFill>
                  <a:schemeClr val="tx1"/>
                </a:solidFill>
                <a:latin typeface="Segoe UI" panose="020B0502040204020203" pitchFamily="34" charset="0"/>
                <a:cs typeface="Segoe UI" panose="020B0502040204020203" pitchFamily="34" charset="0"/>
              </a:rPr>
              <a:t>à </a:t>
            </a:r>
            <a:r>
              <a:rPr lang="pt-BR" sz="1700" spc="-5" dirty="0">
                <a:solidFill>
                  <a:schemeClr val="tx1"/>
                </a:solidFill>
                <a:latin typeface="Segoe UI" panose="020B0502040204020203" pitchFamily="34" charset="0"/>
                <a:cs typeface="Segoe UI" panose="020B0502040204020203" pitchFamily="34" charset="0"/>
              </a:rPr>
              <a:t>celebração </a:t>
            </a:r>
            <a:r>
              <a:rPr lang="pt-BR" sz="1700" dirty="0">
                <a:solidFill>
                  <a:schemeClr val="tx1"/>
                </a:solidFill>
                <a:latin typeface="Segoe UI" panose="020B0502040204020203" pitchFamily="34" charset="0"/>
                <a:cs typeface="Segoe UI" panose="020B0502040204020203" pitchFamily="34" charset="0"/>
              </a:rPr>
              <a:t>de </a:t>
            </a:r>
            <a:r>
              <a:rPr lang="pt-BR" sz="1700" spc="-5" dirty="0">
                <a:solidFill>
                  <a:schemeClr val="tx1"/>
                </a:solidFill>
                <a:latin typeface="Segoe UI" panose="020B0502040204020203" pitchFamily="34" charset="0"/>
                <a:cs typeface="Segoe UI" panose="020B0502040204020203" pitchFamily="34" charset="0"/>
              </a:rPr>
              <a:t>contrato administrativo </a:t>
            </a:r>
            <a:r>
              <a:rPr lang="pt-BR" sz="1700" dirty="0">
                <a:solidFill>
                  <a:schemeClr val="tx1"/>
                </a:solidFill>
                <a:latin typeface="Segoe UI" panose="020B0502040204020203" pitchFamily="34" charset="0"/>
                <a:cs typeface="Segoe UI" panose="020B0502040204020203" pitchFamily="34" charset="0"/>
              </a:rPr>
              <a:t>mediante o </a:t>
            </a:r>
            <a:r>
              <a:rPr lang="pt-BR" sz="1700" spc="-5" dirty="0">
                <a:solidFill>
                  <a:schemeClr val="tx1"/>
                </a:solidFill>
                <a:latin typeface="Segoe UI" panose="020B0502040204020203" pitchFamily="34" charset="0"/>
                <a:cs typeface="Segoe UI" panose="020B0502040204020203" pitchFamily="34" charset="0"/>
              </a:rPr>
              <a:t>qual </a:t>
            </a:r>
            <a:r>
              <a:rPr lang="pt-BR" sz="1700" dirty="0">
                <a:solidFill>
                  <a:schemeClr val="tx1"/>
                </a:solidFill>
                <a:latin typeface="Segoe UI" panose="020B0502040204020203" pitchFamily="34" charset="0"/>
                <a:cs typeface="Segoe UI" panose="020B0502040204020203" pitchFamily="34" charset="0"/>
              </a:rPr>
              <a:t>a Administração Pública </a:t>
            </a:r>
            <a:r>
              <a:rPr lang="pt-BR" sz="1700" spc="-5" dirty="0">
                <a:solidFill>
                  <a:schemeClr val="tx1"/>
                </a:solidFill>
                <a:latin typeface="Segoe UI" panose="020B0502040204020203" pitchFamily="34" charset="0"/>
                <a:cs typeface="Segoe UI" panose="020B0502040204020203" pitchFamily="34" charset="0"/>
              </a:rPr>
              <a:t>expõe </a:t>
            </a:r>
            <a:r>
              <a:rPr lang="pt-BR" sz="1700" dirty="0">
                <a:solidFill>
                  <a:schemeClr val="tx1"/>
                </a:solidFill>
                <a:latin typeface="Segoe UI" panose="020B0502040204020203" pitchFamily="34" charset="0"/>
                <a:cs typeface="Segoe UI" panose="020B0502040204020203" pitchFamily="34" charset="0"/>
              </a:rPr>
              <a:t>a </a:t>
            </a:r>
            <a:r>
              <a:rPr lang="pt-BR" sz="1700" spc="-5" dirty="0">
                <a:solidFill>
                  <a:schemeClr val="tx1"/>
                </a:solidFill>
                <a:latin typeface="Segoe UI" panose="020B0502040204020203" pitchFamily="34" charset="0"/>
                <a:cs typeface="Segoe UI" panose="020B0502040204020203" pitchFamily="34" charset="0"/>
              </a:rPr>
              <a:t>sua </a:t>
            </a:r>
            <a:r>
              <a:rPr lang="pt-BR" sz="1700" dirty="0">
                <a:solidFill>
                  <a:schemeClr val="tx1"/>
                </a:solidFill>
                <a:latin typeface="Segoe UI" panose="020B0502040204020203" pitchFamily="34" charset="0"/>
                <a:cs typeface="Segoe UI" panose="020B0502040204020203" pitchFamily="34" charset="0"/>
              </a:rPr>
              <a:t>intenção de firmá-lo, </a:t>
            </a:r>
            <a:r>
              <a:rPr lang="pt-BR" sz="1700" spc="-5" dirty="0">
                <a:solidFill>
                  <a:schemeClr val="tx1"/>
                </a:solidFill>
                <a:latin typeface="Segoe UI" panose="020B0502040204020203" pitchFamily="34" charset="0"/>
                <a:cs typeface="Segoe UI" panose="020B0502040204020203" pitchFamily="34" charset="0"/>
              </a:rPr>
              <a:t>esperando que, com </a:t>
            </a:r>
            <a:r>
              <a:rPr lang="pt-BR" sz="1700" dirty="0">
                <a:solidFill>
                  <a:schemeClr val="tx1"/>
                </a:solidFill>
                <a:latin typeface="Segoe UI" panose="020B0502040204020203" pitchFamily="34" charset="0"/>
                <a:cs typeface="Segoe UI" panose="020B0502040204020203" pitchFamily="34" charset="0"/>
              </a:rPr>
              <a:t>isso, terceiros </a:t>
            </a:r>
            <a:r>
              <a:rPr lang="pt-BR" sz="1700" spc="-5" dirty="0">
                <a:solidFill>
                  <a:schemeClr val="tx1"/>
                </a:solidFill>
                <a:latin typeface="Segoe UI" panose="020B0502040204020203" pitchFamily="34" charset="0"/>
                <a:cs typeface="Segoe UI" panose="020B0502040204020203" pitchFamily="34" charset="0"/>
              </a:rPr>
              <a:t>se  </a:t>
            </a:r>
            <a:r>
              <a:rPr lang="pt-BR" sz="1700" dirty="0">
                <a:solidFill>
                  <a:schemeClr val="tx1"/>
                </a:solidFill>
                <a:latin typeface="Segoe UI" panose="020B0502040204020203" pitchFamily="34" charset="0"/>
                <a:cs typeface="Segoe UI" panose="020B0502040204020203" pitchFamily="34" charset="0"/>
              </a:rPr>
              <a:t>interessem e lhe </a:t>
            </a:r>
            <a:r>
              <a:rPr lang="pt-BR" sz="1700" spc="-5" dirty="0">
                <a:solidFill>
                  <a:schemeClr val="tx1"/>
                </a:solidFill>
                <a:latin typeface="Segoe UI" panose="020B0502040204020203" pitchFamily="34" charset="0"/>
                <a:cs typeface="Segoe UI" panose="020B0502040204020203" pitchFamily="34" charset="0"/>
              </a:rPr>
              <a:t>ofereçam propostas, </a:t>
            </a:r>
            <a:r>
              <a:rPr lang="pt-BR" sz="1700" dirty="0">
                <a:solidFill>
                  <a:schemeClr val="tx1"/>
                </a:solidFill>
                <a:latin typeface="Segoe UI" panose="020B0502040204020203" pitchFamily="34" charset="0"/>
                <a:cs typeface="Segoe UI" panose="020B0502040204020203" pitchFamily="34" charset="0"/>
              </a:rPr>
              <a:t>a fim de </a:t>
            </a:r>
            <a:r>
              <a:rPr lang="pt-BR" sz="1700" b="1" spc="-5" dirty="0">
                <a:solidFill>
                  <a:schemeClr val="tx1"/>
                </a:solidFill>
                <a:latin typeface="Segoe UI" panose="020B0502040204020203" pitchFamily="34" charset="0"/>
                <a:cs typeface="Segoe UI" panose="020B0502040204020203" pitchFamily="34" charset="0"/>
              </a:rPr>
              <a:t>selecionar </a:t>
            </a:r>
            <a:r>
              <a:rPr lang="pt-BR" sz="1700" b="1" dirty="0">
                <a:solidFill>
                  <a:schemeClr val="tx1"/>
                </a:solidFill>
                <a:latin typeface="Segoe UI" panose="020B0502040204020203" pitchFamily="34" charset="0"/>
                <a:cs typeface="Segoe UI" panose="020B0502040204020203" pitchFamily="34" charset="0"/>
              </a:rPr>
              <a:t>a mais vantajosa ao interesse </a:t>
            </a:r>
            <a:r>
              <a:rPr lang="pt-BR" sz="1700" b="1" spc="-5" dirty="0">
                <a:solidFill>
                  <a:schemeClr val="tx1"/>
                </a:solidFill>
                <a:latin typeface="Segoe UI" panose="020B0502040204020203" pitchFamily="34" charset="0"/>
                <a:cs typeface="Segoe UI" panose="020B0502040204020203" pitchFamily="34" charset="0"/>
              </a:rPr>
              <a:t>público</a:t>
            </a:r>
            <a:r>
              <a:rPr lang="pt-BR" sz="1700" spc="-5" dirty="0">
                <a:solidFill>
                  <a:schemeClr val="tx1"/>
                </a:solidFill>
                <a:latin typeface="Segoe UI" panose="020B0502040204020203" pitchFamily="34" charset="0"/>
                <a:cs typeface="Segoe UI" panose="020B0502040204020203" pitchFamily="34" charset="0"/>
              </a:rPr>
              <a:t>.“ </a:t>
            </a:r>
            <a:r>
              <a:rPr lang="pt-BR" sz="1700" dirty="0">
                <a:solidFill>
                  <a:schemeClr val="tx1"/>
                </a:solidFill>
                <a:latin typeface="Segoe UI" panose="020B0502040204020203" pitchFamily="34" charset="0"/>
                <a:cs typeface="Segoe UI" panose="020B0502040204020203" pitchFamily="34" charset="0"/>
              </a:rPr>
              <a:t>(Joel de Menezes</a:t>
            </a:r>
            <a:r>
              <a:rPr lang="pt-BR" sz="1700" spc="-45" dirty="0">
                <a:solidFill>
                  <a:schemeClr val="tx1"/>
                </a:solidFill>
                <a:latin typeface="Segoe UI" panose="020B0502040204020203" pitchFamily="34" charset="0"/>
                <a:cs typeface="Segoe UI" panose="020B0502040204020203" pitchFamily="34" charset="0"/>
              </a:rPr>
              <a:t> </a:t>
            </a:r>
            <a:r>
              <a:rPr lang="pt-BR" sz="1700" spc="-5" dirty="0" err="1">
                <a:solidFill>
                  <a:schemeClr val="tx1"/>
                </a:solidFill>
                <a:latin typeface="Segoe UI" panose="020B0502040204020203" pitchFamily="34" charset="0"/>
                <a:cs typeface="Segoe UI" panose="020B0502040204020203" pitchFamily="34" charset="0"/>
              </a:rPr>
              <a:t>Niebuhr</a:t>
            </a:r>
            <a:r>
              <a:rPr lang="pt-BR" sz="1700" spc="-5" dirty="0">
                <a:solidFill>
                  <a:schemeClr val="tx1"/>
                </a:solidFill>
                <a:latin typeface="Segoe UI" panose="020B0502040204020203" pitchFamily="34" charset="0"/>
                <a:cs typeface="Segoe UI" panose="020B0502040204020203" pitchFamily="34" charset="0"/>
              </a:rPr>
              <a:t>)</a:t>
            </a:r>
            <a:endParaRPr lang="pt-BR" sz="1700" dirty="0">
              <a:solidFill>
                <a:schemeClr val="tx1"/>
              </a:solidFill>
              <a:latin typeface="Segoe UI" panose="020B0502040204020203" pitchFamily="34" charset="0"/>
              <a:cs typeface="Segoe UI" panose="020B0502040204020203" pitchFamily="34" charset="0"/>
            </a:endParaRPr>
          </a:p>
          <a:p>
            <a:pPr algn="just"/>
            <a:endParaRPr lang="pt-BR" spc="-5" dirty="0">
              <a:solidFill>
                <a:schemeClr val="tx1"/>
              </a:solidFill>
              <a:latin typeface="Segoe UI" panose="020B0502040204020203" pitchFamily="34" charset="0"/>
              <a:cs typeface="Segoe UI" panose="020B0502040204020203" pitchFamily="34" charset="0"/>
            </a:endParaRPr>
          </a:p>
        </p:txBody>
      </p:sp>
      <p:sp>
        <p:nvSpPr>
          <p:cNvPr id="5" name="Retângulo 4">
            <a:extLst>
              <a:ext uri="{FF2B5EF4-FFF2-40B4-BE49-F238E27FC236}">
                <a16:creationId xmlns:a16="http://schemas.microsoft.com/office/drawing/2014/main" id="{CC56CAFA-2183-418A-A22F-0AD59815956C}"/>
              </a:ext>
            </a:extLst>
          </p:cNvPr>
          <p:cNvSpPr/>
          <p:nvPr/>
        </p:nvSpPr>
        <p:spPr>
          <a:xfrm>
            <a:off x="180975" y="2500314"/>
            <a:ext cx="11830049" cy="4431983"/>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Procedimento: </a:t>
            </a:r>
            <a:r>
              <a:rPr lang="pt-BR" sz="1600" spc="-5" dirty="0">
                <a:latin typeface="Segoe UI" panose="020B0502040204020203" pitchFamily="34" charset="0"/>
                <a:ea typeface="Segoe UI" panose="020B0502040204020203" pitchFamily="34" charset="0"/>
                <a:cs typeface="Segoe UI" panose="020B0502040204020203" pitchFamily="34" charset="0"/>
              </a:rPr>
              <a:t>a natureza jurídica da licitação é uma sequência formal ordenada de atos administrativos;</a:t>
            </a:r>
          </a:p>
          <a:p>
            <a:pPr marL="299085" indent="-286385" algn="just">
              <a:spcBef>
                <a:spcPts val="300"/>
              </a:spcBef>
              <a:buClr>
                <a:srgbClr val="CE5A3D"/>
              </a:buClr>
              <a:buFont typeface="Wingdings"/>
              <a:buChar char=""/>
              <a:tabLst>
                <a:tab pos="299720" algn="l"/>
              </a:tabLst>
            </a:pPr>
            <a:endParaRPr lang="pt-BR" sz="3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spc="-10" dirty="0">
                <a:latin typeface="Segoe UI" panose="020B0502040204020203" pitchFamily="34" charset="0"/>
                <a:cs typeface="Segoe UI" panose="020B0502040204020203" pitchFamily="34" charset="0"/>
              </a:rPr>
              <a:t>Administrativo: </a:t>
            </a:r>
            <a:r>
              <a:rPr lang="pt-BR" sz="1600" spc="-5" dirty="0">
                <a:latin typeface="Segoe UI" panose="020B0502040204020203" pitchFamily="34" charset="0"/>
                <a:cs typeface="Segoe UI" panose="020B0502040204020203" pitchFamily="34" charset="0"/>
              </a:rPr>
              <a:t>instituto pertencente </a:t>
            </a:r>
            <a:r>
              <a:rPr lang="pt-BR" sz="1600" dirty="0">
                <a:latin typeface="Segoe UI" panose="020B0502040204020203" pitchFamily="34" charset="0"/>
                <a:cs typeface="Segoe UI" panose="020B0502040204020203" pitchFamily="34" charset="0"/>
              </a:rPr>
              <a:t>ao </a:t>
            </a:r>
            <a:r>
              <a:rPr lang="pt-BR" sz="1600" spc="-5" dirty="0">
                <a:latin typeface="Segoe UI" panose="020B0502040204020203" pitchFamily="34" charset="0"/>
                <a:cs typeface="Segoe UI" panose="020B0502040204020203" pitchFamily="34" charset="0"/>
              </a:rPr>
              <a:t>Direito</a:t>
            </a:r>
            <a:r>
              <a:rPr lang="pt-BR" sz="1600" spc="75" dirty="0">
                <a:latin typeface="Segoe UI" panose="020B0502040204020203" pitchFamily="34" charset="0"/>
                <a:cs typeface="Segoe UI" panose="020B0502040204020203" pitchFamily="34" charset="0"/>
              </a:rPr>
              <a:t> </a:t>
            </a:r>
            <a:r>
              <a:rPr lang="pt-BR" sz="1600" spc="-5" dirty="0">
                <a:latin typeface="Segoe UI" panose="020B0502040204020203" pitchFamily="34" charset="0"/>
                <a:cs typeface="Segoe UI" panose="020B0502040204020203" pitchFamily="34" charset="0"/>
              </a:rPr>
              <a:t>Administrativo;</a:t>
            </a:r>
            <a:endParaRPr lang="pt-BR" sz="1600"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endParaRPr lang="pt-BR" sz="300" b="1" spc="-5"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spc="-5" dirty="0">
                <a:latin typeface="Segoe UI" panose="020B0502040204020203" pitchFamily="34" charset="0"/>
                <a:cs typeface="Segoe UI" panose="020B0502040204020203" pitchFamily="34" charset="0"/>
              </a:rPr>
              <a:t>Obrigatório para entidades governamentais: </a:t>
            </a:r>
            <a:r>
              <a:rPr lang="pt-BR" sz="1600" dirty="0">
                <a:latin typeface="Segoe UI" panose="020B0502040204020203" pitchFamily="34" charset="0"/>
                <a:cs typeface="Segoe UI" panose="020B0502040204020203" pitchFamily="34" charset="0"/>
              </a:rPr>
              <a:t>é um </a:t>
            </a:r>
            <a:r>
              <a:rPr lang="pt-BR" sz="1600" spc="-5" dirty="0">
                <a:latin typeface="Segoe UI" panose="020B0502040204020203" pitchFamily="34" charset="0"/>
                <a:cs typeface="Segoe UI" panose="020B0502040204020203" pitchFamily="34" charset="0"/>
              </a:rPr>
              <a:t>dever do </a:t>
            </a:r>
            <a:r>
              <a:rPr lang="pt-BR" sz="1600" spc="-10" dirty="0">
                <a:latin typeface="Segoe UI" panose="020B0502040204020203" pitchFamily="34" charset="0"/>
                <a:cs typeface="Segoe UI" panose="020B0502040204020203" pitchFamily="34" charset="0"/>
              </a:rPr>
              <a:t>Estado, </a:t>
            </a:r>
            <a:r>
              <a:rPr lang="pt-BR" sz="1600" spc="-5" dirty="0">
                <a:latin typeface="Segoe UI" panose="020B0502040204020203" pitchFamily="34" charset="0"/>
                <a:cs typeface="Segoe UI" panose="020B0502040204020203" pitchFamily="34" charset="0"/>
              </a:rPr>
              <a:t>não extensivo </a:t>
            </a:r>
            <a:r>
              <a:rPr lang="pt-BR" sz="1600" dirty="0">
                <a:latin typeface="Segoe UI" panose="020B0502040204020203" pitchFamily="34" charset="0"/>
                <a:cs typeface="Segoe UI" panose="020B0502040204020203" pitchFamily="34" charset="0"/>
              </a:rPr>
              <a:t>às  </a:t>
            </a:r>
            <a:r>
              <a:rPr lang="pt-BR" sz="1600" spc="-5" dirty="0">
                <a:latin typeface="Segoe UI" panose="020B0502040204020203" pitchFamily="34" charset="0"/>
                <a:cs typeface="Segoe UI" panose="020B0502040204020203" pitchFamily="34" charset="0"/>
              </a:rPr>
              <a:t>empresas </a:t>
            </a:r>
            <a:r>
              <a:rPr lang="pt-BR" sz="1600" dirty="0">
                <a:latin typeface="Segoe UI" panose="020B0502040204020203" pitchFamily="34" charset="0"/>
                <a:cs typeface="Segoe UI" panose="020B0502040204020203" pitchFamily="34" charset="0"/>
              </a:rPr>
              <a:t>e </a:t>
            </a:r>
            <a:r>
              <a:rPr lang="pt-BR" sz="1600" spc="-5" dirty="0">
                <a:latin typeface="Segoe UI" panose="020B0502040204020203" pitchFamily="34" charset="0"/>
                <a:cs typeface="Segoe UI" panose="020B0502040204020203" pitchFamily="34" charset="0"/>
              </a:rPr>
              <a:t>pessoas</a:t>
            </a:r>
            <a:r>
              <a:rPr lang="pt-BR" sz="1600" spc="10" dirty="0">
                <a:latin typeface="Segoe UI" panose="020B0502040204020203" pitchFamily="34" charset="0"/>
                <a:cs typeface="Segoe UI" panose="020B0502040204020203" pitchFamily="34" charset="0"/>
              </a:rPr>
              <a:t> </a:t>
            </a:r>
            <a:r>
              <a:rPr lang="pt-BR" sz="1600" spc="-10" dirty="0">
                <a:latin typeface="Segoe UI" panose="020B0502040204020203" pitchFamily="34" charset="0"/>
                <a:cs typeface="Segoe UI" panose="020B0502040204020203" pitchFamily="34" charset="0"/>
              </a:rPr>
              <a:t>privadas;</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Mediante </a:t>
            </a:r>
            <a:r>
              <a:rPr lang="pt-BR" sz="1600" b="1" spc="-5" dirty="0">
                <a:latin typeface="Segoe UI" panose="020B0502040204020203" pitchFamily="34" charset="0"/>
                <a:cs typeface="Segoe UI" panose="020B0502040204020203" pitchFamily="34" charset="0"/>
              </a:rPr>
              <a:t>convocação de interessados: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licitação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aberta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todos aqueles que </a:t>
            </a:r>
            <a:r>
              <a:rPr lang="pt-BR" sz="1600" spc="-10" dirty="0">
                <a:latin typeface="Segoe UI" panose="020B0502040204020203" pitchFamily="34" charset="0"/>
                <a:cs typeface="Segoe UI" panose="020B0502040204020203" pitchFamily="34" charset="0"/>
              </a:rPr>
              <a:t>queiram  </a:t>
            </a:r>
            <a:r>
              <a:rPr lang="pt-BR" sz="1600" spc="-5" dirty="0">
                <a:latin typeface="Segoe UI" panose="020B0502040204020203" pitchFamily="34" charset="0"/>
                <a:cs typeface="Segoe UI" panose="020B0502040204020203" pitchFamily="34" charset="0"/>
              </a:rPr>
              <a:t>concorrer </a:t>
            </a:r>
            <a:r>
              <a:rPr lang="pt-BR" sz="1600" dirty="0">
                <a:latin typeface="Segoe UI" panose="020B0502040204020203" pitchFamily="34" charset="0"/>
                <a:cs typeface="Segoe UI" panose="020B0502040204020203" pitchFamily="34" charset="0"/>
              </a:rPr>
              <a:t>à </a:t>
            </a:r>
            <a:r>
              <a:rPr lang="pt-BR" sz="1600" spc="-10" dirty="0">
                <a:latin typeface="Segoe UI" panose="020B0502040204020203" pitchFamily="34" charset="0"/>
                <a:cs typeface="Segoe UI" panose="020B0502040204020203" pitchFamily="34" charset="0"/>
              </a:rPr>
              <a:t>celebração </a:t>
            </a:r>
            <a:r>
              <a:rPr lang="pt-BR" sz="1600" spc="-5" dirty="0">
                <a:latin typeface="Segoe UI" panose="020B0502040204020203" pitchFamily="34" charset="0"/>
                <a:cs typeface="Segoe UI" panose="020B0502040204020203" pitchFamily="34" charset="0"/>
              </a:rPr>
              <a:t>de </a:t>
            </a:r>
            <a:r>
              <a:rPr lang="pt-BR" sz="1600" dirty="0">
                <a:latin typeface="Segoe UI" panose="020B0502040204020203" pitchFamily="34" charset="0"/>
                <a:cs typeface="Segoe UI" panose="020B0502040204020203" pitchFamily="34" charset="0"/>
              </a:rPr>
              <a:t>um </a:t>
            </a:r>
            <a:r>
              <a:rPr lang="pt-BR" sz="1600" spc="-5" dirty="0">
                <a:latin typeface="Segoe UI" panose="020B0502040204020203" pitchFamily="34" charset="0"/>
                <a:cs typeface="Segoe UI" panose="020B0502040204020203" pitchFamily="34" charset="0"/>
              </a:rPr>
              <a:t>contrato </a:t>
            </a:r>
            <a:r>
              <a:rPr lang="pt-BR" sz="1600" dirty="0">
                <a:latin typeface="Segoe UI" panose="020B0502040204020203" pitchFamily="34" charset="0"/>
                <a:cs typeface="Segoe UI" panose="020B0502040204020203" pitchFamily="34" charset="0"/>
              </a:rPr>
              <a:t>com o </a:t>
            </a:r>
            <a:r>
              <a:rPr lang="pt-BR" sz="1600" spc="-10" dirty="0">
                <a:latin typeface="Segoe UI" panose="020B0502040204020203" pitchFamily="34" charset="0"/>
                <a:cs typeface="Segoe UI" panose="020B0502040204020203" pitchFamily="34" charset="0"/>
              </a:rPr>
              <a:t>Estado, desde </a:t>
            </a:r>
            <a:r>
              <a:rPr lang="pt-BR" sz="1600" spc="-5" dirty="0">
                <a:latin typeface="Segoe UI" panose="020B0502040204020203" pitchFamily="34" charset="0"/>
                <a:cs typeface="Segoe UI" panose="020B0502040204020203" pitchFamily="34" charset="0"/>
              </a:rPr>
              <a:t>que preencham </a:t>
            </a:r>
            <a:r>
              <a:rPr lang="pt-BR" sz="1600" dirty="0">
                <a:latin typeface="Segoe UI" panose="020B0502040204020203" pitchFamily="34" charset="0"/>
                <a:cs typeface="Segoe UI" panose="020B0502040204020203" pitchFamily="34" charset="0"/>
              </a:rPr>
              <a:t>as </a:t>
            </a:r>
            <a:r>
              <a:rPr lang="pt-BR" sz="1600" spc="-5" dirty="0">
                <a:latin typeface="Segoe UI" panose="020B0502040204020203" pitchFamily="34" charset="0"/>
                <a:cs typeface="Segoe UI" panose="020B0502040204020203" pitchFamily="34" charset="0"/>
              </a:rPr>
              <a:t>condições de  participação definidas </a:t>
            </a:r>
            <a:r>
              <a:rPr lang="pt-BR" sz="1600" dirty="0">
                <a:latin typeface="Segoe UI" panose="020B0502040204020203" pitchFamily="34" charset="0"/>
                <a:cs typeface="Segoe UI" panose="020B0502040204020203" pitchFamily="34" charset="0"/>
              </a:rPr>
              <a:t>no </a:t>
            </a:r>
            <a:r>
              <a:rPr lang="pt-BR" sz="1600" spc="-5" dirty="0">
                <a:latin typeface="Segoe UI" panose="020B0502040204020203" pitchFamily="34" charset="0"/>
                <a:cs typeface="Segoe UI" panose="020B0502040204020203" pitchFamily="34" charset="0"/>
              </a:rPr>
              <a:t>instrumento convocatório.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participação </a:t>
            </a:r>
            <a:r>
              <a:rPr lang="pt-BR" sz="1600" dirty="0">
                <a:latin typeface="Segoe UI" panose="020B0502040204020203" pitchFamily="34" charset="0"/>
                <a:cs typeface="Segoe UI" panose="020B0502040204020203" pitchFamily="34" charset="0"/>
              </a:rPr>
              <a:t>no </a:t>
            </a:r>
            <a:r>
              <a:rPr lang="pt-BR" sz="1600" spc="-5" dirty="0">
                <a:latin typeface="Segoe UI" panose="020B0502040204020203" pitchFamily="34" charset="0"/>
                <a:cs typeface="Segoe UI" panose="020B0502040204020203" pitchFamily="34" charset="0"/>
              </a:rPr>
              <a:t>procedimento licitatório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sempre facultativa </a:t>
            </a:r>
            <a:r>
              <a:rPr lang="pt-BR" sz="1600" spc="-15" dirty="0">
                <a:latin typeface="Segoe UI" panose="020B0502040204020203" pitchFamily="34" charset="0"/>
                <a:cs typeface="Segoe UI" panose="020B0502040204020203" pitchFamily="34" charset="0"/>
              </a:rPr>
              <a:t>para </a:t>
            </a:r>
            <a:r>
              <a:rPr lang="pt-BR" sz="1600" dirty="0">
                <a:latin typeface="Segoe UI" panose="020B0502040204020203" pitchFamily="34" charset="0"/>
                <a:cs typeface="Segoe UI" panose="020B0502040204020203" pitchFamily="34" charset="0"/>
              </a:rPr>
              <a:t>o</a:t>
            </a:r>
            <a:r>
              <a:rPr lang="pt-BR" sz="1600" spc="15" dirty="0">
                <a:latin typeface="Segoe UI" panose="020B0502040204020203" pitchFamily="34" charset="0"/>
                <a:cs typeface="Segoe UI" panose="020B0502040204020203" pitchFamily="34" charset="0"/>
              </a:rPr>
              <a:t> </a:t>
            </a:r>
            <a:r>
              <a:rPr lang="pt-BR" sz="1600" spc="-5" dirty="0">
                <a:latin typeface="Segoe UI" panose="020B0502040204020203" pitchFamily="34" charset="0"/>
                <a:cs typeface="Segoe UI" panose="020B0502040204020203" pitchFamily="34" charset="0"/>
              </a:rPr>
              <a:t>particular</a:t>
            </a:r>
            <a:r>
              <a:rPr lang="pt-BR" sz="1500" spc="-5" dirty="0">
                <a:latin typeface="Segoe UI" panose="020B0502040204020203" pitchFamily="34" charset="0"/>
                <a:cs typeface="Segoe UI" panose="020B0502040204020203" pitchFamily="34" charset="0"/>
              </a:rPr>
              <a:t>;</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Por </a:t>
            </a:r>
            <a:r>
              <a:rPr lang="pt-BR" sz="1600" b="1" spc="-5" dirty="0">
                <a:latin typeface="Segoe UI" panose="020B0502040204020203" pitchFamily="34" charset="0"/>
                <a:cs typeface="Segoe UI" panose="020B0502040204020203" pitchFamily="34" charset="0"/>
              </a:rPr>
              <a:t>meio de competição: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licitação </a:t>
            </a:r>
            <a:r>
              <a:rPr lang="pt-BR" sz="1600" dirty="0">
                <a:latin typeface="Segoe UI" panose="020B0502040204020203" pitchFamily="34" charset="0"/>
                <a:cs typeface="Segoe UI" panose="020B0502040204020203" pitchFamily="34" charset="0"/>
              </a:rPr>
              <a:t>é uma </a:t>
            </a:r>
            <a:r>
              <a:rPr lang="pt-BR" sz="1600" spc="-5" dirty="0">
                <a:latin typeface="Segoe UI" panose="020B0502040204020203" pitchFamily="34" charset="0"/>
                <a:cs typeface="Segoe UI" panose="020B0502040204020203" pitchFamily="34" charset="0"/>
              </a:rPr>
              <a:t>disputa entre interessados </a:t>
            </a:r>
            <a:r>
              <a:rPr lang="pt-BR" sz="1600" dirty="0">
                <a:latin typeface="Segoe UI" panose="020B0502040204020203" pitchFamily="34" charset="0"/>
                <a:cs typeface="Segoe UI" panose="020B0502040204020203" pitchFamily="34" charset="0"/>
              </a:rPr>
              <a:t>em </a:t>
            </a:r>
            <a:r>
              <a:rPr lang="pt-BR" sz="1600" spc="-5" dirty="0">
                <a:latin typeface="Segoe UI" panose="020B0502040204020203" pitchFamily="34" charset="0"/>
                <a:cs typeface="Segoe UI" panose="020B0502040204020203" pitchFamily="34" charset="0"/>
              </a:rPr>
              <a:t>contratar </a:t>
            </a:r>
            <a:r>
              <a:rPr lang="pt-BR" sz="1600" dirty="0">
                <a:latin typeface="Segoe UI" panose="020B0502040204020203" pitchFamily="34" charset="0"/>
                <a:cs typeface="Segoe UI" panose="020B0502040204020203" pitchFamily="34" charset="0"/>
              </a:rPr>
              <a:t>com o  </a:t>
            </a:r>
            <a:r>
              <a:rPr lang="pt-BR" sz="1600" spc="-5" dirty="0">
                <a:latin typeface="Segoe UI" panose="020B0502040204020203" pitchFamily="34" charset="0"/>
                <a:cs typeface="Segoe UI" panose="020B0502040204020203" pitchFamily="34" charset="0"/>
              </a:rPr>
              <a:t>Estado;</a:t>
            </a:r>
            <a:endParaRPr lang="pt-BR" sz="1600"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endParaRPr lang="pt-BR" sz="300" b="1" spc="-5"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spc="-5" dirty="0">
                <a:latin typeface="Segoe UI" panose="020B0502040204020203" pitchFamily="34" charset="0"/>
                <a:cs typeface="Segoe UI" panose="020B0502040204020203" pitchFamily="34" charset="0"/>
              </a:rPr>
              <a:t>Fornecer bens </a:t>
            </a:r>
            <a:r>
              <a:rPr lang="pt-BR" sz="1600" b="1" dirty="0">
                <a:latin typeface="Segoe UI" panose="020B0502040204020203" pitchFamily="34" charset="0"/>
                <a:cs typeface="Segoe UI" panose="020B0502040204020203" pitchFamily="34" charset="0"/>
              </a:rPr>
              <a:t>ou </a:t>
            </a:r>
            <a:r>
              <a:rPr lang="pt-BR" sz="1600" b="1" spc="-5" dirty="0">
                <a:latin typeface="Segoe UI" panose="020B0502040204020203" pitchFamily="34" charset="0"/>
                <a:cs typeface="Segoe UI" panose="020B0502040204020203" pitchFamily="34" charset="0"/>
              </a:rPr>
              <a:t>serviços, construir </a:t>
            </a:r>
            <a:r>
              <a:rPr lang="pt-BR" sz="1600" b="1" dirty="0">
                <a:latin typeface="Segoe UI" panose="020B0502040204020203" pitchFamily="34" charset="0"/>
                <a:cs typeface="Segoe UI" panose="020B0502040204020203" pitchFamily="34" charset="0"/>
              </a:rPr>
              <a:t>obras, </a:t>
            </a:r>
            <a:r>
              <a:rPr lang="pt-BR" sz="1600" b="1" spc="-5" dirty="0">
                <a:latin typeface="Segoe UI" panose="020B0502040204020203" pitchFamily="34" charset="0"/>
                <a:cs typeface="Segoe UI" panose="020B0502040204020203" pitchFamily="34" charset="0"/>
              </a:rPr>
              <a:t>assim como locar </a:t>
            </a:r>
            <a:r>
              <a:rPr lang="pt-BR" sz="1600" b="1" dirty="0">
                <a:latin typeface="Segoe UI" panose="020B0502040204020203" pitchFamily="34" charset="0"/>
                <a:cs typeface="Segoe UI" panose="020B0502040204020203" pitchFamily="34" charset="0"/>
              </a:rPr>
              <a:t>ou </a:t>
            </a:r>
            <a:r>
              <a:rPr lang="pt-BR" sz="1600" b="1" spc="-5" dirty="0">
                <a:latin typeface="Segoe UI" panose="020B0502040204020203" pitchFamily="34" charset="0"/>
                <a:cs typeface="Segoe UI" panose="020B0502040204020203" pitchFamily="34" charset="0"/>
              </a:rPr>
              <a:t>adquirir bens  públicos: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realização de prévio procedimento licitatório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obrigatória </a:t>
            </a:r>
            <a:r>
              <a:rPr lang="pt-BR" sz="1600" spc="-15" dirty="0">
                <a:latin typeface="Segoe UI" panose="020B0502040204020203" pitchFamily="34" charset="0"/>
                <a:cs typeface="Segoe UI" panose="020B0502040204020203" pitchFamily="34" charset="0"/>
              </a:rPr>
              <a:t>para </a:t>
            </a:r>
            <a:r>
              <a:rPr lang="pt-BR" sz="1600" spc="-10" dirty="0">
                <a:latin typeface="Segoe UI" panose="020B0502040204020203" pitchFamily="34" charset="0"/>
                <a:cs typeface="Segoe UI" panose="020B0502040204020203" pitchFamily="34" charset="0"/>
              </a:rPr>
              <a:t>celebração </a:t>
            </a:r>
            <a:r>
              <a:rPr lang="pt-BR" sz="1600" spc="-5" dirty="0">
                <a:latin typeface="Segoe UI" panose="020B0502040204020203" pitchFamily="34" charset="0"/>
                <a:cs typeface="Segoe UI" panose="020B0502040204020203" pitchFamily="34" charset="0"/>
              </a:rPr>
              <a:t>de  contratos administrativos, salvo </a:t>
            </a:r>
            <a:r>
              <a:rPr lang="pt-BR" sz="1600" dirty="0">
                <a:latin typeface="Segoe UI" panose="020B0502040204020203" pitchFamily="34" charset="0"/>
                <a:cs typeface="Segoe UI" panose="020B0502040204020203" pitchFamily="34" charset="0"/>
              </a:rPr>
              <a:t>as </a:t>
            </a:r>
            <a:r>
              <a:rPr lang="pt-BR" sz="1600" spc="-5" dirty="0">
                <a:latin typeface="Segoe UI" panose="020B0502040204020203" pitchFamily="34" charset="0"/>
                <a:cs typeface="Segoe UI" panose="020B0502040204020203" pitchFamily="34" charset="0"/>
              </a:rPr>
              <a:t>exceções</a:t>
            </a:r>
            <a:r>
              <a:rPr lang="pt-BR" sz="1600" spc="-35" dirty="0">
                <a:latin typeface="Segoe UI" panose="020B0502040204020203" pitchFamily="34" charset="0"/>
                <a:cs typeface="Segoe UI" panose="020B0502040204020203" pitchFamily="34" charset="0"/>
              </a:rPr>
              <a:t> </a:t>
            </a:r>
            <a:r>
              <a:rPr lang="pt-BR" sz="1600" spc="-5" dirty="0">
                <a:latin typeface="Segoe UI" panose="020B0502040204020203" pitchFamily="34" charset="0"/>
                <a:cs typeface="Segoe UI" panose="020B0502040204020203" pitchFamily="34" charset="0"/>
              </a:rPr>
              <a:t>legais.</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Visa a </a:t>
            </a:r>
            <a:r>
              <a:rPr lang="pt-BR" sz="1600" b="1" spc="-5" dirty="0">
                <a:latin typeface="Segoe UI" panose="020B0502040204020203" pitchFamily="34" charset="0"/>
                <a:cs typeface="Segoe UI" panose="020B0502040204020203" pitchFamily="34" charset="0"/>
              </a:rPr>
              <a:t>celebrar contrato administrativo: </a:t>
            </a:r>
            <a:r>
              <a:rPr lang="pt-BR" sz="1600" dirty="0">
                <a:latin typeface="Segoe UI" panose="020B0502040204020203" pitchFamily="34" charset="0"/>
                <a:cs typeface="Segoe UI" panose="020B0502040204020203" pitchFamily="34" charset="0"/>
              </a:rPr>
              <a:t>o </a:t>
            </a:r>
            <a:r>
              <a:rPr lang="pt-BR" sz="1600" spc="-5" dirty="0">
                <a:latin typeface="Segoe UI" panose="020B0502040204020203" pitchFamily="34" charset="0"/>
                <a:cs typeface="Segoe UI" panose="020B0502040204020203" pitchFamily="34" charset="0"/>
              </a:rPr>
              <a:t>objetivo </a:t>
            </a:r>
            <a:r>
              <a:rPr lang="pt-BR" sz="1600" dirty="0">
                <a:latin typeface="Segoe UI" panose="020B0502040204020203" pitchFamily="34" charset="0"/>
                <a:cs typeface="Segoe UI" panose="020B0502040204020203" pitchFamily="34" charset="0"/>
              </a:rPr>
              <a:t>final </a:t>
            </a:r>
            <a:r>
              <a:rPr lang="pt-BR" sz="1600" spc="-5" dirty="0">
                <a:latin typeface="Segoe UI" panose="020B0502040204020203" pitchFamily="34" charset="0"/>
                <a:cs typeface="Segoe UI" panose="020B0502040204020203" pitchFamily="34" charset="0"/>
              </a:rPr>
              <a:t>do procedimento licitatório </a:t>
            </a:r>
            <a:r>
              <a:rPr lang="pt-BR" sz="1600" dirty="0">
                <a:latin typeface="Segoe UI" panose="020B0502040204020203" pitchFamily="34" charset="0"/>
                <a:cs typeface="Segoe UI" panose="020B0502040204020203" pitchFamily="34" charset="0"/>
              </a:rPr>
              <a:t>é a  </a:t>
            </a:r>
            <a:r>
              <a:rPr lang="pt-BR" sz="1600" spc="-10" dirty="0">
                <a:latin typeface="Segoe UI" panose="020B0502040204020203" pitchFamily="34" charset="0"/>
                <a:cs typeface="Segoe UI" panose="020B0502040204020203" pitchFamily="34" charset="0"/>
              </a:rPr>
              <a:t>celebração </a:t>
            </a:r>
            <a:r>
              <a:rPr lang="pt-BR" sz="1600" spc="-5" dirty="0">
                <a:latin typeface="Segoe UI" panose="020B0502040204020203" pitchFamily="34" charset="0"/>
                <a:cs typeface="Segoe UI" panose="020B0502040204020203" pitchFamily="34" charset="0"/>
              </a:rPr>
              <a:t>de </a:t>
            </a:r>
            <a:r>
              <a:rPr lang="pt-BR" sz="1600" dirty="0">
                <a:latin typeface="Segoe UI" panose="020B0502040204020203" pitchFamily="34" charset="0"/>
                <a:cs typeface="Segoe UI" panose="020B0502040204020203" pitchFamily="34" charset="0"/>
              </a:rPr>
              <a:t>um </a:t>
            </a:r>
            <a:r>
              <a:rPr lang="pt-BR" sz="1600" spc="-10" dirty="0">
                <a:latin typeface="Segoe UI" panose="020B0502040204020203" pitchFamily="34" charset="0"/>
                <a:cs typeface="Segoe UI" panose="020B0502040204020203" pitchFamily="34" charset="0"/>
              </a:rPr>
              <a:t>contrato </a:t>
            </a:r>
            <a:r>
              <a:rPr lang="pt-BR" sz="1600" spc="-5" dirty="0">
                <a:latin typeface="Segoe UI" panose="020B0502040204020203" pitchFamily="34" charset="0"/>
                <a:cs typeface="Segoe UI" panose="020B0502040204020203" pitchFamily="34" charset="0"/>
              </a:rPr>
              <a:t>administrativo </a:t>
            </a:r>
            <a:r>
              <a:rPr lang="pt-BR" sz="1600" dirty="0">
                <a:latin typeface="Segoe UI" panose="020B0502040204020203" pitchFamily="34" charset="0"/>
                <a:cs typeface="Segoe UI" panose="020B0502040204020203" pitchFamily="34" charset="0"/>
              </a:rPr>
              <a:t>entre o </a:t>
            </a:r>
            <a:r>
              <a:rPr lang="pt-BR" sz="1600" spc="-5" dirty="0">
                <a:latin typeface="Segoe UI" panose="020B0502040204020203" pitchFamily="34" charset="0"/>
                <a:cs typeface="Segoe UI" panose="020B0502040204020203" pitchFamily="34" charset="0"/>
              </a:rPr>
              <a:t>vencedor do certame </a:t>
            </a:r>
            <a:r>
              <a:rPr lang="pt-BR" sz="1600" dirty="0">
                <a:latin typeface="Segoe UI" panose="020B0502040204020203" pitchFamily="34" charset="0"/>
                <a:cs typeface="Segoe UI" panose="020B0502040204020203" pitchFamily="34" charset="0"/>
              </a:rPr>
              <a:t>e a </a:t>
            </a:r>
            <a:r>
              <a:rPr lang="pt-BR" sz="1600" spc="-5" dirty="0">
                <a:latin typeface="Segoe UI" panose="020B0502040204020203" pitchFamily="34" charset="0"/>
                <a:cs typeface="Segoe UI" panose="020B0502040204020203" pitchFamily="34" charset="0"/>
              </a:rPr>
              <a:t>Administração  Pública;</a:t>
            </a:r>
          </a:p>
          <a:p>
            <a:pPr marL="299085" indent="-286385" algn="just">
              <a:spcBef>
                <a:spcPts val="300"/>
              </a:spcBef>
              <a:buClr>
                <a:srgbClr val="CE5A3D"/>
              </a:buClr>
              <a:buFont typeface="Wingdings"/>
              <a:buChar char=""/>
              <a:tabLst>
                <a:tab pos="299720" algn="l"/>
              </a:tabLst>
            </a:pPr>
            <a:endParaRPr lang="pt-BR" sz="300" b="1" dirty="0">
              <a:latin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600" b="1" dirty="0">
                <a:latin typeface="Segoe UI" panose="020B0502040204020203" pitchFamily="34" charset="0"/>
                <a:cs typeface="Segoe UI" panose="020B0502040204020203" pitchFamily="34" charset="0"/>
              </a:rPr>
              <a:t>Com </a:t>
            </a:r>
            <a:r>
              <a:rPr lang="pt-BR" sz="1600" b="1" spc="-5" dirty="0">
                <a:latin typeface="Segoe UI" panose="020B0502040204020203" pitchFamily="34" charset="0"/>
                <a:cs typeface="Segoe UI" panose="020B0502040204020203" pitchFamily="34" charset="0"/>
              </a:rPr>
              <a:t>quem oferecer </a:t>
            </a:r>
            <a:r>
              <a:rPr lang="pt-BR" sz="1600" b="1" dirty="0">
                <a:latin typeface="Segoe UI" panose="020B0502040204020203" pitchFamily="34" charset="0"/>
                <a:cs typeface="Segoe UI" panose="020B0502040204020203" pitchFamily="34" charset="0"/>
              </a:rPr>
              <a:t>a </a:t>
            </a:r>
            <a:r>
              <a:rPr lang="pt-BR" sz="1600" b="1" spc="-5" dirty="0">
                <a:latin typeface="Segoe UI" panose="020B0502040204020203" pitchFamily="34" charset="0"/>
                <a:cs typeface="Segoe UI" panose="020B0502040204020203" pitchFamily="34" charset="0"/>
              </a:rPr>
              <a:t>melhor proposta: </a:t>
            </a:r>
            <a:r>
              <a:rPr lang="pt-BR" sz="1600" dirty="0">
                <a:latin typeface="Segoe UI" panose="020B0502040204020203" pitchFamily="34" charset="0"/>
                <a:cs typeface="Segoe UI" panose="020B0502040204020203" pitchFamily="34" charset="0"/>
              </a:rPr>
              <a:t>nem </a:t>
            </a:r>
            <a:r>
              <a:rPr lang="pt-BR" sz="1600" spc="-5" dirty="0">
                <a:latin typeface="Segoe UI" panose="020B0502040204020203" pitchFamily="34" charset="0"/>
                <a:cs typeface="Segoe UI" panose="020B0502040204020203" pitchFamily="34" charset="0"/>
              </a:rPr>
              <a:t>sempre </a:t>
            </a:r>
            <a:r>
              <a:rPr lang="pt-BR" sz="1600" dirty="0">
                <a:latin typeface="Segoe UI" panose="020B0502040204020203" pitchFamily="34" charset="0"/>
                <a:cs typeface="Segoe UI" panose="020B0502040204020203" pitchFamily="34" charset="0"/>
              </a:rPr>
              <a:t>o </a:t>
            </a:r>
            <a:r>
              <a:rPr lang="pt-BR" sz="1600" spc="-5" dirty="0">
                <a:latin typeface="Segoe UI" panose="020B0502040204020203" pitchFamily="34" charset="0"/>
                <a:cs typeface="Segoe UI" panose="020B0502040204020203" pitchFamily="34" charset="0"/>
              </a:rPr>
              <a:t>preço </a:t>
            </a:r>
            <a:r>
              <a:rPr lang="pt-BR" sz="1600" dirty="0">
                <a:latin typeface="Segoe UI" panose="020B0502040204020203" pitchFamily="34" charset="0"/>
                <a:cs typeface="Segoe UI" panose="020B0502040204020203" pitchFamily="34" charset="0"/>
              </a:rPr>
              <a:t>mais </a:t>
            </a:r>
            <a:r>
              <a:rPr lang="pt-BR" sz="1600" spc="-10" dirty="0">
                <a:latin typeface="Segoe UI" panose="020B0502040204020203" pitchFamily="34" charset="0"/>
                <a:cs typeface="Segoe UI" panose="020B0502040204020203" pitchFamily="34" charset="0"/>
              </a:rPr>
              <a:t>baixo </a:t>
            </a:r>
            <a:r>
              <a:rPr lang="pt-BR" sz="1600" dirty="0">
                <a:latin typeface="Segoe UI" panose="020B0502040204020203" pitchFamily="34" charset="0"/>
                <a:cs typeface="Segoe UI" panose="020B0502040204020203" pitchFamily="34" charset="0"/>
              </a:rPr>
              <a:t>é </a:t>
            </a:r>
            <a:r>
              <a:rPr lang="pt-BR" sz="1600" spc="-5" dirty="0">
                <a:latin typeface="Segoe UI" panose="020B0502040204020203" pitchFamily="34" charset="0"/>
                <a:cs typeface="Segoe UI" panose="020B0502040204020203" pitchFamily="34" charset="0"/>
              </a:rPr>
              <a:t>determinante  </a:t>
            </a:r>
            <a:r>
              <a:rPr lang="pt-BR" sz="1600" spc="-15" dirty="0">
                <a:latin typeface="Segoe UI" panose="020B0502040204020203" pitchFamily="34" charset="0"/>
                <a:cs typeface="Segoe UI" panose="020B0502040204020203" pitchFamily="34" charset="0"/>
              </a:rPr>
              <a:t>para </a:t>
            </a:r>
            <a:r>
              <a:rPr lang="pt-BR" sz="1600" dirty="0">
                <a:latin typeface="Segoe UI" panose="020B0502040204020203" pitchFamily="34" charset="0"/>
                <a:cs typeface="Segoe UI" panose="020B0502040204020203" pitchFamily="34" charset="0"/>
              </a:rPr>
              <a:t>a </a:t>
            </a:r>
            <a:r>
              <a:rPr lang="pt-BR" sz="1600" spc="-5" dirty="0">
                <a:latin typeface="Segoe UI" panose="020B0502040204020203" pitchFamily="34" charset="0"/>
                <a:cs typeface="Segoe UI" panose="020B0502040204020203" pitchFamily="34" charset="0"/>
              </a:rPr>
              <a:t>decretação do vencedor </a:t>
            </a:r>
            <a:r>
              <a:rPr lang="pt-BR" sz="1600" dirty="0">
                <a:latin typeface="Segoe UI" panose="020B0502040204020203" pitchFamily="34" charset="0"/>
                <a:cs typeface="Segoe UI" panose="020B0502040204020203" pitchFamily="34" charset="0"/>
              </a:rPr>
              <a:t>no </a:t>
            </a:r>
            <a:r>
              <a:rPr lang="pt-BR" sz="1600" spc="-5" dirty="0">
                <a:latin typeface="Segoe UI" panose="020B0502040204020203" pitchFamily="34" charset="0"/>
                <a:cs typeface="Segoe UI" panose="020B0502040204020203" pitchFamily="34" charset="0"/>
              </a:rPr>
              <a:t>certame licitatório. Cabe </a:t>
            </a:r>
            <a:r>
              <a:rPr lang="pt-BR" sz="1600" dirty="0">
                <a:latin typeface="Segoe UI" panose="020B0502040204020203" pitchFamily="34" charset="0"/>
                <a:cs typeface="Segoe UI" panose="020B0502040204020203" pitchFamily="34" charset="0"/>
              </a:rPr>
              <a:t>ao </a:t>
            </a:r>
            <a:r>
              <a:rPr lang="pt-BR" sz="1600" spc="-5" dirty="0">
                <a:latin typeface="Segoe UI" panose="020B0502040204020203" pitchFamily="34" charset="0"/>
                <a:cs typeface="Segoe UI" panose="020B0502040204020203" pitchFamily="34" charset="0"/>
              </a:rPr>
              <a:t>instrumento convocatório da  licitação preestabelecer </a:t>
            </a:r>
            <a:r>
              <a:rPr lang="pt-BR" sz="1600" dirty="0">
                <a:latin typeface="Segoe UI" panose="020B0502040204020203" pitchFamily="34" charset="0"/>
                <a:cs typeface="Segoe UI" panose="020B0502040204020203" pitchFamily="34" charset="0"/>
              </a:rPr>
              <a:t>o </a:t>
            </a:r>
            <a:r>
              <a:rPr lang="pt-BR" sz="1600" spc="-5" dirty="0">
                <a:latin typeface="Segoe UI" panose="020B0502040204020203" pitchFamily="34" charset="0"/>
                <a:cs typeface="Segoe UI" panose="020B0502040204020203" pitchFamily="34" charset="0"/>
              </a:rPr>
              <a:t>critério </a:t>
            </a:r>
            <a:r>
              <a:rPr lang="pt-BR" sz="1600" spc="-15" dirty="0">
                <a:latin typeface="Segoe UI" panose="020B0502040204020203" pitchFamily="34" charset="0"/>
                <a:cs typeface="Segoe UI" panose="020B0502040204020203" pitchFamily="34" charset="0"/>
              </a:rPr>
              <a:t>para </a:t>
            </a:r>
            <a:r>
              <a:rPr lang="pt-BR" sz="1600" spc="-5" dirty="0">
                <a:latin typeface="Segoe UI" panose="020B0502040204020203" pitchFamily="34" charset="0"/>
                <a:cs typeface="Segoe UI" panose="020B0502040204020203" pitchFamily="34" charset="0"/>
              </a:rPr>
              <a:t>definição da </a:t>
            </a:r>
            <a:r>
              <a:rPr lang="pt-BR" sz="1600" dirty="0">
                <a:latin typeface="Segoe UI" panose="020B0502040204020203" pitchFamily="34" charset="0"/>
                <a:cs typeface="Segoe UI" panose="020B0502040204020203" pitchFamily="34" charset="0"/>
              </a:rPr>
              <a:t>melhor </a:t>
            </a:r>
            <a:r>
              <a:rPr lang="pt-BR" sz="1600" spc="-5" dirty="0">
                <a:latin typeface="Segoe UI" panose="020B0502040204020203" pitchFamily="34" charset="0"/>
                <a:cs typeface="Segoe UI" panose="020B0502040204020203" pitchFamily="34" charset="0"/>
              </a:rPr>
              <a:t>proposta, denominado tipo de  </a:t>
            </a:r>
            <a:r>
              <a:rPr lang="pt-BR" sz="1600" spc="-10" dirty="0">
                <a:latin typeface="Segoe UI" panose="020B0502040204020203" pitchFamily="34" charset="0"/>
                <a:cs typeface="Segoe UI" panose="020B0502040204020203" pitchFamily="34" charset="0"/>
              </a:rPr>
              <a:t>licitação, </a:t>
            </a:r>
            <a:r>
              <a:rPr lang="pt-BR" sz="1600" spc="-5" dirty="0">
                <a:latin typeface="Segoe UI" panose="020B0502040204020203" pitchFamily="34" charset="0"/>
                <a:cs typeface="Segoe UI" panose="020B0502040204020203" pitchFamily="34" charset="0"/>
              </a:rPr>
              <a:t>podendo ser </a:t>
            </a:r>
            <a:r>
              <a:rPr lang="pt-BR" sz="1600" dirty="0">
                <a:latin typeface="Segoe UI" panose="020B0502040204020203" pitchFamily="34" charset="0"/>
                <a:cs typeface="Segoe UI" panose="020B0502040204020203" pitchFamily="34" charset="0"/>
              </a:rPr>
              <a:t>menor </a:t>
            </a:r>
            <a:r>
              <a:rPr lang="pt-BR" sz="1600" spc="-10" dirty="0">
                <a:latin typeface="Segoe UI" panose="020B0502040204020203" pitchFamily="34" charset="0"/>
                <a:cs typeface="Segoe UI" panose="020B0502040204020203" pitchFamily="34" charset="0"/>
              </a:rPr>
              <a:t>preço, </a:t>
            </a:r>
            <a:r>
              <a:rPr lang="pt-BR" sz="1600" dirty="0">
                <a:latin typeface="Segoe UI" panose="020B0502040204020203" pitchFamily="34" charset="0"/>
                <a:cs typeface="Segoe UI" panose="020B0502040204020203" pitchFamily="34" charset="0"/>
              </a:rPr>
              <a:t>melhor </a:t>
            </a:r>
            <a:r>
              <a:rPr lang="pt-BR" sz="1600" spc="-5" dirty="0">
                <a:latin typeface="Segoe UI" panose="020B0502040204020203" pitchFamily="34" charset="0"/>
                <a:cs typeface="Segoe UI" panose="020B0502040204020203" pitchFamily="34" charset="0"/>
              </a:rPr>
              <a:t>técnica, técnica </a:t>
            </a:r>
            <a:r>
              <a:rPr lang="pt-BR" sz="1600" dirty="0">
                <a:latin typeface="Segoe UI" panose="020B0502040204020203" pitchFamily="34" charset="0"/>
                <a:cs typeface="Segoe UI" panose="020B0502040204020203" pitchFamily="34" charset="0"/>
              </a:rPr>
              <a:t>e </a:t>
            </a:r>
            <a:r>
              <a:rPr lang="pt-BR" sz="1600" spc="-10" dirty="0">
                <a:latin typeface="Segoe UI" panose="020B0502040204020203" pitchFamily="34" charset="0"/>
                <a:cs typeface="Segoe UI" panose="020B0502040204020203" pitchFamily="34" charset="0"/>
              </a:rPr>
              <a:t>preço, </a:t>
            </a:r>
            <a:r>
              <a:rPr lang="pt-BR" sz="1600" dirty="0">
                <a:latin typeface="Segoe UI" panose="020B0502040204020203" pitchFamily="34" charset="0"/>
                <a:cs typeface="Segoe UI" panose="020B0502040204020203" pitchFamily="34" charset="0"/>
              </a:rPr>
              <a:t>maior lance ou menor  </a:t>
            </a:r>
            <a:r>
              <a:rPr lang="pt-BR" sz="1600" spc="-5" dirty="0">
                <a:latin typeface="Segoe UI" panose="020B0502040204020203" pitchFamily="34" charset="0"/>
                <a:cs typeface="Segoe UI" panose="020B0502040204020203" pitchFamily="34" charset="0"/>
              </a:rPr>
              <a:t>oferta.</a:t>
            </a:r>
            <a:endParaRPr lang="pt-BR"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9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613483" y="0"/>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Fundamentos Constitucionais e Legais</a:t>
            </a:r>
          </a:p>
        </p:txBody>
      </p:sp>
      <p:sp>
        <p:nvSpPr>
          <p:cNvPr id="11" name="Retângulo: Cantos Arredondados 10">
            <a:extLst>
              <a:ext uri="{FF2B5EF4-FFF2-40B4-BE49-F238E27FC236}">
                <a16:creationId xmlns:a16="http://schemas.microsoft.com/office/drawing/2014/main" id="{765F507B-1A93-4FFE-A98D-370F2850E23B}"/>
              </a:ext>
            </a:extLst>
          </p:cNvPr>
          <p:cNvSpPr/>
          <p:nvPr/>
        </p:nvSpPr>
        <p:spPr>
          <a:xfrm>
            <a:off x="-61814" y="1427011"/>
            <a:ext cx="7011653" cy="48662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76213" marR="5080" algn="just">
              <a:lnSpc>
                <a:spcPct val="100000"/>
              </a:lnSpc>
            </a:pPr>
            <a:r>
              <a:rPr lang="pt-BR" sz="1500" b="1" spc="-5" dirty="0">
                <a:solidFill>
                  <a:schemeClr val="tx1"/>
                </a:solidFill>
                <a:latin typeface="Segoe UI" panose="020B0502040204020203" pitchFamily="34" charset="0"/>
                <a:cs typeface="Segoe UI" panose="020B0502040204020203" pitchFamily="34" charset="0"/>
              </a:rPr>
              <a:t>Art. 37</a:t>
            </a:r>
            <a:r>
              <a:rPr lang="pt-BR" sz="1500" spc="-5" dirty="0">
                <a:solidFill>
                  <a:schemeClr val="tx1"/>
                </a:solidFill>
                <a:latin typeface="Segoe UI" panose="020B0502040204020203" pitchFamily="34" charset="0"/>
                <a:cs typeface="Segoe UI" panose="020B0502040204020203" pitchFamily="34" charset="0"/>
              </a:rPr>
              <a:t>. </a:t>
            </a:r>
            <a:r>
              <a:rPr lang="pt-BR" sz="1500" b="1" dirty="0">
                <a:solidFill>
                  <a:schemeClr val="tx1"/>
                </a:solidFill>
                <a:latin typeface="Segoe UI" panose="020B0502040204020203" pitchFamily="34" charset="0"/>
                <a:cs typeface="Segoe UI" panose="020B0502040204020203" pitchFamily="34" charset="0"/>
              </a:rPr>
              <a:t>A </a:t>
            </a:r>
            <a:r>
              <a:rPr lang="pt-BR" sz="1500" b="1" spc="-5" dirty="0">
                <a:solidFill>
                  <a:schemeClr val="tx1"/>
                </a:solidFill>
                <a:latin typeface="Segoe UI" panose="020B0502040204020203" pitchFamily="34" charset="0"/>
                <a:cs typeface="Segoe UI" panose="020B0502040204020203" pitchFamily="34" charset="0"/>
              </a:rPr>
              <a:t>administração pública </a:t>
            </a:r>
            <a:r>
              <a:rPr lang="pt-BR" sz="1500" b="1" dirty="0">
                <a:solidFill>
                  <a:schemeClr val="tx1"/>
                </a:solidFill>
                <a:latin typeface="Segoe UI" panose="020B0502040204020203" pitchFamily="34" charset="0"/>
                <a:cs typeface="Segoe UI" panose="020B0502040204020203" pitchFamily="34" charset="0"/>
              </a:rPr>
              <a:t>direta e </a:t>
            </a:r>
            <a:r>
              <a:rPr lang="pt-BR" sz="1500" b="1" spc="-5" dirty="0">
                <a:solidFill>
                  <a:schemeClr val="tx1"/>
                </a:solidFill>
                <a:latin typeface="Segoe UI" panose="020B0502040204020203" pitchFamily="34" charset="0"/>
                <a:cs typeface="Segoe UI" panose="020B0502040204020203" pitchFamily="34" charset="0"/>
              </a:rPr>
              <a:t>indireta de qualquer dos </a:t>
            </a:r>
            <a:r>
              <a:rPr lang="pt-BR" sz="1500" b="1" dirty="0">
                <a:solidFill>
                  <a:schemeClr val="tx1"/>
                </a:solidFill>
                <a:latin typeface="Segoe UI" panose="020B0502040204020203" pitchFamily="34" charset="0"/>
                <a:cs typeface="Segoe UI" panose="020B0502040204020203" pitchFamily="34" charset="0"/>
              </a:rPr>
              <a:t>Poderes </a:t>
            </a:r>
            <a:r>
              <a:rPr lang="pt-BR" sz="1500" spc="-5" dirty="0">
                <a:solidFill>
                  <a:schemeClr val="tx1"/>
                </a:solidFill>
                <a:latin typeface="Segoe UI" panose="020B0502040204020203" pitchFamily="34" charset="0"/>
                <a:cs typeface="Segoe UI" panose="020B0502040204020203" pitchFamily="34" charset="0"/>
              </a:rPr>
              <a:t>da </a:t>
            </a:r>
            <a:r>
              <a:rPr lang="pt-BR" sz="1500" spc="-10" dirty="0">
                <a:solidFill>
                  <a:schemeClr val="tx1"/>
                </a:solidFill>
                <a:latin typeface="Segoe UI" panose="020B0502040204020203" pitchFamily="34" charset="0"/>
                <a:cs typeface="Segoe UI" panose="020B0502040204020203" pitchFamily="34" charset="0"/>
              </a:rPr>
              <a:t>União, </a:t>
            </a:r>
            <a:r>
              <a:rPr lang="pt-BR" sz="1500" spc="-5" dirty="0">
                <a:solidFill>
                  <a:schemeClr val="tx1"/>
                </a:solidFill>
                <a:latin typeface="Segoe UI" panose="020B0502040204020203" pitchFamily="34" charset="0"/>
                <a:cs typeface="Segoe UI" panose="020B0502040204020203" pitchFamily="34" charset="0"/>
              </a:rPr>
              <a:t>dos  Estados, do </a:t>
            </a:r>
            <a:r>
              <a:rPr lang="pt-BR" sz="1500" dirty="0">
                <a:solidFill>
                  <a:schemeClr val="tx1"/>
                </a:solidFill>
                <a:latin typeface="Segoe UI" panose="020B0502040204020203" pitchFamily="34" charset="0"/>
                <a:cs typeface="Segoe UI" panose="020B0502040204020203" pitchFamily="34" charset="0"/>
              </a:rPr>
              <a:t>Distrito </a:t>
            </a:r>
            <a:r>
              <a:rPr lang="pt-BR" sz="1500" spc="-15" dirty="0">
                <a:solidFill>
                  <a:schemeClr val="tx1"/>
                </a:solidFill>
                <a:latin typeface="Segoe UI" panose="020B0502040204020203" pitchFamily="34" charset="0"/>
                <a:cs typeface="Segoe UI" panose="020B0502040204020203" pitchFamily="34" charset="0"/>
              </a:rPr>
              <a:t>Federal</a:t>
            </a:r>
            <a:r>
              <a:rPr lang="pt-BR" sz="1500" spc="600" dirty="0">
                <a:solidFill>
                  <a:schemeClr val="tx1"/>
                </a:solidFill>
                <a:latin typeface="Segoe UI" panose="020B0502040204020203" pitchFamily="34" charset="0"/>
                <a:cs typeface="Segoe UI" panose="020B0502040204020203" pitchFamily="34" charset="0"/>
              </a:rPr>
              <a:t> </a:t>
            </a:r>
            <a:r>
              <a:rPr lang="pt-BR" sz="1500" dirty="0">
                <a:solidFill>
                  <a:schemeClr val="tx1"/>
                </a:solidFill>
                <a:latin typeface="Segoe UI" panose="020B0502040204020203" pitchFamily="34" charset="0"/>
                <a:cs typeface="Segoe UI" panose="020B0502040204020203" pitchFamily="34" charset="0"/>
              </a:rPr>
              <a:t>e dos </a:t>
            </a:r>
            <a:r>
              <a:rPr lang="pt-BR" sz="1500" spc="-5" dirty="0">
                <a:solidFill>
                  <a:schemeClr val="tx1"/>
                </a:solidFill>
                <a:latin typeface="Segoe UI" panose="020B0502040204020203" pitchFamily="34" charset="0"/>
                <a:cs typeface="Segoe UI" panose="020B0502040204020203" pitchFamily="34" charset="0"/>
              </a:rPr>
              <a:t>Municípios obedecerá aos princípios de legalidade,  impessoalidade, </a:t>
            </a:r>
            <a:r>
              <a:rPr lang="pt-BR" sz="1500" spc="-10" dirty="0">
                <a:solidFill>
                  <a:schemeClr val="tx1"/>
                </a:solidFill>
                <a:latin typeface="Segoe UI" panose="020B0502040204020203" pitchFamily="34" charset="0"/>
                <a:cs typeface="Segoe UI" panose="020B0502040204020203" pitchFamily="34" charset="0"/>
              </a:rPr>
              <a:t>moralidade, </a:t>
            </a:r>
            <a:r>
              <a:rPr lang="pt-BR" sz="1500" spc="-5" dirty="0">
                <a:solidFill>
                  <a:schemeClr val="tx1"/>
                </a:solidFill>
                <a:latin typeface="Segoe UI" panose="020B0502040204020203" pitchFamily="34" charset="0"/>
                <a:cs typeface="Segoe UI" panose="020B0502040204020203" pitchFamily="34" charset="0"/>
              </a:rPr>
              <a:t>publicidade </a:t>
            </a:r>
            <a:r>
              <a:rPr lang="pt-BR" sz="1500" dirty="0">
                <a:solidFill>
                  <a:schemeClr val="tx1"/>
                </a:solidFill>
                <a:latin typeface="Segoe UI" panose="020B0502040204020203" pitchFamily="34" charset="0"/>
                <a:cs typeface="Segoe UI" panose="020B0502040204020203" pitchFamily="34" charset="0"/>
              </a:rPr>
              <a:t>e </a:t>
            </a:r>
            <a:r>
              <a:rPr lang="pt-BR" sz="1500" spc="-5" dirty="0">
                <a:solidFill>
                  <a:schemeClr val="tx1"/>
                </a:solidFill>
                <a:latin typeface="Segoe UI" panose="020B0502040204020203" pitchFamily="34" charset="0"/>
                <a:cs typeface="Segoe UI" panose="020B0502040204020203" pitchFamily="34" charset="0"/>
              </a:rPr>
              <a:t>eficiência e, também, ao seguinte:</a:t>
            </a:r>
            <a:r>
              <a:rPr lang="pt-BR" sz="1500" spc="155" dirty="0">
                <a:solidFill>
                  <a:schemeClr val="tx1"/>
                </a:solidFill>
                <a:latin typeface="Segoe UI" panose="020B0502040204020203" pitchFamily="34" charset="0"/>
                <a:cs typeface="Segoe UI" panose="020B0502040204020203" pitchFamily="34" charset="0"/>
              </a:rPr>
              <a:t> </a:t>
            </a:r>
            <a:r>
              <a:rPr lang="pt-BR" sz="1500" spc="-5" dirty="0">
                <a:solidFill>
                  <a:schemeClr val="tx1"/>
                </a:solidFill>
                <a:latin typeface="Segoe UI" panose="020B0502040204020203" pitchFamily="34" charset="0"/>
                <a:cs typeface="Segoe UI" panose="020B0502040204020203" pitchFamily="34" charset="0"/>
              </a:rPr>
              <a:t>[...]</a:t>
            </a:r>
          </a:p>
          <a:p>
            <a:pPr marL="176213" marR="5080" algn="just">
              <a:lnSpc>
                <a:spcPct val="100000"/>
              </a:lnSpc>
            </a:pPr>
            <a:endParaRPr lang="pt-BR" sz="1500" spc="-5" dirty="0">
              <a:solidFill>
                <a:schemeClr val="tx1"/>
              </a:solidFill>
              <a:latin typeface="Segoe UI" panose="020B0502040204020203" pitchFamily="34" charset="0"/>
              <a:cs typeface="Segoe UI" panose="020B0502040204020203" pitchFamily="34" charset="0"/>
            </a:endParaRPr>
          </a:p>
          <a:p>
            <a:pPr marL="176213" marR="5080" algn="just"/>
            <a:r>
              <a:rPr lang="pt-BR" sz="1500" b="1" dirty="0">
                <a:solidFill>
                  <a:schemeClr val="tx1"/>
                </a:solidFill>
                <a:latin typeface="Segoe UI" panose="020B0502040204020203" pitchFamily="34" charset="0"/>
                <a:cs typeface="Segoe UI" panose="020B0502040204020203" pitchFamily="34" charset="0"/>
              </a:rPr>
              <a:t>XXI – </a:t>
            </a:r>
            <a:r>
              <a:rPr lang="pt-BR" sz="1500" spc="-10" dirty="0">
                <a:solidFill>
                  <a:schemeClr val="tx1"/>
                </a:solidFill>
                <a:latin typeface="Segoe UI" panose="020B0502040204020203" pitchFamily="34" charset="0"/>
                <a:cs typeface="Segoe UI" panose="020B0502040204020203" pitchFamily="34" charset="0"/>
              </a:rPr>
              <a:t>ressalvados </a:t>
            </a:r>
            <a:r>
              <a:rPr lang="pt-BR" sz="1500" spc="-5" dirty="0">
                <a:solidFill>
                  <a:schemeClr val="tx1"/>
                </a:solidFill>
                <a:latin typeface="Segoe UI" panose="020B0502040204020203" pitchFamily="34" charset="0"/>
                <a:cs typeface="Segoe UI" panose="020B0502040204020203" pitchFamily="34" charset="0"/>
              </a:rPr>
              <a:t>os casos especificados </a:t>
            </a:r>
            <a:r>
              <a:rPr lang="pt-BR" sz="1500" dirty="0">
                <a:solidFill>
                  <a:schemeClr val="tx1"/>
                </a:solidFill>
                <a:latin typeface="Segoe UI" panose="020B0502040204020203" pitchFamily="34" charset="0"/>
                <a:cs typeface="Segoe UI" panose="020B0502040204020203" pitchFamily="34" charset="0"/>
              </a:rPr>
              <a:t>na </a:t>
            </a:r>
            <a:r>
              <a:rPr lang="pt-BR" sz="1500" spc="-10" dirty="0">
                <a:solidFill>
                  <a:schemeClr val="tx1"/>
                </a:solidFill>
                <a:latin typeface="Segoe UI" panose="020B0502040204020203" pitchFamily="34" charset="0"/>
                <a:cs typeface="Segoe UI" panose="020B0502040204020203" pitchFamily="34" charset="0"/>
              </a:rPr>
              <a:t>legislação, </a:t>
            </a:r>
            <a:r>
              <a:rPr lang="pt-BR" sz="1500" b="1" spc="-10" dirty="0">
                <a:solidFill>
                  <a:schemeClr val="tx1"/>
                </a:solidFill>
                <a:latin typeface="Segoe UI" panose="020B0502040204020203" pitchFamily="34" charset="0"/>
                <a:cs typeface="Segoe UI" panose="020B0502040204020203" pitchFamily="34" charset="0"/>
              </a:rPr>
              <a:t>as </a:t>
            </a:r>
            <a:r>
              <a:rPr lang="pt-BR" sz="1500" b="1" dirty="0">
                <a:solidFill>
                  <a:schemeClr val="tx1"/>
                </a:solidFill>
                <a:latin typeface="Segoe UI" panose="020B0502040204020203" pitchFamily="34" charset="0"/>
                <a:cs typeface="Segoe UI" panose="020B0502040204020203" pitchFamily="34" charset="0"/>
              </a:rPr>
              <a:t>obras, </a:t>
            </a:r>
            <a:r>
              <a:rPr lang="pt-BR" sz="1500" b="1" spc="-5" dirty="0">
                <a:solidFill>
                  <a:schemeClr val="tx1"/>
                </a:solidFill>
                <a:latin typeface="Segoe UI" panose="020B0502040204020203" pitchFamily="34" charset="0"/>
                <a:cs typeface="Segoe UI" panose="020B0502040204020203" pitchFamily="34" charset="0"/>
              </a:rPr>
              <a:t>serviços, c</a:t>
            </a:r>
            <a:r>
              <a:rPr lang="pt-BR" sz="1500" b="1" dirty="0">
                <a:solidFill>
                  <a:schemeClr val="tx1"/>
                </a:solidFill>
                <a:latin typeface="Segoe UI" panose="020B0502040204020203" pitchFamily="34" charset="0"/>
                <a:cs typeface="Segoe UI" panose="020B0502040204020203" pitchFamily="34" charset="0"/>
              </a:rPr>
              <a:t>o</a:t>
            </a:r>
            <a:r>
              <a:rPr lang="pt-BR" sz="1500" b="1" spc="-5" dirty="0">
                <a:solidFill>
                  <a:schemeClr val="tx1"/>
                </a:solidFill>
                <a:latin typeface="Segoe UI" panose="020B0502040204020203" pitchFamily="34" charset="0"/>
                <a:cs typeface="Segoe UI" panose="020B0502040204020203" pitchFamily="34" charset="0"/>
              </a:rPr>
              <a:t>m</a:t>
            </a:r>
            <a:r>
              <a:rPr lang="pt-BR" sz="1500" b="1" dirty="0">
                <a:solidFill>
                  <a:schemeClr val="tx1"/>
                </a:solidFill>
                <a:latin typeface="Segoe UI" panose="020B0502040204020203" pitchFamily="34" charset="0"/>
                <a:cs typeface="Segoe UI" panose="020B0502040204020203" pitchFamily="34" charset="0"/>
              </a:rPr>
              <a:t>p</a:t>
            </a:r>
            <a:r>
              <a:rPr lang="pt-BR" sz="1500" b="1" spc="-5" dirty="0">
                <a:solidFill>
                  <a:schemeClr val="tx1"/>
                </a:solidFill>
                <a:latin typeface="Segoe UI" panose="020B0502040204020203" pitchFamily="34" charset="0"/>
                <a:cs typeface="Segoe UI" panose="020B0502040204020203" pitchFamily="34" charset="0"/>
              </a:rPr>
              <a:t>ra</a:t>
            </a:r>
            <a:r>
              <a:rPr lang="pt-BR" sz="1500" b="1" dirty="0">
                <a:solidFill>
                  <a:schemeClr val="tx1"/>
                </a:solidFill>
                <a:latin typeface="Segoe UI" panose="020B0502040204020203" pitchFamily="34" charset="0"/>
                <a:cs typeface="Segoe UI" panose="020B0502040204020203" pitchFamily="34" charset="0"/>
              </a:rPr>
              <a:t>s e </a:t>
            </a:r>
            <a:r>
              <a:rPr lang="pt-BR" sz="1500" b="1" spc="-5" dirty="0">
                <a:solidFill>
                  <a:schemeClr val="tx1"/>
                </a:solidFill>
                <a:latin typeface="Segoe UI" panose="020B0502040204020203" pitchFamily="34" charset="0"/>
                <a:cs typeface="Segoe UI" panose="020B0502040204020203" pitchFamily="34" charset="0"/>
              </a:rPr>
              <a:t>alienações serão contratados mediante processo de licitação pública </a:t>
            </a:r>
            <a:r>
              <a:rPr lang="pt-BR" sz="1500" spc="-5" dirty="0">
                <a:solidFill>
                  <a:schemeClr val="tx1"/>
                </a:solidFill>
                <a:latin typeface="Segoe UI" panose="020B0502040204020203" pitchFamily="34" charset="0"/>
                <a:cs typeface="Segoe UI" panose="020B0502040204020203" pitchFamily="34" charset="0"/>
              </a:rPr>
              <a:t>que assegure igualdade de condições </a:t>
            </a:r>
            <a:r>
              <a:rPr lang="pt-BR" sz="1500" dirty="0">
                <a:solidFill>
                  <a:schemeClr val="tx1"/>
                </a:solidFill>
                <a:latin typeface="Segoe UI" panose="020B0502040204020203" pitchFamily="34" charset="0"/>
                <a:cs typeface="Segoe UI" panose="020B0502040204020203" pitchFamily="34" charset="0"/>
              </a:rPr>
              <a:t>a </a:t>
            </a:r>
            <a:r>
              <a:rPr lang="pt-BR" sz="1500" spc="-5" dirty="0">
                <a:solidFill>
                  <a:schemeClr val="tx1"/>
                </a:solidFill>
                <a:latin typeface="Segoe UI" panose="020B0502040204020203" pitchFamily="34" charset="0"/>
                <a:cs typeface="Segoe UI" panose="020B0502040204020203" pitchFamily="34" charset="0"/>
              </a:rPr>
              <a:t>todos os concorrentes, com cláusulas que estabeleçam obrigações </a:t>
            </a:r>
            <a:r>
              <a:rPr lang="pt-BR" sz="1500" dirty="0">
                <a:solidFill>
                  <a:schemeClr val="tx1"/>
                </a:solidFill>
                <a:latin typeface="Segoe UI" panose="020B0502040204020203" pitchFamily="34" charset="0"/>
                <a:cs typeface="Segoe UI" panose="020B0502040204020203" pitchFamily="34" charset="0"/>
              </a:rPr>
              <a:t>de  </a:t>
            </a:r>
            <a:r>
              <a:rPr lang="pt-BR" sz="1500" spc="-5" dirty="0">
                <a:solidFill>
                  <a:schemeClr val="tx1"/>
                </a:solidFill>
                <a:latin typeface="Segoe UI" panose="020B0502040204020203" pitchFamily="34" charset="0"/>
                <a:cs typeface="Segoe UI" panose="020B0502040204020203" pitchFamily="34" charset="0"/>
              </a:rPr>
              <a:t>pagamento, mantidas as condições efetivas da proposta, nos termos da </a:t>
            </a:r>
            <a:r>
              <a:rPr lang="pt-BR" sz="1500" dirty="0">
                <a:solidFill>
                  <a:schemeClr val="tx1"/>
                </a:solidFill>
                <a:latin typeface="Segoe UI" panose="020B0502040204020203" pitchFamily="34" charset="0"/>
                <a:cs typeface="Segoe UI" panose="020B0502040204020203" pitchFamily="34" charset="0"/>
              </a:rPr>
              <a:t>lei, o </a:t>
            </a:r>
            <a:r>
              <a:rPr lang="pt-BR" sz="1500" spc="-5" dirty="0">
                <a:solidFill>
                  <a:schemeClr val="tx1"/>
                </a:solidFill>
                <a:latin typeface="Segoe UI" panose="020B0502040204020203" pitchFamily="34" charset="0"/>
                <a:cs typeface="Segoe UI" panose="020B0502040204020203" pitchFamily="34" charset="0"/>
              </a:rPr>
              <a:t>qual</a:t>
            </a:r>
            <a:r>
              <a:rPr lang="pt-BR" sz="1500" spc="405" dirty="0">
                <a:solidFill>
                  <a:schemeClr val="tx1"/>
                </a:solidFill>
                <a:latin typeface="Segoe UI" panose="020B0502040204020203" pitchFamily="34" charset="0"/>
                <a:cs typeface="Segoe UI" panose="020B0502040204020203" pitchFamily="34" charset="0"/>
              </a:rPr>
              <a:t> </a:t>
            </a:r>
            <a:r>
              <a:rPr lang="pt-BR" sz="1500" spc="-5" dirty="0">
                <a:solidFill>
                  <a:schemeClr val="tx1"/>
                </a:solidFill>
                <a:latin typeface="Segoe UI" panose="020B0502040204020203" pitchFamily="34" charset="0"/>
                <a:cs typeface="Segoe UI" panose="020B0502040204020203" pitchFamily="34" charset="0"/>
              </a:rPr>
              <a:t>somente permitirá as exigências </a:t>
            </a:r>
            <a:r>
              <a:rPr lang="pt-BR" sz="1500" dirty="0">
                <a:solidFill>
                  <a:schemeClr val="tx1"/>
                </a:solidFill>
                <a:latin typeface="Segoe UI" panose="020B0502040204020203" pitchFamily="34" charset="0"/>
                <a:cs typeface="Segoe UI" panose="020B0502040204020203" pitchFamily="34" charset="0"/>
              </a:rPr>
              <a:t>de </a:t>
            </a:r>
            <a:r>
              <a:rPr lang="pt-BR" sz="1500" spc="-5" dirty="0">
                <a:solidFill>
                  <a:schemeClr val="tx1"/>
                </a:solidFill>
                <a:latin typeface="Segoe UI" panose="020B0502040204020203" pitchFamily="34" charset="0"/>
                <a:cs typeface="Segoe UI" panose="020B0502040204020203" pitchFamily="34" charset="0"/>
              </a:rPr>
              <a:t>qualificação técnica </a:t>
            </a:r>
            <a:r>
              <a:rPr lang="pt-BR" sz="1500" dirty="0">
                <a:solidFill>
                  <a:schemeClr val="tx1"/>
                </a:solidFill>
                <a:latin typeface="Segoe UI" panose="020B0502040204020203" pitchFamily="34" charset="0"/>
                <a:cs typeface="Segoe UI" panose="020B0502040204020203" pitchFamily="34" charset="0"/>
              </a:rPr>
              <a:t>e </a:t>
            </a:r>
            <a:r>
              <a:rPr lang="pt-BR" sz="1500" spc="-5" dirty="0">
                <a:solidFill>
                  <a:schemeClr val="tx1"/>
                </a:solidFill>
                <a:latin typeface="Segoe UI" panose="020B0502040204020203" pitchFamily="34" charset="0"/>
                <a:cs typeface="Segoe UI" panose="020B0502040204020203" pitchFamily="34" charset="0"/>
              </a:rPr>
              <a:t>econômica indispensáveis </a:t>
            </a:r>
            <a:r>
              <a:rPr lang="pt-BR" sz="1500" dirty="0">
                <a:solidFill>
                  <a:schemeClr val="tx1"/>
                </a:solidFill>
                <a:latin typeface="Segoe UI" panose="020B0502040204020203" pitchFamily="34" charset="0"/>
                <a:cs typeface="Segoe UI" panose="020B0502040204020203" pitchFamily="34" charset="0"/>
              </a:rPr>
              <a:t>à </a:t>
            </a:r>
            <a:r>
              <a:rPr lang="pt-BR" sz="1500" spc="-10" dirty="0">
                <a:solidFill>
                  <a:schemeClr val="tx1"/>
                </a:solidFill>
                <a:latin typeface="Segoe UI" panose="020B0502040204020203" pitchFamily="34" charset="0"/>
                <a:cs typeface="Segoe UI" panose="020B0502040204020203" pitchFamily="34" charset="0"/>
              </a:rPr>
              <a:t>garantia do  </a:t>
            </a:r>
            <a:r>
              <a:rPr lang="pt-BR" sz="1500" spc="-5" dirty="0">
                <a:solidFill>
                  <a:schemeClr val="tx1"/>
                </a:solidFill>
                <a:latin typeface="Segoe UI" panose="020B0502040204020203" pitchFamily="34" charset="0"/>
                <a:cs typeface="Segoe UI" panose="020B0502040204020203" pitchFamily="34" charset="0"/>
              </a:rPr>
              <a:t>cumprimento das</a:t>
            </a:r>
            <a:r>
              <a:rPr lang="pt-BR" sz="1500" dirty="0">
                <a:solidFill>
                  <a:schemeClr val="tx1"/>
                </a:solidFill>
                <a:latin typeface="Segoe UI" panose="020B0502040204020203" pitchFamily="34" charset="0"/>
                <a:cs typeface="Segoe UI" panose="020B0502040204020203" pitchFamily="34" charset="0"/>
              </a:rPr>
              <a:t> </a:t>
            </a:r>
            <a:r>
              <a:rPr lang="pt-BR" sz="1500" spc="-5" dirty="0">
                <a:solidFill>
                  <a:schemeClr val="tx1"/>
                </a:solidFill>
                <a:latin typeface="Segoe UI" panose="020B0502040204020203" pitchFamily="34" charset="0"/>
                <a:cs typeface="Segoe UI" panose="020B0502040204020203" pitchFamily="34" charset="0"/>
              </a:rPr>
              <a:t>obrigações.</a:t>
            </a:r>
          </a:p>
          <a:p>
            <a:pPr marL="176213"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6213" marR="5080" algn="just"/>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22</a:t>
            </a:r>
            <a:r>
              <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Compete privativamente à União legislar sobre: </a:t>
            </a:r>
          </a:p>
          <a:p>
            <a:pPr marL="176213" marR="5080" algn="just"/>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XXVII</a:t>
            </a:r>
            <a:r>
              <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rPr>
              <a:t> – normas gerais de </a:t>
            </a: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licitação e contratação</a:t>
            </a:r>
            <a:r>
              <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rPr>
              <a:t>, em todas as modalidades, para as administrações públicas diretas, autárquicas e fundacionais da União, Estados, Distrito Federal e Municípios, obedecido o disposto no art. 37, XXI, e para as empresas públicas e sociedades de economia mista, nos termos do art. 173, § 1°, III; (Redação dada pela Emenda Constitucional nº 19, de 1998)</a:t>
            </a: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8" name="object 64">
            <a:extLst>
              <a:ext uri="{FF2B5EF4-FFF2-40B4-BE49-F238E27FC236}">
                <a16:creationId xmlns:a16="http://schemas.microsoft.com/office/drawing/2014/main" id="{F792686F-7B5F-421D-BF65-DF0013E82930}"/>
              </a:ext>
            </a:extLst>
          </p:cNvPr>
          <p:cNvSpPr/>
          <p:nvPr/>
        </p:nvSpPr>
        <p:spPr>
          <a:xfrm>
            <a:off x="613483" y="1165482"/>
            <a:ext cx="2635302" cy="523058"/>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Constituição Federal</a:t>
            </a:r>
            <a:endParaRPr lang="pt-BR" dirty="0"/>
          </a:p>
        </p:txBody>
      </p:sp>
      <p:sp>
        <p:nvSpPr>
          <p:cNvPr id="10" name="object 64">
            <a:extLst>
              <a:ext uri="{FF2B5EF4-FFF2-40B4-BE49-F238E27FC236}">
                <a16:creationId xmlns:a16="http://schemas.microsoft.com/office/drawing/2014/main" id="{ABCBC704-05FB-421A-9A2A-D6B2E86DD1AF}"/>
              </a:ext>
            </a:extLst>
          </p:cNvPr>
          <p:cNvSpPr/>
          <p:nvPr/>
        </p:nvSpPr>
        <p:spPr>
          <a:xfrm>
            <a:off x="8432432" y="1363905"/>
            <a:ext cx="2635302" cy="523058"/>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Fundamentos Legais</a:t>
            </a:r>
            <a:endParaRPr lang="pt-BR" dirty="0"/>
          </a:p>
        </p:txBody>
      </p:sp>
      <p:sp>
        <p:nvSpPr>
          <p:cNvPr id="12" name="Retângulo 11">
            <a:extLst>
              <a:ext uri="{FF2B5EF4-FFF2-40B4-BE49-F238E27FC236}">
                <a16:creationId xmlns:a16="http://schemas.microsoft.com/office/drawing/2014/main" id="{32ABF1AB-BE18-4EA1-9F8B-E09C2C068531}"/>
              </a:ext>
            </a:extLst>
          </p:cNvPr>
          <p:cNvSpPr/>
          <p:nvPr/>
        </p:nvSpPr>
        <p:spPr>
          <a:xfrm>
            <a:off x="7299158" y="2099813"/>
            <a:ext cx="4733674" cy="4193456"/>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Normas Gerais de Licitação Pública: </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Federal nº 8.666/1993</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Federal nº 10.520/2002 (modalidade pregão)</a:t>
            </a:r>
          </a:p>
          <a:p>
            <a:pPr marL="299085" indent="-286385" algn="just">
              <a:spcBef>
                <a:spcPts val="300"/>
              </a:spcBef>
              <a:buClr>
                <a:srgbClr val="CE5A3D"/>
              </a:buClr>
              <a:buFont typeface="Wingdings"/>
              <a:buChar char=""/>
              <a:tabLst>
                <a:tab pos="299720" algn="l"/>
              </a:tabLst>
            </a:pPr>
            <a:endParaRPr lang="pt-BR" sz="17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Legislação Especial:</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8.987/1995 (Concessões e Permissões)</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114.079/2004 (PPP)</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12.462/2011 (RDC)</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12.232/2010 (Publicidade por ME e EPP)</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13.303/2016 (Estatais)</a:t>
            </a:r>
          </a:p>
          <a:p>
            <a:pPr marL="299085"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Lei nº 13.334/2016 (PPI)</a:t>
            </a:r>
          </a:p>
          <a:p>
            <a:pPr marL="299085" indent="-286385" algn="just">
              <a:spcBef>
                <a:spcPts val="300"/>
              </a:spcBef>
              <a:buClr>
                <a:srgbClr val="CE5A3D"/>
              </a:buClr>
              <a:buFont typeface="Wingdings"/>
              <a:buChar char=""/>
              <a:tabLst>
                <a:tab pos="299720" algn="l"/>
              </a:tabLst>
            </a:pPr>
            <a:endParaRPr lang="pt-BR" b="1" spc="-5" dirty="0">
              <a:latin typeface="Segoe UI" panose="020B0502040204020203" pitchFamily="34" charset="0"/>
              <a:ea typeface="Segoe UI" panose="020B0502040204020203" pitchFamily="34" charset="0"/>
              <a:cs typeface="Segoe UI" panose="020B0502040204020203" pitchFamily="34" charset="0"/>
            </a:endParaRPr>
          </a:p>
        </p:txBody>
      </p:sp>
      <p:sp>
        <p:nvSpPr>
          <p:cNvPr id="7" name="Sol 6">
            <a:extLst>
              <a:ext uri="{FF2B5EF4-FFF2-40B4-BE49-F238E27FC236}">
                <a16:creationId xmlns:a16="http://schemas.microsoft.com/office/drawing/2014/main" id="{30E8077C-6373-4320-AAE8-CEF8E4B595AB}"/>
              </a:ext>
            </a:extLst>
          </p:cNvPr>
          <p:cNvSpPr/>
          <p:nvPr/>
        </p:nvSpPr>
        <p:spPr>
          <a:xfrm>
            <a:off x="0" y="6364612"/>
            <a:ext cx="396510" cy="372233"/>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8B205E49-C4B3-4EF1-B0A6-E40927F8C99C}"/>
              </a:ext>
            </a:extLst>
          </p:cNvPr>
          <p:cNvSpPr txBox="1"/>
          <p:nvPr/>
        </p:nvSpPr>
        <p:spPr>
          <a:xfrm>
            <a:off x="396511" y="6364612"/>
            <a:ext cx="11795490" cy="584775"/>
          </a:xfrm>
          <a:prstGeom prst="rect">
            <a:avLst/>
          </a:prstGeom>
          <a:noFill/>
        </p:spPr>
        <p:txBody>
          <a:bodyPr wrap="square" rtlCol="0">
            <a:spAutoFit/>
          </a:bodyPr>
          <a:lstStyle/>
          <a:p>
            <a:pPr marL="12700" algn="just">
              <a:spcBef>
                <a:spcPts val="300"/>
              </a:spcBef>
              <a:buClr>
                <a:srgbClr val="CE5A3D"/>
              </a:buClr>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PL 1292/95 e 239 (Câmara) / PL 6814/17 (Senado): texto cria um novo marco legal para substituir a Lei das Licitações (8.666/93), a Lei do Pregão (10.520/02) e o Regime Diferenciado de Contratações (RDC - Lei 12.462/11), além de agregar temas relacionados.</a:t>
            </a:r>
          </a:p>
        </p:txBody>
      </p:sp>
    </p:spTree>
    <p:extLst>
      <p:ext uri="{BB962C8B-B14F-4D97-AF65-F5344CB8AC3E}">
        <p14:creationId xmlns:p14="http://schemas.microsoft.com/office/powerpoint/2010/main" val="74263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Finalidade do Processo Licitatório</a:t>
            </a:r>
          </a:p>
        </p:txBody>
      </p:sp>
      <p:sp>
        <p:nvSpPr>
          <p:cNvPr id="11" name="Retângulo: Cantos Arredondados 10">
            <a:extLst>
              <a:ext uri="{FF2B5EF4-FFF2-40B4-BE49-F238E27FC236}">
                <a16:creationId xmlns:a16="http://schemas.microsoft.com/office/drawing/2014/main" id="{765F507B-1A93-4FFE-A98D-370F2850E23B}"/>
              </a:ext>
            </a:extLst>
          </p:cNvPr>
          <p:cNvSpPr/>
          <p:nvPr/>
        </p:nvSpPr>
        <p:spPr>
          <a:xfrm>
            <a:off x="272089" y="1820288"/>
            <a:ext cx="11647821" cy="1794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700" b="1" spc="-5" dirty="0">
              <a:solidFill>
                <a:schemeClr val="tx1"/>
              </a:solidFill>
              <a:latin typeface="Segoe UI" panose="020B0502040204020203" pitchFamily="34" charset="0"/>
              <a:cs typeface="Segoe UI" panose="020B0502040204020203" pitchFamily="34" charset="0"/>
            </a:endParaRP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Art. 3º </a:t>
            </a:r>
            <a:r>
              <a:rPr lang="pt-BR" sz="1700" spc="-5" dirty="0">
                <a:solidFill>
                  <a:schemeClr val="tx1"/>
                </a:solidFill>
                <a:latin typeface="Segoe UI" panose="020B0502040204020203" pitchFamily="34" charset="0"/>
                <a:cs typeface="Segoe UI" panose="020B0502040204020203" pitchFamily="34" charset="0"/>
              </a:rPr>
              <a:t>A licitação destina-se a garantir a observância do princípio constitucional da  isonomia, a seleção da proposta mais vantajosa para a administração e a  promoção do desenvolvimento nacional sustentável e será processada e julgada  em estrita conformidade com os princípios básicos da legalidade, da impessoalidade, da  moralidade, da igualdade, da publicidade, da probidade administrativa, da vinculação ao instrumento convocatório, do julgamento objetivo e dos que lhes são correlatos.</a:t>
            </a: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bject 64">
            <a:extLst>
              <a:ext uri="{FF2B5EF4-FFF2-40B4-BE49-F238E27FC236}">
                <a16:creationId xmlns:a16="http://schemas.microsoft.com/office/drawing/2014/main" id="{F792686F-7B5F-421D-BF65-DF0013E82930}"/>
              </a:ext>
            </a:extLst>
          </p:cNvPr>
          <p:cNvSpPr/>
          <p:nvPr/>
        </p:nvSpPr>
        <p:spPr>
          <a:xfrm>
            <a:off x="722141" y="1572159"/>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sp>
        <p:nvSpPr>
          <p:cNvPr id="12" name="Retângulo 11">
            <a:extLst>
              <a:ext uri="{FF2B5EF4-FFF2-40B4-BE49-F238E27FC236}">
                <a16:creationId xmlns:a16="http://schemas.microsoft.com/office/drawing/2014/main" id="{32ABF1AB-BE18-4EA1-9F8B-E09C2C068531}"/>
              </a:ext>
            </a:extLst>
          </p:cNvPr>
          <p:cNvSpPr/>
          <p:nvPr/>
        </p:nvSpPr>
        <p:spPr>
          <a:xfrm>
            <a:off x="722141" y="3862667"/>
            <a:ext cx="9096500" cy="1254189"/>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As três finalidades do processo licitatório: </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observância da isonomia como causa e como finalidade da licitação pública</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seleção da proposta mais vantajosa;</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promoção do desenvolvimento nacional sustentável.</a:t>
            </a:r>
            <a:endParaRPr lang="pt-BR" sz="1700" b="1" spc="-5" dirty="0">
              <a:latin typeface="Segoe UI" panose="020B0502040204020203" pitchFamily="34" charset="0"/>
              <a:ea typeface="Segoe UI" panose="020B0502040204020203" pitchFamily="34" charset="0"/>
              <a:cs typeface="Segoe UI" panose="020B0502040204020203" pitchFamily="34" charset="0"/>
            </a:endParaRPr>
          </a:p>
        </p:txBody>
      </p:sp>
      <p:sp>
        <p:nvSpPr>
          <p:cNvPr id="7" name="object 64">
            <a:extLst>
              <a:ext uri="{FF2B5EF4-FFF2-40B4-BE49-F238E27FC236}">
                <a16:creationId xmlns:a16="http://schemas.microsoft.com/office/drawing/2014/main" id="{3CEA2C92-9533-4370-8405-8EEB50517B55}"/>
              </a:ext>
            </a:extLst>
          </p:cNvPr>
          <p:cNvSpPr/>
          <p:nvPr/>
        </p:nvSpPr>
        <p:spPr>
          <a:xfrm>
            <a:off x="722141" y="5873338"/>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Princípios Típicos</a:t>
            </a:r>
            <a:endParaRPr lang="pt-BR" dirty="0"/>
          </a:p>
        </p:txBody>
      </p:sp>
      <p:sp>
        <p:nvSpPr>
          <p:cNvPr id="2" name="Retângulo 1">
            <a:extLst>
              <a:ext uri="{FF2B5EF4-FFF2-40B4-BE49-F238E27FC236}">
                <a16:creationId xmlns:a16="http://schemas.microsoft.com/office/drawing/2014/main" id="{476D0D75-49EB-4CA4-800B-81DDBC7BC22C}"/>
              </a:ext>
            </a:extLst>
          </p:cNvPr>
          <p:cNvSpPr/>
          <p:nvPr/>
        </p:nvSpPr>
        <p:spPr>
          <a:xfrm>
            <a:off x="3357443" y="5444359"/>
            <a:ext cx="8562467" cy="1354217"/>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Vinculação ao Instrumento Convocatório: </a:t>
            </a:r>
            <a:r>
              <a:rPr lang="pt-BR" spc="-5" dirty="0">
                <a:latin typeface="Segoe UI" panose="020B0502040204020203" pitchFamily="34" charset="0"/>
                <a:ea typeface="Segoe UI" panose="020B0502040204020203" pitchFamily="34" charset="0"/>
                <a:cs typeface="Segoe UI" panose="020B0502040204020203" pitchFamily="34" charset="0"/>
              </a:rPr>
              <a:t>edital é a lei entre as partes. A discricionariedade esgota-se com a redação do edital.</a:t>
            </a:r>
          </a:p>
          <a:p>
            <a:pPr marL="299085" indent="-286385" algn="just">
              <a:spcBef>
                <a:spcPts val="300"/>
              </a:spcBef>
              <a:buClr>
                <a:srgbClr val="CE5A3D"/>
              </a:buClr>
              <a:buFont typeface="Wingdings"/>
              <a:buChar char=""/>
              <a:tabLst>
                <a:tab pos="299720" algn="l"/>
              </a:tabLst>
            </a:pPr>
            <a:endParaRPr lang="pt-BR" sz="5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Julgamento Objetivo: </a:t>
            </a:r>
            <a:r>
              <a:rPr lang="pt-BR" spc="-5" dirty="0">
                <a:latin typeface="Segoe UI" panose="020B0502040204020203" pitchFamily="34" charset="0"/>
                <a:ea typeface="Segoe UI" panose="020B0502040204020203" pitchFamily="34" charset="0"/>
                <a:cs typeface="Segoe UI" panose="020B0502040204020203" pitchFamily="34" charset="0"/>
              </a:rPr>
              <a:t>afastamento de toda subjetividade possível. Critérios objetivos de avaliação</a:t>
            </a:r>
            <a:endParaRPr lang="pt-BR" b="1" spc="-5"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065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Regime Jurídico das Licitações Públicas  </a:t>
            </a:r>
            <a:endParaRPr lang="pt-BR" sz="15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Modalidades de Licitação</a:t>
            </a:r>
          </a:p>
        </p:txBody>
      </p:sp>
      <p:sp>
        <p:nvSpPr>
          <p:cNvPr id="11" name="Retângulo: Cantos Arredondados 10">
            <a:extLst>
              <a:ext uri="{FF2B5EF4-FFF2-40B4-BE49-F238E27FC236}">
                <a16:creationId xmlns:a16="http://schemas.microsoft.com/office/drawing/2014/main" id="{765F507B-1A93-4FFE-A98D-370F2850E23B}"/>
              </a:ext>
            </a:extLst>
          </p:cNvPr>
          <p:cNvSpPr/>
          <p:nvPr/>
        </p:nvSpPr>
        <p:spPr>
          <a:xfrm>
            <a:off x="143752" y="1686724"/>
            <a:ext cx="3995111" cy="230253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700" b="1" spc="-5" dirty="0">
              <a:solidFill>
                <a:schemeClr val="tx1"/>
              </a:solidFill>
              <a:latin typeface="Segoe UI" panose="020B0502040204020203" pitchFamily="34" charset="0"/>
              <a:cs typeface="Segoe UI" panose="020B0502040204020203" pitchFamily="34" charset="0"/>
            </a:endParaRP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Art. 22. </a:t>
            </a:r>
            <a:r>
              <a:rPr lang="pt-BR" sz="1700" spc="-5" dirty="0">
                <a:solidFill>
                  <a:schemeClr val="tx1"/>
                </a:solidFill>
                <a:latin typeface="Segoe UI" panose="020B0502040204020203" pitchFamily="34" charset="0"/>
                <a:cs typeface="Segoe UI" panose="020B0502040204020203" pitchFamily="34" charset="0"/>
              </a:rPr>
              <a:t>São modalidades de licitação:</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 - </a:t>
            </a:r>
            <a:r>
              <a:rPr lang="pt-BR" sz="1700" spc="-5" dirty="0">
                <a:solidFill>
                  <a:schemeClr val="tx1"/>
                </a:solidFill>
                <a:latin typeface="Segoe UI" panose="020B0502040204020203" pitchFamily="34" charset="0"/>
                <a:cs typeface="Segoe UI" panose="020B0502040204020203" pitchFamily="34" charset="0"/>
              </a:rPr>
              <a:t>concorrência;</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II - </a:t>
            </a:r>
            <a:r>
              <a:rPr lang="pt-BR" sz="1700" spc="-5" dirty="0">
                <a:solidFill>
                  <a:schemeClr val="tx1"/>
                </a:solidFill>
                <a:latin typeface="Segoe UI" panose="020B0502040204020203" pitchFamily="34" charset="0"/>
                <a:cs typeface="Segoe UI" panose="020B0502040204020203" pitchFamily="34" charset="0"/>
              </a:rPr>
              <a:t>tomada de preços;</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III - </a:t>
            </a:r>
            <a:r>
              <a:rPr lang="pt-BR" sz="1700" spc="-5" dirty="0">
                <a:solidFill>
                  <a:schemeClr val="tx1"/>
                </a:solidFill>
                <a:latin typeface="Segoe UI" panose="020B0502040204020203" pitchFamily="34" charset="0"/>
                <a:cs typeface="Segoe UI" panose="020B0502040204020203" pitchFamily="34" charset="0"/>
              </a:rPr>
              <a:t>convite; </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IV - </a:t>
            </a:r>
            <a:r>
              <a:rPr lang="pt-BR" sz="1700" spc="-5" dirty="0">
                <a:solidFill>
                  <a:schemeClr val="tx1"/>
                </a:solidFill>
                <a:latin typeface="Segoe UI" panose="020B0502040204020203" pitchFamily="34" charset="0"/>
                <a:cs typeface="Segoe UI" panose="020B0502040204020203" pitchFamily="34" charset="0"/>
              </a:rPr>
              <a:t>concurso;  </a:t>
            </a:r>
          </a:p>
          <a:p>
            <a:pPr marL="176213" marR="5080" algn="just">
              <a:lnSpc>
                <a:spcPct val="100000"/>
              </a:lnSpc>
            </a:pPr>
            <a:r>
              <a:rPr lang="pt-BR" sz="1700" b="1" spc="-5" dirty="0">
                <a:solidFill>
                  <a:schemeClr val="tx1"/>
                </a:solidFill>
                <a:latin typeface="Segoe UI" panose="020B0502040204020203" pitchFamily="34" charset="0"/>
                <a:cs typeface="Segoe UI" panose="020B0502040204020203" pitchFamily="34" charset="0"/>
              </a:rPr>
              <a:t>V - </a:t>
            </a:r>
            <a:r>
              <a:rPr lang="pt-BR" sz="1700" spc="-5" dirty="0">
                <a:solidFill>
                  <a:schemeClr val="tx1"/>
                </a:solidFill>
                <a:latin typeface="Segoe UI" panose="020B0502040204020203" pitchFamily="34" charset="0"/>
                <a:cs typeface="Segoe UI" panose="020B0502040204020203" pitchFamily="34" charset="0"/>
              </a:rPr>
              <a:t>leilão.</a:t>
            </a: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bject 64">
            <a:extLst>
              <a:ext uri="{FF2B5EF4-FFF2-40B4-BE49-F238E27FC236}">
                <a16:creationId xmlns:a16="http://schemas.microsoft.com/office/drawing/2014/main" id="{F792686F-7B5F-421D-BF65-DF0013E82930}"/>
              </a:ext>
            </a:extLst>
          </p:cNvPr>
          <p:cNvSpPr/>
          <p:nvPr/>
        </p:nvSpPr>
        <p:spPr>
          <a:xfrm>
            <a:off x="951993" y="1495452"/>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8.666/1993</a:t>
            </a:r>
            <a:endParaRPr lang="pt-BR" dirty="0"/>
          </a:p>
        </p:txBody>
      </p:sp>
      <p:pic>
        <p:nvPicPr>
          <p:cNvPr id="3" name="Imagem 2">
            <a:extLst>
              <a:ext uri="{FF2B5EF4-FFF2-40B4-BE49-F238E27FC236}">
                <a16:creationId xmlns:a16="http://schemas.microsoft.com/office/drawing/2014/main" id="{00A68018-C624-4037-99E6-034342E77459}"/>
              </a:ext>
            </a:extLst>
          </p:cNvPr>
          <p:cNvPicPr>
            <a:picLocks noChangeAspect="1"/>
          </p:cNvPicPr>
          <p:nvPr/>
        </p:nvPicPr>
        <p:blipFill rotWithShape="1">
          <a:blip r:embed="rId2"/>
          <a:srcRect l="44737" t="44675" r="18284" b="25946"/>
          <a:stretch/>
        </p:blipFill>
        <p:spPr>
          <a:xfrm>
            <a:off x="4737055" y="1159790"/>
            <a:ext cx="7311193" cy="3009441"/>
          </a:xfrm>
          <a:prstGeom prst="rect">
            <a:avLst/>
          </a:prstGeom>
        </p:spPr>
      </p:pic>
      <p:sp>
        <p:nvSpPr>
          <p:cNvPr id="13" name="Retângulo: Cantos Arredondados 12">
            <a:extLst>
              <a:ext uri="{FF2B5EF4-FFF2-40B4-BE49-F238E27FC236}">
                <a16:creationId xmlns:a16="http://schemas.microsoft.com/office/drawing/2014/main" id="{149ED1E7-A206-4BB6-BE84-A36CE2106C65}"/>
              </a:ext>
            </a:extLst>
          </p:cNvPr>
          <p:cNvSpPr/>
          <p:nvPr/>
        </p:nvSpPr>
        <p:spPr>
          <a:xfrm>
            <a:off x="272088" y="4661247"/>
            <a:ext cx="3995111" cy="16487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pPr>
            <a:endParaRPr lang="pt-BR" sz="1500" b="1" spc="-5" dirty="0">
              <a:solidFill>
                <a:schemeClr val="tx1"/>
              </a:solidFill>
              <a:latin typeface="Segoe UI" panose="020B0502040204020203" pitchFamily="34" charset="0"/>
              <a:cs typeface="Segoe UI" panose="020B0502040204020203" pitchFamily="34" charset="0"/>
            </a:endParaRPr>
          </a:p>
          <a:p>
            <a:pPr marL="12700" marR="5080" algn="just">
              <a:lnSpc>
                <a:spcPct val="100000"/>
              </a:lnSpc>
            </a:pPr>
            <a:endParaRPr lang="pt-BR" sz="1700" b="1" spc="-5" dirty="0">
              <a:solidFill>
                <a:schemeClr val="tx1"/>
              </a:solidFill>
              <a:latin typeface="Segoe UI" panose="020B0502040204020203" pitchFamily="34" charset="0"/>
              <a:cs typeface="Segoe UI" panose="020B0502040204020203" pitchFamily="34" charset="0"/>
            </a:endParaRPr>
          </a:p>
          <a:p>
            <a:pPr marL="12700" algn="just">
              <a:lnSpc>
                <a:spcPct val="100000"/>
              </a:lnSpc>
              <a:spcBef>
                <a:spcPts val="105"/>
              </a:spcBef>
              <a:tabLst>
                <a:tab pos="678815" algn="l"/>
                <a:tab pos="1360170" algn="l"/>
                <a:tab pos="2105025" algn="l"/>
                <a:tab pos="3477260" algn="l"/>
                <a:tab pos="3978275" algn="l"/>
                <a:tab pos="4770755" algn="l"/>
              </a:tabLst>
            </a:pPr>
            <a:r>
              <a:rPr lang="pt-BR" spc="-5" dirty="0">
                <a:solidFill>
                  <a:schemeClr val="tx1"/>
                </a:solidFill>
                <a:latin typeface="Segoe UI" panose="020B0502040204020203" pitchFamily="34" charset="0"/>
                <a:cs typeface="Segoe UI" panose="020B0502040204020203" pitchFamily="34" charset="0"/>
              </a:rPr>
              <a:t>Ar</a:t>
            </a:r>
            <a:r>
              <a:rPr lang="pt-BR" spc="-15" dirty="0">
                <a:solidFill>
                  <a:schemeClr val="tx1"/>
                </a:solidFill>
                <a:latin typeface="Segoe UI" panose="020B0502040204020203" pitchFamily="34" charset="0"/>
                <a:cs typeface="Segoe UI" panose="020B0502040204020203" pitchFamily="34" charset="0"/>
              </a:rPr>
              <a:t>t</a:t>
            </a:r>
            <a:r>
              <a:rPr lang="pt-BR" dirty="0">
                <a:solidFill>
                  <a:schemeClr val="tx1"/>
                </a:solidFill>
                <a:latin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cs typeface="Segoe UI" panose="020B0502040204020203" pitchFamily="34" charset="0"/>
              </a:rPr>
              <a:t>1</a:t>
            </a:r>
            <a:r>
              <a:rPr lang="pt-BR" dirty="0">
                <a:solidFill>
                  <a:schemeClr val="tx1"/>
                </a:solidFill>
                <a:latin typeface="Segoe UI" panose="020B0502040204020203" pitchFamily="34" charset="0"/>
                <a:cs typeface="Segoe UI" panose="020B0502040204020203" pitchFamily="34" charset="0"/>
              </a:rPr>
              <a:t>º	</a:t>
            </a:r>
            <a:r>
              <a:rPr lang="pt-BR" spc="-70" dirty="0">
                <a:solidFill>
                  <a:schemeClr val="tx1"/>
                </a:solidFill>
                <a:latin typeface="Segoe UI" panose="020B0502040204020203" pitchFamily="34" charset="0"/>
                <a:cs typeface="Segoe UI" panose="020B0502040204020203" pitchFamily="34" charset="0"/>
              </a:rPr>
              <a:t>P</a:t>
            </a:r>
            <a:r>
              <a:rPr lang="pt-BR" dirty="0">
                <a:solidFill>
                  <a:schemeClr val="tx1"/>
                </a:solidFill>
                <a:latin typeface="Segoe UI" panose="020B0502040204020203" pitchFamily="34" charset="0"/>
                <a:cs typeface="Segoe UI" panose="020B0502040204020203" pitchFamily="34" charset="0"/>
              </a:rPr>
              <a:t>a</a:t>
            </a:r>
            <a:r>
              <a:rPr lang="pt-BR" spc="-45" dirty="0">
                <a:solidFill>
                  <a:schemeClr val="tx1"/>
                </a:solidFill>
                <a:latin typeface="Segoe UI" panose="020B0502040204020203" pitchFamily="34" charset="0"/>
                <a:cs typeface="Segoe UI" panose="020B0502040204020203" pitchFamily="34" charset="0"/>
              </a:rPr>
              <a:t>r</a:t>
            </a:r>
            <a:r>
              <a:rPr lang="pt-BR" dirty="0">
                <a:solidFill>
                  <a:schemeClr val="tx1"/>
                </a:solidFill>
                <a:latin typeface="Segoe UI" panose="020B0502040204020203" pitchFamily="34" charset="0"/>
                <a:cs typeface="Segoe UI" panose="020B0502040204020203" pitchFamily="34" charset="0"/>
              </a:rPr>
              <a:t>a	aqu</a:t>
            </a:r>
            <a:r>
              <a:rPr lang="pt-BR" spc="-10" dirty="0">
                <a:solidFill>
                  <a:schemeClr val="tx1"/>
                </a:solidFill>
                <a:latin typeface="Segoe UI" panose="020B0502040204020203" pitchFamily="34" charset="0"/>
                <a:cs typeface="Segoe UI" panose="020B0502040204020203" pitchFamily="34" charset="0"/>
              </a:rPr>
              <a:t>i</a:t>
            </a:r>
            <a:r>
              <a:rPr lang="pt-BR" dirty="0">
                <a:solidFill>
                  <a:schemeClr val="tx1"/>
                </a:solidFill>
                <a:latin typeface="Segoe UI" panose="020B0502040204020203" pitchFamily="34" charset="0"/>
                <a:cs typeface="Segoe UI" panose="020B0502040204020203" pitchFamily="34" charset="0"/>
              </a:rPr>
              <a:t>s</a:t>
            </a:r>
            <a:r>
              <a:rPr lang="pt-BR" spc="-15" dirty="0">
                <a:solidFill>
                  <a:schemeClr val="tx1"/>
                </a:solidFill>
                <a:latin typeface="Segoe UI" panose="020B0502040204020203" pitchFamily="34" charset="0"/>
                <a:cs typeface="Segoe UI" panose="020B0502040204020203" pitchFamily="34" charset="0"/>
              </a:rPr>
              <a:t>iç</a:t>
            </a:r>
            <a:r>
              <a:rPr lang="pt-BR" dirty="0">
                <a:solidFill>
                  <a:schemeClr val="tx1"/>
                </a:solidFill>
                <a:latin typeface="Segoe UI" panose="020B0502040204020203" pitchFamily="34" charset="0"/>
                <a:cs typeface="Segoe UI" panose="020B0502040204020203" pitchFamily="34" charset="0"/>
              </a:rPr>
              <a:t>ão </a:t>
            </a:r>
            <a:r>
              <a:rPr lang="pt-BR" spc="-5" dirty="0">
                <a:solidFill>
                  <a:schemeClr val="tx1"/>
                </a:solidFill>
                <a:latin typeface="Segoe UI" panose="020B0502040204020203" pitchFamily="34" charset="0"/>
                <a:cs typeface="Segoe UI" panose="020B0502040204020203" pitchFamily="34" charset="0"/>
              </a:rPr>
              <a:t>d</a:t>
            </a:r>
            <a:r>
              <a:rPr lang="pt-BR" dirty="0">
                <a:solidFill>
                  <a:schemeClr val="tx1"/>
                </a:solidFill>
                <a:latin typeface="Segoe UI" panose="020B0502040204020203" pitchFamily="34" charset="0"/>
                <a:cs typeface="Segoe UI" panose="020B0502040204020203" pitchFamily="34" charset="0"/>
              </a:rPr>
              <a:t>e </a:t>
            </a:r>
            <a:r>
              <a:rPr lang="pt-BR" spc="-5" dirty="0">
                <a:solidFill>
                  <a:schemeClr val="tx1"/>
                </a:solidFill>
                <a:latin typeface="Segoe UI" panose="020B0502040204020203" pitchFamily="34" charset="0"/>
                <a:cs typeface="Segoe UI" panose="020B0502040204020203" pitchFamily="34" charset="0"/>
              </a:rPr>
              <a:t>b</a:t>
            </a:r>
            <a:r>
              <a:rPr lang="pt-BR" spc="-20" dirty="0">
                <a:solidFill>
                  <a:schemeClr val="tx1"/>
                </a:solidFill>
                <a:latin typeface="Segoe UI" panose="020B0502040204020203" pitchFamily="34" charset="0"/>
                <a:cs typeface="Segoe UI" panose="020B0502040204020203" pitchFamily="34" charset="0"/>
              </a:rPr>
              <a:t>e</a:t>
            </a:r>
            <a:r>
              <a:rPr lang="pt-BR" spc="-10" dirty="0">
                <a:solidFill>
                  <a:schemeClr val="tx1"/>
                </a:solidFill>
                <a:latin typeface="Segoe UI" panose="020B0502040204020203" pitchFamily="34" charset="0"/>
                <a:cs typeface="Segoe UI" panose="020B0502040204020203" pitchFamily="34" charset="0"/>
              </a:rPr>
              <a:t>n</a:t>
            </a:r>
            <a:r>
              <a:rPr lang="pt-BR" dirty="0">
                <a:solidFill>
                  <a:schemeClr val="tx1"/>
                </a:solidFill>
                <a:latin typeface="Segoe UI" panose="020B0502040204020203" pitchFamily="34" charset="0"/>
                <a:cs typeface="Segoe UI" panose="020B0502040204020203" pitchFamily="34" charset="0"/>
              </a:rPr>
              <a:t>s	e </a:t>
            </a:r>
            <a:r>
              <a:rPr lang="pt-BR" sz="1600" spc="-5" dirty="0">
                <a:solidFill>
                  <a:schemeClr val="tx1"/>
                </a:solidFill>
                <a:latin typeface="Segoe UI" panose="020B0502040204020203" pitchFamily="34" charset="0"/>
                <a:cs typeface="Segoe UI" panose="020B0502040204020203" pitchFamily="34" charset="0"/>
              </a:rPr>
              <a:t>serviços comuns, poderá ser</a:t>
            </a:r>
            <a:r>
              <a:rPr lang="pt-BR" sz="1600" spc="4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adotada </a:t>
            </a:r>
            <a:r>
              <a:rPr lang="pt-BR" sz="1600" spc="-15" dirty="0">
                <a:solidFill>
                  <a:schemeClr val="tx1"/>
                </a:solidFill>
                <a:latin typeface="Segoe UI" panose="020B0502040204020203" pitchFamily="34" charset="0"/>
                <a:cs typeface="Segoe UI" panose="020B0502040204020203" pitchFamily="34" charset="0"/>
              </a:rPr>
              <a:t>li</a:t>
            </a:r>
            <a:r>
              <a:rPr lang="pt-BR" sz="1600" spc="5" dirty="0">
                <a:solidFill>
                  <a:schemeClr val="tx1"/>
                </a:solidFill>
                <a:latin typeface="Segoe UI" panose="020B0502040204020203" pitchFamily="34" charset="0"/>
                <a:cs typeface="Segoe UI" panose="020B0502040204020203" pitchFamily="34" charset="0"/>
              </a:rPr>
              <a:t>c</a:t>
            </a:r>
            <a:r>
              <a:rPr lang="pt-BR" sz="1600" spc="-15" dirty="0">
                <a:solidFill>
                  <a:schemeClr val="tx1"/>
                </a:solidFill>
                <a:latin typeface="Segoe UI" panose="020B0502040204020203" pitchFamily="34" charset="0"/>
                <a:cs typeface="Segoe UI" panose="020B0502040204020203" pitchFamily="34" charset="0"/>
              </a:rPr>
              <a:t>i</a:t>
            </a:r>
            <a:r>
              <a:rPr lang="pt-BR" sz="1600" spc="-5" dirty="0">
                <a:solidFill>
                  <a:schemeClr val="tx1"/>
                </a:solidFill>
                <a:latin typeface="Segoe UI" panose="020B0502040204020203" pitchFamily="34" charset="0"/>
                <a:cs typeface="Segoe UI" panose="020B0502040204020203" pitchFamily="34" charset="0"/>
              </a:rPr>
              <a:t>taç</a:t>
            </a:r>
            <a:r>
              <a:rPr lang="pt-BR" sz="1600" spc="-10" dirty="0">
                <a:solidFill>
                  <a:schemeClr val="tx1"/>
                </a:solidFill>
                <a:latin typeface="Segoe UI" panose="020B0502040204020203" pitchFamily="34" charset="0"/>
                <a:cs typeface="Segoe UI" panose="020B0502040204020203" pitchFamily="34" charset="0"/>
              </a:rPr>
              <a:t>ã</a:t>
            </a:r>
            <a:r>
              <a:rPr lang="pt-BR" sz="1600" dirty="0">
                <a:solidFill>
                  <a:schemeClr val="tx1"/>
                </a:solidFill>
                <a:latin typeface="Segoe UI" panose="020B0502040204020203" pitchFamily="34" charset="0"/>
                <a:cs typeface="Segoe UI" panose="020B0502040204020203" pitchFamily="34" charset="0"/>
              </a:rPr>
              <a:t>o na </a:t>
            </a:r>
            <a:r>
              <a:rPr lang="pt-BR" sz="1600" b="1" spc="-10" dirty="0">
                <a:solidFill>
                  <a:schemeClr val="tx1"/>
                </a:solidFill>
                <a:latin typeface="Segoe UI" panose="020B0502040204020203" pitchFamily="34" charset="0"/>
                <a:cs typeface="Segoe UI" panose="020B0502040204020203" pitchFamily="34" charset="0"/>
              </a:rPr>
              <a:t>mo</a:t>
            </a:r>
            <a:r>
              <a:rPr lang="pt-BR" sz="1600" b="1" spc="-5" dirty="0">
                <a:solidFill>
                  <a:schemeClr val="tx1"/>
                </a:solidFill>
                <a:latin typeface="Segoe UI" panose="020B0502040204020203" pitchFamily="34" charset="0"/>
                <a:cs typeface="Segoe UI" panose="020B0502040204020203" pitchFamily="34" charset="0"/>
              </a:rPr>
              <a:t>d</a:t>
            </a:r>
            <a:r>
              <a:rPr lang="pt-BR" sz="1600" b="1" dirty="0">
                <a:solidFill>
                  <a:schemeClr val="tx1"/>
                </a:solidFill>
                <a:latin typeface="Segoe UI" panose="020B0502040204020203" pitchFamily="34" charset="0"/>
                <a:cs typeface="Segoe UI" panose="020B0502040204020203" pitchFamily="34" charset="0"/>
              </a:rPr>
              <a:t>alid</a:t>
            </a:r>
            <a:r>
              <a:rPr lang="pt-BR" sz="1600" b="1" spc="-10" dirty="0">
                <a:solidFill>
                  <a:schemeClr val="tx1"/>
                </a:solidFill>
                <a:latin typeface="Segoe UI" panose="020B0502040204020203" pitchFamily="34" charset="0"/>
                <a:cs typeface="Segoe UI" panose="020B0502040204020203" pitchFamily="34" charset="0"/>
              </a:rPr>
              <a:t>a</a:t>
            </a:r>
            <a:r>
              <a:rPr lang="pt-BR" sz="1600" b="1" spc="-5" dirty="0">
                <a:solidFill>
                  <a:schemeClr val="tx1"/>
                </a:solidFill>
                <a:latin typeface="Segoe UI" panose="020B0502040204020203" pitchFamily="34" charset="0"/>
                <a:cs typeface="Segoe UI" panose="020B0502040204020203" pitchFamily="34" charset="0"/>
              </a:rPr>
              <a:t>d</a:t>
            </a:r>
            <a:r>
              <a:rPr lang="pt-BR" sz="1600" b="1" dirty="0">
                <a:solidFill>
                  <a:schemeClr val="tx1"/>
                </a:solidFill>
                <a:latin typeface="Segoe UI" panose="020B0502040204020203" pitchFamily="34" charset="0"/>
                <a:cs typeface="Segoe UI" panose="020B0502040204020203" pitchFamily="34" charset="0"/>
              </a:rPr>
              <a:t>e de pregão</a:t>
            </a:r>
            <a:r>
              <a:rPr lang="pt-BR" sz="1600"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que será regida por esta</a:t>
            </a:r>
            <a:r>
              <a:rPr lang="pt-BR" sz="1600" spc="-95" dirty="0">
                <a:solidFill>
                  <a:schemeClr val="tx1"/>
                </a:solidFill>
                <a:latin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cs typeface="Segoe UI" panose="020B0502040204020203" pitchFamily="34" charset="0"/>
              </a:rPr>
              <a:t>Lei.</a:t>
            </a:r>
            <a:endParaRPr lang="pt-BR" sz="1600" dirty="0">
              <a:solidFill>
                <a:schemeClr val="tx1"/>
              </a:solidFill>
              <a:latin typeface="Segoe UI" panose="020B0502040204020203" pitchFamily="34" charset="0"/>
              <a:cs typeface="Segoe UI" panose="020B0502040204020203" pitchFamily="34" charset="0"/>
            </a:endParaRPr>
          </a:p>
          <a:p>
            <a:pPr marL="12700" marR="5080" algn="just"/>
            <a:endParaRPr lang="pt-BR" sz="15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object 64">
            <a:extLst>
              <a:ext uri="{FF2B5EF4-FFF2-40B4-BE49-F238E27FC236}">
                <a16:creationId xmlns:a16="http://schemas.microsoft.com/office/drawing/2014/main" id="{00B8595C-77D7-43CC-9993-59C0E518C985}"/>
              </a:ext>
            </a:extLst>
          </p:cNvPr>
          <p:cNvSpPr/>
          <p:nvPr/>
        </p:nvSpPr>
        <p:spPr>
          <a:xfrm>
            <a:off x="980119" y="4413119"/>
            <a:ext cx="2635302" cy="49625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 Lei nº 10.520/2002</a:t>
            </a:r>
            <a:endParaRPr lang="pt-BR" dirty="0"/>
          </a:p>
        </p:txBody>
      </p:sp>
      <p:sp>
        <p:nvSpPr>
          <p:cNvPr id="4" name="Retângulo 3">
            <a:extLst>
              <a:ext uri="{FF2B5EF4-FFF2-40B4-BE49-F238E27FC236}">
                <a16:creationId xmlns:a16="http://schemas.microsoft.com/office/drawing/2014/main" id="{02ADCAB3-5F2A-44DD-8C38-FC13A0015357}"/>
              </a:ext>
            </a:extLst>
          </p:cNvPr>
          <p:cNvSpPr/>
          <p:nvPr/>
        </p:nvSpPr>
        <p:spPr>
          <a:xfrm>
            <a:off x="4467204" y="4468145"/>
            <a:ext cx="7724796" cy="2192908"/>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Diferenças do Pregão: </a:t>
            </a:r>
          </a:p>
          <a:p>
            <a:pPr marL="12700" algn="just">
              <a:spcBef>
                <a:spcPts val="300"/>
              </a:spcBef>
              <a:buClr>
                <a:srgbClr val="CE5A3D"/>
              </a:buClr>
              <a:tabLst>
                <a:tab pos="299720" algn="l"/>
              </a:tabLst>
            </a:pPr>
            <a:endParaRPr lang="pt-BR" sz="500" b="1"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Objeto:</a:t>
            </a:r>
            <a:r>
              <a:rPr lang="pt-BR" sz="1700" spc="-5" dirty="0">
                <a:latin typeface="Segoe UI" panose="020B0502040204020203" pitchFamily="34" charset="0"/>
                <a:ea typeface="Segoe UI" panose="020B0502040204020203" pitchFamily="34" charset="0"/>
                <a:cs typeface="Segoe UI" panose="020B0502040204020203" pitchFamily="34" charset="0"/>
              </a:rPr>
              <a:t> apenas bens e serviços comuns;</a:t>
            </a: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Valor:</a:t>
            </a:r>
            <a:r>
              <a:rPr lang="pt-BR" sz="1700" spc="-5" dirty="0">
                <a:latin typeface="Segoe UI" panose="020B0502040204020203" pitchFamily="34" charset="0"/>
                <a:ea typeface="Segoe UI" panose="020B0502040204020203" pitchFamily="34" charset="0"/>
                <a:cs typeface="Segoe UI" panose="020B0502040204020203" pitchFamily="34" charset="0"/>
              </a:rPr>
              <a:t> não há limite de valor;</a:t>
            </a: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Procedimento:</a:t>
            </a:r>
            <a:r>
              <a:rPr lang="pt-BR" sz="1700" spc="-5" dirty="0">
                <a:latin typeface="Segoe UI" panose="020B0502040204020203" pitchFamily="34" charset="0"/>
                <a:ea typeface="Segoe UI" panose="020B0502040204020203" pitchFamily="34" charset="0"/>
                <a:cs typeface="Segoe UI" panose="020B0502040204020203" pitchFamily="34" charset="0"/>
              </a:rPr>
              <a:t> inversão de fases (julgamento e habilitação); celeridade;</a:t>
            </a:r>
          </a:p>
          <a:p>
            <a:pPr marL="756285" lvl="1" indent="-286385" algn="just">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Fase recursal: </a:t>
            </a:r>
            <a:r>
              <a:rPr lang="pt-BR" sz="1700" spc="-5" dirty="0">
                <a:latin typeface="Segoe UI" panose="020B0502040204020203" pitchFamily="34" charset="0"/>
                <a:ea typeface="Segoe UI" panose="020B0502040204020203" pitchFamily="34" charset="0"/>
                <a:cs typeface="Segoe UI" panose="020B0502040204020203" pitchFamily="34" charset="0"/>
              </a:rPr>
              <a:t>recurso único, ao final do procedimento;  Tipo: menor preço (fase sequencial de lances);  Autoridade competente: pregoeiro.</a:t>
            </a:r>
          </a:p>
        </p:txBody>
      </p:sp>
    </p:spTree>
    <p:extLst>
      <p:ext uri="{BB962C8B-B14F-4D97-AF65-F5344CB8AC3E}">
        <p14:creationId xmlns:p14="http://schemas.microsoft.com/office/powerpoint/2010/main" val="402497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Fases do Processo Administrativo: Lei nº 9.784/99</a:t>
            </a:r>
          </a:p>
        </p:txBody>
      </p:sp>
      <p:sp>
        <p:nvSpPr>
          <p:cNvPr id="2" name="Retângulo 1">
            <a:extLst>
              <a:ext uri="{FF2B5EF4-FFF2-40B4-BE49-F238E27FC236}">
                <a16:creationId xmlns:a16="http://schemas.microsoft.com/office/drawing/2014/main" id="{BD452085-82AE-460E-86B3-C0EE22303930}"/>
              </a:ext>
            </a:extLst>
          </p:cNvPr>
          <p:cNvSpPr/>
          <p:nvPr/>
        </p:nvSpPr>
        <p:spPr>
          <a:xfrm>
            <a:off x="677528" y="1691133"/>
            <a:ext cx="10836943" cy="797654"/>
          </a:xfrm>
          <a:prstGeom prst="rect">
            <a:avLst/>
          </a:prstGeom>
        </p:spPr>
        <p:txBody>
          <a:bodyPr wrap="square">
            <a:spAutoFit/>
          </a:bodyPr>
          <a:lstStyle/>
          <a:p>
            <a:pPr marL="355600" indent="-342900">
              <a:lnSpc>
                <a:spcPct val="100000"/>
              </a:lnSpc>
              <a:buFont typeface="Arial" panose="020B0604020202020204" pitchFamily="34" charset="0"/>
              <a:buChar char="•"/>
              <a:tabLst>
                <a:tab pos="354965" algn="l"/>
                <a:tab pos="355600" algn="l"/>
              </a:tabLst>
            </a:pPr>
            <a:endParaRPr lang="pt-BR" sz="500">
              <a:latin typeface="Segoe UI" panose="020B0502040204020203" pitchFamily="34" charset="0"/>
              <a:cs typeface="Segoe UI" panose="020B0502040204020203" pitchFamily="34" charset="0"/>
            </a:endParaRPr>
          </a:p>
          <a:p>
            <a:pPr marL="355600" indent="-342900" algn="just">
              <a:lnSpc>
                <a:spcPct val="100000"/>
              </a:lnSpc>
              <a:spcBef>
                <a:spcPts val="100"/>
              </a:spcBef>
              <a:buFont typeface="Wingdings" panose="05000000000000000000" pitchFamily="2" charset="2"/>
              <a:buChar char="Ø"/>
            </a:pPr>
            <a:r>
              <a:rPr lang="pt-BR" sz="2000" b="1">
                <a:latin typeface="Segoe UI" panose="020B0502040204020203" pitchFamily="34" charset="0"/>
                <a:cs typeface="Segoe UI" panose="020B0502040204020203" pitchFamily="34" charset="0"/>
              </a:rPr>
              <a:t>As </a:t>
            </a:r>
            <a:r>
              <a:rPr lang="pt-BR" sz="2000" b="1" spc="-5">
                <a:latin typeface="Segoe UI" panose="020B0502040204020203" pitchFamily="34" charset="0"/>
                <a:cs typeface="Segoe UI" panose="020B0502040204020203" pitchFamily="34" charset="0"/>
              </a:rPr>
              <a:t>fases genéricas do processo administrativo podem ser observadas durante o processo</a:t>
            </a:r>
            <a:r>
              <a:rPr lang="pt-BR" sz="2000" b="1" spc="215">
                <a:latin typeface="Segoe UI" panose="020B0502040204020203" pitchFamily="34" charset="0"/>
                <a:cs typeface="Segoe UI" panose="020B0502040204020203" pitchFamily="34" charset="0"/>
              </a:rPr>
              <a:t> </a:t>
            </a:r>
            <a:r>
              <a:rPr lang="pt-BR" sz="2000" b="1" spc="-5">
                <a:latin typeface="Segoe UI" panose="020B0502040204020203" pitchFamily="34" charset="0"/>
                <a:cs typeface="Segoe UI" panose="020B0502040204020203" pitchFamily="34" charset="0"/>
              </a:rPr>
              <a:t>licitatório.</a:t>
            </a:r>
            <a:endParaRPr lang="pt-BR" sz="2000" dirty="0">
              <a:latin typeface="Segoe UI" panose="020B0502040204020203" pitchFamily="34" charset="0"/>
              <a:cs typeface="Segoe UI" panose="020B0502040204020203" pitchFamily="34" charset="0"/>
            </a:endParaRPr>
          </a:p>
        </p:txBody>
      </p:sp>
      <p:sp>
        <p:nvSpPr>
          <p:cNvPr id="8" name="object 71">
            <a:extLst>
              <a:ext uri="{FF2B5EF4-FFF2-40B4-BE49-F238E27FC236}">
                <a16:creationId xmlns:a16="http://schemas.microsoft.com/office/drawing/2014/main" id="{61A9921F-5C68-4A8F-9626-1B6E35040DA1}"/>
              </a:ext>
            </a:extLst>
          </p:cNvPr>
          <p:cNvSpPr/>
          <p:nvPr/>
        </p:nvSpPr>
        <p:spPr>
          <a:xfrm>
            <a:off x="1758147" y="4011432"/>
            <a:ext cx="9121140" cy="257175"/>
          </a:xfrm>
          <a:custGeom>
            <a:avLst/>
            <a:gdLst/>
            <a:ahLst/>
            <a:cxnLst/>
            <a:rect l="l" t="t" r="r" b="b"/>
            <a:pathLst>
              <a:path w="9121140" h="257175">
                <a:moveTo>
                  <a:pt x="9007674" y="128387"/>
                </a:moveTo>
                <a:lnTo>
                  <a:pt x="8878569" y="203650"/>
                </a:lnTo>
                <a:lnTo>
                  <a:pt x="8870124" y="211226"/>
                </a:lnTo>
                <a:lnTo>
                  <a:pt x="8865393" y="221112"/>
                </a:lnTo>
                <a:lnTo>
                  <a:pt x="8864711" y="232046"/>
                </a:lnTo>
                <a:lnTo>
                  <a:pt x="8868410" y="242766"/>
                </a:lnTo>
                <a:lnTo>
                  <a:pt x="8875912" y="251231"/>
                </a:lnTo>
                <a:lnTo>
                  <a:pt x="8885761" y="256006"/>
                </a:lnTo>
                <a:lnTo>
                  <a:pt x="8896681" y="256732"/>
                </a:lnTo>
                <a:lnTo>
                  <a:pt x="8907399" y="253053"/>
                </a:lnTo>
                <a:lnTo>
                  <a:pt x="9072166" y="156914"/>
                </a:lnTo>
                <a:lnTo>
                  <a:pt x="9064625" y="156914"/>
                </a:lnTo>
                <a:lnTo>
                  <a:pt x="9064625" y="153104"/>
                </a:lnTo>
                <a:lnTo>
                  <a:pt x="9050019" y="153104"/>
                </a:lnTo>
                <a:lnTo>
                  <a:pt x="9007674" y="128387"/>
                </a:lnTo>
                <a:close/>
              </a:path>
              <a:path w="9121140" h="257175">
                <a:moveTo>
                  <a:pt x="8958638" y="99764"/>
                </a:moveTo>
                <a:lnTo>
                  <a:pt x="0" y="99764"/>
                </a:lnTo>
                <a:lnTo>
                  <a:pt x="0" y="156914"/>
                </a:lnTo>
                <a:lnTo>
                  <a:pt x="8958739" y="156914"/>
                </a:lnTo>
                <a:lnTo>
                  <a:pt x="9007674" y="128387"/>
                </a:lnTo>
                <a:lnTo>
                  <a:pt x="8958638" y="99764"/>
                </a:lnTo>
                <a:close/>
              </a:path>
              <a:path w="9121140" h="257175">
                <a:moveTo>
                  <a:pt x="9072166" y="99764"/>
                </a:moveTo>
                <a:lnTo>
                  <a:pt x="9064625" y="99764"/>
                </a:lnTo>
                <a:lnTo>
                  <a:pt x="9064625" y="156914"/>
                </a:lnTo>
                <a:lnTo>
                  <a:pt x="9072166" y="156914"/>
                </a:lnTo>
                <a:lnTo>
                  <a:pt x="9121140" y="128339"/>
                </a:lnTo>
                <a:lnTo>
                  <a:pt x="9072166" y="99764"/>
                </a:lnTo>
                <a:close/>
              </a:path>
              <a:path w="9121140" h="257175">
                <a:moveTo>
                  <a:pt x="9050019" y="103701"/>
                </a:moveTo>
                <a:lnTo>
                  <a:pt x="9007674" y="128387"/>
                </a:lnTo>
                <a:lnTo>
                  <a:pt x="9050019" y="153104"/>
                </a:lnTo>
                <a:lnTo>
                  <a:pt x="9050019" y="103701"/>
                </a:lnTo>
                <a:close/>
              </a:path>
              <a:path w="9121140" h="257175">
                <a:moveTo>
                  <a:pt x="9064625" y="103701"/>
                </a:moveTo>
                <a:lnTo>
                  <a:pt x="9050019" y="103701"/>
                </a:lnTo>
                <a:lnTo>
                  <a:pt x="9050019" y="153104"/>
                </a:lnTo>
                <a:lnTo>
                  <a:pt x="9064625" y="153104"/>
                </a:lnTo>
                <a:lnTo>
                  <a:pt x="9064625" y="103701"/>
                </a:lnTo>
                <a:close/>
              </a:path>
              <a:path w="9121140" h="257175">
                <a:moveTo>
                  <a:pt x="8896681" y="0"/>
                </a:moveTo>
                <a:lnTo>
                  <a:pt x="8885761" y="720"/>
                </a:lnTo>
                <a:lnTo>
                  <a:pt x="8875912" y="5464"/>
                </a:lnTo>
                <a:lnTo>
                  <a:pt x="8868410" y="13912"/>
                </a:lnTo>
                <a:lnTo>
                  <a:pt x="8864711" y="24685"/>
                </a:lnTo>
                <a:lnTo>
                  <a:pt x="8865393" y="35613"/>
                </a:lnTo>
                <a:lnTo>
                  <a:pt x="8870124" y="45469"/>
                </a:lnTo>
                <a:lnTo>
                  <a:pt x="8878569" y="53028"/>
                </a:lnTo>
                <a:lnTo>
                  <a:pt x="9007674" y="128387"/>
                </a:lnTo>
                <a:lnTo>
                  <a:pt x="9050019" y="103701"/>
                </a:lnTo>
                <a:lnTo>
                  <a:pt x="9064625" y="103701"/>
                </a:lnTo>
                <a:lnTo>
                  <a:pt x="9064625" y="99764"/>
                </a:lnTo>
                <a:lnTo>
                  <a:pt x="9072166" y="99764"/>
                </a:lnTo>
                <a:lnTo>
                  <a:pt x="8907399" y="3625"/>
                </a:lnTo>
                <a:lnTo>
                  <a:pt x="8896681" y="0"/>
                </a:lnTo>
                <a:close/>
              </a:path>
            </a:pathLst>
          </a:custGeom>
          <a:solidFill>
            <a:srgbClr val="2C2D2C"/>
          </a:solidFill>
        </p:spPr>
        <p:txBody>
          <a:bodyPr wrap="square" lIns="0" tIns="0" rIns="0" bIns="0" rtlCol="0"/>
          <a:lstStyle/>
          <a:p>
            <a:pPr algn="just"/>
            <a:endParaRPr dirty="0"/>
          </a:p>
        </p:txBody>
      </p:sp>
      <p:sp>
        <p:nvSpPr>
          <p:cNvPr id="9" name="object 74">
            <a:extLst>
              <a:ext uri="{FF2B5EF4-FFF2-40B4-BE49-F238E27FC236}">
                <a16:creationId xmlns:a16="http://schemas.microsoft.com/office/drawing/2014/main" id="{3EB66BD5-97B1-4A4D-8396-7D5527DBA5F4}"/>
              </a:ext>
            </a:extLst>
          </p:cNvPr>
          <p:cNvSpPr txBox="1"/>
          <p:nvPr/>
        </p:nvSpPr>
        <p:spPr>
          <a:xfrm>
            <a:off x="1556106" y="5006566"/>
            <a:ext cx="1510135" cy="320601"/>
          </a:xfrm>
          <a:prstGeom prst="rect">
            <a:avLst/>
          </a:prstGeom>
        </p:spPr>
        <p:txBody>
          <a:bodyPr vert="horz" wrap="square" lIns="0" tIns="12700" rIns="0" bIns="0" rtlCol="0">
            <a:spAutoFit/>
          </a:bodyPr>
          <a:lstStyle/>
          <a:p>
            <a:pPr marL="12700">
              <a:lnSpc>
                <a:spcPct val="100000"/>
              </a:lnSpc>
              <a:spcBef>
                <a:spcPts val="100"/>
              </a:spcBef>
            </a:pPr>
            <a:r>
              <a:rPr sz="2000" b="1" spc="-5" dirty="0" err="1">
                <a:latin typeface="Segoe UI" panose="020B0502040204020203" pitchFamily="34" charset="0"/>
                <a:cs typeface="Segoe UI" panose="020B0502040204020203" pitchFamily="34" charset="0"/>
              </a:rPr>
              <a:t>Fase</a:t>
            </a:r>
            <a:r>
              <a:rPr lang="pt-BR" sz="2000" b="1" spc="-5" dirty="0">
                <a:latin typeface="Segoe UI" panose="020B0502040204020203" pitchFamily="34" charset="0"/>
                <a:cs typeface="Segoe UI" panose="020B0502040204020203" pitchFamily="34" charset="0"/>
              </a:rPr>
              <a:t> I</a:t>
            </a:r>
            <a:r>
              <a:rPr sz="2000" b="1" spc="-5" dirty="0" err="1">
                <a:latin typeface="Segoe UI" panose="020B0502040204020203" pitchFamily="34" charset="0"/>
                <a:cs typeface="Segoe UI" panose="020B0502040204020203" pitchFamily="34" charset="0"/>
              </a:rPr>
              <a:t>nicial</a:t>
            </a:r>
            <a:r>
              <a:rPr sz="2000" spc="-5" dirty="0">
                <a:latin typeface="Segoe UI" panose="020B0502040204020203" pitchFamily="34" charset="0"/>
                <a:cs typeface="Segoe UI" panose="020B0502040204020203" pitchFamily="34" charset="0"/>
              </a:rPr>
              <a:t>:</a:t>
            </a:r>
            <a:endParaRPr sz="2000" dirty="0">
              <a:latin typeface="Segoe UI" panose="020B0502040204020203" pitchFamily="34" charset="0"/>
              <a:cs typeface="Segoe UI" panose="020B0502040204020203" pitchFamily="34" charset="0"/>
            </a:endParaRPr>
          </a:p>
        </p:txBody>
      </p:sp>
      <p:sp>
        <p:nvSpPr>
          <p:cNvPr id="10" name="object 72">
            <a:extLst>
              <a:ext uri="{FF2B5EF4-FFF2-40B4-BE49-F238E27FC236}">
                <a16:creationId xmlns:a16="http://schemas.microsoft.com/office/drawing/2014/main" id="{5C2F3E06-2931-4639-9623-6F889D169D03}"/>
              </a:ext>
            </a:extLst>
          </p:cNvPr>
          <p:cNvSpPr/>
          <p:nvPr/>
        </p:nvSpPr>
        <p:spPr>
          <a:xfrm>
            <a:off x="2311174" y="3803421"/>
            <a:ext cx="0" cy="848360"/>
          </a:xfrm>
          <a:custGeom>
            <a:avLst/>
            <a:gdLst/>
            <a:ahLst/>
            <a:cxnLst/>
            <a:rect l="l" t="t" r="r" b="b"/>
            <a:pathLst>
              <a:path h="848360">
                <a:moveTo>
                  <a:pt x="0" y="0"/>
                </a:moveTo>
                <a:lnTo>
                  <a:pt x="0" y="848347"/>
                </a:lnTo>
              </a:path>
            </a:pathLst>
          </a:custGeom>
          <a:ln w="28575">
            <a:solidFill>
              <a:srgbClr val="2C2D2C"/>
            </a:solidFill>
          </a:ln>
        </p:spPr>
        <p:txBody>
          <a:bodyPr wrap="square" lIns="0" tIns="0" rIns="0" bIns="0" rtlCol="0"/>
          <a:lstStyle/>
          <a:p>
            <a:endParaRPr/>
          </a:p>
        </p:txBody>
      </p:sp>
      <p:sp>
        <p:nvSpPr>
          <p:cNvPr id="11" name="object 75">
            <a:extLst>
              <a:ext uri="{FF2B5EF4-FFF2-40B4-BE49-F238E27FC236}">
                <a16:creationId xmlns:a16="http://schemas.microsoft.com/office/drawing/2014/main" id="{8CFCF10D-6ACC-4767-9F0D-49CDB2670154}"/>
              </a:ext>
            </a:extLst>
          </p:cNvPr>
          <p:cNvSpPr/>
          <p:nvPr/>
        </p:nvSpPr>
        <p:spPr>
          <a:xfrm>
            <a:off x="4770628" y="3707901"/>
            <a:ext cx="0" cy="864235"/>
          </a:xfrm>
          <a:custGeom>
            <a:avLst/>
            <a:gdLst/>
            <a:ahLst/>
            <a:cxnLst/>
            <a:rect l="l" t="t" r="r" b="b"/>
            <a:pathLst>
              <a:path h="864235">
                <a:moveTo>
                  <a:pt x="0" y="0"/>
                </a:moveTo>
                <a:lnTo>
                  <a:pt x="0" y="864108"/>
                </a:lnTo>
              </a:path>
            </a:pathLst>
          </a:custGeom>
          <a:ln w="28575">
            <a:solidFill>
              <a:srgbClr val="2C2D2C"/>
            </a:solidFill>
          </a:ln>
        </p:spPr>
        <p:txBody>
          <a:bodyPr wrap="square" lIns="0" tIns="0" rIns="0" bIns="0" rtlCol="0"/>
          <a:lstStyle/>
          <a:p>
            <a:endParaRPr/>
          </a:p>
        </p:txBody>
      </p:sp>
      <p:sp>
        <p:nvSpPr>
          <p:cNvPr id="3" name="Retângulo 2">
            <a:extLst>
              <a:ext uri="{FF2B5EF4-FFF2-40B4-BE49-F238E27FC236}">
                <a16:creationId xmlns:a16="http://schemas.microsoft.com/office/drawing/2014/main" id="{1007C1D6-6256-462C-BEA4-123CF4C3313A}"/>
              </a:ext>
            </a:extLst>
          </p:cNvPr>
          <p:cNvSpPr/>
          <p:nvPr/>
        </p:nvSpPr>
        <p:spPr>
          <a:xfrm>
            <a:off x="3817162" y="3100092"/>
            <a:ext cx="2028312" cy="400110"/>
          </a:xfrm>
          <a:prstGeom prst="rect">
            <a:avLst/>
          </a:prstGeom>
        </p:spPr>
        <p:txBody>
          <a:bodyPr wrap="none">
            <a:spAutoFit/>
          </a:bodyPr>
          <a:lstStyle/>
          <a:p>
            <a:r>
              <a:rPr lang="pt-BR" sz="2000" b="1" spc="-5" dirty="0">
                <a:latin typeface="Segoe UI" panose="020B0502040204020203" pitchFamily="34" charset="0"/>
                <a:cs typeface="Segoe UI" panose="020B0502040204020203" pitchFamily="34" charset="0"/>
              </a:rPr>
              <a:t>Fa</a:t>
            </a:r>
            <a:r>
              <a:rPr lang="pt-BR" sz="2000" b="1" spc="-15" dirty="0">
                <a:latin typeface="Segoe UI" panose="020B0502040204020203" pitchFamily="34" charset="0"/>
                <a:cs typeface="Segoe UI" panose="020B0502040204020203" pitchFamily="34" charset="0"/>
              </a:rPr>
              <a:t>s</a:t>
            </a:r>
            <a:r>
              <a:rPr lang="pt-BR" sz="2000" b="1" spc="-5" dirty="0">
                <a:latin typeface="Segoe UI" panose="020B0502040204020203" pitchFamily="34" charset="0"/>
                <a:cs typeface="Segoe UI" panose="020B0502040204020203" pitchFamily="34" charset="0"/>
              </a:rPr>
              <a:t>e</a:t>
            </a:r>
            <a:r>
              <a:rPr lang="pt-BR" sz="2000" b="1" dirty="0">
                <a:latin typeface="Segoe UI" panose="020B0502040204020203" pitchFamily="34" charset="0"/>
                <a:cs typeface="Segoe UI" panose="020B0502040204020203" pitchFamily="34" charset="0"/>
              </a:rPr>
              <a:t> In</a:t>
            </a:r>
            <a:r>
              <a:rPr lang="pt-BR" sz="2000" b="1" spc="-5" dirty="0">
                <a:latin typeface="Segoe UI" panose="020B0502040204020203" pitchFamily="34" charset="0"/>
                <a:cs typeface="Segoe UI" panose="020B0502040204020203" pitchFamily="34" charset="0"/>
              </a:rPr>
              <a:t>st</a:t>
            </a:r>
            <a:r>
              <a:rPr lang="pt-BR" sz="2000" b="1" spc="-15" dirty="0">
                <a:latin typeface="Segoe UI" panose="020B0502040204020203" pitchFamily="34" charset="0"/>
                <a:cs typeface="Segoe UI" panose="020B0502040204020203" pitchFamily="34" charset="0"/>
              </a:rPr>
              <a:t>r</a:t>
            </a:r>
            <a:r>
              <a:rPr lang="pt-BR" sz="2000" b="1" dirty="0">
                <a:latin typeface="Segoe UI" panose="020B0502040204020203" pitchFamily="34" charset="0"/>
                <a:cs typeface="Segoe UI" panose="020B0502040204020203" pitchFamily="34" charset="0"/>
              </a:rPr>
              <a:t>utó</a:t>
            </a:r>
            <a:r>
              <a:rPr lang="pt-BR" sz="2000" b="1" spc="-5" dirty="0">
                <a:latin typeface="Segoe UI" panose="020B0502040204020203" pitchFamily="34" charset="0"/>
                <a:cs typeface="Segoe UI" panose="020B0502040204020203" pitchFamily="34" charset="0"/>
              </a:rPr>
              <a:t>ria</a:t>
            </a:r>
            <a:endParaRPr lang="pt-BR" sz="2000" dirty="0">
              <a:latin typeface="Segoe UI" panose="020B0502040204020203" pitchFamily="34" charset="0"/>
              <a:cs typeface="Segoe UI" panose="020B0502040204020203" pitchFamily="34" charset="0"/>
            </a:endParaRPr>
          </a:p>
        </p:txBody>
      </p:sp>
      <p:sp>
        <p:nvSpPr>
          <p:cNvPr id="12" name="object 79">
            <a:extLst>
              <a:ext uri="{FF2B5EF4-FFF2-40B4-BE49-F238E27FC236}">
                <a16:creationId xmlns:a16="http://schemas.microsoft.com/office/drawing/2014/main" id="{65C8E842-F163-4AAD-9969-87A99EC8007F}"/>
              </a:ext>
            </a:extLst>
          </p:cNvPr>
          <p:cNvSpPr txBox="1"/>
          <p:nvPr/>
        </p:nvSpPr>
        <p:spPr>
          <a:xfrm>
            <a:off x="6493108" y="4790938"/>
            <a:ext cx="1768563" cy="320601"/>
          </a:xfrm>
          <a:prstGeom prst="rect">
            <a:avLst/>
          </a:prstGeom>
        </p:spPr>
        <p:txBody>
          <a:bodyPr vert="horz" wrap="square" lIns="0" tIns="12700" rIns="0" bIns="0" rtlCol="0">
            <a:spAutoFit/>
          </a:bodyPr>
          <a:lstStyle/>
          <a:p>
            <a:pPr marL="12700">
              <a:lnSpc>
                <a:spcPct val="100000"/>
              </a:lnSpc>
              <a:spcBef>
                <a:spcPts val="100"/>
              </a:spcBef>
            </a:pPr>
            <a:r>
              <a:rPr sz="2000" b="1" spc="-5" dirty="0" err="1">
                <a:latin typeface="Segoe UI" panose="020B0502040204020203" pitchFamily="34" charset="0"/>
                <a:cs typeface="Segoe UI" panose="020B0502040204020203" pitchFamily="34" charset="0"/>
              </a:rPr>
              <a:t>Fase</a:t>
            </a:r>
            <a:r>
              <a:rPr sz="2000" b="1" spc="-55" dirty="0">
                <a:latin typeface="Segoe UI" panose="020B0502040204020203" pitchFamily="34" charset="0"/>
                <a:cs typeface="Segoe UI" panose="020B0502040204020203" pitchFamily="34" charset="0"/>
              </a:rPr>
              <a:t> </a:t>
            </a:r>
            <a:r>
              <a:rPr lang="pt-BR" sz="2000" b="1" spc="-5" dirty="0">
                <a:latin typeface="Segoe UI" panose="020B0502040204020203" pitchFamily="34" charset="0"/>
                <a:cs typeface="Segoe UI" panose="020B0502040204020203" pitchFamily="34" charset="0"/>
              </a:rPr>
              <a:t>D</a:t>
            </a:r>
            <a:r>
              <a:rPr sz="2000" b="1" spc="-5" dirty="0" err="1">
                <a:latin typeface="Segoe UI" panose="020B0502040204020203" pitchFamily="34" charset="0"/>
                <a:cs typeface="Segoe UI" panose="020B0502040204020203" pitchFamily="34" charset="0"/>
              </a:rPr>
              <a:t>ecisória</a:t>
            </a:r>
            <a:endParaRPr sz="2000" dirty="0">
              <a:latin typeface="Segoe UI" panose="020B0502040204020203" pitchFamily="34" charset="0"/>
              <a:cs typeface="Segoe UI" panose="020B0502040204020203" pitchFamily="34" charset="0"/>
            </a:endParaRPr>
          </a:p>
        </p:txBody>
      </p:sp>
      <p:sp>
        <p:nvSpPr>
          <p:cNvPr id="13" name="object 75">
            <a:extLst>
              <a:ext uri="{FF2B5EF4-FFF2-40B4-BE49-F238E27FC236}">
                <a16:creationId xmlns:a16="http://schemas.microsoft.com/office/drawing/2014/main" id="{265997AE-4763-4B66-A6AB-C241E6D3638E}"/>
              </a:ext>
            </a:extLst>
          </p:cNvPr>
          <p:cNvSpPr/>
          <p:nvPr/>
        </p:nvSpPr>
        <p:spPr>
          <a:xfrm>
            <a:off x="7168923" y="3707901"/>
            <a:ext cx="0" cy="864235"/>
          </a:xfrm>
          <a:custGeom>
            <a:avLst/>
            <a:gdLst/>
            <a:ahLst/>
            <a:cxnLst/>
            <a:rect l="l" t="t" r="r" b="b"/>
            <a:pathLst>
              <a:path h="864235">
                <a:moveTo>
                  <a:pt x="0" y="0"/>
                </a:moveTo>
                <a:lnTo>
                  <a:pt x="0" y="864108"/>
                </a:lnTo>
              </a:path>
            </a:pathLst>
          </a:custGeom>
          <a:ln w="28575">
            <a:solidFill>
              <a:srgbClr val="2C2D2C"/>
            </a:solidFill>
          </a:ln>
        </p:spPr>
        <p:txBody>
          <a:bodyPr wrap="square" lIns="0" tIns="0" rIns="0" bIns="0" rtlCol="0"/>
          <a:lstStyle/>
          <a:p>
            <a:endParaRPr/>
          </a:p>
        </p:txBody>
      </p:sp>
      <p:sp>
        <p:nvSpPr>
          <p:cNvPr id="14" name="object 77">
            <a:extLst>
              <a:ext uri="{FF2B5EF4-FFF2-40B4-BE49-F238E27FC236}">
                <a16:creationId xmlns:a16="http://schemas.microsoft.com/office/drawing/2014/main" id="{743B1752-4763-4539-8F10-72F7521A74B1}"/>
              </a:ext>
            </a:extLst>
          </p:cNvPr>
          <p:cNvSpPr/>
          <p:nvPr/>
        </p:nvSpPr>
        <p:spPr>
          <a:xfrm>
            <a:off x="9811872" y="3707901"/>
            <a:ext cx="0" cy="864235"/>
          </a:xfrm>
          <a:custGeom>
            <a:avLst/>
            <a:gdLst/>
            <a:ahLst/>
            <a:cxnLst/>
            <a:rect l="l" t="t" r="r" b="b"/>
            <a:pathLst>
              <a:path h="864235">
                <a:moveTo>
                  <a:pt x="0" y="0"/>
                </a:moveTo>
                <a:lnTo>
                  <a:pt x="0" y="864108"/>
                </a:lnTo>
              </a:path>
            </a:pathLst>
          </a:custGeom>
          <a:ln w="28575">
            <a:solidFill>
              <a:srgbClr val="2C2D2C"/>
            </a:solidFill>
          </a:ln>
        </p:spPr>
        <p:txBody>
          <a:bodyPr wrap="square" lIns="0" tIns="0" rIns="0" bIns="0" rtlCol="0"/>
          <a:lstStyle/>
          <a:p>
            <a:endParaRPr/>
          </a:p>
        </p:txBody>
      </p:sp>
      <p:sp>
        <p:nvSpPr>
          <p:cNvPr id="4" name="Retângulo 3">
            <a:extLst>
              <a:ext uri="{FF2B5EF4-FFF2-40B4-BE49-F238E27FC236}">
                <a16:creationId xmlns:a16="http://schemas.microsoft.com/office/drawing/2014/main" id="{0B32453F-5709-40A6-B357-3A9BDC8B125D}"/>
              </a:ext>
            </a:extLst>
          </p:cNvPr>
          <p:cNvSpPr/>
          <p:nvPr/>
        </p:nvSpPr>
        <p:spPr>
          <a:xfrm>
            <a:off x="8930412" y="3088991"/>
            <a:ext cx="1762919" cy="400110"/>
          </a:xfrm>
          <a:prstGeom prst="rect">
            <a:avLst/>
          </a:prstGeom>
        </p:spPr>
        <p:txBody>
          <a:bodyPr wrap="none">
            <a:spAutoFit/>
          </a:bodyPr>
          <a:lstStyle/>
          <a:p>
            <a:r>
              <a:rPr lang="pt-BR" sz="2000" b="1" spc="-5" dirty="0">
                <a:latin typeface="Segoe UI" panose="020B0502040204020203" pitchFamily="34" charset="0"/>
                <a:cs typeface="Segoe UI" panose="020B0502040204020203" pitchFamily="34" charset="0"/>
              </a:rPr>
              <a:t>Fa</a:t>
            </a:r>
            <a:r>
              <a:rPr lang="pt-BR" sz="2000" b="1" spc="-15" dirty="0">
                <a:latin typeface="Segoe UI" panose="020B0502040204020203" pitchFamily="34" charset="0"/>
                <a:cs typeface="Segoe UI" panose="020B0502040204020203" pitchFamily="34" charset="0"/>
              </a:rPr>
              <a:t>s</a:t>
            </a:r>
            <a:r>
              <a:rPr lang="pt-BR" sz="2000" b="1" spc="-5" dirty="0">
                <a:latin typeface="Segoe UI" panose="020B0502040204020203" pitchFamily="34" charset="0"/>
                <a:cs typeface="Segoe UI" panose="020B0502040204020203" pitchFamily="34" charset="0"/>
              </a:rPr>
              <a:t>e R</a:t>
            </a:r>
            <a:r>
              <a:rPr lang="pt-BR" sz="2000" b="1" spc="-15" dirty="0">
                <a:latin typeface="Segoe UI" panose="020B0502040204020203" pitchFamily="34" charset="0"/>
                <a:cs typeface="Segoe UI" panose="020B0502040204020203" pitchFamily="34" charset="0"/>
              </a:rPr>
              <a:t>e</a:t>
            </a:r>
            <a:r>
              <a:rPr lang="pt-BR" sz="2000" b="1" spc="-5" dirty="0">
                <a:latin typeface="Segoe UI" panose="020B0502040204020203" pitchFamily="34" charset="0"/>
                <a:cs typeface="Segoe UI" panose="020B0502040204020203" pitchFamily="34" charset="0"/>
              </a:rPr>
              <a:t>cur</a:t>
            </a:r>
            <a:r>
              <a:rPr lang="pt-BR" sz="2000" b="1" spc="-15" dirty="0">
                <a:latin typeface="Segoe UI" panose="020B0502040204020203" pitchFamily="34" charset="0"/>
                <a:cs typeface="Segoe UI" panose="020B0502040204020203" pitchFamily="34" charset="0"/>
              </a:rPr>
              <a:t>s</a:t>
            </a:r>
            <a:r>
              <a:rPr lang="pt-BR" sz="2000" b="1" spc="-5" dirty="0">
                <a:latin typeface="Segoe UI" panose="020B0502040204020203" pitchFamily="34" charset="0"/>
                <a:cs typeface="Segoe UI" panose="020B0502040204020203" pitchFamily="34" charset="0"/>
              </a:rPr>
              <a:t>al</a:t>
            </a:r>
            <a:endParaRPr lang="pt-B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1127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Fases do Processo Licitatório</a:t>
            </a:r>
          </a:p>
        </p:txBody>
      </p:sp>
      <p:sp>
        <p:nvSpPr>
          <p:cNvPr id="2" name="Retângulo 1">
            <a:extLst>
              <a:ext uri="{FF2B5EF4-FFF2-40B4-BE49-F238E27FC236}">
                <a16:creationId xmlns:a16="http://schemas.microsoft.com/office/drawing/2014/main" id="{4C7620FD-4945-41B1-89C6-67C24DEE8ECF}"/>
              </a:ext>
            </a:extLst>
          </p:cNvPr>
          <p:cNvSpPr/>
          <p:nvPr/>
        </p:nvSpPr>
        <p:spPr>
          <a:xfrm>
            <a:off x="8870135" y="6119336"/>
            <a:ext cx="3063729" cy="738664"/>
          </a:xfrm>
          <a:prstGeom prst="rect">
            <a:avLst/>
          </a:prstGeom>
        </p:spPr>
        <p:txBody>
          <a:bodyPr wrap="square">
            <a:spAutoFit/>
          </a:bodyPr>
          <a:lstStyle/>
          <a:p>
            <a:pPr marL="12700" marR="5080" algn="just">
              <a:lnSpc>
                <a:spcPct val="100000"/>
              </a:lnSpc>
              <a:spcBef>
                <a:spcPts val="95"/>
              </a:spcBef>
            </a:pPr>
            <a:r>
              <a:rPr lang="pt-BR" sz="1400" spc="-15" dirty="0">
                <a:latin typeface="Segoe UI" panose="020B0502040204020203" pitchFamily="34" charset="0"/>
                <a:cs typeface="Segoe UI" panose="020B0502040204020203" pitchFamily="34" charset="0"/>
              </a:rPr>
              <a:t>Fonte:</a:t>
            </a:r>
            <a:r>
              <a:rPr lang="pt-BR" sz="1400" spc="-50" dirty="0">
                <a:latin typeface="Segoe UI" panose="020B0502040204020203" pitchFamily="34" charset="0"/>
                <a:cs typeface="Segoe UI" panose="020B0502040204020203" pitchFamily="34" charset="0"/>
              </a:rPr>
              <a:t> </a:t>
            </a:r>
            <a:r>
              <a:rPr lang="pt-BR" sz="1400" spc="-10" dirty="0">
                <a:latin typeface="Segoe UI" panose="020B0502040204020203" pitchFamily="34" charset="0"/>
                <a:cs typeface="Segoe UI" panose="020B0502040204020203" pitchFamily="34" charset="0"/>
              </a:rPr>
              <a:t>MENDES,  </a:t>
            </a:r>
            <a:r>
              <a:rPr lang="pt-BR" sz="1400" spc="-15" dirty="0">
                <a:latin typeface="Segoe UI" panose="020B0502040204020203" pitchFamily="34" charset="0"/>
                <a:cs typeface="Segoe UI" panose="020B0502040204020203" pitchFamily="34" charset="0"/>
              </a:rPr>
              <a:t>Renato </a:t>
            </a:r>
            <a:r>
              <a:rPr lang="pt-BR" sz="1400" spc="-10" dirty="0">
                <a:latin typeface="Segoe UI" panose="020B0502040204020203" pitchFamily="34" charset="0"/>
                <a:cs typeface="Segoe UI" panose="020B0502040204020203" pitchFamily="34" charset="0"/>
              </a:rPr>
              <a:t>Geraldo.  </a:t>
            </a:r>
            <a:r>
              <a:rPr lang="pt-BR" sz="1400" spc="-5" dirty="0">
                <a:latin typeface="Segoe UI" panose="020B0502040204020203" pitchFamily="34" charset="0"/>
                <a:cs typeface="Segoe UI" panose="020B0502040204020203" pitchFamily="34" charset="0"/>
              </a:rPr>
              <a:t>O </a:t>
            </a:r>
            <a:r>
              <a:rPr lang="pt-BR" sz="1400" spc="-10" dirty="0">
                <a:latin typeface="Segoe UI" panose="020B0502040204020203" pitchFamily="34" charset="0"/>
                <a:cs typeface="Segoe UI" panose="020B0502040204020203" pitchFamily="34" charset="0"/>
              </a:rPr>
              <a:t>processo de  contratação  pública, p.</a:t>
            </a:r>
            <a:r>
              <a:rPr lang="pt-BR" sz="1400" spc="15" dirty="0">
                <a:latin typeface="Segoe UI" panose="020B0502040204020203" pitchFamily="34" charset="0"/>
                <a:cs typeface="Segoe UI" panose="020B0502040204020203" pitchFamily="34" charset="0"/>
              </a:rPr>
              <a:t> </a:t>
            </a:r>
            <a:r>
              <a:rPr lang="pt-BR" sz="1400" spc="-5" dirty="0">
                <a:latin typeface="Segoe UI" panose="020B0502040204020203" pitchFamily="34" charset="0"/>
                <a:cs typeface="Segoe UI" panose="020B0502040204020203" pitchFamily="34" charset="0"/>
              </a:rPr>
              <a:t>465</a:t>
            </a:r>
            <a:endParaRPr lang="pt-BR" sz="1400" dirty="0">
              <a:latin typeface="Segoe UI" panose="020B0502040204020203" pitchFamily="34" charset="0"/>
              <a:cs typeface="Segoe UI" panose="020B0502040204020203" pitchFamily="34" charset="0"/>
            </a:endParaRPr>
          </a:p>
        </p:txBody>
      </p:sp>
      <p:sp>
        <p:nvSpPr>
          <p:cNvPr id="7" name="object 52">
            <a:extLst>
              <a:ext uri="{FF2B5EF4-FFF2-40B4-BE49-F238E27FC236}">
                <a16:creationId xmlns:a16="http://schemas.microsoft.com/office/drawing/2014/main" id="{7551D4D8-E996-4F43-B1E6-8043D9BF7D0C}"/>
              </a:ext>
            </a:extLst>
          </p:cNvPr>
          <p:cNvSpPr/>
          <p:nvPr/>
        </p:nvSpPr>
        <p:spPr>
          <a:xfrm>
            <a:off x="1057876" y="1327053"/>
            <a:ext cx="7812259" cy="5334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993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1" y="196947"/>
            <a:ext cx="10965033"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As Fases do Processo Licitatório</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 Fases do Processo Licitatório</a:t>
            </a:r>
          </a:p>
        </p:txBody>
      </p:sp>
      <p:sp>
        <p:nvSpPr>
          <p:cNvPr id="2" name="Retângulo 1">
            <a:extLst>
              <a:ext uri="{FF2B5EF4-FFF2-40B4-BE49-F238E27FC236}">
                <a16:creationId xmlns:a16="http://schemas.microsoft.com/office/drawing/2014/main" id="{4C7620FD-4945-41B1-89C6-67C24DEE8ECF}"/>
              </a:ext>
            </a:extLst>
          </p:cNvPr>
          <p:cNvSpPr/>
          <p:nvPr/>
        </p:nvSpPr>
        <p:spPr>
          <a:xfrm>
            <a:off x="8870135" y="6119336"/>
            <a:ext cx="3063729" cy="738664"/>
          </a:xfrm>
          <a:prstGeom prst="rect">
            <a:avLst/>
          </a:prstGeom>
        </p:spPr>
        <p:txBody>
          <a:bodyPr wrap="square">
            <a:spAutoFit/>
          </a:bodyPr>
          <a:lstStyle/>
          <a:p>
            <a:pPr marL="12700" marR="5080" algn="just">
              <a:lnSpc>
                <a:spcPct val="100000"/>
              </a:lnSpc>
              <a:spcBef>
                <a:spcPts val="95"/>
              </a:spcBef>
            </a:pPr>
            <a:r>
              <a:rPr lang="pt-BR" sz="1400" spc="-15" dirty="0">
                <a:latin typeface="Segoe UI" panose="020B0502040204020203" pitchFamily="34" charset="0"/>
                <a:cs typeface="Segoe UI" panose="020B0502040204020203" pitchFamily="34" charset="0"/>
              </a:rPr>
              <a:t>Fonte:</a:t>
            </a:r>
            <a:r>
              <a:rPr lang="pt-BR" sz="1400" spc="-50" dirty="0">
                <a:latin typeface="Segoe UI" panose="020B0502040204020203" pitchFamily="34" charset="0"/>
                <a:cs typeface="Segoe UI" panose="020B0502040204020203" pitchFamily="34" charset="0"/>
              </a:rPr>
              <a:t> </a:t>
            </a:r>
            <a:r>
              <a:rPr lang="pt-BR" sz="1400" spc="-10" dirty="0">
                <a:latin typeface="Segoe UI" panose="020B0502040204020203" pitchFamily="34" charset="0"/>
                <a:cs typeface="Segoe UI" panose="020B0502040204020203" pitchFamily="34" charset="0"/>
              </a:rPr>
              <a:t>MENDES,  </a:t>
            </a:r>
            <a:r>
              <a:rPr lang="pt-BR" sz="1400" spc="-15" dirty="0">
                <a:latin typeface="Segoe UI" panose="020B0502040204020203" pitchFamily="34" charset="0"/>
                <a:cs typeface="Segoe UI" panose="020B0502040204020203" pitchFamily="34" charset="0"/>
              </a:rPr>
              <a:t>Renato </a:t>
            </a:r>
            <a:r>
              <a:rPr lang="pt-BR" sz="1400" spc="-10" dirty="0">
                <a:latin typeface="Segoe UI" panose="020B0502040204020203" pitchFamily="34" charset="0"/>
                <a:cs typeface="Segoe UI" panose="020B0502040204020203" pitchFamily="34" charset="0"/>
              </a:rPr>
              <a:t>Geraldo.  </a:t>
            </a:r>
            <a:r>
              <a:rPr lang="pt-BR" sz="1400" spc="-5" dirty="0">
                <a:latin typeface="Segoe UI" panose="020B0502040204020203" pitchFamily="34" charset="0"/>
                <a:cs typeface="Segoe UI" panose="020B0502040204020203" pitchFamily="34" charset="0"/>
              </a:rPr>
              <a:t>O </a:t>
            </a:r>
            <a:r>
              <a:rPr lang="pt-BR" sz="1400" spc="-10" dirty="0">
                <a:latin typeface="Segoe UI" panose="020B0502040204020203" pitchFamily="34" charset="0"/>
                <a:cs typeface="Segoe UI" panose="020B0502040204020203" pitchFamily="34" charset="0"/>
              </a:rPr>
              <a:t>processo de  contratação  pública, p.</a:t>
            </a:r>
            <a:r>
              <a:rPr lang="pt-BR" sz="1400" spc="15" dirty="0">
                <a:latin typeface="Segoe UI" panose="020B0502040204020203" pitchFamily="34" charset="0"/>
                <a:cs typeface="Segoe UI" panose="020B0502040204020203" pitchFamily="34" charset="0"/>
              </a:rPr>
              <a:t> </a:t>
            </a:r>
            <a:r>
              <a:rPr lang="pt-BR" sz="1400" spc="-5" dirty="0">
                <a:latin typeface="Segoe UI" panose="020B0502040204020203" pitchFamily="34" charset="0"/>
                <a:cs typeface="Segoe UI" panose="020B0502040204020203" pitchFamily="34" charset="0"/>
              </a:rPr>
              <a:t>465</a:t>
            </a:r>
            <a:endParaRPr lang="pt-BR" sz="1400" dirty="0">
              <a:latin typeface="Segoe UI" panose="020B0502040204020203" pitchFamily="34" charset="0"/>
              <a:cs typeface="Segoe UI" panose="020B0502040204020203" pitchFamily="34" charset="0"/>
            </a:endParaRPr>
          </a:p>
        </p:txBody>
      </p:sp>
      <p:sp>
        <p:nvSpPr>
          <p:cNvPr id="5" name="object 55">
            <a:extLst>
              <a:ext uri="{FF2B5EF4-FFF2-40B4-BE49-F238E27FC236}">
                <a16:creationId xmlns:a16="http://schemas.microsoft.com/office/drawing/2014/main" id="{9A04C895-522C-4145-BE86-A2BECE31D61B}"/>
              </a:ext>
            </a:extLst>
          </p:cNvPr>
          <p:cNvSpPr/>
          <p:nvPr/>
        </p:nvSpPr>
        <p:spPr>
          <a:xfrm>
            <a:off x="1001433" y="1235242"/>
            <a:ext cx="7868701" cy="562275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903453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2302</Words>
  <Application>Microsoft Office PowerPoint</Application>
  <PresentationFormat>Widescreen</PresentationFormat>
  <Paragraphs>269</Paragraphs>
  <Slides>17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17</vt:i4>
      </vt:variant>
    </vt:vector>
  </HeadingPairs>
  <TitlesOfParts>
    <vt:vector size="25" baseType="lpstr">
      <vt:lpstr>Arial</vt:lpstr>
      <vt:lpstr>Calibri</vt:lpstr>
      <vt:lpstr>Calibri Light</vt:lpstr>
      <vt:lpstr>Segoe UI</vt:lpstr>
      <vt:lpstr>Segoe UI Semibold</vt:lpstr>
      <vt:lpstr>Verdana</vt:lpstr>
      <vt:lpstr>Wingdings</vt:lpstr>
      <vt:lpstr>Tema do Office</vt:lpstr>
      <vt:lpstr>Apresentação do PowerPoint</vt:lpstr>
      <vt:lpstr>Sumário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Eduardo D. Araújo</cp:lastModifiedBy>
  <cp:revision>198</cp:revision>
  <dcterms:created xsi:type="dcterms:W3CDTF">2018-02-06T23:33:08Z</dcterms:created>
  <dcterms:modified xsi:type="dcterms:W3CDTF">2019-02-19T19:30:10Z</dcterms:modified>
</cp:coreProperties>
</file>