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949" r:id="rId1"/>
  </p:sldMasterIdLst>
  <p:notesMasterIdLst>
    <p:notesMasterId r:id="rId36"/>
  </p:notesMasterIdLst>
  <p:handoutMasterIdLst>
    <p:handoutMasterId r:id="rId37"/>
  </p:handoutMasterIdLst>
  <p:sldIdLst>
    <p:sldId id="440" r:id="rId2"/>
    <p:sldId id="455" r:id="rId3"/>
    <p:sldId id="439" r:id="rId4"/>
    <p:sldId id="544" r:id="rId5"/>
    <p:sldId id="545" r:id="rId6"/>
    <p:sldId id="546" r:id="rId7"/>
    <p:sldId id="506" r:id="rId8"/>
    <p:sldId id="547" r:id="rId9"/>
    <p:sldId id="548" r:id="rId10"/>
    <p:sldId id="549" r:id="rId11"/>
    <p:sldId id="550" r:id="rId12"/>
    <p:sldId id="551" r:id="rId13"/>
    <p:sldId id="552" r:id="rId14"/>
    <p:sldId id="553" r:id="rId15"/>
    <p:sldId id="554" r:id="rId16"/>
    <p:sldId id="555" r:id="rId17"/>
    <p:sldId id="556" r:id="rId18"/>
    <p:sldId id="557" r:id="rId19"/>
    <p:sldId id="569" r:id="rId20"/>
    <p:sldId id="558" r:id="rId21"/>
    <p:sldId id="561" r:id="rId22"/>
    <p:sldId id="566" r:id="rId23"/>
    <p:sldId id="565" r:id="rId24"/>
    <p:sldId id="567" r:id="rId25"/>
    <p:sldId id="568" r:id="rId26"/>
    <p:sldId id="571" r:id="rId27"/>
    <p:sldId id="572" r:id="rId28"/>
    <p:sldId id="573" r:id="rId29"/>
    <p:sldId id="574" r:id="rId30"/>
    <p:sldId id="575" r:id="rId31"/>
    <p:sldId id="576" r:id="rId32"/>
    <p:sldId id="577" r:id="rId33"/>
    <p:sldId id="559" r:id="rId34"/>
    <p:sldId id="486" r:id="rId35"/>
  </p:sldIdLst>
  <p:sldSz cx="9144000" cy="6858000" type="screen4x3"/>
  <p:notesSz cx="7023100" cy="93091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CDB"/>
    <a:srgbClr val="367C52"/>
    <a:srgbClr val="DDDDDD"/>
    <a:srgbClr val="C0C0C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68" autoAdjust="0"/>
    <p:restoredTop sz="94434" autoAdjust="0"/>
  </p:normalViewPr>
  <p:slideViewPr>
    <p:cSldViewPr>
      <p:cViewPr varScale="1">
        <p:scale>
          <a:sx n="108" d="100"/>
          <a:sy n="108" d="100"/>
        </p:scale>
        <p:origin x="177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3043343" cy="465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9760" y="0"/>
            <a:ext cx="3043343" cy="465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8843567"/>
            <a:ext cx="3043343" cy="465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9760" y="8843567"/>
            <a:ext cx="3043343" cy="465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AC7FF78-DE52-4990-A474-5F4B1B4CE57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4286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3043343" cy="465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867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979760" y="0"/>
            <a:ext cx="3043343" cy="465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5863" y="696913"/>
            <a:ext cx="4654550" cy="3492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417" y="4421785"/>
            <a:ext cx="5150273" cy="4189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2867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843567"/>
            <a:ext cx="3043343" cy="465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867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9760" y="8843567"/>
            <a:ext cx="3043343" cy="465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D787C7B7-51FE-4E4C-956D-F0D76E5CAE1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55362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66335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05492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16606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07325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94299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88557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57430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09547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7501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87C7B7-51FE-4E4C-956D-F0D76E5CAE1E}" type="slidenum">
              <a:rPr lang="pt-BR" smtClean="0"/>
              <a:pPr>
                <a:defRPr/>
              </a:pPr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22619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5520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87C7B7-51FE-4E4C-956D-F0D76E5CAE1E}" type="slidenum">
              <a:rPr lang="pt-BR" smtClean="0"/>
              <a:pPr>
                <a:defRPr/>
              </a:pPr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748891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461322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697913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457383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445184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374724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025070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134946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780485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29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548780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30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16671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87C7B7-51FE-4E4C-956D-F0D76E5CAE1E}" type="slidenum">
              <a:rPr lang="pt-BR" smtClean="0"/>
              <a:pPr>
                <a:defRPr/>
              </a:pPr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971267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734235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32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021587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33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599948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34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3673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87C7B7-51FE-4E4C-956D-F0D76E5CAE1E}" type="slidenum">
              <a:rPr lang="pt-BR" smtClean="0"/>
              <a:pPr>
                <a:defRPr/>
              </a:pPr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32858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87C7B7-51FE-4E4C-956D-F0D76E5CAE1E}" type="slidenum">
              <a:rPr lang="pt-BR" smtClean="0"/>
              <a:pPr>
                <a:defRPr/>
              </a:pPr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26434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75093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80110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08178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551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86500" y="-8934"/>
            <a:ext cx="2857500" cy="1143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02736"/>
            <a:ext cx="9144000" cy="114614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cap="small" baseline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 err="1"/>
              <a:t>Título</a:t>
            </a:r>
            <a:r>
              <a:rPr lang="en-US" dirty="0"/>
              <a:t> da </a:t>
            </a:r>
            <a:r>
              <a:rPr lang="en-US" dirty="0" err="1"/>
              <a:t>Apresentação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0" y="2417550"/>
            <a:ext cx="9144000" cy="914400"/>
          </a:xfrm>
          <a:prstGeom prst="rect">
            <a:avLst/>
          </a:prstGeom>
        </p:spPr>
        <p:txBody>
          <a:bodyPr tIns="72000"/>
          <a:lstStyle>
            <a:lvl1pPr marL="0" indent="0" algn="ctr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719609" y="3601054"/>
            <a:ext cx="7704782" cy="62003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defRPr>
            </a:lvl1pPr>
          </a:lstStyle>
          <a:p>
            <a:pPr lvl="0"/>
            <a:r>
              <a:rPr lang="en-US" dirty="0"/>
              <a:t>Aula [] – []/ []/ []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718666" y="4365030"/>
            <a:ext cx="7705725" cy="1800274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8391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179263" y="1218373"/>
            <a:ext cx="8785225" cy="424733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pt-BR" noProof="0" dirty="0"/>
              <a:t>Digite o Título</a:t>
            </a:r>
          </a:p>
        </p:txBody>
      </p:sp>
    </p:spTree>
    <p:extLst>
      <p:ext uri="{BB962C8B-B14F-4D97-AF65-F5344CB8AC3E}">
        <p14:creationId xmlns:p14="http://schemas.microsoft.com/office/powerpoint/2010/main" val="1106687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87729" y="1222153"/>
            <a:ext cx="8785225" cy="424734"/>
          </a:xfrm>
          <a:prstGeom prst="rect">
            <a:avLst/>
          </a:prstGeom>
        </p:spPr>
        <p:txBody>
          <a:bodyPr anchor="ctr" anchorCtr="0"/>
          <a:lstStyle>
            <a:lvl1pPr marL="0" lvl="0" indent="0" defTabSz="91440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baseline="0">
                <a:solidFill>
                  <a:schemeClr val="tx1">
                    <a:lumMod val="75000"/>
                    <a:lumOff val="25000"/>
                  </a:schemeClr>
                </a:solidFill>
                <a:ea typeface="Verdana" panose="020B0604030504040204" pitchFamily="34" charset="0"/>
                <a:cs typeface="Times New Roman" panose="02020603050405020304" pitchFamily="18" charset="0"/>
              </a:defRPr>
            </a:lvl1pPr>
            <a:lvl2pPr marL="742950" indent="-285750" defTabSz="91440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 defTabSz="91440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defTabSz="91440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defTabSz="91440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9pPr>
          </a:lstStyle>
          <a:p>
            <a:pPr lvl="0"/>
            <a:r>
              <a:rPr lang="pt-BR" dirty="0"/>
              <a:t>Aula 03 – Tributação das Pessoas Jurídicas</a:t>
            </a:r>
          </a:p>
        </p:txBody>
      </p:sp>
    </p:spTree>
    <p:extLst>
      <p:ext uri="{BB962C8B-B14F-4D97-AF65-F5344CB8AC3E}">
        <p14:creationId xmlns:p14="http://schemas.microsoft.com/office/powerpoint/2010/main" val="3534836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179263" y="1218373"/>
            <a:ext cx="8785225" cy="424733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pt-BR" noProof="0" dirty="0"/>
              <a:t>Digite o Título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79262" y="1806200"/>
            <a:ext cx="8785225" cy="4431112"/>
          </a:xfrm>
          <a:prstGeom prst="rect">
            <a:avLst/>
          </a:prstGeom>
        </p:spPr>
        <p:txBody>
          <a:bodyPr/>
          <a:lstStyle>
            <a:lvl1pPr marL="252000" indent="-2520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096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86500" y="-8934"/>
            <a:ext cx="2857500" cy="114300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 userDrawn="1"/>
        </p:nvSpPr>
        <p:spPr bwMode="auto">
          <a:xfrm>
            <a:off x="1015386" y="3861048"/>
            <a:ext cx="7149737" cy="2290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840" tIns="35920" rIns="71840" bIns="35920" anchor="t"/>
          <a:lstStyle>
            <a:lvl1pPr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ct val="150000"/>
              </a:lnSpc>
              <a:defRPr/>
            </a:pPr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Monitores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leonardo.branco@usp.br</a:t>
            </a:r>
          </a:p>
          <a:p>
            <a:pPr algn="ctr">
              <a:lnSpc>
                <a:spcPct val="150000"/>
              </a:lnSpc>
              <a:spcAft>
                <a:spcPts val="1800"/>
              </a:spcAft>
              <a:defRPr/>
            </a:pP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alexandre.pinto@usp.br</a:t>
            </a:r>
            <a:endParaRPr lang="pt-BR" sz="14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defRPr/>
            </a:pPr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Observação: 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 apresentação foi desenvolvida e atualizada sob a orientação do Prof. Titular Luís Eduardo </a:t>
            </a:r>
            <a:r>
              <a:rPr lang="pt-BR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Schoueri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partir do material preparado pelos </a:t>
            </a:r>
            <a:r>
              <a:rPr lang="pt-BR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ex-monitores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Fábio Piovesan </a:t>
            </a:r>
            <a:r>
              <a:rPr lang="pt-BR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Bozza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pt-BR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Phelippe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Oliveira.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2490818"/>
            <a:ext cx="9144000" cy="1154206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Obrigado!</a:t>
            </a:r>
          </a:p>
        </p:txBody>
      </p:sp>
    </p:spTree>
    <p:extLst>
      <p:ext uri="{BB962C8B-B14F-4D97-AF65-F5344CB8AC3E}">
        <p14:creationId xmlns:p14="http://schemas.microsoft.com/office/powerpoint/2010/main" val="1366714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fld id="{F2B7900D-0734-4F15-9F08-6F03FB6F6514}" type="datetimeFigureOut">
              <a:rPr lang="pt-BR" smtClean="0"/>
              <a:pPr/>
              <a:t>28/02/2020</a:t>
            </a:fld>
            <a:endParaRPr lang="pt-BR" dirty="0"/>
          </a:p>
        </p:txBody>
      </p:sp>
      <p:sp>
        <p:nvSpPr>
          <p:cNvPr id="9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900" dirty="0">
                <a:solidFill>
                  <a:prstClr val="black">
                    <a:tint val="75000"/>
                  </a:prstClr>
                </a:solidFill>
                <a:latin typeface="Times New Roman" panose="02020603050405020304" pitchFamily="18" charset="0"/>
                <a:ea typeface="+mn-ea"/>
                <a:cs typeface="+mn-cs"/>
              </a:rPr>
              <a:t>DEF-0537 – Tributação Direta das Pessoas Jurídicas</a:t>
            </a:r>
            <a:endParaRPr lang="pt-BR" dirty="0"/>
          </a:p>
        </p:txBody>
      </p:sp>
      <p:sp>
        <p:nvSpPr>
          <p:cNvPr id="13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fld id="{7FFE5E5C-C80A-4D8D-A711-3102A7BA9258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29389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86500" y="-8934"/>
            <a:ext cx="28575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814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" y="-4535"/>
            <a:ext cx="9144000" cy="113937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10"/>
          <p:cNvSpPr txBox="1">
            <a:spLocks noChangeArrowheads="1"/>
          </p:cNvSpPr>
          <p:nvPr userDrawn="1"/>
        </p:nvSpPr>
        <p:spPr bwMode="auto">
          <a:xfrm>
            <a:off x="1346192" y="210347"/>
            <a:ext cx="2952750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pt-BR" altLang="pt-BR" b="1" dirty="0">
                <a:solidFill>
                  <a:srgbClr val="C00000"/>
                </a:solidFill>
              </a:rPr>
              <a:t>Faculdade de Direito</a:t>
            </a:r>
          </a:p>
          <a:p>
            <a:pPr algn="ctr"/>
            <a:r>
              <a:rPr lang="pt-BR" altLang="pt-BR" sz="1900" b="1" dirty="0">
                <a:solidFill>
                  <a:srgbClr val="C00000"/>
                </a:solidFill>
              </a:rPr>
              <a:t>Universidade de São Paulo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9">
            <a:clrChange>
              <a:clrFrom>
                <a:srgbClr val="7F7F7F"/>
              </a:clrFrom>
              <a:clrTo>
                <a:srgbClr val="7F7F7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060" y="142363"/>
            <a:ext cx="885949" cy="885949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8457766" y="6376243"/>
            <a:ext cx="506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r">
              <a:defRPr sz="1000">
                <a:solidFill>
                  <a:schemeClr val="tx1">
                    <a:tint val="75000"/>
                  </a:schemeClr>
                </a:solidFill>
                <a:ea typeface="Verdan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pPr lvl="0"/>
            <a:fld id="{59CF30BF-4775-471E-A8B3-A5C8E4086D41}" type="slidenum">
              <a:rPr lang="pt-BR" smtClean="0"/>
              <a:pPr lvl="0"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2432661" y="6376243"/>
            <a:ext cx="45156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r">
              <a:defRPr sz="1000">
                <a:solidFill>
                  <a:schemeClr val="tx1">
                    <a:tint val="75000"/>
                  </a:schemeClr>
                </a:solidFill>
                <a:ea typeface="Verdan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pPr lvl="0" algn="ctr"/>
            <a:r>
              <a:rPr lang="pt-BR" sz="900" kern="1200" dirty="0">
                <a:solidFill>
                  <a:prstClr val="black">
                    <a:tint val="75000"/>
                  </a:prst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Tributação Direta das Pessoas Jurídicas (DEF-0537)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299060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r">
              <a:defRPr sz="1000">
                <a:solidFill>
                  <a:schemeClr val="tx1">
                    <a:tint val="75000"/>
                  </a:schemeClr>
                </a:solidFill>
                <a:ea typeface="Verdan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pPr lvl="0" algn="l"/>
            <a:r>
              <a:rPr lang="pt-BR" sz="900" dirty="0"/>
              <a:t>Faculdade de Direito da USP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53840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0" r:id="rId1"/>
    <p:sldLayoutId id="2147483953" r:id="rId2"/>
    <p:sldLayoutId id="2147483954" r:id="rId3"/>
    <p:sldLayoutId id="2147483951" r:id="rId4"/>
    <p:sldLayoutId id="2147483952" r:id="rId5"/>
    <p:sldLayoutId id="2147483955" r:id="rId6"/>
    <p:sldLayoutId id="2147483956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C00026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b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 bwMode="auto">
          <a:xfrm>
            <a:off x="0" y="1202736"/>
            <a:ext cx="9180513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840" tIns="35920" rIns="71840" bIns="35920" anchor="ctr"/>
          <a:lstStyle>
            <a:lvl1pPr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pt-BR" sz="28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Tributação Direta das Pessoas Jurídicas (DEF-0537)</a:t>
            </a:r>
          </a:p>
          <a:p>
            <a:pPr algn="ctr" eaLnBrk="1" hangingPunct="1">
              <a:defRPr/>
            </a:pPr>
            <a:endParaRPr lang="pt-BR" sz="2800" b="1" cap="small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50000"/>
              </a:lnSpc>
              <a:defRPr/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Professor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Luís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Eduardo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Schoueri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Professor Roberto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Quiroga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Mosquera</a:t>
            </a:r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1052171" y="3859064"/>
            <a:ext cx="7076169" cy="115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840" tIns="35920" rIns="71840" bIns="35920" anchor="ctr"/>
          <a:lstStyle>
            <a:lvl1pPr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Aft>
                <a:spcPts val="1200"/>
              </a:spcAft>
              <a:defRPr/>
            </a:pPr>
            <a:r>
              <a:rPr lang="pt-BR" sz="2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Aula 07</a:t>
            </a:r>
            <a:endParaRPr lang="pt-BR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pt-B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 e Operações Societárias</a:t>
            </a:r>
          </a:p>
          <a:p>
            <a:pPr algn="ctr" eaLnBrk="1" hangingPunct="1">
              <a:defRPr/>
            </a:pPr>
            <a:r>
              <a:rPr lang="pt-B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Parte I</a:t>
            </a:r>
          </a:p>
        </p:txBody>
      </p:sp>
    </p:spTree>
    <p:extLst>
      <p:ext uri="{BB962C8B-B14F-4D97-AF65-F5344CB8AC3E}">
        <p14:creationId xmlns:p14="http://schemas.microsoft.com/office/powerpoint/2010/main" val="8847950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7">
            <a:extLst>
              <a:ext uri="{FF2B5EF4-FFF2-40B4-BE49-F238E27FC236}">
                <a16:creationId xmlns:a16="http://schemas.microsoft.com/office/drawing/2014/main" id="{A25EB79F-DD36-4023-904F-EF2BEAC61760}"/>
              </a:ext>
            </a:extLst>
          </p:cNvPr>
          <p:cNvSpPr txBox="1"/>
          <p:nvPr/>
        </p:nvSpPr>
        <p:spPr>
          <a:xfrm>
            <a:off x="255952" y="1218374"/>
            <a:ext cx="8715329" cy="39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Aspectos tributários para o </a:t>
            </a:r>
            <a:r>
              <a:rPr lang="pt-BR" sz="1800" b="1" u="sng" dirty="0">
                <a:solidFill>
                  <a:srgbClr val="595959"/>
                </a:solidFill>
                <a:cs typeface="Times New Roman" panose="02020603050405020304" pitchFamily="18" charset="0"/>
              </a:rPr>
              <a:t>alienante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6231" y="1806200"/>
            <a:ext cx="8806181" cy="397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Alienante Não Residente</a:t>
            </a:r>
            <a:endParaRPr lang="pt-BR" altLang="pt-BR" sz="18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O ganho de capital auferido por Não Residente na alienação de participações societárias está sujeito ao IRRF. </a:t>
            </a:r>
          </a:p>
          <a:p>
            <a:pPr marL="53280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O IRRF incidirá mesmo que a alienação seja realizada entre dois Não Residentes – desde que o bem alienado esteja localizado no Brasil (art. 26 da Lei nº 10.833/03).</a:t>
            </a:r>
          </a:p>
          <a:p>
            <a:pPr marL="53280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altLang="pt-BR" sz="1800" i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Art. 26. O adquirente, pessoa física ou jurídica residente ou domiciliada no Brasil, ou o procurador, quando o adquirente for residente ou domiciliado no exterior, fica responsável pela retenção e recolhimento do imposto de renda incidente sobre o ganho de capital a que se refere o art. 18 da Lei no 9.249, de 26 de dezembro de 1995, auferido por pessoa física ou jurídica residente ou domiciliada no exterior que alienar bens localizados no Brasil.</a:t>
            </a:r>
          </a:p>
        </p:txBody>
      </p:sp>
    </p:spTree>
    <p:extLst>
      <p:ext uri="{BB962C8B-B14F-4D97-AF65-F5344CB8AC3E}">
        <p14:creationId xmlns:p14="http://schemas.microsoft.com/office/powerpoint/2010/main" val="3342302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7">
            <a:extLst>
              <a:ext uri="{FF2B5EF4-FFF2-40B4-BE49-F238E27FC236}">
                <a16:creationId xmlns:a16="http://schemas.microsoft.com/office/drawing/2014/main" id="{A25EB79F-DD36-4023-904F-EF2BEAC61760}"/>
              </a:ext>
            </a:extLst>
          </p:cNvPr>
          <p:cNvSpPr txBox="1"/>
          <p:nvPr/>
        </p:nvSpPr>
        <p:spPr>
          <a:xfrm>
            <a:off x="255952" y="1218374"/>
            <a:ext cx="8715329" cy="39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Aspectos tributários para o </a:t>
            </a:r>
            <a:r>
              <a:rPr lang="pt-BR" sz="1800" b="1" u="sng" dirty="0">
                <a:solidFill>
                  <a:srgbClr val="595959"/>
                </a:solidFill>
                <a:cs typeface="Times New Roman" panose="02020603050405020304" pitchFamily="18" charset="0"/>
              </a:rPr>
              <a:t>alienante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6231" y="1806200"/>
            <a:ext cx="8806181" cy="23175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Alienante Não Residente</a:t>
            </a: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 (cont.)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O ganho de capital deverá ser apurado de acordo com as mesmas regras aplicáveis às pessoas físicas residentes (art. 18 da Lei nº 9.249/95).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Para os Não Residentes, o custo de aquisição é determinado por prova documental.*¹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Controvérsia no cálculo do custo de aquisição: deve ser apurado em moeda estrangeira ou em reais? RFB se posicionou favorável ao cálculo em reais.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58383" y="6093296"/>
            <a:ext cx="8609374" cy="294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*¹ Base legal: art. 23, §1º, IN 1.455/2014.</a:t>
            </a:r>
          </a:p>
        </p:txBody>
      </p:sp>
    </p:spTree>
    <p:extLst>
      <p:ext uri="{BB962C8B-B14F-4D97-AF65-F5344CB8AC3E}">
        <p14:creationId xmlns:p14="http://schemas.microsoft.com/office/powerpoint/2010/main" val="8856562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7">
            <a:extLst>
              <a:ext uri="{FF2B5EF4-FFF2-40B4-BE49-F238E27FC236}">
                <a16:creationId xmlns:a16="http://schemas.microsoft.com/office/drawing/2014/main" id="{A25EB79F-DD36-4023-904F-EF2BEAC61760}"/>
              </a:ext>
            </a:extLst>
          </p:cNvPr>
          <p:cNvSpPr txBox="1"/>
          <p:nvPr/>
        </p:nvSpPr>
        <p:spPr>
          <a:xfrm>
            <a:off x="255952" y="1218374"/>
            <a:ext cx="8715329" cy="39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Aspectos tributários para o </a:t>
            </a:r>
            <a:r>
              <a:rPr lang="pt-BR" sz="1800" b="1" u="sng" dirty="0">
                <a:solidFill>
                  <a:srgbClr val="595959"/>
                </a:solidFill>
                <a:cs typeface="Times New Roman" panose="02020603050405020304" pitchFamily="18" charset="0"/>
              </a:rPr>
              <a:t>alienante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6231" y="1806200"/>
            <a:ext cx="8806181" cy="413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Alienante Não Residente</a:t>
            </a: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 (cont.)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 partir de 2017, a alíquota do IRRF será progressiva também para os Não Residentes (de 15% à 22,5% para ganhos acima de R$ 30 milhões, como indicado no slide 9).</a:t>
            </a:r>
          </a:p>
          <a:p>
            <a:pPr marL="53280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Caso o alienante esteja baseado em jurisdição de tributação favorecida (JTF), o IRRF é de 25%.</a:t>
            </a:r>
          </a:p>
          <a:p>
            <a:pPr marL="990000" lvl="2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Definição de JTF (art. 24 da Lei nº 9.430/96): </a:t>
            </a:r>
          </a:p>
          <a:p>
            <a:pPr marL="990000" lvl="2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Consideram-se países ou dependências que não tributam a renda ou que a tributam à alíquota inferior a 20% (17% nos casos da Portaria nº 488/2014) ou, ainda, cuja legislação interna não permita acesso a informações relativas à composição societária de pessoas jurídicas ou à sua titularidade.</a:t>
            </a:r>
          </a:p>
          <a:p>
            <a:pPr marL="990000" lvl="2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As JTF estão listadas na Instrução Normativa RFB nº 1.037/10.</a:t>
            </a:r>
          </a:p>
        </p:txBody>
      </p:sp>
    </p:spTree>
    <p:extLst>
      <p:ext uri="{BB962C8B-B14F-4D97-AF65-F5344CB8AC3E}">
        <p14:creationId xmlns:p14="http://schemas.microsoft.com/office/powerpoint/2010/main" val="39824379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7">
            <a:extLst>
              <a:ext uri="{FF2B5EF4-FFF2-40B4-BE49-F238E27FC236}">
                <a16:creationId xmlns:a16="http://schemas.microsoft.com/office/drawing/2014/main" id="{A25EB79F-DD36-4023-904F-EF2BEAC61760}"/>
              </a:ext>
            </a:extLst>
          </p:cNvPr>
          <p:cNvSpPr txBox="1"/>
          <p:nvPr/>
        </p:nvSpPr>
        <p:spPr>
          <a:xfrm>
            <a:off x="255952" y="1218374"/>
            <a:ext cx="8715329" cy="39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Aspectos tributários para o </a:t>
            </a:r>
            <a:r>
              <a:rPr lang="pt-BR" sz="1800" b="1" u="sng" dirty="0">
                <a:solidFill>
                  <a:srgbClr val="595959"/>
                </a:solidFill>
                <a:cs typeface="Times New Roman" panose="02020603050405020304" pitchFamily="18" charset="0"/>
              </a:rPr>
              <a:t>alienante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6231" y="1806200"/>
            <a:ext cx="8806181" cy="377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Alienante Pessoa Jurídica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Para as pessoas jurídicas, o ganho de capital é o resultado obtido na alienação de bens ou direitos integrantes do seu ativo não-circulante.*¹</a:t>
            </a:r>
          </a:p>
          <a:p>
            <a:pPr marL="53280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Ativo não-circulante:</a:t>
            </a:r>
          </a:p>
          <a:p>
            <a:pPr marL="990000" lvl="2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Investimentos: participações societárias;</a:t>
            </a:r>
          </a:p>
          <a:p>
            <a:pPr marL="990000" lvl="2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Ativo imobilizado: imóveis, construções, maquinário etc.;</a:t>
            </a:r>
          </a:p>
          <a:p>
            <a:pPr marL="990000" lvl="2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Ativo intangível: marcas, patentes etc.; e</a:t>
            </a:r>
          </a:p>
          <a:p>
            <a:pPr marL="990000" lvl="2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Bens reclassificados para “não-circulante mantido para venda”.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Para pessoas jurídicas, o </a:t>
            </a: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custo de aquisição </a:t>
            </a: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é aquele constante de sua contabilidade. 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58383" y="6093296"/>
            <a:ext cx="8609374" cy="294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*¹ Base legal: art. 222, §2º, RIR/2018.</a:t>
            </a:r>
          </a:p>
        </p:txBody>
      </p:sp>
    </p:spTree>
    <p:extLst>
      <p:ext uri="{BB962C8B-B14F-4D97-AF65-F5344CB8AC3E}">
        <p14:creationId xmlns:p14="http://schemas.microsoft.com/office/powerpoint/2010/main" val="24692487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7">
            <a:extLst>
              <a:ext uri="{FF2B5EF4-FFF2-40B4-BE49-F238E27FC236}">
                <a16:creationId xmlns:a16="http://schemas.microsoft.com/office/drawing/2014/main" id="{A25EB79F-DD36-4023-904F-EF2BEAC61760}"/>
              </a:ext>
            </a:extLst>
          </p:cNvPr>
          <p:cNvSpPr txBox="1"/>
          <p:nvPr/>
        </p:nvSpPr>
        <p:spPr>
          <a:xfrm>
            <a:off x="255952" y="1218374"/>
            <a:ext cx="8715329" cy="39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Aspectos tributários para o </a:t>
            </a:r>
            <a:r>
              <a:rPr lang="pt-BR" sz="1800" b="1" u="sng" dirty="0">
                <a:solidFill>
                  <a:srgbClr val="595959"/>
                </a:solidFill>
                <a:cs typeface="Times New Roman" panose="02020603050405020304" pitchFamily="18" charset="0"/>
              </a:rPr>
              <a:t>alienante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6231" y="1806200"/>
            <a:ext cx="8806181" cy="39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Alienante Pessoa Jurídica </a:t>
            </a: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(cont.)</a:t>
            </a:r>
          </a:p>
        </p:txBody>
      </p:sp>
      <p:sp>
        <p:nvSpPr>
          <p:cNvPr id="4" name="Retângulo 12"/>
          <p:cNvSpPr>
            <a:spLocks noChangeArrowheads="1"/>
          </p:cNvSpPr>
          <p:nvPr/>
        </p:nvSpPr>
        <p:spPr bwMode="auto">
          <a:xfrm>
            <a:off x="539552" y="2444626"/>
            <a:ext cx="8047037" cy="69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buFontTx/>
              <a:buNone/>
              <a:defRPr/>
            </a:pPr>
            <a:r>
              <a:rPr lang="pt-BR" sz="20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Base de cálculo = Ganho de capital</a:t>
            </a:r>
          </a:p>
          <a:p>
            <a:pPr algn="ctr" eaLnBrk="1" hangingPunct="1">
              <a:buFontTx/>
              <a:buNone/>
              <a:defRPr/>
            </a:pPr>
            <a:r>
              <a:rPr lang="pt-BR" sz="16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(Art. 43 da Lei nº 5.172/66 // </a:t>
            </a:r>
            <a:r>
              <a:rPr lang="pt-BR" sz="1600" dirty="0" err="1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Arts</a:t>
            </a:r>
            <a:r>
              <a:rPr lang="pt-BR" sz="16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. 210 e 222 do RIR/18 // IN 1.700/2017)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 bwMode="auto">
          <a:xfrm>
            <a:off x="2019521" y="3215974"/>
            <a:ext cx="2136432" cy="655693"/>
          </a:xfrm>
          <a:prstGeom prst="rect">
            <a:avLst/>
          </a:prstGeom>
          <a:noFill/>
          <a:ln>
            <a:noFill/>
          </a:ln>
          <a:extLst/>
        </p:spPr>
        <p:txBody>
          <a:bodyPr lIns="88418" tIns="44209" rIns="88418" bIns="44209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buFontTx/>
              <a:buNone/>
              <a:defRPr/>
            </a:pPr>
            <a:r>
              <a:rPr lang="pt-BR" sz="1800" b="1" dirty="0">
                <a:solidFill>
                  <a:srgbClr val="C00000"/>
                </a:solidFill>
                <a:ea typeface="ＭＳ Ｐゴシック" panose="020B0600070205080204" pitchFamily="34" charset="-128"/>
              </a:rPr>
              <a:t>Valor de alienação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2062284" y="4357793"/>
            <a:ext cx="2050905" cy="943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418" tIns="44209" rIns="88418" bIns="44209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buFontTx/>
              <a:buNone/>
              <a:defRPr/>
            </a:pPr>
            <a:r>
              <a:rPr lang="pt-BR" sz="1600" b="1" dirty="0">
                <a:solidFill>
                  <a:schemeClr val="tx1">
                    <a:lumMod val="65000"/>
                    <a:lumOff val="35000"/>
                  </a:schemeClr>
                </a:solidFill>
                <a:ea typeface="ＭＳ Ｐゴシック" panose="020B0600070205080204" pitchFamily="34" charset="-128"/>
              </a:rPr>
              <a:t>Preço efetivo da operação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 bwMode="auto">
          <a:xfrm>
            <a:off x="4675253" y="4359578"/>
            <a:ext cx="2392450" cy="783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418" tIns="44209" rIns="88418" bIns="44209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buFontTx/>
              <a:buNone/>
              <a:defRPr/>
            </a:pPr>
            <a:r>
              <a:rPr lang="pt-BR" sz="1600" b="1" dirty="0">
                <a:solidFill>
                  <a:schemeClr val="tx1">
                    <a:lumMod val="65000"/>
                    <a:lumOff val="35000"/>
                  </a:schemeClr>
                </a:solidFill>
                <a:ea typeface="ＭＳ Ｐゴシック" panose="020B0600070205080204" pitchFamily="34" charset="-128"/>
              </a:rPr>
              <a:t>Valor registrado na contabilidade</a:t>
            </a:r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55953" y="3279591"/>
            <a:ext cx="7200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(-)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 bwMode="auto">
          <a:xfrm>
            <a:off x="4876033" y="3212976"/>
            <a:ext cx="2190791" cy="655693"/>
          </a:xfrm>
          <a:prstGeom prst="rect">
            <a:avLst/>
          </a:prstGeom>
          <a:noFill/>
          <a:ln>
            <a:noFill/>
          </a:ln>
          <a:extLst/>
        </p:spPr>
        <p:txBody>
          <a:bodyPr lIns="88418" tIns="44209" rIns="88418" bIns="44209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buFontTx/>
              <a:buNone/>
              <a:defRPr/>
            </a:pPr>
            <a:r>
              <a:rPr lang="pt-BR" sz="1800" b="1" dirty="0">
                <a:solidFill>
                  <a:srgbClr val="C00000"/>
                </a:solidFill>
                <a:ea typeface="ＭＳ Ｐゴシック" panose="020B0600070205080204" pitchFamily="34" charset="-128"/>
              </a:rPr>
              <a:t>Custo de aquisição</a:t>
            </a:r>
          </a:p>
        </p:txBody>
      </p:sp>
      <p:sp>
        <p:nvSpPr>
          <p:cNvPr id="10" name="Down Arrow 9"/>
          <p:cNvSpPr/>
          <p:nvPr/>
        </p:nvSpPr>
        <p:spPr>
          <a:xfrm>
            <a:off x="2932506" y="3871667"/>
            <a:ext cx="310460" cy="377517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Down Arrow 10"/>
          <p:cNvSpPr/>
          <p:nvPr/>
        </p:nvSpPr>
        <p:spPr>
          <a:xfrm>
            <a:off x="5716248" y="3854248"/>
            <a:ext cx="310460" cy="377517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61872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7">
            <a:extLst>
              <a:ext uri="{FF2B5EF4-FFF2-40B4-BE49-F238E27FC236}">
                <a16:creationId xmlns:a16="http://schemas.microsoft.com/office/drawing/2014/main" id="{A25EB79F-DD36-4023-904F-EF2BEAC61760}"/>
              </a:ext>
            </a:extLst>
          </p:cNvPr>
          <p:cNvSpPr txBox="1"/>
          <p:nvPr/>
        </p:nvSpPr>
        <p:spPr>
          <a:xfrm>
            <a:off x="255952" y="1218374"/>
            <a:ext cx="8715329" cy="39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Aspectos tributários para o </a:t>
            </a:r>
            <a:r>
              <a:rPr lang="pt-BR" sz="1800" b="1" u="sng" dirty="0">
                <a:solidFill>
                  <a:srgbClr val="595959"/>
                </a:solidFill>
                <a:cs typeface="Times New Roman" panose="02020603050405020304" pitchFamily="18" charset="0"/>
              </a:rPr>
              <a:t>alienante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6231" y="1806200"/>
            <a:ext cx="8806181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Alienante Pessoa Jurídica de ativos que não participações societárias</a:t>
            </a:r>
            <a:endParaRPr lang="pt-BR" altLang="pt-BR" sz="1800" b="1" i="1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No caso da venda ativos que não participações societárias, a tributação será:</a:t>
            </a:r>
          </a:p>
          <a:p>
            <a:pPr marL="53280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IRPJ/CSLL:</a:t>
            </a:r>
          </a:p>
          <a:p>
            <a:pPr marL="990000" lvl="2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 receita da venda dos ativos – deduzida do custo de aquisição ou de produção, conforme o caso – é incluído no lucro tributável (alíquota combinada de 34%).</a:t>
            </a:r>
          </a:p>
          <a:p>
            <a:pPr marL="990000" lvl="2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Se a empresa estiver em “posição lucrativa”, o ganho aumentará o Lucro Real; se estiver em “posição  deficitária”, poderá reduzir o prejuízo ou torná-lo lucro.</a:t>
            </a:r>
          </a:p>
          <a:p>
            <a:pPr marL="990000" lvl="2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Resultado positivo poderá ser compensado com prejuízos fiscais acumulados (atendido o limite de 30%, discutido na Aula 07).</a:t>
            </a:r>
          </a:p>
          <a:p>
            <a:pPr marL="990000" lvl="2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Ganho na venda de ativo não-circulante em parcelas pode ter tributação diferida. </a:t>
            </a:r>
          </a:p>
        </p:txBody>
      </p:sp>
    </p:spTree>
    <p:extLst>
      <p:ext uri="{BB962C8B-B14F-4D97-AF65-F5344CB8AC3E}">
        <p14:creationId xmlns:p14="http://schemas.microsoft.com/office/powerpoint/2010/main" val="35590362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7">
            <a:extLst>
              <a:ext uri="{FF2B5EF4-FFF2-40B4-BE49-F238E27FC236}">
                <a16:creationId xmlns:a16="http://schemas.microsoft.com/office/drawing/2014/main" id="{A25EB79F-DD36-4023-904F-EF2BEAC61760}"/>
              </a:ext>
            </a:extLst>
          </p:cNvPr>
          <p:cNvSpPr txBox="1"/>
          <p:nvPr/>
        </p:nvSpPr>
        <p:spPr>
          <a:xfrm>
            <a:off x="255952" y="1218374"/>
            <a:ext cx="8715329" cy="39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Aspectos tributários para o </a:t>
            </a:r>
            <a:r>
              <a:rPr lang="pt-BR" sz="1800" b="1" u="sng" dirty="0">
                <a:solidFill>
                  <a:srgbClr val="595959"/>
                </a:solidFill>
                <a:cs typeface="Times New Roman" panose="02020603050405020304" pitchFamily="18" charset="0"/>
              </a:rPr>
              <a:t>alienante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6231" y="1806200"/>
            <a:ext cx="8806181" cy="38490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Alienante Pessoa Jurídica de ativos que não participações societárias</a:t>
            </a: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 (cont.)</a:t>
            </a:r>
            <a:endParaRPr lang="pt-BR" altLang="pt-BR" sz="1800" i="1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53280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Outros tributos:</a:t>
            </a:r>
          </a:p>
          <a:p>
            <a:pPr marL="990000" lvl="2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u="sng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PIS/COFINS</a:t>
            </a: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: incidência dependerá da natureza dos ativos alienados. Potencial perda do saldo residual de créditos de PIS/COFINS dos ativos imobilizados.</a:t>
            </a:r>
          </a:p>
          <a:p>
            <a:pPr marL="990000" lvl="2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u="sng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ICMS/IPI</a:t>
            </a: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:</a:t>
            </a:r>
          </a:p>
          <a:p>
            <a:pPr marL="990000" lvl="2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Alienação do estabelecimento (“porteira fechada”): não há incidência de ICMS/ IPI, desde que não haja movimentação física dos ativos.</a:t>
            </a:r>
          </a:p>
          <a:p>
            <a:pPr marL="990000" lvl="2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Alienação de ativo por ativo: incidência depende da natureza dos ativos alienados. Perda do saldo residual de créditos de ICMS na venda de ativos imobilizados.</a:t>
            </a:r>
          </a:p>
          <a:p>
            <a:pPr marL="990000" lvl="2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u="sng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ITBI</a:t>
            </a: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: incidente na alienação de bens imóveis.</a:t>
            </a:r>
          </a:p>
        </p:txBody>
      </p:sp>
    </p:spTree>
    <p:extLst>
      <p:ext uri="{BB962C8B-B14F-4D97-AF65-F5344CB8AC3E}">
        <p14:creationId xmlns:p14="http://schemas.microsoft.com/office/powerpoint/2010/main" val="638423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7">
            <a:extLst>
              <a:ext uri="{FF2B5EF4-FFF2-40B4-BE49-F238E27FC236}">
                <a16:creationId xmlns:a16="http://schemas.microsoft.com/office/drawing/2014/main" id="{A25EB79F-DD36-4023-904F-EF2BEAC61760}"/>
              </a:ext>
            </a:extLst>
          </p:cNvPr>
          <p:cNvSpPr txBox="1"/>
          <p:nvPr/>
        </p:nvSpPr>
        <p:spPr>
          <a:xfrm>
            <a:off x="255952" y="1218374"/>
            <a:ext cx="8715329" cy="39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Aspectos tributários para o </a:t>
            </a:r>
            <a:r>
              <a:rPr lang="pt-BR" sz="1800" b="1" u="sng" dirty="0">
                <a:solidFill>
                  <a:srgbClr val="595959"/>
                </a:solidFill>
                <a:cs typeface="Times New Roman" panose="02020603050405020304" pitchFamily="18" charset="0"/>
              </a:rPr>
              <a:t>alienante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6231" y="1806200"/>
            <a:ext cx="8806181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Alienante Pessoa Jurídica – Participações societárias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No caso da venda de participações societárias permanentes (i.e., participações societárias registradas como Investimento no Ativo Não-Circulante), a tributação será:</a:t>
            </a:r>
          </a:p>
          <a:p>
            <a:pPr marL="53280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IRPJ/CSLL:</a:t>
            </a:r>
          </a:p>
          <a:p>
            <a:pPr marL="990000" lvl="2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Ganho de capital é incluído no lucro tributável (alíquota combinada de 34%). </a:t>
            </a:r>
          </a:p>
          <a:p>
            <a:pPr marL="990000" lvl="2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Se a empresa estiver em “posição lucrativa”, o ganho aumentará o Lucro Real; se estiver em “posição  deficitária”, poderá reduzir o prejuízo ou torná-lo lucro.</a:t>
            </a:r>
          </a:p>
          <a:p>
            <a:pPr marL="990000" lvl="2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Resultado positivo poderá ser compensado com prejuízos fiscais acumulados (atendido o limite de 30%, discutido na Aula 07).</a:t>
            </a:r>
          </a:p>
          <a:p>
            <a:pPr marL="990000" lvl="2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Ganho de capital em vendas parceladas poderá ter tributação diferida.</a:t>
            </a:r>
          </a:p>
        </p:txBody>
      </p:sp>
    </p:spTree>
    <p:extLst>
      <p:ext uri="{BB962C8B-B14F-4D97-AF65-F5344CB8AC3E}">
        <p14:creationId xmlns:p14="http://schemas.microsoft.com/office/powerpoint/2010/main" val="24259488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7">
            <a:extLst>
              <a:ext uri="{FF2B5EF4-FFF2-40B4-BE49-F238E27FC236}">
                <a16:creationId xmlns:a16="http://schemas.microsoft.com/office/drawing/2014/main" id="{A25EB79F-DD36-4023-904F-EF2BEAC61760}"/>
              </a:ext>
            </a:extLst>
          </p:cNvPr>
          <p:cNvSpPr txBox="1"/>
          <p:nvPr/>
        </p:nvSpPr>
        <p:spPr>
          <a:xfrm>
            <a:off x="255952" y="1218374"/>
            <a:ext cx="8715329" cy="39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Aspectos tributários para o </a:t>
            </a:r>
            <a:r>
              <a:rPr lang="pt-BR" sz="1800" b="1" u="sng" dirty="0">
                <a:solidFill>
                  <a:srgbClr val="595959"/>
                </a:solidFill>
                <a:cs typeface="Times New Roman" panose="02020603050405020304" pitchFamily="18" charset="0"/>
              </a:rPr>
              <a:t>alienante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6231" y="1806200"/>
            <a:ext cx="8806181" cy="3545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Alienante Pessoa Jurídica – Participações societárias</a:t>
            </a: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 (cont.)</a:t>
            </a:r>
            <a:endParaRPr lang="pt-BR" altLang="pt-BR" sz="1800" i="1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53280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Outros tributos:</a:t>
            </a:r>
          </a:p>
          <a:p>
            <a:pPr marL="990000" lvl="2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u="sng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PIS/COFINS</a:t>
            </a: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: </a:t>
            </a:r>
          </a:p>
          <a:p>
            <a:pPr marL="990000" lvl="2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Se a venda for referente a participações societárias contabilizadas no ativo não-circulante, a receita decorrente desta venda não está sujeita ao PIS/COFINS.*¹</a:t>
            </a:r>
          </a:p>
          <a:p>
            <a:pPr marL="990000" lvl="2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Discussão na reclassificação para “não circulante mantido para venda” superada por conta do parágrafo único do art. 279 da Instrução Normativa nº 1.700/17.</a:t>
            </a:r>
          </a:p>
          <a:p>
            <a:pPr marL="990000" lvl="2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u="sng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ICMS/IPI</a:t>
            </a: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: </a:t>
            </a:r>
          </a:p>
          <a:p>
            <a:pPr marL="990000" lvl="2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Não incidem na venda de participações societárias.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8383" y="6093296"/>
            <a:ext cx="8609374" cy="294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*¹ Base legal: art. 1º, §3º, VI, Lei nº 10.637/02 e art. 1º, §3º, II, Lei nº 10.833/03.</a:t>
            </a:r>
          </a:p>
        </p:txBody>
      </p:sp>
    </p:spTree>
    <p:extLst>
      <p:ext uri="{BB962C8B-B14F-4D97-AF65-F5344CB8AC3E}">
        <p14:creationId xmlns:p14="http://schemas.microsoft.com/office/powerpoint/2010/main" val="31651261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 bwMode="auto">
          <a:xfrm>
            <a:off x="2156260" y="3068960"/>
            <a:ext cx="4855816" cy="834074"/>
          </a:xfrm>
          <a:prstGeom prst="rect">
            <a:avLst/>
          </a:prstGeom>
          <a:noFill/>
          <a:ln w="9525" cap="flat" cmpd="sng" algn="ctr">
            <a:noFill/>
            <a:prstDash val="solid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pt-BR" sz="1800" b="1" kern="0" dirty="0">
                <a:solidFill>
                  <a:srgbClr val="C0002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Tratamento de</a:t>
            </a:r>
          </a:p>
          <a:p>
            <a:pPr marL="0" marR="0" lvl="0" indent="0" algn="ctr" defTabSz="4572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pt-BR" sz="1800" b="1" kern="0" dirty="0">
                <a:solidFill>
                  <a:srgbClr val="C0002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participações societárias adquiridas</a:t>
            </a:r>
          </a:p>
        </p:txBody>
      </p:sp>
    </p:spTree>
    <p:extLst>
      <p:ext uri="{BB962C8B-B14F-4D97-AF65-F5344CB8AC3E}">
        <p14:creationId xmlns:p14="http://schemas.microsoft.com/office/powerpoint/2010/main" val="3898087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302329"/>
              </p:ext>
            </p:extLst>
          </p:nvPr>
        </p:nvGraphicFramePr>
        <p:xfrm>
          <a:off x="666150" y="1279462"/>
          <a:ext cx="7848872" cy="4885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03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5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583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600" b="1" kern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Operações e participações societárias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03-05</a:t>
                      </a: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83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kern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Impactos de transações com os ativos do negócio e participações societárias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pt-BR" sz="16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06</a:t>
                      </a: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834">
                <a:tc>
                  <a:txBody>
                    <a:bodyPr/>
                    <a:lstStyle/>
                    <a:p>
                      <a:pPr marL="36195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kern="1200" cap="none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Perspectiva do alienante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</a:t>
                      </a: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5834">
                <a:tc>
                  <a:txBody>
                    <a:bodyPr/>
                    <a:lstStyle/>
                    <a:p>
                      <a:pPr marL="81915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kern="1200" cap="none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Pessoa Física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5834">
                <a:tc>
                  <a:txBody>
                    <a:bodyPr/>
                    <a:lstStyle/>
                    <a:p>
                      <a:pPr marL="81915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kern="1200" cap="none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Não Residente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09-12</a:t>
                      </a: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5834">
                <a:tc>
                  <a:txBody>
                    <a:bodyPr/>
                    <a:lstStyle/>
                    <a:p>
                      <a:pPr marL="81915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kern="1200" cap="none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Pessoa Jurídica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13-18</a:t>
                      </a: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5834"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kern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Tratamento de participações societárias adquiridas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5834">
                <a:tc>
                  <a:txBody>
                    <a:bodyPr/>
                    <a:lstStyle/>
                    <a:p>
                      <a:pPr marL="36195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kern="1200" cap="none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Pessoa Física e Não Residente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5834">
                <a:tc>
                  <a:txBody>
                    <a:bodyPr/>
                    <a:lstStyle/>
                    <a:p>
                      <a:pPr marL="36195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kern="1200" cap="none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Pessoa Jurídica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5834">
                <a:tc>
                  <a:txBody>
                    <a:bodyPr/>
                    <a:lstStyle/>
                    <a:p>
                      <a:pPr marL="81915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kern="1200" cap="none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Avaliação pelo Método de Equivalência Patrimonial (MEP)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22-25</a:t>
                      </a: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5834">
                <a:tc>
                  <a:txBody>
                    <a:bodyPr/>
                    <a:lstStyle/>
                    <a:p>
                      <a:pPr marL="81915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kern="1200" cap="none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Rendimentos – Dividendos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26-27</a:t>
                      </a: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5834">
                <a:tc>
                  <a:txBody>
                    <a:bodyPr/>
                    <a:lstStyle/>
                    <a:p>
                      <a:pPr marL="81915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kern="1200" cap="none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Rendimentos – Juros sobre o Capital Próprio (JCP)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28-32</a:t>
                      </a: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5834">
                <a:tc>
                  <a:txBody>
                    <a:bodyPr/>
                    <a:lstStyle/>
                    <a:p>
                      <a:pPr marL="36195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kern="1200" cap="none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Pessoa Jurídica – Aquisição de ativos que não participação societária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70929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46231" y="1806200"/>
            <a:ext cx="8806181" cy="428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Adquirente Pessoa Física e Investidor Não Residente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Aquisições de participação societária por </a:t>
            </a:r>
            <a:r>
              <a:rPr lang="pt-BR" altLang="pt-BR" sz="1800" dirty="0" err="1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PFs</a:t>
            </a: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 e/ou Não Residentes são menos usuais. </a:t>
            </a:r>
          </a:p>
          <a:p>
            <a:pPr marL="28575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Para pessoas físicas e Não Residentes, o valor pago no momento da aquisição é registrado como custo de aquisição, que somente poderá ser aproveitado em uma futura venda.</a:t>
            </a:r>
          </a:p>
          <a:p>
            <a:pPr marL="53280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Ausência de aproveitamento fiscal antecipado da mais-valia e ágio.</a:t>
            </a:r>
          </a:p>
          <a:p>
            <a:pPr marL="28575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Rendimentos</a:t>
            </a: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 decorrentes de participação societária (cujo tratamento para pessoa jurídica será discutido nos slides 26 a 32) estão sujeitos ao seguinte tratamento fiscal:</a:t>
            </a:r>
          </a:p>
          <a:p>
            <a:pPr marL="53280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Dividendos</a:t>
            </a: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: isentos de IR (nos termos do art. 10 da Lei nº 9.249, de 1995)</a:t>
            </a:r>
          </a:p>
          <a:p>
            <a:pPr marL="53280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Juros sobre capital próprio (JCP)</a:t>
            </a: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: sujeito à retenção de IRRF (exclusiva na fonte) de 15% no pagamento para Pessoa Física e Não Residentes</a:t>
            </a:r>
          </a:p>
          <a:p>
            <a:pPr marL="532800" lvl="1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altLang="pt-BR" sz="1800" u="sng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Não Residentes em JTF estão sujeitos à IRRF de 25%</a:t>
            </a:r>
          </a:p>
        </p:txBody>
      </p:sp>
      <p:sp>
        <p:nvSpPr>
          <p:cNvPr id="4" name="TextBox 17">
            <a:extLst>
              <a:ext uri="{FF2B5EF4-FFF2-40B4-BE49-F238E27FC236}">
                <a16:creationId xmlns:a16="http://schemas.microsoft.com/office/drawing/2014/main" id="{A25EB79F-DD36-4023-904F-EF2BEAC61760}"/>
              </a:ext>
            </a:extLst>
          </p:cNvPr>
          <p:cNvSpPr txBox="1"/>
          <p:nvPr/>
        </p:nvSpPr>
        <p:spPr>
          <a:xfrm>
            <a:off x="255952" y="1218374"/>
            <a:ext cx="8715329" cy="39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Tratamento de participações societárias</a:t>
            </a:r>
            <a:endParaRPr lang="pt-BR" sz="1800" b="1" u="sng" dirty="0">
              <a:solidFill>
                <a:srgbClr val="595959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0831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7">
            <a:extLst>
              <a:ext uri="{FF2B5EF4-FFF2-40B4-BE49-F238E27FC236}">
                <a16:creationId xmlns:a16="http://schemas.microsoft.com/office/drawing/2014/main" id="{A25EB79F-DD36-4023-904F-EF2BEAC61760}"/>
              </a:ext>
            </a:extLst>
          </p:cNvPr>
          <p:cNvSpPr txBox="1"/>
          <p:nvPr/>
        </p:nvSpPr>
        <p:spPr>
          <a:xfrm>
            <a:off x="255952" y="1218374"/>
            <a:ext cx="8715329" cy="39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Tratamento de participações societárias</a:t>
            </a:r>
            <a:endParaRPr lang="pt-BR" sz="1800" b="1" u="sng" dirty="0">
              <a:solidFill>
                <a:srgbClr val="595959"/>
              </a:solidFill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6231" y="1806200"/>
            <a:ext cx="8806181" cy="428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Adquirente Pessoa Jurídica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O custo de aquisição de participações societárias adquiridas por pessoas jurídicas pode ser registrado por meio de </a:t>
            </a: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dois diferentes métodos</a:t>
            </a: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:</a:t>
            </a:r>
          </a:p>
          <a:p>
            <a:pPr marL="284400" algn="just" defTabSz="457200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altLang="pt-BR" sz="16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(i) </a:t>
            </a: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Método de custo</a:t>
            </a: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: no qual o valor do investimento registrado pela pessoa jurídica deve corresponder ao custo de aquisição, sem qualquer desdobramento. *¹</a:t>
            </a:r>
          </a:p>
          <a:p>
            <a:pPr marL="284400" algn="just" defTabSz="457200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</a:pPr>
            <a:r>
              <a:rPr lang="pt-BR" altLang="pt-BR" sz="16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(</a:t>
            </a:r>
            <a:r>
              <a:rPr lang="pt-BR" altLang="pt-BR" sz="1600" b="1" dirty="0" err="1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ii</a:t>
            </a:r>
            <a:r>
              <a:rPr lang="pt-BR" altLang="pt-BR" sz="16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) </a:t>
            </a: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Método da equivalência patrimonial (MEP)</a:t>
            </a: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: onde o valor do investimento registrado pela pessoa jurídica, correspondente ao seu custo de aquisição, deve ser desdobrado em </a:t>
            </a: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(a) </a:t>
            </a: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patrimônio líquido da investida (investimento), </a:t>
            </a: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(b)</a:t>
            </a: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 mais ou menos-valia, e </a:t>
            </a: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(c)</a:t>
            </a: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 ágio ou ganho por compra vantajosa.</a:t>
            </a:r>
          </a:p>
          <a:p>
            <a:pPr marL="532800" lvl="3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Os critérios e procedimentos para desdobramento do custo de aquisição serão discutidos na Aula 9 (IR e Operações Societárias – Parte II).</a:t>
            </a:r>
          </a:p>
        </p:txBody>
      </p:sp>
    </p:spTree>
    <p:extLst>
      <p:ext uri="{BB962C8B-B14F-4D97-AF65-F5344CB8AC3E}">
        <p14:creationId xmlns:p14="http://schemas.microsoft.com/office/powerpoint/2010/main" val="6598030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46231" y="1806200"/>
            <a:ext cx="8806181" cy="33916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Pessoas Jurídicas / Equivalência patrimonial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Participações em sociedades registradas no ativo não-circulante, conta de investimentos, devem ser avaliamos pelo MEP quando corresponderem a investimentos em:</a:t>
            </a:r>
          </a:p>
          <a:p>
            <a:pPr marL="53280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Sociedades controladas (nas quais a controladora, diretamente ou através de outras controladas, possui direitos que assegurem de modo permanente preponderância nas deliberações sociais e poder de eleger a maioria dos administradores);</a:t>
            </a:r>
          </a:p>
          <a:p>
            <a:pPr marL="53280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Sociedades coligadas (nas quais a investidora tenha influência significativa sem exercer o controle; presume-se a existência de influência em participações superiores a 20%); e </a:t>
            </a:r>
          </a:p>
          <a:p>
            <a:pPr marL="53280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Sociedades de um mesmo grupo ou que estejam sob controle comum.</a:t>
            </a: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258383" y="6093296"/>
            <a:ext cx="8609374" cy="294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*¹ Base legal: Lei 6.404/76, artigos 179, III; 183, III; 259 a 261 e artigos 415 a 441, RIR/18.</a:t>
            </a:r>
          </a:p>
        </p:txBody>
      </p:sp>
      <p:sp>
        <p:nvSpPr>
          <p:cNvPr id="5" name="TextBox 17">
            <a:extLst>
              <a:ext uri="{FF2B5EF4-FFF2-40B4-BE49-F238E27FC236}">
                <a16:creationId xmlns:a16="http://schemas.microsoft.com/office/drawing/2014/main" id="{A25EB79F-DD36-4023-904F-EF2BEAC61760}"/>
              </a:ext>
            </a:extLst>
          </p:cNvPr>
          <p:cNvSpPr txBox="1"/>
          <p:nvPr/>
        </p:nvSpPr>
        <p:spPr>
          <a:xfrm>
            <a:off x="255952" y="1218374"/>
            <a:ext cx="8715329" cy="39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Tratamento de participações societárias</a:t>
            </a:r>
            <a:endParaRPr lang="pt-BR" sz="1800" b="1" u="sng" dirty="0">
              <a:solidFill>
                <a:srgbClr val="595959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8816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46231" y="1806200"/>
            <a:ext cx="8806181" cy="834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Pessoas Jurídicas / Equivalência patrimonial </a:t>
            </a: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(cont.)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Objetivo: manter o investimento em valor proporcional ao PL da investida.</a:t>
            </a:r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1353222" y="3636754"/>
            <a:ext cx="670745" cy="339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r>
              <a:rPr lang="en-US" altLang="pt-BR" sz="1600" b="1" dirty="0">
                <a:solidFill>
                  <a:srgbClr val="000000"/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800</a:t>
            </a:r>
          </a:p>
        </p:txBody>
      </p:sp>
      <p:sp>
        <p:nvSpPr>
          <p:cNvPr id="39" name="Rectangle 6"/>
          <p:cNvSpPr>
            <a:spLocks noChangeArrowheads="1"/>
          </p:cNvSpPr>
          <p:nvPr/>
        </p:nvSpPr>
        <p:spPr bwMode="auto">
          <a:xfrm>
            <a:off x="6223695" y="3247841"/>
            <a:ext cx="1373981" cy="326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0962" tIns="39688" rIns="80962" bIns="39688">
            <a:spAutoFit/>
          </a:bodyPr>
          <a:lstStyle>
            <a:lvl1pPr defTabSz="798513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190500" defTabSz="798513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381000" defTabSz="798513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571500" defTabSz="798513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762000" defTabSz="798513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1219200" defTabSz="798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1676400" defTabSz="798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2133600" defTabSz="798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2590800" defTabSz="798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en-US" altLang="pt-BR" sz="1600" b="1" dirty="0">
                <a:solidFill>
                  <a:srgbClr val="000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PL de B</a:t>
            </a:r>
          </a:p>
        </p:txBody>
      </p:sp>
      <p:sp>
        <p:nvSpPr>
          <p:cNvPr id="40" name="Rectangle 7"/>
          <p:cNvSpPr>
            <a:spLocks noChangeArrowheads="1"/>
          </p:cNvSpPr>
          <p:nvPr/>
        </p:nvSpPr>
        <p:spPr bwMode="auto">
          <a:xfrm>
            <a:off x="6988473" y="3693051"/>
            <a:ext cx="647613" cy="339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altLang="pt-BR" sz="1600" b="1">
                <a:solidFill>
                  <a:srgbClr val="000000"/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1.000</a:t>
            </a:r>
          </a:p>
        </p:txBody>
      </p:sp>
      <p:sp>
        <p:nvSpPr>
          <p:cNvPr id="41" name="Line 9"/>
          <p:cNvSpPr>
            <a:spLocks noChangeShapeType="1"/>
          </p:cNvSpPr>
          <p:nvPr/>
        </p:nvSpPr>
        <p:spPr bwMode="auto">
          <a:xfrm>
            <a:off x="6910686" y="3608142"/>
            <a:ext cx="1587" cy="814388"/>
          </a:xfrm>
          <a:prstGeom prst="line">
            <a:avLst/>
          </a:prstGeom>
          <a:noFill/>
          <a:ln w="28575">
            <a:solidFill>
              <a:srgbClr val="A11D26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sz="12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2" name="Rectangle 10"/>
          <p:cNvSpPr>
            <a:spLocks noChangeArrowheads="1"/>
          </p:cNvSpPr>
          <p:nvPr/>
        </p:nvSpPr>
        <p:spPr bwMode="auto">
          <a:xfrm>
            <a:off x="3150418" y="3574213"/>
            <a:ext cx="2808287" cy="671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962" tIns="39688" rIns="80962" bIns="39688">
            <a:spAutoFit/>
          </a:bodyPr>
          <a:lstStyle>
            <a:lvl1pPr defTabSz="798513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400050" defTabSz="798513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798513" defTabSz="798513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200150" defTabSz="798513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1600200" defTabSz="798513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057400" defTabSz="798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514600" defTabSz="798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2971800" defTabSz="798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429000" defTabSz="798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pt-BR" altLang="pt-BR" sz="1600" b="1" dirty="0">
                <a:solidFill>
                  <a:srgbClr val="000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Participação em B: 80% </a:t>
            </a:r>
            <a:r>
              <a:rPr lang="pt-BR" altLang="pt-BR" sz="1600" dirty="0">
                <a:solidFill>
                  <a:srgbClr val="000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(proporcionalidade</a:t>
            </a:r>
            <a:r>
              <a:rPr lang="en-US" altLang="pt-BR" sz="1600" dirty="0">
                <a:solidFill>
                  <a:srgbClr val="000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80%)</a:t>
            </a:r>
            <a:endParaRPr lang="en-US" altLang="pt-BR" sz="16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Line 11"/>
          <p:cNvSpPr>
            <a:spLocks noChangeShapeType="1"/>
          </p:cNvSpPr>
          <p:nvPr/>
        </p:nvSpPr>
        <p:spPr bwMode="auto">
          <a:xfrm>
            <a:off x="2974273" y="4324935"/>
            <a:ext cx="3268472" cy="0"/>
          </a:xfrm>
          <a:prstGeom prst="line">
            <a:avLst/>
          </a:prstGeom>
          <a:noFill/>
          <a:ln w="57150">
            <a:solidFill>
              <a:schemeClr val="bg1">
                <a:lumMod val="50000"/>
              </a:schemeClr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sz="1600"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4" name="Rectangle 12"/>
          <p:cNvSpPr>
            <a:spLocks noChangeArrowheads="1"/>
          </p:cNvSpPr>
          <p:nvPr/>
        </p:nvSpPr>
        <p:spPr bwMode="auto">
          <a:xfrm flipH="1">
            <a:off x="1143601" y="3212976"/>
            <a:ext cx="2076306" cy="326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0962" tIns="39688" rIns="80962" bIns="39688">
            <a:spAutoFit/>
          </a:bodyPr>
          <a:lstStyle>
            <a:lvl1pPr defTabSz="798513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190500" defTabSz="798513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381000" defTabSz="798513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571500" defTabSz="798513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762000" defTabSz="798513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1219200" defTabSz="798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1676400" defTabSz="798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2133600" defTabSz="798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2590800" defTabSz="798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pt-BR" altLang="pt-BR" sz="1600" b="1" dirty="0">
                <a:solidFill>
                  <a:srgbClr val="000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Investimento em B</a:t>
            </a:r>
          </a:p>
        </p:txBody>
      </p:sp>
      <p:sp>
        <p:nvSpPr>
          <p:cNvPr id="45" name="Line 14"/>
          <p:cNvSpPr>
            <a:spLocks noChangeShapeType="1"/>
          </p:cNvSpPr>
          <p:nvPr/>
        </p:nvSpPr>
        <p:spPr bwMode="auto">
          <a:xfrm flipV="1">
            <a:off x="6012160" y="3594271"/>
            <a:ext cx="1800225" cy="0"/>
          </a:xfrm>
          <a:prstGeom prst="line">
            <a:avLst/>
          </a:prstGeom>
          <a:noFill/>
          <a:ln w="28575">
            <a:solidFill>
              <a:srgbClr val="A11D26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sz="12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6" name="Line 9"/>
          <p:cNvSpPr>
            <a:spLocks noChangeShapeType="1"/>
          </p:cNvSpPr>
          <p:nvPr/>
        </p:nvSpPr>
        <p:spPr bwMode="auto">
          <a:xfrm>
            <a:off x="2181754" y="3605465"/>
            <a:ext cx="1587" cy="814388"/>
          </a:xfrm>
          <a:prstGeom prst="line">
            <a:avLst/>
          </a:prstGeom>
          <a:noFill/>
          <a:ln w="28575">
            <a:solidFill>
              <a:srgbClr val="A11D26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sz="12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7" name="Line 14"/>
          <p:cNvSpPr>
            <a:spLocks noChangeShapeType="1"/>
          </p:cNvSpPr>
          <p:nvPr/>
        </p:nvSpPr>
        <p:spPr bwMode="auto">
          <a:xfrm flipV="1">
            <a:off x="1283228" y="3591594"/>
            <a:ext cx="1800225" cy="0"/>
          </a:xfrm>
          <a:prstGeom prst="line">
            <a:avLst/>
          </a:prstGeom>
          <a:noFill/>
          <a:ln w="28575">
            <a:solidFill>
              <a:srgbClr val="A11D26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sz="12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TextBox 17">
            <a:extLst>
              <a:ext uri="{FF2B5EF4-FFF2-40B4-BE49-F238E27FC236}">
                <a16:creationId xmlns:a16="http://schemas.microsoft.com/office/drawing/2014/main" id="{A25EB79F-DD36-4023-904F-EF2BEAC61760}"/>
              </a:ext>
            </a:extLst>
          </p:cNvPr>
          <p:cNvSpPr txBox="1"/>
          <p:nvPr/>
        </p:nvSpPr>
        <p:spPr>
          <a:xfrm>
            <a:off x="255952" y="1218374"/>
            <a:ext cx="8715329" cy="39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Tratamento de participações societárias</a:t>
            </a:r>
            <a:endParaRPr lang="pt-BR" sz="1800" b="1" u="sng" dirty="0">
              <a:solidFill>
                <a:srgbClr val="595959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130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46231" y="1806200"/>
            <a:ext cx="8806181" cy="834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Pessoas Jurídicas / Equivalência patrimonial </a:t>
            </a: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(cont.)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Empresa “A” possui 80% do capital da empresa “B” e “B” apura lucro de $100</a:t>
            </a: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2753715" y="3604212"/>
            <a:ext cx="1325685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defTabSz="889000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444500" defTabSz="88900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889000" defTabSz="8890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331913" defTabSz="8890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1778000" defTabSz="8890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235200" defTabSz="889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692400" defTabSz="889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149600" defTabSz="889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606800" defTabSz="889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pt-BR" altLang="pt-BR" sz="1600" b="1" dirty="0">
                <a:solidFill>
                  <a:srgbClr val="000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Investimento</a:t>
            </a:r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2800028" y="3897815"/>
            <a:ext cx="667312" cy="976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>
            <a:lvl1pPr defTabSz="889000">
              <a:tabLst>
                <a:tab pos="369888" algn="r"/>
                <a:tab pos="1574800" algn="r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444500" defTabSz="889000">
              <a:tabLst>
                <a:tab pos="369888" algn="r"/>
                <a:tab pos="1574800" algn="r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889000" defTabSz="889000">
              <a:tabLst>
                <a:tab pos="369888" algn="r"/>
                <a:tab pos="1574800" algn="r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331913" defTabSz="889000">
              <a:tabLst>
                <a:tab pos="369888" algn="r"/>
                <a:tab pos="1574800" algn="r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1778000" defTabSz="889000">
              <a:tabLst>
                <a:tab pos="369888" algn="r"/>
                <a:tab pos="1574800" algn="r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235200" defTabSz="889000" eaLnBrk="0" fontAlgn="base" hangingPunct="0">
              <a:spcBef>
                <a:spcPct val="0"/>
              </a:spcBef>
              <a:spcAft>
                <a:spcPct val="0"/>
              </a:spcAft>
              <a:tabLst>
                <a:tab pos="369888" algn="r"/>
                <a:tab pos="1574800" algn="r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692400" defTabSz="889000" eaLnBrk="0" fontAlgn="base" hangingPunct="0">
              <a:spcBef>
                <a:spcPct val="0"/>
              </a:spcBef>
              <a:spcAft>
                <a:spcPct val="0"/>
              </a:spcAft>
              <a:tabLst>
                <a:tab pos="369888" algn="r"/>
                <a:tab pos="1574800" algn="r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149600" defTabSz="889000" eaLnBrk="0" fontAlgn="base" hangingPunct="0">
              <a:spcBef>
                <a:spcPct val="0"/>
              </a:spcBef>
              <a:spcAft>
                <a:spcPct val="0"/>
              </a:spcAft>
              <a:tabLst>
                <a:tab pos="369888" algn="r"/>
                <a:tab pos="1574800" algn="r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606800" defTabSz="889000" eaLnBrk="0" fontAlgn="base" hangingPunct="0">
              <a:spcBef>
                <a:spcPct val="0"/>
              </a:spcBef>
              <a:spcAft>
                <a:spcPct val="0"/>
              </a:spcAft>
              <a:tabLst>
                <a:tab pos="369888" algn="r"/>
                <a:tab pos="1574800" algn="r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30000"/>
              </a:spcBef>
            </a:pPr>
            <a:r>
              <a:rPr lang="en-US" altLang="pt-BR" sz="1600" dirty="0">
                <a:solidFill>
                  <a:srgbClr val="000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800</a:t>
            </a:r>
          </a:p>
          <a:p>
            <a:pPr>
              <a:spcBef>
                <a:spcPct val="30000"/>
              </a:spcBef>
            </a:pPr>
            <a:r>
              <a:rPr lang="en-US" altLang="pt-BR" sz="1600" dirty="0">
                <a:solidFill>
                  <a:srgbClr val="000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 80</a:t>
            </a:r>
          </a:p>
          <a:p>
            <a:pPr>
              <a:spcBef>
                <a:spcPct val="30000"/>
              </a:spcBef>
            </a:pPr>
            <a:r>
              <a:rPr lang="en-US" altLang="pt-BR" sz="1600" dirty="0">
                <a:solidFill>
                  <a:srgbClr val="000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880</a:t>
            </a:r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1010999" y="3587726"/>
            <a:ext cx="1347330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>
            <a:lvl1pPr defTabSz="889000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444500" defTabSz="88900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889000" defTabSz="8890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331913" defTabSz="8890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1778000" defTabSz="8890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235200" defTabSz="889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692400" defTabSz="889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149600" defTabSz="889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606800" defTabSz="889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pt-BR" altLang="pt-BR" sz="1600" b="1" dirty="0">
                <a:solidFill>
                  <a:srgbClr val="000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DRE / MEP</a:t>
            </a: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1726516" y="3953274"/>
            <a:ext cx="442912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defTabSz="889000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444500" defTabSz="88900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889000" defTabSz="8890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331913" defTabSz="8890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1778000" defTabSz="8890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235200" defTabSz="889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692400" defTabSz="889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149600" defTabSz="889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606800" defTabSz="889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en-US" altLang="pt-BR" sz="1600" dirty="0">
                <a:solidFill>
                  <a:srgbClr val="000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80</a:t>
            </a:r>
          </a:p>
        </p:txBody>
      </p:sp>
      <p:sp>
        <p:nvSpPr>
          <p:cNvPr id="18" name="Line 14"/>
          <p:cNvSpPr>
            <a:spLocks noChangeShapeType="1"/>
          </p:cNvSpPr>
          <p:nvPr/>
        </p:nvSpPr>
        <p:spPr bwMode="auto">
          <a:xfrm>
            <a:off x="3335448" y="3905608"/>
            <a:ext cx="0" cy="900000"/>
          </a:xfrm>
          <a:prstGeom prst="line">
            <a:avLst/>
          </a:prstGeom>
          <a:noFill/>
          <a:ln w="28575">
            <a:solidFill>
              <a:srgbClr val="A11D26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sz="1600"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>
            <a:off x="2527558" y="3908783"/>
            <a:ext cx="1584000" cy="0"/>
          </a:xfrm>
          <a:prstGeom prst="line">
            <a:avLst/>
          </a:prstGeom>
          <a:noFill/>
          <a:ln w="28575">
            <a:solidFill>
              <a:srgbClr val="A11D26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sz="1600"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>
            <a:off x="2527558" y="4542248"/>
            <a:ext cx="1584000" cy="0"/>
          </a:xfrm>
          <a:prstGeom prst="line">
            <a:avLst/>
          </a:prstGeom>
          <a:noFill/>
          <a:ln w="12700">
            <a:solidFill>
              <a:srgbClr val="A11D26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sz="1600"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Line 20"/>
          <p:cNvSpPr>
            <a:spLocks noChangeShapeType="1"/>
          </p:cNvSpPr>
          <p:nvPr/>
        </p:nvSpPr>
        <p:spPr bwMode="auto">
          <a:xfrm>
            <a:off x="829005" y="3910387"/>
            <a:ext cx="1584000" cy="0"/>
          </a:xfrm>
          <a:prstGeom prst="line">
            <a:avLst/>
          </a:prstGeom>
          <a:noFill/>
          <a:ln w="28575">
            <a:solidFill>
              <a:srgbClr val="A11D26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sz="1600"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>
            <a:off x="1684664" y="3921499"/>
            <a:ext cx="0" cy="900000"/>
          </a:xfrm>
          <a:prstGeom prst="line">
            <a:avLst/>
          </a:prstGeom>
          <a:noFill/>
          <a:ln w="28575">
            <a:solidFill>
              <a:srgbClr val="A11D26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sz="1600"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Rectangle 12"/>
          <p:cNvSpPr>
            <a:spLocks noChangeArrowheads="1"/>
          </p:cNvSpPr>
          <p:nvPr/>
        </p:nvSpPr>
        <p:spPr bwMode="auto">
          <a:xfrm flipH="1">
            <a:off x="1532347" y="3196826"/>
            <a:ext cx="2076306" cy="326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0962" tIns="39688" rIns="80962" bIns="39688">
            <a:spAutoFit/>
          </a:bodyPr>
          <a:lstStyle>
            <a:lvl1pPr defTabSz="798513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190500" defTabSz="798513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381000" defTabSz="798513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571500" defTabSz="798513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762000" defTabSz="798513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1219200" defTabSz="798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1676400" defTabSz="798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2133600" defTabSz="798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2590800" defTabSz="798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en-US" altLang="pt-BR" sz="1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Empresa</a:t>
            </a:r>
            <a:r>
              <a:rPr lang="en-US" altLang="pt-BR" sz="1600" b="1" dirty="0">
                <a:solidFill>
                  <a:srgbClr val="000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“A”</a:t>
            </a:r>
          </a:p>
        </p:txBody>
      </p:sp>
      <p:sp>
        <p:nvSpPr>
          <p:cNvPr id="24" name="Rectangle 7"/>
          <p:cNvSpPr>
            <a:spLocks noChangeArrowheads="1"/>
          </p:cNvSpPr>
          <p:nvPr/>
        </p:nvSpPr>
        <p:spPr bwMode="auto">
          <a:xfrm>
            <a:off x="6375197" y="3581585"/>
            <a:ext cx="1845058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defTabSz="889000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444500" defTabSz="88900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889000" defTabSz="8890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331913" defTabSz="8890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1778000" defTabSz="8890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235200" defTabSz="889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692400" defTabSz="889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149600" defTabSz="889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606800" defTabSz="889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pt-BR" altLang="pt-BR" sz="1600" b="1" dirty="0">
                <a:solidFill>
                  <a:srgbClr val="000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Patrimônio líquido</a:t>
            </a:r>
          </a:p>
        </p:txBody>
      </p:sp>
      <p:sp>
        <p:nvSpPr>
          <p:cNvPr id="25" name="Rectangle 9"/>
          <p:cNvSpPr>
            <a:spLocks noChangeArrowheads="1"/>
          </p:cNvSpPr>
          <p:nvPr/>
        </p:nvSpPr>
        <p:spPr bwMode="auto">
          <a:xfrm>
            <a:off x="6899933" y="3899843"/>
            <a:ext cx="1140191" cy="976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>
            <a:lvl1pPr defTabSz="889000">
              <a:tabLst>
                <a:tab pos="369888" algn="r"/>
                <a:tab pos="1574800" algn="r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444500" defTabSz="889000">
              <a:tabLst>
                <a:tab pos="369888" algn="r"/>
                <a:tab pos="1574800" algn="r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889000" defTabSz="889000">
              <a:tabLst>
                <a:tab pos="369888" algn="r"/>
                <a:tab pos="1574800" algn="r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331913" defTabSz="889000">
              <a:tabLst>
                <a:tab pos="369888" algn="r"/>
                <a:tab pos="1574800" algn="r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1778000" defTabSz="889000">
              <a:tabLst>
                <a:tab pos="369888" algn="r"/>
                <a:tab pos="1574800" algn="r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235200" defTabSz="889000" eaLnBrk="0" fontAlgn="base" hangingPunct="0">
              <a:spcBef>
                <a:spcPct val="0"/>
              </a:spcBef>
              <a:spcAft>
                <a:spcPct val="0"/>
              </a:spcAft>
              <a:tabLst>
                <a:tab pos="369888" algn="r"/>
                <a:tab pos="1574800" algn="r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692400" defTabSz="889000" eaLnBrk="0" fontAlgn="base" hangingPunct="0">
              <a:spcBef>
                <a:spcPct val="0"/>
              </a:spcBef>
              <a:spcAft>
                <a:spcPct val="0"/>
              </a:spcAft>
              <a:tabLst>
                <a:tab pos="369888" algn="r"/>
                <a:tab pos="1574800" algn="r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149600" defTabSz="889000" eaLnBrk="0" fontAlgn="base" hangingPunct="0">
              <a:spcBef>
                <a:spcPct val="0"/>
              </a:spcBef>
              <a:spcAft>
                <a:spcPct val="0"/>
              </a:spcAft>
              <a:tabLst>
                <a:tab pos="369888" algn="r"/>
                <a:tab pos="1574800" algn="r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606800" defTabSz="889000" eaLnBrk="0" fontAlgn="base" hangingPunct="0">
              <a:spcBef>
                <a:spcPct val="0"/>
              </a:spcBef>
              <a:spcAft>
                <a:spcPct val="0"/>
              </a:spcAft>
              <a:tabLst>
                <a:tab pos="369888" algn="r"/>
                <a:tab pos="1574800" algn="r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lvl="1" algn="r">
              <a:spcBef>
                <a:spcPct val="30000"/>
              </a:spcBef>
            </a:pPr>
            <a:r>
              <a:rPr lang="en-US" altLang="pt-BR" sz="1600" dirty="0">
                <a:solidFill>
                  <a:srgbClr val="000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1.000</a:t>
            </a:r>
          </a:p>
          <a:p>
            <a:pPr lvl="1" algn="r">
              <a:spcBef>
                <a:spcPct val="30000"/>
              </a:spcBef>
            </a:pPr>
            <a:r>
              <a:rPr lang="en-US" altLang="pt-BR" sz="1600" dirty="0">
                <a:solidFill>
                  <a:srgbClr val="000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100</a:t>
            </a:r>
          </a:p>
          <a:p>
            <a:pPr algn="r">
              <a:spcBef>
                <a:spcPct val="30000"/>
              </a:spcBef>
            </a:pPr>
            <a:r>
              <a:rPr lang="en-US" altLang="pt-BR" sz="1600" dirty="0">
                <a:solidFill>
                  <a:srgbClr val="000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		1.100</a:t>
            </a: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5222911" y="3583540"/>
            <a:ext cx="613952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defTabSz="889000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444500" defTabSz="88900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889000" defTabSz="8890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331913" defTabSz="8890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1778000" defTabSz="8890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235200" defTabSz="889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692400" defTabSz="889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149600" defTabSz="889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606800" defTabSz="889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pt-BR" altLang="pt-BR" sz="1600" b="1" dirty="0">
                <a:solidFill>
                  <a:srgbClr val="000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DRE</a:t>
            </a:r>
          </a:p>
        </p:txBody>
      </p:sp>
      <p:sp>
        <p:nvSpPr>
          <p:cNvPr id="27" name="Rectangle 13"/>
          <p:cNvSpPr>
            <a:spLocks noChangeArrowheads="1"/>
          </p:cNvSpPr>
          <p:nvPr/>
        </p:nvSpPr>
        <p:spPr bwMode="auto">
          <a:xfrm>
            <a:off x="4684254" y="3980626"/>
            <a:ext cx="1841500" cy="582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defTabSz="889000">
              <a:tabLst>
                <a:tab pos="369888" algn="r"/>
                <a:tab pos="1574800" algn="r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444500" defTabSz="889000">
              <a:tabLst>
                <a:tab pos="369888" algn="r"/>
                <a:tab pos="1574800" algn="r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889000" defTabSz="889000">
              <a:tabLst>
                <a:tab pos="369888" algn="r"/>
                <a:tab pos="1574800" algn="r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331913" defTabSz="889000">
              <a:tabLst>
                <a:tab pos="369888" algn="r"/>
                <a:tab pos="1574800" algn="r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1778000" defTabSz="889000">
              <a:tabLst>
                <a:tab pos="369888" algn="r"/>
                <a:tab pos="1574800" algn="r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235200" defTabSz="889000" eaLnBrk="0" fontAlgn="base" hangingPunct="0">
              <a:spcBef>
                <a:spcPct val="0"/>
              </a:spcBef>
              <a:spcAft>
                <a:spcPct val="0"/>
              </a:spcAft>
              <a:tabLst>
                <a:tab pos="369888" algn="r"/>
                <a:tab pos="1574800" algn="r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692400" defTabSz="889000" eaLnBrk="0" fontAlgn="base" hangingPunct="0">
              <a:spcBef>
                <a:spcPct val="0"/>
              </a:spcBef>
              <a:spcAft>
                <a:spcPct val="0"/>
              </a:spcAft>
              <a:tabLst>
                <a:tab pos="369888" algn="r"/>
                <a:tab pos="1574800" algn="r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149600" defTabSz="889000" eaLnBrk="0" fontAlgn="base" hangingPunct="0">
              <a:spcBef>
                <a:spcPct val="0"/>
              </a:spcBef>
              <a:spcAft>
                <a:spcPct val="0"/>
              </a:spcAft>
              <a:tabLst>
                <a:tab pos="369888" algn="r"/>
                <a:tab pos="1574800" algn="r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606800" defTabSz="889000" eaLnBrk="0" fontAlgn="base" hangingPunct="0">
              <a:spcBef>
                <a:spcPct val="0"/>
              </a:spcBef>
              <a:spcAft>
                <a:spcPct val="0"/>
              </a:spcAft>
              <a:tabLst>
                <a:tab pos="369888" algn="r"/>
                <a:tab pos="1574800" algn="r"/>
              </a:tabLs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en-US" altLang="pt-BR" sz="1600" dirty="0">
                <a:solidFill>
                  <a:srgbClr val="000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	      100    100</a:t>
            </a:r>
          </a:p>
          <a:p>
            <a:endParaRPr lang="en-US" altLang="pt-BR" sz="1600" dirty="0">
              <a:solidFill>
                <a:srgbClr val="00000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Line 17"/>
          <p:cNvSpPr>
            <a:spLocks noChangeShapeType="1"/>
          </p:cNvSpPr>
          <p:nvPr/>
        </p:nvSpPr>
        <p:spPr bwMode="auto">
          <a:xfrm>
            <a:off x="7279995" y="3904164"/>
            <a:ext cx="0" cy="900000"/>
          </a:xfrm>
          <a:prstGeom prst="line">
            <a:avLst/>
          </a:prstGeom>
          <a:noFill/>
          <a:ln w="28575">
            <a:solidFill>
              <a:srgbClr val="A11D26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sz="1600"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Line 19"/>
          <p:cNvSpPr>
            <a:spLocks noChangeShapeType="1"/>
          </p:cNvSpPr>
          <p:nvPr/>
        </p:nvSpPr>
        <p:spPr bwMode="auto">
          <a:xfrm>
            <a:off x="6551228" y="4533539"/>
            <a:ext cx="1584000" cy="0"/>
          </a:xfrm>
          <a:prstGeom prst="line">
            <a:avLst/>
          </a:prstGeom>
          <a:noFill/>
          <a:ln w="12700">
            <a:solidFill>
              <a:srgbClr val="A11D26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sz="1600"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Line 21"/>
          <p:cNvSpPr>
            <a:spLocks noChangeShapeType="1"/>
          </p:cNvSpPr>
          <p:nvPr/>
        </p:nvSpPr>
        <p:spPr bwMode="auto">
          <a:xfrm>
            <a:off x="4694862" y="3892976"/>
            <a:ext cx="1584000" cy="0"/>
          </a:xfrm>
          <a:prstGeom prst="line">
            <a:avLst/>
          </a:prstGeom>
          <a:noFill/>
          <a:ln w="28575">
            <a:solidFill>
              <a:srgbClr val="A11D26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sz="1600"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Line 23"/>
          <p:cNvSpPr>
            <a:spLocks noChangeShapeType="1"/>
          </p:cNvSpPr>
          <p:nvPr/>
        </p:nvSpPr>
        <p:spPr bwMode="auto">
          <a:xfrm>
            <a:off x="5529887" y="3892976"/>
            <a:ext cx="0" cy="900000"/>
          </a:xfrm>
          <a:prstGeom prst="line">
            <a:avLst/>
          </a:prstGeom>
          <a:noFill/>
          <a:ln w="28575">
            <a:solidFill>
              <a:srgbClr val="A11D26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sz="1600"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Line 24"/>
          <p:cNvSpPr>
            <a:spLocks noChangeShapeType="1"/>
          </p:cNvSpPr>
          <p:nvPr/>
        </p:nvSpPr>
        <p:spPr bwMode="auto">
          <a:xfrm>
            <a:off x="5415587" y="4350176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 sz="1600"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Line 25"/>
          <p:cNvSpPr>
            <a:spLocks noChangeShapeType="1"/>
          </p:cNvSpPr>
          <p:nvPr/>
        </p:nvSpPr>
        <p:spPr bwMode="auto">
          <a:xfrm>
            <a:off x="5415587" y="4407326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 sz="1600"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Line 19"/>
          <p:cNvSpPr>
            <a:spLocks noChangeShapeType="1"/>
          </p:cNvSpPr>
          <p:nvPr/>
        </p:nvSpPr>
        <p:spPr bwMode="auto">
          <a:xfrm>
            <a:off x="6524983" y="3904164"/>
            <a:ext cx="1584000" cy="0"/>
          </a:xfrm>
          <a:prstGeom prst="line">
            <a:avLst/>
          </a:prstGeom>
          <a:noFill/>
          <a:ln w="28575">
            <a:solidFill>
              <a:srgbClr val="A11D26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endParaRPr lang="pt-BR" sz="1600" dirty="0"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Rectangle 12"/>
          <p:cNvSpPr>
            <a:spLocks noChangeArrowheads="1"/>
          </p:cNvSpPr>
          <p:nvPr/>
        </p:nvSpPr>
        <p:spPr bwMode="auto">
          <a:xfrm flipH="1">
            <a:off x="5415587" y="3196826"/>
            <a:ext cx="2076306" cy="326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0962" tIns="39688" rIns="80962" bIns="39688">
            <a:spAutoFit/>
          </a:bodyPr>
          <a:lstStyle>
            <a:lvl1pPr defTabSz="798513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190500" defTabSz="798513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381000" defTabSz="798513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571500" defTabSz="798513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762000" defTabSz="798513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1219200" defTabSz="798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1676400" defTabSz="798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2133600" defTabSz="798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2590800" defTabSz="798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en-US" altLang="pt-BR" sz="1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Empresa</a:t>
            </a:r>
            <a:r>
              <a:rPr lang="en-US" altLang="pt-BR" sz="1600" b="1" dirty="0">
                <a:solidFill>
                  <a:srgbClr val="000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“B”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3085959" y="4949877"/>
            <a:ext cx="0" cy="504056"/>
          </a:xfrm>
          <a:prstGeom prst="straightConnector1">
            <a:avLst/>
          </a:prstGeom>
          <a:noFill/>
          <a:ln w="57150">
            <a:solidFill>
              <a:schemeClr val="bg1">
                <a:lumMod val="50000"/>
              </a:schemeClr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Straight Arrow Connector 47"/>
          <p:cNvCxnSpPr/>
          <p:nvPr/>
        </p:nvCxnSpPr>
        <p:spPr>
          <a:xfrm flipV="1">
            <a:off x="7712658" y="4958586"/>
            <a:ext cx="0" cy="504056"/>
          </a:xfrm>
          <a:prstGeom prst="straightConnector1">
            <a:avLst/>
          </a:prstGeom>
          <a:noFill/>
          <a:ln w="57150">
            <a:solidFill>
              <a:schemeClr val="bg1">
                <a:lumMod val="50000"/>
              </a:schemeClr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/>
          <p:nvPr/>
        </p:nvCxnSpPr>
        <p:spPr>
          <a:xfrm>
            <a:off x="3059832" y="5445224"/>
            <a:ext cx="4680520" cy="0"/>
          </a:xfrm>
          <a:prstGeom prst="line">
            <a:avLst/>
          </a:prstGeom>
          <a:noFill/>
          <a:ln w="57150">
            <a:solidFill>
              <a:schemeClr val="bg1">
                <a:lumMod val="50000"/>
              </a:schemeClr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TextBox 17">
            <a:extLst>
              <a:ext uri="{FF2B5EF4-FFF2-40B4-BE49-F238E27FC236}">
                <a16:creationId xmlns:a16="http://schemas.microsoft.com/office/drawing/2014/main" id="{A25EB79F-DD36-4023-904F-EF2BEAC61760}"/>
              </a:ext>
            </a:extLst>
          </p:cNvPr>
          <p:cNvSpPr txBox="1"/>
          <p:nvPr/>
        </p:nvSpPr>
        <p:spPr>
          <a:xfrm>
            <a:off x="255952" y="1218374"/>
            <a:ext cx="8715329" cy="39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Tratamento de participações societárias</a:t>
            </a:r>
            <a:endParaRPr lang="pt-BR" sz="1800" b="1" u="sng" dirty="0">
              <a:solidFill>
                <a:srgbClr val="595959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68756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60229" y="6093296"/>
            <a:ext cx="8609374" cy="294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*¹ Base legal: art. 222, §7º, II, RIR/18 e art. 40, VII, IN 1.700/17.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6231" y="1806200"/>
            <a:ext cx="8806181" cy="380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Pessoas Jurídicas / Equivalência patrimonial </a:t>
            </a: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(cont.)</a:t>
            </a:r>
          </a:p>
          <a:p>
            <a:pPr marL="28575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Resultado de equivalência patrimonial positivo ou negativo: sem efeitos tributários (não tributável não dedutível), mas acresce ao custo do investimento.*¹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Dividendos/lucros distribuídos: reduzem a conta de investimento (sem trânsito em conta de resultado) e não sofrem tributação.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Ganhos e perdas por variação no percentual de participação sem efeitos tributários (não tributáveis não dedutíveis) no Lucro Real.</a:t>
            </a:r>
          </a:p>
          <a:p>
            <a:pPr marL="53280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Origem: não exercício do direito de preferência, ágio na emissão de ações, etc.</a:t>
            </a:r>
          </a:p>
          <a:p>
            <a:pPr marL="990000" lvl="2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Tratamento para fins de CSLL: havia discussão sobre neutralidade, mas questão foi superada com a Instrução Normativa nº 1.700/17 (artigo 184, § 2º).</a:t>
            </a:r>
          </a:p>
        </p:txBody>
      </p:sp>
      <p:sp>
        <p:nvSpPr>
          <p:cNvPr id="5" name="TextBox 17">
            <a:extLst>
              <a:ext uri="{FF2B5EF4-FFF2-40B4-BE49-F238E27FC236}">
                <a16:creationId xmlns:a16="http://schemas.microsoft.com/office/drawing/2014/main" id="{A25EB79F-DD36-4023-904F-EF2BEAC61760}"/>
              </a:ext>
            </a:extLst>
          </p:cNvPr>
          <p:cNvSpPr txBox="1"/>
          <p:nvPr/>
        </p:nvSpPr>
        <p:spPr>
          <a:xfrm>
            <a:off x="255952" y="1218374"/>
            <a:ext cx="8715329" cy="39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Tratamento de participações societárias</a:t>
            </a:r>
            <a:endParaRPr lang="pt-BR" sz="1800" b="1" u="sng" dirty="0">
              <a:solidFill>
                <a:srgbClr val="595959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8636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60229" y="6093296"/>
            <a:ext cx="8609374" cy="294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*¹ Base legal: artigo 3º, § 2º, inciso II da Lei nº 9.718/98 e artigo 1º, § 3º, inciso V, alínea b das Leis nº 10.637/02 e nº 10.833/03.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6231" y="1806200"/>
            <a:ext cx="8806181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Pessoas Jurídicas / Dividendos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Desde 1996, a distribuição de dividendos aos sócios ou acionistas está isenta do imposto de renda (nos termos do artigo 10 da Lei nº 9.249, de 1995).</a:t>
            </a:r>
          </a:p>
          <a:p>
            <a:pPr marL="53280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Isenção é aplicável ao sócio ou acionista PF ou PJ, residente ou não no Brasil.</a:t>
            </a:r>
          </a:p>
          <a:p>
            <a:pPr marL="53280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Isenção alcança IRPF, IRPJ, IRF, CSLL e PIS/COFINS *¹.</a:t>
            </a:r>
          </a:p>
        </p:txBody>
      </p:sp>
      <p:sp>
        <p:nvSpPr>
          <p:cNvPr id="6" name="TextBox 17">
            <a:extLst>
              <a:ext uri="{FF2B5EF4-FFF2-40B4-BE49-F238E27FC236}">
                <a16:creationId xmlns:a16="http://schemas.microsoft.com/office/drawing/2014/main" id="{A25EB79F-DD36-4023-904F-EF2BEAC61760}"/>
              </a:ext>
            </a:extLst>
          </p:cNvPr>
          <p:cNvSpPr txBox="1"/>
          <p:nvPr/>
        </p:nvSpPr>
        <p:spPr>
          <a:xfrm>
            <a:off x="255952" y="1218374"/>
            <a:ext cx="8715329" cy="39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Tratamento de participações societárias</a:t>
            </a:r>
            <a:endParaRPr lang="pt-BR" sz="1800" b="1" u="sng" dirty="0">
              <a:solidFill>
                <a:srgbClr val="595959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4153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>
            <a:stCxn id="5" idx="2"/>
            <a:endCxn id="6" idx="0"/>
          </p:cNvCxnSpPr>
          <p:nvPr/>
        </p:nvCxnSpPr>
        <p:spPr>
          <a:xfrm>
            <a:off x="5508064" y="3076812"/>
            <a:ext cx="0" cy="529341"/>
          </a:xfrm>
          <a:prstGeom prst="line">
            <a:avLst/>
          </a:prstGeom>
          <a:noFill/>
          <a:ln w="25400" cap="flat" cmpd="sng" algn="ctr">
            <a:solidFill>
              <a:sysClr val="window" lastClr="FFFFFF">
                <a:lumMod val="50000"/>
              </a:sys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5" name="Rounded Rectangle 4"/>
          <p:cNvSpPr/>
          <p:nvPr/>
        </p:nvSpPr>
        <p:spPr>
          <a:xfrm>
            <a:off x="5148064" y="2500812"/>
            <a:ext cx="720000" cy="576000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ysClr val="window" lastClr="FFFFFF">
                <a:lumMod val="50000"/>
              </a:sys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148064" y="3606153"/>
            <a:ext cx="720000" cy="576000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ysClr val="window" lastClr="FFFFFF">
                <a:lumMod val="50000"/>
              </a:sys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</a:t>
            </a:r>
          </a:p>
        </p:txBody>
      </p:sp>
      <p:sp>
        <p:nvSpPr>
          <p:cNvPr id="7" name="Rectangle 6"/>
          <p:cNvSpPr/>
          <p:nvPr/>
        </p:nvSpPr>
        <p:spPr>
          <a:xfrm>
            <a:off x="5061691" y="3525452"/>
            <a:ext cx="888083" cy="774701"/>
          </a:xfrm>
          <a:prstGeom prst="rect">
            <a:avLst/>
          </a:prstGeom>
          <a:noFill/>
          <a:ln w="9525" cap="flat" cmpd="sng" algn="ctr">
            <a:solidFill>
              <a:sysClr val="window" lastClr="FFFFFF">
                <a:lumMod val="50000"/>
              </a:sysClr>
            </a:solidFill>
            <a:prstDash val="sysDash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Curved Up Arrow 9"/>
          <p:cNvSpPr/>
          <p:nvPr/>
        </p:nvSpPr>
        <p:spPr>
          <a:xfrm rot="16200000">
            <a:off x="5788071" y="3359045"/>
            <a:ext cx="1216152" cy="576064"/>
          </a:xfrm>
          <a:prstGeom prst="curvedUpArrow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ysClr val="window" lastClr="FFFFFF">
                <a:lumMod val="50000"/>
              </a:sys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pt-BR" sz="1400" b="1" ker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84179" y="3219191"/>
            <a:ext cx="1584175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Distribuição </a:t>
            </a:r>
          </a:p>
          <a:p>
            <a:pPr algn="ctr"/>
            <a:r>
              <a:rPr lang="pt-BR" sz="16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de </a:t>
            </a:r>
          </a:p>
          <a:p>
            <a:pPr algn="ctr">
              <a:spcAft>
                <a:spcPts val="600"/>
              </a:spcAft>
            </a:pPr>
            <a:r>
              <a:rPr lang="pt-BR" sz="16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dividendos</a:t>
            </a:r>
          </a:p>
          <a:p>
            <a:pPr algn="ctr"/>
            <a:r>
              <a:rPr lang="pt-BR" sz="14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(R$ 132.000,00)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52295" y="5829622"/>
            <a:ext cx="3786263" cy="288032"/>
          </a:xfrm>
          <a:prstGeom prst="rect">
            <a:avLst/>
          </a:prstGeom>
          <a:solidFill>
            <a:schemeClr val="accent2">
              <a:lumMod val="60000"/>
              <a:lumOff val="40000"/>
              <a:alpha val="40000"/>
            </a:schemeClr>
          </a:solidFill>
          <a:ln w="9525"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250710"/>
              </p:ext>
            </p:extLst>
          </p:nvPr>
        </p:nvGraphicFramePr>
        <p:xfrm>
          <a:off x="611560" y="2289791"/>
          <a:ext cx="3672408" cy="3784724"/>
        </p:xfrm>
        <a:graphic>
          <a:graphicData uri="http://schemas.openxmlformats.org/drawingml/2006/table">
            <a:tbl>
              <a:tblPr firstRow="1" firstCol="1" bandRow="1"/>
              <a:tblGrid>
                <a:gridCol w="26838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85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244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kern="1200" dirty="0">
                          <a:solidFill>
                            <a:srgbClr val="595959"/>
                          </a:solidFill>
                          <a:latin typeface="+mn-lt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Demonstração de Resultado do Exercício (DRE)</a:t>
                      </a: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sz="1100" b="1" kern="1200" dirty="0">
                        <a:solidFill>
                          <a:srgbClr val="595959"/>
                        </a:solidFill>
                        <a:latin typeface="+mn-lt"/>
                        <a:ea typeface="ＭＳ Ｐゴシック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4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kern="1200" dirty="0">
                          <a:solidFill>
                            <a:srgbClr val="595959"/>
                          </a:solidFill>
                          <a:latin typeface="+mn-lt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(+) Receita da venda de mercadorias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kern="1200">
                          <a:solidFill>
                            <a:srgbClr val="595959"/>
                          </a:solidFill>
                          <a:latin typeface="+mn-lt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2.000.000,00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4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kern="1200" dirty="0">
                          <a:solidFill>
                            <a:srgbClr val="595959"/>
                          </a:solidFill>
                          <a:latin typeface="+mn-lt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(=) RECEITA BRUTA TOTAL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kern="1200" dirty="0">
                          <a:solidFill>
                            <a:srgbClr val="595959"/>
                          </a:solidFill>
                          <a:latin typeface="+mn-lt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2.000.000,00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24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kern="1200" dirty="0">
                          <a:solidFill>
                            <a:srgbClr val="595959"/>
                          </a:solidFill>
                          <a:latin typeface="+mn-lt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(-) Impostos sobre vendas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kern="1200">
                          <a:solidFill>
                            <a:srgbClr val="595959"/>
                          </a:solidFill>
                          <a:latin typeface="+mn-lt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600.000,00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4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kern="1200" dirty="0">
                          <a:solidFill>
                            <a:srgbClr val="595959"/>
                          </a:solidFill>
                          <a:latin typeface="+mn-lt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(=) RECEITA LÍQUIDA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kern="1200" dirty="0">
                          <a:solidFill>
                            <a:srgbClr val="595959"/>
                          </a:solidFill>
                          <a:latin typeface="+mn-lt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1.400.000,00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4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kern="1200" dirty="0">
                          <a:solidFill>
                            <a:srgbClr val="595959"/>
                          </a:solidFill>
                          <a:latin typeface="+mn-lt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(-) Custo (CMV)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kern="1200" dirty="0">
                          <a:solidFill>
                            <a:srgbClr val="595959"/>
                          </a:solidFill>
                          <a:latin typeface="+mn-lt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800.000,00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4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kern="1200" dirty="0">
                          <a:solidFill>
                            <a:srgbClr val="595959"/>
                          </a:solidFill>
                          <a:latin typeface="+mn-lt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(=) LUCRO BRUTO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kern="1200" dirty="0">
                          <a:solidFill>
                            <a:srgbClr val="595959"/>
                          </a:solidFill>
                          <a:latin typeface="+mn-lt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600.000,00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4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kern="1200">
                          <a:solidFill>
                            <a:srgbClr val="595959"/>
                          </a:solidFill>
                          <a:latin typeface="+mn-lt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(-) Despesas de vendas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kern="1200" dirty="0">
                          <a:solidFill>
                            <a:srgbClr val="595959"/>
                          </a:solidFill>
                          <a:latin typeface="+mn-lt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100.000,00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4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kern="1200" dirty="0">
                          <a:solidFill>
                            <a:srgbClr val="595959"/>
                          </a:solidFill>
                          <a:latin typeface="+mn-lt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(-) Despesas administrativas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kern="1200">
                          <a:solidFill>
                            <a:srgbClr val="595959"/>
                          </a:solidFill>
                          <a:latin typeface="+mn-lt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300.000,00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4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kern="1200" dirty="0">
                          <a:solidFill>
                            <a:srgbClr val="595959"/>
                          </a:solidFill>
                          <a:latin typeface="+mn-lt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(=) LUCRO OPERACIONAL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kern="1200" dirty="0">
                          <a:solidFill>
                            <a:srgbClr val="595959"/>
                          </a:solidFill>
                          <a:latin typeface="+mn-lt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200.000,00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4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kern="1200" dirty="0">
                          <a:solidFill>
                            <a:srgbClr val="595959"/>
                          </a:solidFill>
                          <a:latin typeface="+mn-lt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(+) Receitas não operacionais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kern="1200" dirty="0">
                          <a:solidFill>
                            <a:srgbClr val="595959"/>
                          </a:solidFill>
                          <a:latin typeface="+mn-lt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4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kern="1200">
                          <a:solidFill>
                            <a:srgbClr val="595959"/>
                          </a:solidFill>
                          <a:latin typeface="+mn-lt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(+) Resultados financeiros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kern="1200" dirty="0">
                          <a:solidFill>
                            <a:srgbClr val="595959"/>
                          </a:solidFill>
                          <a:latin typeface="+mn-lt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24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kern="1200" dirty="0">
                          <a:solidFill>
                            <a:srgbClr val="595959"/>
                          </a:solidFill>
                          <a:latin typeface="+mn-lt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(=) LUCRO DO PERÍODO (antes do IR/CS)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kern="1200" dirty="0">
                          <a:solidFill>
                            <a:srgbClr val="595959"/>
                          </a:solidFill>
                          <a:latin typeface="+mn-lt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200.000,00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24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kern="1200">
                          <a:solidFill>
                            <a:srgbClr val="595959"/>
                          </a:solidFill>
                          <a:latin typeface="+mn-lt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(-) Provisão para IRPJ e CSLL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kern="1200" dirty="0">
                          <a:solidFill>
                            <a:srgbClr val="595959"/>
                          </a:solidFill>
                          <a:latin typeface="+mn-lt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68.000,00 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24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kern="1200" dirty="0">
                          <a:solidFill>
                            <a:srgbClr val="595959"/>
                          </a:solidFill>
                          <a:latin typeface="+mn-lt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(=) LUCRO LÍQUIDO ANTES DAS PARTICIPAÇÕES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kern="1200" dirty="0">
                          <a:solidFill>
                            <a:srgbClr val="595959"/>
                          </a:solidFill>
                          <a:latin typeface="+mn-lt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 132.000,00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24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kern="1200" dirty="0">
                          <a:solidFill>
                            <a:srgbClr val="595959"/>
                          </a:solidFill>
                          <a:latin typeface="+mn-lt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(-) Participações no lucro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kern="1200" dirty="0">
                          <a:solidFill>
                            <a:srgbClr val="595959"/>
                          </a:solidFill>
                          <a:latin typeface="+mn-lt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 0,00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24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kern="1200" dirty="0">
                          <a:solidFill>
                            <a:srgbClr val="595959"/>
                          </a:solidFill>
                          <a:latin typeface="+mn-lt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(=) LUCRO LÍQUIDO (resultado do exercício)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kern="1200" dirty="0">
                          <a:solidFill>
                            <a:srgbClr val="595959"/>
                          </a:solidFill>
                          <a:latin typeface="+mn-lt"/>
                          <a:ea typeface="ＭＳ Ｐゴシック" panose="020B0600070205080204" pitchFamily="34" charset="-128"/>
                          <a:cs typeface="Times New Roman" panose="02020603050405020304" pitchFamily="18" charset="0"/>
                        </a:rPr>
                        <a:t>132.000,00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338558" y="5829622"/>
            <a:ext cx="38073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0"/>
              </a:spcAft>
            </a:pPr>
            <a:r>
              <a:rPr lang="pt-BR" sz="14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Lucro passível de distribuição como </a:t>
            </a:r>
            <a:r>
              <a:rPr lang="pt-BR" sz="1400" b="1" u="sng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dividendos</a:t>
            </a:r>
          </a:p>
          <a:p>
            <a:r>
              <a:rPr lang="pt-BR" sz="14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(após incidência de IRPJ e CSLL)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012160" y="2561757"/>
            <a:ext cx="24002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Receita (isenta) para A</a:t>
            </a:r>
            <a:endParaRPr lang="pt-BR" sz="14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13" name="TextBox 17">
            <a:extLst>
              <a:ext uri="{FF2B5EF4-FFF2-40B4-BE49-F238E27FC236}">
                <a16:creationId xmlns:a16="http://schemas.microsoft.com/office/drawing/2014/main" id="{A25EB79F-DD36-4023-904F-EF2BEAC61760}"/>
              </a:ext>
            </a:extLst>
          </p:cNvPr>
          <p:cNvSpPr txBox="1"/>
          <p:nvPr/>
        </p:nvSpPr>
        <p:spPr>
          <a:xfrm>
            <a:off x="255952" y="1218374"/>
            <a:ext cx="8715329" cy="39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Tratamento de participações societárias</a:t>
            </a:r>
            <a:endParaRPr lang="pt-BR" sz="1800" b="1" u="sng" dirty="0">
              <a:solidFill>
                <a:srgbClr val="595959"/>
              </a:solidFill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6231" y="1806200"/>
            <a:ext cx="8806181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Pessoas Jurídicas / Dividendos </a:t>
            </a: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(cont.)</a:t>
            </a:r>
          </a:p>
        </p:txBody>
      </p:sp>
    </p:spTree>
    <p:extLst>
      <p:ext uri="{BB962C8B-B14F-4D97-AF65-F5344CB8AC3E}">
        <p14:creationId xmlns:p14="http://schemas.microsoft.com/office/powerpoint/2010/main" val="36511558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46231" y="1806200"/>
            <a:ext cx="8806181" cy="46197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Pessoas Jurídicas / Juros sobre capital próprio (JCP)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Alternativa para remuneração dos sócios ou acionistas da pessoa jurídica.</a:t>
            </a:r>
          </a:p>
          <a:p>
            <a:pPr marL="53280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Despesa dedutível</a:t>
            </a: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 na apuração do Lucro Real e do Resultado Ajustado a sociedade que realiza o pagamento dos juros sobre o capital próprio</a:t>
            </a:r>
          </a:p>
          <a:p>
            <a:pPr marL="53280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Retenção de IRRF de 15% (antecipação do imposto devido pela PJ beneficiária)</a:t>
            </a:r>
          </a:p>
          <a:p>
            <a:pPr marL="53280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Receita tributável </a:t>
            </a: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por IRPJ, CSLL e PIS/COFINS para a sociedade – pessoa jurídica no Brasil – que recebe o pagamento do JCP (beneficiária)</a:t>
            </a:r>
          </a:p>
          <a:p>
            <a:pPr marL="53280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Pessoa jurídica beneficiária também pode remunerar seus acionistas via JCP (como uma despesa dedutível) desde que observados os limites legais </a:t>
            </a:r>
          </a:p>
          <a:p>
            <a:pPr marL="53280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Ineficiência tributária no pagamento a PJ em razão da incidência de PIS/COFINS (com alíquotas combinadas de 9,25%; Decreto nº 8.426/1515)</a:t>
            </a:r>
          </a:p>
          <a:p>
            <a:pPr marL="990000" lvl="2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t-BR" altLang="pt-BR" sz="18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6" name="TextBox 17">
            <a:extLst>
              <a:ext uri="{FF2B5EF4-FFF2-40B4-BE49-F238E27FC236}">
                <a16:creationId xmlns:a16="http://schemas.microsoft.com/office/drawing/2014/main" id="{A25EB79F-DD36-4023-904F-EF2BEAC61760}"/>
              </a:ext>
            </a:extLst>
          </p:cNvPr>
          <p:cNvSpPr txBox="1"/>
          <p:nvPr/>
        </p:nvSpPr>
        <p:spPr>
          <a:xfrm>
            <a:off x="255952" y="1218374"/>
            <a:ext cx="8715329" cy="39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Tratamento de participações societárias</a:t>
            </a:r>
            <a:endParaRPr lang="pt-BR" sz="1800" b="1" u="sng" dirty="0">
              <a:solidFill>
                <a:srgbClr val="595959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444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46231" y="1806200"/>
            <a:ext cx="8806181" cy="444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Pessoas Jurídicas / Juros sobre capital próprio (JCP) </a:t>
            </a: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(cont.)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Calculada pela variação da Taxa de Juros a Longo Prazo (TJLP) aplicada sobre o saldo de determinadas contas do patrimônio líquido no início do período:</a:t>
            </a:r>
          </a:p>
          <a:p>
            <a:pPr marL="28440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Contas do PL</a:t>
            </a: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: capital social; reservas de capital; reservas de lucros; ações em tesouraria; e prejuízos acumulados (artigo 75 da Instrução Normativa nº 1.700/17).</a:t>
            </a:r>
          </a:p>
          <a:p>
            <a:pPr marL="53280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Cálculo </a:t>
            </a:r>
            <a:r>
              <a:rPr lang="pt-BR" altLang="pt-BR" sz="1800" i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pro rata</a:t>
            </a: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 sobre os acréscimos ou decréscimos ocorridos durante o período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Cálculo deve observar determinados limites (dos dois valores, o maior):</a:t>
            </a:r>
          </a:p>
          <a:p>
            <a:pPr marL="28440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a)</a:t>
            </a: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 50% (cinquenta por cento) do lucro líquido do exercício antes da dedução dos juros, caso estes sejam contabilizados como despesa; ou</a:t>
            </a:r>
          </a:p>
          <a:p>
            <a:pPr marL="28440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b)</a:t>
            </a: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 50% (cinquenta por cento) do somatório dos lucros acumulados e reservas de lucros.</a:t>
            </a:r>
          </a:p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pt-BR" altLang="pt-BR" sz="18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4" name="TextBox 17">
            <a:extLst>
              <a:ext uri="{FF2B5EF4-FFF2-40B4-BE49-F238E27FC236}">
                <a16:creationId xmlns:a16="http://schemas.microsoft.com/office/drawing/2014/main" id="{A25EB79F-DD36-4023-904F-EF2BEAC61760}"/>
              </a:ext>
            </a:extLst>
          </p:cNvPr>
          <p:cNvSpPr txBox="1"/>
          <p:nvPr/>
        </p:nvSpPr>
        <p:spPr>
          <a:xfrm>
            <a:off x="255952" y="1218374"/>
            <a:ext cx="8715329" cy="39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Tratamento de participações societárias</a:t>
            </a:r>
            <a:endParaRPr lang="pt-BR" sz="1800" b="1" u="sng" dirty="0">
              <a:solidFill>
                <a:srgbClr val="595959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8383" y="6150059"/>
            <a:ext cx="8609374" cy="3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*¹ Artigo 9º da Lei nº 9.249/95, conforme alterado pela Lei nº 12.973/14, e artigos 75 e 76 da IN nº 1.700/17</a:t>
            </a:r>
          </a:p>
        </p:txBody>
      </p:sp>
    </p:spTree>
    <p:extLst>
      <p:ext uri="{BB962C8B-B14F-4D97-AF65-F5344CB8AC3E}">
        <p14:creationId xmlns:p14="http://schemas.microsoft.com/office/powerpoint/2010/main" val="1408151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146231" y="1806200"/>
            <a:ext cx="880618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t-BR" sz="1800" dirty="0">
                <a:solidFill>
                  <a:srgbClr val="595959"/>
                </a:solidFill>
                <a:cs typeface="Times New Roman" panose="02020603050405020304" pitchFamily="18" charset="0"/>
              </a:rPr>
              <a:t>Atos jurídicos típicos e atípicos que buscam viabilizar negócios envolvendo participações societárias, com diferentes objetivos empresariais</a:t>
            </a:r>
          </a:p>
          <a:p>
            <a:pPr marL="53280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Alienação / aquisição de negócios</a:t>
            </a:r>
          </a:p>
          <a:p>
            <a:pPr marL="53280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Associação / combinação</a:t>
            </a:r>
          </a:p>
          <a:p>
            <a:pPr marL="53280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Separação / </a:t>
            </a:r>
            <a:r>
              <a:rPr lang="pt-BR" altLang="pt-BR" sz="1800" dirty="0" err="1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desassociação</a:t>
            </a: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6" name="TextBox 17">
            <a:extLst>
              <a:ext uri="{FF2B5EF4-FFF2-40B4-BE49-F238E27FC236}">
                <a16:creationId xmlns:a16="http://schemas.microsoft.com/office/drawing/2014/main" id="{A25EB79F-DD36-4023-904F-EF2BEAC61760}"/>
              </a:ext>
            </a:extLst>
          </p:cNvPr>
          <p:cNvSpPr txBox="1"/>
          <p:nvPr/>
        </p:nvSpPr>
        <p:spPr>
          <a:xfrm>
            <a:off x="255952" y="1218374"/>
            <a:ext cx="8715329" cy="39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Operações societárias</a:t>
            </a:r>
          </a:p>
        </p:txBody>
      </p:sp>
    </p:spTree>
    <p:extLst>
      <p:ext uri="{BB962C8B-B14F-4D97-AF65-F5344CB8AC3E}">
        <p14:creationId xmlns:p14="http://schemas.microsoft.com/office/powerpoint/2010/main" val="12665649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46231" y="1806200"/>
            <a:ext cx="8806181" cy="444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Pessoas Jurídicas / Juros sobre capital próprio (JCP) </a:t>
            </a: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(cont.)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Calculada pela variação da Taxa de Juros a Longo Prazo (TJLP) aplicada sobre o saldo de determinadas contas do patrimônio líquido no início do período:</a:t>
            </a:r>
          </a:p>
          <a:p>
            <a:pPr marL="28440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Contas do PL</a:t>
            </a: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: capital social; reservas de capital; reservas de lucros; ações em tesouraria; e prejuízos acumulados (artigo 75 da Instrução Normativa nº 1.700/17).</a:t>
            </a:r>
          </a:p>
          <a:p>
            <a:pPr marL="53280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Cálculo </a:t>
            </a:r>
            <a:r>
              <a:rPr lang="pt-BR" altLang="pt-BR" sz="1800" i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pro rata</a:t>
            </a: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 sobre os acréscimos ou decréscimos ocorridos durante o período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Cálculo deve observar determinados limites (dos dois valores, o maior):</a:t>
            </a:r>
          </a:p>
          <a:p>
            <a:pPr marL="28440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a)</a:t>
            </a: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 50% (cinquenta por cento) do lucro líquido do exercício antes da dedução dos juros, caso estes sejam contabilizados como despesa; ou</a:t>
            </a:r>
          </a:p>
          <a:p>
            <a:pPr marL="28440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b)</a:t>
            </a: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 50% (cinquenta por cento) do somatório dos lucros acumulados e reservas de lucros.</a:t>
            </a:r>
          </a:p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pt-BR" altLang="pt-BR" sz="18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4" name="TextBox 17">
            <a:extLst>
              <a:ext uri="{FF2B5EF4-FFF2-40B4-BE49-F238E27FC236}">
                <a16:creationId xmlns:a16="http://schemas.microsoft.com/office/drawing/2014/main" id="{A25EB79F-DD36-4023-904F-EF2BEAC61760}"/>
              </a:ext>
            </a:extLst>
          </p:cNvPr>
          <p:cNvSpPr txBox="1"/>
          <p:nvPr/>
        </p:nvSpPr>
        <p:spPr>
          <a:xfrm>
            <a:off x="255952" y="1218374"/>
            <a:ext cx="8715329" cy="39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Tratamento de participações societárias</a:t>
            </a:r>
            <a:endParaRPr lang="pt-BR" sz="1800" b="1" u="sng" dirty="0">
              <a:solidFill>
                <a:srgbClr val="595959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8383" y="6150059"/>
            <a:ext cx="8609374" cy="3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*¹ Artigo 9º da Lei nº 9.249/95, conforme alterado pela Lei nº 12.973/14, e artigos 75 e 76 da IN nº 1.700/17</a:t>
            </a:r>
          </a:p>
        </p:txBody>
      </p:sp>
    </p:spTree>
    <p:extLst>
      <p:ext uri="{BB962C8B-B14F-4D97-AF65-F5344CB8AC3E}">
        <p14:creationId xmlns:p14="http://schemas.microsoft.com/office/powerpoint/2010/main" val="13992159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46231" y="1806200"/>
            <a:ext cx="8806181" cy="444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Pessoas Jurídicas / </a:t>
            </a:r>
            <a:r>
              <a:rPr lang="pt-BR" altLang="pt-BR" sz="1800" b="1" dirty="0">
                <a:solidFill>
                  <a:schemeClr val="accent3">
                    <a:lumMod val="50000"/>
                  </a:schemeClr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Juros sobre capital próprio (JCP) </a:t>
            </a:r>
            <a:r>
              <a:rPr lang="pt-BR" altLang="pt-BR" sz="1800" dirty="0">
                <a:solidFill>
                  <a:schemeClr val="accent3">
                    <a:lumMod val="50000"/>
                  </a:schemeClr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(cont.)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u="sng" dirty="0">
                <a:solidFill>
                  <a:schemeClr val="accent3">
                    <a:lumMod val="50000"/>
                  </a:schemeClr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Exemplo de cálculo</a:t>
            </a:r>
          </a:p>
          <a:p>
            <a:pPr marL="53280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0F2151"/>
              </a:buClr>
              <a:buFont typeface="Arial" panose="020B0604020202020204" pitchFamily="34" charset="0"/>
              <a:buChar char="•"/>
              <a:defRPr/>
            </a:pPr>
            <a:r>
              <a:rPr lang="pt-BR" altLang="pt-BR" sz="1800" dirty="0">
                <a:solidFill>
                  <a:schemeClr val="accent3">
                    <a:lumMod val="50000"/>
                  </a:schemeClr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Patrimônio líquido em 31/12/2017</a:t>
            </a:r>
          </a:p>
          <a:p>
            <a:pPr marL="742950" lvl="1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Tx/>
              <a:buChar char="–"/>
              <a:defRPr/>
            </a:pPr>
            <a:r>
              <a:rPr lang="pt-BR" altLang="pt-BR" sz="1800" kern="0" dirty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Capital s</a:t>
            </a:r>
            <a:r>
              <a:rPr lang="pt-BR" altLang="pt-BR" sz="1800" dirty="0">
                <a:solidFill>
                  <a:schemeClr val="accent3">
                    <a:lumMod val="50000"/>
                  </a:schemeClr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oc</a:t>
            </a:r>
            <a:r>
              <a:rPr lang="pt-BR" altLang="pt-BR" sz="1800" kern="0" dirty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ial integralizado		R$ 1.400.000,00</a:t>
            </a:r>
          </a:p>
          <a:p>
            <a:pPr marL="742950" lvl="1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Tx/>
              <a:buChar char="–"/>
              <a:defRPr/>
            </a:pPr>
            <a:r>
              <a:rPr lang="pt-BR" altLang="pt-BR" sz="1800" kern="0" dirty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Reserva de capital			R$    100.000,00</a:t>
            </a:r>
          </a:p>
          <a:p>
            <a:pPr marL="742950" lvl="1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Tx/>
              <a:buChar char="–"/>
              <a:defRPr/>
            </a:pPr>
            <a:r>
              <a:rPr lang="pt-BR" altLang="pt-BR" sz="1800" kern="0" dirty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Reserva de lucros			R$    700.000,00</a:t>
            </a: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0F2151"/>
              </a:buClr>
              <a:defRPr/>
            </a:pPr>
            <a:r>
              <a:rPr lang="pt-BR" altLang="pt-BR" sz="1800" kern="0" dirty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						</a:t>
            </a:r>
            <a:r>
              <a:rPr lang="pt-BR" altLang="pt-BR" sz="1800" b="1" kern="0" dirty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R$ 2.200.000,00</a:t>
            </a:r>
          </a:p>
          <a:p>
            <a:pPr marL="742950" lvl="1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Tx/>
              <a:buChar char="–"/>
              <a:defRPr/>
            </a:pPr>
            <a:r>
              <a:rPr lang="pt-BR" altLang="pt-BR" sz="1800" kern="0" dirty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TJLP no ano = 6,98%</a:t>
            </a:r>
          </a:p>
          <a:p>
            <a:pPr marL="742950" lvl="1" indent="-2857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Tx/>
              <a:buChar char="–"/>
              <a:defRPr/>
            </a:pPr>
            <a:r>
              <a:rPr lang="pt-BR" altLang="pt-BR" sz="1800" kern="0" dirty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Lucro líquido apurado em 2018, antes da dedução da JCP, do IRPJ e após a dedução da CSLL = R$ 400.000,00 (§3º do art. 75 da IN n. 1.700, de 2017)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t-BR" altLang="pt-BR" sz="1800" dirty="0">
              <a:solidFill>
                <a:schemeClr val="accent3">
                  <a:lumMod val="50000"/>
                </a:schemeClr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4" name="TextBox 17">
            <a:extLst>
              <a:ext uri="{FF2B5EF4-FFF2-40B4-BE49-F238E27FC236}">
                <a16:creationId xmlns:a16="http://schemas.microsoft.com/office/drawing/2014/main" id="{A25EB79F-DD36-4023-904F-EF2BEAC61760}"/>
              </a:ext>
            </a:extLst>
          </p:cNvPr>
          <p:cNvSpPr txBox="1"/>
          <p:nvPr/>
        </p:nvSpPr>
        <p:spPr>
          <a:xfrm>
            <a:off x="255952" y="1218374"/>
            <a:ext cx="8715329" cy="39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Tratamento de participações societárias</a:t>
            </a:r>
            <a:endParaRPr lang="pt-BR" sz="1800" b="1" u="sng" dirty="0">
              <a:solidFill>
                <a:srgbClr val="595959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4716016" y="4653136"/>
            <a:ext cx="1800200" cy="0"/>
          </a:xfrm>
          <a:prstGeom prst="line">
            <a:avLst/>
          </a:prstGeom>
          <a:ln w="190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82315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46231" y="1806200"/>
            <a:ext cx="8806181" cy="4428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Pessoas Jurídicas / </a:t>
            </a:r>
            <a:r>
              <a:rPr lang="pt-BR" altLang="pt-BR" sz="1800" b="1" dirty="0">
                <a:solidFill>
                  <a:schemeClr val="accent3">
                    <a:lumMod val="50000"/>
                  </a:schemeClr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Juros sobre capital próprio (JCP) </a:t>
            </a:r>
            <a:r>
              <a:rPr lang="pt-BR" altLang="pt-BR" sz="1800" dirty="0">
                <a:solidFill>
                  <a:schemeClr val="accent3">
                    <a:lumMod val="50000"/>
                  </a:schemeClr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(cont.)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u="sng" dirty="0">
                <a:solidFill>
                  <a:schemeClr val="accent3">
                    <a:lumMod val="50000"/>
                  </a:schemeClr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Exemplo de cálculo</a:t>
            </a:r>
            <a:r>
              <a:rPr lang="pt-BR" altLang="pt-BR" sz="1200" dirty="0">
                <a:solidFill>
                  <a:schemeClr val="accent3">
                    <a:lumMod val="50000"/>
                  </a:schemeClr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 (cont.)</a:t>
            </a:r>
          </a:p>
          <a:p>
            <a:pPr marL="284400" lvl="0" algn="just">
              <a:spcBef>
                <a:spcPts val="600"/>
              </a:spcBef>
              <a:buClr>
                <a:srgbClr val="0F2151"/>
              </a:buClr>
            </a:pPr>
            <a:r>
              <a:rPr lang="pt-BR" altLang="pt-BR" sz="1800" b="1" kern="0" dirty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A)</a:t>
            </a:r>
            <a:r>
              <a:rPr lang="pt-BR" altLang="pt-BR" sz="1800" kern="0" dirty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 Cálculo A: </a:t>
            </a:r>
          </a:p>
          <a:p>
            <a:pPr marL="284400" lvl="0" algn="just">
              <a:spcBef>
                <a:spcPts val="600"/>
              </a:spcBef>
              <a:buClr>
                <a:srgbClr val="0F2151"/>
              </a:buClr>
            </a:pPr>
            <a:r>
              <a:rPr lang="pt-BR" altLang="pt-BR" sz="1800" kern="0" dirty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6,98% X 2.200.000 = 153.560</a:t>
            </a:r>
          </a:p>
          <a:p>
            <a:pPr marL="284400" lvl="0" algn="just">
              <a:spcBef>
                <a:spcPts val="600"/>
              </a:spcBef>
              <a:buClr>
                <a:srgbClr val="0F2151"/>
              </a:buClr>
            </a:pPr>
            <a:r>
              <a:rPr lang="pt-BR" altLang="pt-BR" sz="1800" b="1" kern="0" dirty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B) </a:t>
            </a:r>
            <a:r>
              <a:rPr lang="pt-BR" altLang="pt-BR" sz="1800" kern="0" dirty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Cálculo B: </a:t>
            </a:r>
          </a:p>
          <a:p>
            <a:pPr marL="284400" lvl="0" algn="just">
              <a:spcBef>
                <a:spcPts val="600"/>
              </a:spcBef>
              <a:buClr>
                <a:srgbClr val="0F2151"/>
              </a:buClr>
            </a:pPr>
            <a:r>
              <a:rPr lang="pt-BR" altLang="pt-BR" sz="1800" kern="0" dirty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50% do lucro líquido do período = 50% X 400.000 = 200.000</a:t>
            </a:r>
          </a:p>
          <a:p>
            <a:pPr marL="284400" lvl="0" algn="just">
              <a:spcBef>
                <a:spcPts val="600"/>
              </a:spcBef>
              <a:buClr>
                <a:srgbClr val="0F2151"/>
              </a:buClr>
            </a:pPr>
            <a:r>
              <a:rPr lang="pt-BR" altLang="pt-BR" sz="1800" b="1" kern="0" dirty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C) </a:t>
            </a:r>
            <a:r>
              <a:rPr lang="pt-BR" altLang="pt-BR" sz="1800" kern="0" dirty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Cálculo C: </a:t>
            </a:r>
          </a:p>
          <a:p>
            <a:pPr marL="284400" lvl="0" algn="just">
              <a:spcBef>
                <a:spcPts val="600"/>
              </a:spcBef>
              <a:buClr>
                <a:srgbClr val="0F2151"/>
              </a:buClr>
            </a:pPr>
            <a:r>
              <a:rPr lang="pt-BR" altLang="pt-BR" sz="1800" kern="0" dirty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50% do saldo de lucros acumulados e reservas de lucro = 50% X 700.000 = 350.000</a:t>
            </a:r>
          </a:p>
          <a:p>
            <a:pPr marL="284400" lvl="0" algn="just">
              <a:spcBef>
                <a:spcPts val="600"/>
              </a:spcBef>
              <a:buClr>
                <a:srgbClr val="0F2151"/>
              </a:buClr>
              <a:buFont typeface="Wingdings" panose="05000000000000000000" pitchFamily="2" charset="2"/>
              <a:buChar char="§"/>
            </a:pPr>
            <a:endParaRPr lang="pt-BR" altLang="pt-BR" sz="1800" kern="0" dirty="0">
              <a:solidFill>
                <a:schemeClr val="accent3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marL="284400" lvl="0" algn="just">
              <a:spcBef>
                <a:spcPts val="600"/>
              </a:spcBef>
            </a:pPr>
            <a:r>
              <a:rPr lang="pt-BR" altLang="pt-BR" sz="1800" kern="0" dirty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JCP = valor “A”, limitado ao maior valor entre “B” e “C”</a:t>
            </a:r>
          </a:p>
          <a:p>
            <a:pPr marL="284400" lvl="0" algn="just">
              <a:spcBef>
                <a:spcPts val="600"/>
              </a:spcBef>
            </a:pPr>
            <a:r>
              <a:rPr lang="pt-BR" altLang="pt-BR" sz="1800" b="1" u="sng" kern="0" dirty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Portanto, JCP = 153.560</a:t>
            </a:r>
            <a:r>
              <a:rPr lang="pt-BR" altLang="pt-BR" sz="1800" b="1" kern="0" dirty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t-BR" altLang="pt-BR" sz="1800" dirty="0">
              <a:solidFill>
                <a:schemeClr val="accent3">
                  <a:lumMod val="50000"/>
                </a:schemeClr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4" name="TextBox 17">
            <a:extLst>
              <a:ext uri="{FF2B5EF4-FFF2-40B4-BE49-F238E27FC236}">
                <a16:creationId xmlns:a16="http://schemas.microsoft.com/office/drawing/2014/main" id="{A25EB79F-DD36-4023-904F-EF2BEAC61760}"/>
              </a:ext>
            </a:extLst>
          </p:cNvPr>
          <p:cNvSpPr txBox="1"/>
          <p:nvPr/>
        </p:nvSpPr>
        <p:spPr>
          <a:xfrm>
            <a:off x="255952" y="1218374"/>
            <a:ext cx="8715329" cy="39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Tratamento de participações societárias</a:t>
            </a:r>
            <a:endParaRPr lang="pt-BR" sz="1800" b="1" u="sng" dirty="0">
              <a:solidFill>
                <a:srgbClr val="595959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7195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7">
            <a:extLst>
              <a:ext uri="{FF2B5EF4-FFF2-40B4-BE49-F238E27FC236}">
                <a16:creationId xmlns:a16="http://schemas.microsoft.com/office/drawing/2014/main" id="{A25EB79F-DD36-4023-904F-EF2BEAC61760}"/>
              </a:ext>
            </a:extLst>
          </p:cNvPr>
          <p:cNvSpPr txBox="1"/>
          <p:nvPr/>
        </p:nvSpPr>
        <p:spPr>
          <a:xfrm>
            <a:off x="255952" y="1218374"/>
            <a:ext cx="8715329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Tratamento de ativos que </a:t>
            </a:r>
            <a:r>
              <a:rPr lang="pt-BR" sz="1800" b="1" u="sng" dirty="0">
                <a:solidFill>
                  <a:srgbClr val="595959"/>
                </a:solidFill>
                <a:cs typeface="Times New Roman" panose="02020603050405020304" pitchFamily="18" charset="0"/>
              </a:rPr>
              <a:t>não</a:t>
            </a: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 participações societárias</a:t>
            </a:r>
            <a:endParaRPr lang="pt-BR" sz="1800" b="1" u="sng" dirty="0">
              <a:solidFill>
                <a:srgbClr val="595959"/>
              </a:solidFill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6231" y="1806200"/>
            <a:ext cx="8806181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Adquirente Pessoa Jurídica</a:t>
            </a:r>
          </a:p>
          <a:p>
            <a:pPr marL="28575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O custo de aquisição poderá ser depreciado, amortizado ou exaurido, de acordo com a natureza dos ativos adquiridos, e poderá gerar despesas dedutíveis.</a:t>
            </a:r>
          </a:p>
          <a:p>
            <a:pPr marL="28575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 aquisição de ativos poderá dar ensejo ao aproveitamento de créditos de PIS, COFINS, ICMS e IPI, dependendo (a) do modelo de aquisição, (b) da natureza dos ativos adquiridos e (c) do tratamento tributário dado por quem alienou.</a:t>
            </a:r>
          </a:p>
          <a:p>
            <a:pPr marL="28575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Na aquisição de ativos que compõem um fundo de comércio, o adquirente será responsável integral, se o vendedor encerrar suas atividades; ou subsidiário, caso o vendedor continue ou inicie novas atividades em 6 meses.*¹ Há discussões acerca da extensão dessa responsabilidade.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58383" y="6093296"/>
            <a:ext cx="8609374" cy="294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*¹ Base legal: art. 133, CTN.</a:t>
            </a:r>
          </a:p>
        </p:txBody>
      </p:sp>
    </p:spTree>
    <p:extLst>
      <p:ext uri="{BB962C8B-B14F-4D97-AF65-F5344CB8AC3E}">
        <p14:creationId xmlns:p14="http://schemas.microsoft.com/office/powerpoint/2010/main" val="2216671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 bwMode="auto">
          <a:xfrm>
            <a:off x="1052171" y="2495065"/>
            <a:ext cx="7076169" cy="115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840" tIns="35920" rIns="71840" bIns="35920" anchor="ctr"/>
          <a:lstStyle>
            <a:lvl1pPr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Aft>
                <a:spcPts val="1200"/>
              </a:spcAft>
              <a:defRPr/>
            </a:pPr>
            <a:r>
              <a:rPr lang="pt-BR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Obrigado!</a:t>
            </a:r>
            <a:endParaRPr lang="pt-BR" sz="28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015386" y="3561807"/>
            <a:ext cx="7149737" cy="2290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840" tIns="35920" rIns="71840" bIns="35920" anchor="t"/>
          <a:lstStyle>
            <a:lvl1pPr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50000"/>
              </a:lnSpc>
              <a:defRPr/>
            </a:pPr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Monitores Pós-Graduação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Gustavo Lian Haddad / glhaddad@usp.br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Diego </a:t>
            </a:r>
            <a:r>
              <a:rPr lang="pt-BR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Aubin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Miguita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dmiguita@vbso.com.br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Monitor Graduação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Vitor Manuel F. de L. Castro / vitor.manuel.castro@usp.br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Apresentação atualizada pelos monitores em Abril de 2019</a:t>
            </a:r>
          </a:p>
        </p:txBody>
      </p:sp>
    </p:spTree>
    <p:extLst>
      <p:ext uri="{BB962C8B-B14F-4D97-AF65-F5344CB8AC3E}">
        <p14:creationId xmlns:p14="http://schemas.microsoft.com/office/powerpoint/2010/main" val="233949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146231" y="1806200"/>
            <a:ext cx="8806181" cy="28807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Exemplos: </a:t>
            </a:r>
          </a:p>
          <a:p>
            <a:pPr marL="53280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Compra e venda de participações societárias</a:t>
            </a:r>
          </a:p>
          <a:p>
            <a:pPr marL="53280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Aumento de capital / subscrição de ações</a:t>
            </a:r>
          </a:p>
          <a:p>
            <a:pPr marL="53280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Incorporação / Incorporação de ações</a:t>
            </a:r>
          </a:p>
          <a:p>
            <a:pPr marL="53280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Cisão</a:t>
            </a:r>
          </a:p>
          <a:p>
            <a:pPr marL="53280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Fusão</a:t>
            </a:r>
          </a:p>
          <a:p>
            <a:pPr marL="53280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Redução de capital / resgate / liquidação</a:t>
            </a:r>
          </a:p>
        </p:txBody>
      </p:sp>
      <p:sp>
        <p:nvSpPr>
          <p:cNvPr id="16" name="TextBox 17">
            <a:extLst>
              <a:ext uri="{FF2B5EF4-FFF2-40B4-BE49-F238E27FC236}">
                <a16:creationId xmlns:a16="http://schemas.microsoft.com/office/drawing/2014/main" id="{A25EB79F-DD36-4023-904F-EF2BEAC61760}"/>
              </a:ext>
            </a:extLst>
          </p:cNvPr>
          <p:cNvSpPr txBox="1"/>
          <p:nvPr/>
        </p:nvSpPr>
        <p:spPr>
          <a:xfrm>
            <a:off x="255952" y="1218374"/>
            <a:ext cx="8715329" cy="39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Operações societárias</a:t>
            </a:r>
            <a:endParaRPr lang="pt-BR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592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146231" y="1806200"/>
            <a:ext cx="8806181" cy="28807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Regime tributário varia de acordo com:</a:t>
            </a:r>
          </a:p>
          <a:p>
            <a:pPr marL="532800" lvl="1" indent="-34290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Atributos das partes envolvidas:</a:t>
            </a:r>
          </a:p>
          <a:p>
            <a:pPr marL="990000" lvl="2" indent="-34290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Pessoas físicas;</a:t>
            </a:r>
          </a:p>
          <a:p>
            <a:pPr marL="990000" lvl="2" indent="-34290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Pessoas jurídicas;</a:t>
            </a:r>
          </a:p>
          <a:p>
            <a:pPr marL="990000" lvl="2" indent="-34290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Não Residentes;</a:t>
            </a:r>
          </a:p>
          <a:p>
            <a:pPr marL="532800" lvl="1" indent="-34290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Natureza e objetivos da operação</a:t>
            </a:r>
          </a:p>
          <a:p>
            <a:pPr marL="532800" lvl="1" indent="-34290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i="1" dirty="0" err="1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Ratio</a:t>
            </a:r>
            <a:r>
              <a:rPr lang="pt-BR" altLang="pt-BR" sz="1800" i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 legis </a:t>
            </a: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e motivos extrafiscais </a:t>
            </a:r>
          </a:p>
        </p:txBody>
      </p:sp>
      <p:sp>
        <p:nvSpPr>
          <p:cNvPr id="16" name="TextBox 17">
            <a:extLst>
              <a:ext uri="{FF2B5EF4-FFF2-40B4-BE49-F238E27FC236}">
                <a16:creationId xmlns:a16="http://schemas.microsoft.com/office/drawing/2014/main" id="{A25EB79F-DD36-4023-904F-EF2BEAC61760}"/>
              </a:ext>
            </a:extLst>
          </p:cNvPr>
          <p:cNvSpPr txBox="1"/>
          <p:nvPr/>
        </p:nvSpPr>
        <p:spPr>
          <a:xfrm>
            <a:off x="255952" y="1218374"/>
            <a:ext cx="8715329" cy="39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Operações societárias</a:t>
            </a:r>
            <a:endParaRPr lang="pt-BR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735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auto">
          <a:xfrm>
            <a:off x="1403648" y="3068960"/>
            <a:ext cx="6361036" cy="1206484"/>
          </a:xfrm>
          <a:prstGeom prst="rect">
            <a:avLst/>
          </a:prstGeom>
          <a:noFill/>
          <a:ln w="9525" cap="flat" cmpd="sng" algn="ctr">
            <a:noFill/>
            <a:prstDash val="solid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pt-BR" sz="1800" b="1" kern="0" dirty="0">
                <a:solidFill>
                  <a:srgbClr val="C0002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Impactos de transações com </a:t>
            </a:r>
          </a:p>
          <a:p>
            <a:pPr marL="0" marR="0" lvl="0" indent="0" algn="ctr" defTabSz="4572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pt-BR" sz="1800" b="1" kern="0" dirty="0">
                <a:solidFill>
                  <a:srgbClr val="C0002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 ativos do negócio e participações societárias</a:t>
            </a:r>
          </a:p>
          <a:p>
            <a:pPr marL="0" marR="0" lvl="0" indent="0" algn="ctr" defTabSz="4572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rgbClr val="C00026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Perspectiva do </a:t>
            </a:r>
            <a:r>
              <a:rPr kumimoji="0" lang="pt-BR" sz="1600" b="0" i="0" u="sng" strike="noStrike" kern="0" cap="none" spc="0" normalizeH="0" baseline="0" noProof="0" dirty="0">
                <a:ln>
                  <a:noFill/>
                </a:ln>
                <a:solidFill>
                  <a:srgbClr val="C00026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alienante</a:t>
            </a:r>
          </a:p>
        </p:txBody>
      </p:sp>
    </p:spTree>
    <p:extLst>
      <p:ext uri="{BB962C8B-B14F-4D97-AF65-F5344CB8AC3E}">
        <p14:creationId xmlns:p14="http://schemas.microsoft.com/office/powerpoint/2010/main" val="1542384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7">
            <a:extLst>
              <a:ext uri="{FF2B5EF4-FFF2-40B4-BE49-F238E27FC236}">
                <a16:creationId xmlns:a16="http://schemas.microsoft.com/office/drawing/2014/main" id="{A25EB79F-DD36-4023-904F-EF2BEAC61760}"/>
              </a:ext>
            </a:extLst>
          </p:cNvPr>
          <p:cNvSpPr txBox="1"/>
          <p:nvPr/>
        </p:nvSpPr>
        <p:spPr>
          <a:xfrm>
            <a:off x="255952" y="1218374"/>
            <a:ext cx="8715329" cy="39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Aspectos tributários para o </a:t>
            </a:r>
            <a:r>
              <a:rPr lang="pt-BR" sz="1800" b="1" u="sng" dirty="0">
                <a:solidFill>
                  <a:srgbClr val="595959"/>
                </a:solidFill>
                <a:cs typeface="Times New Roman" panose="02020603050405020304" pitchFamily="18" charset="0"/>
              </a:rPr>
              <a:t>alienante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6231" y="1806200"/>
            <a:ext cx="8806181" cy="329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Os aspectos tributários aplicáveis aos alienantes variam de acordo com:</a:t>
            </a:r>
          </a:p>
          <a:p>
            <a:pPr marL="53280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Quem está alienando:</a:t>
            </a:r>
          </a:p>
          <a:p>
            <a:pPr marL="990000" lvl="2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Pessoa física</a:t>
            </a:r>
          </a:p>
          <a:p>
            <a:pPr marL="990000" lvl="2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Pessoa jurídica</a:t>
            </a:r>
          </a:p>
          <a:p>
            <a:pPr marL="990000" lvl="2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Não Residente</a:t>
            </a:r>
          </a:p>
          <a:p>
            <a:pPr marL="53280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Objeto da alienação:</a:t>
            </a:r>
          </a:p>
          <a:p>
            <a:pPr marL="990000" lvl="2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Ativos do negócio</a:t>
            </a:r>
          </a:p>
          <a:p>
            <a:pPr marL="990000" lvl="2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Participações societárias</a:t>
            </a:r>
          </a:p>
        </p:txBody>
      </p:sp>
    </p:spTree>
    <p:extLst>
      <p:ext uri="{BB962C8B-B14F-4D97-AF65-F5344CB8AC3E}">
        <p14:creationId xmlns:p14="http://schemas.microsoft.com/office/powerpoint/2010/main" val="2350763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7">
            <a:extLst>
              <a:ext uri="{FF2B5EF4-FFF2-40B4-BE49-F238E27FC236}">
                <a16:creationId xmlns:a16="http://schemas.microsoft.com/office/drawing/2014/main" id="{A25EB79F-DD36-4023-904F-EF2BEAC61760}"/>
              </a:ext>
            </a:extLst>
          </p:cNvPr>
          <p:cNvSpPr txBox="1"/>
          <p:nvPr/>
        </p:nvSpPr>
        <p:spPr>
          <a:xfrm>
            <a:off x="255952" y="1218374"/>
            <a:ext cx="8715329" cy="39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Aspectos tributários para o </a:t>
            </a:r>
            <a:r>
              <a:rPr lang="pt-BR" sz="1800" b="1" u="sng" dirty="0">
                <a:solidFill>
                  <a:srgbClr val="595959"/>
                </a:solidFill>
                <a:cs typeface="Times New Roman" panose="02020603050405020304" pitchFamily="18" charset="0"/>
              </a:rPr>
              <a:t>alienante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6231" y="1806200"/>
            <a:ext cx="8806181" cy="3954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Alienante Pessoa Física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O ganho de capital auferido por PF na alienação de ativos está sujeito ao IRPF</a:t>
            </a:r>
          </a:p>
          <a:p>
            <a:pPr marL="53280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O ganho de capital é o resultado obtido na alienação de bens ou direitos, calculado pela diferença entre preço de venda (valor de alienação) e o custo de aquisição</a:t>
            </a:r>
          </a:p>
          <a:p>
            <a:pPr marL="53280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Para as pessoas físicas, o custo de aquisição é aquele constante de sua DIRPF *¹</a:t>
            </a:r>
          </a:p>
          <a:p>
            <a:pPr marL="53280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t-BR" altLang="pt-BR" sz="18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53280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t-BR" altLang="pt-BR" sz="1800" dirty="0">
              <a:solidFill>
                <a:srgbClr val="595959"/>
              </a:solidFill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53280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As pessoas físicas são tributadas no regime de caixa. Se parcela do preço de venda for depositada em uma conta-garantia, essa parcela somente será tributada na sua liberação</a:t>
            </a:r>
          </a:p>
          <a:p>
            <a:pPr marL="53280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 tributação das pessoas físicas é definitiva (não há tributação na DIRPF)</a:t>
            </a:r>
          </a:p>
        </p:txBody>
      </p:sp>
      <p:sp>
        <p:nvSpPr>
          <p:cNvPr id="5" name="Rectangle 4"/>
          <p:cNvSpPr/>
          <p:nvPr/>
        </p:nvSpPr>
        <p:spPr>
          <a:xfrm>
            <a:off x="644703" y="3938804"/>
            <a:ext cx="7874411" cy="426300"/>
          </a:xfrm>
          <a:prstGeom prst="rect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11560" y="3919277"/>
            <a:ext cx="7992888" cy="328555"/>
          </a:xfrm>
          <a:prstGeom prst="rect">
            <a:avLst/>
          </a:prstGeom>
        </p:spPr>
        <p:txBody>
          <a:bodyPr/>
          <a:lstStyle>
            <a:lvl1pPr marL="270000" indent="-270000" algn="just" defTabSz="457200" rtl="0" eaLnBrk="1" latinLnBrk="0" hangingPunct="1">
              <a:lnSpc>
                <a:spcPct val="121000"/>
              </a:lnSpc>
              <a:spcBef>
                <a:spcPts val="0"/>
              </a:spcBef>
              <a:spcAft>
                <a:spcPts val="900"/>
              </a:spcAft>
              <a:buFont typeface="Wingdings" panose="05000000000000000000" pitchFamily="2" charset="2"/>
              <a:buChar char="§"/>
              <a:tabLst>
                <a:tab pos="270000" algn="l"/>
              </a:tabLst>
              <a:defRPr lang="en-US" sz="135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40000" indent="-270000" algn="just" defTabSz="457200" rtl="0" eaLnBrk="1" latinLnBrk="0" hangingPunct="1">
              <a:lnSpc>
                <a:spcPct val="121000"/>
              </a:lnSpc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  <a:tabLst>
                <a:tab pos="540000" algn="l"/>
              </a:tabLst>
              <a:defRPr lang="en-US" sz="12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09625" indent="-269081" algn="just" defTabSz="457200" rtl="0" eaLnBrk="1" latinLnBrk="0" hangingPunct="1">
              <a:lnSpc>
                <a:spcPct val="121000"/>
              </a:lnSpc>
              <a:spcBef>
                <a:spcPts val="0"/>
              </a:spcBef>
              <a:spcAft>
                <a:spcPts val="900"/>
              </a:spcAft>
              <a:buFont typeface="Courier New" panose="02070309020205020404" pitchFamily="49" charset="0"/>
              <a:buChar char="o"/>
              <a:tabLst>
                <a:tab pos="810000" algn="l"/>
              </a:tabLst>
              <a:defRPr lang="en-US" sz="105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1" indent="0" algn="just" defTabSz="457200" rtl="0" eaLnBrk="1" fontAlgn="auto" latinLnBrk="0" hangingPunct="1">
              <a:lnSpc>
                <a:spcPct val="121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>
                <a:tab pos="270000" algn="l"/>
              </a:tabLst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Ganho de capital = Valor de Alienação (-) Custo de Aquisição do bem ou direito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8383" y="6093296"/>
            <a:ext cx="8609374" cy="294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*¹ Declaração do Imposto sobre a Renda da Pessoa Física (“DIRPF”).</a:t>
            </a:r>
          </a:p>
        </p:txBody>
      </p:sp>
    </p:spTree>
    <p:extLst>
      <p:ext uri="{BB962C8B-B14F-4D97-AF65-F5344CB8AC3E}">
        <p14:creationId xmlns:p14="http://schemas.microsoft.com/office/powerpoint/2010/main" val="2943213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7">
            <a:extLst>
              <a:ext uri="{FF2B5EF4-FFF2-40B4-BE49-F238E27FC236}">
                <a16:creationId xmlns:a16="http://schemas.microsoft.com/office/drawing/2014/main" id="{A25EB79F-DD36-4023-904F-EF2BEAC61760}"/>
              </a:ext>
            </a:extLst>
          </p:cNvPr>
          <p:cNvSpPr txBox="1"/>
          <p:nvPr/>
        </p:nvSpPr>
        <p:spPr>
          <a:xfrm>
            <a:off x="255952" y="1218374"/>
            <a:ext cx="8715329" cy="39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Aspectos tributários para o </a:t>
            </a:r>
            <a:r>
              <a:rPr lang="pt-BR" sz="1800" b="1" u="sng" dirty="0">
                <a:solidFill>
                  <a:srgbClr val="595959"/>
                </a:solidFill>
                <a:cs typeface="Times New Roman" panose="02020603050405020304" pitchFamily="18" charset="0"/>
              </a:rPr>
              <a:t>alienante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6231" y="1806200"/>
            <a:ext cx="8806181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b="1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Alienante Pessoa Física </a:t>
            </a: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(cont.)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A partir de 2017 aplicam-se alíquotas progressivas de IRPF sobre o ganho de capital.*¹</a:t>
            </a:r>
          </a:p>
          <a:p>
            <a:pPr marL="53280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altLang="pt-BR" sz="1800" dirty="0">
                <a:solidFill>
                  <a:srgbClr val="595959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No caso de alienação em partes, o ganho auferido na segunda operação deve ser somado ao da primeira para determinação da alíquota aplicável (caso a segunda operação ocorra até o final do ano-calendário seguinte ao da primeira operação).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306" y="3906492"/>
            <a:ext cx="7396619" cy="1922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8383" y="6093296"/>
            <a:ext cx="8609374" cy="294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*¹ Base legal: art. 153, II, RIR/18.</a:t>
            </a:r>
          </a:p>
        </p:txBody>
      </p:sp>
    </p:spTree>
    <p:extLst>
      <p:ext uri="{BB962C8B-B14F-4D97-AF65-F5344CB8AC3E}">
        <p14:creationId xmlns:p14="http://schemas.microsoft.com/office/powerpoint/2010/main" val="1921553226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alizar design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A5A5A5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10174</TotalTime>
  <Words>3271</Words>
  <Application>Microsoft Office PowerPoint</Application>
  <PresentationFormat>Apresentação na tela (4:3)</PresentationFormat>
  <Paragraphs>352</Paragraphs>
  <Slides>34</Slides>
  <Notes>33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34</vt:i4>
      </vt:variant>
    </vt:vector>
  </HeadingPairs>
  <TitlesOfParts>
    <vt:vector size="42" baseType="lpstr">
      <vt:lpstr>ＭＳ Ｐゴシック</vt:lpstr>
      <vt:lpstr>Arial</vt:lpstr>
      <vt:lpstr>Calibri</vt:lpstr>
      <vt:lpstr>Symbol</vt:lpstr>
      <vt:lpstr>Times New Roman</vt:lpstr>
      <vt:lpstr>Verdana</vt:lpstr>
      <vt:lpstr>Wingdings</vt:lpstr>
      <vt:lpstr>Personalizar design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Perdido Brother 's Corporation©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IMPOSTO DE RENDA - PESSOAS FÍSICAS</dc:title>
  <dc:creator>Evandro</dc:creator>
  <cp:lastModifiedBy>Lucas Adam Martinez Faria</cp:lastModifiedBy>
  <cp:revision>761</cp:revision>
  <cp:lastPrinted>2019-04-23T18:33:22Z</cp:lastPrinted>
  <dcterms:created xsi:type="dcterms:W3CDTF">2000-08-13T15:03:49Z</dcterms:created>
  <dcterms:modified xsi:type="dcterms:W3CDTF">2020-02-28T17:31:10Z</dcterms:modified>
</cp:coreProperties>
</file>