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9" r:id="rId11"/>
    <p:sldId id="264" r:id="rId12"/>
    <p:sldId id="266" r:id="rId13"/>
    <p:sldId id="268" r:id="rId14"/>
    <p:sldId id="267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96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39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00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24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67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22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82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9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13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94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04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9309-71C0-4E71-862E-F5FD48A5A3C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465D8-0056-49CA-8ECA-94009D854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9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561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Valor Inicial </a:t>
            </a:r>
          </a:p>
          <a:p>
            <a:r>
              <a:rPr lang="pt-BR" dirty="0" smtClean="0"/>
              <a:t>incorporar a variação Percentual</a:t>
            </a:r>
          </a:p>
          <a:p>
            <a:r>
              <a:rPr lang="pt-BR" dirty="0" smtClean="0"/>
              <a:t>Valor Inicial (1 + Variação Percentual)</a:t>
            </a:r>
          </a:p>
          <a:p>
            <a:r>
              <a:rPr lang="pt-BR" dirty="0" smtClean="0"/>
              <a:t>Valor Inicial de 200</a:t>
            </a:r>
          </a:p>
          <a:p>
            <a:r>
              <a:rPr lang="pt-BR" dirty="0" smtClean="0"/>
              <a:t>Variação Percentual ano seguinte = 5%</a:t>
            </a:r>
          </a:p>
          <a:p>
            <a:r>
              <a:rPr lang="pt-BR" dirty="0" smtClean="0"/>
              <a:t>200 (1 + 0,05) = 200(1,05) = 210</a:t>
            </a:r>
          </a:p>
          <a:p>
            <a:r>
              <a:rPr lang="pt-BR" dirty="0" smtClean="0"/>
              <a:t>Variação percentual = 10%</a:t>
            </a:r>
          </a:p>
          <a:p>
            <a:r>
              <a:rPr lang="pt-BR" dirty="0" smtClean="0"/>
              <a:t>210 (1 +0,1) = 210(1,1) = 231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6474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Variação Percentual</a:t>
            </a:r>
          </a:p>
          <a:p>
            <a:r>
              <a:rPr lang="pt-BR" dirty="0" smtClean="0"/>
              <a:t>Variação em pontos percentuais</a:t>
            </a:r>
          </a:p>
          <a:p>
            <a:r>
              <a:rPr lang="pt-BR" dirty="0" smtClean="0"/>
              <a:t>Aceleração Inflacionária</a:t>
            </a:r>
          </a:p>
          <a:p>
            <a:r>
              <a:rPr lang="pt-BR" dirty="0" smtClean="0"/>
              <a:t>Outros Pontos: IPC x Deflator do PIB</a:t>
            </a:r>
          </a:p>
          <a:p>
            <a:r>
              <a:rPr lang="pt-BR" dirty="0" smtClean="0"/>
              <a:t>O Preço dos bens importados</a:t>
            </a:r>
          </a:p>
          <a:p>
            <a:r>
              <a:rPr lang="pt-BR" dirty="0" smtClean="0"/>
              <a:t>O IPC pode superestimar a inflação – Efeito Substituição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5937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Trabalhando com Números Índices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Calculando os Índices</a:t>
            </a:r>
          </a:p>
          <a:p>
            <a:r>
              <a:rPr lang="pt-BR" dirty="0" smtClean="0"/>
              <a:t>Mudança de Base</a:t>
            </a:r>
          </a:p>
          <a:p>
            <a:r>
              <a:rPr lang="pt-BR" dirty="0" smtClean="0"/>
              <a:t>Valores Reais e Nominais – Como comparar valores em diferentes épocas (a perda de valor da moeda)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958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Corrigindo Valores pela Inflação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4697" y="2196744"/>
            <a:ext cx="9631680" cy="360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06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de Juros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968136"/>
            <a:ext cx="8727900" cy="416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36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/>
              <a:t>Parte I Capítulo 5</a:t>
            </a:r>
          </a:p>
        </p:txBody>
      </p:sp>
      <p:sp>
        <p:nvSpPr>
          <p:cNvPr id="409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/>
              <a:t>Gremaud, Vasconcellos e Toneto Jr.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7D890E-C034-4EB1-805F-A9FC3C90FDDB}" type="slidenum">
              <a:rPr lang="pt-BR" altLang="pt-BR" sz="1400"/>
              <a:pPr/>
              <a:t>2</a:t>
            </a:fld>
            <a:endParaRPr lang="pt-BR" altLang="pt-BR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pt-BR" altLang="pt-BR" b="1" smtClean="0"/>
              <a:t>Conceitos Básicos (1)</a:t>
            </a:r>
            <a:endParaRPr lang="pt-BR" altLang="pt-BR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41148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300"/>
              </a:spcAft>
            </a:pPr>
            <a:r>
              <a:rPr lang="pt-BR" altLang="pt-BR" sz="3600" b="1">
                <a:solidFill>
                  <a:schemeClr val="tx2"/>
                </a:solidFill>
                <a:latin typeface="Charter BT"/>
              </a:rPr>
              <a:t>Inflação</a:t>
            </a:r>
            <a:r>
              <a:rPr lang="pt-BR" altLang="pt-BR" sz="3600" b="1">
                <a:latin typeface="Charter BT"/>
              </a:rPr>
              <a:t> –</a:t>
            </a:r>
            <a:r>
              <a:rPr lang="pt-BR" altLang="pt-BR" sz="3600">
                <a:latin typeface="Charter BT"/>
              </a:rPr>
              <a:t> aumento generalizado e contínuo do nível geral de preços </a:t>
            </a:r>
          </a:p>
          <a:p>
            <a:pPr lvl="1" algn="just">
              <a:spcAft>
                <a:spcPts val="300"/>
              </a:spcAft>
              <a:buFont typeface="Monotype Sorts" pitchFamily="2" charset="2"/>
              <a:buChar char="å"/>
            </a:pPr>
            <a:r>
              <a:rPr lang="pt-BR" altLang="pt-BR" sz="3200">
                <a:latin typeface="Charter BT"/>
              </a:rPr>
              <a:t> a contrapartida da inflação é a perda do poder aquisitivo da moeda</a:t>
            </a:r>
          </a:p>
          <a:p>
            <a:pPr algn="just">
              <a:spcAft>
                <a:spcPts val="300"/>
              </a:spcAft>
            </a:pPr>
            <a:r>
              <a:rPr lang="pt-BR" altLang="pt-BR" sz="3600" b="1">
                <a:solidFill>
                  <a:schemeClr val="tx2"/>
                </a:solidFill>
                <a:latin typeface="Charter BT"/>
              </a:rPr>
              <a:t>Deflação </a:t>
            </a:r>
            <a:r>
              <a:rPr lang="pt-BR" altLang="pt-BR" sz="3600" b="1">
                <a:latin typeface="Charter BT"/>
              </a:rPr>
              <a:t>–</a:t>
            </a:r>
            <a:r>
              <a:rPr lang="pt-BR" altLang="pt-BR" sz="3600">
                <a:latin typeface="Charter BT"/>
              </a:rPr>
              <a:t> baixa generalizada e contínua do nível geral de preços</a:t>
            </a:r>
          </a:p>
          <a:p>
            <a:pPr lvl="1" algn="just">
              <a:spcAft>
                <a:spcPts val="300"/>
              </a:spcAft>
              <a:buFont typeface="Monotype Sorts" pitchFamily="2" charset="2"/>
              <a:buChar char="å"/>
            </a:pPr>
            <a:r>
              <a:rPr lang="pt-BR" altLang="pt-BR" sz="3200">
                <a:latin typeface="Charter BT"/>
              </a:rPr>
              <a:t> a contrapartida da deflação é o aumento do poder aquisitivo da moeda </a:t>
            </a:r>
            <a:endParaRPr lang="pt-BR" altLang="pt-BR" b="1" smtClean="0">
              <a:latin typeface="Charter BT"/>
            </a:endParaRPr>
          </a:p>
        </p:txBody>
      </p:sp>
    </p:spTree>
    <p:extLst>
      <p:ext uri="{BB962C8B-B14F-4D97-AF65-F5344CB8AC3E}">
        <p14:creationId xmlns:p14="http://schemas.microsoft.com/office/powerpoint/2010/main" val="1669381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/>
              <a:t>Parte I Capítulo 5</a:t>
            </a:r>
          </a:p>
        </p:txBody>
      </p:sp>
      <p:sp>
        <p:nvSpPr>
          <p:cNvPr id="5123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/>
              <a:t>Gremaud, Vasconcellos e Toneto Jr.</a:t>
            </a:r>
          </a:p>
        </p:txBody>
      </p:sp>
      <p:sp>
        <p:nvSpPr>
          <p:cNvPr id="512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826FD6-A157-45F6-891E-1259ADAAD8CD}" type="slidenum">
              <a:rPr lang="pt-BR" altLang="pt-BR" sz="1400"/>
              <a:pPr/>
              <a:t>3</a:t>
            </a:fld>
            <a:endParaRPr lang="pt-BR" altLang="pt-BR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pt-BR" altLang="pt-BR" b="1" smtClean="0"/>
              <a:t>Conceitos Básicos (2)</a:t>
            </a:r>
            <a:endParaRPr lang="pt-BR" altLang="pt-BR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0"/>
            <a:ext cx="9144000" cy="4343400"/>
          </a:xfrm>
        </p:spPr>
        <p:txBody>
          <a:bodyPr>
            <a:normAutofit lnSpcReduction="10000"/>
          </a:bodyPr>
          <a:lstStyle/>
          <a:p>
            <a:pPr>
              <a:spcAft>
                <a:spcPts val="300"/>
              </a:spcAft>
            </a:pPr>
            <a:r>
              <a:rPr lang="pt-BR" altLang="pt-BR" smtClean="0">
                <a:solidFill>
                  <a:schemeClr val="tx2"/>
                </a:solidFill>
                <a:latin typeface="Charter BT"/>
              </a:rPr>
              <a:t>Aceleração inflacionária</a:t>
            </a:r>
            <a:r>
              <a:rPr lang="pt-BR" altLang="pt-BR" smtClean="0">
                <a:latin typeface="Charter BT"/>
              </a:rPr>
              <a:t> – é a elevação da taxa de inflação </a:t>
            </a:r>
          </a:p>
          <a:p>
            <a:pPr lvl="1">
              <a:spcAft>
                <a:spcPts val="300"/>
              </a:spcAft>
            </a:pPr>
            <a:r>
              <a:rPr lang="pt-BR" altLang="pt-BR" smtClean="0">
                <a:latin typeface="Charter BT"/>
              </a:rPr>
              <a:t>elevação dos preços - inflação</a:t>
            </a:r>
          </a:p>
          <a:p>
            <a:pPr lvl="1">
              <a:spcAft>
                <a:spcPts val="300"/>
              </a:spcAft>
            </a:pPr>
            <a:r>
              <a:rPr lang="pt-BR" altLang="pt-BR" smtClean="0">
                <a:latin typeface="Charter BT"/>
              </a:rPr>
              <a:t>elevação da inflação - aceleração inflacionária.</a:t>
            </a:r>
          </a:p>
          <a:p>
            <a:pPr>
              <a:spcAft>
                <a:spcPts val="300"/>
              </a:spcAft>
            </a:pPr>
            <a:r>
              <a:rPr lang="pt-BR" altLang="pt-BR" smtClean="0">
                <a:solidFill>
                  <a:schemeClr val="tx2"/>
                </a:solidFill>
                <a:latin typeface="Charter BT"/>
              </a:rPr>
              <a:t>Hiperinflação</a:t>
            </a:r>
            <a:r>
              <a:rPr lang="pt-BR" altLang="pt-BR" smtClean="0">
                <a:latin typeface="Charter BT"/>
              </a:rPr>
              <a:t> – termo utilizada para designar aumentos muito grandes de preços. </a:t>
            </a:r>
          </a:p>
          <a:p>
            <a:pPr lvl="1">
              <a:spcAft>
                <a:spcPts val="300"/>
              </a:spcAft>
            </a:pPr>
            <a:r>
              <a:rPr lang="pt-BR" altLang="pt-BR" smtClean="0">
                <a:latin typeface="Charter BT"/>
              </a:rPr>
              <a:t> Não há clareza de quanto é este “aumento grande” dos preços (algumas pessoas, p. ex., consideram hiperinflação aumentos de preços de 50% ao mês)</a:t>
            </a:r>
          </a:p>
          <a:p>
            <a:pPr lvl="1">
              <a:spcAft>
                <a:spcPts val="300"/>
              </a:spcAft>
            </a:pPr>
            <a:r>
              <a:rPr lang="pt-BR" altLang="pt-BR" smtClean="0">
                <a:latin typeface="Charter BT"/>
              </a:rPr>
              <a:t>Para outros, a hiperinflação é uma situação onde a moeda perde sua função e é substituída</a:t>
            </a:r>
          </a:p>
          <a:p>
            <a:pPr>
              <a:lnSpc>
                <a:spcPct val="90000"/>
              </a:lnSpc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6598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/>
              <a:t>Parte I Capítulo 5</a:t>
            </a:r>
          </a:p>
        </p:txBody>
      </p:sp>
      <p:sp>
        <p:nvSpPr>
          <p:cNvPr id="6147" name="Espaço Reservado para Rodapé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/>
              <a:t>Gremaud, Vasconcellos e Toneto Jr.</a:t>
            </a:r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7EA361-BD0D-463A-A56D-11704D36A687}" type="slidenum">
              <a:rPr lang="pt-BR" altLang="pt-BR" sz="1400"/>
              <a:pPr/>
              <a:t>4</a:t>
            </a:fld>
            <a:endParaRPr lang="pt-BR" altLang="pt-BR" sz="1400"/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096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95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Preço ao Consumidor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Inflação: Variação do Nível geral de Preços (média da variação dos diversos preços da economia – como calcular)</a:t>
            </a:r>
          </a:p>
          <a:p>
            <a:r>
              <a:rPr lang="pt-BR" dirty="0" smtClean="0"/>
              <a:t>Exemplo: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Qual o erro? Qual a Importância de cada produto na cesta de consumo?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29" y="3419743"/>
            <a:ext cx="6592387" cy="110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7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Preços ao Consumidor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Fixar a Cesta e Calcular o Peso de Cada item – POF – Pesquisa de Orçamento Familiar – Peso de cada produto no orçamento familiar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29" y="3036565"/>
            <a:ext cx="5849046" cy="166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Preços ao Consumidor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Calcular a Média Ponderada da Variação de Preços </a:t>
            </a:r>
          </a:p>
          <a:p>
            <a:r>
              <a:rPr lang="pt-BR" dirty="0" smtClean="0"/>
              <a:t>π= Somatório da variação do preço de cada bem multiplicado pelo respectivo peso.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989" y="4064177"/>
            <a:ext cx="4800825" cy="120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5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/>
              <a:t>Parte I Capítulo 5</a:t>
            </a:r>
          </a:p>
        </p:txBody>
      </p:sp>
      <p:sp>
        <p:nvSpPr>
          <p:cNvPr id="15363" name="Espaço Reservado para Rodapé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/>
              <a:t>Gremaud, Vasconcellos e Toneto Jr.</a:t>
            </a:r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0EDAFC-A9BB-4D9B-BAAF-CE2CEBA02CF3}" type="slidenum">
              <a:rPr lang="pt-BR" altLang="pt-BR" sz="1400"/>
              <a:pPr/>
              <a:t>8</a:t>
            </a:fld>
            <a:endParaRPr lang="pt-BR" altLang="pt-BR" sz="1400"/>
          </a:p>
        </p:txBody>
      </p:sp>
      <p:graphicFrame>
        <p:nvGraphicFramePr>
          <p:cNvPr id="153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336748"/>
              </p:ext>
            </p:extLst>
          </p:nvPr>
        </p:nvGraphicFramePr>
        <p:xfrm>
          <a:off x="627017" y="1371600"/>
          <a:ext cx="9812383" cy="4567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m de bitmap" r:id="rId3" imgW="6001588" imgH="2276793" progId="Paint.Picture">
                  <p:embed/>
                </p:oleObj>
              </mc:Choice>
              <mc:Fallback>
                <p:oleObj name="Imagem de bitmap" r:id="rId3" imgW="6001588" imgH="2276793" progId="Paint.Picture">
                  <p:embed/>
                  <p:pic>
                    <p:nvPicPr>
                      <p:cNvPr id="1536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17" y="1371600"/>
                        <a:ext cx="9812383" cy="4567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416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Preços ao Consumidor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Índice de preços:</a:t>
            </a:r>
          </a:p>
          <a:p>
            <a:pPr lvl="1"/>
            <a:r>
              <a:rPr lang="pt-BR" dirty="0" smtClean="0"/>
              <a:t>IPC (t) = (Valor da cesta no ano t/Valor da cesta ano Base) x 100</a:t>
            </a:r>
          </a:p>
          <a:p>
            <a:pPr lvl="1"/>
            <a:r>
              <a:rPr lang="pt-BR" dirty="0" smtClean="0"/>
              <a:t>Taxa de Inflação entre o ano 0 e o ano t– Variação Percentual do IPC </a:t>
            </a:r>
          </a:p>
          <a:p>
            <a:pPr lvl="1"/>
            <a:r>
              <a:rPr lang="pt-BR" dirty="0" smtClean="0"/>
              <a:t>(IPC(t) – IPC(0))/IPC(0)</a:t>
            </a:r>
          </a:p>
          <a:p>
            <a:pPr lvl="1"/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829" y="3502878"/>
            <a:ext cx="3801640" cy="280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18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463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Charter BT</vt:lpstr>
      <vt:lpstr>Monotype Sorts</vt:lpstr>
      <vt:lpstr>Times New Roman</vt:lpstr>
      <vt:lpstr>Tema do Office</vt:lpstr>
      <vt:lpstr>Imagem de bitmap</vt:lpstr>
      <vt:lpstr>Apresentação do PowerPoint</vt:lpstr>
      <vt:lpstr>Conceitos Básicos (1)</vt:lpstr>
      <vt:lpstr>Conceitos Básicos (2)</vt:lpstr>
      <vt:lpstr>Apresentação do PowerPoint</vt:lpstr>
      <vt:lpstr>Índice de Preço ao Consumidor</vt:lpstr>
      <vt:lpstr>Índice de Preços ao Consumidor</vt:lpstr>
      <vt:lpstr>Índice de Preços ao Consumidor</vt:lpstr>
      <vt:lpstr>Apresentação do PowerPoint</vt:lpstr>
      <vt:lpstr>Índice de Preços ao Consumidor</vt:lpstr>
      <vt:lpstr>Apresentação do PowerPoint</vt:lpstr>
      <vt:lpstr>Alguns conceitos</vt:lpstr>
      <vt:lpstr>Trabalhando com Números Índices</vt:lpstr>
      <vt:lpstr>Corrigindo Valores pela Inflação</vt:lpstr>
      <vt:lpstr>Taxa de Juros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Windows User</cp:lastModifiedBy>
  <cp:revision>11</cp:revision>
  <dcterms:created xsi:type="dcterms:W3CDTF">2020-09-03T10:54:07Z</dcterms:created>
  <dcterms:modified xsi:type="dcterms:W3CDTF">2020-09-03T15:38:48Z</dcterms:modified>
</cp:coreProperties>
</file>