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8" r:id="rId7"/>
    <p:sldId id="265" r:id="rId8"/>
    <p:sldId id="269" r:id="rId9"/>
    <p:sldId id="270" r:id="rId10"/>
    <p:sldId id="272" r:id="rId11"/>
    <p:sldId id="274" r:id="rId12"/>
    <p:sldId id="275" r:id="rId13"/>
    <p:sldId id="276" r:id="rId14"/>
    <p:sldId id="277"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96969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CAE6D479-C8E6-4BC3-8059-00A733419D4B}"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39464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AE6D479-C8E6-4BC3-8059-00A733419D4B}"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2099791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AE6D479-C8E6-4BC3-8059-00A733419D4B}"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231953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AE6D479-C8E6-4BC3-8059-00A733419D4B}"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255793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CAE6D479-C8E6-4BC3-8059-00A733419D4B}" type="datetimeFigureOut">
              <a:rPr lang="pt-BR" smtClean="0"/>
              <a:t>09/05/2017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44141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CAE6D479-C8E6-4BC3-8059-00A733419D4B}" type="datetimeFigureOut">
              <a:rPr lang="pt-BR" smtClean="0"/>
              <a:t>09/05/2017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323724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CAE6D479-C8E6-4BC3-8059-00A733419D4B}" type="datetimeFigureOut">
              <a:rPr lang="pt-BR" smtClean="0"/>
              <a:t>09/05/2017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24637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CAE6D479-C8E6-4BC3-8059-00A733419D4B}" type="datetimeFigureOut">
              <a:rPr lang="pt-BR" smtClean="0"/>
              <a:t>09/05/2017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8173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AE6D479-C8E6-4BC3-8059-00A733419D4B}" type="datetimeFigureOut">
              <a:rPr lang="pt-BR" smtClean="0"/>
              <a:t>09/05/2017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356954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CAE6D479-C8E6-4BC3-8059-00A733419D4B}" type="datetimeFigureOut">
              <a:rPr lang="pt-BR" smtClean="0"/>
              <a:t>09/05/2017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2767144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CAE6D479-C8E6-4BC3-8059-00A733419D4B}" type="datetimeFigureOut">
              <a:rPr lang="pt-BR" smtClean="0"/>
              <a:t>09/05/2017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B4091DD-9F47-46DE-A8BC-A10916AE0FD8}" type="slidenum">
              <a:rPr lang="pt-BR" smtClean="0"/>
              <a:t>‹nº›</a:t>
            </a:fld>
            <a:endParaRPr lang="pt-BR"/>
          </a:p>
        </p:txBody>
      </p:sp>
    </p:spTree>
    <p:extLst>
      <p:ext uri="{BB962C8B-B14F-4D97-AF65-F5344CB8AC3E}">
        <p14:creationId xmlns:p14="http://schemas.microsoft.com/office/powerpoint/2010/main" val="37974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6D479-C8E6-4BC3-8059-00A733419D4B}" type="datetimeFigureOut">
              <a:rPr lang="pt-BR" smtClean="0"/>
              <a:t>09/05/2017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091DD-9F47-46DE-A8BC-A10916AE0FD8}" type="slidenum">
              <a:rPr lang="pt-BR" smtClean="0"/>
              <a:t>‹nº›</a:t>
            </a:fld>
            <a:endParaRPr lang="pt-BR"/>
          </a:p>
        </p:txBody>
      </p:sp>
    </p:spTree>
    <p:extLst>
      <p:ext uri="{BB962C8B-B14F-4D97-AF65-F5344CB8AC3E}">
        <p14:creationId xmlns:p14="http://schemas.microsoft.com/office/powerpoint/2010/main" val="3778774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0.png"/><Relationship Id="rId17" Type="http://schemas.openxmlformats.org/officeDocument/2006/relationships/image" Target="../media/image21.svg"/><Relationship Id="rId2" Type="http://schemas.openxmlformats.org/officeDocument/2006/relationships/image" Target="../media/image5.png"/><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5.svg"/><Relationship Id="rId5" Type="http://schemas.openxmlformats.org/officeDocument/2006/relationships/image" Target="../media/image9.svg"/><Relationship Id="rId15" Type="http://schemas.openxmlformats.org/officeDocument/2006/relationships/image" Target="../media/image19.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13.svg"/><Relationship Id="rId1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0"/>
            <a:ext cx="12192000" cy="6858000"/>
          </a:xfrm>
          <a:prstGeom prst="rect">
            <a:avLst/>
          </a:prstGeom>
          <a:blipFill dpi="0" rotWithShape="1">
            <a:blip r:embed="rId2">
              <a:alphaModFix amt="46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524000" y="-42083"/>
            <a:ext cx="9144000" cy="2387600"/>
          </a:xfrm>
        </p:spPr>
        <p:txBody>
          <a:bodyPr/>
          <a:lstStyle/>
          <a:p>
            <a:r>
              <a:rPr lang="pt-BR" b="1" dirty="0"/>
              <a:t>Síntese do diagnóstico com trabalhadores da Ambev</a:t>
            </a:r>
          </a:p>
        </p:txBody>
      </p:sp>
      <p:sp>
        <p:nvSpPr>
          <p:cNvPr id="3" name="Subtítulo 2"/>
          <p:cNvSpPr>
            <a:spLocks noGrp="1"/>
          </p:cNvSpPr>
          <p:nvPr>
            <p:ph type="subTitle" idx="1"/>
          </p:nvPr>
        </p:nvSpPr>
        <p:spPr>
          <a:xfrm>
            <a:off x="1524000" y="3210054"/>
            <a:ext cx="9144000" cy="1655762"/>
          </a:xfrm>
        </p:spPr>
        <p:txBody>
          <a:bodyPr/>
          <a:lstStyle/>
          <a:p>
            <a:r>
              <a:rPr lang="pt-BR" b="1" dirty="0"/>
              <a:t>Sociologia aplicada à administração</a:t>
            </a:r>
          </a:p>
          <a:p>
            <a:r>
              <a:rPr lang="pt-BR" b="1" dirty="0"/>
              <a:t>FEA-RP/USP – Prof. Dra. Valquíria Padilha</a:t>
            </a:r>
          </a:p>
          <a:p>
            <a:endParaRPr lang="pt-BR" dirty="0"/>
          </a:p>
        </p:txBody>
      </p:sp>
      <p:pic>
        <p:nvPicPr>
          <p:cNvPr id="4" name="Imagem 3"/>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a:off x="10137913" y="5062710"/>
            <a:ext cx="2264414" cy="2264414"/>
          </a:xfrm>
          <a:prstGeom prst="rect">
            <a:avLst/>
          </a:prstGeom>
        </p:spPr>
      </p:pic>
      <p:sp>
        <p:nvSpPr>
          <p:cNvPr id="6" name="CaixaDeTexto 5"/>
          <p:cNvSpPr txBox="1"/>
          <p:nvPr/>
        </p:nvSpPr>
        <p:spPr>
          <a:xfrm>
            <a:off x="783774" y="4936413"/>
            <a:ext cx="4165600" cy="1938992"/>
          </a:xfrm>
          <a:prstGeom prst="rect">
            <a:avLst/>
          </a:prstGeom>
          <a:noFill/>
        </p:spPr>
        <p:txBody>
          <a:bodyPr wrap="square" rtlCol="0">
            <a:spAutoFit/>
          </a:bodyPr>
          <a:lstStyle/>
          <a:p>
            <a:r>
              <a:rPr lang="pt-BR" sz="2400" b="1" dirty="0"/>
              <a:t>Eduardo Garcia Filho</a:t>
            </a:r>
          </a:p>
          <a:p>
            <a:r>
              <a:rPr lang="pt-BR" sz="2400" b="1" dirty="0"/>
              <a:t>Fernando Diaz </a:t>
            </a:r>
            <a:r>
              <a:rPr lang="pt-BR" sz="2400" b="1" dirty="0" err="1"/>
              <a:t>Barati</a:t>
            </a:r>
            <a:endParaRPr lang="pt-BR" sz="2400" b="1" dirty="0"/>
          </a:p>
          <a:p>
            <a:r>
              <a:rPr lang="pt-BR" sz="2400" b="1" dirty="0"/>
              <a:t>Pedro </a:t>
            </a:r>
            <a:r>
              <a:rPr lang="pt-BR" sz="2400" b="1" dirty="0" err="1"/>
              <a:t>Antonio</a:t>
            </a:r>
            <a:r>
              <a:rPr lang="pt-BR" sz="2400" b="1" dirty="0"/>
              <a:t> Miguel</a:t>
            </a:r>
          </a:p>
          <a:p>
            <a:r>
              <a:rPr lang="pt-BR" sz="2400" b="1" dirty="0"/>
              <a:t>Pedro </a:t>
            </a:r>
            <a:r>
              <a:rPr lang="pt-BR" sz="2400" b="1" dirty="0" err="1"/>
              <a:t>Cristovão</a:t>
            </a:r>
            <a:r>
              <a:rPr lang="pt-BR" sz="2400" b="1" dirty="0"/>
              <a:t> </a:t>
            </a:r>
            <a:r>
              <a:rPr lang="pt-BR" sz="2400" b="1" dirty="0" err="1"/>
              <a:t>Cussioli</a:t>
            </a:r>
            <a:endParaRPr lang="pt-BR" sz="2400" b="1" dirty="0"/>
          </a:p>
          <a:p>
            <a:endParaRPr lang="pt-BR" sz="2400" b="1" dirty="0"/>
          </a:p>
        </p:txBody>
      </p:sp>
    </p:spTree>
    <p:extLst>
      <p:ext uri="{BB962C8B-B14F-4D97-AF65-F5344CB8AC3E}">
        <p14:creationId xmlns:p14="http://schemas.microsoft.com/office/powerpoint/2010/main" val="173205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t>
            </a:r>
          </a:p>
        </p:txBody>
      </p:sp>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	</a:t>
            </a:r>
          </a:p>
        </p:txBody>
      </p:sp>
      <p:sp>
        <p:nvSpPr>
          <p:cNvPr id="14" name="Espaço Reservado para Texto 3"/>
          <p:cNvSpPr txBox="1">
            <a:spLocks/>
          </p:cNvSpPr>
          <p:nvPr/>
        </p:nvSpPr>
        <p:spPr>
          <a:xfrm>
            <a:off x="744583" y="2860455"/>
            <a:ext cx="3539539" cy="3438353"/>
          </a:xfrm>
          <a:prstGeom prst="rect">
            <a:avLst/>
          </a:prstGeom>
        </p:spPr>
        <p:txBody>
          <a:bodyPr vert="horz" lIns="91440" tIns="45720" rIns="91440" bIns="45720" rtlCol="0" anchor="t">
            <a:normAutofit fontScale="62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3800" b="1" dirty="0"/>
              <a:t>Banco de horas (Limite, acompanhamento e gestão) </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rPr>
              <a:t>A gestão do banco de horas feita pela AMBEV é falha. A uma implicação legal que não permite que os funcionários façam mais do que 2h extras por dia, porém isso ocorre na realidade. Há também uma crítica em relação ao sistema de banco de horas. Os funcionários prefeririam ser remunerados em vez de ter suas horas contabilizadas em um banco de horas. </a:t>
            </a: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Institucionalizar uma requisição formal para funcionários poderem realizar horas extras quando necessárias </a:t>
            </a: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endParaRPr lang="pt-BR" sz="1800" dirty="0">
              <a:solidFill>
                <a:sysClr val="windowText" lastClr="000000">
                  <a:lumMod val="75000"/>
                  <a:lumOff val="25000"/>
                </a:sysClr>
              </a:solidFill>
              <a:latin typeface="Century Gothic"/>
            </a:endParaRP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rPr>
              <a:t>Diretor de RH e Diretor Financeiro</a:t>
            </a:r>
          </a:p>
        </p:txBody>
      </p:sp>
      <p:sp>
        <p:nvSpPr>
          <p:cNvPr id="9"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10" name="Retângulo 9"/>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2" name="CaixaDeTexto 11"/>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9</a:t>
            </a:r>
          </a:p>
        </p:txBody>
      </p:sp>
    </p:spTree>
    <p:extLst>
      <p:ext uri="{BB962C8B-B14F-4D97-AF65-F5344CB8AC3E}">
        <p14:creationId xmlns:p14="http://schemas.microsoft.com/office/powerpoint/2010/main" val="1605373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t>
            </a:r>
          </a:p>
        </p:txBody>
      </p:sp>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	</a:t>
            </a:r>
          </a:p>
        </p:txBody>
      </p:sp>
      <p:sp>
        <p:nvSpPr>
          <p:cNvPr id="14" name="Espaço Reservado para Texto 3"/>
          <p:cNvSpPr txBox="1">
            <a:spLocks/>
          </p:cNvSpPr>
          <p:nvPr/>
        </p:nvSpPr>
        <p:spPr>
          <a:xfrm>
            <a:off x="744583" y="2860456"/>
            <a:ext cx="3539539" cy="3064282"/>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2600" b="1" dirty="0"/>
              <a:t>Equilíbrio entre trabalho e vida privada</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rPr>
              <a:t>Há uma queixa de não conseguir se desligar totalmente do trabalho</a:t>
            </a:r>
            <a:r>
              <a:rPr lang="pt-BR" sz="2200" dirty="0">
                <a:solidFill>
                  <a:sysClr val="windowText" lastClr="000000">
                    <a:lumMod val="75000"/>
                    <a:lumOff val="25000"/>
                  </a:sysClr>
                </a:solidFill>
                <a:latin typeface="Century Gothic"/>
              </a:rPr>
              <a:t>, o que prejudica a vida social dos trabalhadores</a:t>
            </a:r>
            <a:endPar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Mudar a cultura da empresa em relação ao enaltecimento do perfil </a:t>
            </a:r>
            <a:r>
              <a:rPr lang="pt-BR" sz="1800" i="1" dirty="0">
                <a:solidFill>
                  <a:sysClr val="windowText" lastClr="000000">
                    <a:lumMod val="75000"/>
                    <a:lumOff val="25000"/>
                  </a:sysClr>
                </a:solidFill>
                <a:latin typeface="Century Gothic"/>
              </a:rPr>
              <a:t>workaholic</a:t>
            </a:r>
            <a:r>
              <a:rPr lang="pt-BR" sz="1800" dirty="0">
                <a:solidFill>
                  <a:sysClr val="windowText" lastClr="000000">
                    <a:lumMod val="75000"/>
                    <a:lumOff val="25000"/>
                  </a:sysClr>
                </a:solidFill>
                <a:latin typeface="Century Gothic"/>
              </a:rPr>
              <a:t> </a:t>
            </a: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rPr>
              <a:t>Gerente das áreas</a:t>
            </a:r>
          </a:p>
        </p:txBody>
      </p:sp>
      <p:sp>
        <p:nvSpPr>
          <p:cNvPr id="9"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10" name="Retângulo 9"/>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2" name="CaixaDeTexto 11"/>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10</a:t>
            </a:r>
          </a:p>
        </p:txBody>
      </p:sp>
    </p:spTree>
    <p:extLst>
      <p:ext uri="{BB962C8B-B14F-4D97-AF65-F5344CB8AC3E}">
        <p14:creationId xmlns:p14="http://schemas.microsoft.com/office/powerpoint/2010/main" val="1744805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t>
            </a:r>
          </a:p>
        </p:txBody>
      </p:sp>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	</a:t>
            </a:r>
          </a:p>
        </p:txBody>
      </p:sp>
      <p:sp>
        <p:nvSpPr>
          <p:cNvPr id="14" name="Espaço Reservado para Texto 3"/>
          <p:cNvSpPr txBox="1">
            <a:spLocks/>
          </p:cNvSpPr>
          <p:nvPr/>
        </p:nvSpPr>
        <p:spPr>
          <a:xfrm>
            <a:off x="744583" y="2860456"/>
            <a:ext cx="3539539" cy="3064282"/>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2400" b="1" dirty="0">
                <a:solidFill>
                  <a:sysClr val="windowText" lastClr="000000">
                    <a:lumMod val="75000"/>
                    <a:lumOff val="25000"/>
                  </a:sysClr>
                </a:solidFill>
                <a:latin typeface="Century Gothic"/>
              </a:rPr>
              <a:t>Relacionamento interpessoal falho</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rPr>
              <a:t>Segundo uma entrevistada, as pessoas não estão dispostas a ajudar quando requisitadas</a:t>
            </a: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Criação de uma diretriz que estimula a relação interpessoal formal entre os membros das áreas</a:t>
            </a: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Exemplo: almoços, </a:t>
            </a:r>
            <a:r>
              <a:rPr lang="pt-BR" sz="1800" dirty="0" err="1">
                <a:solidFill>
                  <a:sysClr val="windowText" lastClr="000000">
                    <a:lumMod val="75000"/>
                    <a:lumOff val="25000"/>
                  </a:sysClr>
                </a:solidFill>
                <a:latin typeface="Century Gothic"/>
              </a:rPr>
              <a:t>happy</a:t>
            </a:r>
            <a:r>
              <a:rPr lang="pt-BR" sz="1800" dirty="0">
                <a:solidFill>
                  <a:sysClr val="windowText" lastClr="000000">
                    <a:lumMod val="75000"/>
                    <a:lumOff val="25000"/>
                  </a:sysClr>
                </a:solidFill>
                <a:latin typeface="Century Gothic"/>
              </a:rPr>
              <a:t> hour, competições esportivas e semelhantes</a:t>
            </a: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400" dirty="0">
                <a:solidFill>
                  <a:sysClr val="windowText" lastClr="000000">
                    <a:lumMod val="75000"/>
                    <a:lumOff val="25000"/>
                  </a:sysClr>
                </a:solidFill>
                <a:latin typeface="Century Gothic"/>
              </a:rPr>
              <a:t>Diretor de RH</a:t>
            </a: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9"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10" name="Retângulo 9"/>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2" name="CaixaDeTexto 11"/>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11</a:t>
            </a:r>
          </a:p>
        </p:txBody>
      </p:sp>
    </p:spTree>
    <p:extLst>
      <p:ext uri="{BB962C8B-B14F-4D97-AF65-F5344CB8AC3E}">
        <p14:creationId xmlns:p14="http://schemas.microsoft.com/office/powerpoint/2010/main" val="1674298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t>
            </a:r>
          </a:p>
        </p:txBody>
      </p:sp>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	</a:t>
            </a:r>
          </a:p>
        </p:txBody>
      </p:sp>
      <p:sp>
        <p:nvSpPr>
          <p:cNvPr id="14" name="Espaço Reservado para Texto 3"/>
          <p:cNvSpPr txBox="1">
            <a:spLocks/>
          </p:cNvSpPr>
          <p:nvPr/>
        </p:nvSpPr>
        <p:spPr>
          <a:xfrm>
            <a:off x="744583" y="2860455"/>
            <a:ext cx="3539539" cy="3438353"/>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2600" b="1" dirty="0">
                <a:solidFill>
                  <a:sysClr val="windowText" lastClr="000000">
                    <a:lumMod val="75000"/>
                    <a:lumOff val="25000"/>
                  </a:sysClr>
                </a:solidFill>
                <a:latin typeface="Century Gothic"/>
              </a:rPr>
              <a:t>Receio de tirar férias – “Capotamento da área” </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200" dirty="0">
                <a:solidFill>
                  <a:sysClr val="windowText" lastClr="000000">
                    <a:lumMod val="75000"/>
                    <a:lumOff val="25000"/>
                  </a:sysClr>
                </a:solidFill>
                <a:latin typeface="Century Gothic"/>
              </a:rPr>
              <a:t>O funcionário não se sente confortável em tirar férias pelo fato de que suas atividades podem não estar sendo realizadas de maneira correta, gerando um acúmulo de tarefas</a:t>
            </a:r>
            <a:endPar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Planejamento das tarefas a serem realizadas pelo funcionário que substituirá aquele que entrará de férias</a:t>
            </a: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Melhor planejamento do tamanho da equipe </a:t>
            </a: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400" dirty="0">
                <a:solidFill>
                  <a:sysClr val="windowText" lastClr="000000">
                    <a:lumMod val="75000"/>
                    <a:lumOff val="25000"/>
                  </a:sysClr>
                </a:solidFill>
                <a:latin typeface="Century Gothic"/>
              </a:rPr>
              <a:t>Diretor de RH, Diretor da área em questão</a:t>
            </a: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9"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10" name="Retângulo 9"/>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2" name="CaixaDeTexto 11"/>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12</a:t>
            </a:r>
          </a:p>
        </p:txBody>
      </p:sp>
    </p:spTree>
    <p:extLst>
      <p:ext uri="{BB962C8B-B14F-4D97-AF65-F5344CB8AC3E}">
        <p14:creationId xmlns:p14="http://schemas.microsoft.com/office/powerpoint/2010/main" val="266596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t>
            </a:r>
          </a:p>
        </p:txBody>
      </p:sp>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	</a:t>
            </a:r>
          </a:p>
        </p:txBody>
      </p:sp>
      <p:sp>
        <p:nvSpPr>
          <p:cNvPr id="14" name="Espaço Reservado para Texto 3"/>
          <p:cNvSpPr txBox="1">
            <a:spLocks/>
          </p:cNvSpPr>
          <p:nvPr/>
        </p:nvSpPr>
        <p:spPr>
          <a:xfrm>
            <a:off x="744583" y="2860455"/>
            <a:ext cx="3539539" cy="3438353"/>
          </a:xfrm>
          <a:prstGeom prst="rect">
            <a:avLst/>
          </a:prstGeom>
        </p:spPr>
        <p:txBody>
          <a:bodyPr vert="horz" lIns="91440" tIns="45720" rIns="91440" bIns="45720" rtlCol="0" anchor="t">
            <a:normAutofit fontScale="77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3100" b="1" dirty="0">
                <a:solidFill>
                  <a:sysClr val="windowText" lastClr="000000">
                    <a:lumMod val="75000"/>
                    <a:lumOff val="25000"/>
                  </a:sysClr>
                </a:solidFill>
                <a:latin typeface="Century Gothic"/>
              </a:rPr>
              <a:t>Pouco acompanhamento/ treinamento de novos funcionários</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200" dirty="0">
                <a:solidFill>
                  <a:sysClr val="windowText" lastClr="000000">
                    <a:lumMod val="75000"/>
                    <a:lumOff val="25000"/>
                  </a:sysClr>
                </a:solidFill>
                <a:latin typeface="Century Gothic"/>
              </a:rPr>
              <a:t>Não há, na área em questão, um treinamento com método estabelecido previamente e os novos funcionários não conseguem identificar com clareza suas tarefas diárias e metas a serem cumpridas</a:t>
            </a:r>
            <a:endPar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Criação de um método de treinamento padrão e inserção do funcionário na companhia</a:t>
            </a: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Estabelecimento de um responsável por acompanhar a adaptação do novo funcionário</a:t>
            </a: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400" dirty="0">
                <a:solidFill>
                  <a:sysClr val="windowText" lastClr="000000">
                    <a:lumMod val="75000"/>
                    <a:lumOff val="25000"/>
                  </a:sysClr>
                </a:solidFill>
                <a:latin typeface="Century Gothic"/>
              </a:rPr>
              <a:t>Diretor de RH, Gerente da área em questão </a:t>
            </a: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9"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10" name="Retângulo 9"/>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2" name="CaixaDeTexto 11"/>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13</a:t>
            </a:r>
          </a:p>
        </p:txBody>
      </p:sp>
    </p:spTree>
    <p:extLst>
      <p:ext uri="{BB962C8B-B14F-4D97-AF65-F5344CB8AC3E}">
        <p14:creationId xmlns:p14="http://schemas.microsoft.com/office/powerpoint/2010/main" val="53782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0"/>
            <a:ext cx="12192000" cy="6858000"/>
          </a:xfrm>
          <a:prstGeom prst="rect">
            <a:avLst/>
          </a:prstGeom>
          <a:blipFill dpi="0" rotWithShape="1">
            <a:blip r:embed="rId2">
              <a:alphaModFix amt="46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lstStyle/>
          <a:p>
            <a:r>
              <a:rPr lang="pt-BR" b="1" dirty="0"/>
              <a:t>Cronograma do trabalho</a:t>
            </a:r>
          </a:p>
        </p:txBody>
      </p:sp>
      <p:sp>
        <p:nvSpPr>
          <p:cNvPr id="3" name="Espaço Reservado para Conteúdo 2"/>
          <p:cNvSpPr>
            <a:spLocks noGrp="1"/>
          </p:cNvSpPr>
          <p:nvPr>
            <p:ph idx="1"/>
          </p:nvPr>
        </p:nvSpPr>
        <p:spPr>
          <a:solidFill>
            <a:srgbClr val="DAE3F3">
              <a:alpha val="87843"/>
            </a:srgbClr>
          </a:solidFill>
        </p:spPr>
        <p:txBody>
          <a:bodyPr>
            <a:normAutofit fontScale="85000" lnSpcReduction="20000"/>
          </a:bodyPr>
          <a:lstStyle/>
          <a:p>
            <a:r>
              <a:rPr lang="pt-BR" dirty="0"/>
              <a:t>Março e abril de 2017: elaboração da entrevista em sala de aula</a:t>
            </a:r>
          </a:p>
          <a:p>
            <a:r>
              <a:rPr lang="pt-BR" dirty="0"/>
              <a:t>Abril de 2017: visita à Ambev para realização da entrevista</a:t>
            </a:r>
          </a:p>
          <a:p>
            <a:r>
              <a:rPr lang="pt-BR" dirty="0"/>
              <a:t>Grupo de 4 alunos</a:t>
            </a:r>
          </a:p>
          <a:p>
            <a:r>
              <a:rPr lang="pt-BR" dirty="0"/>
              <a:t>Visita previamente agendada sob coordenação do Sr. Gustavo</a:t>
            </a:r>
          </a:p>
          <a:p>
            <a:r>
              <a:rPr lang="pt-BR" dirty="0"/>
              <a:t>Trabalhadores entrevistados:</a:t>
            </a:r>
          </a:p>
          <a:p>
            <a:r>
              <a:rPr lang="pt-BR" dirty="0"/>
              <a:t>Vendas – interno</a:t>
            </a:r>
          </a:p>
          <a:p>
            <a:r>
              <a:rPr lang="pt-BR" dirty="0"/>
              <a:t>Gerentes</a:t>
            </a:r>
          </a:p>
          <a:p>
            <a:r>
              <a:rPr lang="pt-BR" dirty="0"/>
              <a:t>Logística</a:t>
            </a:r>
          </a:p>
          <a:p>
            <a:r>
              <a:rPr lang="pt-BR" dirty="0"/>
              <a:t>Financeiro</a:t>
            </a:r>
          </a:p>
          <a:p>
            <a:r>
              <a:rPr lang="pt-BR" dirty="0"/>
              <a:t>Vendas – apuração de resultados</a:t>
            </a:r>
          </a:p>
          <a:p>
            <a:r>
              <a:rPr lang="pt-BR" dirty="0"/>
              <a:t>Marketing</a:t>
            </a:r>
          </a:p>
          <a:p>
            <a:endParaRPr lang="pt-BR" dirty="0"/>
          </a:p>
        </p:txBody>
      </p:sp>
      <p:pic>
        <p:nvPicPr>
          <p:cNvPr id="5" name="Gráfico 4" descr="Alfinete"/>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5400000">
            <a:off x="2401957" y="4518991"/>
            <a:ext cx="573156" cy="573156"/>
          </a:xfrm>
          <a:prstGeom prst="rect">
            <a:avLst/>
          </a:prstGeom>
        </p:spPr>
      </p:pic>
    </p:spTree>
    <p:extLst>
      <p:ext uri="{BB962C8B-B14F-4D97-AF65-F5344CB8AC3E}">
        <p14:creationId xmlns:p14="http://schemas.microsoft.com/office/powerpoint/2010/main" val="356368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70767"/>
          </a:xfrm>
          <a:solidFill>
            <a:schemeClr val="accent1">
              <a:lumMod val="20000"/>
              <a:lumOff val="80000"/>
            </a:schemeClr>
          </a:solidFill>
        </p:spPr>
        <p:txBody>
          <a:bodyPr/>
          <a:lstStyle/>
          <a:p>
            <a:pPr algn="ctr"/>
            <a:r>
              <a:rPr lang="pt-BR" b="1" dirty="0"/>
              <a:t>Perfil das entrevistadas</a:t>
            </a:r>
          </a:p>
        </p:txBody>
      </p:sp>
      <p:sp>
        <p:nvSpPr>
          <p:cNvPr id="3" name="Espaço Reservado para Conteúdo 2"/>
          <p:cNvSpPr>
            <a:spLocks noGrp="1"/>
          </p:cNvSpPr>
          <p:nvPr>
            <p:ph idx="1"/>
          </p:nvPr>
        </p:nvSpPr>
        <p:spPr>
          <a:xfrm>
            <a:off x="1081977" y="1865381"/>
            <a:ext cx="5043055" cy="4041933"/>
          </a:xfrm>
        </p:spPr>
        <p:txBody>
          <a:bodyPr>
            <a:normAutofit fontScale="92500" lnSpcReduction="10000"/>
          </a:bodyPr>
          <a:lstStyle/>
          <a:p>
            <a:pPr marL="0" indent="0">
              <a:buNone/>
            </a:pPr>
            <a:r>
              <a:rPr lang="pt-BR" dirty="0"/>
              <a:t> </a:t>
            </a:r>
          </a:p>
          <a:p>
            <a:pPr marL="0" indent="0">
              <a:buNone/>
            </a:pPr>
            <a:r>
              <a:rPr lang="pt-BR" dirty="0"/>
              <a:t>Mulher</a:t>
            </a:r>
          </a:p>
          <a:p>
            <a:pPr marL="0" indent="0">
              <a:buNone/>
            </a:pPr>
            <a:r>
              <a:rPr lang="pt-BR" dirty="0"/>
              <a:t>20 anos</a:t>
            </a:r>
          </a:p>
          <a:p>
            <a:pPr marL="0" indent="0">
              <a:buNone/>
            </a:pPr>
            <a:r>
              <a:rPr lang="pt-BR" dirty="0"/>
              <a:t>7 anos de empresa</a:t>
            </a:r>
          </a:p>
          <a:p>
            <a:pPr marL="0" indent="0">
              <a:buNone/>
            </a:pPr>
            <a:r>
              <a:rPr lang="pt-BR" dirty="0"/>
              <a:t>Nunca passou por outra empresa</a:t>
            </a:r>
          </a:p>
          <a:p>
            <a:pPr marL="0" indent="0">
              <a:buNone/>
            </a:pPr>
            <a:r>
              <a:rPr lang="pt-BR" dirty="0"/>
              <a:t>Sempre na mesma área</a:t>
            </a:r>
          </a:p>
          <a:p>
            <a:pPr marL="0" indent="0">
              <a:buNone/>
            </a:pPr>
            <a:r>
              <a:rPr lang="pt-BR" dirty="0"/>
              <a:t>Solteira</a:t>
            </a:r>
          </a:p>
          <a:p>
            <a:pPr marL="0" indent="0">
              <a:buNone/>
            </a:pPr>
            <a:r>
              <a:rPr lang="pt-BR" dirty="0"/>
              <a:t>Superior incompleto</a:t>
            </a:r>
          </a:p>
          <a:p>
            <a:pPr marL="0" indent="0">
              <a:buNone/>
            </a:pPr>
            <a:r>
              <a:rPr lang="pt-BR" dirty="0"/>
              <a:t>R$1.000 - R$3.000</a:t>
            </a:r>
          </a:p>
          <a:p>
            <a:pPr marL="0" indent="0">
              <a:buNone/>
            </a:pPr>
            <a:endParaRPr lang="pt-BR" dirty="0"/>
          </a:p>
          <a:p>
            <a:pPr marL="0" indent="0">
              <a:buNone/>
            </a:pPr>
            <a:endParaRPr lang="pt-BR" dirty="0"/>
          </a:p>
        </p:txBody>
      </p:sp>
      <p:sp>
        <p:nvSpPr>
          <p:cNvPr id="4" name="Espaço Reservado para Conteúdo 2"/>
          <p:cNvSpPr txBox="1">
            <a:spLocks/>
          </p:cNvSpPr>
          <p:nvPr/>
        </p:nvSpPr>
        <p:spPr>
          <a:xfrm>
            <a:off x="6797982" y="1865381"/>
            <a:ext cx="5430980" cy="404193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t-BR" dirty="0"/>
              <a:t> </a:t>
            </a:r>
          </a:p>
          <a:p>
            <a:pPr marL="0" indent="0">
              <a:buNone/>
            </a:pPr>
            <a:r>
              <a:rPr lang="pt-BR" dirty="0"/>
              <a:t>Mulher</a:t>
            </a:r>
          </a:p>
          <a:p>
            <a:pPr marL="0" indent="0">
              <a:buNone/>
            </a:pPr>
            <a:r>
              <a:rPr lang="pt-BR" dirty="0"/>
              <a:t>27 anos</a:t>
            </a:r>
          </a:p>
          <a:p>
            <a:pPr marL="0" indent="0">
              <a:buNone/>
            </a:pPr>
            <a:r>
              <a:rPr lang="pt-BR" dirty="0"/>
              <a:t>3 meses de empresa</a:t>
            </a:r>
          </a:p>
          <a:p>
            <a:pPr marL="0" indent="0">
              <a:buNone/>
            </a:pPr>
            <a:r>
              <a:rPr lang="pt-BR" dirty="0"/>
              <a:t>Já passou por outras empresas</a:t>
            </a:r>
          </a:p>
          <a:p>
            <a:pPr marL="0" indent="0">
              <a:buNone/>
            </a:pPr>
            <a:r>
              <a:rPr lang="pt-BR" dirty="0"/>
              <a:t>Possui experiência em outras áreas</a:t>
            </a:r>
          </a:p>
          <a:p>
            <a:pPr marL="0" indent="0">
              <a:buNone/>
            </a:pPr>
            <a:r>
              <a:rPr lang="pt-BR" dirty="0"/>
              <a:t>Solteira</a:t>
            </a:r>
          </a:p>
          <a:p>
            <a:pPr marL="0" indent="0">
              <a:buNone/>
            </a:pPr>
            <a:r>
              <a:rPr lang="pt-BR" dirty="0"/>
              <a:t>Superior incompleto</a:t>
            </a:r>
          </a:p>
          <a:p>
            <a:pPr marL="0" indent="0">
              <a:buNone/>
            </a:pPr>
            <a:r>
              <a:rPr lang="pt-BR" dirty="0"/>
              <a:t>R$1.000 - R$3.000</a:t>
            </a:r>
          </a:p>
        </p:txBody>
      </p:sp>
      <p:cxnSp>
        <p:nvCxnSpPr>
          <p:cNvPr id="6" name="Conector reto 5"/>
          <p:cNvCxnSpPr>
            <a:cxnSpLocks/>
          </p:cNvCxnSpPr>
          <p:nvPr/>
        </p:nvCxnSpPr>
        <p:spPr>
          <a:xfrm>
            <a:off x="6023427" y="1865381"/>
            <a:ext cx="0" cy="3862387"/>
          </a:xfrm>
          <a:prstGeom prst="line">
            <a:avLst/>
          </a:prstGeom>
          <a:ln/>
        </p:spPr>
        <p:style>
          <a:lnRef idx="1">
            <a:schemeClr val="accent1"/>
          </a:lnRef>
          <a:fillRef idx="0">
            <a:schemeClr val="accent1"/>
          </a:fillRef>
          <a:effectRef idx="0">
            <a:schemeClr val="accent1"/>
          </a:effectRef>
          <a:fontRef idx="minor">
            <a:schemeClr val="tx1"/>
          </a:fontRef>
        </p:style>
      </p:cxnSp>
      <p:sp>
        <p:nvSpPr>
          <p:cNvPr id="8" name="Retângulo 7"/>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0" name="CaixaDeTexto 9"/>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2</a:t>
            </a:r>
          </a:p>
        </p:txBody>
      </p:sp>
      <p:pic>
        <p:nvPicPr>
          <p:cNvPr id="13" name="Gráfico 12" descr="Mulhe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00326" y="2189846"/>
            <a:ext cx="494361" cy="494361"/>
          </a:xfrm>
          <a:prstGeom prst="rect">
            <a:avLst/>
          </a:prstGeom>
        </p:spPr>
      </p:pic>
      <p:pic>
        <p:nvPicPr>
          <p:cNvPr id="14" name="Gráfico 13" descr="Mulhe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338207" y="2189846"/>
            <a:ext cx="494361" cy="494361"/>
          </a:xfrm>
          <a:prstGeom prst="rect">
            <a:avLst/>
          </a:prstGeom>
        </p:spPr>
      </p:pic>
      <p:pic>
        <p:nvPicPr>
          <p:cNvPr id="16" name="Gráfico 15" descr="Crachá de Funcionário"/>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00906" y="3110981"/>
            <a:ext cx="493200" cy="493200"/>
          </a:xfrm>
          <a:prstGeom prst="rect">
            <a:avLst/>
          </a:prstGeom>
        </p:spPr>
      </p:pic>
      <p:pic>
        <p:nvPicPr>
          <p:cNvPr id="17" name="Gráfico 16" descr="Crachá de Funcionário"/>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338787" y="3105693"/>
            <a:ext cx="493200" cy="493200"/>
          </a:xfrm>
          <a:prstGeom prst="rect">
            <a:avLst/>
          </a:prstGeom>
        </p:spPr>
      </p:pic>
      <p:pic>
        <p:nvPicPr>
          <p:cNvPr id="19" name="Gráfico 18" descr="Reunião"/>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338787" y="3563036"/>
            <a:ext cx="493200" cy="493200"/>
          </a:xfrm>
          <a:prstGeom prst="rect">
            <a:avLst/>
          </a:prstGeom>
        </p:spPr>
      </p:pic>
      <p:pic>
        <p:nvPicPr>
          <p:cNvPr id="20" name="Gráfico 19" descr="Reunião"/>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00906" y="3570968"/>
            <a:ext cx="493200" cy="493200"/>
          </a:xfrm>
          <a:prstGeom prst="rect">
            <a:avLst/>
          </a:prstGeom>
        </p:spPr>
      </p:pic>
      <p:pic>
        <p:nvPicPr>
          <p:cNvPr id="22" name="Gráfico 21" descr="Hierarquia"/>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6338787" y="4020379"/>
            <a:ext cx="493200" cy="493200"/>
          </a:xfrm>
          <a:prstGeom prst="rect">
            <a:avLst/>
          </a:prstGeom>
        </p:spPr>
      </p:pic>
      <p:pic>
        <p:nvPicPr>
          <p:cNvPr id="23" name="Gráfico 22" descr="Hierarquia"/>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600906" y="4030955"/>
            <a:ext cx="493200" cy="493200"/>
          </a:xfrm>
          <a:prstGeom prst="rect">
            <a:avLst/>
          </a:prstGeom>
        </p:spPr>
      </p:pic>
      <p:pic>
        <p:nvPicPr>
          <p:cNvPr id="25" name="Gráfico 24" descr="Livros"/>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6338787" y="4935065"/>
            <a:ext cx="493200" cy="493200"/>
          </a:xfrm>
          <a:prstGeom prst="rect">
            <a:avLst/>
          </a:prstGeom>
        </p:spPr>
      </p:pic>
      <p:pic>
        <p:nvPicPr>
          <p:cNvPr id="26" name="Gráfico 25" descr="Livros"/>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600906" y="4950929"/>
            <a:ext cx="493200" cy="493200"/>
          </a:xfrm>
          <a:prstGeom prst="rect">
            <a:avLst/>
          </a:prstGeom>
        </p:spPr>
      </p:pic>
      <p:pic>
        <p:nvPicPr>
          <p:cNvPr id="28" name="Gráfico 27" descr="Anel"/>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338787" y="4477722"/>
            <a:ext cx="493200" cy="493200"/>
          </a:xfrm>
          <a:prstGeom prst="rect">
            <a:avLst/>
          </a:prstGeom>
        </p:spPr>
      </p:pic>
      <p:pic>
        <p:nvPicPr>
          <p:cNvPr id="29" name="Gráfico 28" descr="Anel"/>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00906" y="4490942"/>
            <a:ext cx="493200" cy="493200"/>
          </a:xfrm>
          <a:prstGeom prst="rect">
            <a:avLst/>
          </a:prstGeom>
        </p:spPr>
      </p:pic>
      <p:pic>
        <p:nvPicPr>
          <p:cNvPr id="37" name="Gráfico 36" descr="Dinheiro"/>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6338787" y="5392409"/>
            <a:ext cx="493200" cy="493200"/>
          </a:xfrm>
          <a:prstGeom prst="rect">
            <a:avLst/>
          </a:prstGeom>
        </p:spPr>
      </p:pic>
      <p:pic>
        <p:nvPicPr>
          <p:cNvPr id="38" name="Gráfico 37" descr="Dinheiro"/>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600906" y="5410916"/>
            <a:ext cx="493200" cy="493200"/>
          </a:xfrm>
          <a:prstGeom prst="rect">
            <a:avLst/>
          </a:prstGeom>
        </p:spPr>
      </p:pic>
      <p:pic>
        <p:nvPicPr>
          <p:cNvPr id="40" name="Gráfico 39" descr="Pessoa com Bengala"/>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6338787" y="2691892"/>
            <a:ext cx="493200" cy="493200"/>
          </a:xfrm>
          <a:prstGeom prst="rect">
            <a:avLst/>
          </a:prstGeom>
        </p:spPr>
      </p:pic>
      <p:pic>
        <p:nvPicPr>
          <p:cNvPr id="41" name="Gráfico 40" descr="Pessoa com Bengala"/>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600906" y="2665508"/>
            <a:ext cx="493200" cy="493200"/>
          </a:xfrm>
          <a:prstGeom prst="rect">
            <a:avLst/>
          </a:prstGeom>
        </p:spPr>
      </p:pic>
      <p:sp>
        <p:nvSpPr>
          <p:cNvPr id="42" name="CaixaDeTexto 41"/>
          <p:cNvSpPr txBox="1"/>
          <p:nvPr/>
        </p:nvSpPr>
        <p:spPr>
          <a:xfrm>
            <a:off x="2743196" y="1624470"/>
            <a:ext cx="566057" cy="707886"/>
          </a:xfrm>
          <a:prstGeom prst="rect">
            <a:avLst/>
          </a:prstGeom>
          <a:noFill/>
        </p:spPr>
        <p:txBody>
          <a:bodyPr wrap="square" rtlCol="0">
            <a:spAutoFit/>
          </a:bodyPr>
          <a:lstStyle/>
          <a:p>
            <a:pPr algn="ctr"/>
            <a:r>
              <a:rPr lang="pt-BR" sz="4000" b="1" dirty="0"/>
              <a:t>A</a:t>
            </a:r>
          </a:p>
        </p:txBody>
      </p:sp>
      <p:sp>
        <p:nvSpPr>
          <p:cNvPr id="43" name="CaixaDeTexto 42"/>
          <p:cNvSpPr txBox="1"/>
          <p:nvPr/>
        </p:nvSpPr>
        <p:spPr>
          <a:xfrm>
            <a:off x="8492167" y="1642293"/>
            <a:ext cx="566057" cy="707886"/>
          </a:xfrm>
          <a:prstGeom prst="rect">
            <a:avLst/>
          </a:prstGeom>
          <a:noFill/>
        </p:spPr>
        <p:txBody>
          <a:bodyPr wrap="square" rtlCol="0">
            <a:spAutoFit/>
          </a:bodyPr>
          <a:lstStyle/>
          <a:p>
            <a:pPr algn="ctr"/>
            <a:r>
              <a:rPr lang="pt-BR" sz="4000" b="1" dirty="0"/>
              <a:t>B</a:t>
            </a:r>
          </a:p>
        </p:txBody>
      </p:sp>
    </p:spTree>
    <p:extLst>
      <p:ext uri="{BB962C8B-B14F-4D97-AF65-F5344CB8AC3E}">
        <p14:creationId xmlns:p14="http://schemas.microsoft.com/office/powerpoint/2010/main" val="382013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ixaDeTexto 9"/>
          <p:cNvSpPr txBox="1"/>
          <p:nvPr/>
        </p:nvSpPr>
        <p:spPr>
          <a:xfrm>
            <a:off x="969818" y="1554348"/>
            <a:ext cx="4371439"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pt-BR" sz="2400" dirty="0"/>
              <a:t>ORGANIZAÇÃO DO TRABALHO</a:t>
            </a:r>
          </a:p>
          <a:p>
            <a:pPr marL="285750" indent="-285750">
              <a:lnSpc>
                <a:spcPct val="150000"/>
              </a:lnSpc>
              <a:buFont typeface="Arial" panose="020B0604020202020204" pitchFamily="34" charset="0"/>
              <a:buChar char="•"/>
            </a:pPr>
            <a:r>
              <a:rPr lang="pt-BR" sz="2400" dirty="0"/>
              <a:t>RELAÇÕES DE TRABALHO</a:t>
            </a:r>
          </a:p>
          <a:p>
            <a:pPr marL="285750" indent="-285750">
              <a:lnSpc>
                <a:spcPct val="150000"/>
              </a:lnSpc>
              <a:buFont typeface="Arial" panose="020B0604020202020204" pitchFamily="34" charset="0"/>
              <a:buChar char="•"/>
            </a:pPr>
            <a:r>
              <a:rPr lang="pt-BR" sz="2400" dirty="0"/>
              <a:t>CARGA DE TRABALHO</a:t>
            </a:r>
          </a:p>
          <a:p>
            <a:pPr marL="285750" indent="-285750">
              <a:lnSpc>
                <a:spcPct val="150000"/>
              </a:lnSpc>
              <a:buFont typeface="Arial" panose="020B0604020202020204" pitchFamily="34" charset="0"/>
              <a:buChar char="•"/>
            </a:pPr>
            <a:r>
              <a:rPr lang="pt-BR" sz="2400" dirty="0"/>
              <a:t>RITMO DE TRABALHO</a:t>
            </a:r>
          </a:p>
          <a:p>
            <a:pPr marL="285750" indent="-285750">
              <a:lnSpc>
                <a:spcPct val="150000"/>
              </a:lnSpc>
              <a:buFont typeface="Arial" panose="020B0604020202020204" pitchFamily="34" charset="0"/>
              <a:buChar char="•"/>
            </a:pPr>
            <a:r>
              <a:rPr lang="pt-BR" sz="2400" dirty="0"/>
              <a:t>JORNADA DE TRABALHO</a:t>
            </a:r>
          </a:p>
          <a:p>
            <a:pPr marL="285750" indent="-285750">
              <a:lnSpc>
                <a:spcPct val="150000"/>
              </a:lnSpc>
              <a:buFont typeface="Arial" panose="020B0604020202020204" pitchFamily="34" charset="0"/>
              <a:buChar char="•"/>
            </a:pPr>
            <a:r>
              <a:rPr lang="pt-BR" sz="2400" dirty="0"/>
              <a:t>SALÁRIOS</a:t>
            </a:r>
          </a:p>
        </p:txBody>
      </p:sp>
      <p:sp>
        <p:nvSpPr>
          <p:cNvPr id="3" name="Retângulo 2"/>
          <p:cNvSpPr/>
          <p:nvPr/>
        </p:nvSpPr>
        <p:spPr>
          <a:xfrm>
            <a:off x="6186714" y="1496291"/>
            <a:ext cx="6096000" cy="2805063"/>
          </a:xfrm>
          <a:prstGeom prst="rect">
            <a:avLst/>
          </a:prstGeom>
        </p:spPr>
        <p:txBody>
          <a:bodyPr>
            <a:spAutoFit/>
          </a:bodyPr>
          <a:lstStyle/>
          <a:p>
            <a:pPr marL="285750" indent="-285750">
              <a:lnSpc>
                <a:spcPct val="150000"/>
              </a:lnSpc>
              <a:buFont typeface="Arial" panose="020B0604020202020204" pitchFamily="34" charset="0"/>
              <a:buChar char="•"/>
            </a:pPr>
            <a:r>
              <a:rPr lang="pt-BR" sz="2400" dirty="0"/>
              <a:t>FORMAS DE CONTRATO</a:t>
            </a:r>
          </a:p>
          <a:p>
            <a:pPr marL="285750" indent="-285750">
              <a:lnSpc>
                <a:spcPct val="150000"/>
              </a:lnSpc>
              <a:buFont typeface="Arial" panose="020B0604020202020204" pitchFamily="34" charset="0"/>
              <a:buChar char="•"/>
            </a:pPr>
            <a:r>
              <a:rPr lang="pt-BR" sz="2400" dirty="0"/>
              <a:t>ROTATIVIDADE</a:t>
            </a:r>
          </a:p>
          <a:p>
            <a:pPr marL="285750" indent="-285750">
              <a:lnSpc>
                <a:spcPct val="150000"/>
              </a:lnSpc>
              <a:buFont typeface="Arial" panose="020B0604020202020204" pitchFamily="34" charset="0"/>
              <a:buChar char="•"/>
            </a:pPr>
            <a:r>
              <a:rPr lang="pt-BR" sz="2400" dirty="0"/>
              <a:t>FORMAS DE CONTROLE DO TRABALHO</a:t>
            </a:r>
          </a:p>
          <a:p>
            <a:pPr marL="285750" indent="-285750">
              <a:lnSpc>
                <a:spcPct val="150000"/>
              </a:lnSpc>
              <a:buFont typeface="Arial" panose="020B0604020202020204" pitchFamily="34" charset="0"/>
              <a:buChar char="•"/>
            </a:pPr>
            <a:r>
              <a:rPr lang="pt-BR" sz="2400" dirty="0"/>
              <a:t>EQUILÍBRIO TRABALHO-VIDA PRIVADA</a:t>
            </a:r>
          </a:p>
          <a:p>
            <a:pPr marL="285750" indent="-285750">
              <a:lnSpc>
                <a:spcPct val="150000"/>
              </a:lnSpc>
              <a:buFont typeface="Arial" panose="020B0604020202020204" pitchFamily="34" charset="0"/>
              <a:buChar char="•"/>
            </a:pPr>
            <a:r>
              <a:rPr lang="pt-BR" sz="2400" dirty="0"/>
              <a:t>SAÚDE FÍSICA E PSÍQUICA</a:t>
            </a:r>
          </a:p>
        </p:txBody>
      </p:sp>
      <p:sp>
        <p:nvSpPr>
          <p:cNvPr id="6" name="Retângulo 5"/>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8" name="CaixaDeTexto 7"/>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3</a:t>
            </a:r>
          </a:p>
        </p:txBody>
      </p:sp>
      <p:sp>
        <p:nvSpPr>
          <p:cNvPr id="9"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Categorias analisadas</a:t>
            </a:r>
          </a:p>
        </p:txBody>
      </p:sp>
    </p:spTree>
    <p:extLst>
      <p:ext uri="{BB962C8B-B14F-4D97-AF65-F5344CB8AC3E}">
        <p14:creationId xmlns:p14="http://schemas.microsoft.com/office/powerpoint/2010/main" val="693124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Autonomia e liberdade para dar sugestões e participar de decisões da área</a:t>
            </a:r>
          </a:p>
          <a:p>
            <a:r>
              <a:rPr lang="pt-BR" dirty="0"/>
              <a:t>Programas de reconhecimento </a:t>
            </a:r>
          </a:p>
          <a:p>
            <a:r>
              <a:rPr lang="pt-BR" dirty="0"/>
              <a:t>Liberdade para pausas</a:t>
            </a:r>
          </a:p>
          <a:p>
            <a:r>
              <a:rPr lang="pt-BR" dirty="0"/>
              <a:t>Plano de carreira claro e bem definido – “Ciclo de Gente”</a:t>
            </a:r>
          </a:p>
          <a:p>
            <a:r>
              <a:rPr lang="pt-BR" dirty="0"/>
              <a:t>Monitoramento e controle lastreado pela produtividade</a:t>
            </a:r>
          </a:p>
          <a:p>
            <a:endParaRPr lang="pt-BR" dirty="0"/>
          </a:p>
          <a:p>
            <a:pPr marL="0" indent="0">
              <a:buNone/>
            </a:pPr>
            <a:endParaRPr lang="pt-BR" dirty="0"/>
          </a:p>
        </p:txBody>
      </p:sp>
      <p:sp>
        <p:nvSpPr>
          <p:cNvPr id="6"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Pontos positivos</a:t>
            </a:r>
          </a:p>
        </p:txBody>
      </p:sp>
      <p:sp>
        <p:nvSpPr>
          <p:cNvPr id="7" name="Retângulo 6"/>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9" name="CaixaDeTexto 8"/>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4</a:t>
            </a:r>
          </a:p>
        </p:txBody>
      </p:sp>
    </p:spTree>
    <p:extLst>
      <p:ext uri="{BB962C8B-B14F-4D97-AF65-F5344CB8AC3E}">
        <p14:creationId xmlns:p14="http://schemas.microsoft.com/office/powerpoint/2010/main" val="348713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1825625"/>
            <a:ext cx="4517571" cy="4351338"/>
          </a:xfrm>
        </p:spPr>
        <p:txBody>
          <a:bodyPr>
            <a:normAutofit/>
          </a:bodyPr>
          <a:lstStyle/>
          <a:p>
            <a:pPr marL="0" indent="0">
              <a:buNone/>
            </a:pPr>
            <a:endParaRPr lang="pt-BR" dirty="0"/>
          </a:p>
          <a:p>
            <a:pPr marL="0" indent="0">
              <a:buNone/>
            </a:pPr>
            <a:endParaRPr lang="pt-BR" dirty="0"/>
          </a:p>
        </p:txBody>
      </p:sp>
      <p:sp>
        <p:nvSpPr>
          <p:cNvPr id="4" name="Retângulo 3"/>
          <p:cNvSpPr/>
          <p:nvPr/>
        </p:nvSpPr>
        <p:spPr>
          <a:xfrm>
            <a:off x="6864828" y="1767569"/>
            <a:ext cx="4518000" cy="3000821"/>
          </a:xfrm>
          <a:prstGeom prst="rect">
            <a:avLst/>
          </a:prstGeom>
        </p:spPr>
        <p:txBody>
          <a:bodyPr>
            <a:spAutoFit/>
          </a:bodyPr>
          <a:lstStyle/>
          <a:p>
            <a:r>
              <a:rPr lang="pt-BR" sz="2800" b="1" dirty="0"/>
              <a:t>Financeiro</a:t>
            </a:r>
          </a:p>
          <a:p>
            <a:pPr marL="457200" indent="-457200">
              <a:buFont typeface="Arial" panose="020B0604020202020204" pitchFamily="34" charset="0"/>
              <a:buChar char="•"/>
            </a:pPr>
            <a:r>
              <a:rPr lang="pt-BR" sz="2300" dirty="0"/>
              <a:t>Relacionamento interpessoal falho</a:t>
            </a:r>
          </a:p>
          <a:p>
            <a:pPr marL="457200" indent="-457200">
              <a:buFont typeface="Arial" panose="020B0604020202020204" pitchFamily="34" charset="0"/>
              <a:buChar char="•"/>
            </a:pPr>
            <a:r>
              <a:rPr lang="pt-BR" sz="2300" dirty="0"/>
              <a:t>Receio de tirar férias – “Capotamento da área” </a:t>
            </a:r>
          </a:p>
          <a:p>
            <a:pPr marL="457200" indent="-457200">
              <a:buFont typeface="Arial" panose="020B0604020202020204" pitchFamily="34" charset="0"/>
              <a:buChar char="•"/>
            </a:pPr>
            <a:r>
              <a:rPr lang="pt-BR" sz="2300" dirty="0"/>
              <a:t>Pouco acompanhamento/treinamento de novos funcionários</a:t>
            </a:r>
          </a:p>
        </p:txBody>
      </p:sp>
      <p:cxnSp>
        <p:nvCxnSpPr>
          <p:cNvPr id="6" name="Conector reto 5"/>
          <p:cNvCxnSpPr>
            <a:cxnSpLocks/>
          </p:cNvCxnSpPr>
          <p:nvPr/>
        </p:nvCxnSpPr>
        <p:spPr>
          <a:xfrm>
            <a:off x="6096000" y="1690688"/>
            <a:ext cx="0" cy="4173083"/>
          </a:xfrm>
          <a:prstGeom prst="line">
            <a:avLst/>
          </a:prstGeom>
        </p:spPr>
        <p:style>
          <a:lnRef idx="1">
            <a:schemeClr val="accent1"/>
          </a:lnRef>
          <a:fillRef idx="0">
            <a:schemeClr val="accent1"/>
          </a:fillRef>
          <a:effectRef idx="0">
            <a:schemeClr val="accent1"/>
          </a:effectRef>
          <a:fontRef idx="minor">
            <a:schemeClr val="tx1"/>
          </a:fontRef>
        </p:style>
      </p:cxnSp>
      <p:sp>
        <p:nvSpPr>
          <p:cNvPr id="7" name="Retângulo 6"/>
          <p:cNvSpPr/>
          <p:nvPr/>
        </p:nvSpPr>
        <p:spPr>
          <a:xfrm>
            <a:off x="837771" y="1836964"/>
            <a:ext cx="4518000" cy="3354765"/>
          </a:xfrm>
          <a:prstGeom prst="rect">
            <a:avLst/>
          </a:prstGeom>
        </p:spPr>
        <p:txBody>
          <a:bodyPr>
            <a:spAutoFit/>
          </a:bodyPr>
          <a:lstStyle/>
          <a:p>
            <a:r>
              <a:rPr lang="pt-BR" sz="2800" b="1" dirty="0"/>
              <a:t>AMBEV</a:t>
            </a:r>
          </a:p>
          <a:p>
            <a:pPr marL="457200" indent="-457200">
              <a:buFont typeface="Arial" panose="020B0604020202020204" pitchFamily="34" charset="0"/>
              <a:buChar char="•"/>
            </a:pPr>
            <a:r>
              <a:rPr lang="pt-BR" sz="2300" dirty="0"/>
              <a:t>Metas interdependentes</a:t>
            </a:r>
          </a:p>
          <a:p>
            <a:pPr marL="457200" indent="-457200">
              <a:buFont typeface="Arial" panose="020B0604020202020204" pitchFamily="34" charset="0"/>
              <a:buChar char="•"/>
            </a:pPr>
            <a:r>
              <a:rPr lang="pt-BR" sz="2300" dirty="0"/>
              <a:t>Não há efetividade em resoluções de conflito</a:t>
            </a:r>
          </a:p>
          <a:p>
            <a:pPr marL="457200" indent="-457200">
              <a:buFont typeface="Arial" panose="020B0604020202020204" pitchFamily="34" charset="0"/>
              <a:buChar char="•"/>
            </a:pPr>
            <a:r>
              <a:rPr lang="pt-BR" sz="2300" dirty="0"/>
              <a:t>Salários abaixo da média</a:t>
            </a:r>
          </a:p>
          <a:p>
            <a:pPr marL="457200" indent="-457200">
              <a:buFont typeface="Arial" panose="020B0604020202020204" pitchFamily="34" charset="0"/>
              <a:buChar char="•"/>
            </a:pPr>
            <a:r>
              <a:rPr lang="pt-BR" sz="2300" dirty="0"/>
              <a:t>Banco de horas (Limite, acompanhamento e gestão) </a:t>
            </a:r>
          </a:p>
          <a:p>
            <a:pPr marL="457200" indent="-457200">
              <a:buFont typeface="Arial" panose="020B0604020202020204" pitchFamily="34" charset="0"/>
              <a:buChar char="•"/>
            </a:pPr>
            <a:r>
              <a:rPr lang="pt-BR" sz="2300" dirty="0"/>
              <a:t>Equilíbrio entre trabalho e vida privada</a:t>
            </a:r>
          </a:p>
        </p:txBody>
      </p:sp>
      <p:sp>
        <p:nvSpPr>
          <p:cNvPr id="10"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Pontos a melhorar</a:t>
            </a:r>
          </a:p>
        </p:txBody>
      </p:sp>
      <p:sp>
        <p:nvSpPr>
          <p:cNvPr id="11" name="Retângulo 10"/>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3" name="CaixaDeTexto 12"/>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5</a:t>
            </a:r>
          </a:p>
        </p:txBody>
      </p:sp>
      <p:pic>
        <p:nvPicPr>
          <p:cNvPr id="15" name="Imagem 14"/>
          <p:cNvPicPr>
            <a:picLocks/>
          </p:cNvPicPr>
          <p:nvPr/>
        </p:nvPicPr>
        <p:blipFill>
          <a:blip r:embed="rId2"/>
          <a:stretch>
            <a:fillRect/>
          </a:stretch>
        </p:blipFill>
        <p:spPr>
          <a:xfrm flipH="1">
            <a:off x="344571" y="1825625"/>
            <a:ext cx="493200" cy="493200"/>
          </a:xfrm>
          <a:prstGeom prst="rect">
            <a:avLst/>
          </a:prstGeom>
        </p:spPr>
      </p:pic>
      <p:pic>
        <p:nvPicPr>
          <p:cNvPr id="20" name="Gráfico 19" descr="Moedas"/>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406420" y="1825625"/>
            <a:ext cx="493200" cy="493200"/>
          </a:xfrm>
          <a:prstGeom prst="rect">
            <a:avLst/>
          </a:prstGeom>
        </p:spPr>
      </p:pic>
    </p:spTree>
    <p:extLst>
      <p:ext uri="{BB962C8B-B14F-4D97-AF65-F5344CB8AC3E}">
        <p14:creationId xmlns:p14="http://schemas.microsoft.com/office/powerpoint/2010/main" val="81197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a:t>
            </a:r>
            <a:r>
              <a:rPr kumimoji="0" lang="pt-BR" sz="2400" b="0" i="0" u="none" strike="noStrike" kern="1200" cap="none" spc="0" normalizeH="0" baseline="0" noProof="0" dirty="0">
                <a:ln>
                  <a:noFill/>
                </a:ln>
                <a:solidFill>
                  <a:srgbClr val="B01513"/>
                </a:solidFill>
                <a:effectLst/>
                <a:uLnTx/>
                <a:uFillTx/>
                <a:latin typeface="Century Gothic"/>
                <a:ea typeface="+mn-ea"/>
                <a:cs typeface="+mn-cs"/>
              </a:rPr>
              <a:t>	</a:t>
            </a:r>
          </a:p>
        </p:txBody>
      </p:sp>
      <p:sp>
        <p:nvSpPr>
          <p:cNvPr id="14" name="Espaço Reservado para Texto 3"/>
          <p:cNvSpPr txBox="1">
            <a:spLocks/>
          </p:cNvSpPr>
          <p:nvPr/>
        </p:nvSpPr>
        <p:spPr>
          <a:xfrm>
            <a:off x="744583" y="2860456"/>
            <a:ext cx="3539539" cy="3064282"/>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2600" b="1" dirty="0"/>
              <a:t>Metas interdependentes</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a:buClr>
                <a:srgbClr val="B01513"/>
              </a:buClr>
            </a:pPr>
            <a:r>
              <a:rPr lang="pt-BR" sz="2400" dirty="0">
                <a:solidFill>
                  <a:sysClr val="windowText" lastClr="000000">
                    <a:lumMod val="75000"/>
                    <a:lumOff val="25000"/>
                  </a:sysClr>
                </a:solidFill>
                <a:latin typeface="Century Gothic"/>
              </a:rPr>
              <a:t>As metas, por serem atreladas ao desempenho de outras áreas, geram dificuldades no cumprimento das metas individuais </a:t>
            </a: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endParaRPr kumimoji="0" lang="pt-BR" sz="1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Definição de reuniões periódicas entre os líderes das áreas envolvidas, para gerar alinhamento entre as equipes</a:t>
            </a: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Maximizar a maleabilidade das metas de acordo com o desempenho de cada área individualmente</a:t>
            </a: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400" dirty="0">
                <a:solidFill>
                  <a:sysClr val="windowText" lastClr="000000">
                    <a:lumMod val="75000"/>
                    <a:lumOff val="25000"/>
                  </a:sysClr>
                </a:solidFill>
                <a:latin typeface="Century Gothic"/>
              </a:rPr>
              <a:t>Diretor das áreas envolvidas </a:t>
            </a: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400" dirty="0">
                <a:solidFill>
                  <a:sysClr val="windowText" lastClr="000000">
                    <a:lumMod val="75000"/>
                    <a:lumOff val="25000"/>
                  </a:sysClr>
                </a:solidFill>
                <a:latin typeface="Century Gothic"/>
              </a:rPr>
              <a:t>Responsável pelo estabelecimento de metas </a:t>
            </a: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21"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22" name="Retângulo 21"/>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CaixaDeTexto 22"/>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24" name="CaixaDeTexto 23"/>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6</a:t>
            </a:r>
          </a:p>
        </p:txBody>
      </p:sp>
    </p:spTree>
    <p:extLst>
      <p:ext uri="{BB962C8B-B14F-4D97-AF65-F5344CB8AC3E}">
        <p14:creationId xmlns:p14="http://schemas.microsoft.com/office/powerpoint/2010/main" val="9942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a:t>
            </a:r>
            <a:r>
              <a:rPr kumimoji="0" lang="pt-BR" sz="2400" b="0" i="0" u="none" strike="noStrike" kern="1200" cap="none" spc="0" normalizeH="0" baseline="0" noProof="0" dirty="0">
                <a:ln>
                  <a:noFill/>
                </a:ln>
                <a:solidFill>
                  <a:srgbClr val="B01513"/>
                </a:solidFill>
                <a:effectLst/>
                <a:uLnTx/>
                <a:uFillTx/>
                <a:latin typeface="Century Gothic"/>
                <a:ea typeface="+mn-ea"/>
                <a:cs typeface="+mn-cs"/>
              </a:rPr>
              <a:t>	</a:t>
            </a:r>
          </a:p>
        </p:txBody>
      </p:sp>
      <p:sp>
        <p:nvSpPr>
          <p:cNvPr id="14" name="Espaço Reservado para Texto 3"/>
          <p:cNvSpPr txBox="1">
            <a:spLocks/>
          </p:cNvSpPr>
          <p:nvPr/>
        </p:nvSpPr>
        <p:spPr>
          <a:xfrm>
            <a:off x="744583" y="2860456"/>
            <a:ext cx="3539539" cy="306428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2600" b="1" dirty="0"/>
              <a:t>Não há efetividade em resoluções de conflito</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200" dirty="0">
                <a:solidFill>
                  <a:sysClr val="windowText" lastClr="000000">
                    <a:lumMod val="75000"/>
                    <a:lumOff val="25000"/>
                  </a:sysClr>
                </a:solidFill>
                <a:latin typeface="Century Gothic"/>
              </a:rPr>
              <a:t>Os conflitos gerados no ambiente de trabalho não possuem um padrão de resolução </a:t>
            </a:r>
            <a:endPar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Estabelecimento de um padrão (velocidade e  método) dos procedimentos das reclamações recebidas pela ouvidoria</a:t>
            </a: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400" dirty="0">
                <a:solidFill>
                  <a:sysClr val="windowText" lastClr="000000">
                    <a:lumMod val="75000"/>
                    <a:lumOff val="25000"/>
                  </a:sysClr>
                </a:solidFill>
                <a:latin typeface="Century Gothic"/>
              </a:rPr>
              <a:t>Diretor de RH</a:t>
            </a: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12"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19" name="Retângulo 18"/>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CaixaDeTexto 19"/>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21" name="CaixaDeTexto 20"/>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7</a:t>
            </a:r>
          </a:p>
        </p:txBody>
      </p:sp>
    </p:spTree>
    <p:extLst>
      <p:ext uri="{BB962C8B-B14F-4D97-AF65-F5344CB8AC3E}">
        <p14:creationId xmlns:p14="http://schemas.microsoft.com/office/powerpoint/2010/main" val="4004185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t>
            </a:r>
          </a:p>
        </p:txBody>
      </p:sp>
      <p:sp>
        <p:nvSpPr>
          <p:cNvPr id="13" name="Espaço Reservado para Texto 2"/>
          <p:cNvSpPr txBox="1">
            <a:spLocks/>
          </p:cNvSpPr>
          <p:nvPr/>
        </p:nvSpPr>
        <p:spPr>
          <a:xfrm>
            <a:off x="763070" y="2284192"/>
            <a:ext cx="353880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PROBLEMA	</a:t>
            </a:r>
          </a:p>
        </p:txBody>
      </p:sp>
      <p:sp>
        <p:nvSpPr>
          <p:cNvPr id="14" name="Espaço Reservado para Texto 3"/>
          <p:cNvSpPr txBox="1">
            <a:spLocks/>
          </p:cNvSpPr>
          <p:nvPr/>
        </p:nvSpPr>
        <p:spPr>
          <a:xfrm>
            <a:off x="744583" y="2860456"/>
            <a:ext cx="3539539" cy="3064282"/>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a:buClr>
                <a:srgbClr val="B01513"/>
              </a:buClr>
            </a:pPr>
            <a:r>
              <a:rPr lang="pt-BR" sz="2600" b="1" dirty="0"/>
              <a:t>Salários abaixo da média</a:t>
            </a:r>
          </a:p>
          <a:p>
            <a:pPr>
              <a:buClr>
                <a:srgbClr val="B01513"/>
              </a:buClr>
            </a:pP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2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rPr>
              <a:t>Os salários da AMBEV na área entrevistada (financeiro) são vistos como baixos comparados com a média do mercado</a:t>
            </a:r>
          </a:p>
        </p:txBody>
      </p:sp>
      <p:sp>
        <p:nvSpPr>
          <p:cNvPr id="15" name="Espaço Reservado para Texto 4"/>
          <p:cNvSpPr txBox="1">
            <a:spLocks/>
          </p:cNvSpPr>
          <p:nvPr/>
        </p:nvSpPr>
        <p:spPr>
          <a:xfrm>
            <a:off x="4512721" y="2284192"/>
            <a:ext cx="3145380" cy="576261"/>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SUGESTÃO</a:t>
            </a:r>
          </a:p>
        </p:txBody>
      </p:sp>
      <p:sp>
        <p:nvSpPr>
          <p:cNvPr id="16" name="Espaço Reservado para Texto 5"/>
          <p:cNvSpPr txBox="1">
            <a:spLocks/>
          </p:cNvSpPr>
          <p:nvPr/>
        </p:nvSpPr>
        <p:spPr>
          <a:xfrm>
            <a:off x="4512721" y="2860456"/>
            <a:ext cx="3145380" cy="284729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1800" dirty="0">
                <a:solidFill>
                  <a:sysClr val="windowText" lastClr="000000">
                    <a:lumMod val="75000"/>
                    <a:lumOff val="25000"/>
                  </a:sysClr>
                </a:solidFill>
                <a:latin typeface="Century Gothic"/>
              </a:rPr>
              <a:t>Diminuição das bonificações atreladas a metas e aumento do salário fixo</a:t>
            </a:r>
          </a:p>
        </p:txBody>
      </p:sp>
      <p:sp>
        <p:nvSpPr>
          <p:cNvPr id="17" name="Espaço Reservado para Texto 6"/>
          <p:cNvSpPr txBox="1">
            <a:spLocks/>
          </p:cNvSpPr>
          <p:nvPr/>
        </p:nvSpPr>
        <p:spPr>
          <a:xfrm>
            <a:off x="7886700" y="2275724"/>
            <a:ext cx="3161029" cy="58473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i="0" kern="1200">
                <a:solidFill>
                  <a:schemeClr val="accent1"/>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kumimoji="0" lang="pt-BR" sz="2400" b="0" i="0" u="none" strike="noStrike" kern="1200" cap="none" spc="0" normalizeH="0" baseline="0" noProof="0" dirty="0">
                <a:ln>
                  <a:noFill/>
                </a:ln>
                <a:effectLst/>
                <a:uLnTx/>
                <a:uFillTx/>
                <a:latin typeface="Century Gothic"/>
                <a:ea typeface="+mn-ea"/>
                <a:cs typeface="+mn-cs"/>
              </a:rPr>
              <a:t>RESPONSÁVEL</a:t>
            </a:r>
          </a:p>
        </p:txBody>
      </p:sp>
      <p:sp>
        <p:nvSpPr>
          <p:cNvPr id="18" name="Espaço Reservado para Texto 7"/>
          <p:cNvSpPr txBox="1">
            <a:spLocks/>
          </p:cNvSpPr>
          <p:nvPr/>
        </p:nvSpPr>
        <p:spPr>
          <a:xfrm>
            <a:off x="7886700" y="2860456"/>
            <a:ext cx="3161029" cy="284729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B01513"/>
              </a:buClr>
              <a:buSzPct val="80000"/>
              <a:buFont typeface="Wingdings 3" charset="2"/>
              <a:buNone/>
              <a:tabLst/>
              <a:defRPr/>
            </a:pPr>
            <a:r>
              <a:rPr lang="pt-BR" sz="2400" dirty="0">
                <a:solidFill>
                  <a:sysClr val="windowText" lastClr="000000">
                    <a:lumMod val="75000"/>
                    <a:lumOff val="25000"/>
                  </a:sysClr>
                </a:solidFill>
                <a:latin typeface="Century Gothic"/>
              </a:rPr>
              <a:t>Diretor Financeiro da AMBEV Brasil</a:t>
            </a:r>
            <a:endParaRPr kumimoji="0" lang="pt-BR" sz="2400" b="0" i="0" u="none" strike="noStrike" kern="1200" cap="none" spc="0" normalizeH="0" baseline="0" noProof="0" dirty="0">
              <a:ln>
                <a:noFill/>
              </a:ln>
              <a:solidFill>
                <a:sysClr val="windowText" lastClr="000000">
                  <a:lumMod val="75000"/>
                  <a:lumOff val="25000"/>
                </a:sysClr>
              </a:solidFill>
              <a:effectLst/>
              <a:uLnTx/>
              <a:uFillTx/>
              <a:latin typeface="Century Gothic"/>
              <a:ea typeface="+mn-ea"/>
              <a:cs typeface="+mn-cs"/>
            </a:endParaRPr>
          </a:p>
        </p:txBody>
      </p:sp>
      <p:sp>
        <p:nvSpPr>
          <p:cNvPr id="9" name="Título 1"/>
          <p:cNvSpPr txBox="1">
            <a:spLocks/>
          </p:cNvSpPr>
          <p:nvPr/>
        </p:nvSpPr>
        <p:spPr>
          <a:xfrm>
            <a:off x="838200" y="365125"/>
            <a:ext cx="10515600" cy="870767"/>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Sugestões</a:t>
            </a:r>
          </a:p>
        </p:txBody>
      </p:sp>
      <p:sp>
        <p:nvSpPr>
          <p:cNvPr id="10" name="Retângulo 9"/>
          <p:cNvSpPr/>
          <p:nvPr/>
        </p:nvSpPr>
        <p:spPr>
          <a:xfrm>
            <a:off x="0" y="6357257"/>
            <a:ext cx="12192000" cy="5007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7258508" y="6430220"/>
            <a:ext cx="4933491" cy="369332"/>
          </a:xfrm>
          <a:prstGeom prst="rect">
            <a:avLst/>
          </a:prstGeom>
          <a:noFill/>
        </p:spPr>
        <p:txBody>
          <a:bodyPr wrap="square" rtlCol="0">
            <a:spAutoFit/>
          </a:bodyPr>
          <a:lstStyle/>
          <a:p>
            <a:r>
              <a:rPr lang="pt-BR" dirty="0">
                <a:solidFill>
                  <a:schemeClr val="bg1"/>
                </a:solidFill>
              </a:rPr>
              <a:t>Trabalho de sociologia aplicada à administração</a:t>
            </a:r>
          </a:p>
        </p:txBody>
      </p:sp>
      <p:sp>
        <p:nvSpPr>
          <p:cNvPr id="12" name="CaixaDeTexto 11"/>
          <p:cNvSpPr txBox="1"/>
          <p:nvPr/>
        </p:nvSpPr>
        <p:spPr>
          <a:xfrm>
            <a:off x="283024" y="6430220"/>
            <a:ext cx="4528454" cy="369332"/>
          </a:xfrm>
          <a:prstGeom prst="rect">
            <a:avLst/>
          </a:prstGeom>
          <a:noFill/>
        </p:spPr>
        <p:txBody>
          <a:bodyPr wrap="square" rtlCol="0">
            <a:spAutoFit/>
          </a:bodyPr>
          <a:lstStyle/>
          <a:p>
            <a:r>
              <a:rPr lang="pt-BR" dirty="0">
                <a:solidFill>
                  <a:schemeClr val="bg1"/>
                </a:solidFill>
              </a:rPr>
              <a:t>8</a:t>
            </a:r>
          </a:p>
        </p:txBody>
      </p:sp>
    </p:spTree>
    <p:extLst>
      <p:ext uri="{BB962C8B-B14F-4D97-AF65-F5344CB8AC3E}">
        <p14:creationId xmlns:p14="http://schemas.microsoft.com/office/powerpoint/2010/main" val="4700557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847</Words>
  <Application>Microsoft Office PowerPoint</Application>
  <PresentationFormat>Widescreen</PresentationFormat>
  <Paragraphs>176</Paragraphs>
  <Slides>14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14</vt:i4>
      </vt:variant>
    </vt:vector>
  </HeadingPairs>
  <TitlesOfParts>
    <vt:vector size="20" baseType="lpstr">
      <vt:lpstr>Arial</vt:lpstr>
      <vt:lpstr>Calibri</vt:lpstr>
      <vt:lpstr>Calibri Light</vt:lpstr>
      <vt:lpstr>Century Gothic</vt:lpstr>
      <vt:lpstr>Wingdings 3</vt:lpstr>
      <vt:lpstr>Tema do Office</vt:lpstr>
      <vt:lpstr>Síntese do diagnóstico com trabalhadores da Ambev</vt:lpstr>
      <vt:lpstr>Cronograma do trabalho</vt:lpstr>
      <vt:lpstr>Perfil das entrevistadas</vt:lpstr>
      <vt:lpstr>Apresentação do PowerPoint</vt:lpstr>
      <vt:lpstr>Apresentação do PowerPoint</vt:lpstr>
      <vt:lpstr>Apresentação do PowerPoint</vt:lpstr>
      <vt:lpstr>Apresentação do PowerPoint</vt:lpstr>
      <vt:lpstr>Apresentação do PowerPoint</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Síntese do diagnóstico com trabalhadores da Ambev</dc:title>
  <dc:creator>Dudu Garcia</dc:creator>
  <cp:lastModifiedBy>Valquiria Padilha</cp:lastModifiedBy>
  <cp:revision>28</cp:revision>
  <dcterms:created xsi:type="dcterms:W3CDTF">2017-04-30T16:00:09Z</dcterms:created>
  <dcterms:modified xsi:type="dcterms:W3CDTF">2017-05-09T14:27:07Z</dcterms:modified>
</cp:coreProperties>
</file>