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804" r:id="rId2"/>
    <p:sldId id="747" r:id="rId3"/>
    <p:sldId id="847" r:id="rId4"/>
    <p:sldId id="803" r:id="rId5"/>
    <p:sldId id="805" r:id="rId6"/>
    <p:sldId id="816" r:id="rId7"/>
    <p:sldId id="839" r:id="rId8"/>
    <p:sldId id="517" r:id="rId9"/>
    <p:sldId id="518" r:id="rId10"/>
    <p:sldId id="809" r:id="rId11"/>
    <p:sldId id="806" r:id="rId12"/>
    <p:sldId id="830" r:id="rId13"/>
    <p:sldId id="468" r:id="rId14"/>
    <p:sldId id="832" r:id="rId15"/>
    <p:sldId id="874" r:id="rId16"/>
    <p:sldId id="848" r:id="rId17"/>
    <p:sldId id="317" r:id="rId18"/>
    <p:sldId id="849" r:id="rId19"/>
    <p:sldId id="851" r:id="rId20"/>
    <p:sldId id="334" r:id="rId21"/>
    <p:sldId id="875" r:id="rId22"/>
    <p:sldId id="796" r:id="rId23"/>
    <p:sldId id="840" r:id="rId24"/>
    <p:sldId id="860" r:id="rId25"/>
    <p:sldId id="822" r:id="rId26"/>
    <p:sldId id="823" r:id="rId27"/>
    <p:sldId id="818" r:id="rId28"/>
    <p:sldId id="318" r:id="rId29"/>
    <p:sldId id="877" r:id="rId30"/>
    <p:sldId id="858" r:id="rId31"/>
    <p:sldId id="861" r:id="rId32"/>
    <p:sldId id="355" r:id="rId33"/>
    <p:sldId id="844" r:id="rId34"/>
    <p:sldId id="843" r:id="rId35"/>
    <p:sldId id="867" r:id="rId36"/>
    <p:sldId id="842" r:id="rId37"/>
    <p:sldId id="752" r:id="rId38"/>
    <p:sldId id="814" r:id="rId39"/>
    <p:sldId id="409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B9D8E9"/>
    <a:srgbClr val="CC0066"/>
    <a:srgbClr val="F19B61"/>
    <a:srgbClr val="B46F50"/>
    <a:srgbClr val="FF7C80"/>
    <a:srgbClr val="3333CC"/>
    <a:srgbClr val="FFCC99"/>
    <a:srgbClr val="FF99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04" autoAdjust="0"/>
    <p:restoredTop sz="94645" autoAdjust="0"/>
  </p:normalViewPr>
  <p:slideViewPr>
    <p:cSldViewPr snapToGrid="0">
      <p:cViewPr varScale="1">
        <p:scale>
          <a:sx n="75" d="100"/>
          <a:sy n="75" d="100"/>
        </p:scale>
        <p:origin x="16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F7700-8591-4392-BF9B-56A23F450402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9FE41-E875-4659-9D11-53A512A483A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48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15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06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22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E7D99-88B2-48CB-B665-A0EE8BD1142A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BEA46-5128-4E56-B7DF-4FFC5A857BF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54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25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9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76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33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80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57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88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8E143-C32F-429E-9967-FBA86AD9C317}" type="datetimeFigureOut">
              <a:rPr lang="pt-BR" smtClean="0"/>
              <a:pPr/>
              <a:t>05/07/2023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BBA52-C3C2-4DF5-817C-816D35392B8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92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5" t="2294" r="12436"/>
          <a:stretch/>
        </p:blipFill>
        <p:spPr>
          <a:xfrm>
            <a:off x="4340854" y="9000"/>
            <a:ext cx="6242818" cy="684000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71" y="1242621"/>
            <a:ext cx="3026376" cy="2186379"/>
          </a:xfrm>
        </p:spPr>
        <p:txBody>
          <a:bodyPr anchor="b">
            <a:normAutofit fontScale="90000"/>
          </a:bodyPr>
          <a:lstStyle/>
          <a:p>
            <a:pPr algn="just"/>
            <a:r>
              <a:rPr lang="pt-BR" sz="4000" dirty="0"/>
              <a:t>A organização hierárquica do </a:t>
            </a:r>
            <a:r>
              <a:rPr lang="pt-BR" sz="4000" b="1" dirty="0"/>
              <a:t>Sistema Motor </a:t>
            </a:r>
            <a:r>
              <a:rPr lang="pt-BR" sz="4000" dirty="0"/>
              <a:t>em mamíferos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7301AFA-1E29-65E6-5B43-F109685F1DB3}"/>
              </a:ext>
            </a:extLst>
          </p:cNvPr>
          <p:cNvSpPr txBox="1"/>
          <p:nvPr/>
        </p:nvSpPr>
        <p:spPr>
          <a:xfrm>
            <a:off x="671804" y="5616655"/>
            <a:ext cx="501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Aula 23  29/06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Elisabeth Spinelli de Oliveira FFCLRP USP</a:t>
            </a:r>
          </a:p>
        </p:txBody>
      </p:sp>
    </p:spTree>
    <p:extLst>
      <p:ext uri="{BB962C8B-B14F-4D97-AF65-F5344CB8AC3E}">
        <p14:creationId xmlns:p14="http://schemas.microsoft.com/office/powerpoint/2010/main" val="33737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7" r="12436"/>
          <a:stretch/>
        </p:blipFill>
        <p:spPr>
          <a:xfrm>
            <a:off x="4138119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090704"/>
            <a:ext cx="4023360" cy="1756644"/>
          </a:xfrm>
        </p:spPr>
        <p:txBody>
          <a:bodyPr anchor="b">
            <a:normAutofit/>
          </a:bodyPr>
          <a:lstStyle/>
          <a:p>
            <a:pPr algn="l"/>
            <a:r>
              <a:rPr lang="pt-BR" sz="3700" dirty="0"/>
              <a:t>E OS MOVIMENTOS DOS MÚSCULOS DA CABEÇA?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00BB9C4-D165-27F3-F0C6-0808813E035F}"/>
              </a:ext>
            </a:extLst>
          </p:cNvPr>
          <p:cNvSpPr txBox="1"/>
          <p:nvPr/>
        </p:nvSpPr>
        <p:spPr>
          <a:xfrm>
            <a:off x="537359" y="2999873"/>
            <a:ext cx="387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Músculos superficiais</a:t>
            </a:r>
            <a:r>
              <a:rPr lang="pt-BR" sz="2000" dirty="0"/>
              <a:t>: músculos da expressão facial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4B87BF-44A2-FA12-7644-B8BABB54D1E1}"/>
              </a:ext>
            </a:extLst>
          </p:cNvPr>
          <p:cNvSpPr txBox="1"/>
          <p:nvPr/>
        </p:nvSpPr>
        <p:spPr>
          <a:xfrm>
            <a:off x="552988" y="3860284"/>
            <a:ext cx="368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Músculos profundos</a:t>
            </a:r>
            <a:r>
              <a:rPr lang="pt-BR" sz="2000" dirty="0"/>
              <a:t>: músculos da mastigação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140B52-F5BF-9197-703D-F5BDE38FE403}"/>
              </a:ext>
            </a:extLst>
          </p:cNvPr>
          <p:cNvSpPr txBox="1"/>
          <p:nvPr/>
        </p:nvSpPr>
        <p:spPr>
          <a:xfrm>
            <a:off x="599938" y="4900863"/>
            <a:ext cx="3779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Núcleos dos pares de nervos cranianos (em roxo: </a:t>
            </a:r>
            <a:r>
              <a:rPr lang="pt-BR" sz="2000" dirty="0">
                <a:solidFill>
                  <a:srgbClr val="7030A0"/>
                </a:solidFill>
              </a:rPr>
              <a:t>nervos mistos</a:t>
            </a:r>
            <a:r>
              <a:rPr lang="pt-BR" sz="2000" dirty="0"/>
              <a:t>, em vermelho: </a:t>
            </a:r>
            <a:r>
              <a:rPr lang="pt-BR" sz="2000" dirty="0">
                <a:solidFill>
                  <a:srgbClr val="FF0000"/>
                </a:solidFill>
              </a:rPr>
              <a:t>nervos </a:t>
            </a:r>
            <a:r>
              <a:rPr lang="pt-BR" sz="2000" dirty="0">
                <a:solidFill>
                  <a:srgbClr val="C00000"/>
                </a:solidFill>
              </a:rPr>
              <a:t>motores</a:t>
            </a:r>
            <a:r>
              <a:rPr lang="pt-BR" sz="2000" dirty="0"/>
              <a:t>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52A627E-2AB4-A038-78D1-8DDC91E9D62E}"/>
              </a:ext>
            </a:extLst>
          </p:cNvPr>
          <p:cNvSpPr txBox="1"/>
          <p:nvPr/>
        </p:nvSpPr>
        <p:spPr>
          <a:xfrm>
            <a:off x="6096000" y="3878405"/>
            <a:ext cx="2301577" cy="263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N. Oculomotor (III)</a:t>
            </a:r>
          </a:p>
          <a:p>
            <a:r>
              <a:rPr lang="pt-BR" dirty="0">
                <a:solidFill>
                  <a:srgbClr val="C00000"/>
                </a:solidFill>
              </a:rPr>
              <a:t>N. Abducente (IV)</a:t>
            </a:r>
          </a:p>
          <a:p>
            <a:r>
              <a:rPr lang="pt-BR" dirty="0">
                <a:solidFill>
                  <a:srgbClr val="7030A0"/>
                </a:solidFill>
              </a:rPr>
              <a:t>N. Trigêmeo (V)</a:t>
            </a:r>
          </a:p>
          <a:p>
            <a:r>
              <a:rPr lang="pt-BR" dirty="0">
                <a:solidFill>
                  <a:srgbClr val="C00000"/>
                </a:solidFill>
              </a:rPr>
              <a:t>N. Troclear (VI)</a:t>
            </a:r>
          </a:p>
          <a:p>
            <a:r>
              <a:rPr lang="pt-BR" dirty="0">
                <a:solidFill>
                  <a:srgbClr val="7030A0"/>
                </a:solidFill>
              </a:rPr>
              <a:t>N. Facial (VII)</a:t>
            </a:r>
          </a:p>
          <a:p>
            <a:r>
              <a:rPr lang="pt-BR" dirty="0">
                <a:solidFill>
                  <a:srgbClr val="7030A0"/>
                </a:solidFill>
              </a:rPr>
              <a:t>N. Glossofaríngeo (IX)</a:t>
            </a:r>
          </a:p>
          <a:p>
            <a:r>
              <a:rPr lang="pt-BR" dirty="0">
                <a:solidFill>
                  <a:srgbClr val="7030A0"/>
                </a:solidFill>
              </a:rPr>
              <a:t>N. Vago (X)</a:t>
            </a:r>
          </a:p>
          <a:p>
            <a:r>
              <a:rPr lang="pt-BR" dirty="0">
                <a:solidFill>
                  <a:srgbClr val="C00000"/>
                </a:solidFill>
              </a:rPr>
              <a:t>N. Acessório (XI)</a:t>
            </a:r>
          </a:p>
          <a:p>
            <a:r>
              <a:rPr lang="pt-BR" dirty="0">
                <a:solidFill>
                  <a:srgbClr val="C00000"/>
                </a:solidFill>
              </a:rPr>
              <a:t>N. Hipoglosso (XII)</a:t>
            </a:r>
          </a:p>
        </p:txBody>
      </p:sp>
      <p:sp>
        <p:nvSpPr>
          <p:cNvPr id="7" name="Chave Direita 6">
            <a:extLst>
              <a:ext uri="{FF2B5EF4-FFF2-40B4-BE49-F238E27FC236}">
                <a16:creationId xmlns:a16="http://schemas.microsoft.com/office/drawing/2014/main" id="{0166BF57-1BF9-5615-91A8-A75A7A352B09}"/>
              </a:ext>
            </a:extLst>
          </p:cNvPr>
          <p:cNvSpPr/>
          <p:nvPr/>
        </p:nvSpPr>
        <p:spPr>
          <a:xfrm>
            <a:off x="8050784" y="3860284"/>
            <a:ext cx="404524" cy="255655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436B99-E413-1385-E934-0791329F892B}"/>
              </a:ext>
            </a:extLst>
          </p:cNvPr>
          <p:cNvSpPr txBox="1"/>
          <p:nvPr/>
        </p:nvSpPr>
        <p:spPr>
          <a:xfrm>
            <a:off x="8444075" y="4893749"/>
            <a:ext cx="1195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XII pares</a:t>
            </a:r>
          </a:p>
          <a:p>
            <a:r>
              <a:rPr lang="pt-BR" dirty="0"/>
              <a:t>Amniotas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29DC9A-7705-BC9C-12CC-8E0AABCADD3C}"/>
              </a:ext>
            </a:extLst>
          </p:cNvPr>
          <p:cNvSpPr txBox="1"/>
          <p:nvPr/>
        </p:nvSpPr>
        <p:spPr>
          <a:xfrm>
            <a:off x="3786631" y="168184"/>
            <a:ext cx="3778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I par: n. olfatório</a:t>
            </a:r>
          </a:p>
          <a:p>
            <a:r>
              <a:rPr lang="pt-BR" dirty="0">
                <a:solidFill>
                  <a:schemeClr val="accent1"/>
                </a:solidFill>
              </a:rPr>
              <a:t>II par: n. óptico</a:t>
            </a:r>
          </a:p>
          <a:p>
            <a:r>
              <a:rPr lang="pt-BR" dirty="0">
                <a:solidFill>
                  <a:schemeClr val="accent1"/>
                </a:solidFill>
              </a:rPr>
              <a:t>VIII par: n. auditivo (</a:t>
            </a:r>
            <a:r>
              <a:rPr lang="pt-BR" dirty="0" err="1">
                <a:solidFill>
                  <a:schemeClr val="accent1"/>
                </a:solidFill>
              </a:rPr>
              <a:t>vestibulococlear</a:t>
            </a:r>
            <a:r>
              <a:rPr lang="pt-BR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0BB4E00-5E03-450D-A06A-AE67E06AFC6A}"/>
              </a:ext>
            </a:extLst>
          </p:cNvPr>
          <p:cNvSpPr/>
          <p:nvPr/>
        </p:nvSpPr>
        <p:spPr>
          <a:xfrm rot="5400000">
            <a:off x="5850294" y="1259633"/>
            <a:ext cx="466530" cy="335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659C33E-174F-F397-E975-26BC8CB7CC8E}"/>
              </a:ext>
            </a:extLst>
          </p:cNvPr>
          <p:cNvSpPr txBox="1"/>
          <p:nvPr/>
        </p:nvSpPr>
        <p:spPr>
          <a:xfrm>
            <a:off x="4826487" y="1660849"/>
            <a:ext cx="241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Estritamente sensoriais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75471C3-751D-48D8-09CB-EFA73A03FB02}"/>
              </a:ext>
            </a:extLst>
          </p:cNvPr>
          <p:cNvSpPr txBox="1"/>
          <p:nvPr/>
        </p:nvSpPr>
        <p:spPr>
          <a:xfrm>
            <a:off x="4783517" y="4366155"/>
            <a:ext cx="1251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X pares em Peixes e Amphibia</a:t>
            </a:r>
          </a:p>
        </p:txBody>
      </p:sp>
      <p:sp>
        <p:nvSpPr>
          <p:cNvPr id="13" name="Chave Esquerda 12">
            <a:extLst>
              <a:ext uri="{FF2B5EF4-FFF2-40B4-BE49-F238E27FC236}">
                <a16:creationId xmlns:a16="http://schemas.microsoft.com/office/drawing/2014/main" id="{58FDFB41-EDD1-0221-9656-5AD71EF3E7ED}"/>
              </a:ext>
            </a:extLst>
          </p:cNvPr>
          <p:cNvSpPr/>
          <p:nvPr/>
        </p:nvSpPr>
        <p:spPr>
          <a:xfrm>
            <a:off x="5915609" y="4044778"/>
            <a:ext cx="281848" cy="172170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FFAF21-C249-8790-1FE3-98F235D5F9F1}"/>
              </a:ext>
            </a:extLst>
          </p:cNvPr>
          <p:cNvSpPr txBox="1"/>
          <p:nvPr/>
        </p:nvSpPr>
        <p:spPr>
          <a:xfrm>
            <a:off x="1666943" y="420721"/>
            <a:ext cx="244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Nervos sensoriais</a:t>
            </a:r>
          </a:p>
          <a:p>
            <a:r>
              <a:rPr lang="pt-BR" dirty="0">
                <a:solidFill>
                  <a:schemeClr val="accent1"/>
                </a:solidFill>
              </a:rPr>
              <a:t>Gânglios sensoriais</a:t>
            </a:r>
          </a:p>
        </p:txBody>
      </p:sp>
      <p:sp>
        <p:nvSpPr>
          <p:cNvPr id="15" name="Chave Direita 14">
            <a:extLst>
              <a:ext uri="{FF2B5EF4-FFF2-40B4-BE49-F238E27FC236}">
                <a16:creationId xmlns:a16="http://schemas.microsoft.com/office/drawing/2014/main" id="{D1F82BBE-71BE-C3C4-3B42-223323A72779}"/>
              </a:ext>
            </a:extLst>
          </p:cNvPr>
          <p:cNvSpPr/>
          <p:nvPr/>
        </p:nvSpPr>
        <p:spPr>
          <a:xfrm>
            <a:off x="3489158" y="168184"/>
            <a:ext cx="128337" cy="8984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0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7" t="-4393" r="18922" b="8006"/>
          <a:stretch/>
        </p:blipFill>
        <p:spPr>
          <a:xfrm>
            <a:off x="100416" y="-328863"/>
            <a:ext cx="6429173" cy="72711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6226" y="-173050"/>
            <a:ext cx="3715632" cy="1265941"/>
          </a:xfrm>
        </p:spPr>
        <p:txBody>
          <a:bodyPr anchor="b">
            <a:normAutofit fontScale="90000"/>
          </a:bodyPr>
          <a:lstStyle/>
          <a:p>
            <a:pPr algn="l"/>
            <a:br>
              <a:rPr lang="pt-BR" sz="4000" dirty="0"/>
            </a:br>
            <a:r>
              <a:rPr lang="pt-BR" sz="3800" dirty="0"/>
              <a:t>O TRONCO ENCEFÁLICO (TE)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D826EA-7127-ABFD-E140-E00D5822E080}"/>
              </a:ext>
            </a:extLst>
          </p:cNvPr>
          <p:cNvSpPr txBox="1"/>
          <p:nvPr/>
        </p:nvSpPr>
        <p:spPr>
          <a:xfrm>
            <a:off x="235107" y="4439214"/>
            <a:ext cx="3986166" cy="122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VIAS</a:t>
            </a:r>
            <a:r>
              <a:rPr lang="pt-BR" sz="3600" dirty="0">
                <a:solidFill>
                  <a:srgbClr val="C00000"/>
                </a:solidFill>
              </a:rPr>
              <a:t> </a:t>
            </a:r>
            <a:r>
              <a:rPr lang="pt-BR" sz="3600" dirty="0">
                <a:solidFill>
                  <a:srgbClr val="0070C0"/>
                </a:solidFill>
              </a:rPr>
              <a:t>SENSORIAIS</a:t>
            </a:r>
            <a:r>
              <a:rPr lang="pt-BR" sz="3600" dirty="0">
                <a:solidFill>
                  <a:srgbClr val="C00000"/>
                </a:solidFill>
              </a:rPr>
              <a:t> </a:t>
            </a:r>
          </a:p>
          <a:p>
            <a:r>
              <a:rPr lang="pt-BR" sz="3600" dirty="0"/>
              <a:t>E</a:t>
            </a:r>
            <a:r>
              <a:rPr lang="pt-BR" sz="3600" dirty="0">
                <a:solidFill>
                  <a:srgbClr val="C00000"/>
                </a:solidFill>
              </a:rPr>
              <a:t> VIAS MOTORAS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9F536D-0EF4-89C0-6D83-6F03F65472E1}"/>
              </a:ext>
            </a:extLst>
          </p:cNvPr>
          <p:cNvSpPr txBox="1"/>
          <p:nvPr/>
        </p:nvSpPr>
        <p:spPr>
          <a:xfrm>
            <a:off x="7652219" y="1588168"/>
            <a:ext cx="443936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Conduz sinais  descendentes de neurônios localizados no córtex cerebral (atos conscientes) e no próprio tronco encefálico (postura) pela Substância Branca.</a:t>
            </a:r>
          </a:p>
          <a:p>
            <a:pPr algn="just"/>
            <a:endParaRPr lang="pt-BR" sz="2500" dirty="0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EB9E4904-6C81-9F9E-9102-85B1E8EA3D7C}"/>
              </a:ext>
            </a:extLst>
          </p:cNvPr>
          <p:cNvSpPr/>
          <p:nvPr/>
        </p:nvSpPr>
        <p:spPr>
          <a:xfrm>
            <a:off x="7333861" y="1370730"/>
            <a:ext cx="318358" cy="533798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05E7EA-EF43-A6E4-2E20-066897C5A978}"/>
              </a:ext>
            </a:extLst>
          </p:cNvPr>
          <p:cNvSpPr txBox="1"/>
          <p:nvPr/>
        </p:nvSpPr>
        <p:spPr>
          <a:xfrm>
            <a:off x="6529589" y="3685777"/>
            <a:ext cx="8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SB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0CAFD21-BD82-6FDB-7E3D-39E59F6CB9A4}"/>
              </a:ext>
            </a:extLst>
          </p:cNvPr>
          <p:cNvSpPr txBox="1"/>
          <p:nvPr/>
        </p:nvSpPr>
        <p:spPr>
          <a:xfrm>
            <a:off x="7579308" y="4061906"/>
            <a:ext cx="43376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Conduz sinais ascendentes de receptores cutâneos e proprioceptivos localizados na </a:t>
            </a:r>
            <a:r>
              <a:rPr lang="pt-BR" sz="2400" b="1" dirty="0"/>
              <a:t>cabeça</a:t>
            </a:r>
            <a:r>
              <a:rPr lang="pt-BR" sz="2400" dirty="0"/>
              <a:t>, no tronco e membros, pela Substância Branca.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EFE1F7-A0DF-EF21-1EE1-DA9496E801D8}"/>
              </a:ext>
            </a:extLst>
          </p:cNvPr>
          <p:cNvSpPr txBox="1"/>
          <p:nvPr/>
        </p:nvSpPr>
        <p:spPr>
          <a:xfrm>
            <a:off x="275077" y="5816232"/>
            <a:ext cx="336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 PAPEL DE CONDUTOR DE VIAS</a:t>
            </a:r>
          </a:p>
        </p:txBody>
      </p:sp>
    </p:spTree>
    <p:extLst>
      <p:ext uri="{BB962C8B-B14F-4D97-AF65-F5344CB8AC3E}">
        <p14:creationId xmlns:p14="http://schemas.microsoft.com/office/powerpoint/2010/main" val="157715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g.photobucket.com/albums/v230/chipferg/chipmunk.gif">
            <a:extLst>
              <a:ext uri="{FF2B5EF4-FFF2-40B4-BE49-F238E27FC236}">
                <a16:creationId xmlns:a16="http://schemas.microsoft.com/office/drawing/2014/main" id="{ADA994B2-202C-121A-F1FB-7AF5B54330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4418013"/>
            <a:ext cx="30607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://smc.neuralcorrelate.com/images/eyetremble1.gif">
            <a:extLst>
              <a:ext uri="{FF2B5EF4-FFF2-40B4-BE49-F238E27FC236}">
                <a16:creationId xmlns:a16="http://schemas.microsoft.com/office/drawing/2014/main" id="{985D5A49-897C-A5B5-E4F6-B81ECAE06A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2225675"/>
            <a:ext cx="31321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4" descr="https://upload.wikimedia.org/wikipedia/commons/7/7b/Brainstem.png">
            <a:extLst>
              <a:ext uri="{FF2B5EF4-FFF2-40B4-BE49-F238E27FC236}">
                <a16:creationId xmlns:a16="http://schemas.microsoft.com/office/drawing/2014/main" id="{EAC9602F-962E-7499-C8EC-AD966F26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48" y="57449"/>
            <a:ext cx="4808730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6C30AB2-B9BB-0E6C-D7F0-19256FC2EF49}"/>
              </a:ext>
            </a:extLst>
          </p:cNvPr>
          <p:cNvSpPr txBox="1"/>
          <p:nvPr/>
        </p:nvSpPr>
        <p:spPr>
          <a:xfrm>
            <a:off x="1027796" y="840674"/>
            <a:ext cx="2151702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atin typeface="Adobe Gothic Std B" pitchFamily="34" charset="-128"/>
                <a:ea typeface="Adobe Gothic Std B" pitchFamily="34" charset="-128"/>
              </a:rPr>
              <a:t>Posturas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2C91596-EE3A-7AC0-5565-75BFE4214353}"/>
              </a:ext>
            </a:extLst>
          </p:cNvPr>
          <p:cNvSpPr txBox="1"/>
          <p:nvPr/>
        </p:nvSpPr>
        <p:spPr>
          <a:xfrm>
            <a:off x="6331636" y="4183113"/>
            <a:ext cx="3792077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atin typeface="Adobe Gothic Std B" pitchFamily="34" charset="-128"/>
                <a:ea typeface="Adobe Gothic Std B" pitchFamily="34" charset="-128"/>
              </a:rPr>
              <a:t>Reflexos de Orientação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42227A28-03E7-494A-23C7-AAE8DDDF099C}"/>
              </a:ext>
            </a:extLst>
          </p:cNvPr>
          <p:cNvGraphicFramePr>
            <a:graphicFrameLocks noGrp="1"/>
          </p:cNvGraphicFramePr>
          <p:nvPr/>
        </p:nvGraphicFramePr>
        <p:xfrm>
          <a:off x="186612" y="2465388"/>
          <a:ext cx="3563063" cy="325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3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182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POSTURAS</a:t>
                      </a:r>
                    </a:p>
                  </a:txBody>
                  <a:tcPr marL="91417" marR="91417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827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ESPÉCIE HUMANA</a:t>
                      </a:r>
                    </a:p>
                  </a:txBody>
                  <a:tcPr marL="91417" marR="91417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827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Levantar-se (B)</a:t>
                      </a:r>
                    </a:p>
                  </a:txBody>
                  <a:tcPr marL="91417" marR="91417"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rgbClr val="0070C0"/>
                          </a:solidFill>
                        </a:rPr>
                        <a:t>Sentar-se (B)</a:t>
                      </a:r>
                    </a:p>
                  </a:txBody>
                  <a:tcPr marL="91417" marR="91417" marT="45707" marB="4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827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Deitar-se (B)</a:t>
                      </a:r>
                    </a:p>
                  </a:txBody>
                  <a:tcPr marL="91417" marR="91417" marT="45707" marB="4570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C6EB6319-120E-B138-DF9E-9A238DE0CD15}"/>
              </a:ext>
            </a:extLst>
          </p:cNvPr>
          <p:cNvSpPr txBox="1"/>
          <p:nvPr/>
        </p:nvSpPr>
        <p:spPr>
          <a:xfrm>
            <a:off x="355243" y="1837621"/>
            <a:ext cx="322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Movimentos estereotipados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>
            <a:extLst>
              <a:ext uri="{FF2B5EF4-FFF2-40B4-BE49-F238E27FC236}">
                <a16:creationId xmlns:a16="http://schemas.microsoft.com/office/drawing/2014/main" id="{A65D4CD7-D64F-3BE7-EBAE-CD0762FB75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8042" y="88232"/>
            <a:ext cx="5045992" cy="13234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pt-BR" sz="3600" dirty="0">
                <a:solidFill>
                  <a:srgbClr val="CC0066"/>
                </a:solidFill>
              </a:rPr>
              <a:t>TRONCO  ENCEFÁLICO</a:t>
            </a:r>
            <a:br>
              <a:rPr lang="pt-BR" sz="3600" dirty="0">
                <a:solidFill>
                  <a:srgbClr val="CC0066"/>
                </a:solidFill>
              </a:rPr>
            </a:br>
            <a:r>
              <a:rPr lang="pt-BR" sz="3600" dirty="0">
                <a:solidFill>
                  <a:srgbClr val="CC0066"/>
                </a:solidFill>
              </a:rPr>
              <a:t>A Formação Reticular (FR)</a:t>
            </a:r>
          </a:p>
        </p:txBody>
      </p:sp>
      <p:pic>
        <p:nvPicPr>
          <p:cNvPr id="64515" name="Picture 5" descr="nmotores_TE">
            <a:extLst>
              <a:ext uri="{FF2B5EF4-FFF2-40B4-BE49-F238E27FC236}">
                <a16:creationId xmlns:a16="http://schemas.microsoft.com/office/drawing/2014/main" id="{30A47581-0722-AC60-0C47-3293613A6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33361" r="23508" b="-3"/>
          <a:stretch/>
        </p:blipFill>
        <p:spPr>
          <a:xfrm>
            <a:off x="2384646" y="1503000"/>
            <a:ext cx="2496333" cy="3852000"/>
          </a:xfrm>
          <a:noFill/>
        </p:spPr>
      </p:pic>
      <p:sp>
        <p:nvSpPr>
          <p:cNvPr id="64517" name="Rectangle 9">
            <a:extLst>
              <a:ext uri="{FF2B5EF4-FFF2-40B4-BE49-F238E27FC236}">
                <a16:creationId xmlns:a16="http://schemas.microsoft.com/office/drawing/2014/main" id="{5E37E83C-5EB0-F1FC-3F9D-FBE6DB5B4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5445126"/>
            <a:ext cx="287337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DB81FA4-EC33-79EC-95D5-04DBCF6DDC8F}"/>
              </a:ext>
            </a:extLst>
          </p:cNvPr>
          <p:cNvSpPr/>
          <p:nvPr/>
        </p:nvSpPr>
        <p:spPr>
          <a:xfrm>
            <a:off x="4805683" y="2115504"/>
            <a:ext cx="1694780" cy="14236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2000" b="1" dirty="0">
                <a:solidFill>
                  <a:schemeClr val="tx1"/>
                </a:solidFill>
              </a:rPr>
              <a:t>Formação Reticular</a:t>
            </a:r>
          </a:p>
          <a:p>
            <a:pPr algn="ctr">
              <a:defRPr/>
            </a:pPr>
            <a:r>
              <a:rPr lang="pt-BR" dirty="0"/>
              <a:t> </a:t>
            </a:r>
          </a:p>
        </p:txBody>
      </p:sp>
      <p:sp>
        <p:nvSpPr>
          <p:cNvPr id="25" name="Retângulo de cantos arredondados 24">
            <a:extLst>
              <a:ext uri="{FF2B5EF4-FFF2-40B4-BE49-F238E27FC236}">
                <a16:creationId xmlns:a16="http://schemas.microsoft.com/office/drawing/2014/main" id="{06EB4194-8AC1-0615-F22E-46EBB384869C}"/>
              </a:ext>
            </a:extLst>
          </p:cNvPr>
          <p:cNvSpPr/>
          <p:nvPr/>
        </p:nvSpPr>
        <p:spPr>
          <a:xfrm>
            <a:off x="8239126" y="4572001"/>
            <a:ext cx="714375" cy="1428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Retângulo de cantos arredondados 25">
            <a:extLst>
              <a:ext uri="{FF2B5EF4-FFF2-40B4-BE49-F238E27FC236}">
                <a16:creationId xmlns:a16="http://schemas.microsoft.com/office/drawing/2014/main" id="{E1E6183B-8D04-2B45-9B50-6E1802641E68}"/>
              </a:ext>
            </a:extLst>
          </p:cNvPr>
          <p:cNvSpPr/>
          <p:nvPr/>
        </p:nvSpPr>
        <p:spPr>
          <a:xfrm>
            <a:off x="7810501" y="4929188"/>
            <a:ext cx="1000125" cy="2143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E7880B5-4DA1-6935-2C14-BD51AF35D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49" r="2960"/>
          <a:stretch/>
        </p:blipFill>
        <p:spPr>
          <a:xfrm rot="5400000">
            <a:off x="7188753" y="1072211"/>
            <a:ext cx="5145830" cy="3600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1C9E9A66-6AC7-68BB-98BD-4366B9CCE563}"/>
              </a:ext>
            </a:extLst>
          </p:cNvPr>
          <p:cNvSpPr/>
          <p:nvPr/>
        </p:nvSpPr>
        <p:spPr>
          <a:xfrm>
            <a:off x="2016654" y="1503976"/>
            <a:ext cx="593558" cy="2887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FC6C50-075D-915B-4A13-4005AA25E9A3}"/>
              </a:ext>
            </a:extLst>
          </p:cNvPr>
          <p:cNvSpPr txBox="1"/>
          <p:nvPr/>
        </p:nvSpPr>
        <p:spPr>
          <a:xfrm>
            <a:off x="328863" y="5253788"/>
            <a:ext cx="7481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Neurônios na FR organizam-se como uma rede. Estão envolvidos no </a:t>
            </a:r>
            <a:r>
              <a:rPr lang="pt-BR" sz="1600" b="1" dirty="0"/>
              <a:t>controle motor </a:t>
            </a:r>
            <a:r>
              <a:rPr lang="pt-BR" sz="1600" dirty="0"/>
              <a:t>somático, no </a:t>
            </a:r>
            <a:r>
              <a:rPr lang="pt-BR" sz="1600" b="1" dirty="0"/>
              <a:t>controle cardiovascular</a:t>
            </a:r>
            <a:r>
              <a:rPr lang="pt-BR" sz="1600" dirty="0"/>
              <a:t>, na </a:t>
            </a:r>
            <a:r>
              <a:rPr lang="pt-BR" sz="1600" b="1" dirty="0"/>
              <a:t>modulação da dor (SCPA)/PAG)</a:t>
            </a:r>
            <a:r>
              <a:rPr lang="pt-BR" sz="1600" dirty="0"/>
              <a:t>, no </a:t>
            </a:r>
            <a:r>
              <a:rPr lang="pt-BR" sz="1600" b="1" dirty="0"/>
              <a:t>ciclo sono-vigília</a:t>
            </a:r>
            <a:r>
              <a:rPr lang="pt-BR" sz="1600" dirty="0"/>
              <a:t>, na </a:t>
            </a:r>
            <a:r>
              <a:rPr lang="pt-BR" sz="1600" b="1" dirty="0"/>
              <a:t>habituação</a:t>
            </a:r>
            <a:r>
              <a:rPr lang="pt-BR" sz="1600" dirty="0"/>
              <a:t> (aprendizado não associativo) e na promoção do </a:t>
            </a:r>
            <a:r>
              <a:rPr lang="pt-BR" sz="1600" b="1" dirty="0"/>
              <a:t>alerta e da consciência</a:t>
            </a:r>
            <a:r>
              <a:rPr lang="pt-BR" sz="1600" dirty="0"/>
              <a:t>. Esta função é mediada pelo SARA (Sistema Ascendente Reticular Ativador). A lesão do SARA provoca um estado irreversível de coma.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794D52E-9E40-C97D-FF2C-863CC3E63759}"/>
              </a:ext>
            </a:extLst>
          </p:cNvPr>
          <p:cNvSpPr/>
          <p:nvPr/>
        </p:nvSpPr>
        <p:spPr>
          <a:xfrm>
            <a:off x="4579221" y="3729789"/>
            <a:ext cx="452925" cy="7017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B75C324-6EE2-A475-FD38-1D34921E48E0}"/>
              </a:ext>
            </a:extLst>
          </p:cNvPr>
          <p:cNvSpPr txBox="1"/>
          <p:nvPr/>
        </p:nvSpPr>
        <p:spPr>
          <a:xfrm>
            <a:off x="8040690" y="5526505"/>
            <a:ext cx="360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Brain stem reticular formation and activation of the EEG. </a:t>
            </a:r>
            <a:r>
              <a:rPr lang="en-US" sz="1400" dirty="0" err="1"/>
              <a:t>Moruzzi</a:t>
            </a:r>
            <a:r>
              <a:rPr lang="en-US" sz="1400" dirty="0"/>
              <a:t> &amp; </a:t>
            </a:r>
            <a:r>
              <a:rPr lang="en-US" sz="1400" dirty="0" err="1"/>
              <a:t>Magoun</a:t>
            </a:r>
            <a:r>
              <a:rPr lang="en-US" sz="1400" dirty="0"/>
              <a:t> (1949) Electroencephalography and Clinical Neurophysiology 1, 1–4: 455-473.</a:t>
            </a:r>
          </a:p>
          <a:p>
            <a:pPr algn="just"/>
            <a:endParaRPr lang="pt-BR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A853121-598C-4ED1-63A5-681D3CF9A827}"/>
              </a:ext>
            </a:extLst>
          </p:cNvPr>
          <p:cNvSpPr txBox="1">
            <a:spLocks/>
          </p:cNvSpPr>
          <p:nvPr/>
        </p:nvSpPr>
        <p:spPr>
          <a:xfrm>
            <a:off x="466725" y="365125"/>
            <a:ext cx="11088688" cy="1460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dirty="0"/>
              <a:t>Tronco encefálico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B54A6B97-9485-BAE5-2ADC-45D821056393}"/>
              </a:ext>
            </a:extLst>
          </p:cNvPr>
          <p:cNvSpPr txBox="1">
            <a:spLocks/>
          </p:cNvSpPr>
          <p:nvPr/>
        </p:nvSpPr>
        <p:spPr>
          <a:xfrm>
            <a:off x="399758" y="1615362"/>
            <a:ext cx="11392483" cy="46235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371475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dirty="0"/>
              <a:t>Controle de movimentos estereotipados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dirty="0"/>
              <a:t>Controle do equilíbrio 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dirty="0"/>
              <a:t>Controle do movimento de orientação (</a:t>
            </a:r>
            <a:r>
              <a:rPr lang="pt-BR" sz="2000" dirty="0"/>
              <a:t>dos olhos e pavilhão auricular)</a:t>
            </a:r>
          </a:p>
          <a:p>
            <a:pPr marL="457200" lvl="1" indent="-371475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dirty="0"/>
              <a:t>Modulação da dor: Substância Cinzenta </a:t>
            </a:r>
            <a:r>
              <a:rPr lang="pt-BR" sz="3200" dirty="0" err="1"/>
              <a:t>Periaquedutal</a:t>
            </a:r>
            <a:r>
              <a:rPr lang="pt-BR" sz="3200" dirty="0"/>
              <a:t> (SCPS ou PAG)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32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dirty="0"/>
              <a:t>Desempenha funções especiais de controle neurovegetativo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dirty="0"/>
              <a:t>Respiração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dirty="0"/>
              <a:t>Sistema cardiovascular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200" dirty="0"/>
              <a:t>Função gastrointestinal (mastigação, deglutição, vômito, </a:t>
            </a:r>
            <a:r>
              <a:rPr lang="pt-BR" sz="3200" dirty="0" err="1"/>
              <a:t>etc</a:t>
            </a:r>
            <a:r>
              <a:rPr lang="pt-BR" sz="3200" dirty="0"/>
              <a:t>)</a:t>
            </a:r>
          </a:p>
          <a:p>
            <a:pPr lvl="1" fontAlgn="auto">
              <a:spcAft>
                <a:spcPts val="0"/>
              </a:spcAft>
              <a:defRPr/>
            </a:pPr>
            <a:endParaRPr lang="pt-BR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5" t="2294" r="12436"/>
          <a:stretch/>
        </p:blipFill>
        <p:spPr>
          <a:xfrm>
            <a:off x="4340854" y="9000"/>
            <a:ext cx="6242818" cy="684000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526" y="2207485"/>
            <a:ext cx="3056021" cy="1221515"/>
          </a:xfrm>
        </p:spPr>
        <p:txBody>
          <a:bodyPr anchor="b">
            <a:normAutofit/>
          </a:bodyPr>
          <a:lstStyle/>
          <a:p>
            <a:pPr algn="just"/>
            <a:r>
              <a:rPr lang="pt-BR" sz="4000" dirty="0"/>
              <a:t>E as ações conscientes?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396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57" t="7118" r="1562" b="-482"/>
          <a:stretch/>
        </p:blipFill>
        <p:spPr>
          <a:xfrm>
            <a:off x="58116" y="75861"/>
            <a:ext cx="4955458" cy="67062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1690" y="75861"/>
            <a:ext cx="7120310" cy="897654"/>
          </a:xfrm>
        </p:spPr>
        <p:txBody>
          <a:bodyPr anchor="b">
            <a:normAutofit fontScale="90000"/>
          </a:bodyPr>
          <a:lstStyle/>
          <a:p>
            <a:br>
              <a:rPr lang="pt-BR" sz="4000" dirty="0"/>
            </a:br>
            <a:r>
              <a:rPr lang="pt-BR" sz="4400" dirty="0"/>
              <a:t>CÓRTEX CEREBRAL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9F536D-0EF4-89C0-6D83-6F03F65472E1}"/>
              </a:ext>
            </a:extLst>
          </p:cNvPr>
          <p:cNvSpPr txBox="1"/>
          <p:nvPr/>
        </p:nvSpPr>
        <p:spPr>
          <a:xfrm>
            <a:off x="5071690" y="4810897"/>
            <a:ext cx="6592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Originam </a:t>
            </a:r>
            <a:r>
              <a:rPr lang="pt-BR" sz="2800" b="1" dirty="0"/>
              <a:t>atos motores conscientes </a:t>
            </a:r>
            <a:r>
              <a:rPr lang="pt-BR" sz="2800" dirty="0"/>
              <a:t>e comunicam-se com o Tronco Encefálico e Medula Espinhal.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0CAFD21-BD82-6FDB-7E3D-39E59F6CB9A4}"/>
              </a:ext>
            </a:extLst>
          </p:cNvPr>
          <p:cNvSpPr txBox="1"/>
          <p:nvPr/>
        </p:nvSpPr>
        <p:spPr>
          <a:xfrm>
            <a:off x="5205663" y="1179095"/>
            <a:ext cx="6809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Onde estão localizados os neurônios motores do córtex? E como são chamados?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1BA85CB-1ABF-4C46-9861-C83D1B393C6B}"/>
              </a:ext>
            </a:extLst>
          </p:cNvPr>
          <p:cNvSpPr txBox="1"/>
          <p:nvPr/>
        </p:nvSpPr>
        <p:spPr>
          <a:xfrm>
            <a:off x="5282031" y="2847474"/>
            <a:ext cx="65929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Localizam-se no Córtex motor.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/>
              <a:t>Os neurônios são chamados de Neurônios Motores Superiores (NMS).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65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33302" y="94155"/>
            <a:ext cx="11882438" cy="1421307"/>
          </a:xfrm>
        </p:spPr>
        <p:txBody>
          <a:bodyPr>
            <a:normAutofit fontScale="90000"/>
          </a:bodyPr>
          <a:lstStyle/>
          <a:p>
            <a:br>
              <a:rPr lang="pt-BR" sz="2900" dirty="0"/>
            </a:br>
            <a:r>
              <a:rPr lang="pt-BR" sz="4000" dirty="0"/>
              <a:t>Córtex Associativos: áreas secundárias, terciárias e </a:t>
            </a:r>
            <a:r>
              <a:rPr lang="pt-BR" sz="4000" dirty="0" err="1"/>
              <a:t>polimodais</a:t>
            </a:r>
            <a:br>
              <a:rPr lang="pt-BR" sz="4000" dirty="0"/>
            </a:br>
            <a:r>
              <a:rPr lang="pt-BR" dirty="0"/>
              <a:t>Como funciona: a cadeia de eventos</a:t>
            </a:r>
            <a:br>
              <a:rPr lang="pt-BR" dirty="0"/>
            </a:br>
            <a:endParaRPr lang="pt-BR" dirty="0"/>
          </a:p>
        </p:txBody>
      </p:sp>
      <p:pic>
        <p:nvPicPr>
          <p:cNvPr id="6" name="Picture 3" descr="córtex_motor_pré_mo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9532" y="2040538"/>
            <a:ext cx="7900988" cy="360045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154960" y="6149975"/>
            <a:ext cx="2586343" cy="707886"/>
          </a:xfrm>
          <a:prstGeom prst="rect">
            <a:avLst/>
          </a:prstGeom>
          <a:noFill/>
          <a:ln>
            <a:solidFill>
              <a:srgbClr val="FFCCCC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dirty="0">
                <a:latin typeface="+mn-lt"/>
                <a:cs typeface="Arial" charset="0"/>
              </a:rPr>
              <a:t>Informações sensoriais </a:t>
            </a:r>
            <a:r>
              <a:rPr lang="pt-BR" sz="2000" dirty="0" err="1">
                <a:latin typeface="+mn-lt"/>
                <a:cs typeface="Arial" charset="0"/>
              </a:rPr>
              <a:t>polimodais</a:t>
            </a:r>
            <a:endParaRPr lang="pt-BR" sz="2000" dirty="0">
              <a:latin typeface="+mn-lt"/>
              <a:cs typeface="Arial" charset="0"/>
            </a:endParaRPr>
          </a:p>
        </p:txBody>
      </p:sp>
      <p:sp>
        <p:nvSpPr>
          <p:cNvPr id="10" name="Seta para cima 4"/>
          <p:cNvSpPr/>
          <p:nvPr/>
        </p:nvSpPr>
        <p:spPr>
          <a:xfrm>
            <a:off x="2925842" y="5610499"/>
            <a:ext cx="428625" cy="571500"/>
          </a:xfrm>
          <a:prstGeom prst="upArrow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2639626" y="1150908"/>
            <a:ext cx="6686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Informações da memória e das emoções (Lobo frontal)</a:t>
            </a:r>
          </a:p>
        </p:txBody>
      </p:sp>
      <p:sp>
        <p:nvSpPr>
          <p:cNvPr id="12" name="Seta para baixo 6"/>
          <p:cNvSpPr/>
          <p:nvPr/>
        </p:nvSpPr>
        <p:spPr>
          <a:xfrm>
            <a:off x="3785796" y="2142173"/>
            <a:ext cx="428625" cy="57150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1E5CDC-D53D-39C3-1A1F-FB4845762DCF}"/>
              </a:ext>
            </a:extLst>
          </p:cNvPr>
          <p:cNvSpPr txBox="1"/>
          <p:nvPr/>
        </p:nvSpPr>
        <p:spPr>
          <a:xfrm>
            <a:off x="5440610" y="2413595"/>
            <a:ext cx="22399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C00000"/>
                </a:solidFill>
              </a:rPr>
              <a:t>Córtex Motor Primário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2B8825-6940-C816-A955-15916196050A}"/>
              </a:ext>
            </a:extLst>
          </p:cNvPr>
          <p:cNvSpPr txBox="1"/>
          <p:nvPr/>
        </p:nvSpPr>
        <p:spPr>
          <a:xfrm>
            <a:off x="4962377" y="2089369"/>
            <a:ext cx="27129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Córtex Motor Suplementar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8AE0EE5-DE41-B137-450D-F662E30ED9AD}"/>
              </a:ext>
            </a:extLst>
          </p:cNvPr>
          <p:cNvCxnSpPr>
            <a:cxnSpLocks/>
          </p:cNvCxnSpPr>
          <p:nvPr/>
        </p:nvCxnSpPr>
        <p:spPr>
          <a:xfrm>
            <a:off x="634482" y="102637"/>
            <a:ext cx="0" cy="193143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0F9021F-1B94-6FAF-1202-0C2DBF94B67A}"/>
              </a:ext>
            </a:extLst>
          </p:cNvPr>
          <p:cNvSpPr/>
          <p:nvPr/>
        </p:nvSpPr>
        <p:spPr>
          <a:xfrm>
            <a:off x="2360179" y="5215812"/>
            <a:ext cx="1809277" cy="3626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Córtex prémotor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5FFBC94-0AA6-46C3-67EB-04813CE84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7" t="15983" r="34399" b="29231"/>
          <a:stretch/>
        </p:blipFill>
        <p:spPr>
          <a:xfrm>
            <a:off x="6501502" y="4989815"/>
            <a:ext cx="1062334" cy="1800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437FCA6-81E9-CF37-0B56-CF7D88D46482}"/>
              </a:ext>
            </a:extLst>
          </p:cNvPr>
          <p:cNvSpPr txBox="1"/>
          <p:nvPr/>
        </p:nvSpPr>
        <p:spPr>
          <a:xfrm>
            <a:off x="6625214" y="5018155"/>
            <a:ext cx="968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Está frio, escuro!</a:t>
            </a:r>
          </a:p>
        </p:txBody>
      </p:sp>
      <p:sp>
        <p:nvSpPr>
          <p:cNvPr id="19" name="Balão de Pensamento: Nuvem 18">
            <a:extLst>
              <a:ext uri="{FF2B5EF4-FFF2-40B4-BE49-F238E27FC236}">
                <a16:creationId xmlns:a16="http://schemas.microsoft.com/office/drawing/2014/main" id="{1AF44902-8847-8E67-F568-BBB59F7FA180}"/>
              </a:ext>
            </a:extLst>
          </p:cNvPr>
          <p:cNvSpPr/>
          <p:nvPr/>
        </p:nvSpPr>
        <p:spPr>
          <a:xfrm>
            <a:off x="7517207" y="5397143"/>
            <a:ext cx="1212979" cy="685860"/>
          </a:xfrm>
          <a:prstGeom prst="cloudCallout">
            <a:avLst>
              <a:gd name="adj1" fmla="val -86218"/>
              <a:gd name="adj2" fmla="val -16405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EDA3864-4B23-121C-DB3C-F97AB9E00B75}"/>
              </a:ext>
            </a:extLst>
          </p:cNvPr>
          <p:cNvSpPr txBox="1"/>
          <p:nvPr/>
        </p:nvSpPr>
        <p:spPr>
          <a:xfrm>
            <a:off x="7583672" y="5503723"/>
            <a:ext cx="894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Preciso vestir um casaco!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808CF3E-0327-CC60-D9DF-1F698F12E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7" t="15983" r="34399" b="29231"/>
          <a:stretch/>
        </p:blipFill>
        <p:spPr>
          <a:xfrm>
            <a:off x="710743" y="2530952"/>
            <a:ext cx="1466027" cy="248400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D40A033-F702-9F62-5CD8-4CDD6BCA2262}"/>
              </a:ext>
            </a:extLst>
          </p:cNvPr>
          <p:cNvSpPr txBox="1"/>
          <p:nvPr/>
        </p:nvSpPr>
        <p:spPr>
          <a:xfrm>
            <a:off x="837854" y="2631090"/>
            <a:ext cx="1018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Onde está o meu casaco?</a:t>
            </a:r>
          </a:p>
        </p:txBody>
      </p:sp>
      <p:sp>
        <p:nvSpPr>
          <p:cNvPr id="3" name="Balão de Pensamento: Nuvem 2">
            <a:extLst>
              <a:ext uri="{FF2B5EF4-FFF2-40B4-BE49-F238E27FC236}">
                <a16:creationId xmlns:a16="http://schemas.microsoft.com/office/drawing/2014/main" id="{BA20BDD8-477E-916B-7B99-0310DC17352E}"/>
              </a:ext>
            </a:extLst>
          </p:cNvPr>
          <p:cNvSpPr/>
          <p:nvPr/>
        </p:nvSpPr>
        <p:spPr>
          <a:xfrm>
            <a:off x="2061698" y="2392861"/>
            <a:ext cx="1018938" cy="876568"/>
          </a:xfrm>
          <a:prstGeom prst="cloudCallout">
            <a:avLst>
              <a:gd name="adj1" fmla="val -98669"/>
              <a:gd name="adj2" fmla="val 497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6E95E07-552B-761B-8F0C-224553B9285D}"/>
              </a:ext>
            </a:extLst>
          </p:cNvPr>
          <p:cNvSpPr txBox="1"/>
          <p:nvPr/>
        </p:nvSpPr>
        <p:spPr>
          <a:xfrm>
            <a:off x="2191024" y="2483976"/>
            <a:ext cx="84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Ah, deixei na USP , que raiva!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E16A462-28DB-A632-BE60-914401F7FA21}"/>
              </a:ext>
            </a:extLst>
          </p:cNvPr>
          <p:cNvCxnSpPr/>
          <p:nvPr/>
        </p:nvCxnSpPr>
        <p:spPr>
          <a:xfrm flipV="1">
            <a:off x="3938337" y="5441809"/>
            <a:ext cx="2462463" cy="945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C8081167-C0CC-2E42-1B34-E4C2C2D23E6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33224" y="1583774"/>
            <a:ext cx="778020" cy="76642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696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1" grpId="0"/>
      <p:bldP spid="23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14078" y="382254"/>
            <a:ext cx="11112760" cy="744259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r>
              <a:rPr lang="pt-BR" sz="4000" dirty="0">
                <a:solidFill>
                  <a:srgbClr val="C00000"/>
                </a:solidFill>
              </a:rPr>
              <a:t>Córtex Motor Primário</a:t>
            </a:r>
            <a:r>
              <a:rPr lang="pt-BR" sz="4000" dirty="0"/>
              <a:t>: Neurônio Motor Superior (NMS)</a:t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Giro pré-central</a:t>
            </a:r>
          </a:p>
          <a:p>
            <a:pPr marL="0" indent="0">
              <a:buNone/>
            </a:pPr>
            <a:r>
              <a:rPr lang="pt-BR" dirty="0"/>
              <a:t>No Lobo Frontal</a:t>
            </a:r>
          </a:p>
        </p:txBody>
      </p:sp>
      <p:pic>
        <p:nvPicPr>
          <p:cNvPr id="8" name="Picture 3" descr="homunculo_mo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"/>
          <a:stretch>
            <a:fillRect/>
          </a:stretch>
        </p:blipFill>
        <p:spPr>
          <a:xfrm rot="180772">
            <a:off x="3680618" y="2043232"/>
            <a:ext cx="4830762" cy="4487863"/>
          </a:xfrm>
          <a:prstGeom prst="rect">
            <a:avLst/>
          </a:prstGeom>
          <a:noFill/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8AF366B-D5BC-305D-D5C4-6CD68C1F0970}"/>
              </a:ext>
            </a:extLst>
          </p:cNvPr>
          <p:cNvSpPr/>
          <p:nvPr/>
        </p:nvSpPr>
        <p:spPr>
          <a:xfrm>
            <a:off x="5794310" y="2790787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8CADE7A-4CFF-803A-5E52-DC669A40ED48}"/>
              </a:ext>
            </a:extLst>
          </p:cNvPr>
          <p:cNvSpPr/>
          <p:nvPr/>
        </p:nvSpPr>
        <p:spPr>
          <a:xfrm>
            <a:off x="5658239" y="1716807"/>
            <a:ext cx="1224438" cy="4385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Sulco central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42C0AEA-8260-4F4E-FD07-307CE76F7698}"/>
              </a:ext>
            </a:extLst>
          </p:cNvPr>
          <p:cNvSpPr txBox="1"/>
          <p:nvPr/>
        </p:nvSpPr>
        <p:spPr>
          <a:xfrm>
            <a:off x="6242179" y="6379370"/>
            <a:ext cx="19874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Homúnculo Motor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A94C87-4B2D-C73A-5C93-AC9395DC4CFD}"/>
              </a:ext>
            </a:extLst>
          </p:cNvPr>
          <p:cNvSpPr txBox="1"/>
          <p:nvPr/>
        </p:nvSpPr>
        <p:spPr>
          <a:xfrm>
            <a:off x="802746" y="5090417"/>
            <a:ext cx="306535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C00000"/>
                </a:solidFill>
              </a:rPr>
              <a:t>Representação cortical das regiões corporais no giro pré-central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F198253-D6D3-547B-8FA1-694AFC3E9FC1}"/>
              </a:ext>
            </a:extLst>
          </p:cNvPr>
          <p:cNvCxnSpPr/>
          <p:nvPr/>
        </p:nvCxnSpPr>
        <p:spPr>
          <a:xfrm>
            <a:off x="681135" y="343073"/>
            <a:ext cx="0" cy="172897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5E28CFE4-2CF4-BE46-112E-7F524EA5368D}"/>
              </a:ext>
            </a:extLst>
          </p:cNvPr>
          <p:cNvSpPr/>
          <p:nvPr/>
        </p:nvSpPr>
        <p:spPr>
          <a:xfrm>
            <a:off x="4572000" y="1633511"/>
            <a:ext cx="324489" cy="4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B98267F-7793-5604-C986-9CA56F859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634" y="2155346"/>
            <a:ext cx="3140306" cy="2520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3C27DF-149E-A06E-A12B-30BE8070D6DF}"/>
              </a:ext>
            </a:extLst>
          </p:cNvPr>
          <p:cNvSpPr txBox="1"/>
          <p:nvPr/>
        </p:nvSpPr>
        <p:spPr>
          <a:xfrm>
            <a:off x="8894634" y="4709816"/>
            <a:ext cx="309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Representação da histologia do neocortex: 6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camadas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de neurônios que também formam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</a:rPr>
              <a:t>colunas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. Na figura à direita observe um neurônio motor piramidal (NMS).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418A21D3-67D7-2975-EC75-D6BB02223306}"/>
              </a:ext>
            </a:extLst>
          </p:cNvPr>
          <p:cNvCxnSpPr/>
          <p:nvPr/>
        </p:nvCxnSpPr>
        <p:spPr>
          <a:xfrm>
            <a:off x="3390900" y="2072050"/>
            <a:ext cx="1505589" cy="356825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006BD3E8-53AB-D600-7798-230EC722E48F}"/>
              </a:ext>
            </a:extLst>
          </p:cNvPr>
          <p:cNvCxnSpPr/>
          <p:nvPr/>
        </p:nvCxnSpPr>
        <p:spPr>
          <a:xfrm>
            <a:off x="2905125" y="2943225"/>
            <a:ext cx="847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extLst>
              <a:ext uri="{FF2B5EF4-FFF2-40B4-BE49-F238E27FC236}">
                <a16:creationId xmlns:a16="http://schemas.microsoft.com/office/drawing/2014/main" id="{D215DEA1-D862-A27E-FF6B-290C61270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153" y="3920871"/>
            <a:ext cx="1888735" cy="7681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8523930-2972-D150-AA4E-2574F3117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721" y="4050772"/>
            <a:ext cx="2999492" cy="768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F2513812-F13A-4984-7D68-105196720DCF}"/>
              </a:ext>
            </a:extLst>
          </p:cNvPr>
          <p:cNvSpPr txBox="1"/>
          <p:nvPr/>
        </p:nvSpPr>
        <p:spPr>
          <a:xfrm>
            <a:off x="8894634" y="1716807"/>
            <a:ext cx="245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 a 4 mm de espessura</a:t>
            </a:r>
          </a:p>
        </p:txBody>
      </p:sp>
    </p:spTree>
    <p:extLst>
      <p:ext uri="{BB962C8B-B14F-4D97-AF65-F5344CB8AC3E}">
        <p14:creationId xmlns:p14="http://schemas.microsoft.com/office/powerpoint/2010/main" val="184827813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6376" y="185010"/>
            <a:ext cx="11251095" cy="146050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C00000"/>
                </a:solidFill>
              </a:rPr>
              <a:t>Ações motoras conscientes</a:t>
            </a:r>
            <a:br>
              <a:rPr lang="pt-BR" sz="3600" dirty="0">
                <a:solidFill>
                  <a:srgbClr val="C00000"/>
                </a:solidFill>
              </a:rPr>
            </a:br>
            <a:r>
              <a:rPr lang="pt-BR" sz="3600" dirty="0">
                <a:solidFill>
                  <a:srgbClr val="C00000"/>
                </a:solidFill>
              </a:rPr>
              <a:t>Córtex Motor Primário no Lobo Frontal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376" y="354563"/>
            <a:ext cx="10947424" cy="58356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COMANDO DE AÇÕES MOTORAS CONSCIENTES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CONSCIÊNCIA</a:t>
            </a:r>
          </a:p>
          <a:p>
            <a:pPr marL="0" indent="0">
              <a:buNone/>
            </a:pPr>
            <a:r>
              <a:rPr lang="pt-BR" dirty="0"/>
              <a:t> </a:t>
            </a:r>
            <a:endParaRPr lang="pt-BR" sz="12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E85C1E1-C9FF-4041-95D4-EF697E9A6E2E}"/>
              </a:ext>
            </a:extLst>
          </p:cNvPr>
          <p:cNvSpPr/>
          <p:nvPr/>
        </p:nvSpPr>
        <p:spPr>
          <a:xfrm>
            <a:off x="3271431" y="2845145"/>
            <a:ext cx="4771557" cy="2501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rgbClr val="974A11"/>
                </a:solidFill>
              </a:rPr>
              <a:t>Autoconsciência </a:t>
            </a:r>
          </a:p>
          <a:p>
            <a:pPr algn="just"/>
            <a:r>
              <a:rPr lang="pt-BR" sz="2000" dirty="0">
                <a:solidFill>
                  <a:srgbClr val="974A11"/>
                </a:solidFill>
              </a:rPr>
              <a:t>Senciência</a:t>
            </a:r>
          </a:p>
          <a:p>
            <a:pPr algn="just"/>
            <a:r>
              <a:rPr lang="pt-BR" sz="2000" dirty="0">
                <a:solidFill>
                  <a:srgbClr val="974A11"/>
                </a:solidFill>
              </a:rPr>
              <a:t>Sapiência (percepção)</a:t>
            </a:r>
          </a:p>
          <a:p>
            <a:pPr algn="just"/>
            <a:r>
              <a:rPr lang="pt-BR" sz="2000" dirty="0">
                <a:solidFill>
                  <a:srgbClr val="974A11"/>
                </a:solidFill>
              </a:rPr>
              <a:t>Capacidade de perceber a relação</a:t>
            </a:r>
          </a:p>
          <a:p>
            <a:pPr algn="just"/>
            <a:r>
              <a:rPr lang="pt-BR" sz="2000" dirty="0">
                <a:solidFill>
                  <a:srgbClr val="974A11"/>
                </a:solidFill>
              </a:rPr>
              <a:t> 	entre si e um ambiente</a:t>
            </a:r>
          </a:p>
          <a:p>
            <a:pPr algn="just"/>
            <a:r>
              <a:rPr lang="pt-BR" sz="2000" dirty="0">
                <a:solidFill>
                  <a:srgbClr val="974A11"/>
                </a:solidFill>
              </a:rPr>
              <a:t>Raciocínio    Dedução</a:t>
            </a:r>
          </a:p>
          <a:p>
            <a:pPr algn="just"/>
            <a:r>
              <a:rPr lang="pt-BR" sz="2000" dirty="0">
                <a:solidFill>
                  <a:srgbClr val="974A11"/>
                </a:solidFill>
              </a:rPr>
              <a:t>	       Indução</a:t>
            </a:r>
          </a:p>
        </p:txBody>
      </p:sp>
      <p:sp>
        <p:nvSpPr>
          <p:cNvPr id="9" name="Chave Esquerda 8">
            <a:extLst>
              <a:ext uri="{FF2B5EF4-FFF2-40B4-BE49-F238E27FC236}">
                <a16:creationId xmlns:a16="http://schemas.microsoft.com/office/drawing/2014/main" id="{CBA6E6BE-C63C-48A8-96EA-C79D45BA75DC}"/>
              </a:ext>
            </a:extLst>
          </p:cNvPr>
          <p:cNvSpPr/>
          <p:nvPr/>
        </p:nvSpPr>
        <p:spPr>
          <a:xfrm>
            <a:off x="2622074" y="2717189"/>
            <a:ext cx="718285" cy="2769211"/>
          </a:xfrm>
          <a:prstGeom prst="leftBrace">
            <a:avLst/>
          </a:prstGeom>
          <a:ln w="28575">
            <a:solidFill>
              <a:srgbClr val="B75A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063A00BF-C288-4CE2-B490-C417150D8C11}"/>
              </a:ext>
            </a:extLst>
          </p:cNvPr>
          <p:cNvSpPr/>
          <p:nvPr/>
        </p:nvSpPr>
        <p:spPr>
          <a:xfrm>
            <a:off x="4432041" y="4628115"/>
            <a:ext cx="167951" cy="503722"/>
          </a:xfrm>
          <a:prstGeom prst="lef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F83651-9D5E-49B8-B6F0-CB3805A429C8}"/>
              </a:ext>
            </a:extLst>
          </p:cNvPr>
          <p:cNvSpPr txBox="1"/>
          <p:nvPr/>
        </p:nvSpPr>
        <p:spPr>
          <a:xfrm>
            <a:off x="406376" y="5738327"/>
            <a:ext cx="894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Senciência é a capacidade dos seres de sentir sensações e sentimentos de forma consciente</a:t>
            </a:r>
          </a:p>
        </p:txBody>
      </p:sp>
    </p:spTree>
    <p:extLst>
      <p:ext uri="{BB962C8B-B14F-4D97-AF65-F5344CB8AC3E}">
        <p14:creationId xmlns:p14="http://schemas.microsoft.com/office/powerpoint/2010/main" val="102401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6" t="1083" r="-2" b="8007"/>
          <a:stretch/>
        </p:blipFill>
        <p:spPr>
          <a:xfrm>
            <a:off x="27302" y="27185"/>
            <a:ext cx="866849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12" y="56283"/>
            <a:ext cx="3523488" cy="2015936"/>
          </a:xfrm>
        </p:spPr>
        <p:txBody>
          <a:bodyPr anchor="b">
            <a:normAutofit fontScale="90000"/>
          </a:bodyPr>
          <a:lstStyle/>
          <a:p>
            <a:pPr algn="l"/>
            <a:br>
              <a:rPr lang="pt-BR" sz="4000" dirty="0"/>
            </a:br>
            <a:r>
              <a:rPr lang="pt-BR" sz="4900" dirty="0"/>
              <a:t>A MEDULA ESPINHAL (ME)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188EC98-15F7-4F9C-F10D-741C2F8AE4BA}"/>
              </a:ext>
            </a:extLst>
          </p:cNvPr>
          <p:cNvSpPr txBox="1"/>
          <p:nvPr/>
        </p:nvSpPr>
        <p:spPr>
          <a:xfrm>
            <a:off x="8942310" y="1961196"/>
            <a:ext cx="299512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/>
              <a:t>Organiza </a:t>
            </a:r>
            <a:r>
              <a:rPr lang="pt-BR" sz="2500" dirty="0">
                <a:highlight>
                  <a:srgbClr val="FFFF00"/>
                </a:highlight>
              </a:rPr>
              <a:t>respostas</a:t>
            </a:r>
            <a:r>
              <a:rPr lang="pt-BR" sz="2500" dirty="0"/>
              <a:t> </a:t>
            </a:r>
            <a:r>
              <a:rPr lang="pt-BR" sz="2500" dirty="0">
                <a:highlight>
                  <a:srgbClr val="FFFF00"/>
                </a:highlight>
              </a:rPr>
              <a:t>reflexas</a:t>
            </a:r>
            <a:r>
              <a:rPr lang="pt-BR" sz="2500" dirty="0"/>
              <a:t> referentes </a:t>
            </a:r>
            <a:r>
              <a:rPr lang="pt-BR" sz="2500" dirty="0">
                <a:highlight>
                  <a:srgbClr val="FFFF00"/>
                </a:highlight>
              </a:rPr>
              <a:t>ao tronco e aos membros</a:t>
            </a:r>
            <a:r>
              <a:rPr lang="pt-BR" sz="2500" dirty="0"/>
              <a:t>, mas não as da cabeça.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AACDC4-7E0F-43F5-808B-86073E394B35}"/>
              </a:ext>
            </a:extLst>
          </p:cNvPr>
          <p:cNvSpPr txBox="1"/>
          <p:nvPr/>
        </p:nvSpPr>
        <p:spPr>
          <a:xfrm>
            <a:off x="8880750" y="4299553"/>
            <a:ext cx="3262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Organiza os </a:t>
            </a:r>
            <a:r>
              <a:rPr lang="pt-BR" sz="2400" dirty="0">
                <a:highlight>
                  <a:srgbClr val="FFFF00"/>
                </a:highlight>
              </a:rPr>
              <a:t>movimentos </a:t>
            </a:r>
            <a:r>
              <a:rPr lang="pt-BR" sz="2400" dirty="0"/>
              <a:t>e </a:t>
            </a:r>
            <a:r>
              <a:rPr lang="pt-BR" sz="2400" dirty="0">
                <a:highlight>
                  <a:srgbClr val="FFFF00"/>
                </a:highlight>
              </a:rPr>
              <a:t>posturas </a:t>
            </a:r>
            <a:r>
              <a:rPr lang="pt-BR" sz="2400" dirty="0"/>
              <a:t>de </a:t>
            </a:r>
            <a:r>
              <a:rPr lang="pt-BR" sz="2400" dirty="0">
                <a:highlight>
                  <a:srgbClr val="FFFF00"/>
                </a:highlight>
              </a:rPr>
              <a:t>tronco e membros</a:t>
            </a:r>
            <a:r>
              <a:rPr lang="pt-BR" sz="2400" dirty="0"/>
              <a:t>. </a:t>
            </a:r>
          </a:p>
          <a:p>
            <a:pPr algn="just"/>
            <a:r>
              <a:rPr lang="pt-BR" sz="2400" dirty="0"/>
              <a:t>Os NMI estão na substância cinzenta (SC) da ME 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D826EA-7127-ABFD-E140-E00D5822E080}"/>
              </a:ext>
            </a:extLst>
          </p:cNvPr>
          <p:cNvSpPr txBox="1"/>
          <p:nvPr/>
        </p:nvSpPr>
        <p:spPr>
          <a:xfrm>
            <a:off x="-4159" y="4967325"/>
            <a:ext cx="4240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highlight>
                  <a:srgbClr val="FFFF00"/>
                </a:highlight>
              </a:rPr>
              <a:t>A VIA FINAL COMUM</a:t>
            </a:r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EB9E4904-6C81-9F9E-9102-85B1E8EA3D7C}"/>
              </a:ext>
            </a:extLst>
          </p:cNvPr>
          <p:cNvSpPr/>
          <p:nvPr/>
        </p:nvSpPr>
        <p:spPr>
          <a:xfrm>
            <a:off x="8684369" y="3977132"/>
            <a:ext cx="142390" cy="2785379"/>
          </a:xfrm>
          <a:prstGeom prst="leftBrace">
            <a:avLst/>
          </a:prstGeom>
          <a:ln w="285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ln w="38100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05E7EA-EF43-A6E4-2E20-066897C5A978}"/>
              </a:ext>
            </a:extLst>
          </p:cNvPr>
          <p:cNvSpPr txBox="1"/>
          <p:nvPr/>
        </p:nvSpPr>
        <p:spPr>
          <a:xfrm>
            <a:off x="7760638" y="4967325"/>
            <a:ext cx="8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CFBCA18-4EF6-76FD-E245-A7E3AD56D718}"/>
              </a:ext>
            </a:extLst>
          </p:cNvPr>
          <p:cNvCxnSpPr>
            <a:cxnSpLocks/>
          </p:cNvCxnSpPr>
          <p:nvPr/>
        </p:nvCxnSpPr>
        <p:spPr>
          <a:xfrm>
            <a:off x="8826759" y="3967803"/>
            <a:ext cx="29857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33036AEE-9E2E-9116-D275-2434603E256B}"/>
              </a:ext>
            </a:extLst>
          </p:cNvPr>
          <p:cNvSpPr txBox="1"/>
          <p:nvPr/>
        </p:nvSpPr>
        <p:spPr>
          <a:xfrm>
            <a:off x="6646020" y="2507501"/>
            <a:ext cx="203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Circuitos locais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78E592D-0625-3513-5126-3E8FC1B78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903" y="2101317"/>
            <a:ext cx="100856" cy="1792149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90994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183" y="365125"/>
            <a:ext cx="6914321" cy="1325563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NÚCLEOS DA BASE</a:t>
            </a:r>
            <a:br>
              <a:rPr lang="pt-BR" sz="4000" dirty="0"/>
            </a:br>
            <a:r>
              <a:rPr lang="pt-BR" sz="3100" dirty="0"/>
              <a:t>Estriado (</a:t>
            </a:r>
            <a:r>
              <a:rPr lang="pt-BR" sz="3100" dirty="0" err="1"/>
              <a:t>Caudato</a:t>
            </a:r>
            <a:r>
              <a:rPr lang="pt-BR" sz="3100" dirty="0"/>
              <a:t> </a:t>
            </a:r>
            <a:r>
              <a:rPr lang="pt-BR" sz="3100" dirty="0" err="1"/>
              <a:t>Putamen</a:t>
            </a:r>
            <a:r>
              <a:rPr lang="pt-BR" sz="3100" dirty="0"/>
              <a:t>) Globo Pálido Núcleo Subtalâmico Substancia </a:t>
            </a:r>
            <a:r>
              <a:rPr lang="pt-BR" sz="3100" dirty="0" err="1"/>
              <a:t>Nigra</a:t>
            </a:r>
            <a:endParaRPr lang="pt-BR" sz="31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9083" y="1740425"/>
            <a:ext cx="6377612" cy="915777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pt-BR" dirty="0"/>
              <a:t>Participam </a:t>
            </a:r>
            <a:r>
              <a:rPr lang="pt-BR" b="1" dirty="0"/>
              <a:t>com o córtex </a:t>
            </a:r>
            <a:r>
              <a:rPr lang="pt-BR" dirty="0"/>
              <a:t>da execução de padrões conscientes </a:t>
            </a:r>
            <a:r>
              <a:rPr lang="pt-BR" b="1" dirty="0"/>
              <a:t>aprendidos de rotina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6DF79D1-4890-4680-877E-4BB4A4EF5A07}"/>
              </a:ext>
            </a:extLst>
          </p:cNvPr>
          <p:cNvCxnSpPr/>
          <p:nvPr/>
        </p:nvCxnSpPr>
        <p:spPr>
          <a:xfrm>
            <a:off x="558420" y="365125"/>
            <a:ext cx="0" cy="1325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BFFCA9F0-DCCE-4EED-B675-8DFCE257F694}"/>
              </a:ext>
            </a:extLst>
          </p:cNvPr>
          <p:cNvSpPr/>
          <p:nvPr/>
        </p:nvSpPr>
        <p:spPr>
          <a:xfrm>
            <a:off x="946992" y="4191327"/>
            <a:ext cx="4427301" cy="543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Escrever letras do alfabeto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6732055-895F-4866-B07A-10E7CD291B8C}"/>
              </a:ext>
            </a:extLst>
          </p:cNvPr>
          <p:cNvSpPr txBox="1"/>
          <p:nvPr/>
        </p:nvSpPr>
        <p:spPr>
          <a:xfrm>
            <a:off x="7248941" y="4273001"/>
            <a:ext cx="3334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Cortar papel com tesoura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F72FD69-162B-4009-B8BA-0B70856A2B50}"/>
              </a:ext>
            </a:extLst>
          </p:cNvPr>
          <p:cNvSpPr txBox="1"/>
          <p:nvPr/>
        </p:nvSpPr>
        <p:spPr>
          <a:xfrm>
            <a:off x="6997758" y="5177206"/>
            <a:ext cx="334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Bater prego com martelo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2C5DB6-637A-4C96-B9C7-371D3FB34C9D}"/>
              </a:ext>
            </a:extLst>
          </p:cNvPr>
          <p:cNvSpPr txBox="1"/>
          <p:nvPr/>
        </p:nvSpPr>
        <p:spPr>
          <a:xfrm>
            <a:off x="1376875" y="5103224"/>
            <a:ext cx="439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Fazer uma cesta de basquete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0424AA5-5BB5-49D4-8098-697054B90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0" t="5861" r="1682" b="6220"/>
          <a:stretch/>
        </p:blipFill>
        <p:spPr>
          <a:xfrm>
            <a:off x="8013002" y="58287"/>
            <a:ext cx="3572095" cy="3852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C0790AF-5AA8-4329-914B-8EC7C1C7FAAE}"/>
              </a:ext>
            </a:extLst>
          </p:cNvPr>
          <p:cNvSpPr txBox="1"/>
          <p:nvPr/>
        </p:nvSpPr>
        <p:spPr>
          <a:xfrm>
            <a:off x="9993871" y="-12581"/>
            <a:ext cx="219812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Tálamo&gt; Relay motor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04A0BA-B36A-4AF2-92C9-AE9466A03940}"/>
              </a:ext>
            </a:extLst>
          </p:cNvPr>
          <p:cNvSpPr txBox="1"/>
          <p:nvPr/>
        </p:nvSpPr>
        <p:spPr>
          <a:xfrm>
            <a:off x="10993283" y="591845"/>
            <a:ext cx="9695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Caudato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6925BA4-2641-4241-97FA-38FB1FEB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927" y="944446"/>
            <a:ext cx="1298317" cy="5975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972A7B-80F9-4991-8EF1-92A266BE7C5D}"/>
              </a:ext>
            </a:extLst>
          </p:cNvPr>
          <p:cNvSpPr txBox="1"/>
          <p:nvPr/>
        </p:nvSpPr>
        <p:spPr>
          <a:xfrm>
            <a:off x="10978489" y="1401235"/>
            <a:ext cx="1232452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 err="1"/>
              <a:t>Putamen</a:t>
            </a:r>
            <a:endParaRPr lang="pt-BR" sz="20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6D1697F-9D48-4F34-B840-A3DD162518E7}"/>
              </a:ext>
            </a:extLst>
          </p:cNvPr>
          <p:cNvSpPr txBox="1"/>
          <p:nvPr/>
        </p:nvSpPr>
        <p:spPr>
          <a:xfrm>
            <a:off x="6997758" y="3804791"/>
            <a:ext cx="50194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Globo Pálido é medial ao </a:t>
            </a:r>
            <a:r>
              <a:rPr lang="pt-BR" dirty="0" err="1"/>
              <a:t>Putamen</a:t>
            </a:r>
            <a:r>
              <a:rPr lang="pt-BR" dirty="0"/>
              <a:t> (rosa claro)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44F773-B7A8-42AD-874A-06CE3C030116}"/>
              </a:ext>
            </a:extLst>
          </p:cNvPr>
          <p:cNvSpPr txBox="1"/>
          <p:nvPr/>
        </p:nvSpPr>
        <p:spPr>
          <a:xfrm>
            <a:off x="11065927" y="2048457"/>
            <a:ext cx="951319" cy="338554"/>
          </a:xfrm>
          <a:prstGeom prst="rect">
            <a:avLst/>
          </a:prstGeom>
          <a:solidFill>
            <a:srgbClr val="FF252A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Amígdala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E15D416C-3D9E-4D6B-80C4-FCF5D423C8BA}"/>
              </a:ext>
            </a:extLst>
          </p:cNvPr>
          <p:cNvSpPr/>
          <p:nvPr/>
        </p:nvSpPr>
        <p:spPr>
          <a:xfrm>
            <a:off x="11114396" y="2387011"/>
            <a:ext cx="781313" cy="478164"/>
          </a:xfrm>
          <a:prstGeom prst="downArrow">
            <a:avLst/>
          </a:prstGeom>
          <a:solidFill>
            <a:srgbClr val="FF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0662467-9B7F-4F96-9845-9D860EE3CAC0}"/>
              </a:ext>
            </a:extLst>
          </p:cNvPr>
          <p:cNvSpPr txBox="1"/>
          <p:nvPr/>
        </p:nvSpPr>
        <p:spPr>
          <a:xfrm>
            <a:off x="11111920" y="2929524"/>
            <a:ext cx="8387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Sistema Límbico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5AC68CB-62B1-418B-8918-B93F0B3E5D40}"/>
              </a:ext>
            </a:extLst>
          </p:cNvPr>
          <p:cNvSpPr txBox="1"/>
          <p:nvPr/>
        </p:nvSpPr>
        <p:spPr>
          <a:xfrm>
            <a:off x="739492" y="2664012"/>
            <a:ext cx="6357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Participam do planejamento de padrões múltiplos paralelos e padrões sequenciais de movimento para uma tarefa propositada. Selecionam e ajustam os atos motores. </a:t>
            </a:r>
          </a:p>
        </p:txBody>
      </p:sp>
      <p:pic>
        <p:nvPicPr>
          <p:cNvPr id="20" name="Gráfico 19" descr="Voltar com preenchimento sólido">
            <a:extLst>
              <a:ext uri="{FF2B5EF4-FFF2-40B4-BE49-F238E27FC236}">
                <a16:creationId xmlns:a16="http://schemas.microsoft.com/office/drawing/2014/main" id="{502E29F2-6412-4EE7-BE51-38DD57AB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144185">
            <a:off x="61917" y="4091174"/>
            <a:ext cx="914400" cy="9144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1875D49-4BBF-4E25-B42A-0B51ACC5C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0603">
            <a:off x="5078304" y="4251947"/>
            <a:ext cx="1280271" cy="1280271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D3175479-3688-4A3F-B6FC-647940F40D3A}"/>
              </a:ext>
            </a:extLst>
          </p:cNvPr>
          <p:cNvSpPr txBox="1"/>
          <p:nvPr/>
        </p:nvSpPr>
        <p:spPr>
          <a:xfrm>
            <a:off x="649803" y="6237416"/>
            <a:ext cx="508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Figura http://cienciasecognicao.org/neuroemdebate/arquivos/1410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4CA9CEE4-6238-47D8-9022-31AB6522C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547" y="60804"/>
            <a:ext cx="1298561" cy="597460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1FFB1E2D-A854-4BB6-B9A4-5D0CBF9E7787}"/>
              </a:ext>
            </a:extLst>
          </p:cNvPr>
          <p:cNvCxnSpPr>
            <a:cxnSpLocks/>
          </p:cNvCxnSpPr>
          <p:nvPr/>
        </p:nvCxnSpPr>
        <p:spPr>
          <a:xfrm>
            <a:off x="9090991" y="556591"/>
            <a:ext cx="516632" cy="8091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>
            <a:extLst>
              <a:ext uri="{FF2B5EF4-FFF2-40B4-BE49-F238E27FC236}">
                <a16:creationId xmlns:a16="http://schemas.microsoft.com/office/drawing/2014/main" id="{51E3E273-1363-4277-8A3D-AAA149350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59853">
            <a:off x="8735983" y="1040634"/>
            <a:ext cx="684031" cy="952278"/>
          </a:xfrm>
          <a:prstGeom prst="rect">
            <a:avLst/>
          </a:prstGeom>
        </p:spPr>
      </p:pic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4547CFB0-C790-4909-97F6-5C55CE386EF9}"/>
              </a:ext>
            </a:extLst>
          </p:cNvPr>
          <p:cNvCxnSpPr>
            <a:cxnSpLocks/>
          </p:cNvCxnSpPr>
          <p:nvPr/>
        </p:nvCxnSpPr>
        <p:spPr>
          <a:xfrm>
            <a:off x="8845579" y="1426083"/>
            <a:ext cx="1222734" cy="223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D36F7CF8-E39A-4979-9116-51E48D509736}"/>
              </a:ext>
            </a:extLst>
          </p:cNvPr>
          <p:cNvCxnSpPr/>
          <p:nvPr/>
        </p:nvCxnSpPr>
        <p:spPr>
          <a:xfrm flipH="1">
            <a:off x="10446097" y="723960"/>
            <a:ext cx="619830" cy="798315"/>
          </a:xfrm>
          <a:prstGeom prst="straightConnector1">
            <a:avLst/>
          </a:prstGeom>
          <a:ln w="38100">
            <a:solidFill>
              <a:srgbClr val="FF25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15713E3-0610-ACB4-D730-2266D2B56E2A}"/>
              </a:ext>
            </a:extLst>
          </p:cNvPr>
          <p:cNvCxnSpPr>
            <a:stCxn id="10" idx="1"/>
          </p:cNvCxnSpPr>
          <p:nvPr/>
        </p:nvCxnSpPr>
        <p:spPr>
          <a:xfrm flipH="1">
            <a:off x="10208356" y="1601290"/>
            <a:ext cx="770133" cy="190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0D60A3A0-D95D-344F-5D82-3BCB275A35D5}"/>
              </a:ext>
            </a:extLst>
          </p:cNvPr>
          <p:cNvSpPr/>
          <p:nvPr/>
        </p:nvSpPr>
        <p:spPr>
          <a:xfrm>
            <a:off x="8122667" y="2048457"/>
            <a:ext cx="616124" cy="2997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6063FDE-C037-5219-6CA7-6AD769D9AFD1}"/>
              </a:ext>
            </a:extLst>
          </p:cNvPr>
          <p:cNvSpPr txBox="1"/>
          <p:nvPr/>
        </p:nvSpPr>
        <p:spPr>
          <a:xfrm>
            <a:off x="8668207" y="1861550"/>
            <a:ext cx="1222734" cy="276999"/>
          </a:xfrm>
          <a:prstGeom prst="rect">
            <a:avLst/>
          </a:prstGeom>
          <a:solidFill>
            <a:srgbClr val="F19B61"/>
          </a:solidFill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7030A0"/>
                </a:solidFill>
              </a:rPr>
              <a:t>Núcleos da Base</a:t>
            </a:r>
          </a:p>
        </p:txBody>
      </p:sp>
    </p:spTree>
    <p:extLst>
      <p:ext uri="{BB962C8B-B14F-4D97-AF65-F5344CB8AC3E}">
        <p14:creationId xmlns:p14="http://schemas.microsoft.com/office/powerpoint/2010/main" val="26740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/>
      <p:bldP spid="12" grpId="1"/>
      <p:bldP spid="15" grpId="0"/>
      <p:bldP spid="15" grpId="1"/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2596"/>
            <a:ext cx="6578082" cy="267059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NÚCLEOS DA BASE: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 err="1">
                <a:solidFill>
                  <a:srgbClr val="C00000"/>
                </a:solidFill>
              </a:rPr>
              <a:t>Seleção</a:t>
            </a:r>
            <a:r>
              <a:rPr lang="en-US" sz="2400" b="1" dirty="0">
                <a:solidFill>
                  <a:srgbClr val="C00000"/>
                </a:solidFill>
              </a:rPr>
              <a:t> e </a:t>
            </a:r>
            <a:r>
              <a:rPr lang="en-US" sz="2400" b="1" dirty="0" err="1">
                <a:solidFill>
                  <a:srgbClr val="C00000"/>
                </a:solidFill>
              </a:rPr>
              <a:t>supressão</a:t>
            </a:r>
            <a:r>
              <a:rPr lang="en-US" sz="2400" b="1" dirty="0">
                <a:solidFill>
                  <a:srgbClr val="C00000"/>
                </a:solidFill>
              </a:rPr>
              <a:t> de </a:t>
            </a:r>
            <a:r>
              <a:rPr lang="en-US" sz="2400" b="1" dirty="0" err="1">
                <a:solidFill>
                  <a:srgbClr val="C00000"/>
                </a:solidFill>
              </a:rPr>
              <a:t>movimentos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indesejáveis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CEREBELO :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 err="1">
                <a:solidFill>
                  <a:srgbClr val="C00000"/>
                </a:solidFill>
              </a:rPr>
              <a:t>Equilíbrio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Tônus</a:t>
            </a:r>
            <a:r>
              <a:rPr lang="en-US" sz="2400" b="1" dirty="0">
                <a:solidFill>
                  <a:srgbClr val="C00000"/>
                </a:solidFill>
              </a:rPr>
              <a:t> muscular </a:t>
            </a:r>
            <a:r>
              <a:rPr lang="en-US" sz="2400" b="1" dirty="0" err="1">
                <a:solidFill>
                  <a:srgbClr val="C00000"/>
                </a:solidFill>
              </a:rPr>
              <a:t>Coordenação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Motora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Memória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Motora</a:t>
            </a:r>
            <a:r>
              <a:rPr lang="pt-BR" sz="2400" b="1" dirty="0">
                <a:solidFill>
                  <a:srgbClr val="C00000"/>
                </a:solidFill>
              </a:rPr>
              <a:t> Detecção de erro motor, diferença entre pretendido e executado</a:t>
            </a:r>
            <a:br>
              <a:rPr lang="en-US" sz="2400" b="1" dirty="0">
                <a:solidFill>
                  <a:srgbClr val="C00000"/>
                </a:solidFill>
              </a:rPr>
            </a:b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D0ADC2-E4AD-7299-E825-A4A3BEE1EA0C}"/>
              </a:ext>
            </a:extLst>
          </p:cNvPr>
          <p:cNvSpPr txBox="1"/>
          <p:nvPr/>
        </p:nvSpPr>
        <p:spPr>
          <a:xfrm>
            <a:off x="645678" y="3759307"/>
            <a:ext cx="4243589" cy="170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pt-BR" sz="2200" dirty="0"/>
              <a:t>Interagem com o CÓRTEX via TÁLAMO – sem ligação direta com os neurônios motores inferiores do TE e ME</a:t>
            </a:r>
          </a:p>
        </p:txBody>
      </p:sp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8" r="18028"/>
          <a:stretch/>
        </p:blipFill>
        <p:spPr>
          <a:xfrm>
            <a:off x="6094476" y="354573"/>
            <a:ext cx="5777460" cy="5760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82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 descr="C:\Users\danilobenette\Desktop\Sistema motor\slide mãe motor\snc.png">
            <a:extLst>
              <a:ext uri="{FF2B5EF4-FFF2-40B4-BE49-F238E27FC236}">
                <a16:creationId xmlns:a16="http://schemas.microsoft.com/office/drawing/2014/main" id="{F742746B-3A29-F51E-388C-3B6B5015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C:\Users\danilobenette\Desktop\Sistema motor\slide mãe motor\tronco.png">
            <a:extLst>
              <a:ext uri="{FF2B5EF4-FFF2-40B4-BE49-F238E27FC236}">
                <a16:creationId xmlns:a16="http://schemas.microsoft.com/office/drawing/2014/main" id="{5BD7ED3D-25E4-54DD-C51B-CF7B8B6C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C:\Users\danilobenette\Desktop\Sistema motor\slide mãe motor\cerebelo.png">
            <a:extLst>
              <a:ext uri="{FF2B5EF4-FFF2-40B4-BE49-F238E27FC236}">
                <a16:creationId xmlns:a16="http://schemas.microsoft.com/office/drawing/2014/main" id="{FED2F04E-5277-FE64-A2F7-C22FDFEA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C:\Users\danilobenette\Desktop\Sistema motor\slide mãe motor\m1.png">
            <a:extLst>
              <a:ext uri="{FF2B5EF4-FFF2-40B4-BE49-F238E27FC236}">
                <a16:creationId xmlns:a16="http://schemas.microsoft.com/office/drawing/2014/main" id="{2E6F4243-13CB-849F-BB73-511712AB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0"/>
          <a:stretch>
            <a:fillRect/>
          </a:stretch>
        </p:blipFill>
        <p:spPr bwMode="auto">
          <a:xfrm>
            <a:off x="2135188" y="620713"/>
            <a:ext cx="4681537" cy="693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C:\Users\danilobenette\Desktop\Sistema motor\slide mãe motor\medula.png">
            <a:extLst>
              <a:ext uri="{FF2B5EF4-FFF2-40B4-BE49-F238E27FC236}">
                <a16:creationId xmlns:a16="http://schemas.microsoft.com/office/drawing/2014/main" id="{4113E20A-11C9-5128-05DC-A0D25235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C:\Users\danilobenette\Desktop\Sistema motor\slide mãe motor\nucleos base.png">
            <a:extLst>
              <a:ext uri="{FF2B5EF4-FFF2-40B4-BE49-F238E27FC236}">
                <a16:creationId xmlns:a16="http://schemas.microsoft.com/office/drawing/2014/main" id="{1612E5FF-1882-EEF7-E24E-CF69244D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C:\Users\danilobenette\Desktop\Sistema motor\slide mãe motor\premotor.png">
            <a:extLst>
              <a:ext uri="{FF2B5EF4-FFF2-40B4-BE49-F238E27FC236}">
                <a16:creationId xmlns:a16="http://schemas.microsoft.com/office/drawing/2014/main" id="{966BD5EC-FAC4-DAAE-A25B-557B0E61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1057275"/>
            <a:ext cx="4681537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C:\Users\danilobenette\Desktop\Sistema motor\slide mãe motor\sma.png">
            <a:extLst>
              <a:ext uri="{FF2B5EF4-FFF2-40B4-BE49-F238E27FC236}">
                <a16:creationId xmlns:a16="http://schemas.microsoft.com/office/drawing/2014/main" id="{4881E0A4-244C-FF6C-CB8D-BFBD9DD4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782638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08B29C4-F8AF-616C-5B2C-944C6C6A6E3F}"/>
              </a:ext>
            </a:extLst>
          </p:cNvPr>
          <p:cNvSpPr txBox="1"/>
          <p:nvPr/>
        </p:nvSpPr>
        <p:spPr>
          <a:xfrm>
            <a:off x="6896489" y="67638"/>
            <a:ext cx="361990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28575">
                  <a:solidFill>
                    <a:sysClr val="windowText" lastClr="000000"/>
                  </a:solidFill>
                </a:ln>
                <a:latin typeface="Agency FB" pitchFamily="34" charset="0"/>
              </a:rPr>
              <a:t>Sistema Motor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D8548E9-2C96-728A-72C7-13EC2502A98E}"/>
              </a:ext>
            </a:extLst>
          </p:cNvPr>
          <p:cNvCxnSpPr/>
          <p:nvPr/>
        </p:nvCxnSpPr>
        <p:spPr>
          <a:xfrm>
            <a:off x="6817127" y="1069530"/>
            <a:ext cx="361950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E7D814-F2B1-CA5A-B9B5-38DEAE4A0CC9}"/>
              </a:ext>
            </a:extLst>
          </p:cNvPr>
          <p:cNvSpPr txBox="1"/>
          <p:nvPr/>
        </p:nvSpPr>
        <p:spPr>
          <a:xfrm>
            <a:off x="6708775" y="1916113"/>
            <a:ext cx="395922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ELABORAÇÃO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SELEÇÃO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CORREÇÃO/COORDENAÇÃO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REFLEXO E POSTURA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REFLEXO E GCP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F0F2AB5-0952-F934-42A9-45856AD854C8}"/>
              </a:ext>
            </a:extLst>
          </p:cNvPr>
          <p:cNvSpPr/>
          <p:nvPr/>
        </p:nvSpPr>
        <p:spPr>
          <a:xfrm>
            <a:off x="3524250" y="2374900"/>
            <a:ext cx="3459163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65EF30-765F-C430-3F46-AE632E05855D}"/>
              </a:ext>
            </a:extLst>
          </p:cNvPr>
          <p:cNvSpPr/>
          <p:nvPr/>
        </p:nvSpPr>
        <p:spPr>
          <a:xfrm>
            <a:off x="6886575" y="3265488"/>
            <a:ext cx="3457575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E6E76B7-1224-6E3A-9894-BA7B94598EDD}"/>
              </a:ext>
            </a:extLst>
          </p:cNvPr>
          <p:cNvSpPr/>
          <p:nvPr/>
        </p:nvSpPr>
        <p:spPr>
          <a:xfrm>
            <a:off x="6886575" y="4076700"/>
            <a:ext cx="3457575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B273CBC-D904-8BBB-6FF4-7ACAD4EAF013}"/>
              </a:ext>
            </a:extLst>
          </p:cNvPr>
          <p:cNvSpPr/>
          <p:nvPr/>
        </p:nvSpPr>
        <p:spPr>
          <a:xfrm>
            <a:off x="6888163" y="4941888"/>
            <a:ext cx="3459162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257" name="CaixaDeTexto 8">
            <a:extLst>
              <a:ext uri="{FF2B5EF4-FFF2-40B4-BE49-F238E27FC236}">
                <a16:creationId xmlns:a16="http://schemas.microsoft.com/office/drawing/2014/main" id="{E5BAD9CB-5809-3298-9F72-7A87F6DD1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60338"/>
            <a:ext cx="34591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4000" b="1"/>
              <a:t>HIERARQUIA MOTORA</a:t>
            </a:r>
          </a:p>
        </p:txBody>
      </p:sp>
      <p:sp>
        <p:nvSpPr>
          <p:cNvPr id="10258" name="CaixaDeTexto 5">
            <a:extLst>
              <a:ext uri="{FF2B5EF4-FFF2-40B4-BE49-F238E27FC236}">
                <a16:creationId xmlns:a16="http://schemas.microsoft.com/office/drawing/2014/main" id="{74E52C45-1E9C-F79C-9E2C-DD13A6BE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1477963"/>
            <a:ext cx="4222750" cy="4691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59" name="CaixaDeTexto 9">
            <a:extLst>
              <a:ext uri="{FF2B5EF4-FFF2-40B4-BE49-F238E27FC236}">
                <a16:creationId xmlns:a16="http://schemas.microsoft.com/office/drawing/2014/main" id="{17870392-DB69-E0D9-3377-7DC5811E7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232" y="1218396"/>
            <a:ext cx="324776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rgbClr val="C00000"/>
                </a:solidFill>
              </a:rPr>
              <a:t>CÓRTEX PRÉ MOTOR</a:t>
            </a:r>
          </a:p>
          <a:p>
            <a:pPr algn="ctr" eaLnBrk="1" hangingPunct="1"/>
            <a:r>
              <a:rPr lang="pt-BR" altLang="pt-BR" sz="2400" dirty="0"/>
              <a:t>PLANEJAMENTO</a:t>
            </a:r>
          </a:p>
          <a:p>
            <a:pPr algn="ctr" eaLnBrk="1" hangingPunct="1"/>
            <a:r>
              <a:rPr lang="pt-BR" altLang="pt-BR" sz="2400" b="1" dirty="0">
                <a:solidFill>
                  <a:srgbClr val="C00000"/>
                </a:solidFill>
              </a:rPr>
              <a:t>CÓRTEX MOTOR PRIMÁRIO</a:t>
            </a:r>
          </a:p>
          <a:p>
            <a:pPr algn="ctr" eaLnBrk="1" hangingPunct="1"/>
            <a:r>
              <a:rPr lang="pt-BR" altLang="pt-BR" sz="2400" dirty="0"/>
              <a:t>COMANDO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5C65987-C68B-A971-EE8B-E5905003C462}"/>
              </a:ext>
            </a:extLst>
          </p:cNvPr>
          <p:cNvSpPr txBox="1"/>
          <p:nvPr/>
        </p:nvSpPr>
        <p:spPr>
          <a:xfrm>
            <a:off x="536575" y="3636712"/>
            <a:ext cx="123348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CEREBELO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0A11CE3-6658-9810-9577-C3EE9E464F78}"/>
              </a:ext>
            </a:extLst>
          </p:cNvPr>
          <p:cNvSpPr txBox="1"/>
          <p:nvPr/>
        </p:nvSpPr>
        <p:spPr>
          <a:xfrm>
            <a:off x="71438" y="1916113"/>
            <a:ext cx="195330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NÚCLEOS DA BASE</a:t>
            </a:r>
          </a:p>
        </p:txBody>
      </p:sp>
      <p:sp>
        <p:nvSpPr>
          <p:cNvPr id="10264" name="CaixaDeTexto 19">
            <a:extLst>
              <a:ext uri="{FF2B5EF4-FFF2-40B4-BE49-F238E27FC236}">
                <a16:creationId xmlns:a16="http://schemas.microsoft.com/office/drawing/2014/main" id="{DDD591DE-9D8D-75D9-C8CF-13F00553A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800725"/>
            <a:ext cx="3459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/>
              <a:t>Senso Kandel et al, 2013</a:t>
            </a:r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948A793E-69F7-C33E-BFDF-CD5A8F1CC483}"/>
              </a:ext>
            </a:extLst>
          </p:cNvPr>
          <p:cNvSpPr/>
          <p:nvPr/>
        </p:nvSpPr>
        <p:spPr>
          <a:xfrm>
            <a:off x="3887107" y="84363"/>
            <a:ext cx="391885" cy="4553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F27C596-64FF-4652-9955-FC47958F3D76}"/>
              </a:ext>
            </a:extLst>
          </p:cNvPr>
          <p:cNvSpPr txBox="1"/>
          <p:nvPr/>
        </p:nvSpPr>
        <p:spPr>
          <a:xfrm>
            <a:off x="7053942" y="3306253"/>
            <a:ext cx="4504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dirty="0">
                <a:solidFill>
                  <a:srgbClr val="C00000"/>
                </a:solidFill>
              </a:rPr>
              <a:t>TRONCO ENCEFÁLICO</a:t>
            </a:r>
          </a:p>
          <a:p>
            <a:pPr algn="ctr"/>
            <a:r>
              <a:rPr lang="pt-BR" altLang="pt-BR" sz="2400" dirty="0">
                <a:solidFill>
                  <a:srgbClr val="C00000"/>
                </a:solidFill>
              </a:rPr>
              <a:t>MEDULA ESPINHAL</a:t>
            </a:r>
          </a:p>
          <a:p>
            <a:pPr algn="ctr"/>
            <a:r>
              <a:rPr lang="pt-BR" altLang="pt-BR" dirty="0"/>
              <a:t>POSTURA EXECUÇÃO </a:t>
            </a:r>
          </a:p>
          <a:p>
            <a:pPr algn="ctr"/>
            <a:r>
              <a:rPr lang="pt-BR" altLang="pt-BR" dirty="0"/>
              <a:t>MOVIMENTOS REFLEXOS/GP</a:t>
            </a:r>
            <a:r>
              <a:rPr lang="pt-BR" dirty="0"/>
              <a:t>CIRCUITOS LOCAIS&gt; CENTROS GERADORES DE PADRÕES MOTORES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279CF3F-A680-DED9-04F8-74171CA7BDD1}"/>
              </a:ext>
            </a:extLst>
          </p:cNvPr>
          <p:cNvSpPr txBox="1"/>
          <p:nvPr/>
        </p:nvSpPr>
        <p:spPr>
          <a:xfrm>
            <a:off x="7468744" y="5999102"/>
            <a:ext cx="3921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LESÃO&gt; GRAVES DÉFICITS MOTORES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2E95BB-DCAC-24D8-01FD-F6406FCBC73A}"/>
              </a:ext>
            </a:extLst>
          </p:cNvPr>
          <p:cNvSpPr txBox="1"/>
          <p:nvPr/>
        </p:nvSpPr>
        <p:spPr>
          <a:xfrm>
            <a:off x="565669" y="4889862"/>
            <a:ext cx="395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LESÃO&gt; GRAVES DESAJUSTES MOTORES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/>
      <p:bldP spid="14" grpId="0"/>
      <p:bldP spid="19" grpId="0"/>
      <p:bldP spid="9" grpId="0"/>
      <p:bldP spid="10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 descr="C:\Users\danilobenette\Desktop\Sistema motor\slide mãe motor\snc.png">
            <a:extLst>
              <a:ext uri="{FF2B5EF4-FFF2-40B4-BE49-F238E27FC236}">
                <a16:creationId xmlns:a16="http://schemas.microsoft.com/office/drawing/2014/main" id="{F742746B-3A29-F51E-388C-3B6B5015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C:\Users\danilobenette\Desktop\Sistema motor\slide mãe motor\tronco.png">
            <a:extLst>
              <a:ext uri="{FF2B5EF4-FFF2-40B4-BE49-F238E27FC236}">
                <a16:creationId xmlns:a16="http://schemas.microsoft.com/office/drawing/2014/main" id="{5BD7ED3D-25E4-54DD-C51B-CF7B8B6C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C:\Users\danilobenette\Desktop\Sistema motor\slide mãe motor\cerebelo.png">
            <a:extLst>
              <a:ext uri="{FF2B5EF4-FFF2-40B4-BE49-F238E27FC236}">
                <a16:creationId xmlns:a16="http://schemas.microsoft.com/office/drawing/2014/main" id="{FED2F04E-5277-FE64-A2F7-C22FDFEA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C:\Users\danilobenette\Desktop\Sistema motor\slide mãe motor\m1.png">
            <a:extLst>
              <a:ext uri="{FF2B5EF4-FFF2-40B4-BE49-F238E27FC236}">
                <a16:creationId xmlns:a16="http://schemas.microsoft.com/office/drawing/2014/main" id="{2E6F4243-13CB-849F-BB73-511712AB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0"/>
          <a:stretch>
            <a:fillRect/>
          </a:stretch>
        </p:blipFill>
        <p:spPr bwMode="auto">
          <a:xfrm>
            <a:off x="2135188" y="620713"/>
            <a:ext cx="4681537" cy="693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C:\Users\danilobenette\Desktop\Sistema motor\slide mãe motor\medula.png">
            <a:extLst>
              <a:ext uri="{FF2B5EF4-FFF2-40B4-BE49-F238E27FC236}">
                <a16:creationId xmlns:a16="http://schemas.microsoft.com/office/drawing/2014/main" id="{4113E20A-11C9-5128-05DC-A0D25235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C:\Users\danilobenette\Desktop\Sistema motor\slide mãe motor\nucleos base.png">
            <a:extLst>
              <a:ext uri="{FF2B5EF4-FFF2-40B4-BE49-F238E27FC236}">
                <a16:creationId xmlns:a16="http://schemas.microsoft.com/office/drawing/2014/main" id="{1612E5FF-1882-EEF7-E24E-CF69244D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C:\Users\danilobenette\Desktop\Sistema motor\slide mãe motor\premotor.png">
            <a:extLst>
              <a:ext uri="{FF2B5EF4-FFF2-40B4-BE49-F238E27FC236}">
                <a16:creationId xmlns:a16="http://schemas.microsoft.com/office/drawing/2014/main" id="{966BD5EC-FAC4-DAAE-A25B-557B0E61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1057275"/>
            <a:ext cx="4681537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C:\Users\danilobenette\Desktop\Sistema motor\slide mãe motor\sma.png">
            <a:extLst>
              <a:ext uri="{FF2B5EF4-FFF2-40B4-BE49-F238E27FC236}">
                <a16:creationId xmlns:a16="http://schemas.microsoft.com/office/drawing/2014/main" id="{4881E0A4-244C-FF6C-CB8D-BFBD9DD4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782638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08B29C4-F8AF-616C-5B2C-944C6C6A6E3F}"/>
              </a:ext>
            </a:extLst>
          </p:cNvPr>
          <p:cNvSpPr txBox="1"/>
          <p:nvPr/>
        </p:nvSpPr>
        <p:spPr>
          <a:xfrm>
            <a:off x="7755226" y="171276"/>
            <a:ext cx="361990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28575">
                  <a:solidFill>
                    <a:sysClr val="windowText" lastClr="000000"/>
                  </a:solidFill>
                </a:ln>
                <a:latin typeface="Agency FB" pitchFamily="34" charset="0"/>
              </a:rPr>
              <a:t>Sistema Motor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D8548E9-2C96-728A-72C7-13EC2502A98E}"/>
              </a:ext>
            </a:extLst>
          </p:cNvPr>
          <p:cNvCxnSpPr/>
          <p:nvPr/>
        </p:nvCxnSpPr>
        <p:spPr>
          <a:xfrm>
            <a:off x="7620000" y="1223963"/>
            <a:ext cx="361950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E7D814-F2B1-CA5A-B9B5-38DEAE4A0CC9}"/>
              </a:ext>
            </a:extLst>
          </p:cNvPr>
          <p:cNvSpPr txBox="1"/>
          <p:nvPr/>
        </p:nvSpPr>
        <p:spPr>
          <a:xfrm>
            <a:off x="6708775" y="1916113"/>
            <a:ext cx="395922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ELABORAÇÃO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SELEÇÃO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CORREÇÃO/COORDENAÇÃO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REFLEXO E POSTURA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REFLEXO E GCP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F0F2AB5-0952-F934-42A9-45856AD854C8}"/>
              </a:ext>
            </a:extLst>
          </p:cNvPr>
          <p:cNvSpPr/>
          <p:nvPr/>
        </p:nvSpPr>
        <p:spPr>
          <a:xfrm>
            <a:off x="3524250" y="2374900"/>
            <a:ext cx="3459163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65EF30-765F-C430-3F46-AE632E05855D}"/>
              </a:ext>
            </a:extLst>
          </p:cNvPr>
          <p:cNvSpPr/>
          <p:nvPr/>
        </p:nvSpPr>
        <p:spPr>
          <a:xfrm>
            <a:off x="6886575" y="3265488"/>
            <a:ext cx="3457575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E6E76B7-1224-6E3A-9894-BA7B94598EDD}"/>
              </a:ext>
            </a:extLst>
          </p:cNvPr>
          <p:cNvSpPr/>
          <p:nvPr/>
        </p:nvSpPr>
        <p:spPr>
          <a:xfrm>
            <a:off x="6886575" y="4076700"/>
            <a:ext cx="3457575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B273CBC-D904-8BBB-6FF4-7ACAD4EAF013}"/>
              </a:ext>
            </a:extLst>
          </p:cNvPr>
          <p:cNvSpPr/>
          <p:nvPr/>
        </p:nvSpPr>
        <p:spPr>
          <a:xfrm>
            <a:off x="6888163" y="4941888"/>
            <a:ext cx="3459162" cy="43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257" name="CaixaDeTexto 8">
            <a:extLst>
              <a:ext uri="{FF2B5EF4-FFF2-40B4-BE49-F238E27FC236}">
                <a16:creationId xmlns:a16="http://schemas.microsoft.com/office/drawing/2014/main" id="{E5BAD9CB-5809-3298-9F72-7A87F6DD1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60338"/>
            <a:ext cx="34591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4000" b="1"/>
              <a:t>HIERARQUIA MOTORA</a:t>
            </a:r>
          </a:p>
        </p:txBody>
      </p:sp>
      <p:sp>
        <p:nvSpPr>
          <p:cNvPr id="10258" name="CaixaDeTexto 5">
            <a:extLst>
              <a:ext uri="{FF2B5EF4-FFF2-40B4-BE49-F238E27FC236}">
                <a16:creationId xmlns:a16="http://schemas.microsoft.com/office/drawing/2014/main" id="{74E52C45-1E9C-F79C-9E2C-DD13A6BE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1477963"/>
            <a:ext cx="4222750" cy="4691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59" name="CaixaDeTexto 9">
            <a:extLst>
              <a:ext uri="{FF2B5EF4-FFF2-40B4-BE49-F238E27FC236}">
                <a16:creationId xmlns:a16="http://schemas.microsoft.com/office/drawing/2014/main" id="{17870392-DB69-E0D9-3377-7DC5811E7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364" y="-35718"/>
            <a:ext cx="36195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/>
              <a:t>CÓRTEX PRÉ MOTOR</a:t>
            </a:r>
          </a:p>
          <a:p>
            <a:pPr algn="ctr" eaLnBrk="1" hangingPunct="1"/>
            <a:r>
              <a:rPr lang="pt-BR" altLang="pt-BR" sz="2000" dirty="0"/>
              <a:t>PLANEJAMENTO</a:t>
            </a:r>
          </a:p>
        </p:txBody>
      </p:sp>
      <p:sp>
        <p:nvSpPr>
          <p:cNvPr id="10260" name="CaixaDeTexto 10">
            <a:extLst>
              <a:ext uri="{FF2B5EF4-FFF2-40B4-BE49-F238E27FC236}">
                <a16:creationId xmlns:a16="http://schemas.microsoft.com/office/drawing/2014/main" id="{6F7BAB47-12DA-E45B-EF27-E35DF8AB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8" y="1484313"/>
            <a:ext cx="4752975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/>
              <a:t>CÓRTEX MOTOR PRIMÁRIO</a:t>
            </a:r>
          </a:p>
          <a:p>
            <a:pPr algn="ctr" eaLnBrk="1" hangingPunct="1"/>
            <a:r>
              <a:rPr lang="pt-BR" altLang="pt-BR" sz="2000" dirty="0">
                <a:solidFill>
                  <a:srgbClr val="C00000"/>
                </a:solidFill>
              </a:rPr>
              <a:t>COMANDO</a:t>
            </a:r>
          </a:p>
          <a:p>
            <a:pPr algn="ctr" eaLnBrk="1" hangingPunct="1"/>
            <a:endParaRPr lang="pt-BR" altLang="pt-BR" sz="2000" dirty="0"/>
          </a:p>
          <a:p>
            <a:pPr algn="ctr" eaLnBrk="1" hangingPunct="1"/>
            <a:endParaRPr lang="pt-BR" altLang="pt-BR" sz="2000" dirty="0"/>
          </a:p>
          <a:p>
            <a:pPr algn="ctr" eaLnBrk="1" hangingPunct="1"/>
            <a:endParaRPr lang="pt-BR" altLang="pt-BR" sz="2000" dirty="0"/>
          </a:p>
          <a:p>
            <a:pPr algn="ctr" eaLnBrk="1" hangingPunct="1"/>
            <a:r>
              <a:rPr lang="pt-BR" altLang="pt-BR" sz="2400" b="1" dirty="0"/>
              <a:t>TRONCO ENCEFÁLICO</a:t>
            </a:r>
          </a:p>
          <a:p>
            <a:pPr algn="ctr" eaLnBrk="1" hangingPunct="1"/>
            <a:r>
              <a:rPr lang="pt-BR" altLang="pt-BR" sz="2000" dirty="0">
                <a:solidFill>
                  <a:srgbClr val="C00000"/>
                </a:solidFill>
              </a:rPr>
              <a:t>POSTURA     EXECUÇÃO</a:t>
            </a:r>
          </a:p>
          <a:p>
            <a:pPr algn="ctr" eaLnBrk="1" hangingPunct="1"/>
            <a:r>
              <a:rPr lang="pt-BR" altLang="pt-BR" sz="2000" dirty="0">
                <a:solidFill>
                  <a:srgbClr val="C00000"/>
                </a:solidFill>
              </a:rPr>
              <a:t>MOVIMENTOS/ REFLEXOS/POSTURAS</a:t>
            </a:r>
          </a:p>
          <a:p>
            <a:pPr algn="ctr" eaLnBrk="1" hangingPunct="1"/>
            <a:r>
              <a:rPr lang="pt-BR" altLang="pt-BR" sz="2000" b="1" dirty="0"/>
              <a:t>MEDULA ESPINHAL</a:t>
            </a:r>
          </a:p>
          <a:p>
            <a:pPr algn="ctr" eaLnBrk="1" hangingPunct="1"/>
            <a:r>
              <a:rPr lang="pt-BR" altLang="pt-BR" sz="2000" dirty="0">
                <a:solidFill>
                  <a:srgbClr val="C00000"/>
                </a:solidFill>
              </a:rPr>
              <a:t>EXECUÇÃO </a:t>
            </a:r>
          </a:p>
          <a:p>
            <a:pPr algn="ctr" eaLnBrk="1" hangingPunct="1"/>
            <a:r>
              <a:rPr lang="pt-BR" altLang="pt-BR" sz="2000" dirty="0">
                <a:solidFill>
                  <a:srgbClr val="C00000"/>
                </a:solidFill>
              </a:rPr>
              <a:t>MOVIMENTOS/ REFLEXOS</a:t>
            </a:r>
            <a:r>
              <a:rPr lang="pt-BR" altLang="pt-BR" sz="2000" dirty="0"/>
              <a:t>/</a:t>
            </a:r>
            <a:r>
              <a:rPr lang="pt-BR" altLang="pt-BR" sz="2000" b="1" dirty="0">
                <a:solidFill>
                  <a:srgbClr val="C00000"/>
                </a:solidFill>
              </a:rPr>
              <a:t>GPC</a:t>
            </a:r>
          </a:p>
        </p:txBody>
      </p:sp>
      <p:pic>
        <p:nvPicPr>
          <p:cNvPr id="10261" name="Imagem 11">
            <a:extLst>
              <a:ext uri="{FF2B5EF4-FFF2-40B4-BE49-F238E27FC236}">
                <a16:creationId xmlns:a16="http://schemas.microsoft.com/office/drawing/2014/main" id="{46A49A2A-76C5-AA42-4DD7-9AED31DA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5232400"/>
            <a:ext cx="371316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5C65987-C68B-A971-EE8B-E5905003C462}"/>
              </a:ext>
            </a:extLst>
          </p:cNvPr>
          <p:cNvSpPr txBox="1"/>
          <p:nvPr/>
        </p:nvSpPr>
        <p:spPr>
          <a:xfrm>
            <a:off x="98425" y="3736975"/>
            <a:ext cx="4075113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CEREBELO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0000"/>
                </a:solidFill>
                <a:latin typeface="+mn-lt"/>
              </a:rPr>
              <a:t>AJUSTES/ CORREÇÃO/COORDENAÇÃO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0000"/>
                </a:solidFill>
              </a:rPr>
              <a:t>MEMÓRIA MUSCULAR</a:t>
            </a:r>
            <a:endParaRPr lang="pt-B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0A11CE3-6658-9810-9577-C3EE9E464F78}"/>
              </a:ext>
            </a:extLst>
          </p:cNvPr>
          <p:cNvSpPr txBox="1"/>
          <p:nvPr/>
        </p:nvSpPr>
        <p:spPr>
          <a:xfrm>
            <a:off x="30066" y="3082924"/>
            <a:ext cx="225107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NÚCLEOS DA BASE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0000"/>
                </a:solidFill>
                <a:latin typeface="+mn-lt"/>
              </a:rPr>
              <a:t>SELEÇÃO/ AJUSTES</a:t>
            </a:r>
          </a:p>
        </p:txBody>
      </p:sp>
      <p:sp>
        <p:nvSpPr>
          <p:cNvPr id="10264" name="CaixaDeTexto 19">
            <a:extLst>
              <a:ext uri="{FF2B5EF4-FFF2-40B4-BE49-F238E27FC236}">
                <a16:creationId xmlns:a16="http://schemas.microsoft.com/office/drawing/2014/main" id="{DDD591DE-9D8D-75D9-C8CF-13F00553A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97" y="1486971"/>
            <a:ext cx="19882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dirty="0"/>
              <a:t>Senso Kandel et al, 2013</a:t>
            </a:r>
          </a:p>
        </p:txBody>
      </p:sp>
      <p:sp>
        <p:nvSpPr>
          <p:cNvPr id="10265" name="CaixaDeTexto 20">
            <a:extLst>
              <a:ext uri="{FF2B5EF4-FFF2-40B4-BE49-F238E27FC236}">
                <a16:creationId xmlns:a16="http://schemas.microsoft.com/office/drawing/2014/main" id="{7F61BE7E-5D99-9A5A-8E54-6D9BAEA88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066" y="3121026"/>
            <a:ext cx="1258479" cy="58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/>
              <a:t>TÁLAMO MOTOR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065F1E-1CDB-76E3-E0BC-1922DF011A5B}"/>
              </a:ext>
            </a:extLst>
          </p:cNvPr>
          <p:cNvSpPr txBox="1"/>
          <p:nvPr/>
        </p:nvSpPr>
        <p:spPr>
          <a:xfrm>
            <a:off x="30066" y="4638417"/>
            <a:ext cx="4467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Essas estruturas são parte do </a:t>
            </a:r>
            <a:r>
              <a:rPr lang="pt-BR" sz="1600" b="1" dirty="0"/>
              <a:t>Sistema Extrapiramidal </a:t>
            </a:r>
            <a:r>
              <a:rPr lang="pt-BR" sz="1600" dirty="0"/>
              <a:t>cujos axônios não passam pelas pirâmides e envolvem O sistema extrapiramidal é formado por vários tratos entre os quais o </a:t>
            </a:r>
            <a:r>
              <a:rPr lang="pt-BR" sz="1600" dirty="0" err="1"/>
              <a:t>rubroespinhal</a:t>
            </a:r>
            <a:r>
              <a:rPr lang="pt-BR" sz="1600" dirty="0"/>
              <a:t>, o </a:t>
            </a:r>
            <a:r>
              <a:rPr lang="pt-BR" sz="1600" dirty="0" err="1"/>
              <a:t>reticuloespinhal</a:t>
            </a:r>
            <a:r>
              <a:rPr lang="pt-BR" sz="1600" dirty="0"/>
              <a:t>, o </a:t>
            </a:r>
            <a:r>
              <a:rPr lang="pt-BR" sz="1600" dirty="0" err="1"/>
              <a:t>tectoespinhal</a:t>
            </a:r>
            <a:r>
              <a:rPr lang="pt-BR" sz="1600" dirty="0"/>
              <a:t> e o </a:t>
            </a:r>
            <a:r>
              <a:rPr lang="pt-BR" sz="1600" dirty="0" err="1"/>
              <a:t>vestíbuloespinhal</a:t>
            </a:r>
            <a:r>
              <a:rPr lang="pt-BR" sz="1600" dirty="0"/>
              <a:t>. O trato </a:t>
            </a:r>
            <a:r>
              <a:rPr lang="pt-BR" sz="1600" dirty="0" err="1"/>
              <a:t>rubroespinhal</a:t>
            </a:r>
            <a:r>
              <a:rPr lang="pt-BR" sz="1600" dirty="0"/>
              <a:t>: através deste trato, o cerebelo envia seus impulsos para a medula e nervos espinhais.</a:t>
            </a:r>
          </a:p>
        </p:txBody>
      </p:sp>
    </p:spTree>
    <p:extLst>
      <p:ext uri="{BB962C8B-B14F-4D97-AF65-F5344CB8AC3E}">
        <p14:creationId xmlns:p14="http://schemas.microsoft.com/office/powerpoint/2010/main" val="3900773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 descr="C:\Users\danilobenette\Desktop\Sistema motor\slide mãe motor\snc.png">
            <a:extLst>
              <a:ext uri="{FF2B5EF4-FFF2-40B4-BE49-F238E27FC236}">
                <a16:creationId xmlns:a16="http://schemas.microsoft.com/office/drawing/2014/main" id="{76B04EC4-36DC-7658-5B37-AFDA803D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C1AE4D-9866-AA27-0F6A-8ED2DEE2134F}"/>
              </a:ext>
            </a:extLst>
          </p:cNvPr>
          <p:cNvSpPr txBox="1"/>
          <p:nvPr/>
        </p:nvSpPr>
        <p:spPr>
          <a:xfrm>
            <a:off x="6960096" y="159024"/>
            <a:ext cx="361990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28575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gency FB" pitchFamily="34" charset="0"/>
              </a:rPr>
              <a:t>Sistema Motor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6102A4E-9623-5762-AD00-CF59886C0A73}"/>
              </a:ext>
            </a:extLst>
          </p:cNvPr>
          <p:cNvCxnSpPr/>
          <p:nvPr/>
        </p:nvCxnSpPr>
        <p:spPr>
          <a:xfrm>
            <a:off x="6940550" y="1196975"/>
            <a:ext cx="361950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1" name="Picture 16" descr="C:\Users\danilobenette\Desktop\Sistema motor\slide mãe motor\cerebelo.png">
            <a:extLst>
              <a:ext uri="{FF2B5EF4-FFF2-40B4-BE49-F238E27FC236}">
                <a16:creationId xmlns:a16="http://schemas.microsoft.com/office/drawing/2014/main" id="{C7A53B77-A823-9709-4E93-F656AFC1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5515"/>
          <a:stretch>
            <a:fillRect/>
          </a:stretch>
        </p:blipFill>
        <p:spPr bwMode="auto">
          <a:xfrm>
            <a:off x="2135188" y="620713"/>
            <a:ext cx="46815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5D952F8-9EAB-BD2B-3208-DFF88F8A17FC}"/>
              </a:ext>
            </a:extLst>
          </p:cNvPr>
          <p:cNvSpPr txBox="1"/>
          <p:nvPr/>
        </p:nvSpPr>
        <p:spPr>
          <a:xfrm>
            <a:off x="6708775" y="1916113"/>
            <a:ext cx="395922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ELABORAÇÃO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SELEÇÃO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CORREÇÃO/COORDENAÇÃO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REFLEXO E POSTURA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REFLEXO E GCP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0105046-C845-CB3D-8083-8A40D3EE343C}"/>
              </a:ext>
            </a:extLst>
          </p:cNvPr>
          <p:cNvSpPr txBox="1"/>
          <p:nvPr/>
        </p:nvSpPr>
        <p:spPr>
          <a:xfrm>
            <a:off x="6816725" y="1484782"/>
            <a:ext cx="38512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  <a:cs typeface="Arial" pitchFamily="34" charset="0"/>
              </a:rPr>
              <a:t>CÓRTEX MOTOR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b="1" dirty="0">
              <a:ln>
                <a:solidFill>
                  <a:schemeClr val="tx1"/>
                </a:solidFill>
              </a:ln>
              <a:latin typeface="Arial Rounded MT Bold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  <a:cs typeface="Arial" pitchFamily="34" charset="0"/>
              </a:rPr>
              <a:t>NÚCLEOS DA BASE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b="1" dirty="0">
              <a:ln>
                <a:solidFill>
                  <a:schemeClr val="tx1"/>
                </a:solidFill>
              </a:ln>
              <a:latin typeface="Arial Rounded MT Bold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  <a:cs typeface="Arial" pitchFamily="34" charset="0"/>
              </a:rPr>
              <a:t>CEREBELO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b="1" dirty="0">
              <a:ln>
                <a:solidFill>
                  <a:schemeClr val="tx1"/>
                </a:solidFill>
              </a:ln>
              <a:latin typeface="Arial Rounded MT Bold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  <a:cs typeface="Arial" pitchFamily="34" charset="0"/>
              </a:rPr>
              <a:t>TRONCO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b="1" dirty="0">
              <a:ln>
                <a:solidFill>
                  <a:schemeClr val="tx1"/>
                </a:solidFill>
              </a:ln>
              <a:latin typeface="Arial Rounded MT Bold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  <a:cs typeface="Arial" pitchFamily="34" charset="0"/>
              </a:rPr>
              <a:t>MEDULA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  <a:cs typeface="Arial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FFD9745-A2A2-B363-4A00-FB641F134DF1}"/>
              </a:ext>
            </a:extLst>
          </p:cNvPr>
          <p:cNvGrpSpPr/>
          <p:nvPr/>
        </p:nvGrpSpPr>
        <p:grpSpPr>
          <a:xfrm>
            <a:off x="4866636" y="3901993"/>
            <a:ext cx="1980029" cy="1363785"/>
            <a:chOff x="2100937" y="959057"/>
            <a:chExt cx="1980029" cy="1363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ADD57B7-1107-849B-5DBB-CC77AEA9FB7F}"/>
                </a:ext>
              </a:extLst>
            </p:cNvPr>
            <p:cNvSpPr txBox="1"/>
            <p:nvPr/>
          </p:nvSpPr>
          <p:spPr>
            <a:xfrm>
              <a:off x="2100937" y="1738067"/>
              <a:ext cx="1980029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>
                  <a:latin typeface="Adobe Gothic Std B" pitchFamily="34" charset="-128"/>
                  <a:ea typeface="Adobe Gothic Std B" pitchFamily="34" charset="-128"/>
                </a:rPr>
                <a:t>Cerebelo</a:t>
              </a: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A294563D-9FDA-9922-D5F4-CD3BFE3CB594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2879656" y="959057"/>
              <a:ext cx="211296" cy="7790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25.media.tumblr.com/tumblr_m1r7rte8QL1qc9jhco1_r1_1280.gif">
            <a:extLst>
              <a:ext uri="{FF2B5EF4-FFF2-40B4-BE49-F238E27FC236}">
                <a16:creationId xmlns:a16="http://schemas.microsoft.com/office/drawing/2014/main" id="{A9290E88-A6D6-BC56-9675-631218D4A7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92625"/>
            <a:ext cx="23653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4" descr="C:\Users\danilobenette\Desktop\Sistema motor\slide mãe motor\snc.png">
            <a:extLst>
              <a:ext uri="{FF2B5EF4-FFF2-40B4-BE49-F238E27FC236}">
                <a16:creationId xmlns:a16="http://schemas.microsoft.com/office/drawing/2014/main" id="{9FB6A428-AEA8-38B3-8EBC-D422DDD50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7705725" cy="1026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1" descr="C:\Users\danilobenette\Desktop\Sistema motor\slide mãe motor\nucleos base.png">
            <a:extLst>
              <a:ext uri="{FF2B5EF4-FFF2-40B4-BE49-F238E27FC236}">
                <a16:creationId xmlns:a16="http://schemas.microsoft.com/office/drawing/2014/main" id="{215B994E-5189-4104-99D1-8ACCF2A48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5"/>
          <a:stretch>
            <a:fillRect/>
          </a:stretch>
        </p:blipFill>
        <p:spPr bwMode="auto">
          <a:xfrm>
            <a:off x="2135188" y="620713"/>
            <a:ext cx="7705725" cy="1026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http://img.mit.edu/newsoffice/images/article_images/original/20130114125310-0.jpg">
            <a:extLst>
              <a:ext uri="{FF2B5EF4-FFF2-40B4-BE49-F238E27FC236}">
                <a16:creationId xmlns:a16="http://schemas.microsoft.com/office/drawing/2014/main" id="{44C3F3C8-103E-C7D9-0084-91137B18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3"/>
          <a:stretch>
            <a:fillRect/>
          </a:stretch>
        </p:blipFill>
        <p:spPr bwMode="auto">
          <a:xfrm>
            <a:off x="13020675" y="836613"/>
            <a:ext cx="8964613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828FE35-7D60-3D1D-05AB-117DFFFF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3" t="8418" r="22278" b="76434"/>
          <a:stretch>
            <a:fillRect/>
          </a:stretch>
        </p:blipFill>
        <p:spPr bwMode="auto">
          <a:xfrm>
            <a:off x="4367213" y="2236788"/>
            <a:ext cx="3779837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43F0CEC2-0764-B5BB-4674-E796C45E9196}"/>
              </a:ext>
            </a:extLst>
          </p:cNvPr>
          <p:cNvGrpSpPr/>
          <p:nvPr/>
        </p:nvGrpSpPr>
        <p:grpSpPr>
          <a:xfrm>
            <a:off x="3624938" y="1738067"/>
            <a:ext cx="1874231" cy="1058876"/>
            <a:chOff x="2100937" y="1738067"/>
            <a:chExt cx="1874231" cy="10588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64E7871-65CF-288E-A10C-A91677ABFEC9}"/>
                </a:ext>
              </a:extLst>
            </p:cNvPr>
            <p:cNvSpPr txBox="1"/>
            <p:nvPr/>
          </p:nvSpPr>
          <p:spPr>
            <a:xfrm>
              <a:off x="2100937" y="1738067"/>
              <a:ext cx="1874231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dirty="0">
                  <a:latin typeface="Adobe Gothic Std B" pitchFamily="34" charset="-128"/>
                  <a:ea typeface="Adobe Gothic Std B" pitchFamily="34" charset="-128"/>
                </a:rPr>
                <a:t>Caudado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385F77FF-6498-586E-24EF-4A5C4334C0CD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3038053" y="2322842"/>
              <a:ext cx="937115" cy="4741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FB7AEA6-3160-AA9B-A246-B6A69C556BCF}"/>
              </a:ext>
            </a:extLst>
          </p:cNvPr>
          <p:cNvGrpSpPr/>
          <p:nvPr/>
        </p:nvGrpSpPr>
        <p:grpSpPr>
          <a:xfrm>
            <a:off x="2635347" y="3295018"/>
            <a:ext cx="3315306" cy="584775"/>
            <a:chOff x="1111347" y="3295017"/>
            <a:chExt cx="3315306" cy="5847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9DC878F-2E9A-A8FA-94FD-C1851F5805BD}"/>
                </a:ext>
              </a:extLst>
            </p:cNvPr>
            <p:cNvSpPr txBox="1"/>
            <p:nvPr/>
          </p:nvSpPr>
          <p:spPr>
            <a:xfrm>
              <a:off x="1111347" y="3295017"/>
              <a:ext cx="1984839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 err="1">
                  <a:latin typeface="Adobe Gothic Std B" pitchFamily="34" charset="-128"/>
                  <a:ea typeface="Adobe Gothic Std B" pitchFamily="34" charset="-128"/>
                </a:rPr>
                <a:t>Putamen</a:t>
              </a:r>
              <a:endParaRPr lang="pt-BR" sz="3200" b="1" dirty="0">
                <a:latin typeface="Adobe Gothic Std B" pitchFamily="34" charset="-128"/>
                <a:ea typeface="Adobe Gothic Std B" pitchFamily="34" charset="-128"/>
              </a:endParaRP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43B48E13-9C47-56D2-EEE8-BDDF01BE5A5B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3096186" y="3587405"/>
              <a:ext cx="1330467" cy="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0764F6D-E220-A24C-4C90-EAF8A3EB2F83}"/>
              </a:ext>
            </a:extLst>
          </p:cNvPr>
          <p:cNvGrpSpPr/>
          <p:nvPr/>
        </p:nvGrpSpPr>
        <p:grpSpPr>
          <a:xfrm>
            <a:off x="7009575" y="1971820"/>
            <a:ext cx="2694969" cy="1615587"/>
            <a:chOff x="5364088" y="1971819"/>
            <a:chExt cx="2694969" cy="1615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2E23337-189C-0047-C936-8A1B44AA1B94}"/>
                </a:ext>
              </a:extLst>
            </p:cNvPr>
            <p:cNvSpPr txBox="1"/>
            <p:nvPr/>
          </p:nvSpPr>
          <p:spPr>
            <a:xfrm>
              <a:off x="5364088" y="1971819"/>
              <a:ext cx="2694969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>
                  <a:latin typeface="Adobe Gothic Std B" pitchFamily="34" charset="-128"/>
                  <a:ea typeface="Adobe Gothic Std B" pitchFamily="34" charset="-128"/>
                </a:rPr>
                <a:t>Globo pálido</a:t>
              </a: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95D776F9-7C80-0032-21DA-22B2AF848507}"/>
                </a:ext>
              </a:extLst>
            </p:cNvPr>
            <p:cNvCxnSpPr>
              <a:endCxn id="8" idx="2"/>
            </p:cNvCxnSpPr>
            <p:nvPr/>
          </p:nvCxnSpPr>
          <p:spPr>
            <a:xfrm flipV="1">
              <a:off x="5580112" y="2556594"/>
              <a:ext cx="1131461" cy="10308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5E3A449C-7E98-51AE-8903-C9A4A432E95C}"/>
              </a:ext>
            </a:extLst>
          </p:cNvPr>
          <p:cNvSpPr/>
          <p:nvPr/>
        </p:nvSpPr>
        <p:spPr>
          <a:xfrm>
            <a:off x="5305405" y="44624"/>
            <a:ext cx="5694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err="1">
                <a:latin typeface="Adobe Gothic Std B" pitchFamily="34" charset="-128"/>
                <a:ea typeface="Adobe Gothic Std B" pitchFamily="34" charset="-128"/>
              </a:rPr>
              <a:t>Putâmen</a:t>
            </a:r>
            <a:r>
              <a:rPr lang="pt-BR" sz="2800" b="1" dirty="0">
                <a:latin typeface="Adobe Gothic Std B" pitchFamily="34" charset="-128"/>
                <a:ea typeface="Adobe Gothic Std B" pitchFamily="34" charset="-128"/>
              </a:rPr>
              <a:t> + Caudado = </a:t>
            </a:r>
            <a:r>
              <a:rPr lang="pt-BR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dobe Gothic Std B" pitchFamily="34" charset="-128"/>
                <a:ea typeface="Adobe Gothic Std B" pitchFamily="34" charset="-128"/>
              </a:rPr>
              <a:t>Estriado</a:t>
            </a:r>
            <a:endParaRPr lang="pt-BR" sz="28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drugline.org/img/ail/1383_1393_3.jpg">
            <a:extLst>
              <a:ext uri="{FF2B5EF4-FFF2-40B4-BE49-F238E27FC236}">
                <a16:creationId xmlns:a16="http://schemas.microsoft.com/office/drawing/2014/main" id="{4DCE5042-A25B-F3EB-171C-6792F019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58750"/>
            <a:ext cx="872490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ixaDeTexto 3">
            <a:extLst>
              <a:ext uri="{FF2B5EF4-FFF2-40B4-BE49-F238E27FC236}">
                <a16:creationId xmlns:a16="http://schemas.microsoft.com/office/drawing/2014/main" id="{ECCE59D3-B56A-94BA-649E-2AAA31E5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954088"/>
            <a:ext cx="1536700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latin typeface="Adobe Gothic Std B"/>
                <a:ea typeface="Adobe Gothic Std B"/>
                <a:cs typeface="Adobe Gothic Std B"/>
              </a:rPr>
              <a:t>Putâmen</a:t>
            </a:r>
          </a:p>
        </p:txBody>
      </p:sp>
      <p:sp>
        <p:nvSpPr>
          <p:cNvPr id="15364" name="CaixaDeTexto 7">
            <a:extLst>
              <a:ext uri="{FF2B5EF4-FFF2-40B4-BE49-F238E27FC236}">
                <a16:creationId xmlns:a16="http://schemas.microsoft.com/office/drawing/2014/main" id="{63B714D0-BF9C-2E2A-A002-246D15411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663" y="1868488"/>
            <a:ext cx="2068512" cy="1200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Adobe Gothic Std B"/>
                <a:ea typeface="Adobe Gothic Std B"/>
                <a:cs typeface="Adobe Gothic Std B"/>
              </a:rPr>
              <a:t>Globo pálido</a:t>
            </a:r>
          </a:p>
          <a:p>
            <a:pPr algn="ctr" eaLnBrk="1" hangingPunct="1"/>
            <a:r>
              <a:rPr lang="pt-BR" altLang="pt-BR" sz="2400" b="1">
                <a:latin typeface="Adobe Gothic Std B"/>
                <a:ea typeface="Adobe Gothic Std B"/>
                <a:cs typeface="Adobe Gothic Std B"/>
              </a:rPr>
              <a:t>(externo)</a:t>
            </a:r>
          </a:p>
          <a:p>
            <a:pPr algn="ctr" eaLnBrk="1" hangingPunct="1"/>
            <a:r>
              <a:rPr lang="pt-BR" altLang="pt-BR" sz="2400" b="1">
                <a:latin typeface="Adobe Gothic Std B"/>
                <a:ea typeface="Adobe Gothic Std B"/>
                <a:cs typeface="Adobe Gothic Std B"/>
              </a:rPr>
              <a:t>(interno)</a:t>
            </a:r>
          </a:p>
        </p:txBody>
      </p:sp>
      <p:sp>
        <p:nvSpPr>
          <p:cNvPr id="15365" name="CaixaDeTexto 9">
            <a:extLst>
              <a:ext uri="{FF2B5EF4-FFF2-40B4-BE49-F238E27FC236}">
                <a16:creationId xmlns:a16="http://schemas.microsoft.com/office/drawing/2014/main" id="{C44D3BC7-E3CA-3C09-7044-DE1104DE4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6513" y="981075"/>
            <a:ext cx="151765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Adobe Gothic Std B"/>
                <a:ea typeface="Adobe Gothic Std B"/>
                <a:cs typeface="Adobe Gothic Std B"/>
              </a:rPr>
              <a:t>Caudado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2248193-6154-1AD6-13DB-A2BFC14A22E6}"/>
              </a:ext>
            </a:extLst>
          </p:cNvPr>
          <p:cNvSpPr txBox="1"/>
          <p:nvPr/>
        </p:nvSpPr>
        <p:spPr>
          <a:xfrm>
            <a:off x="9264650" y="1785938"/>
            <a:ext cx="9350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+mj-lt"/>
                <a:ea typeface="Adobe Gothic Std B" pitchFamily="34" charset="-128"/>
              </a:rPr>
              <a:t>Tálamo</a:t>
            </a:r>
          </a:p>
        </p:txBody>
      </p:sp>
      <p:sp>
        <p:nvSpPr>
          <p:cNvPr id="15367" name="CaixaDeTexto 11">
            <a:extLst>
              <a:ext uri="{FF2B5EF4-FFF2-40B4-BE49-F238E27FC236}">
                <a16:creationId xmlns:a16="http://schemas.microsoft.com/office/drawing/2014/main" id="{1B67F145-E9E5-446C-7C37-603B01B1D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25" y="2352675"/>
            <a:ext cx="17081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000" b="1" dirty="0">
                <a:latin typeface="Adobe Gothic Std B"/>
                <a:ea typeface="Adobe Gothic Std B"/>
                <a:cs typeface="Adobe Gothic Std B"/>
              </a:rPr>
              <a:t>Núcleo </a:t>
            </a:r>
          </a:p>
          <a:p>
            <a:pPr algn="ctr" eaLnBrk="1" hangingPunct="1"/>
            <a:r>
              <a:rPr lang="pt-BR" altLang="pt-BR" sz="2000" b="1" dirty="0">
                <a:latin typeface="Adobe Gothic Std B"/>
                <a:ea typeface="Adobe Gothic Std B"/>
                <a:cs typeface="Adobe Gothic Std B"/>
              </a:rPr>
              <a:t>subtalâmico</a:t>
            </a:r>
          </a:p>
        </p:txBody>
      </p:sp>
      <p:sp>
        <p:nvSpPr>
          <p:cNvPr id="15368" name="CaixaDeTexto 12">
            <a:extLst>
              <a:ext uri="{FF2B5EF4-FFF2-40B4-BE49-F238E27FC236}">
                <a16:creationId xmlns:a16="http://schemas.microsoft.com/office/drawing/2014/main" id="{03B9C758-CD05-8B9A-E5F4-933274033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113" y="3502025"/>
            <a:ext cx="153193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000" b="1" dirty="0" err="1">
                <a:latin typeface="Adobe Gothic Std B"/>
                <a:ea typeface="Adobe Gothic Std B"/>
                <a:cs typeface="Adobe Gothic Std B"/>
              </a:rPr>
              <a:t>Substantia</a:t>
            </a:r>
            <a:endParaRPr lang="pt-BR" altLang="pt-BR" sz="2000" b="1" dirty="0">
              <a:latin typeface="Adobe Gothic Std B"/>
              <a:ea typeface="Adobe Gothic Std B"/>
              <a:cs typeface="Adobe Gothic Std B"/>
            </a:endParaRPr>
          </a:p>
          <a:p>
            <a:pPr algn="ctr" eaLnBrk="1" hangingPunct="1"/>
            <a:r>
              <a:rPr lang="pt-BR" altLang="pt-BR" sz="2000" b="1" dirty="0" err="1">
                <a:latin typeface="Adobe Gothic Std B"/>
                <a:ea typeface="Adobe Gothic Std B"/>
                <a:cs typeface="Adobe Gothic Std B"/>
              </a:rPr>
              <a:t>nigra</a:t>
            </a:r>
            <a:endParaRPr lang="pt-BR" altLang="pt-BR" sz="2000" b="1" dirty="0">
              <a:latin typeface="Adobe Gothic Std B"/>
              <a:ea typeface="Adobe Gothic Std B"/>
              <a:cs typeface="Adobe Gothic Std B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1EC3416-B0C3-3844-686D-298F5DA99991}"/>
              </a:ext>
            </a:extLst>
          </p:cNvPr>
          <p:cNvSpPr/>
          <p:nvPr/>
        </p:nvSpPr>
        <p:spPr>
          <a:xfrm>
            <a:off x="4583113" y="6308725"/>
            <a:ext cx="6003925" cy="549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6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55" y="776674"/>
            <a:ext cx="5086107" cy="2486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t-BR" sz="5200" dirty="0">
                <a:solidFill>
                  <a:srgbClr val="C00000"/>
                </a:solidFill>
              </a:rPr>
              <a:t>Como a informação dos NMS chega até ao TE e ME 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D0ADC2-E4AD-7299-E825-A4A3BEE1EA0C}"/>
              </a:ext>
            </a:extLst>
          </p:cNvPr>
          <p:cNvSpPr txBox="1"/>
          <p:nvPr/>
        </p:nvSpPr>
        <p:spPr>
          <a:xfrm>
            <a:off x="447676" y="4381501"/>
            <a:ext cx="4305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solidFill>
                  <a:srgbClr val="C00000"/>
                </a:solidFill>
              </a:rPr>
              <a:t>Pelas fibras mielinizadas que constituem a Substância Branca (SB) do TE e ME?</a:t>
            </a:r>
          </a:p>
        </p:txBody>
      </p:sp>
    </p:spTree>
    <p:extLst>
      <p:ext uri="{BB962C8B-B14F-4D97-AF65-F5344CB8AC3E}">
        <p14:creationId xmlns:p14="http://schemas.microsoft.com/office/powerpoint/2010/main" val="7847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24507" t="12336" r="24179" b="40696"/>
          <a:stretch/>
        </p:blipFill>
        <p:spPr>
          <a:xfrm>
            <a:off x="6990347" y="6857"/>
            <a:ext cx="5239579" cy="639296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67139" y="365125"/>
            <a:ext cx="8319052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 SISTEMA PIRAMIDAL</a:t>
            </a:r>
          </a:p>
          <a:p>
            <a:r>
              <a:rPr lang="pt-BR" dirty="0"/>
              <a:t>Trato Piramidal ou </a:t>
            </a:r>
            <a:r>
              <a:rPr lang="pt-BR" dirty="0" err="1"/>
              <a:t>Corticoespinhal</a:t>
            </a:r>
            <a:endParaRPr lang="pt-BR" dirty="0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02875" y="1747788"/>
            <a:ext cx="6887473" cy="2931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4000" dirty="0"/>
              <a:t>A via </a:t>
            </a:r>
            <a:r>
              <a:rPr lang="pt-BR" sz="4000" b="1" u="sng" dirty="0" err="1"/>
              <a:t>corticoespinhal</a:t>
            </a:r>
            <a:r>
              <a:rPr lang="pt-BR" sz="4000" dirty="0"/>
              <a:t>, que começa no córtex motor, descende até o neurônio motor inferior (denominados também de </a:t>
            </a:r>
            <a:r>
              <a:rPr lang="el-GR" sz="4000" dirty="0"/>
              <a:t>α</a:t>
            </a:r>
            <a:r>
              <a:rPr lang="pt-BR" sz="4000" dirty="0"/>
              <a:t>).</a:t>
            </a:r>
          </a:p>
          <a:p>
            <a:pPr marL="0" indent="0" algn="just">
              <a:buNone/>
            </a:pPr>
            <a:r>
              <a:rPr lang="pt-BR" sz="4000" dirty="0"/>
              <a:t>Os comandos gerados no córtex motor primário são modulados por informações sensoriais, mnemônicas e emocionais...</a:t>
            </a:r>
          </a:p>
          <a:p>
            <a:pPr lvl="1" algn="just"/>
            <a:endParaRPr lang="pt-BR" sz="4000" dirty="0"/>
          </a:p>
          <a:p>
            <a:pPr marL="457200" lvl="1" indent="0" algn="just">
              <a:buNone/>
            </a:pPr>
            <a:endParaRPr lang="pt-BR" sz="4000" dirty="0"/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F77E3B8-59FB-AE04-EB43-40CCEAF69124}"/>
              </a:ext>
            </a:extLst>
          </p:cNvPr>
          <p:cNvCxnSpPr/>
          <p:nvPr/>
        </p:nvCxnSpPr>
        <p:spPr>
          <a:xfrm>
            <a:off x="467139" y="247650"/>
            <a:ext cx="0" cy="157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F18E012A-D3E2-1E15-4BAF-798C6B126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82" y="4601349"/>
            <a:ext cx="1066892" cy="17984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05ACD0D-B25D-943D-6CA3-D2E1090D61EE}"/>
              </a:ext>
            </a:extLst>
          </p:cNvPr>
          <p:cNvSpPr txBox="1"/>
          <p:nvPr/>
        </p:nvSpPr>
        <p:spPr>
          <a:xfrm>
            <a:off x="3039290" y="4679187"/>
            <a:ext cx="67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O que fazer?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5A49EB-6CFC-28B3-F9D5-C52E958C620D}"/>
              </a:ext>
            </a:extLst>
          </p:cNvPr>
          <p:cNvSpPr txBox="1"/>
          <p:nvPr/>
        </p:nvSpPr>
        <p:spPr>
          <a:xfrm>
            <a:off x="10315575" y="4324350"/>
            <a:ext cx="1809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MEDULA OBLONGATA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8D4048-A3D9-C6FF-E312-E36639B22477}"/>
              </a:ext>
            </a:extLst>
          </p:cNvPr>
          <p:cNvSpPr txBox="1"/>
          <p:nvPr/>
        </p:nvSpPr>
        <p:spPr>
          <a:xfrm>
            <a:off x="10315575" y="3895724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Ponte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83D92D-F12E-379F-C4EC-0A3D408EC182}"/>
              </a:ext>
            </a:extLst>
          </p:cNvPr>
          <p:cNvSpPr txBox="1"/>
          <p:nvPr/>
        </p:nvSpPr>
        <p:spPr>
          <a:xfrm>
            <a:off x="7288695" y="4601349"/>
            <a:ext cx="1340955" cy="9612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5894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6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55" y="776674"/>
            <a:ext cx="5086107" cy="2486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t-BR" sz="5200" dirty="0">
                <a:solidFill>
                  <a:srgbClr val="C00000"/>
                </a:solidFill>
              </a:rPr>
              <a:t>LESÕES NOS NÚCLEOS DA BASE E NO CEREBELO</a:t>
            </a:r>
          </a:p>
        </p:txBody>
      </p:sp>
    </p:spTree>
    <p:extLst>
      <p:ext uri="{BB962C8B-B14F-4D97-AF65-F5344CB8AC3E}">
        <p14:creationId xmlns:p14="http://schemas.microsoft.com/office/powerpoint/2010/main" val="14882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5" t="2294" r="12436"/>
          <a:stretch/>
        </p:blipFill>
        <p:spPr>
          <a:xfrm>
            <a:off x="4340854" y="9000"/>
            <a:ext cx="6242818" cy="684000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205" y="3700246"/>
            <a:ext cx="4515852" cy="1771632"/>
          </a:xfrm>
        </p:spPr>
        <p:txBody>
          <a:bodyPr anchor="b">
            <a:normAutofit/>
          </a:bodyPr>
          <a:lstStyle/>
          <a:p>
            <a:pPr algn="just"/>
            <a:r>
              <a:rPr lang="pt-BR" sz="4000" b="1" dirty="0"/>
              <a:t>E como explicar o fenômeno mostrado no próximo slide?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8694BC8-DA85-E482-44CC-A07286D0E4A7}"/>
              </a:ext>
            </a:extLst>
          </p:cNvPr>
          <p:cNvSpPr txBox="1"/>
          <p:nvPr/>
        </p:nvSpPr>
        <p:spPr>
          <a:xfrm>
            <a:off x="180991" y="345991"/>
            <a:ext cx="39791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/>
              <a:t>A secção total da ME causa paralisia com perda do tônus muscular.</a:t>
            </a:r>
            <a:br>
              <a:rPr lang="pt-BR" sz="4000" dirty="0"/>
            </a:b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04225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C097883-54B5-1A42-B8C3-C8BD4B49B2F2}"/>
              </a:ext>
            </a:extLst>
          </p:cNvPr>
          <p:cNvSpPr/>
          <p:nvPr/>
        </p:nvSpPr>
        <p:spPr>
          <a:xfrm>
            <a:off x="1343025" y="-171450"/>
            <a:ext cx="9505950" cy="7200900"/>
          </a:xfrm>
          <a:prstGeom prst="rect">
            <a:avLst/>
          </a:prstGeom>
          <a:gradFill flip="none" rotWithShape="1">
            <a:gsLst>
              <a:gs pos="46000">
                <a:srgbClr val="002060"/>
              </a:gs>
              <a:gs pos="51000">
                <a:srgbClr val="000F2E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8435" name="Picture 2" descr="http://stream1.gifsoup.com/view4/3040436/huntington-s-disease-o.gif">
            <a:extLst>
              <a:ext uri="{FF2B5EF4-FFF2-40B4-BE49-F238E27FC236}">
                <a16:creationId xmlns:a16="http://schemas.microsoft.com/office/drawing/2014/main" id="{1730314F-94EB-36F9-A725-8CF934C50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196975"/>
            <a:ext cx="352266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de cantos arredondados 8">
            <a:extLst>
              <a:ext uri="{FF2B5EF4-FFF2-40B4-BE49-F238E27FC236}">
                <a16:creationId xmlns:a16="http://schemas.microsoft.com/office/drawing/2014/main" id="{6FE164B1-8448-6D41-BCA0-8CBD5FF27C8B}"/>
              </a:ext>
            </a:extLst>
          </p:cNvPr>
          <p:cNvSpPr/>
          <p:nvPr/>
        </p:nvSpPr>
        <p:spPr>
          <a:xfrm>
            <a:off x="5935663" y="1403350"/>
            <a:ext cx="4591050" cy="4833938"/>
          </a:xfrm>
          <a:prstGeom prst="roundRect">
            <a:avLst>
              <a:gd name="adj" fmla="val 87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8437" name="Picture 8" descr="File:Paralysis agitans (1907, after St. Leger).png">
            <a:extLst>
              <a:ext uri="{FF2B5EF4-FFF2-40B4-BE49-F238E27FC236}">
                <a16:creationId xmlns:a16="http://schemas.microsoft.com/office/drawing/2014/main" id="{547F1FD9-5D09-CD10-128C-B719468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1403350"/>
            <a:ext cx="45910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http://stream1.gifsoup.com/view5/4592524/huntington-s-disease-o.gif">
            <a:extLst>
              <a:ext uri="{FF2B5EF4-FFF2-40B4-BE49-F238E27FC236}">
                <a16:creationId xmlns:a16="http://schemas.microsoft.com/office/drawing/2014/main" id="{712EFB63-6B10-9732-BAF0-D0CF057D5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892550"/>
            <a:ext cx="35115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C1EF95A-A1B9-83E7-4E9E-DE0C8DC8D5ED}"/>
              </a:ext>
            </a:extLst>
          </p:cNvPr>
          <p:cNvGrpSpPr>
            <a:grpSpLocks/>
          </p:cNvGrpSpPr>
          <p:nvPr/>
        </p:nvGrpSpPr>
        <p:grpSpPr bwMode="auto">
          <a:xfrm>
            <a:off x="1343025" y="-171450"/>
            <a:ext cx="9577388" cy="7129463"/>
            <a:chOff x="-180528" y="-171400"/>
            <a:chExt cx="9577064" cy="7128792"/>
          </a:xfrm>
        </p:grpSpPr>
        <p:grpSp>
          <p:nvGrpSpPr>
            <p:cNvPr id="18444" name="Grupo 30">
              <a:extLst>
                <a:ext uri="{FF2B5EF4-FFF2-40B4-BE49-F238E27FC236}">
                  <a16:creationId xmlns:a16="http://schemas.microsoft.com/office/drawing/2014/main" id="{444B335D-ADBA-ECC9-7005-0AEF0A812F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80528" y="-171400"/>
              <a:ext cx="9577064" cy="7128792"/>
              <a:chOff x="-252534" y="-99392"/>
              <a:chExt cx="9577064" cy="7128792"/>
            </a:xfrm>
          </p:grpSpPr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2BCD8ED6-A858-8768-5ABA-78D1787AC0E8}"/>
                  </a:ext>
                </a:extLst>
              </p:cNvPr>
              <p:cNvSpPr/>
              <p:nvPr/>
            </p:nvSpPr>
            <p:spPr>
              <a:xfrm>
                <a:off x="-252534" y="-99392"/>
                <a:ext cx="9577064" cy="7128792"/>
              </a:xfrm>
              <a:prstGeom prst="rect">
                <a:avLst/>
              </a:prstGeom>
              <a:gradFill flip="none" rotWithShape="1">
                <a:gsLst>
                  <a:gs pos="46000">
                    <a:srgbClr val="002060"/>
                  </a:gs>
                  <a:gs pos="51000">
                    <a:srgbClr val="000E2A"/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grpSp>
            <p:nvGrpSpPr>
              <p:cNvPr id="18450" name="Grupo 32">
                <a:extLst>
                  <a:ext uri="{FF2B5EF4-FFF2-40B4-BE49-F238E27FC236}">
                    <a16:creationId xmlns:a16="http://schemas.microsoft.com/office/drawing/2014/main" id="{0AEA4589-0EE2-5A78-709F-79EF76BF56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513" y="1122484"/>
                <a:ext cx="3816424" cy="5690892"/>
                <a:chOff x="1242742" y="3244119"/>
                <a:chExt cx="3816424" cy="5690892"/>
              </a:xfrm>
            </p:grpSpPr>
            <p:pic>
              <p:nvPicPr>
                <p:cNvPr id="18454" name="Picture 14" descr="http://marcora.caltech.edu/wt_vs_hd_brain.png">
                  <a:extLst>
                    <a:ext uri="{FF2B5EF4-FFF2-40B4-BE49-F238E27FC236}">
                      <a16:creationId xmlns:a16="http://schemas.microsoft.com/office/drawing/2014/main" id="{8627B17C-C058-2C94-A2D8-22AE27962D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4" t="-2" r="55098" b="13916"/>
                <a:stretch>
                  <a:fillRect/>
                </a:stretch>
              </p:blipFill>
              <p:spPr bwMode="auto">
                <a:xfrm>
                  <a:off x="1416873" y="3244119"/>
                  <a:ext cx="3390900" cy="2697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55" name="Picture 14" descr="http://marcora.caltech.edu/wt_vs_hd_brain.png">
                  <a:extLst>
                    <a:ext uri="{FF2B5EF4-FFF2-40B4-BE49-F238E27FC236}">
                      <a16:creationId xmlns:a16="http://schemas.microsoft.com/office/drawing/2014/main" id="{7D34ABB7-DD2D-CAA8-4B79-1E356E68EF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575" t="2211" r="3104" b="11426"/>
                <a:stretch>
                  <a:fillRect/>
                </a:stretch>
              </p:blipFill>
              <p:spPr bwMode="auto">
                <a:xfrm>
                  <a:off x="1242742" y="6093853"/>
                  <a:ext cx="3816424" cy="28411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51" name="Grupo 33">
                <a:extLst>
                  <a:ext uri="{FF2B5EF4-FFF2-40B4-BE49-F238E27FC236}">
                    <a16:creationId xmlns:a16="http://schemas.microsoft.com/office/drawing/2014/main" id="{0F5EB895-DE3F-646E-51F2-DE07105F65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86350" y="1105756"/>
                <a:ext cx="3465908" cy="5347580"/>
                <a:chOff x="5086350" y="1105756"/>
                <a:chExt cx="3465908" cy="5347580"/>
              </a:xfrm>
            </p:grpSpPr>
            <p:pic>
              <p:nvPicPr>
                <p:cNvPr id="18452" name="Picture 4" descr="http://pathology.mc.duke.edu/neuropath/CNSlecture4/pdnigra.jpg">
                  <a:extLst>
                    <a:ext uri="{FF2B5EF4-FFF2-40B4-BE49-F238E27FC236}">
                      <a16:creationId xmlns:a16="http://schemas.microsoft.com/office/drawing/2014/main" id="{6491EE59-E216-3B53-51BB-5A7E6A46FC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81" t="9972" r="52373" b="25673"/>
                <a:stretch>
                  <a:fillRect/>
                </a:stretch>
              </p:blipFill>
              <p:spPr bwMode="auto">
                <a:xfrm>
                  <a:off x="5086350" y="3770052"/>
                  <a:ext cx="3465908" cy="2683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53" name="Picture 4" descr="http://pathology.mc.duke.edu/neuropath/CNSlecture4/pdnigra.jpg">
                  <a:extLst>
                    <a:ext uri="{FF2B5EF4-FFF2-40B4-BE49-F238E27FC236}">
                      <a16:creationId xmlns:a16="http://schemas.microsoft.com/office/drawing/2014/main" id="{FA1C0BE5-AC74-BFD3-E093-DC3CAC142F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82" t="10077" r="5692" b="25568"/>
                <a:stretch>
                  <a:fillRect/>
                </a:stretch>
              </p:blipFill>
              <p:spPr bwMode="auto">
                <a:xfrm>
                  <a:off x="5086350" y="1105756"/>
                  <a:ext cx="3464420" cy="2683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8445" name="CaixaDeTexto 1">
              <a:extLst>
                <a:ext uri="{FF2B5EF4-FFF2-40B4-BE49-F238E27FC236}">
                  <a16:creationId xmlns:a16="http://schemas.microsoft.com/office/drawing/2014/main" id="{A53B9AC0-0738-9AD7-A633-F5CAF19D0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3688" y="3397893"/>
              <a:ext cx="8835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solidFill>
                    <a:schemeClr val="bg1"/>
                  </a:solidFill>
                </a:rPr>
                <a:t>Normal</a:t>
              </a:r>
            </a:p>
          </p:txBody>
        </p:sp>
        <p:sp>
          <p:nvSpPr>
            <p:cNvPr id="18446" name="CaixaDeTexto 19">
              <a:extLst>
                <a:ext uri="{FF2B5EF4-FFF2-40B4-BE49-F238E27FC236}">
                  <a16:creationId xmlns:a16="http://schemas.microsoft.com/office/drawing/2014/main" id="{BE949A62-20C5-FA1D-CA73-17F849DD9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4172" y="6363230"/>
              <a:ext cx="4716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solidFill>
                    <a:schemeClr val="bg1"/>
                  </a:solidFill>
                </a:rPr>
                <a:t>DH</a:t>
              </a:r>
            </a:p>
          </p:txBody>
        </p:sp>
        <p:sp>
          <p:nvSpPr>
            <p:cNvPr id="18447" name="CaixaDeTexto 20">
              <a:extLst>
                <a:ext uri="{FF2B5EF4-FFF2-40B4-BE49-F238E27FC236}">
                  <a16:creationId xmlns:a16="http://schemas.microsoft.com/office/drawing/2014/main" id="{F885D1F4-651A-FC6D-80B5-C7E8B9EC9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2200" y="3356992"/>
              <a:ext cx="8835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solidFill>
                    <a:schemeClr val="bg1"/>
                  </a:solidFill>
                </a:rPr>
                <a:t>Normal</a:t>
              </a:r>
            </a:p>
          </p:txBody>
        </p:sp>
        <p:sp>
          <p:nvSpPr>
            <p:cNvPr id="18448" name="CaixaDeTexto 21">
              <a:extLst>
                <a:ext uri="{FF2B5EF4-FFF2-40B4-BE49-F238E27FC236}">
                  <a16:creationId xmlns:a16="http://schemas.microsoft.com/office/drawing/2014/main" id="{BBF7AC29-5391-9FC5-55E8-AC88B99C1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3259" y="6248886"/>
              <a:ext cx="11014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solidFill>
                    <a:schemeClr val="bg1"/>
                  </a:solidFill>
                </a:rPr>
                <a:t>Parkinson</a:t>
              </a:r>
            </a:p>
          </p:txBody>
        </p:sp>
      </p:grpSp>
      <p:sp>
        <p:nvSpPr>
          <p:cNvPr id="18440" name="CaixaDeTexto 4">
            <a:extLst>
              <a:ext uri="{FF2B5EF4-FFF2-40B4-BE49-F238E27FC236}">
                <a16:creationId xmlns:a16="http://schemas.microsoft.com/office/drawing/2014/main" id="{4929E6D2-F312-D9C6-1E74-329CACF83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44450"/>
            <a:ext cx="355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Adobe Gothic Std B"/>
                <a:ea typeface="Adobe Gothic Std B"/>
                <a:cs typeface="Adobe Gothic Std B"/>
              </a:rPr>
              <a:t>Doença de Huntington</a:t>
            </a:r>
          </a:p>
        </p:txBody>
      </p:sp>
      <p:sp>
        <p:nvSpPr>
          <p:cNvPr id="18441" name="CaixaDeTexto 13">
            <a:extLst>
              <a:ext uri="{FF2B5EF4-FFF2-40B4-BE49-F238E27FC236}">
                <a16:creationId xmlns:a16="http://schemas.microsoft.com/office/drawing/2014/main" id="{F6C8B555-52B4-6E02-5548-BD2007312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44450"/>
            <a:ext cx="2795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Adobe Gothic Std B"/>
                <a:ea typeface="Adobe Gothic Std B"/>
                <a:cs typeface="Adobe Gothic Std B"/>
              </a:rPr>
              <a:t>Mal de Parkinson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F31ED5A-5DB2-30F6-2337-C5CFAD62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495300"/>
            <a:ext cx="3051175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Adobe Gothic Std B"/>
                <a:ea typeface="Adobe Gothic Std B"/>
                <a:cs typeface="Adobe Gothic Std B"/>
              </a:rPr>
              <a:t>Hipercinética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02618CF-A3B6-926A-8640-C63EBEFD6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476250"/>
            <a:ext cx="3051175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Adobe Gothic Std B"/>
                <a:ea typeface="Adobe Gothic Std B"/>
                <a:cs typeface="Adobe Gothic Std B"/>
              </a:rPr>
              <a:t>Hipocinética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F8CAEB-3969-B5D3-C000-5B256B7C2353}"/>
              </a:ext>
            </a:extLst>
          </p:cNvPr>
          <p:cNvSpPr txBox="1"/>
          <p:nvPr/>
        </p:nvSpPr>
        <p:spPr>
          <a:xfrm>
            <a:off x="10054600" y="506413"/>
            <a:ext cx="77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Ataxia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38240F3-57D7-8ABD-B5D0-C739FDD1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250950"/>
            <a:ext cx="4719637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ohmagif.com/wp-content/uploads/2012/03/funny-drunk-guy-in-a-store.gif">
            <a:extLst>
              <a:ext uri="{FF2B5EF4-FFF2-40B4-BE49-F238E27FC236}">
                <a16:creationId xmlns:a16="http://schemas.microsoft.com/office/drawing/2014/main" id="{30F4BBAC-C77D-42BE-41DC-264FA8E7CB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722688"/>
            <a:ext cx="4103688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now-here-this.timeout.com/wp-content/uploads/2013/03/1275505552_drunk-guy-vs-pole.gif">
            <a:extLst>
              <a:ext uri="{FF2B5EF4-FFF2-40B4-BE49-F238E27FC236}">
                <a16:creationId xmlns:a16="http://schemas.microsoft.com/office/drawing/2014/main" id="{6C203247-FAD3-930E-3BC7-A3B4D2F746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833438"/>
            <a:ext cx="425291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CONTROLE DA EXPRESSÃO FACIAL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0384" y="1772817"/>
            <a:ext cx="10916816" cy="35549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/>
              <a:t>Os experimentos de </a:t>
            </a:r>
            <a:r>
              <a:rPr lang="pt-BR" sz="2000" dirty="0" err="1"/>
              <a:t>Duchenne</a:t>
            </a:r>
            <a:r>
              <a:rPr lang="pt-BR" sz="2000" dirty="0"/>
              <a:t> (1862) com estimulações elétricas (EE) dos músculos de expressão facial (citado por Darwin no </a:t>
            </a:r>
            <a:r>
              <a:rPr lang="en-US" sz="2000" i="1" dirty="0"/>
              <a:t>The Expression of the Emotions in Man and Animals</a:t>
            </a:r>
            <a:r>
              <a:rPr lang="en-US" sz="2000" dirty="0"/>
              <a:t>)</a:t>
            </a:r>
            <a:endParaRPr lang="pt-BR" sz="2000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35841" r="3191"/>
          <a:stretch/>
        </p:blipFill>
        <p:spPr bwMode="auto">
          <a:xfrm>
            <a:off x="1659024" y="2394316"/>
            <a:ext cx="8724661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90465" y="5327781"/>
            <a:ext cx="11336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AutoNum type="arabicParenBoth"/>
            </a:pPr>
            <a:r>
              <a:rPr lang="pt-BR" dirty="0" err="1"/>
              <a:t>Ducchene</a:t>
            </a:r>
            <a:r>
              <a:rPr lang="pt-BR" dirty="0"/>
              <a:t> e o seu voluntário (2) EE bilateral do m. zigomático equivalente à </a:t>
            </a:r>
            <a:r>
              <a:rPr lang="pt-BR" b="1" dirty="0"/>
              <a:t>contração voluntária </a:t>
            </a:r>
            <a:r>
              <a:rPr lang="pt-BR" dirty="0"/>
              <a:t>(cortical/ piramidal) como expressão de felicidade,  (3) </a:t>
            </a:r>
            <a:r>
              <a:rPr lang="pt-BR" b="1" dirty="0"/>
              <a:t>Risada espontânea</a:t>
            </a:r>
            <a:r>
              <a:rPr lang="pt-BR" dirty="0"/>
              <a:t>, emocional (com contração de </a:t>
            </a:r>
            <a:r>
              <a:rPr lang="pt-BR" i="1" dirty="0" err="1"/>
              <a:t>orbicularis</a:t>
            </a:r>
            <a:r>
              <a:rPr lang="pt-BR" i="1" dirty="0"/>
              <a:t> </a:t>
            </a:r>
            <a:r>
              <a:rPr lang="pt-BR" i="1" dirty="0" err="1"/>
              <a:t>oculis</a:t>
            </a:r>
            <a:r>
              <a:rPr lang="pt-BR" dirty="0"/>
              <a:t>*), envolvendo os núcleos da base (chamada de extrapiramidal em neurologia, em (4) a estimulação de músculos do pescoço e da fronte: terror e dor, sem causar/sentir  dor ou terror equivalente ao ato voluntário (artístico).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221AF96-3786-2570-F101-E0D6C1AECB60}"/>
              </a:ext>
            </a:extLst>
          </p:cNvPr>
          <p:cNvSpPr txBox="1"/>
          <p:nvPr/>
        </p:nvSpPr>
        <p:spPr>
          <a:xfrm>
            <a:off x="10279037" y="3125380"/>
            <a:ext cx="1812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Quais expressões são voluntárias e quais são espontâneas? </a:t>
            </a:r>
          </a:p>
        </p:txBody>
      </p:sp>
    </p:spTree>
    <p:extLst>
      <p:ext uri="{BB962C8B-B14F-4D97-AF65-F5344CB8AC3E}">
        <p14:creationId xmlns:p14="http://schemas.microsoft.com/office/powerpoint/2010/main" val="397586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danilobenette\Desktop\Casa da Ciência\brain harvey.png">
            <a:extLst>
              <a:ext uri="{FF2B5EF4-FFF2-40B4-BE49-F238E27FC236}">
                <a16:creationId xmlns:a16="http://schemas.microsoft.com/office/drawing/2014/main" id="{CA12E2DC-67F5-EA18-8605-A43D7702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31487" r="26703" b="30618"/>
          <a:stretch>
            <a:fillRect/>
          </a:stretch>
        </p:blipFill>
        <p:spPr bwMode="auto">
          <a:xfrm>
            <a:off x="2977323" y="177923"/>
            <a:ext cx="5122989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ericberne.com/wp-content/uploads/2013/01/Wilder_Penfield_Picture.jpg">
            <a:extLst>
              <a:ext uri="{FF2B5EF4-FFF2-40B4-BE49-F238E27FC236}">
                <a16:creationId xmlns:a16="http://schemas.microsoft.com/office/drawing/2014/main" id="{FCECD966-4ADA-26F7-BB95-F1AE8F83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"/>
          <a:stretch>
            <a:fillRect/>
          </a:stretch>
        </p:blipFill>
        <p:spPr bwMode="auto">
          <a:xfrm>
            <a:off x="90488" y="81415"/>
            <a:ext cx="29876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AutoShape 9" descr="http://openclipart.org/people/pearish/brain_in_profile.svg">
            <a:extLst>
              <a:ext uri="{FF2B5EF4-FFF2-40B4-BE49-F238E27FC236}">
                <a16:creationId xmlns:a16="http://schemas.microsoft.com/office/drawing/2014/main" id="{5146CF4E-7FDA-2B97-1E3D-389CD227DD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6" name="AutoShape 11" descr="http://openclipart.org/people/pearish/brain_in_profile.svg">
            <a:extLst>
              <a:ext uri="{FF2B5EF4-FFF2-40B4-BE49-F238E27FC236}">
                <a16:creationId xmlns:a16="http://schemas.microsoft.com/office/drawing/2014/main" id="{041A9C68-1E5A-7CB1-D1F0-CFA8B368F9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7" name="AutoShape 13" descr="http://openclipart.org/people/pearish/brain_in_profile.svg">
            <a:extLst>
              <a:ext uri="{FF2B5EF4-FFF2-40B4-BE49-F238E27FC236}">
                <a16:creationId xmlns:a16="http://schemas.microsoft.com/office/drawing/2014/main" id="{E716026C-FC7F-3542-90E9-C577FA3B0B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8" name="AutoShape 15" descr="http://openclipart.org/people/pearish/brain_in_profile.svg">
            <a:extLst>
              <a:ext uri="{FF2B5EF4-FFF2-40B4-BE49-F238E27FC236}">
                <a16:creationId xmlns:a16="http://schemas.microsoft.com/office/drawing/2014/main" id="{CD0A342B-6138-E7CA-4F3B-58738C026A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9" name="AutoShape 17" descr="http://openclipart.org/people/pearish/brain_in_profile.svg">
            <a:extLst>
              <a:ext uri="{FF2B5EF4-FFF2-40B4-BE49-F238E27FC236}">
                <a16:creationId xmlns:a16="http://schemas.microsoft.com/office/drawing/2014/main" id="{E42F6F1D-30A4-C585-F7F4-34D89F0C09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13314" name="Picture 2" descr="File:Brodmann area 4 animation.gif">
            <a:extLst>
              <a:ext uri="{FF2B5EF4-FFF2-40B4-BE49-F238E27FC236}">
                <a16:creationId xmlns:a16="http://schemas.microsoft.com/office/drawing/2014/main" id="{E798A0D0-6879-9B6B-A05B-96E4F6485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4" y="160338"/>
            <a:ext cx="2725738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8888AB4-9CEE-14CF-0B64-9161AD62C592}"/>
              </a:ext>
            </a:extLst>
          </p:cNvPr>
          <p:cNvSpPr txBox="1"/>
          <p:nvPr/>
        </p:nvSpPr>
        <p:spPr>
          <a:xfrm>
            <a:off x="204093" y="4528002"/>
            <a:ext cx="4205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 err="1"/>
              <a:t>Penfield</a:t>
            </a:r>
            <a:r>
              <a:rPr lang="pt-BR" dirty="0"/>
              <a:t> (1851-1976): propôs o homúnculo como representação do motricidade e sensibilidade </a:t>
            </a:r>
            <a:r>
              <a:rPr lang="pt-BR" dirty="0" err="1"/>
              <a:t>somestésica</a:t>
            </a:r>
            <a:r>
              <a:rPr lang="pt-BR" dirty="0"/>
              <a:t> no córtex.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5938105-8342-BBC4-FD67-CE8D4A883813}"/>
              </a:ext>
            </a:extLst>
          </p:cNvPr>
          <p:cNvSpPr txBox="1"/>
          <p:nvPr/>
        </p:nvSpPr>
        <p:spPr>
          <a:xfrm>
            <a:off x="212726" y="5730927"/>
            <a:ext cx="63595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Penfield, W; </a:t>
            </a:r>
            <a:r>
              <a:rPr lang="en-US" sz="1400" dirty="0" err="1"/>
              <a:t>Boldrey</a:t>
            </a:r>
            <a:r>
              <a:rPr lang="en-US" sz="1400" dirty="0"/>
              <a:t>, E. (1937). "Somatic Motor And Sensory Representation In The Cerebral Cortex Of Man As Studied By Electrical Stimulation". Brain. 60 (4): 389–443. doi:10.1093/brain/60.4.389.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B7C8544-DAE7-2EA4-3F74-F3449930D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2" t="18610" r="8229" b="19291"/>
          <a:stretch/>
        </p:blipFill>
        <p:spPr>
          <a:xfrm>
            <a:off x="7517573" y="3970338"/>
            <a:ext cx="405801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91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danilobenette\Desktop\Casa da Ciência\brain harvey.png">
            <a:extLst>
              <a:ext uri="{FF2B5EF4-FFF2-40B4-BE49-F238E27FC236}">
                <a16:creationId xmlns:a16="http://schemas.microsoft.com/office/drawing/2014/main" id="{CA12E2DC-67F5-EA18-8605-A43D7702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31487" r="26703" b="30618"/>
          <a:stretch>
            <a:fillRect/>
          </a:stretch>
        </p:blipFill>
        <p:spPr bwMode="auto">
          <a:xfrm>
            <a:off x="3658098" y="42737"/>
            <a:ext cx="6967538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ars.els-cdn.com/content/image/1-s2.0-S1053811912001218-gr4.jpg">
            <a:extLst>
              <a:ext uri="{FF2B5EF4-FFF2-40B4-BE49-F238E27FC236}">
                <a16:creationId xmlns:a16="http://schemas.microsoft.com/office/drawing/2014/main" id="{D643B42D-3053-66A7-2F6C-5A6AEB33A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" y="4106733"/>
            <a:ext cx="393065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aio 8">
            <a:extLst>
              <a:ext uri="{FF2B5EF4-FFF2-40B4-BE49-F238E27FC236}">
                <a16:creationId xmlns:a16="http://schemas.microsoft.com/office/drawing/2014/main" id="{8666856E-1693-8E61-BC1B-C01A4A026D54}"/>
              </a:ext>
            </a:extLst>
          </p:cNvPr>
          <p:cNvSpPr/>
          <p:nvPr/>
        </p:nvSpPr>
        <p:spPr>
          <a:xfrm>
            <a:off x="6457980" y="1751932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Raio 11">
            <a:extLst>
              <a:ext uri="{FF2B5EF4-FFF2-40B4-BE49-F238E27FC236}">
                <a16:creationId xmlns:a16="http://schemas.microsoft.com/office/drawing/2014/main" id="{96CA7A03-F47E-5590-C4B1-316D94EA15DF}"/>
              </a:ext>
            </a:extLst>
          </p:cNvPr>
          <p:cNvSpPr/>
          <p:nvPr/>
        </p:nvSpPr>
        <p:spPr>
          <a:xfrm>
            <a:off x="5293165" y="656822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Raio 12">
            <a:extLst>
              <a:ext uri="{FF2B5EF4-FFF2-40B4-BE49-F238E27FC236}">
                <a16:creationId xmlns:a16="http://schemas.microsoft.com/office/drawing/2014/main" id="{2183261F-0499-D3C0-4274-EE689A9D0D80}"/>
              </a:ext>
            </a:extLst>
          </p:cNvPr>
          <p:cNvSpPr/>
          <p:nvPr/>
        </p:nvSpPr>
        <p:spPr>
          <a:xfrm rot="4453510">
            <a:off x="6915180" y="134495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aio 13">
            <a:extLst>
              <a:ext uri="{FF2B5EF4-FFF2-40B4-BE49-F238E27FC236}">
                <a16:creationId xmlns:a16="http://schemas.microsoft.com/office/drawing/2014/main" id="{3E558B08-0DD9-5825-5643-1DBD004D48F7}"/>
              </a:ext>
            </a:extLst>
          </p:cNvPr>
          <p:cNvSpPr/>
          <p:nvPr/>
        </p:nvSpPr>
        <p:spPr>
          <a:xfrm>
            <a:off x="9210098" y="2547898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Raio 14">
            <a:extLst>
              <a:ext uri="{FF2B5EF4-FFF2-40B4-BE49-F238E27FC236}">
                <a16:creationId xmlns:a16="http://schemas.microsoft.com/office/drawing/2014/main" id="{40D718F5-5FB4-67E6-2905-FEECE91B9F26}"/>
              </a:ext>
            </a:extLst>
          </p:cNvPr>
          <p:cNvSpPr/>
          <p:nvPr/>
        </p:nvSpPr>
        <p:spPr>
          <a:xfrm>
            <a:off x="5773442" y="27421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Raio 15">
            <a:extLst>
              <a:ext uri="{FF2B5EF4-FFF2-40B4-BE49-F238E27FC236}">
                <a16:creationId xmlns:a16="http://schemas.microsoft.com/office/drawing/2014/main" id="{6887F845-BDB6-CA7A-EF82-D607668D1095}"/>
              </a:ext>
            </a:extLst>
          </p:cNvPr>
          <p:cNvSpPr/>
          <p:nvPr/>
        </p:nvSpPr>
        <p:spPr>
          <a:xfrm rot="17050266">
            <a:off x="4552767" y="3565608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275" name="AutoShape 9" descr="http://openclipart.org/people/pearish/brain_in_profile.svg">
            <a:extLst>
              <a:ext uri="{FF2B5EF4-FFF2-40B4-BE49-F238E27FC236}">
                <a16:creationId xmlns:a16="http://schemas.microsoft.com/office/drawing/2014/main" id="{5146CF4E-7FDA-2B97-1E3D-389CD227DD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6" name="AutoShape 11" descr="http://openclipart.org/people/pearish/brain_in_profile.svg">
            <a:extLst>
              <a:ext uri="{FF2B5EF4-FFF2-40B4-BE49-F238E27FC236}">
                <a16:creationId xmlns:a16="http://schemas.microsoft.com/office/drawing/2014/main" id="{041A9C68-1E5A-7CB1-D1F0-CFA8B368F9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7" name="AutoShape 13" descr="http://openclipart.org/people/pearish/brain_in_profile.svg">
            <a:extLst>
              <a:ext uri="{FF2B5EF4-FFF2-40B4-BE49-F238E27FC236}">
                <a16:creationId xmlns:a16="http://schemas.microsoft.com/office/drawing/2014/main" id="{E716026C-FC7F-3542-90E9-C577FA3B0B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8" name="AutoShape 15" descr="http://openclipart.org/people/pearish/brain_in_profile.svg">
            <a:extLst>
              <a:ext uri="{FF2B5EF4-FFF2-40B4-BE49-F238E27FC236}">
                <a16:creationId xmlns:a16="http://schemas.microsoft.com/office/drawing/2014/main" id="{CD0A342B-6138-E7CA-4F3B-58738C026A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9" name="AutoShape 17" descr="http://openclipart.org/people/pearish/brain_in_profile.svg">
            <a:extLst>
              <a:ext uri="{FF2B5EF4-FFF2-40B4-BE49-F238E27FC236}">
                <a16:creationId xmlns:a16="http://schemas.microsoft.com/office/drawing/2014/main" id="{E42F6F1D-30A4-C585-F7F4-34D89F0C09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07FB6E37-6094-2AA7-DBBA-35ABEB02C334}"/>
              </a:ext>
            </a:extLst>
          </p:cNvPr>
          <p:cNvGrpSpPr>
            <a:grpSpLocks/>
          </p:cNvGrpSpPr>
          <p:nvPr/>
        </p:nvGrpSpPr>
        <p:grpSpPr bwMode="auto">
          <a:xfrm>
            <a:off x="574675" y="1403350"/>
            <a:ext cx="2251075" cy="2073275"/>
            <a:chOff x="5697737" y="4729852"/>
            <a:chExt cx="2251293" cy="2071941"/>
          </a:xfrm>
        </p:grpSpPr>
        <p:grpSp>
          <p:nvGrpSpPr>
            <p:cNvPr id="11283" name="Grupo 29">
              <a:extLst>
                <a:ext uri="{FF2B5EF4-FFF2-40B4-BE49-F238E27FC236}">
                  <a16:creationId xmlns:a16="http://schemas.microsoft.com/office/drawing/2014/main" id="{B140A3C7-4DF2-6A43-6C72-B58FB39756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97737" y="4729852"/>
              <a:ext cx="2251293" cy="2071941"/>
              <a:chOff x="5697737" y="4729852"/>
              <a:chExt cx="2251293" cy="2071941"/>
            </a:xfrm>
          </p:grpSpPr>
          <p:pic>
            <p:nvPicPr>
              <p:cNvPr id="11285" name="Picture 7" descr="http://www.cksinfo.com/clipart/people/bodyparts/heads/head1.png">
                <a:extLst>
                  <a:ext uri="{FF2B5EF4-FFF2-40B4-BE49-F238E27FC236}">
                    <a16:creationId xmlns:a16="http://schemas.microsoft.com/office/drawing/2014/main" id="{2A3944F2-B716-C8BF-910D-9C4857B158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201"/>
              <a:stretch>
                <a:fillRect/>
              </a:stretch>
            </p:blipFill>
            <p:spPr bwMode="auto">
              <a:xfrm>
                <a:off x="5697737" y="5065380"/>
                <a:ext cx="2251293" cy="1736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6" name="Picture 4" descr="C:\Users\danilobenette\Desktop\Casa da Ciência\brain harvey.png">
                <a:extLst>
                  <a:ext uri="{FF2B5EF4-FFF2-40B4-BE49-F238E27FC236}">
                    <a16:creationId xmlns:a16="http://schemas.microsoft.com/office/drawing/2014/main" id="{AFA98EB2-6DC6-ADE4-B659-CC342992B6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96" t="31487" r="26703" b="57571"/>
              <a:stretch>
                <a:fillRect/>
              </a:stretch>
            </p:blipFill>
            <p:spPr bwMode="auto">
              <a:xfrm>
                <a:off x="6128356" y="4729852"/>
                <a:ext cx="1565798" cy="335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18316813-E8DE-0F0E-C1C1-4674F38204C5}"/>
                </a:ext>
              </a:extLst>
            </p:cNvPr>
            <p:cNvCxnSpPr/>
            <p:nvPr/>
          </p:nvCxnSpPr>
          <p:spPr>
            <a:xfrm flipV="1">
              <a:off x="6127991" y="5064598"/>
              <a:ext cx="15654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riângulo isósceles 26">
            <a:extLst>
              <a:ext uri="{FF2B5EF4-FFF2-40B4-BE49-F238E27FC236}">
                <a16:creationId xmlns:a16="http://schemas.microsoft.com/office/drawing/2014/main" id="{2C444052-054D-DBEC-3643-601FE11914D8}"/>
              </a:ext>
            </a:extLst>
          </p:cNvPr>
          <p:cNvSpPr/>
          <p:nvPr/>
        </p:nvSpPr>
        <p:spPr>
          <a:xfrm rot="11536373">
            <a:off x="1917719" y="534488"/>
            <a:ext cx="130175" cy="82073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57AB710-D807-2605-76CC-C42AA0236A12}"/>
              </a:ext>
            </a:extLst>
          </p:cNvPr>
          <p:cNvSpPr txBox="1"/>
          <p:nvPr/>
        </p:nvSpPr>
        <p:spPr>
          <a:xfrm>
            <a:off x="5041106" y="5448299"/>
            <a:ext cx="6360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O mapeamento do </a:t>
            </a:r>
            <a:r>
              <a:rPr lang="pt-BR" sz="2000" b="1" dirty="0"/>
              <a:t>córtex motor</a:t>
            </a:r>
            <a:r>
              <a:rPr lang="pt-BR" sz="2000" dirty="0"/>
              <a:t> e do </a:t>
            </a:r>
            <a:r>
              <a:rPr lang="pt-BR" sz="2000" b="1" dirty="0"/>
              <a:t>córtex</a:t>
            </a:r>
            <a:r>
              <a:rPr lang="pt-BR" sz="2000" dirty="0"/>
              <a:t> </a:t>
            </a:r>
            <a:r>
              <a:rPr lang="pt-BR" sz="2000" b="1" dirty="0"/>
              <a:t>sensitivo (s)</a:t>
            </a:r>
            <a:r>
              <a:rPr lang="pt-BR" sz="2000" dirty="0"/>
              <a:t> em pacientes que iriam sofrer cirurgias no Sistema Nervoso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2E7AB3-6AF0-D706-F727-EB34B8286A67}"/>
              </a:ext>
            </a:extLst>
          </p:cNvPr>
          <p:cNvSpPr txBox="1"/>
          <p:nvPr/>
        </p:nvSpPr>
        <p:spPr>
          <a:xfrm>
            <a:off x="3177821" y="159583"/>
            <a:ext cx="230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Córtex motor primário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418D3F-DC50-1076-A35D-B6649DBDFF14}"/>
              </a:ext>
            </a:extLst>
          </p:cNvPr>
          <p:cNvSpPr txBox="1"/>
          <p:nvPr/>
        </p:nvSpPr>
        <p:spPr>
          <a:xfrm>
            <a:off x="7550597" y="-18269"/>
            <a:ext cx="288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Córtex somestésico primário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170ABE-317C-49AE-8EA5-3C7EEDEF0585}"/>
              </a:ext>
            </a:extLst>
          </p:cNvPr>
          <p:cNvSpPr txBox="1"/>
          <p:nvPr/>
        </p:nvSpPr>
        <p:spPr>
          <a:xfrm>
            <a:off x="10173080" y="3144424"/>
            <a:ext cx="1489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Córtex visual primário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FEAADE-C6E2-2517-5A9D-5482C6F5CA71}"/>
              </a:ext>
            </a:extLst>
          </p:cNvPr>
          <p:cNvSpPr txBox="1"/>
          <p:nvPr/>
        </p:nvSpPr>
        <p:spPr>
          <a:xfrm>
            <a:off x="6146123" y="2666332"/>
            <a:ext cx="280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Córtex auditivo primário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B64D61B-6E04-D83C-6CCC-527B2BB52841}"/>
              </a:ext>
            </a:extLst>
          </p:cNvPr>
          <p:cNvSpPr txBox="1"/>
          <p:nvPr/>
        </p:nvSpPr>
        <p:spPr>
          <a:xfrm>
            <a:off x="2977534" y="3467590"/>
            <a:ext cx="258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Córtex olfatório primário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18C7AFF-4C06-62DF-A07C-33876E430119}"/>
              </a:ext>
            </a:extLst>
          </p:cNvPr>
          <p:cNvSpPr txBox="1"/>
          <p:nvPr/>
        </p:nvSpPr>
        <p:spPr>
          <a:xfrm>
            <a:off x="4563433" y="4569558"/>
            <a:ext cx="2808947" cy="38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"I can smell burnt toast!"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4543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7" grpId="0" animBg="1"/>
      <p:bldP spid="5" grpId="0"/>
      <p:bldP spid="7" grpId="0"/>
      <p:bldP spid="8" grpId="0"/>
      <p:bldP spid="10" grpId="0"/>
      <p:bldP spid="11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medicosbemviver.files.wordpress.com/2011/10/nicolelis2.jpg">
            <a:extLst>
              <a:ext uri="{FF2B5EF4-FFF2-40B4-BE49-F238E27FC236}">
                <a16:creationId xmlns:a16="http://schemas.microsoft.com/office/drawing/2014/main" id="{BC72D8D3-4E6A-6A24-DB0C-CFAB3C5A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24000" y="0"/>
            <a:ext cx="4424515" cy="6858000"/>
          </a:xfrm>
          <a:prstGeom prst="rect">
            <a:avLst/>
          </a:prstGeom>
          <a:noFill/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9C868C0-F9EF-6FAF-9A25-775D686B05F1}"/>
              </a:ext>
            </a:extLst>
          </p:cNvPr>
          <p:cNvSpPr/>
          <p:nvPr/>
        </p:nvSpPr>
        <p:spPr>
          <a:xfrm>
            <a:off x="1527175" y="0"/>
            <a:ext cx="4424363" cy="68580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25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2536" name="Picture 8" descr="http://www.boingboing.net/images/_images_stock_showcase_nicolelis_site_l.jpg">
            <a:extLst>
              <a:ext uri="{FF2B5EF4-FFF2-40B4-BE49-F238E27FC236}">
                <a16:creationId xmlns:a16="http://schemas.microsoft.com/office/drawing/2014/main" id="{54027B2A-50FD-7071-6064-430F95AE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4547" y="1284473"/>
            <a:ext cx="5511162" cy="442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295" name="CaixaDeTexto 1">
            <a:extLst>
              <a:ext uri="{FF2B5EF4-FFF2-40B4-BE49-F238E27FC236}">
                <a16:creationId xmlns:a16="http://schemas.microsoft.com/office/drawing/2014/main" id="{75F92601-9703-AB9A-5264-28605C3FD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0725" y="169863"/>
            <a:ext cx="3419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/>
              <a:t>MIGUEL NICOLELIS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B43F503-1518-3DDF-05D1-CB78D399894C}"/>
              </a:ext>
            </a:extLst>
          </p:cNvPr>
          <p:cNvSpPr txBox="1"/>
          <p:nvPr/>
        </p:nvSpPr>
        <p:spPr>
          <a:xfrm>
            <a:off x="2808514" y="5933715"/>
            <a:ext cx="9265297" cy="369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O animal é ensinado a usar os seus neurônios motores corticais para mover um braço robótico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http://cdn.media.discovermagazine.com/~/media/import/images/a/8/e/cortex.jpg">
            <a:extLst>
              <a:ext uri="{FF2B5EF4-FFF2-40B4-BE49-F238E27FC236}">
                <a16:creationId xmlns:a16="http://schemas.microsoft.com/office/drawing/2014/main" id="{CB4BD767-1F1D-9DA2-3BCD-6F5870351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0" y="275431"/>
            <a:ext cx="3319462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ttp://www.boingboing.net/images/_images_stock_showcase_nicolelis_site_l.jpg">
            <a:extLst>
              <a:ext uri="{FF2B5EF4-FFF2-40B4-BE49-F238E27FC236}">
                <a16:creationId xmlns:a16="http://schemas.microsoft.com/office/drawing/2014/main" id="{54027B2A-50FD-7071-6064-430F95AE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587" y="3833812"/>
            <a:ext cx="3763962" cy="30241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B13A614-BA3B-0470-8FB2-E08924972D58}"/>
              </a:ext>
            </a:extLst>
          </p:cNvPr>
          <p:cNvGrpSpPr>
            <a:grpSpLocks/>
          </p:cNvGrpSpPr>
          <p:nvPr/>
        </p:nvGrpSpPr>
        <p:grpSpPr bwMode="auto">
          <a:xfrm>
            <a:off x="4857945" y="1221581"/>
            <a:ext cx="3810000" cy="4414838"/>
            <a:chOff x="5172699" y="2124776"/>
            <a:chExt cx="3810000" cy="4414042"/>
          </a:xfrm>
        </p:grpSpPr>
        <p:pic>
          <p:nvPicPr>
            <p:cNvPr id="12296" name="Picture 4" descr="http://www.natalneuro.org.br/images/home_noticias_2012_08.jpg">
              <a:extLst>
                <a:ext uri="{FF2B5EF4-FFF2-40B4-BE49-F238E27FC236}">
                  <a16:creationId xmlns:a16="http://schemas.microsoft.com/office/drawing/2014/main" id="{C39211F2-6602-166E-17AB-712B83985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699" y="2124776"/>
              <a:ext cx="3810000" cy="405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CaixaDeTexto 7">
              <a:extLst>
                <a:ext uri="{FF2B5EF4-FFF2-40B4-BE49-F238E27FC236}">
                  <a16:creationId xmlns:a16="http://schemas.microsoft.com/office/drawing/2014/main" id="{79CE1161-12BC-CE5B-AB14-A100AAE33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4205" y="6169486"/>
              <a:ext cx="30469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latin typeface="Copperplate Gothic Bold" panose="020E0705020206020404" pitchFamily="34" charset="0"/>
                </a:rPr>
                <a:t>Projeto “Walk Again”</a:t>
              </a:r>
            </a:p>
          </p:txBody>
        </p:sp>
      </p:grpSp>
      <p:sp>
        <p:nvSpPr>
          <p:cNvPr id="12295" name="CaixaDeTexto 1">
            <a:extLst>
              <a:ext uri="{FF2B5EF4-FFF2-40B4-BE49-F238E27FC236}">
                <a16:creationId xmlns:a16="http://schemas.microsoft.com/office/drawing/2014/main" id="{75F92601-9703-AB9A-5264-28605C3FD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0725" y="169863"/>
            <a:ext cx="3419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 dirty="0"/>
              <a:t>MIGUEL NICOLELIS (1961)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887A9E2-8DC4-F664-76DB-AE0FFD09468A}"/>
              </a:ext>
            </a:extLst>
          </p:cNvPr>
          <p:cNvSpPr txBox="1"/>
          <p:nvPr/>
        </p:nvSpPr>
        <p:spPr>
          <a:xfrm>
            <a:off x="8798768" y="797510"/>
            <a:ext cx="30469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O trabalho baseia-se no fato dos neurônios motores estarem vivos. O que a lesão causa é a interrupção da conexão entre áreas de comando (NMS) e os neurônios que executam as ações (NMI). O emprego de tecnologia permite a </a:t>
            </a:r>
            <a:r>
              <a:rPr lang="pt-BR" sz="1600" b="1" dirty="0"/>
              <a:t>transmissão dos sinais cerebrais </a:t>
            </a:r>
            <a:r>
              <a:rPr lang="pt-BR" sz="1600" dirty="0"/>
              <a:t>de maneira a fazer máquinas (braços articulados como na figura à esquerda), robôs ou mesmo </a:t>
            </a:r>
            <a:r>
              <a:rPr lang="pt-BR" sz="1600" b="1" dirty="0"/>
              <a:t>pessoas com lesão medular se moverem</a:t>
            </a:r>
            <a:r>
              <a:rPr lang="pt-BR" sz="1600" dirty="0"/>
              <a:t>. No caso da pessoa ela deve vestir um exoesqueleto e um capacete com eletrodos. Os eletrodos irão identificar os sinais do cérebro (ativação dos NMS entre outros) que serão passados para um computador nas costas que transmitem a informação para o exoesqueleto executa-la... E se mover. </a:t>
            </a:r>
          </a:p>
        </p:txBody>
      </p:sp>
    </p:spTree>
    <p:extLst>
      <p:ext uri="{BB962C8B-B14F-4D97-AF65-F5344CB8AC3E}">
        <p14:creationId xmlns:p14="http://schemas.microsoft.com/office/powerpoint/2010/main" val="3942804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F690797-323F-4CE3-B281-20027EE8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909880" y="2071973"/>
            <a:ext cx="5510259" cy="3274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 COMPORTAMENTOS SÃO INTEGRADOS?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D1C2D03-7C47-4A05-9A59-7F8F742D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0900" y="-12406"/>
            <a:ext cx="5105326" cy="3454534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54B9A1-5E8D-43A3-9965-27956019C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6067" y="310606"/>
            <a:ext cx="4681822" cy="29278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INTEGRAÇÃO NO NÍVEL SUPERIOR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7752EF-DAA7-4BF0-A506-7BB5FF033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9274" y="160818"/>
            <a:ext cx="5051710" cy="0"/>
          </a:xfrm>
          <a:prstGeom prst="line">
            <a:avLst/>
          </a:prstGeom>
          <a:ln w="50800" cap="sq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4" name="Imagem 3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DFA09769-EF96-4B09-B328-8CC3A6D8A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8" r="2" b="9342"/>
          <a:stretch/>
        </p:blipFill>
        <p:spPr>
          <a:xfrm>
            <a:off x="3629274" y="3556481"/>
            <a:ext cx="2466725" cy="1573286"/>
          </a:xfrm>
          <a:prstGeom prst="rect">
            <a:avLst/>
          </a:prstGeom>
        </p:spPr>
      </p:pic>
      <p:pic>
        <p:nvPicPr>
          <p:cNvPr id="8" name="Imagem 7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0E7122B6-56D5-424F-AE5A-12E05B503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" b="11795"/>
          <a:stretch/>
        </p:blipFill>
        <p:spPr>
          <a:xfrm>
            <a:off x="6199351" y="3565024"/>
            <a:ext cx="2466725" cy="1563575"/>
          </a:xfrm>
          <a:prstGeom prst="rect">
            <a:avLst/>
          </a:prstGeom>
        </p:spPr>
      </p:pic>
      <p:pic>
        <p:nvPicPr>
          <p:cNvPr id="10" name="Imagem 9" descr="Desenho de personagens de desenho animado&#10;&#10;Descrição gerada automaticamente">
            <a:extLst>
              <a:ext uri="{FF2B5EF4-FFF2-40B4-BE49-F238E27FC236}">
                <a16:creationId xmlns:a16="http://schemas.microsoft.com/office/drawing/2014/main" id="{3556BF94-1428-3551-2327-A3FB8CB7C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09" r="3" b="17236"/>
          <a:stretch/>
        </p:blipFill>
        <p:spPr>
          <a:xfrm>
            <a:off x="3629274" y="5198596"/>
            <a:ext cx="2466725" cy="1523611"/>
          </a:xfrm>
          <a:prstGeom prst="rect">
            <a:avLst/>
          </a:prstGeom>
        </p:spPr>
      </p:pic>
      <p:pic>
        <p:nvPicPr>
          <p:cNvPr id="9" name="Imagem 8" descr="Forma&#10;&#10;Descrição gerada automaticamente">
            <a:extLst>
              <a:ext uri="{FF2B5EF4-FFF2-40B4-BE49-F238E27FC236}">
                <a16:creationId xmlns:a16="http://schemas.microsoft.com/office/drawing/2014/main" id="{F0F36BD1-E4A4-DEDC-DA86-C007CFCEE5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7814"/>
          <a:stretch/>
        </p:blipFill>
        <p:spPr>
          <a:xfrm>
            <a:off x="6199351" y="5198599"/>
            <a:ext cx="2466725" cy="15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B2D9A-5730-BD5B-F3DD-622425F9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122238"/>
            <a:ext cx="3740150" cy="2143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INTEGRAÇÃO DE INFORMAÇÕES NAS AÇÕES</a:t>
            </a:r>
          </a:p>
        </p:txBody>
      </p:sp>
      <p:pic>
        <p:nvPicPr>
          <p:cNvPr id="8195" name="Espaço Reservado para Conteúdo 4">
            <a:extLst>
              <a:ext uri="{FF2B5EF4-FFF2-40B4-BE49-F238E27FC236}">
                <a16:creationId xmlns:a16="http://schemas.microsoft.com/office/drawing/2014/main" id="{34365B4F-2496-0067-8899-4AF50FDBEC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15598" r="8401" b="14439"/>
          <a:stretch>
            <a:fillRect/>
          </a:stretch>
        </p:blipFill>
        <p:spPr>
          <a:xfrm>
            <a:off x="0" y="3048000"/>
            <a:ext cx="4887913" cy="2160588"/>
          </a:xfrm>
        </p:spPr>
      </p:pic>
      <p:pic>
        <p:nvPicPr>
          <p:cNvPr id="8196" name="Espaço Reservado para Conteúdo 3">
            <a:extLst>
              <a:ext uri="{FF2B5EF4-FFF2-40B4-BE49-F238E27FC236}">
                <a16:creationId xmlns:a16="http://schemas.microsoft.com/office/drawing/2014/main" id="{194D4A99-751D-9B6B-EE7A-AD7F6286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664727"/>
            <a:ext cx="72231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ta: Curva para Cima 5">
            <a:extLst>
              <a:ext uri="{FF2B5EF4-FFF2-40B4-BE49-F238E27FC236}">
                <a16:creationId xmlns:a16="http://schemas.microsoft.com/office/drawing/2014/main" id="{8C6BABB0-DEAE-5534-4D6C-58F14EB7AF25}"/>
              </a:ext>
            </a:extLst>
          </p:cNvPr>
          <p:cNvSpPr/>
          <p:nvPr/>
        </p:nvSpPr>
        <p:spPr>
          <a:xfrm>
            <a:off x="2116138" y="4786313"/>
            <a:ext cx="6327775" cy="1331912"/>
          </a:xfrm>
          <a:prstGeom prst="curvedUpArrow">
            <a:avLst/>
          </a:prstGeom>
          <a:solidFill>
            <a:srgbClr val="4FD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8198" name="CaixaDeTexto 9">
            <a:extLst>
              <a:ext uri="{FF2B5EF4-FFF2-40B4-BE49-F238E27FC236}">
                <a16:creationId xmlns:a16="http://schemas.microsoft.com/office/drawing/2014/main" id="{5BEF57C5-3120-98F1-ED15-2EABAFA71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5256213"/>
            <a:ext cx="22320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pt-BR" altLang="pt-BR" sz="1400" dirty="0"/>
              <a:t>A </a:t>
            </a:r>
            <a:r>
              <a:rPr lang="pt-BR" altLang="pt-BR" sz="1400" b="1" dirty="0"/>
              <a:t>área motora da fala </a:t>
            </a:r>
            <a:r>
              <a:rPr lang="pt-BR" altLang="pt-BR" sz="1400" dirty="0"/>
              <a:t>tem circuitos no Hemisfério Esquerdo. O H. Direito está envolvido com o </a:t>
            </a:r>
            <a:r>
              <a:rPr lang="pt-BR" altLang="pt-BR" sz="1400" b="1" dirty="0"/>
              <a:t>ritmo e entonação </a:t>
            </a:r>
            <a:r>
              <a:rPr lang="pt-BR" altLang="pt-BR" sz="1400" dirty="0"/>
              <a:t>da fala.</a:t>
            </a: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6FA5A38C-A76C-6381-714F-1833E8014764}"/>
              </a:ext>
            </a:extLst>
          </p:cNvPr>
          <p:cNvSpPr/>
          <p:nvPr/>
        </p:nvSpPr>
        <p:spPr>
          <a:xfrm>
            <a:off x="795338" y="4352925"/>
            <a:ext cx="79375" cy="749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200" name="CaixaDeTexto 2">
            <a:extLst>
              <a:ext uri="{FF2B5EF4-FFF2-40B4-BE49-F238E27FC236}">
                <a16:creationId xmlns:a16="http://schemas.microsoft.com/office/drawing/2014/main" id="{472F6BD8-7A3B-C399-5C4A-1CF56E62962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835107" y="2780506"/>
            <a:ext cx="1385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/>
              <a:t>córtex somestésico</a:t>
            </a:r>
          </a:p>
        </p:txBody>
      </p:sp>
      <p:sp>
        <p:nvSpPr>
          <p:cNvPr id="8201" name="CaixaDeTexto 6">
            <a:extLst>
              <a:ext uri="{FF2B5EF4-FFF2-40B4-BE49-F238E27FC236}">
                <a16:creationId xmlns:a16="http://schemas.microsoft.com/office/drawing/2014/main" id="{587FB6BA-7481-70F2-96EF-AF72C986D76D}"/>
              </a:ext>
            </a:extLst>
          </p:cNvPr>
          <p:cNvSpPr txBox="1">
            <a:spLocks noChangeArrowheads="1"/>
          </p:cNvSpPr>
          <p:nvPr/>
        </p:nvSpPr>
        <p:spPr bwMode="auto">
          <a:xfrm rot="-3391134">
            <a:off x="10253663" y="4725988"/>
            <a:ext cx="163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/>
              <a:t>Córtex visual</a:t>
            </a:r>
          </a:p>
        </p:txBody>
      </p:sp>
      <p:sp>
        <p:nvSpPr>
          <p:cNvPr id="8202" name="CaixaDeTexto 8">
            <a:extLst>
              <a:ext uri="{FF2B5EF4-FFF2-40B4-BE49-F238E27FC236}">
                <a16:creationId xmlns:a16="http://schemas.microsoft.com/office/drawing/2014/main" id="{73580334-330E-4258-7226-DF73ADB21005}"/>
              </a:ext>
            </a:extLst>
          </p:cNvPr>
          <p:cNvSpPr txBox="1">
            <a:spLocks noChangeArrowheads="1"/>
          </p:cNvSpPr>
          <p:nvPr/>
        </p:nvSpPr>
        <p:spPr bwMode="auto">
          <a:xfrm rot="-1706041">
            <a:off x="7029450" y="4206875"/>
            <a:ext cx="2535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/>
              <a:t>córtex              auditivo</a:t>
            </a:r>
          </a:p>
        </p:txBody>
      </p:sp>
      <p:sp>
        <p:nvSpPr>
          <p:cNvPr id="8203" name="CaixaDeTexto 10">
            <a:extLst>
              <a:ext uri="{FF2B5EF4-FFF2-40B4-BE49-F238E27FC236}">
                <a16:creationId xmlns:a16="http://schemas.microsoft.com/office/drawing/2014/main" id="{B0A13288-006E-DAF4-A2CB-650A1D209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88" y="5102225"/>
            <a:ext cx="135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400"/>
              <a:t>córtex olfatório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CD0686-3345-761B-E594-AF99398BD7CD}"/>
              </a:ext>
            </a:extLst>
          </p:cNvPr>
          <p:cNvSpPr txBox="1"/>
          <p:nvPr/>
        </p:nvSpPr>
        <p:spPr>
          <a:xfrm>
            <a:off x="3709775" y="2678668"/>
            <a:ext cx="152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9999"/>
                </a:solidFill>
              </a:rPr>
              <a:t>Lobo frontal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142" y="4415239"/>
            <a:ext cx="4892419" cy="865405"/>
          </a:xfrm>
        </p:spPr>
        <p:txBody>
          <a:bodyPr/>
          <a:lstStyle/>
          <a:p>
            <a:r>
              <a:rPr lang="pt-BR" dirty="0"/>
              <a:t>A deficiência no planejamento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544787" y="5446876"/>
            <a:ext cx="10363201" cy="609600"/>
          </a:xfrm>
        </p:spPr>
        <p:txBody>
          <a:bodyPr>
            <a:noAutofit/>
          </a:bodyPr>
          <a:lstStyle/>
          <a:p>
            <a:r>
              <a:rPr lang="pt-BR" sz="2000" dirty="0"/>
              <a:t>Cirurgia para lesão no córtex associativo frontal (lobotomia), uma técnica que foi usada em penitenciárias e hospitais psiquiátricos para “acalmar” os pacientes (E. Moniz, 1937).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3"/>
          </p:nvPr>
        </p:nvSpPr>
        <p:spPr>
          <a:xfrm>
            <a:off x="345444" y="165446"/>
            <a:ext cx="7772400" cy="494284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Lesão do córtex associativo frontal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5" b="5325"/>
          <a:stretch/>
        </p:blipFill>
        <p:spPr bwMode="auto">
          <a:xfrm>
            <a:off x="6467280" y="3277824"/>
            <a:ext cx="3301129" cy="223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01" y="469824"/>
            <a:ext cx="2351871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253036" y="339217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Phineas</a:t>
            </a:r>
            <a:r>
              <a:rPr lang="pt-BR" dirty="0"/>
              <a:t> Gage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79199" y="858492"/>
            <a:ext cx="48924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CÓRTEX ASSOCIATIVO FRONTAL é uma área </a:t>
            </a:r>
            <a:r>
              <a:rPr lang="pt-BR" dirty="0" err="1"/>
              <a:t>polimodal</a:t>
            </a:r>
            <a:r>
              <a:rPr lang="pt-BR" dirty="0"/>
              <a:t> que integra informações motoras, sensoriais e associativas com alto grau de elaboração e tem o papel de planejar comportamentos adequados para cada momento da vida de um indivíduo. Pertence ao LOBO FRONTAL (LF), muito proeminente na espécie humana e em outros primatas antropoides. A LOBOTOMIA (separação do LF do restante do encéfalo) impede o indivíduo de tomar decisões. Lesões causadas por acidentes (P. Gage) ou por doenças provocam grande mudança na personalidade do indivíduo.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C0CE4A-7537-78C0-E39F-150E056C5856}"/>
              </a:ext>
            </a:extLst>
          </p:cNvPr>
          <p:cNvSpPr txBox="1"/>
          <p:nvPr/>
        </p:nvSpPr>
        <p:spPr>
          <a:xfrm>
            <a:off x="1356852" y="6282813"/>
            <a:ext cx="597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Sugestão de vídeo https://youtu.be/vb8Jg1PAL90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A63F511-A272-4630-4B16-D065E4238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844" y="289824"/>
            <a:ext cx="4028779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5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4" t="22844" r="10820" b="24138"/>
          <a:stretch/>
        </p:blipFill>
        <p:spPr bwMode="auto">
          <a:xfrm>
            <a:off x="1601358" y="31034"/>
            <a:ext cx="9425507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69946" y="6248933"/>
            <a:ext cx="56503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dobe Gothic Std B" pitchFamily="34" charset="-128"/>
                <a:ea typeface="Adobe Gothic Std B" pitchFamily="34" charset="-128"/>
              </a:rPr>
              <a:t>com transecção da medula espinal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00238" y="50456"/>
            <a:ext cx="43957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dobe Gothic Std B" pitchFamily="34" charset="-128"/>
                <a:ea typeface="Adobe Gothic Std B" pitchFamily="34" charset="-128"/>
              </a:rPr>
              <a:t>	</a:t>
            </a:r>
            <a:r>
              <a:rPr lang="pt-BR" b="1" dirty="0">
                <a:latin typeface="+mj-lt"/>
                <a:ea typeface="Adobe Gothic Std B" pitchFamily="34" charset="-128"/>
              </a:rPr>
              <a:t>Registros da contração do 	Músculo extensor (apoio)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59093" y="3468794"/>
            <a:ext cx="9632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dobe Gothic Std B" pitchFamily="34" charset="-128"/>
                <a:ea typeface="Adobe Gothic Std B" pitchFamily="34" charset="-128"/>
              </a:rPr>
              <a:t>Apoio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26990" y="3428999"/>
            <a:ext cx="1542256" cy="369332"/>
          </a:xfrm>
          <a:prstGeom prst="rect">
            <a:avLst/>
          </a:prstGeom>
          <a:solidFill>
            <a:srgbClr val="B46F50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dobe Gothic Std B" pitchFamily="34" charset="-128"/>
                <a:ea typeface="Adobe Gothic Std B" pitchFamily="34" charset="-128"/>
              </a:rPr>
              <a:t>Movimento</a:t>
            </a:r>
          </a:p>
        </p:txBody>
      </p:sp>
      <p:pic>
        <p:nvPicPr>
          <p:cNvPr id="1030" name="Picture 6" descr="http://24.media.tumblr.com/tumblr_mbvnkhtaS01rexgvt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005" y="4697273"/>
            <a:ext cx="4572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FF10567-1628-100F-AD69-2EDBCD04BCE5}"/>
              </a:ext>
            </a:extLst>
          </p:cNvPr>
          <p:cNvSpPr txBox="1"/>
          <p:nvPr/>
        </p:nvSpPr>
        <p:spPr>
          <a:xfrm>
            <a:off x="1763459" y="4174053"/>
            <a:ext cx="4503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Animal espinhal na esteira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F8AEF38-5B5A-046C-1CF1-0306B5698931}"/>
              </a:ext>
            </a:extLst>
          </p:cNvPr>
          <p:cNvCxnSpPr>
            <a:cxnSpLocks/>
          </p:cNvCxnSpPr>
          <p:nvPr/>
        </p:nvCxnSpPr>
        <p:spPr>
          <a:xfrm>
            <a:off x="1959093" y="741438"/>
            <a:ext cx="0" cy="225193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0278462E-F516-B71A-3722-E7462BF05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167" y="735906"/>
            <a:ext cx="36579" cy="227400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102C95E-84F9-B7E2-D4D3-597E4401F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171" y="735907"/>
            <a:ext cx="36579" cy="2274005"/>
          </a:xfrm>
          <a:prstGeom prst="rect">
            <a:avLst/>
          </a:prstGeom>
        </p:spPr>
      </p:pic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982A109B-DC6C-EF03-0B97-041A53AA4D4C}"/>
              </a:ext>
            </a:extLst>
          </p:cNvPr>
          <p:cNvCxnSpPr/>
          <p:nvPr/>
        </p:nvCxnSpPr>
        <p:spPr>
          <a:xfrm rot="16200000" flipH="1">
            <a:off x="5351091" y="4990236"/>
            <a:ext cx="1631092" cy="773301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FA6C9392-EFBB-D83C-5D80-51249A8C6B44}"/>
              </a:ext>
            </a:extLst>
          </p:cNvPr>
          <p:cNvSpPr/>
          <p:nvPr/>
        </p:nvSpPr>
        <p:spPr>
          <a:xfrm>
            <a:off x="10115515" y="1202622"/>
            <a:ext cx="376248" cy="102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B0D12F3-4EFF-F670-697A-2345EC72B515}"/>
              </a:ext>
            </a:extLst>
          </p:cNvPr>
          <p:cNvSpPr/>
          <p:nvPr/>
        </p:nvSpPr>
        <p:spPr>
          <a:xfrm>
            <a:off x="1700238" y="1511101"/>
            <a:ext cx="9076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0194E40-B857-9EE4-4E3A-3DBC0965D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517" y="3099787"/>
            <a:ext cx="60965" cy="65842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3F4DF29-649E-DE38-1507-AEF7E6CB4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122" y="1505055"/>
            <a:ext cx="60965" cy="65842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F5535FE-60B6-7F9D-1E5F-51790B0A0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957" y="1505056"/>
            <a:ext cx="60965" cy="65842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B758B44-3A79-7077-3CA8-3871230ACB62}"/>
              </a:ext>
            </a:extLst>
          </p:cNvPr>
          <p:cNvSpPr txBox="1"/>
          <p:nvPr/>
        </p:nvSpPr>
        <p:spPr>
          <a:xfrm>
            <a:off x="2802987" y="1494333"/>
            <a:ext cx="3081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a typeface="Adobe Gothic Std B"/>
              </a:rPr>
              <a:t>Registros da contração do Músculo flexor (movimento)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5048475-49F3-AFC8-CA8C-BADB5140C5A7}"/>
              </a:ext>
            </a:extLst>
          </p:cNvPr>
          <p:cNvSpPr/>
          <p:nvPr/>
        </p:nvSpPr>
        <p:spPr>
          <a:xfrm>
            <a:off x="6311503" y="994701"/>
            <a:ext cx="1276775" cy="4158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Eletrodo de registro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423D045D-AF1D-301A-393C-A416DC2A9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878" y="2438400"/>
            <a:ext cx="1567201" cy="3585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7118ADF8-15FA-7FBD-4B0D-7036107F7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411" y="247063"/>
            <a:ext cx="6049943" cy="6371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4956163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4" t="22844" r="10820" b="24138"/>
          <a:stretch/>
        </p:blipFill>
        <p:spPr bwMode="auto">
          <a:xfrm>
            <a:off x="1617400" y="149383"/>
            <a:ext cx="9425507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225015" y="228617"/>
            <a:ext cx="364530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dobe Gothic Std B" pitchFamily="34" charset="-128"/>
                <a:ea typeface="Adobe Gothic Std B" pitchFamily="34" charset="-128"/>
              </a:rPr>
              <a:t>Nível de transecção da medula espinal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617400" y="329895"/>
            <a:ext cx="3203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dobe Gothic Std B" pitchFamily="34" charset="-128"/>
                <a:ea typeface="Adobe Gothic Std B" pitchFamily="34" charset="-128"/>
              </a:rPr>
              <a:t>Músculos extensores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17400" y="1791397"/>
            <a:ext cx="3203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dobe Gothic Std B" pitchFamily="34" charset="-128"/>
                <a:ea typeface="Adobe Gothic Std B" pitchFamily="34" charset="-128"/>
              </a:rPr>
              <a:t>Músculos flexores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678197" y="3539043"/>
            <a:ext cx="20285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dobe Gothic Std B" pitchFamily="34" charset="-128"/>
                <a:ea typeface="Adobe Gothic Std B" pitchFamily="34" charset="-128"/>
              </a:rPr>
              <a:t>Apoio: músculos extensores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491859" y="3539043"/>
            <a:ext cx="2741787" cy="646331"/>
          </a:xfrm>
          <a:prstGeom prst="rect">
            <a:avLst/>
          </a:prstGeom>
          <a:solidFill>
            <a:srgbClr val="B46F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dobe Gothic Std B" pitchFamily="34" charset="-128"/>
                <a:ea typeface="Adobe Gothic Std B" pitchFamily="34" charset="-128"/>
              </a:rPr>
              <a:t>Movimento: músculos flexores</a:t>
            </a:r>
          </a:p>
        </p:txBody>
      </p:sp>
      <p:pic>
        <p:nvPicPr>
          <p:cNvPr id="1030" name="Picture 6" descr="http://24.media.tumblr.com/tumblr_mbvnkhtaS01rexgvt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021" y="4797152"/>
            <a:ext cx="4572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FF10567-1628-100F-AD69-2EDBCD04BCE5}"/>
              </a:ext>
            </a:extLst>
          </p:cNvPr>
          <p:cNvSpPr txBox="1"/>
          <p:nvPr/>
        </p:nvSpPr>
        <p:spPr>
          <a:xfrm>
            <a:off x="1515979" y="4168213"/>
            <a:ext cx="508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esteira fornece múltiplos estímulos: a resposta é o ACOPLAMENTO de reflexos dos circuitos locais.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F8AEF38-5B5A-046C-1CF1-0306B5698931}"/>
              </a:ext>
            </a:extLst>
          </p:cNvPr>
          <p:cNvCxnSpPr>
            <a:cxnSpLocks/>
          </p:cNvCxnSpPr>
          <p:nvPr/>
        </p:nvCxnSpPr>
        <p:spPr>
          <a:xfrm>
            <a:off x="4966987" y="825529"/>
            <a:ext cx="0" cy="225193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0278462E-F516-B71A-3722-E7462BF05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408" y="843526"/>
            <a:ext cx="36579" cy="227400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102C95E-84F9-B7E2-D4D3-597E4401F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60" y="839060"/>
            <a:ext cx="36579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2644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255612" y="384607"/>
            <a:ext cx="472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dobe Gothic Std B" pitchFamily="34" charset="-128"/>
                <a:ea typeface="Adobe Gothic Std B" pitchFamily="34" charset="-128"/>
              </a:rPr>
              <a:t>Transecção da medula espinal</a:t>
            </a:r>
          </a:p>
        </p:txBody>
      </p:sp>
      <p:pic>
        <p:nvPicPr>
          <p:cNvPr id="1030" name="Picture 6" descr="http://24.media.tumblr.com/tumblr_mbvnkhtaS01rexgvt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4923" y="1837384"/>
            <a:ext cx="5323639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380514" y="4335565"/>
            <a:ext cx="4358265" cy="224676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dobe Gothic Std B" pitchFamily="34" charset="-128"/>
                <a:ea typeface="Adobe Gothic Std B" pitchFamily="34" charset="-128"/>
              </a:rPr>
              <a:t>Circuitos Centrais Geradores de Padrão de Locomoção</a:t>
            </a:r>
          </a:p>
          <a:p>
            <a:pPr algn="just"/>
            <a:r>
              <a:rPr lang="pt-BR" sz="2000" dirty="0">
                <a:latin typeface="Adobe Gothic Std B" pitchFamily="34" charset="-128"/>
                <a:ea typeface="Adobe Gothic Std B" pitchFamily="34" charset="-128"/>
              </a:rPr>
              <a:t>São os circuitos locais de neurônios (sensoriais no gânglios sensitivos, interneurônios e neurônios motores no H medular), vias e músculos que estão intactos.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F10567-1628-100F-AD69-2EDBCD04BCE5}"/>
              </a:ext>
            </a:extLst>
          </p:cNvPr>
          <p:cNvSpPr txBox="1"/>
          <p:nvPr/>
        </p:nvSpPr>
        <p:spPr>
          <a:xfrm>
            <a:off x="1307431" y="323052"/>
            <a:ext cx="335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Animal espinhal &gt;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F3D3A6E-9FC7-A514-0F7F-3EDBE3CCE415}"/>
              </a:ext>
            </a:extLst>
          </p:cNvPr>
          <p:cNvSpPr txBox="1"/>
          <p:nvPr/>
        </p:nvSpPr>
        <p:spPr>
          <a:xfrm>
            <a:off x="7708230" y="1931524"/>
            <a:ext cx="3625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O que está intacto na Medula Espinhal do animal espinhal?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784572B1-942D-0F2E-6DF4-EB6DEFBCB430}"/>
              </a:ext>
            </a:extLst>
          </p:cNvPr>
          <p:cNvSpPr/>
          <p:nvPr/>
        </p:nvSpPr>
        <p:spPr>
          <a:xfrm rot="5400000">
            <a:off x="9272337" y="3523850"/>
            <a:ext cx="794084" cy="604384"/>
          </a:xfrm>
          <a:prstGeom prst="rightArrow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980DA9-FE7C-D88E-1968-A0231A26DC68}"/>
              </a:ext>
            </a:extLst>
          </p:cNvPr>
          <p:cNvSpPr txBox="1"/>
          <p:nvPr/>
        </p:nvSpPr>
        <p:spPr>
          <a:xfrm>
            <a:off x="760917" y="4192832"/>
            <a:ext cx="6368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0099"/>
                </a:solidFill>
              </a:rPr>
              <a:t>O QUE FALTA? O QUE FOI INTERROMPIDO?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F113169-B4A4-4811-A449-7E109DDA62C3}"/>
              </a:ext>
            </a:extLst>
          </p:cNvPr>
          <p:cNvSpPr txBox="1"/>
          <p:nvPr/>
        </p:nvSpPr>
        <p:spPr>
          <a:xfrm>
            <a:off x="453221" y="4897520"/>
            <a:ext cx="6801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000099"/>
                </a:solidFill>
              </a:rPr>
              <a:t>A INFLUÊNCIA DE ESTRUTURAS SUPRAMEDULARES (QUE ESTÃO ACIMA DA ME) POIS AS CONEXÕES FORAM CORTADAS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7293C8B-96F9-E9D1-DB9D-9AC6365C85EB}"/>
              </a:ext>
            </a:extLst>
          </p:cNvPr>
          <p:cNvSpPr txBox="1"/>
          <p:nvPr/>
        </p:nvSpPr>
        <p:spPr>
          <a:xfrm>
            <a:off x="1307431" y="5934131"/>
            <a:ext cx="5149517" cy="53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 ORGANIZAÇÃO É HIERÁRQUICA</a:t>
            </a:r>
          </a:p>
        </p:txBody>
      </p:sp>
    </p:spTree>
    <p:extLst>
      <p:ext uri="{BB962C8B-B14F-4D97-AF65-F5344CB8AC3E}">
        <p14:creationId xmlns:p14="http://schemas.microsoft.com/office/powerpoint/2010/main" val="8668792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9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Visão panorâmica dos pés de uma pessoa correndo na estrada">
            <a:extLst>
              <a:ext uri="{FF2B5EF4-FFF2-40B4-BE49-F238E27FC236}">
                <a16:creationId xmlns:a16="http://schemas.microsoft.com/office/drawing/2014/main" id="{F3BE5A9E-D13A-E2B4-2F4B-B31E8934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5" t="2294" r="12436"/>
          <a:stretch/>
        </p:blipFill>
        <p:spPr>
          <a:xfrm>
            <a:off x="6770607" y="252227"/>
            <a:ext cx="5421393" cy="594000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F2F853-EC2E-F127-A9BB-E58F718A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36" y="128337"/>
            <a:ext cx="6132505" cy="2640585"/>
          </a:xfrm>
        </p:spPr>
        <p:txBody>
          <a:bodyPr anchor="b">
            <a:normAutofit fontScale="90000"/>
          </a:bodyPr>
          <a:lstStyle/>
          <a:p>
            <a:pPr algn="just"/>
            <a:r>
              <a:rPr lang="pt-BR" sz="4000" dirty="0"/>
              <a:t>Para a </a:t>
            </a:r>
            <a:r>
              <a:rPr lang="pt-BR" sz="4000" b="1" dirty="0"/>
              <a:t>postura</a:t>
            </a:r>
            <a:r>
              <a:rPr lang="pt-BR" sz="4000" dirty="0"/>
              <a:t> e </a:t>
            </a:r>
            <a:r>
              <a:rPr lang="pt-BR" sz="4000" b="1" dirty="0"/>
              <a:t>locomoção</a:t>
            </a:r>
            <a:r>
              <a:rPr lang="pt-BR" sz="4000" dirty="0"/>
              <a:t> são também importantes as redes de neurônios acima da ME.</a:t>
            </a:r>
            <a:br>
              <a:rPr lang="pt-BR" sz="4000" dirty="0"/>
            </a:br>
            <a:r>
              <a:rPr lang="pt-BR" sz="4000" dirty="0"/>
              <a:t>Estão principalmente no</a:t>
            </a:r>
            <a:r>
              <a:rPr lang="pt-BR" sz="4000" b="1" dirty="0"/>
              <a:t> TRONCO ENCEFÁLICO.</a:t>
            </a:r>
            <a:endParaRPr lang="pt-BR" sz="4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D0AB8B1-B7BE-201B-4F9E-2F86891A3C1A}"/>
              </a:ext>
            </a:extLst>
          </p:cNvPr>
          <p:cNvSpPr txBox="1"/>
          <p:nvPr/>
        </p:nvSpPr>
        <p:spPr>
          <a:xfrm>
            <a:off x="128336" y="3429000"/>
            <a:ext cx="62040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>
                <a:latin typeface="+mj-lt"/>
              </a:rPr>
              <a:t>Para a organização dos </a:t>
            </a:r>
            <a:r>
              <a:rPr lang="pt-BR" sz="4000" b="1" dirty="0">
                <a:latin typeface="+mj-lt"/>
              </a:rPr>
              <a:t>movimentos aprendidos </a:t>
            </a:r>
            <a:r>
              <a:rPr lang="pt-BR" sz="4000" dirty="0">
                <a:latin typeface="+mj-lt"/>
              </a:rPr>
              <a:t>e </a:t>
            </a:r>
            <a:r>
              <a:rPr lang="pt-BR" sz="4000" b="1" dirty="0">
                <a:latin typeface="+mj-lt"/>
              </a:rPr>
              <a:t>de rotina </a:t>
            </a:r>
            <a:r>
              <a:rPr lang="pt-BR" sz="4000" dirty="0">
                <a:latin typeface="+mj-lt"/>
              </a:rPr>
              <a:t>as redes de neurônios estão principalmente no </a:t>
            </a:r>
            <a:r>
              <a:rPr lang="pt-BR" sz="4000" b="1" dirty="0">
                <a:latin typeface="+mj-lt"/>
              </a:rPr>
              <a:t>CÉREBRO.</a:t>
            </a:r>
            <a:r>
              <a:rPr lang="pt-BR" sz="40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5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TE_ventral">
            <a:extLst>
              <a:ext uri="{FF2B5EF4-FFF2-40B4-BE49-F238E27FC236}">
                <a16:creationId xmlns:a16="http://schemas.microsoft.com/office/drawing/2014/main" id="{8A057F05-973B-09F3-B1E6-E710717B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49" y="1006395"/>
            <a:ext cx="4716259" cy="44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629A52AF-0AAA-BD4F-2EDD-DF6C849AB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63" y="43998"/>
            <a:ext cx="6911975" cy="1477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sz="3600" dirty="0">
                <a:solidFill>
                  <a:srgbClr val="CC0099"/>
                </a:solidFill>
                <a:latin typeface="+mj-lt"/>
              </a:rPr>
              <a:t>TRONCO ENCEFÁLICO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3600" dirty="0">
                <a:solidFill>
                  <a:srgbClr val="CC0099"/>
                </a:solidFill>
                <a:latin typeface="+mj-lt"/>
              </a:rPr>
              <a:t>Face ventral</a:t>
            </a: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7A81FCF9-19FB-333C-F126-31C404A6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5439" y="1642670"/>
            <a:ext cx="15843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rgbClr val="CC0099"/>
                </a:solidFill>
                <a:latin typeface="+mn-lt"/>
              </a:rPr>
              <a:t>MESENCÉFALO</a:t>
            </a:r>
          </a:p>
        </p:txBody>
      </p:sp>
      <p:sp>
        <p:nvSpPr>
          <p:cNvPr id="62469" name="Line 5">
            <a:extLst>
              <a:ext uri="{FF2B5EF4-FFF2-40B4-BE49-F238E27FC236}">
                <a16:creationId xmlns:a16="http://schemas.microsoft.com/office/drawing/2014/main" id="{D2E6509E-F6C2-BE2E-1E14-AA371E0F0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7782" y="1969585"/>
            <a:ext cx="2665413" cy="7938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4998" name="Text Box 6">
            <a:extLst>
              <a:ext uri="{FF2B5EF4-FFF2-40B4-BE49-F238E27FC236}">
                <a16:creationId xmlns:a16="http://schemas.microsoft.com/office/drawing/2014/main" id="{4EF4C39F-8AE7-0656-B653-2D804F123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585" y="2565367"/>
            <a:ext cx="10795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rgbClr val="CC0099"/>
                </a:solidFill>
                <a:latin typeface="+mn-lt"/>
              </a:rPr>
              <a:t>PONTE</a:t>
            </a:r>
          </a:p>
        </p:txBody>
      </p:sp>
      <p:sp>
        <p:nvSpPr>
          <p:cNvPr id="62471" name="Line 7">
            <a:extLst>
              <a:ext uri="{FF2B5EF4-FFF2-40B4-BE49-F238E27FC236}">
                <a16:creationId xmlns:a16="http://schemas.microsoft.com/office/drawing/2014/main" id="{3B7DECDA-1220-37CF-02D0-DABC5AC6D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008" y="3084847"/>
            <a:ext cx="1512888" cy="0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5000" name="Text Box 8">
            <a:extLst>
              <a:ext uri="{FF2B5EF4-FFF2-40B4-BE49-F238E27FC236}">
                <a16:creationId xmlns:a16="http://schemas.microsoft.com/office/drawing/2014/main" id="{55AB9006-0ADA-D33B-D18E-1F8E71F53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4968" y="3717947"/>
            <a:ext cx="2087562" cy="3698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rgbClr val="CC0099"/>
                </a:solidFill>
                <a:latin typeface="+mn-lt"/>
              </a:rPr>
              <a:t>MEDULA OBLONGA</a:t>
            </a:r>
          </a:p>
        </p:txBody>
      </p:sp>
      <p:sp>
        <p:nvSpPr>
          <p:cNvPr id="62473" name="Line 9">
            <a:extLst>
              <a:ext uri="{FF2B5EF4-FFF2-40B4-BE49-F238E27FC236}">
                <a16:creationId xmlns:a16="http://schemas.microsoft.com/office/drawing/2014/main" id="{5B54225A-82E4-C945-738B-3EEA10DCE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73521" y="4324075"/>
            <a:ext cx="2592387" cy="0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2474" name="Retângulo 1">
            <a:extLst>
              <a:ext uri="{FF2B5EF4-FFF2-40B4-BE49-F238E27FC236}">
                <a16:creationId xmlns:a16="http://schemas.microsoft.com/office/drawing/2014/main" id="{6A37E1EA-24B1-37BA-2112-CC61533A04E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760101" y="4892087"/>
            <a:ext cx="21018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rgbClr val="FFC000"/>
                </a:solidFill>
              </a:rPr>
              <a:t>Neuroanatomia  (Carpenter)</a:t>
            </a:r>
          </a:p>
        </p:txBody>
      </p:sp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68954117-AE16-92CD-F49D-F5AC52426002}"/>
              </a:ext>
            </a:extLst>
          </p:cNvPr>
          <p:cNvSpPr/>
          <p:nvPr/>
        </p:nvSpPr>
        <p:spPr>
          <a:xfrm rot="10800000">
            <a:off x="6909954" y="1607580"/>
            <a:ext cx="1207847" cy="532323"/>
          </a:xfrm>
          <a:prstGeom prst="triangl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0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C0A69B-FA5F-A8C2-66DA-A7C4DA8002C5}"/>
              </a:ext>
            </a:extLst>
          </p:cNvPr>
          <p:cNvSpPr txBox="1"/>
          <p:nvPr/>
        </p:nvSpPr>
        <p:spPr>
          <a:xfrm>
            <a:off x="793253" y="1969585"/>
            <a:ext cx="302603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cs typeface="Arial" charset="0"/>
              </a:rPr>
              <a:t>A figura ao lado mostra a face ventral do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TRONCO ENCEFÁLICO: </a:t>
            </a:r>
            <a:r>
              <a:rPr lang="pt-BR" sz="2000" dirty="0">
                <a:cs typeface="Arial" charset="0"/>
              </a:rPr>
              <a:t>reconhecer os pedúnculos cerebrais do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Mesencéfalo </a:t>
            </a:r>
            <a:r>
              <a:rPr lang="pt-BR" sz="2000" dirty="0">
                <a:cs typeface="Arial" charset="0"/>
              </a:rPr>
              <a:t>(1), os nervos cranianos (2), a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Ponte, </a:t>
            </a:r>
            <a:r>
              <a:rPr lang="pt-BR" sz="2000" dirty="0">
                <a:cs typeface="Arial" charset="0"/>
              </a:rPr>
              <a:t>e as pirâmides e a decussação das fibras motoras do trato córtico-espinhal (3) na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Medula Oblonga.</a:t>
            </a:r>
          </a:p>
          <a:p>
            <a:pPr algn="just">
              <a:defRPr/>
            </a:pPr>
            <a:r>
              <a:rPr lang="pt-BR" sz="2000" dirty="0">
                <a:cs typeface="Arial" charset="0"/>
              </a:rPr>
              <a:t> Observar as  estruturas que constituem o DIENCÉFALO: o hipotálamo (vide triângulo amarelo) e o tálamo.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E82F26-88EB-49CD-8100-2B853A31002E}"/>
              </a:ext>
            </a:extLst>
          </p:cNvPr>
          <p:cNvSpPr txBox="1"/>
          <p:nvPr/>
        </p:nvSpPr>
        <p:spPr>
          <a:xfrm>
            <a:off x="8341895" y="1258215"/>
            <a:ext cx="153011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1000" dirty="0"/>
              <a:t>Tálamo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1F7D68-C942-74CB-6EE3-D3F4C98561DF}"/>
              </a:ext>
            </a:extLst>
          </p:cNvPr>
          <p:cNvSpPr txBox="1"/>
          <p:nvPr/>
        </p:nvSpPr>
        <p:spPr>
          <a:xfrm>
            <a:off x="8017782" y="873760"/>
            <a:ext cx="9063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/>
              <a:t>Nervo óptico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7D3507-73B5-7DC6-9139-34F1C448A659}"/>
              </a:ext>
            </a:extLst>
          </p:cNvPr>
          <p:cNvSpPr txBox="1"/>
          <p:nvPr/>
        </p:nvSpPr>
        <p:spPr>
          <a:xfrm>
            <a:off x="5155749" y="5679430"/>
            <a:ext cx="578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C0066"/>
                </a:solidFill>
                <a:latin typeface="+mj-lt"/>
              </a:rPr>
              <a:t>Núcleos do Tronco Encefálico: origem dos Nervos Cranianos N. sensoriais, n. motores e mistos, somáticos e viscerais. Os pedúnculos cerebelares ligam a Ponte ao Cerebelo 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A0B0193-D1A9-F8C6-CAC3-C4F863D00873}"/>
              </a:ext>
            </a:extLst>
          </p:cNvPr>
          <p:cNvCxnSpPr>
            <a:cxnSpLocks/>
          </p:cNvCxnSpPr>
          <p:nvPr/>
        </p:nvCxnSpPr>
        <p:spPr>
          <a:xfrm flipH="1">
            <a:off x="8325768" y="1484711"/>
            <a:ext cx="145203" cy="13986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4F0B73-2F91-A52D-2833-37657B9F37F0}"/>
              </a:ext>
            </a:extLst>
          </p:cNvPr>
          <p:cNvSpPr txBox="1"/>
          <p:nvPr/>
        </p:nvSpPr>
        <p:spPr>
          <a:xfrm>
            <a:off x="6870532" y="1770571"/>
            <a:ext cx="18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B4DFFE-CCBC-1E3A-4C2C-434491E66C81}"/>
              </a:ext>
            </a:extLst>
          </p:cNvPr>
          <p:cNvSpPr txBox="1"/>
          <p:nvPr/>
        </p:nvSpPr>
        <p:spPr>
          <a:xfrm>
            <a:off x="4338735" y="3447592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C0066"/>
                </a:solidFill>
              </a:rPr>
              <a:t>2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C2EC9F6-718E-3BD1-FCC2-4B2B5B408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722" y="2849954"/>
            <a:ext cx="408467" cy="49991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3A2D7B7-DCF0-BC4D-DF50-BCA1D65D8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035" y="3757842"/>
            <a:ext cx="408467" cy="49991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E49EA74-FF22-CD9D-A62E-F646617BEEDD}"/>
              </a:ext>
            </a:extLst>
          </p:cNvPr>
          <p:cNvSpPr txBox="1"/>
          <p:nvPr/>
        </p:nvSpPr>
        <p:spPr>
          <a:xfrm>
            <a:off x="6497388" y="4698966"/>
            <a:ext cx="2152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MEDULA ESPINHAL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E4F6655-0AE1-E075-EF98-9CDC778CBE84}"/>
              </a:ext>
            </a:extLst>
          </p:cNvPr>
          <p:cNvCxnSpPr/>
          <p:nvPr/>
        </p:nvCxnSpPr>
        <p:spPr>
          <a:xfrm>
            <a:off x="745563" y="214604"/>
            <a:ext cx="0" cy="1289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D0387EFF-158F-9F98-723C-74BD352BA7D7}"/>
              </a:ext>
            </a:extLst>
          </p:cNvPr>
          <p:cNvSpPr/>
          <p:nvPr/>
        </p:nvSpPr>
        <p:spPr>
          <a:xfrm rot="8437900">
            <a:off x="6907642" y="2925127"/>
            <a:ext cx="261258" cy="17474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C7B5D7E-7C88-D470-EFE5-11A729A8A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06692">
            <a:off x="7752164" y="2935567"/>
            <a:ext cx="298730" cy="18899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052267DD-A69E-4E32-80A3-6A1242901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1675" y="6308030"/>
            <a:ext cx="298730" cy="188992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8399B69D-2E20-D3C3-87CC-600A8C8CE20B}"/>
              </a:ext>
            </a:extLst>
          </p:cNvPr>
          <p:cNvSpPr txBox="1"/>
          <p:nvPr/>
        </p:nvSpPr>
        <p:spPr>
          <a:xfrm>
            <a:off x="7175929" y="2286016"/>
            <a:ext cx="587140" cy="1161572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041E83E-59BB-589A-A3CF-00559C14CA34}"/>
              </a:ext>
            </a:extLst>
          </p:cNvPr>
          <p:cNvSpPr txBox="1"/>
          <p:nvPr/>
        </p:nvSpPr>
        <p:spPr>
          <a:xfrm>
            <a:off x="7175928" y="2627502"/>
            <a:ext cx="698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 Rafe </a:t>
            </a:r>
            <a:r>
              <a:rPr lang="pt-BR" sz="1100" dirty="0">
                <a:solidFill>
                  <a:srgbClr val="FF7C80"/>
                </a:solidFill>
              </a:rPr>
              <a:t>(5HT)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8561EA9-EC7C-DABE-8E8E-CE02D04BB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675" y="1731586"/>
            <a:ext cx="396274" cy="49381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EAF9F0E-4FAC-6850-C03C-526B0DFAC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714" y="768631"/>
            <a:ext cx="396274" cy="49381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75538FA-8E3E-C61B-9645-0663D2F96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497" y="2501813"/>
            <a:ext cx="396274" cy="49381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9B39FDC4-5FDD-205E-02E7-54BB320D198F}"/>
              </a:ext>
            </a:extLst>
          </p:cNvPr>
          <p:cNvSpPr txBox="1"/>
          <p:nvPr/>
        </p:nvSpPr>
        <p:spPr>
          <a:xfrm>
            <a:off x="10305633" y="4087834"/>
            <a:ext cx="29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C0066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661F255-4971-D423-F2FB-91C1DCF32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0573" y="284343"/>
            <a:ext cx="7764379" cy="129777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4000" dirty="0">
                <a:solidFill>
                  <a:srgbClr val="CC0099"/>
                </a:solidFill>
              </a:rPr>
              <a:t>TRONCO ENCEFÁLICO</a:t>
            </a:r>
            <a:br>
              <a:rPr lang="pt-BR" sz="4000" dirty="0">
                <a:solidFill>
                  <a:srgbClr val="CC0099"/>
                </a:solidFill>
              </a:rPr>
            </a:br>
            <a:br>
              <a:rPr lang="pt-BR" sz="3600" dirty="0">
                <a:solidFill>
                  <a:srgbClr val="CC0099"/>
                </a:solidFill>
              </a:rPr>
            </a:br>
            <a:r>
              <a:rPr lang="pt-BR" sz="4000" dirty="0">
                <a:solidFill>
                  <a:srgbClr val="CC0099"/>
                </a:solidFill>
              </a:rPr>
              <a:t>Face dorsal</a:t>
            </a:r>
          </a:p>
        </p:txBody>
      </p:sp>
      <p:pic>
        <p:nvPicPr>
          <p:cNvPr id="63491" name="Picture 3" descr="TE_dorsal">
            <a:extLst>
              <a:ext uri="{FF2B5EF4-FFF2-40B4-BE49-F238E27FC236}">
                <a16:creationId xmlns:a16="http://schemas.microsoft.com/office/drawing/2014/main" id="{05E5AF10-D89D-A838-0A4B-4B1D3669A3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4022" r="3952"/>
          <a:stretch>
            <a:fillRect/>
          </a:stretch>
        </p:blipFill>
        <p:spPr>
          <a:xfrm>
            <a:off x="3848100" y="1876425"/>
            <a:ext cx="3848100" cy="4433888"/>
          </a:xfrm>
        </p:spPr>
      </p:pic>
      <p:sp>
        <p:nvSpPr>
          <p:cNvPr id="63492" name="Line 5">
            <a:extLst>
              <a:ext uri="{FF2B5EF4-FFF2-40B4-BE49-F238E27FC236}">
                <a16:creationId xmlns:a16="http://schemas.microsoft.com/office/drawing/2014/main" id="{57BD21B0-210F-D2EB-EFFD-FF35664AA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3252537"/>
            <a:ext cx="1008062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3493" name="Line 6">
            <a:extLst>
              <a:ext uri="{FF2B5EF4-FFF2-40B4-BE49-F238E27FC236}">
                <a16:creationId xmlns:a16="http://schemas.microsoft.com/office/drawing/2014/main" id="{6CC3B479-F1AC-573F-C26F-4B77F8FAE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3252537"/>
            <a:ext cx="0" cy="2768851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3494" name="Line 7">
            <a:extLst>
              <a:ext uri="{FF2B5EF4-FFF2-40B4-BE49-F238E27FC236}">
                <a16:creationId xmlns:a16="http://schemas.microsoft.com/office/drawing/2014/main" id="{E97CDBF6-EB19-6C50-CC7B-C9A95DB30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6021388"/>
            <a:ext cx="10795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975" name="Text Box 8">
            <a:extLst>
              <a:ext uri="{FF2B5EF4-FFF2-40B4-BE49-F238E27FC236}">
                <a16:creationId xmlns:a16="http://schemas.microsoft.com/office/drawing/2014/main" id="{0B7916A5-47E7-D7CB-CE2D-D57A37CC7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872" y="1825012"/>
            <a:ext cx="2588329" cy="44473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pt-BR" sz="2000" dirty="0">
                <a:latin typeface="+mn-lt"/>
              </a:rPr>
              <a:t>A figura ao lado mostra estruturas dorsais do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Tronco</a:t>
            </a:r>
            <a:r>
              <a:rPr lang="pt-BR" sz="2000" dirty="0">
                <a:latin typeface="+mn-lt"/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Encefálico</a:t>
            </a:r>
            <a:r>
              <a:rPr lang="pt-BR" sz="2000" dirty="0">
                <a:latin typeface="+mn-lt"/>
              </a:rPr>
              <a:t>, incluindo o III e o IV Ventrículo, e os nervos cranianos. Observe as estruturas acima do TE. Elas pertencem ao  Diencéfalo (Tálamo, e Pineal) e NÃO são parte do TE.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dirty="0">
                <a:latin typeface="+mn-lt"/>
              </a:rPr>
              <a:t>O Cerebelo foi removido. Observe os pedúnculos cerebelares da Ponte.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4AC7F7-CCA9-904C-A8BD-2AE2E7180648}"/>
              </a:ext>
            </a:extLst>
          </p:cNvPr>
          <p:cNvSpPr txBox="1"/>
          <p:nvPr/>
        </p:nvSpPr>
        <p:spPr>
          <a:xfrm>
            <a:off x="9737225" y="6310313"/>
            <a:ext cx="235743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 err="1">
                <a:solidFill>
                  <a:srgbClr val="FFC000"/>
                </a:solidFill>
                <a:cs typeface="Arial" charset="0"/>
              </a:rPr>
              <a:t>Neuroanatomia</a:t>
            </a:r>
            <a:r>
              <a:rPr lang="pt-BR" sz="1400" dirty="0">
                <a:solidFill>
                  <a:srgbClr val="FFC000"/>
                </a:solidFill>
                <a:cs typeface="Arial" charset="0"/>
              </a:rPr>
              <a:t>  (Carpenter)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37D075-163C-CA86-6302-F61B86583126}"/>
              </a:ext>
            </a:extLst>
          </p:cNvPr>
          <p:cNvSpPr txBox="1"/>
          <p:nvPr/>
        </p:nvSpPr>
        <p:spPr>
          <a:xfrm>
            <a:off x="8094319" y="3429000"/>
            <a:ext cx="1891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Mesencéfalo</a:t>
            </a:r>
          </a:p>
          <a:p>
            <a:pPr algn="just">
              <a:defRPr/>
            </a:pPr>
            <a:r>
              <a:rPr lang="pt-BR" sz="1600" dirty="0" err="1">
                <a:cs typeface="Arial" charset="0"/>
              </a:rPr>
              <a:t>Colículos</a:t>
            </a:r>
            <a:r>
              <a:rPr lang="pt-BR" sz="1600" dirty="0">
                <a:cs typeface="Arial" charset="0"/>
              </a:rPr>
              <a:t> Superiores </a:t>
            </a:r>
            <a:r>
              <a:rPr lang="pt-BR" sz="1600" dirty="0" err="1">
                <a:cs typeface="Arial" charset="0"/>
              </a:rPr>
              <a:t>Colículos</a:t>
            </a:r>
            <a:r>
              <a:rPr lang="pt-BR" sz="1600" dirty="0">
                <a:cs typeface="Arial" charset="0"/>
              </a:rPr>
              <a:t> Inferiores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20C4B-0964-C3BD-6BEA-C0C23FE614DC}"/>
              </a:ext>
            </a:extLst>
          </p:cNvPr>
          <p:cNvSpPr txBox="1"/>
          <p:nvPr/>
        </p:nvSpPr>
        <p:spPr>
          <a:xfrm>
            <a:off x="8183564" y="4397625"/>
            <a:ext cx="1553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Ponte</a:t>
            </a:r>
          </a:p>
          <a:p>
            <a:pPr>
              <a:defRPr/>
            </a:pPr>
            <a:r>
              <a:rPr lang="pt-BR" sz="1600" dirty="0">
                <a:cs typeface="Arial" charset="0"/>
              </a:rPr>
              <a:t>Pedúnculos cerebelares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9DE3050-DD48-6B74-E80D-0DF4042B2EAB}"/>
              </a:ext>
            </a:extLst>
          </p:cNvPr>
          <p:cNvSpPr txBox="1"/>
          <p:nvPr/>
        </p:nvSpPr>
        <p:spPr>
          <a:xfrm>
            <a:off x="8183564" y="5498168"/>
            <a:ext cx="1610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Medula Oblonga</a:t>
            </a:r>
          </a:p>
          <a:p>
            <a:pPr>
              <a:defRPr/>
            </a:pPr>
            <a:endParaRPr lang="pt-BR" sz="1200" dirty="0">
              <a:cs typeface="Arial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1181DBD-8E43-5158-5EFB-FAD3CE61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841" y="3419152"/>
            <a:ext cx="993734" cy="7498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ACA280D-F479-B08A-F317-27CEBAAE1F1A}"/>
              </a:ext>
            </a:extLst>
          </p:cNvPr>
          <p:cNvSpPr txBox="1"/>
          <p:nvPr/>
        </p:nvSpPr>
        <p:spPr>
          <a:xfrm>
            <a:off x="11161031" y="3555711"/>
            <a:ext cx="954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rgbClr val="7030A0"/>
                </a:solidFill>
              </a:rPr>
              <a:t>Substantia</a:t>
            </a:r>
            <a:r>
              <a:rPr lang="pt-BR" sz="1400" dirty="0">
                <a:solidFill>
                  <a:srgbClr val="7030A0"/>
                </a:solidFill>
              </a:rPr>
              <a:t> </a:t>
            </a:r>
            <a:r>
              <a:rPr lang="pt-BR" sz="1400" dirty="0" err="1">
                <a:solidFill>
                  <a:srgbClr val="7030A0"/>
                </a:solidFill>
              </a:rPr>
              <a:t>Nigra</a:t>
            </a:r>
            <a:endParaRPr lang="pt-BR" sz="1400" dirty="0">
              <a:solidFill>
                <a:srgbClr val="7030A0"/>
              </a:solidFill>
            </a:endParaRP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56ED6E0-6D3B-C2AB-2531-3668F4266310}"/>
              </a:ext>
            </a:extLst>
          </p:cNvPr>
          <p:cNvCxnSpPr>
            <a:cxnSpLocks/>
          </p:cNvCxnSpPr>
          <p:nvPr/>
        </p:nvCxnSpPr>
        <p:spPr>
          <a:xfrm>
            <a:off x="10806503" y="3854114"/>
            <a:ext cx="27644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DD6180-F492-E9BE-0307-A95E89D6295E}"/>
              </a:ext>
            </a:extLst>
          </p:cNvPr>
          <p:cNvSpPr txBox="1"/>
          <p:nvPr/>
        </p:nvSpPr>
        <p:spPr>
          <a:xfrm>
            <a:off x="10238878" y="3120189"/>
            <a:ext cx="705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Dorsal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2FBE6A4-DAF8-D1D5-B073-04C2C3583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565" y="4346901"/>
            <a:ext cx="902286" cy="73768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A53AD6D-04B0-1F64-234B-425CD3B6C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530" y="5228622"/>
            <a:ext cx="841321" cy="73768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D58AB3B-37EC-14D7-44D6-8F317628CA46}"/>
              </a:ext>
            </a:extLst>
          </p:cNvPr>
          <p:cNvSpPr txBox="1"/>
          <p:nvPr/>
        </p:nvSpPr>
        <p:spPr>
          <a:xfrm>
            <a:off x="10291029" y="6005965"/>
            <a:ext cx="676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Ventral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A29303F-721E-C66D-7C7D-CCFEF6CBCA5F}"/>
              </a:ext>
            </a:extLst>
          </p:cNvPr>
          <p:cNvCxnSpPr/>
          <p:nvPr/>
        </p:nvCxnSpPr>
        <p:spPr>
          <a:xfrm>
            <a:off x="858416" y="233265"/>
            <a:ext cx="0" cy="1395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0B22219-01F8-842B-A906-25FAEFD4E463}"/>
              </a:ext>
            </a:extLst>
          </p:cNvPr>
          <p:cNvSpPr txBox="1"/>
          <p:nvPr/>
        </p:nvSpPr>
        <p:spPr>
          <a:xfrm>
            <a:off x="9295138" y="2483867"/>
            <a:ext cx="266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Cortes transversais do TE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1B47CFB-1DCB-6E79-09AF-28DA25CFBF52}"/>
              </a:ext>
            </a:extLst>
          </p:cNvPr>
          <p:cNvSpPr txBox="1"/>
          <p:nvPr/>
        </p:nvSpPr>
        <p:spPr>
          <a:xfrm>
            <a:off x="7493653" y="505213"/>
            <a:ext cx="309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Núcleos da Base no Telencéfalo</a:t>
            </a:r>
          </a:p>
        </p:txBody>
      </p: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650598CF-80F5-D910-F8A0-DCB9C705830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044664" y="1494286"/>
            <a:ext cx="2206342" cy="14787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2C5BCE7-31E1-6FDC-0C38-8E6B997AD9EE}"/>
              </a:ext>
            </a:extLst>
          </p:cNvPr>
          <p:cNvSpPr txBox="1"/>
          <p:nvPr/>
        </p:nvSpPr>
        <p:spPr>
          <a:xfrm>
            <a:off x="5449078" y="4590661"/>
            <a:ext cx="48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IV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A3DE3866-A702-6AD3-E2EE-78828E22DF3C}"/>
              </a:ext>
            </a:extLst>
          </p:cNvPr>
          <p:cNvSpPr/>
          <p:nvPr/>
        </p:nvSpPr>
        <p:spPr>
          <a:xfrm>
            <a:off x="5432712" y="4590309"/>
            <a:ext cx="37476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CB317A0-39E1-FA2A-81ED-8E245ED3D98D}"/>
              </a:ext>
            </a:extLst>
          </p:cNvPr>
          <p:cNvSpPr txBox="1"/>
          <p:nvPr/>
        </p:nvSpPr>
        <p:spPr>
          <a:xfrm>
            <a:off x="10487262" y="1744064"/>
            <a:ext cx="1569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7030A0"/>
                </a:solidFill>
              </a:rPr>
              <a:t>no Mesencéfalo (</a:t>
            </a:r>
            <a:r>
              <a:rPr lang="pt-BR" sz="1200" dirty="0">
                <a:solidFill>
                  <a:srgbClr val="7030A0"/>
                </a:solidFill>
              </a:rPr>
              <a:t>Substancia </a:t>
            </a:r>
            <a:r>
              <a:rPr lang="pt-BR" sz="1200" dirty="0" err="1">
                <a:solidFill>
                  <a:srgbClr val="7030A0"/>
                </a:solidFill>
              </a:rPr>
              <a:t>nigra</a:t>
            </a:r>
            <a:r>
              <a:rPr lang="pt-BR" sz="12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16" name="Raio 15">
            <a:extLst>
              <a:ext uri="{FF2B5EF4-FFF2-40B4-BE49-F238E27FC236}">
                <a16:creationId xmlns:a16="http://schemas.microsoft.com/office/drawing/2014/main" id="{DC6DDCB0-A67C-6EE9-C271-44B358B4A742}"/>
              </a:ext>
            </a:extLst>
          </p:cNvPr>
          <p:cNvSpPr/>
          <p:nvPr/>
        </p:nvSpPr>
        <p:spPr>
          <a:xfrm>
            <a:off x="11377908" y="4143770"/>
            <a:ext cx="452770" cy="599860"/>
          </a:xfrm>
          <a:prstGeom prst="lightningBol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1CEEA3D-B3AC-C6A7-82E7-03CADAFFDF77}"/>
              </a:ext>
            </a:extLst>
          </p:cNvPr>
          <p:cNvSpPr txBox="1"/>
          <p:nvPr/>
        </p:nvSpPr>
        <p:spPr>
          <a:xfrm>
            <a:off x="11277600" y="4985225"/>
            <a:ext cx="81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7030A0"/>
                </a:solidFill>
              </a:rPr>
              <a:t>Lesão DO</a:t>
            </a:r>
          </a:p>
          <a:p>
            <a:pPr algn="ctr"/>
            <a:r>
              <a:rPr lang="pt-BR" sz="1200" dirty="0">
                <a:solidFill>
                  <a:srgbClr val="7030A0"/>
                </a:solidFill>
              </a:rPr>
              <a:t>Parkinson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1D2B35A6-B172-DB3A-1186-78D667344017}"/>
              </a:ext>
            </a:extLst>
          </p:cNvPr>
          <p:cNvSpPr/>
          <p:nvPr/>
        </p:nvSpPr>
        <p:spPr>
          <a:xfrm>
            <a:off x="5286381" y="1744064"/>
            <a:ext cx="485769" cy="607442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have Direita 20">
            <a:extLst>
              <a:ext uri="{FF2B5EF4-FFF2-40B4-BE49-F238E27FC236}">
                <a16:creationId xmlns:a16="http://schemas.microsoft.com/office/drawing/2014/main" id="{74AB2BB4-9B27-288F-97D8-C43A0604FF1A}"/>
              </a:ext>
            </a:extLst>
          </p:cNvPr>
          <p:cNvSpPr/>
          <p:nvPr/>
        </p:nvSpPr>
        <p:spPr>
          <a:xfrm>
            <a:off x="7563853" y="1812758"/>
            <a:ext cx="259801" cy="186087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8429DA2-F99D-8431-DB5D-43DAAB2200D1}"/>
              </a:ext>
            </a:extLst>
          </p:cNvPr>
          <p:cNvSpPr txBox="1"/>
          <p:nvPr/>
        </p:nvSpPr>
        <p:spPr>
          <a:xfrm>
            <a:off x="7908758" y="1974896"/>
            <a:ext cx="1332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Diencéfalo</a:t>
            </a:r>
          </a:p>
          <a:p>
            <a:r>
              <a:rPr lang="pt-BR" dirty="0">
                <a:solidFill>
                  <a:srgbClr val="FF0000"/>
                </a:solidFill>
              </a:rPr>
              <a:t>Pineal Hipotálamo Tálamo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FCF7180-C788-B0D7-E438-59061E006377}"/>
              </a:ext>
            </a:extLst>
          </p:cNvPr>
          <p:cNvSpPr txBox="1"/>
          <p:nvPr/>
        </p:nvSpPr>
        <p:spPr>
          <a:xfrm>
            <a:off x="8040687" y="6110344"/>
            <a:ext cx="2250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7030A0"/>
                </a:solidFill>
              </a:rPr>
              <a:t>DO</a:t>
            </a:r>
            <a:r>
              <a:rPr lang="pt-BR" sz="1200" dirty="0">
                <a:solidFill>
                  <a:srgbClr val="7030A0"/>
                </a:solidFill>
              </a:rPr>
              <a:t>: neurônios dopaminérgicos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D10B226-6461-C785-2FDE-5733BA0B9265}"/>
              </a:ext>
            </a:extLst>
          </p:cNvPr>
          <p:cNvSpPr txBox="1"/>
          <p:nvPr/>
        </p:nvSpPr>
        <p:spPr>
          <a:xfrm>
            <a:off x="10510794" y="442545"/>
            <a:ext cx="104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7030A0"/>
                </a:solidFill>
              </a:rPr>
              <a:t>Estriado</a:t>
            </a:r>
          </a:p>
          <a:p>
            <a:r>
              <a:rPr lang="pt-BR" sz="1200" dirty="0">
                <a:solidFill>
                  <a:srgbClr val="7030A0"/>
                </a:solidFill>
              </a:rPr>
              <a:t>Globo Pálido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A28CBBB-4B8B-2624-5B8E-49C5F8FFF7BA}"/>
              </a:ext>
            </a:extLst>
          </p:cNvPr>
          <p:cNvSpPr txBox="1"/>
          <p:nvPr/>
        </p:nvSpPr>
        <p:spPr>
          <a:xfrm>
            <a:off x="9167858" y="1017909"/>
            <a:ext cx="3035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7030A0"/>
                </a:solidFill>
              </a:rPr>
              <a:t>no Diencéfalo  </a:t>
            </a:r>
            <a:r>
              <a:rPr lang="pt-BR" sz="1200" dirty="0">
                <a:solidFill>
                  <a:srgbClr val="7030A0"/>
                </a:solidFill>
              </a:rPr>
              <a:t>Núcleo subtalâmico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4211</TotalTime>
  <Words>2208</Words>
  <Application>Microsoft Office PowerPoint</Application>
  <PresentationFormat>Widescreen</PresentationFormat>
  <Paragraphs>331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9" baseType="lpstr">
      <vt:lpstr>Adobe Gothic Std B</vt:lpstr>
      <vt:lpstr>Agency FB</vt:lpstr>
      <vt:lpstr>Arial</vt:lpstr>
      <vt:lpstr>Arial Rounded MT Bold</vt:lpstr>
      <vt:lpstr>Bradley Hand ITC</vt:lpstr>
      <vt:lpstr>Calibri</vt:lpstr>
      <vt:lpstr>Calibri Light</vt:lpstr>
      <vt:lpstr>Cambria</vt:lpstr>
      <vt:lpstr>Copperplate Gothic Bold</vt:lpstr>
      <vt:lpstr>Tema do Office</vt:lpstr>
      <vt:lpstr>A organização hierárquica do Sistema Motor em mamíferos</vt:lpstr>
      <vt:lpstr> A MEDULA ESPINHAL (ME) </vt:lpstr>
      <vt:lpstr>E como explicar o fenômeno mostrado no próximo slide? </vt:lpstr>
      <vt:lpstr>Apresentação do PowerPoint</vt:lpstr>
      <vt:lpstr>Apresentação do PowerPoint</vt:lpstr>
      <vt:lpstr>Apresentação do PowerPoint</vt:lpstr>
      <vt:lpstr>Para a postura e locomoção são também importantes as redes de neurônios acima da ME. Estão principalmente no TRONCO ENCEFÁLICO.</vt:lpstr>
      <vt:lpstr>Apresentação do PowerPoint</vt:lpstr>
      <vt:lpstr>TRONCO ENCEFÁLICO  Face dorsal</vt:lpstr>
      <vt:lpstr>E OS MOVIMENTOS DOS MÚSCULOS DA CABEÇA?</vt:lpstr>
      <vt:lpstr> O TRONCO ENCEFÁLICO (TE) </vt:lpstr>
      <vt:lpstr>Apresentação do PowerPoint</vt:lpstr>
      <vt:lpstr>TRONCO  ENCEFÁLICO A Formação Reticular (FR)</vt:lpstr>
      <vt:lpstr>Apresentação do PowerPoint</vt:lpstr>
      <vt:lpstr>E as ações conscientes?</vt:lpstr>
      <vt:lpstr> CÓRTEX CEREBRAL</vt:lpstr>
      <vt:lpstr> Córtex Associativos: áreas secundárias, terciárias e polimodais Como funciona: a cadeia de eventos </vt:lpstr>
      <vt:lpstr> Córtex Motor Primário: Neurônio Motor Superior (NMS) </vt:lpstr>
      <vt:lpstr>Ações motoras conscientes Córtex Motor Primário no Lobo Frontal</vt:lpstr>
      <vt:lpstr>NÚCLEOS DA BASE Estriado (Caudato Putamen) Globo Pálido Núcleo Subtalâmico Substancia Nigra</vt:lpstr>
      <vt:lpstr>NÚCLEOS DA BASE:  Seleção e supressão de movimentos indesejáveis CEREBELO : Equilíbrio Tônus muscular Coordenação Motora Memória Motora Detecção de erro motor, diferença entre pretendido e executado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a informação dos NMS chega até ao TE e ME ?</vt:lpstr>
      <vt:lpstr>Apresentação do PowerPoint</vt:lpstr>
      <vt:lpstr>LESÕES NOS NÚCLEOS DA BASE E NO CEREBELO</vt:lpstr>
      <vt:lpstr>Apresentação do PowerPoint</vt:lpstr>
      <vt:lpstr>Apresentação do PowerPoint</vt:lpstr>
      <vt:lpstr>O CONTROLE DA EXPRESSÃO FACIAL</vt:lpstr>
      <vt:lpstr>Apresentação do PowerPoint</vt:lpstr>
      <vt:lpstr>Apresentação do PowerPoint</vt:lpstr>
      <vt:lpstr>Apresentação do PowerPoint</vt:lpstr>
      <vt:lpstr>Apresentação do PowerPoint</vt:lpstr>
      <vt:lpstr>COMO COMPORTAMENTOS SÃO INTEGRADOS?</vt:lpstr>
      <vt:lpstr>INTEGRAÇÃO DE INFORMAÇÕES NAS AÇÕES</vt:lpstr>
      <vt:lpstr>A deficiência no planejamento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SISTEMAS  MOTORES</dc:title>
  <dc:creator>elisabeth spinelli de oliveira</dc:creator>
  <cp:lastModifiedBy>elisabeth spinelli de oliveira</cp:lastModifiedBy>
  <cp:revision>28</cp:revision>
  <dcterms:created xsi:type="dcterms:W3CDTF">2020-06-22T15:58:36Z</dcterms:created>
  <dcterms:modified xsi:type="dcterms:W3CDTF">2023-07-05T19:09:18Z</dcterms:modified>
</cp:coreProperties>
</file>