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05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085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745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559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215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284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4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182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8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217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457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3/21/2022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2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32" name="Picture 3">
            <a:extLst>
              <a:ext uri="{FF2B5EF4-FFF2-40B4-BE49-F238E27FC236}">
                <a16:creationId xmlns:a16="http://schemas.microsoft.com/office/drawing/2014/main" id="{8B73F882-748C-4D53-AF0D-CA098EDE6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9623" r="-1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AD2D30E-E5A8-408E-94F8-5B699325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238" y="1145080"/>
            <a:ext cx="9090476" cy="2179601"/>
          </a:xfrm>
        </p:spPr>
        <p:txBody>
          <a:bodyPr anchor="b">
            <a:normAutofit/>
          </a:bodyPr>
          <a:lstStyle/>
          <a:p>
            <a:pPr algn="ctr"/>
            <a:r>
              <a:rPr lang="pt-BR">
                <a:solidFill>
                  <a:srgbClr val="FFFFFF"/>
                </a:solidFill>
              </a:rPr>
              <a:t>Fundamentos do Direito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7701C6-C3C0-434D-9E06-51B37ABD1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9029" y="3774105"/>
            <a:ext cx="6190895" cy="1633040"/>
          </a:xfrm>
        </p:spPr>
        <p:txBody>
          <a:bodyPr anchor="t">
            <a:normAutofit/>
          </a:bodyPr>
          <a:lstStyle/>
          <a:p>
            <a:pPr algn="ctr"/>
            <a:r>
              <a:rPr lang="pt-BR" dirty="0">
                <a:solidFill>
                  <a:srgbClr val="FFFFFF"/>
                </a:solidFill>
              </a:rPr>
              <a:t>Introdução: </a:t>
            </a:r>
          </a:p>
          <a:p>
            <a:pPr algn="ctr"/>
            <a:r>
              <a:rPr lang="pt-BR" dirty="0">
                <a:solidFill>
                  <a:srgbClr val="FFFFFF"/>
                </a:solidFill>
              </a:rPr>
              <a:t>O que é o Direito?</a:t>
            </a:r>
          </a:p>
        </p:txBody>
      </p:sp>
      <p:sp>
        <p:nvSpPr>
          <p:cNvPr id="33" name="Freeform: Shape 10">
            <a:extLst>
              <a:ext uri="{FF2B5EF4-FFF2-40B4-BE49-F238E27FC236}">
                <a16:creationId xmlns:a16="http://schemas.microsoft.com/office/drawing/2014/main" id="{CF7F2079-504C-499A-A644-58F4DDC76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491506" y="-615180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356" y="353329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8" name="Freeform: Shape 20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516668"/>
            <a:ext cx="4187283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969850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459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8E62B-3DCD-4652-920C-4258B895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Uma longa tradição?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38473F-DAC8-4179-BE3E-2FA44E104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que é o Direito para:</a:t>
            </a:r>
          </a:p>
          <a:p>
            <a:r>
              <a:rPr lang="pt-BR" b="1" dirty="0"/>
              <a:t>Platão</a:t>
            </a:r>
            <a:r>
              <a:rPr lang="pt-BR" dirty="0"/>
              <a:t> - desigualdade e “meritocracia”</a:t>
            </a:r>
          </a:p>
          <a:p>
            <a:r>
              <a:rPr lang="pt-BR" b="1" dirty="0"/>
              <a:t>Aristóteles</a:t>
            </a:r>
            <a:r>
              <a:rPr lang="pt-BR" dirty="0"/>
              <a:t> - razão de Estado; critérios de justiça: interesses gerais e particulares; igualdade=isonomia; justiça distributiva (meritocrática) e comutativa (sinalagmática)</a:t>
            </a:r>
          </a:p>
          <a:p>
            <a:r>
              <a:rPr lang="pt-BR" b="1" dirty="0" err="1"/>
              <a:t>Estóicos</a:t>
            </a:r>
            <a:r>
              <a:rPr lang="pt-BR" dirty="0"/>
              <a:t> - direito natural (atemporalidade e universalidade)</a:t>
            </a:r>
          </a:p>
          <a:p>
            <a:r>
              <a:rPr lang="pt-BR" b="1" dirty="0"/>
              <a:t>Celso e </a:t>
            </a:r>
            <a:r>
              <a:rPr lang="pt-BR" b="1" dirty="0" err="1"/>
              <a:t>Ulpiano</a:t>
            </a:r>
            <a:r>
              <a:rPr lang="pt-BR" b="1" dirty="0"/>
              <a:t> </a:t>
            </a:r>
            <a:r>
              <a:rPr lang="pt-BR" dirty="0"/>
              <a:t>- o direito na prática dos pretores                 </a:t>
            </a:r>
            <a:r>
              <a:rPr lang="pt-BR" i="1" dirty="0"/>
              <a:t>Digesto</a:t>
            </a:r>
            <a:r>
              <a:rPr lang="pt-BR" dirty="0"/>
              <a:t> (Justiniano); historicidade do direito (direito no espaço/tempo); conceitos como </a:t>
            </a:r>
            <a:r>
              <a:rPr lang="pt-BR" i="1" dirty="0"/>
              <a:t>jus </a:t>
            </a:r>
            <a:r>
              <a:rPr lang="pt-BR" i="1" dirty="0" err="1"/>
              <a:t>naturale</a:t>
            </a:r>
            <a:r>
              <a:rPr lang="pt-BR" dirty="0"/>
              <a:t>, </a:t>
            </a:r>
            <a:r>
              <a:rPr lang="pt-BR" i="1" dirty="0"/>
              <a:t>jus gentium</a:t>
            </a:r>
            <a:r>
              <a:rPr lang="pt-BR" dirty="0"/>
              <a:t>, </a:t>
            </a:r>
            <a:r>
              <a:rPr lang="pt-BR" i="1" dirty="0"/>
              <a:t>jus </a:t>
            </a:r>
            <a:r>
              <a:rPr lang="pt-BR" i="1" dirty="0" err="1"/>
              <a:t>civile</a:t>
            </a:r>
            <a:r>
              <a:rPr lang="pt-BR" i="1" dirty="0"/>
              <a:t>, jus </a:t>
            </a:r>
            <a:r>
              <a:rPr lang="pt-BR" i="1" dirty="0" err="1"/>
              <a:t>aequi</a:t>
            </a:r>
            <a:r>
              <a:rPr lang="pt-BR" i="1" dirty="0"/>
              <a:t> et </a:t>
            </a:r>
            <a:r>
              <a:rPr lang="pt-BR" i="1" dirty="0" err="1"/>
              <a:t>bono</a:t>
            </a:r>
            <a:endParaRPr lang="pt-BR" i="1" dirty="0"/>
          </a:p>
          <a:p>
            <a:r>
              <a:rPr lang="pt-BR" b="1" dirty="0"/>
              <a:t>Tomás de Aquino </a:t>
            </a:r>
            <a:r>
              <a:rPr lang="pt-BR" dirty="0"/>
              <a:t>- lei natural (</a:t>
            </a:r>
            <a:r>
              <a:rPr lang="pt-BR" i="1" dirty="0" err="1"/>
              <a:t>lex</a:t>
            </a:r>
            <a:r>
              <a:rPr lang="pt-BR" i="1" dirty="0"/>
              <a:t> </a:t>
            </a:r>
            <a:r>
              <a:rPr lang="pt-BR" i="1" dirty="0" err="1"/>
              <a:t>aeterna</a:t>
            </a:r>
            <a:r>
              <a:rPr lang="pt-BR" dirty="0"/>
              <a:t>) e direito escrito (</a:t>
            </a:r>
            <a:r>
              <a:rPr lang="pt-BR" i="1" dirty="0" err="1"/>
              <a:t>ius</a:t>
            </a:r>
            <a:r>
              <a:rPr lang="pt-BR" i="1" dirty="0"/>
              <a:t> </a:t>
            </a:r>
            <a:r>
              <a:rPr lang="pt-BR" i="1" dirty="0" err="1"/>
              <a:t>positivum</a:t>
            </a:r>
            <a:r>
              <a:rPr lang="pt-BR" dirty="0"/>
              <a:t>). Emana do Monarca e visa o bem comum. Direito à desobediência de leis injustas.</a:t>
            </a:r>
          </a:p>
          <a:p>
            <a:endParaRPr lang="pt-BR" i="1" dirty="0"/>
          </a:p>
          <a:p>
            <a:endParaRPr lang="pt-BR" dirty="0"/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278FC890-C30E-406A-A332-684B1AA3F383}"/>
              </a:ext>
            </a:extLst>
          </p:cNvPr>
          <p:cNvCxnSpPr/>
          <p:nvPr/>
        </p:nvCxnSpPr>
        <p:spPr>
          <a:xfrm>
            <a:off x="6265628" y="4532243"/>
            <a:ext cx="636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17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099C2-C9AF-46AC-94E4-EA1D9CD70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... Longa tradição? Século XVII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9CDA40-377A-48AA-946E-CC5C9B853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Thomas Hobbes </a:t>
            </a:r>
            <a:r>
              <a:rPr lang="pt-BR" dirty="0"/>
              <a:t>– Pacto social para superação do “estado de natureza”. Supremacia do Estado e do Direito (poder/coerção/sanção). Superioridade do direito estatal (positivo) em relação ao direito natural. O Direito é uma produção racional e atende  aos interesses da coletividade.</a:t>
            </a:r>
          </a:p>
          <a:p>
            <a:r>
              <a:rPr lang="pt-BR" b="1" dirty="0"/>
              <a:t>Samuel </a:t>
            </a:r>
            <a:r>
              <a:rPr lang="pt-BR" b="1" dirty="0" err="1"/>
              <a:t>Pufendorf</a:t>
            </a:r>
            <a:r>
              <a:rPr lang="pt-BR" b="1" dirty="0"/>
              <a:t> </a:t>
            </a:r>
            <a:r>
              <a:rPr lang="pt-BR" dirty="0"/>
              <a:t>– conflito entre sociabilidade e individualismo; jusnaturalismo (vida, propriedade, honra, dever em relação às obrigações assumidas           coerção/sanção</a:t>
            </a:r>
          </a:p>
          <a:p>
            <a:r>
              <a:rPr lang="pt-BR" b="1" dirty="0"/>
              <a:t>Baruch Spinoza </a:t>
            </a:r>
            <a:r>
              <a:rPr lang="pt-BR" dirty="0"/>
              <a:t>– Direito como poder de imposição da vontade de uns sobre os outros. Conflito entre o direito/poder dos governante e da população           direito de sublevação</a:t>
            </a:r>
          </a:p>
          <a:p>
            <a:r>
              <a:rPr lang="pt-BR" b="1" dirty="0"/>
              <a:t>Jean Jacques Rousseau </a:t>
            </a:r>
            <a:r>
              <a:rPr lang="pt-BR" dirty="0"/>
              <a:t>– Combate ao Estado absolutista. Inversão do pacto social submissão do Estado a vontade do povo para o combate das desigualdades promovidas pelas relações de poder e de propriedade. Inalienabilidade dos direitos naturais (vida, liberdade, igualdade). Direito é uma produção racional que </a:t>
            </a:r>
            <a:r>
              <a:rPr lang="pt-BR" i="1" dirty="0" err="1"/>
              <a:t>deve-ser</a:t>
            </a:r>
            <a:r>
              <a:rPr lang="pt-BR" i="1" dirty="0"/>
              <a:t> </a:t>
            </a:r>
            <a:r>
              <a:rPr lang="pt-BR" dirty="0"/>
              <a:t>voltado a promover a igualdade. 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20FF6667-419E-4F3F-B870-157FA4E3131C}"/>
              </a:ext>
            </a:extLst>
          </p:cNvPr>
          <p:cNvCxnSpPr>
            <a:cxnSpLocks/>
          </p:cNvCxnSpPr>
          <p:nvPr/>
        </p:nvCxnSpPr>
        <p:spPr>
          <a:xfrm>
            <a:off x="6989195" y="3872286"/>
            <a:ext cx="4293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07F606BA-AD08-469E-A123-FB4888A2ECC2}"/>
              </a:ext>
            </a:extLst>
          </p:cNvPr>
          <p:cNvCxnSpPr/>
          <p:nvPr/>
        </p:nvCxnSpPr>
        <p:spPr>
          <a:xfrm>
            <a:off x="5995284" y="4516342"/>
            <a:ext cx="4134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7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35E3A-902B-4342-A28D-37BFFE590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... Longa tradição? Séculos XVIII/XIX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CF0243-4968-4A4D-93B3-C3D19141C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Immanuel Kant </a:t>
            </a:r>
            <a:r>
              <a:rPr lang="pt-BR" dirty="0"/>
              <a:t>– moral (livre arbítrio individual) e direito (coerção/sanção do Estado). Imperativos categóricos (morais) limitam as ações humanas e são positivados pelo Direito. Convergência entre direito/interesse individual com o direito/interesse coletivo para preservar a liberdade de todos.</a:t>
            </a:r>
          </a:p>
          <a:p>
            <a:r>
              <a:rPr lang="pt-BR" b="1" dirty="0"/>
              <a:t>Georg W.F. Hegel </a:t>
            </a:r>
            <a:r>
              <a:rPr lang="pt-BR" dirty="0"/>
              <a:t>– Direito é um produto histórico e resultado do processo racional que constituiu o Estado (a organização politica e jurídica exprime o “espírito” de um tempo/lugar. Primazia do direito público sobre o direito privado.</a:t>
            </a:r>
          </a:p>
          <a:p>
            <a:r>
              <a:rPr lang="pt-BR" b="1" dirty="0"/>
              <a:t>Friedrich C. von </a:t>
            </a:r>
            <a:r>
              <a:rPr lang="pt-BR" b="1" dirty="0" err="1"/>
              <a:t>Savigny</a:t>
            </a:r>
            <a:r>
              <a:rPr lang="pt-BR" b="1" dirty="0"/>
              <a:t> </a:t>
            </a:r>
            <a:r>
              <a:rPr lang="pt-BR" dirty="0"/>
              <a:t>– o Direito é produto das tradições/cultura de um povo; o direito positivo (estatal) deve traduzir esses costumes; crítico das codificações. Fundamentos do direito: propriedade privada e direitos individuais (categorias opostas às tradições socioeconômicas europeias.</a:t>
            </a:r>
          </a:p>
        </p:txBody>
      </p:sp>
    </p:spTree>
    <p:extLst>
      <p:ext uri="{BB962C8B-B14F-4D97-AF65-F5344CB8AC3E}">
        <p14:creationId xmlns:p14="http://schemas.microsoft.com/office/powerpoint/2010/main" val="98794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77CA4-F52B-47B2-B811-EFBDF22A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Século XX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02F5B3-935B-45C7-84BF-E4E089F27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Karl Magnus </a:t>
            </a:r>
            <a:r>
              <a:rPr lang="pt-BR" b="1" dirty="0" err="1"/>
              <a:t>Bergbohm</a:t>
            </a:r>
            <a:r>
              <a:rPr lang="pt-BR" b="1" dirty="0"/>
              <a:t> </a:t>
            </a:r>
            <a:r>
              <a:rPr lang="pt-BR" dirty="0"/>
              <a:t>– Normas são criadas por diversas autoridades sociais (família, igreja, empresas </a:t>
            </a:r>
            <a:r>
              <a:rPr lang="pt-BR" dirty="0" err="1"/>
              <a:t>etc</a:t>
            </a:r>
            <a:r>
              <a:rPr lang="pt-BR" dirty="0"/>
              <a:t>). Uma norma se transforma em Direito quando assume a forma jurídica (leis, decretos e decisões judiciais). Forma jurídica: ato solene          a validade jurídica (obrigatoriedade) é conferida pela formalidade do ato e não pelo seu conteúdo. O papel do jurista não é avaliar os efeitos sociais do Direito, é apenas aplicar o que é imposto pelo Estado. </a:t>
            </a:r>
          </a:p>
          <a:p>
            <a:r>
              <a:rPr lang="pt-BR" b="1" dirty="0"/>
              <a:t>Eugen </a:t>
            </a:r>
            <a:r>
              <a:rPr lang="pt-BR" b="1" dirty="0" err="1"/>
              <a:t>Ehrlich</a:t>
            </a:r>
            <a:r>
              <a:rPr lang="pt-BR" b="1" dirty="0"/>
              <a:t> </a:t>
            </a:r>
            <a:r>
              <a:rPr lang="pt-BR" dirty="0"/>
              <a:t>– Sociologia do Direito: o Direito é o que a sociedade aceita como normas jurídicas; o direito se realiza na sociedade; nem mesmo o juiz cumpre as leis, mas segue suas convicções; as pessoas cumprem o direito não em razão da coerção/sanção, mas do reconhecimento/aceitação social de determinadas normas. A ação social cria e transforma o Direito. 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D7D45150-F60E-4484-B6A9-E55EDE99D292}"/>
              </a:ext>
            </a:extLst>
          </p:cNvPr>
          <p:cNvCxnSpPr/>
          <p:nvPr/>
        </p:nvCxnSpPr>
        <p:spPr>
          <a:xfrm>
            <a:off x="8261405" y="3341536"/>
            <a:ext cx="4452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16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E1C74-511D-44BD-92EE-30A13894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... Ainda o século XX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CDFFDE-5714-44D7-B7DA-518E6DF10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Hans Kelsen </a:t>
            </a:r>
            <a:r>
              <a:rPr lang="pt-BR" dirty="0"/>
              <a:t>– Positivista voltado à conferir “cientificidade” para o Direito. O estudo do Direito deve ser estritamente jurídico, com suas próprias categorias, que são diferentes de outras Ciências Sociais. Direito é obrigatório e cumprido mediante coerção/força manifesta no poder do Estado. O Direito vigora porque é politicamente imposto. As normas jurídicas são validadas por outras normas jurídicas (“pirâmide normativa”). O jurista ocupa-se exclusivamente das normas jurídicas (“direito estático”), das instituições jurídicas de criação e aplicação do Direito (“direito dinâmico”) e dos mecanismos que permitem o seu funcionamento (processo).</a:t>
            </a:r>
          </a:p>
          <a:p>
            <a:r>
              <a:rPr lang="pt-BR" b="1" dirty="0" err="1"/>
              <a:t>Yevgenit</a:t>
            </a:r>
            <a:r>
              <a:rPr lang="pt-BR" b="1" dirty="0"/>
              <a:t> B. </a:t>
            </a:r>
            <a:r>
              <a:rPr lang="pt-BR" b="1" dirty="0" err="1"/>
              <a:t>Pachukanis</a:t>
            </a:r>
            <a:r>
              <a:rPr lang="pt-BR" b="1" dirty="0"/>
              <a:t> </a:t>
            </a:r>
            <a:r>
              <a:rPr lang="pt-BR" dirty="0"/>
              <a:t>– O Direito abstrato representado pelas formas-jurídicas é produto de uma sociedade de classes e representa a classe dominante. Este Direito somente existe nas sociedades capitalistas, serve aos empresários em prejuízo aos trabalhadores. Neste sentido, as categorias jurídicas </a:t>
            </a:r>
            <a:r>
              <a:rPr lang="pt-BR" i="1" dirty="0"/>
              <a:t>liberdade/igualdade/autonomia da vontade</a:t>
            </a:r>
            <a:r>
              <a:rPr lang="pt-BR" dirty="0"/>
              <a:t>.  O Estado e o Direito impõe uma “ditadura de classe”</a:t>
            </a:r>
          </a:p>
        </p:txBody>
      </p:sp>
    </p:spTree>
    <p:extLst>
      <p:ext uri="{BB962C8B-B14F-4D97-AF65-F5344CB8AC3E}">
        <p14:creationId xmlns:p14="http://schemas.microsoft.com/office/powerpoint/2010/main" val="111022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2F725-8285-4198-9FAF-65A9FD08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... E agora?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AB3DE6-4D3B-4557-9FB7-B72099D32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Robert Alexy e Ronald </a:t>
            </a:r>
            <a:r>
              <a:rPr lang="pt-BR" b="1" dirty="0" err="1"/>
              <a:t>Dworkin</a:t>
            </a:r>
            <a:r>
              <a:rPr lang="pt-BR" b="1" dirty="0"/>
              <a:t> </a:t>
            </a:r>
            <a:r>
              <a:rPr lang="pt-BR" dirty="0"/>
              <a:t>- Escola </a:t>
            </a:r>
            <a:r>
              <a:rPr lang="pt-BR" i="1" dirty="0"/>
              <a:t>moralista </a:t>
            </a:r>
            <a:r>
              <a:rPr lang="pt-BR" dirty="0"/>
              <a:t>do Direito – o Direito é fruto dos princípios morais de determinada sociedade             só é válido o que é justo.</a:t>
            </a:r>
          </a:p>
          <a:p>
            <a:r>
              <a:rPr lang="pt-BR" b="1" dirty="0"/>
              <a:t>Jürgen Habermas </a:t>
            </a:r>
            <a:r>
              <a:rPr lang="pt-BR" dirty="0"/>
              <a:t>– O Direito, em uma sociedade democrática, é produto de um consenso dialógico de onde retira sua legitimidade/validade.</a:t>
            </a:r>
          </a:p>
          <a:p>
            <a:r>
              <a:rPr lang="pt-BR" b="1" dirty="0"/>
              <a:t>Roberto Lyra </a:t>
            </a:r>
            <a:r>
              <a:rPr lang="pt-BR" dirty="0"/>
              <a:t>– O direito é uma “ideologia” produzida pela classe dominante e objeto de disputa social (luta de classes) </a:t>
            </a:r>
          </a:p>
          <a:p>
            <a:r>
              <a:rPr lang="pt-BR" b="1" dirty="0"/>
              <a:t>Eros Grau </a:t>
            </a:r>
            <a:r>
              <a:rPr lang="pt-BR" dirty="0"/>
              <a:t>– Adepto da teoria realista do Direito. O estudo do Direito deve se ocupar de desvelar os efeitos socioeconômicos de sua aplicação pelos juízes. Função primordial do Direito é a solução pacífica de conflitos sociais equilibrando direitos individuais com o interesse coletivo. O Direito pressuposto corresponde ao sistema econômico e à correlação de forças políticas em determinada sociedade. O direito posto pode ter autonomia em relação ao pressuposto, mas prevalecem as normas necessárias à manutenção do modelo de produção (relações de produção) estabelecidas. </a:t>
            </a:r>
          </a:p>
          <a:p>
            <a:r>
              <a:rPr lang="pt-BR" b="1" dirty="0"/>
              <a:t>Marcelo Neves </a:t>
            </a:r>
            <a:r>
              <a:rPr lang="pt-BR" dirty="0"/>
              <a:t>– Interdisciplinaridade entre Direito e Sociologia (Niklas </a:t>
            </a:r>
            <a:r>
              <a:rPr lang="pt-BR" dirty="0" err="1"/>
              <a:t>Luhmán</a:t>
            </a:r>
            <a:r>
              <a:rPr lang="pt-BR" dirty="0"/>
              <a:t>). Crítico do transplante do Direito europeu e sua dimensão e efeitos colonizadores nos Estados periféricos, o que impede a constituição de soberanias nestes Estados. O Direito está subordinado à lógica economicista do ter/não ter. O Direito é elaborado para manter ou ampliar privilégios dos grupos </a:t>
            </a:r>
            <a:r>
              <a:rPr lang="pt-BR" i="1" dirty="0" err="1"/>
              <a:t>sobreintegrados</a:t>
            </a:r>
            <a:r>
              <a:rPr lang="pt-BR" dirty="0"/>
              <a:t> que podem dispor da Constituição, mantendo a exclusão jurídica dos </a:t>
            </a:r>
            <a:r>
              <a:rPr lang="pt-BR" i="1" dirty="0" err="1"/>
              <a:t>subintegrados</a:t>
            </a:r>
            <a:r>
              <a:rPr lang="pt-BR" i="1" dirty="0"/>
              <a:t>.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776C933-0C5C-4F2A-9AD1-C92C4D32A486}"/>
              </a:ext>
            </a:extLst>
          </p:cNvPr>
          <p:cNvCxnSpPr/>
          <p:nvPr/>
        </p:nvCxnSpPr>
        <p:spPr>
          <a:xfrm>
            <a:off x="5971430" y="3108960"/>
            <a:ext cx="5565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258467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DarkSeedLeftStep">
      <a:dk1>
        <a:srgbClr val="000000"/>
      </a:dk1>
      <a:lt1>
        <a:srgbClr val="FFFFFF"/>
      </a:lt1>
      <a:dk2>
        <a:srgbClr val="30241B"/>
      </a:dk2>
      <a:lt2>
        <a:srgbClr val="F0F2F3"/>
      </a:lt2>
      <a:accent1>
        <a:srgbClr val="C37D4D"/>
      </a:accent1>
      <a:accent2>
        <a:srgbClr val="B13B3C"/>
      </a:accent2>
      <a:accent3>
        <a:srgbClr val="C34D7F"/>
      </a:accent3>
      <a:accent4>
        <a:srgbClr val="B13B9F"/>
      </a:accent4>
      <a:accent5>
        <a:srgbClr val="A44DC3"/>
      </a:accent5>
      <a:accent6>
        <a:srgbClr val="643EB3"/>
      </a:accent6>
      <a:hlink>
        <a:srgbClr val="B33FBF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1054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Light</vt:lpstr>
      <vt:lpstr>Georgia Pro Semibold</vt:lpstr>
      <vt:lpstr>RocaVTI</vt:lpstr>
      <vt:lpstr>Fundamentos do Direito</vt:lpstr>
      <vt:lpstr>Uma longa tradição?</vt:lpstr>
      <vt:lpstr>... Longa tradição? Século XVII</vt:lpstr>
      <vt:lpstr>... Longa tradição? Séculos XVIII/XIX</vt:lpstr>
      <vt:lpstr>Século XX</vt:lpstr>
      <vt:lpstr>... Ainda o século XX</vt:lpstr>
      <vt:lpstr>... E agora?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do Direito</dc:title>
  <dc:creator>Cynthia Soares Carneiro</dc:creator>
  <cp:lastModifiedBy>Cynthia Soares Carneiro</cp:lastModifiedBy>
  <cp:revision>9</cp:revision>
  <dcterms:created xsi:type="dcterms:W3CDTF">2022-03-10T10:49:05Z</dcterms:created>
  <dcterms:modified xsi:type="dcterms:W3CDTF">2022-03-21T18:29:08Z</dcterms:modified>
</cp:coreProperties>
</file>