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1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2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E5FE-BDAE-4D02-A913-31BA9D7620BF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7155" y="2391508"/>
            <a:ext cx="1077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smtClean="0"/>
              <a:t>Aula 11 </a:t>
            </a:r>
            <a:r>
              <a:rPr lang="pt-BR" sz="4400" dirty="0" smtClean="0"/>
              <a:t>– Moran Global e Local no </a:t>
            </a:r>
            <a:r>
              <a:rPr lang="pt-BR" sz="4400" dirty="0" err="1" smtClean="0"/>
              <a:t>GeoDA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5077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354" y="281354"/>
            <a:ext cx="1130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obter o índices de  Moran global para a taxa bayesiana empírica global – valor muito próximo ao da taxa bruta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1" y="1420085"/>
            <a:ext cx="9719893" cy="50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2" y="1393277"/>
            <a:ext cx="10206477" cy="51833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2708" y="123092"/>
            <a:ext cx="10832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obter o índices de  Moran global para a taxa bayesiana empírica local – valor maior do que os das duas taxas anteriores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398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211015"/>
            <a:ext cx="11025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Índice de Moran Global Bivariado: mede a correlação entre uma variável e outra considerada na vizinhança – ferramenta para análise exploratória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Ir em Space &gt;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a taxa bruta no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o Fator 1  o 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a matriz de vizinhança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05" y="1406769"/>
            <a:ext cx="5330731" cy="50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2" y="1537385"/>
            <a:ext cx="10251881" cy="5004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58262"/>
            <a:ext cx="1118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Obtemos o diagrama de dispersão do índice de Moran </a:t>
            </a:r>
            <a:r>
              <a:rPr lang="pt-BR" sz="2800" dirty="0" err="1" smtClean="0"/>
              <a:t>gloval</a:t>
            </a:r>
            <a:r>
              <a:rPr lang="pt-BR" sz="2800" dirty="0" smtClean="0"/>
              <a:t> bivariado, clicando com o botão direito, temos o </a:t>
            </a:r>
            <a:r>
              <a:rPr lang="pt-BR" sz="2800" dirty="0" err="1" smtClean="0"/>
              <a:t>pseudo</a:t>
            </a:r>
            <a:r>
              <a:rPr lang="pt-BR" sz="2800" dirty="0" smtClean="0"/>
              <a:t> p-valor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595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3" y="1747431"/>
            <a:ext cx="9774115" cy="49874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354" y="140677"/>
            <a:ext cx="1123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diagrama de dispersão abaixo nos mostra que para valores da taxa bruta maiores (menores) que a taxa média o fator 1 tem, na vizinhança, valores menores (maiores) que sua média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265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3088" y="158260"/>
            <a:ext cx="1192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fazer os mapas temáticos da taxa bruta e do fator 1 para verificar o que o índice de Moran global bivariado nos informou sobre a relação entre elas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3" y="1782069"/>
            <a:ext cx="11339101" cy="38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675" y="211015"/>
            <a:ext cx="116761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Índice de Moran local </a:t>
            </a:r>
            <a:r>
              <a:rPr lang="pt-BR" sz="2800" b="1" dirty="0" err="1" smtClean="0"/>
              <a:t>univariado</a:t>
            </a:r>
            <a:r>
              <a:rPr lang="pt-BR" sz="2800" b="1" dirty="0" smtClean="0"/>
              <a:t> ou LISA (Local </a:t>
            </a:r>
            <a:r>
              <a:rPr lang="pt-BR" sz="2800" b="1" dirty="0" err="1" smtClean="0"/>
              <a:t>Indicator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of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Spatial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Aglomeration</a:t>
            </a:r>
            <a:r>
              <a:rPr lang="pt-BR" sz="2800" b="1" dirty="0" smtClean="0"/>
              <a:t>)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Mesmo lógica de cálculo Moran global, mas com valores obtidos para cada unidade de análise individualmente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 Moran global pode ser visto como uma ‘soma’ dos vários Moran locais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 Moran local indica para uma determinada unidade de análise cinco possibilidades: alto-alto, baixo-baixo, alto-baixo, baixo-alto ou não significante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Para obtê-lo, ir em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&gt; </a:t>
            </a:r>
            <a:r>
              <a:rPr lang="pt-BR" sz="2800" dirty="0" err="1" smtClean="0"/>
              <a:t>Univariate</a:t>
            </a:r>
            <a:r>
              <a:rPr lang="pt-BR" sz="2800" dirty="0" smtClean="0"/>
              <a:t>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 local e escolher a taxa bruta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069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6" y="1951892"/>
            <a:ext cx="3373727" cy="4062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3" y="2666992"/>
            <a:ext cx="4691813" cy="20867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6862" y="246185"/>
            <a:ext cx="113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Após dar OK na escolha da variável, marque em “</a:t>
            </a:r>
            <a:r>
              <a:rPr lang="pt-BR" sz="2800" dirty="0" err="1" smtClean="0"/>
              <a:t>What</a:t>
            </a:r>
            <a:r>
              <a:rPr lang="pt-BR" sz="2800" dirty="0" smtClean="0"/>
              <a:t> Windows </a:t>
            </a:r>
            <a:r>
              <a:rPr lang="pt-BR" sz="2800" dirty="0" err="1" smtClean="0"/>
              <a:t>to</a:t>
            </a:r>
            <a:r>
              <a:rPr lang="pt-BR" sz="2800" dirty="0" smtClean="0"/>
              <a:t> open?’ as três opções: </a:t>
            </a:r>
            <a:r>
              <a:rPr lang="pt-BR" sz="2800" dirty="0" err="1" smtClean="0"/>
              <a:t>Significance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,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e Moran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74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02" y="738554"/>
            <a:ext cx="7737382" cy="51617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938" y="738554"/>
            <a:ext cx="3464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da significância: em geral, consideramos significantes todos os valores de LISA com p = 0.05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264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89" y="1123583"/>
            <a:ext cx="7038975" cy="4505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389184"/>
            <a:ext cx="3640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LISA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com indicação das unidades classificadas em cinco categorias: alto-alto, baixo-baixo, baixo-alto, alto-baixo e não significante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334108"/>
            <a:ext cx="112717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Cálculo das taxas</a:t>
            </a:r>
          </a:p>
          <a:p>
            <a:endParaRPr lang="pt-BR" sz="2800" dirty="0"/>
          </a:p>
          <a:p>
            <a:r>
              <a:rPr lang="pt-BR" sz="2800" dirty="0" smtClean="0"/>
              <a:t>Abrir, no </a:t>
            </a:r>
            <a:r>
              <a:rPr lang="pt-BR" sz="2800" dirty="0" err="1" smtClean="0"/>
              <a:t>GeoDa</a:t>
            </a:r>
            <a:r>
              <a:rPr lang="pt-BR" sz="2800" dirty="0" smtClean="0"/>
              <a:t>, o </a:t>
            </a:r>
            <a:r>
              <a:rPr lang="pt-BR" sz="2800" dirty="0" err="1" smtClean="0"/>
              <a:t>shape</a:t>
            </a:r>
            <a:r>
              <a:rPr lang="pt-BR" sz="2800" dirty="0" smtClean="0"/>
              <a:t> ‘</a:t>
            </a:r>
            <a:r>
              <a:rPr lang="pt-BR" sz="2800" dirty="0" err="1" smtClean="0"/>
              <a:t>scen_deng_sjrpreto.shp</a:t>
            </a:r>
            <a:r>
              <a:rPr lang="pt-BR" sz="2800" dirty="0" smtClean="0"/>
              <a:t>’ (na pasta ‘</a:t>
            </a:r>
            <a:r>
              <a:rPr lang="pt-BR" sz="2800" dirty="0" smtClean="0"/>
              <a:t>bancos_aula11’), </a:t>
            </a:r>
            <a:r>
              <a:rPr lang="pt-BR" sz="2800" dirty="0" smtClean="0"/>
              <a:t>obter a matriz de vizinhança por contiguidade do tipo Queen – para isso, crie uma nova variável de identificação (POLY_ID).</a:t>
            </a:r>
          </a:p>
          <a:p>
            <a:endParaRPr lang="pt-BR" sz="2800" dirty="0" smtClean="0"/>
          </a:p>
          <a:p>
            <a:r>
              <a:rPr lang="pt-BR" sz="2800" dirty="0" smtClean="0"/>
              <a:t>Calcular, usando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 &gt; 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’, as taxas bruta e Bayesianas empíricas global e local de incidência por dengue.</a:t>
            </a:r>
          </a:p>
          <a:p>
            <a:endParaRPr lang="pt-BR" sz="2800" dirty="0"/>
          </a:p>
          <a:p>
            <a:r>
              <a:rPr lang="pt-BR" sz="2800" dirty="0" smtClean="0"/>
              <a:t>Após criar estas taxas, obtenhas as respectivas taxas por 100.000 habitantes.</a:t>
            </a:r>
          </a:p>
          <a:p>
            <a:endParaRPr lang="pt-BR" sz="2800" dirty="0"/>
          </a:p>
          <a:p>
            <a:r>
              <a:rPr lang="pt-BR" sz="2800" dirty="0" smtClean="0"/>
              <a:t>Avalie, usando diagramas de dispersão, as diferenças entre as três taxas calculadas.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383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" y="2649030"/>
            <a:ext cx="12010549" cy="3927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277" y="263769"/>
            <a:ext cx="10779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 o LISA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e o diagrama de dispersão abertos, 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028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1" y="1578428"/>
            <a:ext cx="6625369" cy="42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93433"/>
            <a:ext cx="11852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Clicando com o botão direito no mapa, tenho a opção de salvar os resultados para a tabela de atributos – com isso posso salvar os índices LISA, os cluster e os valores de p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99" y="2108320"/>
            <a:ext cx="3590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16" y="455368"/>
            <a:ext cx="4791075" cy="5876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1686291"/>
            <a:ext cx="515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Colunas da tabela de atributos com os índices LISA (valores dos índices de Moran locais), os cluster e os valores de p salvos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151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274320"/>
            <a:ext cx="1136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Índice de Moran Local Bivariado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2900" y="982980"/>
            <a:ext cx="1056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Ir em Space &gt; 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Local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I, escolher como primeira variável a taxa bruta e como segunda, o Fator 1. Em seguida , informar as janelas a serem abertas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8" y="2514599"/>
            <a:ext cx="3941061" cy="36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07" y="3471489"/>
            <a:ext cx="4691813" cy="2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18" y="1165225"/>
            <a:ext cx="8353767" cy="54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5780" y="259050"/>
            <a:ext cx="1094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Mapa de clusters do Moran Local Bivariado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10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3193"/>
            <a:ext cx="11277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" y="251460"/>
            <a:ext cx="10927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 </a:t>
            </a:r>
            <a:r>
              <a:rPr lang="pt-BR" sz="2800" dirty="0" smtClean="0"/>
              <a:t>o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</a:t>
            </a:r>
            <a:r>
              <a:rPr lang="pt-BR" sz="2800" dirty="0"/>
              <a:t>LISA Cluster </a:t>
            </a:r>
            <a:r>
              <a:rPr lang="pt-BR" sz="2800" dirty="0" err="1"/>
              <a:t>Map</a:t>
            </a:r>
            <a:r>
              <a:rPr lang="pt-BR" sz="2800" dirty="0"/>
              <a:t> e o diagrama de dispersão </a:t>
            </a:r>
            <a:r>
              <a:rPr lang="pt-BR" sz="2800" dirty="0" smtClean="0"/>
              <a:t>abertos, </a:t>
            </a:r>
            <a:r>
              <a:rPr lang="pt-BR" sz="2800" dirty="0"/>
              <a:t>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96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5" y="462177"/>
            <a:ext cx="7051431" cy="63958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597877"/>
            <a:ext cx="4466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de incidência bruta e taxa Bayesiana empírica global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448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24" y="0"/>
            <a:ext cx="7306206" cy="66118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3768" y="685800"/>
            <a:ext cx="4466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de incidência bruta e taxa Bayesiana empírica local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1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123" y="1793631"/>
            <a:ext cx="11131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Cálculo do índice de Moran Global para a taxa bruta 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Ir em Space &gt; </a:t>
            </a:r>
            <a:r>
              <a:rPr lang="pt-BR" sz="2800" dirty="0" err="1" smtClean="0"/>
              <a:t>Univariate</a:t>
            </a:r>
            <a:r>
              <a:rPr lang="pt-BR" sz="2800" dirty="0" smtClean="0"/>
              <a:t>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Settings’ escolher a taxa bruta e a matriz de vizinhança (em ‘</a:t>
            </a:r>
            <a:r>
              <a:rPr lang="pt-BR" sz="2800" dirty="0" err="1" smtClean="0"/>
              <a:t>Weights</a:t>
            </a:r>
            <a:r>
              <a:rPr lang="pt-BR" sz="2800" dirty="0" smtClean="0"/>
              <a:t>’) – obtemos o Moran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230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39707"/>
            <a:ext cx="11846429" cy="60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6" y="1457182"/>
            <a:ext cx="9543362" cy="52425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140677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Ao clicarmos em um ponto do diagrama de dispersão, a unidade de análise correspondente é destacada no mapa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36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96" y="2042013"/>
            <a:ext cx="10315575" cy="4286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6862" y="281354"/>
            <a:ext cx="1099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com o botão direito no diagrama de dispersão, em ‘</a:t>
            </a:r>
            <a:r>
              <a:rPr lang="pt-BR" sz="2800" dirty="0" err="1" smtClean="0"/>
              <a:t>Randomization</a:t>
            </a:r>
            <a:r>
              <a:rPr lang="pt-BR" sz="2800" dirty="0" smtClean="0"/>
              <a:t>’ e em ‘999 </a:t>
            </a:r>
            <a:r>
              <a:rPr lang="pt-BR" sz="2800" dirty="0" err="1" smtClean="0"/>
              <a:t>Permutations</a:t>
            </a:r>
            <a:r>
              <a:rPr lang="pt-BR" sz="2800" dirty="0" smtClean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55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08" y="533922"/>
            <a:ext cx="7439562" cy="56558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6185" y="94307"/>
            <a:ext cx="37279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Assim, obtemos o chamado ‘</a:t>
            </a:r>
            <a:r>
              <a:rPr lang="pt-BR" sz="2800" dirty="0" err="1" smtClean="0"/>
              <a:t>pseudo</a:t>
            </a:r>
            <a:r>
              <a:rPr lang="pt-BR" sz="2800" dirty="0" smtClean="0"/>
              <a:t> p-valor’ igual a 0.001</a:t>
            </a:r>
          </a:p>
          <a:p>
            <a:endParaRPr lang="pt-BR" sz="2800" dirty="0"/>
          </a:p>
          <a:p>
            <a:r>
              <a:rPr lang="pt-BR" sz="2800" dirty="0" smtClean="0"/>
              <a:t>Aceitamos, neste caso, a hipótese alternativa de que há dependência espacial na taxa bruta, com I = 0.4583 e p = 0.001</a:t>
            </a:r>
          </a:p>
          <a:p>
            <a:endParaRPr lang="pt-BR" sz="2800" dirty="0"/>
          </a:p>
          <a:p>
            <a:r>
              <a:rPr lang="pt-BR" sz="2800" dirty="0" smtClean="0"/>
              <a:t>Se clicarmos novamente em ‘</a:t>
            </a:r>
            <a:r>
              <a:rPr lang="pt-BR" sz="2800" dirty="0" err="1" smtClean="0"/>
              <a:t>Run</a:t>
            </a:r>
            <a:r>
              <a:rPr lang="pt-BR" sz="2800" dirty="0" smtClean="0"/>
              <a:t>’, uma nova permutação será realizada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3756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794</Words>
  <Application>Microsoft Office PowerPoint</Application>
  <PresentationFormat>Widescreen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Chiaravalloti Neto</cp:lastModifiedBy>
  <cp:revision>28</cp:revision>
  <dcterms:created xsi:type="dcterms:W3CDTF">2018-09-14T11:35:58Z</dcterms:created>
  <dcterms:modified xsi:type="dcterms:W3CDTF">2020-02-12T13:08:35Z</dcterms:modified>
</cp:coreProperties>
</file>