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27"/>
  </p:notesMasterIdLst>
  <p:sldIdLst>
    <p:sldId id="306" r:id="rId3"/>
    <p:sldId id="429" r:id="rId4"/>
    <p:sldId id="427" r:id="rId5"/>
    <p:sldId id="457" r:id="rId6"/>
    <p:sldId id="456" r:id="rId7"/>
    <p:sldId id="458" r:id="rId8"/>
    <p:sldId id="459" r:id="rId9"/>
    <p:sldId id="460" r:id="rId10"/>
    <p:sldId id="461" r:id="rId11"/>
    <p:sldId id="462" r:id="rId12"/>
    <p:sldId id="432" r:id="rId13"/>
    <p:sldId id="463" r:id="rId14"/>
    <p:sldId id="436" r:id="rId15"/>
    <p:sldId id="442" r:id="rId16"/>
    <p:sldId id="444" r:id="rId17"/>
    <p:sldId id="445" r:id="rId18"/>
    <p:sldId id="437" r:id="rId19"/>
    <p:sldId id="438" r:id="rId20"/>
    <p:sldId id="440" r:id="rId21"/>
    <p:sldId id="441" r:id="rId22"/>
    <p:sldId id="452" r:id="rId23"/>
    <p:sldId id="453" r:id="rId24"/>
    <p:sldId id="465" r:id="rId25"/>
    <p:sldId id="464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DF1DF"/>
    <a:srgbClr val="FFFFFF"/>
    <a:srgbClr val="FFFF66"/>
    <a:srgbClr val="8000FF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DDDBCF"/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7888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888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DBDBD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F2817"/>
              </a:solidFill>
              <a:prstDash val="solid"/>
              <a:miter lim="400000"/>
            </a:ln>
          </a:bottom>
          <a:insideH>
            <a:ln w="12700" cap="flat">
              <a:solidFill>
                <a:srgbClr val="8F281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8341D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97231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1401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2912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4AA2A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58585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6B5C3">
              <a:alpha val="14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9F9F9F"/>
              </a:solidFill>
              <a:prstDash val="solid"/>
              <a:miter lim="400000"/>
            </a:ln>
          </a:left>
          <a:right>
            <a:ln w="12700" cap="flat">
              <a:solidFill>
                <a:srgbClr val="9F9F9F"/>
              </a:solidFill>
              <a:prstDash val="solid"/>
              <a:miter lim="400000"/>
            </a:ln>
          </a:right>
          <a:top>
            <a:ln w="12700" cap="flat">
              <a:solidFill>
                <a:srgbClr val="9F9F9F"/>
              </a:solidFill>
              <a:prstDash val="solid"/>
              <a:miter lim="400000"/>
            </a:ln>
          </a:top>
          <a:bottom>
            <a:ln w="12700" cap="flat">
              <a:solidFill>
                <a:srgbClr val="9F9F9F"/>
              </a:solidFill>
              <a:prstDash val="solid"/>
              <a:miter lim="400000"/>
            </a:ln>
          </a:bottom>
          <a:insideH>
            <a:ln w="12700" cap="flat">
              <a:solidFill>
                <a:srgbClr val="9F9F9F"/>
              </a:solidFill>
              <a:prstDash val="solid"/>
              <a:miter lim="400000"/>
            </a:ln>
          </a:insideH>
          <a:insideV>
            <a:ln w="12700" cap="flat">
              <a:solidFill>
                <a:srgbClr val="9F9F9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979">
              <a:alpha val="38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ABABA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979">
              <a:alpha val="25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2"/>
    <p:restoredTop sz="99814" autoAdjust="0"/>
  </p:normalViewPr>
  <p:slideViewPr>
    <p:cSldViewPr snapToGrid="0" snapToObjects="1">
      <p:cViewPr>
        <p:scale>
          <a:sx n="66" d="100"/>
          <a:sy n="66" d="100"/>
        </p:scale>
        <p:origin x="1288" y="14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818888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-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6C69-5D5E-6246-AD53-A19528EEDE4E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833-F67A-914A-8BD1-129C45528F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473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36FA-281F-DC4E-8B40-5C5EC7AA2EB3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124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36FA-281F-DC4E-8B40-5C5EC7AA2EB3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010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36FA-281F-DC4E-8B40-5C5EC7AA2EB3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0673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36FA-281F-DC4E-8B40-5C5EC7AA2EB3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5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0" y="26010"/>
            <a:ext cx="4118187" cy="468173"/>
          </a:xfrm>
          <a:prstGeom prst="rect">
            <a:avLst/>
          </a:prstGeom>
        </p:spPr>
        <p:txBody>
          <a:bodyPr/>
          <a:lstStyle/>
          <a:p>
            <a:fld id="{3AD16C69-5D5E-6246-AD53-A19528EEDE4E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76800" y="26010"/>
            <a:ext cx="5852160" cy="46817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35563" y="9017000"/>
            <a:ext cx="520976" cy="379591"/>
          </a:xfrm>
        </p:spPr>
        <p:txBody>
          <a:bodyPr/>
          <a:lstStyle/>
          <a:p>
            <a:fld id="{08DB8833-F67A-914A-8BD1-129C45528F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75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950721"/>
            <a:ext cx="11162453" cy="2740942"/>
          </a:xfrm>
        </p:spPr>
        <p:txBody>
          <a:bodyPr anchor="b">
            <a:noAutofit/>
          </a:bodyPr>
          <a:lstStyle>
            <a:lvl1pPr>
              <a:defRPr sz="7680" cap="all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4985173"/>
            <a:ext cx="9103360" cy="249258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26010"/>
            <a:ext cx="4118187" cy="46817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76800" y="26010"/>
            <a:ext cx="5852160" cy="46817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5563" y="9017000"/>
            <a:ext cx="520976" cy="379591"/>
          </a:xfrm>
        </p:spPr>
        <p:txBody>
          <a:bodyPr/>
          <a:lstStyle/>
          <a:p>
            <a:fld id="{C31BA85B-B832-C941-AA28-3A6CEC1832EC}" type="slidenum">
              <a:rPr lang="pt-BR" smtClean="0"/>
              <a:pPr/>
              <a:t>‹n.›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975360" y="4833451"/>
            <a:ext cx="11162453" cy="225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86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BA85B-B832-C941-AA28-3A6CEC1832EC}" type="slidenum">
              <a:rPr lang="pt-BR" smtClean="0"/>
              <a:pPr/>
              <a:t>‹n.›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58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36FA-281F-DC4E-8B40-5C5EC7AA2EB3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4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36FA-281F-DC4E-8B40-5C5EC7AA2EB3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50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36FA-281F-DC4E-8B40-5C5EC7AA2EB3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92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36FA-281F-DC4E-8B40-5C5EC7AA2EB3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97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36FA-281F-DC4E-8B40-5C5EC7AA2EB3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76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2.jpeg"/><Relationship Id="rId6" Type="http://schemas.openxmlformats.org/officeDocument/2006/relationships/image" Target="../media/image3.tif"/><Relationship Id="rId7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la 2 - Imunidade inata"/>
          <p:cNvSpPr txBox="1"/>
          <p:nvPr/>
        </p:nvSpPr>
        <p:spPr>
          <a:xfrm>
            <a:off x="2175679" y="5911985"/>
            <a:ext cx="9093709" cy="842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1">
                <a:latin typeface="+mn-lt"/>
                <a:ea typeface="+mn-ea"/>
                <a:cs typeface="+mn-cs"/>
                <a:sym typeface="Superclarendon"/>
              </a:defRPr>
            </a:lvl1pPr>
          </a:lstStyle>
          <a:p>
            <a:r>
              <a:rPr/>
              <a:t>Aula 2 - Imunidade inata</a:t>
            </a:r>
          </a:p>
        </p:txBody>
      </p:sp>
      <p:pic>
        <p:nvPicPr>
          <p:cNvPr id="3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70123" y="1543049"/>
            <a:ext cx="6864554" cy="413001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rso de Ciências Biológicas…"/>
          <p:cNvSpPr txBox="1"/>
          <p:nvPr/>
        </p:nvSpPr>
        <p:spPr>
          <a:xfrm>
            <a:off x="3055332" y="605434"/>
            <a:ext cx="7334403" cy="1227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Superclarendon"/>
              </a:defRPr>
            </a:pPr>
            <a:r>
              <a:rPr/>
              <a:t>Curso de Ciências Biológicas</a:t>
            </a:r>
          </a:p>
          <a:p>
            <a:pPr defTabSz="457200"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Superclarendon"/>
              </a:defRPr>
            </a:pPr>
            <a:r>
              <a:rPr/>
              <a:t>Disciplina BMI-296 – Imunologia básica</a:t>
            </a:r>
          </a:p>
        </p:txBody>
      </p:sp>
      <p:sp>
        <p:nvSpPr>
          <p:cNvPr id="5" name="Alessandra Pontillo…"/>
          <p:cNvSpPr txBox="1"/>
          <p:nvPr/>
        </p:nvSpPr>
        <p:spPr>
          <a:xfrm>
            <a:off x="1014081" y="7594667"/>
            <a:ext cx="8250905" cy="160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Superclarendon"/>
              </a:defRPr>
            </a:pPr>
            <a:r>
              <a:rPr/>
              <a:t>Alessandra Pontillo</a:t>
            </a:r>
          </a:p>
          <a:p>
            <a:pPr algn="l"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Superclarendon"/>
              </a:defRPr>
            </a:pPr>
            <a:endParaRPr/>
          </a:p>
          <a:p>
            <a:pPr algn="l"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Superclarendon"/>
              </a:defRPr>
            </a:pPr>
            <a:r>
              <a:rPr/>
              <a:t>Lab. Imunogenetica/Dep.Imunologia/ICB/USP</a:t>
            </a:r>
          </a:p>
        </p:txBody>
      </p:sp>
      <p:sp>
        <p:nvSpPr>
          <p:cNvPr id="6" name="Titolo Testo"/>
          <p:cNvSpPr txBox="1">
            <a:spLocks noGrp="1"/>
          </p:cNvSpPr>
          <p:nvPr>
            <p:ph type="title"/>
          </p:nvPr>
        </p:nvSpPr>
        <p:spPr>
          <a:xfrm>
            <a:off x="1270000" y="698500"/>
            <a:ext cx="10464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270000" y="32639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7"/>
              </a:buBlip>
            </a:lvl1pPr>
            <a:lvl2pPr>
              <a:buBlip>
                <a:blip r:embed="rId7"/>
              </a:buBlip>
            </a:lvl2pPr>
            <a:lvl3pPr>
              <a:buBlip>
                <a:blip r:embed="rId7"/>
              </a:buBlip>
            </a:lvl3pPr>
            <a:lvl4pPr>
              <a:buBlip>
                <a:blip r:embed="rId7"/>
              </a:buBlip>
            </a:lvl4pPr>
            <a:lvl5pPr>
              <a:buBlip>
                <a:blip r:embed="rId7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92596" y="9017000"/>
            <a:ext cx="406909" cy="38089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 b="1">
                <a:solidFill>
                  <a:srgbClr val="F1F1F1"/>
                </a:solidFill>
                <a:latin typeface="+mn-lt"/>
                <a:ea typeface="+mn-ea"/>
                <a:cs typeface="+mn-cs"/>
                <a:sym typeface="Superclarendon"/>
              </a:defRPr>
            </a:lvl1pPr>
          </a:lstStyle>
          <a:p>
            <a:fld id="{86CB4B4D-7CA3-9044-876B-883B54F8677D}" type="slidenum">
              <a:rPr/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9pPr>
    </p:titleStyle>
    <p:bodyStyle>
      <a:lvl1pPr marL="6223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1pPr>
      <a:lvl2pPr marL="12446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2pPr>
      <a:lvl3pPr marL="18669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3pPr>
      <a:lvl4pPr marL="24892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4pPr>
      <a:lvl5pPr marL="31115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5pPr>
      <a:lvl6pPr marL="37338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6pPr>
      <a:lvl7pPr marL="43561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7pPr>
      <a:lvl8pPr marL="49784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8pPr>
      <a:lvl9pPr marL="56007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736FA-281F-DC4E-8B40-5C5EC7AA2EB3}" type="datetimeFigureOut">
              <a:rPr lang="it-IT" smtClean="0"/>
              <a:t>20/10/17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86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eg"/><Relationship Id="rId3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microsoft.com/office/2007/relationships/hdphoto" Target="../media/hdphoto2.wdp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tiff"/><Relationship Id="rId3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084385" y="631996"/>
            <a:ext cx="729206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sym typeface="Helvetica Neue Bold Condensed"/>
              </a:rPr>
              <a:t>Curso de </a:t>
            </a:r>
            <a:r>
              <a:rPr kumimoji="0" lang="pt-BR" sz="2400" b="1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sym typeface="Helvetica Neue Bold Condensed"/>
              </a:rPr>
              <a:t>Ciencias</a:t>
            </a:r>
            <a:r>
              <a:rPr kumimoji="0" lang="pt-BR" sz="24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sym typeface="Helvetica Neue Bold Condensed"/>
              </a:rPr>
              <a:t> </a:t>
            </a:r>
            <a:r>
              <a:rPr kumimoji="0" lang="pt-BR" sz="2400" b="1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sym typeface="Helvetica Neue Bold Condensed"/>
              </a:rPr>
              <a:t>Biologicas</a:t>
            </a:r>
            <a:endParaRPr kumimoji="0" lang="pt-BR" sz="2400" b="1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sym typeface="Helvetica Neue Bold Condensed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 dirty="0" smtClean="0">
                <a:solidFill>
                  <a:srgbClr val="FFFFFF"/>
                </a:solidFill>
                <a:latin typeface="+mj-lt"/>
              </a:rPr>
              <a:t>Disciplina BMI-296 </a:t>
            </a:r>
            <a:r>
              <a:rPr lang="mr-IN" sz="2400" b="1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pt-BR" sz="2400" b="1" dirty="0" smtClean="0">
                <a:solidFill>
                  <a:srgbClr val="FFFFFF"/>
                </a:solidFill>
                <a:latin typeface="+mj-lt"/>
              </a:rPr>
              <a:t> Imunologia </a:t>
            </a:r>
            <a:r>
              <a:rPr lang="pt-BR" sz="2400" b="1" dirty="0" err="1" smtClean="0">
                <a:solidFill>
                  <a:srgbClr val="FFFFFF"/>
                </a:solidFill>
                <a:latin typeface="+mj-lt"/>
              </a:rPr>
              <a:t>basica</a:t>
            </a:r>
            <a:endParaRPr kumimoji="0" lang="pt-BR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sym typeface="Helvetica Neue Bold Condensed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91200" y="7736438"/>
            <a:ext cx="843179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sym typeface="Helvetica Neue Bold Condensed"/>
              </a:rPr>
              <a:t>Alessandra Pontillo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sym typeface="Helvetica Neue Bold Condensed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b="1" dirty="0" smtClean="0">
                <a:solidFill>
                  <a:srgbClr val="FFFFFF"/>
                </a:solidFill>
                <a:latin typeface="+mj-lt"/>
              </a:rPr>
              <a:t>Lab. </a:t>
            </a:r>
            <a:r>
              <a:rPr lang="it-IT" sz="2400" b="1" dirty="0" err="1" smtClean="0">
                <a:solidFill>
                  <a:srgbClr val="FFFFFF"/>
                </a:solidFill>
                <a:latin typeface="+mj-lt"/>
              </a:rPr>
              <a:t>Imunogenetica</a:t>
            </a:r>
            <a:r>
              <a:rPr lang="it-IT" sz="2400" b="1" dirty="0" smtClean="0">
                <a:solidFill>
                  <a:srgbClr val="FFFFFF"/>
                </a:solidFill>
                <a:latin typeface="+mj-lt"/>
              </a:rPr>
              <a:t>/</a:t>
            </a:r>
            <a:r>
              <a:rPr lang="it-IT" sz="2400" b="1" dirty="0" err="1" smtClean="0">
                <a:solidFill>
                  <a:srgbClr val="FFFFFF"/>
                </a:solidFill>
                <a:latin typeface="+mj-lt"/>
              </a:rPr>
              <a:t>Dep.Imunologia</a:t>
            </a:r>
            <a:r>
              <a:rPr lang="it-IT" sz="2400" b="1" dirty="0" smtClean="0">
                <a:solidFill>
                  <a:srgbClr val="FFFFFF"/>
                </a:solidFill>
                <a:latin typeface="+mj-lt"/>
              </a:rPr>
              <a:t>/ICB/USP</a:t>
            </a:r>
            <a:endParaRPr kumimoji="0" lang="pt-BR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sym typeface="Helvetica Neue Bold Condensed"/>
            </a:endParaRPr>
          </a:p>
        </p:txBody>
      </p:sp>
      <p:pic>
        <p:nvPicPr>
          <p:cNvPr id="1026" name="Picture 2" descr=" que é Sinapse?&#10;UFBA – Biotecnologia: Biologia Celular Animal Diálogo na Sina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" t="57182" r="72006" b="14239"/>
          <a:stretch/>
        </p:blipFill>
        <p:spPr bwMode="auto">
          <a:xfrm>
            <a:off x="2488962" y="1761074"/>
            <a:ext cx="3210089" cy="298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276771" y="5184624"/>
            <a:ext cx="1184466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it-IT" sz="4800" b="1" i="0" u="none" strike="noStrike" cap="none" spc="0" normalizeH="0" baseline="0" dirty="0" smtClean="0">
                <a:ln>
                  <a:noFill/>
                </a:ln>
                <a:solidFill>
                  <a:srgbClr val="EEEEEE"/>
                </a:solidFill>
                <a:effectLst/>
                <a:uFillTx/>
                <a:latin typeface="+mj-lt"/>
                <a:sym typeface="Helvetica Neue Bold Condensed"/>
              </a:rPr>
              <a:t>Aula 8 </a:t>
            </a:r>
            <a:r>
              <a:rPr kumimoji="0" lang="mr-IN" sz="4800" b="1" i="0" u="none" strike="noStrike" cap="none" spc="0" normalizeH="0" baseline="0" dirty="0" smtClean="0">
                <a:ln>
                  <a:noFill/>
                </a:ln>
                <a:solidFill>
                  <a:srgbClr val="EEEEEE"/>
                </a:solidFill>
                <a:effectLst/>
                <a:uFillTx/>
                <a:latin typeface="+mj-lt"/>
                <a:sym typeface="Helvetica Neue Bold Condensed"/>
              </a:rPr>
              <a:t>–</a:t>
            </a:r>
            <a:r>
              <a:rPr kumimoji="0" lang="it-IT" sz="4800" b="1" i="0" u="none" strike="noStrike" cap="none" spc="0" normalizeH="0" baseline="0" dirty="0" smtClean="0">
                <a:ln>
                  <a:noFill/>
                </a:ln>
                <a:solidFill>
                  <a:srgbClr val="EEEEEE"/>
                </a:solidFill>
                <a:effectLst/>
                <a:uFillTx/>
                <a:latin typeface="+mj-lt"/>
                <a:sym typeface="Helvetica Neue Bold Condensed"/>
              </a:rPr>
              <a:t> </a:t>
            </a:r>
            <a:r>
              <a:rPr lang="it-IT" sz="4800" b="1" dirty="0" err="1">
                <a:latin typeface="+mj-lt"/>
              </a:rPr>
              <a:t>Geraçao</a:t>
            </a:r>
            <a:r>
              <a:rPr lang="it-IT" sz="4800" b="1" dirty="0">
                <a:latin typeface="+mj-lt"/>
              </a:rPr>
              <a:t> e </a:t>
            </a:r>
            <a:endParaRPr lang="it-IT" sz="4800" b="1" dirty="0" smtClean="0">
              <a:latin typeface="+mj-lt"/>
            </a:endParaRPr>
          </a:p>
          <a:p>
            <a:r>
              <a:rPr lang="it-IT" sz="4800" b="1" dirty="0" err="1" smtClean="0">
                <a:latin typeface="+mj-lt"/>
              </a:rPr>
              <a:t>ativaçao</a:t>
            </a:r>
            <a:r>
              <a:rPr lang="it-IT" sz="4800" b="1" dirty="0" smtClean="0">
                <a:latin typeface="+mj-lt"/>
              </a:rPr>
              <a:t> </a:t>
            </a:r>
            <a:r>
              <a:rPr lang="it-IT" sz="4800" b="1" dirty="0" err="1">
                <a:latin typeface="+mj-lt"/>
              </a:rPr>
              <a:t>dos</a:t>
            </a:r>
            <a:r>
              <a:rPr lang="it-IT" sz="4800" b="1" dirty="0">
                <a:latin typeface="+mj-lt"/>
              </a:rPr>
              <a:t> </a:t>
            </a:r>
            <a:r>
              <a:rPr lang="it-IT" sz="4800" b="1" dirty="0" err="1">
                <a:latin typeface="+mj-lt"/>
              </a:rPr>
              <a:t>linfócitos</a:t>
            </a:r>
            <a:r>
              <a:rPr lang="it-IT" sz="4800" b="1" dirty="0">
                <a:latin typeface="+mj-lt"/>
              </a:rPr>
              <a:t> T</a:t>
            </a:r>
            <a:endParaRPr kumimoji="0" lang="pt-BR" sz="4800" b="1" i="0" u="none" strike="noStrike" cap="none" spc="0" normalizeH="0" baseline="0" dirty="0">
              <a:ln>
                <a:noFill/>
              </a:ln>
              <a:solidFill>
                <a:srgbClr val="EEEEEE"/>
              </a:solidFill>
              <a:effectLst/>
              <a:uFillTx/>
              <a:latin typeface="+mj-lt"/>
              <a:sym typeface="Helvetica Neue Bold Condensed"/>
            </a:endParaRPr>
          </a:p>
        </p:txBody>
      </p:sp>
      <p:pic>
        <p:nvPicPr>
          <p:cNvPr id="1025" name="Picture 1" descr="https://upload.wikimedia.org/wikipedia/commons/a/aa/Killer_T_cells_surround_a_cancer_ce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62" y="1761074"/>
            <a:ext cx="4469628" cy="298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635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Sinapse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imunologica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83064" y="1360075"/>
            <a:ext cx="11181957" cy="8257445"/>
            <a:chOff x="783064" y="1360075"/>
            <a:chExt cx="11181957" cy="825744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064" y="1360075"/>
              <a:ext cx="11181957" cy="8257445"/>
            </a:xfrm>
            <a:prstGeom prst="rect">
              <a:avLst/>
            </a:prstGeom>
          </p:spPr>
        </p:pic>
        <p:sp>
          <p:nvSpPr>
            <p:cNvPr id="4" name="CasellaDiTesto 3"/>
            <p:cNvSpPr txBox="1"/>
            <p:nvPr/>
          </p:nvSpPr>
          <p:spPr>
            <a:xfrm>
              <a:off x="5141866" y="2759825"/>
              <a:ext cx="298671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3200" smtClean="0">
                  <a:solidFill>
                    <a:srgbClr val="FF0000"/>
                  </a:solidFill>
                </a:rPr>
                <a:t>1 sinal: TCR/MHC</a:t>
              </a:r>
              <a:endParaRPr lang="pt-BR" sz="320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5895490" y="6706014"/>
              <a:ext cx="3223959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3200" dirty="0">
                  <a:solidFill>
                    <a:srgbClr val="FF0000"/>
                  </a:solidFill>
                </a:rPr>
                <a:t>2</a:t>
              </a:r>
              <a:r>
                <a:rPr lang="pt-BR" sz="3200" dirty="0" smtClean="0">
                  <a:solidFill>
                    <a:srgbClr val="FF0000"/>
                  </a:solidFill>
                </a:rPr>
                <a:t> sinal: </a:t>
              </a:r>
              <a:r>
                <a:rPr lang="pt-BR" sz="3200" dirty="0" err="1" smtClean="0">
                  <a:solidFill>
                    <a:srgbClr val="FF0000"/>
                  </a:solidFill>
                </a:rPr>
                <a:t>moleculas</a:t>
              </a:r>
              <a:r>
                <a:rPr lang="pt-BR" sz="3200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pt-BR" sz="3200" dirty="0" smtClean="0">
                  <a:solidFill>
                    <a:srgbClr val="FF0000"/>
                  </a:solidFill>
                </a:rPr>
                <a:t>coestimulatorias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2000832" y="8826727"/>
              <a:ext cx="550663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3200" dirty="0" smtClean="0">
                  <a:solidFill>
                    <a:srgbClr val="FF0000"/>
                  </a:solidFill>
                </a:rPr>
                <a:t>3 sinal: </a:t>
              </a:r>
              <a:r>
                <a:rPr lang="pt-BR" sz="3200" dirty="0" err="1" smtClean="0">
                  <a:solidFill>
                    <a:srgbClr val="FF0000"/>
                  </a:solidFill>
                </a:rPr>
                <a:t>sinalizacao</a:t>
              </a:r>
              <a:r>
                <a:rPr lang="pt-BR" sz="3200" dirty="0" smtClean="0">
                  <a:solidFill>
                    <a:srgbClr val="FF0000"/>
                  </a:solidFill>
                </a:rPr>
                <a:t> por citocinas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7718" y="1530126"/>
            <a:ext cx="38916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ATIVADORAS</a:t>
            </a:r>
          </a:p>
          <a:p>
            <a:pPr marL="487672" indent="-487672" algn="l">
              <a:buFontTx/>
              <a:buChar char="-"/>
              <a:defRPr/>
            </a:pPr>
            <a:r>
              <a:rPr lang="pt-BR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CD40L</a:t>
            </a:r>
            <a:r>
              <a:rPr lang="pt-BR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(CD40)</a:t>
            </a:r>
            <a:endParaRPr lang="pt-BR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87672" indent="-487672" algn="l">
              <a:buFontTx/>
              <a:buChar char="-"/>
              <a:defRPr/>
            </a:pPr>
            <a:r>
              <a:rPr lang="pt-BR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CD28</a:t>
            </a:r>
            <a:r>
              <a:rPr lang="pt-BR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(CD80/CD86)</a:t>
            </a:r>
            <a:endParaRPr lang="pt-BR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4681527" y="2364105"/>
            <a:ext cx="8051236" cy="6813973"/>
            <a:chOff x="1835150" y="1951038"/>
            <a:chExt cx="5661025" cy="4791075"/>
          </a:xfrm>
        </p:grpSpPr>
        <p:pic>
          <p:nvPicPr>
            <p:cNvPr id="31745" name="Picture 2" descr="C:\Users\Andrew\Documents\Books\CMI7\Slide Set Project\CMI7 Slides Ch 9\9-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1951038"/>
              <a:ext cx="5661025" cy="479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tangolo arrotondato 3"/>
            <p:cNvSpPr/>
            <p:nvPr/>
          </p:nvSpPr>
          <p:spPr>
            <a:xfrm>
              <a:off x="2771775" y="5229225"/>
              <a:ext cx="792163" cy="151288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5404" dirty="0"/>
            </a:p>
          </p:txBody>
        </p:sp>
        <p:sp>
          <p:nvSpPr>
            <p:cNvPr id="6" name="Rettangolo arrotondato 5"/>
            <p:cNvSpPr/>
            <p:nvPr/>
          </p:nvSpPr>
          <p:spPr>
            <a:xfrm>
              <a:off x="4356100" y="5229225"/>
              <a:ext cx="936625" cy="151288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5404" dirty="0"/>
            </a:p>
          </p:txBody>
        </p:sp>
        <p:sp>
          <p:nvSpPr>
            <p:cNvPr id="7" name="Rettangolo arrotondato 6"/>
            <p:cNvSpPr/>
            <p:nvPr/>
          </p:nvSpPr>
          <p:spPr>
            <a:xfrm>
              <a:off x="3563938" y="5229225"/>
              <a:ext cx="792162" cy="1512888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5404" dirty="0"/>
            </a:p>
          </p:txBody>
        </p:sp>
        <p:sp>
          <p:nvSpPr>
            <p:cNvPr id="8" name="Rettangolo arrotondato 7"/>
            <p:cNvSpPr/>
            <p:nvPr/>
          </p:nvSpPr>
          <p:spPr>
            <a:xfrm>
              <a:off x="5292725" y="5229225"/>
              <a:ext cx="792163" cy="1512888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5404" dirty="0"/>
            </a:p>
          </p:txBody>
        </p:sp>
      </p:grpSp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18" y="5361164"/>
            <a:ext cx="3857694" cy="381691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62219" y="4669030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>
                <a:solidFill>
                  <a:schemeClr val="tx1"/>
                </a:solidFill>
              </a:rPr>
              <a:t>APC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255740" y="4621882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tx1"/>
                </a:solidFill>
              </a:rPr>
              <a:t>CD4+</a:t>
            </a:r>
          </a:p>
        </p:txBody>
      </p:sp>
      <p:sp>
        <p:nvSpPr>
          <p:cNvPr id="17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Moleculas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coestimulatorias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23781" y="3123054"/>
            <a:ext cx="38916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400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INIBIDORAS</a:t>
            </a:r>
          </a:p>
          <a:p>
            <a:pPr marL="487672" indent="-487672" algn="l">
              <a:buFontTx/>
              <a:buChar char="-"/>
              <a:defRPr/>
            </a:pPr>
            <a:r>
              <a:rPr lang="pt-BR" sz="2400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CTLA-4</a:t>
            </a:r>
            <a:r>
              <a:rPr lang="pt-BR" sz="24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(CD80/CD86)  </a:t>
            </a:r>
            <a:endParaRPr lang="pt-BR" sz="24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Ativaçao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T CD4+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995" y="1643838"/>
            <a:ext cx="6298389" cy="780317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96788" y="2149676"/>
            <a:ext cx="68535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Proliferacao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do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linfocito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que reconhece aquele MHC/Ag (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expansao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clonal)</a:t>
            </a:r>
          </a:p>
          <a:p>
            <a:pPr marL="457200" indent="-457200" algn="l">
              <a:buFontTx/>
              <a:buChar char="-"/>
            </a:pP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Polarizacao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do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linfocito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CD4+ =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Geracao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celulas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efetoras</a:t>
            </a:r>
            <a:endParaRPr lang="pt-BR" sz="2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295" y="1381328"/>
            <a:ext cx="5418727" cy="5340882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1766939" y="5134992"/>
            <a:ext cx="4614405" cy="3736634"/>
            <a:chOff x="9062684" y="5900914"/>
            <a:chExt cx="3686952" cy="3174436"/>
          </a:xfrm>
        </p:grpSpPr>
        <p:sp>
          <p:nvSpPr>
            <p:cNvPr id="17" name="CasellaDiTesto 4"/>
            <p:cNvSpPr txBox="1">
              <a:spLocks noChangeArrowheads="1"/>
            </p:cNvSpPr>
            <p:nvPr/>
          </p:nvSpPr>
          <p:spPr bwMode="auto">
            <a:xfrm>
              <a:off x="9062684" y="6311829"/>
              <a:ext cx="3686952" cy="1647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b="1" dirty="0">
                  <a:solidFill>
                    <a:srgbClr val="0000FF"/>
                  </a:solidFill>
                  <a:ea typeface="Arial" charset="0"/>
                  <a:cs typeface="Arial" charset="0"/>
                </a:rPr>
                <a:t>QUALQUER </a:t>
              </a:r>
            </a:p>
            <a:p>
              <a:pPr algn="ctr" eaLnBrk="1" hangingPunct="1"/>
              <a:r>
                <a:rPr lang="it-IT" b="1" dirty="0">
                  <a:solidFill>
                    <a:srgbClr val="0000FF"/>
                  </a:solidFill>
                  <a:ea typeface="Arial" charset="0"/>
                  <a:cs typeface="Arial" charset="0"/>
                </a:rPr>
                <a:t>CD4+ SERVE</a:t>
              </a:r>
            </a:p>
            <a:p>
              <a:pPr algn="ctr" eaLnBrk="1" hangingPunct="1"/>
              <a:r>
                <a:rPr lang="it-IT" b="1" dirty="0">
                  <a:solidFill>
                    <a:srgbClr val="0000FF"/>
                  </a:solidFill>
                  <a:ea typeface="Arial" charset="0"/>
                  <a:cs typeface="Arial" charset="0"/>
                </a:rPr>
                <a:t>NA DEFESA CONTRA DIFERENTES PATOGENOS/DANOS?</a:t>
              </a:r>
            </a:p>
          </p:txBody>
        </p:sp>
        <p:sp>
          <p:nvSpPr>
            <p:cNvPr id="18" name="Fumetto 3 17"/>
            <p:cNvSpPr/>
            <p:nvPr/>
          </p:nvSpPr>
          <p:spPr>
            <a:xfrm>
              <a:off x="9062684" y="5900914"/>
              <a:ext cx="3686952" cy="3174436"/>
            </a:xfrm>
            <a:prstGeom prst="wedgeEllipseCallou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40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7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ndrew\Documents\Books\Slide Set Project\CMI7 Slides Ch 9\9-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9" r="52927"/>
          <a:stretch/>
        </p:blipFill>
        <p:spPr bwMode="auto">
          <a:xfrm>
            <a:off x="2508393" y="3040869"/>
            <a:ext cx="6709180" cy="587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asellaDiTesto 2"/>
          <p:cNvSpPr txBox="1">
            <a:spLocks noChangeArrowheads="1"/>
          </p:cNvSpPr>
          <p:nvPr/>
        </p:nvSpPr>
        <p:spPr bwMode="auto">
          <a:xfrm>
            <a:off x="357717" y="1497225"/>
            <a:ext cx="12085885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560" dirty="0"/>
              <a:t>A </a:t>
            </a:r>
            <a:r>
              <a:rPr lang="it-IT" sz="2560" dirty="0" err="1"/>
              <a:t>secreçao</a:t>
            </a:r>
            <a:r>
              <a:rPr lang="it-IT" sz="2560" dirty="0"/>
              <a:t> de citocinas pela APC </a:t>
            </a:r>
            <a:r>
              <a:rPr lang="it-IT" sz="2560" dirty="0" err="1"/>
              <a:t>polariza</a:t>
            </a:r>
            <a:r>
              <a:rPr lang="it-IT" sz="2560" dirty="0"/>
              <a:t> o T CD4+: </a:t>
            </a:r>
          </a:p>
          <a:p>
            <a:pPr eaLnBrk="1" hangingPunct="1"/>
            <a:r>
              <a:rPr lang="it-IT" sz="2560" dirty="0"/>
              <a:t>3 </a:t>
            </a:r>
            <a:r>
              <a:rPr lang="it-IT" sz="2560" dirty="0" err="1"/>
              <a:t>subtipos</a:t>
            </a:r>
            <a:r>
              <a:rPr lang="it-IT" sz="2560" dirty="0"/>
              <a:t> </a:t>
            </a:r>
            <a:r>
              <a:rPr lang="it-IT" sz="2560" dirty="0" err="1"/>
              <a:t>distintos</a:t>
            </a:r>
            <a:r>
              <a:rPr lang="it-IT" sz="2560" dirty="0"/>
              <a:t> de </a:t>
            </a:r>
            <a:r>
              <a:rPr lang="it-IT" sz="2560" b="1" dirty="0">
                <a:solidFill>
                  <a:srgbClr val="FF0000"/>
                </a:solidFill>
              </a:rPr>
              <a:t>CD4+ </a:t>
            </a:r>
            <a:r>
              <a:rPr lang="it-IT" sz="2560" b="1" dirty="0" err="1">
                <a:solidFill>
                  <a:srgbClr val="FF0000"/>
                </a:solidFill>
              </a:rPr>
              <a:t>efetoras</a:t>
            </a:r>
            <a:r>
              <a:rPr lang="it-IT" sz="2560" b="1" dirty="0">
                <a:solidFill>
                  <a:srgbClr val="FF0000"/>
                </a:solidFill>
              </a:rPr>
              <a:t> </a:t>
            </a:r>
            <a:r>
              <a:rPr lang="it-IT" sz="2560" dirty="0" err="1"/>
              <a:t>que</a:t>
            </a:r>
            <a:r>
              <a:rPr lang="it-IT" sz="2560" dirty="0"/>
              <a:t> </a:t>
            </a:r>
            <a:r>
              <a:rPr lang="it-IT" sz="2560" dirty="0" err="1"/>
              <a:t>funcionam</a:t>
            </a:r>
            <a:r>
              <a:rPr lang="it-IT" sz="2560" dirty="0"/>
              <a:t> </a:t>
            </a:r>
            <a:r>
              <a:rPr lang="it-IT" sz="2560" dirty="0" err="1"/>
              <a:t>na</a:t>
            </a:r>
            <a:r>
              <a:rPr lang="it-IT" sz="2560" dirty="0"/>
              <a:t> </a:t>
            </a:r>
            <a:r>
              <a:rPr lang="it-IT" sz="2560" dirty="0" err="1"/>
              <a:t>defesa</a:t>
            </a:r>
            <a:r>
              <a:rPr lang="it-IT" sz="2560" dirty="0"/>
              <a:t> contra </a:t>
            </a:r>
            <a:r>
              <a:rPr lang="it-IT" sz="2560" dirty="0" err="1"/>
              <a:t>diferentes</a:t>
            </a:r>
            <a:r>
              <a:rPr lang="it-IT" sz="2560" dirty="0"/>
              <a:t> </a:t>
            </a:r>
            <a:r>
              <a:rPr lang="it-IT" sz="2560" dirty="0" err="1"/>
              <a:t>tipos</a:t>
            </a:r>
            <a:r>
              <a:rPr lang="it-IT" sz="2560" dirty="0"/>
              <a:t> de agente </a:t>
            </a:r>
            <a:r>
              <a:rPr lang="it-IT" sz="2560" dirty="0" err="1"/>
              <a:t>infeccioso</a:t>
            </a:r>
            <a:r>
              <a:rPr lang="it-IT" sz="2560" dirty="0"/>
              <a:t>, mais </a:t>
            </a:r>
            <a:r>
              <a:rPr lang="it-IT" sz="2560" dirty="0" err="1"/>
              <a:t>as</a:t>
            </a:r>
            <a:r>
              <a:rPr lang="it-IT" sz="2560" dirty="0"/>
              <a:t> </a:t>
            </a:r>
            <a:r>
              <a:rPr lang="it-IT" sz="2560" b="1" dirty="0" err="1">
                <a:solidFill>
                  <a:srgbClr val="0000FF"/>
                </a:solidFill>
              </a:rPr>
              <a:t>Treg</a:t>
            </a:r>
            <a:endParaRPr lang="it-IT" sz="2560" b="1" dirty="0">
              <a:solidFill>
                <a:srgbClr val="0000FF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>
            <a:off x="3122507" y="7028463"/>
            <a:ext cx="512515" cy="153528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013" name="Picture 2" descr="C:\Users\Andrew\Documents\Book\CMI 7th\Slide Set Project\CMI7 Slides Ch 14\14-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9" t="76241" r="46404"/>
          <a:stretch>
            <a:fillRect/>
          </a:stretch>
        </p:blipFill>
        <p:spPr bwMode="auto">
          <a:xfrm>
            <a:off x="1894277" y="8665351"/>
            <a:ext cx="2334542" cy="9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CasellaDiTesto 5"/>
          <p:cNvSpPr txBox="1">
            <a:spLocks noChangeArrowheads="1"/>
          </p:cNvSpPr>
          <p:nvPr/>
        </p:nvSpPr>
        <p:spPr bwMode="auto">
          <a:xfrm>
            <a:off x="1728535" y="7437085"/>
            <a:ext cx="946093" cy="79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76" b="1" dirty="0"/>
              <a:t>IL-10</a:t>
            </a:r>
          </a:p>
          <a:p>
            <a:pPr eaLnBrk="1" hangingPunct="1"/>
            <a:r>
              <a:rPr lang="it-IT" sz="2276" b="1" dirty="0" err="1"/>
              <a:t>TGFß</a:t>
            </a:r>
            <a:endParaRPr lang="it-IT" sz="2276" b="1" dirty="0"/>
          </a:p>
        </p:txBody>
      </p:sp>
      <p:sp>
        <p:nvSpPr>
          <p:cNvPr id="43015" name="CasellaDiTesto 7"/>
          <p:cNvSpPr txBox="1">
            <a:spLocks noChangeArrowheads="1"/>
          </p:cNvSpPr>
          <p:nvPr/>
        </p:nvSpPr>
        <p:spPr bwMode="auto">
          <a:xfrm>
            <a:off x="144499" y="8507307"/>
            <a:ext cx="1749778" cy="11430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276" dirty="0"/>
              <a:t>Immune-</a:t>
            </a:r>
            <a:r>
              <a:rPr lang="it-IT" sz="2276" dirty="0" err="1"/>
              <a:t>regulation</a:t>
            </a:r>
            <a:endParaRPr lang="it-IT" sz="2276" dirty="0"/>
          </a:p>
          <a:p>
            <a:pPr algn="ctr" eaLnBrk="1" hangingPunct="1"/>
            <a:r>
              <a:rPr lang="it-IT" sz="2276" dirty="0" err="1"/>
              <a:t>Tolerance</a:t>
            </a:r>
            <a:endParaRPr lang="it-IT" sz="2276" dirty="0"/>
          </a:p>
        </p:txBody>
      </p:sp>
      <p:sp>
        <p:nvSpPr>
          <p:cNvPr id="12" name="CasellaDiTesto 5"/>
          <p:cNvSpPr txBox="1">
            <a:spLocks noChangeArrowheads="1"/>
          </p:cNvSpPr>
          <p:nvPr/>
        </p:nvSpPr>
        <p:spPr bwMode="auto">
          <a:xfrm>
            <a:off x="3673955" y="4262333"/>
            <a:ext cx="914033" cy="4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76" b="1" dirty="0"/>
              <a:t>IFN-</a:t>
            </a:r>
            <a:r>
              <a:rPr lang="it-IT" sz="2276" b="1" dirty="0" err="1"/>
              <a:t>γ</a:t>
            </a:r>
            <a:endParaRPr lang="it-IT" sz="2276" b="1" dirty="0"/>
          </a:p>
        </p:txBody>
      </p:sp>
      <p:sp>
        <p:nvSpPr>
          <p:cNvPr id="13" name="CasellaDiTesto 5"/>
          <p:cNvSpPr txBox="1">
            <a:spLocks noChangeArrowheads="1"/>
          </p:cNvSpPr>
          <p:nvPr/>
        </p:nvSpPr>
        <p:spPr bwMode="auto">
          <a:xfrm>
            <a:off x="4565688" y="4907359"/>
            <a:ext cx="1386918" cy="4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76" b="1" dirty="0"/>
              <a:t>IL-4, IL-5</a:t>
            </a:r>
          </a:p>
        </p:txBody>
      </p:sp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4800268" y="6310560"/>
            <a:ext cx="881972" cy="4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76" b="1" dirty="0"/>
              <a:t>IL-1ß</a:t>
            </a:r>
          </a:p>
        </p:txBody>
      </p:sp>
      <p:cxnSp>
        <p:nvCxnSpPr>
          <p:cNvPr id="4" name="Connettore 7 3"/>
          <p:cNvCxnSpPr>
            <a:endCxn id="12" idx="1"/>
          </p:cNvCxnSpPr>
          <p:nvPr/>
        </p:nvCxnSpPr>
        <p:spPr>
          <a:xfrm rot="5400000" flipH="1" flipV="1">
            <a:off x="2484227" y="4987866"/>
            <a:ext cx="1693982" cy="685474"/>
          </a:xfrm>
          <a:prstGeom prst="curvedConnector2">
            <a:avLst/>
          </a:prstGeom>
          <a:ln>
            <a:solidFill>
              <a:srgbClr val="6600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7 17"/>
          <p:cNvCxnSpPr>
            <a:endCxn id="13" idx="1"/>
          </p:cNvCxnSpPr>
          <p:nvPr/>
        </p:nvCxnSpPr>
        <p:spPr>
          <a:xfrm rot="5400000" flipH="1" flipV="1">
            <a:off x="3172490" y="5164673"/>
            <a:ext cx="1429232" cy="1357163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7 19"/>
          <p:cNvCxnSpPr/>
          <p:nvPr/>
        </p:nvCxnSpPr>
        <p:spPr>
          <a:xfrm flipV="1">
            <a:off x="3425273" y="6515383"/>
            <a:ext cx="1336137" cy="259233"/>
          </a:xfrm>
          <a:prstGeom prst="curved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5"/>
          <p:cNvSpPr txBox="1">
            <a:spLocks noChangeArrowheads="1"/>
          </p:cNvSpPr>
          <p:nvPr/>
        </p:nvSpPr>
        <p:spPr bwMode="auto">
          <a:xfrm>
            <a:off x="1737152" y="6341118"/>
            <a:ext cx="782587" cy="4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76" dirty="0"/>
              <a:t>APC</a:t>
            </a:r>
          </a:p>
        </p:txBody>
      </p:sp>
      <p:cxnSp>
        <p:nvCxnSpPr>
          <p:cNvPr id="23" name="Connettore 7 22"/>
          <p:cNvCxnSpPr/>
          <p:nvPr/>
        </p:nvCxnSpPr>
        <p:spPr>
          <a:xfrm rot="10800000" flipV="1">
            <a:off x="2610770" y="6991363"/>
            <a:ext cx="1031252" cy="650544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Ativaçao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T CD4+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9903047" y="3132331"/>
            <a:ext cx="2222883" cy="140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44" b="1" dirty="0">
                <a:solidFill>
                  <a:srgbClr val="0432FF"/>
                </a:solidFill>
              </a:rPr>
              <a:t>Mø</a:t>
            </a:r>
          </a:p>
          <a:p>
            <a:r>
              <a:rPr lang="pt-BR" sz="2844" b="1" dirty="0">
                <a:solidFill>
                  <a:srgbClr val="0432FF"/>
                </a:solidFill>
              </a:rPr>
              <a:t>CTL</a:t>
            </a:r>
          </a:p>
          <a:p>
            <a:r>
              <a:rPr lang="pt-BR" sz="2844" b="1" dirty="0" err="1" smtClean="0">
                <a:solidFill>
                  <a:srgbClr val="0432FF"/>
                </a:solidFill>
              </a:rPr>
              <a:t>Linfocitos</a:t>
            </a:r>
            <a:r>
              <a:rPr lang="pt-BR" sz="2844" b="1" dirty="0" smtClean="0">
                <a:solidFill>
                  <a:srgbClr val="0432FF"/>
                </a:solidFill>
              </a:rPr>
              <a:t> </a:t>
            </a:r>
            <a:r>
              <a:rPr lang="pt-BR" sz="2844" b="1" dirty="0" err="1" smtClean="0">
                <a:solidFill>
                  <a:srgbClr val="0432FF"/>
                </a:solidFill>
              </a:rPr>
              <a:t>B</a:t>
            </a:r>
            <a:endParaRPr lang="pt-BR" sz="2844" b="1" dirty="0">
              <a:solidFill>
                <a:srgbClr val="0432FF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9988814" y="5167595"/>
            <a:ext cx="2278446" cy="140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44" b="1" dirty="0" err="1">
                <a:solidFill>
                  <a:srgbClr val="0432FF"/>
                </a:solidFill>
              </a:rPr>
              <a:t>Eosinofilo</a:t>
            </a:r>
            <a:endParaRPr lang="pt-BR" sz="2844" b="1" dirty="0">
              <a:solidFill>
                <a:srgbClr val="0432FF"/>
              </a:solidFill>
            </a:endParaRPr>
          </a:p>
          <a:p>
            <a:r>
              <a:rPr lang="pt-BR" sz="2844" b="1" dirty="0" err="1">
                <a:solidFill>
                  <a:srgbClr val="0432FF"/>
                </a:solidFill>
              </a:rPr>
              <a:t>Mastocito</a:t>
            </a:r>
            <a:endParaRPr lang="pt-BR" sz="2844" b="1" dirty="0">
              <a:solidFill>
                <a:srgbClr val="0432FF"/>
              </a:solidFill>
            </a:endParaRPr>
          </a:p>
          <a:p>
            <a:r>
              <a:rPr lang="pt-BR" sz="2844" b="1" dirty="0" err="1" smtClean="0">
                <a:solidFill>
                  <a:srgbClr val="0432FF"/>
                </a:solidFill>
              </a:rPr>
              <a:t>Linfcitos</a:t>
            </a:r>
            <a:r>
              <a:rPr lang="pt-BR" sz="2844" b="1" dirty="0" smtClean="0">
                <a:solidFill>
                  <a:srgbClr val="0432FF"/>
                </a:solidFill>
              </a:rPr>
              <a:t> </a:t>
            </a:r>
            <a:r>
              <a:rPr lang="pt-BR" sz="2844" b="1" dirty="0" err="1" smtClean="0">
                <a:solidFill>
                  <a:srgbClr val="0432FF"/>
                </a:solidFill>
              </a:rPr>
              <a:t>B</a:t>
            </a:r>
            <a:endParaRPr lang="pt-BR" sz="2844" b="1" dirty="0">
              <a:solidFill>
                <a:srgbClr val="0432FF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10143231" y="7977290"/>
            <a:ext cx="2026347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44" b="1" smtClean="0">
                <a:solidFill>
                  <a:srgbClr val="0432FF"/>
                </a:solidFill>
              </a:rPr>
              <a:t>Neutrofilos</a:t>
            </a:r>
            <a:endParaRPr lang="pt-BR" sz="2844" b="1" dirty="0">
              <a:solidFill>
                <a:srgbClr val="0432FF"/>
              </a:solidFill>
            </a:endParaRPr>
          </a:p>
        </p:txBody>
      </p:sp>
      <p:sp>
        <p:nvSpPr>
          <p:cNvPr id="6" name="Freccia destra 5"/>
          <p:cNvSpPr/>
          <p:nvPr/>
        </p:nvSpPr>
        <p:spPr>
          <a:xfrm>
            <a:off x="9069062" y="3212777"/>
            <a:ext cx="978408" cy="10686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reccia destra 27"/>
          <p:cNvSpPr/>
          <p:nvPr/>
        </p:nvSpPr>
        <p:spPr>
          <a:xfrm>
            <a:off x="9080784" y="5353554"/>
            <a:ext cx="978408" cy="10686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reccia destra 28"/>
          <p:cNvSpPr/>
          <p:nvPr/>
        </p:nvSpPr>
        <p:spPr>
          <a:xfrm>
            <a:off x="9176248" y="7733341"/>
            <a:ext cx="978408" cy="10686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4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22718" r="36380" b="22119"/>
          <a:stretch/>
        </p:blipFill>
        <p:spPr>
          <a:xfrm>
            <a:off x="1" y="2418927"/>
            <a:ext cx="10072526" cy="60422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843325" y="1288352"/>
            <a:ext cx="926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T CD4+ (T </a:t>
            </a:r>
            <a:r>
              <a:rPr lang="it-IT" sz="3200" b="1" dirty="0" err="1">
                <a:solidFill>
                  <a:srgbClr val="FF0000"/>
                </a:solidFill>
              </a:rPr>
              <a:t>helper</a:t>
            </a:r>
            <a:r>
              <a:rPr lang="it-IT" sz="3200" b="1" dirty="0">
                <a:solidFill>
                  <a:srgbClr val="FF0000"/>
                </a:solidFill>
              </a:rPr>
              <a:t>) </a:t>
            </a:r>
            <a:r>
              <a:rPr lang="it-IT" sz="3200" b="1" dirty="0" err="1">
                <a:solidFill>
                  <a:srgbClr val="FF0000"/>
                </a:solidFill>
              </a:rPr>
              <a:t>atua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atraves</a:t>
            </a:r>
            <a:r>
              <a:rPr lang="it-IT" sz="3200" b="1" dirty="0">
                <a:solidFill>
                  <a:srgbClr val="FF0000"/>
                </a:solidFill>
              </a:rPr>
              <a:t> da </a:t>
            </a:r>
            <a:r>
              <a:rPr lang="it-IT" sz="3200" b="1" dirty="0" err="1">
                <a:solidFill>
                  <a:srgbClr val="FF0000"/>
                </a:solidFill>
              </a:rPr>
              <a:t>secreçao</a:t>
            </a:r>
            <a:r>
              <a:rPr lang="it-IT" sz="3200" b="1" dirty="0">
                <a:solidFill>
                  <a:srgbClr val="FF0000"/>
                </a:solidFill>
              </a:rPr>
              <a:t> de citocinas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0308" y="2930984"/>
            <a:ext cx="2780167" cy="1843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276" i="1" dirty="0" err="1">
                <a:solidFill>
                  <a:srgbClr val="0000FF"/>
                </a:solidFill>
              </a:rPr>
              <a:t>Ajuda</a:t>
            </a:r>
            <a:r>
              <a:rPr lang="it-IT" sz="2276" i="1" dirty="0">
                <a:solidFill>
                  <a:srgbClr val="0000FF"/>
                </a:solidFill>
              </a:rPr>
              <a:t> o linfocito B</a:t>
            </a:r>
          </a:p>
          <a:p>
            <a:r>
              <a:rPr lang="it-IT" sz="2276" i="1" dirty="0">
                <a:solidFill>
                  <a:srgbClr val="0000FF"/>
                </a:solidFill>
              </a:rPr>
              <a:t>a </a:t>
            </a:r>
            <a:r>
              <a:rPr lang="it-IT" sz="2276" i="1" dirty="0" err="1">
                <a:solidFill>
                  <a:srgbClr val="0000FF"/>
                </a:solidFill>
              </a:rPr>
              <a:t>produzir</a:t>
            </a:r>
            <a:r>
              <a:rPr lang="it-IT" sz="2276" i="1" dirty="0">
                <a:solidFill>
                  <a:srgbClr val="0000FF"/>
                </a:solidFill>
              </a:rPr>
              <a:t> AC</a:t>
            </a:r>
          </a:p>
          <a:p>
            <a:r>
              <a:rPr lang="it-IT" sz="2276" i="1" dirty="0">
                <a:solidFill>
                  <a:srgbClr val="0000FF"/>
                </a:solidFill>
              </a:rPr>
              <a:t>para eliminar</a:t>
            </a:r>
          </a:p>
          <a:p>
            <a:r>
              <a:rPr lang="it-IT" sz="2276" i="1" dirty="0" err="1">
                <a:solidFill>
                  <a:srgbClr val="0000FF"/>
                </a:solidFill>
              </a:rPr>
              <a:t>patogenos</a:t>
            </a:r>
            <a:r>
              <a:rPr lang="it-IT" sz="2276" i="1" dirty="0">
                <a:solidFill>
                  <a:srgbClr val="0000FF"/>
                </a:solidFill>
              </a:rPr>
              <a:t> </a:t>
            </a:r>
          </a:p>
          <a:p>
            <a:r>
              <a:rPr lang="it-IT" sz="2276" i="1" dirty="0" err="1">
                <a:solidFill>
                  <a:srgbClr val="0000FF"/>
                </a:solidFill>
              </a:rPr>
              <a:t>extracelular</a:t>
            </a:r>
            <a:endParaRPr lang="it-IT" sz="2276" i="1" dirty="0">
              <a:solidFill>
                <a:srgbClr val="0000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5305" y="8358788"/>
            <a:ext cx="6503846" cy="114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76" i="1" dirty="0" err="1">
                <a:solidFill>
                  <a:srgbClr val="0000FF"/>
                </a:solidFill>
              </a:rPr>
              <a:t>Ajuda</a:t>
            </a:r>
            <a:r>
              <a:rPr lang="it-IT" sz="2276" i="1" dirty="0">
                <a:solidFill>
                  <a:srgbClr val="0000FF"/>
                </a:solidFill>
              </a:rPr>
              <a:t> </a:t>
            </a:r>
            <a:r>
              <a:rPr lang="it-IT" sz="2276" i="1" dirty="0" err="1">
                <a:solidFill>
                  <a:srgbClr val="0000FF"/>
                </a:solidFill>
              </a:rPr>
              <a:t>os</a:t>
            </a:r>
            <a:r>
              <a:rPr lang="it-IT" sz="2276" i="1" dirty="0">
                <a:solidFill>
                  <a:srgbClr val="0000FF"/>
                </a:solidFill>
              </a:rPr>
              <a:t> </a:t>
            </a:r>
            <a:r>
              <a:rPr lang="it-IT" sz="2276" i="1" dirty="0" err="1">
                <a:solidFill>
                  <a:srgbClr val="0000FF"/>
                </a:solidFill>
              </a:rPr>
              <a:t>Mø</a:t>
            </a:r>
            <a:r>
              <a:rPr lang="it-IT" sz="2276" i="1" dirty="0">
                <a:solidFill>
                  <a:srgbClr val="0000FF"/>
                </a:solidFill>
              </a:rPr>
              <a:t> </a:t>
            </a:r>
          </a:p>
          <a:p>
            <a:r>
              <a:rPr lang="it-IT" sz="2276" i="1" dirty="0">
                <a:solidFill>
                  <a:srgbClr val="0000FF"/>
                </a:solidFill>
              </a:rPr>
              <a:t>a </a:t>
            </a:r>
            <a:r>
              <a:rPr lang="it-IT" sz="2276" i="1" dirty="0" err="1">
                <a:solidFill>
                  <a:srgbClr val="0000FF"/>
                </a:solidFill>
              </a:rPr>
              <a:t>matar</a:t>
            </a:r>
            <a:r>
              <a:rPr lang="it-IT" sz="2276" i="1" dirty="0">
                <a:solidFill>
                  <a:srgbClr val="0000FF"/>
                </a:solidFill>
              </a:rPr>
              <a:t> o patogeno fagocitado (killing</a:t>
            </a:r>
            <a:r>
              <a:rPr lang="it-IT" sz="2276" i="1" dirty="0" smtClean="0">
                <a:solidFill>
                  <a:srgbClr val="0000FF"/>
                </a:solidFill>
              </a:rPr>
              <a:t>) (M1)</a:t>
            </a:r>
            <a:endParaRPr lang="it-IT" sz="2276" i="1" dirty="0">
              <a:solidFill>
                <a:srgbClr val="0000FF"/>
              </a:solidFill>
            </a:endParaRPr>
          </a:p>
          <a:p>
            <a:r>
              <a:rPr lang="it-IT" sz="2276" i="1" dirty="0" err="1">
                <a:solidFill>
                  <a:srgbClr val="0000FF"/>
                </a:solidFill>
              </a:rPr>
              <a:t>ou</a:t>
            </a:r>
            <a:r>
              <a:rPr lang="it-IT" sz="2276" i="1" dirty="0">
                <a:solidFill>
                  <a:srgbClr val="0000FF"/>
                </a:solidFill>
              </a:rPr>
              <a:t> a </a:t>
            </a:r>
            <a:r>
              <a:rPr lang="it-IT" sz="2276" i="1" dirty="0" err="1">
                <a:solidFill>
                  <a:srgbClr val="0000FF"/>
                </a:solidFill>
              </a:rPr>
              <a:t>reparar</a:t>
            </a:r>
            <a:r>
              <a:rPr lang="it-IT" sz="2276" i="1" dirty="0">
                <a:solidFill>
                  <a:srgbClr val="0000FF"/>
                </a:solidFill>
              </a:rPr>
              <a:t> </a:t>
            </a:r>
            <a:r>
              <a:rPr lang="it-IT" sz="2276" i="1" dirty="0" err="1" smtClean="0">
                <a:solidFill>
                  <a:srgbClr val="0000FF"/>
                </a:solidFill>
              </a:rPr>
              <a:t>tecido</a:t>
            </a:r>
            <a:r>
              <a:rPr lang="it-IT" sz="2276" i="1" dirty="0" smtClean="0">
                <a:solidFill>
                  <a:srgbClr val="0000FF"/>
                </a:solidFill>
              </a:rPr>
              <a:t> (M2(</a:t>
            </a:r>
            <a:endParaRPr lang="it-IT" sz="2276" i="1" dirty="0">
              <a:solidFill>
                <a:srgbClr val="0000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072527" y="2214032"/>
            <a:ext cx="2508356" cy="1843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76" i="1" dirty="0" err="1">
                <a:solidFill>
                  <a:srgbClr val="0000FF"/>
                </a:solidFill>
              </a:rPr>
              <a:t>Ajuda</a:t>
            </a:r>
            <a:r>
              <a:rPr lang="it-IT" sz="2276" i="1" dirty="0">
                <a:solidFill>
                  <a:srgbClr val="0000FF"/>
                </a:solidFill>
              </a:rPr>
              <a:t> a </a:t>
            </a:r>
            <a:r>
              <a:rPr lang="it-IT" sz="2276" i="1" dirty="0" err="1">
                <a:solidFill>
                  <a:srgbClr val="0000FF"/>
                </a:solidFill>
              </a:rPr>
              <a:t>diferenciaçao</a:t>
            </a:r>
            <a:r>
              <a:rPr lang="it-IT" sz="2276" i="1" dirty="0">
                <a:solidFill>
                  <a:srgbClr val="0000FF"/>
                </a:solidFill>
              </a:rPr>
              <a:t> do CD8+ </a:t>
            </a:r>
            <a:r>
              <a:rPr lang="it-IT" sz="2276" i="1" dirty="0" err="1">
                <a:solidFill>
                  <a:srgbClr val="0000FF"/>
                </a:solidFill>
              </a:rPr>
              <a:t>em</a:t>
            </a:r>
            <a:r>
              <a:rPr lang="it-IT" sz="2276" i="1" dirty="0">
                <a:solidFill>
                  <a:srgbClr val="0000FF"/>
                </a:solidFill>
              </a:rPr>
              <a:t> CTL para </a:t>
            </a:r>
            <a:r>
              <a:rPr lang="it-IT" sz="2276" i="1" dirty="0" err="1">
                <a:solidFill>
                  <a:srgbClr val="0000FF"/>
                </a:solidFill>
              </a:rPr>
              <a:t>matar</a:t>
            </a:r>
            <a:r>
              <a:rPr lang="it-IT" sz="2276" i="1" dirty="0">
                <a:solidFill>
                  <a:srgbClr val="0000FF"/>
                </a:solidFill>
              </a:rPr>
              <a:t> </a:t>
            </a:r>
            <a:r>
              <a:rPr lang="it-IT" sz="2276" i="1" dirty="0" err="1">
                <a:solidFill>
                  <a:srgbClr val="0000FF"/>
                </a:solidFill>
              </a:rPr>
              <a:t>celulas</a:t>
            </a:r>
            <a:r>
              <a:rPr lang="it-IT" sz="2276" i="1" dirty="0">
                <a:solidFill>
                  <a:srgbClr val="0000FF"/>
                </a:solidFill>
              </a:rPr>
              <a:t> alvo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267507" y="7539496"/>
            <a:ext cx="3737293" cy="184345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2276" i="1" dirty="0" err="1">
                <a:solidFill>
                  <a:srgbClr val="0000FF"/>
                </a:solidFill>
              </a:rPr>
              <a:t>Promove</a:t>
            </a:r>
            <a:r>
              <a:rPr lang="it-IT" sz="2276" i="1" dirty="0">
                <a:solidFill>
                  <a:srgbClr val="0000FF"/>
                </a:solidFill>
              </a:rPr>
              <a:t> o </a:t>
            </a:r>
            <a:r>
              <a:rPr lang="it-IT" sz="2276" i="1" dirty="0" err="1">
                <a:solidFill>
                  <a:srgbClr val="0000FF"/>
                </a:solidFill>
              </a:rPr>
              <a:t>recrutamento</a:t>
            </a:r>
            <a:r>
              <a:rPr lang="it-IT" sz="2276" i="1" dirty="0">
                <a:solidFill>
                  <a:srgbClr val="0000FF"/>
                </a:solidFill>
              </a:rPr>
              <a:t> </a:t>
            </a:r>
          </a:p>
          <a:p>
            <a:r>
              <a:rPr lang="it-IT" sz="2276" i="1" dirty="0">
                <a:solidFill>
                  <a:srgbClr val="0000FF"/>
                </a:solidFill>
              </a:rPr>
              <a:t>e </a:t>
            </a:r>
            <a:r>
              <a:rPr lang="it-IT" sz="2276" i="1" dirty="0" err="1">
                <a:solidFill>
                  <a:srgbClr val="0000FF"/>
                </a:solidFill>
              </a:rPr>
              <a:t>ativaçao</a:t>
            </a:r>
            <a:r>
              <a:rPr lang="it-IT" sz="2276" i="1" dirty="0">
                <a:solidFill>
                  <a:srgbClr val="0000FF"/>
                </a:solidFill>
              </a:rPr>
              <a:t> de </a:t>
            </a:r>
            <a:r>
              <a:rPr lang="it-IT" sz="2276" i="1" dirty="0" err="1">
                <a:solidFill>
                  <a:srgbClr val="0000FF"/>
                </a:solidFill>
              </a:rPr>
              <a:t>celulas</a:t>
            </a:r>
            <a:r>
              <a:rPr lang="it-IT" sz="2276" i="1" dirty="0">
                <a:solidFill>
                  <a:srgbClr val="0000FF"/>
                </a:solidFill>
              </a:rPr>
              <a:t> </a:t>
            </a:r>
            <a:r>
              <a:rPr lang="it-IT" sz="2276" i="1" dirty="0" err="1">
                <a:solidFill>
                  <a:srgbClr val="0000FF"/>
                </a:solidFill>
              </a:rPr>
              <a:t>inflamatorias</a:t>
            </a:r>
            <a:r>
              <a:rPr lang="it-IT" sz="2276" i="1" dirty="0">
                <a:solidFill>
                  <a:srgbClr val="0000FF"/>
                </a:solidFill>
              </a:rPr>
              <a:t> (</a:t>
            </a:r>
            <a:r>
              <a:rPr lang="it-IT" sz="2276" i="1" dirty="0" err="1">
                <a:solidFill>
                  <a:srgbClr val="0000FF"/>
                </a:solidFill>
              </a:rPr>
              <a:t>granulocitos</a:t>
            </a:r>
            <a:r>
              <a:rPr lang="it-IT" sz="2276" i="1" dirty="0">
                <a:solidFill>
                  <a:srgbClr val="0000FF"/>
                </a:solidFill>
              </a:rPr>
              <a:t>, </a:t>
            </a:r>
            <a:r>
              <a:rPr lang="it-IT" sz="2276" i="1" dirty="0" err="1">
                <a:solidFill>
                  <a:srgbClr val="0000FF"/>
                </a:solidFill>
              </a:rPr>
              <a:t>monocitos</a:t>
            </a:r>
            <a:r>
              <a:rPr lang="it-IT" sz="2276" i="1" dirty="0">
                <a:solidFill>
                  <a:srgbClr val="0000FF"/>
                </a:solidFill>
              </a:rPr>
              <a:t>/</a:t>
            </a:r>
            <a:r>
              <a:rPr lang="it-IT" sz="2276" i="1" dirty="0" err="1">
                <a:solidFill>
                  <a:srgbClr val="0000FF"/>
                </a:solidFill>
              </a:rPr>
              <a:t>Mø</a:t>
            </a:r>
            <a:r>
              <a:rPr lang="it-IT" sz="2276" i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0" name="Titolo 3"/>
          <p:cNvSpPr txBox="1">
            <a:spLocks/>
          </p:cNvSpPr>
          <p:nvPr/>
        </p:nvSpPr>
        <p:spPr>
          <a:xfrm>
            <a:off x="0" y="295292"/>
            <a:ext cx="13004800" cy="75081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Funcoes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efetoras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dos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T CD4+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081765" y="4302104"/>
            <a:ext cx="110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smtClean="0">
                <a:solidFill>
                  <a:srgbClr val="FF0000"/>
                </a:solidFill>
              </a:rPr>
              <a:t>IFN-Ɣ</a:t>
            </a:r>
            <a:endParaRPr lang="pt-BR" sz="320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355631" y="3560322"/>
            <a:ext cx="1361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FF0000"/>
                </a:solidFill>
              </a:rPr>
              <a:t>IFN-Ɣ</a:t>
            </a:r>
          </a:p>
          <a:p>
            <a:r>
              <a:rPr lang="pt-BR" sz="3200" dirty="0" smtClean="0">
                <a:solidFill>
                  <a:srgbClr val="FF0000"/>
                </a:solidFill>
              </a:rPr>
              <a:t>IL-4/13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400626" y="6013905"/>
            <a:ext cx="1361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FF0000"/>
                </a:solidFill>
              </a:rPr>
              <a:t>IFN-Ɣ</a:t>
            </a:r>
          </a:p>
          <a:p>
            <a:r>
              <a:rPr lang="pt-BR" sz="3200" dirty="0" smtClean="0">
                <a:solidFill>
                  <a:srgbClr val="FF0000"/>
                </a:solidFill>
              </a:rPr>
              <a:t>IL-4/13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864017" y="7929780"/>
            <a:ext cx="13612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FF0000"/>
                </a:solidFill>
              </a:rPr>
              <a:t>IFN-Ɣ</a:t>
            </a:r>
          </a:p>
          <a:p>
            <a:r>
              <a:rPr lang="pt-BR" sz="3200" dirty="0" smtClean="0">
                <a:solidFill>
                  <a:srgbClr val="FF0000"/>
                </a:solidFill>
              </a:rPr>
              <a:t>IL-4/13</a:t>
            </a:r>
          </a:p>
          <a:p>
            <a:r>
              <a:rPr lang="pt-BR" sz="3200" dirty="0" smtClean="0">
                <a:solidFill>
                  <a:srgbClr val="FF0000"/>
                </a:solidFill>
              </a:rPr>
              <a:t>IL-17</a:t>
            </a:r>
          </a:p>
        </p:txBody>
      </p:sp>
    </p:spTree>
    <p:extLst>
      <p:ext uri="{BB962C8B-B14F-4D97-AF65-F5344CB8AC3E}">
        <p14:creationId xmlns:p14="http://schemas.microsoft.com/office/powerpoint/2010/main" val="7449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drew\Documents\Book\CMI 7th\Slide Set Project\CMI7 Slides Ch 10\10-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7" y="1947949"/>
            <a:ext cx="11572486" cy="685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3"/>
          <p:cNvSpPr txBox="1">
            <a:spLocks/>
          </p:cNvSpPr>
          <p:nvPr/>
        </p:nvSpPr>
        <p:spPr>
          <a:xfrm>
            <a:off x="0" y="295292"/>
            <a:ext cx="13004800" cy="75081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Th1 ”super”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ativa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Mø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7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C:\Users\Andrew\Documents\Book\CMI 7th\Slide Set Project\CMI7 Slides Ch 10\10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4" y="2038775"/>
            <a:ext cx="9295272" cy="771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615159" y="1497225"/>
            <a:ext cx="1752403" cy="705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982" b="1" dirty="0">
                <a:solidFill>
                  <a:srgbClr val="FF0000"/>
                </a:solidFill>
              </a:rPr>
              <a:t>TH2/</a:t>
            </a:r>
            <a:r>
              <a:rPr lang="it-IT" sz="3982" b="1" dirty="0" err="1">
                <a:solidFill>
                  <a:srgbClr val="FF0000"/>
                </a:solidFill>
              </a:rPr>
              <a:t>Mø</a:t>
            </a:r>
            <a:endParaRPr lang="it-IT" sz="3982" b="1" dirty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66229" y="1702047"/>
            <a:ext cx="5325392" cy="8051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404"/>
          </a:p>
        </p:txBody>
      </p:sp>
      <p:sp>
        <p:nvSpPr>
          <p:cNvPr id="7" name="Titolo 3"/>
          <p:cNvSpPr txBox="1">
            <a:spLocks/>
          </p:cNvSpPr>
          <p:nvPr/>
        </p:nvSpPr>
        <p:spPr>
          <a:xfrm>
            <a:off x="0" y="295292"/>
            <a:ext cx="13004800" cy="75081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Th2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ativa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Mø de forma M2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5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Andrew\Documents\Book\CMI 7th\Slide Set Project\CMI7 Slides Ch 9\9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7" y="3136055"/>
            <a:ext cx="11957191" cy="597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2"/>
          <p:cNvSpPr txBox="1">
            <a:spLocks noChangeArrowheads="1"/>
          </p:cNvSpPr>
          <p:nvPr/>
        </p:nvSpPr>
        <p:spPr bwMode="auto">
          <a:xfrm>
            <a:off x="357717" y="1791244"/>
            <a:ext cx="12085885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560" dirty="0"/>
              <a:t>A </a:t>
            </a:r>
            <a:r>
              <a:rPr lang="it-IT" sz="2560" dirty="0" err="1"/>
              <a:t>secreçao</a:t>
            </a:r>
            <a:r>
              <a:rPr lang="it-IT" sz="2560" dirty="0"/>
              <a:t> de citocinas pelo CD4+ </a:t>
            </a:r>
            <a:r>
              <a:rPr lang="it-IT" sz="2560" dirty="0" err="1"/>
              <a:t>stimula</a:t>
            </a:r>
            <a:r>
              <a:rPr lang="it-IT" sz="2560" dirty="0"/>
              <a:t> a </a:t>
            </a:r>
            <a:r>
              <a:rPr lang="it-IT" sz="2560" dirty="0" err="1"/>
              <a:t>diferenciaçao</a:t>
            </a:r>
            <a:r>
              <a:rPr lang="it-IT" sz="2560" dirty="0"/>
              <a:t> do CD8+ </a:t>
            </a:r>
            <a:r>
              <a:rPr lang="it-IT" sz="2560" dirty="0" err="1"/>
              <a:t>em</a:t>
            </a:r>
            <a:r>
              <a:rPr lang="it-IT" sz="2560" dirty="0"/>
              <a:t> </a:t>
            </a:r>
            <a:r>
              <a:rPr lang="it-IT" sz="2560" b="1" dirty="0">
                <a:solidFill>
                  <a:srgbClr val="FF0000"/>
                </a:solidFill>
              </a:rPr>
              <a:t>CTL</a:t>
            </a:r>
            <a:r>
              <a:rPr lang="it-IT" sz="2560" dirty="0"/>
              <a:t> (</a:t>
            </a:r>
            <a:r>
              <a:rPr lang="it-IT" sz="2560" b="1" dirty="0">
                <a:solidFill>
                  <a:srgbClr val="FF0000"/>
                </a:solidFill>
              </a:rPr>
              <a:t>linfocito </a:t>
            </a:r>
            <a:r>
              <a:rPr lang="it-IT" sz="2560" b="1" dirty="0" err="1">
                <a:solidFill>
                  <a:srgbClr val="FF0000"/>
                </a:solidFill>
              </a:rPr>
              <a:t>citotoxico</a:t>
            </a:r>
            <a:r>
              <a:rPr lang="it-IT" sz="2560" dirty="0"/>
              <a:t>) </a:t>
            </a:r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0" y="295292"/>
            <a:ext cx="13004800" cy="75081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Th1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ativa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T CD8+ a CTL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3" name="Object 2"/>
          <p:cNvGraphicFramePr>
            <a:graphicFrameLocks noChangeAspect="1"/>
          </p:cNvGraphicFramePr>
          <p:nvPr/>
        </p:nvGraphicFramePr>
        <p:xfrm>
          <a:off x="562187" y="2011681"/>
          <a:ext cx="11776569" cy="7577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Bitmap Image" r:id="rId3" imgW="5714286" imgH="3677163" progId="Paint.Picture">
                  <p:embed/>
                </p:oleObj>
              </mc:Choice>
              <mc:Fallback>
                <p:oleObj name="Bitmap Image" r:id="rId3" imgW="5714286" imgH="367716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187" y="2011681"/>
                        <a:ext cx="11776569" cy="7577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3"/>
          <p:cNvSpPr txBox="1">
            <a:spLocks/>
          </p:cNvSpPr>
          <p:nvPr/>
        </p:nvSpPr>
        <p:spPr>
          <a:xfrm>
            <a:off x="0" y="295292"/>
            <a:ext cx="13004800" cy="75081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Funcoes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efetoras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dos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T CD8+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1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ndrew\Documents\Book\CMI 7th\Slide Set Project\CMI7 Slides Ch 10\10-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91" y="1408854"/>
            <a:ext cx="11110525" cy="715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752417" y="6913235"/>
            <a:ext cx="3583093" cy="1815882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 err="1">
                <a:solidFill>
                  <a:srgbClr val="FF0000"/>
                </a:solidFill>
              </a:rPr>
              <a:t>Migraçao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das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celulas</a:t>
            </a:r>
            <a:r>
              <a:rPr lang="it-IT" sz="2800" b="1" dirty="0">
                <a:solidFill>
                  <a:srgbClr val="FF0000"/>
                </a:solidFill>
              </a:rPr>
              <a:t> T </a:t>
            </a:r>
            <a:r>
              <a:rPr lang="it-IT" sz="2800" b="1" dirty="0" err="1">
                <a:solidFill>
                  <a:srgbClr val="FF0000"/>
                </a:solidFill>
              </a:rPr>
              <a:t>efetoras</a:t>
            </a:r>
            <a:r>
              <a:rPr lang="it-IT" sz="2800" b="1" dirty="0">
                <a:solidFill>
                  <a:srgbClr val="FF0000"/>
                </a:solidFill>
              </a:rPr>
              <a:t> no </a:t>
            </a:r>
            <a:r>
              <a:rPr lang="it-IT" sz="2800" b="1" dirty="0" err="1">
                <a:solidFill>
                  <a:srgbClr val="FF0000"/>
                </a:solidFill>
              </a:rPr>
              <a:t>sitio</a:t>
            </a:r>
            <a:r>
              <a:rPr lang="it-IT" sz="2800" b="1" dirty="0">
                <a:solidFill>
                  <a:srgbClr val="FF0000"/>
                </a:solidFill>
              </a:rPr>
              <a:t> de </a:t>
            </a:r>
            <a:r>
              <a:rPr lang="it-IT" sz="2800" b="1" dirty="0" err="1">
                <a:solidFill>
                  <a:srgbClr val="FF0000"/>
                </a:solidFill>
              </a:rPr>
              <a:t>infecçao</a:t>
            </a:r>
            <a:r>
              <a:rPr lang="it-IT" sz="2800" b="1" dirty="0">
                <a:solidFill>
                  <a:srgbClr val="FF0000"/>
                </a:solidFill>
              </a:rPr>
              <a:t>/</a:t>
            </a:r>
            <a:r>
              <a:rPr lang="it-IT" sz="2800" b="1" dirty="0" err="1">
                <a:solidFill>
                  <a:srgbClr val="FF0000"/>
                </a:solidFill>
              </a:rPr>
              <a:t>dano</a:t>
            </a:r>
            <a:r>
              <a:rPr lang="it-IT" sz="2800" b="1" dirty="0">
                <a:solidFill>
                  <a:srgbClr val="FF0000"/>
                </a:solidFill>
              </a:rPr>
              <a:t>, </a:t>
            </a:r>
            <a:r>
              <a:rPr lang="it-IT" sz="2800" b="1" dirty="0" err="1">
                <a:solidFill>
                  <a:srgbClr val="FF0000"/>
                </a:solidFill>
              </a:rPr>
              <a:t>ativaçao</a:t>
            </a:r>
            <a:r>
              <a:rPr lang="it-IT" sz="2800" b="1" dirty="0">
                <a:solidFill>
                  <a:srgbClr val="FF0000"/>
                </a:solidFill>
              </a:rPr>
              <a:t> e </a:t>
            </a:r>
            <a:r>
              <a:rPr lang="it-IT" sz="2800" b="1" dirty="0" err="1">
                <a:solidFill>
                  <a:srgbClr val="FF0000"/>
                </a:solidFill>
              </a:rPr>
              <a:t>resoluçao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5" name="Titolo 3"/>
          <p:cNvSpPr txBox="1">
            <a:spLocks/>
          </p:cNvSpPr>
          <p:nvPr/>
        </p:nvSpPr>
        <p:spPr>
          <a:xfrm>
            <a:off x="214009" y="295291"/>
            <a:ext cx="12431948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Ativaçao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T e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migracao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2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408" t="15872" r="38244" b="24480"/>
          <a:stretch/>
        </p:blipFill>
        <p:spPr>
          <a:xfrm>
            <a:off x="2489704" y="1703815"/>
            <a:ext cx="7718156" cy="481333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49260" y="7790331"/>
            <a:ext cx="4585964" cy="1815882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Induz a morte </a:t>
            </a:r>
          </a:p>
          <a:p>
            <a:pPr algn="ctr"/>
            <a:r>
              <a:rPr lang="pt-BR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em </a:t>
            </a:r>
            <a:r>
              <a:rPr lang="pt-BR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celulas</a:t>
            </a:r>
            <a:r>
              <a:rPr lang="pt-BR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infectadas ou danificadas/transformadas</a:t>
            </a:r>
          </a:p>
          <a:p>
            <a:pPr algn="ctr"/>
            <a:r>
              <a:rPr lang="pt-BR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(imunidade celular)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122302" y="7790331"/>
            <a:ext cx="4215600" cy="1384995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Ajuda outras </a:t>
            </a:r>
            <a:r>
              <a:rPr lang="pt-BR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celulas</a:t>
            </a:r>
            <a:r>
              <a:rPr lang="pt-BR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algn="ctr"/>
            <a:r>
              <a:rPr lang="pt-BR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na </a:t>
            </a:r>
            <a:r>
              <a:rPr lang="pt-BR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funçao</a:t>
            </a:r>
            <a:r>
              <a:rPr lang="pt-BR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imunologica</a:t>
            </a:r>
            <a:endParaRPr lang="pt-BR" sz="28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pt-BR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(imunidade celular)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35493" y="7142006"/>
            <a:ext cx="3723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TCR:CD8/</a:t>
            </a:r>
            <a:r>
              <a:rPr lang="pt-BR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MHC-I:Ag</a:t>
            </a:r>
            <a:endParaRPr lang="pt-BR" sz="28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558200" y="7142006"/>
            <a:ext cx="3517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TCR:CD4/</a:t>
            </a:r>
            <a:r>
              <a:rPr lang="pt-BR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MHC-II:Ag</a:t>
            </a:r>
            <a:endParaRPr lang="pt-BR" sz="28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Parentesi graffa aperta 11"/>
          <p:cNvSpPr/>
          <p:nvPr/>
        </p:nvSpPr>
        <p:spPr>
          <a:xfrm rot="5400000">
            <a:off x="5932080" y="-2791734"/>
            <a:ext cx="833405" cy="890979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5404"/>
          </a:p>
        </p:txBody>
      </p:sp>
      <p:sp>
        <p:nvSpPr>
          <p:cNvPr id="14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T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979546" y="2027611"/>
            <a:ext cx="9509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TCR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9609528" y="2165273"/>
            <a:ext cx="9509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>
                <a:solidFill>
                  <a:schemeClr val="tx1"/>
                </a:solidFill>
              </a:rPr>
              <a:t>TCR</a:t>
            </a:r>
            <a:endParaRPr lang="pt-BR">
              <a:solidFill>
                <a:schemeClr val="tx1"/>
              </a:solidFill>
            </a:endParaRP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 rotWithShape="1">
          <a:blip r:embed="rId3">
            <a:lum bright="-6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6" t="16066" r="63085" b="20306"/>
          <a:stretch/>
        </p:blipFill>
        <p:spPr bwMode="auto">
          <a:xfrm rot="18016075">
            <a:off x="2663941" y="2548163"/>
            <a:ext cx="435687" cy="78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 rotWithShape="1">
          <a:blip r:embed="rId3">
            <a:lum bright="-6000" contras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6" t="16066" r="63085" b="20306"/>
          <a:stretch/>
        </p:blipFill>
        <p:spPr bwMode="auto">
          <a:xfrm rot="3583925" flipH="1">
            <a:off x="9815177" y="2689312"/>
            <a:ext cx="435687" cy="78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80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drew\Documents\Book\CMI 7th\Slide Set Project\CMI7 Slides Ch 10\10-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09" y="2210117"/>
            <a:ext cx="10880230" cy="748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3"/>
          <p:cNvSpPr txBox="1">
            <a:spLocks/>
          </p:cNvSpPr>
          <p:nvPr/>
        </p:nvSpPr>
        <p:spPr>
          <a:xfrm>
            <a:off x="214009" y="295291"/>
            <a:ext cx="12431948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Funçao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efetora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dos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T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7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http://s3.amazonaws.com/magoo/ABAAAfJa8AA-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4243" y="1968779"/>
            <a:ext cx="9487778" cy="7516533"/>
          </a:xfrm>
          <a:prstGeom prst="rect">
            <a:avLst/>
          </a:prstGeom>
          <a:noFill/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Cinetica da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ativaçao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5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w\Documents\Books\Slide Set Project\CMI7 Slides Ch 9\9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75" y="1961285"/>
            <a:ext cx="7469298" cy="460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Andrew\Documents\Books\CMI7\Slide Set Project\CMI7 Slides Ch 9\9-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" y="6058364"/>
            <a:ext cx="7486032" cy="33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526514" y="7389713"/>
            <a:ext cx="5813769" cy="16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13" b="1" dirty="0" err="1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</a:rPr>
              <a:t>Expressao</a:t>
            </a:r>
            <a:r>
              <a:rPr lang="it-IT" sz="3413" b="1" dirty="0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</a:rPr>
              <a:t> de </a:t>
            </a:r>
            <a:r>
              <a:rPr lang="it-IT" sz="3413" b="1" dirty="0" err="1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</a:rPr>
              <a:t>moleculas</a:t>
            </a:r>
            <a:r>
              <a:rPr lang="it-IT" sz="3413" b="1" dirty="0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sz="3413" b="1" dirty="0" err="1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</a:rPr>
              <a:t>costimulatoras</a:t>
            </a:r>
            <a:r>
              <a:rPr lang="it-IT" sz="3413" b="1" dirty="0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</a:rPr>
              <a:t> “</a:t>
            </a:r>
            <a:r>
              <a:rPr lang="it-IT" sz="3413" b="1" dirty="0" err="1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</a:rPr>
              <a:t>inibidoras</a:t>
            </a:r>
            <a:r>
              <a:rPr lang="it-IT" sz="3413" b="1" dirty="0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</a:rPr>
              <a:t>” </a:t>
            </a:r>
          </a:p>
          <a:p>
            <a:pPr algn="ctr"/>
            <a:r>
              <a:rPr lang="it-IT" sz="3413" b="1" dirty="0" smtClean="0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</a:rPr>
              <a:t>(i.e.: CTLA-4)</a:t>
            </a:r>
            <a:endParaRPr lang="it-IT" sz="3413" b="1" dirty="0">
              <a:solidFill>
                <a:srgbClr val="0432F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16540" y="2386430"/>
            <a:ext cx="4966229" cy="16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13" b="1" dirty="0" err="1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Apos</a:t>
            </a:r>
            <a:r>
              <a:rPr lang="it-IT" sz="3413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a </a:t>
            </a:r>
            <a:r>
              <a:rPr lang="it-IT" sz="3413" b="1" dirty="0" err="1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eliminaçao</a:t>
            </a:r>
            <a:r>
              <a:rPr lang="it-IT" sz="3413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do</a:t>
            </a:r>
          </a:p>
          <a:p>
            <a:pPr algn="ctr"/>
            <a:r>
              <a:rPr lang="it-IT" sz="3413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patogeno/</a:t>
            </a:r>
            <a:r>
              <a:rPr lang="it-IT" sz="3413" b="1" dirty="0" err="1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dano</a:t>
            </a:r>
            <a:endParaRPr lang="it-IT" sz="3413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3413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muda o microambiente </a:t>
            </a:r>
          </a:p>
        </p:txBody>
      </p:sp>
      <p:sp>
        <p:nvSpPr>
          <p:cNvPr id="8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Disativaçao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do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T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Memoria 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07793" y="5721485"/>
            <a:ext cx="122795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Apoptose =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Contracao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do numero dos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linfocitos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Polarizacao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do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linfocito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(90%)</a:t>
            </a:r>
          </a:p>
          <a:p>
            <a:pPr marL="457200" indent="-457200" algn="l">
              <a:buFontTx/>
              <a:buChar char="-"/>
            </a:pP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Geracao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linfocitos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memoria (mais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facil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rapida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ativacao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por APC numa secunda 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infeçcao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457200" indent="-457200" algn="l">
              <a:buFontTx/>
              <a:buChar char="-"/>
            </a:pPr>
            <a:endParaRPr lang="pt-BR" sz="2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519078" y="1381328"/>
            <a:ext cx="11776684" cy="3250660"/>
            <a:chOff x="207793" y="1658566"/>
            <a:chExt cx="10888761" cy="289560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793" y="1658566"/>
              <a:ext cx="8547100" cy="2895600"/>
            </a:xfrm>
            <a:prstGeom prst="rect">
              <a:avLst/>
            </a:prstGeom>
          </p:spPr>
        </p:pic>
        <p:cxnSp>
          <p:nvCxnSpPr>
            <p:cNvPr id="5" name="Connettore 2 4"/>
            <p:cNvCxnSpPr/>
            <p:nvPr/>
          </p:nvCxnSpPr>
          <p:spPr>
            <a:xfrm flipV="1">
              <a:off x="8599253" y="2937753"/>
              <a:ext cx="856032" cy="680936"/>
            </a:xfrm>
            <a:prstGeom prst="straightConnector1">
              <a:avLst/>
            </a:prstGeom>
            <a:ln w="50800"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>
              <a:off x="8599253" y="3693267"/>
              <a:ext cx="878730" cy="509081"/>
            </a:xfrm>
            <a:prstGeom prst="straightConnector1">
              <a:avLst/>
            </a:prstGeom>
            <a:ln w="50800"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orta 18"/>
            <p:cNvSpPr/>
            <p:nvPr/>
          </p:nvSpPr>
          <p:spPr>
            <a:xfrm>
              <a:off x="9630383" y="2451370"/>
              <a:ext cx="275617" cy="299734"/>
            </a:xfrm>
            <a:prstGeom prst="pie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3" name="Torta 22"/>
            <p:cNvSpPr/>
            <p:nvPr/>
          </p:nvSpPr>
          <p:spPr>
            <a:xfrm>
              <a:off x="9529864" y="2759412"/>
              <a:ext cx="275617" cy="299734"/>
            </a:xfrm>
            <a:prstGeom prst="pie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4" name="Torta 23"/>
            <p:cNvSpPr/>
            <p:nvPr/>
          </p:nvSpPr>
          <p:spPr>
            <a:xfrm>
              <a:off x="9876817" y="2619983"/>
              <a:ext cx="275617" cy="299734"/>
            </a:xfrm>
            <a:prstGeom prst="pie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9977337" y="2201127"/>
              <a:ext cx="11192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smtClean="0">
                  <a:solidFill>
                    <a:schemeClr val="tx1"/>
                  </a:solidFill>
                </a:rPr>
                <a:t>apoptose</a:t>
              </a:r>
              <a:endParaRPr lang="pt-BR" sz="2000">
                <a:solidFill>
                  <a:schemeClr val="tx1"/>
                </a:solidFill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9802277" y="4034718"/>
              <a:ext cx="1268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err="1" smtClean="0">
                  <a:solidFill>
                    <a:schemeClr val="tx1"/>
                  </a:solidFill>
                </a:rPr>
                <a:t>T</a:t>
              </a:r>
              <a:r>
                <a:rPr lang="pt-BR" sz="2000" dirty="0" smtClean="0">
                  <a:solidFill>
                    <a:schemeClr val="tx1"/>
                  </a:solidFill>
                </a:rPr>
                <a:t> memoria</a:t>
              </a:r>
              <a:endParaRPr lang="pt-BR" sz="2000" dirty="0">
                <a:solidFill>
                  <a:schemeClr val="tx1"/>
                </a:solidFill>
              </a:endParaRPr>
            </a:p>
          </p:txBody>
        </p:sp>
        <p:sp>
          <p:nvSpPr>
            <p:cNvPr id="27" name="Ovale 26"/>
            <p:cNvSpPr/>
            <p:nvPr/>
          </p:nvSpPr>
          <p:spPr>
            <a:xfrm>
              <a:off x="9630383" y="3833679"/>
              <a:ext cx="214009" cy="232481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Ovale 27"/>
            <p:cNvSpPr/>
            <p:nvPr/>
          </p:nvSpPr>
          <p:spPr>
            <a:xfrm>
              <a:off x="9588230" y="4258453"/>
              <a:ext cx="214009" cy="232481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345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237"/>
            <a:ext cx="12529225" cy="348506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45" y="4256793"/>
            <a:ext cx="9738333" cy="5496807"/>
          </a:xfrm>
          <a:prstGeom prst="rect">
            <a:avLst/>
          </a:prstGeom>
        </p:spPr>
      </p:pic>
      <p:sp>
        <p:nvSpPr>
          <p:cNvPr id="4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APC &amp;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T CD4+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0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w\Documents\Book\CMI 7th\Slide Set Project\CMI7 Slides Ch 2\2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4" y="1867521"/>
            <a:ext cx="12365850" cy="563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524047" y="7705500"/>
            <a:ext cx="5355953" cy="1143005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pt-BR" sz="2276" b="1" dirty="0" err="1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</a:rPr>
              <a:t>Formaçao</a:t>
            </a:r>
            <a:r>
              <a:rPr lang="pt-BR" sz="2276" b="1" dirty="0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</a:rPr>
              <a:t> do receptor</a:t>
            </a:r>
          </a:p>
          <a:p>
            <a:r>
              <a:rPr lang="pt-BR" sz="2276" b="1" dirty="0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elevada especificidade de cada clone</a:t>
            </a:r>
          </a:p>
          <a:p>
            <a:r>
              <a:rPr lang="pt-BR" sz="2276" b="1" dirty="0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</a:t>
            </a:r>
            <a:r>
              <a:rPr lang="pt-BR" sz="2276" b="1" dirty="0" err="1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tolerancia</a:t>
            </a:r>
            <a:r>
              <a:rPr lang="pt-BR" sz="2276" b="1" dirty="0">
                <a:solidFill>
                  <a:srgbClr val="0432FF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 a “self”</a:t>
            </a:r>
            <a:endParaRPr lang="pt-BR" sz="2276" b="1" dirty="0">
              <a:solidFill>
                <a:srgbClr val="0432F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Desenvolvimento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T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61654" y="5176434"/>
            <a:ext cx="3375333" cy="2324243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60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81" y="2790015"/>
            <a:ext cx="10827845" cy="506031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037357" y="4366707"/>
            <a:ext cx="1516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smtClean="0">
                <a:solidFill>
                  <a:schemeClr val="accent6"/>
                </a:solidFill>
              </a:rPr>
              <a:t>RAG-1/-2</a:t>
            </a:r>
            <a:endParaRPr lang="pt-BR" sz="2800">
              <a:solidFill>
                <a:schemeClr val="accent6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205460" y="4494461"/>
            <a:ext cx="1516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smtClean="0">
                <a:solidFill>
                  <a:schemeClr val="accent6"/>
                </a:solidFill>
              </a:rPr>
              <a:t>RAG-1/-2</a:t>
            </a:r>
            <a:endParaRPr lang="pt-BR" sz="2800">
              <a:solidFill>
                <a:schemeClr val="accent6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15420" y="8299872"/>
            <a:ext cx="71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 smtClean="0">
                <a:solidFill>
                  <a:schemeClr val="accent6"/>
                </a:solidFill>
              </a:rPr>
              <a:t>TdT</a:t>
            </a:r>
            <a:endParaRPr lang="pt-BR" sz="2800" dirty="0">
              <a:solidFill>
                <a:schemeClr val="accent6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957208" y="8401026"/>
            <a:ext cx="7723762" cy="25658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sellaDiTesto 8"/>
          <p:cNvSpPr txBox="1"/>
          <p:nvPr/>
        </p:nvSpPr>
        <p:spPr>
          <a:xfrm>
            <a:off x="2089773" y="8823092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 smtClean="0">
                <a:solidFill>
                  <a:schemeClr val="accent6"/>
                </a:solidFill>
              </a:rPr>
              <a:t>pT</a:t>
            </a:r>
            <a:r>
              <a:rPr lang="pt-BR" sz="2800" dirty="0" smtClean="0">
                <a:solidFill>
                  <a:schemeClr val="accent6"/>
                </a:solidFill>
              </a:rPr>
              <a:t>𝝰</a:t>
            </a:r>
            <a:endParaRPr lang="pt-BR" sz="2800" dirty="0">
              <a:solidFill>
                <a:schemeClr val="accent6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474723" y="8956407"/>
            <a:ext cx="5564222" cy="25190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sellaDiTesto 10"/>
          <p:cNvSpPr txBox="1"/>
          <p:nvPr/>
        </p:nvSpPr>
        <p:spPr>
          <a:xfrm>
            <a:off x="1742568" y="1442948"/>
            <a:ext cx="9967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3200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Desenvolvimento do </a:t>
            </a:r>
            <a:r>
              <a:rPr lang="pt-BR" sz="3200" i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linfocito</a:t>
            </a:r>
            <a:r>
              <a:rPr lang="pt-BR" sz="3200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3200" i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pt-BR" sz="3200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pt-BR" sz="3200" i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Construçao</a:t>
            </a:r>
            <a:r>
              <a:rPr lang="pt-BR" sz="3200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3200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do TCR</a:t>
            </a:r>
            <a:endParaRPr lang="pt-BR" sz="3200" i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951742" y="2451461"/>
            <a:ext cx="1175322" cy="67710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pt-BR" smtClean="0">
                <a:solidFill>
                  <a:schemeClr val="tx1"/>
                </a:solidFill>
              </a:rPr>
              <a:t>TIMO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9439" y="5062303"/>
            <a:ext cx="167330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Precursor do  </a:t>
            </a:r>
            <a:r>
              <a:rPr lang="pt-BR" sz="20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linfocito</a:t>
            </a:r>
            <a:r>
              <a:rPr lang="pt-BR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endParaRPr lang="pt-BR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60971" y="2790015"/>
            <a:ext cx="1645648" cy="5060310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sellaDiTesto 11"/>
          <p:cNvSpPr txBox="1"/>
          <p:nvPr/>
        </p:nvSpPr>
        <p:spPr>
          <a:xfrm>
            <a:off x="627970" y="2451461"/>
            <a:ext cx="816250" cy="677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MO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640321" y="6906638"/>
            <a:ext cx="463620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Timocitos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duplos negativos (DN)</a:t>
            </a:r>
          </a:p>
          <a:p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CD4- CD8- </a:t>
            </a:r>
            <a:endParaRPr lang="pt-BR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Desenvolvimento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T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/>
          <p:cNvGrpSpPr/>
          <p:nvPr/>
        </p:nvGrpSpPr>
        <p:grpSpPr>
          <a:xfrm>
            <a:off x="154635" y="2250882"/>
            <a:ext cx="8754529" cy="4869167"/>
            <a:chOff x="154635" y="1339951"/>
            <a:chExt cx="8754529" cy="4869167"/>
          </a:xfrm>
        </p:grpSpPr>
        <p:pic>
          <p:nvPicPr>
            <p:cNvPr id="4" name="Picture 2" descr="C:\Users\Andrew\Documents\Book\CMI 7th\Slide Set Project\CMI7 Slides Ch 2\2-05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22" r="63319"/>
            <a:stretch/>
          </p:blipFill>
          <p:spPr bwMode="auto">
            <a:xfrm>
              <a:off x="310276" y="1649425"/>
              <a:ext cx="4535838" cy="379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1634097" y="1649425"/>
              <a:ext cx="3493264" cy="126188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srgbClr val="0432FF"/>
                  </a:solidFill>
                </a:rPr>
                <a:t>Desenvolvimento</a:t>
              </a:r>
            </a:p>
            <a:p>
              <a:r>
                <a:rPr lang="pt-BR" dirty="0">
                  <a:solidFill>
                    <a:srgbClr val="0432FF"/>
                  </a:solidFill>
                </a:rPr>
                <a:t>d</a:t>
              </a:r>
              <a:r>
                <a:rPr lang="pt-BR" dirty="0" smtClean="0">
                  <a:solidFill>
                    <a:srgbClr val="0432FF"/>
                  </a:solidFill>
                </a:rPr>
                <a:t>o </a:t>
              </a:r>
              <a:r>
                <a:rPr lang="pt-BR" dirty="0" err="1" smtClean="0">
                  <a:solidFill>
                    <a:srgbClr val="0432FF"/>
                  </a:solidFill>
                </a:rPr>
                <a:t>linfocito</a:t>
              </a:r>
              <a:r>
                <a:rPr lang="pt-BR" dirty="0" smtClean="0">
                  <a:solidFill>
                    <a:srgbClr val="0432FF"/>
                  </a:solidFill>
                </a:rPr>
                <a:t> </a:t>
              </a:r>
              <a:r>
                <a:rPr lang="pt-BR" dirty="0" err="1" smtClean="0">
                  <a:solidFill>
                    <a:srgbClr val="0432FF"/>
                  </a:solidFill>
                </a:rPr>
                <a:t>T</a:t>
              </a:r>
              <a:endParaRPr lang="pt-BR" dirty="0">
                <a:solidFill>
                  <a:srgbClr val="0432FF"/>
                </a:solidFill>
              </a:endParaRP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154635" y="1785611"/>
              <a:ext cx="144055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smtClean="0">
                  <a:solidFill>
                    <a:schemeClr val="tx1"/>
                  </a:solidFill>
                </a:rPr>
                <a:t>Precursor linfoide</a:t>
              </a:r>
              <a:endParaRPr lang="pt-BR" sz="2000">
                <a:solidFill>
                  <a:schemeClr val="tx1"/>
                </a:solidFill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310276" y="5136665"/>
              <a:ext cx="144055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 smtClean="0">
                  <a:solidFill>
                    <a:schemeClr val="tx1"/>
                  </a:solidFill>
                </a:rPr>
                <a:t>Medula </a:t>
              </a:r>
              <a:r>
                <a:rPr lang="pt-BR" sz="2000" dirty="0" err="1" smtClean="0">
                  <a:solidFill>
                    <a:schemeClr val="tx1"/>
                  </a:solidFill>
                </a:rPr>
                <a:t>Ossea</a:t>
              </a:r>
              <a:endParaRPr lang="pt-BR" sz="2000" dirty="0">
                <a:solidFill>
                  <a:schemeClr val="tx1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3405562" y="4428779"/>
              <a:ext cx="144055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 smtClean="0">
                  <a:solidFill>
                    <a:schemeClr val="tx1"/>
                  </a:solidFill>
                </a:rPr>
                <a:t>Timo</a:t>
              </a:r>
              <a:endParaRPr lang="pt-BR" sz="2000" dirty="0">
                <a:solidFill>
                  <a:schemeClr val="tx1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1348774" y="3516155"/>
              <a:ext cx="1673306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Precursor do  </a:t>
              </a:r>
              <a:r>
                <a:rPr lang="pt-BR" sz="2000" b="1" dirty="0" err="1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linfocito</a:t>
              </a:r>
              <a:r>
                <a:rPr lang="pt-BR" sz="2000" b="1" dirty="0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pt-BR" sz="2000" b="1" dirty="0" err="1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T</a:t>
              </a:r>
              <a:endParaRPr lang="pt-BR" sz="20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073940" y="4844792"/>
              <a:ext cx="2539138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err="1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Timocito</a:t>
              </a:r>
              <a:r>
                <a:rPr lang="pt-BR" sz="2000" b="1" dirty="0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(DN)</a:t>
              </a:r>
            </a:p>
            <a:p>
              <a:r>
                <a:rPr lang="pt-BR" sz="2000" dirty="0" err="1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Subcapsular</a:t>
              </a:r>
              <a:r>
                <a:rPr lang="pt-BR" sz="2000" dirty="0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pt-BR" sz="2000" dirty="0" err="1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cortex</a:t>
              </a:r>
              <a:endParaRPr lang="pt-BR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6370026" y="1339951"/>
              <a:ext cx="2539138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err="1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Timocito</a:t>
              </a:r>
              <a:r>
                <a:rPr lang="pt-BR" sz="2000" b="1" dirty="0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(DP)</a:t>
              </a:r>
            </a:p>
            <a:p>
              <a:r>
                <a:rPr lang="pt-BR" sz="2000" dirty="0" err="1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Cortex</a:t>
              </a:r>
              <a:endParaRPr lang="pt-BR" sz="2000" dirty="0" smtClean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pt-BR" sz="2000" dirty="0" smtClean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TCR, CD4+, CD8+</a:t>
              </a:r>
              <a:endParaRPr lang="pt-BR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5" name="Connettore 2 14"/>
            <p:cNvCxnSpPr/>
            <p:nvPr/>
          </p:nvCxnSpPr>
          <p:spPr>
            <a:xfrm flipV="1">
              <a:off x="5330757" y="2493497"/>
              <a:ext cx="1731524" cy="26431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/>
            <p:cNvSpPr txBox="1"/>
            <p:nvPr/>
          </p:nvSpPr>
          <p:spPr>
            <a:xfrm>
              <a:off x="5763853" y="4577902"/>
              <a:ext cx="2539138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 err="1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Recombinacao</a:t>
              </a:r>
              <a:r>
                <a:rPr lang="pt-BR" sz="20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cadeia </a:t>
              </a:r>
              <a:r>
                <a:rPr lang="pt-BR" sz="2000" b="1" dirty="0" err="1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ß</a:t>
              </a:r>
              <a:r>
                <a:rPr lang="pt-BR" sz="2000" b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do TCR</a:t>
              </a:r>
            </a:p>
            <a:p>
              <a:r>
                <a:rPr lang="pt-BR" sz="2000" dirty="0" err="1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Expressao</a:t>
              </a:r>
              <a:r>
                <a:rPr lang="pt-BR" sz="20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da </a:t>
              </a:r>
              <a:r>
                <a:rPr lang="pt-BR" sz="2000" b="1" dirty="0" err="1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pT</a:t>
              </a:r>
              <a:r>
                <a:rPr lang="pt-BR" sz="2000" b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𝝰</a:t>
              </a:r>
            </a:p>
            <a:p>
              <a:r>
                <a:rPr lang="pt-BR" sz="2000" b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=</a:t>
              </a:r>
              <a:r>
                <a:rPr lang="pt-BR" sz="2000" b="1" dirty="0" err="1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preTCR</a:t>
              </a:r>
              <a:endParaRPr lang="pt-BR" sz="20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pt-BR" sz="2000" b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(</a:t>
              </a:r>
              <a:r>
                <a:rPr lang="pt-BR" sz="2000" b="1" dirty="0" err="1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pre</a:t>
              </a:r>
              <a:r>
                <a:rPr lang="pt-BR" sz="2000" b="1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-</a:t>
              </a:r>
              <a:r>
                <a:rPr lang="pt-BR" sz="2000" b="1" dirty="0" err="1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linfocito</a:t>
              </a:r>
              <a:r>
                <a:rPr lang="pt-BR" sz="2000" b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pt-BR" sz="2000" b="1" dirty="0" err="1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T</a:t>
              </a:r>
              <a:r>
                <a:rPr lang="pt-BR" sz="2000" b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) </a:t>
              </a:r>
              <a:endParaRPr lang="pt-BR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6440658" y="3593975"/>
              <a:ext cx="233231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b="1" dirty="0" err="1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Recombinacao</a:t>
              </a:r>
              <a:r>
                <a:rPr lang="pt-BR" sz="2000" b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cadeia </a:t>
              </a:r>
              <a:r>
                <a:rPr lang="pt-BR" sz="2000" b="1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𝝰</a:t>
              </a:r>
              <a:r>
                <a:rPr lang="pt-BR" sz="2000" b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do TCR </a:t>
              </a:r>
              <a:endParaRPr lang="pt-BR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6963263" y="2693530"/>
              <a:ext cx="180971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b="1" dirty="0" err="1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Expressao</a:t>
              </a:r>
              <a:r>
                <a:rPr lang="pt-BR" sz="2000" b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r>
                <a:rPr lang="pt-BR" sz="2000" b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CD4 e CD8</a:t>
              </a:r>
              <a:endParaRPr lang="pt-BR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5208992" y="7684958"/>
            <a:ext cx="33970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>
                <a:solidFill>
                  <a:srgbClr val="00B050"/>
                </a:solidFill>
              </a:rPr>
              <a:t>Ag-</a:t>
            </a:r>
            <a:r>
              <a:rPr lang="pt-BR" dirty="0" err="1" smtClean="0">
                <a:solidFill>
                  <a:srgbClr val="00B050"/>
                </a:solidFill>
              </a:rPr>
              <a:t>indipendente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398214" y="6540035"/>
            <a:ext cx="1781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Sem TCR</a:t>
            </a:r>
            <a:endParaRPr lang="pt-BR" sz="2800" b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7022675" y="1695295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Com TCR</a:t>
            </a:r>
            <a:endParaRPr lang="pt-BR" sz="2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uppo 36"/>
          <p:cNvGrpSpPr/>
          <p:nvPr/>
        </p:nvGrpSpPr>
        <p:grpSpPr>
          <a:xfrm>
            <a:off x="9305779" y="2152338"/>
            <a:ext cx="3549464" cy="3545547"/>
            <a:chOff x="817101" y="3022007"/>
            <a:chExt cx="3549464" cy="3545547"/>
          </a:xfrm>
        </p:grpSpPr>
        <p:grpSp>
          <p:nvGrpSpPr>
            <p:cNvPr id="38" name="Gruppo 37"/>
            <p:cNvGrpSpPr/>
            <p:nvPr/>
          </p:nvGrpSpPr>
          <p:grpSpPr>
            <a:xfrm>
              <a:off x="817101" y="3022007"/>
              <a:ext cx="3549464" cy="3545547"/>
              <a:chOff x="9358939" y="3266545"/>
              <a:chExt cx="3549464" cy="3545547"/>
            </a:xfrm>
          </p:grpSpPr>
          <p:pic>
            <p:nvPicPr>
              <p:cNvPr id="40" name="Immagine 39"/>
              <p:cNvPicPr>
                <a:picLocks noChangeAspect="1"/>
              </p:cNvPicPr>
              <p:nvPr/>
            </p:nvPicPr>
            <p:blipFill rotWithShape="1">
              <a:blip r:embed="rId3"/>
              <a:srcRect r="27871"/>
              <a:stretch/>
            </p:blipFill>
            <p:spPr>
              <a:xfrm>
                <a:off x="9358939" y="3266545"/>
                <a:ext cx="3549464" cy="3545547"/>
              </a:xfrm>
              <a:prstGeom prst="rect">
                <a:avLst/>
              </a:prstGeom>
            </p:spPr>
          </p:pic>
          <p:sp>
            <p:nvSpPr>
              <p:cNvPr id="41" name="CasellaDiTesto 40"/>
              <p:cNvSpPr txBox="1"/>
              <p:nvPr/>
            </p:nvSpPr>
            <p:spPr>
              <a:xfrm>
                <a:off x="9358939" y="4613392"/>
                <a:ext cx="1056850" cy="369332"/>
              </a:xfrm>
              <a:prstGeom prst="rect">
                <a:avLst/>
              </a:prstGeom>
              <a:solidFill>
                <a:srgbClr val="FDF1DF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1800" b="1" i="1" dirty="0" err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C</a:t>
                </a:r>
                <a:r>
                  <a:rPr lang="pt-BR" sz="1800" b="1" i="1" dirty="0" err="1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ortex</a:t>
                </a:r>
                <a:endParaRPr lang="pt-BR" sz="1800" i="1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Parentesi graffa aperta 41"/>
              <p:cNvSpPr/>
              <p:nvPr/>
            </p:nvSpPr>
            <p:spPr>
              <a:xfrm>
                <a:off x="10316771" y="4609543"/>
                <a:ext cx="442020" cy="833206"/>
              </a:xfrm>
              <a:prstGeom prst="leftBrac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CasellaDiTesto 42"/>
              <p:cNvSpPr txBox="1"/>
              <p:nvPr/>
            </p:nvSpPr>
            <p:spPr>
              <a:xfrm>
                <a:off x="9358939" y="5568434"/>
                <a:ext cx="1081316" cy="1200329"/>
              </a:xfrm>
              <a:prstGeom prst="rect">
                <a:avLst/>
              </a:prstGeom>
              <a:solidFill>
                <a:srgbClr val="FDF1DF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endParaRPr lang="pt-BR" sz="1800" b="1" i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algn="l"/>
                <a:r>
                  <a:rPr lang="pt-BR" sz="1800" b="1" i="1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Medula</a:t>
                </a:r>
              </a:p>
              <a:p>
                <a:pPr algn="l"/>
                <a:endParaRPr lang="pt-BR" sz="1800" b="1" i="1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algn="l"/>
                <a:endParaRPr lang="pt-BR" sz="1800" b="1" i="1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" name="Parentesi graffa aperta 43"/>
              <p:cNvSpPr/>
              <p:nvPr/>
            </p:nvSpPr>
            <p:spPr>
              <a:xfrm>
                <a:off x="10332986" y="5656890"/>
                <a:ext cx="442020" cy="833206"/>
              </a:xfrm>
              <a:prstGeom prst="leftBrac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CasellaDiTesto 44"/>
              <p:cNvSpPr txBox="1"/>
              <p:nvPr/>
            </p:nvSpPr>
            <p:spPr>
              <a:xfrm>
                <a:off x="11989921" y="4396246"/>
                <a:ext cx="683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2800" b="1" dirty="0" smtClean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DP</a:t>
                </a:r>
                <a:endParaRPr lang="pt-BR" sz="28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39" name="CasellaDiTesto 38"/>
            <p:cNvSpPr txBox="1"/>
            <p:nvPr/>
          </p:nvSpPr>
          <p:spPr>
            <a:xfrm>
              <a:off x="3162052" y="3506438"/>
              <a:ext cx="70403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800" b="1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DN</a:t>
              </a:r>
              <a:endParaRPr lang="pt-BR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6" name="CasellaDiTesto 45"/>
          <p:cNvSpPr txBox="1"/>
          <p:nvPr/>
        </p:nvSpPr>
        <p:spPr>
          <a:xfrm>
            <a:off x="9305779" y="2853915"/>
            <a:ext cx="1209250" cy="646331"/>
          </a:xfrm>
          <a:prstGeom prst="rect">
            <a:avLst/>
          </a:prstGeom>
          <a:solidFill>
            <a:srgbClr val="FDF1DF"/>
          </a:solidFill>
        </p:spPr>
        <p:txBody>
          <a:bodyPr wrap="square" rtlCol="0">
            <a:spAutoFit/>
          </a:bodyPr>
          <a:lstStyle/>
          <a:p>
            <a:r>
              <a:rPr lang="pt-BR" sz="1800" b="1" i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Sub capsular</a:t>
            </a:r>
            <a:endParaRPr lang="pt-BR" sz="1800" i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Parentesi graffa aperta 46"/>
          <p:cNvSpPr/>
          <p:nvPr/>
        </p:nvSpPr>
        <p:spPr>
          <a:xfrm>
            <a:off x="10330896" y="2931734"/>
            <a:ext cx="315884" cy="437917"/>
          </a:xfrm>
          <a:prstGeom prst="leftBrac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Desenvolvimento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T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/>
          <p:cNvGrpSpPr/>
          <p:nvPr/>
        </p:nvGrpSpPr>
        <p:grpSpPr>
          <a:xfrm>
            <a:off x="8753521" y="7646"/>
            <a:ext cx="4095636" cy="9643509"/>
            <a:chOff x="6555070" y="0"/>
            <a:chExt cx="4095636" cy="9643509"/>
          </a:xfrm>
        </p:grpSpPr>
        <p:grpSp>
          <p:nvGrpSpPr>
            <p:cNvPr id="19" name="Gruppo 18"/>
            <p:cNvGrpSpPr/>
            <p:nvPr/>
          </p:nvGrpSpPr>
          <p:grpSpPr>
            <a:xfrm>
              <a:off x="6555070" y="0"/>
              <a:ext cx="4095636" cy="9643509"/>
              <a:chOff x="4531717" y="0"/>
              <a:chExt cx="4095636" cy="9643509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31717" y="0"/>
                <a:ext cx="4095636" cy="9643509"/>
              </a:xfrm>
              <a:prstGeom prst="rect">
                <a:avLst/>
              </a:prstGeom>
            </p:spPr>
          </p:pic>
          <p:sp>
            <p:nvSpPr>
              <p:cNvPr id="3" name="CasellaDiTesto 2"/>
              <p:cNvSpPr txBox="1"/>
              <p:nvPr/>
            </p:nvSpPr>
            <p:spPr>
              <a:xfrm>
                <a:off x="4590082" y="95769"/>
                <a:ext cx="1363245" cy="3972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2000" b="1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CORTEX</a:t>
                </a:r>
                <a:endParaRPr lang="pt-BR" sz="2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" name="CasellaDiTesto 3"/>
              <p:cNvSpPr txBox="1"/>
              <p:nvPr/>
            </p:nvSpPr>
            <p:spPr>
              <a:xfrm>
                <a:off x="4531717" y="4955961"/>
                <a:ext cx="1363245" cy="3972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2000" b="1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MEDULA</a:t>
                </a:r>
                <a:endParaRPr lang="pt-BR" sz="2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" name="CasellaDiTesto 4"/>
              <p:cNvSpPr txBox="1"/>
              <p:nvPr/>
            </p:nvSpPr>
            <p:spPr>
              <a:xfrm>
                <a:off x="5389123" y="778436"/>
                <a:ext cx="6665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b="1" smtClean="0">
                    <a:solidFill>
                      <a:schemeClr val="accent6"/>
                    </a:solidFill>
                    <a:latin typeface="Arial" charset="0"/>
                    <a:ea typeface="Arial" charset="0"/>
                    <a:cs typeface="Arial" charset="0"/>
                  </a:rPr>
                  <a:t>DP</a:t>
                </a:r>
                <a:endParaRPr lang="pt-BR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0" name="CasellaDiTesto 19"/>
            <p:cNvSpPr txBox="1"/>
            <p:nvPr/>
          </p:nvSpPr>
          <p:spPr>
            <a:xfrm>
              <a:off x="7412535" y="863271"/>
              <a:ext cx="6832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800" b="1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endParaRPr lang="pt-BR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CasellaDiTesto 24"/>
          <p:cNvSpPr txBox="1"/>
          <p:nvPr/>
        </p:nvSpPr>
        <p:spPr>
          <a:xfrm>
            <a:off x="11291319" y="3890098"/>
            <a:ext cx="6623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pt-BR" sz="2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endParaRPr lang="pt-BR" sz="28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Freccia circolare a sinistra 22"/>
          <p:cNvSpPr/>
          <p:nvPr/>
        </p:nvSpPr>
        <p:spPr>
          <a:xfrm>
            <a:off x="4473202" y="3094085"/>
            <a:ext cx="731520" cy="1216152"/>
          </a:xfrm>
          <a:prstGeom prst="curved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245176" y="2966494"/>
            <a:ext cx="1728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err="1" smtClean="0">
                <a:solidFill>
                  <a:schemeClr val="tx1"/>
                </a:solidFill>
              </a:rPr>
              <a:t>Seleçao</a:t>
            </a:r>
            <a:r>
              <a:rPr lang="pt-BR" sz="3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pt-BR" sz="3600" dirty="0" smtClean="0">
                <a:solidFill>
                  <a:schemeClr val="tx1"/>
                </a:solidFill>
              </a:rPr>
              <a:t>positiva</a:t>
            </a:r>
            <a:endParaRPr lang="pt-BR" sz="3600" dirty="0">
              <a:solidFill>
                <a:schemeClr val="tx1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817101" y="1971420"/>
            <a:ext cx="3549464" cy="3611423"/>
            <a:chOff x="817101" y="1971420"/>
            <a:chExt cx="3549464" cy="3611423"/>
          </a:xfrm>
        </p:grpSpPr>
        <p:grpSp>
          <p:nvGrpSpPr>
            <p:cNvPr id="22" name="Gruppo 21"/>
            <p:cNvGrpSpPr/>
            <p:nvPr/>
          </p:nvGrpSpPr>
          <p:grpSpPr>
            <a:xfrm>
              <a:off x="817101" y="1971420"/>
              <a:ext cx="3549464" cy="3545547"/>
              <a:chOff x="817101" y="3022007"/>
              <a:chExt cx="3549464" cy="3545547"/>
            </a:xfrm>
          </p:grpSpPr>
          <p:grpSp>
            <p:nvGrpSpPr>
              <p:cNvPr id="9" name="Gruppo 8"/>
              <p:cNvGrpSpPr/>
              <p:nvPr/>
            </p:nvGrpSpPr>
            <p:grpSpPr>
              <a:xfrm>
                <a:off x="817101" y="3022007"/>
                <a:ext cx="3549464" cy="3545547"/>
                <a:chOff x="9358939" y="3266545"/>
                <a:chExt cx="3549464" cy="3545547"/>
              </a:xfrm>
            </p:grpSpPr>
            <p:pic>
              <p:nvPicPr>
                <p:cNvPr id="10" name="Immagine 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27871"/>
                <a:stretch/>
              </p:blipFill>
              <p:spPr>
                <a:xfrm>
                  <a:off x="9358939" y="3266545"/>
                  <a:ext cx="3549464" cy="3545547"/>
                </a:xfrm>
                <a:prstGeom prst="rect">
                  <a:avLst/>
                </a:prstGeom>
              </p:spPr>
            </p:pic>
            <p:sp>
              <p:nvSpPr>
                <p:cNvPr id="12" name="CasellaDiTesto 11"/>
                <p:cNvSpPr txBox="1"/>
                <p:nvPr/>
              </p:nvSpPr>
              <p:spPr>
                <a:xfrm>
                  <a:off x="9358939" y="4613392"/>
                  <a:ext cx="1056850" cy="369332"/>
                </a:xfrm>
                <a:prstGeom prst="rect">
                  <a:avLst/>
                </a:prstGeom>
                <a:solidFill>
                  <a:srgbClr val="FDF1D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pt-BR" sz="1800" b="1" i="1" dirty="0" err="1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rPr>
                    <a:t>C</a:t>
                  </a:r>
                  <a:r>
                    <a:rPr lang="pt-BR" sz="1800" b="1" i="1" dirty="0" err="1" smtClean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rPr>
                    <a:t>ortex</a:t>
                  </a:r>
                  <a:endParaRPr lang="pt-BR" sz="1800" i="1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14" name="Parentesi graffa aperta 13"/>
                <p:cNvSpPr/>
                <p:nvPr/>
              </p:nvSpPr>
              <p:spPr>
                <a:xfrm>
                  <a:off x="10316771" y="4609543"/>
                  <a:ext cx="442020" cy="833206"/>
                </a:xfrm>
                <a:prstGeom prst="leftBrac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" name="CasellaDiTesto 14"/>
                <p:cNvSpPr txBox="1"/>
                <p:nvPr/>
              </p:nvSpPr>
              <p:spPr>
                <a:xfrm>
                  <a:off x="9358939" y="5568434"/>
                  <a:ext cx="1081316" cy="1200329"/>
                </a:xfrm>
                <a:prstGeom prst="rect">
                  <a:avLst/>
                </a:prstGeom>
                <a:solidFill>
                  <a:srgbClr val="FDF1D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/>
                  <a:endParaRPr lang="pt-BR" sz="1800" b="1" i="1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  <a:p>
                  <a:pPr algn="l"/>
                  <a:r>
                    <a:rPr lang="pt-BR" sz="1800" b="1" i="1" dirty="0" smtClean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rPr>
                    <a:t>Medula</a:t>
                  </a:r>
                </a:p>
                <a:p>
                  <a:pPr algn="l"/>
                  <a:endParaRPr lang="pt-BR" sz="1800" b="1" i="1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  <a:p>
                  <a:pPr algn="l"/>
                  <a:endParaRPr lang="pt-BR" sz="1800" b="1" i="1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16" name="Parentesi graffa aperta 15"/>
                <p:cNvSpPr/>
                <p:nvPr/>
              </p:nvSpPr>
              <p:spPr>
                <a:xfrm>
                  <a:off x="10332986" y="5656890"/>
                  <a:ext cx="442020" cy="833206"/>
                </a:xfrm>
                <a:prstGeom prst="leftBrac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8" name="CasellaDiTesto 17"/>
                <p:cNvSpPr txBox="1"/>
                <p:nvPr/>
              </p:nvSpPr>
              <p:spPr>
                <a:xfrm>
                  <a:off x="11989921" y="4396246"/>
                  <a:ext cx="683200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800" b="1" dirty="0" smtClean="0">
                      <a:solidFill>
                        <a:srgbClr val="FF0000"/>
                      </a:solidFill>
                      <a:latin typeface="Arial" charset="0"/>
                      <a:ea typeface="Arial" charset="0"/>
                      <a:cs typeface="Arial" charset="0"/>
                    </a:rPr>
                    <a:t>DP</a:t>
                  </a:r>
                  <a:endParaRPr lang="pt-BR" sz="2800" b="1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1" name="CasellaDiTesto 20"/>
              <p:cNvSpPr txBox="1"/>
              <p:nvPr/>
            </p:nvSpPr>
            <p:spPr>
              <a:xfrm>
                <a:off x="3416352" y="4829401"/>
                <a:ext cx="66236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2800" b="1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S</a:t>
                </a:r>
                <a:r>
                  <a:rPr lang="pt-BR" sz="2800" b="1" dirty="0" smtClean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P</a:t>
                </a:r>
                <a:endParaRPr lang="pt-BR" sz="28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9" name="CasellaDiTesto 28"/>
            <p:cNvSpPr txBox="1"/>
            <p:nvPr/>
          </p:nvSpPr>
          <p:spPr>
            <a:xfrm>
              <a:off x="3510167" y="5059623"/>
              <a:ext cx="62389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800" b="1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LT</a:t>
              </a:r>
              <a:endParaRPr lang="pt-BR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2" name="CasellaDiTesto 31"/>
          <p:cNvSpPr txBox="1"/>
          <p:nvPr/>
        </p:nvSpPr>
        <p:spPr>
          <a:xfrm>
            <a:off x="249567" y="6253527"/>
            <a:ext cx="83305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b="1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Seleçao</a:t>
            </a:r>
            <a:r>
              <a:rPr lang="pt-BR" sz="2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positiva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sinal de sobrevida aos LT com TCR capaz de reconhecer os MHC “</a:t>
            </a:r>
            <a:r>
              <a:rPr lang="pt-BR" sz="2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proprios</a:t>
            </a:r>
            <a:r>
              <a:rPr lang="pt-BR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” </a:t>
            </a:r>
          </a:p>
          <a:p>
            <a:pPr algn="l"/>
            <a:r>
              <a:rPr lang="pt-BR" sz="2800" dirty="0" smtClean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pt-BR" sz="2800" i="1" dirty="0" err="1" smtClean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restriçao</a:t>
            </a:r>
            <a:r>
              <a:rPr lang="pt-BR" sz="2800" i="1" dirty="0" smtClean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pt-BR" sz="2800" i="1" dirty="0" smtClean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MHC</a:t>
            </a:r>
            <a:endParaRPr lang="pt-BR" sz="2800" i="1" dirty="0" smtClean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6957000" y="3333926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cTEC</a:t>
            </a:r>
            <a:endParaRPr lang="pt-BR" sz="2400" b="1" i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4639304" y="4361765"/>
            <a:ext cx="3570952" cy="1221078"/>
            <a:chOff x="4639304" y="4361765"/>
            <a:chExt cx="3570952" cy="1221078"/>
          </a:xfrm>
        </p:grpSpPr>
        <p:sp>
          <p:nvSpPr>
            <p:cNvPr id="30" name="Freccia circolare a sinistra 29"/>
            <p:cNvSpPr/>
            <p:nvPr/>
          </p:nvSpPr>
          <p:spPr>
            <a:xfrm>
              <a:off x="4639304" y="4366691"/>
              <a:ext cx="731520" cy="1216152"/>
            </a:xfrm>
            <a:prstGeom prst="curvedLef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5398332" y="4361765"/>
              <a:ext cx="17572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dirty="0" err="1" smtClean="0">
                  <a:solidFill>
                    <a:schemeClr val="tx1"/>
                  </a:solidFill>
                </a:rPr>
                <a:t>Seleçao</a:t>
              </a:r>
              <a:r>
                <a:rPr lang="pt-BR" sz="3600" dirty="0" smtClean="0">
                  <a:solidFill>
                    <a:schemeClr val="tx1"/>
                  </a:solidFill>
                </a:rPr>
                <a:t> </a:t>
              </a:r>
            </a:p>
            <a:p>
              <a:r>
                <a:rPr lang="pt-BR" sz="3600" dirty="0" smtClean="0">
                  <a:solidFill>
                    <a:schemeClr val="tx1"/>
                  </a:solidFill>
                </a:rPr>
                <a:t>negativa</a:t>
              </a:r>
              <a:endParaRPr lang="pt-BR" sz="3600" dirty="0">
                <a:solidFill>
                  <a:schemeClr val="tx1"/>
                </a:solidFill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7135924" y="4595276"/>
              <a:ext cx="10743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i="1" dirty="0" err="1" smtClean="0">
                  <a:solidFill>
                    <a:srgbClr val="FFC000"/>
                  </a:solidFill>
                  <a:latin typeface="Arial" charset="0"/>
                  <a:ea typeface="Arial" charset="0"/>
                  <a:cs typeface="Arial" charset="0"/>
                </a:rPr>
                <a:t>mTEC</a:t>
              </a:r>
              <a:endParaRPr lang="pt-BR" sz="2400" b="1" i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pt-BR" sz="2400" b="1" i="1" dirty="0" err="1" smtClean="0">
                  <a:solidFill>
                    <a:srgbClr val="FFC000"/>
                  </a:solidFill>
                  <a:latin typeface="Arial" charset="0"/>
                  <a:ea typeface="Arial" charset="0"/>
                  <a:cs typeface="Arial" charset="0"/>
                </a:rPr>
                <a:t>mDC</a:t>
              </a:r>
              <a:endParaRPr lang="pt-BR" sz="2400" b="1" i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7" name="CasellaDiTesto 36"/>
          <p:cNvSpPr txBox="1"/>
          <p:nvPr/>
        </p:nvSpPr>
        <p:spPr>
          <a:xfrm>
            <a:off x="5126893" y="1888736"/>
            <a:ext cx="315342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>
                <a:solidFill>
                  <a:srgbClr val="FF0000"/>
                </a:solidFill>
              </a:rPr>
              <a:t>Ag-</a:t>
            </a:r>
            <a:r>
              <a:rPr lang="pt-BR" dirty="0" err="1" smtClean="0">
                <a:solidFill>
                  <a:srgbClr val="FF0000"/>
                </a:solidFill>
              </a:rPr>
              <a:t>dipendente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9" name="Titolo 3"/>
          <p:cNvSpPr txBox="1">
            <a:spLocks/>
          </p:cNvSpPr>
          <p:nvPr/>
        </p:nvSpPr>
        <p:spPr>
          <a:xfrm>
            <a:off x="783064" y="295291"/>
            <a:ext cx="7797042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Desenvolvimento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8753521" y="5360862"/>
            <a:ext cx="4095636" cy="4290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tangolo 12"/>
          <p:cNvSpPr/>
          <p:nvPr/>
        </p:nvSpPr>
        <p:spPr>
          <a:xfrm>
            <a:off x="249567" y="7837320"/>
            <a:ext cx="80307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8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Seleçao</a:t>
            </a:r>
            <a:r>
              <a:rPr lang="pt-BR" sz="2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negativa</a:t>
            </a:r>
            <a:r>
              <a:rPr lang="pt-BR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sinal de morte aos LT com TCR com elevada afinidade aos </a:t>
            </a:r>
            <a:r>
              <a:rPr lang="pt-BR" sz="28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peptideos</a:t>
            </a:r>
            <a:r>
              <a:rPr lang="pt-BR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proprios</a:t>
            </a:r>
            <a:r>
              <a:rPr lang="pt-BR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(nos MHC </a:t>
            </a:r>
            <a:r>
              <a:rPr lang="pt-BR" sz="28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proprios</a:t>
            </a:r>
            <a:r>
              <a:rPr lang="pt-BR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pt-BR" sz="2800" i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pt-BR" sz="2800" i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tolerança</a:t>
            </a:r>
            <a:r>
              <a:rPr lang="pt-BR" sz="2800" i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ao “</a:t>
            </a:r>
            <a:r>
              <a:rPr lang="pt-BR" sz="2800" i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proprio</a:t>
            </a:r>
            <a:r>
              <a:rPr lang="pt-BR" sz="2800" i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” (T. central)</a:t>
            </a:r>
            <a:endParaRPr lang="pt-BR" sz="2800" i="1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9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9207" y="1662071"/>
            <a:ext cx="51271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~95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% dos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timocitos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DP é eliminado (morte por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neglicencia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 porque o TCR não reconhece especificamente o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proprio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MHC (na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selecao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positiva)</a:t>
            </a:r>
          </a:p>
          <a:p>
            <a:pPr algn="l"/>
            <a:endParaRPr lang="pt-BR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pt-BR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~2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% dos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timocitos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DP não passa a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selecao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negativa (morte por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inducao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algn="l"/>
            <a:endParaRPr lang="pt-BR" sz="2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Sobrevivem apenas os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linfocitos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com um TCR que tem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bixa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afinidade por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peptideos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proprios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no contexto dos </a:t>
            </a:r>
            <a:r>
              <a:rPr lang="pt-BR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proprios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MHC 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(~2%)</a:t>
            </a:r>
            <a:endParaRPr lang="pt-BR" sz="2400" i="1" dirty="0" smtClean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168" y="1376171"/>
            <a:ext cx="7593312" cy="7573276"/>
          </a:xfrm>
          <a:prstGeom prst="rect">
            <a:avLst/>
          </a:prstGeom>
        </p:spPr>
      </p:pic>
      <p:sp>
        <p:nvSpPr>
          <p:cNvPr id="7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Desenvolvimento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T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w\Documents\Book\CMI 7th\Slide Set Project\CMI7 Slides Ch 2\2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4" y="1867521"/>
            <a:ext cx="12365850" cy="563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564118" y="7705500"/>
            <a:ext cx="4693914" cy="18434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2276" dirty="0" err="1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</a:rPr>
              <a:t>Recirculaçao</a:t>
            </a:r>
            <a:r>
              <a:rPr lang="pt-BR" sz="2276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</a:rPr>
              <a:t> dos </a:t>
            </a:r>
            <a:r>
              <a:rPr lang="pt-BR" sz="2276" dirty="0" err="1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</a:rPr>
              <a:t>linfocitos</a:t>
            </a:r>
            <a:r>
              <a:rPr lang="pt-BR" sz="2276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2276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”naive”</a:t>
            </a:r>
          </a:p>
          <a:p>
            <a:r>
              <a:rPr lang="pt-BR" sz="2276" b="1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Encontro com Ag</a:t>
            </a:r>
          </a:p>
          <a:p>
            <a:r>
              <a:rPr lang="pt-BR" sz="2276" b="1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 </a:t>
            </a:r>
            <a:r>
              <a:rPr lang="pt-BR" sz="2276" b="1" dirty="0" err="1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Ativaçao</a:t>
            </a:r>
            <a:r>
              <a:rPr lang="pt-BR" sz="2276" b="1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 do </a:t>
            </a:r>
            <a:r>
              <a:rPr lang="pt-BR" sz="2276" b="1" dirty="0" err="1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linfocito</a:t>
            </a:r>
            <a:endParaRPr lang="pt-BR" sz="2276" b="1" dirty="0">
              <a:solidFill>
                <a:schemeClr val="accent6"/>
              </a:solidFill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r>
              <a:rPr lang="pt-BR" sz="2276" b="1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 Resposta ao Ag</a:t>
            </a:r>
          </a:p>
          <a:p>
            <a:r>
              <a:rPr lang="pt-BR" sz="2276" b="1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 </a:t>
            </a:r>
            <a:r>
              <a:rPr lang="pt-BR" sz="2276" b="1" dirty="0" err="1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Geraçao</a:t>
            </a:r>
            <a:r>
              <a:rPr lang="pt-BR" sz="2276" b="1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 de memoria</a:t>
            </a:r>
            <a:endParaRPr lang="pt-BR" sz="2276" b="1" dirty="0">
              <a:solidFill>
                <a:schemeClr val="accent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Ativaçao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T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27642" y="5176434"/>
            <a:ext cx="7976681" cy="23242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4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/>
          <p:cNvSpPr txBox="1">
            <a:spLocks/>
          </p:cNvSpPr>
          <p:nvPr/>
        </p:nvSpPr>
        <p:spPr>
          <a:xfrm>
            <a:off x="783064" y="295291"/>
            <a:ext cx="11704320" cy="84102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Ativaçao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err="1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Linfocitos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 </a:t>
            </a:r>
            <a:r>
              <a:rPr lang="it-IT" sz="5689" dirty="0" smtClean="0">
                <a:solidFill>
                  <a:schemeClr val="tx1"/>
                </a:solidFill>
                <a:latin typeface="Superclarendon" charset="0"/>
                <a:ea typeface="Superclarendon" charset="0"/>
                <a:cs typeface="Superclarendon" charset="0"/>
              </a:rPr>
              <a:t>T</a:t>
            </a:r>
            <a:endParaRPr lang="it-IT" sz="5689" dirty="0">
              <a:solidFill>
                <a:schemeClr val="tx1"/>
              </a:solidFill>
              <a:latin typeface="Superclarendon" charset="0"/>
              <a:ea typeface="Superclarendon" charset="0"/>
              <a:cs typeface="Superclarendon" charset="0"/>
            </a:endParaRPr>
          </a:p>
        </p:txBody>
      </p:sp>
      <p:pic>
        <p:nvPicPr>
          <p:cNvPr id="4" name="Picture 2" descr="C:\Users\Andrew\Documents\Books\Slide Set Project\CMI 7 Slides Ch 6\6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77" y="1659086"/>
            <a:ext cx="8800807" cy="733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88124" y="1542353"/>
            <a:ext cx="30877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 smtClean="0">
                <a:solidFill>
                  <a:srgbClr val="0432FF"/>
                </a:solidFill>
              </a:rPr>
              <a:t>Ativacao</a:t>
            </a:r>
            <a:r>
              <a:rPr lang="pt-BR" sz="3200" dirty="0" smtClean="0">
                <a:solidFill>
                  <a:srgbClr val="0432FF"/>
                </a:solidFill>
              </a:rPr>
              <a:t> </a:t>
            </a:r>
            <a:r>
              <a:rPr lang="pt-BR" sz="3200" dirty="0" err="1" smtClean="0">
                <a:solidFill>
                  <a:srgbClr val="0432FF"/>
                </a:solidFill>
              </a:rPr>
              <a:t>s.i</a:t>
            </a:r>
            <a:r>
              <a:rPr lang="pt-BR" sz="3200" dirty="0" smtClean="0">
                <a:solidFill>
                  <a:srgbClr val="0432FF"/>
                </a:solidFill>
              </a:rPr>
              <a:t>. inato</a:t>
            </a:r>
          </a:p>
          <a:p>
            <a:r>
              <a:rPr lang="pt-BR" sz="3200" dirty="0" err="1" smtClean="0">
                <a:solidFill>
                  <a:srgbClr val="0432FF"/>
                </a:solidFill>
              </a:rPr>
              <a:t>Inflamacao</a:t>
            </a:r>
            <a:endParaRPr lang="pt-BR" sz="3200" dirty="0">
              <a:solidFill>
                <a:srgbClr val="0432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58177" y="3820713"/>
            <a:ext cx="17475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0432FF"/>
                </a:solidFill>
              </a:rPr>
              <a:t>APC</a:t>
            </a:r>
          </a:p>
          <a:p>
            <a:r>
              <a:rPr lang="pt-BR" sz="3200" dirty="0" smtClean="0">
                <a:solidFill>
                  <a:srgbClr val="0432FF"/>
                </a:solidFill>
              </a:rPr>
              <a:t>(Ag/MHC)</a:t>
            </a:r>
          </a:p>
        </p:txBody>
      </p:sp>
      <p:sp>
        <p:nvSpPr>
          <p:cNvPr id="7" name="Freccia giù 6"/>
          <p:cNvSpPr/>
          <p:nvPr/>
        </p:nvSpPr>
        <p:spPr>
          <a:xfrm>
            <a:off x="944434" y="2755756"/>
            <a:ext cx="2175080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reccia giù 7"/>
          <p:cNvSpPr/>
          <p:nvPr/>
        </p:nvSpPr>
        <p:spPr>
          <a:xfrm>
            <a:off x="936786" y="5039650"/>
            <a:ext cx="2175080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sellaDiTesto 8"/>
          <p:cNvSpPr txBox="1"/>
          <p:nvPr/>
        </p:nvSpPr>
        <p:spPr>
          <a:xfrm>
            <a:off x="457230" y="6203417"/>
            <a:ext cx="31341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 smtClean="0">
                <a:solidFill>
                  <a:srgbClr val="0432FF"/>
                </a:solidFill>
              </a:rPr>
              <a:t>Orgaos</a:t>
            </a:r>
            <a:r>
              <a:rPr lang="pt-BR" sz="3200" dirty="0" smtClean="0">
                <a:solidFill>
                  <a:srgbClr val="0432FF"/>
                </a:solidFill>
              </a:rPr>
              <a:t> linfoides II</a:t>
            </a:r>
          </a:p>
          <a:p>
            <a:r>
              <a:rPr lang="pt-BR" sz="3200" dirty="0" err="1" smtClean="0">
                <a:solidFill>
                  <a:srgbClr val="0432FF"/>
                </a:solidFill>
              </a:rPr>
              <a:t>Linfocitos</a:t>
            </a:r>
            <a:r>
              <a:rPr lang="pt-BR" sz="3200" dirty="0" smtClean="0">
                <a:solidFill>
                  <a:srgbClr val="0432FF"/>
                </a:solidFill>
              </a:rPr>
              <a:t> </a:t>
            </a:r>
            <a:r>
              <a:rPr lang="pt-BR" sz="3200" dirty="0" err="1" smtClean="0">
                <a:solidFill>
                  <a:srgbClr val="0432FF"/>
                </a:solidFill>
              </a:rPr>
              <a:t>T</a:t>
            </a:r>
            <a:endParaRPr lang="pt-BR" sz="3200" dirty="0" smtClean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6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New_Template6">
      <a:majorFont>
        <a:latin typeface="Superclarendon"/>
        <a:ea typeface="Superclarendon"/>
        <a:cs typeface="Superclarendon"/>
      </a:majorFont>
      <a:minorFont>
        <a:latin typeface="Superclarendon"/>
        <a:ea typeface="Superclarendon"/>
        <a:cs typeface="Superclarendon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EEEEEE"/>
            </a:solidFill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EEEEE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ew_Template6">
  <a:themeElements>
    <a:clrScheme name="New_Template6">
      <a:dk1>
        <a:srgbClr val="000000"/>
      </a:dk1>
      <a:lt1>
        <a:srgbClr val="FFFFFF"/>
      </a:lt1>
      <a:dk2>
        <a:srgbClr val="3E4044"/>
      </a:dk2>
      <a:lt2>
        <a:srgbClr val="DCDDE0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Superclarendon"/>
        <a:ea typeface="Superclarendon"/>
        <a:cs typeface="Superclarendon"/>
      </a:majorFont>
      <a:minorFont>
        <a:latin typeface="Superclarendon"/>
        <a:ea typeface="Superclarendon"/>
        <a:cs typeface="Superclarendon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EEEEEE"/>
            </a:solidFill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EEEEE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8786</TotalTime>
  <Words>703</Words>
  <Application>Microsoft Macintosh PowerPoint</Application>
  <PresentationFormat>Personalizzato</PresentationFormat>
  <Paragraphs>183</Paragraphs>
  <Slides>24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5" baseType="lpstr">
      <vt:lpstr>Avenir Book</vt:lpstr>
      <vt:lpstr>Calibri</vt:lpstr>
      <vt:lpstr>Helvetica Neue</vt:lpstr>
      <vt:lpstr>Helvetica Neue Bold Condensed</vt:lpstr>
      <vt:lpstr>ＭＳ Ｐゴシック</vt:lpstr>
      <vt:lpstr>Superclarendon</vt:lpstr>
      <vt:lpstr>Wingdings</vt:lpstr>
      <vt:lpstr>Arial</vt:lpstr>
      <vt:lpstr>New_Template6</vt:lpstr>
      <vt:lpstr>Tema di Office</vt:lpstr>
      <vt:lpstr>Bitmap Image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Alessandra Pontillo</cp:lastModifiedBy>
  <cp:revision>268</cp:revision>
  <cp:lastPrinted>2017-09-30T00:02:37Z</cp:lastPrinted>
  <dcterms:modified xsi:type="dcterms:W3CDTF">2017-10-20T21:13:39Z</dcterms:modified>
</cp:coreProperties>
</file>