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metadata" ContentType="application/binary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2"/>
  </p:notesMasterIdLst>
  <p:sldIdLst>
    <p:sldId id="32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7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7" r:id="rId41"/>
    <p:sldId id="298" r:id="rId42"/>
    <p:sldId id="299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1" r:id="rId53"/>
    <p:sldId id="312" r:id="rId54"/>
    <p:sldId id="313" r:id="rId55"/>
    <p:sldId id="314" r:id="rId56"/>
    <p:sldId id="317" r:id="rId57"/>
    <p:sldId id="321" r:id="rId58"/>
    <p:sldId id="322" r:id="rId59"/>
    <p:sldId id="323" r:id="rId60"/>
    <p:sldId id="325" r:id="rId61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87" roundtripDataSignature="AMtx7mgF8Ej2cSXfV6XqKMQbEsUu7XSOg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87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90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9d5e148fd7_3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9d5e148fd7_3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a51664d394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ga51664d394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a51664d394_1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ga51664d394_1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Ir para lousa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a51664d394_1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ga51664d394_1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0" name="Google Shape;17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a51664d394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9" name="Google Shape;179;ga51664d394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a51664d394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8" name="Google Shape;188;ga51664d394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a51664d394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6" name="Google Shape;196;ga51664d394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a51664d394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5" name="Google Shape;205;ga51664d394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a51664d394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3" name="Google Shape;213;ga51664d394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a51664d394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1" name="Google Shape;221;ga51664d394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a4cac330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ga4cac330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a51664d394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0" name="Google Shape;230;ga51664d394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a51664d394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8" name="Google Shape;238;ga51664d394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a51664d394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7" name="Google Shape;247;ga51664d394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a51664d39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5" name="Google Shape;255;ga51664d39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2" name="Google Shape;26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5" name="Google Shape;2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4" name="Google Shape;28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8" name="Google Shape;2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5" name="Google Shape;3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9eef4728ac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g9eef4728ac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a51664d394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" name="Google Shape;89;ga51664d394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95" name="Google Shape;4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04" name="Google Shape;50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a51664d394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ga51664d394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a51664d394_1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a51664d394_1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a51664d394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ga51664d394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a51664d394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ga51664d394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0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0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14" name="Google Shape;14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0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2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2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2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3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4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4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1" name="Google Shape;41;p14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7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7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371600" lvl="2" indent="-381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828800" lvl="3" indent="-355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2286000" lvl="4" indent="-355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743200" lvl="5" indent="-355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3200400" lvl="6" indent="-355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3657600" lvl="7" indent="-355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4114800" lvl="8" indent="-355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57" name="Google Shape;57;p17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58" name="Google Shape;58;p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8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8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8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65" name="Google Shape;65;p1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9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9"/>
          <p:cNvSpPr txBox="1">
            <a:spLocks noGrp="1"/>
          </p:cNvSpPr>
          <p:nvPr>
            <p:ph type="title"/>
          </p:nvPr>
        </p:nvSpPr>
        <p:spPr>
          <a:xfrm>
            <a:off x="358051" y="750133"/>
            <a:ext cx="8427900" cy="5418800"/>
          </a:xfrm>
          <a:prstGeom prst="rect">
            <a:avLst/>
          </a:prstGeom>
          <a:solidFill>
            <a:srgbClr val="434343"/>
          </a:solidFill>
        </p:spPr>
        <p:txBody>
          <a:bodyPr spcFirstLastPara="1" wrap="square" lIns="76799" tIns="38386" rIns="76799" bIns="38386" anchor="ctr" anchorCtr="0">
            <a:noAutofit/>
          </a:bodyPr>
          <a:lstStyle/>
          <a:p>
            <a:pPr algn="ctr"/>
            <a:r>
              <a:rPr lang="pt-BR" sz="4500" dirty="0" smtClean="0">
                <a:solidFill>
                  <a:srgbClr val="FFFFFF"/>
                </a:solidFill>
              </a:rPr>
              <a:t>REVISÃO </a:t>
            </a:r>
            <a:r>
              <a:rPr lang="pt-BR" sz="4500" dirty="0" smtClean="0">
                <a:solidFill>
                  <a:srgbClr val="FFFFFF"/>
                </a:solidFill>
              </a:rPr>
              <a:t>4</a:t>
            </a:r>
            <a:r>
              <a:rPr lang="pt-BR" sz="4500" dirty="0" smtClean="0">
                <a:solidFill>
                  <a:srgbClr val="FFFFFF"/>
                </a:solidFill>
              </a:rPr>
              <a:t/>
            </a:r>
            <a:br>
              <a:rPr lang="pt-BR" sz="4500" dirty="0" smtClean="0">
                <a:solidFill>
                  <a:srgbClr val="FFFFFF"/>
                </a:solidFill>
              </a:rPr>
            </a:br>
            <a:r>
              <a:rPr lang="pt-BR" dirty="0" smtClean="0">
                <a:solidFill>
                  <a:srgbClr val="FFFFFF"/>
                </a:solidFill>
              </a:rPr>
              <a:t>Ativação de Linfócitos, Citocinas e Suas funções</a:t>
            </a:r>
            <a:endParaRPr sz="450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47072" y="5353270"/>
            <a:ext cx="1960499" cy="534293"/>
          </a:xfrm>
          <a:prstGeom prst="rect">
            <a:avLst/>
          </a:prstGeom>
          <a:noFill/>
        </p:spPr>
        <p:txBody>
          <a:bodyPr wrap="none" lIns="102407" tIns="51203" rIns="102407" bIns="51203" rtlCol="0">
            <a:spAutoFit/>
          </a:bodyPr>
          <a:lstStyle/>
          <a:p>
            <a:pPr algn="r"/>
            <a:r>
              <a:rPr lang="pt-BR" b="1" dirty="0" smtClean="0">
                <a:solidFill>
                  <a:schemeClr val="bg1"/>
                </a:solidFill>
              </a:rPr>
              <a:t>Lincon Felipe</a:t>
            </a:r>
          </a:p>
          <a:p>
            <a:pPr algn="r"/>
            <a:r>
              <a:rPr lang="pt-BR" b="1" dirty="0" smtClean="0">
                <a:solidFill>
                  <a:schemeClr val="bg1"/>
                </a:solidFill>
              </a:rPr>
              <a:t>linconflsilva@usp.br</a:t>
            </a:r>
            <a:endParaRPr lang="pt-B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ga51664d394_1_40"/>
          <p:cNvPicPr preferRelativeResize="0"/>
          <p:nvPr/>
        </p:nvPicPr>
        <p:blipFill rotWithShape="1">
          <a:blip r:embed="rId3">
            <a:alphaModFix/>
          </a:blip>
          <a:srcRect l="18199" t="9774" r="15762" b="5878"/>
          <a:stretch/>
        </p:blipFill>
        <p:spPr>
          <a:xfrm>
            <a:off x="68094" y="1058071"/>
            <a:ext cx="8561770" cy="517702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ga51664d394_1_40"/>
          <p:cNvSpPr txBox="1"/>
          <p:nvPr/>
        </p:nvSpPr>
        <p:spPr>
          <a:xfrm>
            <a:off x="4075889" y="6361556"/>
            <a:ext cx="5068111" cy="5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Abbas AK, Lichtman AH, Pillai S. Imunologia Celular e Molecular, 9º ed. Elsevier 2019.</a:t>
            </a:r>
            <a:endParaRPr sz="10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ga51664d394_1_40"/>
          <p:cNvSpPr txBox="1"/>
          <p:nvPr/>
        </p:nvSpPr>
        <p:spPr>
          <a:xfrm>
            <a:off x="241762" y="455512"/>
            <a:ext cx="397845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Células Dendríticas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a51664d394_1_60"/>
          <p:cNvSpPr txBox="1">
            <a:spLocks noGrp="1"/>
          </p:cNvSpPr>
          <p:nvPr>
            <p:ph type="ctrTitle"/>
          </p:nvPr>
        </p:nvSpPr>
        <p:spPr>
          <a:xfrm>
            <a:off x="329226" y="332251"/>
            <a:ext cx="7247700" cy="524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b" anchorCtr="0">
            <a:noAutofit/>
          </a:bodyPr>
          <a:lstStyle/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Saída dos linfócitos T dos órgãos linfóides 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ga51664d394_1_60"/>
          <p:cNvSpPr txBox="1">
            <a:spLocks noGrp="1"/>
          </p:cNvSpPr>
          <p:nvPr>
            <p:ph type="subTitle" idx="1"/>
          </p:nvPr>
        </p:nvSpPr>
        <p:spPr>
          <a:xfrm>
            <a:off x="4095345" y="6466166"/>
            <a:ext cx="5048655" cy="384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050"/>
              <a:t>Abbas AK, Lichtman AH, Pillai S. Imunologia Celular e Molecular, 9º ed. Elsevier 2019.</a:t>
            </a:r>
            <a:endParaRPr/>
          </a:p>
        </p:txBody>
      </p:sp>
      <p:pic>
        <p:nvPicPr>
          <p:cNvPr id="160" name="Google Shape;160;ga51664d394_1_60"/>
          <p:cNvPicPr preferRelativeResize="0"/>
          <p:nvPr/>
        </p:nvPicPr>
        <p:blipFill rotWithShape="1">
          <a:blip r:embed="rId3">
            <a:alphaModFix/>
          </a:blip>
          <a:srcRect l="27945" t="9112" r="27490" b="8643"/>
          <a:stretch/>
        </p:blipFill>
        <p:spPr>
          <a:xfrm>
            <a:off x="329226" y="953310"/>
            <a:ext cx="5350213" cy="54167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a51664d394_1_66"/>
          <p:cNvSpPr txBox="1">
            <a:spLocks noGrp="1"/>
          </p:cNvSpPr>
          <p:nvPr>
            <p:ph type="subTitle" idx="1"/>
          </p:nvPr>
        </p:nvSpPr>
        <p:spPr>
          <a:xfrm>
            <a:off x="299399" y="6327100"/>
            <a:ext cx="5050814" cy="335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050"/>
              <a:t>Abbas AK, Lichtman AH, Pillai S. Imunologia Celular e Molecular, 9º ed. Elsevier 2019.</a:t>
            </a:r>
            <a:endParaRPr/>
          </a:p>
        </p:txBody>
      </p:sp>
      <p:pic>
        <p:nvPicPr>
          <p:cNvPr id="166" name="Google Shape;166;ga51664d394_1_66"/>
          <p:cNvPicPr preferRelativeResize="0"/>
          <p:nvPr/>
        </p:nvPicPr>
        <p:blipFill rotWithShape="1">
          <a:blip r:embed="rId3">
            <a:alphaModFix/>
          </a:blip>
          <a:srcRect l="33479" t="16851" r="33313" b="9140"/>
          <a:stretch/>
        </p:blipFill>
        <p:spPr>
          <a:xfrm>
            <a:off x="3628417" y="225150"/>
            <a:ext cx="5515583" cy="6000644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ga51664d394_1_66"/>
          <p:cNvSpPr txBox="1"/>
          <p:nvPr/>
        </p:nvSpPr>
        <p:spPr>
          <a:xfrm>
            <a:off x="-284261" y="2494222"/>
            <a:ext cx="4511475" cy="731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3429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Recirculação de </a:t>
            </a:r>
            <a:endParaRPr/>
          </a:p>
          <a:p>
            <a:pPr marL="34290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linfócitos T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"/>
          <p:cNvSpPr txBox="1"/>
          <p:nvPr/>
        </p:nvSpPr>
        <p:spPr>
          <a:xfrm>
            <a:off x="536086" y="404494"/>
            <a:ext cx="5937338" cy="5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Receptor de célula T (TCR)</a:t>
            </a:r>
            <a:endParaRPr sz="2800" b="0" i="0" u="none" strike="noStrike" cap="none" baseline="30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1"/>
          <p:cNvSpPr txBox="1"/>
          <p:nvPr/>
        </p:nvSpPr>
        <p:spPr>
          <a:xfrm>
            <a:off x="2029095" y="6291701"/>
            <a:ext cx="4748850" cy="23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Abbas AK, Lichtman AH, Pillai S. Imunologia Celular e Molecular, 8º ed. Elsevier 2015.</a:t>
            </a:r>
            <a:endParaRPr sz="10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" name="Google Shape;17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1" y="1994213"/>
            <a:ext cx="4122576" cy="3502613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"/>
          <p:cNvSpPr txBox="1"/>
          <p:nvPr/>
        </p:nvSpPr>
        <p:spPr>
          <a:xfrm>
            <a:off x="6086745" y="1354981"/>
            <a:ext cx="1382400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Complexo TCR</a:t>
            </a:r>
            <a:endParaRPr sz="16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6" name="Google Shape;17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3193" y="1449423"/>
            <a:ext cx="4270327" cy="4203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a51664d394_0_32"/>
          <p:cNvSpPr txBox="1"/>
          <p:nvPr/>
        </p:nvSpPr>
        <p:spPr>
          <a:xfrm>
            <a:off x="467992" y="496505"/>
            <a:ext cx="5937300" cy="48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Correceptores</a:t>
            </a:r>
            <a:endParaRPr sz="2800" b="0" i="0" u="none" strike="noStrike" cap="none" baseline="30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ga51664d394_0_32"/>
          <p:cNvSpPr txBox="1"/>
          <p:nvPr/>
        </p:nvSpPr>
        <p:spPr>
          <a:xfrm>
            <a:off x="2551669" y="6269422"/>
            <a:ext cx="4748850" cy="23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Abbas AK, Lichtman AH, Pillai S. Imunologia Celular e Molecular, 8º ed. Elsevier 2015.</a:t>
            </a:r>
            <a:endParaRPr sz="10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3" name="Google Shape;183;ga51664d394_0_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" y="1449420"/>
            <a:ext cx="3361547" cy="420966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ga51664d394_0_32"/>
          <p:cNvSpPr txBox="1"/>
          <p:nvPr/>
        </p:nvSpPr>
        <p:spPr>
          <a:xfrm>
            <a:off x="3361538" y="4647630"/>
            <a:ext cx="3283425" cy="760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CD4- </a:t>
            </a:r>
            <a:r>
              <a:rPr lang="en-US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α2 e β2 não polimórficos do MHCII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CD8- α3 não polimórfico do MHCI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5" name="Google Shape;185;ga51664d394_0_32"/>
          <p:cNvPicPr preferRelativeResize="0"/>
          <p:nvPr/>
        </p:nvPicPr>
        <p:blipFill rotWithShape="1">
          <a:blip r:embed="rId4">
            <a:alphaModFix/>
          </a:blip>
          <a:srcRect r="1922" b="63646"/>
          <a:stretch/>
        </p:blipFill>
        <p:spPr>
          <a:xfrm>
            <a:off x="3142034" y="946872"/>
            <a:ext cx="5860830" cy="248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a51664d394_0_21"/>
          <p:cNvSpPr txBox="1"/>
          <p:nvPr/>
        </p:nvSpPr>
        <p:spPr>
          <a:xfrm>
            <a:off x="2786065" y="6097776"/>
            <a:ext cx="4748850" cy="23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Abbas AK, Lichtman AH, Pillai S. Imunologia Celular e Molecular, 8º ed. Elsevier 2015.</a:t>
            </a:r>
            <a:endParaRPr sz="10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ga51664d394_0_21"/>
          <p:cNvSpPr txBox="1"/>
          <p:nvPr/>
        </p:nvSpPr>
        <p:spPr>
          <a:xfrm>
            <a:off x="2909618" y="1438053"/>
            <a:ext cx="4090275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Primeiro sinal:</a:t>
            </a:r>
            <a:r>
              <a:rPr lang="en-US" sz="16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Reconhecimento do antígeno  </a:t>
            </a:r>
            <a:endParaRPr sz="16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2" name="Google Shape;192;ga51664d394_0_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6875" y="1866678"/>
            <a:ext cx="6981168" cy="4145016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ga51664d394_0_21"/>
          <p:cNvSpPr txBox="1"/>
          <p:nvPr/>
        </p:nvSpPr>
        <p:spPr>
          <a:xfrm>
            <a:off x="409626" y="529374"/>
            <a:ext cx="5937300" cy="48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Ativação dos linfócitos T</a:t>
            </a:r>
            <a:endParaRPr sz="2800" b="0" i="0" u="none" strike="noStrike" cap="none" baseline="30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a51664d394_0_68"/>
          <p:cNvSpPr txBox="1"/>
          <p:nvPr/>
        </p:nvSpPr>
        <p:spPr>
          <a:xfrm>
            <a:off x="2197575" y="6021688"/>
            <a:ext cx="4748850" cy="23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Abbas AK, Lichtman AH, Pillai S. Imunologia Celular e Molecular, 8º ed. Elsevier 2015.</a:t>
            </a:r>
            <a:endParaRPr sz="10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ga51664d394_0_68"/>
          <p:cNvSpPr txBox="1"/>
          <p:nvPr/>
        </p:nvSpPr>
        <p:spPr>
          <a:xfrm>
            <a:off x="3092175" y="1527274"/>
            <a:ext cx="2959650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Segundo sinal:</a:t>
            </a:r>
            <a:r>
              <a:rPr lang="en-US" sz="16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Coestimulação  </a:t>
            </a:r>
            <a:endParaRPr sz="16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ga51664d394_0_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45532" y="1984444"/>
            <a:ext cx="4929019" cy="3726426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ga51664d394_0_68"/>
          <p:cNvSpPr/>
          <p:nvPr/>
        </p:nvSpPr>
        <p:spPr>
          <a:xfrm>
            <a:off x="5890858" y="4630367"/>
            <a:ext cx="840682" cy="87692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Célula T CD4+ naive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ga51664d394_0_68"/>
          <p:cNvSpPr txBox="1"/>
          <p:nvPr/>
        </p:nvSpPr>
        <p:spPr>
          <a:xfrm>
            <a:off x="409626" y="529374"/>
            <a:ext cx="5937300" cy="48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Ativação dos linfócitos T</a:t>
            </a:r>
            <a:endParaRPr sz="2800" b="0" i="0" u="none" strike="noStrike" cap="none" baseline="30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ga51664d394_0_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83072" y="771699"/>
            <a:ext cx="5199056" cy="5508287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ga51664d394_0_96"/>
          <p:cNvSpPr txBox="1"/>
          <p:nvPr/>
        </p:nvSpPr>
        <p:spPr>
          <a:xfrm>
            <a:off x="208647" y="6213201"/>
            <a:ext cx="4748850" cy="23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Abbas AK, Lichtman AH, Pillai S. Imunologia Celular e Molecular, 8º ed. Elsevier 2015.</a:t>
            </a:r>
            <a:endParaRPr sz="10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ga51664d394_0_96"/>
          <p:cNvSpPr/>
          <p:nvPr/>
        </p:nvSpPr>
        <p:spPr>
          <a:xfrm>
            <a:off x="6535468" y="2117523"/>
            <a:ext cx="614475" cy="48465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75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Célula T CD4+ naive</a:t>
            </a:r>
            <a:endParaRPr sz="975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ga51664d394_0_96"/>
          <p:cNvSpPr txBox="1"/>
          <p:nvPr/>
        </p:nvSpPr>
        <p:spPr>
          <a:xfrm>
            <a:off x="409626" y="529374"/>
            <a:ext cx="5937300" cy="48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Ativação dos linfócitos T</a:t>
            </a:r>
            <a:endParaRPr sz="2800" b="0" i="0" u="none" strike="noStrike" cap="none" baseline="30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a51664d394_0_76"/>
          <p:cNvSpPr txBox="1"/>
          <p:nvPr/>
        </p:nvSpPr>
        <p:spPr>
          <a:xfrm>
            <a:off x="2197575" y="6328626"/>
            <a:ext cx="4748850" cy="23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Abbas AK, Lichtman AH, Pillai S. Imunologia Celular e Molecular, 8º ed. Elsevier 2015.</a:t>
            </a:r>
            <a:endParaRPr sz="10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ga51664d394_0_76"/>
          <p:cNvSpPr txBox="1"/>
          <p:nvPr/>
        </p:nvSpPr>
        <p:spPr>
          <a:xfrm>
            <a:off x="4381150" y="524628"/>
            <a:ext cx="29595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5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Segundo sinal:</a:t>
            </a:r>
            <a:r>
              <a:rPr lang="en-US" sz="17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Coestimulação </a:t>
            </a:r>
            <a:r>
              <a:rPr lang="en-US" sz="16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7" name="Google Shape;217;ga51664d394_0_76"/>
          <p:cNvPicPr preferRelativeResize="0"/>
          <p:nvPr/>
        </p:nvPicPr>
        <p:blipFill rotWithShape="1">
          <a:blip r:embed="rId3">
            <a:alphaModFix/>
          </a:blip>
          <a:srcRect l="2638" t="4571"/>
          <a:stretch/>
        </p:blipFill>
        <p:spPr>
          <a:xfrm>
            <a:off x="686225" y="1046275"/>
            <a:ext cx="7368274" cy="5189401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ga51664d394_0_76"/>
          <p:cNvSpPr txBox="1"/>
          <p:nvPr/>
        </p:nvSpPr>
        <p:spPr>
          <a:xfrm>
            <a:off x="381176" y="132774"/>
            <a:ext cx="59373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Ativação dos linfócitos T</a:t>
            </a:r>
            <a:endParaRPr sz="2800" b="0" i="0" u="none" strike="noStrike" cap="none" baseline="30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a51664d394_0_87"/>
          <p:cNvSpPr txBox="1"/>
          <p:nvPr/>
        </p:nvSpPr>
        <p:spPr>
          <a:xfrm>
            <a:off x="1963134" y="6421503"/>
            <a:ext cx="47487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Abbas AK, Lichtman AH, Pillai S. Imunologia Celular e Molecular, 8º ed. Elsevier 2015.</a:t>
            </a:r>
            <a:endParaRPr sz="10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ga51664d394_0_87"/>
          <p:cNvSpPr txBox="1"/>
          <p:nvPr/>
        </p:nvSpPr>
        <p:spPr>
          <a:xfrm>
            <a:off x="6711821" y="5527987"/>
            <a:ext cx="21636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Sinapse imunológica   </a:t>
            </a:r>
            <a:endParaRPr sz="165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5" name="Google Shape;225;ga51664d394_0_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67326" y="683676"/>
            <a:ext cx="4946766" cy="527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ga51664d394_0_87"/>
          <p:cNvSpPr txBox="1"/>
          <p:nvPr/>
        </p:nvSpPr>
        <p:spPr>
          <a:xfrm>
            <a:off x="1922681" y="3784144"/>
            <a:ext cx="1881900" cy="73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ga51664d394_0_87"/>
          <p:cNvSpPr txBox="1"/>
          <p:nvPr/>
        </p:nvSpPr>
        <p:spPr>
          <a:xfrm>
            <a:off x="293951" y="198874"/>
            <a:ext cx="59373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Ativação dos linfócitos T</a:t>
            </a:r>
            <a:endParaRPr sz="2800" b="0" i="0" u="none" strike="noStrike" cap="none" baseline="30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ga4cac330ed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9544" y="971551"/>
            <a:ext cx="6553199" cy="4914899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ga4cac330ed_0_0"/>
          <p:cNvSpPr txBox="1"/>
          <p:nvPr/>
        </p:nvSpPr>
        <p:spPr>
          <a:xfrm>
            <a:off x="1119550" y="421625"/>
            <a:ext cx="7200900" cy="14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Ativação de Linfócitos T</a:t>
            </a:r>
            <a:endParaRPr sz="5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a51664d394_0_104"/>
          <p:cNvSpPr txBox="1"/>
          <p:nvPr/>
        </p:nvSpPr>
        <p:spPr>
          <a:xfrm>
            <a:off x="0" y="2736682"/>
            <a:ext cx="3404681" cy="7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Coestimuladores e Coinibidores da família do B7/ CD28</a:t>
            </a:r>
            <a:endParaRPr sz="2500" b="0" i="0" u="none" strike="noStrike" cap="none" baseline="30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ga51664d394_0_104"/>
          <p:cNvSpPr txBox="1"/>
          <p:nvPr/>
        </p:nvSpPr>
        <p:spPr>
          <a:xfrm>
            <a:off x="116728" y="5922260"/>
            <a:ext cx="2947485" cy="26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Abbas AK, Lichtman AH, Pillai S. Imunologia Celular e Molecular, 8º ed. Elsevier 2015.</a:t>
            </a:r>
            <a:endParaRPr sz="10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ga51664d394_0_104"/>
          <p:cNvSpPr txBox="1"/>
          <p:nvPr/>
        </p:nvSpPr>
        <p:spPr>
          <a:xfrm>
            <a:off x="1922681" y="3784144"/>
            <a:ext cx="1881900" cy="73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5" name="Google Shape;235;ga51664d394_0_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17132" y="181959"/>
            <a:ext cx="5826868" cy="6494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a51664d394_0_126"/>
          <p:cNvSpPr txBox="1"/>
          <p:nvPr/>
        </p:nvSpPr>
        <p:spPr>
          <a:xfrm>
            <a:off x="293315" y="246493"/>
            <a:ext cx="24891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CD40 e CD40L</a:t>
            </a:r>
            <a:endParaRPr sz="2800" b="0" i="0" u="none" strike="noStrike" cap="none" baseline="30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ga51664d394_0_126"/>
          <p:cNvSpPr txBox="1"/>
          <p:nvPr/>
        </p:nvSpPr>
        <p:spPr>
          <a:xfrm>
            <a:off x="2197574" y="5842205"/>
            <a:ext cx="4748850" cy="23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Abbas AK, Lichtman AH, Pillai S. Imunologia Celular e Molecular, 8º ed. Elsevier 2015.</a:t>
            </a:r>
            <a:endParaRPr sz="10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ga51664d394_0_126"/>
          <p:cNvSpPr txBox="1"/>
          <p:nvPr/>
        </p:nvSpPr>
        <p:spPr>
          <a:xfrm>
            <a:off x="1922681" y="3784144"/>
            <a:ext cx="1881900" cy="73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3" name="Google Shape;243;ga51664d394_0_126"/>
          <p:cNvPicPr preferRelativeResize="0"/>
          <p:nvPr/>
        </p:nvPicPr>
        <p:blipFill rotWithShape="1">
          <a:blip r:embed="rId3">
            <a:alphaModFix/>
          </a:blip>
          <a:srcRect b="2267"/>
          <a:stretch/>
        </p:blipFill>
        <p:spPr>
          <a:xfrm>
            <a:off x="90813" y="1336763"/>
            <a:ext cx="8962375" cy="4184475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ga51664d394_0_126"/>
          <p:cNvSpPr txBox="1"/>
          <p:nvPr/>
        </p:nvSpPr>
        <p:spPr>
          <a:xfrm>
            <a:off x="7129181" y="2471419"/>
            <a:ext cx="1434600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Licenciamento   </a:t>
            </a:r>
            <a:endParaRPr sz="165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ga51664d394_0_1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86783" y="106050"/>
            <a:ext cx="5306276" cy="5935612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ga51664d394_0_137"/>
          <p:cNvSpPr txBox="1"/>
          <p:nvPr/>
        </p:nvSpPr>
        <p:spPr>
          <a:xfrm>
            <a:off x="150941" y="2791237"/>
            <a:ext cx="3717000" cy="1275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Alterações nas moléculas de superfície durante a</a:t>
            </a:r>
            <a:endParaRPr sz="2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ativação da Célula T</a:t>
            </a:r>
            <a:endParaRPr sz="2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ga51664d394_0_137"/>
          <p:cNvSpPr txBox="1"/>
          <p:nvPr/>
        </p:nvSpPr>
        <p:spPr>
          <a:xfrm>
            <a:off x="0" y="6088036"/>
            <a:ext cx="4748850" cy="23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Abbas AK, Lichtman AH, Pillai S. Imunologia Celular e Molecular, 8º ed. Elsevier 2015.</a:t>
            </a:r>
            <a:endParaRPr sz="10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ga51664d394_0_137"/>
          <p:cNvSpPr txBox="1"/>
          <p:nvPr/>
        </p:nvSpPr>
        <p:spPr>
          <a:xfrm>
            <a:off x="1922681" y="3784144"/>
            <a:ext cx="1881900" cy="73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a51664d394_0_10"/>
          <p:cNvSpPr txBox="1"/>
          <p:nvPr/>
        </p:nvSpPr>
        <p:spPr>
          <a:xfrm>
            <a:off x="112056" y="149861"/>
            <a:ext cx="59373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Diferenças na ativação de células T CD8</a:t>
            </a:r>
            <a:r>
              <a:rPr lang="en-US" sz="27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endParaRPr sz="2700" b="0" i="0" u="none" strike="noStrike" cap="none" baseline="30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8" name="Google Shape;258;ga51664d394_0_10"/>
          <p:cNvPicPr preferRelativeResize="0"/>
          <p:nvPr/>
        </p:nvPicPr>
        <p:blipFill rotWithShape="1">
          <a:blip r:embed="rId3">
            <a:alphaModFix/>
          </a:blip>
          <a:srcRect l="16563" t="23744" r="28040" b="32054"/>
          <a:stretch/>
        </p:blipFill>
        <p:spPr>
          <a:xfrm>
            <a:off x="152113" y="832925"/>
            <a:ext cx="8839769" cy="4791687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ga51664d394_0_10"/>
          <p:cNvSpPr txBox="1"/>
          <p:nvPr/>
        </p:nvSpPr>
        <p:spPr>
          <a:xfrm>
            <a:off x="2197575" y="6063914"/>
            <a:ext cx="4748850" cy="23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Abbas AK, Lichtman AH, Pillai S. Imunologia Celular e Molecular, 8º ed. Elsevier 2015.</a:t>
            </a:r>
            <a:endParaRPr sz="10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"/>
          <p:cNvSpPr txBox="1"/>
          <p:nvPr/>
        </p:nvSpPr>
        <p:spPr>
          <a:xfrm>
            <a:off x="75622" y="2976690"/>
            <a:ext cx="3033965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Transdução de Sinal </a:t>
            </a: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2"/>
          <p:cNvSpPr/>
          <p:nvPr/>
        </p:nvSpPr>
        <p:spPr>
          <a:xfrm>
            <a:off x="6115833" y="4098437"/>
            <a:ext cx="742168" cy="61996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2"/>
          <p:cNvSpPr txBox="1"/>
          <p:nvPr/>
        </p:nvSpPr>
        <p:spPr>
          <a:xfrm>
            <a:off x="214820" y="5943470"/>
            <a:ext cx="8744355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Sieber M, Baumgrass R.Novel inhibitors of the calcineurin/NFATc hub - alternatives to CsA and FK506?. </a:t>
            </a:r>
            <a:r>
              <a:rPr lang="en-US" sz="105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Cell Communication and Signaling,</a:t>
            </a:r>
            <a:r>
              <a:rPr lang="en-US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 2009; 7(25); 1-19</a:t>
            </a:r>
            <a:endParaRPr sz="10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7" name="Google Shape;267;p2"/>
          <p:cNvPicPr preferRelativeResize="0"/>
          <p:nvPr/>
        </p:nvPicPr>
        <p:blipFill rotWithShape="1">
          <a:blip r:embed="rId3">
            <a:alphaModFix/>
          </a:blip>
          <a:srcRect t="7441"/>
          <a:stretch/>
        </p:blipFill>
        <p:spPr>
          <a:xfrm>
            <a:off x="2976664" y="214008"/>
            <a:ext cx="6091714" cy="5856052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2"/>
          <p:cNvSpPr/>
          <p:nvPr/>
        </p:nvSpPr>
        <p:spPr>
          <a:xfrm>
            <a:off x="7146806" y="4795163"/>
            <a:ext cx="610650" cy="39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9" name="Google Shape;269;p2"/>
          <p:cNvCxnSpPr/>
          <p:nvPr/>
        </p:nvCxnSpPr>
        <p:spPr>
          <a:xfrm>
            <a:off x="7146806" y="4881469"/>
            <a:ext cx="610650" cy="5625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70" name="Google Shape;270;p2"/>
          <p:cNvSpPr txBox="1"/>
          <p:nvPr/>
        </p:nvSpPr>
        <p:spPr>
          <a:xfrm>
            <a:off x="8133234" y="5276102"/>
            <a:ext cx="610650" cy="392400"/>
          </a:xfrm>
          <a:prstGeom prst="rect">
            <a:avLst/>
          </a:prstGeom>
          <a:noFill/>
          <a:ln w="28575" cap="flat" cmpd="sng">
            <a:solidFill>
              <a:srgbClr val="D883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>
                <a:solidFill>
                  <a:srgbClr val="D883FF"/>
                </a:solidFill>
                <a:latin typeface="Calibri"/>
                <a:ea typeface="Calibri"/>
                <a:cs typeface="Calibri"/>
                <a:sym typeface="Calibri"/>
              </a:rPr>
              <a:t>IL-2</a:t>
            </a: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2"/>
          <p:cNvSpPr/>
          <p:nvPr/>
        </p:nvSpPr>
        <p:spPr>
          <a:xfrm>
            <a:off x="4719666" y="234098"/>
            <a:ext cx="856527" cy="460281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2"/>
          <p:cNvSpPr/>
          <p:nvPr/>
        </p:nvSpPr>
        <p:spPr>
          <a:xfrm>
            <a:off x="6486917" y="122914"/>
            <a:ext cx="1328421" cy="727107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"/>
          <p:cNvSpPr txBox="1"/>
          <p:nvPr/>
        </p:nvSpPr>
        <p:spPr>
          <a:xfrm>
            <a:off x="314105" y="149330"/>
            <a:ext cx="35169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IL-2 e Receptor (IL-2R)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8" name="Google Shape;278;p3"/>
          <p:cNvPicPr preferRelativeResize="0"/>
          <p:nvPr/>
        </p:nvPicPr>
        <p:blipFill rotWithShape="1">
          <a:blip r:embed="rId3">
            <a:alphaModFix/>
          </a:blip>
          <a:srcRect t="9894" r="51282"/>
          <a:stretch/>
        </p:blipFill>
        <p:spPr>
          <a:xfrm>
            <a:off x="-1" y="649431"/>
            <a:ext cx="2811293" cy="2709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17025" y="2693625"/>
            <a:ext cx="6826976" cy="3846176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"/>
          <p:cNvSpPr/>
          <p:nvPr/>
        </p:nvSpPr>
        <p:spPr>
          <a:xfrm>
            <a:off x="314106" y="6539795"/>
            <a:ext cx="85158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Wang X, Rickert M, Garcia CK. Structure of the Quaternary Complex of Interleukin-2 with Its α, ß, and γ</a:t>
            </a:r>
            <a:r>
              <a:rPr lang="en-US" sz="1050" b="0" i="0" u="none" strike="noStrike" cap="none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Receptors. </a:t>
            </a:r>
            <a:r>
              <a:rPr lang="en-US" sz="105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Science , </a:t>
            </a:r>
            <a:r>
              <a:rPr lang="en-US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2005;310(5751), 1159-1163</a:t>
            </a:r>
            <a:endParaRPr sz="10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3"/>
          <p:cNvSpPr txBox="1"/>
          <p:nvPr/>
        </p:nvSpPr>
        <p:spPr>
          <a:xfrm>
            <a:off x="4180898" y="1318300"/>
            <a:ext cx="43599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Complexo de </a:t>
            </a:r>
            <a:r>
              <a:rPr lang="en-US" sz="1500" b="1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Alta afinidade</a:t>
            </a:r>
            <a:r>
              <a:rPr lang="en-US" sz="15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(IL-2Rα IL-2Rβ γc)</a:t>
            </a: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4"/>
          <p:cNvPicPr preferRelativeResize="0"/>
          <p:nvPr/>
        </p:nvPicPr>
        <p:blipFill rotWithShape="1">
          <a:blip r:embed="rId3">
            <a:alphaModFix/>
          </a:blip>
          <a:srcRect l="19250" t="22469" r="33600" b="10617"/>
          <a:stretch/>
        </p:blipFill>
        <p:spPr>
          <a:xfrm>
            <a:off x="3677054" y="982493"/>
            <a:ext cx="5466945" cy="4910539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4"/>
          <p:cNvSpPr txBox="1"/>
          <p:nvPr/>
        </p:nvSpPr>
        <p:spPr>
          <a:xfrm>
            <a:off x="4257160" y="6089226"/>
            <a:ext cx="4748935" cy="23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Abbas AK, Lichtman AH, Pillai S. Imunologia Celular e Molecular, 8º ed. Elsevier 2015.</a:t>
            </a:r>
            <a:endParaRPr sz="10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4"/>
          <p:cNvSpPr/>
          <p:nvPr/>
        </p:nvSpPr>
        <p:spPr>
          <a:xfrm>
            <a:off x="2335879" y="1823037"/>
            <a:ext cx="1005213" cy="300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9" name="Google Shape;289;p4"/>
          <p:cNvPicPr preferRelativeResize="0"/>
          <p:nvPr/>
        </p:nvPicPr>
        <p:blipFill rotWithShape="1">
          <a:blip r:embed="rId4">
            <a:alphaModFix/>
          </a:blip>
          <a:srcRect r="59098" b="55723"/>
          <a:stretch/>
        </p:blipFill>
        <p:spPr>
          <a:xfrm>
            <a:off x="928268" y="1157691"/>
            <a:ext cx="1542122" cy="2265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"/>
          <p:cNvPicPr preferRelativeResize="0"/>
          <p:nvPr/>
        </p:nvPicPr>
        <p:blipFill rotWithShape="1">
          <a:blip r:embed="rId4">
            <a:alphaModFix/>
          </a:blip>
          <a:srcRect t="43785"/>
          <a:stretch/>
        </p:blipFill>
        <p:spPr>
          <a:xfrm>
            <a:off x="1" y="3423139"/>
            <a:ext cx="3677054" cy="2666088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4"/>
          <p:cNvSpPr/>
          <p:nvPr/>
        </p:nvSpPr>
        <p:spPr>
          <a:xfrm>
            <a:off x="97172" y="6203677"/>
            <a:ext cx="4090399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Modificado de : https://www.invivogen.com/il-2-activator-and-controller</a:t>
            </a: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4"/>
          <p:cNvSpPr txBox="1"/>
          <p:nvPr/>
        </p:nvSpPr>
        <p:spPr>
          <a:xfrm>
            <a:off x="582635" y="1441569"/>
            <a:ext cx="871038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parácrina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3" name="Google Shape;293;p4"/>
          <p:cNvCxnSpPr/>
          <p:nvPr/>
        </p:nvCxnSpPr>
        <p:spPr>
          <a:xfrm rot="10800000" flipH="1">
            <a:off x="1202174" y="1468336"/>
            <a:ext cx="792225" cy="70605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94" name="Google Shape;294;p4"/>
          <p:cNvSpPr txBox="1"/>
          <p:nvPr/>
        </p:nvSpPr>
        <p:spPr>
          <a:xfrm>
            <a:off x="2273918" y="1546068"/>
            <a:ext cx="842212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autócrina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4"/>
          <p:cNvSpPr txBox="1"/>
          <p:nvPr/>
        </p:nvSpPr>
        <p:spPr>
          <a:xfrm>
            <a:off x="383955" y="562455"/>
            <a:ext cx="3516835" cy="5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IL-2 e Receptor (IL-2R)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5"/>
          <p:cNvSpPr txBox="1"/>
          <p:nvPr/>
        </p:nvSpPr>
        <p:spPr>
          <a:xfrm>
            <a:off x="476370" y="2528784"/>
            <a:ext cx="3048300" cy="90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Funções Biológicas da IL-2</a:t>
            </a:r>
            <a:endParaRPr sz="2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1" name="Google Shape;301;p5"/>
          <p:cNvPicPr preferRelativeResize="0"/>
          <p:nvPr/>
        </p:nvPicPr>
        <p:blipFill rotWithShape="1">
          <a:blip r:embed="rId3">
            <a:alphaModFix/>
          </a:blip>
          <a:srcRect l="31550" t="16762" r="36578" b="9333"/>
          <a:stretch/>
        </p:blipFill>
        <p:spPr>
          <a:xfrm>
            <a:off x="3810285" y="184822"/>
            <a:ext cx="5080796" cy="6482855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5"/>
          <p:cNvSpPr txBox="1"/>
          <p:nvPr/>
        </p:nvSpPr>
        <p:spPr>
          <a:xfrm>
            <a:off x="285645" y="5505856"/>
            <a:ext cx="3608961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Abbas AK, Lichtman AH, Pillai S. Imunologia Celular e Molecular, 8º ed. Elsevier 2015.</a:t>
            </a:r>
            <a:endParaRPr sz="10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6"/>
          <p:cNvSpPr txBox="1"/>
          <p:nvPr/>
        </p:nvSpPr>
        <p:spPr>
          <a:xfrm>
            <a:off x="312351" y="426430"/>
            <a:ext cx="5937338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Expansão Clonal/ Proliferação</a:t>
            </a:r>
            <a:endParaRPr sz="2700" b="0" i="0" u="none" strike="noStrike" cap="none" baseline="30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8" name="Google Shape;308;p6"/>
          <p:cNvPicPr preferRelativeResize="0"/>
          <p:nvPr/>
        </p:nvPicPr>
        <p:blipFill rotWithShape="1">
          <a:blip r:embed="rId3">
            <a:alphaModFix/>
          </a:blip>
          <a:srcRect r="20784"/>
          <a:stretch/>
        </p:blipFill>
        <p:spPr>
          <a:xfrm>
            <a:off x="1498061" y="1280003"/>
            <a:ext cx="6456300" cy="5179163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6"/>
          <p:cNvSpPr/>
          <p:nvPr/>
        </p:nvSpPr>
        <p:spPr>
          <a:xfrm>
            <a:off x="6182500" y="1446021"/>
            <a:ext cx="1891458" cy="511042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6"/>
          <p:cNvSpPr txBox="1"/>
          <p:nvPr/>
        </p:nvSpPr>
        <p:spPr>
          <a:xfrm>
            <a:off x="6233504" y="775831"/>
            <a:ext cx="1747380" cy="30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Proliferação Celular</a:t>
            </a: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6"/>
          <p:cNvSpPr txBox="1"/>
          <p:nvPr/>
        </p:nvSpPr>
        <p:spPr>
          <a:xfrm>
            <a:off x="427871" y="6243488"/>
            <a:ext cx="5129410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Adams NM, Grassmann S, Sun JC. Clonal expansion of innate and adaptive lymphocytes. </a:t>
            </a:r>
            <a:r>
              <a:rPr lang="en-US" sz="105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 Rev Immunol</a:t>
            </a:r>
            <a:r>
              <a:rPr lang="en-US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, 2020;20</a:t>
            </a:r>
            <a:r>
              <a:rPr lang="en-US" sz="105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694–707 </a:t>
            </a:r>
            <a:endParaRPr sz="10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9eef4728ac_0_9"/>
          <p:cNvSpPr/>
          <p:nvPr/>
        </p:nvSpPr>
        <p:spPr>
          <a:xfrm>
            <a:off x="1094719" y="2381775"/>
            <a:ext cx="1077300" cy="955800"/>
          </a:xfrm>
          <a:prstGeom prst="ellipse">
            <a:avLst/>
          </a:prstGeom>
          <a:solidFill>
            <a:srgbClr val="00B050"/>
          </a:solidFill>
          <a:ln w="9525" cap="flat" cmpd="sng">
            <a:solidFill>
              <a:srgbClr val="D5A6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g9eef4728ac_0_9"/>
          <p:cNvSpPr/>
          <p:nvPr/>
        </p:nvSpPr>
        <p:spPr>
          <a:xfrm>
            <a:off x="1390144" y="2746688"/>
            <a:ext cx="642825" cy="486450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rgbClr val="EAD1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g9eef4728ac_0_9"/>
          <p:cNvSpPr/>
          <p:nvPr/>
        </p:nvSpPr>
        <p:spPr>
          <a:xfrm>
            <a:off x="1172906" y="4141856"/>
            <a:ext cx="1077300" cy="955800"/>
          </a:xfrm>
          <a:prstGeom prst="ellipse">
            <a:avLst/>
          </a:prstGeom>
          <a:solidFill>
            <a:srgbClr val="FF9900"/>
          </a:solidFill>
          <a:ln w="9525" cap="flat" cmpd="sng">
            <a:solidFill>
              <a:srgbClr val="F9C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g9eef4728ac_0_9"/>
          <p:cNvSpPr/>
          <p:nvPr/>
        </p:nvSpPr>
        <p:spPr>
          <a:xfrm>
            <a:off x="1468331" y="4506769"/>
            <a:ext cx="642825" cy="486450"/>
          </a:xfrm>
          <a:prstGeom prst="ellipse">
            <a:avLst/>
          </a:prstGeom>
          <a:solidFill>
            <a:srgbClr val="F9CB9C"/>
          </a:solidFill>
          <a:ln w="9525" cap="flat" cmpd="sng">
            <a:solidFill>
              <a:srgbClr val="F9C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g9eef4728ac_0_9"/>
          <p:cNvSpPr/>
          <p:nvPr/>
        </p:nvSpPr>
        <p:spPr>
          <a:xfrm rot="-1914637">
            <a:off x="1980927" y="2520782"/>
            <a:ext cx="399717" cy="121608"/>
          </a:xfrm>
          <a:prstGeom prst="flowChartTerminator">
            <a:avLst/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g9eef4728ac_0_9"/>
          <p:cNvSpPr/>
          <p:nvPr/>
        </p:nvSpPr>
        <p:spPr>
          <a:xfrm rot="-1914637">
            <a:off x="2034908" y="4352629"/>
            <a:ext cx="399717" cy="121608"/>
          </a:xfrm>
          <a:prstGeom prst="flowChartTerminator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g9eef4728ac_0_9"/>
          <p:cNvSpPr txBox="1"/>
          <p:nvPr/>
        </p:nvSpPr>
        <p:spPr>
          <a:xfrm>
            <a:off x="331631" y="416307"/>
            <a:ext cx="5937300" cy="48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Expansão Clonal/ Proliferação</a:t>
            </a:r>
            <a:endParaRPr sz="2700" b="0" i="0" u="none" strike="noStrike" cap="none" baseline="30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g9eef4728ac_0_9"/>
          <p:cNvSpPr txBox="1"/>
          <p:nvPr/>
        </p:nvSpPr>
        <p:spPr>
          <a:xfrm>
            <a:off x="2345850" y="2247394"/>
            <a:ext cx="899775" cy="31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TCR B</a:t>
            </a:r>
            <a:endParaRPr sz="1800" b="1" i="0" u="none" strike="noStrike" cap="none">
              <a:solidFill>
                <a:srgbClr val="FF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g9eef4728ac_0_9"/>
          <p:cNvSpPr txBox="1"/>
          <p:nvPr/>
        </p:nvSpPr>
        <p:spPr>
          <a:xfrm>
            <a:off x="2376319" y="4043316"/>
            <a:ext cx="899775" cy="31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TCR A</a:t>
            </a:r>
            <a:endParaRPr sz="1800" b="1" i="0" u="none" strike="noStrike" cap="none">
              <a:solidFill>
                <a:srgbClr val="99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g9eef4728ac_0_9"/>
          <p:cNvSpPr/>
          <p:nvPr/>
        </p:nvSpPr>
        <p:spPr>
          <a:xfrm>
            <a:off x="3130294" y="2609044"/>
            <a:ext cx="1648575" cy="31455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g9eef4728ac_0_9"/>
          <p:cNvSpPr txBox="1"/>
          <p:nvPr/>
        </p:nvSpPr>
        <p:spPr>
          <a:xfrm>
            <a:off x="886219" y="1830338"/>
            <a:ext cx="1980900" cy="31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Linfócito T ativado</a:t>
            </a:r>
            <a:endParaRPr sz="15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g9eef4728ac_0_9"/>
          <p:cNvSpPr/>
          <p:nvPr/>
        </p:nvSpPr>
        <p:spPr>
          <a:xfrm>
            <a:off x="3148210" y="4376550"/>
            <a:ext cx="1370700" cy="31455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g9eef4728ac_0_9"/>
          <p:cNvSpPr txBox="1"/>
          <p:nvPr/>
        </p:nvSpPr>
        <p:spPr>
          <a:xfrm>
            <a:off x="5455922" y="975675"/>
            <a:ext cx="2561175" cy="31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Clones de linfócitos T ativados</a:t>
            </a:r>
            <a:endParaRPr sz="15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g9eef4728ac_0_9"/>
          <p:cNvSpPr txBox="1"/>
          <p:nvPr/>
        </p:nvSpPr>
        <p:spPr>
          <a:xfrm>
            <a:off x="3516329" y="2247394"/>
            <a:ext cx="899775" cy="31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Mitose</a:t>
            </a:r>
            <a:endParaRPr sz="165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g9eef4728ac_0_9"/>
          <p:cNvSpPr txBox="1"/>
          <p:nvPr/>
        </p:nvSpPr>
        <p:spPr>
          <a:xfrm>
            <a:off x="3355088" y="3969975"/>
            <a:ext cx="899775" cy="31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Mitose</a:t>
            </a:r>
            <a:endParaRPr sz="165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g9eef4728ac_0_9"/>
          <p:cNvSpPr txBox="1"/>
          <p:nvPr/>
        </p:nvSpPr>
        <p:spPr>
          <a:xfrm>
            <a:off x="371006" y="3355050"/>
            <a:ext cx="2837475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TCR B</a:t>
            </a:r>
            <a:r>
              <a:rPr lang="en-US" sz="1500" b="1" i="0" u="none" strike="noStrike" cap="none">
                <a:solidFill>
                  <a:srgbClr val="00FF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= especificidade para o antígeno B</a:t>
            </a: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g9eef4728ac_0_9"/>
          <p:cNvSpPr txBox="1"/>
          <p:nvPr/>
        </p:nvSpPr>
        <p:spPr>
          <a:xfrm>
            <a:off x="371006" y="5217197"/>
            <a:ext cx="2837475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TCR A</a:t>
            </a:r>
            <a:r>
              <a:rPr lang="en-US" sz="1500" b="1" i="0" u="none" strike="noStrike" cap="none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= especificidade para o antígeno A</a:t>
            </a: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g9eef4728ac_0_9"/>
          <p:cNvSpPr/>
          <p:nvPr/>
        </p:nvSpPr>
        <p:spPr>
          <a:xfrm>
            <a:off x="5380969" y="1867425"/>
            <a:ext cx="1077300" cy="955800"/>
          </a:xfrm>
          <a:prstGeom prst="ellipse">
            <a:avLst/>
          </a:prstGeom>
          <a:solidFill>
            <a:srgbClr val="00B050"/>
          </a:solidFill>
          <a:ln w="9525" cap="flat" cmpd="sng">
            <a:solidFill>
              <a:srgbClr val="D5A6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g9eef4728ac_0_9"/>
          <p:cNvSpPr/>
          <p:nvPr/>
        </p:nvSpPr>
        <p:spPr>
          <a:xfrm>
            <a:off x="5676394" y="2232338"/>
            <a:ext cx="642825" cy="486450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rgbClr val="EAD1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g9eef4728ac_0_9"/>
          <p:cNvSpPr/>
          <p:nvPr/>
        </p:nvSpPr>
        <p:spPr>
          <a:xfrm rot="-1914637">
            <a:off x="6267177" y="2006432"/>
            <a:ext cx="399717" cy="121608"/>
          </a:xfrm>
          <a:prstGeom prst="flowChartTerminator">
            <a:avLst/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g9eef4728ac_0_9"/>
          <p:cNvSpPr txBox="1"/>
          <p:nvPr/>
        </p:nvSpPr>
        <p:spPr>
          <a:xfrm>
            <a:off x="6632100" y="1733044"/>
            <a:ext cx="899775" cy="31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TCR B</a:t>
            </a:r>
            <a:endParaRPr sz="1800" b="1" i="0" u="none" strike="noStrike" cap="none">
              <a:solidFill>
                <a:srgbClr val="FF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g9eef4728ac_0_9"/>
          <p:cNvSpPr/>
          <p:nvPr/>
        </p:nvSpPr>
        <p:spPr>
          <a:xfrm>
            <a:off x="5495269" y="1981725"/>
            <a:ext cx="1077300" cy="955800"/>
          </a:xfrm>
          <a:prstGeom prst="ellipse">
            <a:avLst/>
          </a:prstGeom>
          <a:solidFill>
            <a:srgbClr val="00B050"/>
          </a:solidFill>
          <a:ln w="9525" cap="flat" cmpd="sng">
            <a:solidFill>
              <a:srgbClr val="D5A6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g9eef4728ac_0_9"/>
          <p:cNvSpPr/>
          <p:nvPr/>
        </p:nvSpPr>
        <p:spPr>
          <a:xfrm>
            <a:off x="5790694" y="2346638"/>
            <a:ext cx="642825" cy="486450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rgbClr val="EAD1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g9eef4728ac_0_9"/>
          <p:cNvSpPr/>
          <p:nvPr/>
        </p:nvSpPr>
        <p:spPr>
          <a:xfrm rot="-1914637">
            <a:off x="6381477" y="2120732"/>
            <a:ext cx="399717" cy="121608"/>
          </a:xfrm>
          <a:prstGeom prst="flowChartTerminator">
            <a:avLst/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g9eef4728ac_0_9"/>
          <p:cNvSpPr txBox="1"/>
          <p:nvPr/>
        </p:nvSpPr>
        <p:spPr>
          <a:xfrm>
            <a:off x="6746400" y="1847344"/>
            <a:ext cx="899775" cy="31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TCR B</a:t>
            </a:r>
            <a:endParaRPr sz="1800" b="1" i="0" u="none" strike="noStrike" cap="none">
              <a:solidFill>
                <a:srgbClr val="FF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g9eef4728ac_0_9"/>
          <p:cNvSpPr/>
          <p:nvPr/>
        </p:nvSpPr>
        <p:spPr>
          <a:xfrm>
            <a:off x="5438119" y="2324625"/>
            <a:ext cx="1077300" cy="955800"/>
          </a:xfrm>
          <a:prstGeom prst="ellipse">
            <a:avLst/>
          </a:prstGeom>
          <a:solidFill>
            <a:srgbClr val="00B050"/>
          </a:solidFill>
          <a:ln w="9525" cap="flat" cmpd="sng">
            <a:solidFill>
              <a:srgbClr val="D5A6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g9eef4728ac_0_9"/>
          <p:cNvSpPr/>
          <p:nvPr/>
        </p:nvSpPr>
        <p:spPr>
          <a:xfrm>
            <a:off x="5733544" y="2689538"/>
            <a:ext cx="642825" cy="486450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rgbClr val="EAD1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g9eef4728ac_0_9"/>
          <p:cNvSpPr/>
          <p:nvPr/>
        </p:nvSpPr>
        <p:spPr>
          <a:xfrm rot="-1914637">
            <a:off x="6324327" y="2463632"/>
            <a:ext cx="399717" cy="121608"/>
          </a:xfrm>
          <a:prstGeom prst="flowChartTerminator">
            <a:avLst/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g9eef4728ac_0_9"/>
          <p:cNvSpPr txBox="1"/>
          <p:nvPr/>
        </p:nvSpPr>
        <p:spPr>
          <a:xfrm>
            <a:off x="6689250" y="2190244"/>
            <a:ext cx="899775" cy="31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TCR B</a:t>
            </a:r>
            <a:endParaRPr sz="1800" b="1" i="0" u="none" strike="noStrike" cap="none">
              <a:solidFill>
                <a:srgbClr val="FF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g9eef4728ac_0_9"/>
          <p:cNvSpPr/>
          <p:nvPr/>
        </p:nvSpPr>
        <p:spPr>
          <a:xfrm>
            <a:off x="5552419" y="2610375"/>
            <a:ext cx="1077300" cy="955800"/>
          </a:xfrm>
          <a:prstGeom prst="ellipse">
            <a:avLst/>
          </a:prstGeom>
          <a:solidFill>
            <a:srgbClr val="00B050"/>
          </a:solidFill>
          <a:ln w="9525" cap="flat" cmpd="sng">
            <a:solidFill>
              <a:srgbClr val="D5A6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g9eef4728ac_0_9"/>
          <p:cNvSpPr/>
          <p:nvPr/>
        </p:nvSpPr>
        <p:spPr>
          <a:xfrm>
            <a:off x="5847844" y="2975288"/>
            <a:ext cx="642825" cy="486450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rgbClr val="EAD1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g9eef4728ac_0_9"/>
          <p:cNvSpPr/>
          <p:nvPr/>
        </p:nvSpPr>
        <p:spPr>
          <a:xfrm rot="-1914637">
            <a:off x="6438627" y="2749382"/>
            <a:ext cx="399717" cy="121608"/>
          </a:xfrm>
          <a:prstGeom prst="flowChartTerminator">
            <a:avLst/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g9eef4728ac_0_9"/>
          <p:cNvSpPr txBox="1"/>
          <p:nvPr/>
        </p:nvSpPr>
        <p:spPr>
          <a:xfrm>
            <a:off x="6803550" y="2475994"/>
            <a:ext cx="899775" cy="31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TCR B</a:t>
            </a:r>
            <a:endParaRPr sz="1800" b="1" i="0" u="none" strike="noStrike" cap="none">
              <a:solidFill>
                <a:srgbClr val="FF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g9eef4728ac_0_9"/>
          <p:cNvSpPr/>
          <p:nvPr/>
        </p:nvSpPr>
        <p:spPr>
          <a:xfrm>
            <a:off x="6066769" y="2724675"/>
            <a:ext cx="1077300" cy="955800"/>
          </a:xfrm>
          <a:prstGeom prst="ellipse">
            <a:avLst/>
          </a:prstGeom>
          <a:solidFill>
            <a:srgbClr val="00B050"/>
          </a:solidFill>
          <a:ln w="9525" cap="flat" cmpd="sng">
            <a:solidFill>
              <a:srgbClr val="D5A6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g9eef4728ac_0_9"/>
          <p:cNvSpPr/>
          <p:nvPr/>
        </p:nvSpPr>
        <p:spPr>
          <a:xfrm>
            <a:off x="6362194" y="3089588"/>
            <a:ext cx="642825" cy="486450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rgbClr val="EAD1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g9eef4728ac_0_9"/>
          <p:cNvSpPr/>
          <p:nvPr/>
        </p:nvSpPr>
        <p:spPr>
          <a:xfrm rot="-1914637">
            <a:off x="6952977" y="2863682"/>
            <a:ext cx="399717" cy="121608"/>
          </a:xfrm>
          <a:prstGeom prst="flowChartTerminator">
            <a:avLst/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g9eef4728ac_0_9"/>
          <p:cNvSpPr txBox="1"/>
          <p:nvPr/>
        </p:nvSpPr>
        <p:spPr>
          <a:xfrm>
            <a:off x="7317900" y="2590294"/>
            <a:ext cx="899775" cy="31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TCR B</a:t>
            </a:r>
            <a:endParaRPr sz="1800" b="1" i="0" u="none" strike="noStrike" cap="none">
              <a:solidFill>
                <a:srgbClr val="FF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g9eef4728ac_0_9"/>
          <p:cNvSpPr/>
          <p:nvPr/>
        </p:nvSpPr>
        <p:spPr>
          <a:xfrm>
            <a:off x="6181069" y="2324625"/>
            <a:ext cx="1077300" cy="955800"/>
          </a:xfrm>
          <a:prstGeom prst="ellipse">
            <a:avLst/>
          </a:prstGeom>
          <a:solidFill>
            <a:srgbClr val="00B050"/>
          </a:solidFill>
          <a:ln w="9525" cap="flat" cmpd="sng">
            <a:solidFill>
              <a:srgbClr val="D5A6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g9eef4728ac_0_9"/>
          <p:cNvSpPr/>
          <p:nvPr/>
        </p:nvSpPr>
        <p:spPr>
          <a:xfrm>
            <a:off x="6476494" y="2689538"/>
            <a:ext cx="642825" cy="486450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rgbClr val="EAD1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g9eef4728ac_0_9"/>
          <p:cNvSpPr/>
          <p:nvPr/>
        </p:nvSpPr>
        <p:spPr>
          <a:xfrm rot="-1914637">
            <a:off x="7067277" y="2463632"/>
            <a:ext cx="399717" cy="121608"/>
          </a:xfrm>
          <a:prstGeom prst="flowChartTerminator">
            <a:avLst/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g9eef4728ac_0_9"/>
          <p:cNvSpPr txBox="1"/>
          <p:nvPr/>
        </p:nvSpPr>
        <p:spPr>
          <a:xfrm>
            <a:off x="7432200" y="2190244"/>
            <a:ext cx="899775" cy="31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TCR B</a:t>
            </a:r>
            <a:endParaRPr sz="1800" b="1" i="0" u="none" strike="noStrike" cap="none">
              <a:solidFill>
                <a:srgbClr val="FF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g9eef4728ac_0_9"/>
          <p:cNvSpPr/>
          <p:nvPr/>
        </p:nvSpPr>
        <p:spPr>
          <a:xfrm>
            <a:off x="6581119" y="2438925"/>
            <a:ext cx="1077300" cy="955800"/>
          </a:xfrm>
          <a:prstGeom prst="ellipse">
            <a:avLst/>
          </a:prstGeom>
          <a:solidFill>
            <a:srgbClr val="00B050"/>
          </a:solidFill>
          <a:ln w="9525" cap="flat" cmpd="sng">
            <a:solidFill>
              <a:srgbClr val="D5A6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g9eef4728ac_0_9"/>
          <p:cNvSpPr/>
          <p:nvPr/>
        </p:nvSpPr>
        <p:spPr>
          <a:xfrm>
            <a:off x="6876544" y="2803838"/>
            <a:ext cx="642825" cy="486450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rgbClr val="EAD1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g9eef4728ac_0_9"/>
          <p:cNvSpPr/>
          <p:nvPr/>
        </p:nvSpPr>
        <p:spPr>
          <a:xfrm rot="-1914637">
            <a:off x="7467327" y="2577932"/>
            <a:ext cx="399717" cy="121608"/>
          </a:xfrm>
          <a:prstGeom prst="flowChartTerminator">
            <a:avLst/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g9eef4728ac_0_9"/>
          <p:cNvSpPr txBox="1"/>
          <p:nvPr/>
        </p:nvSpPr>
        <p:spPr>
          <a:xfrm>
            <a:off x="7832250" y="2304544"/>
            <a:ext cx="899775" cy="31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TCR B</a:t>
            </a:r>
            <a:endParaRPr sz="1800" b="1" i="0" u="none" strike="noStrike" cap="none">
              <a:solidFill>
                <a:srgbClr val="FF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g9eef4728ac_0_9"/>
          <p:cNvSpPr/>
          <p:nvPr/>
        </p:nvSpPr>
        <p:spPr>
          <a:xfrm>
            <a:off x="6695419" y="2553225"/>
            <a:ext cx="1077300" cy="955800"/>
          </a:xfrm>
          <a:prstGeom prst="ellipse">
            <a:avLst/>
          </a:prstGeom>
          <a:solidFill>
            <a:srgbClr val="00B050"/>
          </a:solidFill>
          <a:ln w="9525" cap="flat" cmpd="sng">
            <a:solidFill>
              <a:srgbClr val="D5A6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g9eef4728ac_0_9"/>
          <p:cNvSpPr/>
          <p:nvPr/>
        </p:nvSpPr>
        <p:spPr>
          <a:xfrm>
            <a:off x="6990844" y="2918138"/>
            <a:ext cx="642825" cy="486450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rgbClr val="EAD1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g9eef4728ac_0_9"/>
          <p:cNvSpPr/>
          <p:nvPr/>
        </p:nvSpPr>
        <p:spPr>
          <a:xfrm rot="-1914637">
            <a:off x="7581627" y="2692232"/>
            <a:ext cx="399717" cy="121608"/>
          </a:xfrm>
          <a:prstGeom prst="flowChartTerminator">
            <a:avLst/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g9eef4728ac_0_9"/>
          <p:cNvSpPr txBox="1"/>
          <p:nvPr/>
        </p:nvSpPr>
        <p:spPr>
          <a:xfrm>
            <a:off x="7946550" y="2418844"/>
            <a:ext cx="899775" cy="31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TCR B</a:t>
            </a:r>
            <a:endParaRPr sz="1800" b="1" i="0" u="none" strike="noStrike" cap="none">
              <a:solidFill>
                <a:srgbClr val="FF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g9eef4728ac_0_9"/>
          <p:cNvSpPr/>
          <p:nvPr/>
        </p:nvSpPr>
        <p:spPr>
          <a:xfrm>
            <a:off x="6066769" y="1524525"/>
            <a:ext cx="1077300" cy="955800"/>
          </a:xfrm>
          <a:prstGeom prst="ellipse">
            <a:avLst/>
          </a:prstGeom>
          <a:solidFill>
            <a:srgbClr val="00B050"/>
          </a:solidFill>
          <a:ln w="9525" cap="flat" cmpd="sng">
            <a:solidFill>
              <a:srgbClr val="D5A6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g9eef4728ac_0_9"/>
          <p:cNvSpPr/>
          <p:nvPr/>
        </p:nvSpPr>
        <p:spPr>
          <a:xfrm>
            <a:off x="6362194" y="1889438"/>
            <a:ext cx="642825" cy="486450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rgbClr val="EAD1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g9eef4728ac_0_9"/>
          <p:cNvSpPr/>
          <p:nvPr/>
        </p:nvSpPr>
        <p:spPr>
          <a:xfrm rot="-1914637">
            <a:off x="6952977" y="1663532"/>
            <a:ext cx="399717" cy="121608"/>
          </a:xfrm>
          <a:prstGeom prst="flowChartTerminator">
            <a:avLst/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g9eef4728ac_0_9"/>
          <p:cNvSpPr txBox="1"/>
          <p:nvPr/>
        </p:nvSpPr>
        <p:spPr>
          <a:xfrm>
            <a:off x="7317900" y="1390144"/>
            <a:ext cx="899775" cy="31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TCR B</a:t>
            </a:r>
            <a:endParaRPr sz="1800" b="1" i="0" u="none" strike="noStrike" cap="none">
              <a:solidFill>
                <a:srgbClr val="FF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g9eef4728ac_0_9"/>
          <p:cNvSpPr/>
          <p:nvPr/>
        </p:nvSpPr>
        <p:spPr>
          <a:xfrm>
            <a:off x="6581119" y="1753125"/>
            <a:ext cx="1077300" cy="955800"/>
          </a:xfrm>
          <a:prstGeom prst="ellipse">
            <a:avLst/>
          </a:prstGeom>
          <a:solidFill>
            <a:srgbClr val="00B050"/>
          </a:solidFill>
          <a:ln w="9525" cap="flat" cmpd="sng">
            <a:solidFill>
              <a:srgbClr val="D5A6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g9eef4728ac_0_9"/>
          <p:cNvSpPr/>
          <p:nvPr/>
        </p:nvSpPr>
        <p:spPr>
          <a:xfrm>
            <a:off x="6876544" y="2118038"/>
            <a:ext cx="642825" cy="486450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rgbClr val="EAD1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g9eef4728ac_0_9"/>
          <p:cNvSpPr/>
          <p:nvPr/>
        </p:nvSpPr>
        <p:spPr>
          <a:xfrm rot="-1914637">
            <a:off x="7467327" y="1892132"/>
            <a:ext cx="399717" cy="121608"/>
          </a:xfrm>
          <a:prstGeom prst="flowChartTerminator">
            <a:avLst/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g9eef4728ac_0_9"/>
          <p:cNvSpPr txBox="1"/>
          <p:nvPr/>
        </p:nvSpPr>
        <p:spPr>
          <a:xfrm>
            <a:off x="7832250" y="1618744"/>
            <a:ext cx="899775" cy="31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TCR B</a:t>
            </a:r>
            <a:endParaRPr sz="1800" b="1" i="0" u="none" strike="noStrike" cap="none">
              <a:solidFill>
                <a:srgbClr val="FF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g9eef4728ac_0_9"/>
          <p:cNvSpPr/>
          <p:nvPr/>
        </p:nvSpPr>
        <p:spPr>
          <a:xfrm>
            <a:off x="6695419" y="1924575"/>
            <a:ext cx="1077300" cy="955800"/>
          </a:xfrm>
          <a:prstGeom prst="ellipse">
            <a:avLst/>
          </a:prstGeom>
          <a:solidFill>
            <a:srgbClr val="00B050"/>
          </a:solidFill>
          <a:ln w="9525" cap="flat" cmpd="sng">
            <a:solidFill>
              <a:srgbClr val="D5A6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g9eef4728ac_0_9"/>
          <p:cNvSpPr/>
          <p:nvPr/>
        </p:nvSpPr>
        <p:spPr>
          <a:xfrm>
            <a:off x="6990844" y="2289488"/>
            <a:ext cx="642825" cy="486450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rgbClr val="EAD1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g9eef4728ac_0_9"/>
          <p:cNvSpPr/>
          <p:nvPr/>
        </p:nvSpPr>
        <p:spPr>
          <a:xfrm rot="-1914637">
            <a:off x="7581627" y="2063582"/>
            <a:ext cx="399717" cy="121608"/>
          </a:xfrm>
          <a:prstGeom prst="flowChartTerminator">
            <a:avLst/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g9eef4728ac_0_9"/>
          <p:cNvSpPr txBox="1"/>
          <p:nvPr/>
        </p:nvSpPr>
        <p:spPr>
          <a:xfrm>
            <a:off x="7946550" y="1790194"/>
            <a:ext cx="899775" cy="31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TCR B</a:t>
            </a:r>
            <a:endParaRPr sz="1800" b="1" i="0" u="none" strike="noStrike" cap="none">
              <a:solidFill>
                <a:srgbClr val="FF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g9eef4728ac_0_9"/>
          <p:cNvSpPr/>
          <p:nvPr/>
        </p:nvSpPr>
        <p:spPr>
          <a:xfrm>
            <a:off x="6809719" y="2153175"/>
            <a:ext cx="1077300" cy="955800"/>
          </a:xfrm>
          <a:prstGeom prst="ellipse">
            <a:avLst/>
          </a:prstGeom>
          <a:solidFill>
            <a:srgbClr val="00B050"/>
          </a:solidFill>
          <a:ln w="9525" cap="flat" cmpd="sng">
            <a:solidFill>
              <a:srgbClr val="D5A6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g9eef4728ac_0_9"/>
          <p:cNvSpPr/>
          <p:nvPr/>
        </p:nvSpPr>
        <p:spPr>
          <a:xfrm>
            <a:off x="7105144" y="2518088"/>
            <a:ext cx="642825" cy="486450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rgbClr val="EAD1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g9eef4728ac_0_9"/>
          <p:cNvSpPr/>
          <p:nvPr/>
        </p:nvSpPr>
        <p:spPr>
          <a:xfrm rot="-1914637">
            <a:off x="7695927" y="2292182"/>
            <a:ext cx="399717" cy="121608"/>
          </a:xfrm>
          <a:prstGeom prst="flowChartTerminator">
            <a:avLst/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g9eef4728ac_0_9"/>
          <p:cNvSpPr txBox="1"/>
          <p:nvPr/>
        </p:nvSpPr>
        <p:spPr>
          <a:xfrm>
            <a:off x="8060850" y="2018794"/>
            <a:ext cx="899775" cy="31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TCR B</a:t>
            </a:r>
            <a:endParaRPr sz="1800" b="1" i="0" u="none" strike="noStrike" cap="none">
              <a:solidFill>
                <a:srgbClr val="FF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g9eef4728ac_0_9"/>
          <p:cNvSpPr/>
          <p:nvPr/>
        </p:nvSpPr>
        <p:spPr>
          <a:xfrm>
            <a:off x="6924019" y="2267475"/>
            <a:ext cx="1077300" cy="955800"/>
          </a:xfrm>
          <a:prstGeom prst="ellipse">
            <a:avLst/>
          </a:prstGeom>
          <a:solidFill>
            <a:srgbClr val="00B050"/>
          </a:solidFill>
          <a:ln w="9525" cap="flat" cmpd="sng">
            <a:solidFill>
              <a:srgbClr val="D5A6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g9eef4728ac_0_9"/>
          <p:cNvSpPr/>
          <p:nvPr/>
        </p:nvSpPr>
        <p:spPr>
          <a:xfrm>
            <a:off x="7219444" y="2632388"/>
            <a:ext cx="642825" cy="486450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rgbClr val="EAD1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g9eef4728ac_0_9"/>
          <p:cNvSpPr/>
          <p:nvPr/>
        </p:nvSpPr>
        <p:spPr>
          <a:xfrm rot="-1914637">
            <a:off x="7810227" y="2406482"/>
            <a:ext cx="399717" cy="121608"/>
          </a:xfrm>
          <a:prstGeom prst="flowChartTerminator">
            <a:avLst/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g9eef4728ac_0_9"/>
          <p:cNvSpPr txBox="1"/>
          <p:nvPr/>
        </p:nvSpPr>
        <p:spPr>
          <a:xfrm>
            <a:off x="8175150" y="2133094"/>
            <a:ext cx="899775" cy="31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TCR B</a:t>
            </a:r>
            <a:endParaRPr sz="1800" b="1" i="0" u="none" strike="noStrike" cap="none">
              <a:solidFill>
                <a:srgbClr val="FF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g9eef4728ac_0_9"/>
          <p:cNvSpPr/>
          <p:nvPr/>
        </p:nvSpPr>
        <p:spPr>
          <a:xfrm>
            <a:off x="7038319" y="2381775"/>
            <a:ext cx="1077300" cy="955800"/>
          </a:xfrm>
          <a:prstGeom prst="ellipse">
            <a:avLst/>
          </a:prstGeom>
          <a:solidFill>
            <a:srgbClr val="00B050"/>
          </a:solidFill>
          <a:ln w="9525" cap="flat" cmpd="sng">
            <a:solidFill>
              <a:srgbClr val="D5A6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g9eef4728ac_0_9"/>
          <p:cNvSpPr/>
          <p:nvPr/>
        </p:nvSpPr>
        <p:spPr>
          <a:xfrm>
            <a:off x="7333744" y="2746688"/>
            <a:ext cx="642825" cy="486450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rgbClr val="EAD1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g9eef4728ac_0_9"/>
          <p:cNvSpPr/>
          <p:nvPr/>
        </p:nvSpPr>
        <p:spPr>
          <a:xfrm rot="-1914637">
            <a:off x="7924527" y="2520782"/>
            <a:ext cx="399717" cy="121608"/>
          </a:xfrm>
          <a:prstGeom prst="flowChartTerminator">
            <a:avLst/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g9eef4728ac_0_9"/>
          <p:cNvSpPr txBox="1"/>
          <p:nvPr/>
        </p:nvSpPr>
        <p:spPr>
          <a:xfrm>
            <a:off x="8289450" y="2247394"/>
            <a:ext cx="899775" cy="31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TCR B</a:t>
            </a:r>
            <a:endParaRPr sz="1800" b="1" i="0" u="none" strike="noStrike" cap="none">
              <a:solidFill>
                <a:srgbClr val="FF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g9eef4728ac_0_9"/>
          <p:cNvSpPr/>
          <p:nvPr/>
        </p:nvSpPr>
        <p:spPr>
          <a:xfrm>
            <a:off x="6695419" y="2781825"/>
            <a:ext cx="1077300" cy="955800"/>
          </a:xfrm>
          <a:prstGeom prst="ellipse">
            <a:avLst/>
          </a:prstGeom>
          <a:solidFill>
            <a:srgbClr val="00B050"/>
          </a:solidFill>
          <a:ln w="9525" cap="flat" cmpd="sng">
            <a:solidFill>
              <a:srgbClr val="D5A6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g9eef4728ac_0_9"/>
          <p:cNvSpPr/>
          <p:nvPr/>
        </p:nvSpPr>
        <p:spPr>
          <a:xfrm>
            <a:off x="6990844" y="3146738"/>
            <a:ext cx="642825" cy="486450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rgbClr val="EAD1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g9eef4728ac_0_9"/>
          <p:cNvSpPr/>
          <p:nvPr/>
        </p:nvSpPr>
        <p:spPr>
          <a:xfrm rot="-1914637">
            <a:off x="7581627" y="2920832"/>
            <a:ext cx="399717" cy="121608"/>
          </a:xfrm>
          <a:prstGeom prst="flowChartTerminator">
            <a:avLst/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g9eef4728ac_0_9"/>
          <p:cNvSpPr txBox="1"/>
          <p:nvPr/>
        </p:nvSpPr>
        <p:spPr>
          <a:xfrm>
            <a:off x="7946550" y="2647444"/>
            <a:ext cx="899775" cy="31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TCR B</a:t>
            </a:r>
            <a:endParaRPr sz="1800" b="1" i="0" u="none" strike="noStrike" cap="none">
              <a:solidFill>
                <a:srgbClr val="FF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g9eef4728ac_0_9"/>
          <p:cNvSpPr/>
          <p:nvPr/>
        </p:nvSpPr>
        <p:spPr>
          <a:xfrm>
            <a:off x="5666719" y="1981725"/>
            <a:ext cx="1077300" cy="955800"/>
          </a:xfrm>
          <a:prstGeom prst="ellipse">
            <a:avLst/>
          </a:prstGeom>
          <a:solidFill>
            <a:srgbClr val="00B050"/>
          </a:solidFill>
          <a:ln w="9525" cap="flat" cmpd="sng">
            <a:solidFill>
              <a:srgbClr val="D5A6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g9eef4728ac_0_9"/>
          <p:cNvSpPr/>
          <p:nvPr/>
        </p:nvSpPr>
        <p:spPr>
          <a:xfrm>
            <a:off x="5962144" y="2346638"/>
            <a:ext cx="642825" cy="486450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rgbClr val="EAD1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g9eef4728ac_0_9"/>
          <p:cNvSpPr/>
          <p:nvPr/>
        </p:nvSpPr>
        <p:spPr>
          <a:xfrm rot="-1914637">
            <a:off x="6552927" y="2120732"/>
            <a:ext cx="399717" cy="121608"/>
          </a:xfrm>
          <a:prstGeom prst="flowChartTerminator">
            <a:avLst/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g9eef4728ac_0_9"/>
          <p:cNvSpPr txBox="1"/>
          <p:nvPr/>
        </p:nvSpPr>
        <p:spPr>
          <a:xfrm>
            <a:off x="6917850" y="1847344"/>
            <a:ext cx="899775" cy="31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TCR B</a:t>
            </a:r>
            <a:endParaRPr sz="1800" b="1" i="0" u="none" strike="noStrike" cap="none">
              <a:solidFill>
                <a:srgbClr val="FF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g9eef4728ac_0_9"/>
          <p:cNvSpPr/>
          <p:nvPr/>
        </p:nvSpPr>
        <p:spPr>
          <a:xfrm>
            <a:off x="5952469" y="2553225"/>
            <a:ext cx="1077300" cy="955800"/>
          </a:xfrm>
          <a:prstGeom prst="ellipse">
            <a:avLst/>
          </a:prstGeom>
          <a:solidFill>
            <a:srgbClr val="00B050"/>
          </a:solidFill>
          <a:ln w="9525" cap="flat" cmpd="sng">
            <a:solidFill>
              <a:srgbClr val="D5A6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g9eef4728ac_0_9"/>
          <p:cNvSpPr/>
          <p:nvPr/>
        </p:nvSpPr>
        <p:spPr>
          <a:xfrm>
            <a:off x="6247894" y="2918138"/>
            <a:ext cx="642825" cy="486450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rgbClr val="EAD1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g9eef4728ac_0_9"/>
          <p:cNvSpPr/>
          <p:nvPr/>
        </p:nvSpPr>
        <p:spPr>
          <a:xfrm rot="-1914637">
            <a:off x="6838677" y="2692232"/>
            <a:ext cx="399717" cy="121608"/>
          </a:xfrm>
          <a:prstGeom prst="flowChartTerminator">
            <a:avLst/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g9eef4728ac_0_9"/>
          <p:cNvSpPr txBox="1"/>
          <p:nvPr/>
        </p:nvSpPr>
        <p:spPr>
          <a:xfrm>
            <a:off x="7203600" y="2418844"/>
            <a:ext cx="899775" cy="31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TCR B</a:t>
            </a:r>
            <a:endParaRPr sz="1800" b="1" i="0" u="none" strike="noStrike" cap="none">
              <a:solidFill>
                <a:srgbClr val="FF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g9eef4728ac_0_9"/>
          <p:cNvSpPr/>
          <p:nvPr/>
        </p:nvSpPr>
        <p:spPr>
          <a:xfrm>
            <a:off x="5059106" y="3970406"/>
            <a:ext cx="1077300" cy="955800"/>
          </a:xfrm>
          <a:prstGeom prst="ellipse">
            <a:avLst/>
          </a:prstGeom>
          <a:solidFill>
            <a:srgbClr val="FF9900"/>
          </a:solidFill>
          <a:ln w="9525" cap="flat" cmpd="sng">
            <a:solidFill>
              <a:srgbClr val="F9C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g9eef4728ac_0_9"/>
          <p:cNvSpPr/>
          <p:nvPr/>
        </p:nvSpPr>
        <p:spPr>
          <a:xfrm>
            <a:off x="5354531" y="4335319"/>
            <a:ext cx="642825" cy="486450"/>
          </a:xfrm>
          <a:prstGeom prst="ellipse">
            <a:avLst/>
          </a:prstGeom>
          <a:solidFill>
            <a:srgbClr val="F9CB9C"/>
          </a:solidFill>
          <a:ln w="9525" cap="flat" cmpd="sng">
            <a:solidFill>
              <a:srgbClr val="F9C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g9eef4728ac_0_9"/>
          <p:cNvSpPr/>
          <p:nvPr/>
        </p:nvSpPr>
        <p:spPr>
          <a:xfrm rot="-1914637">
            <a:off x="5921108" y="4181179"/>
            <a:ext cx="399717" cy="121608"/>
          </a:xfrm>
          <a:prstGeom prst="flowChartTerminator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g9eef4728ac_0_9"/>
          <p:cNvSpPr txBox="1"/>
          <p:nvPr/>
        </p:nvSpPr>
        <p:spPr>
          <a:xfrm>
            <a:off x="6322763" y="3870694"/>
            <a:ext cx="899775" cy="31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TCR A</a:t>
            </a:r>
            <a:endParaRPr sz="1800" b="1" i="0" u="none" strike="noStrike" cap="none">
              <a:solidFill>
                <a:srgbClr val="99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g9eef4728ac_0_9"/>
          <p:cNvSpPr/>
          <p:nvPr/>
        </p:nvSpPr>
        <p:spPr>
          <a:xfrm>
            <a:off x="5173406" y="4084706"/>
            <a:ext cx="1077300" cy="955800"/>
          </a:xfrm>
          <a:prstGeom prst="ellipse">
            <a:avLst/>
          </a:prstGeom>
          <a:solidFill>
            <a:srgbClr val="FF9900"/>
          </a:solidFill>
          <a:ln w="9525" cap="flat" cmpd="sng">
            <a:solidFill>
              <a:srgbClr val="F9C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g9eef4728ac_0_9"/>
          <p:cNvSpPr/>
          <p:nvPr/>
        </p:nvSpPr>
        <p:spPr>
          <a:xfrm>
            <a:off x="5468831" y="4449619"/>
            <a:ext cx="642825" cy="486450"/>
          </a:xfrm>
          <a:prstGeom prst="ellipse">
            <a:avLst/>
          </a:prstGeom>
          <a:solidFill>
            <a:srgbClr val="F9CB9C"/>
          </a:solidFill>
          <a:ln w="9525" cap="flat" cmpd="sng">
            <a:solidFill>
              <a:srgbClr val="F9C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g9eef4728ac_0_9"/>
          <p:cNvSpPr/>
          <p:nvPr/>
        </p:nvSpPr>
        <p:spPr>
          <a:xfrm rot="-1914637">
            <a:off x="6035408" y="4295479"/>
            <a:ext cx="399717" cy="121608"/>
          </a:xfrm>
          <a:prstGeom prst="flowChartTerminator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g9eef4728ac_0_9"/>
          <p:cNvSpPr txBox="1"/>
          <p:nvPr/>
        </p:nvSpPr>
        <p:spPr>
          <a:xfrm>
            <a:off x="6437063" y="3984994"/>
            <a:ext cx="899775" cy="31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TCR A</a:t>
            </a:r>
            <a:endParaRPr sz="1800" b="1" i="0" u="none" strike="noStrike" cap="none">
              <a:solidFill>
                <a:srgbClr val="99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g9eef4728ac_0_9"/>
          <p:cNvSpPr/>
          <p:nvPr/>
        </p:nvSpPr>
        <p:spPr>
          <a:xfrm>
            <a:off x="5287706" y="4484756"/>
            <a:ext cx="1077300" cy="955800"/>
          </a:xfrm>
          <a:prstGeom prst="ellipse">
            <a:avLst/>
          </a:prstGeom>
          <a:solidFill>
            <a:srgbClr val="FF9900"/>
          </a:solidFill>
          <a:ln w="9525" cap="flat" cmpd="sng">
            <a:solidFill>
              <a:srgbClr val="F9C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g9eef4728ac_0_9"/>
          <p:cNvSpPr/>
          <p:nvPr/>
        </p:nvSpPr>
        <p:spPr>
          <a:xfrm>
            <a:off x="5583131" y="4849669"/>
            <a:ext cx="642825" cy="486450"/>
          </a:xfrm>
          <a:prstGeom prst="ellipse">
            <a:avLst/>
          </a:prstGeom>
          <a:solidFill>
            <a:srgbClr val="F9CB9C"/>
          </a:solidFill>
          <a:ln w="9525" cap="flat" cmpd="sng">
            <a:solidFill>
              <a:srgbClr val="F9C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g9eef4728ac_0_9"/>
          <p:cNvSpPr/>
          <p:nvPr/>
        </p:nvSpPr>
        <p:spPr>
          <a:xfrm rot="-1914637">
            <a:off x="6149708" y="4695529"/>
            <a:ext cx="399717" cy="121608"/>
          </a:xfrm>
          <a:prstGeom prst="flowChartTerminator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g9eef4728ac_0_9"/>
          <p:cNvSpPr txBox="1"/>
          <p:nvPr/>
        </p:nvSpPr>
        <p:spPr>
          <a:xfrm>
            <a:off x="6551363" y="4385044"/>
            <a:ext cx="899775" cy="31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TCR A</a:t>
            </a:r>
            <a:endParaRPr sz="1800" b="1" i="0" u="none" strike="noStrike" cap="none">
              <a:solidFill>
                <a:srgbClr val="99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g9eef4728ac_0_9"/>
          <p:cNvSpPr/>
          <p:nvPr/>
        </p:nvSpPr>
        <p:spPr>
          <a:xfrm>
            <a:off x="4944806" y="4484756"/>
            <a:ext cx="1077300" cy="955800"/>
          </a:xfrm>
          <a:prstGeom prst="ellipse">
            <a:avLst/>
          </a:prstGeom>
          <a:solidFill>
            <a:srgbClr val="FF9900"/>
          </a:solidFill>
          <a:ln w="9525" cap="flat" cmpd="sng">
            <a:solidFill>
              <a:srgbClr val="F9C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g9eef4728ac_0_9"/>
          <p:cNvSpPr/>
          <p:nvPr/>
        </p:nvSpPr>
        <p:spPr>
          <a:xfrm>
            <a:off x="5240231" y="4849669"/>
            <a:ext cx="642825" cy="486450"/>
          </a:xfrm>
          <a:prstGeom prst="ellipse">
            <a:avLst/>
          </a:prstGeom>
          <a:solidFill>
            <a:srgbClr val="F9CB9C"/>
          </a:solidFill>
          <a:ln w="9525" cap="flat" cmpd="sng">
            <a:solidFill>
              <a:srgbClr val="F9C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g9eef4728ac_0_9"/>
          <p:cNvSpPr/>
          <p:nvPr/>
        </p:nvSpPr>
        <p:spPr>
          <a:xfrm rot="-1914637">
            <a:off x="5806808" y="4695529"/>
            <a:ext cx="399717" cy="121608"/>
          </a:xfrm>
          <a:prstGeom prst="flowChartTerminator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g9eef4728ac_0_9"/>
          <p:cNvSpPr txBox="1"/>
          <p:nvPr/>
        </p:nvSpPr>
        <p:spPr>
          <a:xfrm>
            <a:off x="6208463" y="4385044"/>
            <a:ext cx="899775" cy="31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TCR A</a:t>
            </a:r>
            <a:endParaRPr sz="1800" b="1" i="0" u="none" strike="noStrike" cap="none">
              <a:solidFill>
                <a:srgbClr val="99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g9eef4728ac_0_9"/>
          <p:cNvSpPr/>
          <p:nvPr/>
        </p:nvSpPr>
        <p:spPr>
          <a:xfrm>
            <a:off x="5630606" y="4599056"/>
            <a:ext cx="1077300" cy="955800"/>
          </a:xfrm>
          <a:prstGeom prst="ellipse">
            <a:avLst/>
          </a:prstGeom>
          <a:solidFill>
            <a:srgbClr val="FF9900"/>
          </a:solidFill>
          <a:ln w="9525" cap="flat" cmpd="sng">
            <a:solidFill>
              <a:srgbClr val="F9C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g9eef4728ac_0_9"/>
          <p:cNvSpPr/>
          <p:nvPr/>
        </p:nvSpPr>
        <p:spPr>
          <a:xfrm>
            <a:off x="5926031" y="4963969"/>
            <a:ext cx="642825" cy="486450"/>
          </a:xfrm>
          <a:prstGeom prst="ellipse">
            <a:avLst/>
          </a:prstGeom>
          <a:solidFill>
            <a:srgbClr val="F9CB9C"/>
          </a:solidFill>
          <a:ln w="9525" cap="flat" cmpd="sng">
            <a:solidFill>
              <a:srgbClr val="F9C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g9eef4728ac_0_9"/>
          <p:cNvSpPr/>
          <p:nvPr/>
        </p:nvSpPr>
        <p:spPr>
          <a:xfrm rot="-1914637">
            <a:off x="6492608" y="4809829"/>
            <a:ext cx="399717" cy="121608"/>
          </a:xfrm>
          <a:prstGeom prst="flowChartTerminator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g9eef4728ac_0_9"/>
          <p:cNvSpPr txBox="1"/>
          <p:nvPr/>
        </p:nvSpPr>
        <p:spPr>
          <a:xfrm>
            <a:off x="6894263" y="4499344"/>
            <a:ext cx="899775" cy="31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TCR A</a:t>
            </a:r>
            <a:endParaRPr sz="1800" b="1" i="0" u="none" strike="noStrike" cap="none">
              <a:solidFill>
                <a:srgbClr val="99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g9eef4728ac_0_9"/>
          <p:cNvSpPr/>
          <p:nvPr/>
        </p:nvSpPr>
        <p:spPr>
          <a:xfrm>
            <a:off x="5744906" y="3913256"/>
            <a:ext cx="1077300" cy="955800"/>
          </a:xfrm>
          <a:prstGeom prst="ellipse">
            <a:avLst/>
          </a:prstGeom>
          <a:solidFill>
            <a:srgbClr val="FF9900"/>
          </a:solidFill>
          <a:ln w="9525" cap="flat" cmpd="sng">
            <a:solidFill>
              <a:srgbClr val="F9C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g9eef4728ac_0_9"/>
          <p:cNvSpPr/>
          <p:nvPr/>
        </p:nvSpPr>
        <p:spPr>
          <a:xfrm>
            <a:off x="6040331" y="4278169"/>
            <a:ext cx="642825" cy="486450"/>
          </a:xfrm>
          <a:prstGeom prst="ellipse">
            <a:avLst/>
          </a:prstGeom>
          <a:solidFill>
            <a:srgbClr val="F9CB9C"/>
          </a:solidFill>
          <a:ln w="9525" cap="flat" cmpd="sng">
            <a:solidFill>
              <a:srgbClr val="F9C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g9eef4728ac_0_9"/>
          <p:cNvSpPr/>
          <p:nvPr/>
        </p:nvSpPr>
        <p:spPr>
          <a:xfrm rot="-1914637">
            <a:off x="6606908" y="4124029"/>
            <a:ext cx="399717" cy="121608"/>
          </a:xfrm>
          <a:prstGeom prst="flowChartTerminator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g9eef4728ac_0_9"/>
          <p:cNvSpPr txBox="1"/>
          <p:nvPr/>
        </p:nvSpPr>
        <p:spPr>
          <a:xfrm>
            <a:off x="7008563" y="3813544"/>
            <a:ext cx="899775" cy="31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TCR A</a:t>
            </a:r>
            <a:endParaRPr sz="1800" b="1" i="0" u="none" strike="noStrike" cap="none">
              <a:solidFill>
                <a:srgbClr val="99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g9eef4728ac_0_9"/>
          <p:cNvSpPr/>
          <p:nvPr/>
        </p:nvSpPr>
        <p:spPr>
          <a:xfrm>
            <a:off x="6259256" y="4027556"/>
            <a:ext cx="1077300" cy="955800"/>
          </a:xfrm>
          <a:prstGeom prst="ellipse">
            <a:avLst/>
          </a:prstGeom>
          <a:solidFill>
            <a:srgbClr val="FF9900"/>
          </a:solidFill>
          <a:ln w="9525" cap="flat" cmpd="sng">
            <a:solidFill>
              <a:srgbClr val="F9C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g9eef4728ac_0_9"/>
          <p:cNvSpPr/>
          <p:nvPr/>
        </p:nvSpPr>
        <p:spPr>
          <a:xfrm>
            <a:off x="6554681" y="4392469"/>
            <a:ext cx="642825" cy="486450"/>
          </a:xfrm>
          <a:prstGeom prst="ellipse">
            <a:avLst/>
          </a:prstGeom>
          <a:solidFill>
            <a:srgbClr val="F9CB9C"/>
          </a:solidFill>
          <a:ln w="9525" cap="flat" cmpd="sng">
            <a:solidFill>
              <a:srgbClr val="F9C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g9eef4728ac_0_9"/>
          <p:cNvSpPr/>
          <p:nvPr/>
        </p:nvSpPr>
        <p:spPr>
          <a:xfrm rot="-1914637">
            <a:off x="7121258" y="4238329"/>
            <a:ext cx="399717" cy="121608"/>
          </a:xfrm>
          <a:prstGeom prst="flowChartTerminator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g9eef4728ac_0_9"/>
          <p:cNvSpPr txBox="1"/>
          <p:nvPr/>
        </p:nvSpPr>
        <p:spPr>
          <a:xfrm>
            <a:off x="7522913" y="3927844"/>
            <a:ext cx="899775" cy="31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TCR A</a:t>
            </a:r>
            <a:endParaRPr sz="1800" b="1" i="0" u="none" strike="noStrike" cap="none">
              <a:solidFill>
                <a:srgbClr val="99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g9eef4728ac_0_9"/>
          <p:cNvSpPr/>
          <p:nvPr/>
        </p:nvSpPr>
        <p:spPr>
          <a:xfrm>
            <a:off x="6716456" y="3856106"/>
            <a:ext cx="1077300" cy="955800"/>
          </a:xfrm>
          <a:prstGeom prst="ellipse">
            <a:avLst/>
          </a:prstGeom>
          <a:solidFill>
            <a:srgbClr val="FF9900"/>
          </a:solidFill>
          <a:ln w="9525" cap="flat" cmpd="sng">
            <a:solidFill>
              <a:srgbClr val="F9C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g9eef4728ac_0_9"/>
          <p:cNvSpPr/>
          <p:nvPr/>
        </p:nvSpPr>
        <p:spPr>
          <a:xfrm>
            <a:off x="7011881" y="4221019"/>
            <a:ext cx="642825" cy="486450"/>
          </a:xfrm>
          <a:prstGeom prst="ellipse">
            <a:avLst/>
          </a:prstGeom>
          <a:solidFill>
            <a:srgbClr val="F9CB9C"/>
          </a:solidFill>
          <a:ln w="9525" cap="flat" cmpd="sng">
            <a:solidFill>
              <a:srgbClr val="F9C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g9eef4728ac_0_9"/>
          <p:cNvSpPr/>
          <p:nvPr/>
        </p:nvSpPr>
        <p:spPr>
          <a:xfrm rot="-1914637">
            <a:off x="7578458" y="4066879"/>
            <a:ext cx="399717" cy="121608"/>
          </a:xfrm>
          <a:prstGeom prst="flowChartTerminator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g9eef4728ac_0_9"/>
          <p:cNvSpPr txBox="1"/>
          <p:nvPr/>
        </p:nvSpPr>
        <p:spPr>
          <a:xfrm>
            <a:off x="7980113" y="3756394"/>
            <a:ext cx="899775" cy="31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TCR A</a:t>
            </a:r>
            <a:endParaRPr sz="1800" b="1" i="0" u="none" strike="noStrike" cap="none">
              <a:solidFill>
                <a:srgbClr val="99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g9eef4728ac_0_9"/>
          <p:cNvSpPr/>
          <p:nvPr/>
        </p:nvSpPr>
        <p:spPr>
          <a:xfrm>
            <a:off x="5573456" y="4141856"/>
            <a:ext cx="1077300" cy="955800"/>
          </a:xfrm>
          <a:prstGeom prst="ellipse">
            <a:avLst/>
          </a:prstGeom>
          <a:solidFill>
            <a:srgbClr val="FF9900"/>
          </a:solidFill>
          <a:ln w="9525" cap="flat" cmpd="sng">
            <a:solidFill>
              <a:srgbClr val="F9C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g9eef4728ac_0_9"/>
          <p:cNvSpPr/>
          <p:nvPr/>
        </p:nvSpPr>
        <p:spPr>
          <a:xfrm>
            <a:off x="5868881" y="4506769"/>
            <a:ext cx="642825" cy="486450"/>
          </a:xfrm>
          <a:prstGeom prst="ellipse">
            <a:avLst/>
          </a:prstGeom>
          <a:solidFill>
            <a:srgbClr val="F9CB9C"/>
          </a:solidFill>
          <a:ln w="9525" cap="flat" cmpd="sng">
            <a:solidFill>
              <a:srgbClr val="F9C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g9eef4728ac_0_9"/>
          <p:cNvSpPr/>
          <p:nvPr/>
        </p:nvSpPr>
        <p:spPr>
          <a:xfrm rot="-1914637">
            <a:off x="6435458" y="4352629"/>
            <a:ext cx="399717" cy="121608"/>
          </a:xfrm>
          <a:prstGeom prst="flowChartTerminator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g9eef4728ac_0_9"/>
          <p:cNvSpPr txBox="1"/>
          <p:nvPr/>
        </p:nvSpPr>
        <p:spPr>
          <a:xfrm>
            <a:off x="6837113" y="4042144"/>
            <a:ext cx="899775" cy="31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TCR A</a:t>
            </a:r>
            <a:endParaRPr sz="1800" b="1" i="0" u="none" strike="noStrike" cap="none">
              <a:solidFill>
                <a:srgbClr val="99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g9eef4728ac_0_9"/>
          <p:cNvSpPr/>
          <p:nvPr/>
        </p:nvSpPr>
        <p:spPr>
          <a:xfrm>
            <a:off x="5973506" y="4484756"/>
            <a:ext cx="1077300" cy="955800"/>
          </a:xfrm>
          <a:prstGeom prst="ellipse">
            <a:avLst/>
          </a:prstGeom>
          <a:solidFill>
            <a:srgbClr val="FF9900"/>
          </a:solidFill>
          <a:ln w="9525" cap="flat" cmpd="sng">
            <a:solidFill>
              <a:srgbClr val="F9C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g9eef4728ac_0_9"/>
          <p:cNvSpPr/>
          <p:nvPr/>
        </p:nvSpPr>
        <p:spPr>
          <a:xfrm>
            <a:off x="6268931" y="4849669"/>
            <a:ext cx="642825" cy="486450"/>
          </a:xfrm>
          <a:prstGeom prst="ellipse">
            <a:avLst/>
          </a:prstGeom>
          <a:solidFill>
            <a:srgbClr val="F9CB9C"/>
          </a:solidFill>
          <a:ln w="9525" cap="flat" cmpd="sng">
            <a:solidFill>
              <a:srgbClr val="F9C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g9eef4728ac_0_9"/>
          <p:cNvSpPr/>
          <p:nvPr/>
        </p:nvSpPr>
        <p:spPr>
          <a:xfrm rot="-1914637">
            <a:off x="6835508" y="4695529"/>
            <a:ext cx="399717" cy="121608"/>
          </a:xfrm>
          <a:prstGeom prst="flowChartTerminator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g9eef4728ac_0_9"/>
          <p:cNvSpPr txBox="1"/>
          <p:nvPr/>
        </p:nvSpPr>
        <p:spPr>
          <a:xfrm>
            <a:off x="7237163" y="4385044"/>
            <a:ext cx="899775" cy="31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TCR A</a:t>
            </a:r>
            <a:endParaRPr sz="1800" b="1" i="0" u="none" strike="noStrike" cap="none">
              <a:solidFill>
                <a:srgbClr val="99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g9eef4728ac_0_9"/>
          <p:cNvSpPr/>
          <p:nvPr/>
        </p:nvSpPr>
        <p:spPr>
          <a:xfrm>
            <a:off x="6487856" y="4599056"/>
            <a:ext cx="1077300" cy="955800"/>
          </a:xfrm>
          <a:prstGeom prst="ellipse">
            <a:avLst/>
          </a:prstGeom>
          <a:solidFill>
            <a:srgbClr val="FF9900"/>
          </a:solidFill>
          <a:ln w="9525" cap="flat" cmpd="sng">
            <a:solidFill>
              <a:srgbClr val="F9C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g9eef4728ac_0_9"/>
          <p:cNvSpPr/>
          <p:nvPr/>
        </p:nvSpPr>
        <p:spPr>
          <a:xfrm>
            <a:off x="6783281" y="4963969"/>
            <a:ext cx="642825" cy="486450"/>
          </a:xfrm>
          <a:prstGeom prst="ellipse">
            <a:avLst/>
          </a:prstGeom>
          <a:solidFill>
            <a:srgbClr val="F9CB9C"/>
          </a:solidFill>
          <a:ln w="9525" cap="flat" cmpd="sng">
            <a:solidFill>
              <a:srgbClr val="F9C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g9eef4728ac_0_9"/>
          <p:cNvSpPr/>
          <p:nvPr/>
        </p:nvSpPr>
        <p:spPr>
          <a:xfrm rot="-1914637">
            <a:off x="7349858" y="4809829"/>
            <a:ext cx="399717" cy="121608"/>
          </a:xfrm>
          <a:prstGeom prst="flowChartTerminator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g9eef4728ac_0_9"/>
          <p:cNvSpPr txBox="1"/>
          <p:nvPr/>
        </p:nvSpPr>
        <p:spPr>
          <a:xfrm>
            <a:off x="7751513" y="4499344"/>
            <a:ext cx="899775" cy="31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TCR A</a:t>
            </a:r>
            <a:endParaRPr sz="1800" b="1" i="0" u="none" strike="noStrike" cap="none">
              <a:solidFill>
                <a:srgbClr val="99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g9eef4728ac_0_9"/>
          <p:cNvSpPr/>
          <p:nvPr/>
        </p:nvSpPr>
        <p:spPr>
          <a:xfrm>
            <a:off x="6602156" y="3970406"/>
            <a:ext cx="1077300" cy="955800"/>
          </a:xfrm>
          <a:prstGeom prst="ellipse">
            <a:avLst/>
          </a:prstGeom>
          <a:solidFill>
            <a:srgbClr val="FF9900"/>
          </a:solidFill>
          <a:ln w="9525" cap="flat" cmpd="sng">
            <a:solidFill>
              <a:srgbClr val="F9C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g9eef4728ac_0_9"/>
          <p:cNvSpPr/>
          <p:nvPr/>
        </p:nvSpPr>
        <p:spPr>
          <a:xfrm>
            <a:off x="6897581" y="4335319"/>
            <a:ext cx="642825" cy="486450"/>
          </a:xfrm>
          <a:prstGeom prst="ellipse">
            <a:avLst/>
          </a:prstGeom>
          <a:solidFill>
            <a:srgbClr val="F9CB9C"/>
          </a:solidFill>
          <a:ln w="9525" cap="flat" cmpd="sng">
            <a:solidFill>
              <a:srgbClr val="F9C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g9eef4728ac_0_9"/>
          <p:cNvSpPr/>
          <p:nvPr/>
        </p:nvSpPr>
        <p:spPr>
          <a:xfrm rot="-1914637">
            <a:off x="7464158" y="4181179"/>
            <a:ext cx="399717" cy="121608"/>
          </a:xfrm>
          <a:prstGeom prst="flowChartTerminator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g9eef4728ac_0_9"/>
          <p:cNvSpPr txBox="1"/>
          <p:nvPr/>
        </p:nvSpPr>
        <p:spPr>
          <a:xfrm>
            <a:off x="7865813" y="3870694"/>
            <a:ext cx="899775" cy="31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TCR A</a:t>
            </a:r>
            <a:endParaRPr sz="1800" b="1" i="0" u="none" strike="noStrike" cap="none">
              <a:solidFill>
                <a:srgbClr val="99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g9eef4728ac_0_9"/>
          <p:cNvSpPr/>
          <p:nvPr/>
        </p:nvSpPr>
        <p:spPr>
          <a:xfrm>
            <a:off x="6716456" y="4084706"/>
            <a:ext cx="1077300" cy="955800"/>
          </a:xfrm>
          <a:prstGeom prst="ellipse">
            <a:avLst/>
          </a:prstGeom>
          <a:solidFill>
            <a:srgbClr val="FF9900"/>
          </a:solidFill>
          <a:ln w="9525" cap="flat" cmpd="sng">
            <a:solidFill>
              <a:srgbClr val="F9C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g9eef4728ac_0_9"/>
          <p:cNvSpPr/>
          <p:nvPr/>
        </p:nvSpPr>
        <p:spPr>
          <a:xfrm>
            <a:off x="7011881" y="4449619"/>
            <a:ext cx="642825" cy="486450"/>
          </a:xfrm>
          <a:prstGeom prst="ellipse">
            <a:avLst/>
          </a:prstGeom>
          <a:solidFill>
            <a:srgbClr val="F9CB9C"/>
          </a:solidFill>
          <a:ln w="9525" cap="flat" cmpd="sng">
            <a:solidFill>
              <a:srgbClr val="F9C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g9eef4728ac_0_9"/>
          <p:cNvSpPr/>
          <p:nvPr/>
        </p:nvSpPr>
        <p:spPr>
          <a:xfrm rot="-1914637">
            <a:off x="7578458" y="4295479"/>
            <a:ext cx="399717" cy="121608"/>
          </a:xfrm>
          <a:prstGeom prst="flowChartTerminator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g9eef4728ac_0_9"/>
          <p:cNvSpPr txBox="1"/>
          <p:nvPr/>
        </p:nvSpPr>
        <p:spPr>
          <a:xfrm>
            <a:off x="7980113" y="3984994"/>
            <a:ext cx="899775" cy="31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TCR A</a:t>
            </a:r>
            <a:endParaRPr sz="1800" b="1" i="0" u="none" strike="noStrike" cap="none">
              <a:solidFill>
                <a:srgbClr val="99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g9eef4728ac_0_9"/>
          <p:cNvSpPr/>
          <p:nvPr/>
        </p:nvSpPr>
        <p:spPr>
          <a:xfrm>
            <a:off x="6830756" y="4199006"/>
            <a:ext cx="1077300" cy="955800"/>
          </a:xfrm>
          <a:prstGeom prst="ellipse">
            <a:avLst/>
          </a:prstGeom>
          <a:solidFill>
            <a:srgbClr val="FF9900"/>
          </a:solidFill>
          <a:ln w="9525" cap="flat" cmpd="sng">
            <a:solidFill>
              <a:srgbClr val="F9C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g9eef4728ac_0_9"/>
          <p:cNvSpPr/>
          <p:nvPr/>
        </p:nvSpPr>
        <p:spPr>
          <a:xfrm>
            <a:off x="7126181" y="4563919"/>
            <a:ext cx="642825" cy="486450"/>
          </a:xfrm>
          <a:prstGeom prst="ellipse">
            <a:avLst/>
          </a:prstGeom>
          <a:solidFill>
            <a:srgbClr val="F9CB9C"/>
          </a:solidFill>
          <a:ln w="9525" cap="flat" cmpd="sng">
            <a:solidFill>
              <a:srgbClr val="F9C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g9eef4728ac_0_9"/>
          <p:cNvSpPr/>
          <p:nvPr/>
        </p:nvSpPr>
        <p:spPr>
          <a:xfrm rot="-1914637">
            <a:off x="7692758" y="4409779"/>
            <a:ext cx="399717" cy="121608"/>
          </a:xfrm>
          <a:prstGeom prst="flowChartTerminator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g9eef4728ac_0_9"/>
          <p:cNvSpPr txBox="1"/>
          <p:nvPr/>
        </p:nvSpPr>
        <p:spPr>
          <a:xfrm>
            <a:off x="8094413" y="4099294"/>
            <a:ext cx="899775" cy="31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TCR A</a:t>
            </a:r>
            <a:endParaRPr sz="1800" b="1" i="0" u="none" strike="noStrike" cap="none">
              <a:solidFill>
                <a:srgbClr val="99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g9eef4728ac_0_9"/>
          <p:cNvSpPr/>
          <p:nvPr/>
        </p:nvSpPr>
        <p:spPr>
          <a:xfrm>
            <a:off x="6945056" y="4313306"/>
            <a:ext cx="1077300" cy="955800"/>
          </a:xfrm>
          <a:prstGeom prst="ellipse">
            <a:avLst/>
          </a:prstGeom>
          <a:solidFill>
            <a:srgbClr val="FF9900"/>
          </a:solidFill>
          <a:ln w="9525" cap="flat" cmpd="sng">
            <a:solidFill>
              <a:srgbClr val="F9C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g9eef4728ac_0_9"/>
          <p:cNvSpPr/>
          <p:nvPr/>
        </p:nvSpPr>
        <p:spPr>
          <a:xfrm>
            <a:off x="7240481" y="4678219"/>
            <a:ext cx="642825" cy="486450"/>
          </a:xfrm>
          <a:prstGeom prst="ellipse">
            <a:avLst/>
          </a:prstGeom>
          <a:solidFill>
            <a:srgbClr val="F9CB9C"/>
          </a:solidFill>
          <a:ln w="9525" cap="flat" cmpd="sng">
            <a:solidFill>
              <a:srgbClr val="F9C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g9eef4728ac_0_9"/>
          <p:cNvSpPr/>
          <p:nvPr/>
        </p:nvSpPr>
        <p:spPr>
          <a:xfrm rot="-1914637">
            <a:off x="7807058" y="4524079"/>
            <a:ext cx="399717" cy="121608"/>
          </a:xfrm>
          <a:prstGeom prst="flowChartTerminator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g9eef4728ac_0_9"/>
          <p:cNvSpPr txBox="1"/>
          <p:nvPr/>
        </p:nvSpPr>
        <p:spPr>
          <a:xfrm>
            <a:off x="8208713" y="4213594"/>
            <a:ext cx="899775" cy="31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TCR A</a:t>
            </a:r>
            <a:endParaRPr sz="1800" b="1" i="0" u="none" strike="noStrike" cap="none">
              <a:solidFill>
                <a:srgbClr val="99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g9eef4728ac_0_9"/>
          <p:cNvSpPr/>
          <p:nvPr/>
        </p:nvSpPr>
        <p:spPr>
          <a:xfrm>
            <a:off x="7059356" y="4427606"/>
            <a:ext cx="1077300" cy="955800"/>
          </a:xfrm>
          <a:prstGeom prst="ellipse">
            <a:avLst/>
          </a:prstGeom>
          <a:solidFill>
            <a:srgbClr val="FF9900"/>
          </a:solidFill>
          <a:ln w="9525" cap="flat" cmpd="sng">
            <a:solidFill>
              <a:srgbClr val="F9C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g9eef4728ac_0_9"/>
          <p:cNvSpPr/>
          <p:nvPr/>
        </p:nvSpPr>
        <p:spPr>
          <a:xfrm>
            <a:off x="7354781" y="4792519"/>
            <a:ext cx="642825" cy="486450"/>
          </a:xfrm>
          <a:prstGeom prst="ellipse">
            <a:avLst/>
          </a:prstGeom>
          <a:solidFill>
            <a:srgbClr val="F9CB9C"/>
          </a:solidFill>
          <a:ln w="9525" cap="flat" cmpd="sng">
            <a:solidFill>
              <a:srgbClr val="F9C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g9eef4728ac_0_9"/>
          <p:cNvSpPr/>
          <p:nvPr/>
        </p:nvSpPr>
        <p:spPr>
          <a:xfrm rot="-1914637">
            <a:off x="7921358" y="4638379"/>
            <a:ext cx="399717" cy="121608"/>
          </a:xfrm>
          <a:prstGeom prst="flowChartTerminator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g9eef4728ac_0_9"/>
          <p:cNvSpPr txBox="1"/>
          <p:nvPr/>
        </p:nvSpPr>
        <p:spPr>
          <a:xfrm>
            <a:off x="8323013" y="4327894"/>
            <a:ext cx="899775" cy="31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TCR A</a:t>
            </a:r>
            <a:endParaRPr sz="1800" b="1" i="0" u="none" strike="noStrike" cap="none">
              <a:solidFill>
                <a:srgbClr val="99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g9eef4728ac_0_9"/>
          <p:cNvSpPr/>
          <p:nvPr/>
        </p:nvSpPr>
        <p:spPr>
          <a:xfrm>
            <a:off x="6659306" y="4884806"/>
            <a:ext cx="1077300" cy="955800"/>
          </a:xfrm>
          <a:prstGeom prst="ellipse">
            <a:avLst/>
          </a:prstGeom>
          <a:solidFill>
            <a:srgbClr val="FF9900"/>
          </a:solidFill>
          <a:ln w="9525" cap="flat" cmpd="sng">
            <a:solidFill>
              <a:srgbClr val="F9C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g9eef4728ac_0_9"/>
          <p:cNvSpPr/>
          <p:nvPr/>
        </p:nvSpPr>
        <p:spPr>
          <a:xfrm>
            <a:off x="6954731" y="5249719"/>
            <a:ext cx="642825" cy="486450"/>
          </a:xfrm>
          <a:prstGeom prst="ellipse">
            <a:avLst/>
          </a:prstGeom>
          <a:solidFill>
            <a:srgbClr val="F9CB9C"/>
          </a:solidFill>
          <a:ln w="9525" cap="flat" cmpd="sng">
            <a:solidFill>
              <a:srgbClr val="F9C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g9eef4728ac_0_9"/>
          <p:cNvSpPr/>
          <p:nvPr/>
        </p:nvSpPr>
        <p:spPr>
          <a:xfrm rot="-1914637">
            <a:off x="7521308" y="5095579"/>
            <a:ext cx="399717" cy="121608"/>
          </a:xfrm>
          <a:prstGeom prst="flowChartTerminator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g9eef4728ac_0_9"/>
          <p:cNvSpPr txBox="1"/>
          <p:nvPr/>
        </p:nvSpPr>
        <p:spPr>
          <a:xfrm>
            <a:off x="7922963" y="4785094"/>
            <a:ext cx="899775" cy="31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TCR A</a:t>
            </a:r>
            <a:endParaRPr sz="1800" b="1" i="0" u="none" strike="noStrike" cap="none">
              <a:solidFill>
                <a:srgbClr val="99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g9eef4728ac_0_9"/>
          <p:cNvSpPr/>
          <p:nvPr/>
        </p:nvSpPr>
        <p:spPr>
          <a:xfrm>
            <a:off x="5802056" y="4027556"/>
            <a:ext cx="1077300" cy="955800"/>
          </a:xfrm>
          <a:prstGeom prst="ellipse">
            <a:avLst/>
          </a:prstGeom>
          <a:solidFill>
            <a:srgbClr val="FF9900"/>
          </a:solidFill>
          <a:ln w="9525" cap="flat" cmpd="sng">
            <a:solidFill>
              <a:srgbClr val="F9C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g9eef4728ac_0_9"/>
          <p:cNvSpPr/>
          <p:nvPr/>
        </p:nvSpPr>
        <p:spPr>
          <a:xfrm>
            <a:off x="6097481" y="4392469"/>
            <a:ext cx="642825" cy="486450"/>
          </a:xfrm>
          <a:prstGeom prst="ellipse">
            <a:avLst/>
          </a:prstGeom>
          <a:solidFill>
            <a:srgbClr val="F9CB9C"/>
          </a:solidFill>
          <a:ln w="9525" cap="flat" cmpd="sng">
            <a:solidFill>
              <a:srgbClr val="F9C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g9eef4728ac_0_9"/>
          <p:cNvSpPr/>
          <p:nvPr/>
        </p:nvSpPr>
        <p:spPr>
          <a:xfrm rot="-1914637">
            <a:off x="6664058" y="4238329"/>
            <a:ext cx="399717" cy="121608"/>
          </a:xfrm>
          <a:prstGeom prst="flowChartTerminator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g9eef4728ac_0_9"/>
          <p:cNvSpPr txBox="1"/>
          <p:nvPr/>
        </p:nvSpPr>
        <p:spPr>
          <a:xfrm>
            <a:off x="7065713" y="3927844"/>
            <a:ext cx="899775" cy="31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TCR A</a:t>
            </a:r>
            <a:endParaRPr sz="1800" b="1" i="0" u="none" strike="noStrike" cap="none">
              <a:solidFill>
                <a:srgbClr val="99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g9eef4728ac_0_9"/>
          <p:cNvSpPr/>
          <p:nvPr/>
        </p:nvSpPr>
        <p:spPr>
          <a:xfrm>
            <a:off x="5916356" y="4599056"/>
            <a:ext cx="1077300" cy="955800"/>
          </a:xfrm>
          <a:prstGeom prst="ellipse">
            <a:avLst/>
          </a:prstGeom>
          <a:solidFill>
            <a:srgbClr val="FF9900"/>
          </a:solidFill>
          <a:ln w="9525" cap="flat" cmpd="sng">
            <a:solidFill>
              <a:srgbClr val="F9C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g9eef4728ac_0_9"/>
          <p:cNvSpPr/>
          <p:nvPr/>
        </p:nvSpPr>
        <p:spPr>
          <a:xfrm>
            <a:off x="6211781" y="4963969"/>
            <a:ext cx="642825" cy="486450"/>
          </a:xfrm>
          <a:prstGeom prst="ellipse">
            <a:avLst/>
          </a:prstGeom>
          <a:solidFill>
            <a:srgbClr val="F9CB9C"/>
          </a:solidFill>
          <a:ln w="9525" cap="flat" cmpd="sng">
            <a:solidFill>
              <a:srgbClr val="F9C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g9eef4728ac_0_9"/>
          <p:cNvSpPr/>
          <p:nvPr/>
        </p:nvSpPr>
        <p:spPr>
          <a:xfrm rot="-1914637">
            <a:off x="6778358" y="4809829"/>
            <a:ext cx="399717" cy="121608"/>
          </a:xfrm>
          <a:prstGeom prst="flowChartTerminator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g9eef4728ac_0_9"/>
          <p:cNvSpPr txBox="1"/>
          <p:nvPr/>
        </p:nvSpPr>
        <p:spPr>
          <a:xfrm>
            <a:off x="7180013" y="4499344"/>
            <a:ext cx="899775" cy="31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TCR A</a:t>
            </a:r>
            <a:endParaRPr sz="1800" b="1" i="0" u="none" strike="noStrike" cap="none">
              <a:solidFill>
                <a:srgbClr val="99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g9eef4728ac_0_9"/>
          <p:cNvSpPr/>
          <p:nvPr/>
        </p:nvSpPr>
        <p:spPr>
          <a:xfrm>
            <a:off x="4887656" y="4713356"/>
            <a:ext cx="1077300" cy="955800"/>
          </a:xfrm>
          <a:prstGeom prst="ellipse">
            <a:avLst/>
          </a:prstGeom>
          <a:solidFill>
            <a:srgbClr val="FF9900"/>
          </a:solidFill>
          <a:ln w="9525" cap="flat" cmpd="sng">
            <a:solidFill>
              <a:srgbClr val="F9C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g9eef4728ac_0_9"/>
          <p:cNvSpPr/>
          <p:nvPr/>
        </p:nvSpPr>
        <p:spPr>
          <a:xfrm>
            <a:off x="5183081" y="5078269"/>
            <a:ext cx="642825" cy="486450"/>
          </a:xfrm>
          <a:prstGeom prst="ellipse">
            <a:avLst/>
          </a:prstGeom>
          <a:solidFill>
            <a:srgbClr val="F9CB9C"/>
          </a:solidFill>
          <a:ln w="9525" cap="flat" cmpd="sng">
            <a:solidFill>
              <a:srgbClr val="F9C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g9eef4728ac_0_9"/>
          <p:cNvSpPr/>
          <p:nvPr/>
        </p:nvSpPr>
        <p:spPr>
          <a:xfrm rot="-1914637">
            <a:off x="5749658" y="4924129"/>
            <a:ext cx="399717" cy="121608"/>
          </a:xfrm>
          <a:prstGeom prst="flowChartTerminator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g9eef4728ac_0_9"/>
          <p:cNvSpPr txBox="1"/>
          <p:nvPr/>
        </p:nvSpPr>
        <p:spPr>
          <a:xfrm>
            <a:off x="6151313" y="4613644"/>
            <a:ext cx="899775" cy="31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TCR A</a:t>
            </a:r>
            <a:endParaRPr sz="1800" b="1" i="0" u="none" strike="noStrike" cap="none">
              <a:solidFill>
                <a:srgbClr val="99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g9eef4728ac_0_9"/>
          <p:cNvSpPr/>
          <p:nvPr/>
        </p:nvSpPr>
        <p:spPr>
          <a:xfrm>
            <a:off x="5916356" y="4827656"/>
            <a:ext cx="1077300" cy="955800"/>
          </a:xfrm>
          <a:prstGeom prst="ellipse">
            <a:avLst/>
          </a:prstGeom>
          <a:solidFill>
            <a:srgbClr val="FF9900"/>
          </a:solidFill>
          <a:ln w="9525" cap="flat" cmpd="sng">
            <a:solidFill>
              <a:srgbClr val="F9C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g9eef4728ac_0_9"/>
          <p:cNvSpPr/>
          <p:nvPr/>
        </p:nvSpPr>
        <p:spPr>
          <a:xfrm>
            <a:off x="6211781" y="5192569"/>
            <a:ext cx="642825" cy="486450"/>
          </a:xfrm>
          <a:prstGeom prst="ellipse">
            <a:avLst/>
          </a:prstGeom>
          <a:solidFill>
            <a:srgbClr val="F9CB9C"/>
          </a:solidFill>
          <a:ln w="9525" cap="flat" cmpd="sng">
            <a:solidFill>
              <a:srgbClr val="F9C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g9eef4728ac_0_9"/>
          <p:cNvSpPr/>
          <p:nvPr/>
        </p:nvSpPr>
        <p:spPr>
          <a:xfrm rot="-1914637">
            <a:off x="6778358" y="5038429"/>
            <a:ext cx="399717" cy="121608"/>
          </a:xfrm>
          <a:prstGeom prst="flowChartTerminator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g9eef4728ac_0_9"/>
          <p:cNvSpPr txBox="1"/>
          <p:nvPr/>
        </p:nvSpPr>
        <p:spPr>
          <a:xfrm>
            <a:off x="7180013" y="4727944"/>
            <a:ext cx="899775" cy="31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TCR A</a:t>
            </a:r>
            <a:endParaRPr sz="1800" b="1" i="0" u="none" strike="noStrike" cap="none">
              <a:solidFill>
                <a:srgbClr val="99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g9eef4728ac_0_9"/>
          <p:cNvSpPr/>
          <p:nvPr/>
        </p:nvSpPr>
        <p:spPr>
          <a:xfrm>
            <a:off x="5209519" y="2381775"/>
            <a:ext cx="1077300" cy="955800"/>
          </a:xfrm>
          <a:prstGeom prst="ellipse">
            <a:avLst/>
          </a:prstGeom>
          <a:solidFill>
            <a:srgbClr val="00B050"/>
          </a:solidFill>
          <a:ln w="9525" cap="flat" cmpd="sng">
            <a:solidFill>
              <a:srgbClr val="D5A6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g9eef4728ac_0_9"/>
          <p:cNvSpPr/>
          <p:nvPr/>
        </p:nvSpPr>
        <p:spPr>
          <a:xfrm>
            <a:off x="5504944" y="2746688"/>
            <a:ext cx="642825" cy="486450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rgbClr val="EAD1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g9eef4728ac_0_9"/>
          <p:cNvSpPr/>
          <p:nvPr/>
        </p:nvSpPr>
        <p:spPr>
          <a:xfrm rot="-1914637">
            <a:off x="6095727" y="2520782"/>
            <a:ext cx="399717" cy="121608"/>
          </a:xfrm>
          <a:prstGeom prst="flowChartTerminator">
            <a:avLst/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g9eef4728ac_0_9"/>
          <p:cNvSpPr txBox="1"/>
          <p:nvPr/>
        </p:nvSpPr>
        <p:spPr>
          <a:xfrm>
            <a:off x="6460650" y="2247394"/>
            <a:ext cx="899775" cy="31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TCR B</a:t>
            </a:r>
            <a:endParaRPr sz="1800" b="1" i="0" u="none" strike="noStrike" cap="none">
              <a:solidFill>
                <a:srgbClr val="FF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g9eef4728ac_0_9"/>
          <p:cNvSpPr/>
          <p:nvPr/>
        </p:nvSpPr>
        <p:spPr>
          <a:xfrm>
            <a:off x="4773356" y="4199006"/>
            <a:ext cx="1077300" cy="955800"/>
          </a:xfrm>
          <a:prstGeom prst="ellipse">
            <a:avLst/>
          </a:prstGeom>
          <a:solidFill>
            <a:srgbClr val="FF9900"/>
          </a:solidFill>
          <a:ln w="9525" cap="flat" cmpd="sng">
            <a:solidFill>
              <a:srgbClr val="F9C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g9eef4728ac_0_9"/>
          <p:cNvSpPr/>
          <p:nvPr/>
        </p:nvSpPr>
        <p:spPr>
          <a:xfrm>
            <a:off x="5068781" y="4563919"/>
            <a:ext cx="642825" cy="486450"/>
          </a:xfrm>
          <a:prstGeom prst="ellipse">
            <a:avLst/>
          </a:prstGeom>
          <a:solidFill>
            <a:srgbClr val="F9CB9C"/>
          </a:solidFill>
          <a:ln w="9525" cap="flat" cmpd="sng">
            <a:solidFill>
              <a:srgbClr val="F9C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g9eef4728ac_0_9"/>
          <p:cNvSpPr/>
          <p:nvPr/>
        </p:nvSpPr>
        <p:spPr>
          <a:xfrm rot="-1914637">
            <a:off x="5635358" y="4409779"/>
            <a:ext cx="399717" cy="121608"/>
          </a:xfrm>
          <a:prstGeom prst="flowChartTerminator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g9eef4728ac_0_9"/>
          <p:cNvSpPr txBox="1"/>
          <p:nvPr/>
        </p:nvSpPr>
        <p:spPr>
          <a:xfrm>
            <a:off x="6037013" y="4099294"/>
            <a:ext cx="899775" cy="31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TCR A</a:t>
            </a:r>
            <a:endParaRPr sz="1800" b="1" i="0" u="none" strike="noStrike" cap="none">
              <a:solidFill>
                <a:srgbClr val="99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a51664d394_1_5"/>
          <p:cNvSpPr txBox="1">
            <a:spLocks noGrp="1"/>
          </p:cNvSpPr>
          <p:nvPr>
            <p:ph type="ctrTitle"/>
          </p:nvPr>
        </p:nvSpPr>
        <p:spPr>
          <a:xfrm>
            <a:off x="35840" y="304940"/>
            <a:ext cx="9072319" cy="986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b" anchorCtr="0">
            <a:noAutofit/>
          </a:bodyPr>
          <a:lstStyle/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6000"/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Migração dos linfócitos T para os órgãos linfóides secundários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" name="Google Shape;92;ga51664d394_1_5"/>
          <p:cNvPicPr preferRelativeResize="0"/>
          <p:nvPr/>
        </p:nvPicPr>
        <p:blipFill rotWithShape="1">
          <a:blip r:embed="rId3">
            <a:alphaModFix/>
          </a:blip>
          <a:srcRect l="20401" t="16471" r="49239" b="14117"/>
          <a:stretch/>
        </p:blipFill>
        <p:spPr>
          <a:xfrm>
            <a:off x="35840" y="1660705"/>
            <a:ext cx="3361444" cy="4359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ga51664d394_1_5"/>
          <p:cNvPicPr preferRelativeResize="0"/>
          <p:nvPr/>
        </p:nvPicPr>
        <p:blipFill rotWithShape="1">
          <a:blip r:embed="rId4">
            <a:alphaModFix/>
          </a:blip>
          <a:srcRect l="17292" t="9003" r="13006" b="12570"/>
          <a:stretch/>
        </p:blipFill>
        <p:spPr>
          <a:xfrm>
            <a:off x="3333975" y="2262157"/>
            <a:ext cx="5774184" cy="3757606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ga51664d394_1_5"/>
          <p:cNvSpPr txBox="1"/>
          <p:nvPr/>
        </p:nvSpPr>
        <p:spPr>
          <a:xfrm>
            <a:off x="2198586" y="6311390"/>
            <a:ext cx="4746825" cy="30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Abbas AK, Lichtman AH, Pillai S. Imunologia Celular e Molecular, 9º ed. Elsevier 2019.</a:t>
            </a: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7"/>
          <p:cNvSpPr txBox="1"/>
          <p:nvPr/>
        </p:nvSpPr>
        <p:spPr>
          <a:xfrm>
            <a:off x="281836" y="514909"/>
            <a:ext cx="5937338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Expansão Clonal/ Proliferação</a:t>
            </a:r>
            <a:endParaRPr sz="2700" b="0" i="0" u="none" strike="noStrike" cap="none" baseline="30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8" name="Google Shape;498;p7"/>
          <p:cNvPicPr preferRelativeResize="0"/>
          <p:nvPr/>
        </p:nvPicPr>
        <p:blipFill rotWithShape="1">
          <a:blip r:embed="rId3">
            <a:alphaModFix/>
          </a:blip>
          <a:srcRect l="31375" t="29589" r="22778" b="23651"/>
          <a:stretch/>
        </p:blipFill>
        <p:spPr>
          <a:xfrm>
            <a:off x="797668" y="1471214"/>
            <a:ext cx="7281620" cy="4856884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7"/>
          <p:cNvSpPr txBox="1"/>
          <p:nvPr/>
        </p:nvSpPr>
        <p:spPr>
          <a:xfrm>
            <a:off x="5593670" y="1471214"/>
            <a:ext cx="2874725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Cinética de Resposta Imune  </a:t>
            </a: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7"/>
          <p:cNvSpPr/>
          <p:nvPr/>
        </p:nvSpPr>
        <p:spPr>
          <a:xfrm>
            <a:off x="2549715" y="2509736"/>
            <a:ext cx="1244071" cy="315176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1" name="Google Shape;501;p7"/>
          <p:cNvSpPr txBox="1"/>
          <p:nvPr/>
        </p:nvSpPr>
        <p:spPr>
          <a:xfrm>
            <a:off x="145613" y="6128455"/>
            <a:ext cx="3104894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Abbas AK, Lichtman AH, Pillai S. Imunologia Celular e Molecular, 8º ed. Elsevier 2015.</a:t>
            </a:r>
            <a:endParaRPr sz="10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8"/>
          <p:cNvSpPr txBox="1"/>
          <p:nvPr/>
        </p:nvSpPr>
        <p:spPr>
          <a:xfrm>
            <a:off x="283168" y="420206"/>
            <a:ext cx="5937338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Uma vez as células T ativadas...</a:t>
            </a:r>
            <a:endParaRPr sz="2700" b="0" i="0" u="none" strike="noStrike" cap="none" baseline="30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7" name="Google Shape;507;p8"/>
          <p:cNvPicPr preferRelativeResize="0"/>
          <p:nvPr/>
        </p:nvPicPr>
        <p:blipFill rotWithShape="1">
          <a:blip r:embed="rId3">
            <a:alphaModFix/>
          </a:blip>
          <a:srcRect l="22603" t="19322" r="22724" b="14203"/>
          <a:stretch/>
        </p:blipFill>
        <p:spPr>
          <a:xfrm>
            <a:off x="1123927" y="962635"/>
            <a:ext cx="7018124" cy="5244954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8"/>
          <p:cNvSpPr/>
          <p:nvPr/>
        </p:nvSpPr>
        <p:spPr>
          <a:xfrm>
            <a:off x="2331678" y="6380083"/>
            <a:ext cx="4850297" cy="23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Abbas AK, Lichtman AH, Pillai S. Imunologia Celular e Molecular, 8º ed. Elsevier 2015.</a:t>
            </a:r>
            <a:endParaRPr sz="10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p8"/>
          <p:cNvSpPr/>
          <p:nvPr/>
        </p:nvSpPr>
        <p:spPr>
          <a:xfrm>
            <a:off x="4506136" y="1562776"/>
            <a:ext cx="2293497" cy="456565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65176" y="349520"/>
            <a:ext cx="8750808" cy="895350"/>
          </a:xfrm>
        </p:spPr>
        <p:txBody>
          <a:bodyPr>
            <a:noAutofit/>
          </a:bodyPr>
          <a:lstStyle/>
          <a:p>
            <a:r>
              <a:rPr lang="pt-BR" dirty="0">
                <a:solidFill>
                  <a:srgbClr val="92D050"/>
                </a:solidFill>
                <a:latin typeface="+mn-lt"/>
                <a:cs typeface="Arial" panose="020B0604020202020204" pitchFamily="34" charset="0"/>
              </a:rPr>
              <a:t>Ativação de Linfócitos B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675888" y="6516972"/>
            <a:ext cx="35387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http://labs.icb.ufmg.br/</a:t>
            </a:r>
            <a:endParaRPr lang="pt-B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0" y="1299805"/>
            <a:ext cx="5294376" cy="4787468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518664" y="6120415"/>
            <a:ext cx="4243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Micrografia eletrônica de um linfócito B 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81899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latin typeface="+mn-lt"/>
                <a:cs typeface="Arial" panose="020B0604020202020204" pitchFamily="34" charset="0"/>
              </a:rPr>
              <a:t>Linfócitos B</a:t>
            </a:r>
            <a:endParaRPr lang="pt-BR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8650" y="1825625"/>
            <a:ext cx="6695694" cy="2106295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pt-BR" sz="2000" dirty="0" smtClean="0">
                <a:cs typeface="Arial" panose="020B0604020202020204" pitchFamily="34" charset="0"/>
              </a:rPr>
              <a:t>Células da imunidade adaptativa (especificidade).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sz="2000" dirty="0" smtClean="0">
                <a:cs typeface="Arial" panose="020B0604020202020204" pitchFamily="34" charset="0"/>
              </a:rPr>
              <a:t>Receptor de antígenos (BCR) formado por </a:t>
            </a:r>
            <a:r>
              <a:rPr lang="pt-BR" sz="2000" dirty="0" err="1">
                <a:cs typeface="Arial" panose="020B0604020202020204" pitchFamily="34" charset="0"/>
              </a:rPr>
              <a:t>I</a:t>
            </a:r>
            <a:r>
              <a:rPr lang="pt-BR" sz="2000" dirty="0" err="1" smtClean="0">
                <a:cs typeface="Arial" panose="020B0604020202020204" pitchFamily="34" charset="0"/>
              </a:rPr>
              <a:t>gM</a:t>
            </a:r>
            <a:r>
              <a:rPr lang="pt-BR" sz="2000" dirty="0" smtClean="0">
                <a:cs typeface="Arial" panose="020B0604020202020204" pitchFamily="34" charset="0"/>
              </a:rPr>
              <a:t> ou </a:t>
            </a:r>
            <a:r>
              <a:rPr lang="pt-BR" sz="2000" dirty="0" err="1">
                <a:cs typeface="Arial" panose="020B0604020202020204" pitchFamily="34" charset="0"/>
              </a:rPr>
              <a:t>I</a:t>
            </a:r>
            <a:r>
              <a:rPr lang="pt-BR" sz="2000" dirty="0" err="1" smtClean="0">
                <a:cs typeface="Arial" panose="020B0604020202020204" pitchFamily="34" charset="0"/>
              </a:rPr>
              <a:t>gD</a:t>
            </a:r>
            <a:endParaRPr lang="pt-BR" sz="2000" dirty="0" smtClean="0"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sz="2000" dirty="0" smtClean="0">
                <a:cs typeface="Arial" panose="020B0604020202020204" pitchFamily="34" charset="0"/>
              </a:rPr>
              <a:t>Reconhece antígenos extracelulares.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40" y="133524"/>
            <a:ext cx="1978165" cy="178876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93" t="4694" r="859" b="3502"/>
          <a:stretch/>
        </p:blipFill>
        <p:spPr>
          <a:xfrm>
            <a:off x="1271016" y="3337560"/>
            <a:ext cx="6908188" cy="3255264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0" y="6569920"/>
            <a:ext cx="878017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b="1" dirty="0" smtClean="0"/>
              <a:t>Adaptado de: </a:t>
            </a:r>
            <a:r>
              <a:rPr lang="pt-BR" sz="1000" dirty="0"/>
              <a:t>ABBAS, A. K.; LICHTMAN, A. H.; PILLAI, S. H. I. V. </a:t>
            </a:r>
            <a:r>
              <a:rPr lang="pt-BR" sz="1000" b="1" dirty="0"/>
              <a:t>Imunologia celular e molecular</a:t>
            </a:r>
            <a:r>
              <a:rPr lang="pt-BR" sz="1000" i="1" dirty="0"/>
              <a:t>.</a:t>
            </a:r>
            <a:r>
              <a:rPr lang="pt-BR" sz="1000" dirty="0"/>
              <a:t> 8. ed. Rio de Janeiro: </a:t>
            </a:r>
            <a:r>
              <a:rPr lang="pt-BR" sz="1000" dirty="0" err="1"/>
              <a:t>Elsevier</a:t>
            </a:r>
            <a:r>
              <a:rPr lang="pt-BR" sz="1000" dirty="0"/>
              <a:t>, </a:t>
            </a:r>
            <a:r>
              <a:rPr lang="pt-BR" sz="1000" dirty="0" smtClean="0"/>
              <a:t>2015.</a:t>
            </a:r>
            <a:endParaRPr lang="pt-BR" sz="1000" dirty="0"/>
          </a:p>
        </p:txBody>
      </p:sp>
    </p:spTree>
    <p:extLst>
      <p:ext uri="{BB962C8B-B14F-4D97-AF65-F5344CB8AC3E}">
        <p14:creationId xmlns="" xmlns:p14="http://schemas.microsoft.com/office/powerpoint/2010/main" val="400645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3464" y="192024"/>
            <a:ext cx="8396478" cy="1974153"/>
          </a:xfrm>
        </p:spPr>
        <p:txBody>
          <a:bodyPr>
            <a:normAutofit fontScale="90000"/>
          </a:bodyPr>
          <a:lstStyle/>
          <a:p>
            <a:r>
              <a:rPr lang="en-GB" altLang="pt-BR" sz="31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A </a:t>
            </a:r>
            <a:r>
              <a:rPr lang="en-GB" altLang="pt-BR" sz="3100" b="1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ativação</a:t>
            </a:r>
            <a:r>
              <a:rPr lang="en-GB" altLang="pt-BR" sz="31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das </a:t>
            </a:r>
            <a:r>
              <a:rPr lang="en-GB" altLang="pt-BR" sz="3100" b="1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células</a:t>
            </a:r>
            <a:r>
              <a:rPr lang="en-GB" altLang="pt-BR" sz="31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B e </a:t>
            </a:r>
            <a:r>
              <a:rPr lang="en-GB" altLang="pt-BR" sz="3100" b="1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sua</a:t>
            </a:r>
            <a:r>
              <a:rPr lang="en-GB" altLang="pt-BR" sz="31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pt-BR" sz="3100" b="1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diferenciação</a:t>
            </a:r>
            <a:r>
              <a:rPr lang="en-GB" altLang="pt-BR" sz="31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pt-BR" sz="3100" b="1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em</a:t>
            </a:r>
            <a:r>
              <a:rPr lang="en-GB" altLang="pt-BR" sz="31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pt-BR" sz="3100" b="1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células</a:t>
            </a:r>
            <a:r>
              <a:rPr lang="en-GB" altLang="pt-BR" sz="31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pt-BR" sz="3100" b="1" dirty="0" err="1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secretoras</a:t>
            </a:r>
            <a:r>
              <a:rPr lang="en-GB" altLang="pt-BR" sz="3100" b="1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de </a:t>
            </a:r>
            <a:r>
              <a:rPr lang="en-GB" altLang="pt-BR" sz="3100" b="1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anticorpos</a:t>
            </a:r>
            <a:r>
              <a:rPr lang="en-GB" altLang="pt-BR" sz="31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é </a:t>
            </a:r>
            <a:r>
              <a:rPr lang="en-GB" altLang="pt-BR" sz="3100" b="1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desencadeada</a:t>
            </a:r>
            <a:r>
              <a:rPr lang="en-GB" altLang="pt-BR" sz="31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pt-BR" sz="3100" b="1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pelo</a:t>
            </a:r>
            <a:r>
              <a:rPr lang="en-GB" altLang="pt-BR" sz="31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pt-BR" sz="3100" b="1" dirty="0" err="1">
                <a:solidFill>
                  <a:srgbClr val="800000"/>
                </a:solidFill>
                <a:latin typeface="+mn-lt"/>
                <a:cs typeface="Arial" panose="020B0604020202020204" pitchFamily="34" charset="0"/>
              </a:rPr>
              <a:t>antígeno</a:t>
            </a:r>
            <a:r>
              <a:rPr lang="en-GB" altLang="pt-BR" sz="31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e </a:t>
            </a:r>
            <a:r>
              <a:rPr lang="en-GB" altLang="pt-BR" sz="3100" b="1" dirty="0" err="1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requer</a:t>
            </a:r>
            <a:r>
              <a:rPr lang="en-GB" altLang="pt-BR" sz="3100" b="1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pt-BR" sz="3100" b="1" dirty="0" err="1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ou</a:t>
            </a:r>
            <a:r>
              <a:rPr lang="en-GB" altLang="pt-BR" sz="3100" b="1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pt-BR" sz="3100" b="1" dirty="0" err="1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não</a:t>
            </a:r>
            <a:r>
              <a:rPr lang="en-GB" altLang="pt-BR" sz="3100" b="1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pt-BR" sz="3100" b="1" dirty="0" err="1">
                <a:solidFill>
                  <a:srgbClr val="800000"/>
                </a:solidFill>
                <a:latin typeface="+mn-lt"/>
                <a:cs typeface="Arial" panose="020B0604020202020204" pitchFamily="34" charset="0"/>
              </a:rPr>
              <a:t>células</a:t>
            </a:r>
            <a:r>
              <a:rPr lang="en-GB" altLang="pt-BR" sz="3100" b="1" dirty="0">
                <a:solidFill>
                  <a:srgbClr val="800000"/>
                </a:solidFill>
                <a:latin typeface="+mn-lt"/>
                <a:cs typeface="Arial" panose="020B0604020202020204" pitchFamily="34" charset="0"/>
              </a:rPr>
              <a:t> T </a:t>
            </a:r>
            <a:r>
              <a:rPr lang="en-GB" altLang="pt-BR" sz="3100" b="1" dirty="0" err="1" smtClean="0">
                <a:solidFill>
                  <a:srgbClr val="800000"/>
                </a:solidFill>
                <a:latin typeface="+mn-lt"/>
                <a:cs typeface="Arial" panose="020B0604020202020204" pitchFamily="34" charset="0"/>
              </a:rPr>
              <a:t>auxiliares</a:t>
            </a:r>
            <a:r>
              <a:rPr lang="en-GB" altLang="pt-BR" sz="3100" b="1" dirty="0" smtClean="0">
                <a:solidFill>
                  <a:srgbClr val="800000"/>
                </a:solidFill>
                <a:latin typeface="+mn-lt"/>
                <a:cs typeface="Arial" panose="020B0604020202020204" pitchFamily="34" charset="0"/>
              </a:rPr>
              <a:t>.</a:t>
            </a:r>
            <a:r>
              <a:rPr lang="en-GB" altLang="pt-BR" b="1" dirty="0">
                <a:solidFill>
                  <a:srgbClr val="000000"/>
                </a:solidFill>
              </a:rPr>
              <a:t/>
            </a:r>
            <a:br>
              <a:rPr lang="en-GB" altLang="pt-BR" b="1" dirty="0">
                <a:solidFill>
                  <a:srgbClr val="000000"/>
                </a:solidFill>
              </a:rPr>
            </a:b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53" y="1897123"/>
            <a:ext cx="7690104" cy="4570027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0" y="6569920"/>
            <a:ext cx="878017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b="1" dirty="0" smtClean="0"/>
              <a:t>Adaptado de: </a:t>
            </a:r>
            <a:r>
              <a:rPr lang="pt-BR" sz="1000" dirty="0"/>
              <a:t>ABBAS, A. K.; LICHTMAN, A. H.; PILLAI, S. H. I. V. </a:t>
            </a:r>
            <a:r>
              <a:rPr lang="pt-BR" sz="1000" b="1" dirty="0"/>
              <a:t>Imunologia celular e molecular</a:t>
            </a:r>
            <a:r>
              <a:rPr lang="pt-BR" sz="1000" i="1" dirty="0"/>
              <a:t>.</a:t>
            </a:r>
            <a:r>
              <a:rPr lang="pt-BR" sz="1000" dirty="0"/>
              <a:t> 8. ed. Rio de Janeiro: </a:t>
            </a:r>
            <a:r>
              <a:rPr lang="pt-BR" sz="1000" dirty="0" err="1"/>
              <a:t>Elsevier</a:t>
            </a:r>
            <a:r>
              <a:rPr lang="pt-BR" sz="1000" dirty="0"/>
              <a:t>, </a:t>
            </a:r>
            <a:r>
              <a:rPr lang="pt-BR" sz="1000" dirty="0" smtClean="0"/>
              <a:t>2015.</a:t>
            </a:r>
            <a:endParaRPr lang="pt-BR" sz="1000" dirty="0"/>
          </a:p>
        </p:txBody>
      </p:sp>
    </p:spTree>
    <p:extLst>
      <p:ext uri="{BB962C8B-B14F-4D97-AF65-F5344CB8AC3E}">
        <p14:creationId xmlns="" xmlns:p14="http://schemas.microsoft.com/office/powerpoint/2010/main" val="93587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9114" t="14073" r="2674" b="2687"/>
          <a:stretch/>
        </p:blipFill>
        <p:spPr>
          <a:xfrm>
            <a:off x="969264" y="663351"/>
            <a:ext cx="7708392" cy="5548996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0" y="6569920"/>
            <a:ext cx="878017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b="1" dirty="0" smtClean="0"/>
              <a:t>Adaptado de: </a:t>
            </a:r>
            <a:r>
              <a:rPr lang="pt-BR" sz="1000" dirty="0"/>
              <a:t>ABBAS, A. K.; LICHTMAN, A. H.; PILLAI, S. H. I. V. </a:t>
            </a:r>
            <a:r>
              <a:rPr lang="pt-BR" sz="1000" b="1" dirty="0"/>
              <a:t>Imunologia celular e molecular</a:t>
            </a:r>
            <a:r>
              <a:rPr lang="pt-BR" sz="1000" i="1" dirty="0"/>
              <a:t>.</a:t>
            </a:r>
            <a:r>
              <a:rPr lang="pt-BR" sz="1000" dirty="0"/>
              <a:t> 8. ed. Rio de Janeiro: </a:t>
            </a:r>
            <a:r>
              <a:rPr lang="pt-BR" sz="1000" dirty="0" err="1"/>
              <a:t>Elsevier</a:t>
            </a:r>
            <a:r>
              <a:rPr lang="pt-BR" sz="1000" dirty="0"/>
              <a:t>, </a:t>
            </a:r>
            <a:r>
              <a:rPr lang="pt-BR" sz="1000" dirty="0" smtClean="0"/>
              <a:t>2015.</a:t>
            </a:r>
            <a:endParaRPr lang="pt-BR" sz="1000" dirty="0"/>
          </a:p>
        </p:txBody>
      </p:sp>
    </p:spTree>
    <p:extLst>
      <p:ext uri="{BB962C8B-B14F-4D97-AF65-F5344CB8AC3E}">
        <p14:creationId xmlns="" xmlns:p14="http://schemas.microsoft.com/office/powerpoint/2010/main" val="235250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6033" y="141107"/>
            <a:ext cx="8259317" cy="1325563"/>
          </a:xfrm>
        </p:spPr>
        <p:txBody>
          <a:bodyPr>
            <a:normAutofit/>
          </a:bodyPr>
          <a:lstStyle/>
          <a:p>
            <a:pPr algn="just"/>
            <a:r>
              <a:rPr lang="pt-BR" sz="2800" b="1" dirty="0">
                <a:latin typeface="+mn-lt"/>
                <a:cs typeface="Arial" panose="020B0604020202020204" pitchFamily="34" charset="0"/>
              </a:rPr>
              <a:t>O antígeno pode ser apresentado para as células B imaturas nos órgãos linfoides de diferentes formas e por várias rotas.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26" r="6133"/>
          <a:stretch/>
        </p:blipFill>
        <p:spPr>
          <a:xfrm>
            <a:off x="3593592" y="1718798"/>
            <a:ext cx="5550408" cy="459899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12802" t="4066" r="5183" b="476"/>
          <a:stretch/>
        </p:blipFill>
        <p:spPr>
          <a:xfrm>
            <a:off x="256033" y="1398430"/>
            <a:ext cx="2798064" cy="5149626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0" y="6569920"/>
            <a:ext cx="878017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b="1" dirty="0" smtClean="0"/>
              <a:t>Adaptado de: </a:t>
            </a:r>
            <a:r>
              <a:rPr lang="pt-BR" sz="1000" dirty="0"/>
              <a:t>ABBAS, A. K.; LICHTMAN, A. H.; PILLAI, S. H. I. V. </a:t>
            </a:r>
            <a:r>
              <a:rPr lang="pt-BR" sz="1000" b="1" dirty="0"/>
              <a:t>Imunologia celular e molecular</a:t>
            </a:r>
            <a:r>
              <a:rPr lang="pt-BR" sz="1000" i="1" dirty="0"/>
              <a:t>.</a:t>
            </a:r>
            <a:r>
              <a:rPr lang="pt-BR" sz="1000" dirty="0"/>
              <a:t> 8. ed. Rio de Janeiro: </a:t>
            </a:r>
            <a:r>
              <a:rPr lang="pt-BR" sz="1000" dirty="0" err="1"/>
              <a:t>Elsevier</a:t>
            </a:r>
            <a:r>
              <a:rPr lang="pt-BR" sz="1000" dirty="0"/>
              <a:t>, </a:t>
            </a:r>
            <a:r>
              <a:rPr lang="pt-BR" sz="1000" dirty="0" smtClean="0"/>
              <a:t>2015.</a:t>
            </a:r>
            <a:endParaRPr lang="pt-BR" sz="1000" dirty="0"/>
          </a:p>
        </p:txBody>
      </p:sp>
    </p:spTree>
    <p:extLst>
      <p:ext uri="{BB962C8B-B14F-4D97-AF65-F5344CB8AC3E}">
        <p14:creationId xmlns="" xmlns:p14="http://schemas.microsoft.com/office/powerpoint/2010/main" val="8321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47522" y="243713"/>
            <a:ext cx="4690264" cy="639483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pt-BR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pt-BR" dirty="0">
                <a:cs typeface="Arial" panose="020B0604020202020204" pitchFamily="34" charset="0"/>
              </a:rPr>
              <a:t>As respostas de anticorpos a antígenos proteicos requerem que o antígeno seja internalizado por células B </a:t>
            </a:r>
            <a:r>
              <a:rPr lang="pt-BR" dirty="0" smtClean="0">
                <a:cs typeface="Arial" panose="020B0604020202020204" pitchFamily="34" charset="0"/>
              </a:rPr>
              <a:t>específicas.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t-BR" dirty="0" smtClean="0">
                <a:cs typeface="Arial" panose="020B0604020202020204" pitchFamily="34" charset="0"/>
              </a:rPr>
              <a:t>Esses antígenos são  </a:t>
            </a:r>
            <a:r>
              <a:rPr lang="pt-BR" dirty="0">
                <a:cs typeface="Arial" panose="020B0604020202020204" pitchFamily="34" charset="0"/>
              </a:rPr>
              <a:t>processados e seus </a:t>
            </a:r>
            <a:r>
              <a:rPr lang="pt-BR" dirty="0" smtClean="0">
                <a:cs typeface="Arial" panose="020B0604020202020204" pitchFamily="34" charset="0"/>
              </a:rPr>
              <a:t>peptídeos </a:t>
            </a:r>
            <a:r>
              <a:rPr lang="pt-BR" dirty="0">
                <a:cs typeface="Arial" panose="020B0604020202020204" pitchFamily="34" charset="0"/>
              </a:rPr>
              <a:t>apresentados aos linfócitos T auxiliares </a:t>
            </a:r>
            <a:r>
              <a:rPr lang="pt-BR" dirty="0" smtClean="0">
                <a:cs typeface="Arial" panose="020B0604020202020204" pitchFamily="34" charset="0"/>
              </a:rPr>
              <a:t>CD4+, </a:t>
            </a:r>
            <a:r>
              <a:rPr lang="pt-BR" dirty="0">
                <a:cs typeface="Arial" panose="020B0604020202020204" pitchFamily="34" charset="0"/>
              </a:rPr>
              <a:t>que por sua vez ativam as células B.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dirty="0"/>
          </a:p>
          <a:p>
            <a:pPr>
              <a:buFont typeface="Wingdings" panose="05000000000000000000" pitchFamily="2" charset="2"/>
              <a:buChar char="Ø"/>
            </a:pPr>
            <a:endParaRPr lang="pt-BR" dirty="0" smtClean="0"/>
          </a:p>
          <a:p>
            <a:pPr>
              <a:buFont typeface="Wingdings" panose="05000000000000000000" pitchFamily="2" charset="2"/>
              <a:buChar char="Ø"/>
            </a:pP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8799" r="6716"/>
          <a:stretch/>
        </p:blipFill>
        <p:spPr>
          <a:xfrm>
            <a:off x="5349240" y="512064"/>
            <a:ext cx="3722124" cy="55887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3954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21596" y="700368"/>
            <a:ext cx="7888406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latin typeface="Calibri" panose="020F0502020204030204" pitchFamily="34" charset="0"/>
              </a:rPr>
              <a:t>Linfócitos </a:t>
            </a:r>
            <a:r>
              <a:rPr lang="pt-BR" sz="2400" b="1" dirty="0" smtClean="0">
                <a:latin typeface="Calibri" panose="020F0502020204030204" pitchFamily="34" charset="0"/>
              </a:rPr>
              <a:t>B</a:t>
            </a:r>
          </a:p>
          <a:p>
            <a:endParaRPr lang="pt-BR" sz="2200" dirty="0">
              <a:latin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latin typeface="Calibri" panose="020F0502020204030204" pitchFamily="34" charset="0"/>
              </a:rPr>
              <a:t>Reconhecem antígenos solúveis (não precisam de apresentação</a:t>
            </a:r>
            <a:r>
              <a:rPr lang="pt-BR" sz="2000" dirty="0" smtClean="0">
                <a:latin typeface="Calibri" panose="020F0502020204030204" pitchFamily="34" charset="0"/>
              </a:rPr>
              <a:t>)</a:t>
            </a:r>
            <a:endParaRPr lang="pt-BR" sz="20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Calibri" panose="020F0502020204030204" pitchFamily="34" charset="0"/>
              </a:rPr>
              <a:t>Reconhecem </a:t>
            </a:r>
            <a:r>
              <a:rPr lang="pt-BR" sz="2000" dirty="0">
                <a:latin typeface="Calibri" panose="020F0502020204030204" pitchFamily="34" charset="0"/>
              </a:rPr>
              <a:t>antígenos de variadas naturezas </a:t>
            </a:r>
            <a:r>
              <a:rPr lang="pt-BR" sz="2000" dirty="0" smtClean="0">
                <a:latin typeface="Calibri" panose="020F0502020204030204" pitchFamily="34" charset="0"/>
              </a:rPr>
              <a:t>químicas</a:t>
            </a:r>
          </a:p>
          <a:p>
            <a:endParaRPr lang="pt-BR" sz="2000" dirty="0">
              <a:latin typeface="Calibri" panose="020F0502020204030204" pitchFamily="34" charset="0"/>
            </a:endParaRPr>
          </a:p>
          <a:p>
            <a:r>
              <a:rPr lang="pt-BR" sz="2000" b="1" dirty="0">
                <a:latin typeface="Calibri" panose="020F0502020204030204" pitchFamily="34" charset="0"/>
              </a:rPr>
              <a:t>Resposta </a:t>
            </a:r>
            <a:r>
              <a:rPr lang="pt-BR" sz="2000" b="1" dirty="0" smtClean="0">
                <a:latin typeface="Calibri" panose="020F0502020204030204" pitchFamily="34" charset="0"/>
              </a:rPr>
              <a:t>T-independente </a:t>
            </a:r>
            <a:r>
              <a:rPr lang="pt-BR" sz="2000" dirty="0" smtClean="0">
                <a:latin typeface="Calibri" panose="020F0502020204030204" pitchFamily="34" charset="0"/>
              </a:rPr>
              <a:t>(ou timo independente )</a:t>
            </a:r>
            <a:endParaRPr lang="pt-BR" sz="20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latin typeface="Calibri" panose="020F0502020204030204" pitchFamily="34" charset="0"/>
              </a:rPr>
              <a:t>Em geral, produção predominante de </a:t>
            </a:r>
            <a:r>
              <a:rPr lang="pt-BR" sz="2000" dirty="0" err="1" smtClean="0">
                <a:latin typeface="Calibri" panose="020F0502020204030204" pitchFamily="34" charset="0"/>
              </a:rPr>
              <a:t>IgM</a:t>
            </a:r>
            <a:endParaRPr lang="pt-BR" sz="20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 smtClean="0">
              <a:latin typeface="Calibri" panose="020F0502020204030204" pitchFamily="34" charset="0"/>
            </a:endParaRPr>
          </a:p>
          <a:p>
            <a:r>
              <a:rPr lang="pt-BR" sz="2000" b="1" dirty="0" smtClean="0">
                <a:latin typeface="Calibri" panose="020F0502020204030204" pitchFamily="34" charset="0"/>
              </a:rPr>
              <a:t>Resposta T-dependente </a:t>
            </a:r>
            <a:r>
              <a:rPr lang="pt-BR" sz="2000" dirty="0" smtClean="0">
                <a:latin typeface="Calibri" panose="020F0502020204030204" pitchFamily="34" charset="0"/>
              </a:rPr>
              <a:t>(ou timo dependente)</a:t>
            </a:r>
            <a:endParaRPr lang="pt-BR" sz="2000" dirty="0">
              <a:latin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Calibri" panose="020F0502020204030204" pitchFamily="34" charset="0"/>
              </a:rPr>
              <a:t>Antígenos </a:t>
            </a:r>
            <a:r>
              <a:rPr lang="pt-BR" sz="2000" dirty="0">
                <a:latin typeface="Calibri" panose="020F0502020204030204" pitchFamily="34" charset="0"/>
              </a:rPr>
              <a:t>necessariamente </a:t>
            </a:r>
            <a:r>
              <a:rPr lang="pt-BR" sz="2000" dirty="0" err="1">
                <a:latin typeface="Calibri" panose="020F0502020204030204" pitchFamily="34" charset="0"/>
              </a:rPr>
              <a:t>protéicos</a:t>
            </a:r>
            <a:r>
              <a:rPr lang="pt-BR" sz="2000" dirty="0">
                <a:latin typeface="Calibri" panose="020F0502020204030204" pitchFamily="34" charset="0"/>
              </a:rPr>
              <a:t> (ou dependente de </a:t>
            </a:r>
            <a:r>
              <a:rPr lang="pt-BR" sz="2000" dirty="0" err="1">
                <a:latin typeface="Calibri" panose="020F0502020204030204" pitchFamily="34" charset="0"/>
              </a:rPr>
              <a:t>haptenos</a:t>
            </a:r>
            <a:r>
              <a:rPr lang="pt-BR" sz="2000" dirty="0">
                <a:latin typeface="Calibri" panose="020F0502020204030204" pitchFamily="34" charset="0"/>
              </a:rPr>
              <a:t>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latin typeface="Calibri" panose="020F0502020204030204" pitchFamily="34" charset="0"/>
              </a:rPr>
              <a:t>Envolve apresentação de antígenos para linfócitos 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latin typeface="Calibri" panose="020F0502020204030204" pitchFamily="34" charset="0"/>
              </a:rPr>
              <a:t>Resposta mais </a:t>
            </a:r>
            <a:r>
              <a:rPr lang="pt-BR" sz="2000" dirty="0" smtClean="0">
                <a:latin typeface="Calibri" panose="020F0502020204030204" pitchFamily="34" charset="0"/>
              </a:rPr>
              <a:t>potente: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000" dirty="0">
                <a:latin typeface="Calibri" panose="020F0502020204030204" pitchFamily="34" charset="0"/>
              </a:rPr>
              <a:t>T</a:t>
            </a:r>
            <a:r>
              <a:rPr lang="pt-BR" sz="2000" dirty="0" smtClean="0">
                <a:latin typeface="Calibri" panose="020F0502020204030204" pitchFamily="34" charset="0"/>
              </a:rPr>
              <a:t>roca </a:t>
            </a:r>
            <a:r>
              <a:rPr lang="pt-BR" sz="2000" dirty="0">
                <a:latin typeface="Calibri" panose="020F0502020204030204" pitchFamily="34" charset="0"/>
              </a:rPr>
              <a:t>de </a:t>
            </a:r>
            <a:r>
              <a:rPr lang="pt-BR" sz="2000" dirty="0" err="1">
                <a:latin typeface="Calibri" panose="020F0502020204030204" pitchFamily="34" charset="0"/>
              </a:rPr>
              <a:t>isotipos</a:t>
            </a:r>
            <a:r>
              <a:rPr lang="pt-BR" sz="2000" dirty="0">
                <a:latin typeface="Calibri" panose="020F0502020204030204" pitchFamily="34" charset="0"/>
              </a:rPr>
              <a:t>, maturação de </a:t>
            </a:r>
            <a:r>
              <a:rPr lang="pt-BR" sz="2000" dirty="0" smtClean="0">
                <a:latin typeface="Calibri" panose="020F0502020204030204" pitchFamily="34" charset="0"/>
              </a:rPr>
              <a:t>afinidade</a:t>
            </a:r>
            <a:endParaRPr lang="pt-BR" sz="2000" dirty="0">
              <a:latin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000" dirty="0">
                <a:latin typeface="Calibri" panose="020F0502020204030204" pitchFamily="34" charset="0"/>
              </a:rPr>
              <a:t>Dependente de sinalização por CD40/CD40L</a:t>
            </a:r>
            <a:endParaRPr lang="pt-BR" sz="2000" dirty="0"/>
          </a:p>
        </p:txBody>
      </p:sp>
      <p:grpSp>
        <p:nvGrpSpPr>
          <p:cNvPr id="5" name="Grupo 6"/>
          <p:cNvGrpSpPr/>
          <p:nvPr/>
        </p:nvGrpSpPr>
        <p:grpSpPr>
          <a:xfrm>
            <a:off x="5624650" y="4441371"/>
            <a:ext cx="3806202" cy="2416629"/>
            <a:chOff x="5921830" y="4630057"/>
            <a:chExt cx="3509021" cy="2227943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88" r="-1"/>
            <a:stretch/>
          </p:blipFill>
          <p:spPr>
            <a:xfrm>
              <a:off x="5950858" y="4644571"/>
              <a:ext cx="3479993" cy="2213429"/>
            </a:xfrm>
            <a:prstGeom prst="rect">
              <a:avLst/>
            </a:prstGeom>
          </p:spPr>
        </p:pic>
        <p:sp>
          <p:nvSpPr>
            <p:cNvPr id="3" name="Retângulo 2"/>
            <p:cNvSpPr/>
            <p:nvPr/>
          </p:nvSpPr>
          <p:spPr>
            <a:xfrm>
              <a:off x="5921830" y="4630057"/>
              <a:ext cx="624113" cy="2902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8" name="Retângulo 7"/>
          <p:cNvSpPr/>
          <p:nvPr/>
        </p:nvSpPr>
        <p:spPr>
          <a:xfrm>
            <a:off x="3630695" y="6604084"/>
            <a:ext cx="267092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50" b="1" dirty="0" smtClean="0"/>
              <a:t>Fonte:</a:t>
            </a:r>
            <a:r>
              <a:rPr lang="pt-BR" sz="1050" dirty="0" smtClean="0"/>
              <a:t> https</a:t>
            </a:r>
            <a:r>
              <a:rPr lang="pt-BR" sz="1050" dirty="0"/>
              <a:t>://cellcartoons.net/lymphocytes/</a:t>
            </a:r>
          </a:p>
        </p:txBody>
      </p:sp>
    </p:spTree>
    <p:extLst>
      <p:ext uri="{BB962C8B-B14F-4D97-AF65-F5344CB8AC3E}">
        <p14:creationId xmlns="" xmlns:p14="http://schemas.microsoft.com/office/powerpoint/2010/main" val="133255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127" y="231258"/>
            <a:ext cx="6304588" cy="6346919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-1" y="6572812"/>
            <a:ext cx="890600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b="1" i="0" dirty="0" smtClean="0">
                <a:effectLst/>
              </a:rPr>
              <a:t>Fonte:</a:t>
            </a:r>
            <a:r>
              <a:rPr lang="pt-BR" sz="1000" b="0" i="0" dirty="0" smtClean="0">
                <a:effectLst/>
              </a:rPr>
              <a:t> MURPHY, Kenneth. </a:t>
            </a:r>
            <a:r>
              <a:rPr lang="pt-BR" sz="1000" i="0" dirty="0" err="1" smtClean="0">
                <a:effectLst/>
              </a:rPr>
              <a:t>Imunobiologia</a:t>
            </a:r>
            <a:r>
              <a:rPr lang="pt-BR" sz="1000" i="0" dirty="0" smtClean="0">
                <a:effectLst/>
              </a:rPr>
              <a:t> de </a:t>
            </a:r>
            <a:r>
              <a:rPr lang="pt-BR" sz="1000" i="0" dirty="0" err="1" smtClean="0">
                <a:effectLst/>
              </a:rPr>
              <a:t>Janeway</a:t>
            </a:r>
            <a:r>
              <a:rPr lang="pt-BR" sz="1000" i="0" dirty="0" smtClean="0">
                <a:effectLst/>
              </a:rPr>
              <a:t>. 8. ed</a:t>
            </a:r>
            <a:r>
              <a:rPr lang="pt-BR" sz="1000" b="0" i="0" dirty="0" smtClean="0">
                <a:effectLst/>
              </a:rPr>
              <a:t>. ed. Porto Alegre: </a:t>
            </a:r>
            <a:r>
              <a:rPr lang="pt-BR" sz="1000" b="0" i="0" dirty="0" err="1" smtClean="0">
                <a:effectLst/>
              </a:rPr>
              <a:t>ArtMed</a:t>
            </a:r>
            <a:r>
              <a:rPr lang="pt-BR" sz="1000" b="0" i="0" dirty="0" smtClean="0">
                <a:effectLst/>
              </a:rPr>
              <a:t>, 2014. </a:t>
            </a:r>
            <a:r>
              <a:rPr lang="pt-BR" sz="1000" b="0" i="0" dirty="0" err="1" smtClean="0">
                <a:effectLst/>
              </a:rPr>
              <a:t>xx</a:t>
            </a:r>
            <a:r>
              <a:rPr lang="pt-BR" sz="1000" b="0" i="0" dirty="0" smtClean="0">
                <a:effectLst/>
              </a:rPr>
              <a:t>, 868 . p</a:t>
            </a:r>
            <a:endParaRPr lang="pt-BR" sz="1000" dirty="0"/>
          </a:p>
        </p:txBody>
      </p:sp>
      <p:grpSp>
        <p:nvGrpSpPr>
          <p:cNvPr id="8" name="Grupo 8"/>
          <p:cNvGrpSpPr/>
          <p:nvPr/>
        </p:nvGrpSpPr>
        <p:grpSpPr>
          <a:xfrm>
            <a:off x="1021527" y="1001484"/>
            <a:ext cx="675819" cy="3976916"/>
            <a:chOff x="1021527" y="1001484"/>
            <a:chExt cx="675819" cy="3976916"/>
          </a:xfrm>
        </p:grpSpPr>
        <p:sp>
          <p:nvSpPr>
            <p:cNvPr id="6" name="Colchete direito 5"/>
            <p:cNvSpPr/>
            <p:nvPr/>
          </p:nvSpPr>
          <p:spPr>
            <a:xfrm flipH="1">
              <a:off x="1422399" y="1001484"/>
              <a:ext cx="274947" cy="3976916"/>
            </a:xfrm>
            <a:prstGeom prst="rightBracket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" name="CaixaDeTexto 2"/>
            <p:cNvSpPr txBox="1"/>
            <p:nvPr/>
          </p:nvSpPr>
          <p:spPr>
            <a:xfrm rot="16200000">
              <a:off x="450922" y="2805276"/>
              <a:ext cx="15105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 smtClean="0"/>
                <a:t>T-dependente</a:t>
              </a:r>
              <a:endParaRPr lang="pt-BR" b="1" dirty="0"/>
            </a:p>
          </p:txBody>
        </p:sp>
      </p:grpSp>
      <p:grpSp>
        <p:nvGrpSpPr>
          <p:cNvPr id="9" name="Grupo 7"/>
          <p:cNvGrpSpPr/>
          <p:nvPr/>
        </p:nvGrpSpPr>
        <p:grpSpPr>
          <a:xfrm>
            <a:off x="7373257" y="1001485"/>
            <a:ext cx="657332" cy="2196000"/>
            <a:chOff x="7373257" y="1001485"/>
            <a:chExt cx="657332" cy="2196000"/>
          </a:xfrm>
        </p:grpSpPr>
        <p:sp>
          <p:nvSpPr>
            <p:cNvPr id="2" name="Colchete direito 1"/>
            <p:cNvSpPr/>
            <p:nvPr/>
          </p:nvSpPr>
          <p:spPr>
            <a:xfrm>
              <a:off x="7373257" y="1001485"/>
              <a:ext cx="288000" cy="2196000"/>
            </a:xfrm>
            <a:prstGeom prst="rightBracket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CaixaDeTexto 6"/>
            <p:cNvSpPr txBox="1"/>
            <p:nvPr/>
          </p:nvSpPr>
          <p:spPr>
            <a:xfrm rot="5400000">
              <a:off x="6994632" y="1885791"/>
              <a:ext cx="17025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 smtClean="0"/>
                <a:t>T-independente</a:t>
              </a:r>
              <a:endParaRPr lang="pt-BR" b="1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224987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ga51664d394_1_23"/>
          <p:cNvPicPr preferRelativeResize="0"/>
          <p:nvPr/>
        </p:nvPicPr>
        <p:blipFill rotWithShape="1">
          <a:blip r:embed="rId3">
            <a:alphaModFix/>
          </a:blip>
          <a:srcRect l="27649" t="9375" r="28570" b="9382"/>
          <a:stretch/>
        </p:blipFill>
        <p:spPr>
          <a:xfrm>
            <a:off x="1" y="1254868"/>
            <a:ext cx="4375070" cy="4749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ga51664d394_1_23"/>
          <p:cNvPicPr preferRelativeResize="0"/>
          <p:nvPr/>
        </p:nvPicPr>
        <p:blipFill rotWithShape="1">
          <a:blip r:embed="rId4">
            <a:alphaModFix/>
          </a:blip>
          <a:srcRect l="35781" t="18751" r="38193" b="12030"/>
          <a:stretch/>
        </p:blipFill>
        <p:spPr>
          <a:xfrm>
            <a:off x="4672537" y="1050587"/>
            <a:ext cx="4247727" cy="5108089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ga51664d394_1_23"/>
          <p:cNvSpPr txBox="1"/>
          <p:nvPr/>
        </p:nvSpPr>
        <p:spPr>
          <a:xfrm>
            <a:off x="3017214" y="6308732"/>
            <a:ext cx="4957650" cy="329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Abbas AK, Lichtman AH, Pillai S. Imunologia Celular e Molecular, 9º ed. Elsevier 2019.</a:t>
            </a:r>
            <a:endParaRPr sz="10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ga51664d394_1_23"/>
          <p:cNvSpPr txBox="1"/>
          <p:nvPr/>
        </p:nvSpPr>
        <p:spPr>
          <a:xfrm>
            <a:off x="243192" y="380595"/>
            <a:ext cx="2250000" cy="570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Linfonodo 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41" y="234344"/>
            <a:ext cx="4557304" cy="603582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176" y="182092"/>
            <a:ext cx="3451572" cy="6088079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0" y="6569920"/>
            <a:ext cx="878017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b="1" dirty="0" smtClean="0"/>
              <a:t>Adaptado de: </a:t>
            </a:r>
            <a:r>
              <a:rPr lang="pt-BR" sz="1000" dirty="0"/>
              <a:t>ABBAS, A. K.; LICHTMAN, A. H.; PILLAI, S. H. I. V. </a:t>
            </a:r>
            <a:r>
              <a:rPr lang="pt-BR" sz="1000" b="1" dirty="0"/>
              <a:t>Imunologia celular e molecular</a:t>
            </a:r>
            <a:r>
              <a:rPr lang="pt-BR" sz="1000" i="1" dirty="0"/>
              <a:t>.</a:t>
            </a:r>
            <a:r>
              <a:rPr lang="pt-BR" sz="1000" dirty="0"/>
              <a:t> 8. ed. Rio de Janeiro: </a:t>
            </a:r>
            <a:r>
              <a:rPr lang="pt-BR" sz="1000" dirty="0" err="1"/>
              <a:t>Elsevier</a:t>
            </a:r>
            <a:r>
              <a:rPr lang="pt-BR" sz="1000" dirty="0"/>
              <a:t>, </a:t>
            </a:r>
            <a:r>
              <a:rPr lang="pt-BR" sz="1000" dirty="0" smtClean="0"/>
              <a:t>2015.</a:t>
            </a:r>
            <a:endParaRPr lang="pt-BR" sz="1000" dirty="0"/>
          </a:p>
        </p:txBody>
      </p:sp>
    </p:spTree>
    <p:extLst>
      <p:ext uri="{BB962C8B-B14F-4D97-AF65-F5344CB8AC3E}">
        <p14:creationId xmlns="" xmlns:p14="http://schemas.microsoft.com/office/powerpoint/2010/main" val="413837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293695" y="2553742"/>
            <a:ext cx="6858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pt-BR" altLang="pt-BR" sz="2700" dirty="0">
                <a:latin typeface="Century Gothic" panose="020B0502020202020204" pitchFamily="34" charset="0"/>
              </a:rPr>
              <a:t>Ativação Inicial e Migração de Células B e T auxiliares</a:t>
            </a:r>
          </a:p>
        </p:txBody>
      </p:sp>
    </p:spTree>
    <p:extLst>
      <p:ext uri="{BB962C8B-B14F-4D97-AF65-F5344CB8AC3E}">
        <p14:creationId xmlns="" xmlns:p14="http://schemas.microsoft.com/office/powerpoint/2010/main" val="69800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t="-1" b="1472"/>
          <a:stretch/>
        </p:blipFill>
        <p:spPr>
          <a:xfrm>
            <a:off x="209440" y="1056720"/>
            <a:ext cx="8840215" cy="4609187"/>
          </a:xfrm>
          <a:prstGeom prst="rect">
            <a:avLst/>
          </a:prstGeom>
        </p:spPr>
      </p:pic>
      <p:sp>
        <p:nvSpPr>
          <p:cNvPr id="9" name="Forma livre 8"/>
          <p:cNvSpPr/>
          <p:nvPr/>
        </p:nvSpPr>
        <p:spPr>
          <a:xfrm>
            <a:off x="89509" y="787299"/>
            <a:ext cx="7685242" cy="3278396"/>
          </a:xfrm>
          <a:custGeom>
            <a:avLst/>
            <a:gdLst>
              <a:gd name="connsiteX0" fmla="*/ 840312 w 7685242"/>
              <a:gd name="connsiteY0" fmla="*/ 0 h 3278396"/>
              <a:gd name="connsiteX1" fmla="*/ 116412 w 7685242"/>
              <a:gd name="connsiteY1" fmla="*/ 742950 h 3278396"/>
              <a:gd name="connsiteX2" fmla="*/ 78312 w 7685242"/>
              <a:gd name="connsiteY2" fmla="*/ 2266950 h 3278396"/>
              <a:gd name="connsiteX3" fmla="*/ 878412 w 7685242"/>
              <a:gd name="connsiteY3" fmla="*/ 3276600 h 3278396"/>
              <a:gd name="connsiteX4" fmla="*/ 3088212 w 7685242"/>
              <a:gd name="connsiteY4" fmla="*/ 2514600 h 3278396"/>
              <a:gd name="connsiteX5" fmla="*/ 5221812 w 7685242"/>
              <a:gd name="connsiteY5" fmla="*/ 2552700 h 3278396"/>
              <a:gd name="connsiteX6" fmla="*/ 6879162 w 7685242"/>
              <a:gd name="connsiteY6" fmla="*/ 1962150 h 3278396"/>
              <a:gd name="connsiteX7" fmla="*/ 7679262 w 7685242"/>
              <a:gd name="connsiteY7" fmla="*/ 933450 h 3278396"/>
              <a:gd name="connsiteX8" fmla="*/ 6498162 w 7685242"/>
              <a:gd name="connsiteY8" fmla="*/ 209550 h 3278396"/>
              <a:gd name="connsiteX9" fmla="*/ 3907362 w 7685242"/>
              <a:gd name="connsiteY9" fmla="*/ 495300 h 3278396"/>
              <a:gd name="connsiteX10" fmla="*/ 897462 w 7685242"/>
              <a:gd name="connsiteY10" fmla="*/ 0 h 3278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85242" h="3278396">
                <a:moveTo>
                  <a:pt x="840312" y="0"/>
                </a:moveTo>
                <a:cubicBezTo>
                  <a:pt x="541862" y="182562"/>
                  <a:pt x="243412" y="365125"/>
                  <a:pt x="116412" y="742950"/>
                </a:cubicBezTo>
                <a:cubicBezTo>
                  <a:pt x="-10588" y="1120775"/>
                  <a:pt x="-48688" y="1844675"/>
                  <a:pt x="78312" y="2266950"/>
                </a:cubicBezTo>
                <a:cubicBezTo>
                  <a:pt x="205312" y="2689225"/>
                  <a:pt x="376762" y="3235325"/>
                  <a:pt x="878412" y="3276600"/>
                </a:cubicBezTo>
                <a:cubicBezTo>
                  <a:pt x="1380062" y="3317875"/>
                  <a:pt x="2364312" y="2635250"/>
                  <a:pt x="3088212" y="2514600"/>
                </a:cubicBezTo>
                <a:cubicBezTo>
                  <a:pt x="3812112" y="2393950"/>
                  <a:pt x="4589987" y="2644775"/>
                  <a:pt x="5221812" y="2552700"/>
                </a:cubicBezTo>
                <a:cubicBezTo>
                  <a:pt x="5853637" y="2460625"/>
                  <a:pt x="6469587" y="2232025"/>
                  <a:pt x="6879162" y="1962150"/>
                </a:cubicBezTo>
                <a:cubicBezTo>
                  <a:pt x="7288737" y="1692275"/>
                  <a:pt x="7742762" y="1225550"/>
                  <a:pt x="7679262" y="933450"/>
                </a:cubicBezTo>
                <a:cubicBezTo>
                  <a:pt x="7615762" y="641350"/>
                  <a:pt x="7126812" y="282575"/>
                  <a:pt x="6498162" y="209550"/>
                </a:cubicBezTo>
                <a:cubicBezTo>
                  <a:pt x="5869512" y="136525"/>
                  <a:pt x="4840812" y="530225"/>
                  <a:pt x="3907362" y="495300"/>
                </a:cubicBezTo>
                <a:cubicBezTo>
                  <a:pt x="2973912" y="460375"/>
                  <a:pt x="1500712" y="44450"/>
                  <a:pt x="897462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186467" y="107029"/>
            <a:ext cx="6932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Ativação Inicial e Migração de Células B e T auxiliares</a:t>
            </a:r>
            <a:endParaRPr lang="pt-BR" sz="2400" b="1" dirty="0"/>
          </a:p>
        </p:txBody>
      </p:sp>
      <p:sp>
        <p:nvSpPr>
          <p:cNvPr id="6" name="Retângulo 5"/>
          <p:cNvSpPr/>
          <p:nvPr/>
        </p:nvSpPr>
        <p:spPr>
          <a:xfrm>
            <a:off x="0" y="6569920"/>
            <a:ext cx="878017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b="1" dirty="0" smtClean="0"/>
              <a:t>Adaptado de: </a:t>
            </a:r>
            <a:r>
              <a:rPr lang="pt-BR" sz="1000" dirty="0"/>
              <a:t>ABBAS, A. K.; LICHTMAN, A. H.; PILLAI, S. H. I. V. </a:t>
            </a:r>
            <a:r>
              <a:rPr lang="pt-BR" sz="1000" b="1" dirty="0"/>
              <a:t>Imunologia celular e molecular</a:t>
            </a:r>
            <a:r>
              <a:rPr lang="pt-BR" sz="1000" i="1" dirty="0"/>
              <a:t>.</a:t>
            </a:r>
            <a:r>
              <a:rPr lang="pt-BR" sz="1000" dirty="0"/>
              <a:t> 8. ed. Rio de Janeiro: </a:t>
            </a:r>
            <a:r>
              <a:rPr lang="pt-BR" sz="1000" dirty="0" err="1"/>
              <a:t>Elsevier</a:t>
            </a:r>
            <a:r>
              <a:rPr lang="pt-BR" sz="1000" dirty="0"/>
              <a:t>, </a:t>
            </a:r>
            <a:r>
              <a:rPr lang="pt-BR" sz="1000" dirty="0" smtClean="0"/>
              <a:t>2015.</a:t>
            </a:r>
            <a:endParaRPr lang="pt-BR" sz="1000" dirty="0"/>
          </a:p>
        </p:txBody>
      </p:sp>
    </p:spTree>
    <p:extLst>
      <p:ext uri="{BB962C8B-B14F-4D97-AF65-F5344CB8AC3E}">
        <p14:creationId xmlns="" xmlns:p14="http://schemas.microsoft.com/office/powerpoint/2010/main" val="398872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39" y="2172601"/>
            <a:ext cx="8835245" cy="4030606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141838" y="842283"/>
            <a:ext cx="88352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A frequência de linfócitos T e B imaturas específicas para um dado </a:t>
            </a:r>
            <a:r>
              <a:rPr lang="pt-BR" dirty="0" err="1" smtClean="0"/>
              <a:t>epítopo</a:t>
            </a:r>
            <a:r>
              <a:rPr lang="pt-BR" dirty="0" smtClean="0"/>
              <a:t> de um antígeno é muito baixa.</a:t>
            </a:r>
          </a:p>
          <a:p>
            <a:pPr algn="ctr"/>
            <a:endParaRPr lang="pt-BR" dirty="0"/>
          </a:p>
          <a:p>
            <a:pPr algn="ctr"/>
            <a:r>
              <a:rPr lang="pt-BR" dirty="0" smtClean="0"/>
              <a:t>As células B e T precisam se encontrar e interagir fisicamente.</a:t>
            </a: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207593" y="168298"/>
            <a:ext cx="87037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Ativação Inicial e Migração de Células B </a:t>
            </a:r>
            <a:r>
              <a:rPr lang="pt-BR" sz="2400" b="1" dirty="0" smtClean="0"/>
              <a:t>e </a:t>
            </a:r>
            <a:r>
              <a:rPr lang="pt-BR" sz="2400" b="1" dirty="0"/>
              <a:t>T Auxiliares</a:t>
            </a:r>
            <a:endParaRPr lang="pt-BR" sz="2400" b="1" dirty="0">
              <a:latin typeface="Calibri" panose="020F050202020403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6569920"/>
            <a:ext cx="878017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b="1" dirty="0" smtClean="0"/>
              <a:t>Adaptado de: </a:t>
            </a:r>
            <a:r>
              <a:rPr lang="pt-BR" sz="1000" dirty="0"/>
              <a:t>ABBAS, A. K.; LICHTMAN, A. H.; PILLAI, S. H. I. V. </a:t>
            </a:r>
            <a:r>
              <a:rPr lang="pt-BR" sz="1000" b="1" dirty="0"/>
              <a:t>Imunologia celular e molecular</a:t>
            </a:r>
            <a:r>
              <a:rPr lang="pt-BR" sz="1000" i="1" dirty="0"/>
              <a:t>.</a:t>
            </a:r>
            <a:r>
              <a:rPr lang="pt-BR" sz="1000" dirty="0"/>
              <a:t> 8. ed. Rio de Janeiro: </a:t>
            </a:r>
            <a:r>
              <a:rPr lang="pt-BR" sz="1000" dirty="0" err="1"/>
              <a:t>Elsevier</a:t>
            </a:r>
            <a:r>
              <a:rPr lang="pt-BR" sz="1000" dirty="0"/>
              <a:t>, </a:t>
            </a:r>
            <a:r>
              <a:rPr lang="pt-BR" sz="1000" dirty="0" smtClean="0"/>
              <a:t>2015.</a:t>
            </a:r>
            <a:endParaRPr lang="pt-BR" sz="1000" dirty="0"/>
          </a:p>
        </p:txBody>
      </p:sp>
    </p:spTree>
    <p:extLst>
      <p:ext uri="{BB962C8B-B14F-4D97-AF65-F5344CB8AC3E}">
        <p14:creationId xmlns="" xmlns:p14="http://schemas.microsoft.com/office/powerpoint/2010/main" val="165512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217495" y="2541042"/>
            <a:ext cx="6858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pt-BR" altLang="pt-BR" sz="2700" dirty="0">
                <a:latin typeface="Century Gothic" panose="020B0502020202020204" pitchFamily="34" charset="0"/>
              </a:rPr>
              <a:t>Apresentação de Antígeno pelas Células B e o </a:t>
            </a:r>
            <a:r>
              <a:rPr lang="pt-BR" altLang="pt-BR" sz="2700" dirty="0" smtClean="0">
                <a:latin typeface="Century Gothic" panose="020B0502020202020204" pitchFamily="34" charset="0"/>
              </a:rPr>
              <a:t>Efeito </a:t>
            </a:r>
            <a:r>
              <a:rPr lang="pt-BR" altLang="pt-BR" sz="2700" dirty="0" err="1" smtClean="0">
                <a:latin typeface="Century Gothic" panose="020B0502020202020204" pitchFamily="34" charset="0"/>
              </a:rPr>
              <a:t>Hapteno</a:t>
            </a:r>
            <a:r>
              <a:rPr lang="pt-BR" altLang="pt-BR" sz="2700" dirty="0" smtClean="0">
                <a:latin typeface="Century Gothic" panose="020B0502020202020204" pitchFamily="34" charset="0"/>
              </a:rPr>
              <a:t>-Carreador</a:t>
            </a:r>
            <a:endParaRPr lang="pt-BR" altLang="pt-BR" sz="27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640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0347" y="190500"/>
            <a:ext cx="4892389" cy="600075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203199" y="190500"/>
            <a:ext cx="54017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/>
              <a:t>Apresentação de Antígeno pelas Células B e o </a:t>
            </a:r>
            <a:r>
              <a:rPr lang="pt-BR" sz="2400" b="1" dirty="0" smtClean="0"/>
              <a:t>Efeito Carreador </a:t>
            </a:r>
            <a:r>
              <a:rPr lang="pt-BR" sz="2400" b="1" dirty="0"/>
              <a:t>de </a:t>
            </a:r>
            <a:r>
              <a:rPr lang="pt-BR" sz="2400" b="1" dirty="0" err="1"/>
              <a:t>Haptenos</a:t>
            </a:r>
            <a:endParaRPr lang="pt-BR" sz="2400" dirty="0"/>
          </a:p>
        </p:txBody>
      </p:sp>
      <p:grpSp>
        <p:nvGrpSpPr>
          <p:cNvPr id="6" name="Grupo 7"/>
          <p:cNvGrpSpPr/>
          <p:nvPr/>
        </p:nvGrpSpPr>
        <p:grpSpPr>
          <a:xfrm>
            <a:off x="203199" y="3332177"/>
            <a:ext cx="3582073" cy="2895311"/>
            <a:chOff x="203199" y="2622483"/>
            <a:chExt cx="3582073" cy="2895311"/>
          </a:xfrm>
        </p:grpSpPr>
        <p:pic>
          <p:nvPicPr>
            <p:cNvPr id="7" name="Imagem 6"/>
            <p:cNvPicPr>
              <a:picLocks noChangeAspect="1"/>
            </p:cNvPicPr>
            <p:nvPr/>
          </p:nvPicPr>
          <p:blipFill rotWithShape="1">
            <a:blip r:embed="rId2"/>
            <a:srcRect l="44090" r="1" b="63157"/>
            <a:stretch/>
          </p:blipFill>
          <p:spPr>
            <a:xfrm>
              <a:off x="203199" y="2622483"/>
              <a:ext cx="3582073" cy="289531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" name="Retângulo 2"/>
            <p:cNvSpPr/>
            <p:nvPr/>
          </p:nvSpPr>
          <p:spPr>
            <a:xfrm>
              <a:off x="778933" y="4639734"/>
              <a:ext cx="338667" cy="8780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" name="CaixaDeTexto 4"/>
          <p:cNvSpPr txBox="1"/>
          <p:nvPr/>
        </p:nvSpPr>
        <p:spPr>
          <a:xfrm>
            <a:off x="238193" y="1378149"/>
            <a:ext cx="35685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Espécie de baixo peso molecular (pequena) não imunogênica, </a:t>
            </a:r>
            <a:r>
              <a:rPr lang="pt-BR" dirty="0"/>
              <a:t>que se combina com uma macromolécula imunogênica </a:t>
            </a:r>
            <a:r>
              <a:rPr lang="pt-BR" dirty="0" smtClean="0"/>
              <a:t>carregadora </a:t>
            </a:r>
            <a:r>
              <a:rPr lang="pt-BR" dirty="0"/>
              <a:t>sendo capaz de licitar uma resposta imune específica no </a:t>
            </a:r>
            <a:r>
              <a:rPr lang="pt-BR" dirty="0" smtClean="0"/>
              <a:t>hospedeiro.</a:t>
            </a:r>
            <a:endParaRPr lang="pt-BR" dirty="0"/>
          </a:p>
        </p:txBody>
      </p:sp>
      <p:sp>
        <p:nvSpPr>
          <p:cNvPr id="10" name="Retângulo 9"/>
          <p:cNvSpPr/>
          <p:nvPr/>
        </p:nvSpPr>
        <p:spPr>
          <a:xfrm>
            <a:off x="0" y="6569920"/>
            <a:ext cx="878017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b="1" dirty="0" smtClean="0"/>
              <a:t>Adaptado de: </a:t>
            </a:r>
            <a:r>
              <a:rPr lang="pt-BR" sz="1000" dirty="0"/>
              <a:t>ABBAS, A. K.; LICHTMAN, A. H.; PILLAI, S. H. I. V. </a:t>
            </a:r>
            <a:r>
              <a:rPr lang="pt-BR" sz="1000" b="1" dirty="0"/>
              <a:t>Imunologia celular e molecular</a:t>
            </a:r>
            <a:r>
              <a:rPr lang="pt-BR" sz="1000" i="1" dirty="0"/>
              <a:t>.</a:t>
            </a:r>
            <a:r>
              <a:rPr lang="pt-BR" sz="1000" dirty="0"/>
              <a:t> 8. ed. Rio de Janeiro: </a:t>
            </a:r>
            <a:r>
              <a:rPr lang="pt-BR" sz="1000" dirty="0" err="1"/>
              <a:t>Elsevier</a:t>
            </a:r>
            <a:r>
              <a:rPr lang="pt-BR" sz="1000" dirty="0"/>
              <a:t>, </a:t>
            </a:r>
            <a:r>
              <a:rPr lang="pt-BR" sz="1000" dirty="0" smtClean="0"/>
              <a:t>2015.</a:t>
            </a:r>
            <a:endParaRPr lang="pt-BR" sz="1000" dirty="0"/>
          </a:p>
        </p:txBody>
      </p:sp>
    </p:spTree>
    <p:extLst>
      <p:ext uri="{BB962C8B-B14F-4D97-AF65-F5344CB8AC3E}">
        <p14:creationId xmlns="" xmlns:p14="http://schemas.microsoft.com/office/powerpoint/2010/main" val="35065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64104"/>
            <a:ext cx="6496049" cy="6158249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0" y="6569920"/>
            <a:ext cx="878017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b="1" dirty="0" smtClean="0"/>
              <a:t>Adaptado de: </a:t>
            </a:r>
            <a:r>
              <a:rPr lang="pt-BR" sz="1000" dirty="0"/>
              <a:t>ABBAS, A. K.; LICHTMAN, A. H.; PILLAI, S. H. I. V. </a:t>
            </a:r>
            <a:r>
              <a:rPr lang="pt-BR" sz="1000" b="1" dirty="0"/>
              <a:t>Imunologia celular e molecular</a:t>
            </a:r>
            <a:r>
              <a:rPr lang="pt-BR" sz="1000" i="1" dirty="0"/>
              <a:t>.</a:t>
            </a:r>
            <a:r>
              <a:rPr lang="pt-BR" sz="1000" dirty="0"/>
              <a:t> 8. ed. Rio de Janeiro: </a:t>
            </a:r>
            <a:r>
              <a:rPr lang="pt-BR" sz="1000" dirty="0" err="1"/>
              <a:t>Elsevier</a:t>
            </a:r>
            <a:r>
              <a:rPr lang="pt-BR" sz="1000" dirty="0"/>
              <a:t>, </a:t>
            </a:r>
            <a:r>
              <a:rPr lang="pt-BR" sz="1000" dirty="0" smtClean="0"/>
              <a:t>2015.</a:t>
            </a:r>
            <a:endParaRPr lang="pt-BR" sz="1000" dirty="0"/>
          </a:p>
        </p:txBody>
      </p:sp>
    </p:spTree>
    <p:extLst>
      <p:ext uri="{BB962C8B-B14F-4D97-AF65-F5344CB8AC3E}">
        <p14:creationId xmlns="" xmlns:p14="http://schemas.microsoft.com/office/powerpoint/2010/main" val="364155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268295" y="2693442"/>
            <a:ext cx="6858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pt-BR" altLang="pt-BR" sz="2700" dirty="0">
                <a:latin typeface="Century Gothic" panose="020B0502020202020204" pitchFamily="34" charset="0"/>
              </a:rPr>
              <a:t>INDUÇÃO DE CÉLULAS T AUXILIARES FOLICULARES</a:t>
            </a:r>
            <a:endParaRPr lang="pt-BR" altLang="pt-BR" sz="1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5074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"/>
          <p:cNvSpPr>
            <a:spLocks noGrp="1"/>
          </p:cNvSpPr>
          <p:nvPr>
            <p:ph type="title"/>
          </p:nvPr>
        </p:nvSpPr>
        <p:spPr>
          <a:xfrm>
            <a:off x="-2721" y="123610"/>
            <a:ext cx="9146721" cy="467801"/>
          </a:xfrm>
        </p:spPr>
        <p:txBody>
          <a:bodyPr anchor="t">
            <a:normAutofit/>
          </a:bodyPr>
          <a:lstStyle/>
          <a:p>
            <a:r>
              <a:rPr lang="en-GB" sz="2400" b="1" dirty="0" smtClean="0">
                <a:latin typeface="+mn-lt"/>
                <a:cs typeface="Arial" panose="020B0604020202020204" pitchFamily="34" charset="0"/>
              </a:rPr>
              <a:t>INDU</a:t>
            </a:r>
            <a:r>
              <a:rPr lang="pt-BR" sz="2400" b="1" dirty="0" smtClean="0">
                <a:latin typeface="+mn-lt"/>
                <a:cs typeface="Arial" panose="020B0604020202020204" pitchFamily="34" charset="0"/>
              </a:rPr>
              <a:t>ÇÃO DE CÉLULAS T AUXILIARES FOLICULARES</a:t>
            </a:r>
            <a:endParaRPr lang="pt-BR" sz="24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2" name="Título 1"/>
          <p:cNvSpPr txBox="1">
            <a:spLocks/>
          </p:cNvSpPr>
          <p:nvPr/>
        </p:nvSpPr>
        <p:spPr>
          <a:xfrm>
            <a:off x="0" y="500896"/>
            <a:ext cx="8796270" cy="467801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100" u="sng" dirty="0" smtClean="0">
                <a:latin typeface="+mn-lt"/>
              </a:rPr>
              <a:t>Exerce </a:t>
            </a:r>
            <a:r>
              <a:rPr lang="pt-BR" sz="2100" u="sng" dirty="0">
                <a:latin typeface="+mn-lt"/>
              </a:rPr>
              <a:t>diversos papéis importantes na ativação e </a:t>
            </a:r>
            <a:r>
              <a:rPr lang="pt-BR" sz="2100" u="sng" dirty="0" smtClean="0">
                <a:latin typeface="+mn-lt"/>
              </a:rPr>
              <a:t>na diferenciação </a:t>
            </a:r>
            <a:r>
              <a:rPr lang="pt-BR" sz="2100" u="sng" dirty="0">
                <a:latin typeface="+mn-lt"/>
              </a:rPr>
              <a:t>de células </a:t>
            </a:r>
            <a:r>
              <a:rPr lang="pt-BR" sz="2100" u="sng" dirty="0" smtClean="0">
                <a:latin typeface="+mn-lt"/>
              </a:rPr>
              <a:t>B</a:t>
            </a:r>
            <a:endParaRPr lang="pt-BR" sz="2100" u="sng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114419" y="5253923"/>
            <a:ext cx="4713666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b="1" dirty="0" smtClean="0"/>
              <a:t>1 </a:t>
            </a:r>
            <a:r>
              <a:rPr lang="pt-BR" b="1" dirty="0"/>
              <a:t>-</a:t>
            </a:r>
            <a:r>
              <a:rPr lang="pt-BR" b="1" dirty="0" smtClean="0"/>
              <a:t> </a:t>
            </a:r>
            <a:r>
              <a:rPr lang="pt-BR" dirty="0" smtClean="0"/>
              <a:t>Forte ativação do TCR por células </a:t>
            </a:r>
            <a:r>
              <a:rPr lang="pt-BR" dirty="0" err="1" smtClean="0"/>
              <a:t>dendríticas</a:t>
            </a:r>
            <a:r>
              <a:rPr lang="en-GB" dirty="0" smtClean="0"/>
              <a:t>;</a:t>
            </a:r>
            <a:endParaRPr lang="pt-BR" dirty="0" smtClean="0"/>
          </a:p>
          <a:p>
            <a:pPr algn="just">
              <a:lnSpc>
                <a:spcPct val="150000"/>
              </a:lnSpc>
            </a:pPr>
            <a:r>
              <a:rPr lang="pt-BR" b="1" dirty="0" smtClean="0"/>
              <a:t>2 - </a:t>
            </a:r>
            <a:r>
              <a:rPr lang="pt-BR" dirty="0" smtClean="0"/>
              <a:t>expressão de Bcl-6 e baixos </a:t>
            </a:r>
            <a:r>
              <a:rPr lang="pt-BR" dirty="0"/>
              <a:t>níveis da cadeia α do receptor de </a:t>
            </a:r>
            <a:r>
              <a:rPr lang="pt-BR" dirty="0" smtClean="0"/>
              <a:t>IL-2;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5336800" y="5530922"/>
            <a:ext cx="3689797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b="1" dirty="0"/>
              <a:t>3 - </a:t>
            </a:r>
            <a:r>
              <a:rPr lang="pt-BR" dirty="0"/>
              <a:t>Finalização da ativação: célula T</a:t>
            </a:r>
            <a:r>
              <a:rPr lang="pt-BR" baseline="-25000" dirty="0"/>
              <a:t>FH</a:t>
            </a:r>
            <a:r>
              <a:rPr lang="pt-BR" dirty="0"/>
              <a:t>;</a:t>
            </a:r>
          </a:p>
          <a:p>
            <a:pPr algn="just">
              <a:lnSpc>
                <a:spcPct val="150000"/>
              </a:lnSpc>
            </a:pPr>
            <a:r>
              <a:rPr lang="pt-BR" b="1" dirty="0"/>
              <a:t>4 -</a:t>
            </a:r>
            <a:r>
              <a:rPr lang="pt-BR" dirty="0"/>
              <a:t> IFN-</a:t>
            </a:r>
            <a:r>
              <a:rPr lang="el-GR" dirty="0"/>
              <a:t>γ</a:t>
            </a:r>
            <a:r>
              <a:rPr lang="pt-BR" dirty="0"/>
              <a:t>, IL-4, IL-17.</a:t>
            </a:r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365" y="993081"/>
            <a:ext cx="6901270" cy="4206605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0" y="6569920"/>
            <a:ext cx="878017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b="1" dirty="0" smtClean="0"/>
              <a:t>Adaptado de: </a:t>
            </a:r>
            <a:r>
              <a:rPr lang="pt-BR" sz="1000" dirty="0"/>
              <a:t>ABBAS, A. K.; LICHTMAN, A. H.; PILLAI, S. H. I. V. </a:t>
            </a:r>
            <a:r>
              <a:rPr lang="pt-BR" sz="1000" b="1" dirty="0"/>
              <a:t>Imunologia celular e molecular</a:t>
            </a:r>
            <a:r>
              <a:rPr lang="pt-BR" sz="1000" i="1" dirty="0"/>
              <a:t>.</a:t>
            </a:r>
            <a:r>
              <a:rPr lang="pt-BR" sz="1000" dirty="0"/>
              <a:t> 8. ed. Rio de Janeiro: </a:t>
            </a:r>
            <a:r>
              <a:rPr lang="pt-BR" sz="1000" dirty="0" err="1"/>
              <a:t>Elsevier</a:t>
            </a:r>
            <a:r>
              <a:rPr lang="pt-BR" sz="1000" dirty="0"/>
              <a:t>, </a:t>
            </a:r>
            <a:r>
              <a:rPr lang="pt-BR" sz="1000" dirty="0" smtClean="0"/>
              <a:t>2015.</a:t>
            </a:r>
            <a:endParaRPr lang="pt-BR" sz="1000" dirty="0"/>
          </a:p>
        </p:txBody>
      </p:sp>
    </p:spTree>
    <p:extLst>
      <p:ext uri="{BB962C8B-B14F-4D97-AF65-F5344CB8AC3E}">
        <p14:creationId xmlns="" xmlns:p14="http://schemas.microsoft.com/office/powerpoint/2010/main" val="186882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"/>
          <p:cNvSpPr>
            <a:spLocks noGrp="1"/>
          </p:cNvSpPr>
          <p:nvPr>
            <p:ph type="title"/>
          </p:nvPr>
        </p:nvSpPr>
        <p:spPr>
          <a:xfrm>
            <a:off x="-2721" y="123609"/>
            <a:ext cx="9146721" cy="467801"/>
          </a:xfrm>
        </p:spPr>
        <p:txBody>
          <a:bodyPr anchor="t">
            <a:normAutofit/>
          </a:bodyPr>
          <a:lstStyle/>
          <a:p>
            <a:r>
              <a:rPr lang="pt-BR" sz="2400" b="1" dirty="0" smtClean="0">
                <a:latin typeface="+mn-lt"/>
                <a:cs typeface="Arial" panose="020B0604020202020204" pitchFamily="34" charset="0"/>
              </a:rPr>
              <a:t>TROCA DE ISOTIPO (CLASSE) DA CADEIA PESADA</a:t>
            </a:r>
            <a:endParaRPr lang="pt-BR" sz="24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2" name="Título 1"/>
          <p:cNvSpPr txBox="1">
            <a:spLocks/>
          </p:cNvSpPr>
          <p:nvPr/>
        </p:nvSpPr>
        <p:spPr>
          <a:xfrm>
            <a:off x="0" y="500895"/>
            <a:ext cx="9146721" cy="46780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100" u="sng" dirty="0" err="1" smtClean="0">
                <a:latin typeface="+mn-lt"/>
                <a:cs typeface="Arial" panose="020B0604020202020204" pitchFamily="34" charset="0"/>
              </a:rPr>
              <a:t>Mol</a:t>
            </a:r>
            <a:r>
              <a:rPr lang="pt-BR" sz="2100" u="sng" dirty="0" err="1" smtClean="0">
                <a:latin typeface="+mn-lt"/>
                <a:cs typeface="Arial" panose="020B0604020202020204" pitchFamily="34" charset="0"/>
              </a:rPr>
              <a:t>éculas</a:t>
            </a:r>
            <a:r>
              <a:rPr lang="pt-BR" sz="2100" u="sng" dirty="0" smtClean="0">
                <a:latin typeface="+mn-lt"/>
                <a:cs typeface="Arial" panose="020B0604020202020204" pitchFamily="34" charset="0"/>
              </a:rPr>
              <a:t> envolvidas</a:t>
            </a:r>
            <a:endParaRPr lang="pt-BR" sz="2100" u="sng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25" name="Imagem 24"/>
          <p:cNvPicPr>
            <a:picLocks noChangeAspect="1"/>
          </p:cNvPicPr>
          <p:nvPr/>
        </p:nvPicPr>
        <p:blipFill rotWithShape="1">
          <a:blip r:embed="rId2"/>
          <a:srcRect l="2436" r="4299"/>
          <a:stretch/>
        </p:blipFill>
        <p:spPr>
          <a:xfrm>
            <a:off x="1071000" y="1717039"/>
            <a:ext cx="7103166" cy="47536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CaixaDeTexto 27"/>
          <p:cNvSpPr txBox="1"/>
          <p:nvPr/>
        </p:nvSpPr>
        <p:spPr>
          <a:xfrm>
            <a:off x="1698053" y="789091"/>
            <a:ext cx="5849060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b="1" dirty="0" smtClean="0"/>
              <a:t>Evento </a:t>
            </a:r>
            <a:r>
              <a:rPr lang="pt-BR" b="1" dirty="0" err="1" smtClean="0"/>
              <a:t>extrafolicular</a:t>
            </a:r>
            <a:r>
              <a:rPr lang="pt-BR" b="1" dirty="0" smtClean="0"/>
              <a:t>: </a:t>
            </a:r>
            <a:r>
              <a:rPr lang="pt-BR" dirty="0"/>
              <a:t>sob </a:t>
            </a:r>
            <a:r>
              <a:rPr lang="pt-BR" dirty="0" smtClean="0"/>
              <a:t>ação </a:t>
            </a:r>
            <a:r>
              <a:rPr lang="pt-BR" dirty="0"/>
              <a:t>das células </a:t>
            </a:r>
            <a:r>
              <a:rPr lang="pt-BR" dirty="0" smtClean="0"/>
              <a:t>TCD4+</a:t>
            </a:r>
            <a:endParaRPr lang="en-GB" dirty="0" smtClean="0"/>
          </a:p>
          <a:p>
            <a:pPr algn="ctr">
              <a:lnSpc>
                <a:spcPct val="150000"/>
              </a:lnSpc>
            </a:pPr>
            <a:r>
              <a:rPr lang="pt-BR" b="1" dirty="0" smtClean="0"/>
              <a:t>Evento no centro germinativo: </a:t>
            </a:r>
            <a:r>
              <a:rPr lang="pt-BR" dirty="0" smtClean="0"/>
              <a:t>sob influência das células T</a:t>
            </a:r>
            <a:r>
              <a:rPr lang="pt-BR" baseline="-25000" dirty="0" smtClean="0"/>
              <a:t>FH</a:t>
            </a:r>
            <a:r>
              <a:rPr lang="pt-BR" dirty="0" smtClean="0"/>
              <a:t> </a:t>
            </a:r>
          </a:p>
        </p:txBody>
      </p:sp>
      <p:sp>
        <p:nvSpPr>
          <p:cNvPr id="7" name="Retângulo 6"/>
          <p:cNvSpPr/>
          <p:nvPr/>
        </p:nvSpPr>
        <p:spPr>
          <a:xfrm>
            <a:off x="0" y="6569920"/>
            <a:ext cx="878017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b="1" dirty="0" smtClean="0"/>
              <a:t>Adaptado de: </a:t>
            </a:r>
            <a:r>
              <a:rPr lang="pt-BR" sz="1000" dirty="0"/>
              <a:t>ABBAS, A. K.; LICHTMAN, A. H.; PILLAI, S. H. I. V. </a:t>
            </a:r>
            <a:r>
              <a:rPr lang="pt-BR" sz="1000" b="1" dirty="0"/>
              <a:t>Imunologia celular e molecular</a:t>
            </a:r>
            <a:r>
              <a:rPr lang="pt-BR" sz="1000" i="1" dirty="0"/>
              <a:t>.</a:t>
            </a:r>
            <a:r>
              <a:rPr lang="pt-BR" sz="1000" dirty="0"/>
              <a:t> 8. ed. Rio de Janeiro: </a:t>
            </a:r>
            <a:r>
              <a:rPr lang="pt-BR" sz="1000" dirty="0" err="1"/>
              <a:t>Elsevier</a:t>
            </a:r>
            <a:r>
              <a:rPr lang="pt-BR" sz="1000" dirty="0"/>
              <a:t>, </a:t>
            </a:r>
            <a:r>
              <a:rPr lang="pt-BR" sz="1000" dirty="0" smtClean="0"/>
              <a:t>2015.</a:t>
            </a:r>
            <a:endParaRPr lang="pt-BR" sz="1000" dirty="0"/>
          </a:p>
        </p:txBody>
      </p:sp>
    </p:spTree>
    <p:extLst>
      <p:ext uri="{BB962C8B-B14F-4D97-AF65-F5344CB8AC3E}">
        <p14:creationId xmlns="" xmlns:p14="http://schemas.microsoft.com/office/powerpoint/2010/main" val="368747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/>
          <p:nvPr/>
        </p:nvSpPr>
        <p:spPr>
          <a:xfrm>
            <a:off x="243192" y="380595"/>
            <a:ext cx="2250000" cy="570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Linfonodo 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Google Shape;108;p21"/>
          <p:cNvPicPr preferRelativeResize="0"/>
          <p:nvPr/>
        </p:nvPicPr>
        <p:blipFill rotWithShape="1">
          <a:blip r:embed="rId3">
            <a:alphaModFix/>
          </a:blip>
          <a:srcRect l="901" t="12569"/>
          <a:stretch/>
        </p:blipFill>
        <p:spPr>
          <a:xfrm>
            <a:off x="583659" y="950707"/>
            <a:ext cx="8162053" cy="520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1"/>
          <p:cNvSpPr txBox="1"/>
          <p:nvPr/>
        </p:nvSpPr>
        <p:spPr>
          <a:xfrm>
            <a:off x="642025" y="6308971"/>
            <a:ext cx="8239874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https://www.studocu.com/pt-br/document/universidade-paulista/histologia/resumos/resumao-linfoides-resumo-histologia/3961754/view</a:t>
            </a:r>
            <a:br>
              <a:rPr lang="en-US" sz="10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0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944" y="669103"/>
            <a:ext cx="6828112" cy="6023370"/>
          </a:xfrm>
          <a:prstGeom prst="rect">
            <a:avLst/>
          </a:prstGeom>
        </p:spPr>
      </p:pic>
      <p:sp>
        <p:nvSpPr>
          <p:cNvPr id="17" name="Título 1"/>
          <p:cNvSpPr>
            <a:spLocks noGrp="1"/>
          </p:cNvSpPr>
          <p:nvPr>
            <p:ph type="title"/>
          </p:nvPr>
        </p:nvSpPr>
        <p:spPr>
          <a:xfrm>
            <a:off x="-2721" y="123609"/>
            <a:ext cx="9146721" cy="467801"/>
          </a:xfrm>
        </p:spPr>
        <p:txBody>
          <a:bodyPr anchor="t">
            <a:normAutofit/>
          </a:bodyPr>
          <a:lstStyle/>
          <a:p>
            <a:r>
              <a:rPr lang="pt-BR" sz="2400" b="1" dirty="0" smtClean="0">
                <a:latin typeface="+mn-lt"/>
                <a:cs typeface="Arial" panose="020B0604020202020204" pitchFamily="34" charset="0"/>
              </a:rPr>
              <a:t>TROCA DE ISOTIPO (CLASSE) DA CADEIA PESADA</a:t>
            </a:r>
            <a:endParaRPr lang="pt-BR" sz="24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2" name="Título 1"/>
          <p:cNvSpPr txBox="1">
            <a:spLocks/>
          </p:cNvSpPr>
          <p:nvPr/>
        </p:nvSpPr>
        <p:spPr>
          <a:xfrm>
            <a:off x="0" y="500895"/>
            <a:ext cx="9146721" cy="46780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100" u="sng" dirty="0" err="1" smtClean="0">
                <a:latin typeface="+mn-lt"/>
                <a:cs typeface="Arial" panose="020B0604020202020204" pitchFamily="34" charset="0"/>
              </a:rPr>
              <a:t>Papel</a:t>
            </a:r>
            <a:r>
              <a:rPr lang="en-GB" sz="2100" u="sng" dirty="0" smtClean="0">
                <a:latin typeface="+mn-lt"/>
                <a:cs typeface="Arial" panose="020B0604020202020204" pitchFamily="34" charset="0"/>
              </a:rPr>
              <a:t> das </a:t>
            </a:r>
            <a:r>
              <a:rPr lang="en-GB" sz="2100" u="sng" dirty="0" err="1" smtClean="0">
                <a:latin typeface="+mn-lt"/>
                <a:cs typeface="Arial" panose="020B0604020202020204" pitchFamily="34" charset="0"/>
              </a:rPr>
              <a:t>Citocinas</a:t>
            </a:r>
            <a:endParaRPr lang="pt-BR" sz="2100" u="sng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" y="6607047"/>
            <a:ext cx="850005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50" dirty="0" smtClean="0">
                <a:latin typeface="MyriadPro-Cond"/>
              </a:rPr>
              <a:t>Adaptado de: MURPHY KENNETH,</a:t>
            </a:r>
            <a:r>
              <a:rPr lang="pt-BR" sz="1050" dirty="0">
                <a:latin typeface="MyriadPro-Cond"/>
              </a:rPr>
              <a:t> </a:t>
            </a:r>
            <a:r>
              <a:rPr lang="pt-BR" sz="1050" b="1" dirty="0" err="1" smtClean="0">
                <a:latin typeface="MyriadPro-Cond"/>
              </a:rPr>
              <a:t>Imunobiologia</a:t>
            </a:r>
            <a:r>
              <a:rPr lang="pt-BR" sz="1050" b="1" dirty="0" smtClean="0">
                <a:latin typeface="MyriadPro-Cond"/>
              </a:rPr>
              <a:t> de </a:t>
            </a:r>
            <a:r>
              <a:rPr lang="pt-BR" sz="1050" b="1" dirty="0" err="1" smtClean="0">
                <a:latin typeface="MyriadPro-Cond"/>
              </a:rPr>
              <a:t>Janeway</a:t>
            </a:r>
            <a:r>
              <a:rPr lang="pt-BR" sz="1050" i="1" dirty="0" smtClean="0">
                <a:latin typeface="MyriadPro-Cond"/>
              </a:rPr>
              <a:t>.</a:t>
            </a:r>
            <a:r>
              <a:rPr lang="pt-BR" sz="1050" dirty="0">
                <a:latin typeface="MyriadPro-Cond"/>
              </a:rPr>
              <a:t> </a:t>
            </a:r>
            <a:r>
              <a:rPr lang="pt-BR" sz="1050" dirty="0" smtClean="0">
                <a:latin typeface="MyriadPro-Cond"/>
              </a:rPr>
              <a:t>8. </a:t>
            </a:r>
            <a:r>
              <a:rPr lang="pt-BR" sz="1050" dirty="0">
                <a:latin typeface="MyriadPro-Cond"/>
              </a:rPr>
              <a:t>ed. </a:t>
            </a:r>
            <a:r>
              <a:rPr lang="pt-BR" sz="1050" dirty="0" smtClean="0">
                <a:latin typeface="MyriadPro-Cond"/>
              </a:rPr>
              <a:t>Rio Grande do Sul: Artmed, 2014.</a:t>
            </a:r>
            <a:endParaRPr lang="pt-BR" sz="1050" dirty="0"/>
          </a:p>
        </p:txBody>
      </p:sp>
    </p:spTree>
    <p:extLst>
      <p:ext uri="{BB962C8B-B14F-4D97-AF65-F5344CB8AC3E}">
        <p14:creationId xmlns="" xmlns:p14="http://schemas.microsoft.com/office/powerpoint/2010/main" val="304459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"/>
          <p:cNvSpPr>
            <a:spLocks noGrp="1"/>
          </p:cNvSpPr>
          <p:nvPr>
            <p:ph type="title"/>
          </p:nvPr>
        </p:nvSpPr>
        <p:spPr>
          <a:xfrm>
            <a:off x="-2721" y="123609"/>
            <a:ext cx="9146721" cy="467801"/>
          </a:xfrm>
        </p:spPr>
        <p:txBody>
          <a:bodyPr anchor="t">
            <a:normAutofit/>
          </a:bodyPr>
          <a:lstStyle/>
          <a:p>
            <a:r>
              <a:rPr lang="pt-BR" sz="2400" b="1" dirty="0" smtClean="0">
                <a:latin typeface="+mn-lt"/>
                <a:cs typeface="Arial" panose="020B0604020202020204" pitchFamily="34" charset="0"/>
              </a:rPr>
              <a:t>TROCA DE ISOTIPO (CLASSE) DA CADEIA PESADA</a:t>
            </a:r>
            <a:endParaRPr lang="pt-BR" sz="24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2" name="Título 1"/>
          <p:cNvSpPr txBox="1">
            <a:spLocks/>
          </p:cNvSpPr>
          <p:nvPr/>
        </p:nvSpPr>
        <p:spPr>
          <a:xfrm>
            <a:off x="0" y="500895"/>
            <a:ext cx="9146721" cy="46780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100" u="sng" dirty="0" err="1" smtClean="0">
                <a:latin typeface="+mn-lt"/>
                <a:cs typeface="Arial" panose="020B0604020202020204" pitchFamily="34" charset="0"/>
              </a:rPr>
              <a:t>Papel</a:t>
            </a:r>
            <a:r>
              <a:rPr lang="en-GB" sz="2100" u="sng" dirty="0" smtClean="0">
                <a:latin typeface="+mn-lt"/>
                <a:cs typeface="Arial" panose="020B0604020202020204" pitchFamily="34" charset="0"/>
              </a:rPr>
              <a:t> do CD40/CD40L</a:t>
            </a:r>
            <a:endParaRPr lang="pt-BR" sz="2100" u="sng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4634928" y="805389"/>
            <a:ext cx="44268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b="1" dirty="0"/>
              <a:t>AID: </a:t>
            </a:r>
            <a:r>
              <a:rPr lang="pt-BR" dirty="0" smtClean="0"/>
              <a:t>“</a:t>
            </a:r>
            <a:r>
              <a:rPr lang="pt-BR" dirty="0" err="1" smtClean="0"/>
              <a:t>Activation-induced</a:t>
            </a:r>
            <a:r>
              <a:rPr lang="pt-BR" dirty="0" smtClean="0"/>
              <a:t> </a:t>
            </a:r>
            <a:r>
              <a:rPr lang="pt-BR" dirty="0" err="1" smtClean="0"/>
              <a:t>Deaminase</a:t>
            </a:r>
            <a:r>
              <a:rPr lang="pt-BR" dirty="0"/>
              <a:t>” ou </a:t>
            </a:r>
            <a:r>
              <a:rPr lang="pt-BR" dirty="0" err="1"/>
              <a:t>deaminase</a:t>
            </a:r>
            <a:r>
              <a:rPr lang="pt-BR" dirty="0"/>
              <a:t> induzida por </a:t>
            </a:r>
            <a:r>
              <a:rPr lang="pt-BR" dirty="0" smtClean="0"/>
              <a:t>ativação</a:t>
            </a:r>
            <a:r>
              <a:rPr lang="en-GB" dirty="0" smtClean="0"/>
              <a:t>;</a:t>
            </a:r>
            <a:endParaRPr lang="pt-BR" dirty="0" smtClean="0"/>
          </a:p>
          <a:p>
            <a:pPr algn="just">
              <a:lnSpc>
                <a:spcPct val="150000"/>
              </a:lnSpc>
            </a:pPr>
            <a:r>
              <a:rPr lang="pt-BR" b="1" dirty="0"/>
              <a:t>F</a:t>
            </a:r>
            <a:r>
              <a:rPr lang="pt-BR" b="1" dirty="0" smtClean="0"/>
              <a:t>enômeno denominado: </a:t>
            </a:r>
            <a:r>
              <a:rPr lang="pt-BR" dirty="0" smtClean="0"/>
              <a:t>Recombinação de troca das regiões da </a:t>
            </a:r>
            <a:r>
              <a:rPr lang="pt-BR" b="1" u="sng" dirty="0" smtClean="0"/>
              <a:t>cadeia constante </a:t>
            </a:r>
            <a:r>
              <a:rPr lang="pt-BR" dirty="0" smtClean="0"/>
              <a:t>das </a:t>
            </a:r>
            <a:r>
              <a:rPr lang="pt-BR" dirty="0" err="1" smtClean="0"/>
              <a:t>Ig</a:t>
            </a:r>
            <a:r>
              <a:rPr lang="pt-BR" dirty="0" smtClean="0"/>
              <a:t>.</a:t>
            </a:r>
          </a:p>
        </p:txBody>
      </p:sp>
      <p:pic>
        <p:nvPicPr>
          <p:cNvPr id="30" name="Imagem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5" y="848813"/>
            <a:ext cx="4557774" cy="1667478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729" y="2535561"/>
            <a:ext cx="7693819" cy="4322439"/>
          </a:xfrm>
          <a:prstGeom prst="rect">
            <a:avLst/>
          </a:prstGeom>
        </p:spPr>
      </p:pic>
      <p:sp>
        <p:nvSpPr>
          <p:cNvPr id="35" name="Retângulo 34"/>
          <p:cNvSpPr/>
          <p:nvPr/>
        </p:nvSpPr>
        <p:spPr>
          <a:xfrm>
            <a:off x="1" y="6607047"/>
            <a:ext cx="850005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50" dirty="0" err="1" smtClean="0">
                <a:latin typeface="MyriadPro-Cond"/>
              </a:rPr>
              <a:t>Biorender</a:t>
            </a:r>
            <a:r>
              <a:rPr lang="pt-BR" sz="1050" dirty="0" smtClean="0">
                <a:latin typeface="MyriadPro-Cond"/>
              </a:rPr>
              <a:t>.</a:t>
            </a:r>
            <a:endParaRPr lang="pt-BR" sz="1050" dirty="0"/>
          </a:p>
        </p:txBody>
      </p:sp>
    </p:spTree>
    <p:extLst>
      <p:ext uri="{BB962C8B-B14F-4D97-AF65-F5344CB8AC3E}">
        <p14:creationId xmlns="" xmlns:p14="http://schemas.microsoft.com/office/powerpoint/2010/main" val="69001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255595" y="2198142"/>
            <a:ext cx="6858000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pt-BR" altLang="pt-BR" sz="2700" dirty="0">
                <a:latin typeface="Century Gothic" panose="020B0502020202020204" pitchFamily="34" charset="0"/>
              </a:rPr>
              <a:t>Maturação de afinidade: </a:t>
            </a:r>
            <a:r>
              <a:rPr lang="pt-BR" altLang="pt-BR" sz="2700" dirty="0" err="1" smtClean="0">
                <a:latin typeface="Century Gothic" panose="020B0502020202020204" pitchFamily="34" charset="0"/>
              </a:rPr>
              <a:t>Hipermutação</a:t>
            </a:r>
            <a:r>
              <a:rPr lang="pt-BR" altLang="pt-BR" sz="2700" dirty="0" smtClean="0">
                <a:latin typeface="Century Gothic" panose="020B0502020202020204" pitchFamily="34" charset="0"/>
              </a:rPr>
              <a:t> </a:t>
            </a:r>
            <a:r>
              <a:rPr lang="pt-BR" altLang="pt-BR" sz="2700" dirty="0">
                <a:latin typeface="Century Gothic" panose="020B0502020202020204" pitchFamily="34" charset="0"/>
              </a:rPr>
              <a:t>Somática dos </a:t>
            </a:r>
            <a:r>
              <a:rPr lang="pt-BR" altLang="pt-BR" sz="2700" dirty="0" smtClean="0">
                <a:latin typeface="Century Gothic" panose="020B0502020202020204" pitchFamily="34" charset="0"/>
              </a:rPr>
              <a:t>Genes </a:t>
            </a:r>
            <a:r>
              <a:rPr lang="pt-BR" altLang="pt-BR" sz="2700" dirty="0" err="1" smtClean="0">
                <a:latin typeface="Century Gothic" panose="020B0502020202020204" pitchFamily="34" charset="0"/>
              </a:rPr>
              <a:t>Ig</a:t>
            </a:r>
            <a:r>
              <a:rPr lang="pt-BR" altLang="pt-BR" sz="2700" dirty="0" smtClean="0">
                <a:latin typeface="Century Gothic" panose="020B0502020202020204" pitchFamily="34" charset="0"/>
              </a:rPr>
              <a:t> </a:t>
            </a:r>
            <a:r>
              <a:rPr lang="pt-BR" altLang="pt-BR" sz="2700" dirty="0">
                <a:latin typeface="Century Gothic" panose="020B0502020202020204" pitchFamily="34" charset="0"/>
              </a:rPr>
              <a:t>e Seleção de Células B de Alta </a:t>
            </a:r>
            <a:r>
              <a:rPr lang="pt-BR" altLang="pt-BR" sz="2700" dirty="0" smtClean="0">
                <a:latin typeface="Century Gothic" panose="020B0502020202020204" pitchFamily="34" charset="0"/>
              </a:rPr>
              <a:t>Afinidade</a:t>
            </a:r>
          </a:p>
          <a:p>
            <a:pPr algn="ctr">
              <a:spcBef>
                <a:spcPct val="50000"/>
              </a:spcBef>
              <a:defRPr/>
            </a:pPr>
            <a:endParaRPr lang="pt-BR" altLang="pt-BR" sz="1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083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885" y="624122"/>
            <a:ext cx="5944115" cy="5950212"/>
          </a:xfrm>
          <a:prstGeom prst="rect">
            <a:avLst/>
          </a:prstGeom>
        </p:spPr>
      </p:pic>
      <p:sp>
        <p:nvSpPr>
          <p:cNvPr id="17" name="Título 1"/>
          <p:cNvSpPr>
            <a:spLocks noGrp="1"/>
          </p:cNvSpPr>
          <p:nvPr>
            <p:ph type="title"/>
          </p:nvPr>
        </p:nvSpPr>
        <p:spPr>
          <a:xfrm>
            <a:off x="-2721" y="123609"/>
            <a:ext cx="9146721" cy="467801"/>
          </a:xfrm>
        </p:spPr>
        <p:txBody>
          <a:bodyPr anchor="t">
            <a:normAutofit/>
          </a:bodyPr>
          <a:lstStyle/>
          <a:p>
            <a:r>
              <a:rPr lang="pt-BR" sz="2400" b="1" dirty="0" smtClean="0">
                <a:latin typeface="+mn-lt"/>
                <a:cs typeface="Arial" panose="020B0604020202020204" pitchFamily="34" charset="0"/>
              </a:rPr>
              <a:t>MATURAÇÃO DA AFINIDADE</a:t>
            </a:r>
            <a:endParaRPr lang="pt-BR" sz="24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2" name="Título 1"/>
          <p:cNvSpPr txBox="1">
            <a:spLocks/>
          </p:cNvSpPr>
          <p:nvPr/>
        </p:nvSpPr>
        <p:spPr>
          <a:xfrm>
            <a:off x="0" y="500895"/>
            <a:ext cx="9146721" cy="46780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100" u="sng" dirty="0" err="1" smtClean="0">
                <a:latin typeface="+mn-lt"/>
                <a:cs typeface="Arial" panose="020B0604020202020204" pitchFamily="34" charset="0"/>
              </a:rPr>
              <a:t>Hipermuta</a:t>
            </a:r>
            <a:r>
              <a:rPr lang="pt-BR" sz="2100" u="sng" dirty="0" err="1" smtClean="0">
                <a:latin typeface="+mn-lt"/>
                <a:cs typeface="Arial" panose="020B0604020202020204" pitchFamily="34" charset="0"/>
              </a:rPr>
              <a:t>ção</a:t>
            </a:r>
            <a:r>
              <a:rPr lang="pt-BR" sz="2100" u="sng" dirty="0" smtClean="0">
                <a:latin typeface="+mn-lt"/>
                <a:cs typeface="Arial" panose="020B0604020202020204" pitchFamily="34" charset="0"/>
              </a:rPr>
              <a:t> somática</a:t>
            </a:r>
            <a:endParaRPr lang="pt-BR" sz="2100" u="sng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101166" y="1162917"/>
            <a:ext cx="349017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Gera o aumento </a:t>
            </a:r>
            <a:r>
              <a:rPr lang="pt-BR" dirty="0"/>
              <a:t>da </a:t>
            </a:r>
            <a:r>
              <a:rPr lang="pt-BR" dirty="0" smtClean="0"/>
              <a:t>afinidade de </a:t>
            </a:r>
          </a:p>
          <a:p>
            <a:pPr algn="just">
              <a:lnSpc>
                <a:spcPct val="150000"/>
              </a:lnSpc>
            </a:pPr>
            <a:r>
              <a:rPr lang="pt-BR" dirty="0" smtClean="0"/>
              <a:t>anticorpos</a:t>
            </a:r>
            <a:r>
              <a:rPr lang="en-GB" dirty="0" smtClean="0"/>
              <a:t>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/>
              <a:t>R</a:t>
            </a:r>
            <a:r>
              <a:rPr lang="pt-BR" dirty="0" smtClean="0"/>
              <a:t>esultado </a:t>
            </a:r>
            <a:r>
              <a:rPr lang="pt-BR" dirty="0"/>
              <a:t>da </a:t>
            </a:r>
            <a:r>
              <a:rPr lang="pt-BR" b="1" dirty="0"/>
              <a:t>mutação somática </a:t>
            </a:r>
            <a:endParaRPr lang="pt-BR" b="1" dirty="0" smtClean="0"/>
          </a:p>
          <a:p>
            <a:pPr algn="just">
              <a:lnSpc>
                <a:spcPct val="150000"/>
              </a:lnSpc>
            </a:pPr>
            <a:r>
              <a:rPr lang="pt-BR" dirty="0" smtClean="0"/>
              <a:t>dos </a:t>
            </a:r>
            <a:r>
              <a:rPr lang="pt-BR" dirty="0"/>
              <a:t>genes </a:t>
            </a:r>
            <a:r>
              <a:rPr lang="pt-BR" dirty="0" err="1" smtClean="0"/>
              <a:t>Ig</a:t>
            </a:r>
            <a:r>
              <a:rPr lang="pt-BR" dirty="0" smtClean="0"/>
              <a:t>;</a:t>
            </a:r>
            <a:endParaRPr lang="pt-BR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Sobrevivência </a:t>
            </a:r>
            <a:r>
              <a:rPr lang="pt-BR" dirty="0"/>
              <a:t>seletiva das </a:t>
            </a:r>
            <a:endParaRPr lang="pt-BR" dirty="0" smtClean="0"/>
          </a:p>
          <a:p>
            <a:pPr algn="just">
              <a:lnSpc>
                <a:spcPct val="150000"/>
              </a:lnSpc>
            </a:pPr>
            <a:r>
              <a:rPr lang="pt-BR" dirty="0" smtClean="0"/>
              <a:t>células </a:t>
            </a:r>
            <a:r>
              <a:rPr lang="pt-BR" dirty="0"/>
              <a:t>B produtoras de </a:t>
            </a:r>
            <a:r>
              <a:rPr lang="pt-BR" dirty="0" smtClean="0"/>
              <a:t>anticorpos </a:t>
            </a:r>
          </a:p>
          <a:p>
            <a:pPr algn="just">
              <a:lnSpc>
                <a:spcPct val="150000"/>
              </a:lnSpc>
            </a:pPr>
            <a:r>
              <a:rPr lang="pt-BR" dirty="0" smtClean="0"/>
              <a:t>com </a:t>
            </a:r>
            <a:r>
              <a:rPr lang="pt-BR" dirty="0"/>
              <a:t>maior </a:t>
            </a:r>
            <a:r>
              <a:rPr lang="pt-BR" dirty="0" smtClean="0"/>
              <a:t>afinidade;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/>
              <a:t>C</a:t>
            </a:r>
            <a:r>
              <a:rPr lang="pt-BR" dirty="0" smtClean="0"/>
              <a:t>élulas </a:t>
            </a:r>
            <a:r>
              <a:rPr lang="pt-BR" dirty="0"/>
              <a:t>T </a:t>
            </a:r>
            <a:r>
              <a:rPr lang="pt-BR" dirty="0" smtClean="0"/>
              <a:t>auxiliares;</a:t>
            </a:r>
            <a:endParaRPr lang="pt-BR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/>
              <a:t>I</a:t>
            </a:r>
            <a:r>
              <a:rPr lang="pt-BR" dirty="0" smtClean="0"/>
              <a:t>nterações CD40:CD40L;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 err="1" smtClean="0"/>
              <a:t>Resposta</a:t>
            </a:r>
            <a:r>
              <a:rPr lang="en-GB" dirty="0" smtClean="0"/>
              <a:t> T-</a:t>
            </a:r>
            <a:r>
              <a:rPr lang="en-GB" dirty="0" err="1" smtClean="0"/>
              <a:t>Dependente</a:t>
            </a:r>
            <a:r>
              <a:rPr lang="en-GB" dirty="0" smtClean="0"/>
              <a:t>.</a:t>
            </a:r>
            <a:endParaRPr lang="pt-BR" dirty="0" smtClean="0"/>
          </a:p>
          <a:p>
            <a:endParaRPr lang="pt-BR" dirty="0" smtClean="0"/>
          </a:p>
        </p:txBody>
      </p:sp>
      <p:sp>
        <p:nvSpPr>
          <p:cNvPr id="7" name="Retângulo 6"/>
          <p:cNvSpPr/>
          <p:nvPr/>
        </p:nvSpPr>
        <p:spPr>
          <a:xfrm>
            <a:off x="0" y="6569920"/>
            <a:ext cx="878017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b="1" dirty="0" smtClean="0"/>
              <a:t>Adaptado de: </a:t>
            </a:r>
            <a:r>
              <a:rPr lang="pt-BR" sz="1000" dirty="0"/>
              <a:t>ABBAS, A. K.; LICHTMAN, A. H.; PILLAI, S. H. I. V. </a:t>
            </a:r>
            <a:r>
              <a:rPr lang="pt-BR" sz="1000" b="1" dirty="0"/>
              <a:t>Imunologia celular e molecular</a:t>
            </a:r>
            <a:r>
              <a:rPr lang="pt-BR" sz="1000" i="1" dirty="0"/>
              <a:t>.</a:t>
            </a:r>
            <a:r>
              <a:rPr lang="pt-BR" sz="1000" dirty="0"/>
              <a:t> 8. ed. Rio de Janeiro: </a:t>
            </a:r>
            <a:r>
              <a:rPr lang="pt-BR" sz="1000" dirty="0" err="1"/>
              <a:t>Elsevier</a:t>
            </a:r>
            <a:r>
              <a:rPr lang="pt-BR" sz="1000" dirty="0"/>
              <a:t>, </a:t>
            </a:r>
            <a:r>
              <a:rPr lang="pt-BR" sz="1000" dirty="0" smtClean="0"/>
              <a:t>2015.</a:t>
            </a:r>
            <a:endParaRPr lang="pt-BR" sz="1000" dirty="0"/>
          </a:p>
        </p:txBody>
      </p:sp>
    </p:spTree>
    <p:extLst>
      <p:ext uri="{BB962C8B-B14F-4D97-AF65-F5344CB8AC3E}">
        <p14:creationId xmlns="" xmlns:p14="http://schemas.microsoft.com/office/powerpoint/2010/main" val="134913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-2721" y="123609"/>
            <a:ext cx="9146721" cy="467801"/>
          </a:xfrm>
        </p:spPr>
        <p:txBody>
          <a:bodyPr anchor="t">
            <a:normAutofit/>
          </a:bodyPr>
          <a:lstStyle/>
          <a:p>
            <a:r>
              <a:rPr lang="pt-BR" sz="2400" b="1" dirty="0" smtClean="0">
                <a:latin typeface="+mn-lt"/>
                <a:cs typeface="Arial" panose="020B0604020202020204" pitchFamily="34" charset="0"/>
              </a:rPr>
              <a:t>MATURAÇÃO DA AFINIDADE</a:t>
            </a:r>
            <a:endParaRPr lang="pt-BR" sz="24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0" y="500895"/>
            <a:ext cx="9146721" cy="46780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100" u="sng" dirty="0" err="1" smtClean="0">
                <a:latin typeface="+mn-lt"/>
                <a:cs typeface="Arial" panose="020B0604020202020204" pitchFamily="34" charset="0"/>
              </a:rPr>
              <a:t>Hipermuta</a:t>
            </a:r>
            <a:r>
              <a:rPr lang="pt-BR" sz="2100" u="sng" dirty="0" err="1" smtClean="0">
                <a:latin typeface="+mn-lt"/>
                <a:cs typeface="Arial" panose="020B0604020202020204" pitchFamily="34" charset="0"/>
              </a:rPr>
              <a:t>ção</a:t>
            </a:r>
            <a:r>
              <a:rPr lang="pt-BR" sz="2100" u="sng" dirty="0" smtClean="0">
                <a:latin typeface="+mn-lt"/>
                <a:cs typeface="Arial" panose="020B0604020202020204" pitchFamily="34" charset="0"/>
              </a:rPr>
              <a:t> somática</a:t>
            </a:r>
            <a:endParaRPr lang="pt-BR" sz="2100" u="sng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59636" y="1512554"/>
            <a:ext cx="375698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/>
              <a:t>M</a:t>
            </a:r>
            <a:r>
              <a:rPr lang="pt-BR" dirty="0" smtClean="0"/>
              <a:t>utações </a:t>
            </a:r>
            <a:r>
              <a:rPr lang="pt-BR" dirty="0"/>
              <a:t>agrupadas nas </a:t>
            </a:r>
            <a:r>
              <a:rPr lang="pt-BR" dirty="0" smtClean="0"/>
              <a:t>regiões variáveis (V)</a:t>
            </a:r>
            <a:r>
              <a:rPr lang="en-GB" dirty="0" smtClean="0"/>
              <a:t>;</a:t>
            </a:r>
            <a:endParaRPr lang="pt-BR" dirty="0" smtClean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/>
              <a:t>R</a:t>
            </a:r>
            <a:r>
              <a:rPr lang="pt-BR" dirty="0" smtClean="0"/>
              <a:t>egiões </a:t>
            </a:r>
            <a:r>
              <a:rPr lang="pt-BR" dirty="0"/>
              <a:t>determinantes de complementaridade da ligação ao </a:t>
            </a:r>
            <a:r>
              <a:rPr lang="pt-BR" dirty="0" smtClean="0"/>
              <a:t>antígeno;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/>
              <a:t>M</a:t>
            </a:r>
            <a:r>
              <a:rPr lang="pt-BR" dirty="0" smtClean="0"/>
              <a:t>ais </a:t>
            </a:r>
            <a:r>
              <a:rPr lang="pt-BR" dirty="0"/>
              <a:t>mutações em anticorpos </a:t>
            </a:r>
            <a:r>
              <a:rPr lang="pt-BR" dirty="0" err="1"/>
              <a:t>IgG</a:t>
            </a:r>
            <a:r>
              <a:rPr lang="pt-BR" dirty="0"/>
              <a:t> do que nos da </a:t>
            </a:r>
            <a:r>
              <a:rPr lang="pt-BR" dirty="0" smtClean="0"/>
              <a:t>classe </a:t>
            </a:r>
            <a:r>
              <a:rPr lang="pt-BR" dirty="0" err="1" smtClean="0"/>
              <a:t>IgM</a:t>
            </a:r>
            <a:r>
              <a:rPr lang="pt-BR" dirty="0"/>
              <a:t>;</a:t>
            </a:r>
            <a:endParaRPr lang="pt-BR" dirty="0" smtClean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/>
              <a:t>A</a:t>
            </a:r>
            <a:r>
              <a:rPr lang="pt-BR" dirty="0" smtClean="0"/>
              <a:t>umento da afinidade </a:t>
            </a:r>
            <a:r>
              <a:rPr lang="pt-BR" dirty="0"/>
              <a:t>dos </a:t>
            </a:r>
            <a:r>
              <a:rPr lang="pt-BR" dirty="0" smtClean="0"/>
              <a:t>anticorpos</a:t>
            </a:r>
            <a:r>
              <a:rPr lang="en-GB" dirty="0" smtClean="0"/>
              <a:t>;</a:t>
            </a:r>
            <a:endParaRPr lang="pt-BR" dirty="0" smtClean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 smtClean="0"/>
              <a:t>A</a:t>
            </a:r>
            <a:r>
              <a:rPr lang="pt-BR" dirty="0" err="1" smtClean="0"/>
              <a:t>ção</a:t>
            </a:r>
            <a:r>
              <a:rPr lang="pt-BR" dirty="0" smtClean="0"/>
              <a:t> da enzima AID.</a:t>
            </a:r>
            <a:endParaRPr lang="pt-BR" dirty="0"/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6625" y="1092439"/>
            <a:ext cx="5251661" cy="5087546"/>
          </a:xfrm>
          <a:prstGeom prst="rect">
            <a:avLst/>
          </a:prstGeom>
        </p:spPr>
      </p:pic>
      <p:sp>
        <p:nvSpPr>
          <p:cNvPr id="18" name="Retângulo 17"/>
          <p:cNvSpPr/>
          <p:nvPr/>
        </p:nvSpPr>
        <p:spPr>
          <a:xfrm>
            <a:off x="3843132" y="3670852"/>
            <a:ext cx="5225154" cy="143123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8428382" y="3467597"/>
            <a:ext cx="62163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/>
              <a:t>Zona Clara</a:t>
            </a:r>
            <a:endParaRPr lang="pt-BR" sz="1400" b="1" dirty="0"/>
          </a:p>
        </p:txBody>
      </p:sp>
      <p:sp>
        <p:nvSpPr>
          <p:cNvPr id="9" name="Retângulo 8"/>
          <p:cNvSpPr/>
          <p:nvPr/>
        </p:nvSpPr>
        <p:spPr>
          <a:xfrm>
            <a:off x="0" y="6569920"/>
            <a:ext cx="878017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b="1" dirty="0" smtClean="0"/>
              <a:t>Adaptado de: </a:t>
            </a:r>
            <a:r>
              <a:rPr lang="pt-BR" sz="1000" dirty="0"/>
              <a:t>ABBAS, A. K.; LICHTMAN, A. H.; PILLAI, S. H. I. V. </a:t>
            </a:r>
            <a:r>
              <a:rPr lang="pt-BR" sz="1000" b="1" dirty="0"/>
              <a:t>Imunologia celular e molecular</a:t>
            </a:r>
            <a:r>
              <a:rPr lang="pt-BR" sz="1000" i="1" dirty="0"/>
              <a:t>.</a:t>
            </a:r>
            <a:r>
              <a:rPr lang="pt-BR" sz="1000" dirty="0"/>
              <a:t> 8. ed. Rio de Janeiro: </a:t>
            </a:r>
            <a:r>
              <a:rPr lang="pt-BR" sz="1000" dirty="0" err="1"/>
              <a:t>Elsevier</a:t>
            </a:r>
            <a:r>
              <a:rPr lang="pt-BR" sz="1000" dirty="0"/>
              <a:t>, </a:t>
            </a:r>
            <a:r>
              <a:rPr lang="pt-BR" sz="1000" dirty="0" smtClean="0"/>
              <a:t>2015.</a:t>
            </a:r>
            <a:endParaRPr lang="pt-BR" sz="1000" dirty="0"/>
          </a:p>
        </p:txBody>
      </p:sp>
    </p:spTree>
    <p:extLst>
      <p:ext uri="{BB962C8B-B14F-4D97-AF65-F5344CB8AC3E}">
        <p14:creationId xmlns="" xmlns:p14="http://schemas.microsoft.com/office/powerpoint/2010/main" val="33591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-2721" y="123609"/>
            <a:ext cx="9146721" cy="467801"/>
          </a:xfrm>
        </p:spPr>
        <p:txBody>
          <a:bodyPr anchor="t">
            <a:normAutofit/>
          </a:bodyPr>
          <a:lstStyle/>
          <a:p>
            <a:r>
              <a:rPr lang="pt-BR" sz="2400" b="1" dirty="0" smtClean="0">
                <a:latin typeface="+mn-lt"/>
                <a:cs typeface="Arial" panose="020B0604020202020204" pitchFamily="34" charset="0"/>
              </a:rPr>
              <a:t>MATURAÇÃO DA AFINIDADE</a:t>
            </a:r>
            <a:endParaRPr lang="pt-BR" sz="24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0" y="500895"/>
            <a:ext cx="9146721" cy="46780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100" u="sng" dirty="0" err="1" smtClean="0">
                <a:latin typeface="+mn-lt"/>
                <a:cs typeface="Arial" panose="020B0604020202020204" pitchFamily="34" charset="0"/>
              </a:rPr>
              <a:t>Hipermuta</a:t>
            </a:r>
            <a:r>
              <a:rPr lang="pt-BR" sz="2100" u="sng" dirty="0" err="1" smtClean="0">
                <a:latin typeface="+mn-lt"/>
                <a:cs typeface="Arial" panose="020B0604020202020204" pitchFamily="34" charset="0"/>
              </a:rPr>
              <a:t>ção</a:t>
            </a:r>
            <a:r>
              <a:rPr lang="pt-BR" sz="2100" u="sng" dirty="0" smtClean="0">
                <a:latin typeface="+mn-lt"/>
                <a:cs typeface="Arial" panose="020B0604020202020204" pitchFamily="34" charset="0"/>
              </a:rPr>
              <a:t> somática</a:t>
            </a:r>
            <a:endParaRPr lang="pt-BR" sz="2100" u="sng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1" y="6452499"/>
            <a:ext cx="914399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err="1" smtClean="0">
                <a:latin typeface="MyriadPro-Cond"/>
              </a:rPr>
              <a:t>Adaptado</a:t>
            </a:r>
            <a:r>
              <a:rPr lang="en-US" sz="1050" dirty="0" smtClean="0">
                <a:latin typeface="MyriadPro-Cond"/>
              </a:rPr>
              <a:t> de: Oliver </a:t>
            </a:r>
            <a:r>
              <a:rPr lang="en-US" sz="1050" dirty="0">
                <a:latin typeface="MyriadPro-Cond"/>
              </a:rPr>
              <a:t>Backhaus (February 21st 2018). Generation of Antibody Diversity, Antibody Engineering, Thomas </a:t>
            </a:r>
            <a:r>
              <a:rPr lang="en-US" sz="1050" dirty="0" err="1">
                <a:latin typeface="MyriadPro-Cond"/>
              </a:rPr>
              <a:t>Böldicke</a:t>
            </a:r>
            <a:r>
              <a:rPr lang="en-US" sz="1050" dirty="0">
                <a:latin typeface="MyriadPro-Cond"/>
              </a:rPr>
              <a:t>, </a:t>
            </a:r>
            <a:r>
              <a:rPr lang="en-US" sz="1050" dirty="0" err="1">
                <a:latin typeface="MyriadPro-Cond"/>
              </a:rPr>
              <a:t>IntechOpen</a:t>
            </a:r>
            <a:r>
              <a:rPr lang="en-US" sz="1050" dirty="0">
                <a:latin typeface="MyriadPro-Cond"/>
              </a:rPr>
              <a:t>, DOI: 10.5772/intechopen.72818. Available from: https://www.intechopen.com/books/antibody-engineering/generation-of-antibody-diversity</a:t>
            </a:r>
            <a:endParaRPr lang="pt-BR" sz="105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936" y="961779"/>
            <a:ext cx="7692129" cy="5192022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622904" y="5151549"/>
            <a:ext cx="1700011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PROLIFERAÇÃO</a:t>
            </a:r>
            <a:endParaRPr lang="pt-BR" dirty="0"/>
          </a:p>
        </p:txBody>
      </p:sp>
      <p:sp>
        <p:nvSpPr>
          <p:cNvPr id="29" name="CaixaDeTexto 28"/>
          <p:cNvSpPr txBox="1"/>
          <p:nvPr/>
        </p:nvSpPr>
        <p:spPr>
          <a:xfrm>
            <a:off x="553795" y="2779313"/>
            <a:ext cx="1687131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MATURAÇÃO DA AFINIDADE</a:t>
            </a:r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186185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-2721" y="123609"/>
            <a:ext cx="9146721" cy="467801"/>
          </a:xfrm>
        </p:spPr>
        <p:txBody>
          <a:bodyPr anchor="t">
            <a:normAutofit/>
          </a:bodyPr>
          <a:lstStyle/>
          <a:p>
            <a:r>
              <a:rPr lang="pt-BR" sz="2400" b="1" dirty="0" smtClean="0">
                <a:latin typeface="+mn-lt"/>
                <a:cs typeface="Arial" panose="020B0604020202020204" pitchFamily="34" charset="0"/>
              </a:rPr>
              <a:t>MATURAÇÃO DA AFINIDADE</a:t>
            </a:r>
            <a:endParaRPr lang="pt-BR" sz="24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0" y="500895"/>
            <a:ext cx="9146721" cy="46780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100" u="sng" dirty="0" err="1" smtClean="0">
                <a:latin typeface="+mn-lt"/>
                <a:cs typeface="Arial" panose="020B0604020202020204" pitchFamily="34" charset="0"/>
              </a:rPr>
              <a:t>Hipermuta</a:t>
            </a:r>
            <a:r>
              <a:rPr lang="pt-BR" sz="2100" u="sng" dirty="0" err="1" smtClean="0">
                <a:latin typeface="+mn-lt"/>
                <a:cs typeface="Arial" panose="020B0604020202020204" pitchFamily="34" charset="0"/>
              </a:rPr>
              <a:t>ção</a:t>
            </a:r>
            <a:r>
              <a:rPr lang="pt-BR" sz="2100" u="sng" dirty="0" smtClean="0">
                <a:latin typeface="+mn-lt"/>
                <a:cs typeface="Arial" panose="020B0604020202020204" pitchFamily="34" charset="0"/>
              </a:rPr>
              <a:t> somática x Troca de </a:t>
            </a:r>
            <a:r>
              <a:rPr lang="pt-BR" sz="2100" u="sng" dirty="0" err="1" smtClean="0">
                <a:latin typeface="+mn-lt"/>
                <a:cs typeface="Arial" panose="020B0604020202020204" pitchFamily="34" charset="0"/>
              </a:rPr>
              <a:t>Isotipo</a:t>
            </a:r>
            <a:endParaRPr lang="pt-BR" sz="2100" u="sng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885" y="1037623"/>
            <a:ext cx="7606230" cy="528633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-6624" y="6609229"/>
            <a:ext cx="871330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err="1" smtClean="0">
                <a:latin typeface="MyriadPro-Cond"/>
              </a:rPr>
              <a:t>Adaptado</a:t>
            </a:r>
            <a:r>
              <a:rPr lang="en-US" sz="1050" dirty="0" smtClean="0">
                <a:latin typeface="MyriadPro-Cond"/>
              </a:rPr>
              <a:t> de: Ramiro</a:t>
            </a:r>
            <a:r>
              <a:rPr lang="en-US" sz="1050" dirty="0">
                <a:latin typeface="MyriadPro-Cond"/>
              </a:rPr>
              <a:t>, A., </a:t>
            </a:r>
            <a:r>
              <a:rPr lang="en-US" sz="1050" dirty="0" err="1">
                <a:latin typeface="MyriadPro-Cond"/>
              </a:rPr>
              <a:t>Nussenzweig</a:t>
            </a:r>
            <a:r>
              <a:rPr lang="en-US" sz="1050" dirty="0">
                <a:latin typeface="MyriadPro-Cond"/>
              </a:rPr>
              <a:t>, M. Aid for AID. Nature 430, 980–981 (2004). </a:t>
            </a:r>
            <a:endParaRPr lang="pt-BR" sz="1050" dirty="0">
              <a:latin typeface="MyriadPro-Cond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3578087" y="2425148"/>
            <a:ext cx="2093843" cy="369332"/>
          </a:xfrm>
          <a:prstGeom prst="rect">
            <a:avLst/>
          </a:prstGeom>
          <a:solidFill>
            <a:srgbClr val="EBF7FF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err="1" smtClean="0"/>
              <a:t>Recombina</a:t>
            </a:r>
            <a:r>
              <a:rPr lang="pt-BR" dirty="0" err="1" smtClean="0"/>
              <a:t>ção</a:t>
            </a:r>
            <a:r>
              <a:rPr lang="pt-BR" dirty="0" smtClean="0"/>
              <a:t> V(D)J</a:t>
            </a:r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3054627" y="3311456"/>
            <a:ext cx="1053548" cy="369332"/>
          </a:xfrm>
          <a:prstGeom prst="rect">
            <a:avLst/>
          </a:prstGeom>
          <a:solidFill>
            <a:srgbClr val="EBF7FF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 smtClean="0"/>
              <a:t>Antígeno</a:t>
            </a:r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3578087" y="3654284"/>
            <a:ext cx="2411896" cy="369332"/>
          </a:xfrm>
          <a:prstGeom prst="rect">
            <a:avLst/>
          </a:prstGeom>
          <a:solidFill>
            <a:srgbClr val="EBF7FF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 err="1" smtClean="0"/>
              <a:t>Hipermutação</a:t>
            </a:r>
            <a:r>
              <a:rPr lang="pt-BR" dirty="0" smtClean="0"/>
              <a:t> somática</a:t>
            </a:r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3631095" y="4612944"/>
            <a:ext cx="2557669" cy="369332"/>
          </a:xfrm>
          <a:prstGeom prst="rect">
            <a:avLst/>
          </a:prstGeom>
          <a:solidFill>
            <a:srgbClr val="EBF7FF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 smtClean="0"/>
              <a:t>Troca de </a:t>
            </a:r>
            <a:r>
              <a:rPr lang="pt-BR" dirty="0" err="1" smtClean="0"/>
              <a:t>Isotipo</a:t>
            </a:r>
            <a:r>
              <a:rPr lang="pt-BR" dirty="0" smtClean="0"/>
              <a:t> (Classe)</a:t>
            </a:r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6241774" y="2425148"/>
            <a:ext cx="1053548" cy="369332"/>
          </a:xfrm>
          <a:prstGeom prst="rect">
            <a:avLst/>
          </a:prstGeom>
          <a:solidFill>
            <a:srgbClr val="EBF7FF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Variável</a:t>
            </a:r>
            <a:endParaRPr lang="pt-BR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5552661" y="3185915"/>
            <a:ext cx="1616765" cy="338554"/>
          </a:xfrm>
          <a:prstGeom prst="rect">
            <a:avLst/>
          </a:prstGeom>
          <a:solidFill>
            <a:srgbClr val="EBF7FF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pt-BR" sz="1600" dirty="0" smtClean="0"/>
              <a:t>Região constante</a:t>
            </a:r>
            <a:endParaRPr lang="pt-BR" sz="1600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7308314" y="4132781"/>
            <a:ext cx="1053549" cy="523220"/>
          </a:xfrm>
          <a:prstGeom prst="rect">
            <a:avLst/>
          </a:prstGeom>
          <a:solidFill>
            <a:srgbClr val="EBF7FF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dirty="0" err="1" smtClean="0"/>
              <a:t>IgM</a:t>
            </a:r>
            <a:r>
              <a:rPr lang="pt-BR" sz="1400" dirty="0" smtClean="0"/>
              <a:t> de alta afinidade</a:t>
            </a:r>
            <a:endParaRPr lang="pt-BR" sz="1400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6775172" y="1253972"/>
            <a:ext cx="1053548" cy="369332"/>
          </a:xfrm>
          <a:prstGeom prst="rect">
            <a:avLst/>
          </a:prstGeom>
          <a:solidFill>
            <a:srgbClr val="EBF7FF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Proteína</a:t>
            </a:r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315937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-2721" y="123609"/>
            <a:ext cx="9146721" cy="467801"/>
          </a:xfrm>
        </p:spPr>
        <p:txBody>
          <a:bodyPr anchor="t">
            <a:normAutofit/>
          </a:bodyPr>
          <a:lstStyle/>
          <a:p>
            <a:r>
              <a:rPr lang="pt-BR" sz="2400" b="1" dirty="0" smtClean="0">
                <a:latin typeface="+mn-lt"/>
                <a:cs typeface="Arial" panose="020B0604020202020204" pitchFamily="34" charset="0"/>
              </a:rPr>
              <a:t>SELEÇÃO DE CÉLULAS B DE ALTA AFINIDADE</a:t>
            </a:r>
            <a:endParaRPr lang="pt-BR" sz="24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0" y="500895"/>
            <a:ext cx="9146721" cy="46780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100" u="sng" dirty="0" err="1" smtClean="0">
                <a:latin typeface="+mn-lt"/>
                <a:cs typeface="Arial" panose="020B0604020202020204" pitchFamily="34" charset="0"/>
              </a:rPr>
              <a:t>Diferenciação</a:t>
            </a:r>
            <a:r>
              <a:rPr lang="en-GB" sz="2100" u="sng" dirty="0" smtClean="0">
                <a:latin typeface="+mn-lt"/>
                <a:cs typeface="Arial" panose="020B0604020202020204" pitchFamily="34" charset="0"/>
              </a:rPr>
              <a:t> da </a:t>
            </a:r>
            <a:r>
              <a:rPr lang="en-GB" sz="2100" u="sng" dirty="0" err="1" smtClean="0">
                <a:latin typeface="+mn-lt"/>
                <a:cs typeface="Arial" panose="020B0604020202020204" pitchFamily="34" charset="0"/>
              </a:rPr>
              <a:t>Célula</a:t>
            </a:r>
            <a:r>
              <a:rPr lang="en-GB" sz="2100" u="sng" dirty="0" smtClean="0">
                <a:latin typeface="+mn-lt"/>
                <a:cs typeface="Arial" panose="020B0604020202020204" pitchFamily="34" charset="0"/>
              </a:rPr>
              <a:t> B </a:t>
            </a:r>
            <a:r>
              <a:rPr lang="en-GB" sz="2100" u="sng" dirty="0" err="1" smtClean="0">
                <a:latin typeface="+mn-lt"/>
                <a:cs typeface="Arial" panose="020B0604020202020204" pitchFamily="34" charset="0"/>
              </a:rPr>
              <a:t>em</a:t>
            </a:r>
            <a:r>
              <a:rPr lang="en-GB" sz="2100" u="sng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en-GB" sz="2100" u="sng" dirty="0" err="1" smtClean="0">
                <a:latin typeface="+mn-lt"/>
                <a:cs typeface="Arial" panose="020B0604020202020204" pitchFamily="34" charset="0"/>
              </a:rPr>
              <a:t>Plasmócitos</a:t>
            </a:r>
            <a:r>
              <a:rPr lang="en-GB" sz="2100" u="sng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en-GB" sz="2100" u="sng" dirty="0" err="1" smtClean="0">
                <a:latin typeface="+mn-lt"/>
                <a:cs typeface="Arial" panose="020B0604020202020204" pitchFamily="34" charset="0"/>
              </a:rPr>
              <a:t>Secretores</a:t>
            </a:r>
            <a:r>
              <a:rPr lang="en-GB" sz="2100" u="sng" dirty="0" smtClean="0">
                <a:latin typeface="+mn-lt"/>
                <a:cs typeface="Arial" panose="020B0604020202020204" pitchFamily="34" charset="0"/>
              </a:rPr>
              <a:t> de </a:t>
            </a:r>
            <a:r>
              <a:rPr lang="en-GB" sz="2100" u="sng" dirty="0" err="1" smtClean="0">
                <a:latin typeface="+mn-lt"/>
                <a:cs typeface="Arial" panose="020B0604020202020204" pitchFamily="34" charset="0"/>
              </a:rPr>
              <a:t>Anticorpos</a:t>
            </a:r>
            <a:r>
              <a:rPr lang="en-GB" sz="2100" u="sng" dirty="0" smtClean="0">
                <a:latin typeface="+mn-lt"/>
                <a:cs typeface="Arial" panose="020B0604020202020204" pitchFamily="34" charset="0"/>
              </a:rPr>
              <a:t> </a:t>
            </a:r>
            <a:endParaRPr lang="pt-BR" sz="2100" u="sng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09" y="957236"/>
            <a:ext cx="8461981" cy="4041998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1505469" y="3395085"/>
            <a:ext cx="3065170" cy="15348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1300762" y="5269304"/>
            <a:ext cx="6792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Existem também </a:t>
            </a:r>
            <a:r>
              <a:rPr lang="pt-BR" dirty="0" err="1" smtClean="0"/>
              <a:t>Plasmócitos</a:t>
            </a:r>
            <a:r>
              <a:rPr lang="pt-BR" dirty="0" smtClean="0"/>
              <a:t> de vida curta: </a:t>
            </a:r>
            <a:r>
              <a:rPr lang="pt-BR" b="1" dirty="0" smtClean="0"/>
              <a:t>T- independente</a:t>
            </a:r>
            <a:r>
              <a:rPr lang="en-GB" dirty="0" smtClean="0"/>
              <a:t>;</a:t>
            </a:r>
            <a:endParaRPr lang="pt-BR" dirty="0" smtClean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Secretam </a:t>
            </a:r>
            <a:r>
              <a:rPr lang="pt-BR" dirty="0" err="1" smtClean="0"/>
              <a:t>Ig</a:t>
            </a:r>
            <a:r>
              <a:rPr lang="pt-BR" dirty="0" smtClean="0"/>
              <a:t> de baixa afinidade e troca de </a:t>
            </a:r>
            <a:r>
              <a:rPr lang="pt-BR" dirty="0" err="1" smtClean="0"/>
              <a:t>isotipo</a:t>
            </a:r>
            <a:r>
              <a:rPr lang="pt-BR" dirty="0" smtClean="0"/>
              <a:t> limitada.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0" y="6569920"/>
            <a:ext cx="878017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b="1" dirty="0" smtClean="0"/>
              <a:t>Adaptado de: </a:t>
            </a:r>
            <a:r>
              <a:rPr lang="pt-BR" sz="1000" dirty="0"/>
              <a:t>ABBAS, A. K.; LICHTMAN, A. H.; PILLAI, S. H. I. V. </a:t>
            </a:r>
            <a:r>
              <a:rPr lang="pt-BR" sz="1000" b="1" dirty="0"/>
              <a:t>Imunologia celular e molecular</a:t>
            </a:r>
            <a:r>
              <a:rPr lang="pt-BR" sz="1000" i="1" dirty="0"/>
              <a:t>.</a:t>
            </a:r>
            <a:r>
              <a:rPr lang="pt-BR" sz="1000" dirty="0"/>
              <a:t> 8. ed. Rio de Janeiro: </a:t>
            </a:r>
            <a:r>
              <a:rPr lang="pt-BR" sz="1000" dirty="0" err="1"/>
              <a:t>Elsevier</a:t>
            </a:r>
            <a:r>
              <a:rPr lang="pt-BR" sz="1000" dirty="0"/>
              <a:t>, </a:t>
            </a:r>
            <a:r>
              <a:rPr lang="pt-BR" sz="1000" dirty="0" smtClean="0"/>
              <a:t>2015.</a:t>
            </a:r>
            <a:endParaRPr lang="pt-BR" sz="1000" dirty="0"/>
          </a:p>
        </p:txBody>
      </p:sp>
    </p:spTree>
    <p:extLst>
      <p:ext uri="{BB962C8B-B14F-4D97-AF65-F5344CB8AC3E}">
        <p14:creationId xmlns="" xmlns:p14="http://schemas.microsoft.com/office/powerpoint/2010/main" val="294511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-2721" y="123609"/>
            <a:ext cx="9146721" cy="467801"/>
          </a:xfrm>
        </p:spPr>
        <p:txBody>
          <a:bodyPr anchor="t">
            <a:normAutofit/>
          </a:bodyPr>
          <a:lstStyle/>
          <a:p>
            <a:r>
              <a:rPr lang="pt-BR" sz="2400" b="1" dirty="0" smtClean="0">
                <a:latin typeface="+mn-lt"/>
                <a:cs typeface="Arial" panose="020B0604020202020204" pitchFamily="34" charset="0"/>
              </a:rPr>
              <a:t>SELEÇÃO DE CÉLULAS B DE ALTA AFINIDADE</a:t>
            </a:r>
            <a:endParaRPr lang="pt-BR" sz="24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0" y="500895"/>
            <a:ext cx="9146721" cy="46780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100" u="sng" dirty="0" err="1" smtClean="0">
                <a:latin typeface="+mn-lt"/>
                <a:cs typeface="Arial" panose="020B0604020202020204" pitchFamily="34" charset="0"/>
              </a:rPr>
              <a:t>Diferenciação</a:t>
            </a:r>
            <a:r>
              <a:rPr lang="en-GB" sz="2100" u="sng" dirty="0" smtClean="0">
                <a:latin typeface="+mn-lt"/>
                <a:cs typeface="Arial" panose="020B0604020202020204" pitchFamily="34" charset="0"/>
              </a:rPr>
              <a:t> da </a:t>
            </a:r>
            <a:r>
              <a:rPr lang="en-GB" sz="2100" u="sng" dirty="0" err="1" smtClean="0">
                <a:latin typeface="+mn-lt"/>
                <a:cs typeface="Arial" panose="020B0604020202020204" pitchFamily="34" charset="0"/>
              </a:rPr>
              <a:t>Célula</a:t>
            </a:r>
            <a:r>
              <a:rPr lang="en-GB" sz="2100" u="sng" dirty="0" smtClean="0">
                <a:latin typeface="+mn-lt"/>
                <a:cs typeface="Arial" panose="020B0604020202020204" pitchFamily="34" charset="0"/>
              </a:rPr>
              <a:t> B </a:t>
            </a:r>
            <a:r>
              <a:rPr lang="en-GB" sz="2100" u="sng" dirty="0" err="1" smtClean="0">
                <a:latin typeface="+mn-lt"/>
                <a:cs typeface="Arial" panose="020B0604020202020204" pitchFamily="34" charset="0"/>
              </a:rPr>
              <a:t>em</a:t>
            </a:r>
            <a:r>
              <a:rPr lang="en-GB" sz="2100" u="sng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en-GB" sz="2100" u="sng" dirty="0" err="1" smtClean="0">
                <a:latin typeface="+mn-lt"/>
                <a:cs typeface="Arial" panose="020B0604020202020204" pitchFamily="34" charset="0"/>
              </a:rPr>
              <a:t>Plasmócitos</a:t>
            </a:r>
            <a:r>
              <a:rPr lang="en-GB" sz="2100" u="sng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en-GB" sz="2100" u="sng" dirty="0" err="1" smtClean="0">
                <a:latin typeface="+mn-lt"/>
                <a:cs typeface="Arial" panose="020B0604020202020204" pitchFamily="34" charset="0"/>
              </a:rPr>
              <a:t>Secretores</a:t>
            </a:r>
            <a:r>
              <a:rPr lang="en-GB" sz="2100" u="sng" dirty="0" smtClean="0">
                <a:latin typeface="+mn-lt"/>
                <a:cs typeface="Arial" panose="020B0604020202020204" pitchFamily="34" charset="0"/>
              </a:rPr>
              <a:t> de </a:t>
            </a:r>
            <a:r>
              <a:rPr lang="en-GB" sz="2100" u="sng" dirty="0" err="1" smtClean="0">
                <a:latin typeface="+mn-lt"/>
                <a:cs typeface="Arial" panose="020B0604020202020204" pitchFamily="34" charset="0"/>
              </a:rPr>
              <a:t>Anticorpos</a:t>
            </a:r>
            <a:r>
              <a:rPr lang="en-GB" sz="2100" u="sng" dirty="0" smtClean="0">
                <a:latin typeface="+mn-lt"/>
                <a:cs typeface="Arial" panose="020B0604020202020204" pitchFamily="34" charset="0"/>
              </a:rPr>
              <a:t> </a:t>
            </a:r>
            <a:endParaRPr lang="pt-BR" sz="2100" u="sng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26" name="Imagem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41" y="1028795"/>
            <a:ext cx="8925318" cy="418221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7" name="CaixaDeTexto 26"/>
          <p:cNvSpPr txBox="1"/>
          <p:nvPr/>
        </p:nvSpPr>
        <p:spPr>
          <a:xfrm>
            <a:off x="141666" y="2952477"/>
            <a:ext cx="2550016" cy="1900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 err="1" smtClean="0"/>
              <a:t>Plasmócitos</a:t>
            </a:r>
            <a:r>
              <a:rPr lang="pt-BR" sz="1600" dirty="0" smtClean="0"/>
              <a:t> de vida curta: T- independente</a:t>
            </a:r>
            <a:r>
              <a:rPr lang="en-GB" sz="1600" dirty="0" smtClean="0"/>
              <a:t>;</a:t>
            </a:r>
            <a:endParaRPr lang="pt-BR" sz="1600" dirty="0" smtClean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 smtClean="0"/>
              <a:t>Secretam </a:t>
            </a:r>
            <a:r>
              <a:rPr lang="pt-BR" sz="1600" dirty="0" err="1" smtClean="0"/>
              <a:t>Ig</a:t>
            </a:r>
            <a:r>
              <a:rPr lang="pt-BR" sz="1600" dirty="0" smtClean="0"/>
              <a:t> de baixa afinidade e troca de </a:t>
            </a:r>
            <a:r>
              <a:rPr lang="pt-BR" sz="1600" dirty="0" err="1" smtClean="0"/>
              <a:t>isotipo</a:t>
            </a:r>
            <a:r>
              <a:rPr lang="pt-BR" sz="1600" dirty="0" smtClean="0"/>
              <a:t> limitada.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6767979" y="4940554"/>
            <a:ext cx="2247233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Se direcionam à medula óssea;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Secretam </a:t>
            </a:r>
            <a:r>
              <a:rPr lang="pt-BR" dirty="0" err="1" smtClean="0"/>
              <a:t>Ig</a:t>
            </a:r>
            <a:r>
              <a:rPr lang="pt-BR" dirty="0" smtClean="0"/>
              <a:t> de alta afinidade. </a:t>
            </a:r>
          </a:p>
          <a:p>
            <a:pPr algn="just">
              <a:lnSpc>
                <a:spcPct val="150000"/>
              </a:lnSpc>
            </a:pPr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0" y="6569920"/>
            <a:ext cx="878017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b="1" dirty="0" smtClean="0"/>
              <a:t>Adaptado de: </a:t>
            </a:r>
            <a:r>
              <a:rPr lang="pt-BR" sz="1000" dirty="0"/>
              <a:t>ABBAS, A. K.; LICHTMAN, A. H.; PILLAI, S. H. I. V. </a:t>
            </a:r>
            <a:r>
              <a:rPr lang="pt-BR" sz="1000" b="1" dirty="0"/>
              <a:t>Imunologia celular e molecular</a:t>
            </a:r>
            <a:r>
              <a:rPr lang="pt-BR" sz="1000" i="1" dirty="0"/>
              <a:t>.</a:t>
            </a:r>
            <a:r>
              <a:rPr lang="pt-BR" sz="1000" dirty="0"/>
              <a:t> 8. ed. Rio de Janeiro: </a:t>
            </a:r>
            <a:r>
              <a:rPr lang="pt-BR" sz="1000" dirty="0" err="1"/>
              <a:t>Elsevier</a:t>
            </a:r>
            <a:r>
              <a:rPr lang="pt-BR" sz="1000" dirty="0"/>
              <a:t>, </a:t>
            </a:r>
            <a:r>
              <a:rPr lang="pt-BR" sz="1000" dirty="0" smtClean="0"/>
              <a:t>2015.</a:t>
            </a:r>
            <a:endParaRPr lang="pt-BR" sz="1000" dirty="0"/>
          </a:p>
        </p:txBody>
      </p:sp>
    </p:spTree>
    <p:extLst>
      <p:ext uri="{BB962C8B-B14F-4D97-AF65-F5344CB8AC3E}">
        <p14:creationId xmlns="" xmlns:p14="http://schemas.microsoft.com/office/powerpoint/2010/main" val="68965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-2721" y="123609"/>
            <a:ext cx="9146721" cy="467801"/>
          </a:xfrm>
        </p:spPr>
        <p:txBody>
          <a:bodyPr anchor="t">
            <a:normAutofit/>
          </a:bodyPr>
          <a:lstStyle/>
          <a:p>
            <a:r>
              <a:rPr lang="pt-BR" sz="2400" b="1" dirty="0" smtClean="0">
                <a:latin typeface="+mn-lt"/>
                <a:cs typeface="Arial" panose="020B0604020202020204" pitchFamily="34" charset="0"/>
              </a:rPr>
              <a:t>SELEÇÃO DE CÉLULAS B DE ALTA AFINIDADE</a:t>
            </a:r>
            <a:endParaRPr lang="pt-BR" sz="24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0" y="500895"/>
            <a:ext cx="9146721" cy="46780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100" u="sng" dirty="0" err="1" smtClean="0">
                <a:latin typeface="+mn-lt"/>
                <a:cs typeface="Arial" panose="020B0604020202020204" pitchFamily="34" charset="0"/>
              </a:rPr>
              <a:t>Diferenciação</a:t>
            </a:r>
            <a:r>
              <a:rPr lang="en-GB" sz="2100" u="sng" dirty="0" smtClean="0">
                <a:latin typeface="+mn-lt"/>
                <a:cs typeface="Arial" panose="020B0604020202020204" pitchFamily="34" charset="0"/>
              </a:rPr>
              <a:t> da </a:t>
            </a:r>
            <a:r>
              <a:rPr lang="en-GB" sz="2100" u="sng" dirty="0" err="1" smtClean="0">
                <a:latin typeface="+mn-lt"/>
                <a:cs typeface="Arial" panose="020B0604020202020204" pitchFamily="34" charset="0"/>
              </a:rPr>
              <a:t>Célula</a:t>
            </a:r>
            <a:r>
              <a:rPr lang="en-GB" sz="2100" u="sng" dirty="0" smtClean="0">
                <a:latin typeface="+mn-lt"/>
                <a:cs typeface="Arial" panose="020B0604020202020204" pitchFamily="34" charset="0"/>
              </a:rPr>
              <a:t> B </a:t>
            </a:r>
            <a:r>
              <a:rPr lang="en-GB" sz="2100" u="sng" dirty="0" err="1" smtClean="0">
                <a:latin typeface="+mn-lt"/>
                <a:cs typeface="Arial" panose="020B0604020202020204" pitchFamily="34" charset="0"/>
              </a:rPr>
              <a:t>em</a:t>
            </a:r>
            <a:r>
              <a:rPr lang="en-GB" sz="2100" u="sng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en-GB" sz="2100" u="sng" dirty="0" err="1" smtClean="0">
                <a:latin typeface="+mn-lt"/>
                <a:cs typeface="Arial" panose="020B0604020202020204" pitchFamily="34" charset="0"/>
              </a:rPr>
              <a:t>Plasmócitos</a:t>
            </a:r>
            <a:r>
              <a:rPr lang="en-GB" sz="2100" u="sng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en-GB" sz="2100" u="sng" dirty="0" err="1" smtClean="0">
                <a:latin typeface="+mn-lt"/>
                <a:cs typeface="Arial" panose="020B0604020202020204" pitchFamily="34" charset="0"/>
              </a:rPr>
              <a:t>Secretores</a:t>
            </a:r>
            <a:r>
              <a:rPr lang="en-GB" sz="2100" u="sng" dirty="0" smtClean="0">
                <a:latin typeface="+mn-lt"/>
                <a:cs typeface="Arial" panose="020B0604020202020204" pitchFamily="34" charset="0"/>
              </a:rPr>
              <a:t> de </a:t>
            </a:r>
            <a:r>
              <a:rPr lang="en-GB" sz="2100" u="sng" dirty="0" err="1" smtClean="0">
                <a:latin typeface="+mn-lt"/>
                <a:cs typeface="Arial" panose="020B0604020202020204" pitchFamily="34" charset="0"/>
              </a:rPr>
              <a:t>Anticorpos</a:t>
            </a:r>
            <a:r>
              <a:rPr lang="en-GB" sz="2100" u="sng" dirty="0" smtClean="0">
                <a:latin typeface="+mn-lt"/>
                <a:cs typeface="Arial" panose="020B0604020202020204" pitchFamily="34" charset="0"/>
              </a:rPr>
              <a:t> </a:t>
            </a:r>
            <a:endParaRPr lang="pt-BR" sz="2100" u="sng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46" y="973073"/>
            <a:ext cx="7535309" cy="5535648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0" y="6569920"/>
            <a:ext cx="878017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b="1" dirty="0" smtClean="0"/>
              <a:t>Adaptado de: </a:t>
            </a:r>
            <a:r>
              <a:rPr lang="pt-BR" sz="1000" dirty="0"/>
              <a:t>ABBAS, A. K.; LICHTMAN, A. H.; PILLAI, S. H. I. V. </a:t>
            </a:r>
            <a:r>
              <a:rPr lang="pt-BR" sz="1000" b="1" dirty="0"/>
              <a:t>Imunologia celular e molecular</a:t>
            </a:r>
            <a:r>
              <a:rPr lang="pt-BR" sz="1000" i="1" dirty="0"/>
              <a:t>.</a:t>
            </a:r>
            <a:r>
              <a:rPr lang="pt-BR" sz="1000" dirty="0"/>
              <a:t> 8. ed. Rio de Janeiro: </a:t>
            </a:r>
            <a:r>
              <a:rPr lang="pt-BR" sz="1000" dirty="0" err="1"/>
              <a:t>Elsevier</a:t>
            </a:r>
            <a:r>
              <a:rPr lang="pt-BR" sz="1000" dirty="0"/>
              <a:t>, </a:t>
            </a:r>
            <a:r>
              <a:rPr lang="pt-BR" sz="1000" dirty="0" smtClean="0"/>
              <a:t>2015.</a:t>
            </a:r>
            <a:endParaRPr lang="pt-BR" sz="1000" dirty="0"/>
          </a:p>
        </p:txBody>
      </p:sp>
    </p:spTree>
    <p:extLst>
      <p:ext uri="{BB962C8B-B14F-4D97-AF65-F5344CB8AC3E}">
        <p14:creationId xmlns="" xmlns:p14="http://schemas.microsoft.com/office/powerpoint/2010/main" val="155433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a51664d394_1_74"/>
          <p:cNvSpPr txBox="1">
            <a:spLocks noGrp="1"/>
          </p:cNvSpPr>
          <p:nvPr>
            <p:ph type="subTitle" idx="1"/>
          </p:nvPr>
        </p:nvSpPr>
        <p:spPr>
          <a:xfrm>
            <a:off x="1143000" y="3558779"/>
            <a:ext cx="6858000" cy="124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400"/>
              <a:buNone/>
            </a:pPr>
            <a:endParaRPr/>
          </a:p>
        </p:txBody>
      </p:sp>
      <p:sp>
        <p:nvSpPr>
          <p:cNvPr id="115" name="Google Shape;115;ga51664d394_1_74"/>
          <p:cNvSpPr txBox="1"/>
          <p:nvPr/>
        </p:nvSpPr>
        <p:spPr>
          <a:xfrm>
            <a:off x="243191" y="374748"/>
            <a:ext cx="1391055" cy="489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Baço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ga51664d394_1_74"/>
          <p:cNvPicPr preferRelativeResize="0"/>
          <p:nvPr/>
        </p:nvPicPr>
        <p:blipFill rotWithShape="1">
          <a:blip r:embed="rId3">
            <a:alphaModFix/>
          </a:blip>
          <a:srcRect l="33309" t="19211" r="34701" b="10878"/>
          <a:stretch/>
        </p:blipFill>
        <p:spPr>
          <a:xfrm>
            <a:off x="188392" y="1352149"/>
            <a:ext cx="3897208" cy="468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ga51664d394_1_74"/>
          <p:cNvPicPr preferRelativeResize="0"/>
          <p:nvPr/>
        </p:nvPicPr>
        <p:blipFill rotWithShape="1">
          <a:blip r:embed="rId4">
            <a:alphaModFix/>
          </a:blip>
          <a:srcRect l="26504" t="39295" r="34864" b="17921"/>
          <a:stretch/>
        </p:blipFill>
        <p:spPr>
          <a:xfrm>
            <a:off x="4068684" y="1805371"/>
            <a:ext cx="5153137" cy="350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ga51664d394_1_74"/>
          <p:cNvSpPr txBox="1"/>
          <p:nvPr/>
        </p:nvSpPr>
        <p:spPr>
          <a:xfrm>
            <a:off x="3032490" y="6306353"/>
            <a:ext cx="4811625" cy="3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Abbas AK, Lichtman AH, Pillai S. Imunologia Celular e Molecular, 9º ed. Elsevier 2019.</a:t>
            </a:r>
            <a:endParaRPr sz="10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48" y="1087933"/>
            <a:ext cx="8949704" cy="4682134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141666" y="3029751"/>
            <a:ext cx="2550016" cy="1900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 err="1" smtClean="0"/>
              <a:t>Plasmócitos</a:t>
            </a:r>
            <a:r>
              <a:rPr lang="pt-BR" sz="1600" dirty="0" smtClean="0"/>
              <a:t> de vida curta: T- independente</a:t>
            </a:r>
            <a:r>
              <a:rPr lang="en-GB" sz="1600" dirty="0" smtClean="0"/>
              <a:t>;</a:t>
            </a:r>
            <a:endParaRPr lang="pt-BR" sz="1600" dirty="0" smtClean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 smtClean="0"/>
              <a:t>Secretam </a:t>
            </a:r>
            <a:r>
              <a:rPr lang="pt-BR" sz="1600" dirty="0" err="1" smtClean="0"/>
              <a:t>Ig</a:t>
            </a:r>
            <a:r>
              <a:rPr lang="pt-BR" sz="1600" dirty="0" smtClean="0"/>
              <a:t> de baixa afinidade e troca de </a:t>
            </a:r>
            <a:r>
              <a:rPr lang="pt-BR" sz="1600" dirty="0" err="1" smtClean="0"/>
              <a:t>isotipo</a:t>
            </a:r>
            <a:r>
              <a:rPr lang="pt-BR" sz="1600" dirty="0" smtClean="0"/>
              <a:t> limitada.</a:t>
            </a:r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-2721" y="123609"/>
            <a:ext cx="9146721" cy="467801"/>
          </a:xfrm>
        </p:spPr>
        <p:txBody>
          <a:bodyPr anchor="t">
            <a:normAutofit/>
          </a:bodyPr>
          <a:lstStyle/>
          <a:p>
            <a:r>
              <a:rPr lang="pt-BR" sz="2400" b="1" dirty="0" smtClean="0">
                <a:latin typeface="+mn-lt"/>
                <a:cs typeface="Arial" panose="020B0604020202020204" pitchFamily="34" charset="0"/>
              </a:rPr>
              <a:t>SELEÇÃO DE CÉLULAS B DE ALTA AFINIDADE</a:t>
            </a:r>
            <a:endParaRPr lang="pt-BR" sz="24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0" y="500895"/>
            <a:ext cx="9146721" cy="46780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100" u="sng" dirty="0" err="1" smtClean="0">
                <a:latin typeface="+mn-lt"/>
                <a:cs typeface="Arial" panose="020B0604020202020204" pitchFamily="34" charset="0"/>
              </a:rPr>
              <a:t>Diferenciação</a:t>
            </a:r>
            <a:r>
              <a:rPr lang="en-GB" sz="2100" u="sng" dirty="0" smtClean="0">
                <a:latin typeface="+mn-lt"/>
                <a:cs typeface="Arial" panose="020B0604020202020204" pitchFamily="34" charset="0"/>
              </a:rPr>
              <a:t> da </a:t>
            </a:r>
            <a:r>
              <a:rPr lang="en-GB" sz="2100" u="sng" dirty="0" err="1" smtClean="0">
                <a:latin typeface="+mn-lt"/>
                <a:cs typeface="Arial" panose="020B0604020202020204" pitchFamily="34" charset="0"/>
              </a:rPr>
              <a:t>Célula</a:t>
            </a:r>
            <a:r>
              <a:rPr lang="en-GB" sz="2100" u="sng" dirty="0" smtClean="0">
                <a:latin typeface="+mn-lt"/>
                <a:cs typeface="Arial" panose="020B0604020202020204" pitchFamily="34" charset="0"/>
              </a:rPr>
              <a:t> B </a:t>
            </a:r>
            <a:r>
              <a:rPr lang="en-GB" sz="2100" u="sng" dirty="0" err="1" smtClean="0">
                <a:latin typeface="+mn-lt"/>
                <a:cs typeface="Arial" panose="020B0604020202020204" pitchFamily="34" charset="0"/>
              </a:rPr>
              <a:t>em</a:t>
            </a:r>
            <a:r>
              <a:rPr lang="en-GB" sz="2100" u="sng" dirty="0" smtClean="0">
                <a:latin typeface="+mn-lt"/>
                <a:cs typeface="Arial" panose="020B0604020202020204" pitchFamily="34" charset="0"/>
              </a:rPr>
              <a:t> C</a:t>
            </a:r>
            <a:r>
              <a:rPr lang="pt-BR" sz="2100" u="sng" dirty="0" err="1" smtClean="0">
                <a:latin typeface="+mn-lt"/>
                <a:cs typeface="Arial" panose="020B0604020202020204" pitchFamily="34" charset="0"/>
              </a:rPr>
              <a:t>élula</a:t>
            </a:r>
            <a:r>
              <a:rPr lang="pt-BR" sz="2100" u="sng" dirty="0" smtClean="0">
                <a:latin typeface="+mn-lt"/>
                <a:cs typeface="Arial" panose="020B0604020202020204" pitchFamily="34" charset="0"/>
              </a:rPr>
              <a:t> de Memória</a:t>
            </a:r>
            <a:r>
              <a:rPr lang="en-GB" sz="2100" u="sng" dirty="0" smtClean="0">
                <a:latin typeface="+mn-lt"/>
                <a:cs typeface="Arial" panose="020B0604020202020204" pitchFamily="34" charset="0"/>
              </a:rPr>
              <a:t> </a:t>
            </a:r>
            <a:endParaRPr lang="pt-BR" sz="2100" u="sng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322751" y="4644337"/>
            <a:ext cx="35416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Respostas </a:t>
            </a:r>
            <a:r>
              <a:rPr lang="pt-BR" dirty="0"/>
              <a:t>rápidas à introdução subsequente </a:t>
            </a:r>
            <a:r>
              <a:rPr lang="pt-BR" dirty="0" smtClean="0"/>
              <a:t>do antígeno</a:t>
            </a:r>
            <a:r>
              <a:rPr lang="en-GB" dirty="0" smtClean="0"/>
              <a:t>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Expressam </a:t>
            </a:r>
            <a:r>
              <a:rPr lang="pt-BR" dirty="0"/>
              <a:t>altos níveis </a:t>
            </a:r>
            <a:r>
              <a:rPr lang="pt-BR" dirty="0" smtClean="0"/>
              <a:t>da proteína Bcl-2.</a:t>
            </a:r>
            <a:endParaRPr lang="pt-BR" dirty="0"/>
          </a:p>
        </p:txBody>
      </p:sp>
      <p:sp>
        <p:nvSpPr>
          <p:cNvPr id="28" name="CaixaDeTexto 27"/>
          <p:cNvSpPr txBox="1"/>
          <p:nvPr/>
        </p:nvSpPr>
        <p:spPr>
          <a:xfrm>
            <a:off x="6767979" y="4644337"/>
            <a:ext cx="2247233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Se direcionam à medula óssea;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Secretam </a:t>
            </a:r>
            <a:r>
              <a:rPr lang="pt-BR" dirty="0" err="1" smtClean="0"/>
              <a:t>Ig</a:t>
            </a:r>
            <a:r>
              <a:rPr lang="pt-BR" dirty="0" smtClean="0"/>
              <a:t> de alta afinidade. </a:t>
            </a:r>
          </a:p>
          <a:p>
            <a:pPr algn="just">
              <a:lnSpc>
                <a:spcPct val="150000"/>
              </a:lnSpc>
            </a:pPr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0" y="6569920"/>
            <a:ext cx="878017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b="1" dirty="0" smtClean="0"/>
              <a:t>Adaptado de: </a:t>
            </a:r>
            <a:r>
              <a:rPr lang="pt-BR" sz="1000" dirty="0"/>
              <a:t>ABBAS, A. K.; LICHTMAN, A. H.; PILLAI, S. H. I. V. </a:t>
            </a:r>
            <a:r>
              <a:rPr lang="pt-BR" sz="1000" b="1" dirty="0"/>
              <a:t>Imunologia celular e molecular</a:t>
            </a:r>
            <a:r>
              <a:rPr lang="pt-BR" sz="1000" i="1" dirty="0"/>
              <a:t>.</a:t>
            </a:r>
            <a:r>
              <a:rPr lang="pt-BR" sz="1000" dirty="0"/>
              <a:t> 8. ed. Rio de Janeiro: </a:t>
            </a:r>
            <a:r>
              <a:rPr lang="pt-BR" sz="1000" dirty="0" err="1"/>
              <a:t>Elsevier</a:t>
            </a:r>
            <a:r>
              <a:rPr lang="pt-BR" sz="1000" dirty="0"/>
              <a:t>, </a:t>
            </a:r>
            <a:r>
              <a:rPr lang="pt-BR" sz="1000" dirty="0" smtClean="0"/>
              <a:t>2015.</a:t>
            </a:r>
            <a:endParaRPr lang="pt-BR" sz="1000" dirty="0"/>
          </a:p>
        </p:txBody>
      </p:sp>
    </p:spTree>
    <p:extLst>
      <p:ext uri="{BB962C8B-B14F-4D97-AF65-F5344CB8AC3E}">
        <p14:creationId xmlns="" xmlns:p14="http://schemas.microsoft.com/office/powerpoint/2010/main" val="340143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/>
          <p:nvPr/>
        </p:nvSpPr>
        <p:spPr>
          <a:xfrm>
            <a:off x="243191" y="374748"/>
            <a:ext cx="1391055" cy="489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Baço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363" y="1215957"/>
            <a:ext cx="7315454" cy="494165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2"/>
          <p:cNvSpPr txBox="1"/>
          <p:nvPr/>
        </p:nvSpPr>
        <p:spPr>
          <a:xfrm>
            <a:off x="846306" y="6275503"/>
            <a:ext cx="6429984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https://edisciplinas.usp.br/pluginfile.php/4097666/mod_resource/content/0/Ba%C3%A7o%20MED%202017.pdf</a:t>
            </a:r>
            <a:br>
              <a:rPr lang="en-US" sz="10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0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6" name="Google Shape;126;p22"/>
          <p:cNvCxnSpPr/>
          <p:nvPr/>
        </p:nvCxnSpPr>
        <p:spPr>
          <a:xfrm rot="10800000" flipH="1">
            <a:off x="5544763" y="1488332"/>
            <a:ext cx="2081720" cy="1099225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7" name="Google Shape;127;p22"/>
          <p:cNvSpPr/>
          <p:nvPr/>
        </p:nvSpPr>
        <p:spPr>
          <a:xfrm>
            <a:off x="7636209" y="1215957"/>
            <a:ext cx="1478605" cy="37937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Polpa Vermelha</a:t>
            </a:r>
            <a:endParaRPr/>
          </a:p>
        </p:txBody>
      </p:sp>
      <p:cxnSp>
        <p:nvCxnSpPr>
          <p:cNvPr id="128" name="Google Shape;128;p22"/>
          <p:cNvCxnSpPr/>
          <p:nvPr/>
        </p:nvCxnSpPr>
        <p:spPr>
          <a:xfrm>
            <a:off x="6488349" y="3171217"/>
            <a:ext cx="1313234" cy="787940"/>
          </a:xfrm>
          <a:prstGeom prst="straightConnector1">
            <a:avLst/>
          </a:prstGeom>
          <a:noFill/>
          <a:ln w="19050" cap="flat" cmpd="sng">
            <a:solidFill>
              <a:srgbClr val="3E6E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9" name="Google Shape;129;p22"/>
          <p:cNvCxnSpPr/>
          <p:nvPr/>
        </p:nvCxnSpPr>
        <p:spPr>
          <a:xfrm>
            <a:off x="5797685" y="3745149"/>
            <a:ext cx="2003898" cy="214008"/>
          </a:xfrm>
          <a:prstGeom prst="straightConnector1">
            <a:avLst/>
          </a:prstGeom>
          <a:noFill/>
          <a:ln w="19050" cap="flat" cmpd="sng">
            <a:solidFill>
              <a:srgbClr val="3E6EC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0" name="Google Shape;130;p22"/>
          <p:cNvSpPr/>
          <p:nvPr/>
        </p:nvSpPr>
        <p:spPr>
          <a:xfrm>
            <a:off x="7801583" y="3832698"/>
            <a:ext cx="1313231" cy="37937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Polpa Branca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a51664d394_1_14"/>
          <p:cNvSpPr txBox="1">
            <a:spLocks noGrp="1"/>
          </p:cNvSpPr>
          <p:nvPr>
            <p:ph type="ctrTitle"/>
          </p:nvPr>
        </p:nvSpPr>
        <p:spPr>
          <a:xfrm>
            <a:off x="531562" y="500112"/>
            <a:ext cx="8080875" cy="438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b" anchorCtr="0">
            <a:noAutofit/>
          </a:bodyPr>
          <a:lstStyle/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6000"/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APCs responsáveis pela ativação de linfócitos T 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ga51664d394_1_14"/>
          <p:cNvPicPr preferRelativeResize="0"/>
          <p:nvPr/>
        </p:nvPicPr>
        <p:blipFill rotWithShape="1">
          <a:blip r:embed="rId3">
            <a:alphaModFix/>
          </a:blip>
          <a:srcRect l="16677" t="10216" r="12715" b="9525"/>
          <a:stretch/>
        </p:blipFill>
        <p:spPr>
          <a:xfrm>
            <a:off x="520538" y="1391055"/>
            <a:ext cx="8091899" cy="4761547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ga51664d394_1_14"/>
          <p:cNvSpPr txBox="1"/>
          <p:nvPr/>
        </p:nvSpPr>
        <p:spPr>
          <a:xfrm>
            <a:off x="3258767" y="6357888"/>
            <a:ext cx="4766552" cy="27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Abbas AK, Lichtman AH, Pillai S. Imunologia Celular e Molecular, 9º ed. Elsevier 2019.</a:t>
            </a:r>
            <a:endParaRPr sz="10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a51664d394_1_34"/>
          <p:cNvSpPr txBox="1">
            <a:spLocks noGrp="1"/>
          </p:cNvSpPr>
          <p:nvPr>
            <p:ph type="ctrTitle"/>
          </p:nvPr>
        </p:nvSpPr>
        <p:spPr>
          <a:xfrm>
            <a:off x="241762" y="455512"/>
            <a:ext cx="397845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 sz="2800"/>
              <a:t>Células Dendríticas</a:t>
            </a:r>
            <a:endParaRPr sz="2800"/>
          </a:p>
        </p:txBody>
      </p:sp>
      <p:pic>
        <p:nvPicPr>
          <p:cNvPr id="143" name="Google Shape;143;ga51664d394_1_34"/>
          <p:cNvPicPr preferRelativeResize="0"/>
          <p:nvPr/>
        </p:nvPicPr>
        <p:blipFill rotWithShape="1">
          <a:blip r:embed="rId3">
            <a:alphaModFix/>
          </a:blip>
          <a:srcRect l="25054" t="29509" r="25262" b="33589"/>
          <a:stretch/>
        </p:blipFill>
        <p:spPr>
          <a:xfrm>
            <a:off x="165370" y="2908570"/>
            <a:ext cx="4160592" cy="203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ga51664d394_1_34"/>
          <p:cNvPicPr preferRelativeResize="0"/>
          <p:nvPr/>
        </p:nvPicPr>
        <p:blipFill rotWithShape="1">
          <a:blip r:embed="rId4">
            <a:alphaModFix/>
          </a:blip>
          <a:srcRect l="32158" t="7856" r="34678" b="7116"/>
          <a:stretch/>
        </p:blipFill>
        <p:spPr>
          <a:xfrm>
            <a:off x="4697287" y="593388"/>
            <a:ext cx="4359164" cy="5555904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ga51664d394_1_34"/>
          <p:cNvSpPr/>
          <p:nvPr/>
        </p:nvSpPr>
        <p:spPr>
          <a:xfrm>
            <a:off x="3234788" y="1412700"/>
            <a:ext cx="1462500" cy="1241775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ga51664d394_1_34"/>
          <p:cNvSpPr txBox="1"/>
          <p:nvPr/>
        </p:nvSpPr>
        <p:spPr>
          <a:xfrm>
            <a:off x="241762" y="6275751"/>
            <a:ext cx="5017624" cy="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Abbas AK, Lichtman AH, Pillai S. Imunologia Celular e Molecular, 9º ed. Elsevier 2019.</a:t>
            </a:r>
            <a:endParaRPr sz="10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2106</Words>
  <PresentationFormat>On-screen Show (4:3)</PresentationFormat>
  <Paragraphs>268</Paragraphs>
  <Slides>60</Slides>
  <Notes>31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REVISÃO 4 Ativação de Linfócitos, Citocinas e Suas funções</vt:lpstr>
      <vt:lpstr>Slide 2</vt:lpstr>
      <vt:lpstr>Migração dos linfócitos T para os órgãos linfóides secundários</vt:lpstr>
      <vt:lpstr>Slide 4</vt:lpstr>
      <vt:lpstr>Slide 5</vt:lpstr>
      <vt:lpstr>Slide 6</vt:lpstr>
      <vt:lpstr>Slide 7</vt:lpstr>
      <vt:lpstr>APCs responsáveis pela ativação de linfócitos T </vt:lpstr>
      <vt:lpstr>Células Dendríticas</vt:lpstr>
      <vt:lpstr>Slide 10</vt:lpstr>
      <vt:lpstr>Saída dos linfócitos T dos órgãos linfóides 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Ativação de Linfócitos B</vt:lpstr>
      <vt:lpstr>Linfócitos B</vt:lpstr>
      <vt:lpstr>A ativação das células B e sua diferenciação em células secretoras de anticorpos é desencadeada pelo antígeno e requer ou não células T auxiliares. </vt:lpstr>
      <vt:lpstr>Slide 35</vt:lpstr>
      <vt:lpstr>O antígeno pode ser apresentado para as células B imaturas nos órgãos linfoides de diferentes formas e por várias rotas.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INDUÇÃO DE CÉLULAS T AUXILIARES FOLICULARES</vt:lpstr>
      <vt:lpstr>TROCA DE ISOTIPO (CLASSE) DA CADEIA PESADA</vt:lpstr>
      <vt:lpstr>TROCA DE ISOTIPO (CLASSE) DA CADEIA PESADA</vt:lpstr>
      <vt:lpstr>TROCA DE ISOTIPO (CLASSE) DA CADEIA PESADA</vt:lpstr>
      <vt:lpstr>Slide 52</vt:lpstr>
      <vt:lpstr>MATURAÇÃO DA AFINIDADE</vt:lpstr>
      <vt:lpstr>MATURAÇÃO DA AFINIDADE</vt:lpstr>
      <vt:lpstr>MATURAÇÃO DA AFINIDADE</vt:lpstr>
      <vt:lpstr>MATURAÇÃO DA AFINIDADE</vt:lpstr>
      <vt:lpstr>SELEÇÃO DE CÉLULAS B DE ALTA AFINIDADE</vt:lpstr>
      <vt:lpstr>SELEÇÃO DE CÉLULAS B DE ALTA AFINIDADE</vt:lpstr>
      <vt:lpstr>SELEÇÃO DE CÉLULAS B DE ALTA AFINIDADE</vt:lpstr>
      <vt:lpstr>SELEÇÃO DE CÉLULAS B DE ALTA AFINIDADE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Microsoft Office User</dc:creator>
  <cp:lastModifiedBy>JOSELIPE</cp:lastModifiedBy>
  <cp:revision>8</cp:revision>
  <dcterms:created xsi:type="dcterms:W3CDTF">2020-10-25T12:31:42Z</dcterms:created>
  <dcterms:modified xsi:type="dcterms:W3CDTF">2021-05-26T02:45:53Z</dcterms:modified>
</cp:coreProperties>
</file>