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0" r:id="rId1"/>
  </p:sldMasterIdLst>
  <p:notesMasterIdLst>
    <p:notesMasterId r:id="rId55"/>
  </p:notesMasterIdLst>
  <p:sldIdLst>
    <p:sldId id="275" r:id="rId2"/>
    <p:sldId id="268" r:id="rId3"/>
    <p:sldId id="258" r:id="rId4"/>
    <p:sldId id="362" r:id="rId5"/>
    <p:sldId id="256" r:id="rId6"/>
    <p:sldId id="259" r:id="rId7"/>
    <p:sldId id="277" r:id="rId8"/>
    <p:sldId id="285" r:id="rId9"/>
    <p:sldId id="401" r:id="rId10"/>
    <p:sldId id="412" r:id="rId11"/>
    <p:sldId id="403" r:id="rId12"/>
    <p:sldId id="413" r:id="rId13"/>
    <p:sldId id="402" r:id="rId14"/>
    <p:sldId id="414" r:id="rId15"/>
    <p:sldId id="404" r:id="rId16"/>
    <p:sldId id="415" r:id="rId17"/>
    <p:sldId id="405" r:id="rId18"/>
    <p:sldId id="416" r:id="rId19"/>
    <p:sldId id="410" r:id="rId20"/>
    <p:sldId id="411" r:id="rId21"/>
    <p:sldId id="408" r:id="rId22"/>
    <p:sldId id="417" r:id="rId23"/>
    <p:sldId id="418" r:id="rId24"/>
    <p:sldId id="406" r:id="rId25"/>
    <p:sldId id="407" r:id="rId26"/>
    <p:sldId id="384" r:id="rId27"/>
    <p:sldId id="385" r:id="rId28"/>
    <p:sldId id="409" r:id="rId29"/>
    <p:sldId id="386" r:id="rId30"/>
    <p:sldId id="400" r:id="rId31"/>
    <p:sldId id="312" r:id="rId32"/>
    <p:sldId id="390" r:id="rId33"/>
    <p:sldId id="387" r:id="rId34"/>
    <p:sldId id="391" r:id="rId35"/>
    <p:sldId id="392" r:id="rId36"/>
    <p:sldId id="393" r:id="rId37"/>
    <p:sldId id="395" r:id="rId38"/>
    <p:sldId id="396" r:id="rId39"/>
    <p:sldId id="397" r:id="rId40"/>
    <p:sldId id="398" r:id="rId41"/>
    <p:sldId id="399" r:id="rId42"/>
    <p:sldId id="378" r:id="rId43"/>
    <p:sldId id="371" r:id="rId44"/>
    <p:sldId id="370" r:id="rId45"/>
    <p:sldId id="297" r:id="rId46"/>
    <p:sldId id="375" r:id="rId47"/>
    <p:sldId id="372" r:id="rId48"/>
    <p:sldId id="374" r:id="rId49"/>
    <p:sldId id="373" r:id="rId50"/>
    <p:sldId id="284" r:id="rId51"/>
    <p:sldId id="265" r:id="rId52"/>
    <p:sldId id="376" r:id="rId53"/>
    <p:sldId id="377"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Ênfas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Estilo Médio 1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6" autoAdjust="0"/>
    <p:restoredTop sz="94343" autoAdjust="0"/>
  </p:normalViewPr>
  <p:slideViewPr>
    <p:cSldViewPr>
      <p:cViewPr varScale="1">
        <p:scale>
          <a:sx n="61" d="100"/>
          <a:sy n="61" d="100"/>
        </p:scale>
        <p:origin x="42" y="2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66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ata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svg"/><Relationship Id="rId1" Type="http://schemas.openxmlformats.org/officeDocument/2006/relationships/image" Target="../media/image10.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svg"/><Relationship Id="rId1" Type="http://schemas.openxmlformats.org/officeDocument/2006/relationships/image" Target="../media/image10.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308AB1-907E-452F-8200-148456212640}" type="doc">
      <dgm:prSet loTypeId="urn:microsoft.com/office/officeart/2018/2/layout/IconCircle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AC5E1ABC-2D44-4BDA-8ECA-DD6E781F8CED}">
      <dgm:prSet/>
      <dgm:spPr/>
      <dgm:t>
        <a:bodyPr/>
        <a:lstStyle/>
        <a:p>
          <a:pPr>
            <a:lnSpc>
              <a:spcPct val="100000"/>
            </a:lnSpc>
          </a:pPr>
          <a:r>
            <a:rPr lang="pt-BR"/>
            <a:t>Tributo federal – Lei Complementar 123/2006 e 128/2008</a:t>
          </a:r>
          <a:endParaRPr lang="en-US"/>
        </a:p>
      </dgm:t>
    </dgm:pt>
    <dgm:pt modelId="{565F2B5B-E5F8-4952-8605-8380CE88F034}" type="parTrans" cxnId="{2FDA1684-018D-47B2-9B0B-DAA55AA42895}">
      <dgm:prSet/>
      <dgm:spPr/>
      <dgm:t>
        <a:bodyPr/>
        <a:lstStyle/>
        <a:p>
          <a:endParaRPr lang="en-US"/>
        </a:p>
      </dgm:t>
    </dgm:pt>
    <dgm:pt modelId="{636F136E-A844-4686-8C08-E224C4B22D13}" type="sibTrans" cxnId="{2FDA1684-018D-47B2-9B0B-DAA55AA42895}">
      <dgm:prSet/>
      <dgm:spPr/>
      <dgm:t>
        <a:bodyPr/>
        <a:lstStyle/>
        <a:p>
          <a:pPr>
            <a:lnSpc>
              <a:spcPct val="100000"/>
            </a:lnSpc>
          </a:pPr>
          <a:endParaRPr lang="en-US"/>
        </a:p>
      </dgm:t>
    </dgm:pt>
    <dgm:pt modelId="{FC6449B8-4C6C-4CF0-AF58-6DBBA7753B5B}">
      <dgm:prSet/>
      <dgm:spPr/>
      <dgm:t>
        <a:bodyPr/>
        <a:lstStyle/>
        <a:p>
          <a:pPr>
            <a:lnSpc>
              <a:spcPct val="100000"/>
            </a:lnSpc>
          </a:pPr>
          <a:r>
            <a:rPr lang="pt-BR"/>
            <a:t>Regime Especial Unificado de Arrecadação de Tributos e Contribuições devidos pelas Microempresas e Empresas de Pequeno Porte - Simples Nacional </a:t>
          </a:r>
          <a:endParaRPr lang="en-US"/>
        </a:p>
      </dgm:t>
    </dgm:pt>
    <dgm:pt modelId="{9D9DCFAD-B761-40F6-BBEB-B4458C16C24E}" type="parTrans" cxnId="{B1F0E2DD-0123-4CA2-9684-D75804502D83}">
      <dgm:prSet/>
      <dgm:spPr/>
      <dgm:t>
        <a:bodyPr/>
        <a:lstStyle/>
        <a:p>
          <a:endParaRPr lang="en-US"/>
        </a:p>
      </dgm:t>
    </dgm:pt>
    <dgm:pt modelId="{4AC1D935-B0F8-42C9-A9C4-1AA43FD93100}" type="sibTrans" cxnId="{B1F0E2DD-0123-4CA2-9684-D75804502D83}">
      <dgm:prSet/>
      <dgm:spPr/>
      <dgm:t>
        <a:bodyPr/>
        <a:lstStyle/>
        <a:p>
          <a:pPr>
            <a:lnSpc>
              <a:spcPct val="100000"/>
            </a:lnSpc>
          </a:pPr>
          <a:endParaRPr lang="en-US"/>
        </a:p>
      </dgm:t>
    </dgm:pt>
    <dgm:pt modelId="{4BC85008-C460-48B8-97DB-AC79DA1F948F}">
      <dgm:prSet/>
      <dgm:spPr/>
      <dgm:t>
        <a:bodyPr/>
        <a:lstStyle/>
        <a:p>
          <a:pPr>
            <a:lnSpc>
              <a:spcPct val="100000"/>
            </a:lnSpc>
          </a:pPr>
          <a:r>
            <a:rPr lang="pt-BR"/>
            <a:t>Para pessoa jurídica enquadrada como micro-empresa ou empresa de pequeno porte</a:t>
          </a:r>
          <a:endParaRPr lang="en-US"/>
        </a:p>
      </dgm:t>
    </dgm:pt>
    <dgm:pt modelId="{3739BEA6-8DE2-49D3-8F49-7649C8D6FCEF}" type="parTrans" cxnId="{0F19B94D-9FC0-43B5-AD56-5B3152A19B8A}">
      <dgm:prSet/>
      <dgm:spPr/>
      <dgm:t>
        <a:bodyPr/>
        <a:lstStyle/>
        <a:p>
          <a:endParaRPr lang="en-US"/>
        </a:p>
      </dgm:t>
    </dgm:pt>
    <dgm:pt modelId="{77001ACE-1AC7-4F9D-A570-74440C716C60}" type="sibTrans" cxnId="{0F19B94D-9FC0-43B5-AD56-5B3152A19B8A}">
      <dgm:prSet/>
      <dgm:spPr/>
      <dgm:t>
        <a:bodyPr/>
        <a:lstStyle/>
        <a:p>
          <a:pPr>
            <a:lnSpc>
              <a:spcPct val="100000"/>
            </a:lnSpc>
          </a:pPr>
          <a:endParaRPr lang="en-US"/>
        </a:p>
      </dgm:t>
    </dgm:pt>
    <dgm:pt modelId="{B25F7029-4C1B-4F49-9FA9-AB94E2D6301D}">
      <dgm:prSet/>
      <dgm:spPr/>
      <dgm:t>
        <a:bodyPr/>
        <a:lstStyle/>
        <a:p>
          <a:pPr>
            <a:lnSpc>
              <a:spcPct val="100000"/>
            </a:lnSpc>
          </a:pPr>
          <a:r>
            <a:rPr lang="pt-BR"/>
            <a:t>Para Microempreendedor Individual (MEI)</a:t>
          </a:r>
          <a:endParaRPr lang="en-US"/>
        </a:p>
      </dgm:t>
    </dgm:pt>
    <dgm:pt modelId="{7F78E04F-AB40-4101-AA5A-650C2F0D193E}" type="parTrans" cxnId="{DAD6CA48-F176-46D2-B7A8-784DDDC90167}">
      <dgm:prSet/>
      <dgm:spPr/>
      <dgm:t>
        <a:bodyPr/>
        <a:lstStyle/>
        <a:p>
          <a:endParaRPr lang="en-US"/>
        </a:p>
      </dgm:t>
    </dgm:pt>
    <dgm:pt modelId="{206517EE-E3B6-4D0F-B508-F785B140830D}" type="sibTrans" cxnId="{DAD6CA48-F176-46D2-B7A8-784DDDC90167}">
      <dgm:prSet/>
      <dgm:spPr/>
      <dgm:t>
        <a:bodyPr/>
        <a:lstStyle/>
        <a:p>
          <a:endParaRPr lang="en-US"/>
        </a:p>
      </dgm:t>
    </dgm:pt>
    <dgm:pt modelId="{13B6B512-387A-4AF2-B598-96248C64CB4F}" type="pres">
      <dgm:prSet presAssocID="{62308AB1-907E-452F-8200-148456212640}" presName="root" presStyleCnt="0">
        <dgm:presLayoutVars>
          <dgm:dir/>
          <dgm:resizeHandles val="exact"/>
        </dgm:presLayoutVars>
      </dgm:prSet>
      <dgm:spPr/>
      <dgm:t>
        <a:bodyPr/>
        <a:lstStyle/>
        <a:p>
          <a:endParaRPr lang="pt-BR"/>
        </a:p>
      </dgm:t>
    </dgm:pt>
    <dgm:pt modelId="{39A58EAF-ECB0-4A1B-95BB-35C5F008AF65}" type="pres">
      <dgm:prSet presAssocID="{62308AB1-907E-452F-8200-148456212640}" presName="container" presStyleCnt="0">
        <dgm:presLayoutVars>
          <dgm:dir/>
          <dgm:resizeHandles val="exact"/>
        </dgm:presLayoutVars>
      </dgm:prSet>
      <dgm:spPr/>
    </dgm:pt>
    <dgm:pt modelId="{8D1C3ECD-28A6-4175-B8CC-835E556F6DC0}" type="pres">
      <dgm:prSet presAssocID="{AC5E1ABC-2D44-4BDA-8ECA-DD6E781F8CED}" presName="compNode" presStyleCnt="0"/>
      <dgm:spPr/>
    </dgm:pt>
    <dgm:pt modelId="{99D1F80D-DDB8-4F0E-8DE2-6F4563F683CF}" type="pres">
      <dgm:prSet presAssocID="{AC5E1ABC-2D44-4BDA-8ECA-DD6E781F8CED}" presName="iconBgRect" presStyleLbl="bgShp" presStyleIdx="0" presStyleCnt="4"/>
      <dgm:spPr/>
    </dgm:pt>
    <dgm:pt modelId="{9D8F64AB-D60B-4088-994F-6F0EED2FB21B}" type="pres">
      <dgm:prSet presAssocID="{AC5E1ABC-2D44-4BDA-8ECA-DD6E781F8CED}"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9603E9B9-1127-4838-BE05-E1180CBEE45C}" type="pres">
      <dgm:prSet presAssocID="{AC5E1ABC-2D44-4BDA-8ECA-DD6E781F8CED}" presName="spaceRect" presStyleCnt="0"/>
      <dgm:spPr/>
    </dgm:pt>
    <dgm:pt modelId="{6E74C420-DD57-4DDE-9273-4D8745B90F83}" type="pres">
      <dgm:prSet presAssocID="{AC5E1ABC-2D44-4BDA-8ECA-DD6E781F8CED}" presName="textRect" presStyleLbl="revTx" presStyleIdx="0" presStyleCnt="4">
        <dgm:presLayoutVars>
          <dgm:chMax val="1"/>
          <dgm:chPref val="1"/>
        </dgm:presLayoutVars>
      </dgm:prSet>
      <dgm:spPr/>
      <dgm:t>
        <a:bodyPr/>
        <a:lstStyle/>
        <a:p>
          <a:endParaRPr lang="pt-BR"/>
        </a:p>
      </dgm:t>
    </dgm:pt>
    <dgm:pt modelId="{0B0B8A8C-BA55-476F-9A9F-409892BEB946}" type="pres">
      <dgm:prSet presAssocID="{636F136E-A844-4686-8C08-E224C4B22D13}" presName="sibTrans" presStyleLbl="sibTrans2D1" presStyleIdx="0" presStyleCnt="0"/>
      <dgm:spPr/>
      <dgm:t>
        <a:bodyPr/>
        <a:lstStyle/>
        <a:p>
          <a:endParaRPr lang="pt-BR"/>
        </a:p>
      </dgm:t>
    </dgm:pt>
    <dgm:pt modelId="{C5B890B2-D502-41AA-93BB-E08894861E98}" type="pres">
      <dgm:prSet presAssocID="{FC6449B8-4C6C-4CF0-AF58-6DBBA7753B5B}" presName="compNode" presStyleCnt="0"/>
      <dgm:spPr/>
    </dgm:pt>
    <dgm:pt modelId="{17BD1426-8CA7-4815-BB2A-B1E2A659DA22}" type="pres">
      <dgm:prSet presAssocID="{FC6449B8-4C6C-4CF0-AF58-6DBBA7753B5B}" presName="iconBgRect" presStyleLbl="bgShp" presStyleIdx="1" presStyleCnt="4"/>
      <dgm:spPr/>
    </dgm:pt>
    <dgm:pt modelId="{E1A41458-5D4B-4BA8-AD65-E9DBCE9997D0}" type="pres">
      <dgm:prSet presAssocID="{FC6449B8-4C6C-4CF0-AF58-6DBBA7753B5B}"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3FD8A317-BF95-4D0D-8916-8FBE0B5D586A}" type="pres">
      <dgm:prSet presAssocID="{FC6449B8-4C6C-4CF0-AF58-6DBBA7753B5B}" presName="spaceRect" presStyleCnt="0"/>
      <dgm:spPr/>
    </dgm:pt>
    <dgm:pt modelId="{FFDB8E01-FEAB-4224-B072-4A34A6190AB9}" type="pres">
      <dgm:prSet presAssocID="{FC6449B8-4C6C-4CF0-AF58-6DBBA7753B5B}" presName="textRect" presStyleLbl="revTx" presStyleIdx="1" presStyleCnt="4">
        <dgm:presLayoutVars>
          <dgm:chMax val="1"/>
          <dgm:chPref val="1"/>
        </dgm:presLayoutVars>
      </dgm:prSet>
      <dgm:spPr/>
      <dgm:t>
        <a:bodyPr/>
        <a:lstStyle/>
        <a:p>
          <a:endParaRPr lang="pt-BR"/>
        </a:p>
      </dgm:t>
    </dgm:pt>
    <dgm:pt modelId="{E72F4CBD-8FB5-4BE5-89A6-21A1014C1C6D}" type="pres">
      <dgm:prSet presAssocID="{4AC1D935-B0F8-42C9-A9C4-1AA43FD93100}" presName="sibTrans" presStyleLbl="sibTrans2D1" presStyleIdx="0" presStyleCnt="0"/>
      <dgm:spPr/>
      <dgm:t>
        <a:bodyPr/>
        <a:lstStyle/>
        <a:p>
          <a:endParaRPr lang="pt-BR"/>
        </a:p>
      </dgm:t>
    </dgm:pt>
    <dgm:pt modelId="{E3FD41EC-02E4-4AED-BE91-B14E850E99E3}" type="pres">
      <dgm:prSet presAssocID="{4BC85008-C460-48B8-97DB-AC79DA1F948F}" presName="compNode" presStyleCnt="0"/>
      <dgm:spPr/>
    </dgm:pt>
    <dgm:pt modelId="{D61DB348-517C-4490-B65A-F278987CF860}" type="pres">
      <dgm:prSet presAssocID="{4BC85008-C460-48B8-97DB-AC79DA1F948F}" presName="iconBgRect" presStyleLbl="bgShp" presStyleIdx="2" presStyleCnt="4"/>
      <dgm:spPr/>
    </dgm:pt>
    <dgm:pt modelId="{9E2D0EC2-F84D-4998-98C4-DB3E948B948B}" type="pres">
      <dgm:prSet presAssocID="{4BC85008-C460-48B8-97DB-AC79DA1F948F}"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uzzle"/>
        </a:ext>
      </dgm:extLst>
    </dgm:pt>
    <dgm:pt modelId="{5BF894CB-2BA0-437D-9E29-910430546130}" type="pres">
      <dgm:prSet presAssocID="{4BC85008-C460-48B8-97DB-AC79DA1F948F}" presName="spaceRect" presStyleCnt="0"/>
      <dgm:spPr/>
    </dgm:pt>
    <dgm:pt modelId="{918A11B2-DA11-4DCC-B942-C975E1449A57}" type="pres">
      <dgm:prSet presAssocID="{4BC85008-C460-48B8-97DB-AC79DA1F948F}" presName="textRect" presStyleLbl="revTx" presStyleIdx="2" presStyleCnt="4">
        <dgm:presLayoutVars>
          <dgm:chMax val="1"/>
          <dgm:chPref val="1"/>
        </dgm:presLayoutVars>
      </dgm:prSet>
      <dgm:spPr/>
      <dgm:t>
        <a:bodyPr/>
        <a:lstStyle/>
        <a:p>
          <a:endParaRPr lang="pt-BR"/>
        </a:p>
      </dgm:t>
    </dgm:pt>
    <dgm:pt modelId="{40BBCD26-A62F-417A-82E6-40AA6FCF0AF0}" type="pres">
      <dgm:prSet presAssocID="{77001ACE-1AC7-4F9D-A570-74440C716C60}" presName="sibTrans" presStyleLbl="sibTrans2D1" presStyleIdx="0" presStyleCnt="0"/>
      <dgm:spPr/>
      <dgm:t>
        <a:bodyPr/>
        <a:lstStyle/>
        <a:p>
          <a:endParaRPr lang="pt-BR"/>
        </a:p>
      </dgm:t>
    </dgm:pt>
    <dgm:pt modelId="{DC69FB6A-9C82-4951-B0A2-684F2F31A73E}" type="pres">
      <dgm:prSet presAssocID="{B25F7029-4C1B-4F49-9FA9-AB94E2D6301D}" presName="compNode" presStyleCnt="0"/>
      <dgm:spPr/>
    </dgm:pt>
    <dgm:pt modelId="{3D607FEA-28B7-4660-886C-19633B0E8E7D}" type="pres">
      <dgm:prSet presAssocID="{B25F7029-4C1B-4F49-9FA9-AB94E2D6301D}" presName="iconBgRect" presStyleLbl="bgShp" presStyleIdx="3" presStyleCnt="4"/>
      <dgm:spPr/>
    </dgm:pt>
    <dgm:pt modelId="{665C214A-8CCC-41B7-9A7F-537E7A38A92F}" type="pres">
      <dgm:prSet presAssocID="{B25F7029-4C1B-4F49-9FA9-AB94E2D6301D}"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am"/>
        </a:ext>
      </dgm:extLst>
    </dgm:pt>
    <dgm:pt modelId="{37E68ED3-FA1F-4AD9-A824-554653E57DF4}" type="pres">
      <dgm:prSet presAssocID="{B25F7029-4C1B-4F49-9FA9-AB94E2D6301D}" presName="spaceRect" presStyleCnt="0"/>
      <dgm:spPr/>
    </dgm:pt>
    <dgm:pt modelId="{E62F0462-57D6-440A-A137-050DEE15C3A0}" type="pres">
      <dgm:prSet presAssocID="{B25F7029-4C1B-4F49-9FA9-AB94E2D6301D}" presName="textRect" presStyleLbl="revTx" presStyleIdx="3" presStyleCnt="4">
        <dgm:presLayoutVars>
          <dgm:chMax val="1"/>
          <dgm:chPref val="1"/>
        </dgm:presLayoutVars>
      </dgm:prSet>
      <dgm:spPr/>
      <dgm:t>
        <a:bodyPr/>
        <a:lstStyle/>
        <a:p>
          <a:endParaRPr lang="pt-BR"/>
        </a:p>
      </dgm:t>
    </dgm:pt>
  </dgm:ptLst>
  <dgm:cxnLst>
    <dgm:cxn modelId="{B1F0E2DD-0123-4CA2-9684-D75804502D83}" srcId="{62308AB1-907E-452F-8200-148456212640}" destId="{FC6449B8-4C6C-4CF0-AF58-6DBBA7753B5B}" srcOrd="1" destOrd="0" parTransId="{9D9DCFAD-B761-40F6-BBEB-B4458C16C24E}" sibTransId="{4AC1D935-B0F8-42C9-A9C4-1AA43FD93100}"/>
    <dgm:cxn modelId="{B7CC6901-1D51-4CFF-85D1-F5EEE8E4DBA2}" type="presOf" srcId="{62308AB1-907E-452F-8200-148456212640}" destId="{13B6B512-387A-4AF2-B598-96248C64CB4F}" srcOrd="0" destOrd="0" presId="urn:microsoft.com/office/officeart/2018/2/layout/IconCircleList"/>
    <dgm:cxn modelId="{25C1B948-D8A3-42BC-B408-B643EB541714}" type="presOf" srcId="{4AC1D935-B0F8-42C9-A9C4-1AA43FD93100}" destId="{E72F4CBD-8FB5-4BE5-89A6-21A1014C1C6D}" srcOrd="0" destOrd="0" presId="urn:microsoft.com/office/officeart/2018/2/layout/IconCircleList"/>
    <dgm:cxn modelId="{7469F2BA-E8F9-4AC5-9885-7A86EBC45512}" type="presOf" srcId="{B25F7029-4C1B-4F49-9FA9-AB94E2D6301D}" destId="{E62F0462-57D6-440A-A137-050DEE15C3A0}" srcOrd="0" destOrd="0" presId="urn:microsoft.com/office/officeart/2018/2/layout/IconCircleList"/>
    <dgm:cxn modelId="{9CEFE851-D1B9-41D7-9C94-EC6DA35061FC}" type="presOf" srcId="{77001ACE-1AC7-4F9D-A570-74440C716C60}" destId="{40BBCD26-A62F-417A-82E6-40AA6FCF0AF0}" srcOrd="0" destOrd="0" presId="urn:microsoft.com/office/officeart/2018/2/layout/IconCircleList"/>
    <dgm:cxn modelId="{9E4CF812-486C-4E54-B675-3B2B41C55DD5}" type="presOf" srcId="{AC5E1ABC-2D44-4BDA-8ECA-DD6E781F8CED}" destId="{6E74C420-DD57-4DDE-9273-4D8745B90F83}" srcOrd="0" destOrd="0" presId="urn:microsoft.com/office/officeart/2018/2/layout/IconCircleList"/>
    <dgm:cxn modelId="{2FDA1684-018D-47B2-9B0B-DAA55AA42895}" srcId="{62308AB1-907E-452F-8200-148456212640}" destId="{AC5E1ABC-2D44-4BDA-8ECA-DD6E781F8CED}" srcOrd="0" destOrd="0" parTransId="{565F2B5B-E5F8-4952-8605-8380CE88F034}" sibTransId="{636F136E-A844-4686-8C08-E224C4B22D13}"/>
    <dgm:cxn modelId="{DAD6CA48-F176-46D2-B7A8-784DDDC90167}" srcId="{62308AB1-907E-452F-8200-148456212640}" destId="{B25F7029-4C1B-4F49-9FA9-AB94E2D6301D}" srcOrd="3" destOrd="0" parTransId="{7F78E04F-AB40-4101-AA5A-650C2F0D193E}" sibTransId="{206517EE-E3B6-4D0F-B508-F785B140830D}"/>
    <dgm:cxn modelId="{5CFE1383-6C25-4AB6-9AB4-1D1123928BE7}" type="presOf" srcId="{636F136E-A844-4686-8C08-E224C4B22D13}" destId="{0B0B8A8C-BA55-476F-9A9F-409892BEB946}" srcOrd="0" destOrd="0" presId="urn:microsoft.com/office/officeart/2018/2/layout/IconCircleList"/>
    <dgm:cxn modelId="{311A1795-6896-4B3F-A92E-D249DD39C879}" type="presOf" srcId="{4BC85008-C460-48B8-97DB-AC79DA1F948F}" destId="{918A11B2-DA11-4DCC-B942-C975E1449A57}" srcOrd="0" destOrd="0" presId="urn:microsoft.com/office/officeart/2018/2/layout/IconCircleList"/>
    <dgm:cxn modelId="{0F19B94D-9FC0-43B5-AD56-5B3152A19B8A}" srcId="{62308AB1-907E-452F-8200-148456212640}" destId="{4BC85008-C460-48B8-97DB-AC79DA1F948F}" srcOrd="2" destOrd="0" parTransId="{3739BEA6-8DE2-49D3-8F49-7649C8D6FCEF}" sibTransId="{77001ACE-1AC7-4F9D-A570-74440C716C60}"/>
    <dgm:cxn modelId="{195C9425-37AB-45C7-AA84-AB96B1A8CD9A}" type="presOf" srcId="{FC6449B8-4C6C-4CF0-AF58-6DBBA7753B5B}" destId="{FFDB8E01-FEAB-4224-B072-4A34A6190AB9}" srcOrd="0" destOrd="0" presId="urn:microsoft.com/office/officeart/2018/2/layout/IconCircleList"/>
    <dgm:cxn modelId="{0DECF27F-CAA2-4735-B168-DF0B1BEE9C7E}" type="presParOf" srcId="{13B6B512-387A-4AF2-B598-96248C64CB4F}" destId="{39A58EAF-ECB0-4A1B-95BB-35C5F008AF65}" srcOrd="0" destOrd="0" presId="urn:microsoft.com/office/officeart/2018/2/layout/IconCircleList"/>
    <dgm:cxn modelId="{1CDABA48-F12E-40BE-830D-81C8E14579B7}" type="presParOf" srcId="{39A58EAF-ECB0-4A1B-95BB-35C5F008AF65}" destId="{8D1C3ECD-28A6-4175-B8CC-835E556F6DC0}" srcOrd="0" destOrd="0" presId="urn:microsoft.com/office/officeart/2018/2/layout/IconCircleList"/>
    <dgm:cxn modelId="{2539A9A9-4590-4A77-8960-98A3E4C7E580}" type="presParOf" srcId="{8D1C3ECD-28A6-4175-B8CC-835E556F6DC0}" destId="{99D1F80D-DDB8-4F0E-8DE2-6F4563F683CF}" srcOrd="0" destOrd="0" presId="urn:microsoft.com/office/officeart/2018/2/layout/IconCircleList"/>
    <dgm:cxn modelId="{EF8AC189-D0B7-4FD7-900E-C7EEE8BDBF06}" type="presParOf" srcId="{8D1C3ECD-28A6-4175-B8CC-835E556F6DC0}" destId="{9D8F64AB-D60B-4088-994F-6F0EED2FB21B}" srcOrd="1" destOrd="0" presId="urn:microsoft.com/office/officeart/2018/2/layout/IconCircleList"/>
    <dgm:cxn modelId="{87EF8578-AC9E-4FE8-A60D-AC9CE62AC735}" type="presParOf" srcId="{8D1C3ECD-28A6-4175-B8CC-835E556F6DC0}" destId="{9603E9B9-1127-4838-BE05-E1180CBEE45C}" srcOrd="2" destOrd="0" presId="urn:microsoft.com/office/officeart/2018/2/layout/IconCircleList"/>
    <dgm:cxn modelId="{2EB97F31-F44C-481F-A0B2-9DA5A93B6122}" type="presParOf" srcId="{8D1C3ECD-28A6-4175-B8CC-835E556F6DC0}" destId="{6E74C420-DD57-4DDE-9273-4D8745B90F83}" srcOrd="3" destOrd="0" presId="urn:microsoft.com/office/officeart/2018/2/layout/IconCircleList"/>
    <dgm:cxn modelId="{66AE50D9-B9B3-4980-9607-0490FDDF6C8D}" type="presParOf" srcId="{39A58EAF-ECB0-4A1B-95BB-35C5F008AF65}" destId="{0B0B8A8C-BA55-476F-9A9F-409892BEB946}" srcOrd="1" destOrd="0" presId="urn:microsoft.com/office/officeart/2018/2/layout/IconCircleList"/>
    <dgm:cxn modelId="{523F3E3C-6489-4480-9A71-EC6FE5DBBD0E}" type="presParOf" srcId="{39A58EAF-ECB0-4A1B-95BB-35C5F008AF65}" destId="{C5B890B2-D502-41AA-93BB-E08894861E98}" srcOrd="2" destOrd="0" presId="urn:microsoft.com/office/officeart/2018/2/layout/IconCircleList"/>
    <dgm:cxn modelId="{089A774A-4AEE-4B47-9322-9730B41DD906}" type="presParOf" srcId="{C5B890B2-D502-41AA-93BB-E08894861E98}" destId="{17BD1426-8CA7-4815-BB2A-B1E2A659DA22}" srcOrd="0" destOrd="0" presId="urn:microsoft.com/office/officeart/2018/2/layout/IconCircleList"/>
    <dgm:cxn modelId="{106E0092-336F-4AA0-8770-9A6019BEBD42}" type="presParOf" srcId="{C5B890B2-D502-41AA-93BB-E08894861E98}" destId="{E1A41458-5D4B-4BA8-AD65-E9DBCE9997D0}" srcOrd="1" destOrd="0" presId="urn:microsoft.com/office/officeart/2018/2/layout/IconCircleList"/>
    <dgm:cxn modelId="{016964CC-5EF1-47E2-80F4-AC5E199FEC4A}" type="presParOf" srcId="{C5B890B2-D502-41AA-93BB-E08894861E98}" destId="{3FD8A317-BF95-4D0D-8916-8FBE0B5D586A}" srcOrd="2" destOrd="0" presId="urn:microsoft.com/office/officeart/2018/2/layout/IconCircleList"/>
    <dgm:cxn modelId="{DEDAC439-A12D-4A01-A61B-CDD020FE3957}" type="presParOf" srcId="{C5B890B2-D502-41AA-93BB-E08894861E98}" destId="{FFDB8E01-FEAB-4224-B072-4A34A6190AB9}" srcOrd="3" destOrd="0" presId="urn:microsoft.com/office/officeart/2018/2/layout/IconCircleList"/>
    <dgm:cxn modelId="{6DA47692-8C9C-469A-8FAC-E2BFF6ACB840}" type="presParOf" srcId="{39A58EAF-ECB0-4A1B-95BB-35C5F008AF65}" destId="{E72F4CBD-8FB5-4BE5-89A6-21A1014C1C6D}" srcOrd="3" destOrd="0" presId="urn:microsoft.com/office/officeart/2018/2/layout/IconCircleList"/>
    <dgm:cxn modelId="{2E68710E-01BF-4E78-89E0-5894A3CB4D51}" type="presParOf" srcId="{39A58EAF-ECB0-4A1B-95BB-35C5F008AF65}" destId="{E3FD41EC-02E4-4AED-BE91-B14E850E99E3}" srcOrd="4" destOrd="0" presId="urn:microsoft.com/office/officeart/2018/2/layout/IconCircleList"/>
    <dgm:cxn modelId="{4D5E9D07-DDE1-4FA9-AC04-AAEB4BDBF6B7}" type="presParOf" srcId="{E3FD41EC-02E4-4AED-BE91-B14E850E99E3}" destId="{D61DB348-517C-4490-B65A-F278987CF860}" srcOrd="0" destOrd="0" presId="urn:microsoft.com/office/officeart/2018/2/layout/IconCircleList"/>
    <dgm:cxn modelId="{B5D2E921-063E-451D-A7E1-303765AC2F3E}" type="presParOf" srcId="{E3FD41EC-02E4-4AED-BE91-B14E850E99E3}" destId="{9E2D0EC2-F84D-4998-98C4-DB3E948B948B}" srcOrd="1" destOrd="0" presId="urn:microsoft.com/office/officeart/2018/2/layout/IconCircleList"/>
    <dgm:cxn modelId="{D03DACEC-60A8-42D2-8E02-AB4EBA24C0F6}" type="presParOf" srcId="{E3FD41EC-02E4-4AED-BE91-B14E850E99E3}" destId="{5BF894CB-2BA0-437D-9E29-910430546130}" srcOrd="2" destOrd="0" presId="urn:microsoft.com/office/officeart/2018/2/layout/IconCircleList"/>
    <dgm:cxn modelId="{71502C96-2E70-4E43-8B0D-12A0204266DB}" type="presParOf" srcId="{E3FD41EC-02E4-4AED-BE91-B14E850E99E3}" destId="{918A11B2-DA11-4DCC-B942-C975E1449A57}" srcOrd="3" destOrd="0" presId="urn:microsoft.com/office/officeart/2018/2/layout/IconCircleList"/>
    <dgm:cxn modelId="{BB961F87-E1D8-49F3-8D13-0AF3C0CA5D88}" type="presParOf" srcId="{39A58EAF-ECB0-4A1B-95BB-35C5F008AF65}" destId="{40BBCD26-A62F-417A-82E6-40AA6FCF0AF0}" srcOrd="5" destOrd="0" presId="urn:microsoft.com/office/officeart/2018/2/layout/IconCircleList"/>
    <dgm:cxn modelId="{84889C04-4DDB-4596-B930-FCCC2164100B}" type="presParOf" srcId="{39A58EAF-ECB0-4A1B-95BB-35C5F008AF65}" destId="{DC69FB6A-9C82-4951-B0A2-684F2F31A73E}" srcOrd="6" destOrd="0" presId="urn:microsoft.com/office/officeart/2018/2/layout/IconCircleList"/>
    <dgm:cxn modelId="{60EF5BA7-AB5B-4967-8946-1CCAAE380939}" type="presParOf" srcId="{DC69FB6A-9C82-4951-B0A2-684F2F31A73E}" destId="{3D607FEA-28B7-4660-886C-19633B0E8E7D}" srcOrd="0" destOrd="0" presId="urn:microsoft.com/office/officeart/2018/2/layout/IconCircleList"/>
    <dgm:cxn modelId="{39B5F887-10BF-47FA-98C3-011597224050}" type="presParOf" srcId="{DC69FB6A-9C82-4951-B0A2-684F2F31A73E}" destId="{665C214A-8CCC-41B7-9A7F-537E7A38A92F}" srcOrd="1" destOrd="0" presId="urn:microsoft.com/office/officeart/2018/2/layout/IconCircleList"/>
    <dgm:cxn modelId="{D6341332-C2BF-4498-8C3E-F5916993305F}" type="presParOf" srcId="{DC69FB6A-9C82-4951-B0A2-684F2F31A73E}" destId="{37E68ED3-FA1F-4AD9-A824-554653E57DF4}" srcOrd="2" destOrd="0" presId="urn:microsoft.com/office/officeart/2018/2/layout/IconCircleList"/>
    <dgm:cxn modelId="{C8FCDC9E-C833-4F1A-8A37-7CD083C6EBBE}" type="presParOf" srcId="{DC69FB6A-9C82-4951-B0A2-684F2F31A73E}" destId="{E62F0462-57D6-440A-A137-050DEE15C3A0}"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A9AFEE-FE8E-453D-A055-6EC1D2E98242}" type="doc">
      <dgm:prSet loTypeId="urn:microsoft.com/office/officeart/2016/7/layout/LinearArrowProcessNumbered" loCatId="process" qsTypeId="urn:microsoft.com/office/officeart/2005/8/quickstyle/simple2" qsCatId="simple" csTypeId="urn:microsoft.com/office/officeart/2005/8/colors/colorful2" csCatId="colorful"/>
      <dgm:spPr/>
      <dgm:t>
        <a:bodyPr/>
        <a:lstStyle/>
        <a:p>
          <a:endParaRPr lang="en-US"/>
        </a:p>
      </dgm:t>
    </dgm:pt>
    <dgm:pt modelId="{56B0F3CA-64BD-4910-ABA0-331F53654309}">
      <dgm:prSet/>
      <dgm:spPr/>
      <dgm:t>
        <a:bodyPr/>
        <a:lstStyle/>
        <a:p>
          <a:r>
            <a:rPr lang="pt-BR"/>
            <a:t>IOF</a:t>
          </a:r>
          <a:endParaRPr lang="en-US"/>
        </a:p>
      </dgm:t>
    </dgm:pt>
    <dgm:pt modelId="{2355FAD8-F119-4106-8912-60AF18AB7D57}" type="parTrans" cxnId="{DA51F6DC-773B-42D1-8061-CE9C18E0CBFA}">
      <dgm:prSet/>
      <dgm:spPr/>
      <dgm:t>
        <a:bodyPr/>
        <a:lstStyle/>
        <a:p>
          <a:endParaRPr lang="en-US"/>
        </a:p>
      </dgm:t>
    </dgm:pt>
    <dgm:pt modelId="{910C8141-C224-4ACC-B485-6D35DB948CDC}" type="sibTrans" cxnId="{DA51F6DC-773B-42D1-8061-CE9C18E0CBFA}">
      <dgm:prSet phldrT="1"/>
      <dgm:spPr/>
      <dgm:t>
        <a:bodyPr/>
        <a:lstStyle/>
        <a:p>
          <a:r>
            <a:rPr lang="en-US"/>
            <a:t>1</a:t>
          </a:r>
        </a:p>
      </dgm:t>
    </dgm:pt>
    <dgm:pt modelId="{172FFBC9-49A4-49F2-97C8-AD389B487E8C}">
      <dgm:prSet/>
      <dgm:spPr/>
      <dgm:t>
        <a:bodyPr/>
        <a:lstStyle/>
        <a:p>
          <a:r>
            <a:rPr lang="pt-BR"/>
            <a:t>Imposto sobre Importação de Produtos Estrangeiros - II</a:t>
          </a:r>
          <a:endParaRPr lang="en-US"/>
        </a:p>
      </dgm:t>
    </dgm:pt>
    <dgm:pt modelId="{1DE2C22C-4732-4EAA-A454-562569CB9DD9}" type="parTrans" cxnId="{C96101D6-3973-4489-A2E5-5E0382743EA9}">
      <dgm:prSet/>
      <dgm:spPr/>
      <dgm:t>
        <a:bodyPr/>
        <a:lstStyle/>
        <a:p>
          <a:endParaRPr lang="en-US"/>
        </a:p>
      </dgm:t>
    </dgm:pt>
    <dgm:pt modelId="{C451CB3E-9D6D-4F1D-9FE9-46E7D59C46AE}" type="sibTrans" cxnId="{C96101D6-3973-4489-A2E5-5E0382743EA9}">
      <dgm:prSet phldrT="2"/>
      <dgm:spPr/>
      <dgm:t>
        <a:bodyPr/>
        <a:lstStyle/>
        <a:p>
          <a:r>
            <a:rPr lang="en-US"/>
            <a:t>2</a:t>
          </a:r>
        </a:p>
      </dgm:t>
    </dgm:pt>
    <dgm:pt modelId="{43A20403-E414-4D56-94DE-6815B32AA15F}">
      <dgm:prSet/>
      <dgm:spPr/>
      <dgm:t>
        <a:bodyPr/>
        <a:lstStyle/>
        <a:p>
          <a:r>
            <a:rPr lang="pt-BR"/>
            <a:t>Imposto de Renda sobre pagamentos ou créditos a pessoas físicas, receita financeira e ganhos de capital</a:t>
          </a:r>
          <a:endParaRPr lang="en-US"/>
        </a:p>
      </dgm:t>
    </dgm:pt>
    <dgm:pt modelId="{A796B7D0-D569-4BC6-BE51-C680C86771BD}" type="parTrans" cxnId="{FB0576D0-08B3-4D0E-BA3C-F4951DDFA488}">
      <dgm:prSet/>
      <dgm:spPr/>
      <dgm:t>
        <a:bodyPr/>
        <a:lstStyle/>
        <a:p>
          <a:endParaRPr lang="en-US"/>
        </a:p>
      </dgm:t>
    </dgm:pt>
    <dgm:pt modelId="{D4E50597-651D-4D47-8E75-96B7097AB39A}" type="sibTrans" cxnId="{FB0576D0-08B3-4D0E-BA3C-F4951DDFA488}">
      <dgm:prSet phldrT="3"/>
      <dgm:spPr/>
      <dgm:t>
        <a:bodyPr/>
        <a:lstStyle/>
        <a:p>
          <a:r>
            <a:rPr lang="en-US"/>
            <a:t>3</a:t>
          </a:r>
        </a:p>
      </dgm:t>
    </dgm:pt>
    <dgm:pt modelId="{E4CB9B8F-3F73-41E3-9C4E-D7FAF24AD5EC}">
      <dgm:prSet/>
      <dgm:spPr/>
      <dgm:t>
        <a:bodyPr/>
        <a:lstStyle/>
        <a:p>
          <a:r>
            <a:rPr lang="pt-BR"/>
            <a:t>Imposto sobre a Propriedade Territorial Rural – ITR</a:t>
          </a:r>
          <a:endParaRPr lang="en-US"/>
        </a:p>
      </dgm:t>
    </dgm:pt>
    <dgm:pt modelId="{B794893C-6C17-4A79-B1FC-DB7BBA1C0D18}" type="parTrans" cxnId="{3D97CC1F-D74C-4EB7-8B04-9D762382D5E2}">
      <dgm:prSet/>
      <dgm:spPr/>
      <dgm:t>
        <a:bodyPr/>
        <a:lstStyle/>
        <a:p>
          <a:endParaRPr lang="en-US"/>
        </a:p>
      </dgm:t>
    </dgm:pt>
    <dgm:pt modelId="{E5C28B52-6721-455B-B250-EEADB7207323}" type="sibTrans" cxnId="{3D97CC1F-D74C-4EB7-8B04-9D762382D5E2}">
      <dgm:prSet phldrT="4"/>
      <dgm:spPr/>
      <dgm:t>
        <a:bodyPr/>
        <a:lstStyle/>
        <a:p>
          <a:r>
            <a:rPr lang="en-US"/>
            <a:t>4</a:t>
          </a:r>
        </a:p>
      </dgm:t>
    </dgm:pt>
    <dgm:pt modelId="{31FCCF51-57CE-4B0E-BEE8-1A7F3346E65B}">
      <dgm:prSet/>
      <dgm:spPr/>
      <dgm:t>
        <a:bodyPr/>
        <a:lstStyle/>
        <a:p>
          <a:r>
            <a:rPr lang="pt-BR"/>
            <a:t>Contribuição para o Fundo de Garantia do Tempo de Serviço - FGTS</a:t>
          </a:r>
          <a:endParaRPr lang="en-US"/>
        </a:p>
      </dgm:t>
    </dgm:pt>
    <dgm:pt modelId="{D3DBADCC-F381-48CF-9245-04B98EC4D6AE}" type="parTrans" cxnId="{B5FA730A-2EBD-4129-93D2-E037A798F6CA}">
      <dgm:prSet/>
      <dgm:spPr/>
      <dgm:t>
        <a:bodyPr/>
        <a:lstStyle/>
        <a:p>
          <a:endParaRPr lang="en-US"/>
        </a:p>
      </dgm:t>
    </dgm:pt>
    <dgm:pt modelId="{5F8303F2-935C-4E70-A342-5469B7D35727}" type="sibTrans" cxnId="{B5FA730A-2EBD-4129-93D2-E037A798F6CA}">
      <dgm:prSet phldrT="5"/>
      <dgm:spPr/>
      <dgm:t>
        <a:bodyPr/>
        <a:lstStyle/>
        <a:p>
          <a:r>
            <a:rPr lang="en-US"/>
            <a:t>5</a:t>
          </a:r>
        </a:p>
      </dgm:t>
    </dgm:pt>
    <dgm:pt modelId="{0627FB09-6BEE-49AF-AAC1-24EE8E11E1B0}">
      <dgm:prSet/>
      <dgm:spPr/>
      <dgm:t>
        <a:bodyPr/>
        <a:lstStyle/>
        <a:p>
          <a:r>
            <a:rPr lang="pt-BR"/>
            <a:t>Contribuição para a Seguridade Social, relativa ao empregado e empresário</a:t>
          </a:r>
          <a:endParaRPr lang="en-US"/>
        </a:p>
      </dgm:t>
    </dgm:pt>
    <dgm:pt modelId="{5BE2F882-FB24-4433-8413-6179517B7AE3}" type="parTrans" cxnId="{78A7CB81-AA48-4513-8F71-828FE2DBC563}">
      <dgm:prSet/>
      <dgm:spPr/>
      <dgm:t>
        <a:bodyPr/>
        <a:lstStyle/>
        <a:p>
          <a:endParaRPr lang="en-US"/>
        </a:p>
      </dgm:t>
    </dgm:pt>
    <dgm:pt modelId="{8AD42D3D-B4FF-4772-A0CD-D3010D60DAF5}" type="sibTrans" cxnId="{78A7CB81-AA48-4513-8F71-828FE2DBC563}">
      <dgm:prSet phldrT="6"/>
      <dgm:spPr/>
      <dgm:t>
        <a:bodyPr/>
        <a:lstStyle/>
        <a:p>
          <a:r>
            <a:rPr lang="en-US"/>
            <a:t>6</a:t>
          </a:r>
        </a:p>
      </dgm:t>
    </dgm:pt>
    <dgm:pt modelId="{F34903F0-D4AB-4F31-87FF-EEB626C1663D}">
      <dgm:prSet/>
      <dgm:spPr/>
      <dgm:t>
        <a:bodyPr/>
        <a:lstStyle/>
        <a:p>
          <a:r>
            <a:rPr lang="pt-BR"/>
            <a:t>ICMS substituição tributária, antecipação e importação</a:t>
          </a:r>
          <a:endParaRPr lang="en-US"/>
        </a:p>
      </dgm:t>
    </dgm:pt>
    <dgm:pt modelId="{2D44F09A-A90E-4162-A315-825AACE6079D}" type="parTrans" cxnId="{D4940E03-FD12-4952-9FD1-F5C12621D33C}">
      <dgm:prSet/>
      <dgm:spPr/>
      <dgm:t>
        <a:bodyPr/>
        <a:lstStyle/>
        <a:p>
          <a:endParaRPr lang="en-US"/>
        </a:p>
      </dgm:t>
    </dgm:pt>
    <dgm:pt modelId="{4EB07619-926C-4576-9249-9F55469DCC9E}" type="sibTrans" cxnId="{D4940E03-FD12-4952-9FD1-F5C12621D33C}">
      <dgm:prSet phldrT="7"/>
      <dgm:spPr/>
      <dgm:t>
        <a:bodyPr/>
        <a:lstStyle/>
        <a:p>
          <a:r>
            <a:rPr lang="en-US"/>
            <a:t>7</a:t>
          </a:r>
        </a:p>
      </dgm:t>
    </dgm:pt>
    <dgm:pt modelId="{6F1B0306-38DF-40C9-BA37-9EDA73BE4E06}">
      <dgm:prSet/>
      <dgm:spPr/>
      <dgm:t>
        <a:bodyPr/>
        <a:lstStyle/>
        <a:p>
          <a:r>
            <a:rPr lang="pt-BR"/>
            <a:t>ISS substituição tributária e importação</a:t>
          </a:r>
          <a:endParaRPr lang="en-US"/>
        </a:p>
      </dgm:t>
    </dgm:pt>
    <dgm:pt modelId="{376565BC-214D-4534-B30D-93469F8C3E42}" type="parTrans" cxnId="{CE3E0728-F515-4479-B187-78B52169AEBE}">
      <dgm:prSet/>
      <dgm:spPr/>
      <dgm:t>
        <a:bodyPr/>
        <a:lstStyle/>
        <a:p>
          <a:endParaRPr lang="en-US"/>
        </a:p>
      </dgm:t>
    </dgm:pt>
    <dgm:pt modelId="{DA319D44-1815-42BE-A6C8-C76B87427191}" type="sibTrans" cxnId="{CE3E0728-F515-4479-B187-78B52169AEBE}">
      <dgm:prSet phldrT="8"/>
      <dgm:spPr/>
      <dgm:t>
        <a:bodyPr/>
        <a:lstStyle/>
        <a:p>
          <a:r>
            <a:rPr lang="en-US"/>
            <a:t>8</a:t>
          </a:r>
        </a:p>
      </dgm:t>
    </dgm:pt>
    <dgm:pt modelId="{D31EFFCE-682A-4D8A-B365-AE60F96BD502}" type="pres">
      <dgm:prSet presAssocID="{F9A9AFEE-FE8E-453D-A055-6EC1D2E98242}" presName="linearFlow" presStyleCnt="0">
        <dgm:presLayoutVars>
          <dgm:dir/>
          <dgm:animLvl val="lvl"/>
          <dgm:resizeHandles val="exact"/>
        </dgm:presLayoutVars>
      </dgm:prSet>
      <dgm:spPr/>
      <dgm:t>
        <a:bodyPr/>
        <a:lstStyle/>
        <a:p>
          <a:endParaRPr lang="pt-BR"/>
        </a:p>
      </dgm:t>
    </dgm:pt>
    <dgm:pt modelId="{8F3D4126-6196-422A-AF04-68EC94B2E714}" type="pres">
      <dgm:prSet presAssocID="{56B0F3CA-64BD-4910-ABA0-331F53654309}" presName="compositeNode" presStyleCnt="0"/>
      <dgm:spPr/>
    </dgm:pt>
    <dgm:pt modelId="{E5F4B7F2-19F7-48B3-8464-752E4546F982}" type="pres">
      <dgm:prSet presAssocID="{56B0F3CA-64BD-4910-ABA0-331F53654309}" presName="parTx" presStyleLbl="node1" presStyleIdx="0" presStyleCnt="0">
        <dgm:presLayoutVars>
          <dgm:chMax val="0"/>
          <dgm:chPref val="0"/>
          <dgm:bulletEnabled val="1"/>
        </dgm:presLayoutVars>
      </dgm:prSet>
      <dgm:spPr/>
    </dgm:pt>
    <dgm:pt modelId="{1E551324-3F46-4122-9086-2C7FFA270AC1}" type="pres">
      <dgm:prSet presAssocID="{56B0F3CA-64BD-4910-ABA0-331F53654309}" presName="parSh" presStyleCnt="0"/>
      <dgm:spPr/>
    </dgm:pt>
    <dgm:pt modelId="{3883E332-B617-4FDC-BEFE-9D70E19BEBB4}" type="pres">
      <dgm:prSet presAssocID="{56B0F3CA-64BD-4910-ABA0-331F53654309}" presName="lineNode" presStyleLbl="alignAccFollowNode1" presStyleIdx="0" presStyleCnt="24"/>
      <dgm:spPr/>
    </dgm:pt>
    <dgm:pt modelId="{12F9E781-94D9-4A7C-9D9F-B5D8D5AA6FBD}" type="pres">
      <dgm:prSet presAssocID="{56B0F3CA-64BD-4910-ABA0-331F53654309}" presName="lineArrowNode" presStyleLbl="alignAccFollowNode1" presStyleIdx="1" presStyleCnt="24"/>
      <dgm:spPr/>
    </dgm:pt>
    <dgm:pt modelId="{375136C0-8ED0-42B5-9E1D-B70982D4BF29}" type="pres">
      <dgm:prSet presAssocID="{910C8141-C224-4ACC-B485-6D35DB948CDC}" presName="sibTransNodeCircle" presStyleLbl="alignNode1" presStyleIdx="0" presStyleCnt="8">
        <dgm:presLayoutVars>
          <dgm:chMax val="0"/>
          <dgm:bulletEnabled/>
        </dgm:presLayoutVars>
      </dgm:prSet>
      <dgm:spPr/>
      <dgm:t>
        <a:bodyPr/>
        <a:lstStyle/>
        <a:p>
          <a:endParaRPr lang="pt-BR"/>
        </a:p>
      </dgm:t>
    </dgm:pt>
    <dgm:pt modelId="{10E90205-0F9C-4E65-ABBA-33DD0B3CFFD7}" type="pres">
      <dgm:prSet presAssocID="{910C8141-C224-4ACC-B485-6D35DB948CDC}" presName="spacerBetweenCircleAndCallout" presStyleCnt="0">
        <dgm:presLayoutVars/>
      </dgm:prSet>
      <dgm:spPr/>
    </dgm:pt>
    <dgm:pt modelId="{27D28272-446A-4A47-ACAD-32125A1FA66B}" type="pres">
      <dgm:prSet presAssocID="{56B0F3CA-64BD-4910-ABA0-331F53654309}" presName="nodeText" presStyleLbl="alignAccFollowNode1" presStyleIdx="2" presStyleCnt="24">
        <dgm:presLayoutVars>
          <dgm:bulletEnabled val="1"/>
        </dgm:presLayoutVars>
      </dgm:prSet>
      <dgm:spPr/>
      <dgm:t>
        <a:bodyPr/>
        <a:lstStyle/>
        <a:p>
          <a:endParaRPr lang="pt-BR"/>
        </a:p>
      </dgm:t>
    </dgm:pt>
    <dgm:pt modelId="{51D7B938-6411-49F8-8BBE-140E95C0F1F1}" type="pres">
      <dgm:prSet presAssocID="{910C8141-C224-4ACC-B485-6D35DB948CDC}" presName="sibTransComposite" presStyleCnt="0"/>
      <dgm:spPr/>
    </dgm:pt>
    <dgm:pt modelId="{04523FB5-08A4-4529-B1D5-E56A5A498D4F}" type="pres">
      <dgm:prSet presAssocID="{172FFBC9-49A4-49F2-97C8-AD389B487E8C}" presName="compositeNode" presStyleCnt="0"/>
      <dgm:spPr/>
    </dgm:pt>
    <dgm:pt modelId="{5E6B0E1C-ED10-4CDE-998A-0B46C4FFB292}" type="pres">
      <dgm:prSet presAssocID="{172FFBC9-49A4-49F2-97C8-AD389B487E8C}" presName="parTx" presStyleLbl="node1" presStyleIdx="0" presStyleCnt="0">
        <dgm:presLayoutVars>
          <dgm:chMax val="0"/>
          <dgm:chPref val="0"/>
          <dgm:bulletEnabled val="1"/>
        </dgm:presLayoutVars>
      </dgm:prSet>
      <dgm:spPr/>
    </dgm:pt>
    <dgm:pt modelId="{7F87F2A6-DF61-4E7D-91E6-2A4508C2A0D6}" type="pres">
      <dgm:prSet presAssocID="{172FFBC9-49A4-49F2-97C8-AD389B487E8C}" presName="parSh" presStyleCnt="0"/>
      <dgm:spPr/>
    </dgm:pt>
    <dgm:pt modelId="{6CF7E8EB-16D8-4D32-B5E1-1F6F4F1CC800}" type="pres">
      <dgm:prSet presAssocID="{172FFBC9-49A4-49F2-97C8-AD389B487E8C}" presName="lineNode" presStyleLbl="alignAccFollowNode1" presStyleIdx="3" presStyleCnt="24"/>
      <dgm:spPr/>
    </dgm:pt>
    <dgm:pt modelId="{006C1691-3FC8-4308-AD24-221F20418CE1}" type="pres">
      <dgm:prSet presAssocID="{172FFBC9-49A4-49F2-97C8-AD389B487E8C}" presName="lineArrowNode" presStyleLbl="alignAccFollowNode1" presStyleIdx="4" presStyleCnt="24"/>
      <dgm:spPr/>
    </dgm:pt>
    <dgm:pt modelId="{1835708C-7F22-40CF-8977-D2265EB27F54}" type="pres">
      <dgm:prSet presAssocID="{C451CB3E-9D6D-4F1D-9FE9-46E7D59C46AE}" presName="sibTransNodeCircle" presStyleLbl="alignNode1" presStyleIdx="1" presStyleCnt="8">
        <dgm:presLayoutVars>
          <dgm:chMax val="0"/>
          <dgm:bulletEnabled/>
        </dgm:presLayoutVars>
      </dgm:prSet>
      <dgm:spPr/>
      <dgm:t>
        <a:bodyPr/>
        <a:lstStyle/>
        <a:p>
          <a:endParaRPr lang="pt-BR"/>
        </a:p>
      </dgm:t>
    </dgm:pt>
    <dgm:pt modelId="{5060F8ED-8487-4079-82AA-9F43A7A62973}" type="pres">
      <dgm:prSet presAssocID="{C451CB3E-9D6D-4F1D-9FE9-46E7D59C46AE}" presName="spacerBetweenCircleAndCallout" presStyleCnt="0">
        <dgm:presLayoutVars/>
      </dgm:prSet>
      <dgm:spPr/>
    </dgm:pt>
    <dgm:pt modelId="{31FD2E31-0F92-4F79-A4A6-D0CE46063875}" type="pres">
      <dgm:prSet presAssocID="{172FFBC9-49A4-49F2-97C8-AD389B487E8C}" presName="nodeText" presStyleLbl="alignAccFollowNode1" presStyleIdx="5" presStyleCnt="24">
        <dgm:presLayoutVars>
          <dgm:bulletEnabled val="1"/>
        </dgm:presLayoutVars>
      </dgm:prSet>
      <dgm:spPr/>
      <dgm:t>
        <a:bodyPr/>
        <a:lstStyle/>
        <a:p>
          <a:endParaRPr lang="pt-BR"/>
        </a:p>
      </dgm:t>
    </dgm:pt>
    <dgm:pt modelId="{AF503FC5-1E23-4754-A96F-4AC18A7B3F48}" type="pres">
      <dgm:prSet presAssocID="{C451CB3E-9D6D-4F1D-9FE9-46E7D59C46AE}" presName="sibTransComposite" presStyleCnt="0"/>
      <dgm:spPr/>
    </dgm:pt>
    <dgm:pt modelId="{53E3E354-BE95-4595-B0F9-BA9BC334FEE0}" type="pres">
      <dgm:prSet presAssocID="{43A20403-E414-4D56-94DE-6815B32AA15F}" presName="compositeNode" presStyleCnt="0"/>
      <dgm:spPr/>
    </dgm:pt>
    <dgm:pt modelId="{CDA373B8-3C38-4374-A1F2-DB88BDDDFBFA}" type="pres">
      <dgm:prSet presAssocID="{43A20403-E414-4D56-94DE-6815B32AA15F}" presName="parTx" presStyleLbl="node1" presStyleIdx="0" presStyleCnt="0">
        <dgm:presLayoutVars>
          <dgm:chMax val="0"/>
          <dgm:chPref val="0"/>
          <dgm:bulletEnabled val="1"/>
        </dgm:presLayoutVars>
      </dgm:prSet>
      <dgm:spPr/>
    </dgm:pt>
    <dgm:pt modelId="{98328473-6703-4047-B78D-374206070F48}" type="pres">
      <dgm:prSet presAssocID="{43A20403-E414-4D56-94DE-6815B32AA15F}" presName="parSh" presStyleCnt="0"/>
      <dgm:spPr/>
    </dgm:pt>
    <dgm:pt modelId="{8D2BD805-A757-47B5-8EF9-F67C1430C820}" type="pres">
      <dgm:prSet presAssocID="{43A20403-E414-4D56-94DE-6815B32AA15F}" presName="lineNode" presStyleLbl="alignAccFollowNode1" presStyleIdx="6" presStyleCnt="24"/>
      <dgm:spPr/>
    </dgm:pt>
    <dgm:pt modelId="{469BF16A-3651-461E-A75F-04C1C1218541}" type="pres">
      <dgm:prSet presAssocID="{43A20403-E414-4D56-94DE-6815B32AA15F}" presName="lineArrowNode" presStyleLbl="alignAccFollowNode1" presStyleIdx="7" presStyleCnt="24"/>
      <dgm:spPr/>
    </dgm:pt>
    <dgm:pt modelId="{CCC6CC66-4EA9-4013-89BD-DBDE1C23F84B}" type="pres">
      <dgm:prSet presAssocID="{D4E50597-651D-4D47-8E75-96B7097AB39A}" presName="sibTransNodeCircle" presStyleLbl="alignNode1" presStyleIdx="2" presStyleCnt="8">
        <dgm:presLayoutVars>
          <dgm:chMax val="0"/>
          <dgm:bulletEnabled/>
        </dgm:presLayoutVars>
      </dgm:prSet>
      <dgm:spPr/>
      <dgm:t>
        <a:bodyPr/>
        <a:lstStyle/>
        <a:p>
          <a:endParaRPr lang="pt-BR"/>
        </a:p>
      </dgm:t>
    </dgm:pt>
    <dgm:pt modelId="{C5FA7A73-430C-4506-B534-C2E521C377EB}" type="pres">
      <dgm:prSet presAssocID="{D4E50597-651D-4D47-8E75-96B7097AB39A}" presName="spacerBetweenCircleAndCallout" presStyleCnt="0">
        <dgm:presLayoutVars/>
      </dgm:prSet>
      <dgm:spPr/>
    </dgm:pt>
    <dgm:pt modelId="{2B357A4D-B443-4A08-9CB7-083ED850F5A1}" type="pres">
      <dgm:prSet presAssocID="{43A20403-E414-4D56-94DE-6815B32AA15F}" presName="nodeText" presStyleLbl="alignAccFollowNode1" presStyleIdx="8" presStyleCnt="24">
        <dgm:presLayoutVars>
          <dgm:bulletEnabled val="1"/>
        </dgm:presLayoutVars>
      </dgm:prSet>
      <dgm:spPr/>
      <dgm:t>
        <a:bodyPr/>
        <a:lstStyle/>
        <a:p>
          <a:endParaRPr lang="pt-BR"/>
        </a:p>
      </dgm:t>
    </dgm:pt>
    <dgm:pt modelId="{18882CF4-E00E-419F-83AE-D2DD099F8E04}" type="pres">
      <dgm:prSet presAssocID="{D4E50597-651D-4D47-8E75-96B7097AB39A}" presName="sibTransComposite" presStyleCnt="0"/>
      <dgm:spPr/>
    </dgm:pt>
    <dgm:pt modelId="{C5B3D299-D488-46C0-84DD-C459CAD41EE7}" type="pres">
      <dgm:prSet presAssocID="{E4CB9B8F-3F73-41E3-9C4E-D7FAF24AD5EC}" presName="compositeNode" presStyleCnt="0"/>
      <dgm:spPr/>
    </dgm:pt>
    <dgm:pt modelId="{31923E2C-A5ED-4E19-8717-0E50789268ED}" type="pres">
      <dgm:prSet presAssocID="{E4CB9B8F-3F73-41E3-9C4E-D7FAF24AD5EC}" presName="parTx" presStyleLbl="node1" presStyleIdx="0" presStyleCnt="0">
        <dgm:presLayoutVars>
          <dgm:chMax val="0"/>
          <dgm:chPref val="0"/>
          <dgm:bulletEnabled val="1"/>
        </dgm:presLayoutVars>
      </dgm:prSet>
      <dgm:spPr/>
    </dgm:pt>
    <dgm:pt modelId="{06279D93-7D1C-4259-AF6D-97FD0FF3588F}" type="pres">
      <dgm:prSet presAssocID="{E4CB9B8F-3F73-41E3-9C4E-D7FAF24AD5EC}" presName="parSh" presStyleCnt="0"/>
      <dgm:spPr/>
    </dgm:pt>
    <dgm:pt modelId="{05E7E3F1-8BA7-40FE-AC9B-D9384CC83638}" type="pres">
      <dgm:prSet presAssocID="{E4CB9B8F-3F73-41E3-9C4E-D7FAF24AD5EC}" presName="lineNode" presStyleLbl="alignAccFollowNode1" presStyleIdx="9" presStyleCnt="24"/>
      <dgm:spPr/>
    </dgm:pt>
    <dgm:pt modelId="{5BF1BACE-0BDA-40A7-AD95-1B54DEFE510B}" type="pres">
      <dgm:prSet presAssocID="{E4CB9B8F-3F73-41E3-9C4E-D7FAF24AD5EC}" presName="lineArrowNode" presStyleLbl="alignAccFollowNode1" presStyleIdx="10" presStyleCnt="24"/>
      <dgm:spPr/>
    </dgm:pt>
    <dgm:pt modelId="{8DDE9D79-AB6B-4D92-BD8C-6CE8F173A755}" type="pres">
      <dgm:prSet presAssocID="{E5C28B52-6721-455B-B250-EEADB7207323}" presName="sibTransNodeCircle" presStyleLbl="alignNode1" presStyleIdx="3" presStyleCnt="8">
        <dgm:presLayoutVars>
          <dgm:chMax val="0"/>
          <dgm:bulletEnabled/>
        </dgm:presLayoutVars>
      </dgm:prSet>
      <dgm:spPr/>
      <dgm:t>
        <a:bodyPr/>
        <a:lstStyle/>
        <a:p>
          <a:endParaRPr lang="pt-BR"/>
        </a:p>
      </dgm:t>
    </dgm:pt>
    <dgm:pt modelId="{28A101D9-7D92-42E6-A049-F5B0A6748518}" type="pres">
      <dgm:prSet presAssocID="{E5C28B52-6721-455B-B250-EEADB7207323}" presName="spacerBetweenCircleAndCallout" presStyleCnt="0">
        <dgm:presLayoutVars/>
      </dgm:prSet>
      <dgm:spPr/>
    </dgm:pt>
    <dgm:pt modelId="{44E9A2CA-C679-4828-A20E-78F4A80C47FC}" type="pres">
      <dgm:prSet presAssocID="{E4CB9B8F-3F73-41E3-9C4E-D7FAF24AD5EC}" presName="nodeText" presStyleLbl="alignAccFollowNode1" presStyleIdx="11" presStyleCnt="24">
        <dgm:presLayoutVars>
          <dgm:bulletEnabled val="1"/>
        </dgm:presLayoutVars>
      </dgm:prSet>
      <dgm:spPr/>
      <dgm:t>
        <a:bodyPr/>
        <a:lstStyle/>
        <a:p>
          <a:endParaRPr lang="pt-BR"/>
        </a:p>
      </dgm:t>
    </dgm:pt>
    <dgm:pt modelId="{9916054E-194A-4A72-BD57-34BCA52AF175}" type="pres">
      <dgm:prSet presAssocID="{E5C28B52-6721-455B-B250-EEADB7207323}" presName="sibTransComposite" presStyleCnt="0"/>
      <dgm:spPr/>
    </dgm:pt>
    <dgm:pt modelId="{FED16FC2-294A-4941-8384-7B3AC1ECB614}" type="pres">
      <dgm:prSet presAssocID="{31FCCF51-57CE-4B0E-BEE8-1A7F3346E65B}" presName="compositeNode" presStyleCnt="0"/>
      <dgm:spPr/>
    </dgm:pt>
    <dgm:pt modelId="{41A53DD4-750F-4CAB-BBED-0037FC1D1A23}" type="pres">
      <dgm:prSet presAssocID="{31FCCF51-57CE-4B0E-BEE8-1A7F3346E65B}" presName="parTx" presStyleLbl="node1" presStyleIdx="0" presStyleCnt="0">
        <dgm:presLayoutVars>
          <dgm:chMax val="0"/>
          <dgm:chPref val="0"/>
          <dgm:bulletEnabled val="1"/>
        </dgm:presLayoutVars>
      </dgm:prSet>
      <dgm:spPr/>
    </dgm:pt>
    <dgm:pt modelId="{F1022FC4-2DDC-4C8D-8F84-40B5D30D8F9C}" type="pres">
      <dgm:prSet presAssocID="{31FCCF51-57CE-4B0E-BEE8-1A7F3346E65B}" presName="parSh" presStyleCnt="0"/>
      <dgm:spPr/>
    </dgm:pt>
    <dgm:pt modelId="{307AD387-FF0D-4C8C-B820-9DC4BA8C3132}" type="pres">
      <dgm:prSet presAssocID="{31FCCF51-57CE-4B0E-BEE8-1A7F3346E65B}" presName="lineNode" presStyleLbl="alignAccFollowNode1" presStyleIdx="12" presStyleCnt="24"/>
      <dgm:spPr/>
    </dgm:pt>
    <dgm:pt modelId="{2308A9E6-EE3E-414D-9E76-8673298568BE}" type="pres">
      <dgm:prSet presAssocID="{31FCCF51-57CE-4B0E-BEE8-1A7F3346E65B}" presName="lineArrowNode" presStyleLbl="alignAccFollowNode1" presStyleIdx="13" presStyleCnt="24"/>
      <dgm:spPr/>
    </dgm:pt>
    <dgm:pt modelId="{69420773-D3D9-461E-81F3-0A5B882396A6}" type="pres">
      <dgm:prSet presAssocID="{5F8303F2-935C-4E70-A342-5469B7D35727}" presName="sibTransNodeCircle" presStyleLbl="alignNode1" presStyleIdx="4" presStyleCnt="8">
        <dgm:presLayoutVars>
          <dgm:chMax val="0"/>
          <dgm:bulletEnabled/>
        </dgm:presLayoutVars>
      </dgm:prSet>
      <dgm:spPr/>
      <dgm:t>
        <a:bodyPr/>
        <a:lstStyle/>
        <a:p>
          <a:endParaRPr lang="pt-BR"/>
        </a:p>
      </dgm:t>
    </dgm:pt>
    <dgm:pt modelId="{5EC083E8-F101-4B8E-9667-DAF025EDC838}" type="pres">
      <dgm:prSet presAssocID="{5F8303F2-935C-4E70-A342-5469B7D35727}" presName="spacerBetweenCircleAndCallout" presStyleCnt="0">
        <dgm:presLayoutVars/>
      </dgm:prSet>
      <dgm:spPr/>
    </dgm:pt>
    <dgm:pt modelId="{7B66690C-030F-4B97-AF91-7C6A304A0026}" type="pres">
      <dgm:prSet presAssocID="{31FCCF51-57CE-4B0E-BEE8-1A7F3346E65B}" presName="nodeText" presStyleLbl="alignAccFollowNode1" presStyleIdx="14" presStyleCnt="24">
        <dgm:presLayoutVars>
          <dgm:bulletEnabled val="1"/>
        </dgm:presLayoutVars>
      </dgm:prSet>
      <dgm:spPr/>
      <dgm:t>
        <a:bodyPr/>
        <a:lstStyle/>
        <a:p>
          <a:endParaRPr lang="pt-BR"/>
        </a:p>
      </dgm:t>
    </dgm:pt>
    <dgm:pt modelId="{1039BD62-A27D-48E3-A299-B7A9BD9A0640}" type="pres">
      <dgm:prSet presAssocID="{5F8303F2-935C-4E70-A342-5469B7D35727}" presName="sibTransComposite" presStyleCnt="0"/>
      <dgm:spPr/>
    </dgm:pt>
    <dgm:pt modelId="{D86280F8-C5F9-4F8B-8509-B360CFD46799}" type="pres">
      <dgm:prSet presAssocID="{0627FB09-6BEE-49AF-AAC1-24EE8E11E1B0}" presName="compositeNode" presStyleCnt="0"/>
      <dgm:spPr/>
    </dgm:pt>
    <dgm:pt modelId="{8B2613C8-167E-466D-9EAF-68AE9D645407}" type="pres">
      <dgm:prSet presAssocID="{0627FB09-6BEE-49AF-AAC1-24EE8E11E1B0}" presName="parTx" presStyleLbl="node1" presStyleIdx="0" presStyleCnt="0">
        <dgm:presLayoutVars>
          <dgm:chMax val="0"/>
          <dgm:chPref val="0"/>
          <dgm:bulletEnabled val="1"/>
        </dgm:presLayoutVars>
      </dgm:prSet>
      <dgm:spPr/>
    </dgm:pt>
    <dgm:pt modelId="{04339192-4D01-47C3-B7D0-F81CCED9144E}" type="pres">
      <dgm:prSet presAssocID="{0627FB09-6BEE-49AF-AAC1-24EE8E11E1B0}" presName="parSh" presStyleCnt="0"/>
      <dgm:spPr/>
    </dgm:pt>
    <dgm:pt modelId="{C89E6786-666C-497A-A329-66277CBCA8EB}" type="pres">
      <dgm:prSet presAssocID="{0627FB09-6BEE-49AF-AAC1-24EE8E11E1B0}" presName="lineNode" presStyleLbl="alignAccFollowNode1" presStyleIdx="15" presStyleCnt="24"/>
      <dgm:spPr/>
    </dgm:pt>
    <dgm:pt modelId="{28D90DB8-0239-4CA2-AD39-ED4E1DCD7BDB}" type="pres">
      <dgm:prSet presAssocID="{0627FB09-6BEE-49AF-AAC1-24EE8E11E1B0}" presName="lineArrowNode" presStyleLbl="alignAccFollowNode1" presStyleIdx="16" presStyleCnt="24"/>
      <dgm:spPr/>
    </dgm:pt>
    <dgm:pt modelId="{A1E2CAAA-55C3-4AF8-AEFE-EB92E03B8232}" type="pres">
      <dgm:prSet presAssocID="{8AD42D3D-B4FF-4772-A0CD-D3010D60DAF5}" presName="sibTransNodeCircle" presStyleLbl="alignNode1" presStyleIdx="5" presStyleCnt="8">
        <dgm:presLayoutVars>
          <dgm:chMax val="0"/>
          <dgm:bulletEnabled/>
        </dgm:presLayoutVars>
      </dgm:prSet>
      <dgm:spPr/>
      <dgm:t>
        <a:bodyPr/>
        <a:lstStyle/>
        <a:p>
          <a:endParaRPr lang="pt-BR"/>
        </a:p>
      </dgm:t>
    </dgm:pt>
    <dgm:pt modelId="{9BF6E9AC-6AA4-4290-9B30-D4613B831383}" type="pres">
      <dgm:prSet presAssocID="{8AD42D3D-B4FF-4772-A0CD-D3010D60DAF5}" presName="spacerBetweenCircleAndCallout" presStyleCnt="0">
        <dgm:presLayoutVars/>
      </dgm:prSet>
      <dgm:spPr/>
    </dgm:pt>
    <dgm:pt modelId="{97561A9D-6778-478C-AA5A-D8F76D88598B}" type="pres">
      <dgm:prSet presAssocID="{0627FB09-6BEE-49AF-AAC1-24EE8E11E1B0}" presName="nodeText" presStyleLbl="alignAccFollowNode1" presStyleIdx="17" presStyleCnt="24">
        <dgm:presLayoutVars>
          <dgm:bulletEnabled val="1"/>
        </dgm:presLayoutVars>
      </dgm:prSet>
      <dgm:spPr/>
      <dgm:t>
        <a:bodyPr/>
        <a:lstStyle/>
        <a:p>
          <a:endParaRPr lang="pt-BR"/>
        </a:p>
      </dgm:t>
    </dgm:pt>
    <dgm:pt modelId="{A100307B-F70C-441B-B73D-870E79A2B9D3}" type="pres">
      <dgm:prSet presAssocID="{8AD42D3D-B4FF-4772-A0CD-D3010D60DAF5}" presName="sibTransComposite" presStyleCnt="0"/>
      <dgm:spPr/>
    </dgm:pt>
    <dgm:pt modelId="{FB4B389E-40B2-4603-8B50-016D5E8E06A6}" type="pres">
      <dgm:prSet presAssocID="{F34903F0-D4AB-4F31-87FF-EEB626C1663D}" presName="compositeNode" presStyleCnt="0"/>
      <dgm:spPr/>
    </dgm:pt>
    <dgm:pt modelId="{DB4ECF2B-6051-4D37-8A06-DC6AAF37128E}" type="pres">
      <dgm:prSet presAssocID="{F34903F0-D4AB-4F31-87FF-EEB626C1663D}" presName="parTx" presStyleLbl="node1" presStyleIdx="0" presStyleCnt="0">
        <dgm:presLayoutVars>
          <dgm:chMax val="0"/>
          <dgm:chPref val="0"/>
          <dgm:bulletEnabled val="1"/>
        </dgm:presLayoutVars>
      </dgm:prSet>
      <dgm:spPr/>
    </dgm:pt>
    <dgm:pt modelId="{FFB022C2-1490-44B9-A611-0DE924C62ECD}" type="pres">
      <dgm:prSet presAssocID="{F34903F0-D4AB-4F31-87FF-EEB626C1663D}" presName="parSh" presStyleCnt="0"/>
      <dgm:spPr/>
    </dgm:pt>
    <dgm:pt modelId="{1E6DDE8E-2468-467F-B274-E3371F508013}" type="pres">
      <dgm:prSet presAssocID="{F34903F0-D4AB-4F31-87FF-EEB626C1663D}" presName="lineNode" presStyleLbl="alignAccFollowNode1" presStyleIdx="18" presStyleCnt="24"/>
      <dgm:spPr/>
    </dgm:pt>
    <dgm:pt modelId="{5F233DAD-B227-45F8-9445-C12E84B801D0}" type="pres">
      <dgm:prSet presAssocID="{F34903F0-D4AB-4F31-87FF-EEB626C1663D}" presName="lineArrowNode" presStyleLbl="alignAccFollowNode1" presStyleIdx="19" presStyleCnt="24"/>
      <dgm:spPr/>
    </dgm:pt>
    <dgm:pt modelId="{F6B8BF15-B40D-4071-B902-9747A2C03164}" type="pres">
      <dgm:prSet presAssocID="{4EB07619-926C-4576-9249-9F55469DCC9E}" presName="sibTransNodeCircle" presStyleLbl="alignNode1" presStyleIdx="6" presStyleCnt="8">
        <dgm:presLayoutVars>
          <dgm:chMax val="0"/>
          <dgm:bulletEnabled/>
        </dgm:presLayoutVars>
      </dgm:prSet>
      <dgm:spPr/>
      <dgm:t>
        <a:bodyPr/>
        <a:lstStyle/>
        <a:p>
          <a:endParaRPr lang="pt-BR"/>
        </a:p>
      </dgm:t>
    </dgm:pt>
    <dgm:pt modelId="{A56576A7-DF06-49F6-B85C-E2B3B55A7EEA}" type="pres">
      <dgm:prSet presAssocID="{4EB07619-926C-4576-9249-9F55469DCC9E}" presName="spacerBetweenCircleAndCallout" presStyleCnt="0">
        <dgm:presLayoutVars/>
      </dgm:prSet>
      <dgm:spPr/>
    </dgm:pt>
    <dgm:pt modelId="{79013F04-21B7-4E18-B277-B11176B61370}" type="pres">
      <dgm:prSet presAssocID="{F34903F0-D4AB-4F31-87FF-EEB626C1663D}" presName="nodeText" presStyleLbl="alignAccFollowNode1" presStyleIdx="20" presStyleCnt="24">
        <dgm:presLayoutVars>
          <dgm:bulletEnabled val="1"/>
        </dgm:presLayoutVars>
      </dgm:prSet>
      <dgm:spPr/>
      <dgm:t>
        <a:bodyPr/>
        <a:lstStyle/>
        <a:p>
          <a:endParaRPr lang="pt-BR"/>
        </a:p>
      </dgm:t>
    </dgm:pt>
    <dgm:pt modelId="{8528767C-C9E1-4F1E-9E84-4CA05CB4DA07}" type="pres">
      <dgm:prSet presAssocID="{4EB07619-926C-4576-9249-9F55469DCC9E}" presName="sibTransComposite" presStyleCnt="0"/>
      <dgm:spPr/>
    </dgm:pt>
    <dgm:pt modelId="{E4A10521-8999-4D2E-9D41-7732060DAFE5}" type="pres">
      <dgm:prSet presAssocID="{6F1B0306-38DF-40C9-BA37-9EDA73BE4E06}" presName="compositeNode" presStyleCnt="0"/>
      <dgm:spPr/>
    </dgm:pt>
    <dgm:pt modelId="{1B5C552D-3694-4CD7-9C1A-CECA14D890B7}" type="pres">
      <dgm:prSet presAssocID="{6F1B0306-38DF-40C9-BA37-9EDA73BE4E06}" presName="parTx" presStyleLbl="node1" presStyleIdx="0" presStyleCnt="0">
        <dgm:presLayoutVars>
          <dgm:chMax val="0"/>
          <dgm:chPref val="0"/>
          <dgm:bulletEnabled val="1"/>
        </dgm:presLayoutVars>
      </dgm:prSet>
      <dgm:spPr/>
    </dgm:pt>
    <dgm:pt modelId="{C7E723AB-6015-4A70-8901-B2C810676590}" type="pres">
      <dgm:prSet presAssocID="{6F1B0306-38DF-40C9-BA37-9EDA73BE4E06}" presName="parSh" presStyleCnt="0"/>
      <dgm:spPr/>
    </dgm:pt>
    <dgm:pt modelId="{9404F25C-82BB-4E38-BEDB-65FA622DEEF8}" type="pres">
      <dgm:prSet presAssocID="{6F1B0306-38DF-40C9-BA37-9EDA73BE4E06}" presName="lineNode" presStyleLbl="alignAccFollowNode1" presStyleIdx="21" presStyleCnt="24"/>
      <dgm:spPr/>
    </dgm:pt>
    <dgm:pt modelId="{5BE5203E-FAE7-43C1-A87F-550CE0CE4991}" type="pres">
      <dgm:prSet presAssocID="{6F1B0306-38DF-40C9-BA37-9EDA73BE4E06}" presName="lineArrowNode" presStyleLbl="alignAccFollowNode1" presStyleIdx="22" presStyleCnt="24"/>
      <dgm:spPr/>
    </dgm:pt>
    <dgm:pt modelId="{99AB406A-D31F-4A0B-A085-F26F7CA971B0}" type="pres">
      <dgm:prSet presAssocID="{DA319D44-1815-42BE-A6C8-C76B87427191}" presName="sibTransNodeCircle" presStyleLbl="alignNode1" presStyleIdx="7" presStyleCnt="8">
        <dgm:presLayoutVars>
          <dgm:chMax val="0"/>
          <dgm:bulletEnabled/>
        </dgm:presLayoutVars>
      </dgm:prSet>
      <dgm:spPr/>
      <dgm:t>
        <a:bodyPr/>
        <a:lstStyle/>
        <a:p>
          <a:endParaRPr lang="pt-BR"/>
        </a:p>
      </dgm:t>
    </dgm:pt>
    <dgm:pt modelId="{1DDA7205-1761-4AD0-8AB5-5B2EEEEA2F41}" type="pres">
      <dgm:prSet presAssocID="{DA319D44-1815-42BE-A6C8-C76B87427191}" presName="spacerBetweenCircleAndCallout" presStyleCnt="0">
        <dgm:presLayoutVars/>
      </dgm:prSet>
      <dgm:spPr/>
    </dgm:pt>
    <dgm:pt modelId="{D95B6CEA-151A-4DEC-ACE1-E6CF3F9F689D}" type="pres">
      <dgm:prSet presAssocID="{6F1B0306-38DF-40C9-BA37-9EDA73BE4E06}" presName="nodeText" presStyleLbl="alignAccFollowNode1" presStyleIdx="23" presStyleCnt="24">
        <dgm:presLayoutVars>
          <dgm:bulletEnabled val="1"/>
        </dgm:presLayoutVars>
      </dgm:prSet>
      <dgm:spPr/>
      <dgm:t>
        <a:bodyPr/>
        <a:lstStyle/>
        <a:p>
          <a:endParaRPr lang="pt-BR"/>
        </a:p>
      </dgm:t>
    </dgm:pt>
  </dgm:ptLst>
  <dgm:cxnLst>
    <dgm:cxn modelId="{07E11035-B22A-4B80-9765-C5A2333D4EF8}" type="presOf" srcId="{172FFBC9-49A4-49F2-97C8-AD389B487E8C}" destId="{31FD2E31-0F92-4F79-A4A6-D0CE46063875}" srcOrd="0" destOrd="0" presId="urn:microsoft.com/office/officeart/2016/7/layout/LinearArrowProcessNumbered"/>
    <dgm:cxn modelId="{7759F4DB-642E-478F-AF50-0FED57F1D301}" type="presOf" srcId="{43A20403-E414-4D56-94DE-6815B32AA15F}" destId="{2B357A4D-B443-4A08-9CB7-083ED850F5A1}" srcOrd="0" destOrd="0" presId="urn:microsoft.com/office/officeart/2016/7/layout/LinearArrowProcessNumbered"/>
    <dgm:cxn modelId="{35E7D08E-0A52-4835-8445-0DFFA9451C4A}" type="presOf" srcId="{6F1B0306-38DF-40C9-BA37-9EDA73BE4E06}" destId="{D95B6CEA-151A-4DEC-ACE1-E6CF3F9F689D}" srcOrd="0" destOrd="0" presId="urn:microsoft.com/office/officeart/2016/7/layout/LinearArrowProcessNumbered"/>
    <dgm:cxn modelId="{B5FA730A-2EBD-4129-93D2-E037A798F6CA}" srcId="{F9A9AFEE-FE8E-453D-A055-6EC1D2E98242}" destId="{31FCCF51-57CE-4B0E-BEE8-1A7F3346E65B}" srcOrd="4" destOrd="0" parTransId="{D3DBADCC-F381-48CF-9245-04B98EC4D6AE}" sibTransId="{5F8303F2-935C-4E70-A342-5469B7D35727}"/>
    <dgm:cxn modelId="{C96101D6-3973-4489-A2E5-5E0382743EA9}" srcId="{F9A9AFEE-FE8E-453D-A055-6EC1D2E98242}" destId="{172FFBC9-49A4-49F2-97C8-AD389B487E8C}" srcOrd="1" destOrd="0" parTransId="{1DE2C22C-4732-4EAA-A454-562569CB9DD9}" sibTransId="{C451CB3E-9D6D-4F1D-9FE9-46E7D59C46AE}"/>
    <dgm:cxn modelId="{592D446F-975A-4DEE-B5BA-4079F3E89FBE}" type="presOf" srcId="{DA319D44-1815-42BE-A6C8-C76B87427191}" destId="{99AB406A-D31F-4A0B-A085-F26F7CA971B0}" srcOrd="0" destOrd="0" presId="urn:microsoft.com/office/officeart/2016/7/layout/LinearArrowProcessNumbered"/>
    <dgm:cxn modelId="{69E60F27-7C1B-4E40-BFC1-F235AD657B15}" type="presOf" srcId="{E4CB9B8F-3F73-41E3-9C4E-D7FAF24AD5EC}" destId="{44E9A2CA-C679-4828-A20E-78F4A80C47FC}" srcOrd="0" destOrd="0" presId="urn:microsoft.com/office/officeart/2016/7/layout/LinearArrowProcessNumbered"/>
    <dgm:cxn modelId="{BB9BDB12-4CEC-4451-8370-B1B42C74E0C1}" type="presOf" srcId="{8AD42D3D-B4FF-4772-A0CD-D3010D60DAF5}" destId="{A1E2CAAA-55C3-4AF8-AEFE-EB92E03B8232}" srcOrd="0" destOrd="0" presId="urn:microsoft.com/office/officeart/2016/7/layout/LinearArrowProcessNumbered"/>
    <dgm:cxn modelId="{78A7CB81-AA48-4513-8F71-828FE2DBC563}" srcId="{F9A9AFEE-FE8E-453D-A055-6EC1D2E98242}" destId="{0627FB09-6BEE-49AF-AAC1-24EE8E11E1B0}" srcOrd="5" destOrd="0" parTransId="{5BE2F882-FB24-4433-8413-6179517B7AE3}" sibTransId="{8AD42D3D-B4FF-4772-A0CD-D3010D60DAF5}"/>
    <dgm:cxn modelId="{578D562C-FCC3-4EDF-832A-22C98834ABBC}" type="presOf" srcId="{0627FB09-6BEE-49AF-AAC1-24EE8E11E1B0}" destId="{97561A9D-6778-478C-AA5A-D8F76D88598B}" srcOrd="0" destOrd="0" presId="urn:microsoft.com/office/officeart/2016/7/layout/LinearArrowProcessNumbered"/>
    <dgm:cxn modelId="{CB683AB7-2A5D-4216-B63C-3193CEE8F04F}" type="presOf" srcId="{5F8303F2-935C-4E70-A342-5469B7D35727}" destId="{69420773-D3D9-461E-81F3-0A5B882396A6}" srcOrd="0" destOrd="0" presId="urn:microsoft.com/office/officeart/2016/7/layout/LinearArrowProcessNumbered"/>
    <dgm:cxn modelId="{C823ED88-9F7E-425C-A6EB-1539A8848120}" type="presOf" srcId="{C451CB3E-9D6D-4F1D-9FE9-46E7D59C46AE}" destId="{1835708C-7F22-40CF-8977-D2265EB27F54}" srcOrd="0" destOrd="0" presId="urn:microsoft.com/office/officeart/2016/7/layout/LinearArrowProcessNumbered"/>
    <dgm:cxn modelId="{0F56790A-D443-41BE-A180-FC746EC18B86}" type="presOf" srcId="{31FCCF51-57CE-4B0E-BEE8-1A7F3346E65B}" destId="{7B66690C-030F-4B97-AF91-7C6A304A0026}" srcOrd="0" destOrd="0" presId="urn:microsoft.com/office/officeart/2016/7/layout/LinearArrowProcessNumbered"/>
    <dgm:cxn modelId="{430CA16B-0D8D-4B91-B300-41CF6AB9A80E}" type="presOf" srcId="{F34903F0-D4AB-4F31-87FF-EEB626C1663D}" destId="{79013F04-21B7-4E18-B277-B11176B61370}" srcOrd="0" destOrd="0" presId="urn:microsoft.com/office/officeart/2016/7/layout/LinearArrowProcessNumbered"/>
    <dgm:cxn modelId="{D47184B8-80F8-4D5C-872D-564EEEA26714}" type="presOf" srcId="{D4E50597-651D-4D47-8E75-96B7097AB39A}" destId="{CCC6CC66-4EA9-4013-89BD-DBDE1C23F84B}" srcOrd="0" destOrd="0" presId="urn:microsoft.com/office/officeart/2016/7/layout/LinearArrowProcessNumbered"/>
    <dgm:cxn modelId="{D4940E03-FD12-4952-9FD1-F5C12621D33C}" srcId="{F9A9AFEE-FE8E-453D-A055-6EC1D2E98242}" destId="{F34903F0-D4AB-4F31-87FF-EEB626C1663D}" srcOrd="6" destOrd="0" parTransId="{2D44F09A-A90E-4162-A315-825AACE6079D}" sibTransId="{4EB07619-926C-4576-9249-9F55469DCC9E}"/>
    <dgm:cxn modelId="{DA51F6DC-773B-42D1-8061-CE9C18E0CBFA}" srcId="{F9A9AFEE-FE8E-453D-A055-6EC1D2E98242}" destId="{56B0F3CA-64BD-4910-ABA0-331F53654309}" srcOrd="0" destOrd="0" parTransId="{2355FAD8-F119-4106-8912-60AF18AB7D57}" sibTransId="{910C8141-C224-4ACC-B485-6D35DB948CDC}"/>
    <dgm:cxn modelId="{B1ECFB49-3776-456A-B97F-F968B453DA10}" type="presOf" srcId="{56B0F3CA-64BD-4910-ABA0-331F53654309}" destId="{27D28272-446A-4A47-ACAD-32125A1FA66B}" srcOrd="0" destOrd="0" presId="urn:microsoft.com/office/officeart/2016/7/layout/LinearArrowProcessNumbered"/>
    <dgm:cxn modelId="{90C921C6-9AF8-4598-9050-2C729B3B6417}" type="presOf" srcId="{E5C28B52-6721-455B-B250-EEADB7207323}" destId="{8DDE9D79-AB6B-4D92-BD8C-6CE8F173A755}" srcOrd="0" destOrd="0" presId="urn:microsoft.com/office/officeart/2016/7/layout/LinearArrowProcessNumbered"/>
    <dgm:cxn modelId="{3D97CC1F-D74C-4EB7-8B04-9D762382D5E2}" srcId="{F9A9AFEE-FE8E-453D-A055-6EC1D2E98242}" destId="{E4CB9B8F-3F73-41E3-9C4E-D7FAF24AD5EC}" srcOrd="3" destOrd="0" parTransId="{B794893C-6C17-4A79-B1FC-DB7BBA1C0D18}" sibTransId="{E5C28B52-6721-455B-B250-EEADB7207323}"/>
    <dgm:cxn modelId="{797F9E8F-B5A6-46A1-987B-17AC24E5B87D}" type="presOf" srcId="{F9A9AFEE-FE8E-453D-A055-6EC1D2E98242}" destId="{D31EFFCE-682A-4D8A-B365-AE60F96BD502}" srcOrd="0" destOrd="0" presId="urn:microsoft.com/office/officeart/2016/7/layout/LinearArrowProcessNumbered"/>
    <dgm:cxn modelId="{FB0576D0-08B3-4D0E-BA3C-F4951DDFA488}" srcId="{F9A9AFEE-FE8E-453D-A055-6EC1D2E98242}" destId="{43A20403-E414-4D56-94DE-6815B32AA15F}" srcOrd="2" destOrd="0" parTransId="{A796B7D0-D569-4BC6-BE51-C680C86771BD}" sibTransId="{D4E50597-651D-4D47-8E75-96B7097AB39A}"/>
    <dgm:cxn modelId="{13D07075-7309-444A-91DD-522AD39D6B6F}" type="presOf" srcId="{910C8141-C224-4ACC-B485-6D35DB948CDC}" destId="{375136C0-8ED0-42B5-9E1D-B70982D4BF29}" srcOrd="0" destOrd="0" presId="urn:microsoft.com/office/officeart/2016/7/layout/LinearArrowProcessNumbered"/>
    <dgm:cxn modelId="{CE3E0728-F515-4479-B187-78B52169AEBE}" srcId="{F9A9AFEE-FE8E-453D-A055-6EC1D2E98242}" destId="{6F1B0306-38DF-40C9-BA37-9EDA73BE4E06}" srcOrd="7" destOrd="0" parTransId="{376565BC-214D-4534-B30D-93469F8C3E42}" sibTransId="{DA319D44-1815-42BE-A6C8-C76B87427191}"/>
    <dgm:cxn modelId="{63935A35-E035-4D75-B7F8-DAB0B289ACBF}" type="presOf" srcId="{4EB07619-926C-4576-9249-9F55469DCC9E}" destId="{F6B8BF15-B40D-4071-B902-9747A2C03164}" srcOrd="0" destOrd="0" presId="urn:microsoft.com/office/officeart/2016/7/layout/LinearArrowProcessNumbered"/>
    <dgm:cxn modelId="{CD3F4EBE-DD18-4A47-9624-DC04056F901B}" type="presParOf" srcId="{D31EFFCE-682A-4D8A-B365-AE60F96BD502}" destId="{8F3D4126-6196-422A-AF04-68EC94B2E714}" srcOrd="0" destOrd="0" presId="urn:microsoft.com/office/officeart/2016/7/layout/LinearArrowProcessNumbered"/>
    <dgm:cxn modelId="{4992180A-459F-43EB-95F8-40AF0D40380F}" type="presParOf" srcId="{8F3D4126-6196-422A-AF04-68EC94B2E714}" destId="{E5F4B7F2-19F7-48B3-8464-752E4546F982}" srcOrd="0" destOrd="0" presId="urn:microsoft.com/office/officeart/2016/7/layout/LinearArrowProcessNumbered"/>
    <dgm:cxn modelId="{6855D2B2-BE96-4525-842A-E6304D642145}" type="presParOf" srcId="{8F3D4126-6196-422A-AF04-68EC94B2E714}" destId="{1E551324-3F46-4122-9086-2C7FFA270AC1}" srcOrd="1" destOrd="0" presId="urn:microsoft.com/office/officeart/2016/7/layout/LinearArrowProcessNumbered"/>
    <dgm:cxn modelId="{6077FE1C-443D-4069-B0C6-F65EC152CDE4}" type="presParOf" srcId="{1E551324-3F46-4122-9086-2C7FFA270AC1}" destId="{3883E332-B617-4FDC-BEFE-9D70E19BEBB4}" srcOrd="0" destOrd="0" presId="urn:microsoft.com/office/officeart/2016/7/layout/LinearArrowProcessNumbered"/>
    <dgm:cxn modelId="{FF5BDE8F-094A-4908-933D-76CCCEB4CC3C}" type="presParOf" srcId="{1E551324-3F46-4122-9086-2C7FFA270AC1}" destId="{12F9E781-94D9-4A7C-9D9F-B5D8D5AA6FBD}" srcOrd="1" destOrd="0" presId="urn:microsoft.com/office/officeart/2016/7/layout/LinearArrowProcessNumbered"/>
    <dgm:cxn modelId="{A79B899D-FF56-480E-8FAF-0DC962C7BC6C}" type="presParOf" srcId="{1E551324-3F46-4122-9086-2C7FFA270AC1}" destId="{375136C0-8ED0-42B5-9E1D-B70982D4BF29}" srcOrd="2" destOrd="0" presId="urn:microsoft.com/office/officeart/2016/7/layout/LinearArrowProcessNumbered"/>
    <dgm:cxn modelId="{B5C8ECC1-F4F0-497F-B310-472B4FD3BD97}" type="presParOf" srcId="{1E551324-3F46-4122-9086-2C7FFA270AC1}" destId="{10E90205-0F9C-4E65-ABBA-33DD0B3CFFD7}" srcOrd="3" destOrd="0" presId="urn:microsoft.com/office/officeart/2016/7/layout/LinearArrowProcessNumbered"/>
    <dgm:cxn modelId="{958E6B42-8E58-4AE7-97C4-A68AA274A14C}" type="presParOf" srcId="{8F3D4126-6196-422A-AF04-68EC94B2E714}" destId="{27D28272-446A-4A47-ACAD-32125A1FA66B}" srcOrd="2" destOrd="0" presId="urn:microsoft.com/office/officeart/2016/7/layout/LinearArrowProcessNumbered"/>
    <dgm:cxn modelId="{C108B514-FBE6-4CEB-894F-4B995F08044C}" type="presParOf" srcId="{D31EFFCE-682A-4D8A-B365-AE60F96BD502}" destId="{51D7B938-6411-49F8-8BBE-140E95C0F1F1}" srcOrd="1" destOrd="0" presId="urn:microsoft.com/office/officeart/2016/7/layout/LinearArrowProcessNumbered"/>
    <dgm:cxn modelId="{52FAED70-15D6-4C4D-A67C-55A27C6EF580}" type="presParOf" srcId="{D31EFFCE-682A-4D8A-B365-AE60F96BD502}" destId="{04523FB5-08A4-4529-B1D5-E56A5A498D4F}" srcOrd="2" destOrd="0" presId="urn:microsoft.com/office/officeart/2016/7/layout/LinearArrowProcessNumbered"/>
    <dgm:cxn modelId="{55316781-1FB7-4CD4-87E1-A383B54A1645}" type="presParOf" srcId="{04523FB5-08A4-4529-B1D5-E56A5A498D4F}" destId="{5E6B0E1C-ED10-4CDE-998A-0B46C4FFB292}" srcOrd="0" destOrd="0" presId="urn:microsoft.com/office/officeart/2016/7/layout/LinearArrowProcessNumbered"/>
    <dgm:cxn modelId="{2042DF53-3822-4F4A-B4BA-4DE40650FA9C}" type="presParOf" srcId="{04523FB5-08A4-4529-B1D5-E56A5A498D4F}" destId="{7F87F2A6-DF61-4E7D-91E6-2A4508C2A0D6}" srcOrd="1" destOrd="0" presId="urn:microsoft.com/office/officeart/2016/7/layout/LinearArrowProcessNumbered"/>
    <dgm:cxn modelId="{72A40E13-F0C8-4429-98D1-587F82CC008C}" type="presParOf" srcId="{7F87F2A6-DF61-4E7D-91E6-2A4508C2A0D6}" destId="{6CF7E8EB-16D8-4D32-B5E1-1F6F4F1CC800}" srcOrd="0" destOrd="0" presId="urn:microsoft.com/office/officeart/2016/7/layout/LinearArrowProcessNumbered"/>
    <dgm:cxn modelId="{FA8BFC3F-7206-412A-AF3D-BE1E59C66A8D}" type="presParOf" srcId="{7F87F2A6-DF61-4E7D-91E6-2A4508C2A0D6}" destId="{006C1691-3FC8-4308-AD24-221F20418CE1}" srcOrd="1" destOrd="0" presId="urn:microsoft.com/office/officeart/2016/7/layout/LinearArrowProcessNumbered"/>
    <dgm:cxn modelId="{DDABFF4B-0449-456E-89F4-485181062DDD}" type="presParOf" srcId="{7F87F2A6-DF61-4E7D-91E6-2A4508C2A0D6}" destId="{1835708C-7F22-40CF-8977-D2265EB27F54}" srcOrd="2" destOrd="0" presId="urn:microsoft.com/office/officeart/2016/7/layout/LinearArrowProcessNumbered"/>
    <dgm:cxn modelId="{61BF83B9-ECFB-4F59-B462-4AFBD6AFAC25}" type="presParOf" srcId="{7F87F2A6-DF61-4E7D-91E6-2A4508C2A0D6}" destId="{5060F8ED-8487-4079-82AA-9F43A7A62973}" srcOrd="3" destOrd="0" presId="urn:microsoft.com/office/officeart/2016/7/layout/LinearArrowProcessNumbered"/>
    <dgm:cxn modelId="{6836AEC8-F8C6-4206-8018-296EE5C460B0}" type="presParOf" srcId="{04523FB5-08A4-4529-B1D5-E56A5A498D4F}" destId="{31FD2E31-0F92-4F79-A4A6-D0CE46063875}" srcOrd="2" destOrd="0" presId="urn:microsoft.com/office/officeart/2016/7/layout/LinearArrowProcessNumbered"/>
    <dgm:cxn modelId="{D1333346-3DE4-4942-BED1-5EAF053F931A}" type="presParOf" srcId="{D31EFFCE-682A-4D8A-B365-AE60F96BD502}" destId="{AF503FC5-1E23-4754-A96F-4AC18A7B3F48}" srcOrd="3" destOrd="0" presId="urn:microsoft.com/office/officeart/2016/7/layout/LinearArrowProcessNumbered"/>
    <dgm:cxn modelId="{8259986B-4753-4FAE-AF36-8F2FEDFBA055}" type="presParOf" srcId="{D31EFFCE-682A-4D8A-B365-AE60F96BD502}" destId="{53E3E354-BE95-4595-B0F9-BA9BC334FEE0}" srcOrd="4" destOrd="0" presId="urn:microsoft.com/office/officeart/2016/7/layout/LinearArrowProcessNumbered"/>
    <dgm:cxn modelId="{91217E2C-C424-44C5-9879-D427B9D66B13}" type="presParOf" srcId="{53E3E354-BE95-4595-B0F9-BA9BC334FEE0}" destId="{CDA373B8-3C38-4374-A1F2-DB88BDDDFBFA}" srcOrd="0" destOrd="0" presId="urn:microsoft.com/office/officeart/2016/7/layout/LinearArrowProcessNumbered"/>
    <dgm:cxn modelId="{680F0A03-9A99-4120-A4B0-33704FF11371}" type="presParOf" srcId="{53E3E354-BE95-4595-B0F9-BA9BC334FEE0}" destId="{98328473-6703-4047-B78D-374206070F48}" srcOrd="1" destOrd="0" presId="urn:microsoft.com/office/officeart/2016/7/layout/LinearArrowProcessNumbered"/>
    <dgm:cxn modelId="{1290194C-9A01-43C0-B247-0C39C95F5BBF}" type="presParOf" srcId="{98328473-6703-4047-B78D-374206070F48}" destId="{8D2BD805-A757-47B5-8EF9-F67C1430C820}" srcOrd="0" destOrd="0" presId="urn:microsoft.com/office/officeart/2016/7/layout/LinearArrowProcessNumbered"/>
    <dgm:cxn modelId="{D746937A-2E80-4927-B224-EBCDB8E7B754}" type="presParOf" srcId="{98328473-6703-4047-B78D-374206070F48}" destId="{469BF16A-3651-461E-A75F-04C1C1218541}" srcOrd="1" destOrd="0" presId="urn:microsoft.com/office/officeart/2016/7/layout/LinearArrowProcessNumbered"/>
    <dgm:cxn modelId="{37A1DE65-0478-41D4-BA02-A74BBF77BC23}" type="presParOf" srcId="{98328473-6703-4047-B78D-374206070F48}" destId="{CCC6CC66-4EA9-4013-89BD-DBDE1C23F84B}" srcOrd="2" destOrd="0" presId="urn:microsoft.com/office/officeart/2016/7/layout/LinearArrowProcessNumbered"/>
    <dgm:cxn modelId="{900787C3-5838-48A5-8BD3-D0247A9E78E4}" type="presParOf" srcId="{98328473-6703-4047-B78D-374206070F48}" destId="{C5FA7A73-430C-4506-B534-C2E521C377EB}" srcOrd="3" destOrd="0" presId="urn:microsoft.com/office/officeart/2016/7/layout/LinearArrowProcessNumbered"/>
    <dgm:cxn modelId="{11DD0CEB-CE34-4E4A-A11E-2396D6B16162}" type="presParOf" srcId="{53E3E354-BE95-4595-B0F9-BA9BC334FEE0}" destId="{2B357A4D-B443-4A08-9CB7-083ED850F5A1}" srcOrd="2" destOrd="0" presId="urn:microsoft.com/office/officeart/2016/7/layout/LinearArrowProcessNumbered"/>
    <dgm:cxn modelId="{A7B595F4-9997-4A97-9AF7-1AC235A1606F}" type="presParOf" srcId="{D31EFFCE-682A-4D8A-B365-AE60F96BD502}" destId="{18882CF4-E00E-419F-83AE-D2DD099F8E04}" srcOrd="5" destOrd="0" presId="urn:microsoft.com/office/officeart/2016/7/layout/LinearArrowProcessNumbered"/>
    <dgm:cxn modelId="{B2142C15-7EC1-49B1-8F95-50CCEE16F5CC}" type="presParOf" srcId="{D31EFFCE-682A-4D8A-B365-AE60F96BD502}" destId="{C5B3D299-D488-46C0-84DD-C459CAD41EE7}" srcOrd="6" destOrd="0" presId="urn:microsoft.com/office/officeart/2016/7/layout/LinearArrowProcessNumbered"/>
    <dgm:cxn modelId="{BCF12454-43C7-4F6D-981E-F08F94D5DFAE}" type="presParOf" srcId="{C5B3D299-D488-46C0-84DD-C459CAD41EE7}" destId="{31923E2C-A5ED-4E19-8717-0E50789268ED}" srcOrd="0" destOrd="0" presId="urn:microsoft.com/office/officeart/2016/7/layout/LinearArrowProcessNumbered"/>
    <dgm:cxn modelId="{BC57450F-6E8F-4B31-9667-B437077220D5}" type="presParOf" srcId="{C5B3D299-D488-46C0-84DD-C459CAD41EE7}" destId="{06279D93-7D1C-4259-AF6D-97FD0FF3588F}" srcOrd="1" destOrd="0" presId="urn:microsoft.com/office/officeart/2016/7/layout/LinearArrowProcessNumbered"/>
    <dgm:cxn modelId="{9BB99362-C41E-42F2-804E-7803425F15BD}" type="presParOf" srcId="{06279D93-7D1C-4259-AF6D-97FD0FF3588F}" destId="{05E7E3F1-8BA7-40FE-AC9B-D9384CC83638}" srcOrd="0" destOrd="0" presId="urn:microsoft.com/office/officeart/2016/7/layout/LinearArrowProcessNumbered"/>
    <dgm:cxn modelId="{D9ED14B4-1941-416D-A95F-63A1F017261A}" type="presParOf" srcId="{06279D93-7D1C-4259-AF6D-97FD0FF3588F}" destId="{5BF1BACE-0BDA-40A7-AD95-1B54DEFE510B}" srcOrd="1" destOrd="0" presId="urn:microsoft.com/office/officeart/2016/7/layout/LinearArrowProcessNumbered"/>
    <dgm:cxn modelId="{B2076EBA-10B1-4E88-87B2-CE3D024EFA7A}" type="presParOf" srcId="{06279D93-7D1C-4259-AF6D-97FD0FF3588F}" destId="{8DDE9D79-AB6B-4D92-BD8C-6CE8F173A755}" srcOrd="2" destOrd="0" presId="urn:microsoft.com/office/officeart/2016/7/layout/LinearArrowProcessNumbered"/>
    <dgm:cxn modelId="{16D45204-7D9E-43AF-AB3C-8B364234CEB4}" type="presParOf" srcId="{06279D93-7D1C-4259-AF6D-97FD0FF3588F}" destId="{28A101D9-7D92-42E6-A049-F5B0A6748518}" srcOrd="3" destOrd="0" presId="urn:microsoft.com/office/officeart/2016/7/layout/LinearArrowProcessNumbered"/>
    <dgm:cxn modelId="{1730BABA-CB01-4D33-91E2-1D245C430801}" type="presParOf" srcId="{C5B3D299-D488-46C0-84DD-C459CAD41EE7}" destId="{44E9A2CA-C679-4828-A20E-78F4A80C47FC}" srcOrd="2" destOrd="0" presId="urn:microsoft.com/office/officeart/2016/7/layout/LinearArrowProcessNumbered"/>
    <dgm:cxn modelId="{D1055BAC-9408-4D6D-8FD7-7EAF229CFE88}" type="presParOf" srcId="{D31EFFCE-682A-4D8A-B365-AE60F96BD502}" destId="{9916054E-194A-4A72-BD57-34BCA52AF175}" srcOrd="7" destOrd="0" presId="urn:microsoft.com/office/officeart/2016/7/layout/LinearArrowProcessNumbered"/>
    <dgm:cxn modelId="{8FC2FC51-BB52-499A-821C-05BDB145BD88}" type="presParOf" srcId="{D31EFFCE-682A-4D8A-B365-AE60F96BD502}" destId="{FED16FC2-294A-4941-8384-7B3AC1ECB614}" srcOrd="8" destOrd="0" presId="urn:microsoft.com/office/officeart/2016/7/layout/LinearArrowProcessNumbered"/>
    <dgm:cxn modelId="{B4235751-C981-451F-A194-BF07CE51CE2B}" type="presParOf" srcId="{FED16FC2-294A-4941-8384-7B3AC1ECB614}" destId="{41A53DD4-750F-4CAB-BBED-0037FC1D1A23}" srcOrd="0" destOrd="0" presId="urn:microsoft.com/office/officeart/2016/7/layout/LinearArrowProcessNumbered"/>
    <dgm:cxn modelId="{1075B827-8E8C-4488-A2A1-C5F76A44975D}" type="presParOf" srcId="{FED16FC2-294A-4941-8384-7B3AC1ECB614}" destId="{F1022FC4-2DDC-4C8D-8F84-40B5D30D8F9C}" srcOrd="1" destOrd="0" presId="urn:microsoft.com/office/officeart/2016/7/layout/LinearArrowProcessNumbered"/>
    <dgm:cxn modelId="{955450B7-8C6D-4685-B635-3D27B471A503}" type="presParOf" srcId="{F1022FC4-2DDC-4C8D-8F84-40B5D30D8F9C}" destId="{307AD387-FF0D-4C8C-B820-9DC4BA8C3132}" srcOrd="0" destOrd="0" presId="urn:microsoft.com/office/officeart/2016/7/layout/LinearArrowProcessNumbered"/>
    <dgm:cxn modelId="{5C18B4C8-B6B5-4CC5-BC1C-6CF03361A709}" type="presParOf" srcId="{F1022FC4-2DDC-4C8D-8F84-40B5D30D8F9C}" destId="{2308A9E6-EE3E-414D-9E76-8673298568BE}" srcOrd="1" destOrd="0" presId="urn:microsoft.com/office/officeart/2016/7/layout/LinearArrowProcessNumbered"/>
    <dgm:cxn modelId="{1B7A1549-ACE7-42F6-94C7-F6C81D1925FE}" type="presParOf" srcId="{F1022FC4-2DDC-4C8D-8F84-40B5D30D8F9C}" destId="{69420773-D3D9-461E-81F3-0A5B882396A6}" srcOrd="2" destOrd="0" presId="urn:microsoft.com/office/officeart/2016/7/layout/LinearArrowProcessNumbered"/>
    <dgm:cxn modelId="{0E9D59D5-4333-446D-81E3-52AA9CEB91B6}" type="presParOf" srcId="{F1022FC4-2DDC-4C8D-8F84-40B5D30D8F9C}" destId="{5EC083E8-F101-4B8E-9667-DAF025EDC838}" srcOrd="3" destOrd="0" presId="urn:microsoft.com/office/officeart/2016/7/layout/LinearArrowProcessNumbered"/>
    <dgm:cxn modelId="{4293BF78-4FD8-42AE-ADC4-E2927657F84F}" type="presParOf" srcId="{FED16FC2-294A-4941-8384-7B3AC1ECB614}" destId="{7B66690C-030F-4B97-AF91-7C6A304A0026}" srcOrd="2" destOrd="0" presId="urn:microsoft.com/office/officeart/2016/7/layout/LinearArrowProcessNumbered"/>
    <dgm:cxn modelId="{2592BAEA-4431-40CD-9236-9D50860737EC}" type="presParOf" srcId="{D31EFFCE-682A-4D8A-B365-AE60F96BD502}" destId="{1039BD62-A27D-48E3-A299-B7A9BD9A0640}" srcOrd="9" destOrd="0" presId="urn:microsoft.com/office/officeart/2016/7/layout/LinearArrowProcessNumbered"/>
    <dgm:cxn modelId="{7081CFAB-E634-4E86-92F1-8993E01D46A0}" type="presParOf" srcId="{D31EFFCE-682A-4D8A-B365-AE60F96BD502}" destId="{D86280F8-C5F9-4F8B-8509-B360CFD46799}" srcOrd="10" destOrd="0" presId="urn:microsoft.com/office/officeart/2016/7/layout/LinearArrowProcessNumbered"/>
    <dgm:cxn modelId="{1E9E631B-52BE-4B8C-B41C-9CDA48DA968E}" type="presParOf" srcId="{D86280F8-C5F9-4F8B-8509-B360CFD46799}" destId="{8B2613C8-167E-466D-9EAF-68AE9D645407}" srcOrd="0" destOrd="0" presId="urn:microsoft.com/office/officeart/2016/7/layout/LinearArrowProcessNumbered"/>
    <dgm:cxn modelId="{37DC23DE-0CEC-48F4-A4FF-6F757BDA036F}" type="presParOf" srcId="{D86280F8-C5F9-4F8B-8509-B360CFD46799}" destId="{04339192-4D01-47C3-B7D0-F81CCED9144E}" srcOrd="1" destOrd="0" presId="urn:microsoft.com/office/officeart/2016/7/layout/LinearArrowProcessNumbered"/>
    <dgm:cxn modelId="{E38EBDBA-44A0-4E50-9047-863A7797E59F}" type="presParOf" srcId="{04339192-4D01-47C3-B7D0-F81CCED9144E}" destId="{C89E6786-666C-497A-A329-66277CBCA8EB}" srcOrd="0" destOrd="0" presId="urn:microsoft.com/office/officeart/2016/7/layout/LinearArrowProcessNumbered"/>
    <dgm:cxn modelId="{C28E1735-4629-4435-A6CC-5A34229427D8}" type="presParOf" srcId="{04339192-4D01-47C3-B7D0-F81CCED9144E}" destId="{28D90DB8-0239-4CA2-AD39-ED4E1DCD7BDB}" srcOrd="1" destOrd="0" presId="urn:microsoft.com/office/officeart/2016/7/layout/LinearArrowProcessNumbered"/>
    <dgm:cxn modelId="{E2AAEE12-54A1-463A-A59F-12EA8AF44EB8}" type="presParOf" srcId="{04339192-4D01-47C3-B7D0-F81CCED9144E}" destId="{A1E2CAAA-55C3-4AF8-AEFE-EB92E03B8232}" srcOrd="2" destOrd="0" presId="urn:microsoft.com/office/officeart/2016/7/layout/LinearArrowProcessNumbered"/>
    <dgm:cxn modelId="{2D5AE4FE-B990-430A-9B27-E5E03D4C8FEE}" type="presParOf" srcId="{04339192-4D01-47C3-B7D0-F81CCED9144E}" destId="{9BF6E9AC-6AA4-4290-9B30-D4613B831383}" srcOrd="3" destOrd="0" presId="urn:microsoft.com/office/officeart/2016/7/layout/LinearArrowProcessNumbered"/>
    <dgm:cxn modelId="{935CC3FC-1033-47B4-A6A8-5533FA72DCCC}" type="presParOf" srcId="{D86280F8-C5F9-4F8B-8509-B360CFD46799}" destId="{97561A9D-6778-478C-AA5A-D8F76D88598B}" srcOrd="2" destOrd="0" presId="urn:microsoft.com/office/officeart/2016/7/layout/LinearArrowProcessNumbered"/>
    <dgm:cxn modelId="{736A007B-24A6-43A9-A5F2-75A0A3EF37D6}" type="presParOf" srcId="{D31EFFCE-682A-4D8A-B365-AE60F96BD502}" destId="{A100307B-F70C-441B-B73D-870E79A2B9D3}" srcOrd="11" destOrd="0" presId="urn:microsoft.com/office/officeart/2016/7/layout/LinearArrowProcessNumbered"/>
    <dgm:cxn modelId="{68F5C8B8-BC69-40D3-9A44-A3B6272E153E}" type="presParOf" srcId="{D31EFFCE-682A-4D8A-B365-AE60F96BD502}" destId="{FB4B389E-40B2-4603-8B50-016D5E8E06A6}" srcOrd="12" destOrd="0" presId="urn:microsoft.com/office/officeart/2016/7/layout/LinearArrowProcessNumbered"/>
    <dgm:cxn modelId="{F0D08774-6454-4933-ACED-903C75810721}" type="presParOf" srcId="{FB4B389E-40B2-4603-8B50-016D5E8E06A6}" destId="{DB4ECF2B-6051-4D37-8A06-DC6AAF37128E}" srcOrd="0" destOrd="0" presId="urn:microsoft.com/office/officeart/2016/7/layout/LinearArrowProcessNumbered"/>
    <dgm:cxn modelId="{CB4B4310-8BFA-436B-8068-645D96D691F4}" type="presParOf" srcId="{FB4B389E-40B2-4603-8B50-016D5E8E06A6}" destId="{FFB022C2-1490-44B9-A611-0DE924C62ECD}" srcOrd="1" destOrd="0" presId="urn:microsoft.com/office/officeart/2016/7/layout/LinearArrowProcessNumbered"/>
    <dgm:cxn modelId="{82B22F1B-396B-4E41-838C-C91B21BFC114}" type="presParOf" srcId="{FFB022C2-1490-44B9-A611-0DE924C62ECD}" destId="{1E6DDE8E-2468-467F-B274-E3371F508013}" srcOrd="0" destOrd="0" presId="urn:microsoft.com/office/officeart/2016/7/layout/LinearArrowProcessNumbered"/>
    <dgm:cxn modelId="{B72957E1-8A76-4B1A-BCB3-6A1954D59F9D}" type="presParOf" srcId="{FFB022C2-1490-44B9-A611-0DE924C62ECD}" destId="{5F233DAD-B227-45F8-9445-C12E84B801D0}" srcOrd="1" destOrd="0" presId="urn:microsoft.com/office/officeart/2016/7/layout/LinearArrowProcessNumbered"/>
    <dgm:cxn modelId="{BD4B0015-7024-4C74-84B7-2DFDA7176C5F}" type="presParOf" srcId="{FFB022C2-1490-44B9-A611-0DE924C62ECD}" destId="{F6B8BF15-B40D-4071-B902-9747A2C03164}" srcOrd="2" destOrd="0" presId="urn:microsoft.com/office/officeart/2016/7/layout/LinearArrowProcessNumbered"/>
    <dgm:cxn modelId="{1D96EAF3-F318-490C-A6E5-EEAC52386540}" type="presParOf" srcId="{FFB022C2-1490-44B9-A611-0DE924C62ECD}" destId="{A56576A7-DF06-49F6-B85C-E2B3B55A7EEA}" srcOrd="3" destOrd="0" presId="urn:microsoft.com/office/officeart/2016/7/layout/LinearArrowProcessNumbered"/>
    <dgm:cxn modelId="{CEC93006-F1B6-43C8-B407-29E519FDB893}" type="presParOf" srcId="{FB4B389E-40B2-4603-8B50-016D5E8E06A6}" destId="{79013F04-21B7-4E18-B277-B11176B61370}" srcOrd="2" destOrd="0" presId="urn:microsoft.com/office/officeart/2016/7/layout/LinearArrowProcessNumbered"/>
    <dgm:cxn modelId="{05B49BF1-2B9C-42DD-BCB9-6C2A95465EF4}" type="presParOf" srcId="{D31EFFCE-682A-4D8A-B365-AE60F96BD502}" destId="{8528767C-C9E1-4F1E-9E84-4CA05CB4DA07}" srcOrd="13" destOrd="0" presId="urn:microsoft.com/office/officeart/2016/7/layout/LinearArrowProcessNumbered"/>
    <dgm:cxn modelId="{5C9894D9-792B-47EF-A77F-44511C8A79F4}" type="presParOf" srcId="{D31EFFCE-682A-4D8A-B365-AE60F96BD502}" destId="{E4A10521-8999-4D2E-9D41-7732060DAFE5}" srcOrd="14" destOrd="0" presId="urn:microsoft.com/office/officeart/2016/7/layout/LinearArrowProcessNumbered"/>
    <dgm:cxn modelId="{EF73AC9C-6B12-4E16-A208-77445FBDC3A1}" type="presParOf" srcId="{E4A10521-8999-4D2E-9D41-7732060DAFE5}" destId="{1B5C552D-3694-4CD7-9C1A-CECA14D890B7}" srcOrd="0" destOrd="0" presId="urn:microsoft.com/office/officeart/2016/7/layout/LinearArrowProcessNumbered"/>
    <dgm:cxn modelId="{AC240D54-0DCC-4A6C-AA78-C294B87AF3B9}" type="presParOf" srcId="{E4A10521-8999-4D2E-9D41-7732060DAFE5}" destId="{C7E723AB-6015-4A70-8901-B2C810676590}" srcOrd="1" destOrd="0" presId="urn:microsoft.com/office/officeart/2016/7/layout/LinearArrowProcessNumbered"/>
    <dgm:cxn modelId="{21D2E599-E1B3-4A4E-ADC2-4F4000D38D0A}" type="presParOf" srcId="{C7E723AB-6015-4A70-8901-B2C810676590}" destId="{9404F25C-82BB-4E38-BEDB-65FA622DEEF8}" srcOrd="0" destOrd="0" presId="urn:microsoft.com/office/officeart/2016/7/layout/LinearArrowProcessNumbered"/>
    <dgm:cxn modelId="{C9599577-B339-4252-A033-6DD214DFE188}" type="presParOf" srcId="{C7E723AB-6015-4A70-8901-B2C810676590}" destId="{5BE5203E-FAE7-43C1-A87F-550CE0CE4991}" srcOrd="1" destOrd="0" presId="urn:microsoft.com/office/officeart/2016/7/layout/LinearArrowProcessNumbered"/>
    <dgm:cxn modelId="{D4868124-7D91-4AD4-9720-47D50F40A52F}" type="presParOf" srcId="{C7E723AB-6015-4A70-8901-B2C810676590}" destId="{99AB406A-D31F-4A0B-A085-F26F7CA971B0}" srcOrd="2" destOrd="0" presId="urn:microsoft.com/office/officeart/2016/7/layout/LinearArrowProcessNumbered"/>
    <dgm:cxn modelId="{14E5BF18-7AA7-48AC-B457-F60E15A03572}" type="presParOf" srcId="{C7E723AB-6015-4A70-8901-B2C810676590}" destId="{1DDA7205-1761-4AD0-8AB5-5B2EEEEA2F41}" srcOrd="3" destOrd="0" presId="urn:microsoft.com/office/officeart/2016/7/layout/LinearArrowProcessNumbered"/>
    <dgm:cxn modelId="{43982A42-2061-42FF-9309-7D2E20FB6641}" type="presParOf" srcId="{E4A10521-8999-4D2E-9D41-7732060DAFE5}" destId="{D95B6CEA-151A-4DEC-ACE1-E6CF3F9F689D}"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D942FE-843B-4228-915C-0DA84968533D}" type="doc">
      <dgm:prSet loTypeId="urn:microsoft.com/office/officeart/2005/8/layout/bProcess4" loCatId="process" qsTypeId="urn:microsoft.com/office/officeart/2005/8/quickstyle/simple3" qsCatId="simple" csTypeId="urn:microsoft.com/office/officeart/2005/8/colors/accent1_2" csCatId="accent1"/>
      <dgm:spPr/>
      <dgm:t>
        <a:bodyPr/>
        <a:lstStyle/>
        <a:p>
          <a:endParaRPr lang="en-US"/>
        </a:p>
      </dgm:t>
    </dgm:pt>
    <dgm:pt modelId="{7C723CA9-4C98-48B8-9771-9C0EF6CA9A0D}">
      <dgm:prSet/>
      <dgm:spPr/>
      <dgm:t>
        <a:bodyPr/>
        <a:lstStyle/>
        <a:p>
          <a:r>
            <a:rPr lang="pt-BR"/>
            <a:t>Microempresa e Empresa de Pequeno Porte</a:t>
          </a:r>
          <a:endParaRPr lang="en-US"/>
        </a:p>
      </dgm:t>
    </dgm:pt>
    <dgm:pt modelId="{B8B2AA4A-94AA-4EFE-836D-2AFA1AE2ADBF}" type="parTrans" cxnId="{99785AD9-F8E9-45FB-8D51-3E11DD678204}">
      <dgm:prSet/>
      <dgm:spPr/>
      <dgm:t>
        <a:bodyPr/>
        <a:lstStyle/>
        <a:p>
          <a:endParaRPr lang="en-US"/>
        </a:p>
      </dgm:t>
    </dgm:pt>
    <dgm:pt modelId="{2264ADEE-966B-440E-9CEF-0FF81D1CAE13}" type="sibTrans" cxnId="{99785AD9-F8E9-45FB-8D51-3E11DD678204}">
      <dgm:prSet/>
      <dgm:spPr/>
      <dgm:t>
        <a:bodyPr/>
        <a:lstStyle/>
        <a:p>
          <a:endParaRPr lang="en-US"/>
        </a:p>
      </dgm:t>
    </dgm:pt>
    <dgm:pt modelId="{E0488771-5AD5-45A9-BC18-3BE1D327A277}">
      <dgm:prSet/>
      <dgm:spPr/>
      <dgm:t>
        <a:bodyPr/>
        <a:lstStyle/>
        <a:p>
          <a:r>
            <a:rPr lang="pt-BR"/>
            <a:t>Art.170 CF – tratamento favorecido</a:t>
          </a:r>
          <a:endParaRPr lang="en-US"/>
        </a:p>
      </dgm:t>
    </dgm:pt>
    <dgm:pt modelId="{A0901F00-B3BE-4B1B-AC3B-0824D23DAFAE}" type="parTrans" cxnId="{51C3EB83-302B-46A7-9211-459989E28A66}">
      <dgm:prSet/>
      <dgm:spPr/>
      <dgm:t>
        <a:bodyPr/>
        <a:lstStyle/>
        <a:p>
          <a:endParaRPr lang="en-US"/>
        </a:p>
      </dgm:t>
    </dgm:pt>
    <dgm:pt modelId="{3719D379-BE2A-4F42-9C87-F830B0641D29}" type="sibTrans" cxnId="{51C3EB83-302B-46A7-9211-459989E28A66}">
      <dgm:prSet/>
      <dgm:spPr/>
      <dgm:t>
        <a:bodyPr/>
        <a:lstStyle/>
        <a:p>
          <a:endParaRPr lang="en-US"/>
        </a:p>
      </dgm:t>
    </dgm:pt>
    <dgm:pt modelId="{7CBC6EDF-BF87-49C6-8921-99CD0D208B22}">
      <dgm:prSet/>
      <dgm:spPr/>
      <dgm:t>
        <a:bodyPr/>
        <a:lstStyle/>
        <a:p>
          <a:r>
            <a:rPr lang="pt-BR"/>
            <a:t>Art.179 CF – governo deve simplificar as obrigações administrativas, tributárias, previdenciárias e creditícias ou eliminá-las ou reduzi-las</a:t>
          </a:r>
          <a:endParaRPr lang="en-US"/>
        </a:p>
      </dgm:t>
    </dgm:pt>
    <dgm:pt modelId="{C4AAEB3A-7B13-4E24-8986-F96453BE50A6}" type="parTrans" cxnId="{53344FED-66D6-44F9-95D7-17DFB25E333A}">
      <dgm:prSet/>
      <dgm:spPr/>
      <dgm:t>
        <a:bodyPr/>
        <a:lstStyle/>
        <a:p>
          <a:endParaRPr lang="en-US"/>
        </a:p>
      </dgm:t>
    </dgm:pt>
    <dgm:pt modelId="{7F8C4806-D5A0-46A4-B8A5-8E271C348D6D}" type="sibTrans" cxnId="{53344FED-66D6-44F9-95D7-17DFB25E333A}">
      <dgm:prSet/>
      <dgm:spPr/>
      <dgm:t>
        <a:bodyPr/>
        <a:lstStyle/>
        <a:p>
          <a:endParaRPr lang="en-US"/>
        </a:p>
      </dgm:t>
    </dgm:pt>
    <dgm:pt modelId="{B9532C94-4C5F-4929-A0AA-AC5562738A63}" type="pres">
      <dgm:prSet presAssocID="{C5D942FE-843B-4228-915C-0DA84968533D}" presName="Name0" presStyleCnt="0">
        <dgm:presLayoutVars>
          <dgm:dir/>
          <dgm:resizeHandles/>
        </dgm:presLayoutVars>
      </dgm:prSet>
      <dgm:spPr/>
      <dgm:t>
        <a:bodyPr/>
        <a:lstStyle/>
        <a:p>
          <a:endParaRPr lang="pt-BR"/>
        </a:p>
      </dgm:t>
    </dgm:pt>
    <dgm:pt modelId="{1A00AFB1-121F-4F1C-9731-685787B61EC2}" type="pres">
      <dgm:prSet presAssocID="{7C723CA9-4C98-48B8-9771-9C0EF6CA9A0D}" presName="compNode" presStyleCnt="0"/>
      <dgm:spPr/>
    </dgm:pt>
    <dgm:pt modelId="{01400AAE-E264-44CE-A86A-F4AA2E553C1E}" type="pres">
      <dgm:prSet presAssocID="{7C723CA9-4C98-48B8-9771-9C0EF6CA9A0D}" presName="dummyConnPt" presStyleCnt="0"/>
      <dgm:spPr/>
    </dgm:pt>
    <dgm:pt modelId="{A83C2CED-2EE0-4FC9-BED8-5ACFF1B57F73}" type="pres">
      <dgm:prSet presAssocID="{7C723CA9-4C98-48B8-9771-9C0EF6CA9A0D}" presName="node" presStyleLbl="node1" presStyleIdx="0" presStyleCnt="3">
        <dgm:presLayoutVars>
          <dgm:bulletEnabled val="1"/>
        </dgm:presLayoutVars>
      </dgm:prSet>
      <dgm:spPr/>
      <dgm:t>
        <a:bodyPr/>
        <a:lstStyle/>
        <a:p>
          <a:endParaRPr lang="pt-BR"/>
        </a:p>
      </dgm:t>
    </dgm:pt>
    <dgm:pt modelId="{ADD5D868-4C74-4BAF-A30F-CB5DD69C5FA9}" type="pres">
      <dgm:prSet presAssocID="{2264ADEE-966B-440E-9CEF-0FF81D1CAE13}" presName="sibTrans" presStyleLbl="bgSibTrans2D1" presStyleIdx="0" presStyleCnt="2"/>
      <dgm:spPr/>
      <dgm:t>
        <a:bodyPr/>
        <a:lstStyle/>
        <a:p>
          <a:endParaRPr lang="pt-BR"/>
        </a:p>
      </dgm:t>
    </dgm:pt>
    <dgm:pt modelId="{8662CA80-827A-488B-98B1-DA25A81C7710}" type="pres">
      <dgm:prSet presAssocID="{E0488771-5AD5-45A9-BC18-3BE1D327A277}" presName="compNode" presStyleCnt="0"/>
      <dgm:spPr/>
    </dgm:pt>
    <dgm:pt modelId="{F75C4D0A-E3DF-459D-A8D2-AF572AD875E5}" type="pres">
      <dgm:prSet presAssocID="{E0488771-5AD5-45A9-BC18-3BE1D327A277}" presName="dummyConnPt" presStyleCnt="0"/>
      <dgm:spPr/>
    </dgm:pt>
    <dgm:pt modelId="{8C66A3A3-9AC7-45FB-91E8-DB528814C4CD}" type="pres">
      <dgm:prSet presAssocID="{E0488771-5AD5-45A9-BC18-3BE1D327A277}" presName="node" presStyleLbl="node1" presStyleIdx="1" presStyleCnt="3">
        <dgm:presLayoutVars>
          <dgm:bulletEnabled val="1"/>
        </dgm:presLayoutVars>
      </dgm:prSet>
      <dgm:spPr/>
      <dgm:t>
        <a:bodyPr/>
        <a:lstStyle/>
        <a:p>
          <a:endParaRPr lang="pt-BR"/>
        </a:p>
      </dgm:t>
    </dgm:pt>
    <dgm:pt modelId="{3D82033E-B34E-4367-832C-599A31B7F6FE}" type="pres">
      <dgm:prSet presAssocID="{3719D379-BE2A-4F42-9C87-F830B0641D29}" presName="sibTrans" presStyleLbl="bgSibTrans2D1" presStyleIdx="1" presStyleCnt="2"/>
      <dgm:spPr/>
      <dgm:t>
        <a:bodyPr/>
        <a:lstStyle/>
        <a:p>
          <a:endParaRPr lang="pt-BR"/>
        </a:p>
      </dgm:t>
    </dgm:pt>
    <dgm:pt modelId="{56BCB32E-FB68-4A2F-9E03-366987CECD76}" type="pres">
      <dgm:prSet presAssocID="{7CBC6EDF-BF87-49C6-8921-99CD0D208B22}" presName="compNode" presStyleCnt="0"/>
      <dgm:spPr/>
    </dgm:pt>
    <dgm:pt modelId="{24F6F20E-B9CC-4CF2-8DE8-301E2B33AD35}" type="pres">
      <dgm:prSet presAssocID="{7CBC6EDF-BF87-49C6-8921-99CD0D208B22}" presName="dummyConnPt" presStyleCnt="0"/>
      <dgm:spPr/>
    </dgm:pt>
    <dgm:pt modelId="{13AF7FAF-07D1-47AE-BB7C-7E9600B77D7C}" type="pres">
      <dgm:prSet presAssocID="{7CBC6EDF-BF87-49C6-8921-99CD0D208B22}" presName="node" presStyleLbl="node1" presStyleIdx="2" presStyleCnt="3">
        <dgm:presLayoutVars>
          <dgm:bulletEnabled val="1"/>
        </dgm:presLayoutVars>
      </dgm:prSet>
      <dgm:spPr/>
      <dgm:t>
        <a:bodyPr/>
        <a:lstStyle/>
        <a:p>
          <a:endParaRPr lang="pt-BR"/>
        </a:p>
      </dgm:t>
    </dgm:pt>
  </dgm:ptLst>
  <dgm:cxnLst>
    <dgm:cxn modelId="{C99CB41E-76B3-46EC-97D3-971D57BB12A6}" type="presOf" srcId="{E0488771-5AD5-45A9-BC18-3BE1D327A277}" destId="{8C66A3A3-9AC7-45FB-91E8-DB528814C4CD}" srcOrd="0" destOrd="0" presId="urn:microsoft.com/office/officeart/2005/8/layout/bProcess4"/>
    <dgm:cxn modelId="{6015BBD5-3C75-4FF7-9E7F-3051D6AB6EA5}" type="presOf" srcId="{7CBC6EDF-BF87-49C6-8921-99CD0D208B22}" destId="{13AF7FAF-07D1-47AE-BB7C-7E9600B77D7C}" srcOrd="0" destOrd="0" presId="urn:microsoft.com/office/officeart/2005/8/layout/bProcess4"/>
    <dgm:cxn modelId="{CFD6D882-A65E-4140-A7EE-57BA0CF3C3AC}" type="presOf" srcId="{2264ADEE-966B-440E-9CEF-0FF81D1CAE13}" destId="{ADD5D868-4C74-4BAF-A30F-CB5DD69C5FA9}" srcOrd="0" destOrd="0" presId="urn:microsoft.com/office/officeart/2005/8/layout/bProcess4"/>
    <dgm:cxn modelId="{53344FED-66D6-44F9-95D7-17DFB25E333A}" srcId="{C5D942FE-843B-4228-915C-0DA84968533D}" destId="{7CBC6EDF-BF87-49C6-8921-99CD0D208B22}" srcOrd="2" destOrd="0" parTransId="{C4AAEB3A-7B13-4E24-8986-F96453BE50A6}" sibTransId="{7F8C4806-D5A0-46A4-B8A5-8E271C348D6D}"/>
    <dgm:cxn modelId="{70038D97-2083-4187-8728-6F6C769A1FBF}" type="presOf" srcId="{C5D942FE-843B-4228-915C-0DA84968533D}" destId="{B9532C94-4C5F-4929-A0AA-AC5562738A63}" srcOrd="0" destOrd="0" presId="urn:microsoft.com/office/officeart/2005/8/layout/bProcess4"/>
    <dgm:cxn modelId="{B40624E1-29F8-4600-94B0-9C4F0FF50DF1}" type="presOf" srcId="{3719D379-BE2A-4F42-9C87-F830B0641D29}" destId="{3D82033E-B34E-4367-832C-599A31B7F6FE}" srcOrd="0" destOrd="0" presId="urn:microsoft.com/office/officeart/2005/8/layout/bProcess4"/>
    <dgm:cxn modelId="{1659AD52-B420-4F2A-A789-31859D51280E}" type="presOf" srcId="{7C723CA9-4C98-48B8-9771-9C0EF6CA9A0D}" destId="{A83C2CED-2EE0-4FC9-BED8-5ACFF1B57F73}" srcOrd="0" destOrd="0" presId="urn:microsoft.com/office/officeart/2005/8/layout/bProcess4"/>
    <dgm:cxn modelId="{99785AD9-F8E9-45FB-8D51-3E11DD678204}" srcId="{C5D942FE-843B-4228-915C-0DA84968533D}" destId="{7C723CA9-4C98-48B8-9771-9C0EF6CA9A0D}" srcOrd="0" destOrd="0" parTransId="{B8B2AA4A-94AA-4EFE-836D-2AFA1AE2ADBF}" sibTransId="{2264ADEE-966B-440E-9CEF-0FF81D1CAE13}"/>
    <dgm:cxn modelId="{51C3EB83-302B-46A7-9211-459989E28A66}" srcId="{C5D942FE-843B-4228-915C-0DA84968533D}" destId="{E0488771-5AD5-45A9-BC18-3BE1D327A277}" srcOrd="1" destOrd="0" parTransId="{A0901F00-B3BE-4B1B-AC3B-0824D23DAFAE}" sibTransId="{3719D379-BE2A-4F42-9C87-F830B0641D29}"/>
    <dgm:cxn modelId="{73DD8922-0DE2-4EC1-A83C-127318A7B09D}" type="presParOf" srcId="{B9532C94-4C5F-4929-A0AA-AC5562738A63}" destId="{1A00AFB1-121F-4F1C-9731-685787B61EC2}" srcOrd="0" destOrd="0" presId="urn:microsoft.com/office/officeart/2005/8/layout/bProcess4"/>
    <dgm:cxn modelId="{C7A11803-23EE-499E-B927-E8B6A34D28CB}" type="presParOf" srcId="{1A00AFB1-121F-4F1C-9731-685787B61EC2}" destId="{01400AAE-E264-44CE-A86A-F4AA2E553C1E}" srcOrd="0" destOrd="0" presId="urn:microsoft.com/office/officeart/2005/8/layout/bProcess4"/>
    <dgm:cxn modelId="{62EEA23A-C6CD-4ED6-A012-CB8AAC7683F6}" type="presParOf" srcId="{1A00AFB1-121F-4F1C-9731-685787B61EC2}" destId="{A83C2CED-2EE0-4FC9-BED8-5ACFF1B57F73}" srcOrd="1" destOrd="0" presId="urn:microsoft.com/office/officeart/2005/8/layout/bProcess4"/>
    <dgm:cxn modelId="{6E86C17D-D54F-4CC7-AD67-DAF7B149EF94}" type="presParOf" srcId="{B9532C94-4C5F-4929-A0AA-AC5562738A63}" destId="{ADD5D868-4C74-4BAF-A30F-CB5DD69C5FA9}" srcOrd="1" destOrd="0" presId="urn:microsoft.com/office/officeart/2005/8/layout/bProcess4"/>
    <dgm:cxn modelId="{EE47EF3A-AD02-46DD-9FE0-E105DF603380}" type="presParOf" srcId="{B9532C94-4C5F-4929-A0AA-AC5562738A63}" destId="{8662CA80-827A-488B-98B1-DA25A81C7710}" srcOrd="2" destOrd="0" presId="urn:microsoft.com/office/officeart/2005/8/layout/bProcess4"/>
    <dgm:cxn modelId="{D6D185F2-B814-488B-B7A0-A8EC69D52B5F}" type="presParOf" srcId="{8662CA80-827A-488B-98B1-DA25A81C7710}" destId="{F75C4D0A-E3DF-459D-A8D2-AF572AD875E5}" srcOrd="0" destOrd="0" presId="urn:microsoft.com/office/officeart/2005/8/layout/bProcess4"/>
    <dgm:cxn modelId="{58D25295-3D52-46E8-8AF7-86B8A6B16B2C}" type="presParOf" srcId="{8662CA80-827A-488B-98B1-DA25A81C7710}" destId="{8C66A3A3-9AC7-45FB-91E8-DB528814C4CD}" srcOrd="1" destOrd="0" presId="urn:microsoft.com/office/officeart/2005/8/layout/bProcess4"/>
    <dgm:cxn modelId="{25ED1EE6-D563-446B-A8CA-CF8210B36B43}" type="presParOf" srcId="{B9532C94-4C5F-4929-A0AA-AC5562738A63}" destId="{3D82033E-B34E-4367-832C-599A31B7F6FE}" srcOrd="3" destOrd="0" presId="urn:microsoft.com/office/officeart/2005/8/layout/bProcess4"/>
    <dgm:cxn modelId="{39B5AF4B-9296-4B1E-ACD3-CD61579C8A7A}" type="presParOf" srcId="{B9532C94-4C5F-4929-A0AA-AC5562738A63}" destId="{56BCB32E-FB68-4A2F-9E03-366987CECD76}" srcOrd="4" destOrd="0" presId="urn:microsoft.com/office/officeart/2005/8/layout/bProcess4"/>
    <dgm:cxn modelId="{F84907DB-CF7B-4424-859F-6A0CB7E17478}" type="presParOf" srcId="{56BCB32E-FB68-4A2F-9E03-366987CECD76}" destId="{24F6F20E-B9CC-4CF2-8DE8-301E2B33AD35}" srcOrd="0" destOrd="0" presId="urn:microsoft.com/office/officeart/2005/8/layout/bProcess4"/>
    <dgm:cxn modelId="{1F03775D-99CE-4DE4-9D1C-78BB1B1B0025}" type="presParOf" srcId="{56BCB32E-FB68-4A2F-9E03-366987CECD76}" destId="{13AF7FAF-07D1-47AE-BB7C-7E9600B77D7C}"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BE29AC-536C-4C81-8591-4BF547713F8B}" type="doc">
      <dgm:prSet loTypeId="urn:microsoft.com/office/officeart/2005/8/layout/hierarchy3" loCatId="hierarchy" qsTypeId="urn:microsoft.com/office/officeart/2005/8/quickstyle/simple3" qsCatId="simple" csTypeId="urn:microsoft.com/office/officeart/2005/8/colors/colorful2" csCatId="colorful"/>
      <dgm:spPr/>
      <dgm:t>
        <a:bodyPr/>
        <a:lstStyle/>
        <a:p>
          <a:endParaRPr lang="en-US"/>
        </a:p>
      </dgm:t>
    </dgm:pt>
    <dgm:pt modelId="{548C6CC5-F3EC-4DA2-9BC5-4AD3A2B45198}">
      <dgm:prSet/>
      <dgm:spPr/>
      <dgm:t>
        <a:bodyPr/>
        <a:lstStyle/>
        <a:p>
          <a:r>
            <a:rPr lang="pt-BR"/>
            <a:t>Débitos</a:t>
          </a:r>
          <a:endParaRPr lang="en-US"/>
        </a:p>
      </dgm:t>
    </dgm:pt>
    <dgm:pt modelId="{08BF46FE-78AF-408E-876C-1ABAD03B6814}" type="parTrans" cxnId="{0C10D4A4-0991-4A27-8F7F-8B107FCD2AF6}">
      <dgm:prSet/>
      <dgm:spPr/>
      <dgm:t>
        <a:bodyPr/>
        <a:lstStyle/>
        <a:p>
          <a:endParaRPr lang="en-US"/>
        </a:p>
      </dgm:t>
    </dgm:pt>
    <dgm:pt modelId="{FE43825A-1014-47DD-886D-6144CE6ED2A2}" type="sibTrans" cxnId="{0C10D4A4-0991-4A27-8F7F-8B107FCD2AF6}">
      <dgm:prSet/>
      <dgm:spPr/>
      <dgm:t>
        <a:bodyPr/>
        <a:lstStyle/>
        <a:p>
          <a:endParaRPr lang="en-US"/>
        </a:p>
      </dgm:t>
    </dgm:pt>
    <dgm:pt modelId="{E090BF98-9CDC-4011-BB45-783ABC5922D7}">
      <dgm:prSet/>
      <dgm:spPr/>
      <dgm:t>
        <a:bodyPr/>
        <a:lstStyle/>
        <a:p>
          <a:r>
            <a:rPr lang="pt-BR"/>
            <a:t>Receita bruta mensal</a:t>
          </a:r>
          <a:endParaRPr lang="en-US"/>
        </a:p>
      </dgm:t>
    </dgm:pt>
    <dgm:pt modelId="{8E61AD7B-86A6-4A29-8F06-534864B97097}" type="parTrans" cxnId="{BF234DA5-B4FD-457E-AAD1-923834A6DB05}">
      <dgm:prSet/>
      <dgm:spPr/>
      <dgm:t>
        <a:bodyPr/>
        <a:lstStyle/>
        <a:p>
          <a:endParaRPr lang="en-US"/>
        </a:p>
      </dgm:t>
    </dgm:pt>
    <dgm:pt modelId="{77BD9B08-5183-46F7-9822-D40C28388208}" type="sibTrans" cxnId="{BF234DA5-B4FD-457E-AAD1-923834A6DB05}">
      <dgm:prSet/>
      <dgm:spPr/>
      <dgm:t>
        <a:bodyPr/>
        <a:lstStyle/>
        <a:p>
          <a:endParaRPr lang="en-US"/>
        </a:p>
      </dgm:t>
    </dgm:pt>
    <dgm:pt modelId="{4EC1EDB1-0206-413F-A718-9F22A1CF00F4}">
      <dgm:prSet/>
      <dgm:spPr/>
      <dgm:t>
        <a:bodyPr/>
        <a:lstStyle/>
        <a:p>
          <a:r>
            <a:rPr lang="pt-BR"/>
            <a:t>Opção</a:t>
          </a:r>
          <a:endParaRPr lang="en-US"/>
        </a:p>
      </dgm:t>
    </dgm:pt>
    <dgm:pt modelId="{99AF851A-D8FC-4C77-8611-FFAC84E1CC5A}" type="parTrans" cxnId="{88A3B79F-9096-4DC1-AF4E-1E91073525F9}">
      <dgm:prSet/>
      <dgm:spPr/>
      <dgm:t>
        <a:bodyPr/>
        <a:lstStyle/>
        <a:p>
          <a:endParaRPr lang="en-US"/>
        </a:p>
      </dgm:t>
    </dgm:pt>
    <dgm:pt modelId="{CBFDC29E-80F9-4384-B67F-8BD6F1C3162A}" type="sibTrans" cxnId="{88A3B79F-9096-4DC1-AF4E-1E91073525F9}">
      <dgm:prSet/>
      <dgm:spPr/>
      <dgm:t>
        <a:bodyPr/>
        <a:lstStyle/>
        <a:p>
          <a:endParaRPr lang="en-US"/>
        </a:p>
      </dgm:t>
    </dgm:pt>
    <dgm:pt modelId="{91D0AC97-C986-4F60-82CE-226C78DDDAEE}">
      <dgm:prSet/>
      <dgm:spPr/>
      <dgm:t>
        <a:bodyPr/>
        <a:lstStyle/>
        <a:p>
          <a:r>
            <a:rPr lang="pt-BR"/>
            <a:t>Valor do recebimento da receita bruta mensal</a:t>
          </a:r>
          <a:endParaRPr lang="en-US"/>
        </a:p>
      </dgm:t>
    </dgm:pt>
    <dgm:pt modelId="{90EEE152-DCCB-4E75-AB1D-699252F6813A}" type="parTrans" cxnId="{61B63B0E-C6EF-4AC1-933B-3B38A4255741}">
      <dgm:prSet/>
      <dgm:spPr/>
      <dgm:t>
        <a:bodyPr/>
        <a:lstStyle/>
        <a:p>
          <a:endParaRPr lang="en-US"/>
        </a:p>
      </dgm:t>
    </dgm:pt>
    <dgm:pt modelId="{B5C5EA71-35A2-46DF-8B1E-6C71AB8D079E}" type="sibTrans" cxnId="{61B63B0E-C6EF-4AC1-933B-3B38A4255741}">
      <dgm:prSet/>
      <dgm:spPr/>
      <dgm:t>
        <a:bodyPr/>
        <a:lstStyle/>
        <a:p>
          <a:endParaRPr lang="en-US"/>
        </a:p>
      </dgm:t>
    </dgm:pt>
    <dgm:pt modelId="{EF233D8F-F799-4BE2-BAC6-EE65EBB545BF}" type="pres">
      <dgm:prSet presAssocID="{DEBE29AC-536C-4C81-8591-4BF547713F8B}" presName="diagram" presStyleCnt="0">
        <dgm:presLayoutVars>
          <dgm:chPref val="1"/>
          <dgm:dir/>
          <dgm:animOne val="branch"/>
          <dgm:animLvl val="lvl"/>
          <dgm:resizeHandles/>
        </dgm:presLayoutVars>
      </dgm:prSet>
      <dgm:spPr/>
      <dgm:t>
        <a:bodyPr/>
        <a:lstStyle/>
        <a:p>
          <a:endParaRPr lang="pt-BR"/>
        </a:p>
      </dgm:t>
    </dgm:pt>
    <dgm:pt modelId="{142088B7-BFE2-4DB1-88ED-9A96BE3D4864}" type="pres">
      <dgm:prSet presAssocID="{548C6CC5-F3EC-4DA2-9BC5-4AD3A2B45198}" presName="root" presStyleCnt="0"/>
      <dgm:spPr/>
    </dgm:pt>
    <dgm:pt modelId="{025D6416-A446-4E97-8BF3-E6D03835D643}" type="pres">
      <dgm:prSet presAssocID="{548C6CC5-F3EC-4DA2-9BC5-4AD3A2B45198}" presName="rootComposite" presStyleCnt="0"/>
      <dgm:spPr/>
    </dgm:pt>
    <dgm:pt modelId="{7EE93820-E4D9-49C9-82C0-8D3DCE4AD175}" type="pres">
      <dgm:prSet presAssocID="{548C6CC5-F3EC-4DA2-9BC5-4AD3A2B45198}" presName="rootText" presStyleLbl="node1" presStyleIdx="0" presStyleCnt="2"/>
      <dgm:spPr/>
      <dgm:t>
        <a:bodyPr/>
        <a:lstStyle/>
        <a:p>
          <a:endParaRPr lang="pt-BR"/>
        </a:p>
      </dgm:t>
    </dgm:pt>
    <dgm:pt modelId="{C1FBB09A-0717-4AD3-97C6-62C30E617281}" type="pres">
      <dgm:prSet presAssocID="{548C6CC5-F3EC-4DA2-9BC5-4AD3A2B45198}" presName="rootConnector" presStyleLbl="node1" presStyleIdx="0" presStyleCnt="2"/>
      <dgm:spPr/>
      <dgm:t>
        <a:bodyPr/>
        <a:lstStyle/>
        <a:p>
          <a:endParaRPr lang="pt-BR"/>
        </a:p>
      </dgm:t>
    </dgm:pt>
    <dgm:pt modelId="{3BD6FA3A-1579-4F4F-A5FB-A4A2B54A25F7}" type="pres">
      <dgm:prSet presAssocID="{548C6CC5-F3EC-4DA2-9BC5-4AD3A2B45198}" presName="childShape" presStyleCnt="0"/>
      <dgm:spPr/>
    </dgm:pt>
    <dgm:pt modelId="{33A7075F-39C5-4118-90AE-8CAC87DBD3B6}" type="pres">
      <dgm:prSet presAssocID="{8E61AD7B-86A6-4A29-8F06-534864B97097}" presName="Name13" presStyleLbl="parChTrans1D2" presStyleIdx="0" presStyleCnt="2"/>
      <dgm:spPr/>
      <dgm:t>
        <a:bodyPr/>
        <a:lstStyle/>
        <a:p>
          <a:endParaRPr lang="pt-BR"/>
        </a:p>
      </dgm:t>
    </dgm:pt>
    <dgm:pt modelId="{9C81E914-2642-44C5-BB04-8D33F2B05E50}" type="pres">
      <dgm:prSet presAssocID="{E090BF98-9CDC-4011-BB45-783ABC5922D7}" presName="childText" presStyleLbl="bgAcc1" presStyleIdx="0" presStyleCnt="2">
        <dgm:presLayoutVars>
          <dgm:bulletEnabled val="1"/>
        </dgm:presLayoutVars>
      </dgm:prSet>
      <dgm:spPr/>
      <dgm:t>
        <a:bodyPr/>
        <a:lstStyle/>
        <a:p>
          <a:endParaRPr lang="pt-BR"/>
        </a:p>
      </dgm:t>
    </dgm:pt>
    <dgm:pt modelId="{9F4292CC-A164-43E5-A53A-83998A384782}" type="pres">
      <dgm:prSet presAssocID="{4EC1EDB1-0206-413F-A718-9F22A1CF00F4}" presName="root" presStyleCnt="0"/>
      <dgm:spPr/>
    </dgm:pt>
    <dgm:pt modelId="{5C562EA9-E52B-4DC5-8B82-468E49D6AAF0}" type="pres">
      <dgm:prSet presAssocID="{4EC1EDB1-0206-413F-A718-9F22A1CF00F4}" presName="rootComposite" presStyleCnt="0"/>
      <dgm:spPr/>
    </dgm:pt>
    <dgm:pt modelId="{8EF3E7FC-7CD4-4A80-96ED-ECF8DDCA83D7}" type="pres">
      <dgm:prSet presAssocID="{4EC1EDB1-0206-413F-A718-9F22A1CF00F4}" presName="rootText" presStyleLbl="node1" presStyleIdx="1" presStyleCnt="2"/>
      <dgm:spPr/>
      <dgm:t>
        <a:bodyPr/>
        <a:lstStyle/>
        <a:p>
          <a:endParaRPr lang="pt-BR"/>
        </a:p>
      </dgm:t>
    </dgm:pt>
    <dgm:pt modelId="{66153BB3-6F65-4EC3-BC99-87F6E3AF7678}" type="pres">
      <dgm:prSet presAssocID="{4EC1EDB1-0206-413F-A718-9F22A1CF00F4}" presName="rootConnector" presStyleLbl="node1" presStyleIdx="1" presStyleCnt="2"/>
      <dgm:spPr/>
      <dgm:t>
        <a:bodyPr/>
        <a:lstStyle/>
        <a:p>
          <a:endParaRPr lang="pt-BR"/>
        </a:p>
      </dgm:t>
    </dgm:pt>
    <dgm:pt modelId="{5FB635F5-846C-4C28-8D9C-78795FBEC378}" type="pres">
      <dgm:prSet presAssocID="{4EC1EDB1-0206-413F-A718-9F22A1CF00F4}" presName="childShape" presStyleCnt="0"/>
      <dgm:spPr/>
    </dgm:pt>
    <dgm:pt modelId="{D31A3D82-8BAE-4046-8A6A-BE1E1639907F}" type="pres">
      <dgm:prSet presAssocID="{90EEE152-DCCB-4E75-AB1D-699252F6813A}" presName="Name13" presStyleLbl="parChTrans1D2" presStyleIdx="1" presStyleCnt="2"/>
      <dgm:spPr/>
      <dgm:t>
        <a:bodyPr/>
        <a:lstStyle/>
        <a:p>
          <a:endParaRPr lang="pt-BR"/>
        </a:p>
      </dgm:t>
    </dgm:pt>
    <dgm:pt modelId="{A74840F1-C2D6-4706-A6EB-25ED416EE454}" type="pres">
      <dgm:prSet presAssocID="{91D0AC97-C986-4F60-82CE-226C78DDDAEE}" presName="childText" presStyleLbl="bgAcc1" presStyleIdx="1" presStyleCnt="2">
        <dgm:presLayoutVars>
          <dgm:bulletEnabled val="1"/>
        </dgm:presLayoutVars>
      </dgm:prSet>
      <dgm:spPr/>
      <dgm:t>
        <a:bodyPr/>
        <a:lstStyle/>
        <a:p>
          <a:endParaRPr lang="pt-BR"/>
        </a:p>
      </dgm:t>
    </dgm:pt>
  </dgm:ptLst>
  <dgm:cxnLst>
    <dgm:cxn modelId="{1C04E0DB-5033-4269-AEAB-42C2E006EA08}" type="presOf" srcId="{8E61AD7B-86A6-4A29-8F06-534864B97097}" destId="{33A7075F-39C5-4118-90AE-8CAC87DBD3B6}" srcOrd="0" destOrd="0" presId="urn:microsoft.com/office/officeart/2005/8/layout/hierarchy3"/>
    <dgm:cxn modelId="{2F0F4051-6CD9-4255-B38C-192BC131CBA2}" type="presOf" srcId="{548C6CC5-F3EC-4DA2-9BC5-4AD3A2B45198}" destId="{C1FBB09A-0717-4AD3-97C6-62C30E617281}" srcOrd="1" destOrd="0" presId="urn:microsoft.com/office/officeart/2005/8/layout/hierarchy3"/>
    <dgm:cxn modelId="{61B63B0E-C6EF-4AC1-933B-3B38A4255741}" srcId="{4EC1EDB1-0206-413F-A718-9F22A1CF00F4}" destId="{91D0AC97-C986-4F60-82CE-226C78DDDAEE}" srcOrd="0" destOrd="0" parTransId="{90EEE152-DCCB-4E75-AB1D-699252F6813A}" sibTransId="{B5C5EA71-35A2-46DF-8B1E-6C71AB8D079E}"/>
    <dgm:cxn modelId="{B87072B4-A02F-4614-9639-44A35E16324C}" type="presOf" srcId="{E090BF98-9CDC-4011-BB45-783ABC5922D7}" destId="{9C81E914-2642-44C5-BB04-8D33F2B05E50}" srcOrd="0" destOrd="0" presId="urn:microsoft.com/office/officeart/2005/8/layout/hierarchy3"/>
    <dgm:cxn modelId="{42396F64-EDDD-4AD4-AFF3-70A571A7A893}" type="presOf" srcId="{91D0AC97-C986-4F60-82CE-226C78DDDAEE}" destId="{A74840F1-C2D6-4706-A6EB-25ED416EE454}" srcOrd="0" destOrd="0" presId="urn:microsoft.com/office/officeart/2005/8/layout/hierarchy3"/>
    <dgm:cxn modelId="{BF234DA5-B4FD-457E-AAD1-923834A6DB05}" srcId="{548C6CC5-F3EC-4DA2-9BC5-4AD3A2B45198}" destId="{E090BF98-9CDC-4011-BB45-783ABC5922D7}" srcOrd="0" destOrd="0" parTransId="{8E61AD7B-86A6-4A29-8F06-534864B97097}" sibTransId="{77BD9B08-5183-46F7-9822-D40C28388208}"/>
    <dgm:cxn modelId="{540C2FB5-631B-42AE-AC0D-8D0DC2539347}" type="presOf" srcId="{90EEE152-DCCB-4E75-AB1D-699252F6813A}" destId="{D31A3D82-8BAE-4046-8A6A-BE1E1639907F}" srcOrd="0" destOrd="0" presId="urn:microsoft.com/office/officeart/2005/8/layout/hierarchy3"/>
    <dgm:cxn modelId="{88A3B79F-9096-4DC1-AF4E-1E91073525F9}" srcId="{DEBE29AC-536C-4C81-8591-4BF547713F8B}" destId="{4EC1EDB1-0206-413F-A718-9F22A1CF00F4}" srcOrd="1" destOrd="0" parTransId="{99AF851A-D8FC-4C77-8611-FFAC84E1CC5A}" sibTransId="{CBFDC29E-80F9-4384-B67F-8BD6F1C3162A}"/>
    <dgm:cxn modelId="{0C10D4A4-0991-4A27-8F7F-8B107FCD2AF6}" srcId="{DEBE29AC-536C-4C81-8591-4BF547713F8B}" destId="{548C6CC5-F3EC-4DA2-9BC5-4AD3A2B45198}" srcOrd="0" destOrd="0" parTransId="{08BF46FE-78AF-408E-876C-1ABAD03B6814}" sibTransId="{FE43825A-1014-47DD-886D-6144CE6ED2A2}"/>
    <dgm:cxn modelId="{23EA8F8E-301D-4E40-BE3F-66CD2EFBE908}" type="presOf" srcId="{4EC1EDB1-0206-413F-A718-9F22A1CF00F4}" destId="{66153BB3-6F65-4EC3-BC99-87F6E3AF7678}" srcOrd="1" destOrd="0" presId="urn:microsoft.com/office/officeart/2005/8/layout/hierarchy3"/>
    <dgm:cxn modelId="{DA6A6194-2E28-44A0-953A-BF9D5130DB92}" type="presOf" srcId="{548C6CC5-F3EC-4DA2-9BC5-4AD3A2B45198}" destId="{7EE93820-E4D9-49C9-82C0-8D3DCE4AD175}" srcOrd="0" destOrd="0" presId="urn:microsoft.com/office/officeart/2005/8/layout/hierarchy3"/>
    <dgm:cxn modelId="{91CB25E2-5965-426E-B6B1-025C6E69EBAA}" type="presOf" srcId="{DEBE29AC-536C-4C81-8591-4BF547713F8B}" destId="{EF233D8F-F799-4BE2-BAC6-EE65EBB545BF}" srcOrd="0" destOrd="0" presId="urn:microsoft.com/office/officeart/2005/8/layout/hierarchy3"/>
    <dgm:cxn modelId="{56B76F68-D1B7-472F-81BD-D74F7F6507BF}" type="presOf" srcId="{4EC1EDB1-0206-413F-A718-9F22A1CF00F4}" destId="{8EF3E7FC-7CD4-4A80-96ED-ECF8DDCA83D7}" srcOrd="0" destOrd="0" presId="urn:microsoft.com/office/officeart/2005/8/layout/hierarchy3"/>
    <dgm:cxn modelId="{199397E9-655B-4193-92CC-0E10B9651BD2}" type="presParOf" srcId="{EF233D8F-F799-4BE2-BAC6-EE65EBB545BF}" destId="{142088B7-BFE2-4DB1-88ED-9A96BE3D4864}" srcOrd="0" destOrd="0" presId="urn:microsoft.com/office/officeart/2005/8/layout/hierarchy3"/>
    <dgm:cxn modelId="{3B84CD30-CD0F-406C-8463-65BD516D7120}" type="presParOf" srcId="{142088B7-BFE2-4DB1-88ED-9A96BE3D4864}" destId="{025D6416-A446-4E97-8BF3-E6D03835D643}" srcOrd="0" destOrd="0" presId="urn:microsoft.com/office/officeart/2005/8/layout/hierarchy3"/>
    <dgm:cxn modelId="{F8B59470-E3A8-446C-A587-A11961C0C0CC}" type="presParOf" srcId="{025D6416-A446-4E97-8BF3-E6D03835D643}" destId="{7EE93820-E4D9-49C9-82C0-8D3DCE4AD175}" srcOrd="0" destOrd="0" presId="urn:microsoft.com/office/officeart/2005/8/layout/hierarchy3"/>
    <dgm:cxn modelId="{1631FCCF-9EA4-48FB-BBC5-926313C51C6B}" type="presParOf" srcId="{025D6416-A446-4E97-8BF3-E6D03835D643}" destId="{C1FBB09A-0717-4AD3-97C6-62C30E617281}" srcOrd="1" destOrd="0" presId="urn:microsoft.com/office/officeart/2005/8/layout/hierarchy3"/>
    <dgm:cxn modelId="{F7DAAA6C-EA11-4E11-9D5B-4910157D2DEF}" type="presParOf" srcId="{142088B7-BFE2-4DB1-88ED-9A96BE3D4864}" destId="{3BD6FA3A-1579-4F4F-A5FB-A4A2B54A25F7}" srcOrd="1" destOrd="0" presId="urn:microsoft.com/office/officeart/2005/8/layout/hierarchy3"/>
    <dgm:cxn modelId="{403CCA42-B6B3-49F7-BD15-66899C380098}" type="presParOf" srcId="{3BD6FA3A-1579-4F4F-A5FB-A4A2B54A25F7}" destId="{33A7075F-39C5-4118-90AE-8CAC87DBD3B6}" srcOrd="0" destOrd="0" presId="urn:microsoft.com/office/officeart/2005/8/layout/hierarchy3"/>
    <dgm:cxn modelId="{D24288BD-D5EA-43F4-AD28-8E89CCBF71F7}" type="presParOf" srcId="{3BD6FA3A-1579-4F4F-A5FB-A4A2B54A25F7}" destId="{9C81E914-2642-44C5-BB04-8D33F2B05E50}" srcOrd="1" destOrd="0" presId="urn:microsoft.com/office/officeart/2005/8/layout/hierarchy3"/>
    <dgm:cxn modelId="{F4A380FD-1EF8-4F8D-A6DA-09F085478FAB}" type="presParOf" srcId="{EF233D8F-F799-4BE2-BAC6-EE65EBB545BF}" destId="{9F4292CC-A164-43E5-A53A-83998A384782}" srcOrd="1" destOrd="0" presId="urn:microsoft.com/office/officeart/2005/8/layout/hierarchy3"/>
    <dgm:cxn modelId="{287D10CD-3C67-4F6D-8789-081432CD9DCD}" type="presParOf" srcId="{9F4292CC-A164-43E5-A53A-83998A384782}" destId="{5C562EA9-E52B-4DC5-8B82-468E49D6AAF0}" srcOrd="0" destOrd="0" presId="urn:microsoft.com/office/officeart/2005/8/layout/hierarchy3"/>
    <dgm:cxn modelId="{A030FDA8-C4B1-4729-878B-3D7C1ECEB5F2}" type="presParOf" srcId="{5C562EA9-E52B-4DC5-8B82-468E49D6AAF0}" destId="{8EF3E7FC-7CD4-4A80-96ED-ECF8DDCA83D7}" srcOrd="0" destOrd="0" presId="urn:microsoft.com/office/officeart/2005/8/layout/hierarchy3"/>
    <dgm:cxn modelId="{318F6724-40BC-4F9C-8E3C-8F60C76FDF37}" type="presParOf" srcId="{5C562EA9-E52B-4DC5-8B82-468E49D6AAF0}" destId="{66153BB3-6F65-4EC3-BC99-87F6E3AF7678}" srcOrd="1" destOrd="0" presId="urn:microsoft.com/office/officeart/2005/8/layout/hierarchy3"/>
    <dgm:cxn modelId="{773EF709-E18E-4997-9BCF-9298D8944420}" type="presParOf" srcId="{9F4292CC-A164-43E5-A53A-83998A384782}" destId="{5FB635F5-846C-4C28-8D9C-78795FBEC378}" srcOrd="1" destOrd="0" presId="urn:microsoft.com/office/officeart/2005/8/layout/hierarchy3"/>
    <dgm:cxn modelId="{A04AD233-1BE0-4752-A358-4C7CCB570EBE}" type="presParOf" srcId="{5FB635F5-846C-4C28-8D9C-78795FBEC378}" destId="{D31A3D82-8BAE-4046-8A6A-BE1E1639907F}" srcOrd="0" destOrd="0" presId="urn:microsoft.com/office/officeart/2005/8/layout/hierarchy3"/>
    <dgm:cxn modelId="{CF1F0FA7-7AB6-4AAE-8EEE-A99FA977C2C6}" type="presParOf" srcId="{5FB635F5-846C-4C28-8D9C-78795FBEC378}" destId="{A74840F1-C2D6-4706-A6EB-25ED416EE454}"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B5BB22-CFE8-4DD8-8810-4C9E0BF8C083}" type="doc">
      <dgm:prSet loTypeId="urn:microsoft.com/office/officeart/2016/7/layout/LinearBlockProcessNumbered" loCatId="process" qsTypeId="urn:microsoft.com/office/officeart/2005/8/quickstyle/simple2" qsCatId="simple" csTypeId="urn:microsoft.com/office/officeart/2005/8/colors/colorful2" csCatId="colorful" phldr="1"/>
      <dgm:spPr/>
      <dgm:t>
        <a:bodyPr/>
        <a:lstStyle/>
        <a:p>
          <a:endParaRPr lang="en-US"/>
        </a:p>
      </dgm:t>
    </dgm:pt>
    <dgm:pt modelId="{955A623B-8B6D-4927-B16D-2BAD6E77598E}">
      <dgm:prSet/>
      <dgm:spPr/>
      <dgm:t>
        <a:bodyPr/>
        <a:lstStyle/>
        <a:p>
          <a:r>
            <a:rPr lang="pt-BR" b="1"/>
            <a:t>Novo teto: de R$ 3.6 milhões para R$ 4.8 milhões para MEs e EPPs; e de R$ 60 mil para R$ 81 mil para MEIs.</a:t>
          </a:r>
          <a:endParaRPr lang="en-US"/>
        </a:p>
      </dgm:t>
    </dgm:pt>
    <dgm:pt modelId="{D69A6289-DDB5-4D77-90B4-C81025318389}" type="parTrans" cxnId="{2B038CC5-44E5-4C68-999D-335FF6BDF557}">
      <dgm:prSet/>
      <dgm:spPr/>
      <dgm:t>
        <a:bodyPr/>
        <a:lstStyle/>
        <a:p>
          <a:endParaRPr lang="en-US"/>
        </a:p>
      </dgm:t>
    </dgm:pt>
    <dgm:pt modelId="{A3BA1D9D-262E-4705-BFA2-2CA7737C70E5}" type="sibTrans" cxnId="{2B038CC5-44E5-4C68-999D-335FF6BDF557}">
      <dgm:prSet phldrT="01" phldr="0"/>
      <dgm:spPr/>
      <dgm:t>
        <a:bodyPr/>
        <a:lstStyle/>
        <a:p>
          <a:r>
            <a:rPr lang="en-US"/>
            <a:t>01</a:t>
          </a:r>
        </a:p>
      </dgm:t>
    </dgm:pt>
    <dgm:pt modelId="{C091C7CA-B1E4-4F9F-A71C-714F994194F5}">
      <dgm:prSet/>
      <dgm:spPr/>
      <dgm:t>
        <a:bodyPr/>
        <a:lstStyle/>
        <a:p>
          <a:r>
            <a:rPr lang="pt-BR" b="1" i="1" dirty="0"/>
            <a:t>Dica importante:</a:t>
          </a:r>
          <a:r>
            <a:rPr lang="pt-BR" dirty="0"/>
            <a:t> Muito cuidado aqui para a questão do cálculo do ICMS e do ISS para as empresas que extrapolarem o limite anterior de R$ 3.6 milhões. Estes dois impostos serão calculados fora da tabela do simples nacional quando a soma dos últimos 12 meses de faturamento da empresa ficar entre o teto anterior de R$ 3.6 milhões e o novo limite de R$ 4.8 milhões.</a:t>
          </a:r>
          <a:endParaRPr lang="en-US" dirty="0"/>
        </a:p>
      </dgm:t>
    </dgm:pt>
    <dgm:pt modelId="{FCAD7842-8246-4819-B59B-E2BE89ABF50B}" type="parTrans" cxnId="{41224FBA-603F-4258-B05E-B5C5F6A214C8}">
      <dgm:prSet/>
      <dgm:spPr/>
      <dgm:t>
        <a:bodyPr/>
        <a:lstStyle/>
        <a:p>
          <a:endParaRPr lang="en-US"/>
        </a:p>
      </dgm:t>
    </dgm:pt>
    <dgm:pt modelId="{AD69458C-61BF-4805-A7DC-FC7863F241EC}" type="sibTrans" cxnId="{41224FBA-603F-4258-B05E-B5C5F6A214C8}">
      <dgm:prSet phldrT="02" phldr="0"/>
      <dgm:spPr/>
      <dgm:t>
        <a:bodyPr/>
        <a:lstStyle/>
        <a:p>
          <a:r>
            <a:rPr lang="en-US"/>
            <a:t>02</a:t>
          </a:r>
        </a:p>
      </dgm:t>
    </dgm:pt>
    <dgm:pt modelId="{17167065-9037-401E-B5A2-B2AFB1504A87}">
      <dgm:prSet/>
      <dgm:spPr/>
      <dgm:t>
        <a:bodyPr/>
        <a:lstStyle/>
        <a:p>
          <a:r>
            <a:rPr lang="pt-BR" dirty="0"/>
            <a:t>As regras do cálculo ainda não foram estabelecidas ou não estão claras na redação do projeto de lei aprovado, mas provavelmente serão mantidas as regras atuais do ICMS e do ISS para empresas não enquadradas no Simples Nacional, ou seja, se sua empresa tem ou vai ter em 2018 um faturamento dentro da ultima faixa da tabela, é bom ter muito cuidado e realizar todas as simulações necessárias antes de escolher ser tributado pelas regras do Simples Nacional, pois existe o risco da carga tributária aumentar em relação ao Lucro Presumido ou ao Lucro Real.</a:t>
          </a:r>
          <a:endParaRPr lang="en-US" dirty="0"/>
        </a:p>
      </dgm:t>
    </dgm:pt>
    <dgm:pt modelId="{4ABF6D3C-403F-47EE-8E6E-8B7ABB607F7A}" type="parTrans" cxnId="{7B58AB9D-B2BE-43C8-A056-4E82C4276F0D}">
      <dgm:prSet/>
      <dgm:spPr/>
      <dgm:t>
        <a:bodyPr/>
        <a:lstStyle/>
        <a:p>
          <a:endParaRPr lang="en-US"/>
        </a:p>
      </dgm:t>
    </dgm:pt>
    <dgm:pt modelId="{62D66ECB-892C-42B2-9514-E70E3034648E}" type="sibTrans" cxnId="{7B58AB9D-B2BE-43C8-A056-4E82C4276F0D}">
      <dgm:prSet phldrT="03" phldr="0"/>
      <dgm:spPr/>
      <dgm:t>
        <a:bodyPr/>
        <a:lstStyle/>
        <a:p>
          <a:r>
            <a:rPr lang="en-US"/>
            <a:t>03</a:t>
          </a:r>
        </a:p>
      </dgm:t>
    </dgm:pt>
    <dgm:pt modelId="{35B49778-8DB3-4A1B-83F2-66338E418DA2}">
      <dgm:prSet/>
      <dgm:spPr/>
      <dgm:t>
        <a:bodyPr/>
        <a:lstStyle/>
        <a:p>
          <a:r>
            <a:rPr lang="pt-BR"/>
            <a:t>Para os Microempreendedores Individuais (MEI) o teto sobe de R$ 60 mil (média de R$ 5 mil por mês) para R$ 81 mil (média de R$ 6.750,00 por mês).</a:t>
          </a:r>
          <a:endParaRPr lang="en-US"/>
        </a:p>
      </dgm:t>
    </dgm:pt>
    <dgm:pt modelId="{D75234B2-3175-4ED0-8AB9-C7421FEA6C8C}" type="parTrans" cxnId="{5F39FB1E-203E-4405-AD05-42BBF80DA87A}">
      <dgm:prSet/>
      <dgm:spPr/>
      <dgm:t>
        <a:bodyPr/>
        <a:lstStyle/>
        <a:p>
          <a:endParaRPr lang="en-US"/>
        </a:p>
      </dgm:t>
    </dgm:pt>
    <dgm:pt modelId="{BE25E278-9192-47D3-95FF-3CAB6AE976DF}" type="sibTrans" cxnId="{5F39FB1E-203E-4405-AD05-42BBF80DA87A}">
      <dgm:prSet phldrT="04" phldr="0"/>
      <dgm:spPr/>
      <dgm:t>
        <a:bodyPr/>
        <a:lstStyle/>
        <a:p>
          <a:r>
            <a:rPr lang="en-US"/>
            <a:t>04</a:t>
          </a:r>
        </a:p>
      </dgm:t>
    </dgm:pt>
    <dgm:pt modelId="{1E213044-7026-4543-AD0D-4EFCC10A1957}" type="pres">
      <dgm:prSet presAssocID="{E0B5BB22-CFE8-4DD8-8810-4C9E0BF8C083}" presName="Name0" presStyleCnt="0">
        <dgm:presLayoutVars>
          <dgm:animLvl val="lvl"/>
          <dgm:resizeHandles val="exact"/>
        </dgm:presLayoutVars>
      </dgm:prSet>
      <dgm:spPr/>
      <dgm:t>
        <a:bodyPr/>
        <a:lstStyle/>
        <a:p>
          <a:endParaRPr lang="pt-BR"/>
        </a:p>
      </dgm:t>
    </dgm:pt>
    <dgm:pt modelId="{CD826BA3-5A6B-472F-8653-7F9C9BA9EAE1}" type="pres">
      <dgm:prSet presAssocID="{955A623B-8B6D-4927-B16D-2BAD6E77598E}" presName="compositeNode" presStyleCnt="0">
        <dgm:presLayoutVars>
          <dgm:bulletEnabled val="1"/>
        </dgm:presLayoutVars>
      </dgm:prSet>
      <dgm:spPr/>
    </dgm:pt>
    <dgm:pt modelId="{D098830C-6760-4328-9B28-19DF29C74E40}" type="pres">
      <dgm:prSet presAssocID="{955A623B-8B6D-4927-B16D-2BAD6E77598E}" presName="bgRect" presStyleLbl="alignNode1" presStyleIdx="0" presStyleCnt="4"/>
      <dgm:spPr/>
      <dgm:t>
        <a:bodyPr/>
        <a:lstStyle/>
        <a:p>
          <a:endParaRPr lang="pt-BR"/>
        </a:p>
      </dgm:t>
    </dgm:pt>
    <dgm:pt modelId="{A45EDBBD-EC36-4033-922B-2CC7ACF2F243}" type="pres">
      <dgm:prSet presAssocID="{A3BA1D9D-262E-4705-BFA2-2CA7737C70E5}" presName="sibTransNodeRect" presStyleLbl="alignNode1" presStyleIdx="0" presStyleCnt="4">
        <dgm:presLayoutVars>
          <dgm:chMax val="0"/>
          <dgm:bulletEnabled val="1"/>
        </dgm:presLayoutVars>
      </dgm:prSet>
      <dgm:spPr/>
      <dgm:t>
        <a:bodyPr/>
        <a:lstStyle/>
        <a:p>
          <a:endParaRPr lang="pt-BR"/>
        </a:p>
      </dgm:t>
    </dgm:pt>
    <dgm:pt modelId="{BF289BF4-6A43-47BC-AA7F-C7CAAC4DD3DF}" type="pres">
      <dgm:prSet presAssocID="{955A623B-8B6D-4927-B16D-2BAD6E77598E}" presName="nodeRect" presStyleLbl="alignNode1" presStyleIdx="0" presStyleCnt="4">
        <dgm:presLayoutVars>
          <dgm:bulletEnabled val="1"/>
        </dgm:presLayoutVars>
      </dgm:prSet>
      <dgm:spPr/>
      <dgm:t>
        <a:bodyPr/>
        <a:lstStyle/>
        <a:p>
          <a:endParaRPr lang="pt-BR"/>
        </a:p>
      </dgm:t>
    </dgm:pt>
    <dgm:pt modelId="{775842B5-DBF6-469A-8D41-0BC5D849C844}" type="pres">
      <dgm:prSet presAssocID="{A3BA1D9D-262E-4705-BFA2-2CA7737C70E5}" presName="sibTrans" presStyleCnt="0"/>
      <dgm:spPr/>
    </dgm:pt>
    <dgm:pt modelId="{BAF12DC8-20CC-424E-B860-08DBC85E677B}" type="pres">
      <dgm:prSet presAssocID="{C091C7CA-B1E4-4F9F-A71C-714F994194F5}" presName="compositeNode" presStyleCnt="0">
        <dgm:presLayoutVars>
          <dgm:bulletEnabled val="1"/>
        </dgm:presLayoutVars>
      </dgm:prSet>
      <dgm:spPr/>
    </dgm:pt>
    <dgm:pt modelId="{19B035A0-1A13-4032-99E3-43D910495CFC}" type="pres">
      <dgm:prSet presAssocID="{C091C7CA-B1E4-4F9F-A71C-714F994194F5}" presName="bgRect" presStyleLbl="alignNode1" presStyleIdx="1" presStyleCnt="4" custScaleY="148348"/>
      <dgm:spPr/>
      <dgm:t>
        <a:bodyPr/>
        <a:lstStyle/>
        <a:p>
          <a:endParaRPr lang="pt-BR"/>
        </a:p>
      </dgm:t>
    </dgm:pt>
    <dgm:pt modelId="{61118797-0820-43E8-AF96-56C7E382FEAD}" type="pres">
      <dgm:prSet presAssocID="{AD69458C-61BF-4805-A7DC-FC7863F241EC}" presName="sibTransNodeRect" presStyleLbl="alignNode1" presStyleIdx="1" presStyleCnt="4">
        <dgm:presLayoutVars>
          <dgm:chMax val="0"/>
          <dgm:bulletEnabled val="1"/>
        </dgm:presLayoutVars>
      </dgm:prSet>
      <dgm:spPr/>
      <dgm:t>
        <a:bodyPr/>
        <a:lstStyle/>
        <a:p>
          <a:endParaRPr lang="pt-BR"/>
        </a:p>
      </dgm:t>
    </dgm:pt>
    <dgm:pt modelId="{0EDB4F2A-498F-4493-AECE-D1853F001EC7}" type="pres">
      <dgm:prSet presAssocID="{C091C7CA-B1E4-4F9F-A71C-714F994194F5}" presName="nodeRect" presStyleLbl="alignNode1" presStyleIdx="1" presStyleCnt="4">
        <dgm:presLayoutVars>
          <dgm:bulletEnabled val="1"/>
        </dgm:presLayoutVars>
      </dgm:prSet>
      <dgm:spPr/>
      <dgm:t>
        <a:bodyPr/>
        <a:lstStyle/>
        <a:p>
          <a:endParaRPr lang="pt-BR"/>
        </a:p>
      </dgm:t>
    </dgm:pt>
    <dgm:pt modelId="{B35772EB-884C-4777-B332-212DE8F5B812}" type="pres">
      <dgm:prSet presAssocID="{AD69458C-61BF-4805-A7DC-FC7863F241EC}" presName="sibTrans" presStyleCnt="0"/>
      <dgm:spPr/>
    </dgm:pt>
    <dgm:pt modelId="{AC8F85B9-6829-4242-879D-05196A931DFD}" type="pres">
      <dgm:prSet presAssocID="{17167065-9037-401E-B5A2-B2AFB1504A87}" presName="compositeNode" presStyleCnt="0">
        <dgm:presLayoutVars>
          <dgm:bulletEnabled val="1"/>
        </dgm:presLayoutVars>
      </dgm:prSet>
      <dgm:spPr/>
    </dgm:pt>
    <dgm:pt modelId="{0FB59D2A-A588-47C1-9BB4-28838C76E446}" type="pres">
      <dgm:prSet presAssocID="{17167065-9037-401E-B5A2-B2AFB1504A87}" presName="bgRect" presStyleLbl="alignNode1" presStyleIdx="2" presStyleCnt="4" custScaleX="168707" custScaleY="153377"/>
      <dgm:spPr/>
      <dgm:t>
        <a:bodyPr/>
        <a:lstStyle/>
        <a:p>
          <a:endParaRPr lang="pt-BR"/>
        </a:p>
      </dgm:t>
    </dgm:pt>
    <dgm:pt modelId="{5FED7CB6-B60C-433F-AA8E-93452A8850D9}" type="pres">
      <dgm:prSet presAssocID="{62D66ECB-892C-42B2-9514-E70E3034648E}" presName="sibTransNodeRect" presStyleLbl="alignNode1" presStyleIdx="2" presStyleCnt="4">
        <dgm:presLayoutVars>
          <dgm:chMax val="0"/>
          <dgm:bulletEnabled val="1"/>
        </dgm:presLayoutVars>
      </dgm:prSet>
      <dgm:spPr/>
      <dgm:t>
        <a:bodyPr/>
        <a:lstStyle/>
        <a:p>
          <a:endParaRPr lang="pt-BR"/>
        </a:p>
      </dgm:t>
    </dgm:pt>
    <dgm:pt modelId="{F9E1B4FC-FFF8-4286-85A6-5435303DFE36}" type="pres">
      <dgm:prSet presAssocID="{17167065-9037-401E-B5A2-B2AFB1504A87}" presName="nodeRect" presStyleLbl="alignNode1" presStyleIdx="2" presStyleCnt="4">
        <dgm:presLayoutVars>
          <dgm:bulletEnabled val="1"/>
        </dgm:presLayoutVars>
      </dgm:prSet>
      <dgm:spPr/>
      <dgm:t>
        <a:bodyPr/>
        <a:lstStyle/>
        <a:p>
          <a:endParaRPr lang="pt-BR"/>
        </a:p>
      </dgm:t>
    </dgm:pt>
    <dgm:pt modelId="{FA399A1E-130B-4448-9179-A0A9945925F9}" type="pres">
      <dgm:prSet presAssocID="{62D66ECB-892C-42B2-9514-E70E3034648E}" presName="sibTrans" presStyleCnt="0"/>
      <dgm:spPr/>
    </dgm:pt>
    <dgm:pt modelId="{97B8F174-AF63-4DC3-BE41-8582636AD1EB}" type="pres">
      <dgm:prSet presAssocID="{35B49778-8DB3-4A1B-83F2-66338E418DA2}" presName="compositeNode" presStyleCnt="0">
        <dgm:presLayoutVars>
          <dgm:bulletEnabled val="1"/>
        </dgm:presLayoutVars>
      </dgm:prSet>
      <dgm:spPr/>
    </dgm:pt>
    <dgm:pt modelId="{FA2A68BD-7EC3-4913-96D7-31359CB02E83}" type="pres">
      <dgm:prSet presAssocID="{35B49778-8DB3-4A1B-83F2-66338E418DA2}" presName="bgRect" presStyleLbl="alignNode1" presStyleIdx="3" presStyleCnt="4"/>
      <dgm:spPr/>
      <dgm:t>
        <a:bodyPr/>
        <a:lstStyle/>
        <a:p>
          <a:endParaRPr lang="pt-BR"/>
        </a:p>
      </dgm:t>
    </dgm:pt>
    <dgm:pt modelId="{8EF72AB7-10B8-4FF8-8AD8-B43E7FC2750D}" type="pres">
      <dgm:prSet presAssocID="{BE25E278-9192-47D3-95FF-3CAB6AE976DF}" presName="sibTransNodeRect" presStyleLbl="alignNode1" presStyleIdx="3" presStyleCnt="4">
        <dgm:presLayoutVars>
          <dgm:chMax val="0"/>
          <dgm:bulletEnabled val="1"/>
        </dgm:presLayoutVars>
      </dgm:prSet>
      <dgm:spPr/>
      <dgm:t>
        <a:bodyPr/>
        <a:lstStyle/>
        <a:p>
          <a:endParaRPr lang="pt-BR"/>
        </a:p>
      </dgm:t>
    </dgm:pt>
    <dgm:pt modelId="{EAD3608D-A3CC-4398-BA95-97BED858E7EF}" type="pres">
      <dgm:prSet presAssocID="{35B49778-8DB3-4A1B-83F2-66338E418DA2}" presName="nodeRect" presStyleLbl="alignNode1" presStyleIdx="3" presStyleCnt="4">
        <dgm:presLayoutVars>
          <dgm:bulletEnabled val="1"/>
        </dgm:presLayoutVars>
      </dgm:prSet>
      <dgm:spPr/>
      <dgm:t>
        <a:bodyPr/>
        <a:lstStyle/>
        <a:p>
          <a:endParaRPr lang="pt-BR"/>
        </a:p>
      </dgm:t>
    </dgm:pt>
  </dgm:ptLst>
  <dgm:cxnLst>
    <dgm:cxn modelId="{D534BEF2-BE5E-4506-AD5A-4A7ACF8C6B7D}" type="presOf" srcId="{35B49778-8DB3-4A1B-83F2-66338E418DA2}" destId="{EAD3608D-A3CC-4398-BA95-97BED858E7EF}" srcOrd="1" destOrd="0" presId="urn:microsoft.com/office/officeart/2016/7/layout/LinearBlockProcessNumbered"/>
    <dgm:cxn modelId="{7B58AB9D-B2BE-43C8-A056-4E82C4276F0D}" srcId="{E0B5BB22-CFE8-4DD8-8810-4C9E0BF8C083}" destId="{17167065-9037-401E-B5A2-B2AFB1504A87}" srcOrd="2" destOrd="0" parTransId="{4ABF6D3C-403F-47EE-8E6E-8B7ABB607F7A}" sibTransId="{62D66ECB-892C-42B2-9514-E70E3034648E}"/>
    <dgm:cxn modelId="{278986F9-340A-4164-B33C-12600D924F14}" type="presOf" srcId="{17167065-9037-401E-B5A2-B2AFB1504A87}" destId="{0FB59D2A-A588-47C1-9BB4-28838C76E446}" srcOrd="0" destOrd="0" presId="urn:microsoft.com/office/officeart/2016/7/layout/LinearBlockProcessNumbered"/>
    <dgm:cxn modelId="{4650C6A5-3DDB-4C10-A2C2-4FD2C45C56F5}" type="presOf" srcId="{C091C7CA-B1E4-4F9F-A71C-714F994194F5}" destId="{0EDB4F2A-498F-4493-AECE-D1853F001EC7}" srcOrd="1" destOrd="0" presId="urn:microsoft.com/office/officeart/2016/7/layout/LinearBlockProcessNumbered"/>
    <dgm:cxn modelId="{3E55564D-87DB-4A92-8324-5F8A9F260260}" type="presOf" srcId="{17167065-9037-401E-B5A2-B2AFB1504A87}" destId="{F9E1B4FC-FFF8-4286-85A6-5435303DFE36}" srcOrd="1" destOrd="0" presId="urn:microsoft.com/office/officeart/2016/7/layout/LinearBlockProcessNumbered"/>
    <dgm:cxn modelId="{631397D1-9660-4DCB-B3DD-E2F0E0C2F52F}" type="presOf" srcId="{BE25E278-9192-47D3-95FF-3CAB6AE976DF}" destId="{8EF72AB7-10B8-4FF8-8AD8-B43E7FC2750D}" srcOrd="0" destOrd="0" presId="urn:microsoft.com/office/officeart/2016/7/layout/LinearBlockProcessNumbered"/>
    <dgm:cxn modelId="{E4C82FB8-14CD-46CE-BE35-6D703724919E}" type="presOf" srcId="{C091C7CA-B1E4-4F9F-A71C-714F994194F5}" destId="{19B035A0-1A13-4032-99E3-43D910495CFC}" srcOrd="0" destOrd="0" presId="urn:microsoft.com/office/officeart/2016/7/layout/LinearBlockProcessNumbered"/>
    <dgm:cxn modelId="{2B038CC5-44E5-4C68-999D-335FF6BDF557}" srcId="{E0B5BB22-CFE8-4DD8-8810-4C9E0BF8C083}" destId="{955A623B-8B6D-4927-B16D-2BAD6E77598E}" srcOrd="0" destOrd="0" parTransId="{D69A6289-DDB5-4D77-90B4-C81025318389}" sibTransId="{A3BA1D9D-262E-4705-BFA2-2CA7737C70E5}"/>
    <dgm:cxn modelId="{5FBA8C12-2BE8-41D6-BE08-07CC14E9D3E0}" type="presOf" srcId="{AD69458C-61BF-4805-A7DC-FC7863F241EC}" destId="{61118797-0820-43E8-AF96-56C7E382FEAD}" srcOrd="0" destOrd="0" presId="urn:microsoft.com/office/officeart/2016/7/layout/LinearBlockProcessNumbered"/>
    <dgm:cxn modelId="{2EF83C51-CAFF-490B-BB4E-74D48EFBE68B}" type="presOf" srcId="{62D66ECB-892C-42B2-9514-E70E3034648E}" destId="{5FED7CB6-B60C-433F-AA8E-93452A8850D9}" srcOrd="0" destOrd="0" presId="urn:microsoft.com/office/officeart/2016/7/layout/LinearBlockProcessNumbered"/>
    <dgm:cxn modelId="{5F39FB1E-203E-4405-AD05-42BBF80DA87A}" srcId="{E0B5BB22-CFE8-4DD8-8810-4C9E0BF8C083}" destId="{35B49778-8DB3-4A1B-83F2-66338E418DA2}" srcOrd="3" destOrd="0" parTransId="{D75234B2-3175-4ED0-8AB9-C7421FEA6C8C}" sibTransId="{BE25E278-9192-47D3-95FF-3CAB6AE976DF}"/>
    <dgm:cxn modelId="{DF30961D-2B94-4FA7-9A82-25B97B29DCFE}" type="presOf" srcId="{35B49778-8DB3-4A1B-83F2-66338E418DA2}" destId="{FA2A68BD-7EC3-4913-96D7-31359CB02E83}" srcOrd="0" destOrd="0" presId="urn:microsoft.com/office/officeart/2016/7/layout/LinearBlockProcessNumbered"/>
    <dgm:cxn modelId="{9AEFE017-B09F-4825-BB2F-2811B053535B}" type="presOf" srcId="{955A623B-8B6D-4927-B16D-2BAD6E77598E}" destId="{D098830C-6760-4328-9B28-19DF29C74E40}" srcOrd="0" destOrd="0" presId="urn:microsoft.com/office/officeart/2016/7/layout/LinearBlockProcessNumbered"/>
    <dgm:cxn modelId="{3C8C865A-B353-4563-B7B0-E0ABD582400F}" type="presOf" srcId="{E0B5BB22-CFE8-4DD8-8810-4C9E0BF8C083}" destId="{1E213044-7026-4543-AD0D-4EFCC10A1957}" srcOrd="0" destOrd="0" presId="urn:microsoft.com/office/officeart/2016/7/layout/LinearBlockProcessNumbered"/>
    <dgm:cxn modelId="{41224FBA-603F-4258-B05E-B5C5F6A214C8}" srcId="{E0B5BB22-CFE8-4DD8-8810-4C9E0BF8C083}" destId="{C091C7CA-B1E4-4F9F-A71C-714F994194F5}" srcOrd="1" destOrd="0" parTransId="{FCAD7842-8246-4819-B59B-E2BE89ABF50B}" sibTransId="{AD69458C-61BF-4805-A7DC-FC7863F241EC}"/>
    <dgm:cxn modelId="{EE8FE696-92D3-4CAC-81B1-68BA77C956F0}" type="presOf" srcId="{A3BA1D9D-262E-4705-BFA2-2CA7737C70E5}" destId="{A45EDBBD-EC36-4033-922B-2CC7ACF2F243}" srcOrd="0" destOrd="0" presId="urn:microsoft.com/office/officeart/2016/7/layout/LinearBlockProcessNumbered"/>
    <dgm:cxn modelId="{030E091B-B60C-4C03-AE2E-7080187D2C44}" type="presOf" srcId="{955A623B-8B6D-4927-B16D-2BAD6E77598E}" destId="{BF289BF4-6A43-47BC-AA7F-C7CAAC4DD3DF}" srcOrd="1" destOrd="0" presId="urn:microsoft.com/office/officeart/2016/7/layout/LinearBlockProcessNumbered"/>
    <dgm:cxn modelId="{78B29E80-DE30-4F0D-84C3-DE47A6F5FA88}" type="presParOf" srcId="{1E213044-7026-4543-AD0D-4EFCC10A1957}" destId="{CD826BA3-5A6B-472F-8653-7F9C9BA9EAE1}" srcOrd="0" destOrd="0" presId="urn:microsoft.com/office/officeart/2016/7/layout/LinearBlockProcessNumbered"/>
    <dgm:cxn modelId="{E3F741C7-E48A-4DB5-96B5-AA4B3097C623}" type="presParOf" srcId="{CD826BA3-5A6B-472F-8653-7F9C9BA9EAE1}" destId="{D098830C-6760-4328-9B28-19DF29C74E40}" srcOrd="0" destOrd="0" presId="urn:microsoft.com/office/officeart/2016/7/layout/LinearBlockProcessNumbered"/>
    <dgm:cxn modelId="{022372E0-59AA-4FDD-8FEA-57E96ABB4E12}" type="presParOf" srcId="{CD826BA3-5A6B-472F-8653-7F9C9BA9EAE1}" destId="{A45EDBBD-EC36-4033-922B-2CC7ACF2F243}" srcOrd="1" destOrd="0" presId="urn:microsoft.com/office/officeart/2016/7/layout/LinearBlockProcessNumbered"/>
    <dgm:cxn modelId="{66647D96-D74E-4CEF-BEB6-35A6BE394BD3}" type="presParOf" srcId="{CD826BA3-5A6B-472F-8653-7F9C9BA9EAE1}" destId="{BF289BF4-6A43-47BC-AA7F-C7CAAC4DD3DF}" srcOrd="2" destOrd="0" presId="urn:microsoft.com/office/officeart/2016/7/layout/LinearBlockProcessNumbered"/>
    <dgm:cxn modelId="{8903673E-4C26-4DB6-B50D-399319553D36}" type="presParOf" srcId="{1E213044-7026-4543-AD0D-4EFCC10A1957}" destId="{775842B5-DBF6-469A-8D41-0BC5D849C844}" srcOrd="1" destOrd="0" presId="urn:microsoft.com/office/officeart/2016/7/layout/LinearBlockProcessNumbered"/>
    <dgm:cxn modelId="{D3F95736-813E-43D0-B0FE-991672C3BB86}" type="presParOf" srcId="{1E213044-7026-4543-AD0D-4EFCC10A1957}" destId="{BAF12DC8-20CC-424E-B860-08DBC85E677B}" srcOrd="2" destOrd="0" presId="urn:microsoft.com/office/officeart/2016/7/layout/LinearBlockProcessNumbered"/>
    <dgm:cxn modelId="{204940A2-530E-4E47-8933-2D3EA3AA214B}" type="presParOf" srcId="{BAF12DC8-20CC-424E-B860-08DBC85E677B}" destId="{19B035A0-1A13-4032-99E3-43D910495CFC}" srcOrd="0" destOrd="0" presId="urn:microsoft.com/office/officeart/2016/7/layout/LinearBlockProcessNumbered"/>
    <dgm:cxn modelId="{6809402F-309D-4A76-A8E4-252B06C0E32B}" type="presParOf" srcId="{BAF12DC8-20CC-424E-B860-08DBC85E677B}" destId="{61118797-0820-43E8-AF96-56C7E382FEAD}" srcOrd="1" destOrd="0" presId="urn:microsoft.com/office/officeart/2016/7/layout/LinearBlockProcessNumbered"/>
    <dgm:cxn modelId="{DECF9E13-6C09-4517-96C1-A7CF30967D8A}" type="presParOf" srcId="{BAF12DC8-20CC-424E-B860-08DBC85E677B}" destId="{0EDB4F2A-498F-4493-AECE-D1853F001EC7}" srcOrd="2" destOrd="0" presId="urn:microsoft.com/office/officeart/2016/7/layout/LinearBlockProcessNumbered"/>
    <dgm:cxn modelId="{38E9A3CD-B23B-44A5-B852-92808423B888}" type="presParOf" srcId="{1E213044-7026-4543-AD0D-4EFCC10A1957}" destId="{B35772EB-884C-4777-B332-212DE8F5B812}" srcOrd="3" destOrd="0" presId="urn:microsoft.com/office/officeart/2016/7/layout/LinearBlockProcessNumbered"/>
    <dgm:cxn modelId="{53C3AE6B-C3B5-44D0-A69B-DAD400695699}" type="presParOf" srcId="{1E213044-7026-4543-AD0D-4EFCC10A1957}" destId="{AC8F85B9-6829-4242-879D-05196A931DFD}" srcOrd="4" destOrd="0" presId="urn:microsoft.com/office/officeart/2016/7/layout/LinearBlockProcessNumbered"/>
    <dgm:cxn modelId="{FD05DD07-338A-4EEB-80C2-F759E2B5FE1C}" type="presParOf" srcId="{AC8F85B9-6829-4242-879D-05196A931DFD}" destId="{0FB59D2A-A588-47C1-9BB4-28838C76E446}" srcOrd="0" destOrd="0" presId="urn:microsoft.com/office/officeart/2016/7/layout/LinearBlockProcessNumbered"/>
    <dgm:cxn modelId="{62235275-9008-425C-83F5-838CBD171FA8}" type="presParOf" srcId="{AC8F85B9-6829-4242-879D-05196A931DFD}" destId="{5FED7CB6-B60C-433F-AA8E-93452A8850D9}" srcOrd="1" destOrd="0" presId="urn:microsoft.com/office/officeart/2016/7/layout/LinearBlockProcessNumbered"/>
    <dgm:cxn modelId="{394BFCAD-6438-4F10-A04F-7610A3415C2F}" type="presParOf" srcId="{AC8F85B9-6829-4242-879D-05196A931DFD}" destId="{F9E1B4FC-FFF8-4286-85A6-5435303DFE36}" srcOrd="2" destOrd="0" presId="urn:microsoft.com/office/officeart/2016/7/layout/LinearBlockProcessNumbered"/>
    <dgm:cxn modelId="{13BD6571-FB96-4FB6-8E04-EB873C8B2839}" type="presParOf" srcId="{1E213044-7026-4543-AD0D-4EFCC10A1957}" destId="{FA399A1E-130B-4448-9179-A0A9945925F9}" srcOrd="5" destOrd="0" presId="urn:microsoft.com/office/officeart/2016/7/layout/LinearBlockProcessNumbered"/>
    <dgm:cxn modelId="{2DC6FEAD-77B4-4B86-ADAF-F84CEB3D04F3}" type="presParOf" srcId="{1E213044-7026-4543-AD0D-4EFCC10A1957}" destId="{97B8F174-AF63-4DC3-BE41-8582636AD1EB}" srcOrd="6" destOrd="0" presId="urn:microsoft.com/office/officeart/2016/7/layout/LinearBlockProcessNumbered"/>
    <dgm:cxn modelId="{391E3FA5-1DCD-47CD-857E-82D8B162A403}" type="presParOf" srcId="{97B8F174-AF63-4DC3-BE41-8582636AD1EB}" destId="{FA2A68BD-7EC3-4913-96D7-31359CB02E83}" srcOrd="0" destOrd="0" presId="urn:microsoft.com/office/officeart/2016/7/layout/LinearBlockProcessNumbered"/>
    <dgm:cxn modelId="{880B0B54-A3CB-4763-A106-BCF37A68D3EC}" type="presParOf" srcId="{97B8F174-AF63-4DC3-BE41-8582636AD1EB}" destId="{8EF72AB7-10B8-4FF8-8AD8-B43E7FC2750D}" srcOrd="1" destOrd="0" presId="urn:microsoft.com/office/officeart/2016/7/layout/LinearBlockProcessNumbered"/>
    <dgm:cxn modelId="{859F13E9-3379-4896-A585-E39FEA424FC9}" type="presParOf" srcId="{97B8F174-AF63-4DC3-BE41-8582636AD1EB}" destId="{EAD3608D-A3CC-4398-BA95-97BED858E7EF}"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BF2690-3A61-4BCE-B24A-225ADB486077}" type="doc">
      <dgm:prSet loTypeId="urn:microsoft.com/office/officeart/2018/2/layout/IconVerticalSolidList" loCatId="icon" qsTypeId="urn:microsoft.com/office/officeart/2005/8/quickstyle/simple4" qsCatId="simple" csTypeId="urn:microsoft.com/office/officeart/2018/5/colors/Iconchunking_neutralbg_colorful1" csCatId="colorful" phldr="1"/>
      <dgm:spPr/>
      <dgm:t>
        <a:bodyPr/>
        <a:lstStyle/>
        <a:p>
          <a:endParaRPr lang="en-US"/>
        </a:p>
      </dgm:t>
    </dgm:pt>
    <dgm:pt modelId="{0E055393-E5A7-40B1-80D2-4790AF37580D}">
      <dgm:prSet/>
      <dgm:spPr/>
      <dgm:t>
        <a:bodyPr/>
        <a:lstStyle/>
        <a:p>
          <a:r>
            <a:rPr lang="pt-BR"/>
            <a:t>Na tabela anterior tínhamos 20 faixas diferentes de alíquotas onde aplicávamos diretamente o faturamento sobre a alíquota, ou seja, se sua empresa tivesse no anexo I – Comércio e tivesse faturado nos últimos 12 meses 1 milhão de reais você pagaria </a:t>
          </a:r>
          <a:r>
            <a:rPr lang="pt-BR" i="1" u="sng"/>
            <a:t>8.28%</a:t>
          </a:r>
          <a:r>
            <a:rPr lang="pt-BR"/>
            <a:t> de impostos sobre o faturamento do mês.</a:t>
          </a:r>
          <a:endParaRPr lang="en-US"/>
        </a:p>
      </dgm:t>
    </dgm:pt>
    <dgm:pt modelId="{7CF2CE32-A150-49C2-82E8-63D43ED56C0C}" type="parTrans" cxnId="{B7D49BFB-D530-4461-980B-5A3A047981D3}">
      <dgm:prSet/>
      <dgm:spPr/>
      <dgm:t>
        <a:bodyPr/>
        <a:lstStyle/>
        <a:p>
          <a:endParaRPr lang="en-US"/>
        </a:p>
      </dgm:t>
    </dgm:pt>
    <dgm:pt modelId="{37117471-7A22-43E3-90CB-E72360462D9B}" type="sibTrans" cxnId="{B7D49BFB-D530-4461-980B-5A3A047981D3}">
      <dgm:prSet/>
      <dgm:spPr/>
      <dgm:t>
        <a:bodyPr/>
        <a:lstStyle/>
        <a:p>
          <a:endParaRPr lang="en-US"/>
        </a:p>
      </dgm:t>
    </dgm:pt>
    <dgm:pt modelId="{4B84212D-F6B3-4227-9020-C4CF3D9ABD14}">
      <dgm:prSet/>
      <dgm:spPr/>
      <dgm:t>
        <a:bodyPr/>
        <a:lstStyle/>
        <a:p>
          <a:r>
            <a:rPr lang="pt-BR"/>
            <a:t>No novo formato do Simples Nacional duas coisas mudam; a primeira é o número de faixas que cai de 20 para 6 (vide tabelas no final deste artigo) e a formula de calculo que deixa de ser uma multiplicação simples do faturamento pela alíquota para a aplicação da seguinte formula:</a:t>
          </a:r>
          <a:endParaRPr lang="en-US"/>
        </a:p>
      </dgm:t>
    </dgm:pt>
    <dgm:pt modelId="{C97ECB29-F6D2-4797-ADB9-A1E7C4F332B1}" type="parTrans" cxnId="{BE141CBB-29EA-4FB9-8C6D-E126E850F238}">
      <dgm:prSet/>
      <dgm:spPr/>
      <dgm:t>
        <a:bodyPr/>
        <a:lstStyle/>
        <a:p>
          <a:endParaRPr lang="en-US"/>
        </a:p>
      </dgm:t>
    </dgm:pt>
    <dgm:pt modelId="{F22F84F7-EA6D-4806-AD13-06E356751856}" type="sibTrans" cxnId="{BE141CBB-29EA-4FB9-8C6D-E126E850F238}">
      <dgm:prSet/>
      <dgm:spPr/>
      <dgm:t>
        <a:bodyPr/>
        <a:lstStyle/>
        <a:p>
          <a:endParaRPr lang="en-US"/>
        </a:p>
      </dgm:t>
    </dgm:pt>
    <dgm:pt modelId="{2C6C110A-1BE7-4EE4-ABB4-1E9EF6880C94}" type="pres">
      <dgm:prSet presAssocID="{19BF2690-3A61-4BCE-B24A-225ADB486077}" presName="root" presStyleCnt="0">
        <dgm:presLayoutVars>
          <dgm:dir/>
          <dgm:resizeHandles val="exact"/>
        </dgm:presLayoutVars>
      </dgm:prSet>
      <dgm:spPr/>
      <dgm:t>
        <a:bodyPr/>
        <a:lstStyle/>
        <a:p>
          <a:endParaRPr lang="pt-BR"/>
        </a:p>
      </dgm:t>
    </dgm:pt>
    <dgm:pt modelId="{390754CA-07EB-41E0-B09B-4E4280F2BB82}" type="pres">
      <dgm:prSet presAssocID="{0E055393-E5A7-40B1-80D2-4790AF37580D}" presName="compNode" presStyleCnt="0"/>
      <dgm:spPr/>
    </dgm:pt>
    <dgm:pt modelId="{A99FADF2-AD3D-4861-8193-B84572FA56B2}" type="pres">
      <dgm:prSet presAssocID="{0E055393-E5A7-40B1-80D2-4790AF37580D}" presName="bgRect" presStyleLbl="bgShp" presStyleIdx="0" presStyleCnt="2"/>
      <dgm:spPr/>
    </dgm:pt>
    <dgm:pt modelId="{67BE16ED-1E32-4717-9E5C-00416B6E30D6}" type="pres">
      <dgm:prSet presAssocID="{0E055393-E5A7-40B1-80D2-4790AF37580D}"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15D6AADC-D666-41B3-8A76-972E2AF841F5}" type="pres">
      <dgm:prSet presAssocID="{0E055393-E5A7-40B1-80D2-4790AF37580D}" presName="spaceRect" presStyleCnt="0"/>
      <dgm:spPr/>
    </dgm:pt>
    <dgm:pt modelId="{60020CA8-1534-49DC-B5C2-9A70BE3B327C}" type="pres">
      <dgm:prSet presAssocID="{0E055393-E5A7-40B1-80D2-4790AF37580D}" presName="parTx" presStyleLbl="revTx" presStyleIdx="0" presStyleCnt="2">
        <dgm:presLayoutVars>
          <dgm:chMax val="0"/>
          <dgm:chPref val="0"/>
        </dgm:presLayoutVars>
      </dgm:prSet>
      <dgm:spPr/>
      <dgm:t>
        <a:bodyPr/>
        <a:lstStyle/>
        <a:p>
          <a:endParaRPr lang="pt-BR"/>
        </a:p>
      </dgm:t>
    </dgm:pt>
    <dgm:pt modelId="{88257653-38D1-4A71-ADE0-344942E92ED6}" type="pres">
      <dgm:prSet presAssocID="{37117471-7A22-43E3-90CB-E72360462D9B}" presName="sibTrans" presStyleCnt="0"/>
      <dgm:spPr/>
    </dgm:pt>
    <dgm:pt modelId="{7A00087D-46C9-4AAE-B2CB-8BBAAE9EF43D}" type="pres">
      <dgm:prSet presAssocID="{4B84212D-F6B3-4227-9020-C4CF3D9ABD14}" presName="compNode" presStyleCnt="0"/>
      <dgm:spPr/>
    </dgm:pt>
    <dgm:pt modelId="{18B553A2-66AF-4E6B-AA26-9691465288F3}" type="pres">
      <dgm:prSet presAssocID="{4B84212D-F6B3-4227-9020-C4CF3D9ABD14}" presName="bgRect" presStyleLbl="bgShp" presStyleIdx="1" presStyleCnt="2"/>
      <dgm:spPr/>
    </dgm:pt>
    <dgm:pt modelId="{4E7B0D82-88B6-47BD-BAB5-0D4966512698}" type="pres">
      <dgm:prSet presAssocID="{4B84212D-F6B3-4227-9020-C4CF3D9ABD14}"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Bubble"/>
        </a:ext>
      </dgm:extLst>
    </dgm:pt>
    <dgm:pt modelId="{1A0C2380-E4FC-4889-9839-C11E16BE278E}" type="pres">
      <dgm:prSet presAssocID="{4B84212D-F6B3-4227-9020-C4CF3D9ABD14}" presName="spaceRect" presStyleCnt="0"/>
      <dgm:spPr/>
    </dgm:pt>
    <dgm:pt modelId="{55EADE38-29B8-401C-AA7F-C02E574E0343}" type="pres">
      <dgm:prSet presAssocID="{4B84212D-F6B3-4227-9020-C4CF3D9ABD14}" presName="parTx" presStyleLbl="revTx" presStyleIdx="1" presStyleCnt="2">
        <dgm:presLayoutVars>
          <dgm:chMax val="0"/>
          <dgm:chPref val="0"/>
        </dgm:presLayoutVars>
      </dgm:prSet>
      <dgm:spPr/>
      <dgm:t>
        <a:bodyPr/>
        <a:lstStyle/>
        <a:p>
          <a:endParaRPr lang="pt-BR"/>
        </a:p>
      </dgm:t>
    </dgm:pt>
  </dgm:ptLst>
  <dgm:cxnLst>
    <dgm:cxn modelId="{38AE86F9-0B75-4D8F-B045-4CA5FA6BF235}" type="presOf" srcId="{19BF2690-3A61-4BCE-B24A-225ADB486077}" destId="{2C6C110A-1BE7-4EE4-ABB4-1E9EF6880C94}" srcOrd="0" destOrd="0" presId="urn:microsoft.com/office/officeart/2018/2/layout/IconVerticalSolidList"/>
    <dgm:cxn modelId="{B7D49BFB-D530-4461-980B-5A3A047981D3}" srcId="{19BF2690-3A61-4BCE-B24A-225ADB486077}" destId="{0E055393-E5A7-40B1-80D2-4790AF37580D}" srcOrd="0" destOrd="0" parTransId="{7CF2CE32-A150-49C2-82E8-63D43ED56C0C}" sibTransId="{37117471-7A22-43E3-90CB-E72360462D9B}"/>
    <dgm:cxn modelId="{BE141CBB-29EA-4FB9-8C6D-E126E850F238}" srcId="{19BF2690-3A61-4BCE-B24A-225ADB486077}" destId="{4B84212D-F6B3-4227-9020-C4CF3D9ABD14}" srcOrd="1" destOrd="0" parTransId="{C97ECB29-F6D2-4797-ADB9-A1E7C4F332B1}" sibTransId="{F22F84F7-EA6D-4806-AD13-06E356751856}"/>
    <dgm:cxn modelId="{587D73F1-563C-4704-88C7-FFF0FE75E4BE}" type="presOf" srcId="{0E055393-E5A7-40B1-80D2-4790AF37580D}" destId="{60020CA8-1534-49DC-B5C2-9A70BE3B327C}" srcOrd="0" destOrd="0" presId="urn:microsoft.com/office/officeart/2018/2/layout/IconVerticalSolidList"/>
    <dgm:cxn modelId="{F9B26458-1D6D-499A-933A-73D00C8306B6}" type="presOf" srcId="{4B84212D-F6B3-4227-9020-C4CF3D9ABD14}" destId="{55EADE38-29B8-401C-AA7F-C02E574E0343}" srcOrd="0" destOrd="0" presId="urn:microsoft.com/office/officeart/2018/2/layout/IconVerticalSolidList"/>
    <dgm:cxn modelId="{EE32329E-4707-4010-9443-56D631A08338}" type="presParOf" srcId="{2C6C110A-1BE7-4EE4-ABB4-1E9EF6880C94}" destId="{390754CA-07EB-41E0-B09B-4E4280F2BB82}" srcOrd="0" destOrd="0" presId="urn:microsoft.com/office/officeart/2018/2/layout/IconVerticalSolidList"/>
    <dgm:cxn modelId="{A3E4ED64-D9FC-4AD3-A4EC-BEA7261C6EDC}" type="presParOf" srcId="{390754CA-07EB-41E0-B09B-4E4280F2BB82}" destId="{A99FADF2-AD3D-4861-8193-B84572FA56B2}" srcOrd="0" destOrd="0" presId="urn:microsoft.com/office/officeart/2018/2/layout/IconVerticalSolidList"/>
    <dgm:cxn modelId="{AAA6B446-ED01-48FD-8D1C-71415F91B45B}" type="presParOf" srcId="{390754CA-07EB-41E0-B09B-4E4280F2BB82}" destId="{67BE16ED-1E32-4717-9E5C-00416B6E30D6}" srcOrd="1" destOrd="0" presId="urn:microsoft.com/office/officeart/2018/2/layout/IconVerticalSolidList"/>
    <dgm:cxn modelId="{81BEACE2-FEA4-4263-BE74-74D1F7BD62DB}" type="presParOf" srcId="{390754CA-07EB-41E0-B09B-4E4280F2BB82}" destId="{15D6AADC-D666-41B3-8A76-972E2AF841F5}" srcOrd="2" destOrd="0" presId="urn:microsoft.com/office/officeart/2018/2/layout/IconVerticalSolidList"/>
    <dgm:cxn modelId="{85A9DC05-C5D0-4C82-B3CA-3DEA1BBE60D4}" type="presParOf" srcId="{390754CA-07EB-41E0-B09B-4E4280F2BB82}" destId="{60020CA8-1534-49DC-B5C2-9A70BE3B327C}" srcOrd="3" destOrd="0" presId="urn:microsoft.com/office/officeart/2018/2/layout/IconVerticalSolidList"/>
    <dgm:cxn modelId="{29650D8D-7184-46F7-AF42-5D868B4D7217}" type="presParOf" srcId="{2C6C110A-1BE7-4EE4-ABB4-1E9EF6880C94}" destId="{88257653-38D1-4A71-ADE0-344942E92ED6}" srcOrd="1" destOrd="0" presId="urn:microsoft.com/office/officeart/2018/2/layout/IconVerticalSolidList"/>
    <dgm:cxn modelId="{3CB76231-6A65-45ED-993D-65C20DE5FC9F}" type="presParOf" srcId="{2C6C110A-1BE7-4EE4-ABB4-1E9EF6880C94}" destId="{7A00087D-46C9-4AAE-B2CB-8BBAAE9EF43D}" srcOrd="2" destOrd="0" presId="urn:microsoft.com/office/officeart/2018/2/layout/IconVerticalSolidList"/>
    <dgm:cxn modelId="{3D9182DC-50C9-4007-BCA5-9078869325C6}" type="presParOf" srcId="{7A00087D-46C9-4AAE-B2CB-8BBAAE9EF43D}" destId="{18B553A2-66AF-4E6B-AA26-9691465288F3}" srcOrd="0" destOrd="0" presId="urn:microsoft.com/office/officeart/2018/2/layout/IconVerticalSolidList"/>
    <dgm:cxn modelId="{A644DEAB-0D2D-461E-B385-2E0DFB050734}" type="presParOf" srcId="{7A00087D-46C9-4AAE-B2CB-8BBAAE9EF43D}" destId="{4E7B0D82-88B6-47BD-BAB5-0D4966512698}" srcOrd="1" destOrd="0" presId="urn:microsoft.com/office/officeart/2018/2/layout/IconVerticalSolidList"/>
    <dgm:cxn modelId="{354988C2-DAE6-48FC-84C4-0C2CDD23F629}" type="presParOf" srcId="{7A00087D-46C9-4AAE-B2CB-8BBAAE9EF43D}" destId="{1A0C2380-E4FC-4889-9839-C11E16BE278E}" srcOrd="2" destOrd="0" presId="urn:microsoft.com/office/officeart/2018/2/layout/IconVerticalSolidList"/>
    <dgm:cxn modelId="{2082D80C-3577-43C6-9D69-D3A5E490A286}" type="presParOf" srcId="{7A00087D-46C9-4AAE-B2CB-8BBAAE9EF43D}" destId="{55EADE38-29B8-401C-AA7F-C02E574E034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2C252A-771B-4D20-9953-9E85DC35BD66}" type="doc">
      <dgm:prSet loTypeId="urn:microsoft.com/office/officeart/2005/8/layout/process1" loCatId="process" qsTypeId="urn:microsoft.com/office/officeart/2005/8/quickstyle/simple2" qsCatId="simple" csTypeId="urn:microsoft.com/office/officeart/2005/8/colors/accent1_2" csCatId="accent1"/>
      <dgm:spPr/>
      <dgm:t>
        <a:bodyPr/>
        <a:lstStyle/>
        <a:p>
          <a:endParaRPr lang="en-US"/>
        </a:p>
      </dgm:t>
    </dgm:pt>
    <dgm:pt modelId="{673701C9-EE08-42E4-A8F2-94718D187259}">
      <dgm:prSet/>
      <dgm:spPr/>
      <dgm:t>
        <a:bodyPr/>
        <a:lstStyle/>
        <a:p>
          <a:r>
            <a:rPr lang="pt-BR"/>
            <a:t>Outra novidade é a inclusão das atividades de crédito de fomento mercantil como a realização de operações de empréstimo, financiamento e desconto de títulos de crédito perante pessoas jurídicas, exclusivamente com recursos próprios.</a:t>
          </a:r>
          <a:endParaRPr lang="en-US"/>
        </a:p>
      </dgm:t>
    </dgm:pt>
    <dgm:pt modelId="{872BE7A5-7E0B-4253-B829-2E6A39FD137C}" type="parTrans" cxnId="{07E1A919-B45D-4B26-B49C-B6AB5B746E2F}">
      <dgm:prSet/>
      <dgm:spPr/>
      <dgm:t>
        <a:bodyPr/>
        <a:lstStyle/>
        <a:p>
          <a:endParaRPr lang="en-US"/>
        </a:p>
      </dgm:t>
    </dgm:pt>
    <dgm:pt modelId="{015A3D9E-F142-4A37-89EF-AA66B0AFB869}" type="sibTrans" cxnId="{07E1A919-B45D-4B26-B49C-B6AB5B746E2F}">
      <dgm:prSet/>
      <dgm:spPr/>
      <dgm:t>
        <a:bodyPr/>
        <a:lstStyle/>
        <a:p>
          <a:endParaRPr lang="en-US"/>
        </a:p>
      </dgm:t>
    </dgm:pt>
    <dgm:pt modelId="{A3C0855C-FB7B-4803-8D7C-ABA8C8B43A51}">
      <dgm:prSet/>
      <dgm:spPr/>
      <dgm:t>
        <a:bodyPr/>
        <a:lstStyle/>
        <a:p>
          <a:r>
            <a:rPr lang="pt-BR"/>
            <a:t>Importante frisar que as atividades deste tipo de empresa devem se restringir ao seu município sede e municípios limítrofes.</a:t>
          </a:r>
          <a:endParaRPr lang="en-US"/>
        </a:p>
      </dgm:t>
    </dgm:pt>
    <dgm:pt modelId="{AD110B19-B12F-416D-A8E1-A2ECC63E2326}" type="parTrans" cxnId="{C86416CC-C99A-4236-8123-841E9F4998E9}">
      <dgm:prSet/>
      <dgm:spPr/>
      <dgm:t>
        <a:bodyPr/>
        <a:lstStyle/>
        <a:p>
          <a:endParaRPr lang="en-US"/>
        </a:p>
      </dgm:t>
    </dgm:pt>
    <dgm:pt modelId="{E6143732-DEB3-4F0D-8F72-8113650EEF41}" type="sibTrans" cxnId="{C86416CC-C99A-4236-8123-841E9F4998E9}">
      <dgm:prSet/>
      <dgm:spPr/>
      <dgm:t>
        <a:bodyPr/>
        <a:lstStyle/>
        <a:p>
          <a:endParaRPr lang="en-US"/>
        </a:p>
      </dgm:t>
    </dgm:pt>
    <dgm:pt modelId="{65567887-E4B5-446E-8066-6CA457CE4F09}" type="pres">
      <dgm:prSet presAssocID="{DB2C252A-771B-4D20-9953-9E85DC35BD66}" presName="Name0" presStyleCnt="0">
        <dgm:presLayoutVars>
          <dgm:dir/>
          <dgm:resizeHandles val="exact"/>
        </dgm:presLayoutVars>
      </dgm:prSet>
      <dgm:spPr/>
      <dgm:t>
        <a:bodyPr/>
        <a:lstStyle/>
        <a:p>
          <a:endParaRPr lang="pt-BR"/>
        </a:p>
      </dgm:t>
    </dgm:pt>
    <dgm:pt modelId="{C16CC556-1846-4185-BC1A-2A7BFC88FB35}" type="pres">
      <dgm:prSet presAssocID="{673701C9-EE08-42E4-A8F2-94718D187259}" presName="node" presStyleLbl="node1" presStyleIdx="0" presStyleCnt="2">
        <dgm:presLayoutVars>
          <dgm:bulletEnabled val="1"/>
        </dgm:presLayoutVars>
      </dgm:prSet>
      <dgm:spPr/>
      <dgm:t>
        <a:bodyPr/>
        <a:lstStyle/>
        <a:p>
          <a:endParaRPr lang="pt-BR"/>
        </a:p>
      </dgm:t>
    </dgm:pt>
    <dgm:pt modelId="{FB9FFDC9-79A0-404F-9728-B707661A84AD}" type="pres">
      <dgm:prSet presAssocID="{015A3D9E-F142-4A37-89EF-AA66B0AFB869}" presName="sibTrans" presStyleLbl="sibTrans2D1" presStyleIdx="0" presStyleCnt="1"/>
      <dgm:spPr/>
      <dgm:t>
        <a:bodyPr/>
        <a:lstStyle/>
        <a:p>
          <a:endParaRPr lang="pt-BR"/>
        </a:p>
      </dgm:t>
    </dgm:pt>
    <dgm:pt modelId="{AE4D6035-7295-4DCA-8CD1-C35F0BCCC77A}" type="pres">
      <dgm:prSet presAssocID="{015A3D9E-F142-4A37-89EF-AA66B0AFB869}" presName="connectorText" presStyleLbl="sibTrans2D1" presStyleIdx="0" presStyleCnt="1"/>
      <dgm:spPr/>
      <dgm:t>
        <a:bodyPr/>
        <a:lstStyle/>
        <a:p>
          <a:endParaRPr lang="pt-BR"/>
        </a:p>
      </dgm:t>
    </dgm:pt>
    <dgm:pt modelId="{72D79798-DFEB-43E5-B3A9-35D9845E586C}" type="pres">
      <dgm:prSet presAssocID="{A3C0855C-FB7B-4803-8D7C-ABA8C8B43A51}" presName="node" presStyleLbl="node1" presStyleIdx="1" presStyleCnt="2">
        <dgm:presLayoutVars>
          <dgm:bulletEnabled val="1"/>
        </dgm:presLayoutVars>
      </dgm:prSet>
      <dgm:spPr/>
      <dgm:t>
        <a:bodyPr/>
        <a:lstStyle/>
        <a:p>
          <a:endParaRPr lang="pt-BR"/>
        </a:p>
      </dgm:t>
    </dgm:pt>
  </dgm:ptLst>
  <dgm:cxnLst>
    <dgm:cxn modelId="{BD2A5A52-1989-4F75-9FF6-9C8938BA69D1}" type="presOf" srcId="{015A3D9E-F142-4A37-89EF-AA66B0AFB869}" destId="{AE4D6035-7295-4DCA-8CD1-C35F0BCCC77A}" srcOrd="1" destOrd="0" presId="urn:microsoft.com/office/officeart/2005/8/layout/process1"/>
    <dgm:cxn modelId="{5D48D38A-FA69-40CE-B751-B6D60C0211CB}" type="presOf" srcId="{015A3D9E-F142-4A37-89EF-AA66B0AFB869}" destId="{FB9FFDC9-79A0-404F-9728-B707661A84AD}" srcOrd="0" destOrd="0" presId="urn:microsoft.com/office/officeart/2005/8/layout/process1"/>
    <dgm:cxn modelId="{07E1A919-B45D-4B26-B49C-B6AB5B746E2F}" srcId="{DB2C252A-771B-4D20-9953-9E85DC35BD66}" destId="{673701C9-EE08-42E4-A8F2-94718D187259}" srcOrd="0" destOrd="0" parTransId="{872BE7A5-7E0B-4253-B829-2E6A39FD137C}" sibTransId="{015A3D9E-F142-4A37-89EF-AA66B0AFB869}"/>
    <dgm:cxn modelId="{1691F0B5-6401-4B5C-9060-0E865E399588}" type="presOf" srcId="{A3C0855C-FB7B-4803-8D7C-ABA8C8B43A51}" destId="{72D79798-DFEB-43E5-B3A9-35D9845E586C}" srcOrd="0" destOrd="0" presId="urn:microsoft.com/office/officeart/2005/8/layout/process1"/>
    <dgm:cxn modelId="{16B7CA06-9ED8-4E29-81BF-E8A767923D03}" type="presOf" srcId="{DB2C252A-771B-4D20-9953-9E85DC35BD66}" destId="{65567887-E4B5-446E-8066-6CA457CE4F09}" srcOrd="0" destOrd="0" presId="urn:microsoft.com/office/officeart/2005/8/layout/process1"/>
    <dgm:cxn modelId="{83C3B45F-2EA2-45DA-8379-D06866A4C3FB}" type="presOf" srcId="{673701C9-EE08-42E4-A8F2-94718D187259}" destId="{C16CC556-1846-4185-BC1A-2A7BFC88FB35}" srcOrd="0" destOrd="0" presId="urn:microsoft.com/office/officeart/2005/8/layout/process1"/>
    <dgm:cxn modelId="{C86416CC-C99A-4236-8123-841E9F4998E9}" srcId="{DB2C252A-771B-4D20-9953-9E85DC35BD66}" destId="{A3C0855C-FB7B-4803-8D7C-ABA8C8B43A51}" srcOrd="1" destOrd="0" parTransId="{AD110B19-B12F-416D-A8E1-A2ECC63E2326}" sibTransId="{E6143732-DEB3-4F0D-8F72-8113650EEF41}"/>
    <dgm:cxn modelId="{26B29393-AF53-4090-A681-B85971106C4F}" type="presParOf" srcId="{65567887-E4B5-446E-8066-6CA457CE4F09}" destId="{C16CC556-1846-4185-BC1A-2A7BFC88FB35}" srcOrd="0" destOrd="0" presId="urn:microsoft.com/office/officeart/2005/8/layout/process1"/>
    <dgm:cxn modelId="{0E672F33-2E51-4CA9-B9C3-8F17DEA3146B}" type="presParOf" srcId="{65567887-E4B5-446E-8066-6CA457CE4F09}" destId="{FB9FFDC9-79A0-404F-9728-B707661A84AD}" srcOrd="1" destOrd="0" presId="urn:microsoft.com/office/officeart/2005/8/layout/process1"/>
    <dgm:cxn modelId="{7225ABD6-4101-444C-8B47-A98D6F858E3F}" type="presParOf" srcId="{FB9FFDC9-79A0-404F-9728-B707661A84AD}" destId="{AE4D6035-7295-4DCA-8CD1-C35F0BCCC77A}" srcOrd="0" destOrd="0" presId="urn:microsoft.com/office/officeart/2005/8/layout/process1"/>
    <dgm:cxn modelId="{E593DD5B-C935-4D2A-9F94-2B8B19E12C26}" type="presParOf" srcId="{65567887-E4B5-446E-8066-6CA457CE4F09}" destId="{72D79798-DFEB-43E5-B3A9-35D9845E586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1F80D-DDB8-4F0E-8DE2-6F4563F683CF}">
      <dsp:nvSpPr>
        <dsp:cNvPr id="0" name=""/>
        <dsp:cNvSpPr/>
      </dsp:nvSpPr>
      <dsp:spPr>
        <a:xfrm>
          <a:off x="277583" y="132393"/>
          <a:ext cx="1369591" cy="1369591"/>
        </a:xfrm>
        <a:prstGeom prst="ellipse">
          <a:avLst/>
        </a:prstGeom>
        <a:solidFill>
          <a:schemeClr val="accent2">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9D8F64AB-D60B-4088-994F-6F0EED2FB21B}">
      <dsp:nvSpPr>
        <dsp:cNvPr id="0" name=""/>
        <dsp:cNvSpPr/>
      </dsp:nvSpPr>
      <dsp:spPr>
        <a:xfrm>
          <a:off x="565198" y="420007"/>
          <a:ext cx="794363" cy="7943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E74C420-DD57-4DDE-9273-4D8745B90F83}">
      <dsp:nvSpPr>
        <dsp:cNvPr id="0" name=""/>
        <dsp:cNvSpPr/>
      </dsp:nvSpPr>
      <dsp:spPr>
        <a:xfrm>
          <a:off x="1940659" y="132393"/>
          <a:ext cx="3228323" cy="1369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pt-BR" sz="1700" kern="1200"/>
            <a:t>Tributo federal – Lei Complementar 123/2006 e 128/2008</a:t>
          </a:r>
          <a:endParaRPr lang="en-US" sz="1700" kern="1200"/>
        </a:p>
      </dsp:txBody>
      <dsp:txXfrm>
        <a:off x="1940659" y="132393"/>
        <a:ext cx="3228323" cy="1369591"/>
      </dsp:txXfrm>
    </dsp:sp>
    <dsp:sp modelId="{17BD1426-8CA7-4815-BB2A-B1E2A659DA22}">
      <dsp:nvSpPr>
        <dsp:cNvPr id="0" name=""/>
        <dsp:cNvSpPr/>
      </dsp:nvSpPr>
      <dsp:spPr>
        <a:xfrm>
          <a:off x="5731493" y="132393"/>
          <a:ext cx="1369591" cy="1369591"/>
        </a:xfrm>
        <a:prstGeom prst="ellipse">
          <a:avLst/>
        </a:prstGeom>
        <a:solidFill>
          <a:schemeClr val="accent3">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E1A41458-5D4B-4BA8-AD65-E9DBCE9997D0}">
      <dsp:nvSpPr>
        <dsp:cNvPr id="0" name=""/>
        <dsp:cNvSpPr/>
      </dsp:nvSpPr>
      <dsp:spPr>
        <a:xfrm>
          <a:off x="6019108" y="420007"/>
          <a:ext cx="794363" cy="79436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FFDB8E01-FEAB-4224-B072-4A34A6190AB9}">
      <dsp:nvSpPr>
        <dsp:cNvPr id="0" name=""/>
        <dsp:cNvSpPr/>
      </dsp:nvSpPr>
      <dsp:spPr>
        <a:xfrm>
          <a:off x="7394569" y="132393"/>
          <a:ext cx="3228323" cy="1369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pt-BR" sz="1700" kern="1200"/>
            <a:t>Regime Especial Unificado de Arrecadação de Tributos e Contribuições devidos pelas Microempresas e Empresas de Pequeno Porte - Simples Nacional </a:t>
          </a:r>
          <a:endParaRPr lang="en-US" sz="1700" kern="1200"/>
        </a:p>
      </dsp:txBody>
      <dsp:txXfrm>
        <a:off x="7394569" y="132393"/>
        <a:ext cx="3228323" cy="1369591"/>
      </dsp:txXfrm>
    </dsp:sp>
    <dsp:sp modelId="{D61DB348-517C-4490-B65A-F278987CF860}">
      <dsp:nvSpPr>
        <dsp:cNvPr id="0" name=""/>
        <dsp:cNvSpPr/>
      </dsp:nvSpPr>
      <dsp:spPr>
        <a:xfrm>
          <a:off x="277583" y="2117256"/>
          <a:ext cx="1369591" cy="1369591"/>
        </a:xfrm>
        <a:prstGeom prst="ellipse">
          <a:avLst/>
        </a:prstGeom>
        <a:solidFill>
          <a:schemeClr val="accent4">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9E2D0EC2-F84D-4998-98C4-DB3E948B948B}">
      <dsp:nvSpPr>
        <dsp:cNvPr id="0" name=""/>
        <dsp:cNvSpPr/>
      </dsp:nvSpPr>
      <dsp:spPr>
        <a:xfrm>
          <a:off x="565198" y="2404870"/>
          <a:ext cx="794363" cy="79436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918A11B2-DA11-4DCC-B942-C975E1449A57}">
      <dsp:nvSpPr>
        <dsp:cNvPr id="0" name=""/>
        <dsp:cNvSpPr/>
      </dsp:nvSpPr>
      <dsp:spPr>
        <a:xfrm>
          <a:off x="1940659" y="2117256"/>
          <a:ext cx="3228323" cy="1369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pt-BR" sz="1700" kern="1200"/>
            <a:t>Para pessoa jurídica enquadrada como micro-empresa ou empresa de pequeno porte</a:t>
          </a:r>
          <a:endParaRPr lang="en-US" sz="1700" kern="1200"/>
        </a:p>
      </dsp:txBody>
      <dsp:txXfrm>
        <a:off x="1940659" y="2117256"/>
        <a:ext cx="3228323" cy="1369591"/>
      </dsp:txXfrm>
    </dsp:sp>
    <dsp:sp modelId="{3D607FEA-28B7-4660-886C-19633B0E8E7D}">
      <dsp:nvSpPr>
        <dsp:cNvPr id="0" name=""/>
        <dsp:cNvSpPr/>
      </dsp:nvSpPr>
      <dsp:spPr>
        <a:xfrm>
          <a:off x="5731493" y="2117256"/>
          <a:ext cx="1369591" cy="1369591"/>
        </a:xfrm>
        <a:prstGeom prst="ellipse">
          <a:avLst/>
        </a:prstGeom>
        <a:solidFill>
          <a:schemeClr val="accent5">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665C214A-8CCC-41B7-9A7F-537E7A38A92F}">
      <dsp:nvSpPr>
        <dsp:cNvPr id="0" name=""/>
        <dsp:cNvSpPr/>
      </dsp:nvSpPr>
      <dsp:spPr>
        <a:xfrm>
          <a:off x="6019108" y="2404870"/>
          <a:ext cx="794363" cy="79436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62F0462-57D6-440A-A137-050DEE15C3A0}">
      <dsp:nvSpPr>
        <dsp:cNvPr id="0" name=""/>
        <dsp:cNvSpPr/>
      </dsp:nvSpPr>
      <dsp:spPr>
        <a:xfrm>
          <a:off x="7394569" y="2117256"/>
          <a:ext cx="3228323" cy="1369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pt-BR" sz="1700" kern="1200"/>
            <a:t>Para Microempreendedor Individual (MEI)</a:t>
          </a:r>
          <a:endParaRPr lang="en-US" sz="1700" kern="1200"/>
        </a:p>
      </dsp:txBody>
      <dsp:txXfrm>
        <a:off x="7394569" y="2117256"/>
        <a:ext cx="3228323" cy="1369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3E332-B617-4FDC-BEFE-9D70E19BEBB4}">
      <dsp:nvSpPr>
        <dsp:cNvPr id="0" name=""/>
        <dsp:cNvSpPr/>
      </dsp:nvSpPr>
      <dsp:spPr>
        <a:xfrm>
          <a:off x="632904" y="827406"/>
          <a:ext cx="502428" cy="7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F9E781-94D9-4A7C-9D9F-B5D8D5AA6FBD}">
      <dsp:nvSpPr>
        <dsp:cNvPr id="0" name=""/>
        <dsp:cNvSpPr/>
      </dsp:nvSpPr>
      <dsp:spPr>
        <a:xfrm>
          <a:off x="1165479" y="785238"/>
          <a:ext cx="57779" cy="108520"/>
        </a:xfrm>
        <a:prstGeom prst="chevron">
          <a:avLst>
            <a:gd name="adj" fmla="val 90000"/>
          </a:avLst>
        </a:prstGeom>
        <a:solidFill>
          <a:schemeClr val="accent2">
            <a:tint val="40000"/>
            <a:alpha val="90000"/>
            <a:hueOff val="98274"/>
            <a:satOff val="37"/>
            <a:lumOff val="5"/>
            <a:alphaOff val="0"/>
          </a:schemeClr>
        </a:solidFill>
        <a:ln w="15875" cap="flat" cmpd="sng" algn="ctr">
          <a:solidFill>
            <a:schemeClr val="accent2">
              <a:tint val="40000"/>
              <a:alpha val="90000"/>
              <a:hueOff val="98274"/>
              <a:satOff val="37"/>
              <a:lumOff val="5"/>
              <a:alphaOff val="0"/>
            </a:schemeClr>
          </a:solidFill>
          <a:prstDash val="solid"/>
        </a:ln>
        <a:effectLst/>
      </dsp:spPr>
      <dsp:style>
        <a:lnRef idx="2">
          <a:scrgbClr r="0" g="0" b="0"/>
        </a:lnRef>
        <a:fillRef idx="1">
          <a:scrgbClr r="0" g="0" b="0"/>
        </a:fillRef>
        <a:effectRef idx="0">
          <a:scrgbClr r="0" g="0" b="0"/>
        </a:effectRef>
        <a:fontRef idx="minor"/>
      </dsp:style>
    </dsp:sp>
    <dsp:sp modelId="{375136C0-8ED0-42B5-9E1D-B70982D4BF29}">
      <dsp:nvSpPr>
        <dsp:cNvPr id="0" name=""/>
        <dsp:cNvSpPr/>
      </dsp:nvSpPr>
      <dsp:spPr>
        <a:xfrm>
          <a:off x="351443" y="608785"/>
          <a:ext cx="437314" cy="437314"/>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970" tIns="16970" rIns="16970" bIns="16970" numCol="1" spcCol="1270" anchor="ctr" anchorCtr="0">
          <a:noAutofit/>
        </a:bodyPr>
        <a:lstStyle/>
        <a:p>
          <a:pPr lvl="0" algn="ctr" defTabSz="844550">
            <a:lnSpc>
              <a:spcPct val="90000"/>
            </a:lnSpc>
            <a:spcBef>
              <a:spcPct val="0"/>
            </a:spcBef>
            <a:spcAft>
              <a:spcPct val="35000"/>
            </a:spcAft>
          </a:pPr>
          <a:r>
            <a:rPr lang="en-US" sz="1900" kern="1200"/>
            <a:t>1</a:t>
          </a:r>
        </a:p>
      </dsp:txBody>
      <dsp:txXfrm>
        <a:off x="415486" y="672828"/>
        <a:ext cx="309228" cy="309228"/>
      </dsp:txXfrm>
    </dsp:sp>
    <dsp:sp modelId="{27D28272-446A-4A47-ACAD-32125A1FA66B}">
      <dsp:nvSpPr>
        <dsp:cNvPr id="0" name=""/>
        <dsp:cNvSpPr/>
      </dsp:nvSpPr>
      <dsp:spPr>
        <a:xfrm>
          <a:off x="4868" y="1211697"/>
          <a:ext cx="1130464" cy="1965600"/>
        </a:xfrm>
        <a:prstGeom prst="upArrowCallout">
          <a:avLst>
            <a:gd name="adj1" fmla="val 50000"/>
            <a:gd name="adj2" fmla="val 20000"/>
            <a:gd name="adj3" fmla="val 20000"/>
            <a:gd name="adj4" fmla="val 100000"/>
          </a:avLst>
        </a:prstGeom>
        <a:solidFill>
          <a:schemeClr val="accent2">
            <a:tint val="40000"/>
            <a:alpha val="90000"/>
            <a:hueOff val="196548"/>
            <a:satOff val="73"/>
            <a:lumOff val="9"/>
            <a:alphaOff val="0"/>
          </a:schemeClr>
        </a:solidFill>
        <a:ln w="15875" cap="flat" cmpd="sng" algn="ctr">
          <a:solidFill>
            <a:schemeClr val="accent2">
              <a:tint val="40000"/>
              <a:alpha val="90000"/>
              <a:hueOff val="196548"/>
              <a:satOff val="73"/>
              <a:lumOff val="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172" tIns="165100" rIns="89172" bIns="165100" numCol="1" spcCol="1270" anchor="t" anchorCtr="0">
          <a:noAutofit/>
        </a:bodyPr>
        <a:lstStyle/>
        <a:p>
          <a:pPr lvl="0" algn="l" defTabSz="488950">
            <a:lnSpc>
              <a:spcPct val="90000"/>
            </a:lnSpc>
            <a:spcBef>
              <a:spcPct val="0"/>
            </a:spcBef>
            <a:spcAft>
              <a:spcPct val="35000"/>
            </a:spcAft>
          </a:pPr>
          <a:r>
            <a:rPr lang="pt-BR" sz="1100" kern="1200"/>
            <a:t>IOF</a:t>
          </a:r>
          <a:endParaRPr lang="en-US" sz="1100" kern="1200"/>
        </a:p>
      </dsp:txBody>
      <dsp:txXfrm>
        <a:off x="4868" y="1437790"/>
        <a:ext cx="1130464" cy="1739507"/>
      </dsp:txXfrm>
    </dsp:sp>
    <dsp:sp modelId="{6CF7E8EB-16D8-4D32-B5E1-1F6F4F1CC800}">
      <dsp:nvSpPr>
        <dsp:cNvPr id="0" name=""/>
        <dsp:cNvSpPr/>
      </dsp:nvSpPr>
      <dsp:spPr>
        <a:xfrm>
          <a:off x="1260940" y="827404"/>
          <a:ext cx="1130464" cy="71"/>
        </a:xfrm>
        <a:prstGeom prst="rect">
          <a:avLst/>
        </a:prstGeom>
        <a:solidFill>
          <a:schemeClr val="accent2">
            <a:tint val="40000"/>
            <a:alpha val="90000"/>
            <a:hueOff val="294822"/>
            <a:satOff val="110"/>
            <a:lumOff val="14"/>
            <a:alphaOff val="0"/>
          </a:schemeClr>
        </a:solidFill>
        <a:ln w="15875" cap="flat" cmpd="sng" algn="ctr">
          <a:solidFill>
            <a:schemeClr val="accent2">
              <a:tint val="40000"/>
              <a:alpha val="90000"/>
              <a:hueOff val="294822"/>
              <a:satOff val="110"/>
              <a:lumOff val="14"/>
              <a:alphaOff val="0"/>
            </a:schemeClr>
          </a:solidFill>
          <a:prstDash val="solid"/>
        </a:ln>
        <a:effectLst/>
      </dsp:spPr>
      <dsp:style>
        <a:lnRef idx="2">
          <a:scrgbClr r="0" g="0" b="0"/>
        </a:lnRef>
        <a:fillRef idx="1">
          <a:scrgbClr r="0" g="0" b="0"/>
        </a:fillRef>
        <a:effectRef idx="0">
          <a:scrgbClr r="0" g="0" b="0"/>
        </a:effectRef>
        <a:fontRef idx="minor"/>
      </dsp:style>
    </dsp:sp>
    <dsp:sp modelId="{006C1691-3FC8-4308-AD24-221F20418CE1}">
      <dsp:nvSpPr>
        <dsp:cNvPr id="0" name=""/>
        <dsp:cNvSpPr/>
      </dsp:nvSpPr>
      <dsp:spPr>
        <a:xfrm>
          <a:off x="2421551" y="785236"/>
          <a:ext cx="57779" cy="108523"/>
        </a:xfrm>
        <a:prstGeom prst="chevron">
          <a:avLst>
            <a:gd name="adj" fmla="val 90000"/>
          </a:avLst>
        </a:prstGeom>
        <a:solidFill>
          <a:schemeClr val="accent2">
            <a:tint val="40000"/>
            <a:alpha val="90000"/>
            <a:hueOff val="393096"/>
            <a:satOff val="147"/>
            <a:lumOff val="18"/>
            <a:alphaOff val="0"/>
          </a:schemeClr>
        </a:solidFill>
        <a:ln w="15875" cap="flat" cmpd="sng" algn="ctr">
          <a:solidFill>
            <a:schemeClr val="accent2">
              <a:tint val="40000"/>
              <a:alpha val="90000"/>
              <a:hueOff val="393096"/>
              <a:satOff val="147"/>
              <a:lumOff val="18"/>
              <a:alphaOff val="0"/>
            </a:schemeClr>
          </a:solidFill>
          <a:prstDash val="solid"/>
        </a:ln>
        <a:effectLst/>
      </dsp:spPr>
      <dsp:style>
        <a:lnRef idx="2">
          <a:scrgbClr r="0" g="0" b="0"/>
        </a:lnRef>
        <a:fillRef idx="1">
          <a:scrgbClr r="0" g="0" b="0"/>
        </a:fillRef>
        <a:effectRef idx="0">
          <a:scrgbClr r="0" g="0" b="0"/>
        </a:effectRef>
        <a:fontRef idx="minor"/>
      </dsp:style>
    </dsp:sp>
    <dsp:sp modelId="{1835708C-7F22-40CF-8977-D2265EB27F54}">
      <dsp:nvSpPr>
        <dsp:cNvPr id="0" name=""/>
        <dsp:cNvSpPr/>
      </dsp:nvSpPr>
      <dsp:spPr>
        <a:xfrm>
          <a:off x="1607515" y="608783"/>
          <a:ext cx="437314" cy="437314"/>
        </a:xfrm>
        <a:prstGeom prst="ellipse">
          <a:avLst/>
        </a:prstGeom>
        <a:solidFill>
          <a:schemeClr val="accent2">
            <a:hueOff val="462870"/>
            <a:satOff val="64"/>
            <a:lumOff val="56"/>
            <a:alphaOff val="0"/>
          </a:schemeClr>
        </a:solidFill>
        <a:ln w="15875" cap="flat" cmpd="sng" algn="ctr">
          <a:solidFill>
            <a:schemeClr val="accent2">
              <a:hueOff val="462870"/>
              <a:satOff val="64"/>
              <a:lumOff val="56"/>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970" tIns="16970" rIns="16970" bIns="16970" numCol="1" spcCol="1270" anchor="ctr" anchorCtr="0">
          <a:noAutofit/>
        </a:bodyPr>
        <a:lstStyle/>
        <a:p>
          <a:pPr lvl="0" algn="ctr" defTabSz="844550">
            <a:lnSpc>
              <a:spcPct val="90000"/>
            </a:lnSpc>
            <a:spcBef>
              <a:spcPct val="0"/>
            </a:spcBef>
            <a:spcAft>
              <a:spcPct val="35000"/>
            </a:spcAft>
          </a:pPr>
          <a:r>
            <a:rPr lang="en-US" sz="1900" kern="1200"/>
            <a:t>2</a:t>
          </a:r>
        </a:p>
      </dsp:txBody>
      <dsp:txXfrm>
        <a:off x="1671558" y="672826"/>
        <a:ext cx="309228" cy="309228"/>
      </dsp:txXfrm>
    </dsp:sp>
    <dsp:sp modelId="{31FD2E31-0F92-4F79-A4A6-D0CE46063875}">
      <dsp:nvSpPr>
        <dsp:cNvPr id="0" name=""/>
        <dsp:cNvSpPr/>
      </dsp:nvSpPr>
      <dsp:spPr>
        <a:xfrm>
          <a:off x="1260940" y="1211697"/>
          <a:ext cx="1130464" cy="1965600"/>
        </a:xfrm>
        <a:prstGeom prst="upArrowCallout">
          <a:avLst>
            <a:gd name="adj1" fmla="val 50000"/>
            <a:gd name="adj2" fmla="val 20000"/>
            <a:gd name="adj3" fmla="val 20000"/>
            <a:gd name="adj4" fmla="val 100000"/>
          </a:avLst>
        </a:prstGeom>
        <a:solidFill>
          <a:schemeClr val="accent2">
            <a:tint val="40000"/>
            <a:alpha val="90000"/>
            <a:hueOff val="491371"/>
            <a:satOff val="183"/>
            <a:lumOff val="23"/>
            <a:alphaOff val="0"/>
          </a:schemeClr>
        </a:solidFill>
        <a:ln w="15875" cap="flat" cmpd="sng" algn="ctr">
          <a:solidFill>
            <a:schemeClr val="accent2">
              <a:tint val="40000"/>
              <a:alpha val="90000"/>
              <a:hueOff val="491371"/>
              <a:satOff val="183"/>
              <a:lumOff val="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172" tIns="165100" rIns="89172" bIns="165100" numCol="1" spcCol="1270" anchor="t" anchorCtr="0">
          <a:noAutofit/>
        </a:bodyPr>
        <a:lstStyle/>
        <a:p>
          <a:pPr lvl="0" algn="l" defTabSz="488950">
            <a:lnSpc>
              <a:spcPct val="90000"/>
            </a:lnSpc>
            <a:spcBef>
              <a:spcPct val="0"/>
            </a:spcBef>
            <a:spcAft>
              <a:spcPct val="35000"/>
            </a:spcAft>
          </a:pPr>
          <a:r>
            <a:rPr lang="pt-BR" sz="1100" kern="1200"/>
            <a:t>Imposto sobre Importação de Produtos Estrangeiros - II</a:t>
          </a:r>
          <a:endParaRPr lang="en-US" sz="1100" kern="1200"/>
        </a:p>
      </dsp:txBody>
      <dsp:txXfrm>
        <a:off x="1260940" y="1437790"/>
        <a:ext cx="1130464" cy="1739507"/>
      </dsp:txXfrm>
    </dsp:sp>
    <dsp:sp modelId="{8D2BD805-A757-47B5-8EF9-F67C1430C820}">
      <dsp:nvSpPr>
        <dsp:cNvPr id="0" name=""/>
        <dsp:cNvSpPr/>
      </dsp:nvSpPr>
      <dsp:spPr>
        <a:xfrm>
          <a:off x="2517012" y="827404"/>
          <a:ext cx="1130464" cy="71"/>
        </a:xfrm>
        <a:prstGeom prst="rect">
          <a:avLst/>
        </a:prstGeom>
        <a:solidFill>
          <a:schemeClr val="accent2">
            <a:tint val="40000"/>
            <a:alpha val="90000"/>
            <a:hueOff val="589645"/>
            <a:satOff val="220"/>
            <a:lumOff val="28"/>
            <a:alphaOff val="0"/>
          </a:schemeClr>
        </a:solidFill>
        <a:ln w="15875" cap="flat" cmpd="sng" algn="ctr">
          <a:solidFill>
            <a:schemeClr val="accent2">
              <a:tint val="40000"/>
              <a:alpha val="90000"/>
              <a:hueOff val="589645"/>
              <a:satOff val="220"/>
              <a:lumOff val="28"/>
              <a:alphaOff val="0"/>
            </a:schemeClr>
          </a:solidFill>
          <a:prstDash val="solid"/>
        </a:ln>
        <a:effectLst/>
      </dsp:spPr>
      <dsp:style>
        <a:lnRef idx="2">
          <a:scrgbClr r="0" g="0" b="0"/>
        </a:lnRef>
        <a:fillRef idx="1">
          <a:scrgbClr r="0" g="0" b="0"/>
        </a:fillRef>
        <a:effectRef idx="0">
          <a:scrgbClr r="0" g="0" b="0"/>
        </a:effectRef>
        <a:fontRef idx="minor"/>
      </dsp:style>
    </dsp:sp>
    <dsp:sp modelId="{469BF16A-3651-461E-A75F-04C1C1218541}">
      <dsp:nvSpPr>
        <dsp:cNvPr id="0" name=""/>
        <dsp:cNvSpPr/>
      </dsp:nvSpPr>
      <dsp:spPr>
        <a:xfrm>
          <a:off x="3677623" y="785236"/>
          <a:ext cx="57779" cy="108524"/>
        </a:xfrm>
        <a:prstGeom prst="chevron">
          <a:avLst>
            <a:gd name="adj" fmla="val 90000"/>
          </a:avLst>
        </a:prstGeom>
        <a:solidFill>
          <a:schemeClr val="accent2">
            <a:tint val="40000"/>
            <a:alpha val="90000"/>
            <a:hueOff val="687919"/>
            <a:satOff val="257"/>
            <a:lumOff val="32"/>
            <a:alphaOff val="0"/>
          </a:schemeClr>
        </a:solidFill>
        <a:ln w="15875" cap="flat" cmpd="sng" algn="ctr">
          <a:solidFill>
            <a:schemeClr val="accent2">
              <a:tint val="40000"/>
              <a:alpha val="90000"/>
              <a:hueOff val="687919"/>
              <a:satOff val="257"/>
              <a:lumOff val="32"/>
              <a:alphaOff val="0"/>
            </a:schemeClr>
          </a:solidFill>
          <a:prstDash val="solid"/>
        </a:ln>
        <a:effectLst/>
      </dsp:spPr>
      <dsp:style>
        <a:lnRef idx="2">
          <a:scrgbClr r="0" g="0" b="0"/>
        </a:lnRef>
        <a:fillRef idx="1">
          <a:scrgbClr r="0" g="0" b="0"/>
        </a:fillRef>
        <a:effectRef idx="0">
          <a:scrgbClr r="0" g="0" b="0"/>
        </a:effectRef>
        <a:fontRef idx="minor"/>
      </dsp:style>
    </dsp:sp>
    <dsp:sp modelId="{CCC6CC66-4EA9-4013-89BD-DBDE1C23F84B}">
      <dsp:nvSpPr>
        <dsp:cNvPr id="0" name=""/>
        <dsp:cNvSpPr/>
      </dsp:nvSpPr>
      <dsp:spPr>
        <a:xfrm>
          <a:off x="2863588" y="608782"/>
          <a:ext cx="437314" cy="437314"/>
        </a:xfrm>
        <a:prstGeom prst="ellipse">
          <a:avLst/>
        </a:prstGeom>
        <a:solidFill>
          <a:schemeClr val="accent2">
            <a:hueOff val="925740"/>
            <a:satOff val="129"/>
            <a:lumOff val="112"/>
            <a:alphaOff val="0"/>
          </a:schemeClr>
        </a:solidFill>
        <a:ln w="15875" cap="flat" cmpd="sng" algn="ctr">
          <a:solidFill>
            <a:schemeClr val="accent2">
              <a:hueOff val="925740"/>
              <a:satOff val="129"/>
              <a:lumOff val="11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970" tIns="16970" rIns="16970" bIns="16970" numCol="1" spcCol="1270" anchor="ctr" anchorCtr="0">
          <a:noAutofit/>
        </a:bodyPr>
        <a:lstStyle/>
        <a:p>
          <a:pPr lvl="0" algn="ctr" defTabSz="844550">
            <a:lnSpc>
              <a:spcPct val="90000"/>
            </a:lnSpc>
            <a:spcBef>
              <a:spcPct val="0"/>
            </a:spcBef>
            <a:spcAft>
              <a:spcPct val="35000"/>
            </a:spcAft>
          </a:pPr>
          <a:r>
            <a:rPr lang="en-US" sz="1900" kern="1200"/>
            <a:t>3</a:t>
          </a:r>
        </a:p>
      </dsp:txBody>
      <dsp:txXfrm>
        <a:off x="2927631" y="672825"/>
        <a:ext cx="309228" cy="309228"/>
      </dsp:txXfrm>
    </dsp:sp>
    <dsp:sp modelId="{2B357A4D-B443-4A08-9CB7-083ED850F5A1}">
      <dsp:nvSpPr>
        <dsp:cNvPr id="0" name=""/>
        <dsp:cNvSpPr/>
      </dsp:nvSpPr>
      <dsp:spPr>
        <a:xfrm>
          <a:off x="2517012" y="1211697"/>
          <a:ext cx="1130464" cy="1965600"/>
        </a:xfrm>
        <a:prstGeom prst="upArrowCallout">
          <a:avLst>
            <a:gd name="adj1" fmla="val 50000"/>
            <a:gd name="adj2" fmla="val 20000"/>
            <a:gd name="adj3" fmla="val 20000"/>
            <a:gd name="adj4" fmla="val 100000"/>
          </a:avLst>
        </a:prstGeom>
        <a:solidFill>
          <a:schemeClr val="accent2">
            <a:tint val="40000"/>
            <a:alpha val="90000"/>
            <a:hueOff val="786193"/>
            <a:satOff val="293"/>
            <a:lumOff val="37"/>
            <a:alphaOff val="0"/>
          </a:schemeClr>
        </a:solidFill>
        <a:ln w="15875" cap="flat" cmpd="sng" algn="ctr">
          <a:solidFill>
            <a:schemeClr val="accent2">
              <a:tint val="40000"/>
              <a:alpha val="90000"/>
              <a:hueOff val="786193"/>
              <a:satOff val="293"/>
              <a:lumOff val="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172" tIns="165100" rIns="89172" bIns="165100" numCol="1" spcCol="1270" anchor="t" anchorCtr="0">
          <a:noAutofit/>
        </a:bodyPr>
        <a:lstStyle/>
        <a:p>
          <a:pPr lvl="0" algn="l" defTabSz="488950">
            <a:lnSpc>
              <a:spcPct val="90000"/>
            </a:lnSpc>
            <a:spcBef>
              <a:spcPct val="0"/>
            </a:spcBef>
            <a:spcAft>
              <a:spcPct val="35000"/>
            </a:spcAft>
          </a:pPr>
          <a:r>
            <a:rPr lang="pt-BR" sz="1100" kern="1200"/>
            <a:t>Imposto de Renda sobre pagamentos ou créditos a pessoas físicas, receita financeira e ganhos de capital</a:t>
          </a:r>
          <a:endParaRPr lang="en-US" sz="1100" kern="1200"/>
        </a:p>
      </dsp:txBody>
      <dsp:txXfrm>
        <a:off x="2517012" y="1437790"/>
        <a:ext cx="1130464" cy="1739507"/>
      </dsp:txXfrm>
    </dsp:sp>
    <dsp:sp modelId="{05E7E3F1-8BA7-40FE-AC9B-D9384CC83638}">
      <dsp:nvSpPr>
        <dsp:cNvPr id="0" name=""/>
        <dsp:cNvSpPr/>
      </dsp:nvSpPr>
      <dsp:spPr>
        <a:xfrm>
          <a:off x="3773085" y="827404"/>
          <a:ext cx="1130464" cy="71"/>
        </a:xfrm>
        <a:prstGeom prst="rect">
          <a:avLst/>
        </a:prstGeom>
        <a:solidFill>
          <a:schemeClr val="accent2">
            <a:tint val="40000"/>
            <a:alpha val="90000"/>
            <a:hueOff val="884467"/>
            <a:satOff val="330"/>
            <a:lumOff val="41"/>
            <a:alphaOff val="0"/>
          </a:schemeClr>
        </a:solidFill>
        <a:ln w="15875" cap="flat" cmpd="sng" algn="ctr">
          <a:solidFill>
            <a:schemeClr val="accent2">
              <a:tint val="40000"/>
              <a:alpha val="90000"/>
              <a:hueOff val="884467"/>
              <a:satOff val="330"/>
              <a:lumOff val="41"/>
              <a:alphaOff val="0"/>
            </a:schemeClr>
          </a:solidFill>
          <a:prstDash val="solid"/>
        </a:ln>
        <a:effectLst/>
      </dsp:spPr>
      <dsp:style>
        <a:lnRef idx="2">
          <a:scrgbClr r="0" g="0" b="0"/>
        </a:lnRef>
        <a:fillRef idx="1">
          <a:scrgbClr r="0" g="0" b="0"/>
        </a:fillRef>
        <a:effectRef idx="0">
          <a:scrgbClr r="0" g="0" b="0"/>
        </a:effectRef>
        <a:fontRef idx="minor"/>
      </dsp:style>
    </dsp:sp>
    <dsp:sp modelId="{5BF1BACE-0BDA-40A7-AD95-1B54DEFE510B}">
      <dsp:nvSpPr>
        <dsp:cNvPr id="0" name=""/>
        <dsp:cNvSpPr/>
      </dsp:nvSpPr>
      <dsp:spPr>
        <a:xfrm>
          <a:off x="4933695" y="785236"/>
          <a:ext cx="57779" cy="108524"/>
        </a:xfrm>
        <a:prstGeom prst="chevron">
          <a:avLst>
            <a:gd name="adj" fmla="val 90000"/>
          </a:avLst>
        </a:prstGeom>
        <a:solidFill>
          <a:schemeClr val="accent2">
            <a:tint val="40000"/>
            <a:alpha val="90000"/>
            <a:hueOff val="982741"/>
            <a:satOff val="367"/>
            <a:lumOff val="46"/>
            <a:alphaOff val="0"/>
          </a:schemeClr>
        </a:solidFill>
        <a:ln w="15875" cap="flat" cmpd="sng" algn="ctr">
          <a:solidFill>
            <a:schemeClr val="accent2">
              <a:tint val="40000"/>
              <a:alpha val="90000"/>
              <a:hueOff val="982741"/>
              <a:satOff val="367"/>
              <a:lumOff val="46"/>
              <a:alphaOff val="0"/>
            </a:schemeClr>
          </a:solidFill>
          <a:prstDash val="solid"/>
        </a:ln>
        <a:effectLst/>
      </dsp:spPr>
      <dsp:style>
        <a:lnRef idx="2">
          <a:scrgbClr r="0" g="0" b="0"/>
        </a:lnRef>
        <a:fillRef idx="1">
          <a:scrgbClr r="0" g="0" b="0"/>
        </a:fillRef>
        <a:effectRef idx="0">
          <a:scrgbClr r="0" g="0" b="0"/>
        </a:effectRef>
        <a:fontRef idx="minor"/>
      </dsp:style>
    </dsp:sp>
    <dsp:sp modelId="{8DDE9D79-AB6B-4D92-BD8C-6CE8F173A755}">
      <dsp:nvSpPr>
        <dsp:cNvPr id="0" name=""/>
        <dsp:cNvSpPr/>
      </dsp:nvSpPr>
      <dsp:spPr>
        <a:xfrm>
          <a:off x="4119660" y="608782"/>
          <a:ext cx="437314" cy="437314"/>
        </a:xfrm>
        <a:prstGeom prst="ellipse">
          <a:avLst/>
        </a:prstGeom>
        <a:solidFill>
          <a:schemeClr val="accent2">
            <a:hueOff val="1388610"/>
            <a:satOff val="193"/>
            <a:lumOff val="168"/>
            <a:alphaOff val="0"/>
          </a:schemeClr>
        </a:solidFill>
        <a:ln w="15875" cap="flat" cmpd="sng" algn="ctr">
          <a:solidFill>
            <a:schemeClr val="accent2">
              <a:hueOff val="1388610"/>
              <a:satOff val="193"/>
              <a:lumOff val="168"/>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970" tIns="16970" rIns="16970" bIns="16970" numCol="1" spcCol="1270" anchor="ctr" anchorCtr="0">
          <a:noAutofit/>
        </a:bodyPr>
        <a:lstStyle/>
        <a:p>
          <a:pPr lvl="0" algn="ctr" defTabSz="844550">
            <a:lnSpc>
              <a:spcPct val="90000"/>
            </a:lnSpc>
            <a:spcBef>
              <a:spcPct val="0"/>
            </a:spcBef>
            <a:spcAft>
              <a:spcPct val="35000"/>
            </a:spcAft>
          </a:pPr>
          <a:r>
            <a:rPr lang="en-US" sz="1900" kern="1200"/>
            <a:t>4</a:t>
          </a:r>
        </a:p>
      </dsp:txBody>
      <dsp:txXfrm>
        <a:off x="4183703" y="672825"/>
        <a:ext cx="309228" cy="309228"/>
      </dsp:txXfrm>
    </dsp:sp>
    <dsp:sp modelId="{44E9A2CA-C679-4828-A20E-78F4A80C47FC}">
      <dsp:nvSpPr>
        <dsp:cNvPr id="0" name=""/>
        <dsp:cNvSpPr/>
      </dsp:nvSpPr>
      <dsp:spPr>
        <a:xfrm>
          <a:off x="3773085" y="1211697"/>
          <a:ext cx="1130464" cy="1965600"/>
        </a:xfrm>
        <a:prstGeom prst="upArrowCallout">
          <a:avLst>
            <a:gd name="adj1" fmla="val 50000"/>
            <a:gd name="adj2" fmla="val 20000"/>
            <a:gd name="adj3" fmla="val 20000"/>
            <a:gd name="adj4" fmla="val 100000"/>
          </a:avLst>
        </a:prstGeom>
        <a:solidFill>
          <a:schemeClr val="accent2">
            <a:tint val="40000"/>
            <a:alpha val="90000"/>
            <a:hueOff val="1081015"/>
            <a:satOff val="403"/>
            <a:lumOff val="51"/>
            <a:alphaOff val="0"/>
          </a:schemeClr>
        </a:solidFill>
        <a:ln w="15875" cap="flat" cmpd="sng" algn="ctr">
          <a:solidFill>
            <a:schemeClr val="accent2">
              <a:tint val="40000"/>
              <a:alpha val="90000"/>
              <a:hueOff val="1081015"/>
              <a:satOff val="403"/>
              <a:lumOff val="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172" tIns="165100" rIns="89172" bIns="165100" numCol="1" spcCol="1270" anchor="t" anchorCtr="0">
          <a:noAutofit/>
        </a:bodyPr>
        <a:lstStyle/>
        <a:p>
          <a:pPr lvl="0" algn="l" defTabSz="488950">
            <a:lnSpc>
              <a:spcPct val="90000"/>
            </a:lnSpc>
            <a:spcBef>
              <a:spcPct val="0"/>
            </a:spcBef>
            <a:spcAft>
              <a:spcPct val="35000"/>
            </a:spcAft>
          </a:pPr>
          <a:r>
            <a:rPr lang="pt-BR" sz="1100" kern="1200"/>
            <a:t>Imposto sobre a Propriedade Territorial Rural – ITR</a:t>
          </a:r>
          <a:endParaRPr lang="en-US" sz="1100" kern="1200"/>
        </a:p>
      </dsp:txBody>
      <dsp:txXfrm>
        <a:off x="3773085" y="1437790"/>
        <a:ext cx="1130464" cy="1739507"/>
      </dsp:txXfrm>
    </dsp:sp>
    <dsp:sp modelId="{307AD387-FF0D-4C8C-B820-9DC4BA8C3132}">
      <dsp:nvSpPr>
        <dsp:cNvPr id="0" name=""/>
        <dsp:cNvSpPr/>
      </dsp:nvSpPr>
      <dsp:spPr>
        <a:xfrm>
          <a:off x="5029157" y="827404"/>
          <a:ext cx="1130464" cy="72"/>
        </a:xfrm>
        <a:prstGeom prst="rect">
          <a:avLst/>
        </a:prstGeom>
        <a:solidFill>
          <a:schemeClr val="accent2">
            <a:tint val="40000"/>
            <a:alpha val="90000"/>
            <a:hueOff val="1179289"/>
            <a:satOff val="440"/>
            <a:lumOff val="55"/>
            <a:alphaOff val="0"/>
          </a:schemeClr>
        </a:solidFill>
        <a:ln w="15875" cap="flat" cmpd="sng" algn="ctr">
          <a:solidFill>
            <a:schemeClr val="accent2">
              <a:tint val="40000"/>
              <a:alpha val="90000"/>
              <a:hueOff val="1179289"/>
              <a:satOff val="440"/>
              <a:lumOff val="55"/>
              <a:alphaOff val="0"/>
            </a:schemeClr>
          </a:solidFill>
          <a:prstDash val="solid"/>
        </a:ln>
        <a:effectLst/>
      </dsp:spPr>
      <dsp:style>
        <a:lnRef idx="2">
          <a:scrgbClr r="0" g="0" b="0"/>
        </a:lnRef>
        <a:fillRef idx="1">
          <a:scrgbClr r="0" g="0" b="0"/>
        </a:fillRef>
        <a:effectRef idx="0">
          <a:scrgbClr r="0" g="0" b="0"/>
        </a:effectRef>
        <a:fontRef idx="minor"/>
      </dsp:style>
    </dsp:sp>
    <dsp:sp modelId="{2308A9E6-EE3E-414D-9E76-8673298568BE}">
      <dsp:nvSpPr>
        <dsp:cNvPr id="0" name=""/>
        <dsp:cNvSpPr/>
      </dsp:nvSpPr>
      <dsp:spPr>
        <a:xfrm>
          <a:off x="6189767" y="785235"/>
          <a:ext cx="57779" cy="108524"/>
        </a:xfrm>
        <a:prstGeom prst="chevron">
          <a:avLst>
            <a:gd name="adj" fmla="val 90000"/>
          </a:avLst>
        </a:prstGeom>
        <a:solidFill>
          <a:schemeClr val="accent2">
            <a:tint val="40000"/>
            <a:alpha val="90000"/>
            <a:hueOff val="1277563"/>
            <a:satOff val="476"/>
            <a:lumOff val="60"/>
            <a:alphaOff val="0"/>
          </a:schemeClr>
        </a:solidFill>
        <a:ln w="15875" cap="flat" cmpd="sng" algn="ctr">
          <a:solidFill>
            <a:schemeClr val="accent2">
              <a:tint val="40000"/>
              <a:alpha val="90000"/>
              <a:hueOff val="1277563"/>
              <a:satOff val="476"/>
              <a:lumOff val="60"/>
              <a:alphaOff val="0"/>
            </a:schemeClr>
          </a:solidFill>
          <a:prstDash val="solid"/>
        </a:ln>
        <a:effectLst/>
      </dsp:spPr>
      <dsp:style>
        <a:lnRef idx="2">
          <a:scrgbClr r="0" g="0" b="0"/>
        </a:lnRef>
        <a:fillRef idx="1">
          <a:scrgbClr r="0" g="0" b="0"/>
        </a:fillRef>
        <a:effectRef idx="0">
          <a:scrgbClr r="0" g="0" b="0"/>
        </a:effectRef>
        <a:fontRef idx="minor"/>
      </dsp:style>
    </dsp:sp>
    <dsp:sp modelId="{69420773-D3D9-461E-81F3-0A5B882396A6}">
      <dsp:nvSpPr>
        <dsp:cNvPr id="0" name=""/>
        <dsp:cNvSpPr/>
      </dsp:nvSpPr>
      <dsp:spPr>
        <a:xfrm>
          <a:off x="5375732" y="608782"/>
          <a:ext cx="437314" cy="437314"/>
        </a:xfrm>
        <a:prstGeom prst="ellipse">
          <a:avLst/>
        </a:prstGeom>
        <a:solidFill>
          <a:schemeClr val="accent2">
            <a:hueOff val="1851480"/>
            <a:satOff val="258"/>
            <a:lumOff val="224"/>
            <a:alphaOff val="0"/>
          </a:schemeClr>
        </a:solidFill>
        <a:ln w="15875" cap="flat" cmpd="sng" algn="ctr">
          <a:solidFill>
            <a:schemeClr val="accent2">
              <a:hueOff val="1851480"/>
              <a:satOff val="258"/>
              <a:lumOff val="22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970" tIns="16970" rIns="16970" bIns="16970" numCol="1" spcCol="1270" anchor="ctr" anchorCtr="0">
          <a:noAutofit/>
        </a:bodyPr>
        <a:lstStyle/>
        <a:p>
          <a:pPr lvl="0" algn="ctr" defTabSz="844550">
            <a:lnSpc>
              <a:spcPct val="90000"/>
            </a:lnSpc>
            <a:spcBef>
              <a:spcPct val="0"/>
            </a:spcBef>
            <a:spcAft>
              <a:spcPct val="35000"/>
            </a:spcAft>
          </a:pPr>
          <a:r>
            <a:rPr lang="en-US" sz="1900" kern="1200"/>
            <a:t>5</a:t>
          </a:r>
        </a:p>
      </dsp:txBody>
      <dsp:txXfrm>
        <a:off x="5439775" y="672825"/>
        <a:ext cx="309228" cy="309228"/>
      </dsp:txXfrm>
    </dsp:sp>
    <dsp:sp modelId="{7B66690C-030F-4B97-AF91-7C6A304A0026}">
      <dsp:nvSpPr>
        <dsp:cNvPr id="0" name=""/>
        <dsp:cNvSpPr/>
      </dsp:nvSpPr>
      <dsp:spPr>
        <a:xfrm>
          <a:off x="5029157" y="1211697"/>
          <a:ext cx="1130464" cy="1965600"/>
        </a:xfrm>
        <a:prstGeom prst="upArrowCallout">
          <a:avLst>
            <a:gd name="adj1" fmla="val 50000"/>
            <a:gd name="adj2" fmla="val 20000"/>
            <a:gd name="adj3" fmla="val 20000"/>
            <a:gd name="adj4" fmla="val 100000"/>
          </a:avLst>
        </a:prstGeom>
        <a:solidFill>
          <a:schemeClr val="accent2">
            <a:tint val="40000"/>
            <a:alpha val="90000"/>
            <a:hueOff val="1375838"/>
            <a:satOff val="513"/>
            <a:lumOff val="65"/>
            <a:alphaOff val="0"/>
          </a:schemeClr>
        </a:solidFill>
        <a:ln w="15875" cap="flat" cmpd="sng" algn="ctr">
          <a:solidFill>
            <a:schemeClr val="accent2">
              <a:tint val="40000"/>
              <a:alpha val="90000"/>
              <a:hueOff val="1375838"/>
              <a:satOff val="513"/>
              <a:lumOff val="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172" tIns="165100" rIns="89172" bIns="165100" numCol="1" spcCol="1270" anchor="t" anchorCtr="0">
          <a:noAutofit/>
        </a:bodyPr>
        <a:lstStyle/>
        <a:p>
          <a:pPr lvl="0" algn="l" defTabSz="488950">
            <a:lnSpc>
              <a:spcPct val="90000"/>
            </a:lnSpc>
            <a:spcBef>
              <a:spcPct val="0"/>
            </a:spcBef>
            <a:spcAft>
              <a:spcPct val="35000"/>
            </a:spcAft>
          </a:pPr>
          <a:r>
            <a:rPr lang="pt-BR" sz="1100" kern="1200"/>
            <a:t>Contribuição para o Fundo de Garantia do Tempo de Serviço - FGTS</a:t>
          </a:r>
          <a:endParaRPr lang="en-US" sz="1100" kern="1200"/>
        </a:p>
      </dsp:txBody>
      <dsp:txXfrm>
        <a:off x="5029157" y="1437790"/>
        <a:ext cx="1130464" cy="1739507"/>
      </dsp:txXfrm>
    </dsp:sp>
    <dsp:sp modelId="{C89E6786-666C-497A-A329-66277CBCA8EB}">
      <dsp:nvSpPr>
        <dsp:cNvPr id="0" name=""/>
        <dsp:cNvSpPr/>
      </dsp:nvSpPr>
      <dsp:spPr>
        <a:xfrm>
          <a:off x="6285229" y="827404"/>
          <a:ext cx="1130464" cy="72"/>
        </a:xfrm>
        <a:prstGeom prst="rect">
          <a:avLst/>
        </a:prstGeom>
        <a:solidFill>
          <a:schemeClr val="accent2">
            <a:tint val="40000"/>
            <a:alpha val="90000"/>
            <a:hueOff val="1474112"/>
            <a:satOff val="550"/>
            <a:lumOff val="69"/>
            <a:alphaOff val="0"/>
          </a:schemeClr>
        </a:solidFill>
        <a:ln w="15875" cap="flat" cmpd="sng" algn="ctr">
          <a:solidFill>
            <a:schemeClr val="accent2">
              <a:tint val="40000"/>
              <a:alpha val="90000"/>
              <a:hueOff val="1474112"/>
              <a:satOff val="550"/>
              <a:lumOff val="69"/>
              <a:alphaOff val="0"/>
            </a:schemeClr>
          </a:solidFill>
          <a:prstDash val="solid"/>
        </a:ln>
        <a:effectLst/>
      </dsp:spPr>
      <dsp:style>
        <a:lnRef idx="2">
          <a:scrgbClr r="0" g="0" b="0"/>
        </a:lnRef>
        <a:fillRef idx="1">
          <a:scrgbClr r="0" g="0" b="0"/>
        </a:fillRef>
        <a:effectRef idx="0">
          <a:scrgbClr r="0" g="0" b="0"/>
        </a:effectRef>
        <a:fontRef idx="minor"/>
      </dsp:style>
    </dsp:sp>
    <dsp:sp modelId="{28D90DB8-0239-4CA2-AD39-ED4E1DCD7BDB}">
      <dsp:nvSpPr>
        <dsp:cNvPr id="0" name=""/>
        <dsp:cNvSpPr/>
      </dsp:nvSpPr>
      <dsp:spPr>
        <a:xfrm>
          <a:off x="7445840" y="785235"/>
          <a:ext cx="57779" cy="108524"/>
        </a:xfrm>
        <a:prstGeom prst="chevron">
          <a:avLst>
            <a:gd name="adj" fmla="val 90000"/>
          </a:avLst>
        </a:prstGeom>
        <a:solidFill>
          <a:schemeClr val="accent2">
            <a:tint val="40000"/>
            <a:alpha val="90000"/>
            <a:hueOff val="1572386"/>
            <a:satOff val="586"/>
            <a:lumOff val="74"/>
            <a:alphaOff val="0"/>
          </a:schemeClr>
        </a:solidFill>
        <a:ln w="15875" cap="flat" cmpd="sng" algn="ctr">
          <a:solidFill>
            <a:schemeClr val="accent2">
              <a:tint val="40000"/>
              <a:alpha val="90000"/>
              <a:hueOff val="1572386"/>
              <a:satOff val="586"/>
              <a:lumOff val="74"/>
              <a:alphaOff val="0"/>
            </a:schemeClr>
          </a:solidFill>
          <a:prstDash val="solid"/>
        </a:ln>
        <a:effectLst/>
      </dsp:spPr>
      <dsp:style>
        <a:lnRef idx="2">
          <a:scrgbClr r="0" g="0" b="0"/>
        </a:lnRef>
        <a:fillRef idx="1">
          <a:scrgbClr r="0" g="0" b="0"/>
        </a:fillRef>
        <a:effectRef idx="0">
          <a:scrgbClr r="0" g="0" b="0"/>
        </a:effectRef>
        <a:fontRef idx="minor"/>
      </dsp:style>
    </dsp:sp>
    <dsp:sp modelId="{A1E2CAAA-55C3-4AF8-AEFE-EB92E03B8232}">
      <dsp:nvSpPr>
        <dsp:cNvPr id="0" name=""/>
        <dsp:cNvSpPr/>
      </dsp:nvSpPr>
      <dsp:spPr>
        <a:xfrm>
          <a:off x="6631804" y="608782"/>
          <a:ext cx="437314" cy="437314"/>
        </a:xfrm>
        <a:prstGeom prst="ellipse">
          <a:avLst/>
        </a:prstGeom>
        <a:solidFill>
          <a:schemeClr val="accent2">
            <a:hueOff val="2314350"/>
            <a:satOff val="322"/>
            <a:lumOff val="280"/>
            <a:alphaOff val="0"/>
          </a:schemeClr>
        </a:solidFill>
        <a:ln w="15875" cap="flat" cmpd="sng" algn="ctr">
          <a:solidFill>
            <a:schemeClr val="accent2">
              <a:hueOff val="2314350"/>
              <a:satOff val="322"/>
              <a:lumOff val="28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970" tIns="16970" rIns="16970" bIns="16970" numCol="1" spcCol="1270" anchor="ctr" anchorCtr="0">
          <a:noAutofit/>
        </a:bodyPr>
        <a:lstStyle/>
        <a:p>
          <a:pPr lvl="0" algn="ctr" defTabSz="844550">
            <a:lnSpc>
              <a:spcPct val="90000"/>
            </a:lnSpc>
            <a:spcBef>
              <a:spcPct val="0"/>
            </a:spcBef>
            <a:spcAft>
              <a:spcPct val="35000"/>
            </a:spcAft>
          </a:pPr>
          <a:r>
            <a:rPr lang="en-US" sz="1900" kern="1200"/>
            <a:t>6</a:t>
          </a:r>
        </a:p>
      </dsp:txBody>
      <dsp:txXfrm>
        <a:off x="6695847" y="672825"/>
        <a:ext cx="309228" cy="309228"/>
      </dsp:txXfrm>
    </dsp:sp>
    <dsp:sp modelId="{97561A9D-6778-478C-AA5A-D8F76D88598B}">
      <dsp:nvSpPr>
        <dsp:cNvPr id="0" name=""/>
        <dsp:cNvSpPr/>
      </dsp:nvSpPr>
      <dsp:spPr>
        <a:xfrm>
          <a:off x="6285229" y="1211697"/>
          <a:ext cx="1130464" cy="1965600"/>
        </a:xfrm>
        <a:prstGeom prst="upArrowCallout">
          <a:avLst>
            <a:gd name="adj1" fmla="val 50000"/>
            <a:gd name="adj2" fmla="val 20000"/>
            <a:gd name="adj3" fmla="val 20000"/>
            <a:gd name="adj4" fmla="val 100000"/>
          </a:avLst>
        </a:prstGeom>
        <a:solidFill>
          <a:schemeClr val="accent2">
            <a:tint val="40000"/>
            <a:alpha val="90000"/>
            <a:hueOff val="1670660"/>
            <a:satOff val="623"/>
            <a:lumOff val="78"/>
            <a:alphaOff val="0"/>
          </a:schemeClr>
        </a:solidFill>
        <a:ln w="15875" cap="flat" cmpd="sng" algn="ctr">
          <a:solidFill>
            <a:schemeClr val="accent2">
              <a:tint val="40000"/>
              <a:alpha val="90000"/>
              <a:hueOff val="1670660"/>
              <a:satOff val="623"/>
              <a:lumOff val="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172" tIns="165100" rIns="89172" bIns="165100" numCol="1" spcCol="1270" anchor="t" anchorCtr="0">
          <a:noAutofit/>
        </a:bodyPr>
        <a:lstStyle/>
        <a:p>
          <a:pPr lvl="0" algn="l" defTabSz="488950">
            <a:lnSpc>
              <a:spcPct val="90000"/>
            </a:lnSpc>
            <a:spcBef>
              <a:spcPct val="0"/>
            </a:spcBef>
            <a:spcAft>
              <a:spcPct val="35000"/>
            </a:spcAft>
          </a:pPr>
          <a:r>
            <a:rPr lang="pt-BR" sz="1100" kern="1200"/>
            <a:t>Contribuição para a Seguridade Social, relativa ao empregado e empresário</a:t>
          </a:r>
          <a:endParaRPr lang="en-US" sz="1100" kern="1200"/>
        </a:p>
      </dsp:txBody>
      <dsp:txXfrm>
        <a:off x="6285229" y="1437790"/>
        <a:ext cx="1130464" cy="1739507"/>
      </dsp:txXfrm>
    </dsp:sp>
    <dsp:sp modelId="{1E6DDE8E-2468-467F-B274-E3371F508013}">
      <dsp:nvSpPr>
        <dsp:cNvPr id="0" name=""/>
        <dsp:cNvSpPr/>
      </dsp:nvSpPr>
      <dsp:spPr>
        <a:xfrm>
          <a:off x="7541301" y="827403"/>
          <a:ext cx="1130464" cy="72"/>
        </a:xfrm>
        <a:prstGeom prst="rect">
          <a:avLst/>
        </a:prstGeom>
        <a:solidFill>
          <a:schemeClr val="accent2">
            <a:tint val="40000"/>
            <a:alpha val="90000"/>
            <a:hueOff val="1768934"/>
            <a:satOff val="660"/>
            <a:lumOff val="83"/>
            <a:alphaOff val="0"/>
          </a:schemeClr>
        </a:solidFill>
        <a:ln w="15875" cap="flat" cmpd="sng" algn="ctr">
          <a:solidFill>
            <a:schemeClr val="accent2">
              <a:tint val="40000"/>
              <a:alpha val="90000"/>
              <a:hueOff val="1768934"/>
              <a:satOff val="660"/>
              <a:lumOff val="83"/>
              <a:alphaOff val="0"/>
            </a:schemeClr>
          </a:solidFill>
          <a:prstDash val="solid"/>
        </a:ln>
        <a:effectLst/>
      </dsp:spPr>
      <dsp:style>
        <a:lnRef idx="2">
          <a:scrgbClr r="0" g="0" b="0"/>
        </a:lnRef>
        <a:fillRef idx="1">
          <a:scrgbClr r="0" g="0" b="0"/>
        </a:fillRef>
        <a:effectRef idx="0">
          <a:scrgbClr r="0" g="0" b="0"/>
        </a:effectRef>
        <a:fontRef idx="minor"/>
      </dsp:style>
    </dsp:sp>
    <dsp:sp modelId="{5F233DAD-B227-45F8-9445-C12E84B801D0}">
      <dsp:nvSpPr>
        <dsp:cNvPr id="0" name=""/>
        <dsp:cNvSpPr/>
      </dsp:nvSpPr>
      <dsp:spPr>
        <a:xfrm>
          <a:off x="8701912" y="785235"/>
          <a:ext cx="57779" cy="108524"/>
        </a:xfrm>
        <a:prstGeom prst="chevron">
          <a:avLst>
            <a:gd name="adj" fmla="val 90000"/>
          </a:avLst>
        </a:prstGeom>
        <a:solidFill>
          <a:schemeClr val="accent2">
            <a:tint val="40000"/>
            <a:alpha val="90000"/>
            <a:hueOff val="1867208"/>
            <a:satOff val="696"/>
            <a:lumOff val="88"/>
            <a:alphaOff val="0"/>
          </a:schemeClr>
        </a:solidFill>
        <a:ln w="15875" cap="flat" cmpd="sng" algn="ctr">
          <a:solidFill>
            <a:schemeClr val="accent2">
              <a:tint val="40000"/>
              <a:alpha val="90000"/>
              <a:hueOff val="1867208"/>
              <a:satOff val="696"/>
              <a:lumOff val="88"/>
              <a:alphaOff val="0"/>
            </a:schemeClr>
          </a:solidFill>
          <a:prstDash val="solid"/>
        </a:ln>
        <a:effectLst/>
      </dsp:spPr>
      <dsp:style>
        <a:lnRef idx="2">
          <a:scrgbClr r="0" g="0" b="0"/>
        </a:lnRef>
        <a:fillRef idx="1">
          <a:scrgbClr r="0" g="0" b="0"/>
        </a:fillRef>
        <a:effectRef idx="0">
          <a:scrgbClr r="0" g="0" b="0"/>
        </a:effectRef>
        <a:fontRef idx="minor"/>
      </dsp:style>
    </dsp:sp>
    <dsp:sp modelId="{F6B8BF15-B40D-4071-B902-9747A2C03164}">
      <dsp:nvSpPr>
        <dsp:cNvPr id="0" name=""/>
        <dsp:cNvSpPr/>
      </dsp:nvSpPr>
      <dsp:spPr>
        <a:xfrm>
          <a:off x="7887876" y="608782"/>
          <a:ext cx="437314" cy="437314"/>
        </a:xfrm>
        <a:prstGeom prst="ellipse">
          <a:avLst/>
        </a:prstGeom>
        <a:solidFill>
          <a:schemeClr val="accent2">
            <a:hueOff val="2777220"/>
            <a:satOff val="387"/>
            <a:lumOff val="336"/>
            <a:alphaOff val="0"/>
          </a:schemeClr>
        </a:solidFill>
        <a:ln w="15875" cap="flat" cmpd="sng" algn="ctr">
          <a:solidFill>
            <a:schemeClr val="accent2">
              <a:hueOff val="2777220"/>
              <a:satOff val="387"/>
              <a:lumOff val="336"/>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970" tIns="16970" rIns="16970" bIns="16970" numCol="1" spcCol="1270" anchor="ctr" anchorCtr="0">
          <a:noAutofit/>
        </a:bodyPr>
        <a:lstStyle/>
        <a:p>
          <a:pPr lvl="0" algn="ctr" defTabSz="844550">
            <a:lnSpc>
              <a:spcPct val="90000"/>
            </a:lnSpc>
            <a:spcBef>
              <a:spcPct val="0"/>
            </a:spcBef>
            <a:spcAft>
              <a:spcPct val="35000"/>
            </a:spcAft>
          </a:pPr>
          <a:r>
            <a:rPr lang="en-US" sz="1900" kern="1200"/>
            <a:t>7</a:t>
          </a:r>
        </a:p>
      </dsp:txBody>
      <dsp:txXfrm>
        <a:off x="7951919" y="672825"/>
        <a:ext cx="309228" cy="309228"/>
      </dsp:txXfrm>
    </dsp:sp>
    <dsp:sp modelId="{79013F04-21B7-4E18-B277-B11176B61370}">
      <dsp:nvSpPr>
        <dsp:cNvPr id="0" name=""/>
        <dsp:cNvSpPr/>
      </dsp:nvSpPr>
      <dsp:spPr>
        <a:xfrm>
          <a:off x="7541301" y="1211697"/>
          <a:ext cx="1130541" cy="1965600"/>
        </a:xfrm>
        <a:prstGeom prst="upArrowCallout">
          <a:avLst>
            <a:gd name="adj1" fmla="val 50000"/>
            <a:gd name="adj2" fmla="val 20000"/>
            <a:gd name="adj3" fmla="val 20000"/>
            <a:gd name="adj4" fmla="val 100000"/>
          </a:avLst>
        </a:prstGeom>
        <a:solidFill>
          <a:schemeClr val="accent2">
            <a:tint val="40000"/>
            <a:alpha val="90000"/>
            <a:hueOff val="1965482"/>
            <a:satOff val="733"/>
            <a:lumOff val="92"/>
            <a:alphaOff val="0"/>
          </a:schemeClr>
        </a:solidFill>
        <a:ln w="15875" cap="flat" cmpd="sng" algn="ctr">
          <a:solidFill>
            <a:schemeClr val="accent2">
              <a:tint val="40000"/>
              <a:alpha val="90000"/>
              <a:hueOff val="1965482"/>
              <a:satOff val="733"/>
              <a:lumOff val="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178" tIns="165100" rIns="89178" bIns="165100" numCol="1" spcCol="1270" anchor="t" anchorCtr="0">
          <a:noAutofit/>
        </a:bodyPr>
        <a:lstStyle/>
        <a:p>
          <a:pPr lvl="0" algn="l" defTabSz="488950">
            <a:lnSpc>
              <a:spcPct val="90000"/>
            </a:lnSpc>
            <a:spcBef>
              <a:spcPct val="0"/>
            </a:spcBef>
            <a:spcAft>
              <a:spcPct val="35000"/>
            </a:spcAft>
          </a:pPr>
          <a:r>
            <a:rPr lang="pt-BR" sz="1100" kern="1200"/>
            <a:t>ICMS substituição tributária, antecipação e importação</a:t>
          </a:r>
          <a:endParaRPr lang="en-US" sz="1100" kern="1200"/>
        </a:p>
      </dsp:txBody>
      <dsp:txXfrm>
        <a:off x="7541301" y="1437805"/>
        <a:ext cx="1130541" cy="1739492"/>
      </dsp:txXfrm>
    </dsp:sp>
    <dsp:sp modelId="{9404F25C-82BB-4E38-BEDB-65FA622DEEF8}">
      <dsp:nvSpPr>
        <dsp:cNvPr id="0" name=""/>
        <dsp:cNvSpPr/>
      </dsp:nvSpPr>
      <dsp:spPr>
        <a:xfrm>
          <a:off x="8797459" y="827404"/>
          <a:ext cx="565232" cy="72"/>
        </a:xfrm>
        <a:prstGeom prst="rect">
          <a:avLst/>
        </a:prstGeom>
        <a:solidFill>
          <a:schemeClr val="accent2">
            <a:tint val="40000"/>
            <a:alpha val="90000"/>
            <a:hueOff val="2063757"/>
            <a:satOff val="770"/>
            <a:lumOff val="97"/>
            <a:alphaOff val="0"/>
          </a:schemeClr>
        </a:solidFill>
        <a:ln w="15875" cap="flat" cmpd="sng" algn="ctr">
          <a:solidFill>
            <a:schemeClr val="accent2">
              <a:tint val="40000"/>
              <a:alpha val="90000"/>
              <a:hueOff val="2063757"/>
              <a:satOff val="770"/>
              <a:lumOff val="97"/>
              <a:alphaOff val="0"/>
            </a:schemeClr>
          </a:solidFill>
          <a:prstDash val="solid"/>
        </a:ln>
        <a:effectLst/>
      </dsp:spPr>
      <dsp:style>
        <a:lnRef idx="2">
          <a:scrgbClr r="0" g="0" b="0"/>
        </a:lnRef>
        <a:fillRef idx="1">
          <a:scrgbClr r="0" g="0" b="0"/>
        </a:fillRef>
        <a:effectRef idx="0">
          <a:scrgbClr r="0" g="0" b="0"/>
        </a:effectRef>
        <a:fontRef idx="minor"/>
      </dsp:style>
    </dsp:sp>
    <dsp:sp modelId="{99AB406A-D31F-4A0B-A085-F26F7CA971B0}">
      <dsp:nvSpPr>
        <dsp:cNvPr id="0" name=""/>
        <dsp:cNvSpPr/>
      </dsp:nvSpPr>
      <dsp:spPr>
        <a:xfrm>
          <a:off x="9144034" y="608782"/>
          <a:ext cx="437314" cy="437314"/>
        </a:xfrm>
        <a:prstGeom prst="ellipse">
          <a:avLst/>
        </a:prstGeom>
        <a:solidFill>
          <a:schemeClr val="accent2">
            <a:hueOff val="3240090"/>
            <a:satOff val="451"/>
            <a:lumOff val="392"/>
            <a:alphaOff val="0"/>
          </a:schemeClr>
        </a:solidFill>
        <a:ln w="15875" cap="flat" cmpd="sng" algn="ctr">
          <a:solidFill>
            <a:schemeClr val="accent2">
              <a:hueOff val="3240090"/>
              <a:satOff val="451"/>
              <a:lumOff val="39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970" tIns="16970" rIns="16970" bIns="16970" numCol="1" spcCol="1270" anchor="ctr" anchorCtr="0">
          <a:noAutofit/>
        </a:bodyPr>
        <a:lstStyle/>
        <a:p>
          <a:pPr lvl="0" algn="ctr" defTabSz="844550">
            <a:lnSpc>
              <a:spcPct val="90000"/>
            </a:lnSpc>
            <a:spcBef>
              <a:spcPct val="0"/>
            </a:spcBef>
            <a:spcAft>
              <a:spcPct val="35000"/>
            </a:spcAft>
          </a:pPr>
          <a:r>
            <a:rPr lang="en-US" sz="1900" kern="1200"/>
            <a:t>8</a:t>
          </a:r>
        </a:p>
      </dsp:txBody>
      <dsp:txXfrm>
        <a:off x="9208077" y="672825"/>
        <a:ext cx="309228" cy="309228"/>
      </dsp:txXfrm>
    </dsp:sp>
    <dsp:sp modelId="{D95B6CEA-151A-4DEC-ACE1-E6CF3F9F689D}">
      <dsp:nvSpPr>
        <dsp:cNvPr id="0" name=""/>
        <dsp:cNvSpPr/>
      </dsp:nvSpPr>
      <dsp:spPr>
        <a:xfrm>
          <a:off x="8797459" y="1211697"/>
          <a:ext cx="1130464" cy="1965600"/>
        </a:xfrm>
        <a:prstGeom prst="upArrowCallout">
          <a:avLst>
            <a:gd name="adj1" fmla="val 50000"/>
            <a:gd name="adj2" fmla="val 20000"/>
            <a:gd name="adj3" fmla="val 20000"/>
            <a:gd name="adj4" fmla="val 100000"/>
          </a:avLst>
        </a:prstGeom>
        <a:solidFill>
          <a:schemeClr val="accent2">
            <a:tint val="40000"/>
            <a:alpha val="90000"/>
            <a:hueOff val="2260305"/>
            <a:satOff val="843"/>
            <a:lumOff val="106"/>
            <a:alphaOff val="0"/>
          </a:schemeClr>
        </a:solidFill>
        <a:ln w="15875" cap="flat" cmpd="sng" algn="ctr">
          <a:solidFill>
            <a:schemeClr val="accent2">
              <a:tint val="40000"/>
              <a:alpha val="90000"/>
              <a:hueOff val="2260305"/>
              <a:satOff val="843"/>
              <a:lumOff val="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172" tIns="165100" rIns="89172" bIns="165100" numCol="1" spcCol="1270" anchor="t" anchorCtr="0">
          <a:noAutofit/>
        </a:bodyPr>
        <a:lstStyle/>
        <a:p>
          <a:pPr lvl="0" algn="l" defTabSz="488950">
            <a:lnSpc>
              <a:spcPct val="90000"/>
            </a:lnSpc>
            <a:spcBef>
              <a:spcPct val="0"/>
            </a:spcBef>
            <a:spcAft>
              <a:spcPct val="35000"/>
            </a:spcAft>
          </a:pPr>
          <a:r>
            <a:rPr lang="pt-BR" sz="1100" kern="1200"/>
            <a:t>ISS substituição tributária e importação</a:t>
          </a:r>
          <a:endParaRPr lang="en-US" sz="1100" kern="1200"/>
        </a:p>
      </dsp:txBody>
      <dsp:txXfrm>
        <a:off x="8797459" y="1437790"/>
        <a:ext cx="1130464" cy="17395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5D868-4C74-4BAF-A30F-CB5DD69C5FA9}">
      <dsp:nvSpPr>
        <dsp:cNvPr id="0" name=""/>
        <dsp:cNvSpPr/>
      </dsp:nvSpPr>
      <dsp:spPr>
        <a:xfrm rot="5400000">
          <a:off x="-499201" y="1940917"/>
          <a:ext cx="2206485" cy="266630"/>
        </a:xfrm>
        <a:prstGeom prst="rect">
          <a:avLst/>
        </a:prstGeom>
        <a:gradFill rotWithShape="0">
          <a:gsLst>
            <a:gs pos="0">
              <a:schemeClr val="accent1">
                <a:tint val="60000"/>
                <a:hueOff val="0"/>
                <a:satOff val="0"/>
                <a:lumOff val="0"/>
                <a:alphaOff val="0"/>
                <a:tint val="65000"/>
                <a:shade val="92000"/>
                <a:satMod val="130000"/>
              </a:schemeClr>
            </a:gs>
            <a:gs pos="45000">
              <a:schemeClr val="accent1">
                <a:tint val="60000"/>
                <a:hueOff val="0"/>
                <a:satOff val="0"/>
                <a:lumOff val="0"/>
                <a:alphaOff val="0"/>
                <a:tint val="60000"/>
                <a:shade val="99000"/>
                <a:satMod val="120000"/>
              </a:schemeClr>
            </a:gs>
            <a:gs pos="100000">
              <a:schemeClr val="accent1">
                <a:tint val="60000"/>
                <a:hueOff val="0"/>
                <a:satOff val="0"/>
                <a:lumOff val="0"/>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A83C2CED-2EE0-4FC9-BED8-5ACFF1B57F73}">
      <dsp:nvSpPr>
        <dsp:cNvPr id="0" name=""/>
        <dsp:cNvSpPr/>
      </dsp:nvSpPr>
      <dsp:spPr>
        <a:xfrm>
          <a:off x="3812" y="525985"/>
          <a:ext cx="2962558" cy="177753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a:t>Microempresa e Empresa de Pequeno Porte</a:t>
          </a:r>
          <a:endParaRPr lang="en-US" sz="1900" kern="1200"/>
        </a:p>
      </dsp:txBody>
      <dsp:txXfrm>
        <a:off x="55874" y="578047"/>
        <a:ext cx="2858434" cy="1673411"/>
      </dsp:txXfrm>
    </dsp:sp>
    <dsp:sp modelId="{3D82033E-B34E-4367-832C-599A31B7F6FE}">
      <dsp:nvSpPr>
        <dsp:cNvPr id="0" name=""/>
        <dsp:cNvSpPr/>
      </dsp:nvSpPr>
      <dsp:spPr>
        <a:xfrm>
          <a:off x="611758" y="3051877"/>
          <a:ext cx="3924769" cy="266630"/>
        </a:xfrm>
        <a:prstGeom prst="rect">
          <a:avLst/>
        </a:prstGeom>
        <a:gradFill rotWithShape="0">
          <a:gsLst>
            <a:gs pos="0">
              <a:schemeClr val="accent1">
                <a:tint val="60000"/>
                <a:hueOff val="0"/>
                <a:satOff val="0"/>
                <a:lumOff val="0"/>
                <a:alphaOff val="0"/>
                <a:tint val="65000"/>
                <a:shade val="92000"/>
                <a:satMod val="130000"/>
              </a:schemeClr>
            </a:gs>
            <a:gs pos="45000">
              <a:schemeClr val="accent1">
                <a:tint val="60000"/>
                <a:hueOff val="0"/>
                <a:satOff val="0"/>
                <a:lumOff val="0"/>
                <a:alphaOff val="0"/>
                <a:tint val="60000"/>
                <a:shade val="99000"/>
                <a:satMod val="120000"/>
              </a:schemeClr>
            </a:gs>
            <a:gs pos="100000">
              <a:schemeClr val="accent1">
                <a:tint val="60000"/>
                <a:hueOff val="0"/>
                <a:satOff val="0"/>
                <a:lumOff val="0"/>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8C66A3A3-9AC7-45FB-91E8-DB528814C4CD}">
      <dsp:nvSpPr>
        <dsp:cNvPr id="0" name=""/>
        <dsp:cNvSpPr/>
      </dsp:nvSpPr>
      <dsp:spPr>
        <a:xfrm>
          <a:off x="3812" y="2747904"/>
          <a:ext cx="2962558" cy="177753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a:t>Art.170 CF – tratamento favorecido</a:t>
          </a:r>
          <a:endParaRPr lang="en-US" sz="1900" kern="1200"/>
        </a:p>
      </dsp:txBody>
      <dsp:txXfrm>
        <a:off x="55874" y="2799966"/>
        <a:ext cx="2858434" cy="1673411"/>
      </dsp:txXfrm>
    </dsp:sp>
    <dsp:sp modelId="{13AF7FAF-07D1-47AE-BB7C-7E9600B77D7C}">
      <dsp:nvSpPr>
        <dsp:cNvPr id="0" name=""/>
        <dsp:cNvSpPr/>
      </dsp:nvSpPr>
      <dsp:spPr>
        <a:xfrm>
          <a:off x="3944015" y="2747904"/>
          <a:ext cx="2962558" cy="177753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a:t>Art.179 CF – governo deve simplificar as obrigações administrativas, tributárias, previdenciárias e creditícias ou eliminá-las ou reduzi-las</a:t>
          </a:r>
          <a:endParaRPr lang="en-US" sz="1900" kern="1200"/>
        </a:p>
      </dsp:txBody>
      <dsp:txXfrm>
        <a:off x="3996077" y="2799966"/>
        <a:ext cx="2858434" cy="16734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93820-E4D9-49C9-82C0-8D3DCE4AD175}">
      <dsp:nvSpPr>
        <dsp:cNvPr id="0" name=""/>
        <dsp:cNvSpPr/>
      </dsp:nvSpPr>
      <dsp:spPr>
        <a:xfrm>
          <a:off x="1244407" y="643"/>
          <a:ext cx="3364259" cy="1682129"/>
        </a:xfrm>
        <a:prstGeom prst="roundRect">
          <a:avLst>
            <a:gd name="adj" fmla="val 10000"/>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pt-BR" sz="6500" kern="1200"/>
            <a:t>Débitos</a:t>
          </a:r>
          <a:endParaRPr lang="en-US" sz="6500" kern="1200"/>
        </a:p>
      </dsp:txBody>
      <dsp:txXfrm>
        <a:off x="1293675" y="49911"/>
        <a:ext cx="3265723" cy="1583593"/>
      </dsp:txXfrm>
    </dsp:sp>
    <dsp:sp modelId="{33A7075F-39C5-4118-90AE-8CAC87DBD3B6}">
      <dsp:nvSpPr>
        <dsp:cNvPr id="0" name=""/>
        <dsp:cNvSpPr/>
      </dsp:nvSpPr>
      <dsp:spPr>
        <a:xfrm>
          <a:off x="1580833" y="1682773"/>
          <a:ext cx="336425" cy="1261597"/>
        </a:xfrm>
        <a:custGeom>
          <a:avLst/>
          <a:gdLst/>
          <a:ahLst/>
          <a:cxnLst/>
          <a:rect l="0" t="0" r="0" b="0"/>
          <a:pathLst>
            <a:path>
              <a:moveTo>
                <a:pt x="0" y="0"/>
              </a:moveTo>
              <a:lnTo>
                <a:pt x="0" y="1261597"/>
              </a:lnTo>
              <a:lnTo>
                <a:pt x="336425" y="1261597"/>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81E914-2642-44C5-BB04-8D33F2B05E50}">
      <dsp:nvSpPr>
        <dsp:cNvPr id="0" name=""/>
        <dsp:cNvSpPr/>
      </dsp:nvSpPr>
      <dsp:spPr>
        <a:xfrm>
          <a:off x="1917259" y="2103306"/>
          <a:ext cx="2691407" cy="168212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t-BR" sz="2700" kern="1200"/>
            <a:t>Receita bruta mensal</a:t>
          </a:r>
          <a:endParaRPr lang="en-US" sz="2700" kern="1200"/>
        </a:p>
      </dsp:txBody>
      <dsp:txXfrm>
        <a:off x="1966527" y="2152574"/>
        <a:ext cx="2592871" cy="1583593"/>
      </dsp:txXfrm>
    </dsp:sp>
    <dsp:sp modelId="{8EF3E7FC-7CD4-4A80-96ED-ECF8DDCA83D7}">
      <dsp:nvSpPr>
        <dsp:cNvPr id="0" name=""/>
        <dsp:cNvSpPr/>
      </dsp:nvSpPr>
      <dsp:spPr>
        <a:xfrm>
          <a:off x="5449732" y="643"/>
          <a:ext cx="3364259" cy="1682129"/>
        </a:xfrm>
        <a:prstGeom prst="roundRect">
          <a:avLst>
            <a:gd name="adj" fmla="val 10000"/>
          </a:avLst>
        </a:prstGeom>
        <a:gradFill rotWithShape="0">
          <a:gsLst>
            <a:gs pos="0">
              <a:schemeClr val="accent2">
                <a:hueOff val="3240090"/>
                <a:satOff val="451"/>
                <a:lumOff val="392"/>
                <a:alphaOff val="0"/>
                <a:tint val="65000"/>
                <a:shade val="92000"/>
                <a:satMod val="130000"/>
              </a:schemeClr>
            </a:gs>
            <a:gs pos="45000">
              <a:schemeClr val="accent2">
                <a:hueOff val="3240090"/>
                <a:satOff val="451"/>
                <a:lumOff val="392"/>
                <a:alphaOff val="0"/>
                <a:tint val="60000"/>
                <a:shade val="99000"/>
                <a:satMod val="120000"/>
              </a:schemeClr>
            </a:gs>
            <a:gs pos="100000">
              <a:schemeClr val="accent2">
                <a:hueOff val="3240090"/>
                <a:satOff val="451"/>
                <a:lumOff val="392"/>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pt-BR" sz="6500" kern="1200"/>
            <a:t>Opção</a:t>
          </a:r>
          <a:endParaRPr lang="en-US" sz="6500" kern="1200"/>
        </a:p>
      </dsp:txBody>
      <dsp:txXfrm>
        <a:off x="5499000" y="49911"/>
        <a:ext cx="3265723" cy="1583593"/>
      </dsp:txXfrm>
    </dsp:sp>
    <dsp:sp modelId="{D31A3D82-8BAE-4046-8A6A-BE1E1639907F}">
      <dsp:nvSpPr>
        <dsp:cNvPr id="0" name=""/>
        <dsp:cNvSpPr/>
      </dsp:nvSpPr>
      <dsp:spPr>
        <a:xfrm>
          <a:off x="5786158" y="1682773"/>
          <a:ext cx="336425" cy="1261597"/>
        </a:xfrm>
        <a:custGeom>
          <a:avLst/>
          <a:gdLst/>
          <a:ahLst/>
          <a:cxnLst/>
          <a:rect l="0" t="0" r="0" b="0"/>
          <a:pathLst>
            <a:path>
              <a:moveTo>
                <a:pt x="0" y="0"/>
              </a:moveTo>
              <a:lnTo>
                <a:pt x="0" y="1261597"/>
              </a:lnTo>
              <a:lnTo>
                <a:pt x="336425" y="1261597"/>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4840F1-C2D6-4706-A6EB-25ED416EE454}">
      <dsp:nvSpPr>
        <dsp:cNvPr id="0" name=""/>
        <dsp:cNvSpPr/>
      </dsp:nvSpPr>
      <dsp:spPr>
        <a:xfrm>
          <a:off x="6122584" y="2103306"/>
          <a:ext cx="2691407" cy="168212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3240090"/>
              <a:satOff val="451"/>
              <a:lumOff val="39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t-BR" sz="2700" kern="1200"/>
            <a:t>Valor do recebimento da receita bruta mensal</a:t>
          </a:r>
          <a:endParaRPr lang="en-US" sz="2700" kern="1200"/>
        </a:p>
      </dsp:txBody>
      <dsp:txXfrm>
        <a:off x="6171852" y="2152574"/>
        <a:ext cx="2592871" cy="15835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8830C-6760-4328-9B28-19DF29C74E40}">
      <dsp:nvSpPr>
        <dsp:cNvPr id="0" name=""/>
        <dsp:cNvSpPr/>
      </dsp:nvSpPr>
      <dsp:spPr>
        <a:xfrm>
          <a:off x="1982" y="558951"/>
          <a:ext cx="2053024" cy="2463629"/>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02793" tIns="0" rIns="202793" bIns="330200" numCol="1" spcCol="1270" anchor="t" anchorCtr="0">
          <a:noAutofit/>
        </a:bodyPr>
        <a:lstStyle/>
        <a:p>
          <a:pPr lvl="0" algn="l" defTabSz="488950">
            <a:lnSpc>
              <a:spcPct val="90000"/>
            </a:lnSpc>
            <a:spcBef>
              <a:spcPct val="0"/>
            </a:spcBef>
            <a:spcAft>
              <a:spcPct val="35000"/>
            </a:spcAft>
          </a:pPr>
          <a:r>
            <a:rPr lang="pt-BR" sz="1100" b="1" kern="1200"/>
            <a:t>Novo teto: de R$ 3.6 milhões para R$ 4.8 milhões para MEs e EPPs; e de R$ 60 mil para R$ 81 mil para MEIs.</a:t>
          </a:r>
          <a:endParaRPr lang="en-US" sz="1100" kern="1200"/>
        </a:p>
      </dsp:txBody>
      <dsp:txXfrm>
        <a:off x="1982" y="1544403"/>
        <a:ext cx="2053024" cy="1478177"/>
      </dsp:txXfrm>
    </dsp:sp>
    <dsp:sp modelId="{A45EDBBD-EC36-4033-922B-2CC7ACF2F243}">
      <dsp:nvSpPr>
        <dsp:cNvPr id="0" name=""/>
        <dsp:cNvSpPr/>
      </dsp:nvSpPr>
      <dsp:spPr>
        <a:xfrm>
          <a:off x="1982" y="558951"/>
          <a:ext cx="2053024" cy="985451"/>
        </a:xfrm>
        <a:prstGeom prst="rect">
          <a:avLst/>
        </a:prstGeom>
        <a:noFill/>
        <a:ln w="15875"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02793" tIns="165100" rIns="202793" bIns="165100" numCol="1" spcCol="1270" anchor="ctr" anchorCtr="0">
          <a:noAutofit/>
        </a:bodyPr>
        <a:lstStyle/>
        <a:p>
          <a:pPr lvl="0" algn="l" defTabSz="2044700">
            <a:lnSpc>
              <a:spcPct val="90000"/>
            </a:lnSpc>
            <a:spcBef>
              <a:spcPct val="0"/>
            </a:spcBef>
            <a:spcAft>
              <a:spcPct val="35000"/>
            </a:spcAft>
          </a:pPr>
          <a:r>
            <a:rPr lang="en-US" sz="4600" kern="1200"/>
            <a:t>01</a:t>
          </a:r>
        </a:p>
      </dsp:txBody>
      <dsp:txXfrm>
        <a:off x="1982" y="558951"/>
        <a:ext cx="2053024" cy="985451"/>
      </dsp:txXfrm>
    </dsp:sp>
    <dsp:sp modelId="{19B035A0-1A13-4032-99E3-43D910495CFC}">
      <dsp:nvSpPr>
        <dsp:cNvPr id="0" name=""/>
        <dsp:cNvSpPr/>
      </dsp:nvSpPr>
      <dsp:spPr>
        <a:xfrm>
          <a:off x="2219249" y="558951"/>
          <a:ext cx="2053024" cy="3654745"/>
        </a:xfrm>
        <a:prstGeom prst="rect">
          <a:avLst/>
        </a:prstGeom>
        <a:solidFill>
          <a:schemeClr val="accent2">
            <a:hueOff val="1080030"/>
            <a:satOff val="150"/>
            <a:lumOff val="131"/>
            <a:alphaOff val="0"/>
          </a:schemeClr>
        </a:solidFill>
        <a:ln w="15875" cap="flat" cmpd="sng" algn="ctr">
          <a:solidFill>
            <a:schemeClr val="accent2">
              <a:hueOff val="1080030"/>
              <a:satOff val="150"/>
              <a:lumOff val="131"/>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02793" tIns="0" rIns="202793" bIns="330200" numCol="1" spcCol="1270" anchor="t" anchorCtr="0">
          <a:noAutofit/>
        </a:bodyPr>
        <a:lstStyle/>
        <a:p>
          <a:pPr lvl="0" algn="l" defTabSz="488950">
            <a:lnSpc>
              <a:spcPct val="90000"/>
            </a:lnSpc>
            <a:spcBef>
              <a:spcPct val="0"/>
            </a:spcBef>
            <a:spcAft>
              <a:spcPct val="35000"/>
            </a:spcAft>
          </a:pPr>
          <a:r>
            <a:rPr lang="pt-BR" sz="1100" b="1" i="1" kern="1200" dirty="0"/>
            <a:t>Dica importante:</a:t>
          </a:r>
          <a:r>
            <a:rPr lang="pt-BR" sz="1100" kern="1200" dirty="0"/>
            <a:t> Muito cuidado aqui para a questão do cálculo do ICMS e do ISS para as empresas que extrapolarem o limite anterior de R$ 3.6 milhões. Estes dois impostos serão calculados fora da tabela do simples nacional quando a soma dos últimos 12 meses de faturamento da empresa ficar entre o teto anterior de R$ 3.6 milhões e o novo limite de R$ 4.8 milhões.</a:t>
          </a:r>
          <a:endParaRPr lang="en-US" sz="1100" kern="1200" dirty="0"/>
        </a:p>
      </dsp:txBody>
      <dsp:txXfrm>
        <a:off x="2219249" y="2020849"/>
        <a:ext cx="2053024" cy="2192847"/>
      </dsp:txXfrm>
    </dsp:sp>
    <dsp:sp modelId="{61118797-0820-43E8-AF96-56C7E382FEAD}">
      <dsp:nvSpPr>
        <dsp:cNvPr id="0" name=""/>
        <dsp:cNvSpPr/>
      </dsp:nvSpPr>
      <dsp:spPr>
        <a:xfrm>
          <a:off x="2219249" y="1154509"/>
          <a:ext cx="2053024" cy="985451"/>
        </a:xfrm>
        <a:prstGeom prst="rect">
          <a:avLst/>
        </a:prstGeom>
        <a:noFill/>
        <a:ln w="15875"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02793" tIns="165100" rIns="202793" bIns="165100" numCol="1" spcCol="1270" anchor="ctr" anchorCtr="0">
          <a:noAutofit/>
        </a:bodyPr>
        <a:lstStyle/>
        <a:p>
          <a:pPr lvl="0" algn="l" defTabSz="2044700">
            <a:lnSpc>
              <a:spcPct val="90000"/>
            </a:lnSpc>
            <a:spcBef>
              <a:spcPct val="0"/>
            </a:spcBef>
            <a:spcAft>
              <a:spcPct val="35000"/>
            </a:spcAft>
          </a:pPr>
          <a:r>
            <a:rPr lang="en-US" sz="4600" kern="1200"/>
            <a:t>02</a:t>
          </a:r>
        </a:p>
      </dsp:txBody>
      <dsp:txXfrm>
        <a:off x="2219249" y="1154509"/>
        <a:ext cx="2053024" cy="985451"/>
      </dsp:txXfrm>
    </dsp:sp>
    <dsp:sp modelId="{0FB59D2A-A588-47C1-9BB4-28838C76E446}">
      <dsp:nvSpPr>
        <dsp:cNvPr id="0" name=""/>
        <dsp:cNvSpPr/>
      </dsp:nvSpPr>
      <dsp:spPr>
        <a:xfrm>
          <a:off x="4436516" y="558951"/>
          <a:ext cx="3463596" cy="3778641"/>
        </a:xfrm>
        <a:prstGeom prst="rect">
          <a:avLst/>
        </a:prstGeom>
        <a:solidFill>
          <a:schemeClr val="accent2">
            <a:hueOff val="2160060"/>
            <a:satOff val="301"/>
            <a:lumOff val="261"/>
            <a:alphaOff val="0"/>
          </a:schemeClr>
        </a:solidFill>
        <a:ln w="15875" cap="flat" cmpd="sng" algn="ctr">
          <a:solidFill>
            <a:schemeClr val="accent2">
              <a:hueOff val="2160060"/>
              <a:satOff val="301"/>
              <a:lumOff val="261"/>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02793" tIns="0" rIns="202793" bIns="330200" numCol="1" spcCol="1270" anchor="t" anchorCtr="0">
          <a:noAutofit/>
        </a:bodyPr>
        <a:lstStyle/>
        <a:p>
          <a:pPr lvl="0" algn="l" defTabSz="488950">
            <a:lnSpc>
              <a:spcPct val="90000"/>
            </a:lnSpc>
            <a:spcBef>
              <a:spcPct val="0"/>
            </a:spcBef>
            <a:spcAft>
              <a:spcPct val="35000"/>
            </a:spcAft>
          </a:pPr>
          <a:r>
            <a:rPr lang="pt-BR" sz="1100" kern="1200" dirty="0"/>
            <a:t>As regras do cálculo ainda não foram estabelecidas ou não estão claras na redação do projeto de lei aprovado, mas provavelmente serão mantidas as regras atuais do ICMS e do ISS para empresas não enquadradas no Simples Nacional, ou seja, se sua empresa tem ou vai ter em 2018 um faturamento dentro da ultima faixa da tabela, é bom ter muito cuidado e realizar todas as simulações necessárias antes de escolher ser tributado pelas regras do Simples Nacional, pois existe o risco da carga tributária aumentar em relação ao Lucro Presumido ou ao Lucro Real.</a:t>
          </a:r>
          <a:endParaRPr lang="en-US" sz="1100" kern="1200" dirty="0"/>
        </a:p>
      </dsp:txBody>
      <dsp:txXfrm>
        <a:off x="4436516" y="2070407"/>
        <a:ext cx="3463596" cy="2267184"/>
      </dsp:txXfrm>
    </dsp:sp>
    <dsp:sp modelId="{5FED7CB6-B60C-433F-AA8E-93452A8850D9}">
      <dsp:nvSpPr>
        <dsp:cNvPr id="0" name=""/>
        <dsp:cNvSpPr/>
      </dsp:nvSpPr>
      <dsp:spPr>
        <a:xfrm>
          <a:off x="5141801" y="1216457"/>
          <a:ext cx="2053024" cy="985451"/>
        </a:xfrm>
        <a:prstGeom prst="rect">
          <a:avLst/>
        </a:prstGeom>
        <a:noFill/>
        <a:ln w="15875"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02793" tIns="165100" rIns="202793" bIns="165100" numCol="1" spcCol="1270" anchor="ctr" anchorCtr="0">
          <a:noAutofit/>
        </a:bodyPr>
        <a:lstStyle/>
        <a:p>
          <a:pPr lvl="0" algn="l" defTabSz="2044700">
            <a:lnSpc>
              <a:spcPct val="90000"/>
            </a:lnSpc>
            <a:spcBef>
              <a:spcPct val="0"/>
            </a:spcBef>
            <a:spcAft>
              <a:spcPct val="35000"/>
            </a:spcAft>
          </a:pPr>
          <a:r>
            <a:rPr lang="en-US" sz="4600" kern="1200"/>
            <a:t>03</a:t>
          </a:r>
        </a:p>
      </dsp:txBody>
      <dsp:txXfrm>
        <a:off x="5141801" y="1216457"/>
        <a:ext cx="2053024" cy="985451"/>
      </dsp:txXfrm>
    </dsp:sp>
    <dsp:sp modelId="{FA2A68BD-7EC3-4913-96D7-31359CB02E83}">
      <dsp:nvSpPr>
        <dsp:cNvPr id="0" name=""/>
        <dsp:cNvSpPr/>
      </dsp:nvSpPr>
      <dsp:spPr>
        <a:xfrm>
          <a:off x="8064354" y="558951"/>
          <a:ext cx="2053024" cy="2463629"/>
        </a:xfrm>
        <a:prstGeom prst="rect">
          <a:avLst/>
        </a:prstGeom>
        <a:solidFill>
          <a:schemeClr val="accent2">
            <a:hueOff val="3240090"/>
            <a:satOff val="451"/>
            <a:lumOff val="392"/>
            <a:alphaOff val="0"/>
          </a:schemeClr>
        </a:solidFill>
        <a:ln w="15875" cap="flat" cmpd="sng" algn="ctr">
          <a:solidFill>
            <a:schemeClr val="accent2">
              <a:hueOff val="3240090"/>
              <a:satOff val="451"/>
              <a:lumOff val="39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02793" tIns="0" rIns="202793" bIns="330200" numCol="1" spcCol="1270" anchor="t" anchorCtr="0">
          <a:noAutofit/>
        </a:bodyPr>
        <a:lstStyle/>
        <a:p>
          <a:pPr lvl="0" algn="l" defTabSz="488950">
            <a:lnSpc>
              <a:spcPct val="90000"/>
            </a:lnSpc>
            <a:spcBef>
              <a:spcPct val="0"/>
            </a:spcBef>
            <a:spcAft>
              <a:spcPct val="35000"/>
            </a:spcAft>
          </a:pPr>
          <a:r>
            <a:rPr lang="pt-BR" sz="1100" kern="1200"/>
            <a:t>Para os Microempreendedores Individuais (MEI) o teto sobe de R$ 60 mil (média de R$ 5 mil por mês) para R$ 81 mil (média de R$ 6.750,00 por mês).</a:t>
          </a:r>
          <a:endParaRPr lang="en-US" sz="1100" kern="1200"/>
        </a:p>
      </dsp:txBody>
      <dsp:txXfrm>
        <a:off x="8064354" y="1544403"/>
        <a:ext cx="2053024" cy="1478177"/>
      </dsp:txXfrm>
    </dsp:sp>
    <dsp:sp modelId="{8EF72AB7-10B8-4FF8-8AD8-B43E7FC2750D}">
      <dsp:nvSpPr>
        <dsp:cNvPr id="0" name=""/>
        <dsp:cNvSpPr/>
      </dsp:nvSpPr>
      <dsp:spPr>
        <a:xfrm>
          <a:off x="8064354" y="558951"/>
          <a:ext cx="2053024" cy="985451"/>
        </a:xfrm>
        <a:prstGeom prst="rect">
          <a:avLst/>
        </a:prstGeom>
        <a:noFill/>
        <a:ln w="15875"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02793" tIns="165100" rIns="202793" bIns="165100" numCol="1" spcCol="1270" anchor="ctr" anchorCtr="0">
          <a:noAutofit/>
        </a:bodyPr>
        <a:lstStyle/>
        <a:p>
          <a:pPr lvl="0" algn="l" defTabSz="2044700">
            <a:lnSpc>
              <a:spcPct val="90000"/>
            </a:lnSpc>
            <a:spcBef>
              <a:spcPct val="0"/>
            </a:spcBef>
            <a:spcAft>
              <a:spcPct val="35000"/>
            </a:spcAft>
          </a:pPr>
          <a:r>
            <a:rPr lang="en-US" sz="4600" kern="1200"/>
            <a:t>04</a:t>
          </a:r>
        </a:p>
      </dsp:txBody>
      <dsp:txXfrm>
        <a:off x="8064354" y="558951"/>
        <a:ext cx="2053024" cy="9854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FADF2-AD3D-4861-8193-B84572FA56B2}">
      <dsp:nvSpPr>
        <dsp:cNvPr id="0" name=""/>
        <dsp:cNvSpPr/>
      </dsp:nvSpPr>
      <dsp:spPr>
        <a:xfrm>
          <a:off x="0" y="820856"/>
          <a:ext cx="6910387" cy="1515427"/>
        </a:xfrm>
        <a:prstGeom prst="roundRect">
          <a:avLst>
            <a:gd name="adj" fmla="val 10000"/>
          </a:avLst>
        </a:prstGeom>
        <a:solidFill>
          <a:schemeClr val="bg1">
            <a:lumMod val="95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67BE16ED-1E32-4717-9E5C-00416B6E30D6}">
      <dsp:nvSpPr>
        <dsp:cNvPr id="0" name=""/>
        <dsp:cNvSpPr/>
      </dsp:nvSpPr>
      <dsp:spPr>
        <a:xfrm>
          <a:off x="458416" y="1161827"/>
          <a:ext cx="833485" cy="83348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0020CA8-1534-49DC-B5C2-9A70BE3B327C}">
      <dsp:nvSpPr>
        <dsp:cNvPr id="0" name=""/>
        <dsp:cNvSpPr/>
      </dsp:nvSpPr>
      <dsp:spPr>
        <a:xfrm>
          <a:off x="1750318" y="820856"/>
          <a:ext cx="5160068" cy="151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383" tIns="160383" rIns="160383" bIns="160383" numCol="1" spcCol="1270" anchor="ctr" anchorCtr="0">
          <a:noAutofit/>
        </a:bodyPr>
        <a:lstStyle/>
        <a:p>
          <a:pPr lvl="0" algn="l" defTabSz="622300">
            <a:lnSpc>
              <a:spcPct val="90000"/>
            </a:lnSpc>
            <a:spcBef>
              <a:spcPct val="0"/>
            </a:spcBef>
            <a:spcAft>
              <a:spcPct val="35000"/>
            </a:spcAft>
          </a:pPr>
          <a:r>
            <a:rPr lang="pt-BR" sz="1400" kern="1200"/>
            <a:t>Na tabela anterior tínhamos 20 faixas diferentes de alíquotas onde aplicávamos diretamente o faturamento sobre a alíquota, ou seja, se sua empresa tivesse no anexo I – Comércio e tivesse faturado nos últimos 12 meses 1 milhão de reais você pagaria </a:t>
          </a:r>
          <a:r>
            <a:rPr lang="pt-BR" sz="1400" i="1" u="sng" kern="1200"/>
            <a:t>8.28%</a:t>
          </a:r>
          <a:r>
            <a:rPr lang="pt-BR" sz="1400" kern="1200"/>
            <a:t> de impostos sobre o faturamento do mês.</a:t>
          </a:r>
          <a:endParaRPr lang="en-US" sz="1400" kern="1200"/>
        </a:p>
      </dsp:txBody>
      <dsp:txXfrm>
        <a:off x="1750318" y="820856"/>
        <a:ext cx="5160068" cy="1515427"/>
      </dsp:txXfrm>
    </dsp:sp>
    <dsp:sp modelId="{18B553A2-66AF-4E6B-AA26-9691465288F3}">
      <dsp:nvSpPr>
        <dsp:cNvPr id="0" name=""/>
        <dsp:cNvSpPr/>
      </dsp:nvSpPr>
      <dsp:spPr>
        <a:xfrm>
          <a:off x="0" y="2715140"/>
          <a:ext cx="6910387" cy="1515427"/>
        </a:xfrm>
        <a:prstGeom prst="roundRect">
          <a:avLst>
            <a:gd name="adj" fmla="val 10000"/>
          </a:avLst>
        </a:prstGeom>
        <a:solidFill>
          <a:schemeClr val="bg1">
            <a:lumMod val="95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4E7B0D82-88B6-47BD-BAB5-0D4966512698}">
      <dsp:nvSpPr>
        <dsp:cNvPr id="0" name=""/>
        <dsp:cNvSpPr/>
      </dsp:nvSpPr>
      <dsp:spPr>
        <a:xfrm>
          <a:off x="458416" y="3056112"/>
          <a:ext cx="833485" cy="83348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55EADE38-29B8-401C-AA7F-C02E574E0343}">
      <dsp:nvSpPr>
        <dsp:cNvPr id="0" name=""/>
        <dsp:cNvSpPr/>
      </dsp:nvSpPr>
      <dsp:spPr>
        <a:xfrm>
          <a:off x="1750318" y="2715140"/>
          <a:ext cx="5160068" cy="151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383" tIns="160383" rIns="160383" bIns="160383" numCol="1" spcCol="1270" anchor="ctr" anchorCtr="0">
          <a:noAutofit/>
        </a:bodyPr>
        <a:lstStyle/>
        <a:p>
          <a:pPr lvl="0" algn="l" defTabSz="622300">
            <a:lnSpc>
              <a:spcPct val="90000"/>
            </a:lnSpc>
            <a:spcBef>
              <a:spcPct val="0"/>
            </a:spcBef>
            <a:spcAft>
              <a:spcPct val="35000"/>
            </a:spcAft>
          </a:pPr>
          <a:r>
            <a:rPr lang="pt-BR" sz="1400" kern="1200"/>
            <a:t>No novo formato do Simples Nacional duas coisas mudam; a primeira é o número de faixas que cai de 20 para 6 (vide tabelas no final deste artigo) e a formula de calculo que deixa de ser uma multiplicação simples do faturamento pela alíquota para a aplicação da seguinte formula:</a:t>
          </a:r>
          <a:endParaRPr lang="en-US" sz="1400" kern="1200"/>
        </a:p>
      </dsp:txBody>
      <dsp:txXfrm>
        <a:off x="1750318" y="2715140"/>
        <a:ext cx="5160068" cy="15154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CC556-1846-4185-BC1A-2A7BFC88FB35}">
      <dsp:nvSpPr>
        <dsp:cNvPr id="0" name=""/>
        <dsp:cNvSpPr/>
      </dsp:nvSpPr>
      <dsp:spPr>
        <a:xfrm>
          <a:off x="1976" y="618251"/>
          <a:ext cx="4214753" cy="25288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a:t>Outra novidade é a inclusão das atividades de crédito de fomento mercantil como a realização de operações de empréstimo, financiamento e desconto de títulos de crédito perante pessoas jurídicas, exclusivamente com recursos próprios.</a:t>
          </a:r>
          <a:endParaRPr lang="en-US" sz="1900" kern="1200"/>
        </a:p>
      </dsp:txBody>
      <dsp:txXfrm>
        <a:off x="76044" y="692319"/>
        <a:ext cx="4066617" cy="2380716"/>
      </dsp:txXfrm>
    </dsp:sp>
    <dsp:sp modelId="{FB9FFDC9-79A0-404F-9728-B707661A84AD}">
      <dsp:nvSpPr>
        <dsp:cNvPr id="0" name=""/>
        <dsp:cNvSpPr/>
      </dsp:nvSpPr>
      <dsp:spPr>
        <a:xfrm>
          <a:off x="4638205" y="1360048"/>
          <a:ext cx="893527" cy="10452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638205" y="1569100"/>
        <a:ext cx="625469" cy="627154"/>
      </dsp:txXfrm>
    </dsp:sp>
    <dsp:sp modelId="{72D79798-DFEB-43E5-B3A9-35D9845E586C}">
      <dsp:nvSpPr>
        <dsp:cNvPr id="0" name=""/>
        <dsp:cNvSpPr/>
      </dsp:nvSpPr>
      <dsp:spPr>
        <a:xfrm>
          <a:off x="5902631" y="618251"/>
          <a:ext cx="4214753" cy="25288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a:t>Importante frisar que as atividades deste tipo de empresa devem se restringir ao seu município sede e municípios limítrofes.</a:t>
          </a:r>
          <a:endParaRPr lang="en-US" sz="1900" kern="1200"/>
        </a:p>
      </dsp:txBody>
      <dsp:txXfrm>
        <a:off x="5976699" y="692319"/>
        <a:ext cx="4066617" cy="2380716"/>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5BA0A23-EAB0-4FA4-88DB-2111ADBCDC8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pt-BR"/>
          </a:p>
        </p:txBody>
      </p:sp>
      <p:sp>
        <p:nvSpPr>
          <p:cNvPr id="33795" name="Rectangle 3">
            <a:extLst>
              <a:ext uri="{FF2B5EF4-FFF2-40B4-BE49-F238E27FC236}">
                <a16:creationId xmlns:a16="http://schemas.microsoft.com/office/drawing/2014/main" id="{3D9C108F-1BA3-4DA0-BE63-B6B5407D7BA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pt-BR"/>
          </a:p>
        </p:txBody>
      </p:sp>
      <p:sp>
        <p:nvSpPr>
          <p:cNvPr id="53252" name="Rectangle 4">
            <a:extLst>
              <a:ext uri="{FF2B5EF4-FFF2-40B4-BE49-F238E27FC236}">
                <a16:creationId xmlns:a16="http://schemas.microsoft.com/office/drawing/2014/main" id="{99327351-37C5-43A3-9549-70387C68CE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a:extLst>
              <a:ext uri="{FF2B5EF4-FFF2-40B4-BE49-F238E27FC236}">
                <a16:creationId xmlns:a16="http://schemas.microsoft.com/office/drawing/2014/main" id="{3EB2F9F1-5001-4952-B10D-B687CDF2A2B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33798" name="Rectangle 6">
            <a:extLst>
              <a:ext uri="{FF2B5EF4-FFF2-40B4-BE49-F238E27FC236}">
                <a16:creationId xmlns:a16="http://schemas.microsoft.com/office/drawing/2014/main" id="{78E6C286-809B-4729-B788-BB08FB53585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pt-BR"/>
          </a:p>
        </p:txBody>
      </p:sp>
      <p:sp>
        <p:nvSpPr>
          <p:cNvPr id="33799" name="Rectangle 7">
            <a:extLst>
              <a:ext uri="{FF2B5EF4-FFF2-40B4-BE49-F238E27FC236}">
                <a16:creationId xmlns:a16="http://schemas.microsoft.com/office/drawing/2014/main" id="{9A5DBB31-009C-4BFC-86D5-74170134B21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E1DD33FC-4F20-4E5D-840F-118B8BE1DC4B}" type="slidenum">
              <a:rPr lang="pt-BR" altLang="pt-BR"/>
              <a:pPr/>
              <a:t>‹nº›</a:t>
            </a:fld>
            <a:endParaRPr lang="pt-BR" altLang="pt-BR"/>
          </a:p>
        </p:txBody>
      </p:sp>
    </p:spTree>
    <p:extLst>
      <p:ext uri="{BB962C8B-B14F-4D97-AF65-F5344CB8AC3E}">
        <p14:creationId xmlns:p14="http://schemas.microsoft.com/office/powerpoint/2010/main" val="2955763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2B438349-84DD-47DF-BE52-7DA59ED143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1186EE0-88FE-4D79-B7FA-9F036F3E5229}" type="slidenum">
              <a:rPr lang="pt-BR" altLang="pt-BR"/>
              <a:pPr>
                <a:spcBef>
                  <a:spcPct val="0"/>
                </a:spcBef>
              </a:pPr>
              <a:t>1</a:t>
            </a:fld>
            <a:endParaRPr lang="pt-BR" altLang="pt-BR"/>
          </a:p>
        </p:txBody>
      </p:sp>
      <p:sp>
        <p:nvSpPr>
          <p:cNvPr id="54275" name="Rectangle 2">
            <a:extLst>
              <a:ext uri="{FF2B5EF4-FFF2-40B4-BE49-F238E27FC236}">
                <a16:creationId xmlns:a16="http://schemas.microsoft.com/office/drawing/2014/main" id="{D0D13288-70C2-4090-8096-DCE483A4AA8E}"/>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CF566060-926D-48B3-A0C0-10E5DB0E75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FBB7EA16-5A7C-4007-B5AF-EAFD9E91E4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453A85-4C9D-47DF-8FC9-99A207C02685}" type="slidenum">
              <a:rPr lang="pt-BR" altLang="pt-BR"/>
              <a:pPr>
                <a:spcBef>
                  <a:spcPct val="0"/>
                </a:spcBef>
              </a:pPr>
              <a:t>2</a:t>
            </a:fld>
            <a:endParaRPr lang="pt-BR" altLang="pt-BR"/>
          </a:p>
        </p:txBody>
      </p:sp>
      <p:sp>
        <p:nvSpPr>
          <p:cNvPr id="55299" name="Rectangle 2">
            <a:extLst>
              <a:ext uri="{FF2B5EF4-FFF2-40B4-BE49-F238E27FC236}">
                <a16:creationId xmlns:a16="http://schemas.microsoft.com/office/drawing/2014/main" id="{8B9647E6-33CE-44A8-B13D-D52910578F78}"/>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D6C5B846-2FD6-4A75-94E5-856E4945F9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88F8BFB1-335B-4ED2-B7BD-88F86C78C0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7F6B821-4F68-4E8E-B412-709E8E2EA2FA}" type="slidenum">
              <a:rPr lang="pt-BR" altLang="pt-BR"/>
              <a:pPr>
                <a:spcBef>
                  <a:spcPct val="0"/>
                </a:spcBef>
              </a:pPr>
              <a:t>3</a:t>
            </a:fld>
            <a:endParaRPr lang="pt-BR" altLang="pt-BR"/>
          </a:p>
        </p:txBody>
      </p:sp>
      <p:sp>
        <p:nvSpPr>
          <p:cNvPr id="56323" name="Rectangle 2">
            <a:extLst>
              <a:ext uri="{FF2B5EF4-FFF2-40B4-BE49-F238E27FC236}">
                <a16:creationId xmlns:a16="http://schemas.microsoft.com/office/drawing/2014/main" id="{94B14FAB-C061-4F5B-BA0D-8AFB79201279}"/>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55A3BFC8-F0B8-46F2-BE1C-9D5E807F9C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ço Reservado para Imagem de Slide 1">
            <a:extLst>
              <a:ext uri="{FF2B5EF4-FFF2-40B4-BE49-F238E27FC236}">
                <a16:creationId xmlns:a16="http://schemas.microsoft.com/office/drawing/2014/main" id="{F5376BE1-D873-4A26-8EF2-BCF52F4D18AD}"/>
              </a:ext>
            </a:extLst>
          </p:cNvPr>
          <p:cNvSpPr>
            <a:spLocks noGrp="1" noRot="1" noChangeAspect="1" noTextEdit="1"/>
          </p:cNvSpPr>
          <p:nvPr>
            <p:ph type="sldImg"/>
          </p:nvPr>
        </p:nvSpPr>
        <p:spPr>
          <a:ln/>
        </p:spPr>
      </p:sp>
      <p:sp>
        <p:nvSpPr>
          <p:cNvPr id="57347" name="Espaço Reservado para Anotações 2">
            <a:extLst>
              <a:ext uri="{FF2B5EF4-FFF2-40B4-BE49-F238E27FC236}">
                <a16:creationId xmlns:a16="http://schemas.microsoft.com/office/drawing/2014/main" id="{F9DDE500-8E79-4A0C-9299-89DFA360A1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p>
        </p:txBody>
      </p:sp>
      <p:sp>
        <p:nvSpPr>
          <p:cNvPr id="57348" name="Espaço Reservado para Número de Slide 3">
            <a:extLst>
              <a:ext uri="{FF2B5EF4-FFF2-40B4-BE49-F238E27FC236}">
                <a16:creationId xmlns:a16="http://schemas.microsoft.com/office/drawing/2014/main" id="{8A35512D-D693-4E31-B435-70B513C8E8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C6ECE82F-A134-4CCC-A50B-629AA41BCDB4}" type="slidenum">
              <a:rPr lang="pt-BR" altLang="pt-BR" sz="1200">
                <a:latin typeface="Times New Roman" panose="02020603050405020304" pitchFamily="18" charset="0"/>
              </a:rPr>
              <a:pPr/>
              <a:t>4</a:t>
            </a:fld>
            <a:endParaRPr lang="pt-BR" altLang="pt-BR" sz="120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A32E2622-C01C-4FEE-ABDD-8C01C3B01A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5EB3600-26CE-48B6-AA68-7E494B9C189D}" type="slidenum">
              <a:rPr lang="pt-BR" altLang="pt-BR"/>
              <a:pPr>
                <a:spcBef>
                  <a:spcPct val="0"/>
                </a:spcBef>
              </a:pPr>
              <a:t>5</a:t>
            </a:fld>
            <a:endParaRPr lang="pt-BR" altLang="pt-BR"/>
          </a:p>
        </p:txBody>
      </p:sp>
      <p:sp>
        <p:nvSpPr>
          <p:cNvPr id="58371" name="Rectangle 2">
            <a:extLst>
              <a:ext uri="{FF2B5EF4-FFF2-40B4-BE49-F238E27FC236}">
                <a16:creationId xmlns:a16="http://schemas.microsoft.com/office/drawing/2014/main" id="{C8CE87D0-6F59-4BD1-BDC0-40C03F482462}"/>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A2252CA7-6147-44D5-8ACD-991932D70E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7A2492A9-6FF7-4345-A844-38D1A1C1FD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8AF31C-1650-49CA-864F-1FFFD8D5DF74}" type="slidenum">
              <a:rPr lang="pt-BR" altLang="pt-BR"/>
              <a:pPr>
                <a:spcBef>
                  <a:spcPct val="0"/>
                </a:spcBef>
              </a:pPr>
              <a:t>6</a:t>
            </a:fld>
            <a:endParaRPr lang="pt-BR" altLang="pt-BR"/>
          </a:p>
        </p:txBody>
      </p:sp>
      <p:sp>
        <p:nvSpPr>
          <p:cNvPr id="59395" name="Rectangle 2">
            <a:extLst>
              <a:ext uri="{FF2B5EF4-FFF2-40B4-BE49-F238E27FC236}">
                <a16:creationId xmlns:a16="http://schemas.microsoft.com/office/drawing/2014/main" id="{13261947-F2A5-476D-9720-8EF6A42B2D3F}"/>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62420329-3877-4F8D-AD95-6ACF716DCC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FBD0041F-623E-4AAA-B370-7A0636AE3C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1696E1C-84A7-4D06-B864-7DF20BFDA445}" type="slidenum">
              <a:rPr lang="pt-BR" altLang="pt-BR"/>
              <a:pPr>
                <a:spcBef>
                  <a:spcPct val="0"/>
                </a:spcBef>
              </a:pPr>
              <a:t>7</a:t>
            </a:fld>
            <a:endParaRPr lang="pt-BR" altLang="pt-BR"/>
          </a:p>
        </p:txBody>
      </p:sp>
      <p:sp>
        <p:nvSpPr>
          <p:cNvPr id="60419" name="Rectangle 2">
            <a:extLst>
              <a:ext uri="{FF2B5EF4-FFF2-40B4-BE49-F238E27FC236}">
                <a16:creationId xmlns:a16="http://schemas.microsoft.com/office/drawing/2014/main" id="{1FBD9C50-4B6E-424B-AD3D-57FEC6D64DF0}"/>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A6AED827-619C-46AC-B8CE-0BAD577D7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1DD33FC-4F20-4E5D-840F-118B8BE1DC4B}" type="slidenum">
              <a:rPr lang="pt-BR" altLang="pt-BR" smtClean="0"/>
              <a:pPr/>
              <a:t>18</a:t>
            </a:fld>
            <a:endParaRPr lang="pt-BR" altLang="pt-BR"/>
          </a:p>
        </p:txBody>
      </p:sp>
    </p:spTree>
    <p:extLst>
      <p:ext uri="{BB962C8B-B14F-4D97-AF65-F5344CB8AC3E}">
        <p14:creationId xmlns:p14="http://schemas.microsoft.com/office/powerpoint/2010/main" val="1060348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6B7B5EBC-2A9B-4DB0-BBC6-0894AA8755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76E72A3-BC65-4685-8884-B8270E52E507}" type="slidenum">
              <a:rPr lang="pt-BR" altLang="pt-BR"/>
              <a:pPr>
                <a:spcBef>
                  <a:spcPct val="0"/>
                </a:spcBef>
              </a:pPr>
              <a:t>51</a:t>
            </a:fld>
            <a:endParaRPr lang="pt-BR" altLang="pt-BR"/>
          </a:p>
        </p:txBody>
      </p:sp>
      <p:sp>
        <p:nvSpPr>
          <p:cNvPr id="61443" name="Rectangle 2">
            <a:extLst>
              <a:ext uri="{FF2B5EF4-FFF2-40B4-BE49-F238E27FC236}">
                <a16:creationId xmlns:a16="http://schemas.microsoft.com/office/drawing/2014/main" id="{33EDA517-3010-480C-97E9-404D82CA9FE2}"/>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AA03917B-9DCD-462F-BF83-5612C9A864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AAF03-7CB3-4FC0-B9BF-E32EDF02F5AA}" type="slidenum">
              <a:rPr lang="pt-BR" altLang="pt-BR" smtClean="0"/>
              <a:pPr/>
              <a:t>‹nº›</a:t>
            </a:fld>
            <a:endParaRPr lang="pt-BR" alt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427729"/>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r>
              <a:rPr lang="pt-BR"/>
              <a:t>Amaury josé Rezende </a:t>
            </a:r>
          </a:p>
        </p:txBody>
      </p:sp>
      <p:sp>
        <p:nvSpPr>
          <p:cNvPr id="6" name="Slide Number Placeholder 5"/>
          <p:cNvSpPr>
            <a:spLocks noGrp="1"/>
          </p:cNvSpPr>
          <p:nvPr>
            <p:ph type="sldNum" sz="quarter" idx="12"/>
          </p:nvPr>
        </p:nvSpPr>
        <p:spPr/>
        <p:txBody>
          <a:bodyPr/>
          <a:lstStyle/>
          <a:p>
            <a:fld id="{C72AAF03-7CB3-4FC0-B9BF-E32EDF02F5AA}" type="slidenum">
              <a:rPr lang="pt-BR" altLang="pt-BR" smtClean="0"/>
              <a:pPr/>
              <a:t>‹nº›</a:t>
            </a:fld>
            <a:endParaRPr lang="pt-BR" altLang="pt-BR"/>
          </a:p>
        </p:txBody>
      </p:sp>
    </p:spTree>
    <p:extLst>
      <p:ext uri="{BB962C8B-B14F-4D97-AF65-F5344CB8AC3E}">
        <p14:creationId xmlns:p14="http://schemas.microsoft.com/office/powerpoint/2010/main" val="379722933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r>
              <a:rPr lang="pt-BR"/>
              <a:t>Amaury josé Rezende </a:t>
            </a:r>
          </a:p>
        </p:txBody>
      </p:sp>
      <p:sp>
        <p:nvSpPr>
          <p:cNvPr id="6" name="Slide Number Placeholder 5"/>
          <p:cNvSpPr>
            <a:spLocks noGrp="1"/>
          </p:cNvSpPr>
          <p:nvPr>
            <p:ph type="sldNum" sz="quarter" idx="12"/>
          </p:nvPr>
        </p:nvSpPr>
        <p:spPr/>
        <p:txBody>
          <a:bodyPr/>
          <a:lstStyle/>
          <a:p>
            <a:fld id="{C72AAF03-7CB3-4FC0-B9BF-E32EDF02F5AA}" type="slidenum">
              <a:rPr lang="pt-BR" altLang="pt-BR" smtClean="0"/>
              <a:pPr/>
              <a:t>‹nº›</a:t>
            </a:fld>
            <a:endParaRPr lang="pt-BR" altLang="pt-BR"/>
          </a:p>
        </p:txBody>
      </p:sp>
    </p:spTree>
    <p:extLst>
      <p:ext uri="{BB962C8B-B14F-4D97-AF65-F5344CB8AC3E}">
        <p14:creationId xmlns:p14="http://schemas.microsoft.com/office/powerpoint/2010/main" val="223597420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r>
              <a:rPr lang="pt-BR"/>
              <a:t>Amaury josé Rezende </a:t>
            </a:r>
          </a:p>
        </p:txBody>
      </p:sp>
      <p:sp>
        <p:nvSpPr>
          <p:cNvPr id="6" name="Slide Number Placeholder 5"/>
          <p:cNvSpPr>
            <a:spLocks noGrp="1"/>
          </p:cNvSpPr>
          <p:nvPr>
            <p:ph type="sldNum" sz="quarter" idx="12"/>
          </p:nvPr>
        </p:nvSpPr>
        <p:spPr/>
        <p:txBody>
          <a:bodyPr/>
          <a:lstStyle/>
          <a:p>
            <a:fld id="{C72AAF03-7CB3-4FC0-B9BF-E32EDF02F5AA}" type="slidenum">
              <a:rPr lang="pt-BR" altLang="pt-BR" smtClean="0"/>
              <a:pPr/>
              <a:t>‹nº›</a:t>
            </a:fld>
            <a:endParaRPr lang="pt-BR" altLang="pt-BR"/>
          </a:p>
        </p:txBody>
      </p:sp>
    </p:spTree>
    <p:extLst>
      <p:ext uri="{BB962C8B-B14F-4D97-AF65-F5344CB8AC3E}">
        <p14:creationId xmlns:p14="http://schemas.microsoft.com/office/powerpoint/2010/main" val="1018509721"/>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r>
              <a:rPr lang="pt-BR"/>
              <a:t>Amaury josé Rezende </a:t>
            </a:r>
          </a:p>
        </p:txBody>
      </p:sp>
      <p:sp>
        <p:nvSpPr>
          <p:cNvPr id="6" name="Slide Number Placeholder 5"/>
          <p:cNvSpPr>
            <a:spLocks noGrp="1"/>
          </p:cNvSpPr>
          <p:nvPr>
            <p:ph type="sldNum" sz="quarter" idx="12"/>
          </p:nvPr>
        </p:nvSpPr>
        <p:spPr/>
        <p:txBody>
          <a:bodyPr/>
          <a:lstStyle/>
          <a:p>
            <a:fld id="{C93E0FF7-1668-42FC-BB05-C3736B209207}" type="slidenum">
              <a:rPr lang="pt-BR" altLang="pt-BR" smtClean="0"/>
              <a:pPr/>
              <a:t>‹nº›</a:t>
            </a:fld>
            <a:endParaRPr lang="pt-BR" alt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74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a:defRPr/>
            </a:pPr>
            <a:endParaRPr lang="pt-BR"/>
          </a:p>
        </p:txBody>
      </p:sp>
      <p:sp>
        <p:nvSpPr>
          <p:cNvPr id="6" name="Footer Placeholder 5"/>
          <p:cNvSpPr>
            <a:spLocks noGrp="1"/>
          </p:cNvSpPr>
          <p:nvPr>
            <p:ph type="ftr" sz="quarter" idx="11"/>
          </p:nvPr>
        </p:nvSpPr>
        <p:spPr/>
        <p:txBody>
          <a:bodyPr/>
          <a:lstStyle/>
          <a:p>
            <a:pPr>
              <a:defRPr/>
            </a:pPr>
            <a:r>
              <a:rPr lang="pt-BR"/>
              <a:t>Amaury josé Rezende </a:t>
            </a:r>
          </a:p>
        </p:txBody>
      </p:sp>
      <p:sp>
        <p:nvSpPr>
          <p:cNvPr id="7" name="Slide Number Placeholder 6"/>
          <p:cNvSpPr>
            <a:spLocks noGrp="1"/>
          </p:cNvSpPr>
          <p:nvPr>
            <p:ph type="sldNum" sz="quarter" idx="12"/>
          </p:nvPr>
        </p:nvSpPr>
        <p:spPr/>
        <p:txBody>
          <a:bodyPr/>
          <a:lstStyle/>
          <a:p>
            <a:fld id="{678245A1-30A9-467C-9BEA-BD5A64A9CEDC}" type="slidenum">
              <a:rPr lang="pt-BR" altLang="pt-BR" smtClean="0"/>
              <a:pPr/>
              <a:t>‹nº›</a:t>
            </a:fld>
            <a:endParaRPr lang="pt-BR" altLang="pt-BR"/>
          </a:p>
        </p:txBody>
      </p:sp>
    </p:spTree>
    <p:extLst>
      <p:ext uri="{BB962C8B-B14F-4D97-AF65-F5344CB8AC3E}">
        <p14:creationId xmlns:p14="http://schemas.microsoft.com/office/powerpoint/2010/main" val="154547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r>
              <a:rPr lang="pt-BR"/>
              <a:t>Amaury josé Rezende </a:t>
            </a:r>
          </a:p>
        </p:txBody>
      </p:sp>
      <p:sp>
        <p:nvSpPr>
          <p:cNvPr id="9" name="Slide Number Placeholder 8"/>
          <p:cNvSpPr>
            <a:spLocks noGrp="1"/>
          </p:cNvSpPr>
          <p:nvPr>
            <p:ph type="sldNum" sz="quarter" idx="12"/>
          </p:nvPr>
        </p:nvSpPr>
        <p:spPr/>
        <p:txBody>
          <a:bodyPr/>
          <a:lstStyle/>
          <a:p>
            <a:fld id="{95EE8663-4AC5-4D7F-AEE1-6741005DF5CE}" type="slidenum">
              <a:rPr lang="pt-BR" altLang="pt-BR" smtClean="0"/>
              <a:pPr/>
              <a:t>‹nº›</a:t>
            </a:fld>
            <a:endParaRPr lang="pt-BR" altLang="pt-BR"/>
          </a:p>
        </p:txBody>
      </p:sp>
    </p:spTree>
    <p:extLst>
      <p:ext uri="{BB962C8B-B14F-4D97-AF65-F5344CB8AC3E}">
        <p14:creationId xmlns:p14="http://schemas.microsoft.com/office/powerpoint/2010/main" val="207863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a:defRPr/>
            </a:pPr>
            <a:endParaRPr lang="pt-BR"/>
          </a:p>
        </p:txBody>
      </p:sp>
      <p:sp>
        <p:nvSpPr>
          <p:cNvPr id="4" name="Footer Placeholder 3"/>
          <p:cNvSpPr>
            <a:spLocks noGrp="1"/>
          </p:cNvSpPr>
          <p:nvPr>
            <p:ph type="ftr" sz="quarter" idx="11"/>
          </p:nvPr>
        </p:nvSpPr>
        <p:spPr/>
        <p:txBody>
          <a:bodyPr/>
          <a:lstStyle/>
          <a:p>
            <a:pPr>
              <a:defRPr/>
            </a:pPr>
            <a:r>
              <a:rPr lang="pt-BR"/>
              <a:t>Amaury josé Rezende </a:t>
            </a:r>
          </a:p>
        </p:txBody>
      </p:sp>
      <p:sp>
        <p:nvSpPr>
          <p:cNvPr id="5" name="Slide Number Placeholder 4"/>
          <p:cNvSpPr>
            <a:spLocks noGrp="1"/>
          </p:cNvSpPr>
          <p:nvPr>
            <p:ph type="sldNum" sz="quarter" idx="12"/>
          </p:nvPr>
        </p:nvSpPr>
        <p:spPr/>
        <p:txBody>
          <a:bodyPr/>
          <a:lstStyle/>
          <a:p>
            <a:fld id="{C72AAF03-7CB3-4FC0-B9BF-E32EDF02F5AA}" type="slidenum">
              <a:rPr lang="pt-BR" altLang="pt-BR" smtClean="0"/>
              <a:pPr/>
              <a:t>‹nº›</a:t>
            </a:fld>
            <a:endParaRPr lang="pt-BR" altLang="pt-BR"/>
          </a:p>
        </p:txBody>
      </p:sp>
    </p:spTree>
    <p:extLst>
      <p:ext uri="{BB962C8B-B14F-4D97-AF65-F5344CB8AC3E}">
        <p14:creationId xmlns:p14="http://schemas.microsoft.com/office/powerpoint/2010/main" val="349120009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r>
              <a:rPr lang="pt-BR"/>
              <a:t>Amaury josé Rezende </a:t>
            </a:r>
          </a:p>
        </p:txBody>
      </p:sp>
      <p:sp>
        <p:nvSpPr>
          <p:cNvPr id="9" name="Slide Number Placeholder 8"/>
          <p:cNvSpPr>
            <a:spLocks noGrp="1"/>
          </p:cNvSpPr>
          <p:nvPr>
            <p:ph type="sldNum" sz="quarter" idx="12"/>
          </p:nvPr>
        </p:nvSpPr>
        <p:spPr/>
        <p:txBody>
          <a:bodyPr/>
          <a:lstStyle/>
          <a:p>
            <a:fld id="{C72AAF03-7CB3-4FC0-B9BF-E32EDF02F5AA}" type="slidenum">
              <a:rPr lang="pt-BR" altLang="pt-BR" smtClean="0"/>
              <a:pPr/>
              <a:t>‹nº›</a:t>
            </a:fld>
            <a:endParaRPr lang="pt-BR" altLang="pt-BR"/>
          </a:p>
        </p:txBody>
      </p:sp>
    </p:spTree>
    <p:extLst>
      <p:ext uri="{BB962C8B-B14F-4D97-AF65-F5344CB8AC3E}">
        <p14:creationId xmlns:p14="http://schemas.microsoft.com/office/powerpoint/2010/main" val="365804221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a:defRPr/>
            </a:pPr>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a:defRPr/>
            </a:pPr>
            <a:r>
              <a:rPr lang="pt-BR"/>
              <a:t>Amaury josé Rezende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BBA22E5-41A2-4178-A7F3-E7C2B8181FCE}" type="slidenum">
              <a:rPr lang="pt-BR" altLang="pt-BR" smtClean="0"/>
              <a:pPr/>
              <a:t>‹nº›</a:t>
            </a:fld>
            <a:endParaRPr lang="pt-BR" altLang="pt-BR"/>
          </a:p>
        </p:txBody>
      </p:sp>
    </p:spTree>
    <p:extLst>
      <p:ext uri="{BB962C8B-B14F-4D97-AF65-F5344CB8AC3E}">
        <p14:creationId xmlns:p14="http://schemas.microsoft.com/office/powerpoint/2010/main" val="232235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pPr>
              <a:defRPr/>
            </a:pPr>
            <a:endParaRPr lang="pt-BR"/>
          </a:p>
        </p:txBody>
      </p:sp>
      <p:sp>
        <p:nvSpPr>
          <p:cNvPr id="6" name="Footer Placeholder 5"/>
          <p:cNvSpPr>
            <a:spLocks noGrp="1"/>
          </p:cNvSpPr>
          <p:nvPr>
            <p:ph type="ftr" sz="quarter" idx="11"/>
          </p:nvPr>
        </p:nvSpPr>
        <p:spPr/>
        <p:txBody>
          <a:bodyPr/>
          <a:lstStyle/>
          <a:p>
            <a:pPr>
              <a:defRPr/>
            </a:pPr>
            <a:r>
              <a:rPr lang="pt-BR"/>
              <a:t>Amaury josé Rezende </a:t>
            </a:r>
          </a:p>
        </p:txBody>
      </p:sp>
      <p:sp>
        <p:nvSpPr>
          <p:cNvPr id="7" name="Slide Number Placeholder 6"/>
          <p:cNvSpPr>
            <a:spLocks noGrp="1"/>
          </p:cNvSpPr>
          <p:nvPr>
            <p:ph type="sldNum" sz="quarter" idx="12"/>
          </p:nvPr>
        </p:nvSpPr>
        <p:spPr/>
        <p:txBody>
          <a:bodyPr/>
          <a:lstStyle/>
          <a:p>
            <a:fld id="{580ED0F3-CFEC-44D6-A49C-2002E4DD4876}" type="slidenum">
              <a:rPr lang="pt-BR" altLang="pt-BR" smtClean="0"/>
              <a:pPr/>
              <a:t>‹nº›</a:t>
            </a:fld>
            <a:endParaRPr lang="pt-BR" altLang="pt-BR"/>
          </a:p>
        </p:txBody>
      </p:sp>
    </p:spTree>
    <p:extLst>
      <p:ext uri="{BB962C8B-B14F-4D97-AF65-F5344CB8AC3E}">
        <p14:creationId xmlns:p14="http://schemas.microsoft.com/office/powerpoint/2010/main" val="3985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2AAF03-7CB3-4FC0-B9BF-E32EDF02F5AA}" type="slidenum">
              <a:rPr lang="pt-BR" altLang="pt-BR" smtClean="0"/>
              <a:pPr/>
              <a:t>‹nº›</a:t>
            </a:fld>
            <a:endParaRPr lang="pt-BR" alt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965784"/>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planalto.gov.br/ccivil_03/Leis/LCP/Lcp123.htm#art18%C2%A75j" TargetMode="External"/><Relationship Id="rId2" Type="http://schemas.openxmlformats.org/officeDocument/2006/relationships/hyperlink" Target="http://www.planalto.gov.br/ccivil_03/Leis/LCP/Lcp123.htm#art18%C2%A75ixii." TargetMode="External"/><Relationship Id="rId1" Type="http://schemas.openxmlformats.org/officeDocument/2006/relationships/slideLayout" Target="../slideLayouts/slideLayout2.xml"/><Relationship Id="rId6" Type="http://schemas.openxmlformats.org/officeDocument/2006/relationships/hyperlink" Target="http://www.planalto.gov.br/ccivil_03/Leis/LCP/Lcp123.htm#art18%C2%A75m" TargetMode="External"/><Relationship Id="rId5" Type="http://schemas.openxmlformats.org/officeDocument/2006/relationships/hyperlink" Target="http://www.planalto.gov.br/ccivil_03/Leis/LCP/Lcp123.htm#art18%C2%A75l" TargetMode="External"/><Relationship Id="rId4" Type="http://schemas.openxmlformats.org/officeDocument/2006/relationships/hyperlink" Target="http://www.planalto.gov.br/ccivil_03/Leis/LCP/Lcp123.htm#art18%C2%A75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8.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3101D34-A38A-4606-B805-F143955F3590}"/>
              </a:ext>
            </a:extLst>
          </p:cNvPr>
          <p:cNvSpPr>
            <a:spLocks noGrp="1" noChangeArrowheads="1"/>
          </p:cNvSpPr>
          <p:nvPr>
            <p:ph type="ctrTitle"/>
          </p:nvPr>
        </p:nvSpPr>
        <p:spPr/>
        <p:txBody>
          <a:bodyPr/>
          <a:lstStyle/>
          <a:p>
            <a:r>
              <a:rPr lang="pt-BR" dirty="0"/>
              <a:t>SIMPLES NACIONAL</a:t>
            </a:r>
          </a:p>
        </p:txBody>
      </p:sp>
      <p:sp>
        <p:nvSpPr>
          <p:cNvPr id="2" name="Subtítulo 1">
            <a:extLst>
              <a:ext uri="{FF2B5EF4-FFF2-40B4-BE49-F238E27FC236}">
                <a16:creationId xmlns:a16="http://schemas.microsoft.com/office/drawing/2014/main" id="{5E45EA0F-8668-470B-88AB-3761984E84DD}"/>
              </a:ext>
            </a:extLst>
          </p:cNvPr>
          <p:cNvSpPr>
            <a:spLocks noGrp="1"/>
          </p:cNvSpPr>
          <p:nvPr>
            <p:ph type="subTitle" idx="1"/>
          </p:nvPr>
        </p:nvSpPr>
        <p:spPr/>
        <p:txBody>
          <a:bodyPr/>
          <a:lstStyle/>
          <a:p>
            <a:r>
              <a:rPr lang="pt-BR" dirty="0"/>
              <a:t>Prof. Dr. Amaury Jose Rezende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2F714-FD89-46A6-B142-27DC707AC34F}"/>
              </a:ext>
            </a:extLst>
          </p:cNvPr>
          <p:cNvSpPr>
            <a:spLocks noGrp="1"/>
          </p:cNvSpPr>
          <p:nvPr>
            <p:ph type="title"/>
          </p:nvPr>
        </p:nvSpPr>
        <p:spPr/>
        <p:txBody>
          <a:bodyPr/>
          <a:lstStyle/>
          <a:p>
            <a:r>
              <a:rPr lang="pt-BR" dirty="0"/>
              <a:t>Anexo I - Comércio (</a:t>
            </a:r>
            <a:r>
              <a:rPr lang="pt-BR" b="1" dirty="0"/>
              <a:t>Repartição)</a:t>
            </a:r>
            <a:endParaRPr lang="pt-BR" dirty="0"/>
          </a:p>
        </p:txBody>
      </p:sp>
      <p:graphicFrame>
        <p:nvGraphicFramePr>
          <p:cNvPr id="6" name="Espaço Reservado para Conteúdo 5">
            <a:extLst>
              <a:ext uri="{FF2B5EF4-FFF2-40B4-BE49-F238E27FC236}">
                <a16:creationId xmlns:a16="http://schemas.microsoft.com/office/drawing/2014/main" id="{5B696AAA-E95D-4F3F-94A5-12B3306434BE}"/>
              </a:ext>
            </a:extLst>
          </p:cNvPr>
          <p:cNvGraphicFramePr>
            <a:graphicFrameLocks noGrp="1"/>
          </p:cNvGraphicFramePr>
          <p:nvPr>
            <p:ph idx="1"/>
            <p:extLst>
              <p:ext uri="{D42A27DB-BD31-4B8C-83A1-F6EECF244321}">
                <p14:modId xmlns:p14="http://schemas.microsoft.com/office/powerpoint/2010/main" val="2345442456"/>
              </p:ext>
            </p:extLst>
          </p:nvPr>
        </p:nvGraphicFramePr>
        <p:xfrm>
          <a:off x="1096963" y="1846262"/>
          <a:ext cx="10115518" cy="3959000"/>
        </p:xfrm>
        <a:graphic>
          <a:graphicData uri="http://schemas.openxmlformats.org/drawingml/2006/table">
            <a:tbl>
              <a:tblPr firstRow="1" bandRow="1">
                <a:tableStyleId>{5C22544A-7EE6-4342-B048-85BDC9FD1C3A}</a:tableStyleId>
              </a:tblPr>
              <a:tblGrid>
                <a:gridCol w="1445074">
                  <a:extLst>
                    <a:ext uri="{9D8B030D-6E8A-4147-A177-3AD203B41FA5}">
                      <a16:colId xmlns:a16="http://schemas.microsoft.com/office/drawing/2014/main" val="3129017325"/>
                    </a:ext>
                  </a:extLst>
                </a:gridCol>
                <a:gridCol w="1445074">
                  <a:extLst>
                    <a:ext uri="{9D8B030D-6E8A-4147-A177-3AD203B41FA5}">
                      <a16:colId xmlns:a16="http://schemas.microsoft.com/office/drawing/2014/main" val="1226463760"/>
                    </a:ext>
                  </a:extLst>
                </a:gridCol>
                <a:gridCol w="1445074">
                  <a:extLst>
                    <a:ext uri="{9D8B030D-6E8A-4147-A177-3AD203B41FA5}">
                      <a16:colId xmlns:a16="http://schemas.microsoft.com/office/drawing/2014/main" val="1252541145"/>
                    </a:ext>
                  </a:extLst>
                </a:gridCol>
                <a:gridCol w="1445074">
                  <a:extLst>
                    <a:ext uri="{9D8B030D-6E8A-4147-A177-3AD203B41FA5}">
                      <a16:colId xmlns:a16="http://schemas.microsoft.com/office/drawing/2014/main" val="2873817460"/>
                    </a:ext>
                  </a:extLst>
                </a:gridCol>
                <a:gridCol w="1445074">
                  <a:extLst>
                    <a:ext uri="{9D8B030D-6E8A-4147-A177-3AD203B41FA5}">
                      <a16:colId xmlns:a16="http://schemas.microsoft.com/office/drawing/2014/main" val="638309350"/>
                    </a:ext>
                  </a:extLst>
                </a:gridCol>
                <a:gridCol w="1445074">
                  <a:extLst>
                    <a:ext uri="{9D8B030D-6E8A-4147-A177-3AD203B41FA5}">
                      <a16:colId xmlns:a16="http://schemas.microsoft.com/office/drawing/2014/main" val="752118701"/>
                    </a:ext>
                  </a:extLst>
                </a:gridCol>
                <a:gridCol w="1445074">
                  <a:extLst>
                    <a:ext uri="{9D8B030D-6E8A-4147-A177-3AD203B41FA5}">
                      <a16:colId xmlns:a16="http://schemas.microsoft.com/office/drawing/2014/main" val="3395275261"/>
                    </a:ext>
                  </a:extLst>
                </a:gridCol>
              </a:tblGrid>
              <a:tr h="494875">
                <a:tc>
                  <a:txBody>
                    <a:bodyPr/>
                    <a:lstStyle/>
                    <a:p>
                      <a:pPr algn="ctr"/>
                      <a:r>
                        <a:rPr lang="pt-BR" b="1" dirty="0">
                          <a:effectLst/>
                        </a:rPr>
                        <a:t>Faixas</a:t>
                      </a:r>
                      <a:endParaRPr lang="pt-BR" dirty="0">
                        <a:effectLst/>
                      </a:endParaRPr>
                    </a:p>
                  </a:txBody>
                  <a:tcPr/>
                </a:tc>
                <a:tc gridSpan="6">
                  <a:txBody>
                    <a:bodyPr/>
                    <a:lstStyle/>
                    <a:p>
                      <a:pPr algn="ctr"/>
                      <a:r>
                        <a:rPr lang="pt-BR" b="1" dirty="0">
                          <a:effectLst/>
                        </a:rPr>
                        <a:t>Percentual de Repartição dos Tributos</a:t>
                      </a:r>
                      <a:endParaRPr lang="pt-BR" dirty="0">
                        <a:effectLst/>
                      </a:endParaRP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902819019"/>
                  </a:ext>
                </a:extLst>
              </a:tr>
              <a:tr h="494875">
                <a:tc>
                  <a:txBody>
                    <a:bodyPr/>
                    <a:lstStyle/>
                    <a:p>
                      <a:pPr algn="ctr"/>
                      <a:r>
                        <a:rPr lang="pt-BR" b="1">
                          <a:effectLst/>
                        </a:rPr>
                        <a:t> </a:t>
                      </a:r>
                      <a:endParaRPr lang="pt-BR">
                        <a:effectLst/>
                      </a:endParaRPr>
                    </a:p>
                  </a:txBody>
                  <a:tcPr/>
                </a:tc>
                <a:tc>
                  <a:txBody>
                    <a:bodyPr/>
                    <a:lstStyle/>
                    <a:p>
                      <a:pPr algn="ctr"/>
                      <a:r>
                        <a:rPr lang="pt-BR" b="1" dirty="0">
                          <a:effectLst/>
                        </a:rPr>
                        <a:t>IRPJ</a:t>
                      </a:r>
                      <a:endParaRPr lang="pt-BR" dirty="0">
                        <a:effectLst/>
                      </a:endParaRPr>
                    </a:p>
                  </a:txBody>
                  <a:tcPr/>
                </a:tc>
                <a:tc>
                  <a:txBody>
                    <a:bodyPr/>
                    <a:lstStyle/>
                    <a:p>
                      <a:pPr algn="ctr"/>
                      <a:r>
                        <a:rPr lang="pt-BR" b="1" dirty="0">
                          <a:effectLst/>
                        </a:rPr>
                        <a:t>CSLL</a:t>
                      </a:r>
                      <a:endParaRPr lang="pt-BR" dirty="0">
                        <a:effectLst/>
                      </a:endParaRPr>
                    </a:p>
                  </a:txBody>
                  <a:tcPr/>
                </a:tc>
                <a:tc>
                  <a:txBody>
                    <a:bodyPr/>
                    <a:lstStyle/>
                    <a:p>
                      <a:pPr algn="ctr"/>
                      <a:r>
                        <a:rPr lang="pt-BR" b="1" dirty="0" err="1">
                          <a:effectLst/>
                        </a:rPr>
                        <a:t>Cofins</a:t>
                      </a:r>
                      <a:endParaRPr lang="pt-BR" dirty="0">
                        <a:effectLst/>
                      </a:endParaRPr>
                    </a:p>
                  </a:txBody>
                  <a:tcPr/>
                </a:tc>
                <a:tc>
                  <a:txBody>
                    <a:bodyPr/>
                    <a:lstStyle/>
                    <a:p>
                      <a:pPr algn="ctr"/>
                      <a:r>
                        <a:rPr lang="pt-BR" b="1" dirty="0">
                          <a:effectLst/>
                        </a:rPr>
                        <a:t>PIS/Pasep</a:t>
                      </a:r>
                      <a:endParaRPr lang="pt-BR" dirty="0">
                        <a:effectLst/>
                      </a:endParaRPr>
                    </a:p>
                  </a:txBody>
                  <a:tcPr/>
                </a:tc>
                <a:tc>
                  <a:txBody>
                    <a:bodyPr/>
                    <a:lstStyle/>
                    <a:p>
                      <a:pPr algn="ctr"/>
                      <a:r>
                        <a:rPr lang="pt-BR" b="1" dirty="0">
                          <a:effectLst/>
                        </a:rPr>
                        <a:t>CPP</a:t>
                      </a:r>
                      <a:endParaRPr lang="pt-BR" dirty="0">
                        <a:effectLst/>
                      </a:endParaRPr>
                    </a:p>
                  </a:txBody>
                  <a:tcPr/>
                </a:tc>
                <a:tc>
                  <a:txBody>
                    <a:bodyPr/>
                    <a:lstStyle/>
                    <a:p>
                      <a:pPr algn="ctr"/>
                      <a:r>
                        <a:rPr lang="pt-BR" b="1" dirty="0">
                          <a:solidFill>
                            <a:srgbClr val="FF0000"/>
                          </a:solidFill>
                          <a:effectLst/>
                        </a:rPr>
                        <a:t>ICMS</a:t>
                      </a:r>
                      <a:endParaRPr lang="pt-BR" dirty="0">
                        <a:solidFill>
                          <a:srgbClr val="FF0000"/>
                        </a:solidFill>
                        <a:effectLst/>
                      </a:endParaRPr>
                    </a:p>
                  </a:txBody>
                  <a:tcPr/>
                </a:tc>
                <a:extLst>
                  <a:ext uri="{0D108BD9-81ED-4DB2-BD59-A6C34878D82A}">
                    <a16:rowId xmlns:a16="http://schemas.microsoft.com/office/drawing/2014/main" val="2567555818"/>
                  </a:ext>
                </a:extLst>
              </a:tr>
              <a:tr h="494875">
                <a:tc>
                  <a:txBody>
                    <a:bodyPr/>
                    <a:lstStyle/>
                    <a:p>
                      <a:pPr algn="ctr"/>
                      <a:r>
                        <a:rPr lang="pt-BR">
                          <a:effectLst/>
                        </a:rPr>
                        <a:t>1a</a:t>
                      </a:r>
                    </a:p>
                  </a:txBody>
                  <a:tcPr/>
                </a:tc>
                <a:tc>
                  <a:txBody>
                    <a:bodyPr/>
                    <a:lstStyle/>
                    <a:p>
                      <a:pPr algn="ctr"/>
                      <a:r>
                        <a:rPr lang="pt-BR">
                          <a:effectLst/>
                        </a:rPr>
                        <a:t>5,50%</a:t>
                      </a:r>
                    </a:p>
                  </a:txBody>
                  <a:tcPr/>
                </a:tc>
                <a:tc>
                  <a:txBody>
                    <a:bodyPr/>
                    <a:lstStyle/>
                    <a:p>
                      <a:pPr algn="ctr"/>
                      <a:r>
                        <a:rPr lang="pt-BR" dirty="0">
                          <a:effectLst/>
                        </a:rPr>
                        <a:t>3,50%</a:t>
                      </a:r>
                    </a:p>
                  </a:txBody>
                  <a:tcPr/>
                </a:tc>
                <a:tc>
                  <a:txBody>
                    <a:bodyPr/>
                    <a:lstStyle/>
                    <a:p>
                      <a:pPr algn="ctr"/>
                      <a:r>
                        <a:rPr lang="pt-BR">
                          <a:effectLst/>
                        </a:rPr>
                        <a:t>12,74%</a:t>
                      </a:r>
                    </a:p>
                  </a:txBody>
                  <a:tcPr/>
                </a:tc>
                <a:tc>
                  <a:txBody>
                    <a:bodyPr/>
                    <a:lstStyle/>
                    <a:p>
                      <a:pPr algn="ctr"/>
                      <a:r>
                        <a:rPr lang="pt-BR">
                          <a:effectLst/>
                        </a:rPr>
                        <a:t>2,76%</a:t>
                      </a:r>
                    </a:p>
                  </a:txBody>
                  <a:tcPr/>
                </a:tc>
                <a:tc>
                  <a:txBody>
                    <a:bodyPr/>
                    <a:lstStyle/>
                    <a:p>
                      <a:pPr algn="ctr"/>
                      <a:r>
                        <a:rPr lang="pt-BR">
                          <a:effectLst/>
                        </a:rPr>
                        <a:t>41,50%</a:t>
                      </a:r>
                    </a:p>
                  </a:txBody>
                  <a:tcPr/>
                </a:tc>
                <a:tc>
                  <a:txBody>
                    <a:bodyPr/>
                    <a:lstStyle/>
                    <a:p>
                      <a:pPr algn="ctr"/>
                      <a:r>
                        <a:rPr lang="pt-BR" dirty="0">
                          <a:solidFill>
                            <a:srgbClr val="FF0000"/>
                          </a:solidFill>
                          <a:effectLst/>
                        </a:rPr>
                        <a:t>34,00%</a:t>
                      </a:r>
                    </a:p>
                  </a:txBody>
                  <a:tcPr/>
                </a:tc>
                <a:extLst>
                  <a:ext uri="{0D108BD9-81ED-4DB2-BD59-A6C34878D82A}">
                    <a16:rowId xmlns:a16="http://schemas.microsoft.com/office/drawing/2014/main" val="2172399794"/>
                  </a:ext>
                </a:extLst>
              </a:tr>
              <a:tr h="494875">
                <a:tc>
                  <a:txBody>
                    <a:bodyPr/>
                    <a:lstStyle/>
                    <a:p>
                      <a:pPr algn="ctr"/>
                      <a:r>
                        <a:rPr lang="pt-BR">
                          <a:effectLst/>
                        </a:rPr>
                        <a:t>2a</a:t>
                      </a:r>
                    </a:p>
                  </a:txBody>
                  <a:tcPr/>
                </a:tc>
                <a:tc>
                  <a:txBody>
                    <a:bodyPr/>
                    <a:lstStyle/>
                    <a:p>
                      <a:pPr algn="ctr"/>
                      <a:r>
                        <a:rPr lang="pt-BR">
                          <a:effectLst/>
                        </a:rPr>
                        <a:t>5,50%</a:t>
                      </a:r>
                    </a:p>
                  </a:txBody>
                  <a:tcPr/>
                </a:tc>
                <a:tc>
                  <a:txBody>
                    <a:bodyPr/>
                    <a:lstStyle/>
                    <a:p>
                      <a:pPr algn="ctr"/>
                      <a:r>
                        <a:rPr lang="pt-BR">
                          <a:effectLst/>
                        </a:rPr>
                        <a:t>3,50%</a:t>
                      </a:r>
                    </a:p>
                  </a:txBody>
                  <a:tcPr/>
                </a:tc>
                <a:tc>
                  <a:txBody>
                    <a:bodyPr/>
                    <a:lstStyle/>
                    <a:p>
                      <a:pPr algn="ctr"/>
                      <a:r>
                        <a:rPr lang="pt-BR">
                          <a:effectLst/>
                        </a:rPr>
                        <a:t>12,74%</a:t>
                      </a:r>
                    </a:p>
                  </a:txBody>
                  <a:tcPr/>
                </a:tc>
                <a:tc>
                  <a:txBody>
                    <a:bodyPr/>
                    <a:lstStyle/>
                    <a:p>
                      <a:pPr algn="ctr"/>
                      <a:r>
                        <a:rPr lang="pt-BR" dirty="0">
                          <a:effectLst/>
                        </a:rPr>
                        <a:t>2,76%</a:t>
                      </a:r>
                    </a:p>
                  </a:txBody>
                  <a:tcPr/>
                </a:tc>
                <a:tc>
                  <a:txBody>
                    <a:bodyPr/>
                    <a:lstStyle/>
                    <a:p>
                      <a:pPr algn="ctr"/>
                      <a:r>
                        <a:rPr lang="pt-BR">
                          <a:effectLst/>
                        </a:rPr>
                        <a:t>41,50%</a:t>
                      </a:r>
                    </a:p>
                  </a:txBody>
                  <a:tcPr/>
                </a:tc>
                <a:tc>
                  <a:txBody>
                    <a:bodyPr/>
                    <a:lstStyle/>
                    <a:p>
                      <a:pPr algn="ctr"/>
                      <a:r>
                        <a:rPr lang="pt-BR" dirty="0">
                          <a:solidFill>
                            <a:srgbClr val="FF0000"/>
                          </a:solidFill>
                          <a:effectLst/>
                        </a:rPr>
                        <a:t>34,00%</a:t>
                      </a:r>
                    </a:p>
                  </a:txBody>
                  <a:tcPr/>
                </a:tc>
                <a:extLst>
                  <a:ext uri="{0D108BD9-81ED-4DB2-BD59-A6C34878D82A}">
                    <a16:rowId xmlns:a16="http://schemas.microsoft.com/office/drawing/2014/main" val="1268265493"/>
                  </a:ext>
                </a:extLst>
              </a:tr>
              <a:tr h="494875">
                <a:tc>
                  <a:txBody>
                    <a:bodyPr/>
                    <a:lstStyle/>
                    <a:p>
                      <a:pPr algn="ctr"/>
                      <a:r>
                        <a:rPr lang="pt-BR">
                          <a:effectLst/>
                        </a:rPr>
                        <a:t>3a</a:t>
                      </a:r>
                    </a:p>
                  </a:txBody>
                  <a:tcPr/>
                </a:tc>
                <a:tc>
                  <a:txBody>
                    <a:bodyPr/>
                    <a:lstStyle/>
                    <a:p>
                      <a:pPr algn="ctr"/>
                      <a:r>
                        <a:rPr lang="pt-BR">
                          <a:effectLst/>
                        </a:rPr>
                        <a:t>5,50%</a:t>
                      </a:r>
                    </a:p>
                  </a:txBody>
                  <a:tcPr/>
                </a:tc>
                <a:tc>
                  <a:txBody>
                    <a:bodyPr/>
                    <a:lstStyle/>
                    <a:p>
                      <a:pPr algn="ctr"/>
                      <a:r>
                        <a:rPr lang="pt-BR">
                          <a:effectLst/>
                        </a:rPr>
                        <a:t>3,50%</a:t>
                      </a:r>
                    </a:p>
                  </a:txBody>
                  <a:tcPr/>
                </a:tc>
                <a:tc>
                  <a:txBody>
                    <a:bodyPr/>
                    <a:lstStyle/>
                    <a:p>
                      <a:pPr algn="ctr"/>
                      <a:r>
                        <a:rPr lang="pt-BR">
                          <a:effectLst/>
                        </a:rPr>
                        <a:t>12,74%</a:t>
                      </a:r>
                    </a:p>
                  </a:txBody>
                  <a:tcPr/>
                </a:tc>
                <a:tc>
                  <a:txBody>
                    <a:bodyPr/>
                    <a:lstStyle/>
                    <a:p>
                      <a:pPr algn="ctr"/>
                      <a:r>
                        <a:rPr lang="pt-BR" dirty="0">
                          <a:effectLst/>
                        </a:rPr>
                        <a:t>2,76%</a:t>
                      </a:r>
                    </a:p>
                  </a:txBody>
                  <a:tcPr/>
                </a:tc>
                <a:tc>
                  <a:txBody>
                    <a:bodyPr/>
                    <a:lstStyle/>
                    <a:p>
                      <a:pPr algn="ctr"/>
                      <a:r>
                        <a:rPr lang="pt-BR" dirty="0">
                          <a:effectLst/>
                        </a:rPr>
                        <a:t>42,00%</a:t>
                      </a:r>
                    </a:p>
                  </a:txBody>
                  <a:tcPr/>
                </a:tc>
                <a:tc>
                  <a:txBody>
                    <a:bodyPr/>
                    <a:lstStyle/>
                    <a:p>
                      <a:pPr algn="ctr"/>
                      <a:r>
                        <a:rPr lang="pt-BR" dirty="0">
                          <a:solidFill>
                            <a:srgbClr val="FF0000"/>
                          </a:solidFill>
                          <a:effectLst/>
                        </a:rPr>
                        <a:t>33,50%</a:t>
                      </a:r>
                    </a:p>
                  </a:txBody>
                  <a:tcPr/>
                </a:tc>
                <a:extLst>
                  <a:ext uri="{0D108BD9-81ED-4DB2-BD59-A6C34878D82A}">
                    <a16:rowId xmlns:a16="http://schemas.microsoft.com/office/drawing/2014/main" val="83873814"/>
                  </a:ext>
                </a:extLst>
              </a:tr>
              <a:tr h="494875">
                <a:tc>
                  <a:txBody>
                    <a:bodyPr/>
                    <a:lstStyle/>
                    <a:p>
                      <a:pPr algn="ctr"/>
                      <a:r>
                        <a:rPr lang="pt-BR">
                          <a:effectLst/>
                        </a:rPr>
                        <a:t>4a</a:t>
                      </a:r>
                    </a:p>
                  </a:txBody>
                  <a:tcPr/>
                </a:tc>
                <a:tc>
                  <a:txBody>
                    <a:bodyPr/>
                    <a:lstStyle/>
                    <a:p>
                      <a:pPr algn="ctr"/>
                      <a:r>
                        <a:rPr lang="pt-BR">
                          <a:effectLst/>
                        </a:rPr>
                        <a:t>5,50%</a:t>
                      </a:r>
                    </a:p>
                  </a:txBody>
                  <a:tcPr/>
                </a:tc>
                <a:tc>
                  <a:txBody>
                    <a:bodyPr/>
                    <a:lstStyle/>
                    <a:p>
                      <a:pPr algn="ctr"/>
                      <a:r>
                        <a:rPr lang="pt-BR">
                          <a:effectLst/>
                        </a:rPr>
                        <a:t>3,50%</a:t>
                      </a:r>
                    </a:p>
                  </a:txBody>
                  <a:tcPr/>
                </a:tc>
                <a:tc>
                  <a:txBody>
                    <a:bodyPr/>
                    <a:lstStyle/>
                    <a:p>
                      <a:pPr algn="ctr"/>
                      <a:r>
                        <a:rPr lang="pt-BR">
                          <a:effectLst/>
                        </a:rPr>
                        <a:t>12,74%</a:t>
                      </a:r>
                    </a:p>
                  </a:txBody>
                  <a:tcPr/>
                </a:tc>
                <a:tc>
                  <a:txBody>
                    <a:bodyPr/>
                    <a:lstStyle/>
                    <a:p>
                      <a:pPr algn="ctr"/>
                      <a:r>
                        <a:rPr lang="pt-BR">
                          <a:effectLst/>
                        </a:rPr>
                        <a:t>2,76%</a:t>
                      </a:r>
                    </a:p>
                  </a:txBody>
                  <a:tcPr/>
                </a:tc>
                <a:tc>
                  <a:txBody>
                    <a:bodyPr/>
                    <a:lstStyle/>
                    <a:p>
                      <a:pPr algn="ctr"/>
                      <a:r>
                        <a:rPr lang="pt-BR" dirty="0">
                          <a:effectLst/>
                        </a:rPr>
                        <a:t>42,00%</a:t>
                      </a:r>
                    </a:p>
                  </a:txBody>
                  <a:tcPr/>
                </a:tc>
                <a:tc>
                  <a:txBody>
                    <a:bodyPr/>
                    <a:lstStyle/>
                    <a:p>
                      <a:pPr algn="ctr"/>
                      <a:r>
                        <a:rPr lang="pt-BR" dirty="0">
                          <a:solidFill>
                            <a:srgbClr val="FF0000"/>
                          </a:solidFill>
                          <a:effectLst/>
                        </a:rPr>
                        <a:t>33,50%</a:t>
                      </a:r>
                    </a:p>
                  </a:txBody>
                  <a:tcPr/>
                </a:tc>
                <a:extLst>
                  <a:ext uri="{0D108BD9-81ED-4DB2-BD59-A6C34878D82A}">
                    <a16:rowId xmlns:a16="http://schemas.microsoft.com/office/drawing/2014/main" val="2339999080"/>
                  </a:ext>
                </a:extLst>
              </a:tr>
              <a:tr h="494875">
                <a:tc>
                  <a:txBody>
                    <a:bodyPr/>
                    <a:lstStyle/>
                    <a:p>
                      <a:pPr algn="ctr"/>
                      <a:r>
                        <a:rPr lang="pt-BR">
                          <a:effectLst/>
                        </a:rPr>
                        <a:t>5a</a:t>
                      </a:r>
                    </a:p>
                  </a:txBody>
                  <a:tcPr/>
                </a:tc>
                <a:tc>
                  <a:txBody>
                    <a:bodyPr/>
                    <a:lstStyle/>
                    <a:p>
                      <a:pPr algn="ctr"/>
                      <a:r>
                        <a:rPr lang="pt-BR" dirty="0">
                          <a:effectLst/>
                        </a:rPr>
                        <a:t>5,50%</a:t>
                      </a:r>
                    </a:p>
                  </a:txBody>
                  <a:tcPr/>
                </a:tc>
                <a:tc>
                  <a:txBody>
                    <a:bodyPr/>
                    <a:lstStyle/>
                    <a:p>
                      <a:pPr algn="ctr"/>
                      <a:r>
                        <a:rPr lang="pt-BR" dirty="0">
                          <a:effectLst/>
                        </a:rPr>
                        <a:t>3,50%</a:t>
                      </a:r>
                    </a:p>
                  </a:txBody>
                  <a:tcPr/>
                </a:tc>
                <a:tc>
                  <a:txBody>
                    <a:bodyPr/>
                    <a:lstStyle/>
                    <a:p>
                      <a:pPr algn="ctr"/>
                      <a:r>
                        <a:rPr lang="pt-BR" dirty="0">
                          <a:effectLst/>
                        </a:rPr>
                        <a:t>12,74%</a:t>
                      </a:r>
                    </a:p>
                  </a:txBody>
                  <a:tcPr/>
                </a:tc>
                <a:tc>
                  <a:txBody>
                    <a:bodyPr/>
                    <a:lstStyle/>
                    <a:p>
                      <a:pPr algn="ctr"/>
                      <a:r>
                        <a:rPr lang="pt-BR" dirty="0">
                          <a:effectLst/>
                        </a:rPr>
                        <a:t>2,76%</a:t>
                      </a:r>
                    </a:p>
                  </a:txBody>
                  <a:tcPr/>
                </a:tc>
                <a:tc>
                  <a:txBody>
                    <a:bodyPr/>
                    <a:lstStyle/>
                    <a:p>
                      <a:pPr algn="ctr"/>
                      <a:r>
                        <a:rPr lang="pt-BR" dirty="0">
                          <a:effectLst/>
                        </a:rPr>
                        <a:t>42,00%</a:t>
                      </a:r>
                    </a:p>
                  </a:txBody>
                  <a:tcPr/>
                </a:tc>
                <a:tc>
                  <a:txBody>
                    <a:bodyPr/>
                    <a:lstStyle/>
                    <a:p>
                      <a:pPr algn="ctr"/>
                      <a:r>
                        <a:rPr lang="pt-BR" dirty="0">
                          <a:solidFill>
                            <a:srgbClr val="FF0000"/>
                          </a:solidFill>
                          <a:effectLst/>
                        </a:rPr>
                        <a:t>33,50%</a:t>
                      </a:r>
                    </a:p>
                  </a:txBody>
                  <a:tcPr/>
                </a:tc>
                <a:extLst>
                  <a:ext uri="{0D108BD9-81ED-4DB2-BD59-A6C34878D82A}">
                    <a16:rowId xmlns:a16="http://schemas.microsoft.com/office/drawing/2014/main" val="3744111544"/>
                  </a:ext>
                </a:extLst>
              </a:tr>
              <a:tr h="494875">
                <a:tc>
                  <a:txBody>
                    <a:bodyPr/>
                    <a:lstStyle/>
                    <a:p>
                      <a:pPr algn="ctr"/>
                      <a:r>
                        <a:rPr lang="pt-BR">
                          <a:effectLst/>
                        </a:rPr>
                        <a:t>6a</a:t>
                      </a:r>
                    </a:p>
                  </a:txBody>
                  <a:tcPr/>
                </a:tc>
                <a:tc>
                  <a:txBody>
                    <a:bodyPr/>
                    <a:lstStyle/>
                    <a:p>
                      <a:pPr algn="ctr"/>
                      <a:r>
                        <a:rPr lang="pt-BR">
                          <a:effectLst/>
                        </a:rPr>
                        <a:t>13,50%</a:t>
                      </a:r>
                    </a:p>
                  </a:txBody>
                  <a:tcPr/>
                </a:tc>
                <a:tc>
                  <a:txBody>
                    <a:bodyPr/>
                    <a:lstStyle/>
                    <a:p>
                      <a:pPr algn="ctr"/>
                      <a:r>
                        <a:rPr lang="pt-BR">
                          <a:effectLst/>
                        </a:rPr>
                        <a:t>10,00%</a:t>
                      </a:r>
                    </a:p>
                  </a:txBody>
                  <a:tcPr/>
                </a:tc>
                <a:tc>
                  <a:txBody>
                    <a:bodyPr/>
                    <a:lstStyle/>
                    <a:p>
                      <a:pPr algn="ctr"/>
                      <a:r>
                        <a:rPr lang="pt-BR">
                          <a:effectLst/>
                        </a:rPr>
                        <a:t>28,27%</a:t>
                      </a:r>
                    </a:p>
                  </a:txBody>
                  <a:tcPr/>
                </a:tc>
                <a:tc>
                  <a:txBody>
                    <a:bodyPr/>
                    <a:lstStyle/>
                    <a:p>
                      <a:pPr algn="ctr"/>
                      <a:r>
                        <a:rPr lang="pt-BR" dirty="0">
                          <a:effectLst/>
                        </a:rPr>
                        <a:t>6,13%</a:t>
                      </a:r>
                    </a:p>
                  </a:txBody>
                  <a:tcPr/>
                </a:tc>
                <a:tc>
                  <a:txBody>
                    <a:bodyPr/>
                    <a:lstStyle/>
                    <a:p>
                      <a:pPr algn="ctr"/>
                      <a:r>
                        <a:rPr lang="pt-BR" dirty="0">
                          <a:effectLst/>
                        </a:rPr>
                        <a:t>42,10%</a:t>
                      </a:r>
                    </a:p>
                  </a:txBody>
                  <a:tcPr/>
                </a:tc>
                <a:tc>
                  <a:txBody>
                    <a:bodyPr/>
                    <a:lstStyle/>
                    <a:p>
                      <a:pPr algn="ctr"/>
                      <a:r>
                        <a:rPr lang="pt-BR" dirty="0">
                          <a:solidFill>
                            <a:srgbClr val="FF0000"/>
                          </a:solidFill>
                          <a:effectLst/>
                        </a:rPr>
                        <a:t>–</a:t>
                      </a:r>
                    </a:p>
                  </a:txBody>
                  <a:tcPr/>
                </a:tc>
                <a:extLst>
                  <a:ext uri="{0D108BD9-81ED-4DB2-BD59-A6C34878D82A}">
                    <a16:rowId xmlns:a16="http://schemas.microsoft.com/office/drawing/2014/main" val="1075726532"/>
                  </a:ext>
                </a:extLst>
              </a:tr>
            </a:tbl>
          </a:graphicData>
        </a:graphic>
      </p:graphicFrame>
      <p:sp>
        <p:nvSpPr>
          <p:cNvPr id="4" name="Espaço Reservado para Rodapé 3">
            <a:extLst>
              <a:ext uri="{FF2B5EF4-FFF2-40B4-BE49-F238E27FC236}">
                <a16:creationId xmlns:a16="http://schemas.microsoft.com/office/drawing/2014/main" id="{6262DCE3-E573-4E32-A1C5-E02C9AC80CBF}"/>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43D7421F-022D-40AE-B50D-4CC1B1C34CB8}"/>
              </a:ext>
            </a:extLst>
          </p:cNvPr>
          <p:cNvSpPr>
            <a:spLocks noGrp="1"/>
          </p:cNvSpPr>
          <p:nvPr>
            <p:ph type="sldNum" sz="quarter" idx="12"/>
          </p:nvPr>
        </p:nvSpPr>
        <p:spPr/>
        <p:txBody>
          <a:bodyPr/>
          <a:lstStyle/>
          <a:p>
            <a:fld id="{C72AAF03-7CB3-4FC0-B9BF-E32EDF02F5AA}" type="slidenum">
              <a:rPr lang="pt-BR" altLang="pt-BR" smtClean="0"/>
              <a:pPr/>
              <a:t>10</a:t>
            </a:fld>
            <a:endParaRPr lang="pt-BR" altLang="pt-BR"/>
          </a:p>
        </p:txBody>
      </p:sp>
    </p:spTree>
    <p:extLst>
      <p:ext uri="{BB962C8B-B14F-4D97-AF65-F5344CB8AC3E}">
        <p14:creationId xmlns:p14="http://schemas.microsoft.com/office/powerpoint/2010/main" val="1911450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B0D34C-ECA5-4A44-9F68-BFE286F3E221}"/>
              </a:ext>
            </a:extLst>
          </p:cNvPr>
          <p:cNvSpPr>
            <a:spLocks noGrp="1"/>
          </p:cNvSpPr>
          <p:nvPr>
            <p:ph type="title"/>
          </p:nvPr>
        </p:nvSpPr>
        <p:spPr/>
        <p:txBody>
          <a:bodyPr/>
          <a:lstStyle/>
          <a:p>
            <a:r>
              <a:rPr lang="pt-BR" dirty="0"/>
              <a:t>Anexo II – Indústrias 	</a:t>
            </a:r>
          </a:p>
        </p:txBody>
      </p:sp>
      <p:graphicFrame>
        <p:nvGraphicFramePr>
          <p:cNvPr id="6" name="Espaço Reservado para Conteúdo 5">
            <a:extLst>
              <a:ext uri="{FF2B5EF4-FFF2-40B4-BE49-F238E27FC236}">
                <a16:creationId xmlns:a16="http://schemas.microsoft.com/office/drawing/2014/main" id="{B15DFDE0-296F-412A-BA30-83164FDAAE91}"/>
              </a:ext>
            </a:extLst>
          </p:cNvPr>
          <p:cNvGraphicFramePr>
            <a:graphicFrameLocks noGrp="1"/>
          </p:cNvGraphicFramePr>
          <p:nvPr>
            <p:ph idx="1"/>
          </p:nvPr>
        </p:nvGraphicFramePr>
        <p:xfrm>
          <a:off x="1096963" y="1846263"/>
          <a:ext cx="10058400" cy="4031006"/>
        </p:xfrm>
        <a:graphic>
          <a:graphicData uri="http://schemas.openxmlformats.org/drawingml/2006/table">
            <a:tbl>
              <a:tblPr firstRow="1" bandRow="1">
                <a:tableStyleId>{5C22544A-7EE6-4342-B048-85BDC9FD1C3A}</a:tableStyleId>
              </a:tblPr>
              <a:tblGrid>
                <a:gridCol w="4444213">
                  <a:extLst>
                    <a:ext uri="{9D8B030D-6E8A-4147-A177-3AD203B41FA5}">
                      <a16:colId xmlns:a16="http://schemas.microsoft.com/office/drawing/2014/main" val="87150037"/>
                    </a:ext>
                  </a:extLst>
                </a:gridCol>
                <a:gridCol w="2776246">
                  <a:extLst>
                    <a:ext uri="{9D8B030D-6E8A-4147-A177-3AD203B41FA5}">
                      <a16:colId xmlns:a16="http://schemas.microsoft.com/office/drawing/2014/main" val="1039457212"/>
                    </a:ext>
                  </a:extLst>
                </a:gridCol>
                <a:gridCol w="2837941">
                  <a:extLst>
                    <a:ext uri="{9D8B030D-6E8A-4147-A177-3AD203B41FA5}">
                      <a16:colId xmlns:a16="http://schemas.microsoft.com/office/drawing/2014/main" val="1774087904"/>
                    </a:ext>
                  </a:extLst>
                </a:gridCol>
              </a:tblGrid>
              <a:tr h="575858">
                <a:tc>
                  <a:txBody>
                    <a:bodyPr/>
                    <a:lstStyle/>
                    <a:p>
                      <a:pPr algn="ctr" fontAlgn="ctr"/>
                      <a:r>
                        <a:rPr lang="pt-BR" sz="2000" b="1" i="0" u="none" strike="noStrike" dirty="0">
                          <a:solidFill>
                            <a:srgbClr val="4F5354"/>
                          </a:solidFill>
                          <a:effectLst/>
                          <a:latin typeface="Open Sans"/>
                        </a:rPr>
                        <a:t>Receita Bruta Total em 12 meses</a:t>
                      </a:r>
                    </a:p>
                  </a:txBody>
                  <a:tcPr marL="95250" marR="6350" marT="6350" marB="0" anchor="ctr"/>
                </a:tc>
                <a:tc>
                  <a:txBody>
                    <a:bodyPr/>
                    <a:lstStyle/>
                    <a:p>
                      <a:pPr algn="ctr" fontAlgn="ctr"/>
                      <a:r>
                        <a:rPr lang="pt-BR" sz="2000" b="1" i="0" u="none" strike="noStrike">
                          <a:solidFill>
                            <a:srgbClr val="4F5354"/>
                          </a:solidFill>
                          <a:effectLst/>
                          <a:latin typeface="Open Sans"/>
                        </a:rPr>
                        <a:t>Alíquota</a:t>
                      </a:r>
                    </a:p>
                  </a:txBody>
                  <a:tcPr marL="95250" marR="6350" marT="6350" marB="0" anchor="ctr"/>
                </a:tc>
                <a:tc>
                  <a:txBody>
                    <a:bodyPr/>
                    <a:lstStyle/>
                    <a:p>
                      <a:pPr algn="ctr" fontAlgn="ctr"/>
                      <a:r>
                        <a:rPr lang="pt-BR" sz="2000" b="1" i="0" u="none" strike="noStrike" dirty="0">
                          <a:solidFill>
                            <a:srgbClr val="4F5354"/>
                          </a:solidFill>
                          <a:effectLst/>
                          <a:latin typeface="Open Sans"/>
                        </a:rPr>
                        <a:t>Valor a Deduzir</a:t>
                      </a:r>
                    </a:p>
                  </a:txBody>
                  <a:tcPr marL="95250" marR="6350" marT="6350" marB="0" anchor="ctr"/>
                </a:tc>
                <a:extLst>
                  <a:ext uri="{0D108BD9-81ED-4DB2-BD59-A6C34878D82A}">
                    <a16:rowId xmlns:a16="http://schemas.microsoft.com/office/drawing/2014/main" val="132055017"/>
                  </a:ext>
                </a:extLst>
              </a:tr>
              <a:tr h="575858">
                <a:tc>
                  <a:txBody>
                    <a:bodyPr/>
                    <a:lstStyle/>
                    <a:p>
                      <a:pPr algn="ctr" fontAlgn="ctr"/>
                      <a:r>
                        <a:rPr lang="pt-BR" sz="2000" b="0" i="0" u="none" strike="noStrike" dirty="0">
                          <a:solidFill>
                            <a:srgbClr val="4F5354"/>
                          </a:solidFill>
                          <a:effectLst/>
                          <a:latin typeface="Open Sans"/>
                        </a:rPr>
                        <a:t>Até R$ 180.000,00</a:t>
                      </a:r>
                    </a:p>
                  </a:txBody>
                  <a:tcPr marL="95250" marR="6350" marT="6350" marB="0" anchor="ctr"/>
                </a:tc>
                <a:tc>
                  <a:txBody>
                    <a:bodyPr/>
                    <a:lstStyle/>
                    <a:p>
                      <a:pPr algn="ctr" fontAlgn="ctr"/>
                      <a:r>
                        <a:rPr lang="pt-BR" sz="2000" b="0" i="0" u="none" strike="noStrike" dirty="0">
                          <a:solidFill>
                            <a:srgbClr val="4F5354"/>
                          </a:solidFill>
                          <a:effectLst/>
                          <a:latin typeface="Open Sans"/>
                        </a:rPr>
                        <a:t>4,50%</a:t>
                      </a:r>
                    </a:p>
                  </a:txBody>
                  <a:tcPr marL="95250" marR="6350" marT="44450" marB="44450" anchor="ctr"/>
                </a:tc>
                <a:tc>
                  <a:txBody>
                    <a:bodyPr/>
                    <a:lstStyle/>
                    <a:p>
                      <a:pPr algn="ctr" fontAlgn="ctr"/>
                      <a:r>
                        <a:rPr lang="pt-BR" sz="2000" b="0" i="0" u="none" strike="noStrike">
                          <a:solidFill>
                            <a:srgbClr val="4F5354"/>
                          </a:solidFill>
                          <a:effectLst/>
                          <a:latin typeface="Open Sans"/>
                        </a:rPr>
                        <a:t>0</a:t>
                      </a:r>
                    </a:p>
                  </a:txBody>
                  <a:tcPr marL="95250" marR="6350" marT="6350" marB="0" anchor="ctr"/>
                </a:tc>
                <a:extLst>
                  <a:ext uri="{0D108BD9-81ED-4DB2-BD59-A6C34878D82A}">
                    <a16:rowId xmlns:a16="http://schemas.microsoft.com/office/drawing/2014/main" val="4183054893"/>
                  </a:ext>
                </a:extLst>
              </a:tr>
              <a:tr h="575858">
                <a:tc>
                  <a:txBody>
                    <a:bodyPr/>
                    <a:lstStyle/>
                    <a:p>
                      <a:pPr algn="ctr" fontAlgn="ctr"/>
                      <a:r>
                        <a:rPr lang="pt-BR" sz="2000" b="0" i="0" u="none" strike="noStrike" dirty="0">
                          <a:solidFill>
                            <a:srgbClr val="4F5354"/>
                          </a:solidFill>
                          <a:effectLst/>
                          <a:latin typeface="Open Sans"/>
                        </a:rPr>
                        <a:t>De 180.000,01 a 360.000,00</a:t>
                      </a:r>
                    </a:p>
                  </a:txBody>
                  <a:tcPr marL="95250" marR="6350" marT="6350" marB="0" anchor="ctr"/>
                </a:tc>
                <a:tc>
                  <a:txBody>
                    <a:bodyPr/>
                    <a:lstStyle/>
                    <a:p>
                      <a:pPr algn="ctr" fontAlgn="ctr"/>
                      <a:r>
                        <a:rPr lang="pt-BR" sz="2000" b="0" i="0" u="none" strike="noStrike" dirty="0">
                          <a:solidFill>
                            <a:srgbClr val="4F5354"/>
                          </a:solidFill>
                          <a:effectLst/>
                          <a:latin typeface="Open Sans"/>
                        </a:rPr>
                        <a:t>7,80%</a:t>
                      </a:r>
                    </a:p>
                  </a:txBody>
                  <a:tcPr marL="95250" marR="6350" marT="44450" marB="44450" anchor="ctr"/>
                </a:tc>
                <a:tc>
                  <a:txBody>
                    <a:bodyPr/>
                    <a:lstStyle/>
                    <a:p>
                      <a:pPr algn="ctr" fontAlgn="ctr"/>
                      <a:r>
                        <a:rPr lang="pt-BR" sz="2000" b="0" i="0" u="none" strike="noStrike">
                          <a:solidFill>
                            <a:srgbClr val="4F5354"/>
                          </a:solidFill>
                          <a:effectLst/>
                          <a:latin typeface="Open Sans"/>
                        </a:rPr>
                        <a:t>R$5.940,00</a:t>
                      </a:r>
                    </a:p>
                  </a:txBody>
                  <a:tcPr marL="95250" marR="6350" marT="6350" marB="0" anchor="ctr"/>
                </a:tc>
                <a:extLst>
                  <a:ext uri="{0D108BD9-81ED-4DB2-BD59-A6C34878D82A}">
                    <a16:rowId xmlns:a16="http://schemas.microsoft.com/office/drawing/2014/main" val="1522856962"/>
                  </a:ext>
                </a:extLst>
              </a:tr>
              <a:tr h="575858">
                <a:tc>
                  <a:txBody>
                    <a:bodyPr/>
                    <a:lstStyle/>
                    <a:p>
                      <a:pPr algn="ctr" fontAlgn="ctr"/>
                      <a:r>
                        <a:rPr lang="pt-BR" sz="2000" b="0" i="0" u="none" strike="noStrike">
                          <a:solidFill>
                            <a:srgbClr val="4F5354"/>
                          </a:solidFill>
                          <a:effectLst/>
                          <a:latin typeface="Open Sans"/>
                        </a:rPr>
                        <a:t>De 360.000,01 a 720.000,00</a:t>
                      </a:r>
                    </a:p>
                  </a:txBody>
                  <a:tcPr marL="95250" marR="6350" marT="6350" marB="0" anchor="ctr"/>
                </a:tc>
                <a:tc>
                  <a:txBody>
                    <a:bodyPr/>
                    <a:lstStyle/>
                    <a:p>
                      <a:pPr algn="ctr" fontAlgn="ctr"/>
                      <a:r>
                        <a:rPr lang="pt-BR" sz="2000" b="0" i="0" u="none" strike="noStrike" dirty="0">
                          <a:solidFill>
                            <a:srgbClr val="4F5354"/>
                          </a:solidFill>
                          <a:effectLst/>
                          <a:latin typeface="Open Sans"/>
                        </a:rPr>
                        <a:t>10%</a:t>
                      </a:r>
                    </a:p>
                  </a:txBody>
                  <a:tcPr marL="95250" marR="6350" marT="44450" marB="44450" anchor="ctr"/>
                </a:tc>
                <a:tc>
                  <a:txBody>
                    <a:bodyPr/>
                    <a:lstStyle/>
                    <a:p>
                      <a:pPr algn="ctr" fontAlgn="ctr"/>
                      <a:r>
                        <a:rPr lang="pt-BR" sz="2000" b="0" i="0" u="none" strike="noStrike">
                          <a:solidFill>
                            <a:srgbClr val="4F5354"/>
                          </a:solidFill>
                          <a:effectLst/>
                          <a:latin typeface="Open Sans"/>
                        </a:rPr>
                        <a:t>R$13.860,00</a:t>
                      </a:r>
                    </a:p>
                  </a:txBody>
                  <a:tcPr marL="95250" marR="6350" marT="6350" marB="0" anchor="ctr"/>
                </a:tc>
                <a:extLst>
                  <a:ext uri="{0D108BD9-81ED-4DB2-BD59-A6C34878D82A}">
                    <a16:rowId xmlns:a16="http://schemas.microsoft.com/office/drawing/2014/main" val="3547354515"/>
                  </a:ext>
                </a:extLst>
              </a:tr>
              <a:tr h="575858">
                <a:tc>
                  <a:txBody>
                    <a:bodyPr/>
                    <a:lstStyle/>
                    <a:p>
                      <a:pPr algn="ctr" fontAlgn="ctr"/>
                      <a:r>
                        <a:rPr lang="pt-BR" sz="2000" b="0" i="0" u="none" strike="noStrike">
                          <a:solidFill>
                            <a:srgbClr val="4F5354"/>
                          </a:solidFill>
                          <a:effectLst/>
                          <a:latin typeface="Open Sans"/>
                        </a:rPr>
                        <a:t>De 720.000,01 a 1.800.000,00</a:t>
                      </a:r>
                    </a:p>
                  </a:txBody>
                  <a:tcPr marL="95250" marR="6350" marT="6350" marB="0" anchor="ctr"/>
                </a:tc>
                <a:tc>
                  <a:txBody>
                    <a:bodyPr/>
                    <a:lstStyle/>
                    <a:p>
                      <a:pPr algn="ctr" fontAlgn="ctr"/>
                      <a:r>
                        <a:rPr lang="pt-BR" sz="2000" b="0" i="0" u="none" strike="noStrike" dirty="0">
                          <a:solidFill>
                            <a:srgbClr val="4F5354"/>
                          </a:solidFill>
                          <a:effectLst/>
                          <a:latin typeface="Open Sans"/>
                        </a:rPr>
                        <a:t>11,20%</a:t>
                      </a:r>
                    </a:p>
                  </a:txBody>
                  <a:tcPr marL="95250" marR="6350" marT="44450" marB="44450" anchor="ctr"/>
                </a:tc>
                <a:tc>
                  <a:txBody>
                    <a:bodyPr/>
                    <a:lstStyle/>
                    <a:p>
                      <a:pPr algn="ctr" fontAlgn="ctr"/>
                      <a:r>
                        <a:rPr lang="pt-BR" sz="2000" b="0" i="0" u="none" strike="noStrike" dirty="0">
                          <a:solidFill>
                            <a:srgbClr val="4F5354"/>
                          </a:solidFill>
                          <a:effectLst/>
                          <a:latin typeface="Open Sans"/>
                        </a:rPr>
                        <a:t>R$22.500,00</a:t>
                      </a:r>
                    </a:p>
                  </a:txBody>
                  <a:tcPr marL="95250" marR="6350" marT="6350" marB="0" anchor="ctr"/>
                </a:tc>
                <a:extLst>
                  <a:ext uri="{0D108BD9-81ED-4DB2-BD59-A6C34878D82A}">
                    <a16:rowId xmlns:a16="http://schemas.microsoft.com/office/drawing/2014/main" val="2605892598"/>
                  </a:ext>
                </a:extLst>
              </a:tr>
              <a:tr h="575858">
                <a:tc>
                  <a:txBody>
                    <a:bodyPr/>
                    <a:lstStyle/>
                    <a:p>
                      <a:pPr algn="ctr" fontAlgn="ctr"/>
                      <a:r>
                        <a:rPr lang="pt-BR" sz="2000" b="0" i="0" u="none" strike="noStrike">
                          <a:solidFill>
                            <a:srgbClr val="4F5354"/>
                          </a:solidFill>
                          <a:effectLst/>
                          <a:latin typeface="Open Sans"/>
                        </a:rPr>
                        <a:t>De 1.800.000,01 a 3.600.000,00</a:t>
                      </a:r>
                    </a:p>
                  </a:txBody>
                  <a:tcPr marL="95250" marR="6350" marT="6350" marB="0" anchor="ctr"/>
                </a:tc>
                <a:tc>
                  <a:txBody>
                    <a:bodyPr/>
                    <a:lstStyle/>
                    <a:p>
                      <a:pPr algn="ctr" fontAlgn="ctr"/>
                      <a:r>
                        <a:rPr lang="pt-BR" sz="2000" b="0" i="0" u="none" strike="noStrike">
                          <a:solidFill>
                            <a:srgbClr val="4F5354"/>
                          </a:solidFill>
                          <a:effectLst/>
                          <a:latin typeface="Open Sans"/>
                        </a:rPr>
                        <a:t>14,70%</a:t>
                      </a:r>
                    </a:p>
                  </a:txBody>
                  <a:tcPr marL="95250" marR="6350" marT="44450" marB="44450" anchor="ctr"/>
                </a:tc>
                <a:tc>
                  <a:txBody>
                    <a:bodyPr/>
                    <a:lstStyle/>
                    <a:p>
                      <a:pPr algn="ctr" fontAlgn="ctr"/>
                      <a:r>
                        <a:rPr lang="pt-BR" sz="2000" b="0" i="0" u="none" strike="noStrike" dirty="0">
                          <a:solidFill>
                            <a:srgbClr val="4F5354"/>
                          </a:solidFill>
                          <a:effectLst/>
                          <a:latin typeface="Open Sans"/>
                        </a:rPr>
                        <a:t>R$85.500,00</a:t>
                      </a:r>
                    </a:p>
                  </a:txBody>
                  <a:tcPr marL="95250" marR="6350" marT="6350" marB="0" anchor="ctr"/>
                </a:tc>
                <a:extLst>
                  <a:ext uri="{0D108BD9-81ED-4DB2-BD59-A6C34878D82A}">
                    <a16:rowId xmlns:a16="http://schemas.microsoft.com/office/drawing/2014/main" val="1626316728"/>
                  </a:ext>
                </a:extLst>
              </a:tr>
              <a:tr h="575858">
                <a:tc>
                  <a:txBody>
                    <a:bodyPr/>
                    <a:lstStyle/>
                    <a:p>
                      <a:pPr algn="ctr" fontAlgn="ctr"/>
                      <a:r>
                        <a:rPr lang="pt-BR" sz="2000" b="0" i="0" u="none" strike="noStrike">
                          <a:solidFill>
                            <a:srgbClr val="4F5354"/>
                          </a:solidFill>
                          <a:effectLst/>
                          <a:latin typeface="Open Sans"/>
                        </a:rPr>
                        <a:t>De 3.600.000,01 a 4.800.000,00</a:t>
                      </a:r>
                    </a:p>
                  </a:txBody>
                  <a:tcPr marL="95250" marR="6350" marT="6350" marB="0" anchor="ctr"/>
                </a:tc>
                <a:tc>
                  <a:txBody>
                    <a:bodyPr/>
                    <a:lstStyle/>
                    <a:p>
                      <a:pPr algn="ctr" fontAlgn="ctr"/>
                      <a:r>
                        <a:rPr lang="pt-BR" sz="2000" b="0" i="0" u="none" strike="noStrike">
                          <a:solidFill>
                            <a:srgbClr val="4F5354"/>
                          </a:solidFill>
                          <a:effectLst/>
                          <a:latin typeface="Open Sans"/>
                        </a:rPr>
                        <a:t>30%</a:t>
                      </a:r>
                    </a:p>
                  </a:txBody>
                  <a:tcPr marL="95250" marR="6350" marT="6350" marB="0" anchor="ctr"/>
                </a:tc>
                <a:tc>
                  <a:txBody>
                    <a:bodyPr/>
                    <a:lstStyle/>
                    <a:p>
                      <a:pPr algn="ctr" fontAlgn="ctr"/>
                      <a:r>
                        <a:rPr lang="pt-BR" sz="2000" b="0" i="0" u="none" strike="noStrike" dirty="0">
                          <a:solidFill>
                            <a:srgbClr val="4F5354"/>
                          </a:solidFill>
                          <a:effectLst/>
                          <a:latin typeface="Open Sans"/>
                        </a:rPr>
                        <a:t>R$720.000,00</a:t>
                      </a:r>
                    </a:p>
                  </a:txBody>
                  <a:tcPr marL="95250" marR="6350" marT="6350" marB="0" anchor="ctr"/>
                </a:tc>
                <a:extLst>
                  <a:ext uri="{0D108BD9-81ED-4DB2-BD59-A6C34878D82A}">
                    <a16:rowId xmlns:a16="http://schemas.microsoft.com/office/drawing/2014/main" val="1120849881"/>
                  </a:ext>
                </a:extLst>
              </a:tr>
            </a:tbl>
          </a:graphicData>
        </a:graphic>
      </p:graphicFrame>
      <p:sp>
        <p:nvSpPr>
          <p:cNvPr id="5" name="Espaço Reservado para Número de Slide 4">
            <a:extLst>
              <a:ext uri="{FF2B5EF4-FFF2-40B4-BE49-F238E27FC236}">
                <a16:creationId xmlns:a16="http://schemas.microsoft.com/office/drawing/2014/main" id="{E0C81BEE-0054-41B9-BF2F-5E12055707FB}"/>
              </a:ext>
            </a:extLst>
          </p:cNvPr>
          <p:cNvSpPr>
            <a:spLocks noGrp="1"/>
          </p:cNvSpPr>
          <p:nvPr>
            <p:ph type="sldNum" sz="quarter" idx="12"/>
          </p:nvPr>
        </p:nvSpPr>
        <p:spPr/>
        <p:txBody>
          <a:bodyPr/>
          <a:lstStyle/>
          <a:p>
            <a:fld id="{C72AAF03-7CB3-4FC0-B9BF-E32EDF02F5AA}" type="slidenum">
              <a:rPr lang="pt-BR" altLang="pt-BR" smtClean="0"/>
              <a:pPr/>
              <a:t>11</a:t>
            </a:fld>
            <a:endParaRPr lang="pt-BR" altLang="pt-BR"/>
          </a:p>
        </p:txBody>
      </p:sp>
    </p:spTree>
    <p:extLst>
      <p:ext uri="{BB962C8B-B14F-4D97-AF65-F5344CB8AC3E}">
        <p14:creationId xmlns:p14="http://schemas.microsoft.com/office/powerpoint/2010/main" val="3160445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2F714-FD89-46A6-B142-27DC707AC34F}"/>
              </a:ext>
            </a:extLst>
          </p:cNvPr>
          <p:cNvSpPr>
            <a:spLocks noGrp="1"/>
          </p:cNvSpPr>
          <p:nvPr>
            <p:ph type="title"/>
          </p:nvPr>
        </p:nvSpPr>
        <p:spPr/>
        <p:txBody>
          <a:bodyPr/>
          <a:lstStyle/>
          <a:p>
            <a:r>
              <a:rPr lang="pt-BR" dirty="0"/>
              <a:t>Anexo II – Indústria (</a:t>
            </a:r>
            <a:r>
              <a:rPr lang="pt-BR" b="1" dirty="0"/>
              <a:t>Repartição)</a:t>
            </a:r>
            <a:endParaRPr lang="pt-BR" dirty="0"/>
          </a:p>
        </p:txBody>
      </p:sp>
      <p:graphicFrame>
        <p:nvGraphicFramePr>
          <p:cNvPr id="6" name="Espaço Reservado para Conteúdo 5">
            <a:extLst>
              <a:ext uri="{FF2B5EF4-FFF2-40B4-BE49-F238E27FC236}">
                <a16:creationId xmlns:a16="http://schemas.microsoft.com/office/drawing/2014/main" id="{5B696AAA-E95D-4F3F-94A5-12B3306434BE}"/>
              </a:ext>
            </a:extLst>
          </p:cNvPr>
          <p:cNvGraphicFramePr>
            <a:graphicFrameLocks noGrp="1"/>
          </p:cNvGraphicFramePr>
          <p:nvPr>
            <p:ph idx="1"/>
            <p:extLst>
              <p:ext uri="{D42A27DB-BD31-4B8C-83A1-F6EECF244321}">
                <p14:modId xmlns:p14="http://schemas.microsoft.com/office/powerpoint/2010/main" val="1981245788"/>
              </p:ext>
            </p:extLst>
          </p:nvPr>
        </p:nvGraphicFramePr>
        <p:xfrm>
          <a:off x="1096956" y="1846262"/>
          <a:ext cx="9751572" cy="3829885"/>
        </p:xfrm>
        <a:graphic>
          <a:graphicData uri="http://schemas.openxmlformats.org/drawingml/2006/table">
            <a:tbl>
              <a:tblPr firstRow="1" bandRow="1">
                <a:tableStyleId>{B301B821-A1FF-4177-AEE7-76D212191A09}</a:tableStyleId>
              </a:tblPr>
              <a:tblGrid>
                <a:gridCol w="1398644">
                  <a:extLst>
                    <a:ext uri="{9D8B030D-6E8A-4147-A177-3AD203B41FA5}">
                      <a16:colId xmlns:a16="http://schemas.microsoft.com/office/drawing/2014/main" val="3129017325"/>
                    </a:ext>
                  </a:extLst>
                </a:gridCol>
                <a:gridCol w="1813421">
                  <a:extLst>
                    <a:ext uri="{9D8B030D-6E8A-4147-A177-3AD203B41FA5}">
                      <a16:colId xmlns:a16="http://schemas.microsoft.com/office/drawing/2014/main" val="1226463760"/>
                    </a:ext>
                  </a:extLst>
                </a:gridCol>
                <a:gridCol w="1036730">
                  <a:extLst>
                    <a:ext uri="{9D8B030D-6E8A-4147-A177-3AD203B41FA5}">
                      <a16:colId xmlns:a16="http://schemas.microsoft.com/office/drawing/2014/main" val="1252541145"/>
                    </a:ext>
                  </a:extLst>
                </a:gridCol>
                <a:gridCol w="1186240">
                  <a:extLst>
                    <a:ext uri="{9D8B030D-6E8A-4147-A177-3AD203B41FA5}">
                      <a16:colId xmlns:a16="http://schemas.microsoft.com/office/drawing/2014/main" val="2873817460"/>
                    </a:ext>
                  </a:extLst>
                </a:gridCol>
                <a:gridCol w="1181735">
                  <a:extLst>
                    <a:ext uri="{9D8B030D-6E8A-4147-A177-3AD203B41FA5}">
                      <a16:colId xmlns:a16="http://schemas.microsoft.com/office/drawing/2014/main" val="638309350"/>
                    </a:ext>
                  </a:extLst>
                </a:gridCol>
                <a:gridCol w="1261936">
                  <a:extLst>
                    <a:ext uri="{9D8B030D-6E8A-4147-A177-3AD203B41FA5}">
                      <a16:colId xmlns:a16="http://schemas.microsoft.com/office/drawing/2014/main" val="752118701"/>
                    </a:ext>
                  </a:extLst>
                </a:gridCol>
                <a:gridCol w="919480">
                  <a:extLst>
                    <a:ext uri="{9D8B030D-6E8A-4147-A177-3AD203B41FA5}">
                      <a16:colId xmlns:a16="http://schemas.microsoft.com/office/drawing/2014/main" val="3395275261"/>
                    </a:ext>
                  </a:extLst>
                </a:gridCol>
                <a:gridCol w="953386">
                  <a:extLst>
                    <a:ext uri="{9D8B030D-6E8A-4147-A177-3AD203B41FA5}">
                      <a16:colId xmlns:a16="http://schemas.microsoft.com/office/drawing/2014/main" val="2830752975"/>
                    </a:ext>
                  </a:extLst>
                </a:gridCol>
              </a:tblGrid>
              <a:tr h="358602">
                <a:tc>
                  <a:txBody>
                    <a:bodyPr/>
                    <a:lstStyle/>
                    <a:p>
                      <a:pPr algn="ctr"/>
                      <a:r>
                        <a:rPr lang="pt-BR" dirty="0">
                          <a:effectLst/>
                        </a:rPr>
                        <a:t>Faixas</a:t>
                      </a:r>
                    </a:p>
                  </a:txBody>
                  <a:tcPr/>
                </a:tc>
                <a:tc gridSpan="7">
                  <a:txBody>
                    <a:bodyPr/>
                    <a:lstStyle/>
                    <a:p>
                      <a:pPr algn="ctr"/>
                      <a:r>
                        <a:rPr lang="pt-BR" dirty="0">
                          <a:effectLst/>
                        </a:rPr>
                        <a:t>Percentual de Repartição dos Tributos</a:t>
                      </a: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902819019"/>
                  </a:ext>
                </a:extLst>
              </a:tr>
              <a:tr h="494875">
                <a:tc>
                  <a:txBody>
                    <a:bodyPr/>
                    <a:lstStyle/>
                    <a:p>
                      <a:pPr marL="0" algn="ctr" defTabSz="914400" rtl="0" eaLnBrk="1" latinLnBrk="0" hangingPunct="1"/>
                      <a:r>
                        <a:rPr lang="pt-BR" sz="1800" kern="1200" dirty="0">
                          <a:effectLst/>
                        </a:rPr>
                        <a:t> </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IRPJ</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CSLL</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Cofins</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PIS/Pasep</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CPP</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solidFill>
                            <a:srgbClr val="FF0000"/>
                          </a:solidFill>
                          <a:effectLst/>
                        </a:rPr>
                        <a:t>IPI</a:t>
                      </a:r>
                      <a:endParaRPr lang="pt-BR" sz="1800" kern="1200" dirty="0">
                        <a:solidFill>
                          <a:srgbClr val="FF0000"/>
                        </a:solidFill>
                        <a:effectLst/>
                        <a:latin typeface="+mn-lt"/>
                        <a:ea typeface="+mn-ea"/>
                        <a:cs typeface="+mn-cs"/>
                      </a:endParaRPr>
                    </a:p>
                  </a:txBody>
                  <a:tcPr/>
                </a:tc>
                <a:tc>
                  <a:txBody>
                    <a:bodyPr/>
                    <a:lstStyle/>
                    <a:p>
                      <a:pPr marL="0" algn="ctr" defTabSz="914400" rtl="0" eaLnBrk="1" latinLnBrk="0" hangingPunct="1"/>
                      <a:r>
                        <a:rPr lang="pt-BR" sz="1800" kern="1200" dirty="0" smtClean="0">
                          <a:solidFill>
                            <a:srgbClr val="FF0000"/>
                          </a:solidFill>
                          <a:effectLst/>
                        </a:rPr>
                        <a:t>ICMS</a:t>
                      </a:r>
                      <a:endParaRPr lang="pt-BR" sz="1800" kern="1200" dirty="0">
                        <a:solidFill>
                          <a:srgbClr val="FF0000"/>
                        </a:solidFill>
                        <a:effectLst/>
                        <a:latin typeface="+mn-lt"/>
                        <a:ea typeface="+mn-ea"/>
                        <a:cs typeface="+mn-cs"/>
                      </a:endParaRPr>
                    </a:p>
                  </a:txBody>
                  <a:tcPr/>
                </a:tc>
                <a:extLst>
                  <a:ext uri="{0D108BD9-81ED-4DB2-BD59-A6C34878D82A}">
                    <a16:rowId xmlns:a16="http://schemas.microsoft.com/office/drawing/2014/main" val="2567555818"/>
                  </a:ext>
                </a:extLst>
              </a:tr>
              <a:tr h="494875">
                <a:tc>
                  <a:txBody>
                    <a:bodyPr/>
                    <a:lstStyle/>
                    <a:p>
                      <a:pPr marL="0" algn="ctr" defTabSz="914400" rtl="0" eaLnBrk="1" latinLnBrk="0" hangingPunct="1"/>
                      <a:r>
                        <a:rPr lang="pt-BR" sz="1800" kern="1200">
                          <a:effectLst/>
                        </a:rPr>
                        <a:t>1a</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5,50%</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11,51%</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2,49%</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37,50%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solidFill>
                            <a:srgbClr val="FF0000"/>
                          </a:solidFill>
                          <a:effectLst/>
                        </a:rPr>
                        <a:t>7,50%</a:t>
                      </a:r>
                      <a:endParaRPr lang="pt-BR" sz="1800" kern="1200" dirty="0">
                        <a:solidFill>
                          <a:srgbClr val="FF0000"/>
                        </a:solidFill>
                        <a:effectLst/>
                        <a:latin typeface="+mn-lt"/>
                        <a:ea typeface="+mn-ea"/>
                        <a:cs typeface="+mn-cs"/>
                      </a:endParaRPr>
                    </a:p>
                  </a:txBody>
                  <a:tcPr/>
                </a:tc>
                <a:tc>
                  <a:txBody>
                    <a:bodyPr/>
                    <a:lstStyle/>
                    <a:p>
                      <a:pPr marL="0" algn="ctr" defTabSz="914400" rtl="0" eaLnBrk="1" latinLnBrk="0" hangingPunct="1"/>
                      <a:r>
                        <a:rPr lang="pt-BR" sz="1800" kern="1200" smtClean="0">
                          <a:solidFill>
                            <a:srgbClr val="FF0000"/>
                          </a:solidFill>
                          <a:effectLst/>
                        </a:rPr>
                        <a:t>32,00%</a:t>
                      </a:r>
                      <a:endParaRPr lang="pt-BR" sz="1800" kern="1200" dirty="0">
                        <a:solidFill>
                          <a:srgbClr val="FF0000"/>
                        </a:solidFill>
                        <a:effectLst/>
                        <a:latin typeface="+mn-lt"/>
                        <a:ea typeface="+mn-ea"/>
                        <a:cs typeface="+mn-cs"/>
                      </a:endParaRPr>
                    </a:p>
                  </a:txBody>
                  <a:tcPr/>
                </a:tc>
                <a:extLst>
                  <a:ext uri="{0D108BD9-81ED-4DB2-BD59-A6C34878D82A}">
                    <a16:rowId xmlns:a16="http://schemas.microsoft.com/office/drawing/2014/main" val="2172399794"/>
                  </a:ext>
                </a:extLst>
              </a:tr>
              <a:tr h="494875">
                <a:tc>
                  <a:txBody>
                    <a:bodyPr/>
                    <a:lstStyle/>
                    <a:p>
                      <a:pPr marL="0" algn="ctr" defTabSz="914400" rtl="0" eaLnBrk="1" latinLnBrk="0" hangingPunct="1"/>
                      <a:r>
                        <a:rPr lang="pt-BR" sz="1800" kern="1200">
                          <a:effectLst/>
                        </a:rPr>
                        <a:t>2a</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5,50%</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11,51%</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2,49%</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37,50%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solidFill>
                            <a:srgbClr val="FF0000"/>
                          </a:solidFill>
                          <a:effectLst/>
                        </a:rPr>
                        <a:t>7,50%</a:t>
                      </a:r>
                      <a:endParaRPr lang="pt-BR" sz="1800" kern="1200" dirty="0">
                        <a:solidFill>
                          <a:srgbClr val="FF0000"/>
                        </a:solidFill>
                        <a:effectLst/>
                        <a:latin typeface="+mn-lt"/>
                        <a:ea typeface="+mn-ea"/>
                        <a:cs typeface="+mn-cs"/>
                      </a:endParaRPr>
                    </a:p>
                  </a:txBody>
                  <a:tcPr/>
                </a:tc>
                <a:tc>
                  <a:txBody>
                    <a:bodyPr/>
                    <a:lstStyle/>
                    <a:p>
                      <a:pPr marL="0" algn="ctr" defTabSz="914400" rtl="0" eaLnBrk="1" latinLnBrk="0" hangingPunct="1"/>
                      <a:r>
                        <a:rPr lang="pt-BR" sz="1800" kern="1200" dirty="0" smtClean="0">
                          <a:solidFill>
                            <a:srgbClr val="FF0000"/>
                          </a:solidFill>
                          <a:effectLst/>
                        </a:rPr>
                        <a:t>32,00%</a:t>
                      </a:r>
                      <a:endParaRPr lang="pt-BR" sz="1800" kern="1200" dirty="0">
                        <a:solidFill>
                          <a:srgbClr val="FF0000"/>
                        </a:solidFill>
                        <a:effectLst/>
                        <a:latin typeface="+mn-lt"/>
                        <a:ea typeface="+mn-ea"/>
                        <a:cs typeface="+mn-cs"/>
                      </a:endParaRPr>
                    </a:p>
                  </a:txBody>
                  <a:tcPr/>
                </a:tc>
                <a:extLst>
                  <a:ext uri="{0D108BD9-81ED-4DB2-BD59-A6C34878D82A}">
                    <a16:rowId xmlns:a16="http://schemas.microsoft.com/office/drawing/2014/main" val="1268265493"/>
                  </a:ext>
                </a:extLst>
              </a:tr>
              <a:tr h="494875">
                <a:tc>
                  <a:txBody>
                    <a:bodyPr/>
                    <a:lstStyle/>
                    <a:p>
                      <a:pPr marL="0" algn="ctr" defTabSz="914400" rtl="0" eaLnBrk="1" latinLnBrk="0" hangingPunct="1"/>
                      <a:r>
                        <a:rPr lang="pt-BR" sz="1800" kern="1200">
                          <a:effectLst/>
                        </a:rPr>
                        <a:t>3a</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5,50%</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11,51%</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2,49%</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37,50%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solidFill>
                            <a:srgbClr val="FF0000"/>
                          </a:solidFill>
                          <a:effectLst/>
                        </a:rPr>
                        <a:t>7,50%</a:t>
                      </a:r>
                      <a:endParaRPr lang="pt-BR" sz="1800" kern="1200" dirty="0">
                        <a:solidFill>
                          <a:srgbClr val="FF0000"/>
                        </a:solidFill>
                        <a:effectLst/>
                        <a:latin typeface="+mn-lt"/>
                        <a:ea typeface="+mn-ea"/>
                        <a:cs typeface="+mn-cs"/>
                      </a:endParaRPr>
                    </a:p>
                  </a:txBody>
                  <a:tcPr/>
                </a:tc>
                <a:tc>
                  <a:txBody>
                    <a:bodyPr/>
                    <a:lstStyle/>
                    <a:p>
                      <a:pPr marL="0" algn="ctr" defTabSz="914400" rtl="0" eaLnBrk="1" latinLnBrk="0" hangingPunct="1"/>
                      <a:r>
                        <a:rPr lang="pt-BR" sz="1800" kern="1200" dirty="0" smtClean="0">
                          <a:solidFill>
                            <a:srgbClr val="FF0000"/>
                          </a:solidFill>
                          <a:effectLst/>
                        </a:rPr>
                        <a:t>32,00%</a:t>
                      </a:r>
                      <a:endParaRPr lang="pt-BR" sz="1800" kern="1200" dirty="0">
                        <a:solidFill>
                          <a:srgbClr val="FF0000"/>
                        </a:solidFill>
                        <a:effectLst/>
                        <a:latin typeface="+mn-lt"/>
                        <a:ea typeface="+mn-ea"/>
                        <a:cs typeface="+mn-cs"/>
                      </a:endParaRPr>
                    </a:p>
                  </a:txBody>
                  <a:tcPr/>
                </a:tc>
                <a:extLst>
                  <a:ext uri="{0D108BD9-81ED-4DB2-BD59-A6C34878D82A}">
                    <a16:rowId xmlns:a16="http://schemas.microsoft.com/office/drawing/2014/main" val="83873814"/>
                  </a:ext>
                </a:extLst>
              </a:tr>
              <a:tr h="494875">
                <a:tc>
                  <a:txBody>
                    <a:bodyPr/>
                    <a:lstStyle/>
                    <a:p>
                      <a:pPr marL="0" algn="ctr" defTabSz="914400" rtl="0" eaLnBrk="1" latinLnBrk="0" hangingPunct="1"/>
                      <a:r>
                        <a:rPr lang="pt-BR" sz="1800" kern="1200">
                          <a:effectLst/>
                        </a:rPr>
                        <a:t>4a</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5,50%</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11,51%</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2,49%</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37,50%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solidFill>
                            <a:srgbClr val="FF0000"/>
                          </a:solidFill>
                          <a:effectLst/>
                        </a:rPr>
                        <a:t>7,50%</a:t>
                      </a:r>
                      <a:endParaRPr lang="pt-BR" sz="1800" kern="1200" dirty="0">
                        <a:solidFill>
                          <a:srgbClr val="FF0000"/>
                        </a:solidFill>
                        <a:effectLst/>
                        <a:latin typeface="+mn-lt"/>
                        <a:ea typeface="+mn-ea"/>
                        <a:cs typeface="+mn-cs"/>
                      </a:endParaRPr>
                    </a:p>
                  </a:txBody>
                  <a:tcPr/>
                </a:tc>
                <a:tc>
                  <a:txBody>
                    <a:bodyPr/>
                    <a:lstStyle/>
                    <a:p>
                      <a:pPr marL="0" algn="ctr" defTabSz="914400" rtl="0" eaLnBrk="1" latinLnBrk="0" hangingPunct="1"/>
                      <a:r>
                        <a:rPr lang="pt-BR" sz="1800" kern="1200" dirty="0" smtClean="0">
                          <a:solidFill>
                            <a:srgbClr val="FF0000"/>
                          </a:solidFill>
                          <a:effectLst/>
                        </a:rPr>
                        <a:t>32,00%</a:t>
                      </a:r>
                      <a:endParaRPr lang="pt-BR" sz="1800" kern="1200" dirty="0">
                        <a:solidFill>
                          <a:srgbClr val="FF0000"/>
                        </a:solidFill>
                        <a:effectLst/>
                        <a:latin typeface="+mn-lt"/>
                        <a:ea typeface="+mn-ea"/>
                        <a:cs typeface="+mn-cs"/>
                      </a:endParaRPr>
                    </a:p>
                  </a:txBody>
                  <a:tcPr/>
                </a:tc>
                <a:extLst>
                  <a:ext uri="{0D108BD9-81ED-4DB2-BD59-A6C34878D82A}">
                    <a16:rowId xmlns:a16="http://schemas.microsoft.com/office/drawing/2014/main" val="2339999080"/>
                  </a:ext>
                </a:extLst>
              </a:tr>
              <a:tr h="494875">
                <a:tc>
                  <a:txBody>
                    <a:bodyPr/>
                    <a:lstStyle/>
                    <a:p>
                      <a:pPr marL="0" algn="ctr" defTabSz="914400" rtl="0" eaLnBrk="1" latinLnBrk="0" hangingPunct="1"/>
                      <a:r>
                        <a:rPr lang="pt-BR" sz="1800" kern="1200">
                          <a:effectLst/>
                        </a:rPr>
                        <a:t>5a</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5,50%</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11,51%</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2,49%</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37,50%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solidFill>
                            <a:srgbClr val="FF0000"/>
                          </a:solidFill>
                          <a:effectLst/>
                        </a:rPr>
                        <a:t>7,50%</a:t>
                      </a:r>
                      <a:endParaRPr lang="pt-BR" sz="1800" kern="1200" dirty="0">
                        <a:solidFill>
                          <a:srgbClr val="FF0000"/>
                        </a:solidFill>
                        <a:effectLst/>
                        <a:latin typeface="+mn-lt"/>
                        <a:ea typeface="+mn-ea"/>
                        <a:cs typeface="+mn-cs"/>
                      </a:endParaRPr>
                    </a:p>
                  </a:txBody>
                  <a:tcPr/>
                </a:tc>
                <a:tc>
                  <a:txBody>
                    <a:bodyPr/>
                    <a:lstStyle/>
                    <a:p>
                      <a:pPr marL="0" algn="ctr" defTabSz="914400" rtl="0" eaLnBrk="1" latinLnBrk="0" hangingPunct="1"/>
                      <a:r>
                        <a:rPr lang="pt-BR" sz="1800" kern="1200" dirty="0" smtClean="0">
                          <a:solidFill>
                            <a:srgbClr val="FF0000"/>
                          </a:solidFill>
                          <a:effectLst/>
                        </a:rPr>
                        <a:t>32,00%</a:t>
                      </a:r>
                      <a:endParaRPr lang="pt-BR" sz="1800" kern="1200" dirty="0">
                        <a:solidFill>
                          <a:srgbClr val="FF0000"/>
                        </a:solidFill>
                        <a:effectLst/>
                        <a:latin typeface="+mn-lt"/>
                        <a:ea typeface="+mn-ea"/>
                        <a:cs typeface="+mn-cs"/>
                      </a:endParaRPr>
                    </a:p>
                  </a:txBody>
                  <a:tcPr/>
                </a:tc>
                <a:extLst>
                  <a:ext uri="{0D108BD9-81ED-4DB2-BD59-A6C34878D82A}">
                    <a16:rowId xmlns:a16="http://schemas.microsoft.com/office/drawing/2014/main" val="3744111544"/>
                  </a:ext>
                </a:extLst>
              </a:tr>
              <a:tr h="494875">
                <a:tc>
                  <a:txBody>
                    <a:bodyPr/>
                    <a:lstStyle/>
                    <a:p>
                      <a:pPr marL="0" algn="ctr" defTabSz="914400" rtl="0" eaLnBrk="1" latinLnBrk="0" hangingPunct="1"/>
                      <a:r>
                        <a:rPr lang="pt-BR" sz="1800" kern="1200">
                          <a:effectLst/>
                        </a:rPr>
                        <a:t>6a</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8,50%</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7,50%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a:effectLst/>
                        </a:rPr>
                        <a:t>20,96%</a:t>
                      </a:r>
                      <a:endParaRPr lang="pt-BR" sz="1800" kern="120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4,54%</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effectLst/>
                        </a:rPr>
                        <a:t>23,50%</a:t>
                      </a:r>
                      <a:endParaRPr lang="pt-BR"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pt-BR" sz="1800" kern="1200" dirty="0">
                          <a:solidFill>
                            <a:srgbClr val="FF0000"/>
                          </a:solidFill>
                          <a:effectLst/>
                        </a:rPr>
                        <a:t>35,00%</a:t>
                      </a:r>
                      <a:endParaRPr lang="pt-BR" sz="1800" kern="1200" dirty="0">
                        <a:solidFill>
                          <a:srgbClr val="FF0000"/>
                        </a:solidFill>
                        <a:effectLst/>
                        <a:latin typeface="+mn-lt"/>
                        <a:ea typeface="+mn-ea"/>
                        <a:cs typeface="+mn-cs"/>
                      </a:endParaRPr>
                    </a:p>
                  </a:txBody>
                  <a:tcPr/>
                </a:tc>
                <a:tc>
                  <a:txBody>
                    <a:bodyPr/>
                    <a:lstStyle/>
                    <a:p>
                      <a:pPr marL="0" algn="ctr" defTabSz="914400" rtl="0" eaLnBrk="1" latinLnBrk="0" hangingPunct="1"/>
                      <a:r>
                        <a:rPr lang="pt-BR" sz="1800" kern="1200" dirty="0" smtClean="0">
                          <a:solidFill>
                            <a:srgbClr val="FF0000"/>
                          </a:solidFill>
                          <a:effectLst/>
                        </a:rPr>
                        <a:t>-</a:t>
                      </a:r>
                      <a:endParaRPr lang="pt-BR" sz="1800" kern="1200" dirty="0">
                        <a:solidFill>
                          <a:srgbClr val="FF0000"/>
                        </a:solidFill>
                        <a:effectLst/>
                        <a:latin typeface="+mn-lt"/>
                        <a:ea typeface="+mn-ea"/>
                        <a:cs typeface="+mn-cs"/>
                      </a:endParaRPr>
                    </a:p>
                  </a:txBody>
                  <a:tcPr/>
                </a:tc>
                <a:extLst>
                  <a:ext uri="{0D108BD9-81ED-4DB2-BD59-A6C34878D82A}">
                    <a16:rowId xmlns:a16="http://schemas.microsoft.com/office/drawing/2014/main" val="1075726532"/>
                  </a:ext>
                </a:extLst>
              </a:tr>
            </a:tbl>
          </a:graphicData>
        </a:graphic>
      </p:graphicFrame>
      <p:sp>
        <p:nvSpPr>
          <p:cNvPr id="4" name="Espaço Reservado para Rodapé 3">
            <a:extLst>
              <a:ext uri="{FF2B5EF4-FFF2-40B4-BE49-F238E27FC236}">
                <a16:creationId xmlns:a16="http://schemas.microsoft.com/office/drawing/2014/main" id="{6262DCE3-E573-4E32-A1C5-E02C9AC80CBF}"/>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43D7421F-022D-40AE-B50D-4CC1B1C34CB8}"/>
              </a:ext>
            </a:extLst>
          </p:cNvPr>
          <p:cNvSpPr>
            <a:spLocks noGrp="1"/>
          </p:cNvSpPr>
          <p:nvPr>
            <p:ph type="sldNum" sz="quarter" idx="12"/>
          </p:nvPr>
        </p:nvSpPr>
        <p:spPr/>
        <p:txBody>
          <a:bodyPr/>
          <a:lstStyle/>
          <a:p>
            <a:fld id="{C72AAF03-7CB3-4FC0-B9BF-E32EDF02F5AA}" type="slidenum">
              <a:rPr lang="pt-BR" altLang="pt-BR" smtClean="0"/>
              <a:pPr/>
              <a:t>12</a:t>
            </a:fld>
            <a:endParaRPr lang="pt-BR" altLang="pt-BR"/>
          </a:p>
        </p:txBody>
      </p:sp>
    </p:spTree>
    <p:extLst>
      <p:ext uri="{BB962C8B-B14F-4D97-AF65-F5344CB8AC3E}">
        <p14:creationId xmlns:p14="http://schemas.microsoft.com/office/powerpoint/2010/main" val="1183650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B0D34C-ECA5-4A44-9F68-BFE286F3E221}"/>
              </a:ext>
            </a:extLst>
          </p:cNvPr>
          <p:cNvSpPr>
            <a:spLocks noGrp="1"/>
          </p:cNvSpPr>
          <p:nvPr>
            <p:ph type="title"/>
          </p:nvPr>
        </p:nvSpPr>
        <p:spPr/>
        <p:txBody>
          <a:bodyPr/>
          <a:lstStyle/>
          <a:p>
            <a:r>
              <a:rPr lang="pt-BR" dirty="0"/>
              <a:t>Anexo III – Serviços	</a:t>
            </a:r>
          </a:p>
        </p:txBody>
      </p:sp>
      <p:graphicFrame>
        <p:nvGraphicFramePr>
          <p:cNvPr id="6" name="Espaço Reservado para Conteúdo 5">
            <a:extLst>
              <a:ext uri="{FF2B5EF4-FFF2-40B4-BE49-F238E27FC236}">
                <a16:creationId xmlns:a16="http://schemas.microsoft.com/office/drawing/2014/main" id="{B15DFDE0-296F-412A-BA30-83164FDAAE91}"/>
              </a:ext>
            </a:extLst>
          </p:cNvPr>
          <p:cNvGraphicFramePr>
            <a:graphicFrameLocks noGrp="1"/>
          </p:cNvGraphicFramePr>
          <p:nvPr>
            <p:ph idx="1"/>
            <p:extLst>
              <p:ext uri="{D42A27DB-BD31-4B8C-83A1-F6EECF244321}">
                <p14:modId xmlns:p14="http://schemas.microsoft.com/office/powerpoint/2010/main" val="4164258847"/>
              </p:ext>
            </p:extLst>
          </p:nvPr>
        </p:nvGraphicFramePr>
        <p:xfrm>
          <a:off x="1096963" y="1846263"/>
          <a:ext cx="10058400" cy="3094903"/>
        </p:xfrm>
        <a:graphic>
          <a:graphicData uri="http://schemas.openxmlformats.org/drawingml/2006/table">
            <a:tbl>
              <a:tblPr firstRow="1" bandRow="1">
                <a:tableStyleId>{5C22544A-7EE6-4342-B048-85BDC9FD1C3A}</a:tableStyleId>
              </a:tblPr>
              <a:tblGrid>
                <a:gridCol w="4444213">
                  <a:extLst>
                    <a:ext uri="{9D8B030D-6E8A-4147-A177-3AD203B41FA5}">
                      <a16:colId xmlns:a16="http://schemas.microsoft.com/office/drawing/2014/main" val="87150037"/>
                    </a:ext>
                  </a:extLst>
                </a:gridCol>
                <a:gridCol w="2776246">
                  <a:extLst>
                    <a:ext uri="{9D8B030D-6E8A-4147-A177-3AD203B41FA5}">
                      <a16:colId xmlns:a16="http://schemas.microsoft.com/office/drawing/2014/main" val="1039457212"/>
                    </a:ext>
                  </a:extLst>
                </a:gridCol>
                <a:gridCol w="2837941">
                  <a:extLst>
                    <a:ext uri="{9D8B030D-6E8A-4147-A177-3AD203B41FA5}">
                      <a16:colId xmlns:a16="http://schemas.microsoft.com/office/drawing/2014/main" val="1774087904"/>
                    </a:ext>
                  </a:extLst>
                </a:gridCol>
              </a:tblGrid>
              <a:tr h="442129">
                <a:tc>
                  <a:txBody>
                    <a:bodyPr/>
                    <a:lstStyle/>
                    <a:p>
                      <a:pPr algn="ctr" fontAlgn="ctr"/>
                      <a:r>
                        <a:rPr lang="pt-BR" sz="2000" b="1" i="0" u="none" strike="noStrike" dirty="0">
                          <a:solidFill>
                            <a:srgbClr val="4F5354"/>
                          </a:solidFill>
                          <a:effectLst/>
                          <a:latin typeface="Open Sans"/>
                        </a:rPr>
                        <a:t>Receita Bruta Total em 12 meses</a:t>
                      </a:r>
                    </a:p>
                  </a:txBody>
                  <a:tcPr marL="95250" marR="6350" marT="6350" marB="0" anchor="ctr"/>
                </a:tc>
                <a:tc>
                  <a:txBody>
                    <a:bodyPr/>
                    <a:lstStyle/>
                    <a:p>
                      <a:pPr algn="ctr" fontAlgn="ctr"/>
                      <a:r>
                        <a:rPr lang="pt-BR" sz="2000" b="1" i="0" u="none" strike="noStrike" dirty="0">
                          <a:solidFill>
                            <a:srgbClr val="4F5354"/>
                          </a:solidFill>
                          <a:effectLst/>
                          <a:latin typeface="Open Sans"/>
                        </a:rPr>
                        <a:t>Alíquota</a:t>
                      </a:r>
                    </a:p>
                  </a:txBody>
                  <a:tcPr marL="95250" marR="6350" marT="6350" marB="0" anchor="ctr"/>
                </a:tc>
                <a:tc>
                  <a:txBody>
                    <a:bodyPr/>
                    <a:lstStyle/>
                    <a:p>
                      <a:pPr algn="ctr" fontAlgn="ctr"/>
                      <a:r>
                        <a:rPr lang="pt-BR" sz="2000" b="1" i="0" u="none" strike="noStrike" dirty="0">
                          <a:solidFill>
                            <a:srgbClr val="4F5354"/>
                          </a:solidFill>
                          <a:effectLst/>
                          <a:latin typeface="Open Sans"/>
                        </a:rPr>
                        <a:t>Valor a Deduzir</a:t>
                      </a:r>
                    </a:p>
                  </a:txBody>
                  <a:tcPr marL="95250" marR="6350" marT="6350" marB="0" anchor="ctr"/>
                </a:tc>
                <a:extLst>
                  <a:ext uri="{0D108BD9-81ED-4DB2-BD59-A6C34878D82A}">
                    <a16:rowId xmlns:a16="http://schemas.microsoft.com/office/drawing/2014/main" val="132055017"/>
                  </a:ext>
                </a:extLst>
              </a:tr>
              <a:tr h="442129">
                <a:tc>
                  <a:txBody>
                    <a:bodyPr/>
                    <a:lstStyle/>
                    <a:p>
                      <a:pPr algn="ctr" fontAlgn="ctr"/>
                      <a:r>
                        <a:rPr lang="pt-BR" sz="2000" b="0" i="0" u="none" strike="noStrike" dirty="0">
                          <a:solidFill>
                            <a:srgbClr val="4F5354"/>
                          </a:solidFill>
                          <a:effectLst/>
                          <a:latin typeface="Open Sans"/>
                        </a:rPr>
                        <a:t>Até R$ 180.000,00</a:t>
                      </a:r>
                    </a:p>
                  </a:txBody>
                  <a:tcPr marL="95250" marR="6350" marT="6350" marB="0" anchor="ctr"/>
                </a:tc>
                <a:tc>
                  <a:txBody>
                    <a:bodyPr/>
                    <a:lstStyle/>
                    <a:p>
                      <a:pPr algn="ctr" fontAlgn="ctr"/>
                      <a:r>
                        <a:rPr lang="pt-BR" sz="2000" b="0" i="0" u="none" strike="noStrike" dirty="0">
                          <a:solidFill>
                            <a:srgbClr val="4F5354"/>
                          </a:solidFill>
                          <a:effectLst/>
                          <a:latin typeface="Open Sans"/>
                        </a:rPr>
                        <a:t>6%</a:t>
                      </a:r>
                    </a:p>
                  </a:txBody>
                  <a:tcPr marL="95250" marR="6350" marT="44450" marB="44450" anchor="ctr"/>
                </a:tc>
                <a:tc>
                  <a:txBody>
                    <a:bodyPr/>
                    <a:lstStyle/>
                    <a:p>
                      <a:pPr algn="ctr" fontAlgn="ctr"/>
                      <a:r>
                        <a:rPr lang="pt-BR" sz="2000" b="0" i="0" u="none" strike="noStrike">
                          <a:solidFill>
                            <a:srgbClr val="4F5354"/>
                          </a:solidFill>
                          <a:effectLst/>
                          <a:latin typeface="Open Sans"/>
                        </a:rPr>
                        <a:t>0</a:t>
                      </a:r>
                    </a:p>
                  </a:txBody>
                  <a:tcPr marL="95250" marR="6350" marT="6350" marB="0" anchor="ctr"/>
                </a:tc>
                <a:extLst>
                  <a:ext uri="{0D108BD9-81ED-4DB2-BD59-A6C34878D82A}">
                    <a16:rowId xmlns:a16="http://schemas.microsoft.com/office/drawing/2014/main" val="4183054893"/>
                  </a:ext>
                </a:extLst>
              </a:tr>
              <a:tr h="442129">
                <a:tc>
                  <a:txBody>
                    <a:bodyPr/>
                    <a:lstStyle/>
                    <a:p>
                      <a:pPr algn="ctr" fontAlgn="ctr"/>
                      <a:r>
                        <a:rPr lang="pt-BR" sz="2000" b="0" i="0" u="none" strike="noStrike">
                          <a:solidFill>
                            <a:srgbClr val="4F5354"/>
                          </a:solidFill>
                          <a:effectLst/>
                          <a:latin typeface="Open Sans"/>
                        </a:rPr>
                        <a:t>De 180.000,01 a 360.000,00</a:t>
                      </a:r>
                    </a:p>
                  </a:txBody>
                  <a:tcPr marL="95250" marR="6350" marT="6350" marB="0" anchor="ctr"/>
                </a:tc>
                <a:tc>
                  <a:txBody>
                    <a:bodyPr/>
                    <a:lstStyle/>
                    <a:p>
                      <a:pPr algn="ctr" fontAlgn="ctr"/>
                      <a:r>
                        <a:rPr lang="pt-BR" sz="2000" b="0" i="0" u="none" strike="noStrike" dirty="0">
                          <a:solidFill>
                            <a:srgbClr val="4F5354"/>
                          </a:solidFill>
                          <a:effectLst/>
                          <a:latin typeface="Open Sans"/>
                        </a:rPr>
                        <a:t>11,20%</a:t>
                      </a:r>
                    </a:p>
                  </a:txBody>
                  <a:tcPr marL="95250" marR="6350" marT="44450" marB="44450" anchor="ctr"/>
                </a:tc>
                <a:tc>
                  <a:txBody>
                    <a:bodyPr/>
                    <a:lstStyle/>
                    <a:p>
                      <a:pPr algn="ctr" fontAlgn="ctr"/>
                      <a:r>
                        <a:rPr lang="pt-BR" sz="2000" b="0" i="0" u="none" strike="noStrike" dirty="0">
                          <a:solidFill>
                            <a:srgbClr val="4F5354"/>
                          </a:solidFill>
                          <a:effectLst/>
                          <a:latin typeface="Open Sans"/>
                        </a:rPr>
                        <a:t>R$9.360,00</a:t>
                      </a:r>
                    </a:p>
                  </a:txBody>
                  <a:tcPr marL="95250" marR="6350" marT="6350" marB="0" anchor="ctr"/>
                </a:tc>
                <a:extLst>
                  <a:ext uri="{0D108BD9-81ED-4DB2-BD59-A6C34878D82A}">
                    <a16:rowId xmlns:a16="http://schemas.microsoft.com/office/drawing/2014/main" val="1522856962"/>
                  </a:ext>
                </a:extLst>
              </a:tr>
              <a:tr h="442129">
                <a:tc>
                  <a:txBody>
                    <a:bodyPr/>
                    <a:lstStyle/>
                    <a:p>
                      <a:pPr algn="ctr" fontAlgn="ctr"/>
                      <a:r>
                        <a:rPr lang="pt-BR" sz="2000" b="0" i="0" u="none" strike="noStrike">
                          <a:solidFill>
                            <a:srgbClr val="4F5354"/>
                          </a:solidFill>
                          <a:effectLst/>
                          <a:latin typeface="Open Sans"/>
                        </a:rPr>
                        <a:t>De 360.000,01 a 720.000,00</a:t>
                      </a:r>
                    </a:p>
                  </a:txBody>
                  <a:tcPr marL="95250" marR="6350" marT="6350" marB="0" anchor="ctr"/>
                </a:tc>
                <a:tc>
                  <a:txBody>
                    <a:bodyPr/>
                    <a:lstStyle/>
                    <a:p>
                      <a:pPr algn="ctr" fontAlgn="ctr"/>
                      <a:r>
                        <a:rPr lang="pt-BR" sz="2000" b="0" i="0" u="none" strike="noStrike" dirty="0">
                          <a:solidFill>
                            <a:srgbClr val="4F5354"/>
                          </a:solidFill>
                          <a:effectLst/>
                          <a:latin typeface="Open Sans"/>
                        </a:rPr>
                        <a:t>13,50%</a:t>
                      </a:r>
                    </a:p>
                  </a:txBody>
                  <a:tcPr marL="95250" marR="6350" marT="44450" marB="44450" anchor="ctr"/>
                </a:tc>
                <a:tc>
                  <a:txBody>
                    <a:bodyPr/>
                    <a:lstStyle/>
                    <a:p>
                      <a:pPr algn="ctr" fontAlgn="ctr"/>
                      <a:r>
                        <a:rPr lang="pt-BR" sz="2000" b="0" i="0" u="none" strike="noStrike" dirty="0">
                          <a:solidFill>
                            <a:srgbClr val="4F5354"/>
                          </a:solidFill>
                          <a:effectLst/>
                          <a:latin typeface="Open Sans"/>
                        </a:rPr>
                        <a:t>R$17.640,00</a:t>
                      </a:r>
                    </a:p>
                  </a:txBody>
                  <a:tcPr marL="95250" marR="6350" marT="6350" marB="0" anchor="ctr"/>
                </a:tc>
                <a:extLst>
                  <a:ext uri="{0D108BD9-81ED-4DB2-BD59-A6C34878D82A}">
                    <a16:rowId xmlns:a16="http://schemas.microsoft.com/office/drawing/2014/main" val="3547354515"/>
                  </a:ext>
                </a:extLst>
              </a:tr>
              <a:tr h="442129">
                <a:tc>
                  <a:txBody>
                    <a:bodyPr/>
                    <a:lstStyle/>
                    <a:p>
                      <a:pPr algn="ctr" fontAlgn="ctr"/>
                      <a:r>
                        <a:rPr lang="pt-BR" sz="2000" b="0" i="0" u="none" strike="noStrike">
                          <a:solidFill>
                            <a:srgbClr val="4F5354"/>
                          </a:solidFill>
                          <a:effectLst/>
                          <a:latin typeface="Open Sans"/>
                        </a:rPr>
                        <a:t>De 720.000,01 a 1.800.000,00</a:t>
                      </a:r>
                    </a:p>
                  </a:txBody>
                  <a:tcPr marL="95250" marR="6350" marT="6350" marB="0" anchor="ctr"/>
                </a:tc>
                <a:tc>
                  <a:txBody>
                    <a:bodyPr/>
                    <a:lstStyle/>
                    <a:p>
                      <a:pPr algn="ctr" fontAlgn="ctr"/>
                      <a:r>
                        <a:rPr lang="pt-BR" sz="2000" b="0" i="0" u="none" strike="noStrike">
                          <a:solidFill>
                            <a:srgbClr val="4F5354"/>
                          </a:solidFill>
                          <a:effectLst/>
                          <a:latin typeface="Open Sans"/>
                        </a:rPr>
                        <a:t>16%</a:t>
                      </a:r>
                    </a:p>
                  </a:txBody>
                  <a:tcPr marL="95250" marR="6350" marT="44450" marB="44450" anchor="ctr"/>
                </a:tc>
                <a:tc>
                  <a:txBody>
                    <a:bodyPr/>
                    <a:lstStyle/>
                    <a:p>
                      <a:pPr algn="ctr" fontAlgn="ctr"/>
                      <a:r>
                        <a:rPr lang="pt-BR" sz="2000" b="0" i="0" u="none" strike="noStrike" dirty="0">
                          <a:solidFill>
                            <a:srgbClr val="4F5354"/>
                          </a:solidFill>
                          <a:effectLst/>
                          <a:latin typeface="Open Sans"/>
                        </a:rPr>
                        <a:t>R$35.640,00</a:t>
                      </a:r>
                    </a:p>
                  </a:txBody>
                  <a:tcPr marL="95250" marR="6350" marT="6350" marB="0" anchor="ctr"/>
                </a:tc>
                <a:extLst>
                  <a:ext uri="{0D108BD9-81ED-4DB2-BD59-A6C34878D82A}">
                    <a16:rowId xmlns:a16="http://schemas.microsoft.com/office/drawing/2014/main" val="2605892598"/>
                  </a:ext>
                </a:extLst>
              </a:tr>
              <a:tr h="442129">
                <a:tc>
                  <a:txBody>
                    <a:bodyPr/>
                    <a:lstStyle/>
                    <a:p>
                      <a:pPr algn="ctr" fontAlgn="ctr"/>
                      <a:r>
                        <a:rPr lang="pt-BR" sz="2000" b="0" i="0" u="none" strike="noStrike">
                          <a:solidFill>
                            <a:srgbClr val="4F5354"/>
                          </a:solidFill>
                          <a:effectLst/>
                          <a:latin typeface="Open Sans"/>
                        </a:rPr>
                        <a:t>De 1.800.000,01 a 3.600.000,00</a:t>
                      </a:r>
                    </a:p>
                  </a:txBody>
                  <a:tcPr marL="95250" marR="6350" marT="6350" marB="0" anchor="ctr"/>
                </a:tc>
                <a:tc>
                  <a:txBody>
                    <a:bodyPr/>
                    <a:lstStyle/>
                    <a:p>
                      <a:pPr algn="ctr" fontAlgn="ctr"/>
                      <a:r>
                        <a:rPr lang="pt-BR" sz="2000" b="0" i="0" u="none" strike="noStrike">
                          <a:solidFill>
                            <a:srgbClr val="4F5354"/>
                          </a:solidFill>
                          <a:effectLst/>
                          <a:latin typeface="Open Sans"/>
                        </a:rPr>
                        <a:t>21%</a:t>
                      </a:r>
                    </a:p>
                  </a:txBody>
                  <a:tcPr marL="95250" marR="6350" marT="44450" marB="44450" anchor="ctr"/>
                </a:tc>
                <a:tc>
                  <a:txBody>
                    <a:bodyPr/>
                    <a:lstStyle/>
                    <a:p>
                      <a:pPr algn="ctr" fontAlgn="ctr"/>
                      <a:r>
                        <a:rPr lang="pt-BR" sz="2000" b="0" i="0" u="none" strike="noStrike" dirty="0">
                          <a:solidFill>
                            <a:srgbClr val="4F5354"/>
                          </a:solidFill>
                          <a:effectLst/>
                          <a:latin typeface="Open Sans"/>
                        </a:rPr>
                        <a:t>R$125.640,00</a:t>
                      </a:r>
                    </a:p>
                  </a:txBody>
                  <a:tcPr marL="95250" marR="6350" marT="6350" marB="0" anchor="ctr"/>
                </a:tc>
                <a:extLst>
                  <a:ext uri="{0D108BD9-81ED-4DB2-BD59-A6C34878D82A}">
                    <a16:rowId xmlns:a16="http://schemas.microsoft.com/office/drawing/2014/main" val="1626316728"/>
                  </a:ext>
                </a:extLst>
              </a:tr>
              <a:tr h="442129">
                <a:tc>
                  <a:txBody>
                    <a:bodyPr/>
                    <a:lstStyle/>
                    <a:p>
                      <a:pPr algn="ctr" fontAlgn="ctr"/>
                      <a:r>
                        <a:rPr lang="pt-BR" sz="2000" b="0" i="0" u="none" strike="noStrike">
                          <a:solidFill>
                            <a:srgbClr val="4F5354"/>
                          </a:solidFill>
                          <a:effectLst/>
                          <a:latin typeface="Open Sans"/>
                        </a:rPr>
                        <a:t>De 3.600.000,01 a 4.800.000,00</a:t>
                      </a:r>
                    </a:p>
                  </a:txBody>
                  <a:tcPr marL="95250" marR="6350" marT="6350" marB="0" anchor="ctr"/>
                </a:tc>
                <a:tc>
                  <a:txBody>
                    <a:bodyPr/>
                    <a:lstStyle/>
                    <a:p>
                      <a:pPr algn="ctr" fontAlgn="ctr"/>
                      <a:r>
                        <a:rPr lang="pt-BR" sz="2000" b="0" i="0" u="none" strike="noStrike">
                          <a:solidFill>
                            <a:srgbClr val="4F5354"/>
                          </a:solidFill>
                          <a:effectLst/>
                          <a:latin typeface="Open Sans"/>
                        </a:rPr>
                        <a:t>33%</a:t>
                      </a:r>
                    </a:p>
                  </a:txBody>
                  <a:tcPr marL="95250" marR="6350" marT="6350" marB="0" anchor="ctr"/>
                </a:tc>
                <a:tc>
                  <a:txBody>
                    <a:bodyPr/>
                    <a:lstStyle/>
                    <a:p>
                      <a:pPr algn="ctr" fontAlgn="ctr"/>
                      <a:r>
                        <a:rPr lang="pt-BR" sz="2000" b="0" i="0" u="none" strike="noStrike" dirty="0">
                          <a:solidFill>
                            <a:srgbClr val="4F5354"/>
                          </a:solidFill>
                          <a:effectLst/>
                          <a:latin typeface="Open Sans"/>
                        </a:rPr>
                        <a:t>R$648.000,00</a:t>
                      </a:r>
                    </a:p>
                  </a:txBody>
                  <a:tcPr marL="95250" marR="6350" marT="6350" marB="0" anchor="ctr"/>
                </a:tc>
                <a:extLst>
                  <a:ext uri="{0D108BD9-81ED-4DB2-BD59-A6C34878D82A}">
                    <a16:rowId xmlns:a16="http://schemas.microsoft.com/office/drawing/2014/main" val="1120849881"/>
                  </a:ext>
                </a:extLst>
              </a:tr>
            </a:tbl>
          </a:graphicData>
        </a:graphic>
      </p:graphicFrame>
      <p:sp>
        <p:nvSpPr>
          <p:cNvPr id="5" name="Espaço Reservado para Número de Slide 4">
            <a:extLst>
              <a:ext uri="{FF2B5EF4-FFF2-40B4-BE49-F238E27FC236}">
                <a16:creationId xmlns:a16="http://schemas.microsoft.com/office/drawing/2014/main" id="{E0C81BEE-0054-41B9-BF2F-5E12055707FB}"/>
              </a:ext>
            </a:extLst>
          </p:cNvPr>
          <p:cNvSpPr>
            <a:spLocks noGrp="1"/>
          </p:cNvSpPr>
          <p:nvPr>
            <p:ph type="sldNum" sz="quarter" idx="12"/>
          </p:nvPr>
        </p:nvSpPr>
        <p:spPr/>
        <p:txBody>
          <a:bodyPr/>
          <a:lstStyle/>
          <a:p>
            <a:fld id="{C72AAF03-7CB3-4FC0-B9BF-E32EDF02F5AA}" type="slidenum">
              <a:rPr lang="pt-BR" altLang="pt-BR" smtClean="0"/>
              <a:pPr/>
              <a:t>13</a:t>
            </a:fld>
            <a:endParaRPr lang="pt-BR" altLang="pt-BR"/>
          </a:p>
        </p:txBody>
      </p:sp>
      <p:sp>
        <p:nvSpPr>
          <p:cNvPr id="8" name="Retângulo 7">
            <a:extLst>
              <a:ext uri="{FF2B5EF4-FFF2-40B4-BE49-F238E27FC236}">
                <a16:creationId xmlns:a16="http://schemas.microsoft.com/office/drawing/2014/main" id="{D2CFC481-5DB7-41FE-AEA8-5E088167AA6B}"/>
              </a:ext>
            </a:extLst>
          </p:cNvPr>
          <p:cNvSpPr/>
          <p:nvPr/>
        </p:nvSpPr>
        <p:spPr>
          <a:xfrm>
            <a:off x="1096963" y="5120641"/>
            <a:ext cx="10115521" cy="1200329"/>
          </a:xfrm>
          <a:prstGeom prst="rect">
            <a:avLst/>
          </a:prstGeom>
        </p:spPr>
        <p:txBody>
          <a:bodyPr wrap="square">
            <a:spAutoFit/>
          </a:bodyPr>
          <a:lstStyle/>
          <a:p>
            <a:r>
              <a:rPr lang="pt-BR" b="1" dirty="0"/>
              <a:t>Participantes</a:t>
            </a:r>
            <a:r>
              <a:rPr lang="pt-BR" dirty="0"/>
              <a:t>: empresas que oferecem serviços de instalação, de reparos e de manutenção. Consideram-se neste anexo ainda agências de viagens, escritórios de contabilidade, academias, laboratórios, empresas de medicina e odontologia (a lista do Anexo III vai estar no § 5º-B, § 5º-D e § 5º-F do artigo 18 da Lei Complementar 123)</a:t>
            </a:r>
          </a:p>
        </p:txBody>
      </p:sp>
    </p:spTree>
    <p:extLst>
      <p:ext uri="{BB962C8B-B14F-4D97-AF65-F5344CB8AC3E}">
        <p14:creationId xmlns:p14="http://schemas.microsoft.com/office/powerpoint/2010/main" val="1986014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2F714-FD89-46A6-B142-27DC707AC34F}"/>
              </a:ext>
            </a:extLst>
          </p:cNvPr>
          <p:cNvSpPr>
            <a:spLocks noGrp="1"/>
          </p:cNvSpPr>
          <p:nvPr>
            <p:ph type="title"/>
          </p:nvPr>
        </p:nvSpPr>
        <p:spPr>
          <a:xfrm>
            <a:off x="1097280" y="286603"/>
            <a:ext cx="10058400" cy="694125"/>
          </a:xfrm>
        </p:spPr>
        <p:txBody>
          <a:bodyPr>
            <a:normAutofit fontScale="90000"/>
          </a:bodyPr>
          <a:lstStyle/>
          <a:p>
            <a:r>
              <a:rPr lang="pt-BR" dirty="0"/>
              <a:t>Anexo III – Serviços (</a:t>
            </a:r>
            <a:r>
              <a:rPr lang="pt-BR" b="1" dirty="0"/>
              <a:t>Repartição)</a:t>
            </a:r>
            <a:endParaRPr lang="pt-BR" dirty="0"/>
          </a:p>
        </p:txBody>
      </p:sp>
      <p:graphicFrame>
        <p:nvGraphicFramePr>
          <p:cNvPr id="6" name="Espaço Reservado para Conteúdo 5">
            <a:extLst>
              <a:ext uri="{FF2B5EF4-FFF2-40B4-BE49-F238E27FC236}">
                <a16:creationId xmlns:a16="http://schemas.microsoft.com/office/drawing/2014/main" id="{5B696AAA-E95D-4F3F-94A5-12B3306434BE}"/>
              </a:ext>
            </a:extLst>
          </p:cNvPr>
          <p:cNvGraphicFramePr>
            <a:graphicFrameLocks noGrp="1"/>
          </p:cNvGraphicFramePr>
          <p:nvPr>
            <p:ph idx="1"/>
            <p:extLst>
              <p:ext uri="{D42A27DB-BD31-4B8C-83A1-F6EECF244321}">
                <p14:modId xmlns:p14="http://schemas.microsoft.com/office/powerpoint/2010/main" val="319357521"/>
              </p:ext>
            </p:extLst>
          </p:nvPr>
        </p:nvGraphicFramePr>
        <p:xfrm>
          <a:off x="1068721" y="980728"/>
          <a:ext cx="10115518" cy="2926080"/>
        </p:xfrm>
        <a:graphic>
          <a:graphicData uri="http://schemas.openxmlformats.org/drawingml/2006/table">
            <a:tbl>
              <a:tblPr firstRow="1" bandRow="1">
                <a:tableStyleId>{5C22544A-7EE6-4342-B048-85BDC9FD1C3A}</a:tableStyleId>
              </a:tblPr>
              <a:tblGrid>
                <a:gridCol w="1445074">
                  <a:extLst>
                    <a:ext uri="{9D8B030D-6E8A-4147-A177-3AD203B41FA5}">
                      <a16:colId xmlns:a16="http://schemas.microsoft.com/office/drawing/2014/main" val="3129017325"/>
                    </a:ext>
                  </a:extLst>
                </a:gridCol>
                <a:gridCol w="1445074">
                  <a:extLst>
                    <a:ext uri="{9D8B030D-6E8A-4147-A177-3AD203B41FA5}">
                      <a16:colId xmlns:a16="http://schemas.microsoft.com/office/drawing/2014/main" val="1226463760"/>
                    </a:ext>
                  </a:extLst>
                </a:gridCol>
                <a:gridCol w="1445074">
                  <a:extLst>
                    <a:ext uri="{9D8B030D-6E8A-4147-A177-3AD203B41FA5}">
                      <a16:colId xmlns:a16="http://schemas.microsoft.com/office/drawing/2014/main" val="1252541145"/>
                    </a:ext>
                  </a:extLst>
                </a:gridCol>
                <a:gridCol w="1445074">
                  <a:extLst>
                    <a:ext uri="{9D8B030D-6E8A-4147-A177-3AD203B41FA5}">
                      <a16:colId xmlns:a16="http://schemas.microsoft.com/office/drawing/2014/main" val="2873817460"/>
                    </a:ext>
                  </a:extLst>
                </a:gridCol>
                <a:gridCol w="1445074">
                  <a:extLst>
                    <a:ext uri="{9D8B030D-6E8A-4147-A177-3AD203B41FA5}">
                      <a16:colId xmlns:a16="http://schemas.microsoft.com/office/drawing/2014/main" val="638309350"/>
                    </a:ext>
                  </a:extLst>
                </a:gridCol>
                <a:gridCol w="1445074">
                  <a:extLst>
                    <a:ext uri="{9D8B030D-6E8A-4147-A177-3AD203B41FA5}">
                      <a16:colId xmlns:a16="http://schemas.microsoft.com/office/drawing/2014/main" val="752118701"/>
                    </a:ext>
                  </a:extLst>
                </a:gridCol>
                <a:gridCol w="1445074">
                  <a:extLst>
                    <a:ext uri="{9D8B030D-6E8A-4147-A177-3AD203B41FA5}">
                      <a16:colId xmlns:a16="http://schemas.microsoft.com/office/drawing/2014/main" val="3395275261"/>
                    </a:ext>
                  </a:extLst>
                </a:gridCol>
              </a:tblGrid>
              <a:tr h="224845">
                <a:tc>
                  <a:txBody>
                    <a:bodyPr/>
                    <a:lstStyle/>
                    <a:p>
                      <a:pPr algn="ctr"/>
                      <a:r>
                        <a:rPr lang="pt-BR" b="1" dirty="0">
                          <a:effectLst/>
                        </a:rPr>
                        <a:t>Faixas</a:t>
                      </a:r>
                      <a:endParaRPr lang="pt-BR" dirty="0">
                        <a:effectLst/>
                      </a:endParaRPr>
                    </a:p>
                  </a:txBody>
                  <a:tcPr/>
                </a:tc>
                <a:tc gridSpan="6">
                  <a:txBody>
                    <a:bodyPr/>
                    <a:lstStyle/>
                    <a:p>
                      <a:pPr algn="ctr"/>
                      <a:r>
                        <a:rPr lang="pt-BR" b="1" dirty="0">
                          <a:effectLst/>
                        </a:rPr>
                        <a:t>Percentual de Repartição dos Tributos</a:t>
                      </a:r>
                      <a:endParaRPr lang="pt-BR" dirty="0">
                        <a:effectLst/>
                      </a:endParaRP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902819019"/>
                  </a:ext>
                </a:extLst>
              </a:tr>
              <a:tr h="224845">
                <a:tc>
                  <a:txBody>
                    <a:bodyPr/>
                    <a:lstStyle/>
                    <a:p>
                      <a:pPr algn="ctr"/>
                      <a:r>
                        <a:rPr lang="pt-BR" b="1" dirty="0">
                          <a:effectLst/>
                        </a:rPr>
                        <a:t> </a:t>
                      </a:r>
                      <a:endParaRPr lang="pt-BR" dirty="0">
                        <a:effectLst/>
                      </a:endParaRPr>
                    </a:p>
                  </a:txBody>
                  <a:tcPr/>
                </a:tc>
                <a:tc>
                  <a:txBody>
                    <a:bodyPr/>
                    <a:lstStyle/>
                    <a:p>
                      <a:pPr algn="ctr"/>
                      <a:r>
                        <a:rPr lang="pt-BR" b="1" dirty="0">
                          <a:effectLst/>
                        </a:rPr>
                        <a:t>IRPJ</a:t>
                      </a:r>
                      <a:endParaRPr lang="pt-BR" dirty="0">
                        <a:effectLst/>
                      </a:endParaRPr>
                    </a:p>
                  </a:txBody>
                  <a:tcPr/>
                </a:tc>
                <a:tc>
                  <a:txBody>
                    <a:bodyPr/>
                    <a:lstStyle/>
                    <a:p>
                      <a:pPr algn="ctr"/>
                      <a:r>
                        <a:rPr lang="pt-BR" b="1" dirty="0">
                          <a:effectLst/>
                        </a:rPr>
                        <a:t>CSLL</a:t>
                      </a:r>
                      <a:endParaRPr lang="pt-BR" dirty="0">
                        <a:effectLst/>
                      </a:endParaRPr>
                    </a:p>
                  </a:txBody>
                  <a:tcPr/>
                </a:tc>
                <a:tc>
                  <a:txBody>
                    <a:bodyPr/>
                    <a:lstStyle/>
                    <a:p>
                      <a:pPr algn="ctr"/>
                      <a:r>
                        <a:rPr lang="pt-BR" b="1">
                          <a:effectLst/>
                        </a:rPr>
                        <a:t>Cofins</a:t>
                      </a:r>
                      <a:endParaRPr lang="pt-BR">
                        <a:effectLst/>
                      </a:endParaRPr>
                    </a:p>
                  </a:txBody>
                  <a:tcPr/>
                </a:tc>
                <a:tc>
                  <a:txBody>
                    <a:bodyPr/>
                    <a:lstStyle/>
                    <a:p>
                      <a:pPr algn="ctr"/>
                      <a:r>
                        <a:rPr lang="pt-BR" b="1" dirty="0">
                          <a:effectLst/>
                        </a:rPr>
                        <a:t>PIS/Pasep</a:t>
                      </a:r>
                      <a:endParaRPr lang="pt-BR" dirty="0">
                        <a:effectLst/>
                      </a:endParaRPr>
                    </a:p>
                  </a:txBody>
                  <a:tcPr/>
                </a:tc>
                <a:tc>
                  <a:txBody>
                    <a:bodyPr/>
                    <a:lstStyle/>
                    <a:p>
                      <a:pPr algn="ctr"/>
                      <a:r>
                        <a:rPr lang="pt-BR" b="1" dirty="0">
                          <a:effectLst/>
                        </a:rPr>
                        <a:t>CPP</a:t>
                      </a:r>
                      <a:endParaRPr lang="pt-BR" dirty="0">
                        <a:effectLst/>
                      </a:endParaRPr>
                    </a:p>
                  </a:txBody>
                  <a:tcPr/>
                </a:tc>
                <a:tc>
                  <a:txBody>
                    <a:bodyPr/>
                    <a:lstStyle/>
                    <a:p>
                      <a:pPr algn="ctr"/>
                      <a:r>
                        <a:rPr lang="pt-BR" b="1" dirty="0">
                          <a:solidFill>
                            <a:srgbClr val="FF0000"/>
                          </a:solidFill>
                          <a:effectLst/>
                        </a:rPr>
                        <a:t>ISS (*)</a:t>
                      </a:r>
                      <a:endParaRPr lang="pt-BR" dirty="0">
                        <a:solidFill>
                          <a:srgbClr val="FF0000"/>
                        </a:solidFill>
                        <a:effectLst/>
                      </a:endParaRPr>
                    </a:p>
                  </a:txBody>
                  <a:tcPr/>
                </a:tc>
                <a:extLst>
                  <a:ext uri="{0D108BD9-81ED-4DB2-BD59-A6C34878D82A}">
                    <a16:rowId xmlns:a16="http://schemas.microsoft.com/office/drawing/2014/main" val="2567555818"/>
                  </a:ext>
                </a:extLst>
              </a:tr>
              <a:tr h="224845">
                <a:tc>
                  <a:txBody>
                    <a:bodyPr/>
                    <a:lstStyle/>
                    <a:p>
                      <a:pPr algn="ctr"/>
                      <a:r>
                        <a:rPr lang="pt-BR" dirty="0">
                          <a:effectLst/>
                        </a:rPr>
                        <a:t>1a</a:t>
                      </a:r>
                    </a:p>
                  </a:txBody>
                  <a:tcPr/>
                </a:tc>
                <a:tc>
                  <a:txBody>
                    <a:bodyPr/>
                    <a:lstStyle/>
                    <a:p>
                      <a:pPr algn="ctr"/>
                      <a:r>
                        <a:rPr lang="pt-BR" dirty="0">
                          <a:effectLst/>
                        </a:rPr>
                        <a:t>4,00%</a:t>
                      </a:r>
                    </a:p>
                  </a:txBody>
                  <a:tcPr/>
                </a:tc>
                <a:tc>
                  <a:txBody>
                    <a:bodyPr/>
                    <a:lstStyle/>
                    <a:p>
                      <a:pPr algn="ctr"/>
                      <a:r>
                        <a:rPr lang="pt-BR" dirty="0">
                          <a:effectLst/>
                        </a:rPr>
                        <a:t>3,50%</a:t>
                      </a:r>
                    </a:p>
                  </a:txBody>
                  <a:tcPr/>
                </a:tc>
                <a:tc>
                  <a:txBody>
                    <a:bodyPr/>
                    <a:lstStyle/>
                    <a:p>
                      <a:pPr algn="ctr"/>
                      <a:r>
                        <a:rPr lang="pt-BR">
                          <a:effectLst/>
                        </a:rPr>
                        <a:t>12,82%</a:t>
                      </a:r>
                    </a:p>
                  </a:txBody>
                  <a:tcPr/>
                </a:tc>
                <a:tc>
                  <a:txBody>
                    <a:bodyPr/>
                    <a:lstStyle/>
                    <a:p>
                      <a:pPr algn="ctr"/>
                      <a:r>
                        <a:rPr lang="pt-BR">
                          <a:effectLst/>
                        </a:rPr>
                        <a:t>2,78%</a:t>
                      </a:r>
                    </a:p>
                  </a:txBody>
                  <a:tcPr/>
                </a:tc>
                <a:tc>
                  <a:txBody>
                    <a:bodyPr/>
                    <a:lstStyle/>
                    <a:p>
                      <a:pPr algn="ctr"/>
                      <a:r>
                        <a:rPr lang="pt-BR" dirty="0">
                          <a:effectLst/>
                        </a:rPr>
                        <a:t>43,40%</a:t>
                      </a:r>
                    </a:p>
                  </a:txBody>
                  <a:tcPr/>
                </a:tc>
                <a:tc>
                  <a:txBody>
                    <a:bodyPr/>
                    <a:lstStyle/>
                    <a:p>
                      <a:pPr algn="ctr"/>
                      <a:r>
                        <a:rPr lang="pt-BR" dirty="0">
                          <a:solidFill>
                            <a:srgbClr val="FF0000"/>
                          </a:solidFill>
                          <a:effectLst/>
                        </a:rPr>
                        <a:t>33,50%</a:t>
                      </a:r>
                    </a:p>
                  </a:txBody>
                  <a:tcPr/>
                </a:tc>
                <a:extLst>
                  <a:ext uri="{0D108BD9-81ED-4DB2-BD59-A6C34878D82A}">
                    <a16:rowId xmlns:a16="http://schemas.microsoft.com/office/drawing/2014/main" val="2172399794"/>
                  </a:ext>
                </a:extLst>
              </a:tr>
              <a:tr h="224845">
                <a:tc>
                  <a:txBody>
                    <a:bodyPr/>
                    <a:lstStyle/>
                    <a:p>
                      <a:pPr algn="ctr"/>
                      <a:r>
                        <a:rPr lang="pt-BR">
                          <a:effectLst/>
                        </a:rPr>
                        <a:t>2a</a:t>
                      </a:r>
                    </a:p>
                  </a:txBody>
                  <a:tcPr/>
                </a:tc>
                <a:tc>
                  <a:txBody>
                    <a:bodyPr/>
                    <a:lstStyle/>
                    <a:p>
                      <a:pPr algn="ctr"/>
                      <a:r>
                        <a:rPr lang="pt-BR">
                          <a:effectLst/>
                        </a:rPr>
                        <a:t>4,00%</a:t>
                      </a:r>
                    </a:p>
                  </a:txBody>
                  <a:tcPr/>
                </a:tc>
                <a:tc>
                  <a:txBody>
                    <a:bodyPr/>
                    <a:lstStyle/>
                    <a:p>
                      <a:pPr algn="ctr"/>
                      <a:r>
                        <a:rPr lang="pt-BR" dirty="0">
                          <a:effectLst/>
                        </a:rPr>
                        <a:t>3,50%</a:t>
                      </a:r>
                    </a:p>
                  </a:txBody>
                  <a:tcPr/>
                </a:tc>
                <a:tc>
                  <a:txBody>
                    <a:bodyPr/>
                    <a:lstStyle/>
                    <a:p>
                      <a:pPr algn="ctr"/>
                      <a:r>
                        <a:rPr lang="pt-BR" dirty="0">
                          <a:effectLst/>
                        </a:rPr>
                        <a:t>14,05%</a:t>
                      </a:r>
                    </a:p>
                  </a:txBody>
                  <a:tcPr/>
                </a:tc>
                <a:tc>
                  <a:txBody>
                    <a:bodyPr/>
                    <a:lstStyle/>
                    <a:p>
                      <a:pPr algn="ctr"/>
                      <a:r>
                        <a:rPr lang="pt-BR">
                          <a:effectLst/>
                        </a:rPr>
                        <a:t>3,05%</a:t>
                      </a:r>
                    </a:p>
                  </a:txBody>
                  <a:tcPr/>
                </a:tc>
                <a:tc>
                  <a:txBody>
                    <a:bodyPr/>
                    <a:lstStyle/>
                    <a:p>
                      <a:pPr algn="ctr"/>
                      <a:r>
                        <a:rPr lang="pt-BR" dirty="0">
                          <a:effectLst/>
                        </a:rPr>
                        <a:t>43,40%</a:t>
                      </a:r>
                    </a:p>
                  </a:txBody>
                  <a:tcPr/>
                </a:tc>
                <a:tc>
                  <a:txBody>
                    <a:bodyPr/>
                    <a:lstStyle/>
                    <a:p>
                      <a:pPr algn="ctr"/>
                      <a:r>
                        <a:rPr lang="pt-BR" dirty="0">
                          <a:solidFill>
                            <a:srgbClr val="FF0000"/>
                          </a:solidFill>
                          <a:effectLst/>
                        </a:rPr>
                        <a:t>32,00%</a:t>
                      </a:r>
                    </a:p>
                  </a:txBody>
                  <a:tcPr/>
                </a:tc>
                <a:extLst>
                  <a:ext uri="{0D108BD9-81ED-4DB2-BD59-A6C34878D82A}">
                    <a16:rowId xmlns:a16="http://schemas.microsoft.com/office/drawing/2014/main" val="1268265493"/>
                  </a:ext>
                </a:extLst>
              </a:tr>
              <a:tr h="224845">
                <a:tc>
                  <a:txBody>
                    <a:bodyPr/>
                    <a:lstStyle/>
                    <a:p>
                      <a:pPr algn="ctr"/>
                      <a:r>
                        <a:rPr lang="pt-BR">
                          <a:effectLst/>
                        </a:rPr>
                        <a:t>3a</a:t>
                      </a:r>
                    </a:p>
                  </a:txBody>
                  <a:tcPr/>
                </a:tc>
                <a:tc>
                  <a:txBody>
                    <a:bodyPr/>
                    <a:lstStyle/>
                    <a:p>
                      <a:pPr algn="ctr"/>
                      <a:r>
                        <a:rPr lang="pt-BR">
                          <a:effectLst/>
                        </a:rPr>
                        <a:t>4,00%</a:t>
                      </a:r>
                    </a:p>
                  </a:txBody>
                  <a:tcPr/>
                </a:tc>
                <a:tc>
                  <a:txBody>
                    <a:bodyPr/>
                    <a:lstStyle/>
                    <a:p>
                      <a:pPr algn="ctr"/>
                      <a:r>
                        <a:rPr lang="pt-BR" dirty="0">
                          <a:effectLst/>
                        </a:rPr>
                        <a:t>3,50%</a:t>
                      </a:r>
                    </a:p>
                  </a:txBody>
                  <a:tcPr/>
                </a:tc>
                <a:tc>
                  <a:txBody>
                    <a:bodyPr/>
                    <a:lstStyle/>
                    <a:p>
                      <a:pPr algn="ctr"/>
                      <a:r>
                        <a:rPr lang="pt-BR" dirty="0">
                          <a:effectLst/>
                        </a:rPr>
                        <a:t>13,64%</a:t>
                      </a:r>
                    </a:p>
                  </a:txBody>
                  <a:tcPr/>
                </a:tc>
                <a:tc>
                  <a:txBody>
                    <a:bodyPr/>
                    <a:lstStyle/>
                    <a:p>
                      <a:pPr algn="ctr"/>
                      <a:r>
                        <a:rPr lang="pt-BR">
                          <a:effectLst/>
                        </a:rPr>
                        <a:t>2,96%</a:t>
                      </a:r>
                    </a:p>
                  </a:txBody>
                  <a:tcPr/>
                </a:tc>
                <a:tc>
                  <a:txBody>
                    <a:bodyPr/>
                    <a:lstStyle/>
                    <a:p>
                      <a:pPr algn="ctr"/>
                      <a:r>
                        <a:rPr lang="pt-BR" dirty="0">
                          <a:effectLst/>
                        </a:rPr>
                        <a:t>43,40%</a:t>
                      </a:r>
                    </a:p>
                  </a:txBody>
                  <a:tcPr/>
                </a:tc>
                <a:tc>
                  <a:txBody>
                    <a:bodyPr/>
                    <a:lstStyle/>
                    <a:p>
                      <a:pPr algn="ctr"/>
                      <a:r>
                        <a:rPr lang="pt-BR" dirty="0">
                          <a:solidFill>
                            <a:srgbClr val="FF0000"/>
                          </a:solidFill>
                          <a:effectLst/>
                        </a:rPr>
                        <a:t>32,50%</a:t>
                      </a:r>
                    </a:p>
                  </a:txBody>
                  <a:tcPr/>
                </a:tc>
                <a:extLst>
                  <a:ext uri="{0D108BD9-81ED-4DB2-BD59-A6C34878D82A}">
                    <a16:rowId xmlns:a16="http://schemas.microsoft.com/office/drawing/2014/main" val="83873814"/>
                  </a:ext>
                </a:extLst>
              </a:tr>
              <a:tr h="224845">
                <a:tc>
                  <a:txBody>
                    <a:bodyPr/>
                    <a:lstStyle/>
                    <a:p>
                      <a:pPr algn="ctr"/>
                      <a:r>
                        <a:rPr lang="pt-BR">
                          <a:effectLst/>
                        </a:rPr>
                        <a:t>4a</a:t>
                      </a:r>
                    </a:p>
                  </a:txBody>
                  <a:tcPr/>
                </a:tc>
                <a:tc>
                  <a:txBody>
                    <a:bodyPr/>
                    <a:lstStyle/>
                    <a:p>
                      <a:pPr algn="ctr"/>
                      <a:r>
                        <a:rPr lang="pt-BR">
                          <a:effectLst/>
                        </a:rPr>
                        <a:t>4,00%</a:t>
                      </a:r>
                    </a:p>
                  </a:txBody>
                  <a:tcPr/>
                </a:tc>
                <a:tc>
                  <a:txBody>
                    <a:bodyPr/>
                    <a:lstStyle/>
                    <a:p>
                      <a:pPr algn="ctr"/>
                      <a:r>
                        <a:rPr lang="pt-BR" dirty="0">
                          <a:effectLst/>
                        </a:rPr>
                        <a:t>3,50%</a:t>
                      </a:r>
                    </a:p>
                  </a:txBody>
                  <a:tcPr/>
                </a:tc>
                <a:tc>
                  <a:txBody>
                    <a:bodyPr/>
                    <a:lstStyle/>
                    <a:p>
                      <a:pPr algn="ctr"/>
                      <a:r>
                        <a:rPr lang="pt-BR" dirty="0">
                          <a:effectLst/>
                        </a:rPr>
                        <a:t>13,64%</a:t>
                      </a:r>
                    </a:p>
                  </a:txBody>
                  <a:tcPr/>
                </a:tc>
                <a:tc>
                  <a:txBody>
                    <a:bodyPr/>
                    <a:lstStyle/>
                    <a:p>
                      <a:pPr algn="ctr"/>
                      <a:r>
                        <a:rPr lang="pt-BR" dirty="0">
                          <a:effectLst/>
                        </a:rPr>
                        <a:t>2,96%</a:t>
                      </a:r>
                    </a:p>
                  </a:txBody>
                  <a:tcPr/>
                </a:tc>
                <a:tc>
                  <a:txBody>
                    <a:bodyPr/>
                    <a:lstStyle/>
                    <a:p>
                      <a:pPr algn="ctr"/>
                      <a:r>
                        <a:rPr lang="pt-BR" dirty="0">
                          <a:effectLst/>
                        </a:rPr>
                        <a:t>43,40%</a:t>
                      </a:r>
                    </a:p>
                  </a:txBody>
                  <a:tcPr/>
                </a:tc>
                <a:tc>
                  <a:txBody>
                    <a:bodyPr/>
                    <a:lstStyle/>
                    <a:p>
                      <a:pPr algn="ctr"/>
                      <a:r>
                        <a:rPr lang="pt-BR" dirty="0">
                          <a:solidFill>
                            <a:srgbClr val="FF0000"/>
                          </a:solidFill>
                          <a:effectLst/>
                        </a:rPr>
                        <a:t>32,50%</a:t>
                      </a:r>
                    </a:p>
                  </a:txBody>
                  <a:tcPr/>
                </a:tc>
                <a:extLst>
                  <a:ext uri="{0D108BD9-81ED-4DB2-BD59-A6C34878D82A}">
                    <a16:rowId xmlns:a16="http://schemas.microsoft.com/office/drawing/2014/main" val="2339999080"/>
                  </a:ext>
                </a:extLst>
              </a:tr>
              <a:tr h="224845">
                <a:tc>
                  <a:txBody>
                    <a:bodyPr/>
                    <a:lstStyle/>
                    <a:p>
                      <a:pPr algn="ctr"/>
                      <a:r>
                        <a:rPr lang="pt-BR" dirty="0">
                          <a:effectLst/>
                        </a:rPr>
                        <a:t>5a</a:t>
                      </a:r>
                    </a:p>
                  </a:txBody>
                  <a:tcPr/>
                </a:tc>
                <a:tc>
                  <a:txBody>
                    <a:bodyPr/>
                    <a:lstStyle/>
                    <a:p>
                      <a:pPr algn="ctr"/>
                      <a:r>
                        <a:rPr lang="pt-BR" dirty="0">
                          <a:effectLst/>
                        </a:rPr>
                        <a:t>4,00%</a:t>
                      </a:r>
                    </a:p>
                  </a:txBody>
                  <a:tcPr/>
                </a:tc>
                <a:tc>
                  <a:txBody>
                    <a:bodyPr/>
                    <a:lstStyle/>
                    <a:p>
                      <a:pPr algn="ctr"/>
                      <a:r>
                        <a:rPr lang="pt-BR" dirty="0">
                          <a:effectLst/>
                        </a:rPr>
                        <a:t>3,50%</a:t>
                      </a:r>
                    </a:p>
                  </a:txBody>
                  <a:tcPr/>
                </a:tc>
                <a:tc>
                  <a:txBody>
                    <a:bodyPr/>
                    <a:lstStyle/>
                    <a:p>
                      <a:pPr algn="ctr"/>
                      <a:r>
                        <a:rPr lang="pt-BR" dirty="0">
                          <a:effectLst/>
                        </a:rPr>
                        <a:t>12,82%</a:t>
                      </a:r>
                    </a:p>
                  </a:txBody>
                  <a:tcPr/>
                </a:tc>
                <a:tc>
                  <a:txBody>
                    <a:bodyPr/>
                    <a:lstStyle/>
                    <a:p>
                      <a:pPr algn="ctr"/>
                      <a:r>
                        <a:rPr lang="pt-BR" dirty="0">
                          <a:effectLst/>
                        </a:rPr>
                        <a:t>2,78%</a:t>
                      </a:r>
                    </a:p>
                  </a:txBody>
                  <a:tcPr/>
                </a:tc>
                <a:tc>
                  <a:txBody>
                    <a:bodyPr/>
                    <a:lstStyle/>
                    <a:p>
                      <a:pPr algn="ctr"/>
                      <a:r>
                        <a:rPr lang="pt-BR" dirty="0">
                          <a:effectLst/>
                        </a:rPr>
                        <a:t>43,40%</a:t>
                      </a:r>
                    </a:p>
                  </a:txBody>
                  <a:tcPr/>
                </a:tc>
                <a:tc>
                  <a:txBody>
                    <a:bodyPr/>
                    <a:lstStyle/>
                    <a:p>
                      <a:pPr algn="ctr"/>
                      <a:r>
                        <a:rPr lang="pt-BR" dirty="0">
                          <a:solidFill>
                            <a:srgbClr val="FF0000"/>
                          </a:solidFill>
                          <a:effectLst/>
                        </a:rPr>
                        <a:t>33,50% (*)</a:t>
                      </a:r>
                    </a:p>
                  </a:txBody>
                  <a:tcPr/>
                </a:tc>
                <a:extLst>
                  <a:ext uri="{0D108BD9-81ED-4DB2-BD59-A6C34878D82A}">
                    <a16:rowId xmlns:a16="http://schemas.microsoft.com/office/drawing/2014/main" val="3744111544"/>
                  </a:ext>
                </a:extLst>
              </a:tr>
              <a:tr h="0">
                <a:tc>
                  <a:txBody>
                    <a:bodyPr/>
                    <a:lstStyle/>
                    <a:p>
                      <a:pPr algn="ctr"/>
                      <a:r>
                        <a:rPr lang="pt-BR" dirty="0">
                          <a:effectLst/>
                        </a:rPr>
                        <a:t>6a</a:t>
                      </a:r>
                    </a:p>
                  </a:txBody>
                  <a:tcPr/>
                </a:tc>
                <a:tc>
                  <a:txBody>
                    <a:bodyPr/>
                    <a:lstStyle/>
                    <a:p>
                      <a:pPr algn="ctr"/>
                      <a:r>
                        <a:rPr lang="pt-BR" dirty="0">
                          <a:effectLst/>
                        </a:rPr>
                        <a:t>35,00%</a:t>
                      </a:r>
                    </a:p>
                  </a:txBody>
                  <a:tcPr/>
                </a:tc>
                <a:tc>
                  <a:txBody>
                    <a:bodyPr/>
                    <a:lstStyle/>
                    <a:p>
                      <a:pPr algn="ctr"/>
                      <a:r>
                        <a:rPr lang="pt-BR" dirty="0">
                          <a:effectLst/>
                        </a:rPr>
                        <a:t>15,00%</a:t>
                      </a:r>
                    </a:p>
                  </a:txBody>
                  <a:tcPr/>
                </a:tc>
                <a:tc>
                  <a:txBody>
                    <a:bodyPr/>
                    <a:lstStyle/>
                    <a:p>
                      <a:pPr algn="ctr"/>
                      <a:r>
                        <a:rPr lang="pt-BR" dirty="0">
                          <a:effectLst/>
                        </a:rPr>
                        <a:t>16,03%</a:t>
                      </a:r>
                    </a:p>
                  </a:txBody>
                  <a:tcPr/>
                </a:tc>
                <a:tc>
                  <a:txBody>
                    <a:bodyPr/>
                    <a:lstStyle/>
                    <a:p>
                      <a:pPr algn="ctr"/>
                      <a:r>
                        <a:rPr lang="pt-BR" dirty="0">
                          <a:effectLst/>
                        </a:rPr>
                        <a:t>3,47%</a:t>
                      </a:r>
                    </a:p>
                  </a:txBody>
                  <a:tcPr/>
                </a:tc>
                <a:tc>
                  <a:txBody>
                    <a:bodyPr/>
                    <a:lstStyle/>
                    <a:p>
                      <a:pPr algn="ctr"/>
                      <a:r>
                        <a:rPr lang="pt-BR" dirty="0">
                          <a:effectLst/>
                        </a:rPr>
                        <a:t>30,50%</a:t>
                      </a:r>
                    </a:p>
                  </a:txBody>
                  <a:tcPr/>
                </a:tc>
                <a:tc>
                  <a:txBody>
                    <a:bodyPr/>
                    <a:lstStyle/>
                    <a:p>
                      <a:pPr algn="ctr"/>
                      <a:r>
                        <a:rPr lang="pt-BR" dirty="0">
                          <a:solidFill>
                            <a:srgbClr val="FF0000"/>
                          </a:solidFill>
                          <a:effectLst/>
                        </a:rPr>
                        <a:t>–</a:t>
                      </a:r>
                    </a:p>
                  </a:txBody>
                  <a:tcPr/>
                </a:tc>
                <a:extLst>
                  <a:ext uri="{0D108BD9-81ED-4DB2-BD59-A6C34878D82A}">
                    <a16:rowId xmlns:a16="http://schemas.microsoft.com/office/drawing/2014/main" val="1075726532"/>
                  </a:ext>
                </a:extLst>
              </a:tr>
            </a:tbl>
          </a:graphicData>
        </a:graphic>
      </p:graphicFrame>
      <p:sp>
        <p:nvSpPr>
          <p:cNvPr id="4" name="Espaço Reservado para Rodapé 3">
            <a:extLst>
              <a:ext uri="{FF2B5EF4-FFF2-40B4-BE49-F238E27FC236}">
                <a16:creationId xmlns:a16="http://schemas.microsoft.com/office/drawing/2014/main" id="{6262DCE3-E573-4E32-A1C5-E02C9AC80CBF}"/>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43D7421F-022D-40AE-B50D-4CC1B1C34CB8}"/>
              </a:ext>
            </a:extLst>
          </p:cNvPr>
          <p:cNvSpPr>
            <a:spLocks noGrp="1"/>
          </p:cNvSpPr>
          <p:nvPr>
            <p:ph type="sldNum" sz="quarter" idx="12"/>
          </p:nvPr>
        </p:nvSpPr>
        <p:spPr/>
        <p:txBody>
          <a:bodyPr/>
          <a:lstStyle/>
          <a:p>
            <a:fld id="{C72AAF03-7CB3-4FC0-B9BF-E32EDF02F5AA}" type="slidenum">
              <a:rPr lang="pt-BR" altLang="pt-BR" smtClean="0"/>
              <a:pPr/>
              <a:t>14</a:t>
            </a:fld>
            <a:endParaRPr lang="pt-BR" altLang="pt-BR"/>
          </a:p>
        </p:txBody>
      </p:sp>
      <p:sp>
        <p:nvSpPr>
          <p:cNvPr id="3" name="Retângulo 2">
            <a:extLst>
              <a:ext uri="{FF2B5EF4-FFF2-40B4-BE49-F238E27FC236}">
                <a16:creationId xmlns:a16="http://schemas.microsoft.com/office/drawing/2014/main" id="{552DC815-95BA-43D0-BE5A-8E73390F5F8E}"/>
              </a:ext>
            </a:extLst>
          </p:cNvPr>
          <p:cNvSpPr/>
          <p:nvPr/>
        </p:nvSpPr>
        <p:spPr>
          <a:xfrm>
            <a:off x="1038241" y="4015241"/>
            <a:ext cx="10115518" cy="738664"/>
          </a:xfrm>
          <a:prstGeom prst="rect">
            <a:avLst/>
          </a:prstGeom>
        </p:spPr>
        <p:txBody>
          <a:bodyPr wrap="square">
            <a:spAutoFit/>
          </a:bodyPr>
          <a:lstStyle/>
          <a:p>
            <a:r>
              <a:rPr lang="pt-BR" sz="1400" dirty="0">
                <a:solidFill>
                  <a:srgbClr val="555555"/>
                </a:solidFill>
                <a:latin typeface="Arial" panose="020B0604020202020204" pitchFamily="34" charset="0"/>
              </a:rPr>
              <a:t>(*) O percentual efetivo máximo devido ao ISS será de 5%, transferindo-se a diferença, de forma proporcional, aos tributos federais da mesma faixa de receita bruta anual. Sendo assim, na 5a, quando a alíquota efetiva for superior a 14,92537%, a repartição será:</a:t>
            </a:r>
            <a:endParaRPr lang="pt-BR" sz="1400" dirty="0"/>
          </a:p>
        </p:txBody>
      </p:sp>
      <p:graphicFrame>
        <p:nvGraphicFramePr>
          <p:cNvPr id="8" name="Tabela 7">
            <a:extLst>
              <a:ext uri="{FF2B5EF4-FFF2-40B4-BE49-F238E27FC236}">
                <a16:creationId xmlns:a16="http://schemas.microsoft.com/office/drawing/2014/main" id="{2F87CA5C-36A0-4550-9104-10ABF5457E49}"/>
              </a:ext>
            </a:extLst>
          </p:cNvPr>
          <p:cNvGraphicFramePr>
            <a:graphicFrameLocks noGrp="1"/>
          </p:cNvGraphicFramePr>
          <p:nvPr>
            <p:extLst>
              <p:ext uri="{D42A27DB-BD31-4B8C-83A1-F6EECF244321}">
                <p14:modId xmlns:p14="http://schemas.microsoft.com/office/powerpoint/2010/main" val="1387811347"/>
              </p:ext>
            </p:extLst>
          </p:nvPr>
        </p:nvGraphicFramePr>
        <p:xfrm>
          <a:off x="1039501" y="4915707"/>
          <a:ext cx="10291239" cy="1310640"/>
        </p:xfrm>
        <a:graphic>
          <a:graphicData uri="http://schemas.openxmlformats.org/drawingml/2006/table">
            <a:tbl>
              <a:tblPr firstRow="1" bandRow="1">
                <a:tableStyleId>{5C22544A-7EE6-4342-B048-85BDC9FD1C3A}</a:tableStyleId>
              </a:tblPr>
              <a:tblGrid>
                <a:gridCol w="1470177">
                  <a:extLst>
                    <a:ext uri="{9D8B030D-6E8A-4147-A177-3AD203B41FA5}">
                      <a16:colId xmlns:a16="http://schemas.microsoft.com/office/drawing/2014/main" val="3965305191"/>
                    </a:ext>
                  </a:extLst>
                </a:gridCol>
                <a:gridCol w="1470177">
                  <a:extLst>
                    <a:ext uri="{9D8B030D-6E8A-4147-A177-3AD203B41FA5}">
                      <a16:colId xmlns:a16="http://schemas.microsoft.com/office/drawing/2014/main" val="3649843831"/>
                    </a:ext>
                  </a:extLst>
                </a:gridCol>
                <a:gridCol w="1470177">
                  <a:extLst>
                    <a:ext uri="{9D8B030D-6E8A-4147-A177-3AD203B41FA5}">
                      <a16:colId xmlns:a16="http://schemas.microsoft.com/office/drawing/2014/main" val="2291361215"/>
                    </a:ext>
                  </a:extLst>
                </a:gridCol>
                <a:gridCol w="1470177">
                  <a:extLst>
                    <a:ext uri="{9D8B030D-6E8A-4147-A177-3AD203B41FA5}">
                      <a16:colId xmlns:a16="http://schemas.microsoft.com/office/drawing/2014/main" val="998408595"/>
                    </a:ext>
                  </a:extLst>
                </a:gridCol>
                <a:gridCol w="1470177">
                  <a:extLst>
                    <a:ext uri="{9D8B030D-6E8A-4147-A177-3AD203B41FA5}">
                      <a16:colId xmlns:a16="http://schemas.microsoft.com/office/drawing/2014/main" val="3174631121"/>
                    </a:ext>
                  </a:extLst>
                </a:gridCol>
                <a:gridCol w="1470177">
                  <a:extLst>
                    <a:ext uri="{9D8B030D-6E8A-4147-A177-3AD203B41FA5}">
                      <a16:colId xmlns:a16="http://schemas.microsoft.com/office/drawing/2014/main" val="2704818231"/>
                    </a:ext>
                  </a:extLst>
                </a:gridCol>
                <a:gridCol w="1470177">
                  <a:extLst>
                    <a:ext uri="{9D8B030D-6E8A-4147-A177-3AD203B41FA5}">
                      <a16:colId xmlns:a16="http://schemas.microsoft.com/office/drawing/2014/main" val="3356503012"/>
                    </a:ext>
                  </a:extLst>
                </a:gridCol>
              </a:tblGrid>
              <a:tr h="0">
                <a:tc>
                  <a:txBody>
                    <a:bodyPr/>
                    <a:lstStyle/>
                    <a:p>
                      <a:endParaRPr lang="pt-BR"/>
                    </a:p>
                  </a:txBody>
                  <a:tcPr/>
                </a:tc>
                <a:tc>
                  <a:txBody>
                    <a:bodyPr/>
                    <a:lstStyle/>
                    <a:p>
                      <a:r>
                        <a:rPr lang="pt-BR" b="1" dirty="0">
                          <a:effectLst/>
                        </a:rPr>
                        <a:t>IRPJ</a:t>
                      </a:r>
                      <a:endParaRPr lang="pt-BR" dirty="0">
                        <a:effectLst/>
                      </a:endParaRPr>
                    </a:p>
                  </a:txBody>
                  <a:tcPr/>
                </a:tc>
                <a:tc>
                  <a:txBody>
                    <a:bodyPr/>
                    <a:lstStyle/>
                    <a:p>
                      <a:r>
                        <a:rPr lang="pt-BR" b="1" dirty="0">
                          <a:effectLst/>
                        </a:rPr>
                        <a:t>CSLL</a:t>
                      </a:r>
                      <a:endParaRPr lang="pt-BR" dirty="0">
                        <a:effectLst/>
                      </a:endParaRPr>
                    </a:p>
                  </a:txBody>
                  <a:tcPr/>
                </a:tc>
                <a:tc>
                  <a:txBody>
                    <a:bodyPr/>
                    <a:lstStyle/>
                    <a:p>
                      <a:r>
                        <a:rPr lang="pt-BR" b="1" dirty="0" err="1">
                          <a:effectLst/>
                        </a:rPr>
                        <a:t>Cofins</a:t>
                      </a:r>
                      <a:endParaRPr lang="pt-BR" dirty="0">
                        <a:effectLst/>
                      </a:endParaRPr>
                    </a:p>
                  </a:txBody>
                  <a:tcPr/>
                </a:tc>
                <a:tc>
                  <a:txBody>
                    <a:bodyPr/>
                    <a:lstStyle/>
                    <a:p>
                      <a:r>
                        <a:rPr lang="pt-BR" b="1" dirty="0">
                          <a:effectLst/>
                        </a:rPr>
                        <a:t>PIS/Pasep</a:t>
                      </a:r>
                      <a:endParaRPr lang="pt-BR" dirty="0">
                        <a:effectLst/>
                      </a:endParaRPr>
                    </a:p>
                  </a:txBody>
                  <a:tcPr/>
                </a:tc>
                <a:tc>
                  <a:txBody>
                    <a:bodyPr/>
                    <a:lstStyle/>
                    <a:p>
                      <a:r>
                        <a:rPr lang="pt-BR" b="1" dirty="0">
                          <a:effectLst/>
                        </a:rPr>
                        <a:t>CPP</a:t>
                      </a:r>
                      <a:endParaRPr lang="pt-BR" dirty="0">
                        <a:effectLst/>
                      </a:endParaRPr>
                    </a:p>
                  </a:txBody>
                  <a:tcPr/>
                </a:tc>
                <a:tc>
                  <a:txBody>
                    <a:bodyPr/>
                    <a:lstStyle/>
                    <a:p>
                      <a:r>
                        <a:rPr lang="pt-BR" b="1" dirty="0">
                          <a:effectLst/>
                        </a:rPr>
                        <a:t>ISS</a:t>
                      </a:r>
                      <a:endParaRPr lang="pt-BR" dirty="0">
                        <a:effectLst/>
                      </a:endParaRPr>
                    </a:p>
                  </a:txBody>
                  <a:tcPr/>
                </a:tc>
                <a:extLst>
                  <a:ext uri="{0D108BD9-81ED-4DB2-BD59-A6C34878D82A}">
                    <a16:rowId xmlns:a16="http://schemas.microsoft.com/office/drawing/2014/main" val="1317207726"/>
                  </a:ext>
                </a:extLst>
              </a:tr>
              <a:tr h="0">
                <a:tc>
                  <a:txBody>
                    <a:bodyPr/>
                    <a:lstStyle/>
                    <a:p>
                      <a:pPr algn="ctr"/>
                      <a:r>
                        <a:rPr lang="pt-BR" sz="1400" dirty="0">
                          <a:effectLst/>
                        </a:rPr>
                        <a:t>5a, com</a:t>
                      </a:r>
                      <a:br>
                        <a:rPr lang="pt-BR" sz="1400" dirty="0">
                          <a:effectLst/>
                        </a:rPr>
                      </a:br>
                      <a:r>
                        <a:rPr lang="pt-BR" sz="1400" dirty="0">
                          <a:effectLst/>
                        </a:rPr>
                        <a:t>alíquota efetiva superior a</a:t>
                      </a:r>
                      <a:br>
                        <a:rPr lang="pt-BR" sz="1400" dirty="0">
                          <a:effectLst/>
                        </a:rPr>
                      </a:br>
                      <a:r>
                        <a:rPr lang="pt-BR" sz="1400" dirty="0">
                          <a:effectLst/>
                        </a:rPr>
                        <a:t>14,92537%</a:t>
                      </a:r>
                    </a:p>
                  </a:txBody>
                  <a:tcPr/>
                </a:tc>
                <a:tc>
                  <a:txBody>
                    <a:bodyPr/>
                    <a:lstStyle/>
                    <a:p>
                      <a:pPr algn="ctr"/>
                      <a:r>
                        <a:rPr lang="pt-BR" sz="1400" dirty="0">
                          <a:effectLst/>
                        </a:rPr>
                        <a:t>(Alíquota efetiva –</a:t>
                      </a:r>
                      <a:br>
                        <a:rPr lang="pt-BR" sz="1400" dirty="0">
                          <a:effectLst/>
                        </a:rPr>
                      </a:br>
                      <a:r>
                        <a:rPr lang="pt-BR" sz="1400" dirty="0">
                          <a:effectLst/>
                        </a:rPr>
                        <a:t>5%) x</a:t>
                      </a:r>
                      <a:br>
                        <a:rPr lang="pt-BR" sz="1400" dirty="0">
                          <a:effectLst/>
                        </a:rPr>
                      </a:br>
                      <a:r>
                        <a:rPr lang="pt-BR" sz="1400" dirty="0">
                          <a:effectLst/>
                        </a:rPr>
                        <a:t>6,02%</a:t>
                      </a:r>
                    </a:p>
                  </a:txBody>
                  <a:tcPr/>
                </a:tc>
                <a:tc>
                  <a:txBody>
                    <a:bodyPr/>
                    <a:lstStyle/>
                    <a:p>
                      <a:pPr algn="ctr"/>
                      <a:r>
                        <a:rPr lang="pt-BR" sz="1400" dirty="0">
                          <a:effectLst/>
                        </a:rPr>
                        <a:t>(Alíquota efetiva –</a:t>
                      </a:r>
                      <a:br>
                        <a:rPr lang="pt-BR" sz="1400" dirty="0">
                          <a:effectLst/>
                        </a:rPr>
                      </a:br>
                      <a:r>
                        <a:rPr lang="pt-BR" sz="1400" dirty="0">
                          <a:effectLst/>
                        </a:rPr>
                        <a:t>5%) x</a:t>
                      </a:r>
                      <a:br>
                        <a:rPr lang="pt-BR" sz="1400" dirty="0">
                          <a:effectLst/>
                        </a:rPr>
                      </a:br>
                      <a:r>
                        <a:rPr lang="pt-BR" sz="1400" dirty="0">
                          <a:effectLst/>
                        </a:rPr>
                        <a:t>5,26%</a:t>
                      </a:r>
                    </a:p>
                  </a:txBody>
                  <a:tcPr/>
                </a:tc>
                <a:tc>
                  <a:txBody>
                    <a:bodyPr/>
                    <a:lstStyle/>
                    <a:p>
                      <a:pPr algn="ctr"/>
                      <a:r>
                        <a:rPr lang="pt-BR" sz="1400" dirty="0">
                          <a:effectLst/>
                        </a:rPr>
                        <a:t>(Alíquota efetiva –</a:t>
                      </a:r>
                      <a:br>
                        <a:rPr lang="pt-BR" sz="1400" dirty="0">
                          <a:effectLst/>
                        </a:rPr>
                      </a:br>
                      <a:r>
                        <a:rPr lang="pt-BR" sz="1400" dirty="0">
                          <a:effectLst/>
                        </a:rPr>
                        <a:t>5%) x</a:t>
                      </a:r>
                      <a:br>
                        <a:rPr lang="pt-BR" sz="1400" dirty="0">
                          <a:effectLst/>
                        </a:rPr>
                      </a:br>
                      <a:r>
                        <a:rPr lang="pt-BR" sz="1400" dirty="0">
                          <a:effectLst/>
                        </a:rPr>
                        <a:t>19,28%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400" dirty="0">
                          <a:effectLst/>
                        </a:rPr>
                        <a:t>(Alíquota efetiva –</a:t>
                      </a:r>
                      <a:br>
                        <a:rPr lang="pt-BR" sz="1400" dirty="0">
                          <a:effectLst/>
                        </a:rPr>
                      </a:br>
                      <a:r>
                        <a:rPr lang="pt-BR" sz="1400" dirty="0">
                          <a:effectLst/>
                        </a:rPr>
                        <a:t>5%) x</a:t>
                      </a:r>
                      <a:br>
                        <a:rPr lang="pt-BR" sz="1400" dirty="0">
                          <a:effectLst/>
                        </a:rPr>
                      </a:br>
                      <a:r>
                        <a:rPr lang="pt-BR" sz="1400" dirty="0" smtClean="0">
                          <a:effectLst/>
                        </a:rPr>
                        <a:t>4,18</a:t>
                      </a:r>
                      <a:r>
                        <a:rPr lang="pt-BR" sz="1400" dirty="0">
                          <a:effectLst/>
                        </a:rPr>
                        <a:t>%</a:t>
                      </a:r>
                    </a:p>
                  </a:txBody>
                  <a:tcPr/>
                </a:tc>
                <a:tc>
                  <a:txBody>
                    <a:bodyPr/>
                    <a:lstStyle/>
                    <a:p>
                      <a:pPr algn="ctr"/>
                      <a:r>
                        <a:rPr lang="pt-BR" sz="1400" dirty="0">
                          <a:effectLst/>
                        </a:rPr>
                        <a:t>(Alíquota efetiva –</a:t>
                      </a:r>
                      <a:br>
                        <a:rPr lang="pt-BR" sz="1400" dirty="0">
                          <a:effectLst/>
                        </a:rPr>
                      </a:br>
                      <a:r>
                        <a:rPr lang="pt-BR" sz="1400" dirty="0">
                          <a:effectLst/>
                        </a:rPr>
                        <a:t>5%) x</a:t>
                      </a:r>
                      <a:br>
                        <a:rPr lang="pt-BR" sz="1400" dirty="0">
                          <a:effectLst/>
                        </a:rPr>
                      </a:br>
                      <a:r>
                        <a:rPr lang="pt-BR" sz="1400" dirty="0">
                          <a:effectLst/>
                        </a:rPr>
                        <a:t>65,26%</a:t>
                      </a:r>
                    </a:p>
                  </a:txBody>
                  <a:tcPr/>
                </a:tc>
                <a:tc>
                  <a:txBody>
                    <a:bodyPr/>
                    <a:lstStyle/>
                    <a:p>
                      <a:pPr algn="ctr"/>
                      <a:r>
                        <a:rPr lang="pt-BR" sz="1400" dirty="0">
                          <a:effectLst/>
                        </a:rPr>
                        <a:t>Percentual de ISS fixo em 5%</a:t>
                      </a:r>
                      <a:br>
                        <a:rPr lang="pt-BR" sz="1400" dirty="0">
                          <a:effectLst/>
                        </a:rPr>
                      </a:br>
                      <a:r>
                        <a:rPr lang="pt-BR" sz="1400" dirty="0">
                          <a:effectLst/>
                        </a:rPr>
                        <a:t> </a:t>
                      </a:r>
                    </a:p>
                  </a:txBody>
                  <a:tcPr/>
                </a:tc>
                <a:extLst>
                  <a:ext uri="{0D108BD9-81ED-4DB2-BD59-A6C34878D82A}">
                    <a16:rowId xmlns:a16="http://schemas.microsoft.com/office/drawing/2014/main" val="2910583957"/>
                  </a:ext>
                </a:extLst>
              </a:tr>
            </a:tbl>
          </a:graphicData>
        </a:graphic>
      </p:graphicFrame>
    </p:spTree>
    <p:extLst>
      <p:ext uri="{BB962C8B-B14F-4D97-AF65-F5344CB8AC3E}">
        <p14:creationId xmlns:p14="http://schemas.microsoft.com/office/powerpoint/2010/main" val="1337060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B0D34C-ECA5-4A44-9F68-BFE286F3E221}"/>
              </a:ext>
            </a:extLst>
          </p:cNvPr>
          <p:cNvSpPr>
            <a:spLocks noGrp="1"/>
          </p:cNvSpPr>
          <p:nvPr>
            <p:ph type="title"/>
          </p:nvPr>
        </p:nvSpPr>
        <p:spPr/>
        <p:txBody>
          <a:bodyPr/>
          <a:lstStyle/>
          <a:p>
            <a:r>
              <a:rPr lang="pt-BR" dirty="0"/>
              <a:t>Anexo IV – Serviços 	</a:t>
            </a:r>
          </a:p>
        </p:txBody>
      </p:sp>
      <p:graphicFrame>
        <p:nvGraphicFramePr>
          <p:cNvPr id="6" name="Espaço Reservado para Conteúdo 5">
            <a:extLst>
              <a:ext uri="{FF2B5EF4-FFF2-40B4-BE49-F238E27FC236}">
                <a16:creationId xmlns:a16="http://schemas.microsoft.com/office/drawing/2014/main" id="{B15DFDE0-296F-412A-BA30-83164FDAAE91}"/>
              </a:ext>
            </a:extLst>
          </p:cNvPr>
          <p:cNvGraphicFramePr>
            <a:graphicFrameLocks noGrp="1"/>
          </p:cNvGraphicFramePr>
          <p:nvPr>
            <p:ph idx="1"/>
            <p:extLst>
              <p:ext uri="{D42A27DB-BD31-4B8C-83A1-F6EECF244321}">
                <p14:modId xmlns:p14="http://schemas.microsoft.com/office/powerpoint/2010/main" val="1763048566"/>
              </p:ext>
            </p:extLst>
          </p:nvPr>
        </p:nvGraphicFramePr>
        <p:xfrm>
          <a:off x="1096963" y="1846263"/>
          <a:ext cx="10058400" cy="3248607"/>
        </p:xfrm>
        <a:graphic>
          <a:graphicData uri="http://schemas.openxmlformats.org/drawingml/2006/table">
            <a:tbl>
              <a:tblPr firstRow="1" bandRow="1">
                <a:tableStyleId>{5C22544A-7EE6-4342-B048-85BDC9FD1C3A}</a:tableStyleId>
              </a:tblPr>
              <a:tblGrid>
                <a:gridCol w="4444213">
                  <a:extLst>
                    <a:ext uri="{9D8B030D-6E8A-4147-A177-3AD203B41FA5}">
                      <a16:colId xmlns:a16="http://schemas.microsoft.com/office/drawing/2014/main" val="87150037"/>
                    </a:ext>
                  </a:extLst>
                </a:gridCol>
                <a:gridCol w="2776246">
                  <a:extLst>
                    <a:ext uri="{9D8B030D-6E8A-4147-A177-3AD203B41FA5}">
                      <a16:colId xmlns:a16="http://schemas.microsoft.com/office/drawing/2014/main" val="1039457212"/>
                    </a:ext>
                  </a:extLst>
                </a:gridCol>
                <a:gridCol w="2837941">
                  <a:extLst>
                    <a:ext uri="{9D8B030D-6E8A-4147-A177-3AD203B41FA5}">
                      <a16:colId xmlns:a16="http://schemas.microsoft.com/office/drawing/2014/main" val="1774087904"/>
                    </a:ext>
                  </a:extLst>
                </a:gridCol>
              </a:tblGrid>
              <a:tr h="430609">
                <a:tc>
                  <a:txBody>
                    <a:bodyPr/>
                    <a:lstStyle/>
                    <a:p>
                      <a:pPr algn="ctr" fontAlgn="ctr"/>
                      <a:r>
                        <a:rPr lang="pt-BR" sz="2000" b="1" i="0" u="none" strike="noStrike" dirty="0">
                          <a:solidFill>
                            <a:srgbClr val="4F5354"/>
                          </a:solidFill>
                          <a:effectLst/>
                          <a:latin typeface="Open Sans"/>
                        </a:rPr>
                        <a:t>Receita Bruta Total em 12 meses</a:t>
                      </a:r>
                    </a:p>
                  </a:txBody>
                  <a:tcPr marL="95250" marR="6350" marT="6350" marB="0" anchor="ctr"/>
                </a:tc>
                <a:tc>
                  <a:txBody>
                    <a:bodyPr/>
                    <a:lstStyle/>
                    <a:p>
                      <a:pPr algn="ctr" fontAlgn="ctr"/>
                      <a:r>
                        <a:rPr lang="pt-BR" sz="2000" b="1" i="0" u="none" strike="noStrike">
                          <a:solidFill>
                            <a:srgbClr val="4F5354"/>
                          </a:solidFill>
                          <a:effectLst/>
                          <a:latin typeface="Open Sans"/>
                        </a:rPr>
                        <a:t>Alíquota</a:t>
                      </a:r>
                    </a:p>
                  </a:txBody>
                  <a:tcPr marL="95250" marR="6350" marT="6350" marB="0" anchor="ctr"/>
                </a:tc>
                <a:tc>
                  <a:txBody>
                    <a:bodyPr/>
                    <a:lstStyle/>
                    <a:p>
                      <a:pPr algn="ctr" fontAlgn="ctr"/>
                      <a:r>
                        <a:rPr lang="pt-BR" sz="2000" b="1" i="0" u="none" strike="noStrike" dirty="0">
                          <a:solidFill>
                            <a:srgbClr val="4F5354"/>
                          </a:solidFill>
                          <a:effectLst/>
                          <a:latin typeface="Open Sans"/>
                        </a:rPr>
                        <a:t>Valor a Deduzir</a:t>
                      </a:r>
                    </a:p>
                  </a:txBody>
                  <a:tcPr marL="95250" marR="6350" marT="6350" marB="0" anchor="ctr"/>
                </a:tc>
                <a:extLst>
                  <a:ext uri="{0D108BD9-81ED-4DB2-BD59-A6C34878D82A}">
                    <a16:rowId xmlns:a16="http://schemas.microsoft.com/office/drawing/2014/main" val="132055017"/>
                  </a:ext>
                </a:extLst>
              </a:tr>
              <a:tr h="472324">
                <a:tc>
                  <a:txBody>
                    <a:bodyPr/>
                    <a:lstStyle/>
                    <a:p>
                      <a:pPr algn="ctr" fontAlgn="ctr"/>
                      <a:r>
                        <a:rPr lang="pt-BR" sz="2000" b="0" i="0" u="none" strike="noStrike" dirty="0">
                          <a:solidFill>
                            <a:srgbClr val="4F5354"/>
                          </a:solidFill>
                          <a:effectLst/>
                          <a:latin typeface="Open Sans"/>
                        </a:rPr>
                        <a:t>Até R$ 180.000,00</a:t>
                      </a:r>
                    </a:p>
                  </a:txBody>
                  <a:tcPr marL="95250" marR="6350" marT="6350" marB="0" anchor="ctr"/>
                </a:tc>
                <a:tc>
                  <a:txBody>
                    <a:bodyPr/>
                    <a:lstStyle/>
                    <a:p>
                      <a:pPr algn="ctr" fontAlgn="ctr"/>
                      <a:r>
                        <a:rPr lang="pt-BR" sz="2000" b="0" i="0" u="none" strike="noStrike">
                          <a:solidFill>
                            <a:srgbClr val="4F5354"/>
                          </a:solidFill>
                          <a:effectLst/>
                          <a:latin typeface="Open Sans"/>
                        </a:rPr>
                        <a:t>4,50%</a:t>
                      </a:r>
                    </a:p>
                  </a:txBody>
                  <a:tcPr marL="95250" marR="6350" marT="44450" marB="44450" anchor="ctr"/>
                </a:tc>
                <a:tc>
                  <a:txBody>
                    <a:bodyPr/>
                    <a:lstStyle/>
                    <a:p>
                      <a:pPr algn="ctr" fontAlgn="ctr"/>
                      <a:r>
                        <a:rPr lang="pt-BR" sz="2000" b="0" i="0" u="none" strike="noStrike">
                          <a:solidFill>
                            <a:srgbClr val="4F5354"/>
                          </a:solidFill>
                          <a:effectLst/>
                          <a:latin typeface="Open Sans"/>
                        </a:rPr>
                        <a:t>0</a:t>
                      </a:r>
                    </a:p>
                  </a:txBody>
                  <a:tcPr marL="95250" marR="6350" marT="6350" marB="0" anchor="ctr"/>
                </a:tc>
                <a:extLst>
                  <a:ext uri="{0D108BD9-81ED-4DB2-BD59-A6C34878D82A}">
                    <a16:rowId xmlns:a16="http://schemas.microsoft.com/office/drawing/2014/main" val="4183054893"/>
                  </a:ext>
                </a:extLst>
              </a:tr>
              <a:tr h="472324">
                <a:tc>
                  <a:txBody>
                    <a:bodyPr/>
                    <a:lstStyle/>
                    <a:p>
                      <a:pPr algn="ctr" fontAlgn="ctr"/>
                      <a:r>
                        <a:rPr lang="pt-BR" sz="2000" b="0" i="0" u="none" strike="noStrike">
                          <a:solidFill>
                            <a:srgbClr val="4F5354"/>
                          </a:solidFill>
                          <a:effectLst/>
                          <a:latin typeface="Open Sans"/>
                        </a:rPr>
                        <a:t>De 180.000,01 a 360.000,00</a:t>
                      </a:r>
                    </a:p>
                  </a:txBody>
                  <a:tcPr marL="95250" marR="6350" marT="6350" marB="0" anchor="ctr"/>
                </a:tc>
                <a:tc>
                  <a:txBody>
                    <a:bodyPr/>
                    <a:lstStyle/>
                    <a:p>
                      <a:pPr algn="ctr" fontAlgn="ctr"/>
                      <a:r>
                        <a:rPr lang="pt-BR" sz="2000" b="0" i="0" u="none" strike="noStrike" dirty="0">
                          <a:solidFill>
                            <a:srgbClr val="4F5354"/>
                          </a:solidFill>
                          <a:effectLst/>
                          <a:latin typeface="Open Sans"/>
                        </a:rPr>
                        <a:t>9%</a:t>
                      </a:r>
                    </a:p>
                  </a:txBody>
                  <a:tcPr marL="95250" marR="6350" marT="44450" marB="44450" anchor="ctr"/>
                </a:tc>
                <a:tc>
                  <a:txBody>
                    <a:bodyPr/>
                    <a:lstStyle/>
                    <a:p>
                      <a:pPr algn="ctr" fontAlgn="ctr"/>
                      <a:r>
                        <a:rPr lang="pt-BR" sz="2000" b="0" i="0" u="none" strike="noStrike">
                          <a:solidFill>
                            <a:srgbClr val="4F5354"/>
                          </a:solidFill>
                          <a:effectLst/>
                          <a:latin typeface="Open Sans"/>
                        </a:rPr>
                        <a:t>R$8.100,00</a:t>
                      </a:r>
                    </a:p>
                  </a:txBody>
                  <a:tcPr marL="95250" marR="6350" marT="6350" marB="0" anchor="ctr"/>
                </a:tc>
                <a:extLst>
                  <a:ext uri="{0D108BD9-81ED-4DB2-BD59-A6C34878D82A}">
                    <a16:rowId xmlns:a16="http://schemas.microsoft.com/office/drawing/2014/main" val="1522856962"/>
                  </a:ext>
                </a:extLst>
              </a:tr>
              <a:tr h="472324">
                <a:tc>
                  <a:txBody>
                    <a:bodyPr/>
                    <a:lstStyle/>
                    <a:p>
                      <a:pPr algn="ctr" fontAlgn="ctr"/>
                      <a:r>
                        <a:rPr lang="pt-BR" sz="2000" b="0" i="0" u="none" strike="noStrike">
                          <a:solidFill>
                            <a:srgbClr val="4F5354"/>
                          </a:solidFill>
                          <a:effectLst/>
                          <a:latin typeface="Open Sans"/>
                        </a:rPr>
                        <a:t>De 360.000,01 a 720.000,00</a:t>
                      </a:r>
                    </a:p>
                  </a:txBody>
                  <a:tcPr marL="95250" marR="6350" marT="6350" marB="0" anchor="ctr"/>
                </a:tc>
                <a:tc>
                  <a:txBody>
                    <a:bodyPr/>
                    <a:lstStyle/>
                    <a:p>
                      <a:pPr algn="ctr" fontAlgn="ctr"/>
                      <a:r>
                        <a:rPr lang="pt-BR" sz="2000" b="0" i="0" u="none" strike="noStrike" dirty="0">
                          <a:solidFill>
                            <a:srgbClr val="4F5354"/>
                          </a:solidFill>
                          <a:effectLst/>
                          <a:latin typeface="Open Sans"/>
                        </a:rPr>
                        <a:t>10,20%</a:t>
                      </a:r>
                    </a:p>
                  </a:txBody>
                  <a:tcPr marL="95250" marR="6350" marT="44450" marB="44450" anchor="ctr"/>
                </a:tc>
                <a:tc>
                  <a:txBody>
                    <a:bodyPr/>
                    <a:lstStyle/>
                    <a:p>
                      <a:pPr algn="ctr" fontAlgn="ctr"/>
                      <a:r>
                        <a:rPr lang="pt-BR" sz="2000" b="0" i="0" u="none" strike="noStrike" dirty="0">
                          <a:solidFill>
                            <a:srgbClr val="4F5354"/>
                          </a:solidFill>
                          <a:effectLst/>
                          <a:latin typeface="Open Sans"/>
                        </a:rPr>
                        <a:t>R$12.420,00</a:t>
                      </a:r>
                    </a:p>
                  </a:txBody>
                  <a:tcPr marL="95250" marR="6350" marT="6350" marB="0" anchor="ctr"/>
                </a:tc>
                <a:extLst>
                  <a:ext uri="{0D108BD9-81ED-4DB2-BD59-A6C34878D82A}">
                    <a16:rowId xmlns:a16="http://schemas.microsoft.com/office/drawing/2014/main" val="3547354515"/>
                  </a:ext>
                </a:extLst>
              </a:tr>
              <a:tr h="472324">
                <a:tc>
                  <a:txBody>
                    <a:bodyPr/>
                    <a:lstStyle/>
                    <a:p>
                      <a:pPr algn="ctr" fontAlgn="ctr"/>
                      <a:r>
                        <a:rPr lang="pt-BR" sz="2000" b="0" i="0" u="none" strike="noStrike">
                          <a:solidFill>
                            <a:srgbClr val="4F5354"/>
                          </a:solidFill>
                          <a:effectLst/>
                          <a:latin typeface="Open Sans"/>
                        </a:rPr>
                        <a:t>De 720.000,01 a 1.800.000,00</a:t>
                      </a:r>
                    </a:p>
                  </a:txBody>
                  <a:tcPr marL="95250" marR="6350" marT="6350" marB="0" anchor="ctr"/>
                </a:tc>
                <a:tc>
                  <a:txBody>
                    <a:bodyPr/>
                    <a:lstStyle/>
                    <a:p>
                      <a:pPr algn="ctr" fontAlgn="ctr"/>
                      <a:r>
                        <a:rPr lang="pt-BR" sz="2000" b="0" i="0" u="none" strike="noStrike">
                          <a:solidFill>
                            <a:srgbClr val="4F5354"/>
                          </a:solidFill>
                          <a:effectLst/>
                          <a:latin typeface="Open Sans"/>
                        </a:rPr>
                        <a:t>14%</a:t>
                      </a:r>
                    </a:p>
                  </a:txBody>
                  <a:tcPr marL="95250" marR="6350" marT="44450" marB="44450" anchor="ctr"/>
                </a:tc>
                <a:tc>
                  <a:txBody>
                    <a:bodyPr/>
                    <a:lstStyle/>
                    <a:p>
                      <a:pPr algn="ctr" fontAlgn="ctr"/>
                      <a:r>
                        <a:rPr lang="pt-BR" sz="2000" b="0" i="0" u="none" strike="noStrike" dirty="0">
                          <a:solidFill>
                            <a:srgbClr val="4F5354"/>
                          </a:solidFill>
                          <a:effectLst/>
                          <a:latin typeface="Open Sans"/>
                        </a:rPr>
                        <a:t>R$39.780,00</a:t>
                      </a:r>
                    </a:p>
                  </a:txBody>
                  <a:tcPr marL="95250" marR="6350" marT="6350" marB="0" anchor="ctr"/>
                </a:tc>
                <a:extLst>
                  <a:ext uri="{0D108BD9-81ED-4DB2-BD59-A6C34878D82A}">
                    <a16:rowId xmlns:a16="http://schemas.microsoft.com/office/drawing/2014/main" val="2605892598"/>
                  </a:ext>
                </a:extLst>
              </a:tr>
              <a:tr h="472324">
                <a:tc>
                  <a:txBody>
                    <a:bodyPr/>
                    <a:lstStyle/>
                    <a:p>
                      <a:pPr algn="ctr" fontAlgn="ctr"/>
                      <a:r>
                        <a:rPr lang="pt-BR" sz="2000" b="0" i="0" u="none" strike="noStrike">
                          <a:solidFill>
                            <a:srgbClr val="4F5354"/>
                          </a:solidFill>
                          <a:effectLst/>
                          <a:latin typeface="Open Sans"/>
                        </a:rPr>
                        <a:t>De 1.800.000,01 a 3.600.000,00</a:t>
                      </a:r>
                    </a:p>
                  </a:txBody>
                  <a:tcPr marL="95250" marR="6350" marT="6350" marB="0" anchor="ctr"/>
                </a:tc>
                <a:tc>
                  <a:txBody>
                    <a:bodyPr/>
                    <a:lstStyle/>
                    <a:p>
                      <a:pPr algn="ctr" fontAlgn="ctr"/>
                      <a:r>
                        <a:rPr lang="pt-BR" sz="2000" b="0" i="0" u="none" strike="noStrike">
                          <a:solidFill>
                            <a:srgbClr val="4F5354"/>
                          </a:solidFill>
                          <a:effectLst/>
                          <a:latin typeface="Open Sans"/>
                        </a:rPr>
                        <a:t>22%</a:t>
                      </a:r>
                    </a:p>
                  </a:txBody>
                  <a:tcPr marL="95250" marR="6350" marT="44450" marB="44450" anchor="ctr"/>
                </a:tc>
                <a:tc>
                  <a:txBody>
                    <a:bodyPr/>
                    <a:lstStyle/>
                    <a:p>
                      <a:pPr algn="ctr" fontAlgn="ctr"/>
                      <a:r>
                        <a:rPr lang="pt-BR" sz="2000" b="0" i="0" u="none" strike="noStrike" dirty="0">
                          <a:solidFill>
                            <a:srgbClr val="4F5354"/>
                          </a:solidFill>
                          <a:effectLst/>
                          <a:latin typeface="Open Sans"/>
                        </a:rPr>
                        <a:t>R$183.780,00</a:t>
                      </a:r>
                    </a:p>
                  </a:txBody>
                  <a:tcPr marL="95250" marR="6350" marT="6350" marB="0" anchor="ctr"/>
                </a:tc>
                <a:extLst>
                  <a:ext uri="{0D108BD9-81ED-4DB2-BD59-A6C34878D82A}">
                    <a16:rowId xmlns:a16="http://schemas.microsoft.com/office/drawing/2014/main" val="1626316728"/>
                  </a:ext>
                </a:extLst>
              </a:tr>
              <a:tr h="456378">
                <a:tc>
                  <a:txBody>
                    <a:bodyPr/>
                    <a:lstStyle/>
                    <a:p>
                      <a:pPr algn="ctr" fontAlgn="ctr"/>
                      <a:r>
                        <a:rPr lang="pt-BR" sz="2000" b="0" i="0" u="none" strike="noStrike">
                          <a:solidFill>
                            <a:srgbClr val="4F5354"/>
                          </a:solidFill>
                          <a:effectLst/>
                          <a:latin typeface="Open Sans"/>
                        </a:rPr>
                        <a:t>De 3.600.000,01 a 4.800.000,00</a:t>
                      </a:r>
                    </a:p>
                  </a:txBody>
                  <a:tcPr marL="95250" marR="6350" marT="6350" marB="0" anchor="ctr"/>
                </a:tc>
                <a:tc>
                  <a:txBody>
                    <a:bodyPr/>
                    <a:lstStyle/>
                    <a:p>
                      <a:pPr algn="ctr" fontAlgn="ctr"/>
                      <a:r>
                        <a:rPr lang="pt-BR" sz="2000" b="0" i="0" u="none" strike="noStrike">
                          <a:solidFill>
                            <a:srgbClr val="4F5354"/>
                          </a:solidFill>
                          <a:effectLst/>
                          <a:latin typeface="Open Sans"/>
                        </a:rPr>
                        <a:t>33%</a:t>
                      </a:r>
                    </a:p>
                  </a:txBody>
                  <a:tcPr marL="95250" marR="6350" marT="6350" marB="0" anchor="ctr"/>
                </a:tc>
                <a:tc>
                  <a:txBody>
                    <a:bodyPr/>
                    <a:lstStyle/>
                    <a:p>
                      <a:pPr algn="ctr" fontAlgn="ctr"/>
                      <a:r>
                        <a:rPr lang="pt-BR" sz="2000" b="0" i="0" u="none" strike="noStrike" dirty="0">
                          <a:solidFill>
                            <a:srgbClr val="4F5354"/>
                          </a:solidFill>
                          <a:effectLst/>
                          <a:latin typeface="Open Sans"/>
                        </a:rPr>
                        <a:t>R$828.000,00</a:t>
                      </a:r>
                    </a:p>
                  </a:txBody>
                  <a:tcPr marL="95250" marR="6350" marT="6350" marB="0" anchor="ctr"/>
                </a:tc>
                <a:extLst>
                  <a:ext uri="{0D108BD9-81ED-4DB2-BD59-A6C34878D82A}">
                    <a16:rowId xmlns:a16="http://schemas.microsoft.com/office/drawing/2014/main" val="1120849881"/>
                  </a:ext>
                </a:extLst>
              </a:tr>
            </a:tbl>
          </a:graphicData>
        </a:graphic>
      </p:graphicFrame>
      <p:sp>
        <p:nvSpPr>
          <p:cNvPr id="5" name="Espaço Reservado para Número de Slide 4">
            <a:extLst>
              <a:ext uri="{FF2B5EF4-FFF2-40B4-BE49-F238E27FC236}">
                <a16:creationId xmlns:a16="http://schemas.microsoft.com/office/drawing/2014/main" id="{E0C81BEE-0054-41B9-BF2F-5E12055707FB}"/>
              </a:ext>
            </a:extLst>
          </p:cNvPr>
          <p:cNvSpPr>
            <a:spLocks noGrp="1"/>
          </p:cNvSpPr>
          <p:nvPr>
            <p:ph type="sldNum" sz="quarter" idx="12"/>
          </p:nvPr>
        </p:nvSpPr>
        <p:spPr/>
        <p:txBody>
          <a:bodyPr/>
          <a:lstStyle/>
          <a:p>
            <a:fld id="{C72AAF03-7CB3-4FC0-B9BF-E32EDF02F5AA}" type="slidenum">
              <a:rPr lang="pt-BR" altLang="pt-BR" smtClean="0"/>
              <a:pPr/>
              <a:t>15</a:t>
            </a:fld>
            <a:endParaRPr lang="pt-BR" altLang="pt-BR"/>
          </a:p>
        </p:txBody>
      </p:sp>
      <p:sp>
        <p:nvSpPr>
          <p:cNvPr id="3" name="Retângulo 2">
            <a:extLst>
              <a:ext uri="{FF2B5EF4-FFF2-40B4-BE49-F238E27FC236}">
                <a16:creationId xmlns:a16="http://schemas.microsoft.com/office/drawing/2014/main" id="{7D1E493A-9DD4-4ADD-9C1E-A7A65B959E5C}"/>
              </a:ext>
            </a:extLst>
          </p:cNvPr>
          <p:cNvSpPr/>
          <p:nvPr/>
        </p:nvSpPr>
        <p:spPr>
          <a:xfrm>
            <a:off x="1079488" y="5255098"/>
            <a:ext cx="10033024" cy="923330"/>
          </a:xfrm>
          <a:prstGeom prst="rect">
            <a:avLst/>
          </a:prstGeom>
        </p:spPr>
        <p:txBody>
          <a:bodyPr wrap="square">
            <a:spAutoFit/>
          </a:bodyPr>
          <a:lstStyle/>
          <a:p>
            <a:pPr algn="just"/>
            <a:r>
              <a:rPr lang="pt-BR" b="1" dirty="0"/>
              <a:t>Participantes</a:t>
            </a:r>
            <a:r>
              <a:rPr lang="pt-BR" dirty="0"/>
              <a:t>: empresas que fornecem serviço de limpeza, vigilância, obras, construção de imóveis, serviços advocatícios  (a lista do Anexo IV vai estar no § 5º-C do artigo 18 da Lei Complementar 123)</a:t>
            </a:r>
          </a:p>
        </p:txBody>
      </p:sp>
    </p:spTree>
    <p:extLst>
      <p:ext uri="{BB962C8B-B14F-4D97-AF65-F5344CB8AC3E}">
        <p14:creationId xmlns:p14="http://schemas.microsoft.com/office/powerpoint/2010/main" val="2529511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2F714-FD89-46A6-B142-27DC707AC34F}"/>
              </a:ext>
            </a:extLst>
          </p:cNvPr>
          <p:cNvSpPr>
            <a:spLocks noGrp="1"/>
          </p:cNvSpPr>
          <p:nvPr>
            <p:ph type="title"/>
          </p:nvPr>
        </p:nvSpPr>
        <p:spPr>
          <a:xfrm>
            <a:off x="1097280" y="286603"/>
            <a:ext cx="10058400" cy="694125"/>
          </a:xfrm>
        </p:spPr>
        <p:txBody>
          <a:bodyPr>
            <a:normAutofit fontScale="90000"/>
          </a:bodyPr>
          <a:lstStyle/>
          <a:p>
            <a:r>
              <a:rPr lang="pt-BR" dirty="0"/>
              <a:t>Anexo IV – Serviços (</a:t>
            </a:r>
            <a:r>
              <a:rPr lang="pt-BR" b="1" dirty="0"/>
              <a:t>Repartição)</a:t>
            </a:r>
            <a:endParaRPr lang="pt-BR" dirty="0"/>
          </a:p>
        </p:txBody>
      </p:sp>
      <p:graphicFrame>
        <p:nvGraphicFramePr>
          <p:cNvPr id="6" name="Espaço Reservado para Conteúdo 5">
            <a:extLst>
              <a:ext uri="{FF2B5EF4-FFF2-40B4-BE49-F238E27FC236}">
                <a16:creationId xmlns:a16="http://schemas.microsoft.com/office/drawing/2014/main" id="{5B696AAA-E95D-4F3F-94A5-12B3306434BE}"/>
              </a:ext>
            </a:extLst>
          </p:cNvPr>
          <p:cNvGraphicFramePr>
            <a:graphicFrameLocks noGrp="1"/>
          </p:cNvGraphicFramePr>
          <p:nvPr>
            <p:ph idx="1"/>
            <p:extLst>
              <p:ext uri="{D42A27DB-BD31-4B8C-83A1-F6EECF244321}">
                <p14:modId xmlns:p14="http://schemas.microsoft.com/office/powerpoint/2010/main" val="1883320887"/>
              </p:ext>
            </p:extLst>
          </p:nvPr>
        </p:nvGraphicFramePr>
        <p:xfrm>
          <a:off x="1036320" y="980728"/>
          <a:ext cx="10291237" cy="2926080"/>
        </p:xfrm>
        <a:graphic>
          <a:graphicData uri="http://schemas.openxmlformats.org/drawingml/2006/table">
            <a:tbl>
              <a:tblPr firstRow="1" bandRow="1">
                <a:tableStyleId>{5C22544A-7EE6-4342-B048-85BDC9FD1C3A}</a:tableStyleId>
              </a:tblPr>
              <a:tblGrid>
                <a:gridCol w="1723708">
                  <a:extLst>
                    <a:ext uri="{9D8B030D-6E8A-4147-A177-3AD203B41FA5}">
                      <a16:colId xmlns:a16="http://schemas.microsoft.com/office/drawing/2014/main" val="3129017325"/>
                    </a:ext>
                  </a:extLst>
                </a:gridCol>
                <a:gridCol w="1723708">
                  <a:extLst>
                    <a:ext uri="{9D8B030D-6E8A-4147-A177-3AD203B41FA5}">
                      <a16:colId xmlns:a16="http://schemas.microsoft.com/office/drawing/2014/main" val="1226463760"/>
                    </a:ext>
                  </a:extLst>
                </a:gridCol>
                <a:gridCol w="1723708">
                  <a:extLst>
                    <a:ext uri="{9D8B030D-6E8A-4147-A177-3AD203B41FA5}">
                      <a16:colId xmlns:a16="http://schemas.microsoft.com/office/drawing/2014/main" val="1252541145"/>
                    </a:ext>
                  </a:extLst>
                </a:gridCol>
                <a:gridCol w="1723708">
                  <a:extLst>
                    <a:ext uri="{9D8B030D-6E8A-4147-A177-3AD203B41FA5}">
                      <a16:colId xmlns:a16="http://schemas.microsoft.com/office/drawing/2014/main" val="2873817460"/>
                    </a:ext>
                  </a:extLst>
                </a:gridCol>
                <a:gridCol w="1723708">
                  <a:extLst>
                    <a:ext uri="{9D8B030D-6E8A-4147-A177-3AD203B41FA5}">
                      <a16:colId xmlns:a16="http://schemas.microsoft.com/office/drawing/2014/main" val="638309350"/>
                    </a:ext>
                  </a:extLst>
                </a:gridCol>
                <a:gridCol w="1672697">
                  <a:extLst>
                    <a:ext uri="{9D8B030D-6E8A-4147-A177-3AD203B41FA5}">
                      <a16:colId xmlns:a16="http://schemas.microsoft.com/office/drawing/2014/main" val="752118701"/>
                    </a:ext>
                  </a:extLst>
                </a:gridCol>
              </a:tblGrid>
              <a:tr h="224845">
                <a:tc>
                  <a:txBody>
                    <a:bodyPr/>
                    <a:lstStyle/>
                    <a:p>
                      <a:pPr algn="ctr"/>
                      <a:r>
                        <a:rPr lang="pt-BR" b="1" dirty="0">
                          <a:effectLst/>
                        </a:rPr>
                        <a:t>Faixas</a:t>
                      </a:r>
                      <a:endParaRPr lang="pt-BR" dirty="0">
                        <a:effectLst/>
                      </a:endParaRPr>
                    </a:p>
                  </a:txBody>
                  <a:tcPr/>
                </a:tc>
                <a:tc gridSpan="5">
                  <a:txBody>
                    <a:bodyPr/>
                    <a:lstStyle/>
                    <a:p>
                      <a:pPr algn="ctr"/>
                      <a:r>
                        <a:rPr lang="pt-BR" b="1">
                          <a:effectLst/>
                        </a:rPr>
                        <a:t>Percentual de Repartição dos Tributos</a:t>
                      </a:r>
                      <a:endParaRPr lang="pt-BR">
                        <a:effectLst/>
                      </a:endParaRP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902819019"/>
                  </a:ext>
                </a:extLst>
              </a:tr>
              <a:tr h="224845">
                <a:tc>
                  <a:txBody>
                    <a:bodyPr/>
                    <a:lstStyle/>
                    <a:p>
                      <a:pPr algn="ctr"/>
                      <a:r>
                        <a:rPr lang="pt-BR" b="1">
                          <a:effectLst/>
                        </a:rPr>
                        <a:t> </a:t>
                      </a:r>
                      <a:endParaRPr lang="pt-BR">
                        <a:effectLst/>
                      </a:endParaRPr>
                    </a:p>
                  </a:txBody>
                  <a:tcPr/>
                </a:tc>
                <a:tc>
                  <a:txBody>
                    <a:bodyPr/>
                    <a:lstStyle/>
                    <a:p>
                      <a:pPr algn="ctr"/>
                      <a:r>
                        <a:rPr lang="pt-BR" b="1">
                          <a:effectLst/>
                        </a:rPr>
                        <a:t>IRPJ</a:t>
                      </a:r>
                      <a:endParaRPr lang="pt-BR">
                        <a:effectLst/>
                      </a:endParaRPr>
                    </a:p>
                  </a:txBody>
                  <a:tcPr/>
                </a:tc>
                <a:tc>
                  <a:txBody>
                    <a:bodyPr/>
                    <a:lstStyle/>
                    <a:p>
                      <a:pPr algn="ctr"/>
                      <a:r>
                        <a:rPr lang="pt-BR" b="1">
                          <a:effectLst/>
                        </a:rPr>
                        <a:t>CSLL</a:t>
                      </a:r>
                      <a:endParaRPr lang="pt-BR">
                        <a:effectLst/>
                      </a:endParaRPr>
                    </a:p>
                  </a:txBody>
                  <a:tcPr/>
                </a:tc>
                <a:tc>
                  <a:txBody>
                    <a:bodyPr/>
                    <a:lstStyle/>
                    <a:p>
                      <a:pPr algn="ctr"/>
                      <a:r>
                        <a:rPr lang="pt-BR" b="1">
                          <a:effectLst/>
                        </a:rPr>
                        <a:t>Cofins</a:t>
                      </a:r>
                      <a:endParaRPr lang="pt-BR">
                        <a:effectLst/>
                      </a:endParaRPr>
                    </a:p>
                  </a:txBody>
                  <a:tcPr/>
                </a:tc>
                <a:tc>
                  <a:txBody>
                    <a:bodyPr/>
                    <a:lstStyle/>
                    <a:p>
                      <a:pPr algn="ctr"/>
                      <a:r>
                        <a:rPr lang="pt-BR" b="1">
                          <a:effectLst/>
                        </a:rPr>
                        <a:t>PIS/Pasep</a:t>
                      </a:r>
                      <a:endParaRPr lang="pt-BR">
                        <a:effectLst/>
                      </a:endParaRPr>
                    </a:p>
                  </a:txBody>
                  <a:tcPr/>
                </a:tc>
                <a:tc>
                  <a:txBody>
                    <a:bodyPr/>
                    <a:lstStyle/>
                    <a:p>
                      <a:pPr algn="ctr"/>
                      <a:r>
                        <a:rPr lang="pt-BR" b="1">
                          <a:effectLst/>
                        </a:rPr>
                        <a:t>ISS (*)</a:t>
                      </a:r>
                      <a:endParaRPr lang="pt-BR">
                        <a:effectLst/>
                      </a:endParaRPr>
                    </a:p>
                  </a:txBody>
                  <a:tcPr/>
                </a:tc>
                <a:extLst>
                  <a:ext uri="{0D108BD9-81ED-4DB2-BD59-A6C34878D82A}">
                    <a16:rowId xmlns:a16="http://schemas.microsoft.com/office/drawing/2014/main" val="2567555818"/>
                  </a:ext>
                </a:extLst>
              </a:tr>
              <a:tr h="224845">
                <a:tc>
                  <a:txBody>
                    <a:bodyPr/>
                    <a:lstStyle/>
                    <a:p>
                      <a:r>
                        <a:rPr lang="pt-BR">
                          <a:effectLst/>
                        </a:rPr>
                        <a:t>1a</a:t>
                      </a:r>
                    </a:p>
                  </a:txBody>
                  <a:tcPr anchor="ctr"/>
                </a:tc>
                <a:tc>
                  <a:txBody>
                    <a:bodyPr/>
                    <a:lstStyle/>
                    <a:p>
                      <a:r>
                        <a:rPr lang="pt-BR">
                          <a:effectLst/>
                        </a:rPr>
                        <a:t>18,80%</a:t>
                      </a:r>
                    </a:p>
                  </a:txBody>
                  <a:tcPr anchor="ctr"/>
                </a:tc>
                <a:tc>
                  <a:txBody>
                    <a:bodyPr/>
                    <a:lstStyle/>
                    <a:p>
                      <a:r>
                        <a:rPr lang="pt-BR">
                          <a:effectLst/>
                        </a:rPr>
                        <a:t>15,20%</a:t>
                      </a:r>
                    </a:p>
                  </a:txBody>
                  <a:tcPr anchor="ctr"/>
                </a:tc>
                <a:tc>
                  <a:txBody>
                    <a:bodyPr/>
                    <a:lstStyle/>
                    <a:p>
                      <a:r>
                        <a:rPr lang="pt-BR">
                          <a:effectLst/>
                        </a:rPr>
                        <a:t>17,67%</a:t>
                      </a:r>
                    </a:p>
                  </a:txBody>
                  <a:tcPr anchor="ctr"/>
                </a:tc>
                <a:tc>
                  <a:txBody>
                    <a:bodyPr/>
                    <a:lstStyle/>
                    <a:p>
                      <a:r>
                        <a:rPr lang="pt-BR">
                          <a:effectLst/>
                        </a:rPr>
                        <a:t>3,83%</a:t>
                      </a:r>
                    </a:p>
                  </a:txBody>
                  <a:tcPr anchor="ctr"/>
                </a:tc>
                <a:tc>
                  <a:txBody>
                    <a:bodyPr/>
                    <a:lstStyle/>
                    <a:p>
                      <a:r>
                        <a:rPr lang="pt-BR" dirty="0">
                          <a:effectLst/>
                        </a:rPr>
                        <a:t>44,50%</a:t>
                      </a:r>
                    </a:p>
                  </a:txBody>
                  <a:tcPr anchor="ctr"/>
                </a:tc>
                <a:extLst>
                  <a:ext uri="{0D108BD9-81ED-4DB2-BD59-A6C34878D82A}">
                    <a16:rowId xmlns:a16="http://schemas.microsoft.com/office/drawing/2014/main" val="2172399794"/>
                  </a:ext>
                </a:extLst>
              </a:tr>
              <a:tr h="224845">
                <a:tc>
                  <a:txBody>
                    <a:bodyPr/>
                    <a:lstStyle/>
                    <a:p>
                      <a:r>
                        <a:rPr lang="pt-BR">
                          <a:effectLst/>
                        </a:rPr>
                        <a:t>2a</a:t>
                      </a:r>
                    </a:p>
                  </a:txBody>
                  <a:tcPr anchor="ctr"/>
                </a:tc>
                <a:tc>
                  <a:txBody>
                    <a:bodyPr/>
                    <a:lstStyle/>
                    <a:p>
                      <a:r>
                        <a:rPr lang="pt-BR">
                          <a:effectLst/>
                        </a:rPr>
                        <a:t>19,80%</a:t>
                      </a:r>
                    </a:p>
                  </a:txBody>
                  <a:tcPr anchor="ctr"/>
                </a:tc>
                <a:tc>
                  <a:txBody>
                    <a:bodyPr/>
                    <a:lstStyle/>
                    <a:p>
                      <a:r>
                        <a:rPr lang="pt-BR">
                          <a:effectLst/>
                        </a:rPr>
                        <a:t>15,20%</a:t>
                      </a:r>
                    </a:p>
                  </a:txBody>
                  <a:tcPr anchor="ctr"/>
                </a:tc>
                <a:tc>
                  <a:txBody>
                    <a:bodyPr/>
                    <a:lstStyle/>
                    <a:p>
                      <a:r>
                        <a:rPr lang="pt-BR">
                          <a:effectLst/>
                        </a:rPr>
                        <a:t>20,55%</a:t>
                      </a:r>
                    </a:p>
                  </a:txBody>
                  <a:tcPr anchor="ctr"/>
                </a:tc>
                <a:tc>
                  <a:txBody>
                    <a:bodyPr/>
                    <a:lstStyle/>
                    <a:p>
                      <a:r>
                        <a:rPr lang="pt-BR">
                          <a:effectLst/>
                        </a:rPr>
                        <a:t>4,45%</a:t>
                      </a:r>
                    </a:p>
                  </a:txBody>
                  <a:tcPr anchor="ctr"/>
                </a:tc>
                <a:tc>
                  <a:txBody>
                    <a:bodyPr/>
                    <a:lstStyle/>
                    <a:p>
                      <a:r>
                        <a:rPr lang="pt-BR">
                          <a:effectLst/>
                        </a:rPr>
                        <a:t>40,00%</a:t>
                      </a:r>
                    </a:p>
                  </a:txBody>
                  <a:tcPr anchor="ctr"/>
                </a:tc>
                <a:extLst>
                  <a:ext uri="{0D108BD9-81ED-4DB2-BD59-A6C34878D82A}">
                    <a16:rowId xmlns:a16="http://schemas.microsoft.com/office/drawing/2014/main" val="1268265493"/>
                  </a:ext>
                </a:extLst>
              </a:tr>
              <a:tr h="224845">
                <a:tc>
                  <a:txBody>
                    <a:bodyPr/>
                    <a:lstStyle/>
                    <a:p>
                      <a:r>
                        <a:rPr lang="pt-BR">
                          <a:effectLst/>
                        </a:rPr>
                        <a:t>3a</a:t>
                      </a:r>
                    </a:p>
                  </a:txBody>
                  <a:tcPr anchor="ctr"/>
                </a:tc>
                <a:tc>
                  <a:txBody>
                    <a:bodyPr/>
                    <a:lstStyle/>
                    <a:p>
                      <a:r>
                        <a:rPr lang="pt-BR">
                          <a:effectLst/>
                        </a:rPr>
                        <a:t>20,80%</a:t>
                      </a:r>
                    </a:p>
                  </a:txBody>
                  <a:tcPr anchor="ctr"/>
                </a:tc>
                <a:tc>
                  <a:txBody>
                    <a:bodyPr/>
                    <a:lstStyle/>
                    <a:p>
                      <a:r>
                        <a:rPr lang="pt-BR">
                          <a:effectLst/>
                        </a:rPr>
                        <a:t>15,20%</a:t>
                      </a:r>
                    </a:p>
                  </a:txBody>
                  <a:tcPr anchor="ctr"/>
                </a:tc>
                <a:tc>
                  <a:txBody>
                    <a:bodyPr/>
                    <a:lstStyle/>
                    <a:p>
                      <a:r>
                        <a:rPr lang="pt-BR">
                          <a:effectLst/>
                        </a:rPr>
                        <a:t>19,73%</a:t>
                      </a:r>
                    </a:p>
                  </a:txBody>
                  <a:tcPr anchor="ctr"/>
                </a:tc>
                <a:tc>
                  <a:txBody>
                    <a:bodyPr/>
                    <a:lstStyle/>
                    <a:p>
                      <a:r>
                        <a:rPr lang="pt-BR">
                          <a:effectLst/>
                        </a:rPr>
                        <a:t>4,27%</a:t>
                      </a:r>
                    </a:p>
                  </a:txBody>
                  <a:tcPr anchor="ctr"/>
                </a:tc>
                <a:tc>
                  <a:txBody>
                    <a:bodyPr/>
                    <a:lstStyle/>
                    <a:p>
                      <a:r>
                        <a:rPr lang="pt-BR">
                          <a:effectLst/>
                        </a:rPr>
                        <a:t>40,00%</a:t>
                      </a:r>
                    </a:p>
                  </a:txBody>
                  <a:tcPr anchor="ctr"/>
                </a:tc>
                <a:extLst>
                  <a:ext uri="{0D108BD9-81ED-4DB2-BD59-A6C34878D82A}">
                    <a16:rowId xmlns:a16="http://schemas.microsoft.com/office/drawing/2014/main" val="83873814"/>
                  </a:ext>
                </a:extLst>
              </a:tr>
              <a:tr h="224845">
                <a:tc>
                  <a:txBody>
                    <a:bodyPr/>
                    <a:lstStyle/>
                    <a:p>
                      <a:r>
                        <a:rPr lang="pt-BR">
                          <a:effectLst/>
                        </a:rPr>
                        <a:t>4a</a:t>
                      </a:r>
                    </a:p>
                  </a:txBody>
                  <a:tcPr anchor="ctr"/>
                </a:tc>
                <a:tc>
                  <a:txBody>
                    <a:bodyPr/>
                    <a:lstStyle/>
                    <a:p>
                      <a:r>
                        <a:rPr lang="pt-BR">
                          <a:effectLst/>
                        </a:rPr>
                        <a:t>17,80%</a:t>
                      </a:r>
                    </a:p>
                  </a:txBody>
                  <a:tcPr anchor="ctr"/>
                </a:tc>
                <a:tc>
                  <a:txBody>
                    <a:bodyPr/>
                    <a:lstStyle/>
                    <a:p>
                      <a:r>
                        <a:rPr lang="pt-BR">
                          <a:effectLst/>
                        </a:rPr>
                        <a:t>19,20%</a:t>
                      </a:r>
                    </a:p>
                  </a:txBody>
                  <a:tcPr anchor="ctr"/>
                </a:tc>
                <a:tc>
                  <a:txBody>
                    <a:bodyPr/>
                    <a:lstStyle/>
                    <a:p>
                      <a:r>
                        <a:rPr lang="pt-BR">
                          <a:effectLst/>
                        </a:rPr>
                        <a:t>18,90%</a:t>
                      </a:r>
                    </a:p>
                  </a:txBody>
                  <a:tcPr anchor="ctr"/>
                </a:tc>
                <a:tc>
                  <a:txBody>
                    <a:bodyPr/>
                    <a:lstStyle/>
                    <a:p>
                      <a:r>
                        <a:rPr lang="pt-BR">
                          <a:effectLst/>
                        </a:rPr>
                        <a:t>4,10%</a:t>
                      </a:r>
                    </a:p>
                  </a:txBody>
                  <a:tcPr anchor="ctr"/>
                </a:tc>
                <a:tc>
                  <a:txBody>
                    <a:bodyPr/>
                    <a:lstStyle/>
                    <a:p>
                      <a:r>
                        <a:rPr lang="pt-BR">
                          <a:effectLst/>
                        </a:rPr>
                        <a:t>40,00%</a:t>
                      </a:r>
                    </a:p>
                  </a:txBody>
                  <a:tcPr anchor="ctr"/>
                </a:tc>
                <a:extLst>
                  <a:ext uri="{0D108BD9-81ED-4DB2-BD59-A6C34878D82A}">
                    <a16:rowId xmlns:a16="http://schemas.microsoft.com/office/drawing/2014/main" val="2339999080"/>
                  </a:ext>
                </a:extLst>
              </a:tr>
              <a:tr h="224845">
                <a:tc>
                  <a:txBody>
                    <a:bodyPr/>
                    <a:lstStyle/>
                    <a:p>
                      <a:r>
                        <a:rPr lang="pt-BR">
                          <a:effectLst/>
                        </a:rPr>
                        <a:t>5a</a:t>
                      </a:r>
                    </a:p>
                  </a:txBody>
                  <a:tcPr anchor="ctr"/>
                </a:tc>
                <a:tc>
                  <a:txBody>
                    <a:bodyPr/>
                    <a:lstStyle/>
                    <a:p>
                      <a:r>
                        <a:rPr lang="pt-BR">
                          <a:effectLst/>
                        </a:rPr>
                        <a:t>18,80%</a:t>
                      </a:r>
                    </a:p>
                  </a:txBody>
                  <a:tcPr anchor="ctr"/>
                </a:tc>
                <a:tc>
                  <a:txBody>
                    <a:bodyPr/>
                    <a:lstStyle/>
                    <a:p>
                      <a:r>
                        <a:rPr lang="pt-BR">
                          <a:effectLst/>
                        </a:rPr>
                        <a:t>19,20%</a:t>
                      </a:r>
                    </a:p>
                  </a:txBody>
                  <a:tcPr anchor="ctr"/>
                </a:tc>
                <a:tc>
                  <a:txBody>
                    <a:bodyPr/>
                    <a:lstStyle/>
                    <a:p>
                      <a:r>
                        <a:rPr lang="pt-BR">
                          <a:effectLst/>
                        </a:rPr>
                        <a:t>18,08%</a:t>
                      </a:r>
                    </a:p>
                  </a:txBody>
                  <a:tcPr anchor="ctr"/>
                </a:tc>
                <a:tc>
                  <a:txBody>
                    <a:bodyPr/>
                    <a:lstStyle/>
                    <a:p>
                      <a:r>
                        <a:rPr lang="pt-BR">
                          <a:effectLst/>
                        </a:rPr>
                        <a:t>3,92%</a:t>
                      </a:r>
                    </a:p>
                  </a:txBody>
                  <a:tcPr anchor="ctr"/>
                </a:tc>
                <a:tc>
                  <a:txBody>
                    <a:bodyPr/>
                    <a:lstStyle/>
                    <a:p>
                      <a:r>
                        <a:rPr lang="pt-BR">
                          <a:effectLst/>
                        </a:rPr>
                        <a:t>40,00% (*)</a:t>
                      </a:r>
                    </a:p>
                  </a:txBody>
                  <a:tcPr anchor="ctr"/>
                </a:tc>
                <a:extLst>
                  <a:ext uri="{0D108BD9-81ED-4DB2-BD59-A6C34878D82A}">
                    <a16:rowId xmlns:a16="http://schemas.microsoft.com/office/drawing/2014/main" val="3744111544"/>
                  </a:ext>
                </a:extLst>
              </a:tr>
              <a:tr h="0">
                <a:tc>
                  <a:txBody>
                    <a:bodyPr/>
                    <a:lstStyle/>
                    <a:p>
                      <a:r>
                        <a:rPr lang="pt-BR">
                          <a:effectLst/>
                        </a:rPr>
                        <a:t>6a</a:t>
                      </a:r>
                    </a:p>
                  </a:txBody>
                  <a:tcPr anchor="ctr"/>
                </a:tc>
                <a:tc>
                  <a:txBody>
                    <a:bodyPr/>
                    <a:lstStyle/>
                    <a:p>
                      <a:r>
                        <a:rPr lang="pt-BR">
                          <a:effectLst/>
                        </a:rPr>
                        <a:t>53,50%</a:t>
                      </a:r>
                    </a:p>
                  </a:txBody>
                  <a:tcPr anchor="ctr"/>
                </a:tc>
                <a:tc>
                  <a:txBody>
                    <a:bodyPr/>
                    <a:lstStyle/>
                    <a:p>
                      <a:r>
                        <a:rPr lang="pt-BR">
                          <a:effectLst/>
                        </a:rPr>
                        <a:t>21,50%</a:t>
                      </a:r>
                    </a:p>
                  </a:txBody>
                  <a:tcPr anchor="ctr"/>
                </a:tc>
                <a:tc>
                  <a:txBody>
                    <a:bodyPr/>
                    <a:lstStyle/>
                    <a:p>
                      <a:r>
                        <a:rPr lang="pt-BR">
                          <a:effectLst/>
                        </a:rPr>
                        <a:t>20,55%</a:t>
                      </a:r>
                    </a:p>
                  </a:txBody>
                  <a:tcPr anchor="ctr"/>
                </a:tc>
                <a:tc>
                  <a:txBody>
                    <a:bodyPr/>
                    <a:lstStyle/>
                    <a:p>
                      <a:r>
                        <a:rPr lang="pt-BR">
                          <a:effectLst/>
                        </a:rPr>
                        <a:t>4,45%</a:t>
                      </a:r>
                    </a:p>
                  </a:txBody>
                  <a:tcPr anchor="ctr"/>
                </a:tc>
                <a:tc>
                  <a:txBody>
                    <a:bodyPr/>
                    <a:lstStyle/>
                    <a:p>
                      <a:r>
                        <a:rPr lang="pt-BR" dirty="0">
                          <a:effectLst/>
                        </a:rPr>
                        <a:t>–</a:t>
                      </a:r>
                    </a:p>
                  </a:txBody>
                  <a:tcPr anchor="ctr"/>
                </a:tc>
                <a:extLst>
                  <a:ext uri="{0D108BD9-81ED-4DB2-BD59-A6C34878D82A}">
                    <a16:rowId xmlns:a16="http://schemas.microsoft.com/office/drawing/2014/main" val="1075726532"/>
                  </a:ext>
                </a:extLst>
              </a:tr>
            </a:tbl>
          </a:graphicData>
        </a:graphic>
      </p:graphicFrame>
      <p:sp>
        <p:nvSpPr>
          <p:cNvPr id="4" name="Espaço Reservado para Rodapé 3">
            <a:extLst>
              <a:ext uri="{FF2B5EF4-FFF2-40B4-BE49-F238E27FC236}">
                <a16:creationId xmlns:a16="http://schemas.microsoft.com/office/drawing/2014/main" id="{6262DCE3-E573-4E32-A1C5-E02C9AC80CBF}"/>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43D7421F-022D-40AE-B50D-4CC1B1C34CB8}"/>
              </a:ext>
            </a:extLst>
          </p:cNvPr>
          <p:cNvSpPr>
            <a:spLocks noGrp="1"/>
          </p:cNvSpPr>
          <p:nvPr>
            <p:ph type="sldNum" sz="quarter" idx="12"/>
          </p:nvPr>
        </p:nvSpPr>
        <p:spPr/>
        <p:txBody>
          <a:bodyPr/>
          <a:lstStyle/>
          <a:p>
            <a:fld id="{C72AAF03-7CB3-4FC0-B9BF-E32EDF02F5AA}" type="slidenum">
              <a:rPr lang="pt-BR" altLang="pt-BR" smtClean="0"/>
              <a:pPr/>
              <a:t>16</a:t>
            </a:fld>
            <a:endParaRPr lang="pt-BR" altLang="pt-BR"/>
          </a:p>
        </p:txBody>
      </p:sp>
      <p:sp>
        <p:nvSpPr>
          <p:cNvPr id="3" name="Retângulo 2">
            <a:extLst>
              <a:ext uri="{FF2B5EF4-FFF2-40B4-BE49-F238E27FC236}">
                <a16:creationId xmlns:a16="http://schemas.microsoft.com/office/drawing/2014/main" id="{552DC815-95BA-43D0-BE5A-8E73390F5F8E}"/>
              </a:ext>
            </a:extLst>
          </p:cNvPr>
          <p:cNvSpPr/>
          <p:nvPr/>
        </p:nvSpPr>
        <p:spPr>
          <a:xfrm>
            <a:off x="1007100" y="3972187"/>
            <a:ext cx="10115518" cy="830997"/>
          </a:xfrm>
          <a:prstGeom prst="rect">
            <a:avLst/>
          </a:prstGeom>
        </p:spPr>
        <p:txBody>
          <a:bodyPr wrap="square">
            <a:spAutoFit/>
          </a:bodyPr>
          <a:lstStyle/>
          <a:p>
            <a:r>
              <a:rPr lang="pt-BR" sz="1600" dirty="0"/>
              <a:t>(*) O percentual efetivo máximo devido ao ISS será de 5%, transferindo-se a diferença, de forma proporcional, aos tributos federais da mesma faixa de receita bruta anual. Sendo assim, na 5a, quando a alíquota efetiva for superior a 12,5%, a repartição será:</a:t>
            </a:r>
            <a:endParaRPr lang="pt-BR" sz="1200" dirty="0"/>
          </a:p>
        </p:txBody>
      </p:sp>
      <p:graphicFrame>
        <p:nvGraphicFramePr>
          <p:cNvPr id="8" name="Tabela 7">
            <a:extLst>
              <a:ext uri="{FF2B5EF4-FFF2-40B4-BE49-F238E27FC236}">
                <a16:creationId xmlns:a16="http://schemas.microsoft.com/office/drawing/2014/main" id="{2F87CA5C-36A0-4550-9104-10ABF5457E49}"/>
              </a:ext>
            </a:extLst>
          </p:cNvPr>
          <p:cNvGraphicFramePr>
            <a:graphicFrameLocks noGrp="1"/>
          </p:cNvGraphicFramePr>
          <p:nvPr>
            <p:extLst>
              <p:ext uri="{D42A27DB-BD31-4B8C-83A1-F6EECF244321}">
                <p14:modId xmlns:p14="http://schemas.microsoft.com/office/powerpoint/2010/main" val="1932798716"/>
              </p:ext>
            </p:extLst>
          </p:nvPr>
        </p:nvGraphicFramePr>
        <p:xfrm>
          <a:off x="972840" y="4795813"/>
          <a:ext cx="10322976" cy="1442278"/>
        </p:xfrm>
        <a:graphic>
          <a:graphicData uri="http://schemas.openxmlformats.org/drawingml/2006/table">
            <a:tbl>
              <a:tblPr firstRow="1" bandRow="1">
                <a:tableStyleId>{5C22544A-7EE6-4342-B048-85BDC9FD1C3A}</a:tableStyleId>
              </a:tblPr>
              <a:tblGrid>
                <a:gridCol w="1720496">
                  <a:extLst>
                    <a:ext uri="{9D8B030D-6E8A-4147-A177-3AD203B41FA5}">
                      <a16:colId xmlns:a16="http://schemas.microsoft.com/office/drawing/2014/main" val="3965305191"/>
                    </a:ext>
                  </a:extLst>
                </a:gridCol>
                <a:gridCol w="1720496">
                  <a:extLst>
                    <a:ext uri="{9D8B030D-6E8A-4147-A177-3AD203B41FA5}">
                      <a16:colId xmlns:a16="http://schemas.microsoft.com/office/drawing/2014/main" val="3649843831"/>
                    </a:ext>
                  </a:extLst>
                </a:gridCol>
                <a:gridCol w="1720496">
                  <a:extLst>
                    <a:ext uri="{9D8B030D-6E8A-4147-A177-3AD203B41FA5}">
                      <a16:colId xmlns:a16="http://schemas.microsoft.com/office/drawing/2014/main" val="2291361215"/>
                    </a:ext>
                  </a:extLst>
                </a:gridCol>
                <a:gridCol w="1720496">
                  <a:extLst>
                    <a:ext uri="{9D8B030D-6E8A-4147-A177-3AD203B41FA5}">
                      <a16:colId xmlns:a16="http://schemas.microsoft.com/office/drawing/2014/main" val="998408595"/>
                    </a:ext>
                  </a:extLst>
                </a:gridCol>
                <a:gridCol w="1720496">
                  <a:extLst>
                    <a:ext uri="{9D8B030D-6E8A-4147-A177-3AD203B41FA5}">
                      <a16:colId xmlns:a16="http://schemas.microsoft.com/office/drawing/2014/main" val="3174631121"/>
                    </a:ext>
                  </a:extLst>
                </a:gridCol>
                <a:gridCol w="1720496">
                  <a:extLst>
                    <a:ext uri="{9D8B030D-6E8A-4147-A177-3AD203B41FA5}">
                      <a16:colId xmlns:a16="http://schemas.microsoft.com/office/drawing/2014/main" val="2704818231"/>
                    </a:ext>
                  </a:extLst>
                </a:gridCol>
              </a:tblGrid>
              <a:tr h="269129">
                <a:tc>
                  <a:txBody>
                    <a:bodyPr/>
                    <a:lstStyle/>
                    <a:p>
                      <a:r>
                        <a:rPr lang="pt-BR" b="1" dirty="0">
                          <a:effectLst/>
                        </a:rPr>
                        <a:t>Faixa</a:t>
                      </a:r>
                      <a:endParaRPr lang="pt-BR" dirty="0">
                        <a:effectLst/>
                      </a:endParaRPr>
                    </a:p>
                  </a:txBody>
                  <a:tcPr anchor="ctr"/>
                </a:tc>
                <a:tc>
                  <a:txBody>
                    <a:bodyPr/>
                    <a:lstStyle/>
                    <a:p>
                      <a:r>
                        <a:rPr lang="pt-BR" b="1" dirty="0">
                          <a:effectLst/>
                        </a:rPr>
                        <a:t>IRPJ</a:t>
                      </a:r>
                      <a:endParaRPr lang="pt-BR" dirty="0">
                        <a:effectLst/>
                      </a:endParaRPr>
                    </a:p>
                  </a:txBody>
                  <a:tcPr anchor="ctr"/>
                </a:tc>
                <a:tc>
                  <a:txBody>
                    <a:bodyPr/>
                    <a:lstStyle/>
                    <a:p>
                      <a:r>
                        <a:rPr lang="pt-BR" b="1">
                          <a:effectLst/>
                        </a:rPr>
                        <a:t>CSLL</a:t>
                      </a:r>
                      <a:endParaRPr lang="pt-BR">
                        <a:effectLst/>
                      </a:endParaRPr>
                    </a:p>
                  </a:txBody>
                  <a:tcPr anchor="ctr"/>
                </a:tc>
                <a:tc>
                  <a:txBody>
                    <a:bodyPr/>
                    <a:lstStyle/>
                    <a:p>
                      <a:r>
                        <a:rPr lang="pt-BR" b="1">
                          <a:effectLst/>
                        </a:rPr>
                        <a:t>Cofins</a:t>
                      </a:r>
                      <a:endParaRPr lang="pt-BR">
                        <a:effectLst/>
                      </a:endParaRPr>
                    </a:p>
                  </a:txBody>
                  <a:tcPr anchor="ctr"/>
                </a:tc>
                <a:tc>
                  <a:txBody>
                    <a:bodyPr/>
                    <a:lstStyle/>
                    <a:p>
                      <a:r>
                        <a:rPr lang="pt-BR" b="1">
                          <a:effectLst/>
                        </a:rPr>
                        <a:t>PIS/Pasep</a:t>
                      </a:r>
                      <a:endParaRPr lang="pt-BR">
                        <a:effectLst/>
                      </a:endParaRPr>
                    </a:p>
                  </a:txBody>
                  <a:tcPr anchor="ctr"/>
                </a:tc>
                <a:tc>
                  <a:txBody>
                    <a:bodyPr/>
                    <a:lstStyle/>
                    <a:p>
                      <a:r>
                        <a:rPr lang="pt-BR" b="1">
                          <a:effectLst/>
                        </a:rPr>
                        <a:t>ISS</a:t>
                      </a:r>
                      <a:endParaRPr lang="pt-BR">
                        <a:effectLst/>
                      </a:endParaRPr>
                    </a:p>
                  </a:txBody>
                  <a:tcPr anchor="ctr"/>
                </a:tc>
                <a:extLst>
                  <a:ext uri="{0D108BD9-81ED-4DB2-BD59-A6C34878D82A}">
                    <a16:rowId xmlns:a16="http://schemas.microsoft.com/office/drawing/2014/main" val="1317207726"/>
                  </a:ext>
                </a:extLst>
              </a:tr>
              <a:tr h="1076518">
                <a:tc>
                  <a:txBody>
                    <a:bodyPr/>
                    <a:lstStyle/>
                    <a:p>
                      <a:r>
                        <a:rPr lang="pt-BR">
                          <a:effectLst/>
                        </a:rPr>
                        <a:t>5a, comalíquota efetiva superior a 12,5%</a:t>
                      </a:r>
                    </a:p>
                  </a:txBody>
                  <a:tcPr/>
                </a:tc>
                <a:tc>
                  <a:txBody>
                    <a:bodyPr/>
                    <a:lstStyle/>
                    <a:p>
                      <a:r>
                        <a:rPr lang="pt-BR" dirty="0">
                          <a:effectLst/>
                        </a:rPr>
                        <a:t>Alíquota efetiva – 5%) x 31,33%</a:t>
                      </a:r>
                    </a:p>
                  </a:txBody>
                  <a:tcPr/>
                </a:tc>
                <a:tc>
                  <a:txBody>
                    <a:bodyPr/>
                    <a:lstStyle/>
                    <a:p>
                      <a:r>
                        <a:rPr lang="pt-BR">
                          <a:effectLst/>
                        </a:rPr>
                        <a:t>(Alíquota efetiva – 5%) x 32,00%</a:t>
                      </a:r>
                    </a:p>
                  </a:txBody>
                  <a:tcPr/>
                </a:tc>
                <a:tc>
                  <a:txBody>
                    <a:bodyPr/>
                    <a:lstStyle/>
                    <a:p>
                      <a:r>
                        <a:rPr lang="pt-BR" dirty="0">
                          <a:effectLst/>
                        </a:rPr>
                        <a:t>(Alíquota efetiva – 5%) x 30,13%</a:t>
                      </a:r>
                    </a:p>
                  </a:txBody>
                  <a:tcPr/>
                </a:tc>
                <a:tc>
                  <a:txBody>
                    <a:bodyPr/>
                    <a:lstStyle/>
                    <a:p>
                      <a:r>
                        <a:rPr lang="pt-BR" dirty="0">
                          <a:effectLst/>
                        </a:rPr>
                        <a:t>Alíquota efetiva – 5%) x 6,54%</a:t>
                      </a:r>
                    </a:p>
                  </a:txBody>
                  <a:tcPr/>
                </a:tc>
                <a:tc>
                  <a:txBody>
                    <a:bodyPr/>
                    <a:lstStyle/>
                    <a:p>
                      <a:r>
                        <a:rPr lang="pt-BR" dirty="0">
                          <a:effectLst/>
                        </a:rPr>
                        <a:t>Percentual de ISS fixo em 5%</a:t>
                      </a:r>
                    </a:p>
                  </a:txBody>
                  <a:tcPr/>
                </a:tc>
                <a:extLst>
                  <a:ext uri="{0D108BD9-81ED-4DB2-BD59-A6C34878D82A}">
                    <a16:rowId xmlns:a16="http://schemas.microsoft.com/office/drawing/2014/main" val="2910583957"/>
                  </a:ext>
                </a:extLst>
              </a:tr>
            </a:tbl>
          </a:graphicData>
        </a:graphic>
      </p:graphicFrame>
    </p:spTree>
    <p:extLst>
      <p:ext uri="{BB962C8B-B14F-4D97-AF65-F5344CB8AC3E}">
        <p14:creationId xmlns:p14="http://schemas.microsoft.com/office/powerpoint/2010/main" val="289713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B0D34C-ECA5-4A44-9F68-BFE286F3E221}"/>
              </a:ext>
            </a:extLst>
          </p:cNvPr>
          <p:cNvSpPr>
            <a:spLocks noGrp="1"/>
          </p:cNvSpPr>
          <p:nvPr>
            <p:ph type="title"/>
          </p:nvPr>
        </p:nvSpPr>
        <p:spPr/>
        <p:txBody>
          <a:bodyPr/>
          <a:lstStyle/>
          <a:p>
            <a:r>
              <a:rPr lang="pt-BR" dirty="0"/>
              <a:t>Anexo V – Serviços 	</a:t>
            </a:r>
          </a:p>
        </p:txBody>
      </p:sp>
      <p:graphicFrame>
        <p:nvGraphicFramePr>
          <p:cNvPr id="6" name="Espaço Reservado para Conteúdo 5">
            <a:extLst>
              <a:ext uri="{FF2B5EF4-FFF2-40B4-BE49-F238E27FC236}">
                <a16:creationId xmlns:a16="http://schemas.microsoft.com/office/drawing/2014/main" id="{B15DFDE0-296F-412A-BA30-83164FDAAE91}"/>
              </a:ext>
            </a:extLst>
          </p:cNvPr>
          <p:cNvGraphicFramePr>
            <a:graphicFrameLocks noGrp="1"/>
          </p:cNvGraphicFramePr>
          <p:nvPr>
            <p:ph idx="1"/>
            <p:extLst>
              <p:ext uri="{D42A27DB-BD31-4B8C-83A1-F6EECF244321}">
                <p14:modId xmlns:p14="http://schemas.microsoft.com/office/powerpoint/2010/main" val="470739144"/>
              </p:ext>
            </p:extLst>
          </p:nvPr>
        </p:nvGraphicFramePr>
        <p:xfrm>
          <a:off x="1096963" y="1846263"/>
          <a:ext cx="10058400" cy="3274376"/>
        </p:xfrm>
        <a:graphic>
          <a:graphicData uri="http://schemas.openxmlformats.org/drawingml/2006/table">
            <a:tbl>
              <a:tblPr firstRow="1" bandRow="1">
                <a:tableStyleId>{5C22544A-7EE6-4342-B048-85BDC9FD1C3A}</a:tableStyleId>
              </a:tblPr>
              <a:tblGrid>
                <a:gridCol w="4444213">
                  <a:extLst>
                    <a:ext uri="{9D8B030D-6E8A-4147-A177-3AD203B41FA5}">
                      <a16:colId xmlns:a16="http://schemas.microsoft.com/office/drawing/2014/main" val="87150037"/>
                    </a:ext>
                  </a:extLst>
                </a:gridCol>
                <a:gridCol w="2776246">
                  <a:extLst>
                    <a:ext uri="{9D8B030D-6E8A-4147-A177-3AD203B41FA5}">
                      <a16:colId xmlns:a16="http://schemas.microsoft.com/office/drawing/2014/main" val="1039457212"/>
                    </a:ext>
                  </a:extLst>
                </a:gridCol>
                <a:gridCol w="2837941">
                  <a:extLst>
                    <a:ext uri="{9D8B030D-6E8A-4147-A177-3AD203B41FA5}">
                      <a16:colId xmlns:a16="http://schemas.microsoft.com/office/drawing/2014/main" val="1774087904"/>
                    </a:ext>
                  </a:extLst>
                </a:gridCol>
              </a:tblGrid>
              <a:tr h="456378">
                <a:tc>
                  <a:txBody>
                    <a:bodyPr/>
                    <a:lstStyle/>
                    <a:p>
                      <a:pPr algn="ctr" fontAlgn="ctr"/>
                      <a:r>
                        <a:rPr lang="pt-BR" sz="2000" b="1" i="0" u="none" strike="noStrike" dirty="0">
                          <a:solidFill>
                            <a:srgbClr val="4F5354"/>
                          </a:solidFill>
                          <a:effectLst/>
                          <a:latin typeface="Open Sans"/>
                        </a:rPr>
                        <a:t>Receita Bruta Total em 12 meses</a:t>
                      </a:r>
                    </a:p>
                  </a:txBody>
                  <a:tcPr marL="95250" marR="6350" marT="6350" marB="0" anchor="ctr"/>
                </a:tc>
                <a:tc>
                  <a:txBody>
                    <a:bodyPr/>
                    <a:lstStyle/>
                    <a:p>
                      <a:pPr algn="ctr" fontAlgn="ctr"/>
                      <a:r>
                        <a:rPr lang="pt-BR" sz="2000" b="1" i="0" u="none" strike="noStrike">
                          <a:solidFill>
                            <a:srgbClr val="4F5354"/>
                          </a:solidFill>
                          <a:effectLst/>
                          <a:latin typeface="Open Sans"/>
                        </a:rPr>
                        <a:t>Alíquota</a:t>
                      </a:r>
                    </a:p>
                  </a:txBody>
                  <a:tcPr marL="95250" marR="6350" marT="6350" marB="0" anchor="ctr"/>
                </a:tc>
                <a:tc>
                  <a:txBody>
                    <a:bodyPr/>
                    <a:lstStyle/>
                    <a:p>
                      <a:pPr algn="ctr" fontAlgn="ctr"/>
                      <a:r>
                        <a:rPr lang="pt-BR" sz="2000" b="1" i="0" u="none" strike="noStrike" dirty="0">
                          <a:solidFill>
                            <a:srgbClr val="4F5354"/>
                          </a:solidFill>
                          <a:effectLst/>
                          <a:latin typeface="Open Sans"/>
                        </a:rPr>
                        <a:t>Valor a Deduzir</a:t>
                      </a:r>
                    </a:p>
                  </a:txBody>
                  <a:tcPr marL="95250" marR="6350" marT="6350" marB="0" anchor="ctr"/>
                </a:tc>
                <a:extLst>
                  <a:ext uri="{0D108BD9-81ED-4DB2-BD59-A6C34878D82A}">
                    <a16:rowId xmlns:a16="http://schemas.microsoft.com/office/drawing/2014/main" val="132055017"/>
                  </a:ext>
                </a:extLst>
              </a:tr>
              <a:tr h="472324">
                <a:tc>
                  <a:txBody>
                    <a:bodyPr/>
                    <a:lstStyle/>
                    <a:p>
                      <a:pPr algn="ctr" fontAlgn="ctr"/>
                      <a:r>
                        <a:rPr lang="pt-BR" sz="1600" b="0" i="0" u="none" strike="noStrike">
                          <a:solidFill>
                            <a:srgbClr val="4F5354"/>
                          </a:solidFill>
                          <a:effectLst/>
                          <a:latin typeface="Open Sans"/>
                        </a:rPr>
                        <a:t>Até R$ 180.000,00</a:t>
                      </a:r>
                    </a:p>
                  </a:txBody>
                  <a:tcPr marL="95250" marR="6350" marT="6350" marB="0" anchor="ctr"/>
                </a:tc>
                <a:tc>
                  <a:txBody>
                    <a:bodyPr/>
                    <a:lstStyle/>
                    <a:p>
                      <a:pPr algn="ctr" fontAlgn="ctr"/>
                      <a:r>
                        <a:rPr lang="pt-BR" sz="1600" b="0" i="0" u="none" strike="noStrike">
                          <a:solidFill>
                            <a:srgbClr val="4F5354"/>
                          </a:solidFill>
                          <a:effectLst/>
                          <a:latin typeface="Open Sans"/>
                        </a:rPr>
                        <a:t>15,50%</a:t>
                      </a:r>
                    </a:p>
                  </a:txBody>
                  <a:tcPr marL="95250" marR="6350" marT="44450" marB="44450" anchor="ctr"/>
                </a:tc>
                <a:tc>
                  <a:txBody>
                    <a:bodyPr/>
                    <a:lstStyle/>
                    <a:p>
                      <a:pPr algn="ctr" fontAlgn="ctr"/>
                      <a:r>
                        <a:rPr lang="pt-BR" sz="1600" b="0" i="0" u="none" strike="noStrike">
                          <a:solidFill>
                            <a:srgbClr val="4F5354"/>
                          </a:solidFill>
                          <a:effectLst/>
                          <a:latin typeface="Open Sans"/>
                        </a:rPr>
                        <a:t>0</a:t>
                      </a:r>
                    </a:p>
                  </a:txBody>
                  <a:tcPr marL="95250" marR="6350" marT="6350" marB="0" anchor="ctr"/>
                </a:tc>
                <a:extLst>
                  <a:ext uri="{0D108BD9-81ED-4DB2-BD59-A6C34878D82A}">
                    <a16:rowId xmlns:a16="http://schemas.microsoft.com/office/drawing/2014/main" val="4183054893"/>
                  </a:ext>
                </a:extLst>
              </a:tr>
              <a:tr h="472324">
                <a:tc>
                  <a:txBody>
                    <a:bodyPr/>
                    <a:lstStyle/>
                    <a:p>
                      <a:pPr algn="ctr" fontAlgn="ctr"/>
                      <a:r>
                        <a:rPr lang="pt-BR" sz="1600" b="0" i="0" u="none" strike="noStrike">
                          <a:solidFill>
                            <a:srgbClr val="4F5354"/>
                          </a:solidFill>
                          <a:effectLst/>
                          <a:latin typeface="Open Sans"/>
                        </a:rPr>
                        <a:t>De 180.000,01 a 360.000,00</a:t>
                      </a:r>
                    </a:p>
                  </a:txBody>
                  <a:tcPr marL="95250" marR="6350" marT="6350" marB="0" anchor="ctr"/>
                </a:tc>
                <a:tc>
                  <a:txBody>
                    <a:bodyPr/>
                    <a:lstStyle/>
                    <a:p>
                      <a:pPr algn="ctr" fontAlgn="ctr"/>
                      <a:r>
                        <a:rPr lang="pt-BR" sz="1600" b="0" i="0" u="none" strike="noStrike">
                          <a:solidFill>
                            <a:srgbClr val="4F5354"/>
                          </a:solidFill>
                          <a:effectLst/>
                          <a:latin typeface="Open Sans"/>
                        </a:rPr>
                        <a:t>18%</a:t>
                      </a:r>
                    </a:p>
                  </a:txBody>
                  <a:tcPr marL="95250" marR="6350" marT="44450" marB="44450" anchor="ctr"/>
                </a:tc>
                <a:tc>
                  <a:txBody>
                    <a:bodyPr/>
                    <a:lstStyle/>
                    <a:p>
                      <a:pPr algn="ctr" fontAlgn="ctr"/>
                      <a:r>
                        <a:rPr lang="pt-BR" sz="1600" b="0" i="0" u="none" strike="noStrike">
                          <a:solidFill>
                            <a:srgbClr val="4F5354"/>
                          </a:solidFill>
                          <a:effectLst/>
                          <a:latin typeface="Open Sans"/>
                        </a:rPr>
                        <a:t>R$4.500,00</a:t>
                      </a:r>
                    </a:p>
                  </a:txBody>
                  <a:tcPr marL="95250" marR="6350" marT="6350" marB="0" anchor="ctr"/>
                </a:tc>
                <a:extLst>
                  <a:ext uri="{0D108BD9-81ED-4DB2-BD59-A6C34878D82A}">
                    <a16:rowId xmlns:a16="http://schemas.microsoft.com/office/drawing/2014/main" val="1522856962"/>
                  </a:ext>
                </a:extLst>
              </a:tr>
              <a:tr h="472324">
                <a:tc>
                  <a:txBody>
                    <a:bodyPr/>
                    <a:lstStyle/>
                    <a:p>
                      <a:pPr algn="ctr" fontAlgn="ctr"/>
                      <a:r>
                        <a:rPr lang="pt-BR" sz="1600" b="0" i="0" u="none" strike="noStrike">
                          <a:solidFill>
                            <a:srgbClr val="4F5354"/>
                          </a:solidFill>
                          <a:effectLst/>
                          <a:latin typeface="Open Sans"/>
                        </a:rPr>
                        <a:t>De 360.000,01 a 720.000,00</a:t>
                      </a:r>
                    </a:p>
                  </a:txBody>
                  <a:tcPr marL="95250" marR="6350" marT="6350" marB="0" anchor="ctr"/>
                </a:tc>
                <a:tc>
                  <a:txBody>
                    <a:bodyPr/>
                    <a:lstStyle/>
                    <a:p>
                      <a:pPr algn="ctr" fontAlgn="ctr"/>
                      <a:r>
                        <a:rPr lang="pt-BR" sz="1600" b="0" i="0" u="none" strike="noStrike">
                          <a:solidFill>
                            <a:srgbClr val="4F5354"/>
                          </a:solidFill>
                          <a:effectLst/>
                          <a:latin typeface="Open Sans"/>
                        </a:rPr>
                        <a:t>19,50%</a:t>
                      </a:r>
                    </a:p>
                  </a:txBody>
                  <a:tcPr marL="95250" marR="6350" marT="44450" marB="44450" anchor="ctr"/>
                </a:tc>
                <a:tc>
                  <a:txBody>
                    <a:bodyPr/>
                    <a:lstStyle/>
                    <a:p>
                      <a:pPr algn="ctr" fontAlgn="ctr"/>
                      <a:r>
                        <a:rPr lang="pt-BR" sz="1600" b="0" i="0" u="none" strike="noStrike">
                          <a:solidFill>
                            <a:srgbClr val="4F5354"/>
                          </a:solidFill>
                          <a:effectLst/>
                          <a:latin typeface="Open Sans"/>
                        </a:rPr>
                        <a:t>R$9.900,00</a:t>
                      </a:r>
                    </a:p>
                  </a:txBody>
                  <a:tcPr marL="95250" marR="6350" marT="6350" marB="0" anchor="ctr"/>
                </a:tc>
                <a:extLst>
                  <a:ext uri="{0D108BD9-81ED-4DB2-BD59-A6C34878D82A}">
                    <a16:rowId xmlns:a16="http://schemas.microsoft.com/office/drawing/2014/main" val="3547354515"/>
                  </a:ext>
                </a:extLst>
              </a:tr>
              <a:tr h="472324">
                <a:tc>
                  <a:txBody>
                    <a:bodyPr/>
                    <a:lstStyle/>
                    <a:p>
                      <a:pPr algn="ctr" fontAlgn="ctr"/>
                      <a:r>
                        <a:rPr lang="pt-BR" sz="1600" b="0" i="0" u="none" strike="noStrike">
                          <a:solidFill>
                            <a:srgbClr val="4F5354"/>
                          </a:solidFill>
                          <a:effectLst/>
                          <a:latin typeface="Open Sans"/>
                        </a:rPr>
                        <a:t>De 720.000,01 a 1.800.000,00</a:t>
                      </a:r>
                    </a:p>
                  </a:txBody>
                  <a:tcPr marL="95250" marR="6350" marT="6350" marB="0" anchor="ctr"/>
                </a:tc>
                <a:tc>
                  <a:txBody>
                    <a:bodyPr/>
                    <a:lstStyle/>
                    <a:p>
                      <a:pPr algn="ctr" fontAlgn="ctr"/>
                      <a:r>
                        <a:rPr lang="pt-BR" sz="1600" b="0" i="0" u="none" strike="noStrike">
                          <a:solidFill>
                            <a:srgbClr val="4F5354"/>
                          </a:solidFill>
                          <a:effectLst/>
                          <a:latin typeface="Open Sans"/>
                        </a:rPr>
                        <a:t>20,50%</a:t>
                      </a:r>
                    </a:p>
                  </a:txBody>
                  <a:tcPr marL="95250" marR="6350" marT="44450" marB="44450" anchor="ctr"/>
                </a:tc>
                <a:tc>
                  <a:txBody>
                    <a:bodyPr/>
                    <a:lstStyle/>
                    <a:p>
                      <a:pPr algn="ctr" fontAlgn="ctr"/>
                      <a:r>
                        <a:rPr lang="pt-BR" sz="1600" b="0" i="0" u="none" strike="noStrike">
                          <a:solidFill>
                            <a:srgbClr val="4F5354"/>
                          </a:solidFill>
                          <a:effectLst/>
                          <a:latin typeface="Open Sans"/>
                        </a:rPr>
                        <a:t>R$17.100,00</a:t>
                      </a:r>
                    </a:p>
                  </a:txBody>
                  <a:tcPr marL="95250" marR="6350" marT="6350" marB="0" anchor="ctr"/>
                </a:tc>
                <a:extLst>
                  <a:ext uri="{0D108BD9-81ED-4DB2-BD59-A6C34878D82A}">
                    <a16:rowId xmlns:a16="http://schemas.microsoft.com/office/drawing/2014/main" val="2605892598"/>
                  </a:ext>
                </a:extLst>
              </a:tr>
              <a:tr h="472324">
                <a:tc>
                  <a:txBody>
                    <a:bodyPr/>
                    <a:lstStyle/>
                    <a:p>
                      <a:pPr algn="ctr" fontAlgn="ctr"/>
                      <a:r>
                        <a:rPr lang="pt-BR" sz="1600" b="0" i="0" u="none" strike="noStrike">
                          <a:solidFill>
                            <a:srgbClr val="4F5354"/>
                          </a:solidFill>
                          <a:effectLst/>
                          <a:latin typeface="Open Sans"/>
                        </a:rPr>
                        <a:t>De 1.800.000,01 a 3.600.000,00</a:t>
                      </a:r>
                    </a:p>
                  </a:txBody>
                  <a:tcPr marL="95250" marR="6350" marT="6350" marB="0" anchor="ctr"/>
                </a:tc>
                <a:tc>
                  <a:txBody>
                    <a:bodyPr/>
                    <a:lstStyle/>
                    <a:p>
                      <a:pPr algn="ctr" fontAlgn="ctr"/>
                      <a:r>
                        <a:rPr lang="pt-BR" sz="1600" b="0" i="0" u="none" strike="noStrike">
                          <a:solidFill>
                            <a:srgbClr val="4F5354"/>
                          </a:solidFill>
                          <a:effectLst/>
                          <a:latin typeface="Open Sans"/>
                        </a:rPr>
                        <a:t>23%</a:t>
                      </a:r>
                    </a:p>
                  </a:txBody>
                  <a:tcPr marL="95250" marR="6350" marT="44450" marB="44450" anchor="ctr"/>
                </a:tc>
                <a:tc>
                  <a:txBody>
                    <a:bodyPr/>
                    <a:lstStyle/>
                    <a:p>
                      <a:pPr algn="ctr" fontAlgn="ctr"/>
                      <a:r>
                        <a:rPr lang="pt-BR" sz="1600" b="0" i="0" u="none" strike="noStrike">
                          <a:solidFill>
                            <a:srgbClr val="4F5354"/>
                          </a:solidFill>
                          <a:effectLst/>
                          <a:latin typeface="Open Sans"/>
                        </a:rPr>
                        <a:t>R$62.100,00</a:t>
                      </a:r>
                    </a:p>
                  </a:txBody>
                  <a:tcPr marL="95250" marR="6350" marT="6350" marB="0" anchor="ctr"/>
                </a:tc>
                <a:extLst>
                  <a:ext uri="{0D108BD9-81ED-4DB2-BD59-A6C34878D82A}">
                    <a16:rowId xmlns:a16="http://schemas.microsoft.com/office/drawing/2014/main" val="1626316728"/>
                  </a:ext>
                </a:extLst>
              </a:tr>
              <a:tr h="456378">
                <a:tc>
                  <a:txBody>
                    <a:bodyPr/>
                    <a:lstStyle/>
                    <a:p>
                      <a:pPr algn="ctr" fontAlgn="ctr"/>
                      <a:r>
                        <a:rPr lang="pt-BR" sz="1600" b="0" i="0" u="none" strike="noStrike">
                          <a:solidFill>
                            <a:srgbClr val="4F5354"/>
                          </a:solidFill>
                          <a:effectLst/>
                          <a:latin typeface="Open Sans"/>
                        </a:rPr>
                        <a:t>De 3.600.000,01 a 4.800.000,00</a:t>
                      </a:r>
                    </a:p>
                  </a:txBody>
                  <a:tcPr marL="95250" marR="6350" marT="6350" marB="0" anchor="ctr"/>
                </a:tc>
                <a:tc>
                  <a:txBody>
                    <a:bodyPr/>
                    <a:lstStyle/>
                    <a:p>
                      <a:pPr algn="ctr" fontAlgn="ctr"/>
                      <a:r>
                        <a:rPr lang="pt-BR" sz="1600" b="0" i="0" u="none" strike="noStrike">
                          <a:solidFill>
                            <a:srgbClr val="4F5354"/>
                          </a:solidFill>
                          <a:effectLst/>
                          <a:latin typeface="Open Sans"/>
                        </a:rPr>
                        <a:t>30,50%</a:t>
                      </a:r>
                    </a:p>
                  </a:txBody>
                  <a:tcPr marL="95250" marR="6350" marT="6350" marB="0" anchor="ctr"/>
                </a:tc>
                <a:tc>
                  <a:txBody>
                    <a:bodyPr/>
                    <a:lstStyle/>
                    <a:p>
                      <a:pPr algn="ctr" fontAlgn="ctr"/>
                      <a:r>
                        <a:rPr lang="pt-BR" sz="1600" b="0" i="0" u="none" strike="noStrike" dirty="0">
                          <a:solidFill>
                            <a:srgbClr val="4F5354"/>
                          </a:solidFill>
                          <a:effectLst/>
                          <a:latin typeface="Open Sans"/>
                        </a:rPr>
                        <a:t>R$540.000,00</a:t>
                      </a:r>
                    </a:p>
                  </a:txBody>
                  <a:tcPr marL="95250" marR="6350" marT="6350" marB="0" anchor="ctr"/>
                </a:tc>
                <a:extLst>
                  <a:ext uri="{0D108BD9-81ED-4DB2-BD59-A6C34878D82A}">
                    <a16:rowId xmlns:a16="http://schemas.microsoft.com/office/drawing/2014/main" val="1120849881"/>
                  </a:ext>
                </a:extLst>
              </a:tr>
            </a:tbl>
          </a:graphicData>
        </a:graphic>
      </p:graphicFrame>
      <p:sp>
        <p:nvSpPr>
          <p:cNvPr id="5" name="Espaço Reservado para Número de Slide 4">
            <a:extLst>
              <a:ext uri="{FF2B5EF4-FFF2-40B4-BE49-F238E27FC236}">
                <a16:creationId xmlns:a16="http://schemas.microsoft.com/office/drawing/2014/main" id="{E0C81BEE-0054-41B9-BF2F-5E12055707FB}"/>
              </a:ext>
            </a:extLst>
          </p:cNvPr>
          <p:cNvSpPr>
            <a:spLocks noGrp="1"/>
          </p:cNvSpPr>
          <p:nvPr>
            <p:ph type="sldNum" sz="quarter" idx="12"/>
          </p:nvPr>
        </p:nvSpPr>
        <p:spPr/>
        <p:txBody>
          <a:bodyPr/>
          <a:lstStyle/>
          <a:p>
            <a:fld id="{C72AAF03-7CB3-4FC0-B9BF-E32EDF02F5AA}" type="slidenum">
              <a:rPr lang="pt-BR" altLang="pt-BR" smtClean="0"/>
              <a:pPr/>
              <a:t>17</a:t>
            </a:fld>
            <a:endParaRPr lang="pt-BR" altLang="pt-BR"/>
          </a:p>
        </p:txBody>
      </p:sp>
      <p:sp>
        <p:nvSpPr>
          <p:cNvPr id="3" name="Retângulo 2">
            <a:extLst>
              <a:ext uri="{FF2B5EF4-FFF2-40B4-BE49-F238E27FC236}">
                <a16:creationId xmlns:a16="http://schemas.microsoft.com/office/drawing/2014/main" id="{7D1E493A-9DD4-4ADD-9C1E-A7A65B959E5C}"/>
              </a:ext>
            </a:extLst>
          </p:cNvPr>
          <p:cNvSpPr/>
          <p:nvPr/>
        </p:nvSpPr>
        <p:spPr>
          <a:xfrm>
            <a:off x="1079488" y="5255098"/>
            <a:ext cx="10033024" cy="646331"/>
          </a:xfrm>
          <a:prstGeom prst="rect">
            <a:avLst/>
          </a:prstGeom>
        </p:spPr>
        <p:txBody>
          <a:bodyPr wrap="square">
            <a:spAutoFit/>
          </a:bodyPr>
          <a:lstStyle/>
          <a:p>
            <a:r>
              <a:rPr lang="pt-BR" b="1" dirty="0"/>
              <a:t>Participantes: </a:t>
            </a:r>
            <a:r>
              <a:rPr lang="pt-BR" dirty="0"/>
              <a:t>empresas que fornecem serviço de auditoria, jornalismo, tecnologia, publicidade, engenharia, entre outros (a lista do Anexo IV vai estar no § 5º-I do artigo 18 da Lei Complementar 123)</a:t>
            </a:r>
          </a:p>
        </p:txBody>
      </p:sp>
    </p:spTree>
    <p:extLst>
      <p:ext uri="{BB962C8B-B14F-4D97-AF65-F5344CB8AC3E}">
        <p14:creationId xmlns:p14="http://schemas.microsoft.com/office/powerpoint/2010/main" val="2278043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2F714-FD89-46A6-B142-27DC707AC34F}"/>
              </a:ext>
            </a:extLst>
          </p:cNvPr>
          <p:cNvSpPr>
            <a:spLocks noGrp="1"/>
          </p:cNvSpPr>
          <p:nvPr>
            <p:ph type="title"/>
          </p:nvPr>
        </p:nvSpPr>
        <p:spPr>
          <a:xfrm>
            <a:off x="1097280" y="286603"/>
            <a:ext cx="10058400" cy="694125"/>
          </a:xfrm>
        </p:spPr>
        <p:txBody>
          <a:bodyPr>
            <a:normAutofit fontScale="90000"/>
          </a:bodyPr>
          <a:lstStyle/>
          <a:p>
            <a:r>
              <a:rPr lang="pt-BR" dirty="0"/>
              <a:t>Anexo V – Serviços (</a:t>
            </a:r>
            <a:r>
              <a:rPr lang="pt-BR" b="1" dirty="0"/>
              <a:t>Repartição)</a:t>
            </a:r>
            <a:endParaRPr lang="pt-BR" dirty="0"/>
          </a:p>
        </p:txBody>
      </p:sp>
      <p:graphicFrame>
        <p:nvGraphicFramePr>
          <p:cNvPr id="6" name="Espaço Reservado para Conteúdo 5">
            <a:extLst>
              <a:ext uri="{FF2B5EF4-FFF2-40B4-BE49-F238E27FC236}">
                <a16:creationId xmlns:a16="http://schemas.microsoft.com/office/drawing/2014/main" id="{5B696AAA-E95D-4F3F-94A5-12B3306434BE}"/>
              </a:ext>
            </a:extLst>
          </p:cNvPr>
          <p:cNvGraphicFramePr>
            <a:graphicFrameLocks noGrp="1"/>
          </p:cNvGraphicFramePr>
          <p:nvPr>
            <p:ph idx="1"/>
            <p:extLst>
              <p:ext uri="{D42A27DB-BD31-4B8C-83A1-F6EECF244321}">
                <p14:modId xmlns:p14="http://schemas.microsoft.com/office/powerpoint/2010/main" val="324681022"/>
              </p:ext>
            </p:extLst>
          </p:nvPr>
        </p:nvGraphicFramePr>
        <p:xfrm>
          <a:off x="1068721" y="952146"/>
          <a:ext cx="10143760" cy="4781112"/>
        </p:xfrm>
        <a:graphic>
          <a:graphicData uri="http://schemas.openxmlformats.org/drawingml/2006/table">
            <a:tbl>
              <a:tblPr firstRow="1" bandRow="1">
                <a:tableStyleId>{5C22544A-7EE6-4342-B048-85BDC9FD1C3A}</a:tableStyleId>
              </a:tblPr>
              <a:tblGrid>
                <a:gridCol w="1559046">
                  <a:extLst>
                    <a:ext uri="{9D8B030D-6E8A-4147-A177-3AD203B41FA5}">
                      <a16:colId xmlns:a16="http://schemas.microsoft.com/office/drawing/2014/main" val="3129017325"/>
                    </a:ext>
                  </a:extLst>
                </a:gridCol>
                <a:gridCol w="1258739">
                  <a:extLst>
                    <a:ext uri="{9D8B030D-6E8A-4147-A177-3AD203B41FA5}">
                      <a16:colId xmlns:a16="http://schemas.microsoft.com/office/drawing/2014/main" val="1226463760"/>
                    </a:ext>
                  </a:extLst>
                </a:gridCol>
                <a:gridCol w="1258739">
                  <a:extLst>
                    <a:ext uri="{9D8B030D-6E8A-4147-A177-3AD203B41FA5}">
                      <a16:colId xmlns:a16="http://schemas.microsoft.com/office/drawing/2014/main" val="1252541145"/>
                    </a:ext>
                  </a:extLst>
                </a:gridCol>
                <a:gridCol w="1258739">
                  <a:extLst>
                    <a:ext uri="{9D8B030D-6E8A-4147-A177-3AD203B41FA5}">
                      <a16:colId xmlns:a16="http://schemas.microsoft.com/office/drawing/2014/main" val="2873817460"/>
                    </a:ext>
                  </a:extLst>
                </a:gridCol>
                <a:gridCol w="1881147">
                  <a:extLst>
                    <a:ext uri="{9D8B030D-6E8A-4147-A177-3AD203B41FA5}">
                      <a16:colId xmlns:a16="http://schemas.microsoft.com/office/drawing/2014/main" val="638309350"/>
                    </a:ext>
                  </a:extLst>
                </a:gridCol>
                <a:gridCol w="1463675">
                  <a:extLst>
                    <a:ext uri="{9D8B030D-6E8A-4147-A177-3AD203B41FA5}">
                      <a16:colId xmlns:a16="http://schemas.microsoft.com/office/drawing/2014/main" val="752118701"/>
                    </a:ext>
                  </a:extLst>
                </a:gridCol>
                <a:gridCol w="1463675">
                  <a:extLst>
                    <a:ext uri="{9D8B030D-6E8A-4147-A177-3AD203B41FA5}">
                      <a16:colId xmlns:a16="http://schemas.microsoft.com/office/drawing/2014/main" val="4066223150"/>
                    </a:ext>
                  </a:extLst>
                </a:gridCol>
              </a:tblGrid>
              <a:tr h="597639">
                <a:tc>
                  <a:txBody>
                    <a:bodyPr/>
                    <a:lstStyle/>
                    <a:p>
                      <a:pPr algn="ctr"/>
                      <a:r>
                        <a:rPr lang="pt-BR" b="1">
                          <a:effectLst/>
                        </a:rPr>
                        <a:t>Faixas</a:t>
                      </a:r>
                      <a:endParaRPr lang="pt-BR">
                        <a:effectLst/>
                      </a:endParaRPr>
                    </a:p>
                  </a:txBody>
                  <a:tcPr/>
                </a:tc>
                <a:tc gridSpan="6">
                  <a:txBody>
                    <a:bodyPr/>
                    <a:lstStyle/>
                    <a:p>
                      <a:pPr algn="ctr"/>
                      <a:r>
                        <a:rPr lang="pt-BR" b="1">
                          <a:effectLst/>
                        </a:rPr>
                        <a:t>Percentual de Repartição dos Tributos</a:t>
                      </a:r>
                      <a:endParaRPr lang="pt-BR">
                        <a:effectLst/>
                      </a:endParaRP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902819019"/>
                  </a:ext>
                </a:extLst>
              </a:tr>
              <a:tr h="597639">
                <a:tc>
                  <a:txBody>
                    <a:bodyPr/>
                    <a:lstStyle/>
                    <a:p>
                      <a:pPr algn="ctr"/>
                      <a:r>
                        <a:rPr lang="pt-BR" b="1">
                          <a:effectLst/>
                        </a:rPr>
                        <a:t> </a:t>
                      </a:r>
                      <a:endParaRPr lang="pt-BR">
                        <a:effectLst/>
                      </a:endParaRPr>
                    </a:p>
                  </a:txBody>
                  <a:tcPr/>
                </a:tc>
                <a:tc>
                  <a:txBody>
                    <a:bodyPr/>
                    <a:lstStyle/>
                    <a:p>
                      <a:pPr algn="ctr"/>
                      <a:r>
                        <a:rPr lang="pt-BR" b="1">
                          <a:effectLst/>
                        </a:rPr>
                        <a:t>IRPJ</a:t>
                      </a:r>
                      <a:endParaRPr lang="pt-BR">
                        <a:effectLst/>
                      </a:endParaRPr>
                    </a:p>
                  </a:txBody>
                  <a:tcPr/>
                </a:tc>
                <a:tc>
                  <a:txBody>
                    <a:bodyPr/>
                    <a:lstStyle/>
                    <a:p>
                      <a:pPr algn="ctr"/>
                      <a:r>
                        <a:rPr lang="pt-BR" b="1">
                          <a:effectLst/>
                        </a:rPr>
                        <a:t>CSLL</a:t>
                      </a:r>
                      <a:endParaRPr lang="pt-BR">
                        <a:effectLst/>
                      </a:endParaRPr>
                    </a:p>
                  </a:txBody>
                  <a:tcPr/>
                </a:tc>
                <a:tc>
                  <a:txBody>
                    <a:bodyPr/>
                    <a:lstStyle/>
                    <a:p>
                      <a:pPr algn="ctr"/>
                      <a:r>
                        <a:rPr lang="pt-BR" b="1">
                          <a:effectLst/>
                        </a:rPr>
                        <a:t>Cofins</a:t>
                      </a:r>
                      <a:endParaRPr lang="pt-BR">
                        <a:effectLst/>
                      </a:endParaRPr>
                    </a:p>
                  </a:txBody>
                  <a:tcPr/>
                </a:tc>
                <a:tc>
                  <a:txBody>
                    <a:bodyPr/>
                    <a:lstStyle/>
                    <a:p>
                      <a:pPr algn="ctr"/>
                      <a:r>
                        <a:rPr lang="pt-BR" b="1">
                          <a:effectLst/>
                        </a:rPr>
                        <a:t>PIS/Pasep</a:t>
                      </a:r>
                      <a:endParaRPr lang="pt-BR">
                        <a:effectLst/>
                      </a:endParaRPr>
                    </a:p>
                  </a:txBody>
                  <a:tcPr/>
                </a:tc>
                <a:tc>
                  <a:txBody>
                    <a:bodyPr/>
                    <a:lstStyle/>
                    <a:p>
                      <a:pPr algn="ctr"/>
                      <a:r>
                        <a:rPr lang="pt-BR" b="1">
                          <a:effectLst/>
                        </a:rPr>
                        <a:t>CPP</a:t>
                      </a:r>
                      <a:endParaRPr lang="pt-BR">
                        <a:effectLst/>
                      </a:endParaRPr>
                    </a:p>
                  </a:txBody>
                  <a:tcPr>
                    <a:lnR w="12700" cap="flat" cmpd="sng" algn="ctr">
                      <a:solidFill>
                        <a:schemeClr val="tx1"/>
                      </a:solidFill>
                      <a:prstDash val="solid"/>
                      <a:round/>
                      <a:headEnd type="none" w="med" len="med"/>
                      <a:tailEnd type="none" w="med" len="med"/>
                    </a:lnR>
                  </a:tcPr>
                </a:tc>
                <a:tc>
                  <a:txBody>
                    <a:bodyPr/>
                    <a:lstStyle/>
                    <a:p>
                      <a:pPr algn="ctr"/>
                      <a:r>
                        <a:rPr lang="pt-BR" b="1">
                          <a:effectLst/>
                        </a:rPr>
                        <a:t>ISS (*)</a:t>
                      </a:r>
                      <a:endParaRPr lang="pt-BR">
                        <a:effectLst/>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67555818"/>
                  </a:ext>
                </a:extLst>
              </a:tr>
              <a:tr h="597639">
                <a:tc>
                  <a:txBody>
                    <a:bodyPr/>
                    <a:lstStyle/>
                    <a:p>
                      <a:pPr algn="ctr"/>
                      <a:r>
                        <a:rPr lang="pt-BR">
                          <a:effectLst/>
                        </a:rPr>
                        <a:t>1a</a:t>
                      </a:r>
                    </a:p>
                  </a:txBody>
                  <a:tcPr/>
                </a:tc>
                <a:tc>
                  <a:txBody>
                    <a:bodyPr/>
                    <a:lstStyle/>
                    <a:p>
                      <a:pPr algn="ctr"/>
                      <a:r>
                        <a:rPr lang="pt-BR" dirty="0">
                          <a:effectLst/>
                        </a:rPr>
                        <a:t>25,00%</a:t>
                      </a:r>
                    </a:p>
                  </a:txBody>
                  <a:tcPr/>
                </a:tc>
                <a:tc>
                  <a:txBody>
                    <a:bodyPr/>
                    <a:lstStyle/>
                    <a:p>
                      <a:pPr algn="ctr"/>
                      <a:r>
                        <a:rPr lang="pt-BR">
                          <a:effectLst/>
                        </a:rPr>
                        <a:t>15,00%</a:t>
                      </a:r>
                    </a:p>
                  </a:txBody>
                  <a:tcPr/>
                </a:tc>
                <a:tc>
                  <a:txBody>
                    <a:bodyPr/>
                    <a:lstStyle/>
                    <a:p>
                      <a:pPr algn="ctr"/>
                      <a:r>
                        <a:rPr lang="pt-BR">
                          <a:effectLst/>
                        </a:rPr>
                        <a:t>14,10%</a:t>
                      </a:r>
                    </a:p>
                  </a:txBody>
                  <a:tcPr/>
                </a:tc>
                <a:tc>
                  <a:txBody>
                    <a:bodyPr/>
                    <a:lstStyle/>
                    <a:p>
                      <a:pPr algn="ctr"/>
                      <a:r>
                        <a:rPr lang="pt-BR">
                          <a:effectLst/>
                        </a:rPr>
                        <a:t>3,05%</a:t>
                      </a:r>
                    </a:p>
                  </a:txBody>
                  <a:tcPr/>
                </a:tc>
                <a:tc>
                  <a:txBody>
                    <a:bodyPr/>
                    <a:lstStyle/>
                    <a:p>
                      <a:pPr algn="ctr"/>
                      <a:r>
                        <a:rPr lang="pt-BR">
                          <a:effectLst/>
                        </a:rPr>
                        <a:t>28,85%</a:t>
                      </a:r>
                    </a:p>
                  </a:txBody>
                  <a:tcPr>
                    <a:lnR w="12700" cap="flat" cmpd="sng" algn="ctr">
                      <a:solidFill>
                        <a:schemeClr val="tx1"/>
                      </a:solidFill>
                      <a:prstDash val="solid"/>
                      <a:round/>
                      <a:headEnd type="none" w="med" len="med"/>
                      <a:tailEnd type="none" w="med" len="med"/>
                    </a:lnR>
                  </a:tcPr>
                </a:tc>
                <a:tc>
                  <a:txBody>
                    <a:bodyPr/>
                    <a:lstStyle/>
                    <a:p>
                      <a:pPr algn="ctr"/>
                      <a:r>
                        <a:rPr lang="pt-BR">
                          <a:effectLst/>
                        </a:rPr>
                        <a:t>14,00%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72399794"/>
                  </a:ext>
                </a:extLst>
              </a:tr>
              <a:tr h="597639">
                <a:tc>
                  <a:txBody>
                    <a:bodyPr/>
                    <a:lstStyle/>
                    <a:p>
                      <a:pPr algn="ctr"/>
                      <a:r>
                        <a:rPr lang="pt-BR">
                          <a:effectLst/>
                        </a:rPr>
                        <a:t>2a</a:t>
                      </a:r>
                    </a:p>
                  </a:txBody>
                  <a:tcPr/>
                </a:tc>
                <a:tc>
                  <a:txBody>
                    <a:bodyPr/>
                    <a:lstStyle/>
                    <a:p>
                      <a:pPr algn="ctr"/>
                      <a:r>
                        <a:rPr lang="pt-BR">
                          <a:effectLst/>
                        </a:rPr>
                        <a:t>23,00%</a:t>
                      </a:r>
                    </a:p>
                  </a:txBody>
                  <a:tcPr/>
                </a:tc>
                <a:tc>
                  <a:txBody>
                    <a:bodyPr/>
                    <a:lstStyle/>
                    <a:p>
                      <a:pPr algn="ctr"/>
                      <a:r>
                        <a:rPr lang="pt-BR">
                          <a:effectLst/>
                        </a:rPr>
                        <a:t>15,00%</a:t>
                      </a:r>
                    </a:p>
                  </a:txBody>
                  <a:tcPr/>
                </a:tc>
                <a:tc>
                  <a:txBody>
                    <a:bodyPr/>
                    <a:lstStyle/>
                    <a:p>
                      <a:pPr algn="ctr"/>
                      <a:r>
                        <a:rPr lang="pt-BR">
                          <a:effectLst/>
                        </a:rPr>
                        <a:t>14,10%</a:t>
                      </a:r>
                    </a:p>
                  </a:txBody>
                  <a:tcPr/>
                </a:tc>
                <a:tc>
                  <a:txBody>
                    <a:bodyPr/>
                    <a:lstStyle/>
                    <a:p>
                      <a:pPr algn="ctr"/>
                      <a:r>
                        <a:rPr lang="pt-BR">
                          <a:effectLst/>
                        </a:rPr>
                        <a:t>3,05%</a:t>
                      </a:r>
                    </a:p>
                  </a:txBody>
                  <a:tcPr/>
                </a:tc>
                <a:tc>
                  <a:txBody>
                    <a:bodyPr/>
                    <a:lstStyle/>
                    <a:p>
                      <a:pPr algn="ctr"/>
                      <a:r>
                        <a:rPr lang="pt-BR">
                          <a:effectLst/>
                        </a:rPr>
                        <a:t>27,85%</a:t>
                      </a:r>
                    </a:p>
                  </a:txBody>
                  <a:tcPr>
                    <a:lnR w="12700" cap="flat" cmpd="sng" algn="ctr">
                      <a:solidFill>
                        <a:schemeClr val="tx1"/>
                      </a:solidFill>
                      <a:prstDash val="solid"/>
                      <a:round/>
                      <a:headEnd type="none" w="med" len="med"/>
                      <a:tailEnd type="none" w="med" len="med"/>
                    </a:lnR>
                  </a:tcPr>
                </a:tc>
                <a:tc>
                  <a:txBody>
                    <a:bodyPr/>
                    <a:lstStyle/>
                    <a:p>
                      <a:pPr algn="ctr"/>
                      <a:r>
                        <a:rPr lang="pt-BR">
                          <a:effectLst/>
                        </a:rPr>
                        <a:t>17,00%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68265493"/>
                  </a:ext>
                </a:extLst>
              </a:tr>
              <a:tr h="597639">
                <a:tc>
                  <a:txBody>
                    <a:bodyPr/>
                    <a:lstStyle/>
                    <a:p>
                      <a:pPr algn="ctr"/>
                      <a:r>
                        <a:rPr lang="pt-BR">
                          <a:effectLst/>
                        </a:rPr>
                        <a:t>3a</a:t>
                      </a:r>
                    </a:p>
                  </a:txBody>
                  <a:tcPr/>
                </a:tc>
                <a:tc>
                  <a:txBody>
                    <a:bodyPr/>
                    <a:lstStyle/>
                    <a:p>
                      <a:pPr algn="ctr"/>
                      <a:r>
                        <a:rPr lang="pt-BR">
                          <a:effectLst/>
                        </a:rPr>
                        <a:t>24,00%</a:t>
                      </a:r>
                    </a:p>
                  </a:txBody>
                  <a:tcPr/>
                </a:tc>
                <a:tc>
                  <a:txBody>
                    <a:bodyPr/>
                    <a:lstStyle/>
                    <a:p>
                      <a:pPr algn="ctr"/>
                      <a:r>
                        <a:rPr lang="pt-BR">
                          <a:effectLst/>
                        </a:rPr>
                        <a:t>15,00%</a:t>
                      </a:r>
                    </a:p>
                  </a:txBody>
                  <a:tcPr/>
                </a:tc>
                <a:tc>
                  <a:txBody>
                    <a:bodyPr/>
                    <a:lstStyle/>
                    <a:p>
                      <a:pPr algn="ctr"/>
                      <a:r>
                        <a:rPr lang="pt-BR">
                          <a:effectLst/>
                        </a:rPr>
                        <a:t>14,92%</a:t>
                      </a:r>
                    </a:p>
                  </a:txBody>
                  <a:tcPr/>
                </a:tc>
                <a:tc>
                  <a:txBody>
                    <a:bodyPr/>
                    <a:lstStyle/>
                    <a:p>
                      <a:pPr algn="ctr"/>
                      <a:r>
                        <a:rPr lang="pt-BR">
                          <a:effectLst/>
                        </a:rPr>
                        <a:t>3,23%</a:t>
                      </a:r>
                    </a:p>
                  </a:txBody>
                  <a:tcPr/>
                </a:tc>
                <a:tc>
                  <a:txBody>
                    <a:bodyPr/>
                    <a:lstStyle/>
                    <a:p>
                      <a:pPr algn="ctr"/>
                      <a:r>
                        <a:rPr lang="pt-BR">
                          <a:effectLst/>
                        </a:rPr>
                        <a:t>23,85%</a:t>
                      </a:r>
                    </a:p>
                  </a:txBody>
                  <a:tcPr>
                    <a:lnR w="12700" cap="flat" cmpd="sng" algn="ctr">
                      <a:solidFill>
                        <a:schemeClr val="tx1"/>
                      </a:solidFill>
                      <a:prstDash val="solid"/>
                      <a:round/>
                      <a:headEnd type="none" w="med" len="med"/>
                      <a:tailEnd type="none" w="med" len="med"/>
                    </a:lnR>
                  </a:tcPr>
                </a:tc>
                <a:tc>
                  <a:txBody>
                    <a:bodyPr/>
                    <a:lstStyle/>
                    <a:p>
                      <a:pPr algn="ctr"/>
                      <a:r>
                        <a:rPr lang="pt-BR">
                          <a:effectLst/>
                        </a:rPr>
                        <a:t>19,00%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3873814"/>
                  </a:ext>
                </a:extLst>
              </a:tr>
              <a:tr h="597639">
                <a:tc>
                  <a:txBody>
                    <a:bodyPr/>
                    <a:lstStyle/>
                    <a:p>
                      <a:pPr algn="ctr"/>
                      <a:r>
                        <a:rPr lang="pt-BR">
                          <a:effectLst/>
                        </a:rPr>
                        <a:t>4a</a:t>
                      </a:r>
                    </a:p>
                  </a:txBody>
                  <a:tcPr/>
                </a:tc>
                <a:tc>
                  <a:txBody>
                    <a:bodyPr/>
                    <a:lstStyle/>
                    <a:p>
                      <a:pPr algn="ctr"/>
                      <a:r>
                        <a:rPr lang="pt-BR">
                          <a:effectLst/>
                        </a:rPr>
                        <a:t>21,00%</a:t>
                      </a:r>
                    </a:p>
                  </a:txBody>
                  <a:tcPr/>
                </a:tc>
                <a:tc>
                  <a:txBody>
                    <a:bodyPr/>
                    <a:lstStyle/>
                    <a:p>
                      <a:pPr algn="ctr"/>
                      <a:r>
                        <a:rPr lang="pt-BR">
                          <a:effectLst/>
                        </a:rPr>
                        <a:t>15,00%</a:t>
                      </a:r>
                    </a:p>
                  </a:txBody>
                  <a:tcPr/>
                </a:tc>
                <a:tc>
                  <a:txBody>
                    <a:bodyPr/>
                    <a:lstStyle/>
                    <a:p>
                      <a:pPr algn="ctr"/>
                      <a:r>
                        <a:rPr lang="pt-BR">
                          <a:effectLst/>
                        </a:rPr>
                        <a:t>15,74%</a:t>
                      </a:r>
                    </a:p>
                  </a:txBody>
                  <a:tcPr/>
                </a:tc>
                <a:tc>
                  <a:txBody>
                    <a:bodyPr/>
                    <a:lstStyle/>
                    <a:p>
                      <a:pPr algn="ctr"/>
                      <a:r>
                        <a:rPr lang="pt-BR">
                          <a:effectLst/>
                        </a:rPr>
                        <a:t>3,41%</a:t>
                      </a:r>
                    </a:p>
                  </a:txBody>
                  <a:tcPr/>
                </a:tc>
                <a:tc>
                  <a:txBody>
                    <a:bodyPr/>
                    <a:lstStyle/>
                    <a:p>
                      <a:pPr algn="ctr"/>
                      <a:r>
                        <a:rPr lang="pt-BR">
                          <a:effectLst/>
                        </a:rPr>
                        <a:t>23,85%</a:t>
                      </a:r>
                    </a:p>
                  </a:txBody>
                  <a:tcPr>
                    <a:lnR w="12700" cap="flat" cmpd="sng" algn="ctr">
                      <a:solidFill>
                        <a:schemeClr val="tx1"/>
                      </a:solidFill>
                      <a:prstDash val="solid"/>
                      <a:round/>
                      <a:headEnd type="none" w="med" len="med"/>
                      <a:tailEnd type="none" w="med" len="med"/>
                    </a:lnR>
                  </a:tcPr>
                </a:tc>
                <a:tc>
                  <a:txBody>
                    <a:bodyPr/>
                    <a:lstStyle/>
                    <a:p>
                      <a:pPr algn="ctr"/>
                      <a:r>
                        <a:rPr lang="pt-BR" dirty="0">
                          <a:effectLst/>
                        </a:rPr>
                        <a:t>21,00%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39999080"/>
                  </a:ext>
                </a:extLst>
              </a:tr>
              <a:tr h="597639">
                <a:tc>
                  <a:txBody>
                    <a:bodyPr/>
                    <a:lstStyle/>
                    <a:p>
                      <a:pPr algn="ctr"/>
                      <a:r>
                        <a:rPr lang="pt-BR">
                          <a:effectLst/>
                        </a:rPr>
                        <a:t>5a</a:t>
                      </a:r>
                    </a:p>
                  </a:txBody>
                  <a:tcPr/>
                </a:tc>
                <a:tc>
                  <a:txBody>
                    <a:bodyPr/>
                    <a:lstStyle/>
                    <a:p>
                      <a:pPr algn="ctr"/>
                      <a:r>
                        <a:rPr lang="pt-BR">
                          <a:effectLst/>
                        </a:rPr>
                        <a:t>23,00%</a:t>
                      </a:r>
                    </a:p>
                  </a:txBody>
                  <a:tcPr/>
                </a:tc>
                <a:tc>
                  <a:txBody>
                    <a:bodyPr/>
                    <a:lstStyle/>
                    <a:p>
                      <a:pPr algn="ctr"/>
                      <a:r>
                        <a:rPr lang="pt-BR">
                          <a:effectLst/>
                        </a:rPr>
                        <a:t>12,50%</a:t>
                      </a:r>
                    </a:p>
                  </a:txBody>
                  <a:tcPr/>
                </a:tc>
                <a:tc>
                  <a:txBody>
                    <a:bodyPr/>
                    <a:lstStyle/>
                    <a:p>
                      <a:pPr algn="ctr"/>
                      <a:r>
                        <a:rPr lang="pt-BR" dirty="0">
                          <a:effectLst/>
                        </a:rPr>
                        <a:t>14,10%</a:t>
                      </a:r>
                    </a:p>
                  </a:txBody>
                  <a:tcPr/>
                </a:tc>
                <a:tc>
                  <a:txBody>
                    <a:bodyPr/>
                    <a:lstStyle/>
                    <a:p>
                      <a:pPr algn="ctr"/>
                      <a:r>
                        <a:rPr lang="pt-BR" dirty="0">
                          <a:effectLst/>
                        </a:rPr>
                        <a:t>3,05%</a:t>
                      </a:r>
                    </a:p>
                  </a:txBody>
                  <a:tcPr/>
                </a:tc>
                <a:tc>
                  <a:txBody>
                    <a:bodyPr/>
                    <a:lstStyle/>
                    <a:p>
                      <a:pPr algn="ctr"/>
                      <a:r>
                        <a:rPr lang="pt-BR">
                          <a:effectLst/>
                        </a:rPr>
                        <a:t>23,85%</a:t>
                      </a:r>
                    </a:p>
                  </a:txBody>
                  <a:tcPr>
                    <a:lnR w="12700" cap="flat" cmpd="sng" algn="ctr">
                      <a:solidFill>
                        <a:schemeClr val="tx1"/>
                      </a:solidFill>
                      <a:prstDash val="solid"/>
                      <a:round/>
                      <a:headEnd type="none" w="med" len="med"/>
                      <a:tailEnd type="none" w="med" len="med"/>
                    </a:lnR>
                  </a:tcPr>
                </a:tc>
                <a:tc>
                  <a:txBody>
                    <a:bodyPr/>
                    <a:lstStyle/>
                    <a:p>
                      <a:pPr algn="ctr"/>
                      <a:r>
                        <a:rPr lang="pt-BR">
                          <a:effectLst/>
                        </a:rPr>
                        <a:t>23,50%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44111544"/>
                  </a:ext>
                </a:extLst>
              </a:tr>
              <a:tr h="597639">
                <a:tc>
                  <a:txBody>
                    <a:bodyPr/>
                    <a:lstStyle/>
                    <a:p>
                      <a:pPr algn="ctr"/>
                      <a:r>
                        <a:rPr lang="pt-BR">
                          <a:effectLst/>
                        </a:rPr>
                        <a:t>6a</a:t>
                      </a:r>
                    </a:p>
                  </a:txBody>
                  <a:tcPr/>
                </a:tc>
                <a:tc>
                  <a:txBody>
                    <a:bodyPr/>
                    <a:lstStyle/>
                    <a:p>
                      <a:pPr algn="ctr"/>
                      <a:r>
                        <a:rPr lang="pt-BR" dirty="0">
                          <a:effectLst/>
                        </a:rPr>
                        <a:t>35,00%</a:t>
                      </a:r>
                    </a:p>
                  </a:txBody>
                  <a:tcPr/>
                </a:tc>
                <a:tc>
                  <a:txBody>
                    <a:bodyPr/>
                    <a:lstStyle/>
                    <a:p>
                      <a:pPr algn="ctr"/>
                      <a:r>
                        <a:rPr lang="pt-BR">
                          <a:effectLst/>
                        </a:rPr>
                        <a:t>15,50%</a:t>
                      </a:r>
                    </a:p>
                  </a:txBody>
                  <a:tcPr/>
                </a:tc>
                <a:tc>
                  <a:txBody>
                    <a:bodyPr/>
                    <a:lstStyle/>
                    <a:p>
                      <a:pPr algn="ctr"/>
                      <a:r>
                        <a:rPr lang="pt-BR">
                          <a:effectLst/>
                        </a:rPr>
                        <a:t>16,44%</a:t>
                      </a:r>
                    </a:p>
                  </a:txBody>
                  <a:tcPr/>
                </a:tc>
                <a:tc>
                  <a:txBody>
                    <a:bodyPr/>
                    <a:lstStyle/>
                    <a:p>
                      <a:pPr algn="ctr"/>
                      <a:r>
                        <a:rPr lang="pt-BR">
                          <a:effectLst/>
                        </a:rPr>
                        <a:t>3,56%</a:t>
                      </a:r>
                    </a:p>
                  </a:txBody>
                  <a:tcPr/>
                </a:tc>
                <a:tc>
                  <a:txBody>
                    <a:bodyPr/>
                    <a:lstStyle/>
                    <a:p>
                      <a:pPr algn="ctr"/>
                      <a:r>
                        <a:rPr lang="pt-BR">
                          <a:effectLst/>
                        </a:rPr>
                        <a:t>29,50%</a:t>
                      </a:r>
                    </a:p>
                  </a:txBody>
                  <a:tcPr>
                    <a:lnR w="12700" cap="flat" cmpd="sng" algn="ctr">
                      <a:solidFill>
                        <a:schemeClr val="tx1"/>
                      </a:solidFill>
                      <a:prstDash val="solid"/>
                      <a:round/>
                      <a:headEnd type="none" w="med" len="med"/>
                      <a:tailEnd type="none" w="med" len="med"/>
                    </a:lnR>
                  </a:tcPr>
                </a:tc>
                <a:tc>
                  <a:txBody>
                    <a:bodyPr/>
                    <a:lstStyle/>
                    <a:p>
                      <a:pPr algn="ctr"/>
                      <a:r>
                        <a:rPr lang="pt-BR" dirty="0">
                          <a:effectLst/>
                        </a:rPr>
                        <a:t>–</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75726532"/>
                  </a:ext>
                </a:extLst>
              </a:tr>
            </a:tbl>
          </a:graphicData>
        </a:graphic>
      </p:graphicFrame>
      <p:sp>
        <p:nvSpPr>
          <p:cNvPr id="4" name="Espaço Reservado para Rodapé 3">
            <a:extLst>
              <a:ext uri="{FF2B5EF4-FFF2-40B4-BE49-F238E27FC236}">
                <a16:creationId xmlns:a16="http://schemas.microsoft.com/office/drawing/2014/main" id="{6262DCE3-E573-4E32-A1C5-E02C9AC80CBF}"/>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43D7421F-022D-40AE-B50D-4CC1B1C34CB8}"/>
              </a:ext>
            </a:extLst>
          </p:cNvPr>
          <p:cNvSpPr>
            <a:spLocks noGrp="1"/>
          </p:cNvSpPr>
          <p:nvPr>
            <p:ph type="sldNum" sz="quarter" idx="12"/>
          </p:nvPr>
        </p:nvSpPr>
        <p:spPr/>
        <p:txBody>
          <a:bodyPr/>
          <a:lstStyle/>
          <a:p>
            <a:fld id="{C72AAF03-7CB3-4FC0-B9BF-E32EDF02F5AA}" type="slidenum">
              <a:rPr lang="pt-BR" altLang="pt-BR" smtClean="0"/>
              <a:pPr/>
              <a:t>18</a:t>
            </a:fld>
            <a:endParaRPr lang="pt-BR" altLang="pt-BR"/>
          </a:p>
        </p:txBody>
      </p:sp>
    </p:spTree>
    <p:extLst>
      <p:ext uri="{BB962C8B-B14F-4D97-AF65-F5344CB8AC3E}">
        <p14:creationId xmlns:p14="http://schemas.microsoft.com/office/powerpoint/2010/main" val="1488762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Atividades que estão sujeitas ao Fator R</a:t>
            </a:r>
          </a:p>
        </p:txBody>
      </p:sp>
      <p:sp>
        <p:nvSpPr>
          <p:cNvPr id="3" name="Espaço Reservado para Conteúdo 2"/>
          <p:cNvSpPr>
            <a:spLocks noGrp="1"/>
          </p:cNvSpPr>
          <p:nvPr>
            <p:ph idx="1"/>
          </p:nvPr>
        </p:nvSpPr>
        <p:spPr/>
        <p:txBody>
          <a:bodyPr>
            <a:normAutofit/>
          </a:bodyPr>
          <a:lstStyle/>
          <a:p>
            <a:r>
              <a:rPr lang="pt-BR" dirty="0"/>
              <a:t>Apenas um grupo de atividades estão sujeitas a esta variável. </a:t>
            </a:r>
          </a:p>
          <a:p>
            <a:r>
              <a:rPr lang="pt-BR" dirty="0"/>
              <a:t>O inciso XII do parágrafo §5-I do Art.18 da Lei Complementar N°123/2006 diz que:</a:t>
            </a:r>
          </a:p>
          <a:p>
            <a:endParaRPr lang="pt-BR" dirty="0"/>
          </a:p>
          <a:p>
            <a:pPr lvl="1"/>
            <a:r>
              <a:rPr lang="pt-BR" sz="2800" b="1" i="1" dirty="0">
                <a:solidFill>
                  <a:srgbClr val="FF0000"/>
                </a:solidFill>
              </a:rPr>
              <a:t>“Outras atividades do setor de serviços que tenham por finalidade a prestação de serviços decorrentes do exercício de atividade intelectual, de natureza técnica, científica, desportiva, artística ou cultural, que constitua profissão regulamentada ou não, desde que não sujeitas à tributação na forma dos Anexos III ou IV desta Lei Complementar. ”</a:t>
            </a:r>
          </a:p>
        </p:txBody>
      </p:sp>
      <p:sp>
        <p:nvSpPr>
          <p:cNvPr id="4" name="Espaço Reservado para Rodapé 3"/>
          <p:cNvSpPr>
            <a:spLocks noGrp="1"/>
          </p:cNvSpPr>
          <p:nvPr>
            <p:ph type="ftr" sz="quarter" idx="11"/>
          </p:nvPr>
        </p:nvSpPr>
        <p:spPr/>
        <p:txBody>
          <a:bodyPr/>
          <a:lstStyle/>
          <a:p>
            <a:r>
              <a:rPr lang="pt-BR"/>
              <a:t>Amaury josé Rezende </a:t>
            </a:r>
          </a:p>
        </p:txBody>
      </p:sp>
      <p:sp>
        <p:nvSpPr>
          <p:cNvPr id="5" name="Espaço Reservado para Número de Slide 4"/>
          <p:cNvSpPr>
            <a:spLocks noGrp="1"/>
          </p:cNvSpPr>
          <p:nvPr>
            <p:ph type="sldNum" sz="quarter" idx="12"/>
          </p:nvPr>
        </p:nvSpPr>
        <p:spPr/>
        <p:txBody>
          <a:bodyPr/>
          <a:lstStyle/>
          <a:p>
            <a:fld id="{C72AAF03-7CB3-4FC0-B9BF-E32EDF02F5AA}" type="slidenum">
              <a:rPr lang="pt-BR" altLang="pt-BR" smtClean="0"/>
              <a:pPr/>
              <a:t>19</a:t>
            </a:fld>
            <a:endParaRPr lang="pt-BR" altLang="pt-BR"/>
          </a:p>
        </p:txBody>
      </p:sp>
    </p:spTree>
    <p:extLst>
      <p:ext uri="{BB962C8B-B14F-4D97-AF65-F5344CB8AC3E}">
        <p14:creationId xmlns:p14="http://schemas.microsoft.com/office/powerpoint/2010/main" val="824085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F53311A5-99DE-4393-9A6A-668B1A50F6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a:extLst>
              <a:ext uri="{FF2B5EF4-FFF2-40B4-BE49-F238E27FC236}">
                <a16:creationId xmlns:a16="http://schemas.microsoft.com/office/drawing/2014/main" id="{A4927983-BFBD-4CAA-A34E-2D3486ACF17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193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1" name="Straight Connector 80">
            <a:extLst>
              <a:ext uri="{FF2B5EF4-FFF2-40B4-BE49-F238E27FC236}">
                <a16:creationId xmlns:a16="http://schemas.microsoft.com/office/drawing/2014/main" id="{B40DF401-E6F0-4EFD-8C5C-6847352084C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3" name="Rectangle 82">
            <a:extLst>
              <a:ext uri="{FF2B5EF4-FFF2-40B4-BE49-F238E27FC236}">
                <a16:creationId xmlns:a16="http://schemas.microsoft.com/office/drawing/2014/main" id="{40E5B315-592C-487A-A815-6F61A98F445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D7E046CA-18CB-4F2C-A9BE-BA9720B923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74" name="Rectangle 2">
            <a:extLst>
              <a:ext uri="{FF2B5EF4-FFF2-40B4-BE49-F238E27FC236}">
                <a16:creationId xmlns:a16="http://schemas.microsoft.com/office/drawing/2014/main" id="{087D5B53-B927-4398-84CC-7B55C0E9327C}"/>
              </a:ext>
            </a:extLst>
          </p:cNvPr>
          <p:cNvSpPr>
            <a:spLocks noGrp="1" noChangeArrowheads="1"/>
          </p:cNvSpPr>
          <p:nvPr>
            <p:ph type="title" idx="4294967295"/>
          </p:nvPr>
        </p:nvSpPr>
        <p:spPr>
          <a:xfrm>
            <a:off x="1066800" y="5252936"/>
            <a:ext cx="10058400" cy="1028715"/>
          </a:xfrm>
        </p:spPr>
        <p:txBody>
          <a:bodyPr vert="horz" lIns="91440" tIns="45720" rIns="91440" bIns="45720" rtlCol="0" anchor="b">
            <a:normAutofit/>
          </a:bodyPr>
          <a:lstStyle/>
          <a:p>
            <a:pPr algn="ctr" fontAlgn="auto">
              <a:spcAft>
                <a:spcPts val="0"/>
              </a:spcAft>
              <a:defRPr/>
            </a:pPr>
            <a:r>
              <a:rPr lang="en-US" altLang="pt-BR">
                <a:solidFill>
                  <a:srgbClr val="FFFFFF"/>
                </a:solidFill>
              </a:rPr>
              <a:t>SIMPLES NACIONAL</a:t>
            </a:r>
          </a:p>
        </p:txBody>
      </p:sp>
      <p:sp>
        <p:nvSpPr>
          <p:cNvPr id="87" name="Rectangle 86">
            <a:extLst>
              <a:ext uri="{FF2B5EF4-FFF2-40B4-BE49-F238E27FC236}">
                <a16:creationId xmlns:a16="http://schemas.microsoft.com/office/drawing/2014/main" id="{ED2F258D-E518-486A-8D50-E9A11EF131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ço Reservado para Rodapé 1">
            <a:extLst>
              <a:ext uri="{FF2B5EF4-FFF2-40B4-BE49-F238E27FC236}">
                <a16:creationId xmlns:a16="http://schemas.microsoft.com/office/drawing/2014/main" id="{8DB29773-7BFC-4C97-9EDF-C8DBA04FB48C}"/>
              </a:ext>
            </a:extLst>
          </p:cNvPr>
          <p:cNvSpPr>
            <a:spLocks noGrp="1"/>
          </p:cNvSpPr>
          <p:nvPr>
            <p:ph type="ftr" sz="quarter" idx="11"/>
          </p:nvPr>
        </p:nvSpPr>
        <p:spPr>
          <a:xfrm>
            <a:off x="3686185" y="6459785"/>
            <a:ext cx="4822804" cy="365125"/>
          </a:xfrm>
        </p:spPr>
        <p:txBody>
          <a:bodyPr vert="horz" lIns="91440" tIns="45720" rIns="91440" bIns="45720" rtlCol="0" anchor="ctr">
            <a:normAutofit/>
          </a:bodyPr>
          <a:lstStyle/>
          <a:p>
            <a:pPr>
              <a:spcAft>
                <a:spcPts val="600"/>
              </a:spcAft>
              <a:defRPr/>
            </a:pPr>
            <a:r>
              <a:rPr lang="en-US" kern="1200" cap="all" baseline="0">
                <a:solidFill>
                  <a:srgbClr val="FFFFFF"/>
                </a:solidFill>
                <a:latin typeface="+mn-lt"/>
                <a:ea typeface="+mn-ea"/>
                <a:cs typeface="+mn-cs"/>
              </a:rPr>
              <a:t>Amaury josé Rezende </a:t>
            </a:r>
          </a:p>
        </p:txBody>
      </p:sp>
      <p:sp>
        <p:nvSpPr>
          <p:cNvPr id="9221" name="Espaço Reservado para Número de Slide 2">
            <a:extLst>
              <a:ext uri="{FF2B5EF4-FFF2-40B4-BE49-F238E27FC236}">
                <a16:creationId xmlns:a16="http://schemas.microsoft.com/office/drawing/2014/main" id="{8D12A97E-F815-45F3-9126-3057E31F8BEB}"/>
              </a:ext>
            </a:extLst>
          </p:cNvPr>
          <p:cNvSpPr>
            <a:spLocks noGrp="1"/>
          </p:cNvSpPr>
          <p:nvPr>
            <p:ph type="sldNum" sz="quarter" idx="12"/>
          </p:nvPr>
        </p:nvSpPr>
        <p:spPr bwMode="auto">
          <a:xfrm>
            <a:off x="9900458" y="6459785"/>
            <a:ext cx="13120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spcAft>
                <a:spcPts val="600"/>
              </a:spcAft>
            </a:pPr>
            <a:fld id="{50E1DBAB-3C29-4156-8994-6A6939C8C430}" type="slidenum">
              <a:rPr lang="en-US" altLang="pt-BR" sz="1050">
                <a:solidFill>
                  <a:srgbClr val="FFFFFF"/>
                </a:solidFill>
                <a:latin typeface="+mn-lt"/>
              </a:rPr>
              <a:pPr>
                <a:spcAft>
                  <a:spcPts val="600"/>
                </a:spcAft>
              </a:pPr>
              <a:t>2</a:t>
            </a:fld>
            <a:endParaRPr lang="en-US" altLang="pt-BR" sz="1050">
              <a:solidFill>
                <a:srgbClr val="FFFFFF"/>
              </a:solidFill>
              <a:latin typeface="+mn-lt"/>
            </a:endParaRPr>
          </a:p>
        </p:txBody>
      </p:sp>
      <p:graphicFrame>
        <p:nvGraphicFramePr>
          <p:cNvPr id="9223" name="Rectangle 3">
            <a:extLst>
              <a:ext uri="{FF2B5EF4-FFF2-40B4-BE49-F238E27FC236}">
                <a16:creationId xmlns:a16="http://schemas.microsoft.com/office/drawing/2014/main" id="{038B2CFF-0848-41D8-920D-94E1A96A457C}"/>
              </a:ext>
            </a:extLst>
          </p:cNvPr>
          <p:cNvGraphicFramePr>
            <a:graphicFrameLocks noGrp="1"/>
          </p:cNvGraphicFramePr>
          <p:nvPr>
            <p:ph idx="4294967295"/>
            <p:extLst>
              <p:ext uri="{D42A27DB-BD31-4B8C-83A1-F6EECF244321}">
                <p14:modId xmlns:p14="http://schemas.microsoft.com/office/powerpoint/2010/main" val="259776595"/>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Veja os principais exemplos de atividades sujeitas aos Fator R:</a:t>
            </a:r>
          </a:p>
        </p:txBody>
      </p:sp>
      <p:sp>
        <p:nvSpPr>
          <p:cNvPr id="3" name="Espaço Reservado para Conteúdo 2"/>
          <p:cNvSpPr>
            <a:spLocks noGrp="1"/>
          </p:cNvSpPr>
          <p:nvPr>
            <p:ph sz="half" idx="1"/>
          </p:nvPr>
        </p:nvSpPr>
        <p:spPr/>
        <p:txBody>
          <a:bodyPr>
            <a:normAutofit fontScale="55000" lnSpcReduction="20000"/>
          </a:bodyPr>
          <a:lstStyle/>
          <a:p>
            <a:r>
              <a:rPr lang="pt-BR" dirty="0"/>
              <a:t>Fisioterapia, arquitetura e urbanismo;</a:t>
            </a:r>
          </a:p>
          <a:p>
            <a:r>
              <a:rPr lang="pt-BR" dirty="0"/>
              <a:t>Medicina, inclusive laboratorial, e enfermagem;</a:t>
            </a:r>
          </a:p>
          <a:p>
            <a:r>
              <a:rPr lang="pt-BR" dirty="0"/>
              <a:t>Odontologia e prótese dentária;</a:t>
            </a:r>
          </a:p>
          <a:p>
            <a:r>
              <a:rPr lang="pt-BR" dirty="0"/>
              <a:t>Psicologia, psicanálise, terapia ocupacional, acupuntura, </a:t>
            </a:r>
            <a:r>
              <a:rPr lang="pt-BR" dirty="0" err="1"/>
              <a:t>podologia</a:t>
            </a:r>
            <a:r>
              <a:rPr lang="pt-BR" dirty="0"/>
              <a:t>, fonoaudiologia, clínicas de nutrição e de vacinação e bancos de leite</a:t>
            </a:r>
          </a:p>
          <a:p>
            <a:r>
              <a:rPr lang="pt-BR" dirty="0"/>
              <a:t>Administração e locação de imóveis de terceiros;</a:t>
            </a:r>
          </a:p>
          <a:p>
            <a:r>
              <a:rPr lang="pt-BR" dirty="0"/>
              <a:t>Academias de dança, de capoeira, de ioga e de artes marciais;</a:t>
            </a:r>
          </a:p>
          <a:p>
            <a:r>
              <a:rPr lang="pt-BR" dirty="0"/>
              <a:t>Academias de atividades físicas, desportivas, de natação e escolas de esportes;</a:t>
            </a:r>
          </a:p>
          <a:p>
            <a:r>
              <a:rPr lang="pt-BR" dirty="0"/>
              <a:t>Elaboração de programas de computadores, inclusive jogos eletrônicos, licenciamento ou cessão de direito de uso de programas de computação</a:t>
            </a:r>
          </a:p>
          <a:p>
            <a:r>
              <a:rPr lang="pt-BR" dirty="0"/>
              <a:t>Planejamento, confecção, manutenção e atualização de páginas eletrônicas;</a:t>
            </a:r>
          </a:p>
          <a:p>
            <a:endParaRPr lang="pt-BR" dirty="0"/>
          </a:p>
        </p:txBody>
      </p:sp>
      <p:sp>
        <p:nvSpPr>
          <p:cNvPr id="10" name="Espaço Reservado para Conteúdo 9"/>
          <p:cNvSpPr>
            <a:spLocks noGrp="1"/>
          </p:cNvSpPr>
          <p:nvPr>
            <p:ph sz="half" idx="2"/>
          </p:nvPr>
        </p:nvSpPr>
        <p:spPr/>
        <p:txBody>
          <a:bodyPr>
            <a:normAutofit fontScale="55000" lnSpcReduction="20000"/>
          </a:bodyPr>
          <a:lstStyle/>
          <a:p>
            <a:r>
              <a:rPr lang="pt-BR" dirty="0"/>
              <a:t>Empresas montadoras de estandes para feiras;</a:t>
            </a:r>
          </a:p>
          <a:p>
            <a:r>
              <a:rPr lang="pt-BR" dirty="0"/>
              <a:t>Laboratórios de análises clínicas ou de patologia clínica;</a:t>
            </a:r>
          </a:p>
          <a:p>
            <a:r>
              <a:rPr lang="pt-BR" dirty="0"/>
              <a:t>Serviços de tomografia, diagnósticos médicos por imagem, registros gráficos e métodos óticos, bem como ressonância magnética, engenharia, medição, cartografia, topografia, geologia, </a:t>
            </a:r>
            <a:r>
              <a:rPr lang="pt-BR" dirty="0" err="1"/>
              <a:t>geodésia</a:t>
            </a:r>
            <a:r>
              <a:rPr lang="pt-BR" dirty="0"/>
              <a:t>, testes, suporte e análises técnicas e tecnológicas, pesquisa, design, desenho e agronomia;</a:t>
            </a:r>
          </a:p>
          <a:p>
            <a:r>
              <a:rPr lang="pt-BR" dirty="0"/>
              <a:t>Medicina veterinária</a:t>
            </a:r>
          </a:p>
          <a:p>
            <a:r>
              <a:rPr lang="pt-BR" dirty="0"/>
              <a:t>Serviços de comissária, de despachantes, de tradução e de interpretação;</a:t>
            </a:r>
          </a:p>
          <a:p>
            <a:r>
              <a:rPr lang="pt-BR" dirty="0"/>
              <a:t>Representação comercial e demais atividades de intermediação de negócios e serviços de terceiros;</a:t>
            </a:r>
          </a:p>
          <a:p>
            <a:r>
              <a:rPr lang="pt-BR" dirty="0"/>
              <a:t>Perícia, leilão e avaliação</a:t>
            </a:r>
          </a:p>
          <a:p>
            <a:r>
              <a:rPr lang="pt-BR" dirty="0"/>
              <a:t>Auditoria, economia, consultoria, gestão, organização, controle e administração;</a:t>
            </a:r>
          </a:p>
          <a:p>
            <a:r>
              <a:rPr lang="pt-BR" dirty="0"/>
              <a:t>Jornalismo e publicidade</a:t>
            </a:r>
          </a:p>
          <a:p>
            <a:r>
              <a:rPr lang="pt-BR" dirty="0"/>
              <a:t>Agenciamento</a:t>
            </a:r>
          </a:p>
        </p:txBody>
      </p:sp>
      <p:sp>
        <p:nvSpPr>
          <p:cNvPr id="4" name="Espaço Reservado para Rodapé 3"/>
          <p:cNvSpPr>
            <a:spLocks noGrp="1"/>
          </p:cNvSpPr>
          <p:nvPr>
            <p:ph type="ftr" sz="quarter" idx="11"/>
          </p:nvPr>
        </p:nvSpPr>
        <p:spPr/>
        <p:txBody>
          <a:bodyPr/>
          <a:lstStyle/>
          <a:p>
            <a:r>
              <a:rPr lang="pt-BR"/>
              <a:t>Amaury josé Rezende </a:t>
            </a:r>
          </a:p>
        </p:txBody>
      </p:sp>
      <p:sp>
        <p:nvSpPr>
          <p:cNvPr id="5" name="Espaço Reservado para Número de Slide 4"/>
          <p:cNvSpPr>
            <a:spLocks noGrp="1"/>
          </p:cNvSpPr>
          <p:nvPr>
            <p:ph type="sldNum" sz="quarter" idx="12"/>
          </p:nvPr>
        </p:nvSpPr>
        <p:spPr/>
        <p:txBody>
          <a:bodyPr/>
          <a:lstStyle/>
          <a:p>
            <a:fld id="{C72AAF03-7CB3-4FC0-B9BF-E32EDF02F5AA}" type="slidenum">
              <a:rPr lang="pt-BR" altLang="pt-BR" smtClean="0"/>
              <a:pPr/>
              <a:t>20</a:t>
            </a:fld>
            <a:endParaRPr lang="pt-BR" altLang="pt-BR"/>
          </a:p>
        </p:txBody>
      </p:sp>
    </p:spTree>
    <p:extLst>
      <p:ext uri="{BB962C8B-B14F-4D97-AF65-F5344CB8AC3E}">
        <p14:creationId xmlns:p14="http://schemas.microsoft.com/office/powerpoint/2010/main" val="1927942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Anexos III ou IV desta Lei Complementar. </a:t>
            </a:r>
          </a:p>
        </p:txBody>
      </p:sp>
      <p:sp>
        <p:nvSpPr>
          <p:cNvPr id="3" name="Espaço Reservado para Conteúdo 2"/>
          <p:cNvSpPr>
            <a:spLocks noGrp="1"/>
          </p:cNvSpPr>
          <p:nvPr>
            <p:ph idx="1"/>
          </p:nvPr>
        </p:nvSpPr>
        <p:spPr>
          <a:xfrm>
            <a:off x="479376" y="1845734"/>
            <a:ext cx="11017224" cy="2573884"/>
          </a:xfrm>
        </p:spPr>
        <p:txBody>
          <a:bodyPr>
            <a:normAutofit fontScale="70000" lnSpcReduction="20000"/>
          </a:bodyPr>
          <a:lstStyle/>
          <a:p>
            <a:pPr algn="just"/>
            <a:r>
              <a:rPr lang="pt-BR" dirty="0">
                <a:hlinkClick r:id="rId2"/>
              </a:rPr>
              <a:t>XII -</a:t>
            </a:r>
            <a:r>
              <a:rPr lang="pt-BR" dirty="0"/>
              <a:t> outras atividades do setor de serviços que tenham por finalidade a </a:t>
            </a:r>
            <a:r>
              <a:rPr lang="pt-BR" b="1" dirty="0">
                <a:solidFill>
                  <a:srgbClr val="FF0000"/>
                </a:solidFill>
              </a:rPr>
              <a:t>prestação de serviços decorrentes do exercício de atividade intelectual, de natureza técnica, científica, desportiva, artística ou cultural</a:t>
            </a:r>
            <a:r>
              <a:rPr lang="pt-BR" dirty="0"/>
              <a:t>, que constitua profissão regulamentada ou não, desde que não sujeitas à tributação na forma dos </a:t>
            </a:r>
            <a:r>
              <a:rPr lang="pt-BR" b="1" dirty="0">
                <a:solidFill>
                  <a:srgbClr val="FF0000"/>
                </a:solidFill>
              </a:rPr>
              <a:t>Anexos III ou IV desta Lei Complementar</a:t>
            </a:r>
            <a:r>
              <a:rPr lang="pt-BR" dirty="0"/>
              <a:t>. </a:t>
            </a:r>
          </a:p>
          <a:p>
            <a:r>
              <a:rPr lang="pt-BR" dirty="0">
                <a:hlinkClick r:id="rId3"/>
              </a:rPr>
              <a:t>§ 5º-J.</a:t>
            </a:r>
            <a:r>
              <a:rPr lang="pt-BR" dirty="0"/>
              <a:t>  As atividades de prestação de serviços a que se refere o § 5</a:t>
            </a:r>
            <a:r>
              <a:rPr lang="pt-BR" u="sng" baseline="30000" dirty="0"/>
              <a:t>o</a:t>
            </a:r>
            <a:r>
              <a:rPr lang="pt-BR" dirty="0"/>
              <a:t>-I serão tributadas na forma do </a:t>
            </a:r>
            <a:r>
              <a:rPr lang="pt-BR" b="1" dirty="0">
                <a:solidFill>
                  <a:srgbClr val="FF0000"/>
                </a:solidFill>
              </a:rPr>
              <a:t>Anexo III</a:t>
            </a:r>
            <a:r>
              <a:rPr lang="pt-BR" dirty="0"/>
              <a:t> desta Lei Complementar caso a </a:t>
            </a:r>
            <a:r>
              <a:rPr lang="pt-BR" b="1" u="sng" dirty="0">
                <a:solidFill>
                  <a:srgbClr val="FF0000"/>
                </a:solidFill>
              </a:rPr>
              <a:t>razão entre a folha de salários e a receita bruta da pessoa jurídica seja igual ou superior a 28%</a:t>
            </a:r>
            <a:r>
              <a:rPr lang="pt-BR" dirty="0"/>
              <a:t> (vinte e oito por cento). </a:t>
            </a:r>
          </a:p>
          <a:p>
            <a:r>
              <a:rPr lang="pt-BR" dirty="0">
                <a:hlinkClick r:id="rId4"/>
              </a:rPr>
              <a:t>§ 5</a:t>
            </a:r>
            <a:r>
              <a:rPr lang="pt-BR" u="sng" baseline="30000" dirty="0">
                <a:hlinkClick r:id="rId4"/>
              </a:rPr>
              <a:t>o</a:t>
            </a:r>
            <a:r>
              <a:rPr lang="pt-BR" dirty="0">
                <a:hlinkClick r:id="rId4"/>
              </a:rPr>
              <a:t>-K.</a:t>
            </a:r>
            <a:r>
              <a:rPr lang="pt-BR" dirty="0"/>
              <a:t>  Para o </a:t>
            </a:r>
            <a:r>
              <a:rPr lang="pt-BR" b="1" u="sng" dirty="0">
                <a:solidFill>
                  <a:srgbClr val="FF0000"/>
                </a:solidFill>
              </a:rPr>
              <a:t>cálculo da razão</a:t>
            </a:r>
            <a:r>
              <a:rPr lang="pt-BR" dirty="0"/>
              <a:t> a que se referem os </a:t>
            </a:r>
            <a:r>
              <a:rPr lang="pt-BR" b="1" u="sng" dirty="0">
                <a:solidFill>
                  <a:srgbClr val="FF0000"/>
                </a:solidFill>
              </a:rPr>
              <a:t>§§ 5o-J e 5o-M, </a:t>
            </a:r>
            <a:r>
              <a:rPr lang="pt-BR" dirty="0"/>
              <a:t>serão considerados, respectivamente, </a:t>
            </a:r>
            <a:r>
              <a:rPr lang="pt-BR" b="1" u="sng" dirty="0">
                <a:solidFill>
                  <a:srgbClr val="FF0000"/>
                </a:solidFill>
              </a:rPr>
              <a:t>os montantes pagos e auferidos nos doze meses anteriores ao período de apuração </a:t>
            </a:r>
            <a:r>
              <a:rPr lang="pt-BR" dirty="0"/>
              <a:t>para fins de enquadramento no regime tributário do Simples Nacional. </a:t>
            </a:r>
          </a:p>
          <a:p>
            <a:r>
              <a:rPr lang="pt-BR" dirty="0">
                <a:hlinkClick r:id="rId5"/>
              </a:rPr>
              <a:t>§ 5</a:t>
            </a:r>
            <a:r>
              <a:rPr lang="pt-BR" u="sng" baseline="30000" dirty="0">
                <a:hlinkClick r:id="rId5"/>
              </a:rPr>
              <a:t>o</a:t>
            </a:r>
            <a:r>
              <a:rPr lang="pt-BR" dirty="0">
                <a:hlinkClick r:id="rId5"/>
              </a:rPr>
              <a:t>-L.</a:t>
            </a:r>
            <a:r>
              <a:rPr lang="pt-BR" dirty="0"/>
              <a:t>  (VETADO). </a:t>
            </a:r>
          </a:p>
          <a:p>
            <a:r>
              <a:rPr lang="pt-BR" dirty="0">
                <a:hlinkClick r:id="rId6"/>
              </a:rPr>
              <a:t>§ 5</a:t>
            </a:r>
            <a:r>
              <a:rPr lang="pt-BR" u="sng" baseline="30000" dirty="0">
                <a:hlinkClick r:id="rId6"/>
              </a:rPr>
              <a:t>o</a:t>
            </a:r>
            <a:r>
              <a:rPr lang="pt-BR" dirty="0">
                <a:hlinkClick r:id="rId6"/>
              </a:rPr>
              <a:t>-M.</a:t>
            </a:r>
            <a:r>
              <a:rPr lang="pt-BR" dirty="0"/>
              <a:t>  Quando a </a:t>
            </a:r>
            <a:r>
              <a:rPr lang="pt-BR" b="1" u="sng" dirty="0">
                <a:solidFill>
                  <a:srgbClr val="FF0000"/>
                </a:solidFill>
              </a:rPr>
              <a:t>relação entre a folha de salários e a receita bruta </a:t>
            </a:r>
            <a:r>
              <a:rPr lang="pt-BR" dirty="0"/>
              <a:t>da microempresa ou da empresa de pequeno porte for </a:t>
            </a:r>
            <a:r>
              <a:rPr lang="pt-BR" b="1" u="sng" dirty="0">
                <a:solidFill>
                  <a:srgbClr val="FF0000"/>
                </a:solidFill>
              </a:rPr>
              <a:t>inferior a 28% (vinte e oito por cento),</a:t>
            </a:r>
            <a:r>
              <a:rPr lang="pt-BR" dirty="0"/>
              <a:t> serão tributadas na forma do </a:t>
            </a:r>
            <a:r>
              <a:rPr lang="pt-BR" b="1" u="sng" dirty="0">
                <a:solidFill>
                  <a:srgbClr val="FF0000"/>
                </a:solidFill>
              </a:rPr>
              <a:t>Anexo V </a:t>
            </a:r>
            <a:r>
              <a:rPr lang="pt-BR" dirty="0"/>
              <a:t>desta Lei Complementar as atividades previstas: </a:t>
            </a:r>
          </a:p>
          <a:p>
            <a:endParaRPr lang="pt-BR" dirty="0"/>
          </a:p>
        </p:txBody>
      </p:sp>
      <p:sp>
        <p:nvSpPr>
          <p:cNvPr id="5" name="Espaço Reservado para Número de Slide 4"/>
          <p:cNvSpPr>
            <a:spLocks noGrp="1"/>
          </p:cNvSpPr>
          <p:nvPr>
            <p:ph type="sldNum" sz="quarter" idx="12"/>
          </p:nvPr>
        </p:nvSpPr>
        <p:spPr/>
        <p:txBody>
          <a:bodyPr/>
          <a:lstStyle/>
          <a:p>
            <a:fld id="{C72AAF03-7CB3-4FC0-B9BF-E32EDF02F5AA}" type="slidenum">
              <a:rPr lang="pt-BR" altLang="pt-BR" smtClean="0"/>
              <a:pPr/>
              <a:t>21</a:t>
            </a:fld>
            <a:endParaRPr lang="pt-BR" altLang="pt-BR"/>
          </a:p>
        </p:txBody>
      </p:sp>
      <p:sp>
        <p:nvSpPr>
          <p:cNvPr id="6" name="Retângulo 5"/>
          <p:cNvSpPr/>
          <p:nvPr/>
        </p:nvSpPr>
        <p:spPr>
          <a:xfrm>
            <a:off x="3581636" y="5597686"/>
            <a:ext cx="2134751" cy="369332"/>
          </a:xfrm>
          <a:prstGeom prst="rect">
            <a:avLst/>
          </a:prstGeom>
        </p:spPr>
        <p:txBody>
          <a:bodyPr wrap="square">
            <a:spAutoFit/>
          </a:bodyPr>
          <a:lstStyle/>
          <a:p>
            <a:pPr algn="ctr"/>
            <a:r>
              <a:rPr lang="pt-BR" dirty="0"/>
              <a:t>Receita Bruta</a:t>
            </a:r>
          </a:p>
        </p:txBody>
      </p:sp>
      <p:sp>
        <p:nvSpPr>
          <p:cNvPr id="7" name="Retângulo 6"/>
          <p:cNvSpPr/>
          <p:nvPr/>
        </p:nvSpPr>
        <p:spPr>
          <a:xfrm>
            <a:off x="7127153" y="5539078"/>
            <a:ext cx="893632" cy="646331"/>
          </a:xfrm>
          <a:prstGeom prst="rect">
            <a:avLst/>
          </a:prstGeom>
        </p:spPr>
        <p:txBody>
          <a:bodyPr wrap="square">
            <a:spAutoFit/>
          </a:bodyPr>
          <a:lstStyle/>
          <a:p>
            <a:r>
              <a:rPr lang="pt-BR" dirty="0"/>
              <a:t>inferior a 28% </a:t>
            </a:r>
          </a:p>
        </p:txBody>
      </p:sp>
      <p:sp>
        <p:nvSpPr>
          <p:cNvPr id="8" name="Retângulo 7"/>
          <p:cNvSpPr/>
          <p:nvPr/>
        </p:nvSpPr>
        <p:spPr>
          <a:xfrm>
            <a:off x="10049607" y="5677578"/>
            <a:ext cx="1162876" cy="369332"/>
          </a:xfrm>
          <a:prstGeom prst="rect">
            <a:avLst/>
          </a:prstGeom>
        </p:spPr>
        <p:txBody>
          <a:bodyPr wrap="square">
            <a:spAutoFit/>
          </a:bodyPr>
          <a:lstStyle/>
          <a:p>
            <a:r>
              <a:rPr lang="pt-BR" dirty="0">
                <a:solidFill>
                  <a:srgbClr val="FF0000"/>
                </a:solidFill>
              </a:rPr>
              <a:t>Anexo V </a:t>
            </a:r>
          </a:p>
        </p:txBody>
      </p:sp>
      <p:sp>
        <p:nvSpPr>
          <p:cNvPr id="9" name="Retângulo 8"/>
          <p:cNvSpPr/>
          <p:nvPr/>
        </p:nvSpPr>
        <p:spPr>
          <a:xfrm>
            <a:off x="6909177" y="4384916"/>
            <a:ext cx="1329583" cy="923330"/>
          </a:xfrm>
          <a:prstGeom prst="rect">
            <a:avLst/>
          </a:prstGeom>
        </p:spPr>
        <p:txBody>
          <a:bodyPr wrap="square">
            <a:spAutoFit/>
          </a:bodyPr>
          <a:lstStyle/>
          <a:p>
            <a:pPr algn="ctr"/>
            <a:r>
              <a:rPr lang="pt-BR" dirty="0"/>
              <a:t> igual ou</a:t>
            </a:r>
          </a:p>
          <a:p>
            <a:pPr algn="ctr"/>
            <a:r>
              <a:rPr lang="pt-BR" dirty="0"/>
              <a:t> superior a 28%</a:t>
            </a:r>
          </a:p>
        </p:txBody>
      </p:sp>
      <p:sp>
        <p:nvSpPr>
          <p:cNvPr id="10" name="Retângulo 9"/>
          <p:cNvSpPr/>
          <p:nvPr/>
        </p:nvSpPr>
        <p:spPr>
          <a:xfrm>
            <a:off x="10167069" y="4652807"/>
            <a:ext cx="1045414" cy="369332"/>
          </a:xfrm>
          <a:prstGeom prst="rect">
            <a:avLst/>
          </a:prstGeom>
        </p:spPr>
        <p:txBody>
          <a:bodyPr wrap="none">
            <a:spAutoFit/>
          </a:bodyPr>
          <a:lstStyle/>
          <a:p>
            <a:r>
              <a:rPr lang="pt-BR" dirty="0"/>
              <a:t>Anexo III </a:t>
            </a:r>
          </a:p>
        </p:txBody>
      </p:sp>
      <p:sp>
        <p:nvSpPr>
          <p:cNvPr id="11" name="Retângulo 10"/>
          <p:cNvSpPr/>
          <p:nvPr/>
        </p:nvSpPr>
        <p:spPr>
          <a:xfrm>
            <a:off x="642394" y="5252561"/>
            <a:ext cx="2458382" cy="369332"/>
          </a:xfrm>
          <a:prstGeom prst="rect">
            <a:avLst/>
          </a:prstGeom>
        </p:spPr>
        <p:txBody>
          <a:bodyPr wrap="square">
            <a:spAutoFit/>
          </a:bodyPr>
          <a:lstStyle/>
          <a:p>
            <a:pPr algn="ctr"/>
            <a:r>
              <a:rPr lang="pt-BR" b="1" dirty="0"/>
              <a:t> Cálculo da razão</a:t>
            </a:r>
          </a:p>
        </p:txBody>
      </p:sp>
      <p:sp>
        <p:nvSpPr>
          <p:cNvPr id="12" name="Retângulo 11"/>
          <p:cNvSpPr/>
          <p:nvPr/>
        </p:nvSpPr>
        <p:spPr>
          <a:xfrm>
            <a:off x="3605980" y="5055312"/>
            <a:ext cx="2134751" cy="369332"/>
          </a:xfrm>
          <a:prstGeom prst="rect">
            <a:avLst/>
          </a:prstGeom>
        </p:spPr>
        <p:txBody>
          <a:bodyPr wrap="square">
            <a:spAutoFit/>
          </a:bodyPr>
          <a:lstStyle/>
          <a:p>
            <a:pPr algn="ctr"/>
            <a:r>
              <a:rPr lang="pt-BR" dirty="0"/>
              <a:t> Folha de salários</a:t>
            </a:r>
          </a:p>
        </p:txBody>
      </p:sp>
      <p:cxnSp>
        <p:nvCxnSpPr>
          <p:cNvPr id="14" name="Conector reto 13"/>
          <p:cNvCxnSpPr/>
          <p:nvPr/>
        </p:nvCxnSpPr>
        <p:spPr>
          <a:xfrm>
            <a:off x="3742367" y="5467592"/>
            <a:ext cx="197402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tângulo 16"/>
          <p:cNvSpPr/>
          <p:nvPr/>
        </p:nvSpPr>
        <p:spPr>
          <a:xfrm>
            <a:off x="3181840" y="5252561"/>
            <a:ext cx="300082" cy="369332"/>
          </a:xfrm>
          <a:prstGeom prst="rect">
            <a:avLst/>
          </a:prstGeom>
        </p:spPr>
        <p:txBody>
          <a:bodyPr wrap="none">
            <a:spAutoFit/>
          </a:bodyPr>
          <a:lstStyle/>
          <a:p>
            <a:pPr algn="ctr"/>
            <a:r>
              <a:rPr lang="pt-BR" dirty="0"/>
              <a:t>=</a:t>
            </a:r>
          </a:p>
        </p:txBody>
      </p:sp>
      <p:cxnSp>
        <p:nvCxnSpPr>
          <p:cNvPr id="19" name="Conector de Seta Reta 18"/>
          <p:cNvCxnSpPr>
            <a:stCxn id="9" idx="3"/>
            <a:endCxn id="10" idx="1"/>
          </p:cNvCxnSpPr>
          <p:nvPr/>
        </p:nvCxnSpPr>
        <p:spPr>
          <a:xfrm flipV="1">
            <a:off x="8238760" y="4837473"/>
            <a:ext cx="1928309" cy="91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a:stCxn id="7" idx="3"/>
            <a:endCxn id="8" idx="1"/>
          </p:cNvCxnSpPr>
          <p:nvPr/>
        </p:nvCxnSpPr>
        <p:spPr>
          <a:xfrm>
            <a:off x="8020785" y="5862244"/>
            <a:ext cx="20288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tângulo 22"/>
          <p:cNvSpPr/>
          <p:nvPr/>
        </p:nvSpPr>
        <p:spPr>
          <a:xfrm>
            <a:off x="5925908" y="5205982"/>
            <a:ext cx="351379" cy="523220"/>
          </a:xfrm>
          <a:prstGeom prst="rect">
            <a:avLst/>
          </a:prstGeom>
          <a:solidFill>
            <a:schemeClr val="accent2"/>
          </a:solidFill>
        </p:spPr>
        <p:txBody>
          <a:bodyPr wrap="none">
            <a:spAutoFit/>
          </a:bodyPr>
          <a:lstStyle/>
          <a:p>
            <a:pPr algn="ctr"/>
            <a:r>
              <a:rPr lang="pt-BR" sz="2800" b="1" dirty="0"/>
              <a:t>?</a:t>
            </a:r>
          </a:p>
        </p:txBody>
      </p:sp>
      <p:cxnSp>
        <p:nvCxnSpPr>
          <p:cNvPr id="28" name="Conector de Seta Reta 27"/>
          <p:cNvCxnSpPr>
            <a:stCxn id="23" idx="3"/>
            <a:endCxn id="9" idx="1"/>
          </p:cNvCxnSpPr>
          <p:nvPr/>
        </p:nvCxnSpPr>
        <p:spPr>
          <a:xfrm flipV="1">
            <a:off x="6277287" y="4846581"/>
            <a:ext cx="631890" cy="621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a:stCxn id="23" idx="3"/>
            <a:endCxn id="7" idx="1"/>
          </p:cNvCxnSpPr>
          <p:nvPr/>
        </p:nvCxnSpPr>
        <p:spPr>
          <a:xfrm>
            <a:off x="6277287" y="5467592"/>
            <a:ext cx="849866" cy="394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755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D7174-40E1-42F1-9AF0-255C71A9472D}"/>
              </a:ext>
            </a:extLst>
          </p:cNvPr>
          <p:cNvSpPr>
            <a:spLocks noGrp="1"/>
          </p:cNvSpPr>
          <p:nvPr>
            <p:ph type="title"/>
          </p:nvPr>
        </p:nvSpPr>
        <p:spPr/>
        <p:txBody>
          <a:bodyPr/>
          <a:lstStyle/>
          <a:p>
            <a:r>
              <a:rPr lang="pt-BR" dirty="0"/>
              <a:t>Repartição – ANEXO </a:t>
            </a:r>
            <a:r>
              <a:rPr lang="pt-BR" dirty="0"/>
              <a:t>I</a:t>
            </a:r>
            <a:r>
              <a:rPr lang="pt-BR" dirty="0" smtClean="0"/>
              <a:t>V</a:t>
            </a:r>
            <a:endParaRPr lang="pt-BR" dirty="0"/>
          </a:p>
        </p:txBody>
      </p:sp>
      <p:sp>
        <p:nvSpPr>
          <p:cNvPr id="4" name="Espaço Reservado para Rodapé 3">
            <a:extLst>
              <a:ext uri="{FF2B5EF4-FFF2-40B4-BE49-F238E27FC236}">
                <a16:creationId xmlns:a16="http://schemas.microsoft.com/office/drawing/2014/main" id="{A63021F8-6A2A-4CC8-B809-CF0C995C9E2E}"/>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C86E83BE-AA3F-4362-850A-8EB570AEEC1B}"/>
              </a:ext>
            </a:extLst>
          </p:cNvPr>
          <p:cNvSpPr>
            <a:spLocks noGrp="1"/>
          </p:cNvSpPr>
          <p:nvPr>
            <p:ph type="sldNum" sz="quarter" idx="12"/>
          </p:nvPr>
        </p:nvSpPr>
        <p:spPr/>
        <p:txBody>
          <a:bodyPr/>
          <a:lstStyle/>
          <a:p>
            <a:fld id="{C72AAF03-7CB3-4FC0-B9BF-E32EDF02F5AA}" type="slidenum">
              <a:rPr lang="pt-BR" altLang="pt-BR" smtClean="0"/>
              <a:pPr/>
              <a:t>22</a:t>
            </a:fld>
            <a:endParaRPr lang="pt-BR" altLang="pt-BR"/>
          </a:p>
        </p:txBody>
      </p:sp>
      <p:graphicFrame>
        <p:nvGraphicFramePr>
          <p:cNvPr id="6" name="Tabela 5">
            <a:extLst>
              <a:ext uri="{FF2B5EF4-FFF2-40B4-BE49-F238E27FC236}">
                <a16:creationId xmlns:a16="http://schemas.microsoft.com/office/drawing/2014/main" id="{0647346D-515F-4C4F-86CE-6F10E0A5264C}"/>
              </a:ext>
            </a:extLst>
          </p:cNvPr>
          <p:cNvGraphicFramePr>
            <a:graphicFrameLocks noGrp="1"/>
          </p:cNvGraphicFramePr>
          <p:nvPr>
            <p:extLst>
              <p:ext uri="{D42A27DB-BD31-4B8C-83A1-F6EECF244321}">
                <p14:modId xmlns:p14="http://schemas.microsoft.com/office/powerpoint/2010/main" val="2410465251"/>
              </p:ext>
            </p:extLst>
          </p:nvPr>
        </p:nvGraphicFramePr>
        <p:xfrm>
          <a:off x="1271464" y="2132856"/>
          <a:ext cx="9884217" cy="3816429"/>
        </p:xfrm>
        <a:graphic>
          <a:graphicData uri="http://schemas.openxmlformats.org/drawingml/2006/table">
            <a:tbl>
              <a:tblPr>
                <a:tableStyleId>{5C22544A-7EE6-4342-B048-85BDC9FD1C3A}</a:tableStyleId>
              </a:tblPr>
              <a:tblGrid>
                <a:gridCol w="2218240">
                  <a:extLst>
                    <a:ext uri="{9D8B030D-6E8A-4147-A177-3AD203B41FA5}">
                      <a16:colId xmlns:a16="http://schemas.microsoft.com/office/drawing/2014/main" val="1748222861"/>
                    </a:ext>
                  </a:extLst>
                </a:gridCol>
                <a:gridCol w="2250859">
                  <a:extLst>
                    <a:ext uri="{9D8B030D-6E8A-4147-A177-3AD203B41FA5}">
                      <a16:colId xmlns:a16="http://schemas.microsoft.com/office/drawing/2014/main" val="2515064873"/>
                    </a:ext>
                  </a:extLst>
                </a:gridCol>
                <a:gridCol w="946014">
                  <a:extLst>
                    <a:ext uri="{9D8B030D-6E8A-4147-A177-3AD203B41FA5}">
                      <a16:colId xmlns:a16="http://schemas.microsoft.com/office/drawing/2014/main" val="556915089"/>
                    </a:ext>
                  </a:extLst>
                </a:gridCol>
                <a:gridCol w="1206985">
                  <a:extLst>
                    <a:ext uri="{9D8B030D-6E8A-4147-A177-3AD203B41FA5}">
                      <a16:colId xmlns:a16="http://schemas.microsoft.com/office/drawing/2014/main" val="2983576715"/>
                    </a:ext>
                  </a:extLst>
                </a:gridCol>
                <a:gridCol w="946014">
                  <a:extLst>
                    <a:ext uri="{9D8B030D-6E8A-4147-A177-3AD203B41FA5}">
                      <a16:colId xmlns:a16="http://schemas.microsoft.com/office/drawing/2014/main" val="2415795641"/>
                    </a:ext>
                  </a:extLst>
                </a:gridCol>
                <a:gridCol w="456697">
                  <a:extLst>
                    <a:ext uri="{9D8B030D-6E8A-4147-A177-3AD203B41FA5}">
                      <a16:colId xmlns:a16="http://schemas.microsoft.com/office/drawing/2014/main" val="1821415816"/>
                    </a:ext>
                  </a:extLst>
                </a:gridCol>
                <a:gridCol w="913394">
                  <a:extLst>
                    <a:ext uri="{9D8B030D-6E8A-4147-A177-3AD203B41FA5}">
                      <a16:colId xmlns:a16="http://schemas.microsoft.com/office/drawing/2014/main" val="1852485901"/>
                    </a:ext>
                  </a:extLst>
                </a:gridCol>
                <a:gridCol w="946014">
                  <a:extLst>
                    <a:ext uri="{9D8B030D-6E8A-4147-A177-3AD203B41FA5}">
                      <a16:colId xmlns:a16="http://schemas.microsoft.com/office/drawing/2014/main" val="4192946393"/>
                    </a:ext>
                  </a:extLst>
                </a:gridCol>
              </a:tblGrid>
              <a:tr h="334295">
                <a:tc>
                  <a:txBody>
                    <a:bodyPr/>
                    <a:lstStyle/>
                    <a:p>
                      <a:pPr algn="ctr" fontAlgn="b"/>
                      <a:r>
                        <a:rPr lang="pt-BR" sz="1800" u="none" strike="noStrike" dirty="0">
                          <a:effectLst/>
                        </a:rPr>
                        <a:t>Faturamento (Mês)</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r>
                        <a:rPr lang="pt-BR" sz="1800" u="none" strike="noStrike" dirty="0">
                          <a:effectLst/>
                        </a:rPr>
                        <a:t>              250.000,00 </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extLst>
                  <a:ext uri="{0D108BD9-81ED-4DB2-BD59-A6C34878D82A}">
                    <a16:rowId xmlns:a16="http://schemas.microsoft.com/office/drawing/2014/main" val="3411578518"/>
                  </a:ext>
                </a:extLst>
              </a:tr>
              <a:tr h="334295">
                <a:tc>
                  <a:txBody>
                    <a:bodyPr/>
                    <a:lstStyle/>
                    <a:p>
                      <a:pPr algn="ctr" fontAlgn="b"/>
                      <a:r>
                        <a:rPr lang="pt-BR" sz="1800" u="none" strike="noStrike">
                          <a:effectLst/>
                        </a:rPr>
                        <a:t>Fat. (ano)</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r>
                        <a:rPr lang="pt-BR" sz="1800" u="none" strike="noStrike" dirty="0">
                          <a:effectLst/>
                        </a:rPr>
                        <a:t>           3.000.000,00 </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solidFill>
                  </a:tcPr>
                </a:tc>
                <a:extLst>
                  <a:ext uri="{0D108BD9-81ED-4DB2-BD59-A6C34878D82A}">
                    <a16:rowId xmlns:a16="http://schemas.microsoft.com/office/drawing/2014/main" val="3835187537"/>
                  </a:ext>
                </a:extLst>
              </a:tr>
              <a:tr h="334295">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0045505"/>
                  </a:ext>
                </a:extLst>
              </a:tr>
              <a:tr h="334295">
                <a:tc>
                  <a:txBody>
                    <a:bodyPr/>
                    <a:lstStyle/>
                    <a:p>
                      <a:pPr algn="ctr" fontAlgn="b"/>
                      <a:r>
                        <a:rPr lang="pt-BR" sz="1800" u="none" strike="noStrike" dirty="0">
                          <a:effectLst/>
                        </a:rPr>
                        <a:t>Ali. </a:t>
                      </a:r>
                      <a:r>
                        <a:rPr lang="pt-BR" sz="1800" u="none" strike="noStrike" dirty="0" err="1">
                          <a:effectLst/>
                        </a:rPr>
                        <a:t>Efetiv</a:t>
                      </a:r>
                      <a:endParaRPr lang="pt-BR" sz="1800" b="0" i="0" u="none" strike="noStrike" dirty="0">
                        <a:solidFill>
                          <a:srgbClr val="000000"/>
                        </a:solidFill>
                        <a:effectLst/>
                        <a:latin typeface="Calibri" panose="020F0502020204030204" pitchFamily="34" charset="0"/>
                      </a:endParaRPr>
                    </a:p>
                  </a:txBody>
                  <a:tcPr marL="6350" marR="6350" marT="6350" marB="0" anchor="b">
                    <a:solidFill>
                      <a:srgbClr val="FFFF00"/>
                    </a:solidFill>
                  </a:tcPr>
                </a:tc>
                <a:tc>
                  <a:txBody>
                    <a:bodyPr/>
                    <a:lstStyle/>
                    <a:p>
                      <a:pPr algn="ctr" fontAlgn="b"/>
                      <a:r>
                        <a:rPr lang="pt-BR" sz="1800" u="none" strike="noStrike" dirty="0">
                          <a:effectLst/>
                        </a:rPr>
                        <a:t>15,87%</a:t>
                      </a:r>
                      <a:endParaRPr lang="pt-BR" sz="1800" b="0" i="0" u="none" strike="noStrike" dirty="0">
                        <a:solidFill>
                          <a:srgbClr val="000000"/>
                        </a:solidFill>
                        <a:effectLst/>
                        <a:latin typeface="Calibri" panose="020F0502020204030204" pitchFamily="34" charset="0"/>
                      </a:endParaRPr>
                    </a:p>
                  </a:txBody>
                  <a:tcPr marL="6350" marR="6350" marT="6350" marB="0" anchor="b">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15031556"/>
                  </a:ext>
                </a:extLst>
              </a:tr>
              <a:tr h="334295">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75287733"/>
                  </a:ext>
                </a:extLst>
              </a:tr>
              <a:tr h="334295">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pt-BR" sz="1800" u="none" strike="noStrike" dirty="0">
                          <a:effectLst/>
                        </a:rPr>
                        <a:t>IRPJ</a:t>
                      </a:r>
                      <a:endParaRPr lang="pt-BR" sz="1800" b="1" i="0" u="none" strike="noStrike" dirty="0">
                        <a:solidFill>
                          <a:srgbClr val="000000"/>
                        </a:solidFill>
                        <a:effectLst/>
                        <a:latin typeface="Calibri" panose="020F0502020204030204" pitchFamily="34" charset="0"/>
                      </a:endParaRPr>
                    </a:p>
                  </a:txBody>
                  <a:tcPr marL="6350" marR="6350" marT="6350" marB="0" anchor="ctr">
                    <a:solidFill>
                      <a:schemeClr val="accent1">
                        <a:lumMod val="40000"/>
                        <a:lumOff val="60000"/>
                      </a:schemeClr>
                    </a:solidFill>
                  </a:tcPr>
                </a:tc>
                <a:tc>
                  <a:txBody>
                    <a:bodyPr/>
                    <a:lstStyle/>
                    <a:p>
                      <a:pPr algn="ctr" fontAlgn="b"/>
                      <a:r>
                        <a:rPr lang="pt-BR" sz="1800" u="none" strike="noStrike" dirty="0">
                          <a:effectLst/>
                        </a:rPr>
                        <a:t>15,87%</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5,00%</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10,87%</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x</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31,33%</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3,41%</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3871418428"/>
                  </a:ext>
                </a:extLst>
              </a:tr>
              <a:tr h="334295">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pt-BR" sz="1800" u="none" strike="noStrike">
                          <a:effectLst/>
                        </a:rPr>
                        <a:t>CSLL</a:t>
                      </a:r>
                      <a:endParaRPr lang="pt-BR" sz="1800" b="1" i="0" u="none" strike="noStrike">
                        <a:solidFill>
                          <a:srgbClr val="000000"/>
                        </a:solidFill>
                        <a:effectLst/>
                        <a:latin typeface="Calibri" panose="020F0502020204030204" pitchFamily="34" charset="0"/>
                      </a:endParaRPr>
                    </a:p>
                  </a:txBody>
                  <a:tcPr marL="6350" marR="6350" marT="6350" marB="0" anchor="ctr">
                    <a:solidFill>
                      <a:schemeClr val="accent1">
                        <a:lumMod val="40000"/>
                        <a:lumOff val="60000"/>
                      </a:schemeClr>
                    </a:solidFill>
                  </a:tcPr>
                </a:tc>
                <a:tc>
                  <a:txBody>
                    <a:bodyPr/>
                    <a:lstStyle/>
                    <a:p>
                      <a:pPr algn="ctr" fontAlgn="b"/>
                      <a:r>
                        <a:rPr lang="pt-BR" sz="1800" u="none" strike="noStrike">
                          <a:effectLst/>
                        </a:rPr>
                        <a:t>15,87%</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5,00%</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10,87%</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x</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32,00%</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3,48%</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1886480423"/>
                  </a:ext>
                </a:extLst>
              </a:tr>
              <a:tr h="334295">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pt-BR" sz="1800" u="none" strike="noStrike">
                          <a:effectLst/>
                        </a:rPr>
                        <a:t>Cofins</a:t>
                      </a:r>
                      <a:endParaRPr lang="pt-BR" sz="1800" b="1" i="0" u="none" strike="noStrike">
                        <a:solidFill>
                          <a:srgbClr val="000000"/>
                        </a:solidFill>
                        <a:effectLst/>
                        <a:latin typeface="Calibri" panose="020F0502020204030204" pitchFamily="34" charset="0"/>
                      </a:endParaRPr>
                    </a:p>
                  </a:txBody>
                  <a:tcPr marL="6350" marR="6350" marT="6350" marB="0" anchor="ctr">
                    <a:solidFill>
                      <a:schemeClr val="accent1">
                        <a:lumMod val="40000"/>
                        <a:lumOff val="60000"/>
                      </a:schemeClr>
                    </a:solidFill>
                  </a:tcPr>
                </a:tc>
                <a:tc>
                  <a:txBody>
                    <a:bodyPr/>
                    <a:lstStyle/>
                    <a:p>
                      <a:pPr algn="ctr" fontAlgn="b"/>
                      <a:r>
                        <a:rPr lang="pt-BR" sz="1800" u="none" strike="noStrike">
                          <a:effectLst/>
                        </a:rPr>
                        <a:t>15,87%</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5,00%</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10,87%</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x</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30,13%</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3,28%</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1317254963"/>
                  </a:ext>
                </a:extLst>
              </a:tr>
              <a:tr h="334295">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pt-BR" sz="1800" u="none" strike="noStrike">
                          <a:effectLst/>
                        </a:rPr>
                        <a:t>PIS/Pasep</a:t>
                      </a:r>
                      <a:endParaRPr lang="pt-BR" sz="1800" b="1" i="0" u="none" strike="noStrike">
                        <a:solidFill>
                          <a:srgbClr val="000000"/>
                        </a:solidFill>
                        <a:effectLst/>
                        <a:latin typeface="Calibri" panose="020F0502020204030204" pitchFamily="34" charset="0"/>
                      </a:endParaRPr>
                    </a:p>
                  </a:txBody>
                  <a:tcPr marL="6350" marR="6350" marT="6350" marB="0" anchor="ctr">
                    <a:solidFill>
                      <a:schemeClr val="accent1">
                        <a:lumMod val="40000"/>
                        <a:lumOff val="60000"/>
                      </a:schemeClr>
                    </a:solidFill>
                  </a:tcPr>
                </a:tc>
                <a:tc>
                  <a:txBody>
                    <a:bodyPr/>
                    <a:lstStyle/>
                    <a:p>
                      <a:pPr algn="ctr" fontAlgn="b"/>
                      <a:r>
                        <a:rPr lang="pt-BR" sz="1800" u="none" strike="noStrike">
                          <a:effectLst/>
                        </a:rPr>
                        <a:t>15,87%</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5,00%</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10,87%</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x</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6,54%</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0,71%</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3126612310"/>
                  </a:ext>
                </a:extLst>
              </a:tr>
              <a:tr h="473479">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pt-BR" sz="1800" u="none" strike="noStrike">
                          <a:effectLst/>
                        </a:rPr>
                        <a:t>ISS (*)</a:t>
                      </a:r>
                      <a:endParaRPr lang="pt-BR" sz="1800" b="1" i="0" u="none" strike="noStrike">
                        <a:solidFill>
                          <a:srgbClr val="000000"/>
                        </a:solidFill>
                        <a:effectLst/>
                        <a:latin typeface="Calibri" panose="020F0502020204030204" pitchFamily="34" charset="0"/>
                      </a:endParaRPr>
                    </a:p>
                  </a:txBody>
                  <a:tcPr marL="6350" marR="6350" marT="6350" marB="0" anchor="ctr">
                    <a:solidFill>
                      <a:schemeClr val="accent1">
                        <a:lumMod val="40000"/>
                        <a:lumOff val="60000"/>
                      </a:schemeClr>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a:effectLst/>
                        </a:rPr>
                        <a:t>5,00%</a:t>
                      </a:r>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pt-BR" sz="1800" u="none" strike="noStrike" dirty="0">
                          <a:effectLst/>
                        </a:rPr>
                        <a:t>5,00%</a:t>
                      </a:r>
                      <a:endParaRPr lang="pt-BR" sz="18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2489801038"/>
                  </a:ext>
                </a:extLst>
              </a:tr>
              <a:tr h="334295">
                <a:tc>
                  <a:txBody>
                    <a:bodyPr/>
                    <a:lstStyle/>
                    <a:p>
                      <a:pPr algn="ctr" fontAlgn="b"/>
                      <a:endParaRPr lang="pt-BR"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pt-BR"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pt-BR" sz="1800" u="none" strike="noStrike" dirty="0">
                          <a:effectLst/>
                        </a:rPr>
                        <a:t>15,87%</a:t>
                      </a:r>
                      <a:endParaRPr lang="pt-BR"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36954213"/>
                  </a:ext>
                </a:extLst>
              </a:tr>
            </a:tbl>
          </a:graphicData>
        </a:graphic>
      </p:graphicFrame>
    </p:spTree>
    <p:extLst>
      <p:ext uri="{BB962C8B-B14F-4D97-AF65-F5344CB8AC3E}">
        <p14:creationId xmlns:p14="http://schemas.microsoft.com/office/powerpoint/2010/main" val="2409733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a:extLst>
              <a:ext uri="{FF2B5EF4-FFF2-40B4-BE49-F238E27FC236}">
                <a16:creationId xmlns:a16="http://schemas.microsoft.com/office/drawing/2014/main" id="{6E920C5D-BDA7-4907-97E8-6BC07444C1DE}"/>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4816A3B6-F331-43B2-BEDB-C4B7178C6411}"/>
              </a:ext>
            </a:extLst>
          </p:cNvPr>
          <p:cNvSpPr>
            <a:spLocks noGrp="1"/>
          </p:cNvSpPr>
          <p:nvPr>
            <p:ph type="sldNum" sz="quarter" idx="12"/>
          </p:nvPr>
        </p:nvSpPr>
        <p:spPr/>
        <p:txBody>
          <a:bodyPr/>
          <a:lstStyle/>
          <a:p>
            <a:fld id="{C72AAF03-7CB3-4FC0-B9BF-E32EDF02F5AA}" type="slidenum">
              <a:rPr lang="pt-BR" altLang="pt-BR" smtClean="0"/>
              <a:pPr/>
              <a:t>23</a:t>
            </a:fld>
            <a:endParaRPr lang="pt-BR" altLang="pt-BR"/>
          </a:p>
        </p:txBody>
      </p:sp>
      <p:pic>
        <p:nvPicPr>
          <p:cNvPr id="6" name="Imagem 5">
            <a:extLst>
              <a:ext uri="{FF2B5EF4-FFF2-40B4-BE49-F238E27FC236}">
                <a16:creationId xmlns:a16="http://schemas.microsoft.com/office/drawing/2014/main" id="{09D65B5B-5ACD-4DCE-A7B5-3C5FA8A9FBAD}"/>
              </a:ext>
            </a:extLst>
          </p:cNvPr>
          <p:cNvPicPr>
            <a:picLocks noChangeAspect="1"/>
          </p:cNvPicPr>
          <p:nvPr/>
        </p:nvPicPr>
        <p:blipFill>
          <a:blip r:embed="rId2"/>
          <a:stretch>
            <a:fillRect/>
          </a:stretch>
        </p:blipFill>
        <p:spPr>
          <a:xfrm>
            <a:off x="479376" y="404664"/>
            <a:ext cx="12516643" cy="5760640"/>
          </a:xfrm>
          <a:prstGeom prst="rect">
            <a:avLst/>
          </a:prstGeom>
        </p:spPr>
      </p:pic>
    </p:spTree>
    <p:extLst>
      <p:ext uri="{BB962C8B-B14F-4D97-AF65-F5344CB8AC3E}">
        <p14:creationId xmlns:p14="http://schemas.microsoft.com/office/powerpoint/2010/main" val="2404531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78005-6BB7-45B4-967B-62CC6F04A867}"/>
              </a:ext>
            </a:extLst>
          </p:cNvPr>
          <p:cNvSpPr>
            <a:spLocks noGrp="1"/>
          </p:cNvSpPr>
          <p:nvPr>
            <p:ph type="title"/>
          </p:nvPr>
        </p:nvSpPr>
        <p:spPr/>
        <p:txBody>
          <a:bodyPr/>
          <a:lstStyle/>
          <a:p>
            <a:r>
              <a:rPr lang="pt-BR" dirty="0"/>
              <a:t>Quem está impedido de optar pelo Simples Nacional?</a:t>
            </a:r>
          </a:p>
        </p:txBody>
      </p:sp>
      <p:sp>
        <p:nvSpPr>
          <p:cNvPr id="3" name="Espaço Reservado para Conteúdo 2">
            <a:extLst>
              <a:ext uri="{FF2B5EF4-FFF2-40B4-BE49-F238E27FC236}">
                <a16:creationId xmlns:a16="http://schemas.microsoft.com/office/drawing/2014/main" id="{F35D49A7-66DD-41CC-9E29-B44EE9F5CBFA}"/>
              </a:ext>
            </a:extLst>
          </p:cNvPr>
          <p:cNvSpPr>
            <a:spLocks noGrp="1"/>
          </p:cNvSpPr>
          <p:nvPr>
            <p:ph idx="1"/>
          </p:nvPr>
        </p:nvSpPr>
        <p:spPr>
          <a:xfrm>
            <a:off x="1097280" y="1845734"/>
            <a:ext cx="10058400" cy="4319570"/>
          </a:xfrm>
        </p:spPr>
        <p:txBody>
          <a:bodyPr>
            <a:normAutofit fontScale="55000" lnSpcReduction="20000"/>
          </a:bodyPr>
          <a:lstStyle/>
          <a:p>
            <a:pPr marL="0" indent="0">
              <a:buNone/>
            </a:pPr>
            <a:r>
              <a:rPr lang="pt-BR" dirty="0"/>
              <a:t>A empresa (base legal: art. 3º, II, §§ 2º e 4º, e art. 17 da Lei Complementar nº 123, de 2006): </a:t>
            </a:r>
          </a:p>
          <a:p>
            <a:pPr marL="457200" indent="-457200">
              <a:buFont typeface="+mj-lt"/>
              <a:buAutoNum type="arabicPeriod"/>
            </a:pPr>
            <a:r>
              <a:rPr lang="pt-BR" dirty="0"/>
              <a:t>constituída sob a forma de sociedade por ações; </a:t>
            </a:r>
          </a:p>
          <a:p>
            <a:pPr marL="457200" indent="-457200">
              <a:buFont typeface="+mj-lt"/>
              <a:buAutoNum type="arabicPeriod"/>
            </a:pPr>
            <a:r>
              <a:rPr lang="pt-BR" dirty="0"/>
              <a:t>cujos titulares ou sócios guardem, cumulativamente, com o contratante do serviço, relação de pessoalidade, subordinação e habitualidade; </a:t>
            </a:r>
          </a:p>
          <a:p>
            <a:pPr marL="457200" indent="-457200">
              <a:buFont typeface="+mj-lt"/>
              <a:buAutoNum type="arabicPeriod"/>
            </a:pPr>
            <a:r>
              <a:rPr lang="pt-BR" dirty="0"/>
              <a:t> que explore atividade de prestação cumulativa e contínua de serviços de assessoria creditícia, gestão de crédito, seleção e riscos, administração de contas a pagar e a receber, gerenciamento de ativos (</a:t>
            </a:r>
            <a:r>
              <a:rPr lang="pt-BR" dirty="0" err="1"/>
              <a:t>asset</a:t>
            </a:r>
            <a:r>
              <a:rPr lang="pt-BR" dirty="0"/>
              <a:t> management), compras de direitos creditórios resultantes de vendas mercantis a prazo ou de prestação de serviços (</a:t>
            </a:r>
            <a:r>
              <a:rPr lang="pt-BR" dirty="0" err="1"/>
              <a:t>factoring</a:t>
            </a:r>
            <a:r>
              <a:rPr lang="pt-BR" dirty="0"/>
              <a:t>); </a:t>
            </a:r>
          </a:p>
          <a:p>
            <a:pPr marL="457200" indent="-457200">
              <a:buFont typeface="+mj-lt"/>
              <a:buAutoNum type="arabicPeriod"/>
            </a:pPr>
            <a:r>
              <a:rPr lang="pt-BR" dirty="0"/>
              <a:t>que tenha sócio domiciliado no exterior; </a:t>
            </a:r>
          </a:p>
          <a:p>
            <a:pPr marL="457200" indent="-457200">
              <a:buFont typeface="+mj-lt"/>
              <a:buAutoNum type="arabicPeriod"/>
            </a:pPr>
            <a:r>
              <a:rPr lang="pt-BR" dirty="0"/>
              <a:t>de cujo capital participe entidade da administração pública, direta ou indireta, federal, estadual ou municipal; </a:t>
            </a:r>
          </a:p>
          <a:p>
            <a:pPr marL="457200" indent="-457200">
              <a:buFont typeface="+mj-lt"/>
              <a:buAutoNum type="arabicPeriod"/>
            </a:pPr>
            <a:r>
              <a:rPr lang="pt-BR" dirty="0"/>
              <a:t>que possua débito com o Instituto Nacional do Seguro Social (INSS), ou com as Fazendas Públicas Federal, Estadual ou Municipal, cuja exigibilidade não esteja suspensa; </a:t>
            </a:r>
          </a:p>
          <a:p>
            <a:pPr marL="457200" indent="-457200">
              <a:buFont typeface="+mj-lt"/>
              <a:buAutoNum type="arabicPeriod"/>
            </a:pPr>
            <a:r>
              <a:rPr lang="pt-BR" dirty="0"/>
              <a:t>que preste serviço de transporte intermunicipal e interestadual de passageiros, exceto quando na modalidade fluvial ou quando possuir características de transporte urbano ou metropolitano ou realizar-se sob fretamento contínuo em área metropolitana para o transporte de estudantes ou trabalhadores; </a:t>
            </a:r>
          </a:p>
          <a:p>
            <a:pPr marL="457200" indent="-457200">
              <a:buFont typeface="+mj-lt"/>
              <a:buAutoNum type="arabicPeriod"/>
            </a:pPr>
            <a:r>
              <a:rPr lang="pt-BR" dirty="0"/>
              <a:t>que seja geradora, transmissora, distribuidora ou comercializadora de energia elétrica; </a:t>
            </a:r>
          </a:p>
          <a:p>
            <a:pPr marL="457200" indent="-457200">
              <a:buFont typeface="+mj-lt"/>
              <a:buAutoNum type="arabicPeriod"/>
            </a:pPr>
            <a:r>
              <a:rPr lang="pt-BR" dirty="0"/>
              <a:t>que exerça atividade de importação ou fabricação de automóveis e motocicletas; </a:t>
            </a:r>
          </a:p>
          <a:p>
            <a:pPr marL="457200" indent="-457200">
              <a:buFont typeface="+mj-lt"/>
              <a:buAutoNum type="arabicPeriod"/>
            </a:pPr>
            <a:r>
              <a:rPr lang="pt-BR" dirty="0"/>
              <a:t>que exerça atividade de importação de combustíveis; </a:t>
            </a:r>
          </a:p>
          <a:p>
            <a:pPr marL="457200" indent="-457200">
              <a:buFont typeface="+mj-lt"/>
              <a:buAutoNum type="arabicPeriod"/>
            </a:pPr>
            <a:r>
              <a:rPr lang="pt-BR" dirty="0"/>
              <a:t>que exerça atividade de produção ou venda no atacado de: cigarros, cigarrilhas, charutos, filtros para cigarros, armas de fogo, munições e pólvoras, explosivos e detonantes, cervejas sem álcool e bebidas alcoólicas (exceto, a partir de 2018, as produzidas ou vendidas no atacado por micro e pequenas cervejarias, micro e pequenas vinícolas, produtores de licores e micro e pequenas destilarias); </a:t>
            </a:r>
          </a:p>
          <a:p>
            <a:pPr marL="457200" indent="-457200">
              <a:buFont typeface="+mj-lt"/>
              <a:buAutoNum type="arabicPeriod"/>
            </a:pPr>
            <a:r>
              <a:rPr lang="pt-BR" dirty="0"/>
              <a:t>que realize cessão ou locação de mão-de-obra;</a:t>
            </a:r>
          </a:p>
          <a:p>
            <a:pPr marL="749808" lvl="1" indent="-457200">
              <a:buFont typeface="+mj-lt"/>
              <a:buAutoNum type="arabicPeriod"/>
            </a:pPr>
            <a:endParaRPr lang="pt-BR" dirty="0"/>
          </a:p>
        </p:txBody>
      </p:sp>
      <p:sp>
        <p:nvSpPr>
          <p:cNvPr id="4" name="Espaço Reservado para Rodapé 3">
            <a:extLst>
              <a:ext uri="{FF2B5EF4-FFF2-40B4-BE49-F238E27FC236}">
                <a16:creationId xmlns:a16="http://schemas.microsoft.com/office/drawing/2014/main" id="{F16F0399-8D7A-4A95-B06A-B81E1956A0F5}"/>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F20F4D87-F866-415D-B13B-898A278503A7}"/>
              </a:ext>
            </a:extLst>
          </p:cNvPr>
          <p:cNvSpPr>
            <a:spLocks noGrp="1"/>
          </p:cNvSpPr>
          <p:nvPr>
            <p:ph type="sldNum" sz="quarter" idx="12"/>
          </p:nvPr>
        </p:nvSpPr>
        <p:spPr/>
        <p:txBody>
          <a:bodyPr/>
          <a:lstStyle/>
          <a:p>
            <a:fld id="{C72AAF03-7CB3-4FC0-B9BF-E32EDF02F5AA}" type="slidenum">
              <a:rPr lang="pt-BR" altLang="pt-BR" smtClean="0"/>
              <a:pPr/>
              <a:t>24</a:t>
            </a:fld>
            <a:endParaRPr lang="pt-BR" altLang="pt-BR"/>
          </a:p>
        </p:txBody>
      </p:sp>
    </p:spTree>
    <p:extLst>
      <p:ext uri="{BB962C8B-B14F-4D97-AF65-F5344CB8AC3E}">
        <p14:creationId xmlns:p14="http://schemas.microsoft.com/office/powerpoint/2010/main" val="525750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78005-6BB7-45B4-967B-62CC6F04A867}"/>
              </a:ext>
            </a:extLst>
          </p:cNvPr>
          <p:cNvSpPr>
            <a:spLocks noGrp="1"/>
          </p:cNvSpPr>
          <p:nvPr>
            <p:ph type="title"/>
          </p:nvPr>
        </p:nvSpPr>
        <p:spPr/>
        <p:txBody>
          <a:bodyPr/>
          <a:lstStyle/>
          <a:p>
            <a:r>
              <a:rPr lang="pt-BR" dirty="0"/>
              <a:t>Quem está impedido de optar pelo Simples Nacional?</a:t>
            </a:r>
          </a:p>
        </p:txBody>
      </p:sp>
      <p:sp>
        <p:nvSpPr>
          <p:cNvPr id="3" name="Espaço Reservado para Conteúdo 2">
            <a:extLst>
              <a:ext uri="{FF2B5EF4-FFF2-40B4-BE49-F238E27FC236}">
                <a16:creationId xmlns:a16="http://schemas.microsoft.com/office/drawing/2014/main" id="{F35D49A7-66DD-41CC-9E29-B44EE9F5CBFA}"/>
              </a:ext>
            </a:extLst>
          </p:cNvPr>
          <p:cNvSpPr>
            <a:spLocks noGrp="1"/>
          </p:cNvSpPr>
          <p:nvPr>
            <p:ph idx="1"/>
          </p:nvPr>
        </p:nvSpPr>
        <p:spPr/>
        <p:txBody>
          <a:bodyPr>
            <a:normAutofit fontScale="62500" lnSpcReduction="20000"/>
          </a:bodyPr>
          <a:lstStyle/>
          <a:p>
            <a:pPr marL="0" indent="0">
              <a:buNone/>
            </a:pPr>
            <a:r>
              <a:rPr lang="pt-BR" dirty="0"/>
              <a:t>A empresa (base legal: art. 3º, II, §§ 2º e 4º, e art. 17 da Lei Complementar nº 123, de 2006): </a:t>
            </a:r>
          </a:p>
          <a:p>
            <a:pPr marL="457200" indent="-457200">
              <a:buFont typeface="+mj-lt"/>
              <a:buAutoNum type="arabicPeriod"/>
            </a:pPr>
            <a:r>
              <a:rPr lang="pt-BR" dirty="0"/>
              <a:t>Que tenha auferido, no ano-calendário imediatamente anterior ou no ano calendário em curso, receita bruta no mercado interno superior a R$ 4.800.000,00 ou ao limite adicional de igual valor para exportação de mercadorias e serviços; </a:t>
            </a:r>
          </a:p>
          <a:p>
            <a:pPr marL="457200" indent="-457200">
              <a:buFont typeface="+mj-lt"/>
              <a:buAutoNum type="arabicPeriod"/>
            </a:pPr>
            <a:r>
              <a:rPr lang="pt-BR" dirty="0"/>
              <a:t>de cujo capital participe outra pessoa jurídica; </a:t>
            </a:r>
          </a:p>
          <a:p>
            <a:pPr marL="457200" indent="-457200">
              <a:buFont typeface="+mj-lt"/>
              <a:buAutoNum type="arabicPeriod"/>
            </a:pPr>
            <a:r>
              <a:rPr lang="pt-BR" dirty="0"/>
              <a:t>que seja filial, sucursal, agência ou representação, no País, de pessoa jurídica com sede no exterior; </a:t>
            </a:r>
          </a:p>
          <a:p>
            <a:pPr marL="457200" indent="-457200">
              <a:buFont typeface="+mj-lt"/>
              <a:buAutoNum type="arabicPeriod"/>
            </a:pPr>
            <a:r>
              <a:rPr lang="pt-BR" dirty="0"/>
              <a:t>de cujo capital participe pessoa física que seja inscrita como empresário ou seja sócia de outra empresa que receba tratamento jurídico diferenciado nos termos da Lei Complementar nº 123, de 2006, desde que a receita bruta global ultrapasse o limite de R$ 4.800.000,00; </a:t>
            </a:r>
          </a:p>
          <a:p>
            <a:pPr marL="457200" indent="-457200">
              <a:buFont typeface="+mj-lt"/>
              <a:buAutoNum type="arabicPeriod"/>
            </a:pPr>
            <a:r>
              <a:rPr lang="pt-BR" dirty="0"/>
              <a:t>cujo titular ou sócio participe com mais de 10% do capital de outra empresa não beneficiada pela Lei Complementar nº 123, de 2006, desde que a receita bruta global ultrapasse o limite de R$ 4.800.000,00;</a:t>
            </a:r>
          </a:p>
          <a:p>
            <a:pPr marL="457200" indent="-457200">
              <a:buFont typeface="+mj-lt"/>
              <a:buAutoNum type="arabicPeriod"/>
            </a:pPr>
            <a:r>
              <a:rPr lang="pt-BR" dirty="0"/>
              <a:t>cujo sócio ou titular seja administrador ou equiparado de outra pessoa jurídica com fins lucrativos, desde que a receita bruta global ultrapasse o limite de R$ 4.800.000,00; </a:t>
            </a:r>
          </a:p>
          <a:p>
            <a:pPr marL="457200" indent="-457200">
              <a:buFont typeface="+mj-lt"/>
              <a:buAutoNum type="arabicPeriod"/>
            </a:pPr>
            <a:r>
              <a:rPr lang="pt-BR" dirty="0"/>
              <a:t>constituída sob a forma de cooperativas, salvo as de consumo;</a:t>
            </a:r>
          </a:p>
          <a:p>
            <a:pPr marL="457200" indent="-457200">
              <a:buFont typeface="+mj-lt"/>
              <a:buAutoNum type="arabicPeriod"/>
            </a:pPr>
            <a:r>
              <a:rPr lang="pt-BR" dirty="0"/>
              <a:t>que participe do capital de outra pessoa jurídica; </a:t>
            </a:r>
          </a:p>
          <a:p>
            <a:pPr marL="457200" indent="-457200">
              <a:buFont typeface="+mj-lt"/>
              <a:buAutoNum type="arabicPeriod"/>
            </a:pPr>
            <a:r>
              <a:rPr lang="pt-BR" dirty="0"/>
              <a:t>que exerça atividade de banco comercial, de investimentos e de desenvolvimento, de caixa econômica, de sociedade de crédito, financiamento e investimento ou de crédito imobiliário, de corretora ou de distribuidora de títulos, valores mobiliários e câmbio, de empresa de arrendamento mercantil, de seguros privados e de capitalização ou de previdência complementar; </a:t>
            </a:r>
          </a:p>
          <a:p>
            <a:pPr marL="749808" lvl="1" indent="-457200">
              <a:buFont typeface="+mj-lt"/>
              <a:buAutoNum type="arabicPeriod"/>
            </a:pPr>
            <a:endParaRPr lang="pt-BR" dirty="0"/>
          </a:p>
        </p:txBody>
      </p:sp>
      <p:sp>
        <p:nvSpPr>
          <p:cNvPr id="4" name="Espaço Reservado para Rodapé 3">
            <a:extLst>
              <a:ext uri="{FF2B5EF4-FFF2-40B4-BE49-F238E27FC236}">
                <a16:creationId xmlns:a16="http://schemas.microsoft.com/office/drawing/2014/main" id="{F16F0399-8D7A-4A95-B06A-B81E1956A0F5}"/>
              </a:ext>
            </a:extLst>
          </p:cNvPr>
          <p:cNvSpPr>
            <a:spLocks noGrp="1"/>
          </p:cNvSpPr>
          <p:nvPr>
            <p:ph type="ftr" sz="quarter" idx="11"/>
          </p:nvPr>
        </p:nvSpPr>
        <p:spPr/>
        <p:txBody>
          <a:bodyPr/>
          <a:lstStyle/>
          <a:p>
            <a:pPr>
              <a:defRPr/>
            </a:pPr>
            <a:r>
              <a:rPr lang="pt-BR"/>
              <a:t>Amaury josé Rezende </a:t>
            </a:r>
          </a:p>
        </p:txBody>
      </p:sp>
      <p:sp>
        <p:nvSpPr>
          <p:cNvPr id="5" name="Espaço Reservado para Número de Slide 4">
            <a:extLst>
              <a:ext uri="{FF2B5EF4-FFF2-40B4-BE49-F238E27FC236}">
                <a16:creationId xmlns:a16="http://schemas.microsoft.com/office/drawing/2014/main" id="{F20F4D87-F866-415D-B13B-898A278503A7}"/>
              </a:ext>
            </a:extLst>
          </p:cNvPr>
          <p:cNvSpPr>
            <a:spLocks noGrp="1"/>
          </p:cNvSpPr>
          <p:nvPr>
            <p:ph type="sldNum" sz="quarter" idx="12"/>
          </p:nvPr>
        </p:nvSpPr>
        <p:spPr/>
        <p:txBody>
          <a:bodyPr/>
          <a:lstStyle/>
          <a:p>
            <a:fld id="{C72AAF03-7CB3-4FC0-B9BF-E32EDF02F5AA}" type="slidenum">
              <a:rPr lang="pt-BR" altLang="pt-BR" smtClean="0"/>
              <a:pPr/>
              <a:t>25</a:t>
            </a:fld>
            <a:endParaRPr lang="pt-BR" altLang="pt-BR"/>
          </a:p>
        </p:txBody>
      </p:sp>
    </p:spTree>
    <p:extLst>
      <p:ext uri="{BB962C8B-B14F-4D97-AF65-F5344CB8AC3E}">
        <p14:creationId xmlns:p14="http://schemas.microsoft.com/office/powerpoint/2010/main" val="17411992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CC2AE-1DF4-4ACB-B9DB-A1A845B7B3DF}"/>
              </a:ext>
            </a:extLst>
          </p:cNvPr>
          <p:cNvSpPr>
            <a:spLocks noGrp="1"/>
          </p:cNvSpPr>
          <p:nvPr>
            <p:ph type="title"/>
          </p:nvPr>
        </p:nvSpPr>
        <p:spPr>
          <a:xfrm>
            <a:off x="1096963" y="287338"/>
            <a:ext cx="10058400" cy="3476625"/>
          </a:xfrm>
        </p:spPr>
        <p:txBody>
          <a:bodyPr/>
          <a:lstStyle/>
          <a:p>
            <a:pPr algn="ctr">
              <a:defRPr/>
            </a:pPr>
            <a:r>
              <a:rPr lang="pt-BR" b="1" dirty="0"/>
              <a:t>EXEMPLO DE CÁLCULO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38AD9C-1628-4509-9261-659FF949BE20}"/>
              </a:ext>
            </a:extLst>
          </p:cNvPr>
          <p:cNvSpPr>
            <a:spLocks noGrp="1"/>
          </p:cNvSpPr>
          <p:nvPr>
            <p:ph type="title"/>
          </p:nvPr>
        </p:nvSpPr>
        <p:spPr>
          <a:xfrm>
            <a:off x="1097280" y="286603"/>
            <a:ext cx="10058400" cy="1450757"/>
          </a:xfrm>
        </p:spPr>
        <p:txBody>
          <a:bodyPr>
            <a:normAutofit/>
          </a:bodyPr>
          <a:lstStyle/>
          <a:p>
            <a:pPr>
              <a:defRPr/>
            </a:pPr>
            <a:r>
              <a:rPr lang="pt-BR" b="1" dirty="0"/>
              <a:t>Inovações do Novo Modelo  - Redução de faixas e novas alíquotas</a:t>
            </a:r>
            <a:endParaRPr lang="pt-BR" dirty="0"/>
          </a:p>
        </p:txBody>
      </p:sp>
      <p:sp>
        <p:nvSpPr>
          <p:cNvPr id="5" name="Espaço Reservado para Conteúdo 4"/>
          <p:cNvSpPr>
            <a:spLocks noGrp="1"/>
          </p:cNvSpPr>
          <p:nvPr>
            <p:ph idx="1"/>
          </p:nvPr>
        </p:nvSpPr>
        <p:spPr/>
        <p:txBody>
          <a:bodyPr>
            <a:normAutofit/>
          </a:bodyPr>
          <a:lstStyle/>
          <a:p>
            <a:r>
              <a:rPr lang="pt-BR" altLang="pt-BR" sz="3200" dirty="0"/>
              <a:t>No novo formato do Simples Nacional duas coisas mudam:</a:t>
            </a:r>
          </a:p>
          <a:p>
            <a:pPr marL="544068" lvl="1" indent="-342900">
              <a:buFont typeface="+mj-lt"/>
              <a:buAutoNum type="arabicPeriod"/>
            </a:pPr>
            <a:endParaRPr lang="pt-BR" altLang="pt-BR" sz="3200" dirty="0"/>
          </a:p>
          <a:p>
            <a:pPr marL="544068" lvl="1" indent="-342900">
              <a:buFont typeface="+mj-lt"/>
              <a:buAutoNum type="arabicPeriod"/>
            </a:pPr>
            <a:r>
              <a:rPr lang="pt-BR" altLang="pt-BR" sz="3200" dirty="0"/>
              <a:t>a primeira é o número de faixas que cai de 20 para 6 </a:t>
            </a:r>
          </a:p>
          <a:p>
            <a:pPr marL="544068" lvl="1" indent="-342900">
              <a:buFont typeface="+mj-lt"/>
              <a:buAutoNum type="arabicPeriod"/>
            </a:pPr>
            <a:endParaRPr lang="pt-BR" altLang="pt-BR" sz="3200" dirty="0"/>
          </a:p>
          <a:p>
            <a:pPr marL="544068" lvl="1" indent="-342900">
              <a:buFont typeface="+mj-lt"/>
              <a:buAutoNum type="arabicPeriod"/>
            </a:pPr>
            <a:r>
              <a:rPr lang="pt-BR" altLang="pt-BR" sz="3200" dirty="0"/>
              <a:t>a fórmula de calculo que deixa de ser uma multiplicação simples do faturamento pela alíquota para obtenção da alíquota efetiva.</a:t>
            </a:r>
            <a:endParaRPr lang="pt-BR" sz="4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Calculo da Alíquota Efetiva</a:t>
            </a:r>
          </a:p>
        </p:txBody>
      </p:sp>
      <p:sp>
        <p:nvSpPr>
          <p:cNvPr id="4" name="Espaço Reservado para Rodapé 3"/>
          <p:cNvSpPr>
            <a:spLocks noGrp="1"/>
          </p:cNvSpPr>
          <p:nvPr>
            <p:ph type="ftr" sz="quarter" idx="11"/>
          </p:nvPr>
        </p:nvSpPr>
        <p:spPr/>
        <p:txBody>
          <a:bodyPr/>
          <a:lstStyle/>
          <a:p>
            <a:pPr>
              <a:defRPr/>
            </a:pPr>
            <a:r>
              <a:rPr lang="pt-BR"/>
              <a:t>Amaury josé Rezende </a:t>
            </a:r>
          </a:p>
        </p:txBody>
      </p:sp>
      <p:sp>
        <p:nvSpPr>
          <p:cNvPr id="5" name="Espaço Reservado para Número de Slide 4"/>
          <p:cNvSpPr>
            <a:spLocks noGrp="1"/>
          </p:cNvSpPr>
          <p:nvPr>
            <p:ph type="sldNum" sz="quarter" idx="12"/>
          </p:nvPr>
        </p:nvSpPr>
        <p:spPr/>
        <p:txBody>
          <a:bodyPr/>
          <a:lstStyle/>
          <a:p>
            <a:fld id="{C72AAF03-7CB3-4FC0-B9BF-E32EDF02F5AA}" type="slidenum">
              <a:rPr lang="pt-BR" altLang="pt-BR" smtClean="0"/>
              <a:pPr/>
              <a:t>28</a:t>
            </a:fld>
            <a:endParaRPr lang="pt-BR" altLang="pt-BR"/>
          </a:p>
        </p:txBody>
      </p:sp>
      <p:sp>
        <p:nvSpPr>
          <p:cNvPr id="6" name="Retângulo 5"/>
          <p:cNvSpPr/>
          <p:nvPr/>
        </p:nvSpPr>
        <p:spPr>
          <a:xfrm>
            <a:off x="1152578" y="2568068"/>
            <a:ext cx="4359078" cy="369332"/>
          </a:xfrm>
          <a:prstGeom prst="rect">
            <a:avLst/>
          </a:prstGeom>
        </p:spPr>
        <p:txBody>
          <a:bodyPr wrap="none">
            <a:spAutoFit/>
          </a:bodyPr>
          <a:lstStyle/>
          <a:p>
            <a:r>
              <a:rPr lang="pt-BR" dirty="0">
                <a:solidFill>
                  <a:srgbClr val="000000"/>
                </a:solidFill>
                <a:latin typeface="Arial" panose="020B0604020202020204" pitchFamily="34" charset="0"/>
              </a:rPr>
              <a:t>A</a:t>
            </a:r>
            <a:r>
              <a:rPr lang="pt-BR" spc="-10" dirty="0">
                <a:solidFill>
                  <a:srgbClr val="000000"/>
                </a:solidFill>
                <a:latin typeface="Arial" panose="020B0604020202020204" pitchFamily="34" charset="0"/>
              </a:rPr>
              <a:t> </a:t>
            </a:r>
            <a:r>
              <a:rPr lang="pt-BR" b="1" dirty="0">
                <a:solidFill>
                  <a:srgbClr val="000000"/>
                </a:solidFill>
                <a:latin typeface="Arial" panose="020B0604020202020204" pitchFamily="34" charset="0"/>
              </a:rPr>
              <a:t>ALÍQ</a:t>
            </a:r>
            <a:r>
              <a:rPr lang="pt-BR" b="1" spc="10" dirty="0">
                <a:solidFill>
                  <a:srgbClr val="000000"/>
                </a:solidFill>
                <a:latin typeface="Arial" panose="020B0604020202020204" pitchFamily="34" charset="0"/>
              </a:rPr>
              <a:t>U</a:t>
            </a:r>
            <a:r>
              <a:rPr lang="pt-BR" b="1" dirty="0">
                <a:solidFill>
                  <a:srgbClr val="000000"/>
                </a:solidFill>
                <a:latin typeface="Arial" panose="020B0604020202020204" pitchFamily="34" charset="0"/>
              </a:rPr>
              <a:t>OTA</a:t>
            </a:r>
            <a:r>
              <a:rPr lang="pt-BR" b="1" spc="-40" dirty="0">
                <a:solidFill>
                  <a:srgbClr val="000000"/>
                </a:solidFill>
                <a:latin typeface="Arial" panose="020B0604020202020204" pitchFamily="34" charset="0"/>
              </a:rPr>
              <a:t> </a:t>
            </a:r>
            <a:r>
              <a:rPr lang="pt-BR" b="1" dirty="0">
                <a:solidFill>
                  <a:srgbClr val="000000"/>
                </a:solidFill>
                <a:latin typeface="Arial" panose="020B0604020202020204" pitchFamily="34" charset="0"/>
              </a:rPr>
              <a:t>E</a:t>
            </a:r>
            <a:r>
              <a:rPr lang="pt-BR" b="1" spc="10" dirty="0">
                <a:solidFill>
                  <a:srgbClr val="000000"/>
                </a:solidFill>
                <a:latin typeface="Arial" panose="020B0604020202020204" pitchFamily="34" charset="0"/>
              </a:rPr>
              <a:t>F</a:t>
            </a:r>
            <a:r>
              <a:rPr lang="pt-BR" b="1" dirty="0">
                <a:solidFill>
                  <a:srgbClr val="000000"/>
                </a:solidFill>
                <a:latin typeface="Arial" panose="020B0604020202020204" pitchFamily="34" charset="0"/>
              </a:rPr>
              <a:t>ETIVA</a:t>
            </a:r>
            <a:r>
              <a:rPr lang="pt-BR" spc="-35" dirty="0">
                <a:solidFill>
                  <a:srgbClr val="000000"/>
                </a:solidFill>
                <a:latin typeface="Arial" panose="020B0604020202020204" pitchFamily="34" charset="0"/>
              </a:rPr>
              <a:t> </a:t>
            </a:r>
            <a:r>
              <a:rPr lang="pt-BR" dirty="0">
                <a:solidFill>
                  <a:srgbClr val="000000"/>
                </a:solidFill>
                <a:latin typeface="Arial" panose="020B0604020202020204" pitchFamily="34" charset="0"/>
              </a:rPr>
              <a:t>é</a:t>
            </a:r>
            <a:r>
              <a:rPr lang="pt-BR" spc="-5" dirty="0">
                <a:solidFill>
                  <a:srgbClr val="000000"/>
                </a:solidFill>
                <a:latin typeface="Arial" panose="020B0604020202020204" pitchFamily="34" charset="0"/>
              </a:rPr>
              <a:t> </a:t>
            </a:r>
            <a:r>
              <a:rPr lang="pt-BR" dirty="0">
                <a:solidFill>
                  <a:srgbClr val="000000"/>
                </a:solidFill>
                <a:latin typeface="Arial" panose="020B0604020202020204" pitchFamily="34" charset="0"/>
              </a:rPr>
              <a:t>o</a:t>
            </a:r>
            <a:r>
              <a:rPr lang="pt-BR" spc="-5" dirty="0">
                <a:solidFill>
                  <a:srgbClr val="000000"/>
                </a:solidFill>
                <a:latin typeface="Arial" panose="020B0604020202020204" pitchFamily="34" charset="0"/>
              </a:rPr>
              <a:t> </a:t>
            </a:r>
            <a:r>
              <a:rPr lang="pt-BR" dirty="0">
                <a:solidFill>
                  <a:srgbClr val="000000"/>
                </a:solidFill>
                <a:latin typeface="Arial" panose="020B0604020202020204" pitchFamily="34" charset="0"/>
              </a:rPr>
              <a:t>resul</a:t>
            </a:r>
            <a:r>
              <a:rPr lang="pt-BR" spc="10" dirty="0">
                <a:solidFill>
                  <a:srgbClr val="000000"/>
                </a:solidFill>
                <a:latin typeface="Arial" panose="020B0604020202020204" pitchFamily="34" charset="0"/>
              </a:rPr>
              <a:t>t</a:t>
            </a:r>
            <a:r>
              <a:rPr lang="pt-BR" dirty="0">
                <a:solidFill>
                  <a:srgbClr val="000000"/>
                </a:solidFill>
                <a:latin typeface="Arial" panose="020B0604020202020204" pitchFamily="34" charset="0"/>
              </a:rPr>
              <a:t>ado</a:t>
            </a:r>
            <a:r>
              <a:rPr lang="pt-BR" spc="-50" dirty="0">
                <a:solidFill>
                  <a:srgbClr val="000000"/>
                </a:solidFill>
                <a:latin typeface="Arial" panose="020B0604020202020204" pitchFamily="34" charset="0"/>
              </a:rPr>
              <a:t> </a:t>
            </a:r>
            <a:r>
              <a:rPr lang="pt-BR" dirty="0">
                <a:solidFill>
                  <a:srgbClr val="000000"/>
                </a:solidFill>
                <a:latin typeface="Arial" panose="020B0604020202020204" pitchFamily="34" charset="0"/>
              </a:rPr>
              <a:t>de:</a:t>
            </a:r>
            <a:endParaRPr lang="pt-BR" dirty="0"/>
          </a:p>
        </p:txBody>
      </p:sp>
      <p:sp>
        <p:nvSpPr>
          <p:cNvPr id="7" name="Retângulo 6"/>
          <p:cNvSpPr/>
          <p:nvPr/>
        </p:nvSpPr>
        <p:spPr>
          <a:xfrm>
            <a:off x="6270496" y="2184715"/>
            <a:ext cx="3199337" cy="523220"/>
          </a:xfrm>
          <a:prstGeom prst="rect">
            <a:avLst/>
          </a:prstGeom>
        </p:spPr>
        <p:txBody>
          <a:bodyPr wrap="none">
            <a:spAutoFit/>
          </a:bodyPr>
          <a:lstStyle/>
          <a:p>
            <a:r>
              <a:rPr lang="pt-BR" sz="2800" dirty="0">
                <a:solidFill>
                  <a:srgbClr val="000000"/>
                </a:solidFill>
                <a:latin typeface="Arial" panose="020B0604020202020204" pitchFamily="34" charset="0"/>
              </a:rPr>
              <a:t>RBT12 x </a:t>
            </a:r>
            <a:r>
              <a:rPr lang="pt-BR" sz="2800" dirty="0" err="1">
                <a:solidFill>
                  <a:srgbClr val="000000"/>
                </a:solidFill>
                <a:latin typeface="Arial" panose="020B0604020202020204" pitchFamily="34" charset="0"/>
              </a:rPr>
              <a:t>Aliq</a:t>
            </a:r>
            <a:r>
              <a:rPr lang="pt-BR" sz="2800" dirty="0">
                <a:solidFill>
                  <a:srgbClr val="000000"/>
                </a:solidFill>
                <a:latin typeface="Arial" panose="020B0604020202020204" pitchFamily="34" charset="0"/>
              </a:rPr>
              <a:t>) - PD</a:t>
            </a:r>
            <a:endParaRPr lang="pt-BR" sz="2800" dirty="0"/>
          </a:p>
        </p:txBody>
      </p:sp>
      <p:sp>
        <p:nvSpPr>
          <p:cNvPr id="8" name="Retângulo 7"/>
          <p:cNvSpPr/>
          <p:nvPr/>
        </p:nvSpPr>
        <p:spPr>
          <a:xfrm>
            <a:off x="6600056" y="2937400"/>
            <a:ext cx="1601721" cy="523220"/>
          </a:xfrm>
          <a:prstGeom prst="rect">
            <a:avLst/>
          </a:prstGeom>
        </p:spPr>
        <p:txBody>
          <a:bodyPr wrap="none">
            <a:spAutoFit/>
          </a:bodyPr>
          <a:lstStyle/>
          <a:p>
            <a:r>
              <a:rPr lang="pt-BR" sz="2800" dirty="0">
                <a:solidFill>
                  <a:srgbClr val="000000"/>
                </a:solidFill>
                <a:latin typeface="Arial" panose="020B0604020202020204" pitchFamily="34" charset="0"/>
              </a:rPr>
              <a:t>   RBT12</a:t>
            </a:r>
            <a:endParaRPr lang="pt-BR" sz="2800" dirty="0"/>
          </a:p>
        </p:txBody>
      </p:sp>
      <p:cxnSp>
        <p:nvCxnSpPr>
          <p:cNvPr id="10" name="Conector reto 9"/>
          <p:cNvCxnSpPr/>
          <p:nvPr/>
        </p:nvCxnSpPr>
        <p:spPr>
          <a:xfrm>
            <a:off x="5998581" y="2707935"/>
            <a:ext cx="3456384"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tângulo 10"/>
          <p:cNvSpPr/>
          <p:nvPr/>
        </p:nvSpPr>
        <p:spPr>
          <a:xfrm>
            <a:off x="1136182" y="4229772"/>
            <a:ext cx="10268628" cy="1477328"/>
          </a:xfrm>
          <a:prstGeom prst="rect">
            <a:avLst/>
          </a:prstGeom>
          <a:ln>
            <a:solidFill>
              <a:schemeClr val="accent1"/>
            </a:solidFill>
          </a:ln>
        </p:spPr>
        <p:txBody>
          <a:bodyPr wrap="square">
            <a:spAutoFit/>
          </a:bodyPr>
          <a:lstStyle/>
          <a:p>
            <a:r>
              <a:rPr lang="pt-BR" dirty="0">
                <a:solidFill>
                  <a:srgbClr val="000000"/>
                </a:solidFill>
                <a:latin typeface="Arial" panose="020B0604020202020204" pitchFamily="34" charset="0"/>
              </a:rPr>
              <a:t>I -  RBT12: receita bruta acumulada nos doze meses anteriores ao período de apuração;</a:t>
            </a:r>
          </a:p>
          <a:p>
            <a:endParaRPr lang="pt-BR" dirty="0">
              <a:solidFill>
                <a:srgbClr val="000000"/>
              </a:solidFill>
              <a:latin typeface="Arial" panose="020B0604020202020204" pitchFamily="34" charset="0"/>
            </a:endParaRPr>
          </a:p>
          <a:p>
            <a:r>
              <a:rPr lang="pt-BR" dirty="0">
                <a:solidFill>
                  <a:srgbClr val="000000"/>
                </a:solidFill>
                <a:latin typeface="Arial" panose="020B0604020202020204" pitchFamily="34" charset="0"/>
              </a:rPr>
              <a:t>II - </a:t>
            </a:r>
            <a:r>
              <a:rPr lang="pt-BR" dirty="0" err="1">
                <a:solidFill>
                  <a:srgbClr val="000000"/>
                </a:solidFill>
                <a:latin typeface="Arial" panose="020B0604020202020204" pitchFamily="34" charset="0"/>
              </a:rPr>
              <a:t>Aliq</a:t>
            </a:r>
            <a:r>
              <a:rPr lang="pt-BR" dirty="0">
                <a:solidFill>
                  <a:srgbClr val="000000"/>
                </a:solidFill>
                <a:latin typeface="Arial" panose="020B0604020202020204" pitchFamily="34" charset="0"/>
              </a:rPr>
              <a:t>: alíquota nominal constante dos Anexos I a V desta Lei Complementar;  </a:t>
            </a:r>
          </a:p>
          <a:p>
            <a:endParaRPr lang="pt-BR" dirty="0">
              <a:solidFill>
                <a:srgbClr val="000000"/>
              </a:solidFill>
              <a:latin typeface="Arial" panose="020B0604020202020204" pitchFamily="34" charset="0"/>
            </a:endParaRPr>
          </a:p>
          <a:p>
            <a:r>
              <a:rPr lang="pt-BR" dirty="0">
                <a:solidFill>
                  <a:srgbClr val="000000"/>
                </a:solidFill>
                <a:latin typeface="Arial" panose="020B0604020202020204" pitchFamily="34" charset="0"/>
              </a:rPr>
              <a:t>III - PD: parcela a deduzir constante dos Anexos I a V desta Lei Complementar.</a:t>
            </a:r>
            <a:r>
              <a:rPr lang="pt-BR" dirty="0"/>
              <a:t> </a:t>
            </a:r>
            <a:r>
              <a:rPr lang="pt-BR" dirty="0">
                <a:latin typeface="Agency FB" panose="020B0503020202020204" pitchFamily="34" charset="0"/>
              </a:rPr>
              <a:t>    </a:t>
            </a:r>
            <a:r>
              <a:rPr lang="pt-BR" dirty="0">
                <a:solidFill>
                  <a:srgbClr val="000000"/>
                </a:solidFill>
                <a:latin typeface="Agency FB" panose="020B0503020202020204" pitchFamily="34" charset="0"/>
              </a:rPr>
              <a:t> </a:t>
            </a:r>
            <a:endParaRPr lang="pt-BR" dirty="0">
              <a:latin typeface="Agency FB" panose="020B0503020202020204" pitchFamily="34" charset="0"/>
            </a:endParaRPr>
          </a:p>
        </p:txBody>
      </p:sp>
    </p:spTree>
    <p:extLst>
      <p:ext uri="{BB962C8B-B14F-4D97-AF65-F5344CB8AC3E}">
        <p14:creationId xmlns:p14="http://schemas.microsoft.com/office/powerpoint/2010/main" val="3276831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8D88F34C-3698-4796-AE60-167AB8F4395E}"/>
              </a:ext>
            </a:extLst>
          </p:cNvPr>
          <p:cNvSpPr>
            <a:spLocks noGrp="1"/>
          </p:cNvSpPr>
          <p:nvPr>
            <p:ph type="title"/>
          </p:nvPr>
        </p:nvSpPr>
        <p:spPr/>
        <p:txBody>
          <a:bodyPr/>
          <a:lstStyle/>
          <a:p>
            <a:pPr>
              <a:defRPr/>
            </a:pPr>
            <a:r>
              <a:rPr lang="pt-BR" spc="0" dirty="0">
                <a:ln w="0"/>
                <a:solidFill>
                  <a:schemeClr val="tx1"/>
                </a:solidFill>
                <a:effectLst>
                  <a:outerShdw blurRad="38100" dist="19050" dir="2700000" algn="tl" rotWithShape="0">
                    <a:schemeClr val="dk1">
                      <a:alpha val="40000"/>
                    </a:schemeClr>
                  </a:outerShdw>
                </a:effectLst>
              </a:rPr>
              <a:t>Exemplo</a:t>
            </a:r>
            <a:endParaRPr lang="pt-BR" dirty="0"/>
          </a:p>
        </p:txBody>
      </p:sp>
      <p:sp>
        <p:nvSpPr>
          <p:cNvPr id="2" name="Espaço Reservado para Conteúdo 1"/>
          <p:cNvSpPr>
            <a:spLocks noGrp="1"/>
          </p:cNvSpPr>
          <p:nvPr>
            <p:ph idx="1"/>
          </p:nvPr>
        </p:nvSpPr>
        <p:spPr/>
        <p:txBody>
          <a:bodyPr>
            <a:normAutofit/>
          </a:bodyPr>
          <a:lstStyle/>
          <a:p>
            <a:pPr marL="514350" indent="-514350">
              <a:buFont typeface="+mj-lt"/>
              <a:buAutoNum type="arabicPeriod"/>
            </a:pPr>
            <a:r>
              <a:rPr lang="pt-BR" sz="3200" dirty="0"/>
              <a:t>A empresa faturou no mês R$ 220.000,00</a:t>
            </a:r>
          </a:p>
          <a:p>
            <a:pPr marL="514350" indent="-514350">
              <a:buFont typeface="+mj-lt"/>
              <a:buAutoNum type="arabicPeriod"/>
            </a:pPr>
            <a:r>
              <a:rPr lang="pt-BR" sz="3200" dirty="0"/>
              <a:t>Faturamento estimado em 12 meses é de R$ 2.640.000,00</a:t>
            </a:r>
          </a:p>
          <a:p>
            <a:pPr marL="514350" indent="-514350">
              <a:buFont typeface="+mj-lt"/>
              <a:buAutoNum type="arabicPeriod"/>
            </a:pPr>
            <a:r>
              <a:rPr lang="pt-BR" sz="3200" dirty="0"/>
              <a:t>Atividade Industrial (Anexo II)</a:t>
            </a:r>
          </a:p>
          <a:p>
            <a:pPr marL="806958" lvl="1" indent="-514350">
              <a:buFont typeface="+mj-lt"/>
              <a:buAutoNum type="arabicPeriod"/>
            </a:pPr>
            <a:endParaRPr lang="pt-BR"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5751A03-F501-49C1-956C-40565E5426F1}"/>
              </a:ext>
            </a:extLst>
          </p:cNvPr>
          <p:cNvSpPr>
            <a:spLocks noGrp="1" noChangeArrowheads="1"/>
          </p:cNvSpPr>
          <p:nvPr>
            <p:ph type="title"/>
          </p:nvPr>
        </p:nvSpPr>
        <p:spPr/>
        <p:txBody>
          <a:bodyPr/>
          <a:lstStyle/>
          <a:p>
            <a:r>
              <a:rPr lang="pt-BR" altLang="pt-BR"/>
              <a:t>SIMPLES</a:t>
            </a:r>
            <a:r>
              <a:rPr lang="en-US" altLang="pt-BR"/>
              <a:t> NACIONAL</a:t>
            </a:r>
            <a:endParaRPr lang="pt-BR" altLang="pt-BR"/>
          </a:p>
        </p:txBody>
      </p:sp>
      <p:sp>
        <p:nvSpPr>
          <p:cNvPr id="10243" name="Rectangle 3">
            <a:extLst>
              <a:ext uri="{FF2B5EF4-FFF2-40B4-BE49-F238E27FC236}">
                <a16:creationId xmlns:a16="http://schemas.microsoft.com/office/drawing/2014/main" id="{6028649B-D03B-4236-9DA3-5327664908E4}"/>
              </a:ext>
            </a:extLst>
          </p:cNvPr>
          <p:cNvSpPr>
            <a:spLocks noGrp="1" noChangeArrowheads="1"/>
          </p:cNvSpPr>
          <p:nvPr>
            <p:ph idx="1"/>
          </p:nvPr>
        </p:nvSpPr>
        <p:spPr/>
        <p:txBody>
          <a:bodyPr/>
          <a:lstStyle/>
          <a:p>
            <a:r>
              <a:rPr lang="pt-BR" altLang="pt-BR" dirty="0"/>
              <a:t>ME ou EPP inscrita no Simples paga, em um único </a:t>
            </a:r>
            <a:r>
              <a:rPr lang="pt-BR" altLang="pt-BR" dirty="0" err="1"/>
              <a:t>Darf</a:t>
            </a:r>
            <a:r>
              <a:rPr lang="pt-BR" altLang="pt-BR" dirty="0"/>
              <a:t>, os seguintes tributos:</a:t>
            </a:r>
          </a:p>
          <a:p>
            <a:pPr lvl="1"/>
            <a:r>
              <a:rPr lang="pt-BR" altLang="pt-BR" dirty="0"/>
              <a:t>IRPJ</a:t>
            </a:r>
          </a:p>
          <a:p>
            <a:pPr lvl="1"/>
            <a:r>
              <a:rPr lang="pt-BR" altLang="pt-BR" dirty="0"/>
              <a:t>PIS/PASEP</a:t>
            </a:r>
          </a:p>
          <a:p>
            <a:pPr lvl="1"/>
            <a:r>
              <a:rPr lang="pt-BR" altLang="pt-BR" dirty="0"/>
              <a:t>CSSL</a:t>
            </a:r>
          </a:p>
          <a:p>
            <a:pPr lvl="1"/>
            <a:r>
              <a:rPr lang="pt-BR" altLang="pt-BR" dirty="0"/>
              <a:t>COFINS</a:t>
            </a:r>
          </a:p>
          <a:p>
            <a:pPr lvl="1"/>
            <a:r>
              <a:rPr lang="pt-BR" altLang="pt-BR" dirty="0"/>
              <a:t>IPI</a:t>
            </a:r>
          </a:p>
          <a:p>
            <a:pPr lvl="1"/>
            <a:r>
              <a:rPr lang="pt-BR" altLang="pt-BR" dirty="0"/>
              <a:t>CPP – Contribuição Patronal Previdenciária</a:t>
            </a:r>
          </a:p>
          <a:p>
            <a:pPr lvl="1"/>
            <a:r>
              <a:rPr lang="pt-BR" altLang="pt-BR" dirty="0"/>
              <a:t>ICMS</a:t>
            </a:r>
          </a:p>
          <a:p>
            <a:pPr lvl="1"/>
            <a:r>
              <a:rPr lang="pt-BR" altLang="pt-BR" dirty="0"/>
              <a:t>ISS</a:t>
            </a:r>
          </a:p>
          <a:p>
            <a:pPr marL="457200" indent="-457200">
              <a:buFont typeface="+mj-lt"/>
              <a:buAutoNum type="arabicPeriod"/>
            </a:pPr>
            <a:endParaRPr lang="pt-BR" altLang="pt-BR" dirty="0"/>
          </a:p>
        </p:txBody>
      </p:sp>
      <p:sp>
        <p:nvSpPr>
          <p:cNvPr id="2" name="Espaço Reservado para Rodapé 1">
            <a:extLst>
              <a:ext uri="{FF2B5EF4-FFF2-40B4-BE49-F238E27FC236}">
                <a16:creationId xmlns:a16="http://schemas.microsoft.com/office/drawing/2014/main" id="{097E010B-CE6F-46A5-AEEA-5AC1885298DD}"/>
              </a:ext>
            </a:extLst>
          </p:cNvPr>
          <p:cNvSpPr>
            <a:spLocks noGrp="1"/>
          </p:cNvSpPr>
          <p:nvPr>
            <p:ph type="ftr" sz="quarter" idx="11"/>
          </p:nvPr>
        </p:nvSpPr>
        <p:spPr/>
        <p:txBody>
          <a:bodyPr/>
          <a:lstStyle/>
          <a:p>
            <a:r>
              <a:rPr lang="pt-BR" dirty="0"/>
              <a:t>Amaury </a:t>
            </a:r>
            <a:r>
              <a:rPr lang="pt-BR" dirty="0" err="1"/>
              <a:t>josé</a:t>
            </a:r>
            <a:r>
              <a:rPr lang="pt-BR" dirty="0"/>
              <a:t> Rezende </a:t>
            </a:r>
          </a:p>
        </p:txBody>
      </p:sp>
      <p:sp>
        <p:nvSpPr>
          <p:cNvPr id="10245" name="Espaço Reservado para Número de Slide 2">
            <a:extLst>
              <a:ext uri="{FF2B5EF4-FFF2-40B4-BE49-F238E27FC236}">
                <a16:creationId xmlns:a16="http://schemas.microsoft.com/office/drawing/2014/main" id="{D805333D-DD4F-4DF9-90D8-CBD36250CD08}"/>
              </a:ext>
            </a:extLst>
          </p:cNvPr>
          <p:cNvSpPr>
            <a:spLocks noGrp="1"/>
          </p:cNvSpPr>
          <p:nvPr>
            <p:ph type="sldNum" sz="quarter" idx="12"/>
          </p:nvPr>
        </p:nvSpPr>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1B9587F-9B6C-472A-A4D0-95E5CAEED974}" type="slidenum">
              <a:rPr lang="pt-BR" altLang="pt-BR"/>
              <a:pPr/>
              <a:t>3</a:t>
            </a:fld>
            <a:endParaRPr lang="pt-BR" altLang="pt-B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362E-8867-4E44-B425-5D035B1121F5}"/>
              </a:ext>
            </a:extLst>
          </p:cNvPr>
          <p:cNvSpPr>
            <a:spLocks noGrp="1"/>
          </p:cNvSpPr>
          <p:nvPr>
            <p:ph type="title" idx="4294967295"/>
          </p:nvPr>
        </p:nvSpPr>
        <p:spPr>
          <a:xfrm>
            <a:off x="0" y="85725"/>
            <a:ext cx="10058400" cy="763588"/>
          </a:xfrm>
        </p:spPr>
        <p:txBody>
          <a:bodyPr/>
          <a:lstStyle/>
          <a:p>
            <a:pPr>
              <a:defRPr/>
            </a:pPr>
            <a:r>
              <a:rPr lang="pt-BR" dirty="0"/>
              <a:t>Exemplo</a:t>
            </a:r>
          </a:p>
        </p:txBody>
      </p:sp>
      <p:pic>
        <p:nvPicPr>
          <p:cNvPr id="22531" name="Imagem 3">
            <a:extLst>
              <a:ext uri="{FF2B5EF4-FFF2-40B4-BE49-F238E27FC236}">
                <a16:creationId xmlns:a16="http://schemas.microsoft.com/office/drawing/2014/main" id="{88BD611E-444F-4563-8AA3-97885FC68D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98800" y="598488"/>
            <a:ext cx="374173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Imagem 5">
            <a:extLst>
              <a:ext uri="{FF2B5EF4-FFF2-40B4-BE49-F238E27FC236}">
                <a16:creationId xmlns:a16="http://schemas.microsoft.com/office/drawing/2014/main" id="{4112A35C-6E76-4CE0-B9E9-7F9F65DBAD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06913" y="1268413"/>
            <a:ext cx="7399337" cy="309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Imagem 7">
            <a:extLst>
              <a:ext uri="{FF2B5EF4-FFF2-40B4-BE49-F238E27FC236}">
                <a16:creationId xmlns:a16="http://schemas.microsoft.com/office/drawing/2014/main" id="{B8F24CB4-18CD-4873-AA50-2284C28C976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86300" y="4724400"/>
            <a:ext cx="70405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Imagem 9">
            <a:extLst>
              <a:ext uri="{FF2B5EF4-FFF2-40B4-BE49-F238E27FC236}">
                <a16:creationId xmlns:a16="http://schemas.microsoft.com/office/drawing/2014/main" id="{0A32770F-68BE-413E-AF7D-1691CC4B005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588" y="1546225"/>
            <a:ext cx="3862387" cy="442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E2DC762-C8B2-4D5F-A58E-F717F4A32E5E}"/>
              </a:ext>
            </a:extLst>
          </p:cNvPr>
          <p:cNvSpPr>
            <a:spLocks noGrp="1" noChangeArrowheads="1"/>
          </p:cNvSpPr>
          <p:nvPr>
            <p:ph type="title"/>
          </p:nvPr>
        </p:nvSpPr>
        <p:spPr/>
        <p:txBody>
          <a:bodyPr/>
          <a:lstStyle/>
          <a:p>
            <a:pPr eaLnBrk="1" fontAlgn="auto" hangingPunct="1">
              <a:spcAft>
                <a:spcPts val="0"/>
              </a:spcAft>
              <a:defRPr/>
            </a:pPr>
            <a:r>
              <a:rPr lang="pt-BR" altLang="pt-BR">
                <a:solidFill>
                  <a:schemeClr val="tx1">
                    <a:lumMod val="75000"/>
                    <a:lumOff val="25000"/>
                  </a:schemeClr>
                </a:solidFill>
              </a:rPr>
              <a:t>	CRÉDITOS</a:t>
            </a:r>
          </a:p>
        </p:txBody>
      </p:sp>
      <p:sp>
        <p:nvSpPr>
          <p:cNvPr id="2" name="Espaço Reservado para Rodapé 1">
            <a:extLst>
              <a:ext uri="{FF2B5EF4-FFF2-40B4-BE49-F238E27FC236}">
                <a16:creationId xmlns:a16="http://schemas.microsoft.com/office/drawing/2014/main" id="{407454DA-1965-48FF-B9B3-1313E8440ABA}"/>
              </a:ext>
            </a:extLst>
          </p:cNvPr>
          <p:cNvSpPr>
            <a:spLocks noGrp="1"/>
          </p:cNvSpPr>
          <p:nvPr>
            <p:ph type="ftr" sz="quarter" idx="11"/>
          </p:nvPr>
        </p:nvSpPr>
        <p:spPr/>
        <p:txBody>
          <a:bodyPr/>
          <a:lstStyle/>
          <a:p>
            <a:pPr>
              <a:defRPr/>
            </a:pPr>
            <a:r>
              <a:rPr lang="pt-BR"/>
              <a:t>Amaury josé Rezende </a:t>
            </a:r>
          </a:p>
        </p:txBody>
      </p:sp>
      <p:sp>
        <p:nvSpPr>
          <p:cNvPr id="25610" name="Espaço Reservado para Número de Slide 2">
            <a:extLst>
              <a:ext uri="{FF2B5EF4-FFF2-40B4-BE49-F238E27FC236}">
                <a16:creationId xmlns:a16="http://schemas.microsoft.com/office/drawing/2014/main" id="{5F8A6D44-AE14-4622-8463-04EDCCFBD8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3C2F4345-32CD-4663-ABC4-D14E2936E658}" type="slidenum">
              <a:rPr lang="pt-BR" altLang="pt-BR" sz="1000">
                <a:solidFill>
                  <a:srgbClr val="FFFFFF"/>
                </a:solidFill>
              </a:rPr>
              <a:pPr/>
              <a:t>31</a:t>
            </a:fld>
            <a:endParaRPr lang="pt-BR" altLang="pt-BR" sz="1000">
              <a:solidFill>
                <a:srgbClr val="FFFFFF"/>
              </a:solidFill>
            </a:endParaRPr>
          </a:p>
        </p:txBody>
      </p:sp>
      <p:sp>
        <p:nvSpPr>
          <p:cNvPr id="16387" name="Text Box 3">
            <a:extLst>
              <a:ext uri="{FF2B5EF4-FFF2-40B4-BE49-F238E27FC236}">
                <a16:creationId xmlns:a16="http://schemas.microsoft.com/office/drawing/2014/main" id="{AB94ED66-BDB5-4C1A-B552-DBFA51BEFC54}"/>
              </a:ext>
            </a:extLst>
          </p:cNvPr>
          <p:cNvSpPr txBox="1">
            <a:spLocks noChangeArrowheads="1"/>
          </p:cNvSpPr>
          <p:nvPr/>
        </p:nvSpPr>
        <p:spPr bwMode="auto">
          <a:xfrm>
            <a:off x="3143250" y="2243138"/>
            <a:ext cx="1206500" cy="830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Tahoma" panose="020B0604030504040204" pitchFamily="34" charset="0"/>
              </a:defRPr>
            </a:lvl1pPr>
            <a:lvl2pPr marL="742950" indent="-285750" eaLnBrk="0" hangingPunct="0">
              <a:spcBef>
                <a:spcPct val="20000"/>
              </a:spcBef>
              <a:buChar char="–"/>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eaLnBrk="1" hangingPunct="1">
              <a:spcBef>
                <a:spcPct val="0"/>
              </a:spcBef>
              <a:buFontTx/>
              <a:buNone/>
              <a:defRPr/>
            </a:pPr>
            <a:r>
              <a:rPr lang="pt-BR" altLang="pt-BR" sz="2400" dirty="0">
                <a:latin typeface="+mn-lt"/>
              </a:rPr>
              <a:t>Optante</a:t>
            </a:r>
            <a:br>
              <a:rPr lang="pt-BR" altLang="pt-BR" sz="2400" dirty="0">
                <a:latin typeface="+mn-lt"/>
              </a:rPr>
            </a:br>
            <a:r>
              <a:rPr lang="pt-BR" altLang="pt-BR" sz="2400" dirty="0">
                <a:latin typeface="+mn-lt"/>
              </a:rPr>
              <a:t>Simples</a:t>
            </a:r>
          </a:p>
        </p:txBody>
      </p:sp>
      <p:sp>
        <p:nvSpPr>
          <p:cNvPr id="16388" name="Text Box 4">
            <a:extLst>
              <a:ext uri="{FF2B5EF4-FFF2-40B4-BE49-F238E27FC236}">
                <a16:creationId xmlns:a16="http://schemas.microsoft.com/office/drawing/2014/main" id="{8D1477CD-C334-4280-8D3C-C9D487053341}"/>
              </a:ext>
            </a:extLst>
          </p:cNvPr>
          <p:cNvSpPr txBox="1">
            <a:spLocks noChangeArrowheads="1"/>
          </p:cNvSpPr>
          <p:nvPr/>
        </p:nvSpPr>
        <p:spPr bwMode="auto">
          <a:xfrm>
            <a:off x="7585075" y="2060575"/>
            <a:ext cx="1706563"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Tahoma" panose="020B0604030504040204" pitchFamily="34" charset="0"/>
              </a:defRPr>
            </a:lvl1pPr>
            <a:lvl2pPr marL="742950" indent="-285750" eaLnBrk="0" hangingPunct="0">
              <a:spcBef>
                <a:spcPct val="20000"/>
              </a:spcBef>
              <a:buChar char="–"/>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FontTx/>
              <a:buNone/>
              <a:defRPr/>
            </a:pPr>
            <a:r>
              <a:rPr lang="pt-BR" altLang="pt-BR" sz="2400" dirty="0">
                <a:latin typeface="+mn-lt"/>
              </a:rPr>
              <a:t>Comércio</a:t>
            </a:r>
          </a:p>
          <a:p>
            <a:pPr algn="ctr" eaLnBrk="1" hangingPunct="1">
              <a:spcBef>
                <a:spcPct val="0"/>
              </a:spcBef>
              <a:buFontTx/>
              <a:buNone/>
              <a:defRPr/>
            </a:pPr>
            <a:r>
              <a:rPr lang="pt-BR" altLang="pt-BR" sz="2400" dirty="0">
                <a:latin typeface="+mn-lt"/>
              </a:rPr>
              <a:t>ou indústria</a:t>
            </a:r>
            <a:br>
              <a:rPr lang="pt-BR" altLang="pt-BR" sz="2400" dirty="0">
                <a:latin typeface="+mn-lt"/>
              </a:rPr>
            </a:br>
            <a:r>
              <a:rPr lang="pt-BR" altLang="pt-BR" sz="2400" dirty="0">
                <a:latin typeface="+mn-lt"/>
              </a:rPr>
              <a:t>não optante</a:t>
            </a:r>
          </a:p>
        </p:txBody>
      </p:sp>
      <p:cxnSp>
        <p:nvCxnSpPr>
          <p:cNvPr id="25605" name="AutoShape 5">
            <a:extLst>
              <a:ext uri="{FF2B5EF4-FFF2-40B4-BE49-F238E27FC236}">
                <a16:creationId xmlns:a16="http://schemas.microsoft.com/office/drawing/2014/main" id="{A069934E-547F-40FF-B6A5-D4DD1EC85E35}"/>
              </a:ext>
            </a:extLst>
          </p:cNvPr>
          <p:cNvCxnSpPr>
            <a:cxnSpLocks noChangeShapeType="1"/>
            <a:stCxn id="16387" idx="3"/>
            <a:endCxn id="16388" idx="1"/>
          </p:cNvCxnSpPr>
          <p:nvPr/>
        </p:nvCxnSpPr>
        <p:spPr bwMode="auto">
          <a:xfrm>
            <a:off x="4349750" y="2659063"/>
            <a:ext cx="3235325" cy="15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390" name="Text Box 6">
            <a:extLst>
              <a:ext uri="{FF2B5EF4-FFF2-40B4-BE49-F238E27FC236}">
                <a16:creationId xmlns:a16="http://schemas.microsoft.com/office/drawing/2014/main" id="{A5D8BD12-A5F1-4CDD-9076-50AE708E0A38}"/>
              </a:ext>
            </a:extLst>
          </p:cNvPr>
          <p:cNvSpPr txBox="1">
            <a:spLocks noChangeArrowheads="1"/>
          </p:cNvSpPr>
          <p:nvPr/>
        </p:nvSpPr>
        <p:spPr bwMode="auto">
          <a:xfrm>
            <a:off x="5610225" y="23114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ahoma" panose="020B0604030504040204" pitchFamily="34" charset="0"/>
              </a:defRPr>
            </a:lvl1pPr>
            <a:lvl2pPr marL="742950" indent="-285750" eaLnBrk="0" hangingPunct="0">
              <a:spcBef>
                <a:spcPct val="20000"/>
              </a:spcBef>
              <a:buChar char="–"/>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eaLnBrk="1" hangingPunct="1">
              <a:spcBef>
                <a:spcPct val="0"/>
              </a:spcBef>
              <a:buFontTx/>
              <a:buNone/>
              <a:defRPr/>
            </a:pPr>
            <a:r>
              <a:rPr lang="pt-BR" altLang="pt-BR" sz="2000" dirty="0">
                <a:latin typeface="+mn-lt"/>
              </a:rPr>
              <a:t>Venda</a:t>
            </a:r>
          </a:p>
        </p:txBody>
      </p:sp>
      <p:sp>
        <p:nvSpPr>
          <p:cNvPr id="16391" name="Text Box 7">
            <a:extLst>
              <a:ext uri="{FF2B5EF4-FFF2-40B4-BE49-F238E27FC236}">
                <a16:creationId xmlns:a16="http://schemas.microsoft.com/office/drawing/2014/main" id="{268116A8-C0B5-4E27-96BC-39ABE40FF542}"/>
              </a:ext>
            </a:extLst>
          </p:cNvPr>
          <p:cNvSpPr txBox="1">
            <a:spLocks noChangeArrowheads="1"/>
          </p:cNvSpPr>
          <p:nvPr/>
        </p:nvSpPr>
        <p:spPr bwMode="auto">
          <a:xfrm>
            <a:off x="7532688" y="3657600"/>
            <a:ext cx="1811337" cy="1570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Tahoma" panose="020B0604030504040204" pitchFamily="34" charset="0"/>
              </a:defRPr>
            </a:lvl1pPr>
            <a:lvl2pPr marL="742950" indent="-285750" eaLnBrk="0" hangingPunct="0">
              <a:spcBef>
                <a:spcPct val="20000"/>
              </a:spcBef>
              <a:buChar char="–"/>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FontTx/>
              <a:buNone/>
              <a:defRPr/>
            </a:pPr>
            <a:r>
              <a:rPr lang="pt-BR" altLang="pt-BR" sz="2400" dirty="0">
                <a:latin typeface="+mn-lt"/>
              </a:rPr>
              <a:t>Crédito ICMS</a:t>
            </a:r>
          </a:p>
          <a:p>
            <a:pPr algn="ctr" eaLnBrk="1" hangingPunct="1">
              <a:spcBef>
                <a:spcPct val="0"/>
              </a:spcBef>
              <a:buFontTx/>
              <a:buNone/>
              <a:defRPr/>
            </a:pPr>
            <a:r>
              <a:rPr lang="pt-BR" altLang="pt-BR" sz="2400" dirty="0">
                <a:latin typeface="+mn-lt"/>
              </a:rPr>
              <a:t>incluído na</a:t>
            </a:r>
            <a:br>
              <a:rPr lang="pt-BR" altLang="pt-BR" sz="2400" dirty="0">
                <a:latin typeface="+mn-lt"/>
              </a:rPr>
            </a:br>
            <a:r>
              <a:rPr lang="pt-BR" altLang="pt-BR" sz="2400" dirty="0">
                <a:latin typeface="+mn-lt"/>
              </a:rPr>
              <a:t>alíquota do</a:t>
            </a:r>
            <a:br>
              <a:rPr lang="pt-BR" altLang="pt-BR" sz="2400" dirty="0">
                <a:latin typeface="+mn-lt"/>
              </a:rPr>
            </a:br>
            <a:r>
              <a:rPr lang="pt-BR" altLang="pt-BR" sz="2400" dirty="0">
                <a:latin typeface="+mn-lt"/>
              </a:rPr>
              <a:t>Simples</a:t>
            </a:r>
          </a:p>
        </p:txBody>
      </p:sp>
      <p:cxnSp>
        <p:nvCxnSpPr>
          <p:cNvPr id="25608" name="AutoShape 8">
            <a:extLst>
              <a:ext uri="{FF2B5EF4-FFF2-40B4-BE49-F238E27FC236}">
                <a16:creationId xmlns:a16="http://schemas.microsoft.com/office/drawing/2014/main" id="{A1905270-81D7-41DC-8C35-CCEA6CD7190A}"/>
              </a:ext>
            </a:extLst>
          </p:cNvPr>
          <p:cNvCxnSpPr>
            <a:cxnSpLocks noChangeShapeType="1"/>
            <a:stCxn id="16388" idx="2"/>
            <a:endCxn id="16391" idx="0"/>
          </p:cNvCxnSpPr>
          <p:nvPr/>
        </p:nvCxnSpPr>
        <p:spPr bwMode="auto">
          <a:xfrm flipH="1">
            <a:off x="8439150" y="3260725"/>
            <a:ext cx="0" cy="3968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BE1D6918-E772-4A29-A729-DD181F63B479}"/>
              </a:ext>
            </a:extLst>
          </p:cNvPr>
          <p:cNvSpPr>
            <a:spLocks noGrp="1"/>
          </p:cNvSpPr>
          <p:nvPr>
            <p:ph type="ctrTitle"/>
          </p:nvPr>
        </p:nvSpPr>
        <p:spPr/>
        <p:txBody>
          <a:bodyPr/>
          <a:lstStyle/>
          <a:p>
            <a:r>
              <a:rPr lang="pt-BR" dirty="0"/>
              <a:t>Resumo das alterações</a:t>
            </a:r>
          </a:p>
        </p:txBody>
      </p:sp>
      <p:sp>
        <p:nvSpPr>
          <p:cNvPr id="8" name="Subtítulo 7">
            <a:extLst>
              <a:ext uri="{FF2B5EF4-FFF2-40B4-BE49-F238E27FC236}">
                <a16:creationId xmlns:a16="http://schemas.microsoft.com/office/drawing/2014/main" id="{EB0E4189-A1E4-4549-A904-1082F46A5C66}"/>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344469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7E455B-0F9F-404E-928C-10F747294FC7}"/>
              </a:ext>
            </a:extLst>
          </p:cNvPr>
          <p:cNvSpPr>
            <a:spLocks noGrp="1"/>
          </p:cNvSpPr>
          <p:nvPr>
            <p:ph type="title"/>
          </p:nvPr>
        </p:nvSpPr>
        <p:spPr/>
        <p:txBody>
          <a:bodyPr/>
          <a:lstStyle/>
          <a:p>
            <a:pPr>
              <a:defRPr/>
            </a:pPr>
            <a:r>
              <a:rPr lang="pt-BR" b="1" dirty="0"/>
              <a:t>Maior fiscalização</a:t>
            </a:r>
            <a:endParaRPr lang="pt-BR" dirty="0"/>
          </a:p>
        </p:txBody>
      </p:sp>
      <p:sp>
        <p:nvSpPr>
          <p:cNvPr id="3" name="Espaço Reservado para Conteúdo 2">
            <a:extLst>
              <a:ext uri="{FF2B5EF4-FFF2-40B4-BE49-F238E27FC236}">
                <a16:creationId xmlns:a16="http://schemas.microsoft.com/office/drawing/2014/main" id="{917A8EA7-C29F-41F0-AFDE-DA9E7DBCC2A2}"/>
              </a:ext>
            </a:extLst>
          </p:cNvPr>
          <p:cNvSpPr>
            <a:spLocks noGrp="1"/>
          </p:cNvSpPr>
          <p:nvPr>
            <p:ph idx="1"/>
          </p:nvPr>
        </p:nvSpPr>
        <p:spPr/>
        <p:txBody>
          <a:bodyPr>
            <a:normAutofit fontScale="92500" lnSpcReduction="10000"/>
          </a:bodyPr>
          <a:lstStyle/>
          <a:p>
            <a:pPr>
              <a:defRPr/>
            </a:pPr>
            <a:r>
              <a:rPr lang="pt-BR" sz="2800" dirty="0"/>
              <a:t>Mais facilidades e maior fiscalização! </a:t>
            </a:r>
          </a:p>
          <a:p>
            <a:pPr>
              <a:defRPr/>
            </a:pPr>
            <a:r>
              <a:rPr lang="pt-BR" sz="2800" dirty="0"/>
              <a:t>O novo Simples libera a permuta de informações entre a Fazenda Pública da União (Receita Federal) e a dos Estados (Receita Estadual) e Municípios (Prefeituras e DF) para fins de planejamento ou de execução de procedimentos fiscais ou preparatórios, sem prejuízo de ação fiscal individual de cada um. </a:t>
            </a:r>
          </a:p>
          <a:p>
            <a:pPr>
              <a:defRPr/>
            </a:pPr>
            <a:endParaRPr lang="pt-BR" sz="2800" dirty="0"/>
          </a:p>
          <a:p>
            <a:pPr>
              <a:defRPr/>
            </a:pPr>
            <a:r>
              <a:rPr lang="pt-BR" sz="2800" dirty="0"/>
              <a:t>Conforme falado no item anterior (facilidades do dia a dia) as ações serão através de notificação prévia visando a </a:t>
            </a:r>
            <a:r>
              <a:rPr lang="pt-BR" sz="2800" dirty="0" err="1"/>
              <a:t>autorregularização</a:t>
            </a:r>
            <a:r>
              <a:rPr lang="pt-BR" sz="2800" dirty="0"/>
              <a:t>, sem procedimentos de fiscalização </a:t>
            </a:r>
            <a:r>
              <a:rPr lang="pt-BR" sz="2800" i="1" dirty="0"/>
              <a:t>in loco.</a:t>
            </a:r>
            <a:endParaRPr lang="pt-BR" sz="2800" dirty="0"/>
          </a:p>
          <a:p>
            <a:pPr>
              <a:defRPr/>
            </a:pPr>
            <a:endParaRPr lang="pt-B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7CB0E9-8B3F-4D25-AEE2-3EC4D861ECBB}"/>
              </a:ext>
            </a:extLst>
          </p:cNvPr>
          <p:cNvSpPr>
            <a:spLocks noGrp="1"/>
          </p:cNvSpPr>
          <p:nvPr>
            <p:ph type="title"/>
          </p:nvPr>
        </p:nvSpPr>
        <p:spPr/>
        <p:txBody>
          <a:bodyPr/>
          <a:lstStyle/>
          <a:p>
            <a:pPr>
              <a:defRPr/>
            </a:pPr>
            <a:r>
              <a:rPr lang="pt-BR" dirty="0"/>
              <a:t>Parcelamento de Dívida</a:t>
            </a:r>
          </a:p>
        </p:txBody>
      </p:sp>
      <p:sp>
        <p:nvSpPr>
          <p:cNvPr id="45059" name="Espaço Reservado para Conteúdo 2">
            <a:extLst>
              <a:ext uri="{FF2B5EF4-FFF2-40B4-BE49-F238E27FC236}">
                <a16:creationId xmlns:a16="http://schemas.microsoft.com/office/drawing/2014/main" id="{3B238F12-9109-4702-9274-689C39B61E2D}"/>
              </a:ext>
            </a:extLst>
          </p:cNvPr>
          <p:cNvSpPr>
            <a:spLocks noGrp="1"/>
          </p:cNvSpPr>
          <p:nvPr>
            <p:ph idx="1"/>
          </p:nvPr>
        </p:nvSpPr>
        <p:spPr/>
        <p:txBody>
          <a:bodyPr/>
          <a:lstStyle/>
          <a:p>
            <a:r>
              <a:rPr lang="pt-BR" altLang="pt-BR" b="1"/>
              <a:t>Parcelamento da dívida com prazo máximo de 60 para até 120 meses.</a:t>
            </a:r>
          </a:p>
          <a:p>
            <a:r>
              <a:rPr lang="pt-BR" altLang="pt-BR"/>
              <a:t>Empresas inscritas no Simples Nacional com dívidas inscritas até maio de 2016 poderão parcelar o valor total dos impostos atrasados até esta data em até 120 parcelas mensais. </a:t>
            </a:r>
          </a:p>
          <a:p>
            <a:r>
              <a:rPr lang="pt-BR" altLang="pt-BR"/>
              <a:t>O valor mínimo das parcelas deve ser de R$ 300,00 para microempresas (ME) e empresas de pequeno porte (EPP), e de R$ 20,00 para microempreendedores individuais (MEI).</a:t>
            </a:r>
          </a:p>
          <a:p>
            <a:r>
              <a:rPr lang="pt-BR" altLang="pt-BR"/>
              <a:t>Esta mudança entra em vigor em 01/2017.</a:t>
            </a:r>
          </a:p>
          <a:p>
            <a:endParaRPr lang="pt-BR" altLang="pt-BR"/>
          </a:p>
        </p:txBody>
      </p:sp>
    </p:spTree>
    <p:extLst>
      <p:ext uri="{BB962C8B-B14F-4D97-AF65-F5344CB8AC3E}">
        <p14:creationId xmlns:p14="http://schemas.microsoft.com/office/powerpoint/2010/main" val="2462834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DCE78-C4F3-436F-ABCF-FD1145F0344D}"/>
              </a:ext>
            </a:extLst>
          </p:cNvPr>
          <p:cNvSpPr>
            <a:spLocks noGrp="1"/>
          </p:cNvSpPr>
          <p:nvPr>
            <p:ph type="title"/>
          </p:nvPr>
        </p:nvSpPr>
        <p:spPr>
          <a:xfrm>
            <a:off x="1127761" y="4797152"/>
            <a:ext cx="10058400" cy="1188995"/>
          </a:xfrm>
        </p:spPr>
        <p:txBody>
          <a:bodyPr anchor="ctr">
            <a:normAutofit/>
          </a:bodyPr>
          <a:lstStyle/>
          <a:p>
            <a:pPr algn="ctr">
              <a:defRPr/>
            </a:pPr>
            <a:r>
              <a:rPr lang="pt-BR" b="1" dirty="0"/>
              <a:t>Novo teto</a:t>
            </a:r>
            <a:endParaRPr lang="pt-BR" dirty="0"/>
          </a:p>
        </p:txBody>
      </p:sp>
      <p:graphicFrame>
        <p:nvGraphicFramePr>
          <p:cNvPr id="7" name="Espaço Reservado para Conteúdo 2">
            <a:extLst>
              <a:ext uri="{FF2B5EF4-FFF2-40B4-BE49-F238E27FC236}">
                <a16:creationId xmlns:a16="http://schemas.microsoft.com/office/drawing/2014/main" id="{37E9DF47-1991-4CFD-80CA-B8BCC9F23414}"/>
              </a:ext>
            </a:extLst>
          </p:cNvPr>
          <p:cNvGraphicFramePr>
            <a:graphicFrameLocks noGrp="1"/>
          </p:cNvGraphicFramePr>
          <p:nvPr>
            <p:ph idx="1"/>
            <p:extLst/>
          </p:nvPr>
        </p:nvGraphicFramePr>
        <p:xfrm>
          <a:off x="1066799" y="332656"/>
          <a:ext cx="1011936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6942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E88A6C-A325-4B9F-82FA-A246E6F2038D}"/>
              </a:ext>
            </a:extLst>
          </p:cNvPr>
          <p:cNvSpPr>
            <a:spLocks noGrp="1"/>
          </p:cNvSpPr>
          <p:nvPr>
            <p:ph type="title"/>
          </p:nvPr>
        </p:nvSpPr>
        <p:spPr>
          <a:xfrm>
            <a:off x="8177212" y="634946"/>
            <a:ext cx="3372529" cy="5055904"/>
          </a:xfrm>
        </p:spPr>
        <p:txBody>
          <a:bodyPr anchor="ctr">
            <a:normAutofit/>
          </a:bodyPr>
          <a:lstStyle/>
          <a:p>
            <a:pPr>
              <a:defRPr/>
            </a:pPr>
            <a:r>
              <a:rPr lang="pt-BR" b="1" dirty="0"/>
              <a:t>Redução de faixas e novas alíquotas</a:t>
            </a:r>
            <a:endParaRPr lang="pt-BR" dirty="0"/>
          </a:p>
        </p:txBody>
      </p:sp>
      <p:graphicFrame>
        <p:nvGraphicFramePr>
          <p:cNvPr id="47111" name="Espaço Reservado para Conteúdo 2">
            <a:extLst>
              <a:ext uri="{FF2B5EF4-FFF2-40B4-BE49-F238E27FC236}">
                <a16:creationId xmlns:a16="http://schemas.microsoft.com/office/drawing/2014/main" id="{4A02A19F-05A2-4864-8E78-7E0179088C83}"/>
              </a:ext>
            </a:extLst>
          </p:cNvPr>
          <p:cNvGraphicFramePr>
            <a:graphicFrameLocks noGrp="1"/>
          </p:cNvGraphicFramePr>
          <p:nvPr>
            <p:ph idx="1"/>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9909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37B42-F458-474B-A4E3-153858141E5B}"/>
              </a:ext>
            </a:extLst>
          </p:cNvPr>
          <p:cNvSpPr>
            <a:spLocks noGrp="1"/>
          </p:cNvSpPr>
          <p:nvPr>
            <p:ph type="title"/>
          </p:nvPr>
        </p:nvSpPr>
        <p:spPr/>
        <p:txBody>
          <a:bodyPr/>
          <a:lstStyle/>
          <a:p>
            <a:pPr>
              <a:defRPr/>
            </a:pPr>
            <a:r>
              <a:rPr lang="pt-BR" b="1" dirty="0"/>
              <a:t>Redução no número de tabelas</a:t>
            </a:r>
            <a:endParaRPr lang="pt-BR" dirty="0"/>
          </a:p>
        </p:txBody>
      </p:sp>
      <p:sp>
        <p:nvSpPr>
          <p:cNvPr id="48131" name="Espaço Reservado para Conteúdo 2">
            <a:extLst>
              <a:ext uri="{FF2B5EF4-FFF2-40B4-BE49-F238E27FC236}">
                <a16:creationId xmlns:a16="http://schemas.microsoft.com/office/drawing/2014/main" id="{A73EBA0D-8A25-4DEF-86B3-ABACF2357036}"/>
              </a:ext>
            </a:extLst>
          </p:cNvPr>
          <p:cNvSpPr>
            <a:spLocks noGrp="1"/>
          </p:cNvSpPr>
          <p:nvPr>
            <p:ph idx="1"/>
          </p:nvPr>
        </p:nvSpPr>
        <p:spPr/>
        <p:txBody>
          <a:bodyPr>
            <a:normAutofit/>
          </a:bodyPr>
          <a:lstStyle/>
          <a:p>
            <a:r>
              <a:rPr lang="pt-BR" altLang="pt-BR"/>
              <a:t>As tabelas do Simples Nacional deixam de ser resumidas em seis anexos para cinco anexos, sendo um para comércio, um para indústria e três para serviços.</a:t>
            </a:r>
          </a:p>
          <a:p>
            <a:r>
              <a:rPr lang="pt-BR" altLang="pt-BR"/>
              <a:t>Anexo 1 – Comércio</a:t>
            </a:r>
            <a:br>
              <a:rPr lang="pt-BR" altLang="pt-BR"/>
            </a:br>
            <a:r>
              <a:rPr lang="pt-BR" altLang="pt-BR"/>
              <a:t>Anexo 2 – Indústria</a:t>
            </a:r>
            <a:br>
              <a:rPr lang="pt-BR" altLang="pt-BR"/>
            </a:br>
            <a:r>
              <a:rPr lang="pt-BR" altLang="pt-BR"/>
              <a:t>Anexo 3 – Locação de bens móveis, e de prestação de serviços não relacionados no § 5o-C do art. 18 da lei complementar 25-I/07.*</a:t>
            </a:r>
            <a:br>
              <a:rPr lang="pt-BR" altLang="pt-BR"/>
            </a:br>
            <a:r>
              <a:rPr lang="pt-BR" altLang="pt-BR"/>
              <a:t>Anexo 4 – Prestação de serviços relacionados no § 5o-C do art. 18 da lei complementar 25-I/07.*</a:t>
            </a:r>
            <a:br>
              <a:rPr lang="pt-BR" altLang="pt-BR"/>
            </a:br>
            <a:r>
              <a:rPr lang="pt-BR" altLang="pt-BR"/>
              <a:t>Anexo 5 – Prestação de serviços relacionados no § 5o-I do art. 18 da lei complementar 25-I/07.*</a:t>
            </a:r>
          </a:p>
          <a:p>
            <a:endParaRPr lang="pt-BR" altLang="pt-BR"/>
          </a:p>
        </p:txBody>
      </p:sp>
      <p:sp>
        <p:nvSpPr>
          <p:cNvPr id="48132" name="Retângulo 4">
            <a:extLst>
              <a:ext uri="{FF2B5EF4-FFF2-40B4-BE49-F238E27FC236}">
                <a16:creationId xmlns:a16="http://schemas.microsoft.com/office/drawing/2014/main" id="{E6BF816C-C81D-4BE2-B722-1A1F4681B06E}"/>
              </a:ext>
            </a:extLst>
          </p:cNvPr>
          <p:cNvSpPr>
            <a:spLocks noChangeArrowheads="1"/>
          </p:cNvSpPr>
          <p:nvPr/>
        </p:nvSpPr>
        <p:spPr bwMode="auto">
          <a:xfrm>
            <a:off x="2028825" y="5916613"/>
            <a:ext cx="73802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spcBef>
                <a:spcPts val="1200"/>
              </a:spcBef>
              <a:spcAft>
                <a:spcPts val="200"/>
              </a:spcAft>
              <a:buClr>
                <a:srgbClr val="E48312"/>
              </a:buClr>
              <a:buSzPct val="100000"/>
              <a:buFont typeface="Calibri" panose="020F0502020204030204" pitchFamily="34" charset="0"/>
              <a:buChar char=" "/>
            </a:pPr>
            <a:r>
              <a:rPr lang="pt-BR" altLang="pt-BR" sz="2000" i="1">
                <a:solidFill>
                  <a:srgbClr val="404040"/>
                </a:solidFill>
                <a:latin typeface="Calibri" panose="020F0502020204030204" pitchFamily="34" charset="0"/>
              </a:rPr>
              <a:t>* http://www.planalto.gov.br/ccivil_03/leis/LCP/Lcp123.htm</a:t>
            </a:r>
            <a:endParaRPr lang="pt-BR" altLang="pt-BR" sz="2000">
              <a:solidFill>
                <a:srgbClr val="404040"/>
              </a:solidFill>
              <a:latin typeface="Calibri" panose="020F0502020204030204" pitchFamily="34" charset="0"/>
            </a:endParaRPr>
          </a:p>
        </p:txBody>
      </p:sp>
    </p:spTree>
    <p:extLst>
      <p:ext uri="{BB962C8B-B14F-4D97-AF65-F5344CB8AC3E}">
        <p14:creationId xmlns:p14="http://schemas.microsoft.com/office/powerpoint/2010/main" val="1560138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AD2EB1-2212-418F-8EEE-B2E7E02F6389}"/>
              </a:ext>
            </a:extLst>
          </p:cNvPr>
          <p:cNvSpPr>
            <a:spLocks noGrp="1"/>
          </p:cNvSpPr>
          <p:nvPr>
            <p:ph type="title"/>
          </p:nvPr>
        </p:nvSpPr>
        <p:spPr/>
        <p:txBody>
          <a:bodyPr/>
          <a:lstStyle/>
          <a:p>
            <a:pPr>
              <a:defRPr/>
            </a:pPr>
            <a:r>
              <a:rPr lang="pt-BR" b="1" i="1" dirty="0"/>
              <a:t>Dica importante:</a:t>
            </a:r>
            <a:endParaRPr lang="pt-BR" dirty="0"/>
          </a:p>
        </p:txBody>
      </p:sp>
      <p:sp>
        <p:nvSpPr>
          <p:cNvPr id="3" name="Espaço Reservado para Conteúdo 2">
            <a:extLst>
              <a:ext uri="{FF2B5EF4-FFF2-40B4-BE49-F238E27FC236}">
                <a16:creationId xmlns:a16="http://schemas.microsoft.com/office/drawing/2014/main" id="{25EC85BE-9994-4D6F-B5A8-73776CF4A4C4}"/>
              </a:ext>
            </a:extLst>
          </p:cNvPr>
          <p:cNvSpPr>
            <a:spLocks noGrp="1"/>
          </p:cNvSpPr>
          <p:nvPr>
            <p:ph idx="1"/>
          </p:nvPr>
        </p:nvSpPr>
        <p:spPr/>
        <p:txBody>
          <a:bodyPr/>
          <a:lstStyle/>
          <a:p>
            <a:pPr marL="457200" indent="-457200">
              <a:buFont typeface="+mj-lt"/>
              <a:buAutoNum type="arabicPeriod"/>
              <a:defRPr/>
            </a:pPr>
            <a:r>
              <a:rPr lang="pt-BR" dirty="0"/>
              <a:t> Quanto maior for a folha de pagamento da empresa prestadora de serviços, menor a alíquota. Isso quer dizer que mesmo as atividades que em teoria pagam mais impostos podem ser enquadradas ainda no anexo III. </a:t>
            </a:r>
          </a:p>
          <a:p>
            <a:pPr marL="457200" indent="-457200">
              <a:buFont typeface="+mj-lt"/>
              <a:buAutoNum type="arabicPeriod"/>
              <a:defRPr/>
            </a:pPr>
            <a:endParaRPr lang="pt-BR" dirty="0"/>
          </a:p>
          <a:p>
            <a:pPr marL="749300" lvl="1" indent="-457200">
              <a:buFont typeface="+mj-lt"/>
              <a:buAutoNum type="arabicPeriod"/>
              <a:defRPr/>
            </a:pPr>
            <a:r>
              <a:rPr lang="pt-BR" dirty="0"/>
              <a:t>Para isso, a razão entre o valor da folha salarial e a receita bruta deve ser igual ou maior que 28%.</a:t>
            </a:r>
          </a:p>
          <a:p>
            <a:pPr marL="457200" indent="-457200">
              <a:buFont typeface="+mj-lt"/>
              <a:buAutoNum type="arabicPeriod"/>
              <a:defRPr/>
            </a:pPr>
            <a:endParaRPr lang="pt-BR" dirty="0"/>
          </a:p>
          <a:p>
            <a:pPr marL="457200" indent="-457200">
              <a:buFont typeface="+mj-lt"/>
              <a:buAutoNum type="arabicPeriod"/>
              <a:defRPr/>
            </a:pPr>
            <a:r>
              <a:rPr lang="pt-BR" dirty="0"/>
              <a:t>Se o contrário ocorrer e empresas que em um primeiro momento figuram nos anexos III e IV tiverem uma relação entre folha e receita menor que 28%, serão tributadas de acordo com as alíquotas do anexo V, que são maiores.</a:t>
            </a:r>
          </a:p>
          <a:p>
            <a:pPr>
              <a:defRPr/>
            </a:pPr>
            <a:endParaRPr lang="pt-BR" dirty="0"/>
          </a:p>
        </p:txBody>
      </p:sp>
    </p:spTree>
    <p:extLst>
      <p:ext uri="{BB962C8B-B14F-4D97-AF65-F5344CB8AC3E}">
        <p14:creationId xmlns:p14="http://schemas.microsoft.com/office/powerpoint/2010/main" val="497213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D354D5-C131-42A4-BC01-D8872DE28A79}"/>
              </a:ext>
            </a:extLst>
          </p:cNvPr>
          <p:cNvSpPr>
            <a:spLocks noGrp="1"/>
          </p:cNvSpPr>
          <p:nvPr>
            <p:ph type="title"/>
          </p:nvPr>
        </p:nvSpPr>
        <p:spPr/>
        <p:txBody>
          <a:bodyPr/>
          <a:lstStyle/>
          <a:p>
            <a:pPr>
              <a:defRPr/>
            </a:pPr>
            <a:r>
              <a:rPr lang="pt-BR" b="1" dirty="0"/>
              <a:t>Novas atividades</a:t>
            </a:r>
            <a:endParaRPr lang="pt-BR" dirty="0"/>
          </a:p>
        </p:txBody>
      </p:sp>
      <p:sp>
        <p:nvSpPr>
          <p:cNvPr id="3" name="Espaço Reservado para Conteúdo 2">
            <a:extLst>
              <a:ext uri="{FF2B5EF4-FFF2-40B4-BE49-F238E27FC236}">
                <a16:creationId xmlns:a16="http://schemas.microsoft.com/office/drawing/2014/main" id="{29BAD446-E357-428F-8338-D6EE0A780021}"/>
              </a:ext>
            </a:extLst>
          </p:cNvPr>
          <p:cNvSpPr>
            <a:spLocks noGrp="1"/>
          </p:cNvSpPr>
          <p:nvPr>
            <p:ph idx="1"/>
          </p:nvPr>
        </p:nvSpPr>
        <p:spPr/>
        <p:txBody>
          <a:bodyPr>
            <a:normAutofit fontScale="85000" lnSpcReduction="10000"/>
          </a:bodyPr>
          <a:lstStyle/>
          <a:p>
            <a:pPr>
              <a:defRPr/>
            </a:pPr>
            <a:r>
              <a:rPr lang="pt-BR" dirty="0"/>
              <a:t>Algumas atividades que antes não podiam se enquadrar no Simples Nacional foram contempladas nesta nova versão. As principais atividades que poderão ingressar no sistema do simples nacional são:</a:t>
            </a:r>
          </a:p>
          <a:p>
            <a:pPr marL="457200" indent="-457200">
              <a:buFont typeface="+mj-lt"/>
              <a:buAutoNum type="arabicPeriod"/>
              <a:defRPr/>
            </a:pPr>
            <a:r>
              <a:rPr lang="pt-BR" dirty="0"/>
              <a:t>Indústria ou comércio de bebidas alcoólicas como: micro e pequenas cervejarias; micro e pequenas vinícolas; produtores de licores e micro e pequenas destilarias desde que não produzam ou comercializem no atacado.</a:t>
            </a:r>
          </a:p>
          <a:p>
            <a:pPr marL="457200" indent="-457200">
              <a:buFont typeface="+mj-lt"/>
              <a:buAutoNum type="arabicPeriod"/>
              <a:defRPr/>
            </a:pPr>
            <a:r>
              <a:rPr lang="pt-BR" dirty="0"/>
              <a:t>Serviços médicos como a própria atividade de medicina, inclusive laboratorial e enfermagem; medicina veterinária; odontologia; psicologia, psicanálise, terapia ocupacional, acupuntura, </a:t>
            </a:r>
            <a:r>
              <a:rPr lang="pt-BR" dirty="0" err="1"/>
              <a:t>podologia</a:t>
            </a:r>
            <a:r>
              <a:rPr lang="pt-BR" dirty="0"/>
              <a:t>, fonoaudiologia, clínicas de nutrição e de vacinação e bancos de leite.</a:t>
            </a:r>
          </a:p>
          <a:p>
            <a:pPr marL="457200" indent="-457200">
              <a:buFont typeface="+mj-lt"/>
              <a:buAutoNum type="arabicPeriod"/>
              <a:defRPr/>
            </a:pPr>
            <a:r>
              <a:rPr lang="pt-BR" dirty="0"/>
              <a:t>Representação comercial e demais atividades de intermediação de negócios e serviços de terceiros;</a:t>
            </a:r>
          </a:p>
          <a:p>
            <a:pPr marL="457200" indent="-457200">
              <a:buFont typeface="+mj-lt"/>
              <a:buAutoNum type="arabicPeriod"/>
              <a:defRPr/>
            </a:pPr>
            <a:r>
              <a:rPr lang="pt-BR" dirty="0"/>
              <a:t>Auditoria, economia, consultoria, gestão, organização, controle e administração;</a:t>
            </a:r>
          </a:p>
          <a:p>
            <a:pPr marL="457200" indent="-457200">
              <a:buFont typeface="+mj-lt"/>
              <a:buAutoNum type="arabicPeriod"/>
              <a:defRPr/>
            </a:pPr>
            <a:r>
              <a:rPr lang="pt-BR" dirty="0"/>
              <a:t>Outras atividades do setor de serviços que tenham por finalidade a prestação de serviços decorrentes do exercício de atividade intelectual, de natureza técnica, científica, desportiva, artística ou cultural, que constitua profissão regulamentada ou não, desde que não sujeitas à tributação na forma dos Anexos III, IV ou V da Lei Complementar 123/2006</a:t>
            </a:r>
          </a:p>
          <a:p>
            <a:pPr>
              <a:defRPr/>
            </a:pPr>
            <a:endParaRPr lang="pt-BR" dirty="0"/>
          </a:p>
        </p:txBody>
      </p:sp>
    </p:spTree>
    <p:extLst>
      <p:ext uri="{BB962C8B-B14F-4D97-AF65-F5344CB8AC3E}">
        <p14:creationId xmlns:p14="http://schemas.microsoft.com/office/powerpoint/2010/main" val="52741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6776E2-B933-489B-8B59-A85CDE1ADF00}"/>
              </a:ext>
            </a:extLst>
          </p:cNvPr>
          <p:cNvSpPr>
            <a:spLocks noGrp="1"/>
          </p:cNvSpPr>
          <p:nvPr>
            <p:ph type="title"/>
          </p:nvPr>
        </p:nvSpPr>
        <p:spPr>
          <a:xfrm>
            <a:off x="1097280" y="286603"/>
            <a:ext cx="10058400" cy="1450757"/>
          </a:xfrm>
        </p:spPr>
        <p:txBody>
          <a:bodyPr>
            <a:normAutofit/>
          </a:bodyPr>
          <a:lstStyle/>
          <a:p>
            <a:pPr eaLnBrk="1" fontAlgn="auto" hangingPunct="1">
              <a:spcAft>
                <a:spcPts val="0"/>
              </a:spcAft>
              <a:defRPr/>
            </a:pPr>
            <a:r>
              <a:rPr lang="pt-BR" altLang="pt-BR" dirty="0"/>
              <a:t>TRIBUTOS NÃO INCLUÍDOS</a:t>
            </a:r>
            <a:endParaRPr lang="pt-BR" dirty="0"/>
          </a:p>
        </p:txBody>
      </p:sp>
      <p:sp>
        <p:nvSpPr>
          <p:cNvPr id="11269" name="Espaço Reservado para Número de Slide 5">
            <a:extLst>
              <a:ext uri="{FF2B5EF4-FFF2-40B4-BE49-F238E27FC236}">
                <a16:creationId xmlns:a16="http://schemas.microsoft.com/office/drawing/2014/main" id="{1D9846FC-FE0F-4156-94C8-2BCE8A68F2E5}"/>
              </a:ext>
            </a:extLst>
          </p:cNvPr>
          <p:cNvSpPr>
            <a:spLocks noGrp="1"/>
          </p:cNvSpPr>
          <p:nvPr>
            <p:ph type="sldNum" sz="quarter" idx="12"/>
          </p:nvPr>
        </p:nvSpPr>
        <p:spPr bwMode="auto">
          <a:xfrm>
            <a:off x="9900458" y="6459785"/>
            <a:ext cx="13120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spcAft>
                <a:spcPts val="600"/>
              </a:spcAft>
            </a:pPr>
            <a:fld id="{5050B0E0-325A-4853-9A00-1656598732A3}" type="slidenum">
              <a:rPr lang="pt-BR" altLang="pt-BR" sz="1900"/>
              <a:pPr>
                <a:lnSpc>
                  <a:spcPct val="90000"/>
                </a:lnSpc>
                <a:spcAft>
                  <a:spcPts val="600"/>
                </a:spcAft>
              </a:pPr>
              <a:t>4</a:t>
            </a:fld>
            <a:endParaRPr lang="pt-BR" altLang="pt-BR" sz="1900"/>
          </a:p>
        </p:txBody>
      </p:sp>
      <p:graphicFrame>
        <p:nvGraphicFramePr>
          <p:cNvPr id="11271" name="Rectangle 3">
            <a:extLst>
              <a:ext uri="{FF2B5EF4-FFF2-40B4-BE49-F238E27FC236}">
                <a16:creationId xmlns:a16="http://schemas.microsoft.com/office/drawing/2014/main" id="{79C6D830-B6D3-4C21-B68A-85E839AA914F}"/>
              </a:ext>
            </a:extLst>
          </p:cNvPr>
          <p:cNvGraphicFramePr>
            <a:graphicFrameLocks noGrp="1"/>
          </p:cNvGraphicFramePr>
          <p:nvPr>
            <p:ph idx="1"/>
            <p:extLst>
              <p:ext uri="{D42A27DB-BD31-4B8C-83A1-F6EECF244321}">
                <p14:modId xmlns:p14="http://schemas.microsoft.com/office/powerpoint/2010/main" val="212235277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1DF4D3-07D0-492E-BBC8-CC11FDBB6504}"/>
              </a:ext>
            </a:extLst>
          </p:cNvPr>
          <p:cNvSpPr>
            <a:spLocks noGrp="1"/>
          </p:cNvSpPr>
          <p:nvPr>
            <p:ph type="title"/>
          </p:nvPr>
        </p:nvSpPr>
        <p:spPr/>
        <p:txBody>
          <a:bodyPr/>
          <a:lstStyle/>
          <a:p>
            <a:r>
              <a:rPr lang="pt-BR" dirty="0"/>
              <a:t>Investidor Anjo</a:t>
            </a:r>
          </a:p>
        </p:txBody>
      </p:sp>
      <p:sp>
        <p:nvSpPr>
          <p:cNvPr id="4" name="Espaço Reservado para Conteúdo 3">
            <a:extLst>
              <a:ext uri="{FF2B5EF4-FFF2-40B4-BE49-F238E27FC236}">
                <a16:creationId xmlns:a16="http://schemas.microsoft.com/office/drawing/2014/main" id="{F29E7C47-8083-405B-8668-A795B78A2286}"/>
              </a:ext>
            </a:extLst>
          </p:cNvPr>
          <p:cNvSpPr>
            <a:spLocks noGrp="1"/>
          </p:cNvSpPr>
          <p:nvPr>
            <p:ph idx="1"/>
          </p:nvPr>
        </p:nvSpPr>
        <p:spPr/>
        <p:txBody>
          <a:bodyPr/>
          <a:lstStyle/>
          <a:p>
            <a:pPr marL="457200" indent="-457200">
              <a:buFont typeface="+mj-lt"/>
              <a:buAutoNum type="arabicPeriod"/>
            </a:pPr>
            <a:r>
              <a:rPr lang="pt-BR" altLang="pt-BR" dirty="0"/>
              <a:t>Nesta nova edição do Simples Nacional foi criada a figura do investidor anjo, que traz para pequenas empresas em geral, mas principalmente para as Startups, o benefício de receberem investimentos de pessoas físicas ou jurídicas em troca de participação das mesmas nos lucros auferidos sem a necessidade do ingresso no contrato social como sócias administradoras isentando as mesmas dos riscos em relação a dívidas do empreendimento que caberá somente aos sócios.</a:t>
            </a:r>
          </a:p>
          <a:p>
            <a:endParaRPr lang="pt-BR" dirty="0"/>
          </a:p>
        </p:txBody>
      </p:sp>
    </p:spTree>
    <p:extLst>
      <p:ext uri="{BB962C8B-B14F-4D97-AF65-F5344CB8AC3E}">
        <p14:creationId xmlns:p14="http://schemas.microsoft.com/office/powerpoint/2010/main" val="2397245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9EC32D-86D7-4BFA-90B2-8F3787927FF6}"/>
              </a:ext>
            </a:extLst>
          </p:cNvPr>
          <p:cNvSpPr>
            <a:spLocks noGrp="1"/>
          </p:cNvSpPr>
          <p:nvPr>
            <p:ph type="title"/>
          </p:nvPr>
        </p:nvSpPr>
        <p:spPr>
          <a:xfrm>
            <a:off x="1097280" y="4844374"/>
            <a:ext cx="10058400" cy="1188995"/>
          </a:xfrm>
        </p:spPr>
        <p:txBody>
          <a:bodyPr anchor="ctr">
            <a:normAutofit/>
          </a:bodyPr>
          <a:lstStyle/>
          <a:p>
            <a:pPr algn="ctr">
              <a:defRPr/>
            </a:pPr>
            <a:r>
              <a:rPr lang="pt-BR" sz="4100" b="1"/>
              <a:t>Empresa simples de crédito – ESC</a:t>
            </a:r>
            <a:br>
              <a:rPr lang="pt-BR" sz="4100" b="1"/>
            </a:br>
            <a:endParaRPr lang="pt-BR" sz="4100"/>
          </a:p>
        </p:txBody>
      </p:sp>
      <p:graphicFrame>
        <p:nvGraphicFramePr>
          <p:cNvPr id="7" name="Espaço Reservado para Conteúdo 2">
            <a:extLst>
              <a:ext uri="{FF2B5EF4-FFF2-40B4-BE49-F238E27FC236}">
                <a16:creationId xmlns:a16="http://schemas.microsoft.com/office/drawing/2014/main" id="{409B981A-9445-49A4-8400-9D2A95FFAAAF}"/>
              </a:ext>
            </a:extLst>
          </p:cNvPr>
          <p:cNvGraphicFramePr>
            <a:graphicFrameLocks noGrp="1"/>
          </p:cNvGraphicFramePr>
          <p:nvPr>
            <p:ph idx="1"/>
            <p:extLst/>
          </p:nvPr>
        </p:nvGraphicFramePr>
        <p:xfrm>
          <a:off x="1036319" y="680936"/>
          <a:ext cx="10119362" cy="376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8169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DC6C7A77-A01E-40F7-ADA6-E357F3A94690}"/>
              </a:ext>
            </a:extLst>
          </p:cNvPr>
          <p:cNvSpPr>
            <a:spLocks noGrp="1"/>
          </p:cNvSpPr>
          <p:nvPr>
            <p:ph type="ctrTitle"/>
          </p:nvPr>
        </p:nvSpPr>
        <p:spPr/>
        <p:txBody>
          <a:bodyPr/>
          <a:lstStyle/>
          <a:p>
            <a:pPr>
              <a:defRPr/>
            </a:pPr>
            <a:r>
              <a:rPr lang="pt-BR" dirty="0"/>
              <a:t>Microempreendedor Individual </a:t>
            </a:r>
          </a:p>
        </p:txBody>
      </p:sp>
      <p:sp>
        <p:nvSpPr>
          <p:cNvPr id="7" name="Subtítulo 6">
            <a:extLst>
              <a:ext uri="{FF2B5EF4-FFF2-40B4-BE49-F238E27FC236}">
                <a16:creationId xmlns:a16="http://schemas.microsoft.com/office/drawing/2014/main" id="{86B98203-45E8-4B39-921C-4DF1455D488C}"/>
              </a:ext>
            </a:extLst>
          </p:cNvPr>
          <p:cNvSpPr>
            <a:spLocks noGrp="1"/>
          </p:cNvSpPr>
          <p:nvPr>
            <p:ph type="subTitle" idx="1"/>
          </p:nvPr>
        </p:nvSpPr>
        <p:spPr/>
        <p:txBody>
          <a:bodyPr/>
          <a:lstStyle/>
          <a:p>
            <a:pPr>
              <a:defRPr/>
            </a:pPr>
            <a:endParaRPr lang="pt-BR" dirty="0"/>
          </a:p>
        </p:txBody>
      </p:sp>
      <p:sp>
        <p:nvSpPr>
          <p:cNvPr id="4" name="Espaço Reservado para Rodapé 3">
            <a:extLst>
              <a:ext uri="{FF2B5EF4-FFF2-40B4-BE49-F238E27FC236}">
                <a16:creationId xmlns:a16="http://schemas.microsoft.com/office/drawing/2014/main" id="{BF3B3CB9-DFE7-47A9-8C6D-01961A75C0C6}"/>
              </a:ext>
            </a:extLst>
          </p:cNvPr>
          <p:cNvSpPr>
            <a:spLocks noGrp="1"/>
          </p:cNvSpPr>
          <p:nvPr>
            <p:ph type="ftr" sz="quarter" idx="11"/>
          </p:nvPr>
        </p:nvSpPr>
        <p:spPr>
          <a:prstGeom prst="rect">
            <a:avLst/>
          </a:prstGeom>
        </p:spPr>
        <p:txBody>
          <a:bodyPr/>
          <a:lstStyle/>
          <a:p>
            <a:pPr>
              <a:defRPr/>
            </a:pPr>
            <a:r>
              <a:rPr lang="pt-BR"/>
              <a:t>Amaury josé Rezende </a:t>
            </a:r>
          </a:p>
        </p:txBody>
      </p:sp>
      <p:sp>
        <p:nvSpPr>
          <p:cNvPr id="26629" name="Espaço Reservado para Número de Slide 4">
            <a:extLst>
              <a:ext uri="{FF2B5EF4-FFF2-40B4-BE49-F238E27FC236}">
                <a16:creationId xmlns:a16="http://schemas.microsoft.com/office/drawing/2014/main" id="{C18285A1-3A92-44F2-800C-007A81B218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8FB4A320-8A80-4C74-B353-A934F9BD4AA2}" type="slidenum">
              <a:rPr lang="pt-BR" altLang="pt-BR" sz="1000">
                <a:solidFill>
                  <a:srgbClr val="FFFFFF"/>
                </a:solidFill>
              </a:rPr>
              <a:pPr/>
              <a:t>42</a:t>
            </a:fld>
            <a:endParaRPr lang="pt-BR" altLang="pt-BR" sz="1000">
              <a:solidFill>
                <a:srgbClr val="FFFF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50AE9B-BA61-4D55-8373-EC1957C2CEAB}"/>
              </a:ext>
            </a:extLst>
          </p:cNvPr>
          <p:cNvSpPr>
            <a:spLocks noGrp="1"/>
          </p:cNvSpPr>
          <p:nvPr>
            <p:ph type="title"/>
          </p:nvPr>
        </p:nvSpPr>
        <p:spPr/>
        <p:txBody>
          <a:bodyPr/>
          <a:lstStyle/>
          <a:p>
            <a:pPr eaLnBrk="1" hangingPunct="1">
              <a:defRPr/>
            </a:pPr>
            <a:r>
              <a:rPr lang="pt-BR" dirty="0"/>
              <a:t>Microempreendedor Individual </a:t>
            </a:r>
          </a:p>
        </p:txBody>
      </p:sp>
      <p:sp>
        <p:nvSpPr>
          <p:cNvPr id="27651" name="Espaço Reservado para Conteúdo 2">
            <a:extLst>
              <a:ext uri="{FF2B5EF4-FFF2-40B4-BE49-F238E27FC236}">
                <a16:creationId xmlns:a16="http://schemas.microsoft.com/office/drawing/2014/main" id="{E5180B67-C879-4F34-8AFF-DE5928A39DCB}"/>
              </a:ext>
            </a:extLst>
          </p:cNvPr>
          <p:cNvSpPr>
            <a:spLocks noGrp="1"/>
          </p:cNvSpPr>
          <p:nvPr>
            <p:ph idx="1"/>
          </p:nvPr>
        </p:nvSpPr>
        <p:spPr/>
        <p:txBody>
          <a:bodyPr>
            <a:normAutofit lnSpcReduction="10000"/>
          </a:bodyPr>
          <a:lstStyle/>
          <a:p>
            <a:pPr eaLnBrk="1" hangingPunct="1"/>
            <a:r>
              <a:rPr lang="pt-BR" altLang="pt-BR"/>
              <a:t>MEI É o empresário a que se refere o art. 966 da Lei nº 10.406, de 2002, que: </a:t>
            </a:r>
          </a:p>
          <a:p>
            <a:pPr marL="650875" lvl="1" indent="-358775" eaLnBrk="1" hangingPunct="1">
              <a:buFont typeface="Wingdings" panose="05000000000000000000" pitchFamily="2" charset="2"/>
              <a:buChar char="§"/>
            </a:pPr>
            <a:r>
              <a:rPr lang="pt-BR" altLang="pt-BR" sz="2400"/>
              <a:t>I - seja optante pelo Simples Nacional; </a:t>
            </a:r>
          </a:p>
          <a:p>
            <a:pPr marL="650875" lvl="1" indent="-358775" eaLnBrk="1" hangingPunct="1">
              <a:buFont typeface="Wingdings" panose="05000000000000000000" pitchFamily="2" charset="2"/>
              <a:buChar char="§"/>
            </a:pPr>
            <a:r>
              <a:rPr lang="pt-BR" altLang="pt-BR" sz="2400"/>
              <a:t>II - tenha auferido receita bruta acumulada de até R$ 36.000,00 (limite válido até dezembro de 2011);  até R$ 60.000,00 (limite válido a partir de janeiro de 2012); até R$ 81.000,00 (limite válido a partir de janeiro de 2018); </a:t>
            </a:r>
          </a:p>
          <a:p>
            <a:pPr marL="650875" lvl="1" indent="-358775" eaLnBrk="1" hangingPunct="1">
              <a:buFont typeface="Wingdings" panose="05000000000000000000" pitchFamily="2" charset="2"/>
              <a:buChar char="§"/>
            </a:pPr>
            <a:r>
              <a:rPr lang="pt-BR" altLang="pt-BR" sz="2400"/>
              <a:t>III - exerça tão-somente as atividades constantes do Anexo XIII da Resolução CGSN nº 94, de 29/11/2011; </a:t>
            </a:r>
          </a:p>
          <a:p>
            <a:pPr marL="650875" lvl="1" indent="-358775" eaLnBrk="1" hangingPunct="1">
              <a:buFont typeface="Wingdings" panose="05000000000000000000" pitchFamily="2" charset="2"/>
              <a:buChar char="§"/>
            </a:pPr>
            <a:r>
              <a:rPr lang="pt-BR" altLang="pt-BR" sz="2400"/>
              <a:t>IV - possua um único estabelecimento; </a:t>
            </a:r>
          </a:p>
          <a:p>
            <a:pPr marL="650875" lvl="1" indent="-358775" eaLnBrk="1" hangingPunct="1">
              <a:buFont typeface="Wingdings" panose="05000000000000000000" pitchFamily="2" charset="2"/>
              <a:buChar char="§"/>
            </a:pPr>
            <a:r>
              <a:rPr lang="pt-BR" altLang="pt-BR" sz="2400"/>
              <a:t>V - não participe de outra empresa como titular, sócio ou administrador; </a:t>
            </a:r>
          </a:p>
          <a:p>
            <a:pPr marL="650875" lvl="1" indent="-358775" eaLnBrk="1" hangingPunct="1">
              <a:buFont typeface="Wingdings" panose="05000000000000000000" pitchFamily="2" charset="2"/>
              <a:buChar char="§"/>
            </a:pPr>
            <a:r>
              <a:rPr lang="pt-BR" altLang="pt-BR" sz="2400"/>
              <a:t>VI- possua no máximo um empregado, o qual deve receber exclusivamente um salário mínimo ou o piso salarial da categoria profissional.</a:t>
            </a:r>
          </a:p>
        </p:txBody>
      </p:sp>
      <p:sp>
        <p:nvSpPr>
          <p:cNvPr id="4" name="Espaço Reservado para Rodapé 3">
            <a:extLst>
              <a:ext uri="{FF2B5EF4-FFF2-40B4-BE49-F238E27FC236}">
                <a16:creationId xmlns:a16="http://schemas.microsoft.com/office/drawing/2014/main" id="{AD7CA678-EC8B-4B2E-9DE2-C04F0FA6AC27}"/>
              </a:ext>
            </a:extLst>
          </p:cNvPr>
          <p:cNvSpPr>
            <a:spLocks noGrp="1"/>
          </p:cNvSpPr>
          <p:nvPr>
            <p:ph type="ftr" sz="quarter" idx="11"/>
          </p:nvPr>
        </p:nvSpPr>
        <p:spPr/>
        <p:txBody>
          <a:bodyPr/>
          <a:lstStyle/>
          <a:p>
            <a:pPr>
              <a:defRPr/>
            </a:pPr>
            <a:r>
              <a:rPr lang="pt-BR"/>
              <a:t>Amaury josé Rezende </a:t>
            </a:r>
          </a:p>
        </p:txBody>
      </p:sp>
      <p:sp>
        <p:nvSpPr>
          <p:cNvPr id="27653" name="Espaço Reservado para Número de Slide 4">
            <a:extLst>
              <a:ext uri="{FF2B5EF4-FFF2-40B4-BE49-F238E27FC236}">
                <a16:creationId xmlns:a16="http://schemas.microsoft.com/office/drawing/2014/main" id="{15E8F28A-21FA-455C-A522-E4C4B9FCC8D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731AF2F4-43EA-421A-A2BF-3D238D31DBEB}" type="slidenum">
              <a:rPr lang="pt-BR" altLang="pt-BR" sz="1000">
                <a:solidFill>
                  <a:srgbClr val="FFFFFF"/>
                </a:solidFill>
              </a:rPr>
              <a:pPr/>
              <a:t>43</a:t>
            </a:fld>
            <a:endParaRPr lang="pt-BR" altLang="pt-BR" sz="1000">
              <a:solidFill>
                <a:srgbClr val="FFFFF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2D631D-91A2-4EBB-B8F0-BD2191A065C5}"/>
              </a:ext>
            </a:extLst>
          </p:cNvPr>
          <p:cNvSpPr>
            <a:spLocks noGrp="1"/>
          </p:cNvSpPr>
          <p:nvPr>
            <p:ph type="title"/>
          </p:nvPr>
        </p:nvSpPr>
        <p:spPr/>
        <p:txBody>
          <a:bodyPr/>
          <a:lstStyle/>
          <a:p>
            <a:pPr eaLnBrk="1" fontAlgn="auto" hangingPunct="1">
              <a:spcAft>
                <a:spcPts val="0"/>
              </a:spcAft>
              <a:defRPr/>
            </a:pPr>
            <a:r>
              <a:rPr lang="pt-BR" altLang="pt-BR" dirty="0">
                <a:solidFill>
                  <a:schemeClr val="tx1">
                    <a:lumMod val="75000"/>
                    <a:lumOff val="25000"/>
                  </a:schemeClr>
                </a:solidFill>
              </a:rPr>
              <a:t>DEFINIÇÃO DE MEI</a:t>
            </a:r>
            <a:endParaRPr lang="pt-BR" dirty="0">
              <a:solidFill>
                <a:schemeClr val="tx1">
                  <a:lumMod val="75000"/>
                  <a:lumOff val="25000"/>
                </a:schemeClr>
              </a:solidFill>
            </a:endParaRPr>
          </a:p>
        </p:txBody>
      </p:sp>
      <p:sp>
        <p:nvSpPr>
          <p:cNvPr id="12" name="Espaço Reservado para Rodapé 11">
            <a:extLst>
              <a:ext uri="{FF2B5EF4-FFF2-40B4-BE49-F238E27FC236}">
                <a16:creationId xmlns:a16="http://schemas.microsoft.com/office/drawing/2014/main" id="{E7284502-8E3D-4B78-9ECC-4E508E3905CE}"/>
              </a:ext>
            </a:extLst>
          </p:cNvPr>
          <p:cNvSpPr>
            <a:spLocks noGrp="1"/>
          </p:cNvSpPr>
          <p:nvPr>
            <p:ph type="ftr" sz="quarter" idx="11"/>
          </p:nvPr>
        </p:nvSpPr>
        <p:spPr/>
        <p:txBody>
          <a:bodyPr/>
          <a:lstStyle/>
          <a:p>
            <a:pPr>
              <a:defRPr/>
            </a:pPr>
            <a:r>
              <a:rPr lang="pt-BR"/>
              <a:t>Amaury josé Rezende </a:t>
            </a:r>
          </a:p>
        </p:txBody>
      </p:sp>
      <p:sp>
        <p:nvSpPr>
          <p:cNvPr id="28681" name="Espaço Reservado para Número de Slide 12">
            <a:extLst>
              <a:ext uri="{FF2B5EF4-FFF2-40B4-BE49-F238E27FC236}">
                <a16:creationId xmlns:a16="http://schemas.microsoft.com/office/drawing/2014/main" id="{5DE03174-2A6C-4348-9915-61BC14BE21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2B411B3-EA5D-4458-9292-6E3450D361ED}" type="slidenum">
              <a:rPr lang="pt-BR" altLang="pt-BR" sz="1000">
                <a:solidFill>
                  <a:srgbClr val="FFFFFF"/>
                </a:solidFill>
              </a:rPr>
              <a:pPr/>
              <a:t>44</a:t>
            </a:fld>
            <a:endParaRPr lang="pt-BR" altLang="pt-BR" sz="1000">
              <a:solidFill>
                <a:srgbClr val="FFFFFF"/>
              </a:solidFill>
            </a:endParaRPr>
          </a:p>
        </p:txBody>
      </p:sp>
      <p:sp>
        <p:nvSpPr>
          <p:cNvPr id="4" name="CaixaDeTexto 3">
            <a:extLst>
              <a:ext uri="{FF2B5EF4-FFF2-40B4-BE49-F238E27FC236}">
                <a16:creationId xmlns:a16="http://schemas.microsoft.com/office/drawing/2014/main" id="{B21B97E8-C187-41C0-A56C-BB23EB0090E4}"/>
              </a:ext>
            </a:extLst>
          </p:cNvPr>
          <p:cNvSpPr txBox="1"/>
          <p:nvPr/>
        </p:nvSpPr>
        <p:spPr>
          <a:xfrm>
            <a:off x="3367088" y="2143125"/>
            <a:ext cx="5389562" cy="954088"/>
          </a:xfrm>
          <a:prstGeom prst="rect">
            <a:avLst/>
          </a:prstGeom>
          <a:solidFill>
            <a:schemeClr val="accent5"/>
          </a:solidFill>
          <a:ln>
            <a:solidFill>
              <a:schemeClr val="tx1"/>
            </a:solidFill>
          </a:ln>
        </p:spPr>
        <p:txBody>
          <a:bodyPr wrap="none">
            <a:spAutoFit/>
          </a:bodyPr>
          <a:lstStyle/>
          <a:p>
            <a:pPr algn="ctr" eaLnBrk="1" hangingPunct="1">
              <a:defRPr/>
            </a:pPr>
            <a:r>
              <a:rPr lang="pt-BR" sz="3200">
                <a:latin typeface="+mn-lt"/>
              </a:rPr>
              <a:t>Microempreendedor Individual</a:t>
            </a:r>
            <a:br>
              <a:rPr lang="pt-BR" sz="3200">
                <a:latin typeface="+mn-lt"/>
              </a:rPr>
            </a:br>
            <a:r>
              <a:rPr lang="pt-BR">
                <a:latin typeface="+mn-lt"/>
              </a:rPr>
              <a:t>(Empresário Individual - Código Civil)</a:t>
            </a:r>
          </a:p>
        </p:txBody>
      </p:sp>
      <p:sp>
        <p:nvSpPr>
          <p:cNvPr id="5" name="CaixaDeTexto 4">
            <a:extLst>
              <a:ext uri="{FF2B5EF4-FFF2-40B4-BE49-F238E27FC236}">
                <a16:creationId xmlns:a16="http://schemas.microsoft.com/office/drawing/2014/main" id="{F3D056D1-067B-4613-B522-19A1CE6048E5}"/>
              </a:ext>
            </a:extLst>
          </p:cNvPr>
          <p:cNvSpPr txBox="1"/>
          <p:nvPr/>
        </p:nvSpPr>
        <p:spPr>
          <a:xfrm>
            <a:off x="4297363" y="3876675"/>
            <a:ext cx="3529012" cy="831850"/>
          </a:xfrm>
          <a:prstGeom prst="rect">
            <a:avLst/>
          </a:prstGeom>
          <a:solidFill>
            <a:schemeClr val="accent5"/>
          </a:solidFill>
          <a:ln>
            <a:solidFill>
              <a:schemeClr val="tx1"/>
            </a:solidFill>
          </a:ln>
        </p:spPr>
        <p:txBody>
          <a:bodyPr wrap="none">
            <a:spAutoFit/>
          </a:bodyPr>
          <a:lstStyle/>
          <a:p>
            <a:pPr eaLnBrk="1" hangingPunct="1">
              <a:defRPr/>
            </a:pPr>
            <a:r>
              <a:rPr lang="pt-BR" dirty="0">
                <a:latin typeface="+mn-lt"/>
              </a:rPr>
              <a:t>Receita Operacional Bruta</a:t>
            </a:r>
            <a:br>
              <a:rPr lang="pt-BR" dirty="0">
                <a:latin typeface="+mn-lt"/>
              </a:rPr>
            </a:br>
            <a:r>
              <a:rPr lang="pt-BR" dirty="0">
                <a:latin typeface="+mn-lt"/>
              </a:rPr>
              <a:t>no ano-calendário anterior</a:t>
            </a:r>
          </a:p>
        </p:txBody>
      </p:sp>
      <p:sp>
        <p:nvSpPr>
          <p:cNvPr id="6" name="CaixaDeTexto 5">
            <a:extLst>
              <a:ext uri="{FF2B5EF4-FFF2-40B4-BE49-F238E27FC236}">
                <a16:creationId xmlns:a16="http://schemas.microsoft.com/office/drawing/2014/main" id="{2FD23E28-AD84-47DD-963E-2CB7D1D418F1}"/>
              </a:ext>
            </a:extLst>
          </p:cNvPr>
          <p:cNvSpPr txBox="1"/>
          <p:nvPr/>
        </p:nvSpPr>
        <p:spPr>
          <a:xfrm>
            <a:off x="4868863" y="5257800"/>
            <a:ext cx="2379662" cy="461963"/>
          </a:xfrm>
          <a:prstGeom prst="rect">
            <a:avLst/>
          </a:prstGeom>
          <a:solidFill>
            <a:schemeClr val="accent5"/>
          </a:solidFill>
          <a:ln>
            <a:solidFill>
              <a:schemeClr val="tx1"/>
            </a:solidFill>
          </a:ln>
        </p:spPr>
        <p:txBody>
          <a:bodyPr wrap="none">
            <a:spAutoFit/>
          </a:bodyPr>
          <a:lstStyle/>
          <a:p>
            <a:pPr eaLnBrk="1" hangingPunct="1">
              <a:defRPr/>
            </a:pPr>
            <a:r>
              <a:rPr lang="pt-BR" dirty="0">
                <a:latin typeface="+mn-lt"/>
              </a:rPr>
              <a:t>Até  R$ 60.000,00</a:t>
            </a:r>
          </a:p>
        </p:txBody>
      </p:sp>
      <p:cxnSp>
        <p:nvCxnSpPr>
          <p:cNvPr id="28678" name="Conector de seta reta 6">
            <a:extLst>
              <a:ext uri="{FF2B5EF4-FFF2-40B4-BE49-F238E27FC236}">
                <a16:creationId xmlns:a16="http://schemas.microsoft.com/office/drawing/2014/main" id="{7DEE73D7-B71A-4B34-A3FB-58A6B36117D0}"/>
              </a:ext>
            </a:extLst>
          </p:cNvPr>
          <p:cNvCxnSpPr>
            <a:cxnSpLocks noChangeShapeType="1"/>
            <a:stCxn id="4" idx="2"/>
            <a:endCxn id="5" idx="0"/>
          </p:cNvCxnSpPr>
          <p:nvPr/>
        </p:nvCxnSpPr>
        <p:spPr bwMode="auto">
          <a:xfrm>
            <a:off x="6062663" y="3097213"/>
            <a:ext cx="0" cy="77946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 name="Conector de seta reta 7">
            <a:extLst>
              <a:ext uri="{FF2B5EF4-FFF2-40B4-BE49-F238E27FC236}">
                <a16:creationId xmlns:a16="http://schemas.microsoft.com/office/drawing/2014/main" id="{92BE3023-FD1A-4EDA-903B-F8A7071E2AED}"/>
              </a:ext>
            </a:extLst>
          </p:cNvPr>
          <p:cNvCxnSpPr>
            <a:stCxn id="5" idx="2"/>
            <a:endCxn id="6" idx="0"/>
          </p:cNvCxnSpPr>
          <p:nvPr/>
        </p:nvCxnSpPr>
        <p:spPr>
          <a:xfrm flipH="1">
            <a:off x="6057900" y="4708525"/>
            <a:ext cx="4763" cy="5492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a:extLst>
              <a:ext uri="{FF2B5EF4-FFF2-40B4-BE49-F238E27FC236}">
                <a16:creationId xmlns:a16="http://schemas.microsoft.com/office/drawing/2014/main" id="{BBF1B6D7-CE63-4C2E-8852-07C46B966F9C}"/>
              </a:ext>
            </a:extLst>
          </p:cNvPr>
          <p:cNvSpPr>
            <a:spLocks noGrp="1"/>
          </p:cNvSpPr>
          <p:nvPr>
            <p:ph type="title"/>
          </p:nvPr>
        </p:nvSpPr>
        <p:spPr/>
        <p:txBody>
          <a:bodyPr/>
          <a:lstStyle/>
          <a:p>
            <a:pPr eaLnBrk="1" hangingPunct="1">
              <a:defRPr/>
            </a:pPr>
            <a:r>
              <a:rPr lang="pt-BR" altLang="pt-BR"/>
              <a:t>TRIBUTAÇÃO MEI</a:t>
            </a:r>
          </a:p>
        </p:txBody>
      </p:sp>
      <p:sp>
        <p:nvSpPr>
          <p:cNvPr id="8" name="Espaço Reservado para Conteúdo 7">
            <a:extLst>
              <a:ext uri="{FF2B5EF4-FFF2-40B4-BE49-F238E27FC236}">
                <a16:creationId xmlns:a16="http://schemas.microsoft.com/office/drawing/2014/main" id="{577829F2-6BF4-4009-99ED-C4B1DB8D8E70}"/>
              </a:ext>
            </a:extLst>
          </p:cNvPr>
          <p:cNvSpPr>
            <a:spLocks noGrp="1"/>
          </p:cNvSpPr>
          <p:nvPr>
            <p:ph idx="1"/>
          </p:nvPr>
        </p:nvSpPr>
        <p:spPr/>
        <p:txBody>
          <a:bodyPr/>
          <a:lstStyle/>
          <a:p>
            <a:pPr marL="0" indent="0" eaLnBrk="1" hangingPunct="1">
              <a:spcBef>
                <a:spcPct val="0"/>
              </a:spcBef>
              <a:buFont typeface="Calibri" panose="020F0502020204030204" pitchFamily="34" charset="0"/>
              <a:buNone/>
              <a:defRPr/>
            </a:pPr>
            <a:r>
              <a:rPr lang="pt-BR" sz="2800" dirty="0"/>
              <a:t>Pagará apenas o valor fixo mensal de:</a:t>
            </a:r>
          </a:p>
          <a:p>
            <a:pPr marL="793750" indent="-342900" eaLnBrk="1" hangingPunct="1">
              <a:spcBef>
                <a:spcPct val="0"/>
              </a:spcBef>
              <a:buFontTx/>
              <a:buChar char="-"/>
              <a:defRPr/>
            </a:pPr>
            <a:r>
              <a:rPr lang="pt-BR" sz="2800" dirty="0"/>
              <a:t>R$ 45,00 (comércio ou indústria), </a:t>
            </a:r>
          </a:p>
          <a:p>
            <a:pPr marL="793750" indent="-342900" eaLnBrk="1" hangingPunct="1">
              <a:spcBef>
                <a:spcPct val="0"/>
              </a:spcBef>
              <a:buFontTx/>
              <a:buChar char="-"/>
              <a:defRPr/>
            </a:pPr>
            <a:r>
              <a:rPr lang="pt-BR" sz="2800" dirty="0"/>
              <a:t>R$ 49,00 (prestação de serviços) ou </a:t>
            </a:r>
          </a:p>
          <a:p>
            <a:pPr marL="793750" indent="-342900" eaLnBrk="1" hangingPunct="1">
              <a:spcBef>
                <a:spcPct val="0"/>
              </a:spcBef>
              <a:buFontTx/>
              <a:buChar char="-"/>
              <a:defRPr/>
            </a:pPr>
            <a:r>
              <a:rPr lang="pt-BR" sz="2800" dirty="0"/>
              <a:t>R$ 50,00 (comércio e serviços), </a:t>
            </a:r>
          </a:p>
          <a:p>
            <a:pPr marL="793750" indent="-342900" eaLnBrk="1" hangingPunct="1">
              <a:spcBef>
                <a:spcPct val="0"/>
              </a:spcBef>
              <a:buFontTx/>
              <a:buChar char="-"/>
              <a:defRPr/>
            </a:pPr>
            <a:r>
              <a:rPr lang="pt-BR" sz="2800" dirty="0"/>
              <a:t>Destinado à Previdência Social e ao ICMS ou ao ISS.</a:t>
            </a:r>
          </a:p>
          <a:p>
            <a:pPr marL="450850" indent="0" eaLnBrk="1" hangingPunct="1">
              <a:spcBef>
                <a:spcPct val="0"/>
              </a:spcBef>
              <a:buFont typeface="Calibri" panose="020F0502020204030204" pitchFamily="34" charset="0"/>
              <a:buNone/>
              <a:defRPr/>
            </a:pPr>
            <a:r>
              <a:rPr lang="pt-BR" sz="2800" dirty="0"/>
              <a:t>Essas quantias serão atualizadas anualmente, de acordo com o salário mínimo.</a:t>
            </a:r>
            <a:endParaRPr lang="pt-BR" altLang="pt-BR" sz="2800" dirty="0"/>
          </a:p>
        </p:txBody>
      </p:sp>
      <p:sp>
        <p:nvSpPr>
          <p:cNvPr id="3" name="Espaço Reservado para Rodapé 2">
            <a:extLst>
              <a:ext uri="{FF2B5EF4-FFF2-40B4-BE49-F238E27FC236}">
                <a16:creationId xmlns:a16="http://schemas.microsoft.com/office/drawing/2014/main" id="{0F3306F8-2AB1-4D8A-BF40-47864B5F23CA}"/>
              </a:ext>
            </a:extLst>
          </p:cNvPr>
          <p:cNvSpPr>
            <a:spLocks noGrp="1"/>
          </p:cNvSpPr>
          <p:nvPr>
            <p:ph type="ftr" sz="quarter" idx="11"/>
          </p:nvPr>
        </p:nvSpPr>
        <p:spPr/>
        <p:txBody>
          <a:bodyPr/>
          <a:lstStyle/>
          <a:p>
            <a:pPr>
              <a:defRPr/>
            </a:pPr>
            <a:r>
              <a:rPr lang="pt-BR"/>
              <a:t>Amaury josé Rezende </a:t>
            </a:r>
          </a:p>
        </p:txBody>
      </p:sp>
      <p:sp>
        <p:nvSpPr>
          <p:cNvPr id="29701" name="Espaço Reservado para Número de Slide 3">
            <a:extLst>
              <a:ext uri="{FF2B5EF4-FFF2-40B4-BE49-F238E27FC236}">
                <a16:creationId xmlns:a16="http://schemas.microsoft.com/office/drawing/2014/main" id="{CF695264-D82F-41F5-9C53-63C762C185A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246A0FB6-1A44-47A1-B750-24AE2CD4E55D}" type="slidenum">
              <a:rPr lang="pt-BR" altLang="pt-BR"/>
              <a:pPr/>
              <a:t>45</a:t>
            </a:fld>
            <a:endParaRPr lang="pt-BR" altLang="pt-BR"/>
          </a:p>
        </p:txBody>
      </p:sp>
      <p:sp>
        <p:nvSpPr>
          <p:cNvPr id="36868" name="CaixaDeTexto 3">
            <a:extLst>
              <a:ext uri="{FF2B5EF4-FFF2-40B4-BE49-F238E27FC236}">
                <a16:creationId xmlns:a16="http://schemas.microsoft.com/office/drawing/2014/main" id="{21FD42B3-D244-41F2-9427-2036F2FB56B4}"/>
              </a:ext>
            </a:extLst>
          </p:cNvPr>
          <p:cNvSpPr txBox="1">
            <a:spLocks noChangeArrowheads="1"/>
          </p:cNvSpPr>
          <p:nvPr/>
        </p:nvSpPr>
        <p:spPr bwMode="auto">
          <a:xfrm>
            <a:off x="7680325" y="1125538"/>
            <a:ext cx="2317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ahoma" panose="020B0604030504040204" pitchFamily="34" charset="0"/>
              </a:defRPr>
            </a:lvl1pPr>
            <a:lvl2pPr marL="742950" indent="-285750" eaLnBrk="0" hangingPunct="0">
              <a:spcBef>
                <a:spcPct val="20000"/>
              </a:spcBef>
              <a:buChar char="–"/>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eaLnBrk="1" hangingPunct="1">
              <a:spcBef>
                <a:spcPct val="0"/>
              </a:spcBef>
              <a:buFontTx/>
              <a:buNone/>
              <a:defRPr/>
            </a:pPr>
            <a:r>
              <a:rPr lang="pt-BR" altLang="pt-BR" sz="2400">
                <a:latin typeface="+mn-lt"/>
              </a:rPr>
              <a:t>Valor fixo mensal</a:t>
            </a:r>
          </a:p>
        </p:txBody>
      </p:sp>
      <p:sp>
        <p:nvSpPr>
          <p:cNvPr id="29703" name="Retângulo 1">
            <a:extLst>
              <a:ext uri="{FF2B5EF4-FFF2-40B4-BE49-F238E27FC236}">
                <a16:creationId xmlns:a16="http://schemas.microsoft.com/office/drawing/2014/main" id="{C8994BC6-190A-40A3-A49D-BD98BF72C269}"/>
              </a:ext>
            </a:extLst>
          </p:cNvPr>
          <p:cNvSpPr>
            <a:spLocks noChangeArrowheads="1"/>
          </p:cNvSpPr>
          <p:nvPr/>
        </p:nvSpPr>
        <p:spPr bwMode="auto">
          <a:xfrm>
            <a:off x="1322388" y="4868863"/>
            <a:ext cx="9936162" cy="12001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pt-BR" altLang="pt-BR" sz="1800">
                <a:solidFill>
                  <a:schemeClr val="bg1"/>
                </a:solidFill>
              </a:rPr>
              <a:t>À diferença do que ocorre com os demais optantes pelo Simples Nacional, o optante pelo SIMEI é isento dos seguintes tributos: IRPJ ,  CSLL, Contribuição para o PIS/Pasep, Cofins e IPI (exceto se incidentes na importação), e Contribuição previdenciária patronal (exceto se contratar empregado).</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5C8BAF-F977-4C69-AA57-D74752EB8476}"/>
              </a:ext>
            </a:extLst>
          </p:cNvPr>
          <p:cNvSpPr>
            <a:spLocks noGrp="1"/>
          </p:cNvSpPr>
          <p:nvPr>
            <p:ph type="title"/>
          </p:nvPr>
        </p:nvSpPr>
        <p:spPr/>
        <p:txBody>
          <a:bodyPr/>
          <a:lstStyle/>
          <a:p>
            <a:pPr>
              <a:defRPr/>
            </a:pPr>
            <a:r>
              <a:rPr lang="en-US" dirty="0" err="1"/>
              <a:t>Benefícios</a:t>
            </a:r>
            <a:endParaRPr lang="pt-BR" dirty="0"/>
          </a:p>
        </p:txBody>
      </p:sp>
      <p:sp>
        <p:nvSpPr>
          <p:cNvPr id="30723" name="Espaço Reservado para Conteúdo 2">
            <a:extLst>
              <a:ext uri="{FF2B5EF4-FFF2-40B4-BE49-F238E27FC236}">
                <a16:creationId xmlns:a16="http://schemas.microsoft.com/office/drawing/2014/main" id="{0483F535-E557-4A9E-997F-E6C3DC7CBF08}"/>
              </a:ext>
            </a:extLst>
          </p:cNvPr>
          <p:cNvSpPr>
            <a:spLocks noGrp="1"/>
          </p:cNvSpPr>
          <p:nvPr>
            <p:ph idx="1"/>
          </p:nvPr>
        </p:nvSpPr>
        <p:spPr/>
        <p:txBody>
          <a:bodyPr/>
          <a:lstStyle/>
          <a:p>
            <a:pPr marL="541338" indent="-541338">
              <a:buFont typeface="Wingdings" panose="05000000000000000000" pitchFamily="2" charset="2"/>
              <a:buChar char="§"/>
            </a:pPr>
            <a:r>
              <a:rPr lang="en-US" altLang="pt-BR"/>
              <a:t>Cobertura Previdênciaria.</a:t>
            </a:r>
          </a:p>
          <a:p>
            <a:pPr marL="541338" indent="-541338">
              <a:buFont typeface="Wingdings" panose="05000000000000000000" pitchFamily="2" charset="2"/>
              <a:buChar char="§"/>
            </a:pPr>
            <a:r>
              <a:rPr lang="en-US" altLang="pt-BR"/>
              <a:t>Serviços gratuitos.</a:t>
            </a:r>
          </a:p>
          <a:p>
            <a:pPr marL="541338" indent="-541338">
              <a:buFont typeface="Wingdings" panose="05000000000000000000" pitchFamily="2" charset="2"/>
              <a:buChar char="§"/>
            </a:pPr>
            <a:r>
              <a:rPr lang="en-US" altLang="pt-BR"/>
              <a:t>Menores custos: funcionários, taxas, impostos.</a:t>
            </a:r>
          </a:p>
          <a:p>
            <a:pPr marL="541338" indent="-541338">
              <a:buFont typeface="Wingdings" panose="05000000000000000000" pitchFamily="2" charset="2"/>
              <a:buChar char="§"/>
            </a:pPr>
            <a:r>
              <a:rPr lang="en-US" altLang="pt-BR"/>
              <a:t>Menos burocracia.</a:t>
            </a:r>
          </a:p>
          <a:p>
            <a:pPr marL="541338" indent="-541338">
              <a:buFont typeface="Wingdings" panose="05000000000000000000" pitchFamily="2" charset="2"/>
              <a:buChar char="§"/>
            </a:pPr>
            <a:r>
              <a:rPr lang="en-US" altLang="pt-BR"/>
              <a:t>Controle simplificado.</a:t>
            </a:r>
          </a:p>
          <a:p>
            <a:pPr marL="541338" indent="-541338">
              <a:buFont typeface="Wingdings" panose="05000000000000000000" pitchFamily="2" charset="2"/>
              <a:buChar char="§"/>
            </a:pPr>
            <a:r>
              <a:rPr lang="en-US" altLang="pt-BR"/>
              <a:t>Oportunidades para o negócio: crédito em banco, emissão de NF, prestação de serviços para o governo.</a:t>
            </a:r>
            <a:endParaRPr lang="pt-BR" altLang="pt-B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613E4332-7D4C-4423-8384-E5A80F6D1216}"/>
              </a:ext>
            </a:extLst>
          </p:cNvPr>
          <p:cNvSpPr>
            <a:spLocks noGrp="1"/>
          </p:cNvSpPr>
          <p:nvPr>
            <p:ph type="title"/>
          </p:nvPr>
        </p:nvSpPr>
        <p:spPr/>
        <p:txBody>
          <a:bodyPr/>
          <a:lstStyle/>
          <a:p>
            <a:pPr eaLnBrk="1" hangingPunct="1">
              <a:defRPr/>
            </a:pPr>
            <a:r>
              <a:rPr lang="pt-BR" b="1" dirty="0"/>
              <a:t>Tributos estão incluídos no SIMEI</a:t>
            </a:r>
            <a:endParaRPr lang="pt-BR" dirty="0"/>
          </a:p>
        </p:txBody>
      </p:sp>
      <p:sp>
        <p:nvSpPr>
          <p:cNvPr id="31747" name="Espaço Reservado para Conteúdo 5">
            <a:extLst>
              <a:ext uri="{FF2B5EF4-FFF2-40B4-BE49-F238E27FC236}">
                <a16:creationId xmlns:a16="http://schemas.microsoft.com/office/drawing/2014/main" id="{2BCF4615-676D-470C-AB64-19910650802A}"/>
              </a:ext>
            </a:extLst>
          </p:cNvPr>
          <p:cNvSpPr>
            <a:spLocks noGrp="1"/>
          </p:cNvSpPr>
          <p:nvPr>
            <p:ph idx="1"/>
          </p:nvPr>
        </p:nvSpPr>
        <p:spPr/>
        <p:txBody>
          <a:bodyPr/>
          <a:lstStyle/>
          <a:p>
            <a:pPr eaLnBrk="1" hangingPunct="1"/>
            <a:r>
              <a:rPr lang="pt-BR" altLang="pt-BR"/>
              <a:t>O MEI optante pelo SIMEI paga, por meio do Documento de Arrecadação (DAS), os seguintes tributos:</a:t>
            </a:r>
          </a:p>
          <a:p>
            <a:pPr marL="650875" lvl="1" indent="-358775" eaLnBrk="1" hangingPunct="1">
              <a:buFont typeface="Wingdings" panose="05000000000000000000" pitchFamily="2" charset="2"/>
              <a:buChar char="§"/>
            </a:pPr>
            <a:r>
              <a:rPr lang="pt-BR" altLang="pt-BR"/>
              <a:t>contribuição previdenciária relativa à pessoa do empresário, na qualidade de contribuinte individual, no valor de 5% (cinco por cento) do limite mínimo mensal do salário de contribuição;</a:t>
            </a:r>
          </a:p>
          <a:p>
            <a:pPr marL="650875" lvl="1" indent="-358775" eaLnBrk="1" hangingPunct="1">
              <a:buFont typeface="Wingdings" panose="05000000000000000000" pitchFamily="2" charset="2"/>
              <a:buChar char="§"/>
            </a:pPr>
            <a:r>
              <a:rPr lang="pt-BR" altLang="pt-BR"/>
              <a:t>R$ 1,00 (um real), a título de ICMS, caso seja contribuinte desse imposto;</a:t>
            </a:r>
          </a:p>
          <a:p>
            <a:pPr marL="650875" lvl="1" indent="-358775" eaLnBrk="1" hangingPunct="1">
              <a:buFont typeface="Wingdings" panose="05000000000000000000" pitchFamily="2" charset="2"/>
              <a:buChar char="§"/>
            </a:pPr>
            <a:r>
              <a:rPr lang="pt-BR" altLang="pt-BR"/>
              <a:t>R$ 5,00 (cinco reais), a título de ISS, caso seja contribuinte desse imposto.</a:t>
            </a:r>
          </a:p>
        </p:txBody>
      </p:sp>
      <p:sp>
        <p:nvSpPr>
          <p:cNvPr id="3" name="Espaço Reservado para Rodapé 2">
            <a:extLst>
              <a:ext uri="{FF2B5EF4-FFF2-40B4-BE49-F238E27FC236}">
                <a16:creationId xmlns:a16="http://schemas.microsoft.com/office/drawing/2014/main" id="{20EDDEFE-C3E0-431A-A423-34CA3FD523CF}"/>
              </a:ext>
            </a:extLst>
          </p:cNvPr>
          <p:cNvSpPr>
            <a:spLocks noGrp="1"/>
          </p:cNvSpPr>
          <p:nvPr>
            <p:ph type="ftr" sz="quarter" idx="11"/>
          </p:nvPr>
        </p:nvSpPr>
        <p:spPr/>
        <p:txBody>
          <a:bodyPr/>
          <a:lstStyle/>
          <a:p>
            <a:pPr>
              <a:defRPr/>
            </a:pPr>
            <a:r>
              <a:rPr lang="pt-BR"/>
              <a:t>Amaury josé Rezende </a:t>
            </a:r>
          </a:p>
        </p:txBody>
      </p:sp>
      <p:sp>
        <p:nvSpPr>
          <p:cNvPr id="31749" name="Espaço Reservado para Número de Slide 3">
            <a:extLst>
              <a:ext uri="{FF2B5EF4-FFF2-40B4-BE49-F238E27FC236}">
                <a16:creationId xmlns:a16="http://schemas.microsoft.com/office/drawing/2014/main" id="{F90EA0DD-D6BE-4AA1-9E8A-9DB6FAF147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9159640D-8F5C-48BA-BD62-C6022BBDDF4B}" type="slidenum">
              <a:rPr lang="pt-BR" altLang="pt-BR" sz="1000">
                <a:solidFill>
                  <a:srgbClr val="FFFFFF"/>
                </a:solidFill>
              </a:rPr>
              <a:pPr/>
              <a:t>47</a:t>
            </a:fld>
            <a:endParaRPr lang="pt-BR" altLang="pt-BR" sz="1000">
              <a:solidFill>
                <a:srgbClr val="FFFFF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BAA0367D-36E5-4F65-9C6E-7929B26C26F6}"/>
              </a:ext>
            </a:extLst>
          </p:cNvPr>
          <p:cNvSpPr>
            <a:spLocks noGrp="1"/>
          </p:cNvSpPr>
          <p:nvPr>
            <p:ph type="title"/>
          </p:nvPr>
        </p:nvSpPr>
        <p:spPr/>
        <p:txBody>
          <a:bodyPr/>
          <a:lstStyle/>
          <a:p>
            <a:pPr eaLnBrk="1" hangingPunct="1">
              <a:defRPr/>
            </a:pPr>
            <a:r>
              <a:rPr lang="pt-BR" b="1" dirty="0"/>
              <a:t>Tributos estão incluídos no SIMEI</a:t>
            </a:r>
            <a:endParaRPr lang="pt-BR" dirty="0"/>
          </a:p>
        </p:txBody>
      </p:sp>
      <p:sp>
        <p:nvSpPr>
          <p:cNvPr id="32771" name="Espaço Reservado para Conteúdo 5">
            <a:extLst>
              <a:ext uri="{FF2B5EF4-FFF2-40B4-BE49-F238E27FC236}">
                <a16:creationId xmlns:a16="http://schemas.microsoft.com/office/drawing/2014/main" id="{FC43B718-64A1-4995-AA95-163B048B469C}"/>
              </a:ext>
            </a:extLst>
          </p:cNvPr>
          <p:cNvSpPr>
            <a:spLocks noGrp="1"/>
          </p:cNvSpPr>
          <p:nvPr>
            <p:ph idx="1"/>
          </p:nvPr>
        </p:nvSpPr>
        <p:spPr/>
        <p:txBody>
          <a:bodyPr>
            <a:normAutofit/>
          </a:bodyPr>
          <a:lstStyle/>
          <a:p>
            <a:pPr eaLnBrk="1" hangingPunct="1"/>
            <a:r>
              <a:rPr lang="pt-BR" altLang="pt-BR"/>
              <a:t>À diferença do que ocorre com os demais optantes pelo Simples Nacional, o optante pelo SIMEI é isento dos seguintes tributos:</a:t>
            </a:r>
          </a:p>
          <a:p>
            <a:pPr lvl="2" eaLnBrk="1" hangingPunct="1">
              <a:buFont typeface="Wingdings" panose="05000000000000000000" pitchFamily="2" charset="2"/>
              <a:buChar char="§"/>
            </a:pPr>
            <a:r>
              <a:rPr lang="pt-BR" altLang="pt-BR"/>
              <a:t>IRPJ, CSLL</a:t>
            </a:r>
          </a:p>
          <a:p>
            <a:pPr lvl="2" eaLnBrk="1" hangingPunct="1">
              <a:buFont typeface="Wingdings" panose="05000000000000000000" pitchFamily="2" charset="2"/>
              <a:buChar char="§"/>
            </a:pPr>
            <a:r>
              <a:rPr lang="pt-BR" altLang="pt-BR"/>
              <a:t>Contribuição para o PIS/Pasep, Cofins e IPI (exceto se incidentes na importação)</a:t>
            </a:r>
          </a:p>
          <a:p>
            <a:pPr lvl="2" eaLnBrk="1" hangingPunct="1">
              <a:buFont typeface="Wingdings" panose="05000000000000000000" pitchFamily="2" charset="2"/>
              <a:buChar char="§"/>
            </a:pPr>
            <a:r>
              <a:rPr lang="pt-BR" altLang="pt-BR"/>
              <a:t>Contribuição previdenciária patronal (exceto se contratar empregado)</a:t>
            </a:r>
          </a:p>
          <a:p>
            <a:pPr eaLnBrk="1" hangingPunct="1">
              <a:buFont typeface="Wingdings" panose="05000000000000000000" pitchFamily="2" charset="2"/>
              <a:buChar char="§"/>
            </a:pPr>
            <a:r>
              <a:rPr lang="pt-BR" altLang="pt-BR"/>
              <a:t>A opção pelo SIMEI não exclui a incidência de outros tributos, p.ex.:</a:t>
            </a:r>
          </a:p>
          <a:p>
            <a:pPr lvl="2" eaLnBrk="1" hangingPunct="1">
              <a:buFont typeface="Wingdings" panose="05000000000000000000" pitchFamily="2" charset="2"/>
              <a:buChar char="§"/>
            </a:pPr>
            <a:r>
              <a:rPr lang="pt-BR" altLang="pt-BR"/>
              <a:t>IOF, Impostos sobre a Importação e Exportação</a:t>
            </a:r>
          </a:p>
          <a:p>
            <a:pPr lvl="2" eaLnBrk="1" hangingPunct="1">
              <a:buFont typeface="Wingdings" panose="05000000000000000000" pitchFamily="2" charset="2"/>
              <a:buChar char="§"/>
            </a:pPr>
            <a:r>
              <a:rPr lang="pt-BR" altLang="pt-BR"/>
              <a:t>Contribuição para o PIS/Pasep, Cofins e IPI incidentes na importação, ITR</a:t>
            </a:r>
          </a:p>
          <a:p>
            <a:pPr lvl="2" eaLnBrk="1" hangingPunct="1">
              <a:buFont typeface="Wingdings" panose="05000000000000000000" pitchFamily="2" charset="2"/>
              <a:buChar char="§"/>
            </a:pPr>
            <a:r>
              <a:rPr lang="pt-BR" altLang="pt-BR"/>
              <a:t>Imposto de Renda, relativo aos rendimentos ou ganhos líquidos auferidos em aplicações de renda fixa ou variável, bem como relativo aos ganhos de capital auferidos na alienação de bens do ativo permanente, ou relativo aos pagamentos ou créditos efetuados pela pessoa jurídica a pessoas físicas</a:t>
            </a:r>
          </a:p>
          <a:p>
            <a:pPr lvl="2" eaLnBrk="1" hangingPunct="1">
              <a:buFont typeface="Wingdings" panose="05000000000000000000" pitchFamily="2" charset="2"/>
              <a:buChar char="§"/>
            </a:pPr>
            <a:r>
              <a:rPr lang="pt-BR" altLang="pt-BR"/>
              <a:t>FGTS e Contribuição previdenciária relativa ao empregado</a:t>
            </a:r>
          </a:p>
        </p:txBody>
      </p:sp>
      <p:sp>
        <p:nvSpPr>
          <p:cNvPr id="3" name="Espaço Reservado para Rodapé 2">
            <a:extLst>
              <a:ext uri="{FF2B5EF4-FFF2-40B4-BE49-F238E27FC236}">
                <a16:creationId xmlns:a16="http://schemas.microsoft.com/office/drawing/2014/main" id="{7F86E243-B6CA-4315-99A8-0CA2A4EC76DF}"/>
              </a:ext>
            </a:extLst>
          </p:cNvPr>
          <p:cNvSpPr>
            <a:spLocks noGrp="1"/>
          </p:cNvSpPr>
          <p:nvPr>
            <p:ph type="ftr" sz="quarter" idx="11"/>
          </p:nvPr>
        </p:nvSpPr>
        <p:spPr/>
        <p:txBody>
          <a:bodyPr/>
          <a:lstStyle/>
          <a:p>
            <a:pPr>
              <a:defRPr/>
            </a:pPr>
            <a:r>
              <a:rPr lang="pt-BR"/>
              <a:t>Amaury josé Rezende </a:t>
            </a:r>
          </a:p>
        </p:txBody>
      </p:sp>
      <p:sp>
        <p:nvSpPr>
          <p:cNvPr id="32773" name="Espaço Reservado para Número de Slide 3">
            <a:extLst>
              <a:ext uri="{FF2B5EF4-FFF2-40B4-BE49-F238E27FC236}">
                <a16:creationId xmlns:a16="http://schemas.microsoft.com/office/drawing/2014/main" id="{03ABD35C-5C6F-47FA-A2F4-91390DA1A03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DBF6A3FC-3EC6-4D53-BEBB-89A10518148F}" type="slidenum">
              <a:rPr lang="pt-BR" altLang="pt-BR" sz="1000">
                <a:solidFill>
                  <a:srgbClr val="FFFFFF"/>
                </a:solidFill>
              </a:rPr>
              <a:pPr/>
              <a:t>48</a:t>
            </a:fld>
            <a:endParaRPr lang="pt-BR" altLang="pt-BR" sz="1000">
              <a:solidFill>
                <a:srgbClr val="FFFFFF"/>
              </a:solidFill>
            </a:endParaRPr>
          </a:p>
        </p:txBody>
      </p:sp>
      <p:sp>
        <p:nvSpPr>
          <p:cNvPr id="32774" name="Retângulo 1">
            <a:extLst>
              <a:ext uri="{FF2B5EF4-FFF2-40B4-BE49-F238E27FC236}">
                <a16:creationId xmlns:a16="http://schemas.microsoft.com/office/drawing/2014/main" id="{E5DE0CD5-1E45-4FB6-85CB-E86D8C636994}"/>
              </a:ext>
            </a:extLst>
          </p:cNvPr>
          <p:cNvSpPr>
            <a:spLocks noChangeArrowheads="1"/>
          </p:cNvSpPr>
          <p:nvPr/>
        </p:nvSpPr>
        <p:spPr bwMode="auto">
          <a:xfrm>
            <a:off x="1055688" y="5516563"/>
            <a:ext cx="108727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marL="0" lvl="2" eaLnBrk="1" hangingPunct="1"/>
            <a:r>
              <a:rPr lang="pt-BR" altLang="pt-BR" sz="1800"/>
              <a:t>A opção pelo SIMEI também não é suficiente para dispensar a obrigatoriedade de reter IRPJ, CSLL, Contribuição para o PIS/Pasep e Cofins, conforme a legislação federal de regência desses tributos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1D2CEC6C-052E-4D35-8CB5-981A50940C99}"/>
              </a:ext>
            </a:extLst>
          </p:cNvPr>
          <p:cNvSpPr>
            <a:spLocks noGrp="1"/>
          </p:cNvSpPr>
          <p:nvPr>
            <p:ph type="title"/>
          </p:nvPr>
        </p:nvSpPr>
        <p:spPr/>
        <p:txBody>
          <a:bodyPr/>
          <a:lstStyle/>
          <a:p>
            <a:pPr eaLnBrk="1" hangingPunct="1">
              <a:defRPr/>
            </a:pPr>
            <a:r>
              <a:rPr lang="pt-BR"/>
              <a:t>Tributos não estão incluídos no SIMEI</a:t>
            </a:r>
            <a:endParaRPr lang="pt-BR" dirty="0"/>
          </a:p>
        </p:txBody>
      </p:sp>
      <p:sp>
        <p:nvSpPr>
          <p:cNvPr id="33795" name="Espaço Reservado para Conteúdo 5">
            <a:extLst>
              <a:ext uri="{FF2B5EF4-FFF2-40B4-BE49-F238E27FC236}">
                <a16:creationId xmlns:a16="http://schemas.microsoft.com/office/drawing/2014/main" id="{26A06F00-ECD0-43D1-9852-45ECACC749EE}"/>
              </a:ext>
            </a:extLst>
          </p:cNvPr>
          <p:cNvSpPr>
            <a:spLocks noGrp="1"/>
          </p:cNvSpPr>
          <p:nvPr>
            <p:ph idx="1"/>
          </p:nvPr>
        </p:nvSpPr>
        <p:spPr/>
        <p:txBody>
          <a:bodyPr>
            <a:normAutofit/>
          </a:bodyPr>
          <a:lstStyle/>
          <a:p>
            <a:pPr marL="200025" lvl="1" indent="0" eaLnBrk="1" hangingPunct="1">
              <a:buFont typeface="Calibri" panose="020F0502020204030204" pitchFamily="34" charset="0"/>
              <a:buNone/>
            </a:pPr>
            <a:r>
              <a:rPr lang="pt-BR" altLang="pt-BR"/>
              <a:t>Semelhante a opção pelo Simples Nacional (ver Pergunta 1.6), a opção pelo SIMEI não exclui a incidência de outros tributos, p.ex.:</a:t>
            </a:r>
          </a:p>
          <a:p>
            <a:pPr lvl="3" indent="-382588" eaLnBrk="1" hangingPunct="1">
              <a:buFont typeface="Wingdings" panose="05000000000000000000" pitchFamily="2" charset="2"/>
              <a:buChar char="§"/>
            </a:pPr>
            <a:r>
              <a:rPr lang="pt-BR" altLang="pt-BR"/>
              <a:t>IOF</a:t>
            </a:r>
          </a:p>
          <a:p>
            <a:pPr lvl="3" indent="-382588" eaLnBrk="1" hangingPunct="1">
              <a:buFont typeface="Wingdings" panose="05000000000000000000" pitchFamily="2" charset="2"/>
              <a:buChar char="§"/>
            </a:pPr>
            <a:r>
              <a:rPr lang="pt-BR" altLang="pt-BR"/>
              <a:t>Impostos sobre a Importação e Exportação</a:t>
            </a:r>
          </a:p>
          <a:p>
            <a:pPr lvl="3" indent="-382588" eaLnBrk="1" hangingPunct="1">
              <a:buFont typeface="Wingdings" panose="05000000000000000000" pitchFamily="2" charset="2"/>
              <a:buChar char="§"/>
            </a:pPr>
            <a:r>
              <a:rPr lang="pt-BR" altLang="pt-BR"/>
              <a:t>Contribuição para o PIS/Pasep, Cofins e IPI incidentes na importação</a:t>
            </a:r>
          </a:p>
          <a:p>
            <a:pPr lvl="3" indent="-382588" eaLnBrk="1" hangingPunct="1">
              <a:buFont typeface="Wingdings" panose="05000000000000000000" pitchFamily="2" charset="2"/>
              <a:buChar char="§"/>
            </a:pPr>
            <a:r>
              <a:rPr lang="pt-BR" altLang="pt-BR"/>
              <a:t>ITR</a:t>
            </a:r>
          </a:p>
          <a:p>
            <a:pPr lvl="3" indent="-382588" eaLnBrk="1" hangingPunct="1">
              <a:buFont typeface="Wingdings" panose="05000000000000000000" pitchFamily="2" charset="2"/>
              <a:buChar char="§"/>
            </a:pPr>
            <a:r>
              <a:rPr lang="pt-BR" altLang="pt-BR"/>
              <a:t>Imposto de Renda, relativo aos rendimentos ou ganhos líquidos auferidos em aplicações de renda fixa ou variável, bem como relativo aos ganhos de capital auferidos na alienação de bens do ativo permanente, ou relativo aos pagamentos ou créditos efetuados pela pessoa jurídica a pessoas físicas</a:t>
            </a:r>
          </a:p>
          <a:p>
            <a:pPr lvl="3" indent="-382588" eaLnBrk="1" hangingPunct="1">
              <a:buFont typeface="Wingdings" panose="05000000000000000000" pitchFamily="2" charset="2"/>
              <a:buChar char="§"/>
            </a:pPr>
            <a:r>
              <a:rPr lang="pt-BR" altLang="pt-BR"/>
              <a:t>FGTS</a:t>
            </a:r>
          </a:p>
          <a:p>
            <a:pPr lvl="3" indent="-382588" eaLnBrk="1" hangingPunct="1">
              <a:buFont typeface="Wingdings" panose="05000000000000000000" pitchFamily="2" charset="2"/>
              <a:buChar char="§"/>
            </a:pPr>
            <a:r>
              <a:rPr lang="pt-BR" altLang="pt-BR"/>
              <a:t>Contribuição previdenciária relativa ao empregado</a:t>
            </a:r>
          </a:p>
          <a:p>
            <a:pPr lvl="3" indent="-382588" eaLnBrk="1" hangingPunct="1">
              <a:buFont typeface="Wingdings" panose="05000000000000000000" pitchFamily="2" charset="2"/>
              <a:buChar char="§"/>
            </a:pPr>
            <a:r>
              <a:rPr lang="pt-BR" altLang="pt-BR"/>
              <a:t>A opção pelo SIMEI também não é suficiente para dispensar a obrigatoriedade de reter IRPJ, CSLL, Contribuição para o PIS/Pasep e Cofins, conforme a legislação federal de regência desses tributos</a:t>
            </a:r>
          </a:p>
        </p:txBody>
      </p:sp>
      <p:sp>
        <p:nvSpPr>
          <p:cNvPr id="3" name="Espaço Reservado para Rodapé 2">
            <a:extLst>
              <a:ext uri="{FF2B5EF4-FFF2-40B4-BE49-F238E27FC236}">
                <a16:creationId xmlns:a16="http://schemas.microsoft.com/office/drawing/2014/main" id="{3909CDB7-5212-41DE-AD54-BBFBD4172DC6}"/>
              </a:ext>
            </a:extLst>
          </p:cNvPr>
          <p:cNvSpPr>
            <a:spLocks noGrp="1"/>
          </p:cNvSpPr>
          <p:nvPr>
            <p:ph type="ftr" sz="quarter" idx="11"/>
          </p:nvPr>
        </p:nvSpPr>
        <p:spPr/>
        <p:txBody>
          <a:bodyPr/>
          <a:lstStyle/>
          <a:p>
            <a:pPr>
              <a:defRPr/>
            </a:pPr>
            <a:r>
              <a:rPr lang="pt-BR"/>
              <a:t>Amaury josé Rezende </a:t>
            </a:r>
          </a:p>
        </p:txBody>
      </p:sp>
      <p:sp>
        <p:nvSpPr>
          <p:cNvPr id="33797" name="Espaço Reservado para Número de Slide 3">
            <a:extLst>
              <a:ext uri="{FF2B5EF4-FFF2-40B4-BE49-F238E27FC236}">
                <a16:creationId xmlns:a16="http://schemas.microsoft.com/office/drawing/2014/main" id="{408C3946-2DB5-4708-B991-7AF90E77C0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088F3516-FCB4-40E3-9A52-818DFCE3839E}" type="slidenum">
              <a:rPr lang="pt-BR" altLang="pt-BR" sz="1000">
                <a:solidFill>
                  <a:srgbClr val="FFFFFF"/>
                </a:solidFill>
              </a:rPr>
              <a:pPr/>
              <a:t>49</a:t>
            </a:fld>
            <a:endParaRPr lang="pt-BR" altLang="pt-BR" sz="10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297" name="Rectangle 76">
            <a:extLst>
              <a:ext uri="{FF2B5EF4-FFF2-40B4-BE49-F238E27FC236}">
                <a16:creationId xmlns:a16="http://schemas.microsoft.com/office/drawing/2014/main" id="{516F6D6D-68C7-4DE7-BCC8-49EDF0B35F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6" name="Rectangle 2">
            <a:extLst>
              <a:ext uri="{FF2B5EF4-FFF2-40B4-BE49-F238E27FC236}">
                <a16:creationId xmlns:a16="http://schemas.microsoft.com/office/drawing/2014/main" id="{7480A3F1-DD78-4E0F-9168-C19521BF0C14}"/>
              </a:ext>
            </a:extLst>
          </p:cNvPr>
          <p:cNvSpPr>
            <a:spLocks noGrp="1" noChangeArrowheads="1"/>
          </p:cNvSpPr>
          <p:nvPr>
            <p:ph type="title"/>
          </p:nvPr>
        </p:nvSpPr>
        <p:spPr>
          <a:xfrm>
            <a:off x="8177212" y="634946"/>
            <a:ext cx="3372529" cy="5055904"/>
          </a:xfrm>
        </p:spPr>
        <p:txBody>
          <a:bodyPr anchor="ctr">
            <a:normAutofit/>
          </a:bodyPr>
          <a:lstStyle/>
          <a:p>
            <a:pPr eaLnBrk="1" fontAlgn="auto" hangingPunct="1">
              <a:spcAft>
                <a:spcPts val="0"/>
              </a:spcAft>
              <a:defRPr/>
            </a:pPr>
            <a:r>
              <a:rPr lang="pt-BR" altLang="pt-BR"/>
              <a:t>ME E EPP</a:t>
            </a:r>
          </a:p>
        </p:txBody>
      </p:sp>
      <p:cxnSp>
        <p:nvCxnSpPr>
          <p:cNvPr id="12298" name="Straight Connector 78">
            <a:extLst>
              <a:ext uri="{FF2B5EF4-FFF2-40B4-BE49-F238E27FC236}">
                <a16:creationId xmlns:a16="http://schemas.microsoft.com/office/drawing/2014/main" id="{ED2ABB72-FC8B-4840-AD94-0699193233C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299" name="Rectangle 80">
            <a:extLst>
              <a:ext uri="{FF2B5EF4-FFF2-40B4-BE49-F238E27FC236}">
                <a16:creationId xmlns:a16="http://schemas.microsoft.com/office/drawing/2014/main" id="{EDB0E252-C782-4F12-9522-B29D4B7D4B7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00" name="Rectangle 82">
            <a:extLst>
              <a:ext uri="{FF2B5EF4-FFF2-40B4-BE49-F238E27FC236}">
                <a16:creationId xmlns:a16="http://schemas.microsoft.com/office/drawing/2014/main" id="{83A9B9E4-D842-4215-A86C-FA3FE90EFD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ço Reservado para Rodapé 1">
            <a:extLst>
              <a:ext uri="{FF2B5EF4-FFF2-40B4-BE49-F238E27FC236}">
                <a16:creationId xmlns:a16="http://schemas.microsoft.com/office/drawing/2014/main" id="{4C09CDCE-EB4B-4BE6-9874-3BA583DB3C7A}"/>
              </a:ext>
            </a:extLst>
          </p:cNvPr>
          <p:cNvSpPr>
            <a:spLocks noGrp="1"/>
          </p:cNvSpPr>
          <p:nvPr>
            <p:ph type="ftr" sz="quarter" idx="11"/>
          </p:nvPr>
        </p:nvSpPr>
        <p:spPr>
          <a:xfrm>
            <a:off x="3686185" y="6459785"/>
            <a:ext cx="4822804" cy="365125"/>
          </a:xfrm>
        </p:spPr>
        <p:txBody>
          <a:bodyPr>
            <a:normAutofit/>
          </a:bodyPr>
          <a:lstStyle/>
          <a:p>
            <a:pPr>
              <a:spcAft>
                <a:spcPts val="600"/>
              </a:spcAft>
              <a:defRPr/>
            </a:pPr>
            <a:r>
              <a:rPr lang="pt-BR"/>
              <a:t>Amaury josé Rezende </a:t>
            </a:r>
          </a:p>
        </p:txBody>
      </p:sp>
      <p:sp>
        <p:nvSpPr>
          <p:cNvPr id="12293" name="Espaço Reservado para Número de Slide 2">
            <a:extLst>
              <a:ext uri="{FF2B5EF4-FFF2-40B4-BE49-F238E27FC236}">
                <a16:creationId xmlns:a16="http://schemas.microsoft.com/office/drawing/2014/main" id="{2DB22581-AC4C-4333-B40A-7462B09C5681}"/>
              </a:ext>
            </a:extLst>
          </p:cNvPr>
          <p:cNvSpPr>
            <a:spLocks noGrp="1"/>
          </p:cNvSpPr>
          <p:nvPr>
            <p:ph type="sldNum" sz="quarter" idx="12"/>
          </p:nvPr>
        </p:nvSpPr>
        <p:spPr bwMode="auto">
          <a:xfrm>
            <a:off x="9900458" y="6459785"/>
            <a:ext cx="13120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spcAft>
                <a:spcPts val="600"/>
              </a:spcAft>
            </a:pPr>
            <a:fld id="{61C16A3D-DCAC-42D9-8D0F-273E8D3D4FE8}" type="slidenum">
              <a:rPr lang="pt-BR" altLang="pt-BR" sz="1900"/>
              <a:pPr>
                <a:lnSpc>
                  <a:spcPct val="90000"/>
                </a:lnSpc>
                <a:spcAft>
                  <a:spcPts val="600"/>
                </a:spcAft>
              </a:pPr>
              <a:t>5</a:t>
            </a:fld>
            <a:endParaRPr lang="pt-BR" altLang="pt-BR" sz="1900"/>
          </a:p>
        </p:txBody>
      </p:sp>
      <p:graphicFrame>
        <p:nvGraphicFramePr>
          <p:cNvPr id="12301" name="Rectangle 3">
            <a:extLst>
              <a:ext uri="{FF2B5EF4-FFF2-40B4-BE49-F238E27FC236}">
                <a16:creationId xmlns:a16="http://schemas.microsoft.com/office/drawing/2014/main" id="{92853477-8A05-4255-8BE9-8EC8C58CEF42}"/>
              </a:ext>
            </a:extLst>
          </p:cNvPr>
          <p:cNvGraphicFramePr>
            <a:graphicFrameLocks noGrp="1"/>
          </p:cNvGraphicFramePr>
          <p:nvPr>
            <p:ph idx="1"/>
            <p:extLst>
              <p:ext uri="{D42A27DB-BD31-4B8C-83A1-F6EECF244321}">
                <p14:modId xmlns:p14="http://schemas.microsoft.com/office/powerpoint/2010/main" val="1318903326"/>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D33C9F7-AEBF-4F88-99C3-310EED4FEC8C}"/>
              </a:ext>
            </a:extLst>
          </p:cNvPr>
          <p:cNvSpPr>
            <a:spLocks noGrp="1" noChangeArrowheads="1"/>
          </p:cNvSpPr>
          <p:nvPr>
            <p:ph type="title"/>
          </p:nvPr>
        </p:nvSpPr>
        <p:spPr/>
        <p:txBody>
          <a:bodyPr/>
          <a:lstStyle/>
          <a:p>
            <a:pPr eaLnBrk="1" fontAlgn="auto" hangingPunct="1">
              <a:spcAft>
                <a:spcPts val="0"/>
              </a:spcAft>
              <a:defRPr/>
            </a:pPr>
            <a:r>
              <a:rPr lang="pt-BR" altLang="pt-BR">
                <a:solidFill>
                  <a:schemeClr val="tx1">
                    <a:lumMod val="75000"/>
                    <a:lumOff val="25000"/>
                  </a:schemeClr>
                </a:solidFill>
              </a:rPr>
              <a:t>DISTRIBUIÇÃO DE LUCROS</a:t>
            </a:r>
          </a:p>
        </p:txBody>
      </p:sp>
      <p:sp>
        <p:nvSpPr>
          <p:cNvPr id="34819" name="Rectangle 3">
            <a:extLst>
              <a:ext uri="{FF2B5EF4-FFF2-40B4-BE49-F238E27FC236}">
                <a16:creationId xmlns:a16="http://schemas.microsoft.com/office/drawing/2014/main" id="{A1175380-642C-42BF-8C13-C396DB397BAD}"/>
              </a:ext>
            </a:extLst>
          </p:cNvPr>
          <p:cNvSpPr>
            <a:spLocks noGrp="1" noChangeArrowheads="1"/>
          </p:cNvSpPr>
          <p:nvPr>
            <p:ph idx="1"/>
          </p:nvPr>
        </p:nvSpPr>
        <p:spPr/>
        <p:txBody>
          <a:bodyPr/>
          <a:lstStyle/>
          <a:p>
            <a:pPr eaLnBrk="1" hangingPunct="1"/>
            <a:r>
              <a:rPr lang="pt-BR" altLang="pt-BR" sz="2400"/>
              <a:t>É isenta de IR</a:t>
            </a:r>
          </a:p>
          <a:p>
            <a:pPr lvl="1" eaLnBrk="1" hangingPunct="1"/>
            <a:r>
              <a:rPr lang="pt-BR" altLang="pt-BR" sz="2000"/>
              <a:t>Dentro dos percentuais do lucro presumido</a:t>
            </a:r>
          </a:p>
          <a:p>
            <a:pPr lvl="1" eaLnBrk="1" hangingPunct="1"/>
            <a:r>
              <a:rPr lang="pt-BR" altLang="pt-BR" sz="2000"/>
              <a:t>De acordo com escrituração contábil, se lucro for superior</a:t>
            </a:r>
          </a:p>
          <a:p>
            <a:pPr eaLnBrk="1" hangingPunct="1"/>
            <a:endParaRPr lang="pt-BR" altLang="pt-BR" sz="2400"/>
          </a:p>
          <a:p>
            <a:pPr eaLnBrk="1" hangingPunct="1"/>
            <a:endParaRPr lang="pt-BR" altLang="pt-BR" sz="2400"/>
          </a:p>
          <a:p>
            <a:pPr eaLnBrk="1" hangingPunct="1"/>
            <a:r>
              <a:rPr lang="pt-BR" altLang="pt-BR" sz="2400"/>
              <a:t>Obs.: não são isentos pró-labore, aluguéis ou serviços prestados</a:t>
            </a:r>
          </a:p>
          <a:p>
            <a:pPr eaLnBrk="1" hangingPunct="1"/>
            <a:endParaRPr lang="pt-BR" altLang="pt-BR" sz="2400"/>
          </a:p>
        </p:txBody>
      </p:sp>
      <p:sp>
        <p:nvSpPr>
          <p:cNvPr id="2" name="Espaço Reservado para Rodapé 1">
            <a:extLst>
              <a:ext uri="{FF2B5EF4-FFF2-40B4-BE49-F238E27FC236}">
                <a16:creationId xmlns:a16="http://schemas.microsoft.com/office/drawing/2014/main" id="{0103E40E-0900-4B92-A9E3-FFEC1C4EE941}"/>
              </a:ext>
            </a:extLst>
          </p:cNvPr>
          <p:cNvSpPr>
            <a:spLocks noGrp="1"/>
          </p:cNvSpPr>
          <p:nvPr>
            <p:ph type="ftr" sz="quarter" idx="11"/>
          </p:nvPr>
        </p:nvSpPr>
        <p:spPr/>
        <p:txBody>
          <a:bodyPr/>
          <a:lstStyle/>
          <a:p>
            <a:pPr>
              <a:defRPr/>
            </a:pPr>
            <a:r>
              <a:rPr lang="pt-BR"/>
              <a:t>Amaury josé Rezende </a:t>
            </a:r>
          </a:p>
        </p:txBody>
      </p:sp>
      <p:sp>
        <p:nvSpPr>
          <p:cNvPr id="34821" name="Espaço Reservado para Número de Slide 2">
            <a:extLst>
              <a:ext uri="{FF2B5EF4-FFF2-40B4-BE49-F238E27FC236}">
                <a16:creationId xmlns:a16="http://schemas.microsoft.com/office/drawing/2014/main" id="{F479F929-4362-4712-B330-6C493C8A2CC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B4A57955-1735-412B-82D0-BB9626A56583}" type="slidenum">
              <a:rPr lang="pt-BR" altLang="pt-BR" sz="1000">
                <a:solidFill>
                  <a:srgbClr val="FFFFFF"/>
                </a:solidFill>
              </a:rPr>
              <a:pPr/>
              <a:t>50</a:t>
            </a:fld>
            <a:endParaRPr lang="pt-BR" altLang="pt-BR" sz="1000">
              <a:solidFill>
                <a:srgbClr val="FFFFF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5119909-8DFD-446E-93A6-D79573FCEDE0}"/>
              </a:ext>
            </a:extLst>
          </p:cNvPr>
          <p:cNvSpPr>
            <a:spLocks noGrp="1" noChangeArrowheads="1"/>
          </p:cNvSpPr>
          <p:nvPr>
            <p:ph type="title"/>
          </p:nvPr>
        </p:nvSpPr>
        <p:spPr/>
        <p:txBody>
          <a:bodyPr/>
          <a:lstStyle/>
          <a:p>
            <a:pPr>
              <a:defRPr/>
            </a:pPr>
            <a:r>
              <a:rPr lang="pt-BR" altLang="pt-BR"/>
              <a:t>OBRIGAÇÕES</a:t>
            </a:r>
            <a:endParaRPr lang="pt-BR" altLang="pt-BR" dirty="0"/>
          </a:p>
        </p:txBody>
      </p:sp>
      <p:sp>
        <p:nvSpPr>
          <p:cNvPr id="48131" name="Rectangle 3">
            <a:extLst>
              <a:ext uri="{FF2B5EF4-FFF2-40B4-BE49-F238E27FC236}">
                <a16:creationId xmlns:a16="http://schemas.microsoft.com/office/drawing/2014/main" id="{EC58AB5D-CB5C-4653-9094-1DFDC2FBCB3B}"/>
              </a:ext>
            </a:extLst>
          </p:cNvPr>
          <p:cNvSpPr>
            <a:spLocks noGrp="1" noChangeArrowheads="1"/>
          </p:cNvSpPr>
          <p:nvPr>
            <p:ph sz="half" idx="1"/>
          </p:nvPr>
        </p:nvSpPr>
        <p:spPr/>
        <p:txBody>
          <a:bodyPr>
            <a:normAutofit/>
          </a:bodyPr>
          <a:lstStyle/>
          <a:p>
            <a:pPr marL="354013" indent="-354013">
              <a:buFont typeface="Wingdings" panose="05000000000000000000" pitchFamily="2" charset="2"/>
              <a:buChar char="§"/>
              <a:defRPr/>
            </a:pPr>
            <a:r>
              <a:rPr lang="en-US" dirty="0" err="1"/>
              <a:t>Obtenção</a:t>
            </a:r>
            <a:r>
              <a:rPr lang="en-US" dirty="0"/>
              <a:t> de </a:t>
            </a:r>
            <a:r>
              <a:rPr lang="en-US" dirty="0" err="1"/>
              <a:t>Alvará</a:t>
            </a:r>
            <a:r>
              <a:rPr lang="en-US" dirty="0"/>
              <a:t>.</a:t>
            </a:r>
          </a:p>
          <a:p>
            <a:pPr marL="538163" lvl="2" indent="-354013">
              <a:buFont typeface="Wingdings" panose="05000000000000000000" pitchFamily="2" charset="2"/>
              <a:buChar char="§"/>
              <a:defRPr/>
            </a:pPr>
            <a:r>
              <a:rPr lang="en-US" dirty="0" err="1"/>
              <a:t>Provisório</a:t>
            </a:r>
            <a:r>
              <a:rPr lang="en-US" dirty="0"/>
              <a:t> de 180 </a:t>
            </a:r>
            <a:r>
              <a:rPr lang="en-US" dirty="0" err="1"/>
              <a:t>dias</a:t>
            </a:r>
            <a:r>
              <a:rPr lang="en-US" dirty="0"/>
              <a:t>, </a:t>
            </a:r>
            <a:r>
              <a:rPr lang="en-US" dirty="0" err="1"/>
              <a:t>depois</a:t>
            </a:r>
            <a:r>
              <a:rPr lang="en-US" dirty="0"/>
              <a:t> </a:t>
            </a:r>
            <a:r>
              <a:rPr lang="en-US" dirty="0" err="1"/>
              <a:t>anual</a:t>
            </a:r>
            <a:r>
              <a:rPr lang="en-US" dirty="0"/>
              <a:t>.</a:t>
            </a:r>
          </a:p>
          <a:p>
            <a:pPr marL="354013" indent="-354013">
              <a:buFont typeface="Wingdings" panose="05000000000000000000" pitchFamily="2" charset="2"/>
              <a:buChar char="§"/>
              <a:defRPr/>
            </a:pPr>
            <a:r>
              <a:rPr lang="en-US" dirty="0" err="1"/>
              <a:t>Relatório</a:t>
            </a:r>
            <a:r>
              <a:rPr lang="en-US" dirty="0"/>
              <a:t> Mensal das </a:t>
            </a:r>
            <a:r>
              <a:rPr lang="en-US" dirty="0" err="1"/>
              <a:t>Receitas</a:t>
            </a:r>
            <a:r>
              <a:rPr lang="en-US" dirty="0"/>
              <a:t> </a:t>
            </a:r>
            <a:r>
              <a:rPr lang="en-US" dirty="0" err="1"/>
              <a:t>Brutas</a:t>
            </a:r>
            <a:r>
              <a:rPr lang="en-US" dirty="0"/>
              <a:t>.</a:t>
            </a:r>
          </a:p>
          <a:p>
            <a:pPr marL="646113" lvl="1" indent="-354013">
              <a:buFont typeface="Wingdings" panose="05000000000000000000" pitchFamily="2" charset="2"/>
              <a:buChar char="§"/>
              <a:defRPr/>
            </a:pPr>
            <a:r>
              <a:rPr lang="en-US" dirty="0" err="1"/>
              <a:t>Todo</a:t>
            </a:r>
            <a:r>
              <a:rPr lang="en-US" dirty="0"/>
              <a:t> </a:t>
            </a:r>
            <a:r>
              <a:rPr lang="en-US" dirty="0" err="1"/>
              <a:t>mês</a:t>
            </a:r>
            <a:r>
              <a:rPr lang="en-US" dirty="0"/>
              <a:t> </a:t>
            </a:r>
            <a:r>
              <a:rPr lang="en-US" dirty="0" err="1"/>
              <a:t>até</a:t>
            </a:r>
            <a:r>
              <a:rPr lang="en-US" dirty="0"/>
              <a:t> o </a:t>
            </a:r>
            <a:r>
              <a:rPr lang="en-US" dirty="0" err="1"/>
              <a:t>dia</a:t>
            </a:r>
            <a:r>
              <a:rPr lang="en-US" dirty="0"/>
              <a:t> 20 </a:t>
            </a:r>
            <a:r>
              <a:rPr lang="en-US" dirty="0" err="1"/>
              <a:t>preencher</a:t>
            </a:r>
            <a:r>
              <a:rPr lang="en-US" dirty="0"/>
              <a:t> o </a:t>
            </a:r>
            <a:r>
              <a:rPr lang="en-US" dirty="0" err="1"/>
              <a:t>relatório</a:t>
            </a:r>
            <a:r>
              <a:rPr lang="en-US" dirty="0"/>
              <a:t> mensal e </a:t>
            </a:r>
            <a:r>
              <a:rPr lang="en-US" dirty="0" err="1"/>
              <a:t>anexar</a:t>
            </a:r>
            <a:r>
              <a:rPr lang="en-US" dirty="0"/>
              <a:t> as </a:t>
            </a:r>
            <a:r>
              <a:rPr lang="en-US" dirty="0" err="1"/>
              <a:t>notas</a:t>
            </a:r>
            <a:r>
              <a:rPr lang="en-US" dirty="0"/>
              <a:t> </a:t>
            </a:r>
            <a:r>
              <a:rPr lang="en-US" dirty="0" err="1"/>
              <a:t>fiscais</a:t>
            </a:r>
            <a:r>
              <a:rPr lang="en-US" dirty="0"/>
              <a:t> dos </a:t>
            </a:r>
            <a:r>
              <a:rPr lang="en-US" dirty="0" err="1"/>
              <a:t>gastos</a:t>
            </a:r>
            <a:r>
              <a:rPr lang="en-US" dirty="0"/>
              <a:t>.</a:t>
            </a:r>
          </a:p>
          <a:p>
            <a:pPr marL="354013" indent="-354013">
              <a:buFont typeface="Wingdings" panose="05000000000000000000" pitchFamily="2" charset="2"/>
              <a:buChar char="§"/>
              <a:defRPr/>
            </a:pPr>
            <a:r>
              <a:rPr lang="en-US" dirty="0" err="1"/>
              <a:t>Declaração</a:t>
            </a:r>
            <a:r>
              <a:rPr lang="en-US" dirty="0"/>
              <a:t> </a:t>
            </a:r>
            <a:r>
              <a:rPr lang="en-US" dirty="0" err="1"/>
              <a:t>Anual</a:t>
            </a:r>
            <a:r>
              <a:rPr lang="en-US" dirty="0"/>
              <a:t> </a:t>
            </a:r>
            <a:r>
              <a:rPr lang="en-US" dirty="0" err="1"/>
              <a:t>Simplificada</a:t>
            </a:r>
            <a:r>
              <a:rPr lang="en-US" dirty="0"/>
              <a:t>.</a:t>
            </a:r>
          </a:p>
          <a:p>
            <a:pPr marL="646113" lvl="1" indent="-354013">
              <a:buFont typeface="Wingdings" panose="05000000000000000000" pitchFamily="2" charset="2"/>
              <a:buChar char="§"/>
              <a:defRPr/>
            </a:pPr>
            <a:r>
              <a:rPr lang="en-US" dirty="0" err="1"/>
              <a:t>Deve</a:t>
            </a:r>
            <a:r>
              <a:rPr lang="en-US" dirty="0"/>
              <a:t> </a:t>
            </a:r>
            <a:r>
              <a:rPr lang="en-US" dirty="0" err="1"/>
              <a:t>declarar</a:t>
            </a:r>
            <a:r>
              <a:rPr lang="en-US" dirty="0"/>
              <a:t> o </a:t>
            </a:r>
            <a:r>
              <a:rPr lang="en-US" dirty="0" err="1"/>
              <a:t>faturamento</a:t>
            </a:r>
            <a:r>
              <a:rPr lang="en-US" dirty="0"/>
              <a:t> </a:t>
            </a:r>
            <a:r>
              <a:rPr lang="en-US" dirty="0" err="1"/>
              <a:t>anual</a:t>
            </a:r>
            <a:r>
              <a:rPr lang="en-US" dirty="0"/>
              <a:t> do </a:t>
            </a:r>
            <a:r>
              <a:rPr lang="en-US" dirty="0" err="1"/>
              <a:t>ano</a:t>
            </a:r>
            <a:r>
              <a:rPr lang="en-US" dirty="0"/>
              <a:t> anterior </a:t>
            </a:r>
            <a:r>
              <a:rPr lang="en-US" dirty="0" err="1"/>
              <a:t>pelo</a:t>
            </a:r>
            <a:r>
              <a:rPr lang="en-US" dirty="0"/>
              <a:t> portal do Simples Nacional </a:t>
            </a:r>
            <a:r>
              <a:rPr lang="en-US" dirty="0" err="1"/>
              <a:t>até</a:t>
            </a:r>
            <a:r>
              <a:rPr lang="en-US" dirty="0"/>
              <a:t> as 23:59h do 31 de </a:t>
            </a:r>
            <a:r>
              <a:rPr lang="en-US" dirty="0" err="1"/>
              <a:t>maio</a:t>
            </a:r>
            <a:r>
              <a:rPr lang="en-US" dirty="0"/>
              <a:t> de </a:t>
            </a:r>
            <a:r>
              <a:rPr lang="en-US" dirty="0" err="1"/>
              <a:t>cada</a:t>
            </a:r>
            <a:r>
              <a:rPr lang="en-US" dirty="0"/>
              <a:t> </a:t>
            </a:r>
            <a:r>
              <a:rPr lang="en-US" dirty="0" err="1"/>
              <a:t>ano</a:t>
            </a:r>
            <a:r>
              <a:rPr lang="en-US" dirty="0"/>
              <a:t>. </a:t>
            </a:r>
          </a:p>
          <a:p>
            <a:pPr>
              <a:defRPr/>
            </a:pPr>
            <a:endParaRPr lang="pt-BR" altLang="pt-BR" dirty="0"/>
          </a:p>
          <a:p>
            <a:pPr>
              <a:defRPr/>
            </a:pPr>
            <a:endParaRPr lang="pt-BR" altLang="pt-BR" dirty="0"/>
          </a:p>
        </p:txBody>
      </p:sp>
      <p:sp>
        <p:nvSpPr>
          <p:cNvPr id="8" name="Espaço Reservado para Conteúdo 7">
            <a:extLst>
              <a:ext uri="{FF2B5EF4-FFF2-40B4-BE49-F238E27FC236}">
                <a16:creationId xmlns:a16="http://schemas.microsoft.com/office/drawing/2014/main" id="{D8BD89B1-FB89-480B-BA90-F16CD8A2FD74}"/>
              </a:ext>
            </a:extLst>
          </p:cNvPr>
          <p:cNvSpPr>
            <a:spLocks noGrp="1"/>
          </p:cNvSpPr>
          <p:nvPr>
            <p:ph sz="half" idx="2"/>
          </p:nvPr>
        </p:nvSpPr>
        <p:spPr/>
        <p:txBody>
          <a:bodyPr>
            <a:normAutofit/>
          </a:bodyPr>
          <a:lstStyle/>
          <a:p>
            <a:pPr indent="-354013">
              <a:buFont typeface="Wingdings" panose="05000000000000000000" pitchFamily="2" charset="2"/>
              <a:buChar char="§"/>
              <a:defRPr/>
            </a:pPr>
            <a:r>
              <a:rPr lang="pt-BR" dirty="0"/>
              <a:t>Custos</a:t>
            </a:r>
            <a:r>
              <a:rPr lang="en-US" dirty="0"/>
              <a:t> da </a:t>
            </a:r>
            <a:r>
              <a:rPr lang="en-US" dirty="0" err="1"/>
              <a:t>contratação</a:t>
            </a:r>
            <a:r>
              <a:rPr lang="en-US" dirty="0"/>
              <a:t> do </a:t>
            </a:r>
            <a:r>
              <a:rPr lang="en-US" dirty="0" err="1"/>
              <a:t>funcionário</a:t>
            </a:r>
            <a:r>
              <a:rPr lang="en-US" dirty="0"/>
              <a:t>.</a:t>
            </a:r>
          </a:p>
          <a:p>
            <a:pPr lvl="2" indent="-354013">
              <a:buFont typeface="Wingdings" panose="05000000000000000000" pitchFamily="2" charset="2"/>
              <a:buChar char="§"/>
              <a:defRPr/>
            </a:pPr>
            <a:r>
              <a:rPr lang="en-US" dirty="0"/>
              <a:t>Um </a:t>
            </a:r>
            <a:r>
              <a:rPr lang="en-US" dirty="0" err="1"/>
              <a:t>funcionário</a:t>
            </a:r>
            <a:r>
              <a:rPr lang="en-US" dirty="0"/>
              <a:t> com um </a:t>
            </a:r>
            <a:r>
              <a:rPr lang="en-US" dirty="0" err="1"/>
              <a:t>salário</a:t>
            </a:r>
            <a:r>
              <a:rPr lang="en-US" dirty="0"/>
              <a:t> </a:t>
            </a:r>
            <a:r>
              <a:rPr lang="en-US" dirty="0" err="1"/>
              <a:t>mínimo</a:t>
            </a:r>
            <a:r>
              <a:rPr lang="en-US" dirty="0"/>
              <a:t> </a:t>
            </a:r>
            <a:r>
              <a:rPr lang="en-US" dirty="0" err="1"/>
              <a:t>ou</a:t>
            </a:r>
            <a:r>
              <a:rPr lang="en-US" dirty="0"/>
              <a:t> o </a:t>
            </a:r>
            <a:r>
              <a:rPr lang="en-US" dirty="0" err="1"/>
              <a:t>piso</a:t>
            </a:r>
            <a:r>
              <a:rPr lang="en-US" dirty="0"/>
              <a:t> da </a:t>
            </a:r>
            <a:r>
              <a:rPr lang="en-US" dirty="0" err="1"/>
              <a:t>categoria</a:t>
            </a:r>
            <a:r>
              <a:rPr lang="en-US" dirty="0"/>
              <a:t>.</a:t>
            </a:r>
          </a:p>
          <a:p>
            <a:pPr indent="-354013">
              <a:buFont typeface="Wingdings" panose="05000000000000000000" pitchFamily="2" charset="2"/>
              <a:buChar char="§"/>
              <a:defRPr/>
            </a:pPr>
            <a:r>
              <a:rPr lang="en-US" dirty="0" err="1"/>
              <a:t>Recolhimento</a:t>
            </a:r>
            <a:r>
              <a:rPr lang="en-US" dirty="0"/>
              <a:t> mensal do </a:t>
            </a:r>
            <a:r>
              <a:rPr lang="en-US" dirty="0" err="1"/>
              <a:t>tributo</a:t>
            </a:r>
            <a:r>
              <a:rPr lang="en-US" dirty="0"/>
              <a:t> </a:t>
            </a:r>
            <a:r>
              <a:rPr lang="en-US" dirty="0" err="1"/>
              <a:t>unificado</a:t>
            </a:r>
            <a:r>
              <a:rPr lang="en-US" dirty="0"/>
              <a:t>.</a:t>
            </a:r>
          </a:p>
          <a:p>
            <a:pPr lvl="2" indent="-354013">
              <a:buFont typeface="Wingdings" panose="05000000000000000000" pitchFamily="2" charset="2"/>
              <a:buChar char="§"/>
              <a:defRPr/>
            </a:pPr>
            <a:r>
              <a:rPr lang="en-US" dirty="0" err="1"/>
              <a:t>Por</a:t>
            </a:r>
            <a:r>
              <a:rPr lang="en-US" dirty="0"/>
              <a:t> </a:t>
            </a:r>
            <a:r>
              <a:rPr lang="en-US" dirty="0" err="1"/>
              <a:t>meio</a:t>
            </a:r>
            <a:r>
              <a:rPr lang="en-US" dirty="0"/>
              <a:t> do DAS </a:t>
            </a:r>
            <a:r>
              <a:rPr lang="en-US" dirty="0" err="1"/>
              <a:t>faz</a:t>
            </a:r>
            <a:r>
              <a:rPr lang="en-US" dirty="0"/>
              <a:t> o </a:t>
            </a:r>
            <a:r>
              <a:rPr lang="en-US" dirty="0" err="1"/>
              <a:t>recolhimento</a:t>
            </a:r>
            <a:r>
              <a:rPr lang="en-US" dirty="0"/>
              <a:t> mensal de R$44,00 para o INSS </a:t>
            </a:r>
            <a:r>
              <a:rPr lang="en-US" dirty="0" err="1"/>
              <a:t>mais</a:t>
            </a:r>
            <a:r>
              <a:rPr lang="en-US" dirty="0"/>
              <a:t> R$1,00 para as </a:t>
            </a:r>
            <a:r>
              <a:rPr lang="en-US" dirty="0" err="1"/>
              <a:t>atividades</a:t>
            </a:r>
            <a:r>
              <a:rPr lang="en-US" dirty="0"/>
              <a:t> de </a:t>
            </a:r>
            <a:r>
              <a:rPr lang="en-US" dirty="0" err="1"/>
              <a:t>comércio</a:t>
            </a:r>
            <a:r>
              <a:rPr lang="en-US" dirty="0"/>
              <a:t> e R$5,00 para </a:t>
            </a:r>
            <a:r>
              <a:rPr lang="en-US" dirty="0" err="1"/>
              <a:t>para</a:t>
            </a:r>
            <a:r>
              <a:rPr lang="en-US" dirty="0"/>
              <a:t> as </a:t>
            </a:r>
            <a:r>
              <a:rPr lang="en-US" dirty="0" err="1"/>
              <a:t>atividades</a:t>
            </a:r>
            <a:r>
              <a:rPr lang="en-US" dirty="0"/>
              <a:t> de </a:t>
            </a:r>
            <a:r>
              <a:rPr lang="en-US" dirty="0" err="1"/>
              <a:t>serviços</a:t>
            </a:r>
            <a:r>
              <a:rPr lang="en-US" dirty="0"/>
              <a:t>.</a:t>
            </a:r>
            <a:endParaRPr lang="pt-BR" dirty="0"/>
          </a:p>
          <a:p>
            <a:pPr>
              <a:defRPr/>
            </a:pPr>
            <a:endParaRPr lang="pt-BR" dirty="0"/>
          </a:p>
        </p:txBody>
      </p:sp>
      <p:sp>
        <p:nvSpPr>
          <p:cNvPr id="2" name="Espaço Reservado para Rodapé 1">
            <a:extLst>
              <a:ext uri="{FF2B5EF4-FFF2-40B4-BE49-F238E27FC236}">
                <a16:creationId xmlns:a16="http://schemas.microsoft.com/office/drawing/2014/main" id="{FD096161-2CE0-498C-838F-7C053C6AE983}"/>
              </a:ext>
            </a:extLst>
          </p:cNvPr>
          <p:cNvSpPr>
            <a:spLocks noGrp="1"/>
          </p:cNvSpPr>
          <p:nvPr>
            <p:ph type="ftr" sz="quarter" idx="11"/>
          </p:nvPr>
        </p:nvSpPr>
        <p:spPr/>
        <p:txBody>
          <a:bodyPr/>
          <a:lstStyle/>
          <a:p>
            <a:pPr>
              <a:defRPr/>
            </a:pPr>
            <a:r>
              <a:rPr lang="pt-BR"/>
              <a:t>Amaury josé Rezende </a:t>
            </a:r>
          </a:p>
        </p:txBody>
      </p:sp>
      <p:sp>
        <p:nvSpPr>
          <p:cNvPr id="35846" name="Espaço Reservado para Número de Slide 2">
            <a:extLst>
              <a:ext uri="{FF2B5EF4-FFF2-40B4-BE49-F238E27FC236}">
                <a16:creationId xmlns:a16="http://schemas.microsoft.com/office/drawing/2014/main" id="{FC16DFBD-8F84-42EB-9F94-EDB69CC584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BF8674F-104C-4BF6-8327-58D7BF1EFAAD}" type="slidenum">
              <a:rPr lang="pt-BR" altLang="pt-BR"/>
              <a:pPr/>
              <a:t>51</a:t>
            </a:fld>
            <a:endParaRPr lang="pt-BR" altLang="pt-B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7EEF07-6E30-41BD-8249-A960DF3CAAFE}"/>
              </a:ext>
            </a:extLst>
          </p:cNvPr>
          <p:cNvSpPr>
            <a:spLocks noGrp="1"/>
          </p:cNvSpPr>
          <p:nvPr>
            <p:ph type="title"/>
          </p:nvPr>
        </p:nvSpPr>
        <p:spPr>
          <a:xfrm>
            <a:off x="1096963" y="287338"/>
            <a:ext cx="10058400" cy="838200"/>
          </a:xfrm>
        </p:spPr>
        <p:txBody>
          <a:bodyPr/>
          <a:lstStyle/>
          <a:p>
            <a:pPr>
              <a:defRPr/>
            </a:pPr>
            <a:r>
              <a:rPr lang="en-US" dirty="0" err="1"/>
              <a:t>Declaração</a:t>
            </a:r>
            <a:r>
              <a:rPr lang="en-US" dirty="0"/>
              <a:t> </a:t>
            </a:r>
            <a:r>
              <a:rPr lang="en-US" dirty="0" err="1"/>
              <a:t>Anual</a:t>
            </a:r>
            <a:endParaRPr lang="pt-BR" dirty="0"/>
          </a:p>
        </p:txBody>
      </p:sp>
      <p:pic>
        <p:nvPicPr>
          <p:cNvPr id="36867" name="Espaço Reservado para Conteúdo 3">
            <a:extLst>
              <a:ext uri="{FF2B5EF4-FFF2-40B4-BE49-F238E27FC236}">
                <a16:creationId xmlns:a16="http://schemas.microsoft.com/office/drawing/2014/main" id="{74D1FBC9-C879-4EA4-840C-8201AA05BD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58738" y="2414386"/>
            <a:ext cx="5734850" cy="2886478"/>
          </a:xfrm>
        </p:spPr>
      </p:pic>
      <p:cxnSp>
        <p:nvCxnSpPr>
          <p:cNvPr id="6" name="Conector reto 5">
            <a:extLst>
              <a:ext uri="{FF2B5EF4-FFF2-40B4-BE49-F238E27FC236}">
                <a16:creationId xmlns:a16="http://schemas.microsoft.com/office/drawing/2014/main" id="{1607F854-98EE-4464-B9DB-410B33D21AE7}"/>
              </a:ext>
            </a:extLst>
          </p:cNvPr>
          <p:cNvCxnSpPr/>
          <p:nvPr/>
        </p:nvCxnSpPr>
        <p:spPr>
          <a:xfrm>
            <a:off x="2193925" y="2181225"/>
            <a:ext cx="7977188" cy="127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FBBDE1-50D7-4208-A63C-7CCD6E5D2958}"/>
              </a:ext>
            </a:extLst>
          </p:cNvPr>
          <p:cNvSpPr>
            <a:spLocks noGrp="1"/>
          </p:cNvSpPr>
          <p:nvPr>
            <p:ph type="title"/>
          </p:nvPr>
        </p:nvSpPr>
        <p:spPr/>
        <p:txBody>
          <a:bodyPr/>
          <a:lstStyle/>
          <a:p>
            <a:pPr>
              <a:defRPr/>
            </a:pPr>
            <a:endParaRPr lang="pt-BR"/>
          </a:p>
        </p:txBody>
      </p:sp>
      <p:pic>
        <p:nvPicPr>
          <p:cNvPr id="37891" name="Espaço Reservado para Conteúdo 6">
            <a:extLst>
              <a:ext uri="{FF2B5EF4-FFF2-40B4-BE49-F238E27FC236}">
                <a16:creationId xmlns:a16="http://schemas.microsoft.com/office/drawing/2014/main" id="{195E1B6D-D960-49E4-9E92-0908EBCC86C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25538" y="466725"/>
            <a:ext cx="9940925" cy="2867025"/>
          </a:xfrm>
        </p:spPr>
      </p:pic>
      <p:pic>
        <p:nvPicPr>
          <p:cNvPr id="37892" name="Imagem 7">
            <a:extLst>
              <a:ext uri="{FF2B5EF4-FFF2-40B4-BE49-F238E27FC236}">
                <a16:creationId xmlns:a16="http://schemas.microsoft.com/office/drawing/2014/main" id="{40305D6D-6D20-4219-A399-0972A80EEC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1513" y="3435350"/>
            <a:ext cx="7920037"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6" name="Rectangle 215">
            <a:extLst>
              <a:ext uri="{FF2B5EF4-FFF2-40B4-BE49-F238E27FC236}">
                <a16:creationId xmlns:a16="http://schemas.microsoft.com/office/drawing/2014/main" id="{038B8727-D318-4B70-B353-C390602FF3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18" name="Rectangle 217">
            <a:extLst>
              <a:ext uri="{FF2B5EF4-FFF2-40B4-BE49-F238E27FC236}">
                <a16:creationId xmlns:a16="http://schemas.microsoft.com/office/drawing/2014/main" id="{1B0C8367-28B6-4EF1-B182-01BEC98727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0" name="Rectangle 2">
            <a:extLst>
              <a:ext uri="{FF2B5EF4-FFF2-40B4-BE49-F238E27FC236}">
                <a16:creationId xmlns:a16="http://schemas.microsoft.com/office/drawing/2014/main" id="{6B2C7993-8A0D-4DEB-BAD4-742877B9986D}"/>
              </a:ext>
            </a:extLst>
          </p:cNvPr>
          <p:cNvSpPr>
            <a:spLocks noGrp="1" noChangeArrowheads="1"/>
          </p:cNvSpPr>
          <p:nvPr>
            <p:ph type="title"/>
          </p:nvPr>
        </p:nvSpPr>
        <p:spPr>
          <a:xfrm>
            <a:off x="492370" y="516835"/>
            <a:ext cx="3084844" cy="2103875"/>
          </a:xfrm>
        </p:spPr>
        <p:txBody>
          <a:bodyPr>
            <a:normAutofit/>
          </a:bodyPr>
          <a:lstStyle/>
          <a:p>
            <a:pPr eaLnBrk="1" fontAlgn="auto" hangingPunct="1">
              <a:spcAft>
                <a:spcPts val="0"/>
              </a:spcAft>
              <a:defRPr/>
            </a:pPr>
            <a:r>
              <a:rPr lang="pt-BR" altLang="pt-BR" sz="3600">
                <a:solidFill>
                  <a:srgbClr val="FFFFFF"/>
                </a:solidFill>
              </a:rPr>
              <a:t>DEFINIÇÃO DE ME E EPP</a:t>
            </a:r>
          </a:p>
        </p:txBody>
      </p:sp>
      <p:sp>
        <p:nvSpPr>
          <p:cNvPr id="13315" name="Rectangle 3">
            <a:extLst>
              <a:ext uri="{FF2B5EF4-FFF2-40B4-BE49-F238E27FC236}">
                <a16:creationId xmlns:a16="http://schemas.microsoft.com/office/drawing/2014/main" id="{C83B768C-4989-4055-B4DC-00E34D40195B}"/>
              </a:ext>
            </a:extLst>
          </p:cNvPr>
          <p:cNvSpPr>
            <a:spLocks noGrp="1" noChangeArrowheads="1"/>
          </p:cNvSpPr>
          <p:nvPr>
            <p:ph idx="1"/>
          </p:nvPr>
        </p:nvSpPr>
        <p:spPr>
          <a:xfrm>
            <a:off x="492371" y="2653800"/>
            <a:ext cx="3084844" cy="3335519"/>
          </a:xfrm>
        </p:spPr>
        <p:txBody>
          <a:bodyPr>
            <a:normAutofit/>
          </a:bodyPr>
          <a:lstStyle/>
          <a:p>
            <a:pPr eaLnBrk="1" hangingPunct="1">
              <a:buFont typeface="Wingdings" panose="05000000000000000000" pitchFamily="2" charset="2"/>
              <a:buChar char="§"/>
            </a:pPr>
            <a:r>
              <a:rPr lang="pt-BR" altLang="pt-BR" sz="1500">
                <a:solidFill>
                  <a:srgbClr val="FFFFFF"/>
                </a:solidFill>
              </a:rPr>
              <a:t>Para fins de opção pelo SIMPLES</a:t>
            </a:r>
          </a:p>
        </p:txBody>
      </p:sp>
      <p:sp>
        <p:nvSpPr>
          <p:cNvPr id="220" name="Rectangle 219">
            <a:extLst>
              <a:ext uri="{FF2B5EF4-FFF2-40B4-BE49-F238E27FC236}">
                <a16:creationId xmlns:a16="http://schemas.microsoft.com/office/drawing/2014/main" id="{649E3F4C-17F5-49E4-B05F-80C6B348AF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31" name="Espaço Reservado para Número de Slide 2">
            <a:extLst>
              <a:ext uri="{FF2B5EF4-FFF2-40B4-BE49-F238E27FC236}">
                <a16:creationId xmlns:a16="http://schemas.microsoft.com/office/drawing/2014/main" id="{9DA51B2D-3BE9-4F73-A70D-0C96248E858E}"/>
              </a:ext>
            </a:extLst>
          </p:cNvPr>
          <p:cNvSpPr>
            <a:spLocks noGrp="1"/>
          </p:cNvSpPr>
          <p:nvPr>
            <p:ph type="sldNum" sz="quarter" idx="12"/>
          </p:nvPr>
        </p:nvSpPr>
        <p:spPr bwMode="auto">
          <a:xfrm>
            <a:off x="9900458" y="6459785"/>
            <a:ext cx="13120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spcAft>
                <a:spcPts val="600"/>
              </a:spcAft>
            </a:pPr>
            <a:fld id="{53D2BC1F-D2E8-4229-8689-E9705AC0EA5A}" type="slidenum">
              <a:rPr lang="pt-BR" altLang="pt-BR" sz="1900">
                <a:solidFill>
                  <a:schemeClr val="tx2"/>
                </a:solidFill>
              </a:rPr>
              <a:pPr>
                <a:lnSpc>
                  <a:spcPct val="90000"/>
                </a:lnSpc>
                <a:spcAft>
                  <a:spcPts val="600"/>
                </a:spcAft>
              </a:pPr>
              <a:t>6</a:t>
            </a:fld>
            <a:endParaRPr lang="pt-BR" altLang="pt-BR" sz="1900">
              <a:solidFill>
                <a:schemeClr val="tx2"/>
              </a:solidFill>
            </a:endParaRPr>
          </a:p>
        </p:txBody>
      </p:sp>
      <p:graphicFrame>
        <p:nvGraphicFramePr>
          <p:cNvPr id="7172" name="Group 4">
            <a:extLst>
              <a:ext uri="{FF2B5EF4-FFF2-40B4-BE49-F238E27FC236}">
                <a16:creationId xmlns:a16="http://schemas.microsoft.com/office/drawing/2014/main" id="{A28E6A95-E943-49ED-978A-1A0A4F9F0753}"/>
              </a:ext>
            </a:extLst>
          </p:cNvPr>
          <p:cNvGraphicFramePr>
            <a:graphicFrameLocks noGrp="1"/>
          </p:cNvGraphicFramePr>
          <p:nvPr/>
        </p:nvGraphicFramePr>
        <p:xfrm>
          <a:off x="4966783" y="1268977"/>
          <a:ext cx="6348551" cy="4320048"/>
        </p:xfrm>
        <a:graphic>
          <a:graphicData uri="http://schemas.openxmlformats.org/drawingml/2006/table">
            <a:tbl>
              <a:tblPr firstRow="1" bandRow="1">
                <a:tableStyleId>{8799B23B-EC83-4686-B30A-512413B5E67A}</a:tableStyleId>
              </a:tblPr>
              <a:tblGrid>
                <a:gridCol w="1917879">
                  <a:extLst>
                    <a:ext uri="{9D8B030D-6E8A-4147-A177-3AD203B41FA5}">
                      <a16:colId xmlns:a16="http://schemas.microsoft.com/office/drawing/2014/main" val="20000"/>
                    </a:ext>
                  </a:extLst>
                </a:gridCol>
                <a:gridCol w="4430672">
                  <a:extLst>
                    <a:ext uri="{9D8B030D-6E8A-4147-A177-3AD203B41FA5}">
                      <a16:colId xmlns:a16="http://schemas.microsoft.com/office/drawing/2014/main" val="20001"/>
                    </a:ext>
                  </a:extLst>
                </a:gridCol>
              </a:tblGrid>
              <a:tr h="16076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3300" u="none" strike="noStrike" cap="none" normalizeH="0" baseline="0">
                          <a:ln>
                            <a:noFill/>
                          </a:ln>
                          <a:effectLst/>
                        </a:rPr>
                        <a:t>TIPO</a:t>
                      </a:r>
                      <a:endParaRPr kumimoji="0" lang="pt-BR" sz="3300" b="1" i="0" u="none" strike="noStrike" cap="none" normalizeH="0" baseline="0">
                        <a:ln>
                          <a:noFill/>
                        </a:ln>
                        <a:solidFill>
                          <a:srgbClr val="FFFFFF"/>
                        </a:solidFill>
                        <a:effectLst/>
                        <a:latin typeface="+mn-lt"/>
                      </a:endParaRPr>
                    </a:p>
                  </a:txBody>
                  <a:tcPr marL="466829" marR="280097" marT="280097" marB="280097"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3300" u="none" strike="noStrike" cap="none" normalizeH="0" baseline="0">
                          <a:ln>
                            <a:noFill/>
                          </a:ln>
                          <a:effectLst/>
                        </a:rPr>
                        <a:t>FATURAMENTO ANUAL R$</a:t>
                      </a:r>
                      <a:endParaRPr kumimoji="0" lang="pt-BR" sz="3300" b="1" i="0" u="none" strike="noStrike" cap="none" normalizeH="0" baseline="0">
                        <a:ln>
                          <a:noFill/>
                        </a:ln>
                        <a:solidFill>
                          <a:srgbClr val="FFFFFF"/>
                        </a:solidFill>
                        <a:effectLst/>
                        <a:latin typeface="+mn-lt"/>
                      </a:endParaRPr>
                    </a:p>
                  </a:txBody>
                  <a:tcPr marL="466829" marR="280097" marT="280097" marB="280097" anchor="ctr" horzOverflow="overflow"/>
                </a:tc>
                <a:extLst>
                  <a:ext uri="{0D108BD9-81ED-4DB2-BD59-A6C34878D82A}">
                    <a16:rowId xmlns:a16="http://schemas.microsoft.com/office/drawing/2014/main" val="10000"/>
                  </a:ext>
                </a:extLst>
              </a:tr>
              <a:tr h="11047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3300" u="none" strike="noStrike" cap="none" normalizeH="0" baseline="0">
                          <a:ln>
                            <a:noFill/>
                          </a:ln>
                          <a:effectLst/>
                        </a:rPr>
                        <a:t>ME</a:t>
                      </a:r>
                      <a:endParaRPr kumimoji="0" lang="pt-BR" sz="3300" b="0" i="0" u="none" strike="noStrike" cap="none" normalizeH="0" baseline="0">
                        <a:ln>
                          <a:noFill/>
                        </a:ln>
                        <a:solidFill>
                          <a:schemeClr val="tx1">
                            <a:lumMod val="85000"/>
                            <a:lumOff val="15000"/>
                          </a:schemeClr>
                        </a:solidFill>
                        <a:effectLst/>
                        <a:latin typeface="+mn-lt"/>
                      </a:endParaRPr>
                    </a:p>
                  </a:txBody>
                  <a:tcPr marL="466829" marR="280097" marT="280097" marB="280097"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3300" u="none" strike="noStrike" cap="none" normalizeH="0" baseline="0">
                          <a:ln>
                            <a:noFill/>
                          </a:ln>
                          <a:effectLst/>
                        </a:rPr>
                        <a:t>0,00  a 360.000,00</a:t>
                      </a:r>
                      <a:endParaRPr kumimoji="0" lang="pt-BR" sz="3300" b="0" i="0" u="none" strike="noStrike" cap="none" normalizeH="0" baseline="0">
                        <a:ln>
                          <a:noFill/>
                        </a:ln>
                        <a:solidFill>
                          <a:schemeClr val="tx1">
                            <a:lumMod val="85000"/>
                            <a:lumOff val="15000"/>
                          </a:schemeClr>
                        </a:solidFill>
                        <a:effectLst/>
                        <a:latin typeface="+mn-lt"/>
                      </a:endParaRPr>
                    </a:p>
                  </a:txBody>
                  <a:tcPr marL="466829" marR="280097" marT="280097" marB="280097" anchor="ctr" horzOverflow="overflow"/>
                </a:tc>
                <a:extLst>
                  <a:ext uri="{0D108BD9-81ED-4DB2-BD59-A6C34878D82A}">
                    <a16:rowId xmlns:a16="http://schemas.microsoft.com/office/drawing/2014/main" val="10001"/>
                  </a:ext>
                </a:extLst>
              </a:tr>
              <a:tr h="16076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3300" u="none" strike="noStrike" cap="none" normalizeH="0" baseline="0">
                          <a:ln>
                            <a:noFill/>
                          </a:ln>
                          <a:effectLst/>
                        </a:rPr>
                        <a:t>EPP</a:t>
                      </a:r>
                      <a:endParaRPr kumimoji="0" lang="pt-BR" sz="3300" b="0" i="0" u="none" strike="noStrike" cap="none" normalizeH="0" baseline="0">
                        <a:ln>
                          <a:noFill/>
                        </a:ln>
                        <a:solidFill>
                          <a:schemeClr val="tx1">
                            <a:lumMod val="85000"/>
                            <a:lumOff val="15000"/>
                          </a:schemeClr>
                        </a:solidFill>
                        <a:effectLst/>
                        <a:latin typeface="+mn-lt"/>
                      </a:endParaRPr>
                    </a:p>
                  </a:txBody>
                  <a:tcPr marL="466829" marR="280097" marT="280097" marB="280097"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3300" u="none" strike="noStrike" cap="none" normalizeH="0" baseline="0">
                          <a:ln>
                            <a:noFill/>
                          </a:ln>
                          <a:effectLst/>
                        </a:rPr>
                        <a:t>360.000,01  a  4.800.000,00</a:t>
                      </a:r>
                      <a:endParaRPr kumimoji="0" lang="pt-BR" sz="3300" b="0" i="0" u="none" strike="noStrike" cap="none" normalizeH="0" baseline="0">
                        <a:ln>
                          <a:noFill/>
                        </a:ln>
                        <a:solidFill>
                          <a:schemeClr val="tx1">
                            <a:lumMod val="85000"/>
                            <a:lumOff val="15000"/>
                          </a:schemeClr>
                        </a:solidFill>
                        <a:effectLst/>
                        <a:latin typeface="+mn-lt"/>
                      </a:endParaRPr>
                    </a:p>
                  </a:txBody>
                  <a:tcPr marL="466829" marR="280097" marT="280097" marB="280097" anchor="ctr" horzOverflow="overflow"/>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07CBF5B-6341-43A0-AFC2-8485352C7BA9}"/>
              </a:ext>
            </a:extLst>
          </p:cNvPr>
          <p:cNvSpPr>
            <a:spLocks noGrp="1" noChangeArrowheads="1"/>
          </p:cNvSpPr>
          <p:nvPr>
            <p:ph type="title"/>
          </p:nvPr>
        </p:nvSpPr>
        <p:spPr>
          <a:xfrm>
            <a:off x="1097280" y="286603"/>
            <a:ext cx="10058400" cy="1450757"/>
          </a:xfrm>
        </p:spPr>
        <p:txBody>
          <a:bodyPr>
            <a:normAutofit/>
          </a:bodyPr>
          <a:lstStyle/>
          <a:p>
            <a:pPr eaLnBrk="1" fontAlgn="auto" hangingPunct="1">
              <a:spcAft>
                <a:spcPts val="0"/>
              </a:spcAft>
              <a:defRPr/>
            </a:pPr>
            <a:r>
              <a:rPr lang="pt-BR" altLang="pt-BR"/>
              <a:t>BASE DE CÁLCULO</a:t>
            </a:r>
          </a:p>
        </p:txBody>
      </p:sp>
      <p:sp>
        <p:nvSpPr>
          <p:cNvPr id="14341" name="Espaço Reservado para Número de Slide 2">
            <a:extLst>
              <a:ext uri="{FF2B5EF4-FFF2-40B4-BE49-F238E27FC236}">
                <a16:creationId xmlns:a16="http://schemas.microsoft.com/office/drawing/2014/main" id="{B1A872AC-F3FA-4C48-95A7-4B32D8C32781}"/>
              </a:ext>
            </a:extLst>
          </p:cNvPr>
          <p:cNvSpPr>
            <a:spLocks noGrp="1"/>
          </p:cNvSpPr>
          <p:nvPr>
            <p:ph type="sldNum" sz="quarter" idx="12"/>
          </p:nvPr>
        </p:nvSpPr>
        <p:spPr bwMode="auto">
          <a:xfrm>
            <a:off x="9900458" y="6459785"/>
            <a:ext cx="13120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spcAft>
                <a:spcPts val="600"/>
              </a:spcAft>
            </a:pPr>
            <a:fld id="{69128CA1-C995-411C-B5B0-F4B1421637B7}" type="slidenum">
              <a:rPr lang="pt-BR" altLang="pt-BR" sz="1900"/>
              <a:pPr>
                <a:lnSpc>
                  <a:spcPct val="90000"/>
                </a:lnSpc>
                <a:spcAft>
                  <a:spcPts val="600"/>
                </a:spcAft>
              </a:pPr>
              <a:t>7</a:t>
            </a:fld>
            <a:endParaRPr lang="pt-BR" altLang="pt-BR" sz="1900"/>
          </a:p>
        </p:txBody>
      </p:sp>
      <p:graphicFrame>
        <p:nvGraphicFramePr>
          <p:cNvPr id="14343" name="Rectangle 3">
            <a:extLst>
              <a:ext uri="{FF2B5EF4-FFF2-40B4-BE49-F238E27FC236}">
                <a16:creationId xmlns:a16="http://schemas.microsoft.com/office/drawing/2014/main" id="{F5330B0E-CF04-4AC2-A48A-9966B1401FF8}"/>
              </a:ext>
            </a:extLst>
          </p:cNvPr>
          <p:cNvGraphicFramePr>
            <a:graphicFrameLocks noGrp="1"/>
          </p:cNvGraphicFramePr>
          <p:nvPr>
            <p:ph idx="1"/>
            <p:extLst>
              <p:ext uri="{D42A27DB-BD31-4B8C-83A1-F6EECF244321}">
                <p14:modId xmlns:p14="http://schemas.microsoft.com/office/powerpoint/2010/main" val="459786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B9BE0AA-9E82-4D62-9F49-7ACAB1894634}"/>
              </a:ext>
            </a:extLst>
          </p:cNvPr>
          <p:cNvSpPr>
            <a:spLocks noGrp="1" noChangeArrowheads="1"/>
          </p:cNvSpPr>
          <p:nvPr>
            <p:ph type="title"/>
          </p:nvPr>
        </p:nvSpPr>
        <p:spPr/>
        <p:txBody>
          <a:bodyPr/>
          <a:lstStyle/>
          <a:p>
            <a:r>
              <a:rPr lang="pt-BR" altLang="pt-BR"/>
              <a:t>ALÍQUOTAS</a:t>
            </a:r>
          </a:p>
        </p:txBody>
      </p:sp>
      <p:sp>
        <p:nvSpPr>
          <p:cNvPr id="15363" name="Rectangle 3">
            <a:extLst>
              <a:ext uri="{FF2B5EF4-FFF2-40B4-BE49-F238E27FC236}">
                <a16:creationId xmlns:a16="http://schemas.microsoft.com/office/drawing/2014/main" id="{09BB7D72-2E1A-466E-87CE-1CCC546D0CFD}"/>
              </a:ext>
            </a:extLst>
          </p:cNvPr>
          <p:cNvSpPr>
            <a:spLocks noGrp="1" noChangeArrowheads="1"/>
          </p:cNvSpPr>
          <p:nvPr>
            <p:ph idx="1"/>
          </p:nvPr>
        </p:nvSpPr>
        <p:spPr/>
        <p:txBody>
          <a:bodyPr>
            <a:normAutofit/>
          </a:bodyPr>
          <a:lstStyle/>
          <a:p>
            <a:r>
              <a:rPr lang="pt-BR" altLang="pt-BR" sz="3600" dirty="0"/>
              <a:t>Seleção da alíquota ME e EPP</a:t>
            </a:r>
          </a:p>
          <a:p>
            <a:pPr lvl="1"/>
            <a:r>
              <a:rPr lang="pt-BR" altLang="pt-BR" sz="3200" dirty="0"/>
              <a:t>Baseada na receita bruta acumulada nos 12 meses anteriores (de todas as atividades exercidas pela empresa)</a:t>
            </a:r>
          </a:p>
          <a:p>
            <a:pPr lvl="1"/>
            <a:endParaRPr lang="pt-BR" altLang="pt-BR" sz="3200" dirty="0"/>
          </a:p>
          <a:p>
            <a:pPr lvl="1"/>
            <a:r>
              <a:rPr lang="pt-BR" altLang="pt-BR" sz="3200" dirty="0"/>
              <a:t>Natureza da receita</a:t>
            </a:r>
          </a:p>
          <a:p>
            <a:pPr lvl="2"/>
            <a:r>
              <a:rPr lang="pt-BR" altLang="pt-BR" sz="2400" dirty="0"/>
              <a:t>revenda de mercadorias</a:t>
            </a:r>
          </a:p>
          <a:p>
            <a:pPr lvl="2"/>
            <a:r>
              <a:rPr lang="pt-BR" altLang="pt-BR" sz="2400" dirty="0"/>
              <a:t>venda de mercadorias industrializadas pelo contribuinte</a:t>
            </a:r>
          </a:p>
          <a:p>
            <a:pPr lvl="2"/>
            <a:r>
              <a:rPr lang="pt-BR" altLang="pt-BR" sz="2400" dirty="0"/>
              <a:t>prestação de serviços</a:t>
            </a:r>
          </a:p>
          <a:p>
            <a:endParaRPr lang="pt-BR" altLang="pt-BR" sz="3600" dirty="0"/>
          </a:p>
        </p:txBody>
      </p:sp>
      <p:sp>
        <p:nvSpPr>
          <p:cNvPr id="15365" name="Espaço Reservado para Número de Slide 2">
            <a:extLst>
              <a:ext uri="{FF2B5EF4-FFF2-40B4-BE49-F238E27FC236}">
                <a16:creationId xmlns:a16="http://schemas.microsoft.com/office/drawing/2014/main" id="{A18F67C6-A23B-4D5F-B9B1-3D3CE4741D00}"/>
              </a:ext>
            </a:extLst>
          </p:cNvPr>
          <p:cNvSpPr>
            <a:spLocks noGrp="1"/>
          </p:cNvSpPr>
          <p:nvPr>
            <p:ph type="sldNum" sz="quarter" idx="12"/>
          </p:nvPr>
        </p:nvSpPr>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DC2C988-9D30-4E8C-AA13-BF43EC4FABEE}" type="slidenum">
              <a:rPr lang="pt-BR" altLang="pt-BR"/>
              <a:pPr/>
              <a:t>8</a:t>
            </a:fld>
            <a:endParaRPr lang="pt-BR" alt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B0D34C-ECA5-4A44-9F68-BFE286F3E221}"/>
              </a:ext>
            </a:extLst>
          </p:cNvPr>
          <p:cNvSpPr>
            <a:spLocks noGrp="1"/>
          </p:cNvSpPr>
          <p:nvPr>
            <p:ph type="title"/>
          </p:nvPr>
        </p:nvSpPr>
        <p:spPr/>
        <p:txBody>
          <a:bodyPr/>
          <a:lstStyle/>
          <a:p>
            <a:r>
              <a:rPr lang="pt-BR" dirty="0"/>
              <a:t>Anexo I - Comércio (lojas em geral)	</a:t>
            </a:r>
          </a:p>
        </p:txBody>
      </p:sp>
      <p:graphicFrame>
        <p:nvGraphicFramePr>
          <p:cNvPr id="6" name="Espaço Reservado para Conteúdo 5">
            <a:extLst>
              <a:ext uri="{FF2B5EF4-FFF2-40B4-BE49-F238E27FC236}">
                <a16:creationId xmlns:a16="http://schemas.microsoft.com/office/drawing/2014/main" id="{B15DFDE0-296F-412A-BA30-83164FDAAE91}"/>
              </a:ext>
            </a:extLst>
          </p:cNvPr>
          <p:cNvGraphicFramePr>
            <a:graphicFrameLocks noGrp="1"/>
          </p:cNvGraphicFramePr>
          <p:nvPr>
            <p:ph idx="1"/>
            <p:extLst>
              <p:ext uri="{D42A27DB-BD31-4B8C-83A1-F6EECF244321}">
                <p14:modId xmlns:p14="http://schemas.microsoft.com/office/powerpoint/2010/main" val="158916911"/>
              </p:ext>
            </p:extLst>
          </p:nvPr>
        </p:nvGraphicFramePr>
        <p:xfrm>
          <a:off x="1096963" y="1846263"/>
          <a:ext cx="10058400" cy="4031006"/>
        </p:xfrm>
        <a:graphic>
          <a:graphicData uri="http://schemas.openxmlformats.org/drawingml/2006/table">
            <a:tbl>
              <a:tblPr firstRow="1" bandRow="1">
                <a:tableStyleId>{5C22544A-7EE6-4342-B048-85BDC9FD1C3A}</a:tableStyleId>
              </a:tblPr>
              <a:tblGrid>
                <a:gridCol w="4444213">
                  <a:extLst>
                    <a:ext uri="{9D8B030D-6E8A-4147-A177-3AD203B41FA5}">
                      <a16:colId xmlns:a16="http://schemas.microsoft.com/office/drawing/2014/main" val="87150037"/>
                    </a:ext>
                  </a:extLst>
                </a:gridCol>
                <a:gridCol w="2776246">
                  <a:extLst>
                    <a:ext uri="{9D8B030D-6E8A-4147-A177-3AD203B41FA5}">
                      <a16:colId xmlns:a16="http://schemas.microsoft.com/office/drawing/2014/main" val="1039457212"/>
                    </a:ext>
                  </a:extLst>
                </a:gridCol>
                <a:gridCol w="2837941">
                  <a:extLst>
                    <a:ext uri="{9D8B030D-6E8A-4147-A177-3AD203B41FA5}">
                      <a16:colId xmlns:a16="http://schemas.microsoft.com/office/drawing/2014/main" val="1774087904"/>
                    </a:ext>
                  </a:extLst>
                </a:gridCol>
              </a:tblGrid>
              <a:tr h="575858">
                <a:tc>
                  <a:txBody>
                    <a:bodyPr/>
                    <a:lstStyle/>
                    <a:p>
                      <a:pPr algn="ctr" fontAlgn="ctr"/>
                      <a:r>
                        <a:rPr lang="pt-BR" sz="2000" b="1" i="0" u="none" strike="noStrike" dirty="0">
                          <a:solidFill>
                            <a:srgbClr val="4F5354"/>
                          </a:solidFill>
                          <a:effectLst/>
                          <a:latin typeface="Open Sans"/>
                        </a:rPr>
                        <a:t>Receita Bruta Total em 12 meses</a:t>
                      </a:r>
                    </a:p>
                  </a:txBody>
                  <a:tcPr marL="95250" marR="6350" marT="6350" marB="0" anchor="ctr"/>
                </a:tc>
                <a:tc>
                  <a:txBody>
                    <a:bodyPr/>
                    <a:lstStyle/>
                    <a:p>
                      <a:pPr algn="ctr" fontAlgn="ctr"/>
                      <a:r>
                        <a:rPr lang="pt-BR" sz="2000" b="1" i="0" u="none" strike="noStrike">
                          <a:solidFill>
                            <a:srgbClr val="4F5354"/>
                          </a:solidFill>
                          <a:effectLst/>
                          <a:latin typeface="Open Sans"/>
                        </a:rPr>
                        <a:t>Alíquota</a:t>
                      </a:r>
                    </a:p>
                  </a:txBody>
                  <a:tcPr marL="95250" marR="6350" marT="6350" marB="0" anchor="ctr"/>
                </a:tc>
                <a:tc>
                  <a:txBody>
                    <a:bodyPr/>
                    <a:lstStyle/>
                    <a:p>
                      <a:pPr algn="ctr" fontAlgn="ctr"/>
                      <a:r>
                        <a:rPr lang="pt-BR" sz="2000" b="1" i="0" u="none" strike="noStrike" dirty="0">
                          <a:solidFill>
                            <a:srgbClr val="4F5354"/>
                          </a:solidFill>
                          <a:effectLst/>
                          <a:latin typeface="Open Sans"/>
                        </a:rPr>
                        <a:t>Valor a Deduzir</a:t>
                      </a:r>
                    </a:p>
                  </a:txBody>
                  <a:tcPr marL="95250" marR="6350" marT="6350" marB="0" anchor="ctr"/>
                </a:tc>
                <a:extLst>
                  <a:ext uri="{0D108BD9-81ED-4DB2-BD59-A6C34878D82A}">
                    <a16:rowId xmlns:a16="http://schemas.microsoft.com/office/drawing/2014/main" val="132055017"/>
                  </a:ext>
                </a:extLst>
              </a:tr>
              <a:tr h="575858">
                <a:tc>
                  <a:txBody>
                    <a:bodyPr/>
                    <a:lstStyle/>
                    <a:p>
                      <a:pPr algn="ctr" fontAlgn="ctr"/>
                      <a:r>
                        <a:rPr lang="pt-BR" sz="2000" b="0" i="0" u="none" strike="noStrike" dirty="0">
                          <a:solidFill>
                            <a:srgbClr val="4F5354"/>
                          </a:solidFill>
                          <a:effectLst/>
                          <a:latin typeface="Open Sans"/>
                        </a:rPr>
                        <a:t>Até R$ 180.000,00</a:t>
                      </a:r>
                    </a:p>
                  </a:txBody>
                  <a:tcPr marL="95250" marR="6350" marT="6350" marB="0" anchor="ctr"/>
                </a:tc>
                <a:tc>
                  <a:txBody>
                    <a:bodyPr/>
                    <a:lstStyle/>
                    <a:p>
                      <a:pPr algn="ctr" fontAlgn="ctr"/>
                      <a:r>
                        <a:rPr lang="pt-BR" sz="2000" b="0" i="0" u="none" strike="noStrike" dirty="0">
                          <a:solidFill>
                            <a:srgbClr val="4F5354"/>
                          </a:solidFill>
                          <a:effectLst/>
                          <a:latin typeface="Open Sans"/>
                        </a:rPr>
                        <a:t>4%</a:t>
                      </a:r>
                    </a:p>
                  </a:txBody>
                  <a:tcPr marL="95250" marR="6350" marT="44450" marB="44450" anchor="ctr"/>
                </a:tc>
                <a:tc>
                  <a:txBody>
                    <a:bodyPr/>
                    <a:lstStyle/>
                    <a:p>
                      <a:pPr algn="ctr" fontAlgn="ctr"/>
                      <a:r>
                        <a:rPr lang="pt-BR" sz="2000" b="0" i="0" u="none" strike="noStrike" dirty="0">
                          <a:solidFill>
                            <a:srgbClr val="4F5354"/>
                          </a:solidFill>
                          <a:effectLst/>
                          <a:latin typeface="Open Sans"/>
                        </a:rPr>
                        <a:t>0</a:t>
                      </a:r>
                    </a:p>
                  </a:txBody>
                  <a:tcPr marL="95250" marR="6350" marT="6350" marB="0" anchor="ctr"/>
                </a:tc>
                <a:extLst>
                  <a:ext uri="{0D108BD9-81ED-4DB2-BD59-A6C34878D82A}">
                    <a16:rowId xmlns:a16="http://schemas.microsoft.com/office/drawing/2014/main" val="4183054893"/>
                  </a:ext>
                </a:extLst>
              </a:tr>
              <a:tr h="575858">
                <a:tc>
                  <a:txBody>
                    <a:bodyPr/>
                    <a:lstStyle/>
                    <a:p>
                      <a:pPr algn="ctr" fontAlgn="ctr"/>
                      <a:r>
                        <a:rPr lang="pt-BR" sz="2000" b="0" i="0" u="none" strike="noStrike" dirty="0">
                          <a:solidFill>
                            <a:srgbClr val="4F5354"/>
                          </a:solidFill>
                          <a:effectLst/>
                          <a:latin typeface="Open Sans"/>
                        </a:rPr>
                        <a:t>De 180.000,01 a 360.000,00</a:t>
                      </a:r>
                    </a:p>
                  </a:txBody>
                  <a:tcPr marL="95250" marR="6350" marT="6350" marB="0" anchor="ctr"/>
                </a:tc>
                <a:tc>
                  <a:txBody>
                    <a:bodyPr/>
                    <a:lstStyle/>
                    <a:p>
                      <a:pPr algn="ctr" fontAlgn="ctr"/>
                      <a:r>
                        <a:rPr lang="pt-BR" sz="2000" b="0" i="0" u="none" strike="noStrike" dirty="0">
                          <a:solidFill>
                            <a:srgbClr val="4F5354"/>
                          </a:solidFill>
                          <a:effectLst/>
                          <a:latin typeface="Open Sans"/>
                        </a:rPr>
                        <a:t>7,30%</a:t>
                      </a:r>
                    </a:p>
                  </a:txBody>
                  <a:tcPr marL="95250" marR="6350" marT="44450" marB="44450" anchor="ctr"/>
                </a:tc>
                <a:tc>
                  <a:txBody>
                    <a:bodyPr/>
                    <a:lstStyle/>
                    <a:p>
                      <a:pPr algn="ctr" fontAlgn="ctr"/>
                      <a:r>
                        <a:rPr lang="pt-BR" sz="2000" b="0" i="0" u="none" strike="noStrike" dirty="0">
                          <a:solidFill>
                            <a:srgbClr val="4F5354"/>
                          </a:solidFill>
                          <a:effectLst/>
                          <a:latin typeface="Open Sans"/>
                        </a:rPr>
                        <a:t>R$5.940,00</a:t>
                      </a:r>
                    </a:p>
                  </a:txBody>
                  <a:tcPr marL="95250" marR="6350" marT="6350" marB="0" anchor="ctr"/>
                </a:tc>
                <a:extLst>
                  <a:ext uri="{0D108BD9-81ED-4DB2-BD59-A6C34878D82A}">
                    <a16:rowId xmlns:a16="http://schemas.microsoft.com/office/drawing/2014/main" val="1522856962"/>
                  </a:ext>
                </a:extLst>
              </a:tr>
              <a:tr h="575858">
                <a:tc>
                  <a:txBody>
                    <a:bodyPr/>
                    <a:lstStyle/>
                    <a:p>
                      <a:pPr algn="ctr" fontAlgn="ctr"/>
                      <a:r>
                        <a:rPr lang="pt-BR" sz="2000" b="0" i="0" u="none" strike="noStrike">
                          <a:solidFill>
                            <a:srgbClr val="4F5354"/>
                          </a:solidFill>
                          <a:effectLst/>
                          <a:latin typeface="Open Sans"/>
                        </a:rPr>
                        <a:t>De 360.000,01 a 720.000,00</a:t>
                      </a:r>
                    </a:p>
                  </a:txBody>
                  <a:tcPr marL="95250" marR="6350" marT="6350" marB="0" anchor="ctr"/>
                </a:tc>
                <a:tc>
                  <a:txBody>
                    <a:bodyPr/>
                    <a:lstStyle/>
                    <a:p>
                      <a:pPr algn="ctr" fontAlgn="ctr"/>
                      <a:r>
                        <a:rPr lang="pt-BR" sz="2000" b="0" i="0" u="none" strike="noStrike" dirty="0">
                          <a:solidFill>
                            <a:srgbClr val="4F5354"/>
                          </a:solidFill>
                          <a:effectLst/>
                          <a:latin typeface="Open Sans"/>
                        </a:rPr>
                        <a:t>9,50%</a:t>
                      </a:r>
                    </a:p>
                  </a:txBody>
                  <a:tcPr marL="95250" marR="6350" marT="44450" marB="44450" anchor="ctr"/>
                </a:tc>
                <a:tc>
                  <a:txBody>
                    <a:bodyPr/>
                    <a:lstStyle/>
                    <a:p>
                      <a:pPr algn="ctr" fontAlgn="ctr"/>
                      <a:r>
                        <a:rPr lang="pt-BR" sz="2000" b="0" i="0" u="none" strike="noStrike" dirty="0">
                          <a:solidFill>
                            <a:srgbClr val="4F5354"/>
                          </a:solidFill>
                          <a:effectLst/>
                          <a:latin typeface="Open Sans"/>
                        </a:rPr>
                        <a:t>R$13.860,00</a:t>
                      </a:r>
                    </a:p>
                  </a:txBody>
                  <a:tcPr marL="95250" marR="6350" marT="6350" marB="0" anchor="ctr"/>
                </a:tc>
                <a:extLst>
                  <a:ext uri="{0D108BD9-81ED-4DB2-BD59-A6C34878D82A}">
                    <a16:rowId xmlns:a16="http://schemas.microsoft.com/office/drawing/2014/main" val="3547354515"/>
                  </a:ext>
                </a:extLst>
              </a:tr>
              <a:tr h="575858">
                <a:tc>
                  <a:txBody>
                    <a:bodyPr/>
                    <a:lstStyle/>
                    <a:p>
                      <a:pPr algn="ctr" fontAlgn="ctr"/>
                      <a:r>
                        <a:rPr lang="pt-BR" sz="2000" b="0" i="0" u="none" strike="noStrike">
                          <a:solidFill>
                            <a:srgbClr val="4F5354"/>
                          </a:solidFill>
                          <a:effectLst/>
                          <a:latin typeface="Open Sans"/>
                        </a:rPr>
                        <a:t>De 720.000,01 a 1.800.000,00</a:t>
                      </a:r>
                    </a:p>
                  </a:txBody>
                  <a:tcPr marL="95250" marR="6350" marT="6350" marB="0" anchor="ctr"/>
                </a:tc>
                <a:tc>
                  <a:txBody>
                    <a:bodyPr/>
                    <a:lstStyle/>
                    <a:p>
                      <a:pPr algn="ctr" fontAlgn="ctr"/>
                      <a:r>
                        <a:rPr lang="pt-BR" sz="2000" b="0" i="0" u="none" strike="noStrike" dirty="0">
                          <a:solidFill>
                            <a:srgbClr val="4F5354"/>
                          </a:solidFill>
                          <a:effectLst/>
                          <a:latin typeface="Open Sans"/>
                        </a:rPr>
                        <a:t>10,70%</a:t>
                      </a:r>
                    </a:p>
                  </a:txBody>
                  <a:tcPr marL="95250" marR="6350" marT="44450" marB="44450" anchor="ctr"/>
                </a:tc>
                <a:tc>
                  <a:txBody>
                    <a:bodyPr/>
                    <a:lstStyle/>
                    <a:p>
                      <a:pPr algn="ctr" fontAlgn="ctr"/>
                      <a:r>
                        <a:rPr lang="pt-BR" sz="2000" b="0" i="0" u="none" strike="noStrike" dirty="0">
                          <a:solidFill>
                            <a:srgbClr val="4F5354"/>
                          </a:solidFill>
                          <a:effectLst/>
                          <a:latin typeface="Open Sans"/>
                        </a:rPr>
                        <a:t>R$22.500,00</a:t>
                      </a:r>
                    </a:p>
                  </a:txBody>
                  <a:tcPr marL="95250" marR="6350" marT="6350" marB="0" anchor="ctr"/>
                </a:tc>
                <a:extLst>
                  <a:ext uri="{0D108BD9-81ED-4DB2-BD59-A6C34878D82A}">
                    <a16:rowId xmlns:a16="http://schemas.microsoft.com/office/drawing/2014/main" val="2605892598"/>
                  </a:ext>
                </a:extLst>
              </a:tr>
              <a:tr h="575858">
                <a:tc>
                  <a:txBody>
                    <a:bodyPr/>
                    <a:lstStyle/>
                    <a:p>
                      <a:pPr algn="ctr" fontAlgn="ctr"/>
                      <a:r>
                        <a:rPr lang="pt-BR" sz="2000" b="0" i="0" u="none" strike="noStrike" dirty="0">
                          <a:solidFill>
                            <a:srgbClr val="4F5354"/>
                          </a:solidFill>
                          <a:effectLst/>
                          <a:latin typeface="Open Sans"/>
                        </a:rPr>
                        <a:t>De 1.800.000,01 a 3.600.000,00</a:t>
                      </a:r>
                    </a:p>
                  </a:txBody>
                  <a:tcPr marL="95250" marR="6350" marT="6350" marB="0" anchor="ctr"/>
                </a:tc>
                <a:tc>
                  <a:txBody>
                    <a:bodyPr/>
                    <a:lstStyle/>
                    <a:p>
                      <a:pPr algn="ctr" fontAlgn="ctr"/>
                      <a:r>
                        <a:rPr lang="pt-BR" sz="2000" b="0" i="0" u="none" strike="noStrike" dirty="0">
                          <a:solidFill>
                            <a:srgbClr val="4F5354"/>
                          </a:solidFill>
                          <a:effectLst/>
                          <a:latin typeface="Open Sans"/>
                        </a:rPr>
                        <a:t>14,30%</a:t>
                      </a:r>
                    </a:p>
                  </a:txBody>
                  <a:tcPr marL="95250" marR="6350" marT="44450" marB="44450" anchor="ctr"/>
                </a:tc>
                <a:tc>
                  <a:txBody>
                    <a:bodyPr/>
                    <a:lstStyle/>
                    <a:p>
                      <a:pPr algn="ctr" fontAlgn="ctr"/>
                      <a:r>
                        <a:rPr lang="pt-BR" sz="2000" b="0" i="0" u="none" strike="noStrike" dirty="0">
                          <a:solidFill>
                            <a:srgbClr val="4F5354"/>
                          </a:solidFill>
                          <a:effectLst/>
                          <a:latin typeface="Open Sans"/>
                        </a:rPr>
                        <a:t>R$87.300,00</a:t>
                      </a:r>
                    </a:p>
                  </a:txBody>
                  <a:tcPr marL="95250" marR="6350" marT="6350" marB="0" anchor="ctr"/>
                </a:tc>
                <a:extLst>
                  <a:ext uri="{0D108BD9-81ED-4DB2-BD59-A6C34878D82A}">
                    <a16:rowId xmlns:a16="http://schemas.microsoft.com/office/drawing/2014/main" val="1626316728"/>
                  </a:ext>
                </a:extLst>
              </a:tr>
              <a:tr h="575858">
                <a:tc>
                  <a:txBody>
                    <a:bodyPr/>
                    <a:lstStyle/>
                    <a:p>
                      <a:pPr algn="ctr" fontAlgn="ctr"/>
                      <a:r>
                        <a:rPr lang="pt-BR" sz="2000" b="0" i="0" u="none" strike="noStrike">
                          <a:solidFill>
                            <a:srgbClr val="4F5354"/>
                          </a:solidFill>
                          <a:effectLst/>
                          <a:latin typeface="Open Sans"/>
                        </a:rPr>
                        <a:t>De 3.600.000,01 a 4.800.000,00</a:t>
                      </a:r>
                    </a:p>
                  </a:txBody>
                  <a:tcPr marL="95250" marR="6350" marT="6350" marB="0" anchor="ctr"/>
                </a:tc>
                <a:tc>
                  <a:txBody>
                    <a:bodyPr/>
                    <a:lstStyle/>
                    <a:p>
                      <a:pPr algn="ctr" fontAlgn="ctr"/>
                      <a:r>
                        <a:rPr lang="pt-BR" sz="2000" b="0" i="0" u="none" strike="noStrike">
                          <a:solidFill>
                            <a:srgbClr val="4F5354"/>
                          </a:solidFill>
                          <a:effectLst/>
                          <a:latin typeface="Open Sans"/>
                        </a:rPr>
                        <a:t>19%</a:t>
                      </a:r>
                    </a:p>
                  </a:txBody>
                  <a:tcPr marL="95250" marR="6350" marT="6350" marB="0" anchor="ctr"/>
                </a:tc>
                <a:tc>
                  <a:txBody>
                    <a:bodyPr/>
                    <a:lstStyle/>
                    <a:p>
                      <a:pPr algn="ctr" fontAlgn="ctr"/>
                      <a:r>
                        <a:rPr lang="pt-BR" sz="2000" b="0" i="0" u="none" strike="noStrike" dirty="0">
                          <a:solidFill>
                            <a:srgbClr val="4F5354"/>
                          </a:solidFill>
                          <a:effectLst/>
                          <a:latin typeface="Open Sans"/>
                        </a:rPr>
                        <a:t>R$378.000,00</a:t>
                      </a:r>
                    </a:p>
                  </a:txBody>
                  <a:tcPr marL="95250" marR="6350" marT="6350" marB="0" anchor="ctr"/>
                </a:tc>
                <a:extLst>
                  <a:ext uri="{0D108BD9-81ED-4DB2-BD59-A6C34878D82A}">
                    <a16:rowId xmlns:a16="http://schemas.microsoft.com/office/drawing/2014/main" val="1120849881"/>
                  </a:ext>
                </a:extLst>
              </a:tr>
            </a:tbl>
          </a:graphicData>
        </a:graphic>
      </p:graphicFrame>
      <p:sp>
        <p:nvSpPr>
          <p:cNvPr id="5" name="Espaço Reservado para Número de Slide 4">
            <a:extLst>
              <a:ext uri="{FF2B5EF4-FFF2-40B4-BE49-F238E27FC236}">
                <a16:creationId xmlns:a16="http://schemas.microsoft.com/office/drawing/2014/main" id="{E0C81BEE-0054-41B9-BF2F-5E12055707FB}"/>
              </a:ext>
            </a:extLst>
          </p:cNvPr>
          <p:cNvSpPr>
            <a:spLocks noGrp="1"/>
          </p:cNvSpPr>
          <p:nvPr>
            <p:ph type="sldNum" sz="quarter" idx="12"/>
          </p:nvPr>
        </p:nvSpPr>
        <p:spPr/>
        <p:txBody>
          <a:bodyPr/>
          <a:lstStyle/>
          <a:p>
            <a:fld id="{C72AAF03-7CB3-4FC0-B9BF-E32EDF02F5AA}" type="slidenum">
              <a:rPr lang="pt-BR" altLang="pt-BR" smtClean="0"/>
              <a:pPr/>
              <a:t>9</a:t>
            </a:fld>
            <a:endParaRPr lang="pt-BR" altLang="pt-BR"/>
          </a:p>
        </p:txBody>
      </p:sp>
    </p:spTree>
    <p:extLst>
      <p:ext uri="{BB962C8B-B14F-4D97-AF65-F5344CB8AC3E}">
        <p14:creationId xmlns:p14="http://schemas.microsoft.com/office/powerpoint/2010/main" val="3727121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iva">
  <a:themeElements>
    <a:clrScheme name="Retrospec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4171</Words>
  <Application>Microsoft Office PowerPoint</Application>
  <PresentationFormat>Widescreen</PresentationFormat>
  <Paragraphs>780</Paragraphs>
  <Slides>53</Slides>
  <Notes>9</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53</vt:i4>
      </vt:variant>
    </vt:vector>
  </HeadingPairs>
  <TitlesOfParts>
    <vt:vector size="62" baseType="lpstr">
      <vt:lpstr>Agency FB</vt:lpstr>
      <vt:lpstr>Arial</vt:lpstr>
      <vt:lpstr>Calibri</vt:lpstr>
      <vt:lpstr>Calibri Light</vt:lpstr>
      <vt:lpstr>Open Sans</vt:lpstr>
      <vt:lpstr>Tahoma</vt:lpstr>
      <vt:lpstr>Times New Roman</vt:lpstr>
      <vt:lpstr>Wingdings</vt:lpstr>
      <vt:lpstr>Retrospectiva</vt:lpstr>
      <vt:lpstr>SIMPLES NACIONAL</vt:lpstr>
      <vt:lpstr>SIMPLES NACIONAL</vt:lpstr>
      <vt:lpstr>SIMPLES NACIONAL</vt:lpstr>
      <vt:lpstr>TRIBUTOS NÃO INCLUÍDOS</vt:lpstr>
      <vt:lpstr>ME E EPP</vt:lpstr>
      <vt:lpstr>DEFINIÇÃO DE ME E EPP</vt:lpstr>
      <vt:lpstr>BASE DE CÁLCULO</vt:lpstr>
      <vt:lpstr>ALÍQUOTAS</vt:lpstr>
      <vt:lpstr>Anexo I - Comércio (lojas em geral) </vt:lpstr>
      <vt:lpstr>Anexo I - Comércio (Repartição)</vt:lpstr>
      <vt:lpstr>Anexo II – Indústrias  </vt:lpstr>
      <vt:lpstr>Anexo II – Indústria (Repartição)</vt:lpstr>
      <vt:lpstr>Anexo III – Serviços </vt:lpstr>
      <vt:lpstr>Anexo III – Serviços (Repartição)</vt:lpstr>
      <vt:lpstr>Anexo IV – Serviços  </vt:lpstr>
      <vt:lpstr>Anexo IV – Serviços (Repartição)</vt:lpstr>
      <vt:lpstr>Anexo V – Serviços  </vt:lpstr>
      <vt:lpstr>Anexo V – Serviços (Repartição)</vt:lpstr>
      <vt:lpstr>Atividades que estão sujeitas ao Fator R</vt:lpstr>
      <vt:lpstr>Veja os principais exemplos de atividades sujeitas aos Fator R:</vt:lpstr>
      <vt:lpstr>Anexos III ou IV desta Lei Complementar. </vt:lpstr>
      <vt:lpstr>Repartição – ANEXO IV</vt:lpstr>
      <vt:lpstr>Apresentação do PowerPoint</vt:lpstr>
      <vt:lpstr>Quem está impedido de optar pelo Simples Nacional?</vt:lpstr>
      <vt:lpstr>Quem está impedido de optar pelo Simples Nacional?</vt:lpstr>
      <vt:lpstr>EXEMPLO DE CÁLCULO</vt:lpstr>
      <vt:lpstr>Inovações do Novo Modelo  - Redução de faixas e novas alíquotas</vt:lpstr>
      <vt:lpstr>Calculo da Alíquota Efetiva</vt:lpstr>
      <vt:lpstr>Exemplo</vt:lpstr>
      <vt:lpstr>Exemplo</vt:lpstr>
      <vt:lpstr> CRÉDITOS</vt:lpstr>
      <vt:lpstr>Resumo das alterações</vt:lpstr>
      <vt:lpstr>Maior fiscalização</vt:lpstr>
      <vt:lpstr>Parcelamento de Dívida</vt:lpstr>
      <vt:lpstr>Novo teto</vt:lpstr>
      <vt:lpstr>Redução de faixas e novas alíquotas</vt:lpstr>
      <vt:lpstr>Redução no número de tabelas</vt:lpstr>
      <vt:lpstr>Dica importante:</vt:lpstr>
      <vt:lpstr>Novas atividades</vt:lpstr>
      <vt:lpstr>Investidor Anjo</vt:lpstr>
      <vt:lpstr>Empresa simples de crédito – ESC </vt:lpstr>
      <vt:lpstr>Microempreendedor Individual </vt:lpstr>
      <vt:lpstr>Microempreendedor Individual </vt:lpstr>
      <vt:lpstr>DEFINIÇÃO DE MEI</vt:lpstr>
      <vt:lpstr>TRIBUTAÇÃO MEI</vt:lpstr>
      <vt:lpstr>Benefícios</vt:lpstr>
      <vt:lpstr>Tributos estão incluídos no SIMEI</vt:lpstr>
      <vt:lpstr>Tributos estão incluídos no SIMEI</vt:lpstr>
      <vt:lpstr>Tributos não estão incluídos no SIMEI</vt:lpstr>
      <vt:lpstr>DISTRIBUIÇÃO DE LUCROS</vt:lpstr>
      <vt:lpstr>OBRIGAÇÕES</vt:lpstr>
      <vt:lpstr>Declaração Anual</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SIMPLES NACIONAL</dc:title>
  <dc:creator>AMAURY</dc:creator>
  <cp:lastModifiedBy>Amaury Jose Rezende</cp:lastModifiedBy>
  <cp:revision>20</cp:revision>
  <dcterms:created xsi:type="dcterms:W3CDTF">2018-11-19T21:00:24Z</dcterms:created>
  <dcterms:modified xsi:type="dcterms:W3CDTF">2018-11-26T22:53:10Z</dcterms:modified>
</cp:coreProperties>
</file>