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392" r:id="rId3"/>
    <p:sldId id="398" r:id="rId4"/>
    <p:sldId id="399" r:id="rId5"/>
    <p:sldId id="396" r:id="rId6"/>
    <p:sldId id="394" r:id="rId7"/>
    <p:sldId id="395" r:id="rId8"/>
    <p:sldId id="393" r:id="rId9"/>
    <p:sldId id="349" r:id="rId10"/>
    <p:sldId id="445" r:id="rId11"/>
    <p:sldId id="302" r:id="rId12"/>
    <p:sldId id="397" r:id="rId13"/>
    <p:sldId id="420" r:id="rId14"/>
    <p:sldId id="311" r:id="rId15"/>
    <p:sldId id="313" r:id="rId16"/>
    <p:sldId id="314" r:id="rId17"/>
    <p:sldId id="312" r:id="rId18"/>
    <p:sldId id="421" r:id="rId19"/>
    <p:sldId id="446" r:id="rId20"/>
    <p:sldId id="318" r:id="rId21"/>
    <p:sldId id="407" r:id="rId22"/>
    <p:sldId id="408" r:id="rId23"/>
    <p:sldId id="409" r:id="rId24"/>
    <p:sldId id="322" r:id="rId25"/>
    <p:sldId id="323" r:id="rId26"/>
    <p:sldId id="324" r:id="rId27"/>
    <p:sldId id="320" r:id="rId28"/>
    <p:sldId id="290" r:id="rId29"/>
    <p:sldId id="427" r:id="rId30"/>
    <p:sldId id="295" r:id="rId31"/>
    <p:sldId id="296" r:id="rId32"/>
    <p:sldId id="332" r:id="rId33"/>
    <p:sldId id="419" r:id="rId34"/>
    <p:sldId id="401" r:id="rId35"/>
    <p:sldId id="341" r:id="rId36"/>
    <p:sldId id="342" r:id="rId37"/>
    <p:sldId id="343" r:id="rId38"/>
    <p:sldId id="387" r:id="rId39"/>
    <p:sldId id="405" r:id="rId40"/>
    <p:sldId id="388" r:id="rId41"/>
    <p:sldId id="406" r:id="rId42"/>
    <p:sldId id="437" r:id="rId43"/>
    <p:sldId id="438" r:id="rId44"/>
    <p:sldId id="428" r:id="rId45"/>
    <p:sldId id="411" r:id="rId46"/>
    <p:sldId id="430" r:id="rId47"/>
    <p:sldId id="431" r:id="rId48"/>
    <p:sldId id="432" r:id="rId49"/>
    <p:sldId id="433" r:id="rId50"/>
    <p:sldId id="434" r:id="rId51"/>
    <p:sldId id="435" r:id="rId52"/>
    <p:sldId id="436" r:id="rId53"/>
    <p:sldId id="414" r:id="rId54"/>
    <p:sldId id="415" r:id="rId55"/>
    <p:sldId id="416" r:id="rId56"/>
    <p:sldId id="422" r:id="rId57"/>
    <p:sldId id="424" r:id="rId58"/>
    <p:sldId id="425" r:id="rId59"/>
    <p:sldId id="423" r:id="rId60"/>
    <p:sldId id="278" r:id="rId61"/>
    <p:sldId id="279" r:id="rId62"/>
    <p:sldId id="426" r:id="rId63"/>
    <p:sldId id="283" r:id="rId64"/>
    <p:sldId id="280" r:id="rId65"/>
    <p:sldId id="281" r:id="rId66"/>
    <p:sldId id="284" r:id="rId67"/>
    <p:sldId id="285" r:id="rId68"/>
    <p:sldId id="268" r:id="rId69"/>
    <p:sldId id="386" r:id="rId70"/>
    <p:sldId id="319" r:id="rId71"/>
    <p:sldId id="334" r:id="rId72"/>
    <p:sldId id="335" r:id="rId73"/>
    <p:sldId id="372" r:id="rId74"/>
    <p:sldId id="373" r:id="rId75"/>
    <p:sldId id="389" r:id="rId76"/>
    <p:sldId id="390" r:id="rId77"/>
    <p:sldId id="362" r:id="rId78"/>
    <p:sldId id="374" r:id="rId79"/>
    <p:sldId id="378" r:id="rId80"/>
    <p:sldId id="375" r:id="rId81"/>
    <p:sldId id="376" r:id="rId82"/>
    <p:sldId id="377" r:id="rId83"/>
  </p:sldIdLst>
  <p:sldSz cx="9144000" cy="6858000" type="screen4x3"/>
  <p:notesSz cx="6858000" cy="9144000"/>
  <p:defaultTextStyle>
    <a:defPPr>
      <a:defRPr lang="pt-PT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3300"/>
    <a:srgbClr val="336600"/>
    <a:srgbClr val="969696"/>
    <a:srgbClr val="993300"/>
    <a:srgbClr val="FFFFCC"/>
    <a:srgbClr val="CC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7" autoAdjust="0"/>
    <p:restoredTop sz="90843" autoAdjust="0"/>
  </p:normalViewPr>
  <p:slideViewPr>
    <p:cSldViewPr>
      <p:cViewPr varScale="1">
        <p:scale>
          <a:sx n="64" d="100"/>
          <a:sy n="64" d="100"/>
        </p:scale>
        <p:origin x="15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6E9746C3-FF29-9580-CC88-A34742EF9D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F36C4FB-FECE-5F05-87D8-FB610B269D0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F7F6C0D-C222-4EE3-8029-AAD00ED5CD3E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EB0D7D56-E7F7-339F-1E01-26DC872C8C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41110478-FAEC-065B-96A8-368989ECE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  <a:endParaRPr lang="en-US" noProof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C48D05-3982-EDBE-0153-5499E7AA632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B141EF3-A26A-5EC8-D606-3C8A03AD2E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F60A76B-D4FE-4E9E-80B4-CA11E24BD8E0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>
            <a:extLst>
              <a:ext uri="{FF2B5EF4-FFF2-40B4-BE49-F238E27FC236}">
                <a16:creationId xmlns:a16="http://schemas.microsoft.com/office/drawing/2014/main" id="{FBB82273-016D-102B-6C79-C5C99970EB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ço Reservado para Anotações 2">
            <a:extLst>
              <a:ext uri="{FF2B5EF4-FFF2-40B4-BE49-F238E27FC236}">
                <a16:creationId xmlns:a16="http://schemas.microsoft.com/office/drawing/2014/main" id="{8F68B2C8-1666-3D48-39CE-B1D72850F7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9636" name="Espaço Reservado para Número de Slide 3">
            <a:extLst>
              <a:ext uri="{FF2B5EF4-FFF2-40B4-BE49-F238E27FC236}">
                <a16:creationId xmlns:a16="http://schemas.microsoft.com/office/drawing/2014/main" id="{BB8EF630-199B-0577-FBE5-C6D55C8D74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8E9AE5A-AF4A-4FB0-8AE7-AFF814D0C79A}" type="slidenum">
              <a:rPr lang="en-US" altLang="en-US" sz="1200"/>
              <a:pPr/>
              <a:t>60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F96A22-3ECD-32AC-160D-C0E6AC6F0F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D5F9BA-1DEB-392D-0CF6-96883D7200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5A3B84-BC19-91B7-26C8-A374A7A33D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181AC9-59C0-4025-9B53-AC70753B6C8F}" type="slidenum">
              <a:rPr lang="pt-PT" altLang="en-US"/>
              <a:pPr/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914256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AB1126-24DD-52F8-ED72-FE5A85B740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AD7500-A2F7-34E8-029D-1D389FED20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C48182-7FAA-758A-1C08-5EDCE4629C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2EA2C7-5E17-4BD6-B6A5-C1AEA964C068}" type="slidenum">
              <a:rPr lang="pt-PT" altLang="en-US"/>
              <a:pPr/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857607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3DE8E9-F19F-45F1-CDCD-BFD1F7376F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2E577B-F1D0-C10A-F691-879F46DA1D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A78F51-70DD-60A1-5FAB-A734F798A4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21ADD-B33F-42BA-BC08-9D6B3BC0F85A}" type="slidenum">
              <a:rPr lang="pt-PT" altLang="en-US"/>
              <a:pPr/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21472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62A3B0-6EB7-1FAB-0594-8EC8790875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90211D-4836-A651-FE9E-55F6197DA6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6116EA-05B7-655F-2848-AEE79DB577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CC6B9-C71E-47E3-96B9-231915B32520}" type="slidenum">
              <a:rPr lang="pt-PT" altLang="en-US"/>
              <a:pPr/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789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FA3965-4E00-2B7E-7C21-D00822271D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A4D538-B8B4-F355-52F9-D71C50B05B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049870-4FBC-B7FC-842A-5B64C60426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138827-7EB9-4CD7-A2CA-29284468FD29}" type="slidenum">
              <a:rPr lang="pt-PT" altLang="en-US"/>
              <a:pPr/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014769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38D653-3E37-1D18-70F8-F2A168BCAB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7A31E2-F4B7-CF0B-4F53-5B9226F1E9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50DF12-D93C-A7F4-18E9-844C72D6D9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54237-1E34-4998-A5FC-731C401EB262}" type="slidenum">
              <a:rPr lang="pt-PT" altLang="en-US"/>
              <a:pPr/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87792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699059-C1B2-6B1C-6224-736580E7A8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0FE988-29BB-BCF6-2F7B-615EA5F8EC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D7D84E-A96E-8599-E705-A47C8346B2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CD80C4-22BF-4280-B0E2-566FCCFFA2C0}" type="slidenum">
              <a:rPr lang="pt-PT" altLang="en-US"/>
              <a:pPr/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237209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FE9918-AB8C-2952-727D-BA91E0C646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CE49AC-38F8-9B02-A394-AB1CB8CE4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059467-C23D-CB3C-141B-25D93FB228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FCEC54-003E-4DE1-9153-CA894EBC4860}" type="slidenum">
              <a:rPr lang="pt-PT" altLang="en-US"/>
              <a:pPr/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99875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4944141-9E97-CF75-D569-644E8FA783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C47DF7C-BEBC-24FB-921E-D6FD48BD08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ED32A86-6669-CB30-8916-871F30C86F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289247-BA19-48AA-AC99-241D94394A14}" type="slidenum">
              <a:rPr lang="pt-PT" altLang="en-US"/>
              <a:pPr/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54946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E1D384D-4D51-5E11-509D-F3879FB5B8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9126A1C-1EE4-6D24-B720-3E88F08B7B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E4FACD0-6CB7-814F-F1A8-152194E508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65D57B-DC90-4D16-8205-4CEA62ED8FCF}" type="slidenum">
              <a:rPr lang="pt-PT" altLang="en-US"/>
              <a:pPr/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49483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27CD50E-6C83-3DE9-DB5D-B451B74303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ED8BC1C-1C3A-8F7F-D1DD-C56BC688D8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E836DC-AF5D-C511-ADD6-A492B5A46A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E41EF3-19CD-4752-AE53-1A824E406932}" type="slidenum">
              <a:rPr lang="pt-PT" altLang="en-US"/>
              <a:pPr/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42574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8FA4A7-6BD1-2557-ACE8-601708EBEE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2B2A5A-2983-3C1D-AF7F-FA6037227F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AF0082-BAED-2EBB-79FA-60A1C99C22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7AC1F3-71E8-42BB-9B49-300B67C7ABAF}" type="slidenum">
              <a:rPr lang="pt-PT" altLang="en-US"/>
              <a:pPr/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69114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6D6280-10C4-7DB9-3D64-625D28ED1E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B97813-17B6-5543-5550-68B04578E8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4E7BE1-4077-CC01-CCBC-15A136520F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1582F2-F571-4385-A752-A743B6BF56B2}" type="slidenum">
              <a:rPr lang="pt-PT" altLang="en-US"/>
              <a:pPr/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846251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4AAF010-2368-C62F-4D9D-49635B39D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D8EC2AE-3F4D-0CF3-7D0D-00512E1A5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os estilos do texto mestre</a:t>
            </a:r>
          </a:p>
          <a:p>
            <a:pPr lvl="1"/>
            <a:r>
              <a:rPr lang="pt-PT" altLang="en-US"/>
              <a:t>Segundo nível</a:t>
            </a:r>
          </a:p>
          <a:p>
            <a:pPr lvl="2"/>
            <a:r>
              <a:rPr lang="pt-PT" altLang="en-US"/>
              <a:t>Terceiro nível</a:t>
            </a:r>
          </a:p>
          <a:p>
            <a:pPr lvl="3"/>
            <a:r>
              <a:rPr lang="pt-PT" altLang="en-US"/>
              <a:t>Quarto nível</a:t>
            </a:r>
          </a:p>
          <a:p>
            <a:pPr lvl="4"/>
            <a:r>
              <a:rPr lang="pt-PT" altLang="en-US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B573387-B3EE-6913-65C8-FE1BF3A3479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8EFC076-6319-223D-5C23-57E3555B1E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8CF2CBE-3268-FE94-5A2B-245EDD3B07E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fld id="{61DF198D-B258-4E34-89FD-485DB02CC2BC}" type="slidenum">
              <a:rPr lang="pt-PT" altLang="en-US"/>
              <a:pPr/>
              <a:t>‹nº›</a:t>
            </a:fld>
            <a:endParaRPr lang="pt-P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lqes.iqm.unicamp.br/images/pontos_vista_artigo_divulgacao29_1_couve_flor.jpg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http://www.hortibrasil.org.br/classificacao/couveflor/arquivos/amarela.jpg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http://www.hortibrasil.org.br/classificacao/couveflor/arquivos/creme.jpg" TargetMode="External"/><Relationship Id="rId4" Type="http://schemas.openxmlformats.org/officeDocument/2006/relationships/image" Target="../media/image24.jpeg"/><Relationship Id="rId9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math.toronto.edu/~drorbn/Gallery/Plants/Cauliflower-3_2048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hortibrasil.org.br/classificacao/couveflor/arquivos/defgrav/FOLHA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http://www.hortibrasil.org.br/classificacao/couveflor/arquivos/defgrav/folha.jpg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878DE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97E5C36-8FC6-0287-7D6C-3408EA1A1A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47813" y="601663"/>
            <a:ext cx="7345362" cy="742950"/>
          </a:xfrm>
        </p:spPr>
        <p:txBody>
          <a:bodyPr anchor="ctr"/>
          <a:lstStyle/>
          <a:p>
            <a:pPr eaLnBrk="1" hangingPunct="1"/>
            <a:r>
              <a:rPr lang="pt-BR" alt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Cultivo de couve-flor e brócolis</a:t>
            </a:r>
            <a:endParaRPr lang="pt-PT" altLang="en-US" sz="4000" b="1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  <p:pic>
        <p:nvPicPr>
          <p:cNvPr id="3075" name="Imagem 7">
            <a:extLst>
              <a:ext uri="{FF2B5EF4-FFF2-40B4-BE49-F238E27FC236}">
                <a16:creationId xmlns:a16="http://schemas.microsoft.com/office/drawing/2014/main" id="{7BF7D5CA-5E22-724B-8E5C-D6878F9B0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0038"/>
            <a:ext cx="92868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CaixaDeTexto 8">
            <a:extLst>
              <a:ext uri="{FF2B5EF4-FFF2-40B4-BE49-F238E27FC236}">
                <a16:creationId xmlns:a16="http://schemas.microsoft.com/office/drawing/2014/main" id="{A10729EC-B286-4682-DA2B-EA951E01F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716338"/>
            <a:ext cx="74898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Profa. Simone da Costa Mello </a:t>
            </a:r>
          </a:p>
        </p:txBody>
      </p:sp>
      <p:pic>
        <p:nvPicPr>
          <p:cNvPr id="3077" name="Picture 9" descr="Couve para industria-boa adapatação">
            <a:extLst>
              <a:ext uri="{FF2B5EF4-FFF2-40B4-BE49-F238E27FC236}">
                <a16:creationId xmlns:a16="http://schemas.microsoft.com/office/drawing/2014/main" id="{1E8A50DD-5F39-3691-D578-0DC3DE46B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0213"/>
            <a:ext cx="1763713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DSC02046">
            <a:extLst>
              <a:ext uri="{FF2B5EF4-FFF2-40B4-BE49-F238E27FC236}">
                <a16:creationId xmlns:a16="http://schemas.microsoft.com/office/drawing/2014/main" id="{0DAFA100-9BAD-F0FA-651B-5D50EAEA7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510213"/>
            <a:ext cx="17526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20" descr="orangecauli0">
            <a:extLst>
              <a:ext uri="{FF2B5EF4-FFF2-40B4-BE49-F238E27FC236}">
                <a16:creationId xmlns:a16="http://schemas.microsoft.com/office/drawing/2014/main" id="{D829284F-86FF-29B1-AE0A-DDE27E99E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510213"/>
            <a:ext cx="12001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4" descr="pur2">
            <a:extLst>
              <a:ext uri="{FF2B5EF4-FFF2-40B4-BE49-F238E27FC236}">
                <a16:creationId xmlns:a16="http://schemas.microsoft.com/office/drawing/2014/main" id="{2EF10678-2C69-049D-3525-D78B025B1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5526088"/>
            <a:ext cx="17526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3" descr="caulif_0605">
            <a:extLst>
              <a:ext uri="{FF2B5EF4-FFF2-40B4-BE49-F238E27FC236}">
                <a16:creationId xmlns:a16="http://schemas.microsoft.com/office/drawing/2014/main" id="{085D1489-3C18-BE7C-C33B-825FEB823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5510213"/>
            <a:ext cx="1509712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7" descr="x230y230">
            <a:extLst>
              <a:ext uri="{FF2B5EF4-FFF2-40B4-BE49-F238E27FC236}">
                <a16:creationId xmlns:a16="http://schemas.microsoft.com/office/drawing/2014/main" id="{BAC06695-2270-FD24-64A0-217E7EB2C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5510213"/>
            <a:ext cx="17367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>
            <a:extLst>
              <a:ext uri="{FF2B5EF4-FFF2-40B4-BE49-F238E27FC236}">
                <a16:creationId xmlns:a16="http://schemas.microsoft.com/office/drawing/2014/main" id="{C3C0DB85-BA95-770C-9E5A-23A81B60B4C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altLang="pt-BR"/>
              <a:t>Brócolis e couve-flor</a:t>
            </a:r>
          </a:p>
        </p:txBody>
      </p:sp>
      <p:sp>
        <p:nvSpPr>
          <p:cNvPr id="12291" name="Retângulo 2">
            <a:extLst>
              <a:ext uri="{FF2B5EF4-FFF2-40B4-BE49-F238E27FC236}">
                <a16:creationId xmlns:a16="http://schemas.microsoft.com/office/drawing/2014/main" id="{9A062F85-78C3-5064-B135-0058B134F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274888"/>
            <a:ext cx="82804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0">
                <a:latin typeface="Arial" panose="020B0604020202020204" pitchFamily="34" charset="0"/>
              </a:rPr>
              <a:t>Ricos em vitaminas C, A, K, 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400" b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0">
                <a:latin typeface="Arial" panose="020B0604020202020204" pitchFamily="34" charset="0"/>
              </a:rPr>
              <a:t>Cálcio, Fe, Mg 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400" b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0">
                <a:latin typeface="Arial" panose="020B0604020202020204" pitchFamily="34" charset="0"/>
              </a:rPr>
              <a:t>β-caroteno,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2400" b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2400" b="0">
                <a:latin typeface="Arial" panose="020B0604020202020204" pitchFamily="34" charset="0"/>
              </a:rPr>
              <a:t>Ácido fólico</a:t>
            </a:r>
            <a:endParaRPr lang="en-US" altLang="pt-BR"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547E83A-36F2-625B-B37D-4DE6039BC8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47738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pt-BR" altLang="en-US" sz="4000" b="1">
                <a:solidFill>
                  <a:srgbClr val="FFFF00"/>
                </a:solidFill>
              </a:rPr>
              <a:t>Origem</a:t>
            </a: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65D2009F-6165-F998-97DB-051553C621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1989138"/>
            <a:ext cx="7772400" cy="4114800"/>
          </a:xfrm>
          <a:solidFill>
            <a:srgbClr val="008000"/>
          </a:solidFill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pt-BR" altLang="en-US" sz="2800" b="1">
                <a:solidFill>
                  <a:srgbClr val="FFFF00"/>
                </a:solidFill>
              </a:rPr>
              <a:t>Costa Norte Mediterrânica, Ásia Menor e Costa Ocidental Européia.</a:t>
            </a:r>
          </a:p>
          <a:p>
            <a:pPr algn="just" eaLnBrk="1" hangingPunct="1">
              <a:lnSpc>
                <a:spcPct val="90000"/>
              </a:lnSpc>
            </a:pPr>
            <a:endParaRPr lang="pt-BR" altLang="en-US" sz="2800" b="1">
              <a:solidFill>
                <a:srgbClr val="FFFF00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pt-BR" altLang="en-US" sz="2800" b="1">
                <a:solidFill>
                  <a:srgbClr val="FFFF00"/>
                </a:solidFill>
              </a:rPr>
              <a:t>Expansão na Europa no séc. XVI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Mapa-mundi © FOTW Flags Of The World">
            <a:extLst>
              <a:ext uri="{FF2B5EF4-FFF2-40B4-BE49-F238E27FC236}">
                <a16:creationId xmlns:a16="http://schemas.microsoft.com/office/drawing/2014/main" id="{EF639FBE-E174-49CA-EF93-F924156B0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497888" cy="44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Freeform 14">
            <a:extLst>
              <a:ext uri="{FF2B5EF4-FFF2-40B4-BE49-F238E27FC236}">
                <a16:creationId xmlns:a16="http://schemas.microsoft.com/office/drawing/2014/main" id="{CE4E7BC3-F319-C065-68CC-D5E0B68F09BD}"/>
              </a:ext>
            </a:extLst>
          </p:cNvPr>
          <p:cNvSpPr>
            <a:spLocks/>
          </p:cNvSpPr>
          <p:nvPr/>
        </p:nvSpPr>
        <p:spPr bwMode="auto">
          <a:xfrm>
            <a:off x="4643438" y="1365250"/>
            <a:ext cx="1800225" cy="695325"/>
          </a:xfrm>
          <a:custGeom>
            <a:avLst/>
            <a:gdLst>
              <a:gd name="T0" fmla="*/ 2147483646 w 1089"/>
              <a:gd name="T1" fmla="*/ 2147483646 h 438"/>
              <a:gd name="T2" fmla="*/ 2147483646 w 1089"/>
              <a:gd name="T3" fmla="*/ 2147483646 h 438"/>
              <a:gd name="T4" fmla="*/ 2147483646 w 1089"/>
              <a:gd name="T5" fmla="*/ 2147483646 h 438"/>
              <a:gd name="T6" fmla="*/ 2147483646 w 1089"/>
              <a:gd name="T7" fmla="*/ 2147483646 h 438"/>
              <a:gd name="T8" fmla="*/ 2147483646 w 1089"/>
              <a:gd name="T9" fmla="*/ 2147483646 h 4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89" h="438">
                <a:moveTo>
                  <a:pt x="1089" y="438"/>
                </a:moveTo>
                <a:cubicBezTo>
                  <a:pt x="968" y="249"/>
                  <a:pt x="847" y="60"/>
                  <a:pt x="681" y="30"/>
                </a:cubicBezTo>
                <a:cubicBezTo>
                  <a:pt x="515" y="0"/>
                  <a:pt x="182" y="227"/>
                  <a:pt x="91" y="257"/>
                </a:cubicBezTo>
                <a:cubicBezTo>
                  <a:pt x="0" y="287"/>
                  <a:pt x="136" y="211"/>
                  <a:pt x="136" y="211"/>
                </a:cubicBezTo>
                <a:cubicBezTo>
                  <a:pt x="136" y="211"/>
                  <a:pt x="113" y="234"/>
                  <a:pt x="91" y="25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340" name="Rectangle 15">
            <a:extLst>
              <a:ext uri="{FF2B5EF4-FFF2-40B4-BE49-F238E27FC236}">
                <a16:creationId xmlns:a16="http://schemas.microsoft.com/office/drawing/2014/main" id="{5E6055D3-C943-2831-5DFF-50641FE1E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5084763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9ACD3E9-CCB0-F3E5-BAE2-349DE2A5A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/>
              <a:t>Brócolis e Couve-flor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028220D7-CFB1-2931-09F1-7BA9BDF10A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/>
              <a:t>Classificadas como culturas de inverno</a:t>
            </a:r>
          </a:p>
          <a:p>
            <a:pPr eaLnBrk="1" hangingPunct="1"/>
            <a:r>
              <a:rPr lang="pt-BR" altLang="en-US"/>
              <a:t>Melhoramento genético: cultivares adaptadas ao plantio no outono/inverno; primavera/verão e meia estação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FB4286E-F287-4B93-4C6D-2B5A99442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>
                <a:solidFill>
                  <a:srgbClr val="FFFF00"/>
                </a:solidFill>
              </a:rPr>
              <a:t>Brócolos - Taxonomia</a:t>
            </a:r>
          </a:p>
        </p:txBody>
      </p:sp>
      <p:sp>
        <p:nvSpPr>
          <p:cNvPr id="16387" name="Rectangle 5">
            <a:extLst>
              <a:ext uri="{FF2B5EF4-FFF2-40B4-BE49-F238E27FC236}">
                <a16:creationId xmlns:a16="http://schemas.microsoft.com/office/drawing/2014/main" id="{38E61D01-D85E-D6C1-300F-1FB03DCE6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060575"/>
            <a:ext cx="30178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en-US" sz="2800">
                <a:solidFill>
                  <a:schemeClr val="tx2"/>
                </a:solidFill>
              </a:rPr>
              <a:t>Variedade</a:t>
            </a:r>
          </a:p>
          <a:p>
            <a:pPr eaLnBrk="1" hangingPunct="1"/>
            <a:endParaRPr lang="pt-BR" altLang="en-US" sz="2800"/>
          </a:p>
          <a:p>
            <a:pPr eaLnBrk="1" hangingPunct="1">
              <a:buFontTx/>
              <a:buNone/>
            </a:pPr>
            <a:endParaRPr lang="pt-BR" altLang="en-US" sz="2800"/>
          </a:p>
          <a:p>
            <a:pPr eaLnBrk="1" hangingPunct="1"/>
            <a:endParaRPr lang="pt-BR" altLang="en-US" sz="2800"/>
          </a:p>
          <a:p>
            <a:pPr eaLnBrk="1" hangingPunct="1"/>
            <a:endParaRPr lang="pt-BR" altLang="en-US" sz="2800"/>
          </a:p>
          <a:p>
            <a:pPr eaLnBrk="1" hangingPunct="1"/>
            <a:r>
              <a:rPr lang="pt-BR" altLang="en-US" sz="2800">
                <a:solidFill>
                  <a:schemeClr val="tx2"/>
                </a:solidFill>
              </a:rPr>
              <a:t>Formas</a:t>
            </a: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A40A1F93-33B2-CF8C-A66C-687441E0E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2825" y="2060575"/>
            <a:ext cx="48307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sz="2800" i="1">
                <a:solidFill>
                  <a:schemeClr val="tx2"/>
                </a:solidFill>
              </a:rPr>
              <a:t>B. oleracea</a:t>
            </a:r>
            <a:r>
              <a:rPr lang="pt-BR" altLang="en-US" sz="2800">
                <a:solidFill>
                  <a:schemeClr val="tx2"/>
                </a:solidFill>
              </a:rPr>
              <a:t> var. </a:t>
            </a:r>
            <a:r>
              <a:rPr lang="pt-BR" altLang="en-US" sz="2800" i="1">
                <a:solidFill>
                  <a:schemeClr val="tx2"/>
                </a:solidFill>
              </a:rPr>
              <a:t>italica</a:t>
            </a:r>
            <a:r>
              <a:rPr lang="pt-BR" altLang="en-US" sz="2800">
                <a:solidFill>
                  <a:schemeClr val="tx2"/>
                </a:solidFill>
              </a:rPr>
              <a:t> L.</a:t>
            </a:r>
          </a:p>
          <a:p>
            <a:pPr eaLnBrk="1" hangingPunct="1">
              <a:buFontTx/>
              <a:buNone/>
            </a:pPr>
            <a:endParaRPr lang="pt-BR" altLang="en-US" sz="2800"/>
          </a:p>
          <a:p>
            <a:pPr eaLnBrk="1" hangingPunct="1">
              <a:buFontTx/>
              <a:buNone/>
            </a:pPr>
            <a:r>
              <a:rPr lang="pt-BR" altLang="en-US" sz="2800">
                <a:solidFill>
                  <a:srgbClr val="000000"/>
                </a:solidFill>
                <a:latin typeface="Verdana" panose="020B0604030504040204" pitchFamily="34" charset="0"/>
              </a:rPr>
              <a:t>    </a:t>
            </a:r>
            <a:r>
              <a:rPr lang="pt-BR" altLang="en-US" sz="2800">
                <a:solidFill>
                  <a:srgbClr val="000000"/>
                </a:solidFill>
                <a:cs typeface="Arial" panose="020B0604020202020204" pitchFamily="34" charset="0"/>
                <a:hlinkClick r:id="rId2"/>
              </a:rPr>
              <a:t> </a:t>
            </a:r>
            <a:endParaRPr lang="pt-BR" altLang="en-US" sz="2800"/>
          </a:p>
          <a:p>
            <a:pPr eaLnBrk="1" hangingPunct="1">
              <a:buFontTx/>
              <a:buNone/>
            </a:pPr>
            <a:endParaRPr lang="pt-BR" altLang="en-US" sz="2800"/>
          </a:p>
          <a:p>
            <a:pPr eaLnBrk="1" hangingPunct="1">
              <a:buFontTx/>
              <a:buNone/>
            </a:pPr>
            <a:r>
              <a:rPr lang="pt-BR" altLang="en-US" sz="2800">
                <a:solidFill>
                  <a:schemeClr val="tx2"/>
                </a:solidFill>
              </a:rPr>
              <a:t>Tipo ramoso </a:t>
            </a:r>
          </a:p>
          <a:p>
            <a:pPr eaLnBrk="1" hangingPunct="1">
              <a:buFontTx/>
              <a:buNone/>
            </a:pPr>
            <a:r>
              <a:rPr lang="pt-BR" altLang="en-US" sz="2800">
                <a:solidFill>
                  <a:schemeClr val="tx2"/>
                </a:solidFill>
              </a:rPr>
              <a:t>    (inflorescências laterais)</a:t>
            </a:r>
          </a:p>
          <a:p>
            <a:pPr eaLnBrk="1" hangingPunct="1">
              <a:buFontTx/>
              <a:buNone/>
            </a:pPr>
            <a:r>
              <a:rPr lang="pt-BR" altLang="en-US" sz="2800">
                <a:solidFill>
                  <a:schemeClr val="tx2"/>
                </a:solidFill>
              </a:rPr>
              <a:t>Tipo </a:t>
            </a:r>
            <a:r>
              <a:rPr lang="pt-BR" altLang="en-US" sz="2800">
                <a:solidFill>
                  <a:schemeClr val="tx2"/>
                </a:solidFill>
                <a:latin typeface="Arial" panose="020B0604020202020204" pitchFamily="34" charset="0"/>
              </a:rPr>
              <a:t>“</a:t>
            </a:r>
            <a:r>
              <a:rPr lang="pt-BR" altLang="en-US" sz="2800">
                <a:solidFill>
                  <a:schemeClr val="tx2"/>
                </a:solidFill>
              </a:rPr>
              <a:t>cabe</a:t>
            </a:r>
            <a:r>
              <a:rPr lang="pt-BR" altLang="en-US" sz="2800">
                <a:solidFill>
                  <a:schemeClr val="tx2"/>
                </a:solidFill>
                <a:latin typeface="Arial" panose="020B0604020202020204" pitchFamily="34" charset="0"/>
              </a:rPr>
              <a:t>ç</a:t>
            </a:r>
            <a:r>
              <a:rPr lang="pt-BR" altLang="en-US" sz="2800">
                <a:solidFill>
                  <a:schemeClr val="tx2"/>
                </a:solidFill>
              </a:rPr>
              <a:t>a </a:t>
            </a:r>
            <a:r>
              <a:rPr lang="pt-BR" altLang="en-US" sz="2800">
                <a:solidFill>
                  <a:schemeClr val="tx2"/>
                </a:solidFill>
                <a:latin typeface="Arial" panose="020B0604020202020204" pitchFamily="34" charset="0"/>
              </a:rPr>
              <a:t>ú</a:t>
            </a:r>
            <a:r>
              <a:rPr lang="pt-BR" altLang="en-US" sz="2800">
                <a:solidFill>
                  <a:schemeClr val="tx2"/>
                </a:solidFill>
              </a:rPr>
              <a:t>nica</a:t>
            </a:r>
            <a:r>
              <a:rPr lang="pt-BR" altLang="en-US" sz="2800">
                <a:solidFill>
                  <a:schemeClr val="tx2"/>
                </a:solidFill>
                <a:latin typeface="Arial" panose="020B0604020202020204" pitchFamily="34" charset="0"/>
              </a:rPr>
              <a:t>”</a:t>
            </a:r>
            <a:r>
              <a:rPr lang="pt-BR" altLang="en-US" sz="2800">
                <a:solidFill>
                  <a:schemeClr val="tx2"/>
                </a:solidFill>
              </a:rPr>
              <a:t> (Ninja)</a:t>
            </a:r>
          </a:p>
          <a:p>
            <a:pPr eaLnBrk="1" hangingPunct="1">
              <a:buFontTx/>
              <a:buNone/>
            </a:pPr>
            <a:r>
              <a:rPr lang="pt-BR" altLang="en-US" sz="2800">
                <a:solidFill>
                  <a:schemeClr val="tx2"/>
                </a:solidFill>
              </a:rPr>
              <a:t>    (inflorescência central)</a:t>
            </a:r>
            <a:endParaRPr lang="en-US" altLang="en-US" sz="28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>
            <a:extLst>
              <a:ext uri="{FF2B5EF4-FFF2-40B4-BE49-F238E27FC236}">
                <a16:creationId xmlns:a16="http://schemas.microsoft.com/office/drawing/2014/main" id="{9780B692-44A1-E4F0-2020-41B14431A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4263" y="333375"/>
            <a:ext cx="4249737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sz="2800">
                <a:cs typeface="Times New Roman" panose="02020603050405020304" pitchFamily="18" charset="0"/>
              </a:rPr>
              <a:t>Tipo Ramoso</a:t>
            </a:r>
          </a:p>
          <a:p>
            <a:pPr eaLnBrk="1" hangingPunct="1">
              <a:buFontTx/>
              <a:buNone/>
            </a:pPr>
            <a:endParaRPr lang="pt-BR" altLang="en-US" sz="2800" b="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Ramoso Santana (Horticeres, Sakata)</a:t>
            </a:r>
          </a:p>
          <a:p>
            <a:pPr eaLnBrk="1" hangingPunct="1">
              <a:buFontTx/>
              <a:buNone/>
            </a:pPr>
            <a:endParaRPr lang="pt-BR" altLang="en-US" sz="2800" b="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H. F1 Fl</a:t>
            </a:r>
            <a:r>
              <a:rPr lang="pt-BR" altLang="en-US" sz="2800" b="0">
                <a:latin typeface="Arial" panose="020B0604020202020204" pitchFamily="34" charset="0"/>
                <a:cs typeface="Times New Roman" panose="02020603050405020304" pitchFamily="18" charset="0"/>
              </a:rPr>
              <a:t>ó</a:t>
            </a:r>
            <a:r>
              <a:rPr lang="pt-BR" altLang="en-US" sz="2800" b="0">
                <a:cs typeface="Times New Roman" panose="02020603050405020304" pitchFamily="18" charset="0"/>
              </a:rPr>
              <a:t>rida (Sakata) </a:t>
            </a:r>
          </a:p>
          <a:p>
            <a:pPr eaLnBrk="1" hangingPunct="1">
              <a:buFontTx/>
              <a:buNone/>
            </a:pPr>
            <a:endParaRPr lang="pt-BR" altLang="en-US" sz="2800" b="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Ramoso Precoce Piracicaba (Horticeres, Sakata)</a:t>
            </a:r>
          </a:p>
          <a:p>
            <a:pPr eaLnBrk="1" hangingPunct="1">
              <a:buFontTx/>
              <a:buNone/>
            </a:pPr>
            <a:endParaRPr lang="pt-BR" altLang="en-US" sz="2800" b="0"/>
          </a:p>
          <a:p>
            <a:pPr eaLnBrk="1" hangingPunct="1"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H. Centen</a:t>
            </a:r>
            <a:r>
              <a:rPr lang="pt-BR" altLang="en-US" sz="2800" b="0">
                <a:latin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lang="pt-BR" altLang="en-US" sz="2800" b="0">
                <a:cs typeface="Times New Roman" panose="02020603050405020304" pitchFamily="18" charset="0"/>
              </a:rPr>
              <a:t>rio (Takii)</a:t>
            </a:r>
            <a:endParaRPr lang="en-US" altLang="en-US" sz="2800" b="0">
              <a:cs typeface="Times New Roman" panose="02020603050405020304" pitchFamily="18" charset="0"/>
            </a:endParaRPr>
          </a:p>
        </p:txBody>
      </p:sp>
      <p:pic>
        <p:nvPicPr>
          <p:cNvPr id="17411" name="Picture 7" descr="x230y230">
            <a:extLst>
              <a:ext uri="{FF2B5EF4-FFF2-40B4-BE49-F238E27FC236}">
                <a16:creationId xmlns:a16="http://schemas.microsoft.com/office/drawing/2014/main" id="{CF934C7F-4090-C19F-41D8-629D4CAAB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3960812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9BE4D594-73AD-7E21-2396-8873708FA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549275"/>
            <a:ext cx="47879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altLang="en-US" sz="2800">
                <a:cs typeface="Times New Roman" panose="02020603050405020304" pitchFamily="18" charset="0"/>
              </a:rPr>
              <a:t>Tipo Cabe</a:t>
            </a:r>
            <a:r>
              <a:rPr lang="pt-BR" altLang="en-US" sz="2800">
                <a:latin typeface="Arial" panose="020B0604020202020204" pitchFamily="34" charset="0"/>
                <a:cs typeface="Times New Roman" panose="02020603050405020304" pitchFamily="18" charset="0"/>
              </a:rPr>
              <a:t>ç</a:t>
            </a:r>
            <a:r>
              <a:rPr lang="pt-BR" altLang="en-US" sz="2800">
                <a:cs typeface="Times New Roman" panose="02020603050405020304" pitchFamily="18" charset="0"/>
              </a:rPr>
              <a:t>a </a:t>
            </a:r>
            <a:r>
              <a:rPr lang="pt-BR" altLang="en-US" sz="2800">
                <a:latin typeface="Arial" panose="020B0604020202020204" pitchFamily="34" charset="0"/>
                <a:cs typeface="Times New Roman" panose="02020603050405020304" pitchFamily="18" charset="0"/>
              </a:rPr>
              <a:t>ú</a:t>
            </a:r>
            <a:r>
              <a:rPr lang="pt-BR" altLang="en-US" sz="2800">
                <a:cs typeface="Times New Roman" panose="02020603050405020304" pitchFamily="18" charset="0"/>
              </a:rPr>
              <a:t>nica</a:t>
            </a:r>
            <a:r>
              <a:rPr lang="pt-BR" altLang="en-US" sz="2800" b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H. F1 Marathon (Sakata) </a:t>
            </a:r>
            <a:r>
              <a:rPr lang="pt-BR" altLang="en-US" sz="2800" b="0"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pt-BR" altLang="en-US" sz="2800" b="0">
                <a:cs typeface="Times New Roman" panose="02020603050405020304" pitchFamily="18" charset="0"/>
              </a:rPr>
              <a:t>clima ameno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altLang="en-US" sz="2800" b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H. Legacy (Seminis)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altLang="en-US" sz="2800" b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H. Centen</a:t>
            </a:r>
            <a:r>
              <a:rPr lang="pt-BR" altLang="en-US" sz="2800" b="0">
                <a:latin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lang="pt-BR" altLang="en-US" sz="2800" b="0">
                <a:cs typeface="Times New Roman" panose="02020603050405020304" pitchFamily="18" charset="0"/>
              </a:rPr>
              <a:t>rio (Takii) </a:t>
            </a:r>
            <a:r>
              <a:rPr lang="pt-BR" altLang="en-US" sz="2800" b="0"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pt-BR" altLang="en-US" sz="2800" b="0">
                <a:cs typeface="Times New Roman" panose="02020603050405020304" pitchFamily="18" charset="0"/>
              </a:rPr>
              <a:t> out/inverno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altLang="en-US" sz="2800" b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H. Green Storm Bonanza </a:t>
            </a:r>
            <a:r>
              <a:rPr lang="pt-BR" altLang="en-US" sz="2800" b="0"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pt-BR" altLang="en-US" sz="2800" b="0">
                <a:cs typeface="Times New Roman" panose="02020603050405020304" pitchFamily="18" charset="0"/>
              </a:rPr>
              <a:t>ago-fev- regiões quentes</a:t>
            </a:r>
          </a:p>
        </p:txBody>
      </p:sp>
      <p:pic>
        <p:nvPicPr>
          <p:cNvPr id="18435" name="Picture 14" descr="Minhas fotos 402">
            <a:extLst>
              <a:ext uri="{FF2B5EF4-FFF2-40B4-BE49-F238E27FC236}">
                <a16:creationId xmlns:a16="http://schemas.microsoft.com/office/drawing/2014/main" id="{6007D052-4CF8-8194-6441-7D5CD231A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36004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>
            <a:extLst>
              <a:ext uri="{FF2B5EF4-FFF2-40B4-BE49-F238E27FC236}">
                <a16:creationId xmlns:a16="http://schemas.microsoft.com/office/drawing/2014/main" id="{3B6AB2F1-9D1C-A76D-2FB9-E83FBBB8C8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620713"/>
            <a:ext cx="7772400" cy="8636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>
                <a:solidFill>
                  <a:srgbClr val="FFFF00"/>
                </a:solidFill>
              </a:rPr>
              <a:t>Couve-flor - Taxonomia</a:t>
            </a:r>
          </a:p>
        </p:txBody>
      </p:sp>
      <p:sp>
        <p:nvSpPr>
          <p:cNvPr id="19459" name="Rectangle 5">
            <a:extLst>
              <a:ext uri="{FF2B5EF4-FFF2-40B4-BE49-F238E27FC236}">
                <a16:creationId xmlns:a16="http://schemas.microsoft.com/office/drawing/2014/main" id="{294EB0FF-F72A-BC5C-22B4-5BAA7BAFC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3163" y="1981200"/>
            <a:ext cx="30178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en-US" sz="2400"/>
              <a:t>Fam</a:t>
            </a:r>
            <a:r>
              <a:rPr lang="pt-BR" altLang="en-US" sz="2400">
                <a:latin typeface="Arial" panose="020B0604020202020204" pitchFamily="34" charset="0"/>
              </a:rPr>
              <a:t>í</a:t>
            </a:r>
            <a:r>
              <a:rPr lang="pt-BR" altLang="en-US" sz="2400"/>
              <a:t>lia</a:t>
            </a:r>
          </a:p>
          <a:p>
            <a:pPr eaLnBrk="1" hangingPunct="1"/>
            <a:r>
              <a:rPr lang="pt-BR" altLang="en-US" sz="2400"/>
              <a:t>Gênero</a:t>
            </a:r>
          </a:p>
          <a:p>
            <a:pPr eaLnBrk="1" hangingPunct="1"/>
            <a:r>
              <a:rPr lang="pt-BR" altLang="en-US" sz="2400"/>
              <a:t>Esp</a:t>
            </a:r>
            <a:r>
              <a:rPr lang="pt-BR" altLang="en-US" sz="2400">
                <a:latin typeface="Arial" panose="020B0604020202020204" pitchFamily="34" charset="0"/>
              </a:rPr>
              <a:t>é</a:t>
            </a:r>
            <a:r>
              <a:rPr lang="pt-BR" altLang="en-US" sz="2400"/>
              <a:t>cie</a:t>
            </a:r>
            <a:endParaRPr lang="pt-BR" altLang="en-US" sz="2400">
              <a:solidFill>
                <a:schemeClr val="tx2"/>
              </a:solidFill>
            </a:endParaRPr>
          </a:p>
          <a:p>
            <a:pPr eaLnBrk="1" hangingPunct="1"/>
            <a:r>
              <a:rPr lang="pt-BR" altLang="en-US" sz="2400">
                <a:solidFill>
                  <a:schemeClr val="tx2"/>
                </a:solidFill>
              </a:rPr>
              <a:t>Variedade</a:t>
            </a:r>
          </a:p>
          <a:p>
            <a:pPr eaLnBrk="1" hangingPunct="1"/>
            <a:endParaRPr lang="pt-BR" altLang="en-US" sz="2400"/>
          </a:p>
          <a:p>
            <a:pPr eaLnBrk="1" hangingPunct="1">
              <a:buFontTx/>
              <a:buNone/>
            </a:pPr>
            <a:endParaRPr lang="pt-BR" altLang="en-US" sz="2400"/>
          </a:p>
          <a:p>
            <a:pPr eaLnBrk="1" hangingPunct="1"/>
            <a:endParaRPr lang="pt-BR" altLang="en-US" sz="2400" b="0"/>
          </a:p>
          <a:p>
            <a:pPr eaLnBrk="1" hangingPunct="1"/>
            <a:endParaRPr lang="pt-BR" altLang="en-US" sz="2400" b="0"/>
          </a:p>
          <a:p>
            <a:pPr eaLnBrk="1" hangingPunct="1">
              <a:buFontTx/>
              <a:buNone/>
            </a:pPr>
            <a:endParaRPr lang="en-US" altLang="en-US" sz="2400" b="0">
              <a:solidFill>
                <a:schemeClr val="tx2"/>
              </a:solidFill>
            </a:endParaRPr>
          </a:p>
        </p:txBody>
      </p:sp>
      <p:sp>
        <p:nvSpPr>
          <p:cNvPr id="19460" name="Rectangle 6">
            <a:extLst>
              <a:ext uri="{FF2B5EF4-FFF2-40B4-BE49-F238E27FC236}">
                <a16:creationId xmlns:a16="http://schemas.microsoft.com/office/drawing/2014/main" id="{AD8F14FE-2304-49F0-5100-3B047C411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981200"/>
            <a:ext cx="48307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sz="2400"/>
              <a:t>Brassicaceae</a:t>
            </a:r>
          </a:p>
          <a:p>
            <a:pPr eaLnBrk="1" hangingPunct="1">
              <a:buFontTx/>
              <a:buNone/>
            </a:pPr>
            <a:r>
              <a:rPr lang="pt-BR" altLang="en-US" sz="2400"/>
              <a:t>Brassica</a:t>
            </a:r>
          </a:p>
          <a:p>
            <a:pPr eaLnBrk="1" hangingPunct="1">
              <a:buFontTx/>
              <a:buNone/>
            </a:pPr>
            <a:r>
              <a:rPr lang="pt-BR" altLang="en-US" sz="2400" i="1"/>
              <a:t>B. oleracea</a:t>
            </a:r>
            <a:endParaRPr lang="pt-BR" altLang="en-US" sz="2400" i="1">
              <a:solidFill>
                <a:schemeClr val="tx2"/>
              </a:solidFill>
            </a:endParaRPr>
          </a:p>
          <a:p>
            <a:pPr eaLnBrk="1" hangingPunct="1">
              <a:buFontTx/>
              <a:buNone/>
            </a:pPr>
            <a:r>
              <a:rPr lang="pt-BR" altLang="en-US" sz="2400" i="1">
                <a:solidFill>
                  <a:schemeClr val="tx2"/>
                </a:solidFill>
              </a:rPr>
              <a:t>B. oleracea</a:t>
            </a:r>
            <a:r>
              <a:rPr lang="pt-BR" altLang="en-US" sz="2400">
                <a:solidFill>
                  <a:schemeClr val="tx2"/>
                </a:solidFill>
              </a:rPr>
              <a:t> var. </a:t>
            </a:r>
            <a:r>
              <a:rPr lang="pt-BR" altLang="en-US" sz="2400" i="1">
                <a:solidFill>
                  <a:schemeClr val="tx2"/>
                </a:solidFill>
              </a:rPr>
              <a:t>botrytis </a:t>
            </a:r>
            <a:r>
              <a:rPr lang="pt-BR" altLang="en-US" sz="2400">
                <a:solidFill>
                  <a:schemeClr val="tx2"/>
                </a:solidFill>
              </a:rPr>
              <a:t>L.</a:t>
            </a:r>
          </a:p>
          <a:p>
            <a:pPr eaLnBrk="1" hangingPunct="1">
              <a:buFontTx/>
              <a:buNone/>
            </a:pPr>
            <a:endParaRPr lang="pt-BR" altLang="en-US" sz="2400"/>
          </a:p>
          <a:p>
            <a:pPr eaLnBrk="1" hangingPunct="1">
              <a:buFontTx/>
              <a:buNone/>
            </a:pPr>
            <a:endParaRPr lang="pt-BR" altLang="en-US" sz="2400"/>
          </a:p>
          <a:p>
            <a:pPr eaLnBrk="1" hangingPunct="1">
              <a:buFontTx/>
              <a:buNone/>
            </a:pPr>
            <a:endParaRPr lang="pt-BR" altLang="en-US" sz="2400" b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3E1C354-E9C7-45A2-BE77-649066A192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>
                <a:solidFill>
                  <a:srgbClr val="FFFF00"/>
                </a:solidFill>
              </a:rPr>
              <a:t>Variedades de ciclo mais tardio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2B81719-3652-6510-893D-8EF4411732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b="1">
                <a:solidFill>
                  <a:srgbClr val="336600"/>
                </a:solidFill>
              </a:rPr>
              <a:t>Temperaturas mais baixas por período mais longo</a:t>
            </a:r>
          </a:p>
          <a:p>
            <a:pPr eaLnBrk="1" hangingPunct="1"/>
            <a:endParaRPr lang="pt-BR" altLang="en-US" b="1">
              <a:solidFill>
                <a:srgbClr val="336600"/>
              </a:solidFill>
            </a:endParaRPr>
          </a:p>
          <a:p>
            <a:pPr eaLnBrk="1" hangingPunct="1"/>
            <a:r>
              <a:rPr lang="pt-BR" altLang="en-US" b="1">
                <a:solidFill>
                  <a:srgbClr val="336600"/>
                </a:solidFill>
              </a:rPr>
              <a:t>Temperaturas elevadas: Não formação de cabeça ou formação de cabeça com produção de folíolos.</a:t>
            </a:r>
          </a:p>
          <a:p>
            <a:pPr eaLnBrk="1" hangingPunct="1"/>
            <a:endParaRPr lang="pt-BR" altLang="en-US" b="1">
              <a:solidFill>
                <a:srgbClr val="3366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5607831-B4F1-F3CB-C00B-B27A420636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8424862" cy="93662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>
                <a:solidFill>
                  <a:srgbClr val="FFFF00"/>
                </a:solidFill>
              </a:rPr>
              <a:t>Região Sudeste</a:t>
            </a:r>
          </a:p>
        </p:txBody>
      </p:sp>
      <p:graphicFrame>
        <p:nvGraphicFramePr>
          <p:cNvPr id="218167" name="Group 55">
            <a:extLst>
              <a:ext uri="{FF2B5EF4-FFF2-40B4-BE49-F238E27FC236}">
                <a16:creationId xmlns:a16="http://schemas.microsoft.com/office/drawing/2014/main" id="{E756592F-8462-C626-D9DE-316282CC3E88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323850" y="1989138"/>
          <a:ext cx="8574088" cy="4114800"/>
        </p:xfrm>
        <a:graphic>
          <a:graphicData uri="http://schemas.openxmlformats.org/drawingml/2006/table">
            <a:tbl>
              <a:tblPr/>
              <a:tblGrid>
                <a:gridCol w="143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10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Altitude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 noturna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Primavera/verão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Cultivares de verão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Cultivares de meia-estação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Cultivares de inverno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Abaixo de 800 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Amena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Set-Fev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Fev-Abr/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Jul-Ago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Mai-Jun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Abaixo de 800 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Alta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Ago-Fev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Mar-Abr/Jul-Ago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Mai-Jun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Acima de 800 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Out-Fev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Fev-Mar/Ago-Set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Mar-Jul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4C79A541-521B-F07F-895D-A41A3AB39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0"/>
            <a:ext cx="822960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4000" b="0">
                <a:solidFill>
                  <a:schemeClr val="tx2"/>
                </a:solidFill>
              </a:rPr>
              <a:t>Família Brassicaceae</a:t>
            </a:r>
          </a:p>
        </p:txBody>
      </p:sp>
      <p:graphicFrame>
        <p:nvGraphicFramePr>
          <p:cNvPr id="228401" name="Group 49">
            <a:extLst>
              <a:ext uri="{FF2B5EF4-FFF2-40B4-BE49-F238E27FC236}">
                <a16:creationId xmlns:a16="http://schemas.microsoft.com/office/drawing/2014/main" id="{1FF9F11A-54FA-45D7-CA39-CBDC886078F8}"/>
              </a:ext>
            </a:extLst>
          </p:cNvPr>
          <p:cNvGraphicFramePr>
            <a:graphicFrameLocks noGrp="1"/>
          </p:cNvGraphicFramePr>
          <p:nvPr/>
        </p:nvGraphicFramePr>
        <p:xfrm>
          <a:off x="395288" y="765175"/>
          <a:ext cx="8459787" cy="5087939"/>
        </p:xfrm>
        <a:graphic>
          <a:graphicData uri="http://schemas.openxmlformats.org/drawingml/2006/table">
            <a:tbl>
              <a:tblPr/>
              <a:tblGrid>
                <a:gridCol w="332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2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Cultura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Nome científico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Brócolos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Brassica oleracea</a:t>
                      </a: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var. </a:t>
                      </a:r>
                      <a:r>
                        <a:rPr kumimoji="0" lang="pt-BR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italica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Couve-flor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B. oleracea</a:t>
                      </a: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var. </a:t>
                      </a:r>
                      <a:r>
                        <a:rPr kumimoji="0" lang="pt-BR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botrytis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Couve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B. oleracea</a:t>
                      </a: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var. </a:t>
                      </a:r>
                      <a:r>
                        <a:rPr kumimoji="0" lang="pt-BR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acephala</a:t>
                      </a: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Couve-tronchuda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B. oleracea</a:t>
                      </a: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var. </a:t>
                      </a:r>
                      <a:r>
                        <a:rPr kumimoji="0" lang="pt-BR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tronchuda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Couve-de-bruxelas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B. Oleracea</a:t>
                      </a: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var. </a:t>
                      </a:r>
                      <a:r>
                        <a:rPr kumimoji="0" lang="pt-BR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gemmifera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Couve-rábano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B. Oleracea</a:t>
                      </a: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var. </a:t>
                      </a:r>
                      <a:r>
                        <a:rPr kumimoji="0" lang="pt-BR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gongylodes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Repolho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B. Oleracea</a:t>
                      </a: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var. </a:t>
                      </a:r>
                      <a:r>
                        <a:rPr kumimoji="0" lang="pt-BR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capitata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Couve-chinesa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B. pekinensis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Rabanete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Raphanus sativus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Rucula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Eruca sativa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>
            <a:extLst>
              <a:ext uri="{FF2B5EF4-FFF2-40B4-BE49-F238E27FC236}">
                <a16:creationId xmlns:a16="http://schemas.microsoft.com/office/drawing/2014/main" id="{33DCD2C4-D06B-C201-B687-17A9D9B8B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404813"/>
            <a:ext cx="4968875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sz="2800">
                <a:cs typeface="Arial" panose="020B0604020202020204" pitchFamily="34" charset="0"/>
              </a:rPr>
              <a:t>-</a:t>
            </a:r>
            <a:r>
              <a:rPr lang="en-US" altLang="en-US" sz="2800" b="0">
                <a:cs typeface="Arial" panose="020B0604020202020204" pitchFamily="34" charset="0"/>
              </a:rPr>
              <a:t> </a:t>
            </a:r>
            <a:r>
              <a:rPr lang="en-US" altLang="en-US" sz="2800">
                <a:cs typeface="Arial" panose="020B0604020202020204" pitchFamily="34" charset="0"/>
              </a:rPr>
              <a:t>Meia esta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2800">
                <a:cs typeface="Arial" panose="020B0604020202020204" pitchFamily="34" charset="0"/>
              </a:rPr>
              <a:t>ão e </a:t>
            </a:r>
            <a:r>
              <a:rPr lang="pt-BR" altLang="en-US" sz="2800">
                <a:cs typeface="Times New Roman" panose="02020603050405020304" pitchFamily="18" charset="0"/>
              </a:rPr>
              <a:t>Inverno:</a:t>
            </a:r>
            <a:r>
              <a:rPr lang="pt-BR" altLang="en-US" sz="2800" b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 - H. Barcelona </a:t>
            </a:r>
            <a:r>
              <a:rPr lang="pt-BR" altLang="en-US" sz="2800" b="0"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pt-BR" altLang="en-US" sz="2800" b="0">
                <a:cs typeface="Times New Roman" panose="02020603050405020304" pitchFamily="18" charset="0"/>
              </a:rPr>
              <a:t> meia esta</a:t>
            </a:r>
            <a:r>
              <a:rPr lang="pt-BR" altLang="en-US" sz="2800" b="0">
                <a:latin typeface="Arial" panose="020B0604020202020204" pitchFamily="34" charset="0"/>
                <a:cs typeface="Times New Roman" panose="02020603050405020304" pitchFamily="18" charset="0"/>
              </a:rPr>
              <a:t>ç</a:t>
            </a:r>
            <a:r>
              <a:rPr lang="pt-BR" altLang="en-US" sz="2800" b="0">
                <a:cs typeface="Times New Roman" panose="02020603050405020304" pitchFamily="18" charset="0"/>
              </a:rPr>
              <a:t>ão (Horticeres)</a:t>
            </a:r>
          </a:p>
          <a:p>
            <a:pPr eaLnBrk="1" hangingPunct="1"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 - H. Silver Streak Plus (Seminis)</a:t>
            </a:r>
          </a:p>
          <a:p>
            <a:pPr eaLnBrk="1" hangingPunct="1">
              <a:buFontTx/>
              <a:buNone/>
            </a:pPr>
            <a:r>
              <a:rPr lang="pt-BR" altLang="en-US" sz="2800">
                <a:cs typeface="Times New Roman" panose="02020603050405020304" pitchFamily="18" charset="0"/>
              </a:rPr>
              <a:t>- Verão</a:t>
            </a:r>
          </a:p>
          <a:p>
            <a:pPr eaLnBrk="1" hangingPunct="1"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 -</a:t>
            </a:r>
            <a:r>
              <a:rPr lang="pt-BR" altLang="en-US" sz="2800" b="0">
                <a:cs typeface="Arial" panose="020B0604020202020204" pitchFamily="34" charset="0"/>
              </a:rPr>
              <a:t> </a:t>
            </a:r>
            <a:r>
              <a:rPr lang="en-US" altLang="en-US" sz="2800" b="0">
                <a:cs typeface="Arial" panose="020B0604020202020204" pitchFamily="34" charset="0"/>
              </a:rPr>
              <a:t>H. F1 Sharon (Sakata)</a:t>
            </a:r>
            <a:endParaRPr lang="pt-BR" altLang="en-US" sz="2800" b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en-US" sz="2800" b="0">
                <a:cs typeface="Arial" panose="020B0604020202020204" pitchFamily="34" charset="0"/>
              </a:rPr>
              <a:t> - </a:t>
            </a:r>
            <a:r>
              <a:rPr lang="en-US" altLang="en-US" sz="2800" b="0">
                <a:cs typeface="Arial" panose="020B0604020202020204" pitchFamily="34" charset="0"/>
              </a:rPr>
              <a:t>H. Verona 184 (Seminis)</a:t>
            </a:r>
            <a:endParaRPr lang="pt-BR" altLang="en-US" sz="2800" b="0"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US" altLang="en-US" sz="2800" b="0">
                <a:cs typeface="Arial" panose="020B0604020202020204" pitchFamily="34" charset="0"/>
              </a:rPr>
              <a:t>H. Sarah </a:t>
            </a:r>
            <a:r>
              <a:rPr lang="en-US" altLang="en-US" sz="2800" b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sz="2800" b="0">
                <a:cs typeface="Arial" panose="020B0604020202020204" pitchFamily="34" charset="0"/>
              </a:rPr>
              <a:t> ciclo precoce (Sakata)</a:t>
            </a:r>
          </a:p>
          <a:p>
            <a:pPr eaLnBrk="1" hangingPunct="1">
              <a:buFontTx/>
              <a:buChar char="-"/>
            </a:pPr>
            <a:r>
              <a:rPr lang="en-US" altLang="en-US" sz="2800" b="0">
                <a:cs typeface="Arial" panose="020B0604020202020204" pitchFamily="34" charset="0"/>
              </a:rPr>
              <a:t>H. Cindy </a:t>
            </a:r>
            <a:r>
              <a:rPr lang="en-US" altLang="en-US" sz="2800" b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sz="2800" b="0">
                <a:cs typeface="Arial" panose="020B0604020202020204" pitchFamily="34" charset="0"/>
              </a:rPr>
              <a:t> ciclo precoce (Sakata)</a:t>
            </a:r>
            <a:endParaRPr lang="en-US" altLang="en-US" sz="2800" b="0">
              <a:cs typeface="Times New Roman" panose="02020603050405020304" pitchFamily="18" charset="0"/>
            </a:endParaRPr>
          </a:p>
        </p:txBody>
      </p:sp>
      <p:pic>
        <p:nvPicPr>
          <p:cNvPr id="22531" name="Picture 9" descr="Couve para industria-boa adapatação">
            <a:extLst>
              <a:ext uri="{FF2B5EF4-FFF2-40B4-BE49-F238E27FC236}">
                <a16:creationId xmlns:a16="http://schemas.microsoft.com/office/drawing/2014/main" id="{3E410163-DC53-31DF-7DFB-80031FAD1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338455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0" descr="DSC01396">
            <a:extLst>
              <a:ext uri="{FF2B5EF4-FFF2-40B4-BE49-F238E27FC236}">
                <a16:creationId xmlns:a16="http://schemas.microsoft.com/office/drawing/2014/main" id="{9EA56187-BE32-AF4C-501F-DEC7A841B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29000"/>
            <a:ext cx="3529013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8B87624-DC58-EC7D-65FC-D433738AA5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>
                <a:solidFill>
                  <a:srgbClr val="FFFF00"/>
                </a:solidFill>
              </a:rPr>
              <a:t>Mercado destinado à indústria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317656F-2BC6-5EA0-F15E-0F8A9F6B0D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b="1"/>
              <a:t>Produtos congelados: supermercados e restaurantes</a:t>
            </a:r>
          </a:p>
          <a:p>
            <a:pPr eaLnBrk="1" hangingPunct="1"/>
            <a:endParaRPr lang="pt-BR" altLang="en-US" b="1"/>
          </a:p>
          <a:p>
            <a:pPr eaLnBrk="1" hangingPunct="1"/>
            <a:r>
              <a:rPr lang="pt-BR" altLang="en-US" b="1"/>
              <a:t>Maior vida de prateleira: perda de massa, degradação da clorofila (inflorescência amarelada)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21BCFA1F-599F-A36F-D932-D9F6457CE0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731838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>
                <a:solidFill>
                  <a:srgbClr val="FFFF00"/>
                </a:solidFill>
              </a:rPr>
              <a:t>Brócolis</a:t>
            </a:r>
          </a:p>
        </p:txBody>
      </p:sp>
      <p:graphicFrame>
        <p:nvGraphicFramePr>
          <p:cNvPr id="24579" name="Object 4">
            <a:extLst>
              <a:ext uri="{FF2B5EF4-FFF2-40B4-BE49-F238E27FC236}">
                <a16:creationId xmlns:a16="http://schemas.microsoft.com/office/drawing/2014/main" id="{CBD29645-1528-955F-3154-D4CCED73C719}"/>
              </a:ext>
            </a:extLst>
          </p:cNvPr>
          <p:cNvGraphicFramePr>
            <a:graphicFrameLocks noGrp="1" noChangeAspect="1"/>
          </p:cNvGraphicFramePr>
          <p:nvPr>
            <p:ph type="chart" idx="1"/>
          </p:nvPr>
        </p:nvGraphicFramePr>
        <p:xfrm>
          <a:off x="684213" y="1341438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áfico" r:id="rId2" imgW="7772400" imgH="4114800" progId="MSGraph.Chart.8">
                  <p:embed followColorScheme="full"/>
                </p:oleObj>
              </mc:Choice>
              <mc:Fallback>
                <p:oleObj name="Gráfico" r:id="rId2" imgW="7772400" imgH="4114800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341438"/>
                        <a:ext cx="7772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Text Box 5">
            <a:extLst>
              <a:ext uri="{FF2B5EF4-FFF2-40B4-BE49-F238E27FC236}">
                <a16:creationId xmlns:a16="http://schemas.microsoft.com/office/drawing/2014/main" id="{3395AF1B-0572-5396-3A60-DE560F263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092825"/>
            <a:ext cx="6192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Brócolis armazenados a 25</a:t>
            </a:r>
            <a:r>
              <a:rPr lang="pt-BR" altLang="en-US" sz="2400">
                <a:cs typeface="Times New Roman" panose="02020603050405020304" pitchFamily="18" charset="0"/>
              </a:rPr>
              <a:t>°C e 96% de UR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9DF59E0-BB1F-A725-C70C-0226B2CD5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>
                <a:solidFill>
                  <a:srgbClr val="FFFF00"/>
                </a:solidFill>
              </a:rPr>
              <a:t>Cultivares para a Indústria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27E9D7EE-21CA-AB01-661E-55FBA87AB2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981200"/>
            <a:ext cx="8642350" cy="4114800"/>
          </a:xfrm>
        </p:spPr>
        <p:txBody>
          <a:bodyPr/>
          <a:lstStyle/>
          <a:p>
            <a:pPr eaLnBrk="1" hangingPunct="1"/>
            <a:r>
              <a:rPr lang="pt-BR" altLang="en-US" sz="2400" b="1"/>
              <a:t>Couve-flor</a:t>
            </a:r>
          </a:p>
          <a:p>
            <a:pPr eaLnBrk="1" hangingPunct="1"/>
            <a:r>
              <a:rPr lang="pt-BR" altLang="en-US" sz="2400"/>
              <a:t>Floretes compactos e individualizados</a:t>
            </a:r>
          </a:p>
          <a:p>
            <a:pPr eaLnBrk="1" hangingPunct="1"/>
            <a:r>
              <a:rPr lang="pt-BR" altLang="en-US" sz="2400"/>
              <a:t>Coloração branca</a:t>
            </a:r>
          </a:p>
          <a:p>
            <a:pPr eaLnBrk="1" hangingPunct="1"/>
            <a:endParaRPr lang="pt-BR" altLang="en-US" sz="2400"/>
          </a:p>
          <a:p>
            <a:pPr eaLnBrk="1" hangingPunct="1"/>
            <a:r>
              <a:rPr lang="pt-BR" altLang="en-US" sz="2400" b="1"/>
              <a:t>Brócolis</a:t>
            </a:r>
          </a:p>
          <a:p>
            <a:pPr eaLnBrk="1" hangingPunct="1"/>
            <a:r>
              <a:rPr lang="pt-BR" altLang="en-US" sz="2400"/>
              <a:t>Granulação extra fina</a:t>
            </a:r>
          </a:p>
          <a:p>
            <a:pPr eaLnBrk="1" hangingPunct="1"/>
            <a:r>
              <a:rPr lang="pt-BR" altLang="en-US" sz="2400"/>
              <a:t>Inflorescência densa e flores imaturas densas</a:t>
            </a:r>
          </a:p>
          <a:p>
            <a:pPr eaLnBrk="1" hangingPunct="1"/>
            <a:r>
              <a:rPr lang="pt-BR" altLang="en-US" sz="2400"/>
              <a:t>Ausência de distúrbios fisiológicos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>
            <a:extLst>
              <a:ext uri="{FF2B5EF4-FFF2-40B4-BE49-F238E27FC236}">
                <a16:creationId xmlns:a16="http://schemas.microsoft.com/office/drawing/2014/main" id="{CF84CAE5-B73D-128B-6689-A92DDFA135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772400" cy="765175"/>
          </a:xfrm>
        </p:spPr>
        <p:txBody>
          <a:bodyPr/>
          <a:lstStyle/>
          <a:p>
            <a:pPr eaLnBrk="1" hangingPunct="1"/>
            <a:r>
              <a:rPr lang="pt-BR" altLang="en-US" sz="3200" b="1"/>
              <a:t>Principais Estados produtores e área cultivada de couve-flor de verão</a:t>
            </a:r>
          </a:p>
        </p:txBody>
      </p:sp>
      <p:graphicFrame>
        <p:nvGraphicFramePr>
          <p:cNvPr id="112702" name="Group 62">
            <a:extLst>
              <a:ext uri="{FF2B5EF4-FFF2-40B4-BE49-F238E27FC236}">
                <a16:creationId xmlns:a16="http://schemas.microsoft.com/office/drawing/2014/main" id="{54870EA7-59E1-F5B7-8A3A-6A93939E4980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331913" y="1268413"/>
          <a:ext cx="6910387" cy="5181600"/>
        </p:xfrm>
        <a:graphic>
          <a:graphicData uri="http://schemas.openxmlformats.org/drawingml/2006/table">
            <a:tbl>
              <a:tblPr/>
              <a:tblGrid>
                <a:gridCol w="367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Estados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Área cultivada (ha)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São Paulo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Paraná e Santa Catarina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Minas Gerais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Rio Grande do Sul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Rio de Janeiro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Goiás e Distrito Federal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Espirito Santo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Bahia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5514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4A61D06C-22AA-6148-9F7F-71B82BE4D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333375"/>
            <a:ext cx="77724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>
                <a:solidFill>
                  <a:schemeClr val="tx2"/>
                </a:solidFill>
              </a:rPr>
              <a:t>Principais Estados produtores e área cultivada de couve-flor meia estação</a:t>
            </a:r>
          </a:p>
        </p:txBody>
      </p:sp>
      <p:graphicFrame>
        <p:nvGraphicFramePr>
          <p:cNvPr id="114736" name="Group 48">
            <a:extLst>
              <a:ext uri="{FF2B5EF4-FFF2-40B4-BE49-F238E27FC236}">
                <a16:creationId xmlns:a16="http://schemas.microsoft.com/office/drawing/2014/main" id="{F079C08A-6D68-A908-69DB-34F61FA52306}"/>
              </a:ext>
            </a:extLst>
          </p:cNvPr>
          <p:cNvGraphicFramePr>
            <a:graphicFrameLocks noGrp="1"/>
          </p:cNvGraphicFramePr>
          <p:nvPr/>
        </p:nvGraphicFramePr>
        <p:xfrm>
          <a:off x="1258888" y="2205038"/>
          <a:ext cx="6910387" cy="2590800"/>
        </p:xfrm>
        <a:graphic>
          <a:graphicData uri="http://schemas.openxmlformats.org/drawingml/2006/table">
            <a:tbl>
              <a:tblPr/>
              <a:tblGrid>
                <a:gridCol w="367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Estados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Área cultivada (ha)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Paraná e Santa Catarina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São Paulo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Rio Grande do Sul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1A08426D-6206-31F2-A5FD-6F290640A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333375"/>
            <a:ext cx="77724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>
                <a:solidFill>
                  <a:schemeClr val="tx2"/>
                </a:solidFill>
              </a:rPr>
              <a:t>Principais Estados produtores e área cultivada de couve-flor de inverno</a:t>
            </a:r>
          </a:p>
        </p:txBody>
      </p:sp>
      <p:graphicFrame>
        <p:nvGraphicFramePr>
          <p:cNvPr id="115760" name="Group 48">
            <a:extLst>
              <a:ext uri="{FF2B5EF4-FFF2-40B4-BE49-F238E27FC236}">
                <a16:creationId xmlns:a16="http://schemas.microsoft.com/office/drawing/2014/main" id="{990D4448-83D0-365F-A972-5B39C40E49B9}"/>
              </a:ext>
            </a:extLst>
          </p:cNvPr>
          <p:cNvGraphicFramePr>
            <a:graphicFrameLocks noGrp="1"/>
          </p:cNvGraphicFramePr>
          <p:nvPr/>
        </p:nvGraphicFramePr>
        <p:xfrm>
          <a:off x="1331913" y="1628775"/>
          <a:ext cx="6910387" cy="4679992"/>
        </p:xfrm>
        <a:graphic>
          <a:graphicData uri="http://schemas.openxmlformats.org/drawingml/2006/table">
            <a:tbl>
              <a:tblPr/>
              <a:tblGrid>
                <a:gridCol w="367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Estados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Área cultivada (ha)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São Paulo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1500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Paraná e Santa Catarina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1074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8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Rio Grande do Sul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590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Minas Gerais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480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Espirito Santo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390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Goiás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Rio de Janeiro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4175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5A204A77-21A0-C447-8484-FBFA0B3D47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620713"/>
            <a:ext cx="7772400" cy="863600"/>
          </a:xfrm>
          <a:solidFill>
            <a:srgbClr val="008000"/>
          </a:solidFill>
        </p:spPr>
        <p:txBody>
          <a:bodyPr anchor="ctr"/>
          <a:lstStyle/>
          <a:p>
            <a:pPr eaLnBrk="1" hangingPunct="1"/>
            <a:r>
              <a:rPr lang="pt-BR" altLang="en-US" sz="4000" b="1">
                <a:solidFill>
                  <a:srgbClr val="FFFF00"/>
                </a:solidFill>
              </a:rPr>
              <a:t>Couve-flor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90" name="Picture 106" descr="http://www.hortibrasil.org.br/classificacao/couveflor/arquivos/amarela.jpg">
            <a:extLst>
              <a:ext uri="{FF2B5EF4-FFF2-40B4-BE49-F238E27FC236}">
                <a16:creationId xmlns:a16="http://schemas.microsoft.com/office/drawing/2014/main" id="{D0BF94EE-5EA3-9AB0-ED5D-FE2D10D86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565275"/>
            <a:ext cx="2954337" cy="2592388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107" descr="http://www.hortibrasil.org.br/classificacao/couveflor/arquivos/creme.jpg">
            <a:extLst>
              <a:ext uri="{FF2B5EF4-FFF2-40B4-BE49-F238E27FC236}">
                <a16:creationId xmlns:a16="http://schemas.microsoft.com/office/drawing/2014/main" id="{9A469389-03FD-B9FE-136F-DA6ADEE34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557338"/>
            <a:ext cx="2665412" cy="2581275"/>
          </a:xfrm>
          <a:prstGeom prst="rect">
            <a:avLst/>
          </a:prstGeom>
          <a:solidFill>
            <a:srgbClr val="FFFFCC"/>
          </a:solidFill>
          <a:ln w="508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4" name="Text Box 111">
            <a:extLst>
              <a:ext uri="{FF2B5EF4-FFF2-40B4-BE49-F238E27FC236}">
                <a16:creationId xmlns:a16="http://schemas.microsoft.com/office/drawing/2014/main" id="{83D913F4-3379-2321-94B1-C75E9A575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88913"/>
            <a:ext cx="7127875" cy="70167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4000">
                <a:solidFill>
                  <a:srgbClr val="FFFF00"/>
                </a:solidFill>
              </a:rPr>
              <a:t>Tipos varietais</a:t>
            </a:r>
          </a:p>
        </p:txBody>
      </p:sp>
      <p:pic>
        <p:nvPicPr>
          <p:cNvPr id="35845" name="Picture 114" descr="pur2">
            <a:extLst>
              <a:ext uri="{FF2B5EF4-FFF2-40B4-BE49-F238E27FC236}">
                <a16:creationId xmlns:a16="http://schemas.microsoft.com/office/drawing/2014/main" id="{09327F34-9FF6-3492-EFF1-4F14D6764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33900"/>
            <a:ext cx="309721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20" descr="orangecauli0">
            <a:extLst>
              <a:ext uri="{FF2B5EF4-FFF2-40B4-BE49-F238E27FC236}">
                <a16:creationId xmlns:a16="http://schemas.microsoft.com/office/drawing/2014/main" id="{E29FEBA2-0871-3842-3E97-60D53BA00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4508500"/>
            <a:ext cx="21304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23" descr="caulif_0605">
            <a:extLst>
              <a:ext uri="{FF2B5EF4-FFF2-40B4-BE49-F238E27FC236}">
                <a16:creationId xmlns:a16="http://schemas.microsoft.com/office/drawing/2014/main" id="{8F2815C0-A151-507F-2DB7-F647CC943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49580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27" descr="sf15suplo02">
            <a:extLst>
              <a:ext uri="{FF2B5EF4-FFF2-40B4-BE49-F238E27FC236}">
                <a16:creationId xmlns:a16="http://schemas.microsoft.com/office/drawing/2014/main" id="{69D73C30-4C03-AC1F-6328-5ED8D9BC8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265747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610479A-F692-865E-A425-A5A55AF70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719138"/>
          </a:xfrm>
        </p:spPr>
        <p:txBody>
          <a:bodyPr/>
          <a:lstStyle/>
          <a:p>
            <a:pPr eaLnBrk="1" hangingPunct="1"/>
            <a:r>
              <a:rPr lang="pt-BR" altLang="en-US" sz="4000" b="1">
                <a:solidFill>
                  <a:schemeClr val="bg1"/>
                </a:solidFill>
              </a:rPr>
              <a:t>Formas</a:t>
            </a:r>
          </a:p>
        </p:txBody>
      </p:sp>
      <p:pic>
        <p:nvPicPr>
          <p:cNvPr id="36867" name="Picture 5" descr="A cauliflower (3)">
            <a:hlinkClick r:id="rId2"/>
            <a:extLst>
              <a:ext uri="{FF2B5EF4-FFF2-40B4-BE49-F238E27FC236}">
                <a16:creationId xmlns:a16="http://schemas.microsoft.com/office/drawing/2014/main" id="{836511C2-223D-FCFA-6374-EFC26E2F5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967163"/>
            <a:ext cx="3852862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6" descr="DSC02186">
            <a:extLst>
              <a:ext uri="{FF2B5EF4-FFF2-40B4-BE49-F238E27FC236}">
                <a16:creationId xmlns:a16="http://schemas.microsoft.com/office/drawing/2014/main" id="{D9F49F72-2E65-DEEE-51EE-82ADB3FF2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9713"/>
            <a:ext cx="37433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8" descr="Couve para industria-boa adapatação">
            <a:extLst>
              <a:ext uri="{FF2B5EF4-FFF2-40B4-BE49-F238E27FC236}">
                <a16:creationId xmlns:a16="http://schemas.microsoft.com/office/drawing/2014/main" id="{4CB31EAE-3BDB-773A-0B7D-9D73F0B71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338455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03FADF5-0FB1-3F3A-156C-AA28E39DA7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en-US" sz="4000" b="1"/>
              <a:t>Brócolis</a:t>
            </a:r>
          </a:p>
        </p:txBody>
      </p:sp>
      <p:pic>
        <p:nvPicPr>
          <p:cNvPr id="5123" name="Picture 5" descr="DSC02046">
            <a:extLst>
              <a:ext uri="{FF2B5EF4-FFF2-40B4-BE49-F238E27FC236}">
                <a16:creationId xmlns:a16="http://schemas.microsoft.com/office/drawing/2014/main" id="{CCFA231D-45EA-24DD-B00E-7BB97FC78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25538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>
            <a:extLst>
              <a:ext uri="{FF2B5EF4-FFF2-40B4-BE49-F238E27FC236}">
                <a16:creationId xmlns:a16="http://schemas.microsoft.com/office/drawing/2014/main" id="{C9ABD811-9A05-5CF9-9D85-1619A5421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2060575"/>
            <a:ext cx="669131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sz="2800">
                <a:cs typeface="Tahoma" panose="020B0604030504040204" pitchFamily="34" charset="0"/>
              </a:rPr>
              <a:t>Presença de folhas na inflorescência</a:t>
            </a:r>
            <a:endParaRPr lang="en-US" altLang="en-US" sz="2800" b="0">
              <a:cs typeface="Tahoma" panose="020B0604030504040204" pitchFamily="34" charset="0"/>
            </a:endParaRPr>
          </a:p>
        </p:txBody>
      </p:sp>
      <p:pic>
        <p:nvPicPr>
          <p:cNvPr id="37891" name="Picture 5" descr="http://www.hortibrasil.org.br/classificacao/couveflor/arquivos/defgrav/folha.jpg">
            <a:hlinkClick r:id="rId2"/>
            <a:extLst>
              <a:ext uri="{FF2B5EF4-FFF2-40B4-BE49-F238E27FC236}">
                <a16:creationId xmlns:a16="http://schemas.microsoft.com/office/drawing/2014/main" id="{13914EC2-2230-41EE-1C3F-DD2736D06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00438"/>
            <a:ext cx="21605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Rectangle 7">
            <a:extLst>
              <a:ext uri="{FF2B5EF4-FFF2-40B4-BE49-F238E27FC236}">
                <a16:creationId xmlns:a16="http://schemas.microsoft.com/office/drawing/2014/main" id="{4968CDC9-051D-9FF0-2E02-AB6A9C049B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pt-BR" altLang="en-US" sz="4000" b="1"/>
              <a:t>Desordens fisiológicas</a:t>
            </a:r>
          </a:p>
        </p:txBody>
      </p:sp>
      <p:pic>
        <p:nvPicPr>
          <p:cNvPr id="37893" name="Picture 8" descr="DSC06598">
            <a:extLst>
              <a:ext uri="{FF2B5EF4-FFF2-40B4-BE49-F238E27FC236}">
                <a16:creationId xmlns:a16="http://schemas.microsoft.com/office/drawing/2014/main" id="{0753C5D8-71D8-8C6C-6CF3-E3DCD25AB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267075"/>
            <a:ext cx="4392613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>
            <a:extLst>
              <a:ext uri="{FF2B5EF4-FFF2-40B4-BE49-F238E27FC236}">
                <a16:creationId xmlns:a16="http://schemas.microsoft.com/office/drawing/2014/main" id="{4109FC36-E321-BB26-A046-703160503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1628775"/>
            <a:ext cx="31686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>
                <a:cs typeface="Tahoma" panose="020B0604030504040204" pitchFamily="34" charset="0"/>
              </a:rPr>
              <a:t>	Pilosidade na inflorescência</a:t>
            </a:r>
            <a:endParaRPr lang="en-US" altLang="en-US" b="0">
              <a:cs typeface="Tahoma" panose="020B0604030504040204" pitchFamily="34" charset="0"/>
            </a:endParaRPr>
          </a:p>
        </p:txBody>
      </p:sp>
      <p:pic>
        <p:nvPicPr>
          <p:cNvPr id="38915" name="Picture 6" descr="DSC02055">
            <a:extLst>
              <a:ext uri="{FF2B5EF4-FFF2-40B4-BE49-F238E27FC236}">
                <a16:creationId xmlns:a16="http://schemas.microsoft.com/office/drawing/2014/main" id="{955CC2B8-8589-3DE5-07E7-62E97208C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45116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95A5DFDF-B9A7-A9CF-BAF2-53C479DB40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7772400" cy="658813"/>
          </a:xfrm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pt-BR" altLang="en-US" sz="4000" b="1"/>
              <a:t>Alteração da coloração</a:t>
            </a:r>
          </a:p>
        </p:txBody>
      </p:sp>
      <p:pic>
        <p:nvPicPr>
          <p:cNvPr id="39939" name="Picture 4" descr="Minhas fotos 362">
            <a:extLst>
              <a:ext uri="{FF2B5EF4-FFF2-40B4-BE49-F238E27FC236}">
                <a16:creationId xmlns:a16="http://schemas.microsoft.com/office/drawing/2014/main" id="{21484FC1-30A1-0325-761A-91FF5718F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39838"/>
            <a:ext cx="7489825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>
            <a:extLst>
              <a:ext uri="{FF2B5EF4-FFF2-40B4-BE49-F238E27FC236}">
                <a16:creationId xmlns:a16="http://schemas.microsoft.com/office/drawing/2014/main" id="{02EE8322-99CE-E04E-87F9-7483524CAC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7772400" cy="792163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2800" b="1">
                <a:solidFill>
                  <a:srgbClr val="FFFF00"/>
                </a:solidFill>
              </a:rPr>
              <a:t>Produção de antocianina na cabeça</a:t>
            </a:r>
          </a:p>
        </p:txBody>
      </p:sp>
      <p:pic>
        <p:nvPicPr>
          <p:cNvPr id="40963" name="Picture 4" descr="DSC01383">
            <a:extLst>
              <a:ext uri="{FF2B5EF4-FFF2-40B4-BE49-F238E27FC236}">
                <a16:creationId xmlns:a16="http://schemas.microsoft.com/office/drawing/2014/main" id="{DB6ACD5D-592D-D0BA-5122-3EE2F764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DSC01393">
            <a:extLst>
              <a:ext uri="{FF2B5EF4-FFF2-40B4-BE49-F238E27FC236}">
                <a16:creationId xmlns:a16="http://schemas.microsoft.com/office/drawing/2014/main" id="{AE063FF8-0D8A-9007-FE60-2BF0648E2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6">
            <a:extLst>
              <a:ext uri="{FF2B5EF4-FFF2-40B4-BE49-F238E27FC236}">
                <a16:creationId xmlns:a16="http://schemas.microsoft.com/office/drawing/2014/main" id="{8BEE7216-5433-6414-0C05-C59C1A7E0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33375"/>
            <a:ext cx="7772400" cy="658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4000">
                <a:solidFill>
                  <a:schemeClr val="tx2"/>
                </a:solidFill>
              </a:rPr>
              <a:t>Alteração da coloração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>
            <a:extLst>
              <a:ext uri="{FF2B5EF4-FFF2-40B4-BE49-F238E27FC236}">
                <a16:creationId xmlns:a16="http://schemas.microsoft.com/office/drawing/2014/main" id="{A81FD436-6710-BA4E-E0EA-EB4EAE040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260350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en-US" b="1">
                <a:solidFill>
                  <a:schemeClr val="bg1"/>
                </a:solidFill>
              </a:rPr>
              <a:t>Alteração no formato</a:t>
            </a:r>
          </a:p>
        </p:txBody>
      </p:sp>
      <p:pic>
        <p:nvPicPr>
          <p:cNvPr id="43011" name="Picture 6" descr="DSC06594">
            <a:extLst>
              <a:ext uri="{FF2B5EF4-FFF2-40B4-BE49-F238E27FC236}">
                <a16:creationId xmlns:a16="http://schemas.microsoft.com/office/drawing/2014/main" id="{B4804B98-3F8E-BA7A-200F-7A02F52AB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73238"/>
            <a:ext cx="5329237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93E626DE-E257-5B15-CFCA-7EFADAB780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b="1"/>
              <a:t>Resistência à doenças</a:t>
            </a:r>
          </a:p>
        </p:txBody>
      </p:sp>
      <p:pic>
        <p:nvPicPr>
          <p:cNvPr id="44035" name="Picture 4" descr="Minhas fotos 116">
            <a:extLst>
              <a:ext uri="{FF2B5EF4-FFF2-40B4-BE49-F238E27FC236}">
                <a16:creationId xmlns:a16="http://schemas.microsoft.com/office/drawing/2014/main" id="{6820CCF0-6D08-C7BC-59F8-4BC4F1945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4500563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Line 5">
            <a:extLst>
              <a:ext uri="{FF2B5EF4-FFF2-40B4-BE49-F238E27FC236}">
                <a16:creationId xmlns:a16="http://schemas.microsoft.com/office/drawing/2014/main" id="{D3B10C84-1CE0-3F6F-231B-592759765D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3438" y="2852738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4037" name="Text Box 6">
            <a:extLst>
              <a:ext uri="{FF2B5EF4-FFF2-40B4-BE49-F238E27FC236}">
                <a16:creationId xmlns:a16="http://schemas.microsoft.com/office/drawing/2014/main" id="{06C1B64F-DA94-CEA5-CEC1-3A7B8FE76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2492375"/>
            <a:ext cx="3527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800"/>
              <a:t>Podridão negra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2BA5914-DCFE-9F85-3CF6-07C50FB9EB2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836613"/>
            <a:ext cx="7772400" cy="647700"/>
          </a:xfrm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pt-BR" altLang="en-US" sz="4000" b="1"/>
              <a:t>Eficiência na absorção de B</a:t>
            </a:r>
          </a:p>
        </p:txBody>
      </p:sp>
      <p:pic>
        <p:nvPicPr>
          <p:cNvPr id="45059" name="Picture 7" descr="curd browning">
            <a:extLst>
              <a:ext uri="{FF2B5EF4-FFF2-40B4-BE49-F238E27FC236}">
                <a16:creationId xmlns:a16="http://schemas.microsoft.com/office/drawing/2014/main" id="{72B178FF-9CAC-0D6C-4ECF-519209EA2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410527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8" descr="haste oca">
            <a:extLst>
              <a:ext uri="{FF2B5EF4-FFF2-40B4-BE49-F238E27FC236}">
                <a16:creationId xmlns:a16="http://schemas.microsoft.com/office/drawing/2014/main" id="{FCDB2954-A335-101C-C22D-738348644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44675"/>
            <a:ext cx="410527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>
            <a:extLst>
              <a:ext uri="{FF2B5EF4-FFF2-40B4-BE49-F238E27FC236}">
                <a16:creationId xmlns:a16="http://schemas.microsoft.com/office/drawing/2014/main" id="{ECE1CA64-555E-317F-D3ED-0BDFF30E1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7399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3600">
                <a:solidFill>
                  <a:srgbClr val="FFFF00"/>
                </a:solidFill>
              </a:rPr>
              <a:t>ETAPAS DO SISTEMA DE PRODUÇÃO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1301359B-3934-D4B7-8341-55903B9F09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8080"/>
          </a:solidFill>
        </p:spPr>
        <p:txBody>
          <a:bodyPr/>
          <a:lstStyle/>
          <a:p>
            <a:pPr eaLnBrk="1" hangingPunct="1"/>
            <a:r>
              <a:rPr lang="pt-BR" altLang="en-US" sz="3600" b="1">
                <a:solidFill>
                  <a:srgbClr val="FFFF00"/>
                </a:solidFill>
              </a:rPr>
              <a:t>Produção de mudas</a:t>
            </a:r>
          </a:p>
        </p:txBody>
      </p:sp>
      <p:pic>
        <p:nvPicPr>
          <p:cNvPr id="47107" name="Picture 4" descr="cauliflower_seedling">
            <a:extLst>
              <a:ext uri="{FF2B5EF4-FFF2-40B4-BE49-F238E27FC236}">
                <a16:creationId xmlns:a16="http://schemas.microsoft.com/office/drawing/2014/main" id="{30ABEF94-6EB3-AFF9-2C01-8D14A1561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2655888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6" descr="DSC00098">
            <a:extLst>
              <a:ext uri="{FF2B5EF4-FFF2-40B4-BE49-F238E27FC236}">
                <a16:creationId xmlns:a16="http://schemas.microsoft.com/office/drawing/2014/main" id="{E7792554-41B5-2E99-6AE3-CA80EE299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2133600"/>
            <a:ext cx="5757862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9ED8B40-C02D-1EA2-41F2-0AB46AFD18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4000" b="1"/>
              <a:t>Couve-flor</a:t>
            </a:r>
          </a:p>
        </p:txBody>
      </p:sp>
      <p:pic>
        <p:nvPicPr>
          <p:cNvPr id="6147" name="Picture 5" descr="Couve para industria-boa adapatação">
            <a:extLst>
              <a:ext uri="{FF2B5EF4-FFF2-40B4-BE49-F238E27FC236}">
                <a16:creationId xmlns:a16="http://schemas.microsoft.com/office/drawing/2014/main" id="{202D8698-7F37-646E-1A00-250BBC0C1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773238"/>
            <a:ext cx="446405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BA80E218-3549-117E-BEA6-7F570CED6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800">
                <a:solidFill>
                  <a:schemeClr val="tx2"/>
                </a:solidFill>
              </a:rPr>
              <a:t>Germinação e porcentagem de plântulas normais sob diferentes temperaturas</a:t>
            </a:r>
          </a:p>
        </p:txBody>
      </p:sp>
      <p:graphicFrame>
        <p:nvGraphicFramePr>
          <p:cNvPr id="222257" name="Group 49">
            <a:extLst>
              <a:ext uri="{FF2B5EF4-FFF2-40B4-BE49-F238E27FC236}">
                <a16:creationId xmlns:a16="http://schemas.microsoft.com/office/drawing/2014/main" id="{18C5BCBC-84EF-9254-575F-159045799020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600200"/>
          <a:ext cx="8229600" cy="4481513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8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Germinação (dias)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Plântulas normais (%)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14,6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8,7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93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5,8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85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panose="02020603050405020304" pitchFamily="18" charset="0"/>
                        </a:rPr>
                        <a:t>4,5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1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3,5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1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8173" name="Text Box 47">
            <a:extLst>
              <a:ext uri="{FF2B5EF4-FFF2-40B4-BE49-F238E27FC236}">
                <a16:creationId xmlns:a16="http://schemas.microsoft.com/office/drawing/2014/main" id="{469BE02B-DD51-AA5C-7B4E-942331055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165850"/>
            <a:ext cx="44656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b="0">
                <a:latin typeface="Arial" panose="020B0604020202020204" pitchFamily="34" charset="0"/>
              </a:rPr>
              <a:t>Harrington &amp; Minges (1961)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12D6F1AA-DE57-63A4-17A7-E3D53139C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80327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>
                <a:solidFill>
                  <a:srgbClr val="FFFF00"/>
                </a:solidFill>
              </a:rPr>
              <a:t>Exigências nutricionais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35D7DE94-F4AC-A6F4-14E6-E8B22967F3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b="1"/>
              <a:t>Aplicação de B e Mo via foliar: 1g L</a:t>
            </a:r>
            <a:r>
              <a:rPr lang="pt-BR" altLang="en-US" b="1" baseline="30000"/>
              <a:t>-1 </a:t>
            </a:r>
            <a:r>
              <a:rPr lang="pt-BR" altLang="en-US" b="1"/>
              <a:t>de ácido bórico e molibdato de sódio: duas pulverizações;</a:t>
            </a:r>
          </a:p>
          <a:p>
            <a:pPr eaLnBrk="1" hangingPunct="1">
              <a:buFontTx/>
              <a:buNone/>
            </a:pPr>
            <a:endParaRPr lang="pt-BR" altLang="en-US" b="1"/>
          </a:p>
          <a:p>
            <a:pPr eaLnBrk="1" hangingPunct="1"/>
            <a:r>
              <a:rPr lang="pt-BR" altLang="en-US" b="1"/>
              <a:t>Outros fertilizantes foliares</a:t>
            </a:r>
          </a:p>
          <a:p>
            <a:pPr eaLnBrk="1" hangingPunct="1"/>
            <a:endParaRPr lang="pt-BR" altLang="en-US" b="1"/>
          </a:p>
          <a:p>
            <a:pPr eaLnBrk="1" hangingPunct="1"/>
            <a:endParaRPr lang="pt-BR" altLang="en-US" b="1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>
            <a:extLst>
              <a:ext uri="{FF2B5EF4-FFF2-40B4-BE49-F238E27FC236}">
                <a16:creationId xmlns:a16="http://schemas.microsoft.com/office/drawing/2014/main" id="{64F280CF-BC22-99A9-A939-C1D4B84E67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792162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b="1">
                <a:solidFill>
                  <a:srgbClr val="FFFF00"/>
                </a:solidFill>
              </a:rPr>
              <a:t>Implantação da lavoura</a:t>
            </a:r>
          </a:p>
        </p:txBody>
      </p:sp>
      <p:pic>
        <p:nvPicPr>
          <p:cNvPr id="50179" name="Picture 5" descr="DSC02035">
            <a:extLst>
              <a:ext uri="{FF2B5EF4-FFF2-40B4-BE49-F238E27FC236}">
                <a16:creationId xmlns:a16="http://schemas.microsoft.com/office/drawing/2014/main" id="{9BCE60C5-9DAA-4AA6-64AE-9731B3443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>
            <a:extLst>
              <a:ext uri="{FF2B5EF4-FFF2-40B4-BE49-F238E27FC236}">
                <a16:creationId xmlns:a16="http://schemas.microsoft.com/office/drawing/2014/main" id="{7F11012C-3EC3-766D-6FB0-3B674B8F95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772400" cy="8636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3600" b="1">
                <a:solidFill>
                  <a:srgbClr val="FFFF00"/>
                </a:solidFill>
              </a:rPr>
              <a:t>Desenvolvimento inicial da couve-flor</a:t>
            </a:r>
          </a:p>
        </p:txBody>
      </p:sp>
      <p:pic>
        <p:nvPicPr>
          <p:cNvPr id="51203" name="Picture 5" descr="DSC03632">
            <a:extLst>
              <a:ext uri="{FF2B5EF4-FFF2-40B4-BE49-F238E27FC236}">
                <a16:creationId xmlns:a16="http://schemas.microsoft.com/office/drawing/2014/main" id="{D1235909-5CEF-96FC-0CE0-5C64DB98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A9936819-50AD-5DAB-A9D4-CFEA9BC3BD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pt-BR" altLang="en-US" sz="4000"/>
              <a:t>Nutrição mineral </a:t>
            </a:r>
          </a:p>
        </p:txBody>
      </p:sp>
      <p:graphicFrame>
        <p:nvGraphicFramePr>
          <p:cNvPr id="52227" name="Object 5">
            <a:extLst>
              <a:ext uri="{FF2B5EF4-FFF2-40B4-BE49-F238E27FC236}">
                <a16:creationId xmlns:a16="http://schemas.microsoft.com/office/drawing/2014/main" id="{564053C4-BEC1-310D-D7BB-931E97919583}"/>
              </a:ext>
            </a:extLst>
          </p:cNvPr>
          <p:cNvGraphicFramePr>
            <a:graphicFrameLocks noGrp="1" noChangeAspect="1"/>
          </p:cNvGraphicFramePr>
          <p:nvPr>
            <p:ph type="chart" idx="1"/>
          </p:nvPr>
        </p:nvGraphicFramePr>
        <p:xfrm>
          <a:off x="755650" y="1412875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áfico" r:id="rId2" imgW="7772400" imgH="4114800" progId="MSGraph.Chart.8">
                  <p:embed followColorScheme="full"/>
                </p:oleObj>
              </mc:Choice>
              <mc:Fallback>
                <p:oleObj name="Gráfico" r:id="rId2" imgW="7772400" imgH="4114800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412875"/>
                        <a:ext cx="7772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Text Box 6">
            <a:extLst>
              <a:ext uri="{FF2B5EF4-FFF2-40B4-BE49-F238E27FC236}">
                <a16:creationId xmlns:a16="http://schemas.microsoft.com/office/drawing/2014/main" id="{AF1CD596-E713-05D1-7EB3-EA745D267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5876925"/>
            <a:ext cx="7058025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Curva de acúmulo de matéria seca em couve-flor</a:t>
            </a:r>
            <a:r>
              <a:rPr lang="pt-BR" altLang="en-US" sz="2400" b="0"/>
              <a:t>.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40550EAB-1002-061B-7A8A-D9BB3DF86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090613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b="1">
                <a:solidFill>
                  <a:srgbClr val="FFFF00"/>
                </a:solidFill>
              </a:rPr>
              <a:t>Manejo da adubação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24AE7FD2-5904-BD8F-B8FA-0B56B7BE16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b="1"/>
              <a:t>Ciclo de desenvolvimento da cultivar</a:t>
            </a:r>
          </a:p>
          <a:p>
            <a:pPr eaLnBrk="1" hangingPunct="1">
              <a:buFontTx/>
              <a:buNone/>
            </a:pPr>
            <a:endParaRPr lang="pt-BR" altLang="en-US" b="1"/>
          </a:p>
          <a:p>
            <a:pPr eaLnBrk="1" hangingPunct="1"/>
            <a:r>
              <a:rPr lang="pt-BR" altLang="en-US" b="1"/>
              <a:t>Época do ano</a:t>
            </a:r>
          </a:p>
          <a:p>
            <a:pPr eaLnBrk="1" hangingPunct="1">
              <a:buFontTx/>
              <a:buNone/>
            </a:pPr>
            <a:endParaRPr lang="pt-BR" altLang="en-US" b="1"/>
          </a:p>
          <a:p>
            <a:pPr eaLnBrk="1" hangingPunct="1"/>
            <a:r>
              <a:rPr lang="pt-BR" altLang="en-US" b="1"/>
              <a:t>Estádio fenológico da planta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444BA773-D44E-36F9-BDBB-2416809CA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b="1">
                <a:solidFill>
                  <a:srgbClr val="FFFF00"/>
                </a:solidFill>
              </a:rPr>
              <a:t>Adubação de plantio</a:t>
            </a:r>
          </a:p>
        </p:txBody>
      </p:sp>
      <p:sp>
        <p:nvSpPr>
          <p:cNvPr id="54275" name="Rectangle 4">
            <a:extLst>
              <a:ext uri="{FF2B5EF4-FFF2-40B4-BE49-F238E27FC236}">
                <a16:creationId xmlns:a16="http://schemas.microsoft.com/office/drawing/2014/main" id="{CE0B0D95-C2A8-FEA3-C6AD-1FBFA7891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81200"/>
            <a:ext cx="82073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pt-BR" altLang="en-US" sz="2800"/>
              <a:t>Fórmulas tradicionais (4-14-8) ou mais concentradas com B, Mo e Zn.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t-BR" altLang="en-US" sz="2800"/>
          </a:p>
          <a:p>
            <a:pPr eaLnBrk="1" hangingPunct="1">
              <a:lnSpc>
                <a:spcPct val="80000"/>
              </a:lnSpc>
            </a:pPr>
            <a:r>
              <a:rPr lang="pt-BR" altLang="en-US" sz="2800"/>
              <a:t>4-14-8: 100g/planta no plantio.</a:t>
            </a:r>
          </a:p>
          <a:p>
            <a:pPr eaLnBrk="1" hangingPunct="1">
              <a:lnSpc>
                <a:spcPct val="80000"/>
              </a:lnSpc>
            </a:pPr>
            <a:endParaRPr lang="pt-BR" altLang="en-US" sz="2800"/>
          </a:p>
          <a:p>
            <a:pPr eaLnBrk="1" hangingPunct="1">
              <a:lnSpc>
                <a:spcPct val="80000"/>
              </a:lnSpc>
            </a:pPr>
            <a:r>
              <a:rPr lang="pt-BR" altLang="en-US" sz="2800"/>
              <a:t>Fórmulas concentradas: redução na dose aplicada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sz="2800"/>
              <a:t>04-32-16: 40 g/planta no plantio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65867B57-C5C1-7771-672B-5C1903747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b="1">
                <a:solidFill>
                  <a:srgbClr val="FFFF00"/>
                </a:solidFill>
              </a:rPr>
              <a:t>Adubação de cobertura</a:t>
            </a:r>
          </a:p>
        </p:txBody>
      </p:sp>
      <p:sp>
        <p:nvSpPr>
          <p:cNvPr id="55299" name="Rectangle 4">
            <a:extLst>
              <a:ext uri="{FF2B5EF4-FFF2-40B4-BE49-F238E27FC236}">
                <a16:creationId xmlns:a16="http://schemas.microsoft.com/office/drawing/2014/main" id="{7714D7A0-386F-3BAE-4B5B-F2F7F618F0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4467225"/>
          </a:xfrm>
        </p:spPr>
        <p:txBody>
          <a:bodyPr/>
          <a:lstStyle/>
          <a:p>
            <a:pPr eaLnBrk="1" hangingPunct="1"/>
            <a:r>
              <a:rPr lang="pt-BR" altLang="en-US" sz="2800" b="1"/>
              <a:t>Fórmulas ricas em N e K:</a:t>
            </a:r>
          </a:p>
          <a:p>
            <a:pPr eaLnBrk="1" hangingPunct="1"/>
            <a:endParaRPr lang="pt-BR" altLang="en-US" sz="2800" b="1"/>
          </a:p>
          <a:p>
            <a:pPr eaLnBrk="1" hangingPunct="1"/>
            <a:r>
              <a:rPr lang="pt-BR" altLang="en-US" sz="2800" b="1">
                <a:solidFill>
                  <a:schemeClr val="accent2"/>
                </a:solidFill>
              </a:rPr>
              <a:t>No inverno:</a:t>
            </a:r>
          </a:p>
          <a:p>
            <a:pPr eaLnBrk="1" hangingPunct="1"/>
            <a:r>
              <a:rPr lang="pt-BR" altLang="en-US" sz="2800" b="1">
                <a:solidFill>
                  <a:schemeClr val="accent2"/>
                </a:solidFill>
              </a:rPr>
              <a:t>20-00-20: três coberturas aos 20, 40 e 60 dias após o transplante: 15 g/planta (1,5 t/ha)</a:t>
            </a:r>
          </a:p>
          <a:p>
            <a:pPr eaLnBrk="1" hangingPunct="1">
              <a:buFontTx/>
              <a:buNone/>
            </a:pPr>
            <a:endParaRPr lang="pt-BR" altLang="en-US" sz="2800" b="1">
              <a:solidFill>
                <a:schemeClr val="accent2"/>
              </a:solidFill>
            </a:endParaRPr>
          </a:p>
          <a:p>
            <a:pPr eaLnBrk="1" hangingPunct="1"/>
            <a:r>
              <a:rPr lang="pt-BR" altLang="en-US" sz="2800" b="1">
                <a:solidFill>
                  <a:srgbClr val="CC3300"/>
                </a:solidFill>
              </a:rPr>
              <a:t>No verão: </a:t>
            </a:r>
          </a:p>
          <a:p>
            <a:pPr eaLnBrk="1" hangingPunct="1"/>
            <a:r>
              <a:rPr lang="pt-BR" altLang="en-US" sz="2800" b="1">
                <a:solidFill>
                  <a:srgbClr val="CC3300"/>
                </a:solidFill>
              </a:rPr>
              <a:t>20-00-20: duas coberturas aos 20 e 45 dias após o transplante: 16-20 g/planta (1,0 a 1,25 t/ha)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2A318CA1-A6BA-CBEE-2F63-EFE3274655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b="1">
                <a:solidFill>
                  <a:srgbClr val="FFFF00"/>
                </a:solidFill>
              </a:rPr>
              <a:t>Pulverizações foliares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D8AD2949-2663-C489-753E-855E1CBD5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b="1"/>
              <a:t>B e Mo</a:t>
            </a:r>
          </a:p>
          <a:p>
            <a:pPr eaLnBrk="1" hangingPunct="1">
              <a:buFontTx/>
              <a:buNone/>
            </a:pPr>
            <a:r>
              <a:rPr lang="pt-BR" altLang="en-US" b="1"/>
              <a:t>	A cada 15 dias: pulverizações com sais ou produtos líquidos com alta concentração de matéria orgânica;</a:t>
            </a:r>
          </a:p>
          <a:p>
            <a:pPr eaLnBrk="1" hangingPunct="1">
              <a:buFontTx/>
              <a:buNone/>
            </a:pPr>
            <a:endParaRPr lang="pt-BR" altLang="en-US" b="1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>
            <a:extLst>
              <a:ext uri="{FF2B5EF4-FFF2-40B4-BE49-F238E27FC236}">
                <a16:creationId xmlns:a16="http://schemas.microsoft.com/office/drawing/2014/main" id="{67CFCF65-EC1E-ED1D-FA00-777AF1D98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0"/>
            <a:ext cx="7772400" cy="685800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solidFill>
                  <a:schemeClr val="tx2"/>
                </a:solidFill>
                <a:latin typeface="Verdana" panose="020B0604030504040204" pitchFamily="34" charset="0"/>
              </a:rPr>
              <a:t>Distúrbios fisiológicos</a:t>
            </a:r>
            <a:endParaRPr lang="pt-PT" altLang="en-US" sz="240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pic>
        <p:nvPicPr>
          <p:cNvPr id="57347" name="Picture 6" descr="Minhas fotos 192">
            <a:extLst>
              <a:ext uri="{FF2B5EF4-FFF2-40B4-BE49-F238E27FC236}">
                <a16:creationId xmlns:a16="http://schemas.microsoft.com/office/drawing/2014/main" id="{E5A2FF39-711B-D3E3-D253-417FB1A8E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89138"/>
            <a:ext cx="691197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7">
            <a:extLst>
              <a:ext uri="{FF2B5EF4-FFF2-40B4-BE49-F238E27FC236}">
                <a16:creationId xmlns:a16="http://schemas.microsoft.com/office/drawing/2014/main" id="{373E4930-33C9-44C4-27BD-440DBF7E0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908050"/>
            <a:ext cx="7273925" cy="10668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/>
              <a:t>Deficiência de B – Áreas escuras na cabeça (curd browning)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29D3EDE8-3421-22D9-FD77-1EFFA82FF3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en-US" sz="4000" b="1"/>
              <a:t>Couve tronchuda</a:t>
            </a:r>
          </a:p>
        </p:txBody>
      </p:sp>
      <p:pic>
        <p:nvPicPr>
          <p:cNvPr id="7171" name="Picture 10" descr="ChouTronchuda">
            <a:extLst>
              <a:ext uri="{FF2B5EF4-FFF2-40B4-BE49-F238E27FC236}">
                <a16:creationId xmlns:a16="http://schemas.microsoft.com/office/drawing/2014/main" id="{F2C74BD6-DCFF-ED86-0422-E137847A2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00213"/>
            <a:ext cx="428625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>
            <a:extLst>
              <a:ext uri="{FF2B5EF4-FFF2-40B4-BE49-F238E27FC236}">
                <a16:creationId xmlns:a16="http://schemas.microsoft.com/office/drawing/2014/main" id="{7C369B22-F8BC-9CFF-A6DF-3CE9C92B0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658812"/>
          </a:xfrm>
          <a:solidFill>
            <a:srgbClr val="00FFFF"/>
          </a:solidFill>
        </p:spPr>
        <p:txBody>
          <a:bodyPr/>
          <a:lstStyle/>
          <a:p>
            <a:pPr eaLnBrk="1" hangingPunct="1"/>
            <a:r>
              <a:rPr lang="pt-BR" altLang="en-US" sz="4000"/>
              <a:t>Hastes ocas (Hollow stem)</a:t>
            </a:r>
          </a:p>
        </p:txBody>
      </p:sp>
      <p:pic>
        <p:nvPicPr>
          <p:cNvPr id="58371" name="Picture 6" descr="Minhas fotos 191">
            <a:extLst>
              <a:ext uri="{FF2B5EF4-FFF2-40B4-BE49-F238E27FC236}">
                <a16:creationId xmlns:a16="http://schemas.microsoft.com/office/drawing/2014/main" id="{AD641583-EF12-3E41-8F3A-2A7503DA7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12875"/>
            <a:ext cx="6740525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Def">
            <a:extLst>
              <a:ext uri="{FF2B5EF4-FFF2-40B4-BE49-F238E27FC236}">
                <a16:creationId xmlns:a16="http://schemas.microsoft.com/office/drawing/2014/main" id="{A311AFBF-A468-8D06-1092-4DACC7746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AB5A9AB7-C9A5-3124-3D0A-AAB80F0B16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pt-BR" altLang="en-US" sz="3200" b="1"/>
              <a:t>Deficiência de Molibdênio (Ponta de chicote)</a:t>
            </a:r>
          </a:p>
        </p:txBody>
      </p:sp>
      <p:pic>
        <p:nvPicPr>
          <p:cNvPr id="60419" name="Picture 6" descr="Caul01Mo">
            <a:extLst>
              <a:ext uri="{FF2B5EF4-FFF2-40B4-BE49-F238E27FC236}">
                <a16:creationId xmlns:a16="http://schemas.microsoft.com/office/drawing/2014/main" id="{C2A4C91C-B38F-8F6E-5DC0-D26E10205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133600"/>
            <a:ext cx="6554788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>
            <a:extLst>
              <a:ext uri="{FF2B5EF4-FFF2-40B4-BE49-F238E27FC236}">
                <a16:creationId xmlns:a16="http://schemas.microsoft.com/office/drawing/2014/main" id="{F84D1BE9-0CD0-5E58-47DF-E5CF145597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719138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>
                <a:solidFill>
                  <a:srgbClr val="FFFF00"/>
                </a:solidFill>
              </a:rPr>
              <a:t>Início da formação da cabeça</a:t>
            </a:r>
          </a:p>
        </p:txBody>
      </p:sp>
      <p:pic>
        <p:nvPicPr>
          <p:cNvPr id="61443" name="Picture 6" descr="DSC02051">
            <a:extLst>
              <a:ext uri="{FF2B5EF4-FFF2-40B4-BE49-F238E27FC236}">
                <a16:creationId xmlns:a16="http://schemas.microsoft.com/office/drawing/2014/main" id="{5C54AE42-8C30-1550-B1D8-654C68454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98575"/>
            <a:ext cx="7413625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>
            <a:extLst>
              <a:ext uri="{FF2B5EF4-FFF2-40B4-BE49-F238E27FC236}">
                <a16:creationId xmlns:a16="http://schemas.microsoft.com/office/drawing/2014/main" id="{5089B829-47A5-3E48-8DA2-7F62D3C091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7772400" cy="8636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>
                <a:solidFill>
                  <a:srgbClr val="FFFF00"/>
                </a:solidFill>
              </a:rPr>
              <a:t>Formação da cabeça</a:t>
            </a:r>
          </a:p>
        </p:txBody>
      </p:sp>
      <p:pic>
        <p:nvPicPr>
          <p:cNvPr id="62467" name="Picture 5" descr="DSC02050">
            <a:extLst>
              <a:ext uri="{FF2B5EF4-FFF2-40B4-BE49-F238E27FC236}">
                <a16:creationId xmlns:a16="http://schemas.microsoft.com/office/drawing/2014/main" id="{4134CDF0-3D4F-E869-107E-04264C578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>
            <a:extLst>
              <a:ext uri="{FF2B5EF4-FFF2-40B4-BE49-F238E27FC236}">
                <a16:creationId xmlns:a16="http://schemas.microsoft.com/office/drawing/2014/main" id="{952E6554-FD8F-9BD6-3C07-1F26863420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935038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b="1">
                <a:solidFill>
                  <a:srgbClr val="FFFF00"/>
                </a:solidFill>
              </a:rPr>
              <a:t>Colheita</a:t>
            </a:r>
          </a:p>
        </p:txBody>
      </p:sp>
      <p:pic>
        <p:nvPicPr>
          <p:cNvPr id="63491" name="Picture 5" descr="DSC01401">
            <a:extLst>
              <a:ext uri="{FF2B5EF4-FFF2-40B4-BE49-F238E27FC236}">
                <a16:creationId xmlns:a16="http://schemas.microsoft.com/office/drawing/2014/main" id="{C1C848A5-70B1-86B3-C9E3-CDDB1D168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8DBCA-CE7E-C93B-F8D8-E254822D3FB0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10000">
                <a:schemeClr val="accent2">
                  <a:lumMod val="60000"/>
                  <a:lumOff val="40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Doenças</a:t>
            </a:r>
            <a:r>
              <a:rPr lang="en-US" dirty="0"/>
              <a:t> </a:t>
            </a:r>
            <a:r>
              <a:rPr lang="en-US" dirty="0" err="1"/>
              <a:t>bacterianas</a:t>
            </a: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tângulo 2">
            <a:extLst>
              <a:ext uri="{FF2B5EF4-FFF2-40B4-BE49-F238E27FC236}">
                <a16:creationId xmlns:a16="http://schemas.microsoft.com/office/drawing/2014/main" id="{6AEBCE8F-C1F5-1F47-D4D4-BC3488153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492375"/>
            <a:ext cx="5326062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-Bold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latin typeface="Aharoni" panose="020B0604020202020204" pitchFamily="2" charset="-79"/>
                <a:cs typeface="Aharoni" panose="020B0604020202020204" pitchFamily="2" charset="-79"/>
              </a:rPr>
              <a:t>Penetração da bactéria: hidatódios ou ferimentos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2000">
              <a:latin typeface="Aharoni" panose="020B0604020202020204" pitchFamily="2" charset="-79"/>
              <a:cs typeface="Aharoni" panose="020B0604020202020204" pitchFamily="2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0">
                <a:latin typeface="Aharoni" panose="020B0604020202020204" pitchFamily="2" charset="-79"/>
                <a:cs typeface="Aharoni" panose="020B0604020202020204" pitchFamily="2" charset="-79"/>
              </a:rPr>
              <a:t>Sintomas: </a:t>
            </a:r>
            <a:r>
              <a:rPr lang="pt-BR" altLang="en-US" sz="2000">
                <a:latin typeface="Aharoni" panose="020B0604020202020204" pitchFamily="2" charset="-79"/>
                <a:cs typeface="Aharoni" panose="020B0604020202020204" pitchFamily="2" charset="-79"/>
              </a:rPr>
              <a:t>amarelecimento </a:t>
            </a:r>
            <a:r>
              <a:rPr lang="pt-BR" altLang="en-US" sz="2000">
                <a:solidFill>
                  <a:srgbClr val="FF0000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em forma de “v”, com o vértice voltado para o centro da folha</a:t>
            </a:r>
            <a:endParaRPr lang="en-US" altLang="en-US" sz="2000">
              <a:solidFill>
                <a:srgbClr val="FF0000"/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pic>
        <p:nvPicPr>
          <p:cNvPr id="65539" name="Picture 18" descr="Xanthomonas campestris1">
            <a:extLst>
              <a:ext uri="{FF2B5EF4-FFF2-40B4-BE49-F238E27FC236}">
                <a16:creationId xmlns:a16="http://schemas.microsoft.com/office/drawing/2014/main" id="{95236F2C-607F-4141-76C1-EDFEC8A11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349500"/>
            <a:ext cx="3640137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tângulo 6">
            <a:extLst>
              <a:ext uri="{FF2B5EF4-FFF2-40B4-BE49-F238E27FC236}">
                <a16:creationId xmlns:a16="http://schemas.microsoft.com/office/drawing/2014/main" id="{1FF35E56-9D54-E437-D107-1837DEC4A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41325"/>
            <a:ext cx="87852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0000"/>
                </a:solidFill>
                <a:latin typeface="Times-BoldItalic"/>
              </a:rPr>
              <a:t>Xanthomonas campestris </a:t>
            </a:r>
            <a:r>
              <a:rPr lang="en-US" altLang="en-US" sz="2400">
                <a:solidFill>
                  <a:srgbClr val="FF0000"/>
                </a:solidFill>
                <a:latin typeface="Times-Bold"/>
              </a:rPr>
              <a:t>pv. </a:t>
            </a:r>
            <a:r>
              <a:rPr lang="en-US" altLang="en-US" sz="2400" i="1">
                <a:solidFill>
                  <a:srgbClr val="FF0000"/>
                </a:solidFill>
                <a:latin typeface="Times-BoldItalic"/>
              </a:rPr>
              <a:t>Campestris – </a:t>
            </a:r>
            <a:r>
              <a:rPr lang="en-US" altLang="en-US" sz="2400">
                <a:solidFill>
                  <a:srgbClr val="FF0000"/>
                </a:solidFill>
                <a:latin typeface="Times-BoldItalic"/>
              </a:rPr>
              <a:t>Podridão negra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8" descr="Figure 4 Blackened vascular system of black">
            <a:extLst>
              <a:ext uri="{FF2B5EF4-FFF2-40B4-BE49-F238E27FC236}">
                <a16:creationId xmlns:a16="http://schemas.microsoft.com/office/drawing/2014/main" id="{A61C6C36-8444-7DBF-4879-05D2DFBD7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4508500"/>
            <a:ext cx="29273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5" descr="Figure 3 Veins of plant systemically infected">
            <a:extLst>
              <a:ext uri="{FF2B5EF4-FFF2-40B4-BE49-F238E27FC236}">
                <a16:creationId xmlns:a16="http://schemas.microsoft.com/office/drawing/2014/main" id="{329A2508-5AB5-38C0-FCE0-95D23CD1D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1668463"/>
            <a:ext cx="297656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tângulo 8">
            <a:extLst>
              <a:ext uri="{FF2B5EF4-FFF2-40B4-BE49-F238E27FC236}">
                <a16:creationId xmlns:a16="http://schemas.microsoft.com/office/drawing/2014/main" id="{63ECCE29-9691-C24C-0762-396A91A1B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429000"/>
            <a:ext cx="56435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>
                <a:solidFill>
                  <a:srgbClr val="FF0000"/>
                </a:solidFill>
                <a:latin typeface="Times-Bold"/>
              </a:rPr>
              <a:t>Vasos lenhosos da folha e do caule enegrecidos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2000">
              <a:solidFill>
                <a:schemeClr val="bg1"/>
              </a:solidFill>
              <a:latin typeface="Times-Bold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098F0049-3272-6CE7-98D3-204436635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246063"/>
            <a:ext cx="7772400" cy="946150"/>
          </a:xfrm>
          <a:gradFill>
            <a:gsLst>
              <a:gs pos="10000">
                <a:schemeClr val="accent1">
                  <a:lumMod val="60000"/>
                  <a:lumOff val="40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Sintomas</a:t>
            </a:r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tângulo 1">
            <a:extLst>
              <a:ext uri="{FF2B5EF4-FFF2-40B4-BE49-F238E27FC236}">
                <a16:creationId xmlns:a16="http://schemas.microsoft.com/office/drawing/2014/main" id="{C28C4C02-2AB4-49EE-9C17-19F4B1905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765175"/>
            <a:ext cx="712787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0000"/>
                </a:solidFill>
                <a:latin typeface="Times-BoldItalic"/>
              </a:rPr>
              <a:t>Xanthomonas campestris </a:t>
            </a:r>
            <a:r>
              <a:rPr lang="en-US" altLang="en-US" sz="2400">
                <a:solidFill>
                  <a:srgbClr val="FF0000"/>
                </a:solidFill>
                <a:latin typeface="Times-Bold"/>
              </a:rPr>
              <a:t>pv. </a:t>
            </a:r>
            <a:r>
              <a:rPr lang="en-US" altLang="en-US" sz="2400" i="1">
                <a:solidFill>
                  <a:srgbClr val="FF0000"/>
                </a:solidFill>
                <a:latin typeface="Times-BoldItalic"/>
              </a:rPr>
              <a:t>Campestris – </a:t>
            </a:r>
            <a:r>
              <a:rPr lang="en-US" altLang="en-US" sz="2400">
                <a:solidFill>
                  <a:srgbClr val="FF0000"/>
                </a:solidFill>
                <a:latin typeface="Times-BoldItalic"/>
              </a:rPr>
              <a:t>Podridão negra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400" i="1">
              <a:solidFill>
                <a:srgbClr val="FF0000"/>
              </a:solidFill>
              <a:latin typeface="Times-BoldItalic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7F7F00"/>
                </a:solidFill>
                <a:latin typeface="Times-Roman"/>
              </a:rPr>
              <a:t>Sobrevivência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-Bold"/>
              </a:rPr>
              <a:t>Sementes contaminadas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-Bold"/>
              </a:rPr>
              <a:t>Restos de culturas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-Bold"/>
              </a:rPr>
              <a:t>Plantas hospedeiras: </a:t>
            </a:r>
            <a:r>
              <a:rPr lang="pt-BR" altLang="en-US" sz="2400">
                <a:solidFill>
                  <a:srgbClr val="000000"/>
                </a:solidFill>
                <a:latin typeface="Times-Bold"/>
              </a:rPr>
              <a:t>nabo, mostarda, rabanete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-Bold"/>
              </a:rPr>
              <a:t>couve-rabano, couve-de-bruxelas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-Bold"/>
              </a:rPr>
              <a:t>brócolo, repolho chinês</a:t>
            </a:r>
            <a:endParaRPr lang="en-US" altLang="en-US"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0EC1DE76-0965-C506-5BA1-0FB62831C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4000">
                <a:solidFill>
                  <a:schemeClr val="tx2"/>
                </a:solidFill>
              </a:rPr>
              <a:t>Couve-de-bruxelas</a:t>
            </a:r>
          </a:p>
        </p:txBody>
      </p:sp>
      <p:pic>
        <p:nvPicPr>
          <p:cNvPr id="8195" name="Picture 5" descr="17182-Franklin">
            <a:extLst>
              <a:ext uri="{FF2B5EF4-FFF2-40B4-BE49-F238E27FC236}">
                <a16:creationId xmlns:a16="http://schemas.microsoft.com/office/drawing/2014/main" id="{C99E1A5E-CBD2-4CED-8644-47411ADBB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92375"/>
            <a:ext cx="1905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brussels3">
            <a:extLst>
              <a:ext uri="{FF2B5EF4-FFF2-40B4-BE49-F238E27FC236}">
                <a16:creationId xmlns:a16="http://schemas.microsoft.com/office/drawing/2014/main" id="{AFDDC2DC-02EF-5F81-1A73-CBD09DB6B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492375"/>
            <a:ext cx="27241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8" descr="bruxelas">
            <a:extLst>
              <a:ext uri="{FF2B5EF4-FFF2-40B4-BE49-F238E27FC236}">
                <a16:creationId xmlns:a16="http://schemas.microsoft.com/office/drawing/2014/main" id="{A98DF594-FF4D-301B-0049-BA3186D8C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60575"/>
            <a:ext cx="26955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>
            <a:extLst>
              <a:ext uri="{FF2B5EF4-FFF2-40B4-BE49-F238E27FC236}">
                <a16:creationId xmlns:a16="http://schemas.microsoft.com/office/drawing/2014/main" id="{9DBD070E-51FA-4DD9-59A7-D88ECCB9B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404813"/>
            <a:ext cx="6696075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PODRIDÃO MOLE</a:t>
            </a:r>
          </a:p>
          <a:p>
            <a:pPr algn="ctr" eaLnBrk="1" hangingPunct="1">
              <a:defRPr/>
            </a:pPr>
            <a:r>
              <a:rPr lang="pt-BR" altLang="en-US" b="0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Erwinia carotovora </a:t>
            </a:r>
            <a:r>
              <a:rPr lang="pt-BR" altLang="en-US" b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subsp</a:t>
            </a:r>
            <a:r>
              <a:rPr lang="pt-BR" altLang="en-US" b="0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. carotovora</a:t>
            </a:r>
            <a:r>
              <a:rPr lang="pt-BR" altLang="en-US" b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8611" name="Rectangle 5">
            <a:extLst>
              <a:ext uri="{FF2B5EF4-FFF2-40B4-BE49-F238E27FC236}">
                <a16:creationId xmlns:a16="http://schemas.microsoft.com/office/drawing/2014/main" id="{2F2E712C-5CA2-770C-14E8-5C42C9E7E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3127375"/>
            <a:ext cx="71437" cy="266382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8612" name="Rectangle 6">
            <a:extLst>
              <a:ext uri="{FF2B5EF4-FFF2-40B4-BE49-F238E27FC236}">
                <a16:creationId xmlns:a16="http://schemas.microsoft.com/office/drawing/2014/main" id="{5EAA1BB3-EB4E-2EC3-8232-BA6F86A0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8" y="2852738"/>
            <a:ext cx="4672012" cy="16192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8613" name="Rectangle 7">
            <a:extLst>
              <a:ext uri="{FF2B5EF4-FFF2-40B4-BE49-F238E27FC236}">
                <a16:creationId xmlns:a16="http://schemas.microsoft.com/office/drawing/2014/main" id="{4EC27FCD-1928-0A9B-CCFD-C79BB766A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638" y="2933700"/>
            <a:ext cx="74612" cy="2909888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8614" name="Rectangle 8">
            <a:extLst>
              <a:ext uri="{FF2B5EF4-FFF2-40B4-BE49-F238E27FC236}">
                <a16:creationId xmlns:a16="http://schemas.microsoft.com/office/drawing/2014/main" id="{604689A6-3EF5-3E1A-F3B4-32D276021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" y="6402388"/>
            <a:ext cx="4824413" cy="33972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8615" name="Rectangle 9">
            <a:extLst>
              <a:ext uri="{FF2B5EF4-FFF2-40B4-BE49-F238E27FC236}">
                <a16:creationId xmlns:a16="http://schemas.microsoft.com/office/drawing/2014/main" id="{DF2BF3AB-C7E6-F0A5-2A2A-3EC6D0BD5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9000"/>
            <a:ext cx="217488" cy="2973388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pSp>
        <p:nvGrpSpPr>
          <p:cNvPr id="68616" name="Group 10">
            <a:extLst>
              <a:ext uri="{FF2B5EF4-FFF2-40B4-BE49-F238E27FC236}">
                <a16:creationId xmlns:a16="http://schemas.microsoft.com/office/drawing/2014/main" id="{CD82D82D-6B45-D4C4-8E29-7D2F6D3623E6}"/>
              </a:ext>
            </a:extLst>
          </p:cNvPr>
          <p:cNvGrpSpPr>
            <a:grpSpLocks/>
          </p:cNvGrpSpPr>
          <p:nvPr/>
        </p:nvGrpSpPr>
        <p:grpSpPr bwMode="auto">
          <a:xfrm>
            <a:off x="149225" y="1889125"/>
            <a:ext cx="8966200" cy="4484688"/>
            <a:chOff x="50" y="1325"/>
            <a:chExt cx="5648" cy="2825"/>
          </a:xfrm>
        </p:grpSpPr>
        <p:sp>
          <p:nvSpPr>
            <p:cNvPr id="68617" name="Text Box 13">
              <a:extLst>
                <a:ext uri="{FF2B5EF4-FFF2-40B4-BE49-F238E27FC236}">
                  <a16:creationId xmlns:a16="http://schemas.microsoft.com/office/drawing/2014/main" id="{3F2DF30A-8FAF-EC78-EEEC-EC6B87FA98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" y="1325"/>
              <a:ext cx="5163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Char char="-"/>
              </a:pPr>
              <a:r>
                <a:rPr lang="pt-BR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Amolecimento dos tecidos com exsudação de odor fétido;</a:t>
              </a:r>
            </a:p>
            <a:p>
              <a:pPr algn="just" eaLnBrk="1" hangingPunct="1">
                <a:spcBef>
                  <a:spcPct val="0"/>
                </a:spcBef>
                <a:buFontTx/>
                <a:buChar char="-"/>
              </a:pPr>
              <a:r>
                <a:rPr lang="pt-BR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 murcha e apodrecimento.</a:t>
              </a:r>
            </a:p>
          </p:txBody>
        </p:sp>
        <p:grpSp>
          <p:nvGrpSpPr>
            <p:cNvPr id="68618" name="Group 14">
              <a:extLst>
                <a:ext uri="{FF2B5EF4-FFF2-40B4-BE49-F238E27FC236}">
                  <a16:creationId xmlns:a16="http://schemas.microsoft.com/office/drawing/2014/main" id="{74117B0F-D640-BD44-2C9C-D4619A137B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" y="2333"/>
              <a:ext cx="5648" cy="1817"/>
              <a:chOff x="50" y="2333"/>
              <a:chExt cx="5648" cy="1817"/>
            </a:xfrm>
          </p:grpSpPr>
          <p:pic>
            <p:nvPicPr>
              <p:cNvPr id="68619" name="Picture 15" descr="erwinia">
                <a:extLst>
                  <a:ext uri="{FF2B5EF4-FFF2-40B4-BE49-F238E27FC236}">
                    <a16:creationId xmlns:a16="http://schemas.microsoft.com/office/drawing/2014/main" id="{63A80784-078F-B553-440C-F00AEC92F8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" y="2333"/>
                <a:ext cx="2650" cy="1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20" name="Picture 16" descr="Digitalizar0002">
                <a:extLst>
                  <a:ext uri="{FF2B5EF4-FFF2-40B4-BE49-F238E27FC236}">
                    <a16:creationId xmlns:a16="http://schemas.microsoft.com/office/drawing/2014/main" id="{550FADD3-6106-DF3D-88F5-E768260F42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lum brigh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6" y="2333"/>
                <a:ext cx="2562" cy="1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>
            <a:extLst>
              <a:ext uri="{FF2B5EF4-FFF2-40B4-BE49-F238E27FC236}">
                <a16:creationId xmlns:a16="http://schemas.microsoft.com/office/drawing/2014/main" id="{0F19E19E-FA90-81AA-3B51-5F754988F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404813"/>
            <a:ext cx="66960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MANCHA FOLIAR TRANSLÚCIDA</a:t>
            </a:r>
          </a:p>
          <a:p>
            <a:pPr algn="ctr" eaLnBrk="1" hangingPunct="1">
              <a:defRPr/>
            </a:pP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Pseudomonas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syringae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pv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maculicola</a:t>
            </a:r>
            <a:r>
              <a:rPr lang="pt-BR" altLang="en-US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0659" name="Text Box 5">
            <a:extLst>
              <a:ext uri="{FF2B5EF4-FFF2-40B4-BE49-F238E27FC236}">
                <a16:creationId xmlns:a16="http://schemas.microsoft.com/office/drawing/2014/main" id="{3B2BEF3E-42C1-6DD7-2DEF-03E1CA33C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019300"/>
            <a:ext cx="896461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400" b="0">
                <a:solidFill>
                  <a:schemeClr val="bg1"/>
                </a:solidFill>
                <a:latin typeface="Arial" panose="020B0604020202020204" pitchFamily="34" charset="0"/>
              </a:rPr>
              <a:t>Lesões foliares translúcidas circundadas por halo amarelado.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400" b="0">
                <a:solidFill>
                  <a:schemeClr val="bg1"/>
                </a:solidFill>
                <a:latin typeface="Arial" panose="020B0604020202020204" pitchFamily="34" charset="0"/>
              </a:rPr>
              <a:t> queda de folhas</a:t>
            </a:r>
          </a:p>
        </p:txBody>
      </p:sp>
      <p:sp>
        <p:nvSpPr>
          <p:cNvPr id="70660" name="Picture 6" descr="experimento controle químico in vitro1 016">
            <a:extLst>
              <a:ext uri="{FF2B5EF4-FFF2-40B4-BE49-F238E27FC236}">
                <a16:creationId xmlns:a16="http://schemas.microsoft.com/office/drawing/2014/main" id="{34AADB40-39B8-F158-F93C-CB1405BD64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5288" y="3068638"/>
            <a:ext cx="4621212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0661" name="Picture 7" descr="f7666f3">
            <a:extLst>
              <a:ext uri="{FF2B5EF4-FFF2-40B4-BE49-F238E27FC236}">
                <a16:creationId xmlns:a16="http://schemas.microsoft.com/office/drawing/2014/main" id="{2EEC73A0-0E2C-0121-3F7B-3F151764F0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48263" y="3068638"/>
            <a:ext cx="3671887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00CE3-6C75-F69E-AC39-EA054FABF56B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10000">
                <a:schemeClr val="accent1">
                  <a:lumMod val="60000"/>
                  <a:lumOff val="40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Doenças</a:t>
            </a:r>
            <a:r>
              <a:rPr lang="en-US" dirty="0"/>
              <a:t> </a:t>
            </a:r>
            <a:r>
              <a:rPr lang="en-US" dirty="0" err="1"/>
              <a:t>fúngicas</a:t>
            </a:r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>
            <a:extLst>
              <a:ext uri="{FF2B5EF4-FFF2-40B4-BE49-F238E27FC236}">
                <a16:creationId xmlns:a16="http://schemas.microsoft.com/office/drawing/2014/main" id="{BF49FC00-AE94-2D2E-97AE-32ABE277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404813"/>
            <a:ext cx="7164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HÉRNIA –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Plasmodiophora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brassicae</a:t>
            </a:r>
            <a:endParaRPr lang="pt-BR" altLang="en-US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2707" name="Text Box 5">
            <a:extLst>
              <a:ext uri="{FF2B5EF4-FFF2-40B4-BE49-F238E27FC236}">
                <a16:creationId xmlns:a16="http://schemas.microsoft.com/office/drawing/2014/main" id="{9CDD93B9-EF31-EA23-8DE8-737B74273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420938"/>
            <a:ext cx="442912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400" b="0">
                <a:latin typeface="Arial" panose="020B0604020202020204" pitchFamily="34" charset="0"/>
              </a:rPr>
              <a:t>subdesenvolvimento e murcha da planta nas horas mais quentes do dia;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endParaRPr lang="pt-BR" altLang="en-US" sz="2400" b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400" b="0">
                <a:latin typeface="Arial" panose="020B0604020202020204" pitchFamily="34" charset="0"/>
              </a:rPr>
              <a:t>formação de galhas nas raízes.</a:t>
            </a:r>
          </a:p>
        </p:txBody>
      </p:sp>
      <p:pic>
        <p:nvPicPr>
          <p:cNvPr id="72708" name="Picture 6" descr="hérnia">
            <a:extLst>
              <a:ext uri="{FF2B5EF4-FFF2-40B4-BE49-F238E27FC236}">
                <a16:creationId xmlns:a16="http://schemas.microsoft.com/office/drawing/2014/main" id="{5956161E-0E0E-55B4-D25D-7A5DCFF7F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276475"/>
            <a:ext cx="2754313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>
            <a:extLst>
              <a:ext uri="{FF2B5EF4-FFF2-40B4-BE49-F238E27FC236}">
                <a16:creationId xmlns:a16="http://schemas.microsoft.com/office/drawing/2014/main" id="{4DBFA8F1-0BAE-5E25-FB03-E0AEB48CF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404813"/>
            <a:ext cx="7164388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MANCHA DE ALTERNARIA</a:t>
            </a:r>
          </a:p>
          <a:p>
            <a:pPr algn="ctr" eaLnBrk="1" hangingPunct="1">
              <a:defRPr/>
            </a:pP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Alternaria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brassicae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, A.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brassicicola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e A.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raphani</a:t>
            </a:r>
            <a:r>
              <a:rPr lang="pt-BR" altLang="en-US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3731" name="Text Box 5">
            <a:extLst>
              <a:ext uri="{FF2B5EF4-FFF2-40B4-BE49-F238E27FC236}">
                <a16:creationId xmlns:a16="http://schemas.microsoft.com/office/drawing/2014/main" id="{0AB6AED9-8C28-AD80-315D-ECC2E5748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2060575"/>
            <a:ext cx="8491537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300" b="0">
                <a:solidFill>
                  <a:schemeClr val="bg1"/>
                </a:solidFill>
                <a:latin typeface="Arial" panose="020B0604020202020204" pitchFamily="34" charset="0"/>
              </a:rPr>
              <a:t>Em sementeira: necrose do cotilédone e hipocótilo e “damping-off”, podendo ocorrer enfezamento ou morte da plântula;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300" b="0">
                <a:solidFill>
                  <a:schemeClr val="bg1"/>
                </a:solidFill>
                <a:latin typeface="Arial" panose="020B0604020202020204" pitchFamily="34" charset="0"/>
              </a:rPr>
              <a:t>Em plantas adultas: lesões circulares, concêntricas e com halo clorótico nas folhas, hastes florais e caule.</a:t>
            </a:r>
          </a:p>
        </p:txBody>
      </p:sp>
      <p:pic>
        <p:nvPicPr>
          <p:cNvPr id="73732" name="Picture 9" descr="alternariose">
            <a:extLst>
              <a:ext uri="{FF2B5EF4-FFF2-40B4-BE49-F238E27FC236}">
                <a16:creationId xmlns:a16="http://schemas.microsoft.com/office/drawing/2014/main" id="{DFB35C1F-321C-C3F3-B11C-FEEC9BE1C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821113"/>
            <a:ext cx="3960812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0" descr="Mancha de Alternaria3">
            <a:extLst>
              <a:ext uri="{FF2B5EF4-FFF2-40B4-BE49-F238E27FC236}">
                <a16:creationId xmlns:a16="http://schemas.microsoft.com/office/drawing/2014/main" id="{46AE25DB-CC4F-B24C-218E-4F33990FB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32225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>
            <a:extLst>
              <a:ext uri="{FF2B5EF4-FFF2-40B4-BE49-F238E27FC236}">
                <a16:creationId xmlns:a16="http://schemas.microsoft.com/office/drawing/2014/main" id="{BFD40F6E-CD25-9DE7-D50E-9007B63C0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260350"/>
            <a:ext cx="71643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MÍLDIO</a:t>
            </a:r>
          </a:p>
          <a:p>
            <a:pPr algn="ctr" eaLnBrk="1" hangingPunct="1">
              <a:defRPr/>
            </a:pP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Peronospora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parasitica</a:t>
            </a:r>
            <a:r>
              <a:rPr lang="pt-BR" altLang="en-US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4755" name="Text Box 5">
            <a:extLst>
              <a:ext uri="{FF2B5EF4-FFF2-40B4-BE49-F238E27FC236}">
                <a16:creationId xmlns:a16="http://schemas.microsoft.com/office/drawing/2014/main" id="{B4D43943-EAFA-BAD8-2D46-A875F0363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1557338"/>
            <a:ext cx="8196262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952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400" b="0">
                <a:solidFill>
                  <a:schemeClr val="bg1"/>
                </a:solidFill>
                <a:latin typeface="Arial" panose="020B0604020202020204" pitchFamily="34" charset="0"/>
              </a:rPr>
              <a:t>Lesões foliares inicialmente cloróticas, progredindo para  necróticas, correspondendo na face inferior as frutificações esbranquiçadas do fungo;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400" b="0">
                <a:solidFill>
                  <a:schemeClr val="bg1"/>
                </a:solidFill>
                <a:latin typeface="Arial" panose="020B0604020202020204" pitchFamily="34" charset="0"/>
              </a:rPr>
              <a:t>Morte de plântulas. </a:t>
            </a:r>
          </a:p>
        </p:txBody>
      </p:sp>
      <p:pic>
        <p:nvPicPr>
          <p:cNvPr id="74756" name="Picture 6" descr="f7666f8">
            <a:extLst>
              <a:ext uri="{FF2B5EF4-FFF2-40B4-BE49-F238E27FC236}">
                <a16:creationId xmlns:a16="http://schemas.microsoft.com/office/drawing/2014/main" id="{C310BABA-675E-8402-E485-3DB88A99C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103688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7" descr="f7666f9">
            <a:extLst>
              <a:ext uri="{FF2B5EF4-FFF2-40B4-BE49-F238E27FC236}">
                <a16:creationId xmlns:a16="http://schemas.microsoft.com/office/drawing/2014/main" id="{A7F327E1-997C-51C3-DC9F-511EF69B8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29000"/>
            <a:ext cx="3959225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>
            <a:extLst>
              <a:ext uri="{FF2B5EF4-FFF2-40B4-BE49-F238E27FC236}">
                <a16:creationId xmlns:a16="http://schemas.microsoft.com/office/drawing/2014/main" id="{099340B1-09FD-45C4-8A76-9A905D813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04813"/>
            <a:ext cx="80645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MURCHA DE FUSARIUM </a:t>
            </a:r>
          </a:p>
          <a:p>
            <a:pPr algn="ctr" eaLnBrk="1" hangingPunct="1">
              <a:defRPr/>
            </a:pPr>
            <a:r>
              <a:rPr lang="pt-BR" altLang="en-US" b="0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Fusarium</a:t>
            </a:r>
            <a:r>
              <a:rPr lang="pt-BR" altLang="en-US" b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b="0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oxysporum</a:t>
            </a:r>
            <a:r>
              <a:rPr lang="pt-BR" altLang="en-US" b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f. sp. conglutinans (repolho, couve-flor e brocólis)</a:t>
            </a:r>
          </a:p>
        </p:txBody>
      </p:sp>
      <p:grpSp>
        <p:nvGrpSpPr>
          <p:cNvPr id="75779" name="Group 5">
            <a:extLst>
              <a:ext uri="{FF2B5EF4-FFF2-40B4-BE49-F238E27FC236}">
                <a16:creationId xmlns:a16="http://schemas.microsoft.com/office/drawing/2014/main" id="{B9BDB957-C68E-4A5B-24B8-13B34E67870F}"/>
              </a:ext>
            </a:extLst>
          </p:cNvPr>
          <p:cNvGrpSpPr>
            <a:grpSpLocks/>
          </p:cNvGrpSpPr>
          <p:nvPr/>
        </p:nvGrpSpPr>
        <p:grpSpPr bwMode="auto">
          <a:xfrm>
            <a:off x="339725" y="3328988"/>
            <a:ext cx="8656638" cy="3213100"/>
            <a:chOff x="295" y="2097"/>
            <a:chExt cx="5453" cy="2024"/>
          </a:xfrm>
        </p:grpSpPr>
        <p:pic>
          <p:nvPicPr>
            <p:cNvPr id="75780" name="Picture 6" descr="Fusarium Photo Collage">
              <a:extLst>
                <a:ext uri="{FF2B5EF4-FFF2-40B4-BE49-F238E27FC236}">
                  <a16:creationId xmlns:a16="http://schemas.microsoft.com/office/drawing/2014/main" id="{B6C8C03F-17B8-0605-1D9B-42CB95956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106"/>
              <a:ext cx="5261" cy="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1" name="Picture 7" descr="Fusarium oxysporum f. sp. conglutinans">
              <a:extLst>
                <a:ext uri="{FF2B5EF4-FFF2-40B4-BE49-F238E27FC236}">
                  <a16:creationId xmlns:a16="http://schemas.microsoft.com/office/drawing/2014/main" id="{FD1EABEE-3651-F2F0-9BD5-C1C23ED46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097"/>
              <a:ext cx="2868" cy="2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>
            <a:extLst>
              <a:ext uri="{FF2B5EF4-FFF2-40B4-BE49-F238E27FC236}">
                <a16:creationId xmlns:a16="http://schemas.microsoft.com/office/drawing/2014/main" id="{A513ADEE-828E-22ED-2A61-3760BFE7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538" y="260350"/>
            <a:ext cx="583406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MOFO CINZENTO </a:t>
            </a:r>
          </a:p>
          <a:p>
            <a:pPr algn="ctr" eaLnBrk="1" hangingPunct="1">
              <a:defRPr/>
            </a:pP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Botrytis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cinerea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33800" name="Picture 8" descr="botry">
            <a:extLst>
              <a:ext uri="{FF2B5EF4-FFF2-40B4-BE49-F238E27FC236}">
                <a16:creationId xmlns:a16="http://schemas.microsoft.com/office/drawing/2014/main" id="{2E1933C9-6987-A77A-EE8F-EC7347450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852738"/>
            <a:ext cx="338455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10" descr="Botrytis">
            <a:extLst>
              <a:ext uri="{FF2B5EF4-FFF2-40B4-BE49-F238E27FC236}">
                <a16:creationId xmlns:a16="http://schemas.microsoft.com/office/drawing/2014/main" id="{7C4B0566-85EF-1928-4C03-2BF62B52C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949575"/>
            <a:ext cx="4392612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D6F7611F-2C84-41FD-B772-EC3F0B417A7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823913"/>
          </a:xfrm>
          <a:solidFill>
            <a:srgbClr val="33CCCC"/>
          </a:solidFill>
        </p:spPr>
        <p:txBody>
          <a:bodyPr anchor="ctr"/>
          <a:lstStyle/>
          <a:p>
            <a:pPr eaLnBrk="1" hangingPunct="1"/>
            <a:r>
              <a:rPr lang="pt-BR" altLang="en-US" sz="2800" b="1">
                <a:latin typeface="Verdana" panose="020B0604030504040204" pitchFamily="34" charset="0"/>
              </a:rPr>
              <a:t>Pragas</a:t>
            </a:r>
            <a:endParaRPr lang="pt-PT" altLang="en-US" sz="2800" b="1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18E1045E-1CC3-617E-C0E0-40A4FDB067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pt-BR" altLang="en-US" sz="3200"/>
              <a:t>Lagarta mede palmo (</a:t>
            </a:r>
            <a:r>
              <a:rPr lang="pt-BR" altLang="en-US" sz="3200" i="1"/>
              <a:t>Trichoplus ni</a:t>
            </a:r>
            <a:r>
              <a:rPr lang="pt-BR" altLang="en-US" sz="3200"/>
              <a:t>)</a:t>
            </a:r>
          </a:p>
        </p:txBody>
      </p:sp>
      <p:pic>
        <p:nvPicPr>
          <p:cNvPr id="78851" name="Picture 4" descr="DSC02049">
            <a:extLst>
              <a:ext uri="{FF2B5EF4-FFF2-40B4-BE49-F238E27FC236}">
                <a16:creationId xmlns:a16="http://schemas.microsoft.com/office/drawing/2014/main" id="{6E5F302F-D3C6-91BB-2EDE-86B4F6D84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67183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>
            <a:extLst>
              <a:ext uri="{FF2B5EF4-FFF2-40B4-BE49-F238E27FC236}">
                <a16:creationId xmlns:a16="http://schemas.microsoft.com/office/drawing/2014/main" id="{40F4552D-E6C3-F2AC-71E7-4387D9539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4000">
                <a:solidFill>
                  <a:schemeClr val="tx2"/>
                </a:solidFill>
              </a:rPr>
              <a:t>Couve-rábano</a:t>
            </a:r>
          </a:p>
        </p:txBody>
      </p:sp>
      <p:pic>
        <p:nvPicPr>
          <p:cNvPr id="9219" name="Picture 5" descr="rk-kalarepa-011">
            <a:extLst>
              <a:ext uri="{FF2B5EF4-FFF2-40B4-BE49-F238E27FC236}">
                <a16:creationId xmlns:a16="http://schemas.microsoft.com/office/drawing/2014/main" id="{FE251511-3BB8-C768-0E1A-129DBF883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52513"/>
            <a:ext cx="31146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250px-Kalarepa_Brassica_oleracea_var_gongylodes">
            <a:extLst>
              <a:ext uri="{FF2B5EF4-FFF2-40B4-BE49-F238E27FC236}">
                <a16:creationId xmlns:a16="http://schemas.microsoft.com/office/drawing/2014/main" id="{A8250ADF-A300-FB9C-3722-CC6B3872B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628775"/>
            <a:ext cx="286543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>
            <a:extLst>
              <a:ext uri="{FF2B5EF4-FFF2-40B4-BE49-F238E27FC236}">
                <a16:creationId xmlns:a16="http://schemas.microsoft.com/office/drawing/2014/main" id="{7145313C-B822-4678-DB2B-E11D276896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  <a:solidFill>
            <a:srgbClr val="FFCC99"/>
          </a:solidFill>
        </p:spPr>
        <p:txBody>
          <a:bodyPr/>
          <a:lstStyle/>
          <a:p>
            <a:pPr eaLnBrk="1" hangingPunct="1"/>
            <a:br>
              <a:rPr lang="pt-BR" altLang="en-US" sz="2800" b="1"/>
            </a:br>
            <a:r>
              <a:rPr lang="pt-BR" altLang="en-US" sz="2800" b="1"/>
              <a:t>Traça das crucíferas</a:t>
            </a:r>
            <a:r>
              <a:rPr lang="pt-BR" altLang="en-US" sz="2800"/>
              <a:t>(</a:t>
            </a:r>
            <a:r>
              <a:rPr lang="pt-BR" altLang="en-US" sz="2800" i="1"/>
              <a:t>Plutella xylostella</a:t>
            </a:r>
            <a:r>
              <a:rPr lang="pt-BR" altLang="en-US" sz="2800"/>
              <a:t>)</a:t>
            </a:r>
            <a:br>
              <a:rPr lang="pt-BR" altLang="en-US" sz="2800"/>
            </a:br>
            <a:endParaRPr lang="pt-BR" altLang="en-US" sz="2800"/>
          </a:p>
        </p:txBody>
      </p:sp>
      <p:pic>
        <p:nvPicPr>
          <p:cNvPr id="79875" name="Picture 6" descr="insec3">
            <a:extLst>
              <a:ext uri="{FF2B5EF4-FFF2-40B4-BE49-F238E27FC236}">
                <a16:creationId xmlns:a16="http://schemas.microsoft.com/office/drawing/2014/main" id="{049BF5E8-ED45-4C49-EC11-3C4AE7D70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20938"/>
            <a:ext cx="3756025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8" descr="cain2258">
            <a:extLst>
              <a:ext uri="{FF2B5EF4-FFF2-40B4-BE49-F238E27FC236}">
                <a16:creationId xmlns:a16="http://schemas.microsoft.com/office/drawing/2014/main" id="{C5734446-3BDE-CCF7-42AB-4B2331268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700213"/>
            <a:ext cx="28575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6A80CAB3-38A7-69FE-9FF9-769888B03D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515938"/>
          </a:xfrm>
          <a:solidFill>
            <a:srgbClr val="FFCC99"/>
          </a:solidFill>
        </p:spPr>
        <p:txBody>
          <a:bodyPr/>
          <a:lstStyle/>
          <a:p>
            <a:pPr eaLnBrk="1" hangingPunct="1"/>
            <a:br>
              <a:rPr lang="pt-BR" altLang="en-US" sz="2400"/>
            </a:br>
            <a:r>
              <a:rPr lang="pt-BR" altLang="en-US" sz="2800"/>
              <a:t>Lagarta rosca(</a:t>
            </a:r>
            <a:r>
              <a:rPr lang="pt-BR" altLang="en-US" sz="2800" i="1"/>
              <a:t>Agrotis ipsilon</a:t>
            </a:r>
            <a:r>
              <a:rPr lang="pt-BR" altLang="en-US" sz="2800"/>
              <a:t>)</a:t>
            </a:r>
            <a:br>
              <a:rPr lang="pt-BR" altLang="en-US" sz="2800">
                <a:latin typeface="Verdana" panose="020B0604030504040204" pitchFamily="34" charset="0"/>
              </a:rPr>
            </a:br>
            <a:endParaRPr lang="pt-BR" altLang="en-US" sz="2800">
              <a:latin typeface="Verdana" panose="020B0604030504040204" pitchFamily="34" charset="0"/>
            </a:endParaRPr>
          </a:p>
        </p:txBody>
      </p:sp>
      <p:pic>
        <p:nvPicPr>
          <p:cNvPr id="80899" name="Picture 5" descr="cutworm01">
            <a:extLst>
              <a:ext uri="{FF2B5EF4-FFF2-40B4-BE49-F238E27FC236}">
                <a16:creationId xmlns:a16="http://schemas.microsoft.com/office/drawing/2014/main" id="{8CE44D83-17CD-3EF7-0466-FB3E70082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3097212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7" descr="2005_0722(002)_j">
            <a:extLst>
              <a:ext uri="{FF2B5EF4-FFF2-40B4-BE49-F238E27FC236}">
                <a16:creationId xmlns:a16="http://schemas.microsoft.com/office/drawing/2014/main" id="{AC47A472-DB6B-5015-0A86-520E77700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84313"/>
            <a:ext cx="24003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C05BD8D0-2597-EDF8-1FC9-1CE08FCB67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5575" cy="803275"/>
          </a:xfrm>
          <a:solidFill>
            <a:srgbClr val="FFCC99"/>
          </a:solidFill>
        </p:spPr>
        <p:txBody>
          <a:bodyPr/>
          <a:lstStyle/>
          <a:p>
            <a:pPr eaLnBrk="1" hangingPunct="1"/>
            <a:br>
              <a:rPr lang="pt-BR" altLang="en-US" sz="3200"/>
            </a:br>
            <a:r>
              <a:rPr lang="pt-BR" altLang="en-US" sz="3200"/>
              <a:t>Pulgão da couve(</a:t>
            </a:r>
            <a:r>
              <a:rPr lang="pt-BR" altLang="en-US" sz="3200" i="1"/>
              <a:t>Brevicoryne brassicae</a:t>
            </a:r>
            <a:r>
              <a:rPr lang="pt-BR" altLang="en-US" sz="3200"/>
              <a:t>)</a:t>
            </a:r>
            <a:br>
              <a:rPr lang="pt-PT" altLang="en-US" sz="3200">
                <a:latin typeface="Verdana" panose="020B0604030504040204" pitchFamily="34" charset="0"/>
              </a:rPr>
            </a:br>
            <a:endParaRPr lang="pt-BR" altLang="en-US" sz="3200">
              <a:latin typeface="Verdana" panose="020B0604030504040204" pitchFamily="34" charset="0"/>
            </a:endParaRPr>
          </a:p>
        </p:txBody>
      </p:sp>
      <p:pic>
        <p:nvPicPr>
          <p:cNvPr id="81923" name="Picture 5" descr="brevicoryne-brassicae-01">
            <a:extLst>
              <a:ext uri="{FF2B5EF4-FFF2-40B4-BE49-F238E27FC236}">
                <a16:creationId xmlns:a16="http://schemas.microsoft.com/office/drawing/2014/main" id="{52A7D9EC-FEDB-4B9E-16A0-D1D0047DD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700213"/>
            <a:ext cx="568960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>
            <a:extLst>
              <a:ext uri="{FF2B5EF4-FFF2-40B4-BE49-F238E27FC236}">
                <a16:creationId xmlns:a16="http://schemas.microsoft.com/office/drawing/2014/main" id="{31C505CF-0FB9-4786-7CC4-17C3E43CB7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pt-BR" altLang="en-US" sz="4000"/>
              <a:t>Colheita</a:t>
            </a:r>
          </a:p>
        </p:txBody>
      </p:sp>
      <p:pic>
        <p:nvPicPr>
          <p:cNvPr id="82947" name="Picture 6" descr="cauliflower">
            <a:extLst>
              <a:ext uri="{FF2B5EF4-FFF2-40B4-BE49-F238E27FC236}">
                <a16:creationId xmlns:a16="http://schemas.microsoft.com/office/drawing/2014/main" id="{A876B12A-314A-946B-F95A-8224C61B1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7338"/>
            <a:ext cx="424815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7" descr="DSC02046">
            <a:extLst>
              <a:ext uri="{FF2B5EF4-FFF2-40B4-BE49-F238E27FC236}">
                <a16:creationId xmlns:a16="http://schemas.microsoft.com/office/drawing/2014/main" id="{32F5A88D-648D-ED38-E284-F830FE993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43211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>
            <a:extLst>
              <a:ext uri="{FF2B5EF4-FFF2-40B4-BE49-F238E27FC236}">
                <a16:creationId xmlns:a16="http://schemas.microsoft.com/office/drawing/2014/main" id="{C728E295-5106-4F1B-8A24-5A4046C75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229600" cy="922337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3600">
                <a:solidFill>
                  <a:srgbClr val="FFFF00"/>
                </a:solidFill>
              </a:rPr>
              <a:t>Mercado </a:t>
            </a:r>
            <a:r>
              <a:rPr lang="pt-BR" altLang="en-US" sz="3600" i="1">
                <a:solidFill>
                  <a:srgbClr val="FFFF00"/>
                </a:solidFill>
              </a:rPr>
              <a:t>in natura</a:t>
            </a:r>
          </a:p>
        </p:txBody>
      </p:sp>
      <p:pic>
        <p:nvPicPr>
          <p:cNvPr id="83971" name="Picture 17" descr="Couve para industria-boa adapatação">
            <a:extLst>
              <a:ext uri="{FF2B5EF4-FFF2-40B4-BE49-F238E27FC236}">
                <a16:creationId xmlns:a16="http://schemas.microsoft.com/office/drawing/2014/main" id="{89B3584A-4A35-24F2-6940-6CE0BE42A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4500563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18" descr="Minhas fotos 402">
            <a:extLst>
              <a:ext uri="{FF2B5EF4-FFF2-40B4-BE49-F238E27FC236}">
                <a16:creationId xmlns:a16="http://schemas.microsoft.com/office/drawing/2014/main" id="{D6736E6A-F961-CF4A-1FDD-B841EA1CD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087563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4">
            <a:extLst>
              <a:ext uri="{FF2B5EF4-FFF2-40B4-BE49-F238E27FC236}">
                <a16:creationId xmlns:a16="http://schemas.microsoft.com/office/drawing/2014/main" id="{181246A0-291D-C002-0F17-84C860550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1296988"/>
            <a:ext cx="7099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600">
                <a:latin typeface="Tahoma" panose="020B0604030504040204" pitchFamily="34" charset="0"/>
                <a:cs typeface="Tahoma" panose="020B0604030504040204" pitchFamily="34" charset="0"/>
              </a:rPr>
              <a:t>Classes ou Diâmetros</a:t>
            </a:r>
            <a:endParaRPr lang="pt-BR" altLang="en-US" sz="1600">
              <a:cs typeface="Times New Roman" panose="02020603050405020304" pitchFamily="18" charset="0"/>
            </a:endParaRPr>
          </a:p>
        </p:txBody>
      </p:sp>
      <p:graphicFrame>
        <p:nvGraphicFramePr>
          <p:cNvPr id="223425" name="Group 193">
            <a:extLst>
              <a:ext uri="{FF2B5EF4-FFF2-40B4-BE49-F238E27FC236}">
                <a16:creationId xmlns:a16="http://schemas.microsoft.com/office/drawing/2014/main" id="{AA94D037-5926-B880-7713-8F9D872E4091}"/>
              </a:ext>
            </a:extLst>
          </p:cNvPr>
          <p:cNvGraphicFramePr>
            <a:graphicFrameLocks noGrp="1"/>
          </p:cNvGraphicFramePr>
          <p:nvPr/>
        </p:nvGraphicFramePr>
        <p:xfrm>
          <a:off x="1979613" y="2133600"/>
          <a:ext cx="5340350" cy="3597275"/>
        </p:xfrm>
        <a:graphic>
          <a:graphicData uri="http://schemas.openxmlformats.org/drawingml/2006/table">
            <a:tbl>
              <a:tblPr/>
              <a:tblGrid>
                <a:gridCol w="1223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2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Classes</a:t>
                      </a:r>
                      <a:endParaRPr kumimoji="0" lang="pt-B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Diâmetros (em mm)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r>
                        <a:rPr kumimoji="0" lang="pt-BR" altLang="en-US" sz="1600" b="1" i="0" u="sng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Mínimo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Máximo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&gt;100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130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&gt;130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150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&gt;150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170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&gt;170 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190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&gt;190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210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&gt;210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230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&gt;230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5040" name="Rectangle 192">
            <a:extLst>
              <a:ext uri="{FF2B5EF4-FFF2-40B4-BE49-F238E27FC236}">
                <a16:creationId xmlns:a16="http://schemas.microsoft.com/office/drawing/2014/main" id="{A75FD9AC-5B88-3AE1-EE0F-9F28F1626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788025"/>
            <a:ext cx="73723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600" b="0">
                <a:latin typeface="Tahoma" panose="020B0604030504040204" pitchFamily="34" charset="0"/>
                <a:cs typeface="Tahoma" panose="020B0604030504040204" pitchFamily="34" charset="0"/>
              </a:rPr>
              <a:t>Serão toleradas misturas de até 10% no número de inflorescências pertencentes à classe imediatamente inferior ou superior à da classe mencionada no rótulo.</a:t>
            </a:r>
            <a:endParaRPr lang="pt-BR" altLang="en-US" sz="1600" b="0"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600" b="0"/>
          </a:p>
        </p:txBody>
      </p:sp>
      <p:sp>
        <p:nvSpPr>
          <p:cNvPr id="85041" name="Text Box 194">
            <a:extLst>
              <a:ext uri="{FF2B5EF4-FFF2-40B4-BE49-F238E27FC236}">
                <a16:creationId xmlns:a16="http://schemas.microsoft.com/office/drawing/2014/main" id="{72A17F40-82EE-0F4C-139E-73E4E6D99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404813"/>
            <a:ext cx="6408738" cy="51911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800">
                <a:solidFill>
                  <a:srgbClr val="FFFF00"/>
                </a:solidFill>
              </a:rPr>
              <a:t>Couve-flor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41">
            <a:extLst>
              <a:ext uri="{FF2B5EF4-FFF2-40B4-BE49-F238E27FC236}">
                <a16:creationId xmlns:a16="http://schemas.microsoft.com/office/drawing/2014/main" id="{54E28FD0-CF10-611A-7601-52E6B244B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333375"/>
            <a:ext cx="2695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latin typeface="Tahoma" panose="020B0604030504040204" pitchFamily="34" charset="0"/>
                <a:cs typeface="Tahoma" panose="020B0604030504040204" pitchFamily="34" charset="0"/>
              </a:rPr>
              <a:t>Tipos ou Categorias</a:t>
            </a:r>
            <a:endParaRPr lang="pt-BR" altLang="en-US" sz="2000" b="0">
              <a:cs typeface="Times New Roman" panose="02020603050405020304" pitchFamily="18" charset="0"/>
            </a:endParaRPr>
          </a:p>
        </p:txBody>
      </p:sp>
      <p:graphicFrame>
        <p:nvGraphicFramePr>
          <p:cNvPr id="225365" name="Group 1109">
            <a:extLst>
              <a:ext uri="{FF2B5EF4-FFF2-40B4-BE49-F238E27FC236}">
                <a16:creationId xmlns:a16="http://schemas.microsoft.com/office/drawing/2014/main" id="{B2F71E82-3A29-5DA9-51B2-C3EB572EEFA5}"/>
              </a:ext>
            </a:extLst>
          </p:cNvPr>
          <p:cNvGraphicFramePr>
            <a:graphicFrameLocks noGrp="1"/>
          </p:cNvGraphicFramePr>
          <p:nvPr/>
        </p:nvGraphicFramePr>
        <p:xfrm>
          <a:off x="827088" y="981075"/>
          <a:ext cx="7129462" cy="4479925"/>
        </p:xfrm>
        <a:graphic>
          <a:graphicData uri="http://schemas.openxmlformats.org/drawingml/2006/table">
            <a:tbl>
              <a:tblPr/>
              <a:tblGrid>
                <a:gridCol w="204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2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98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81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Extra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Categoria I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Categoria II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Categoria III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Defeitos Graves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Podridão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Dano Profundo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Impurezas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Passada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Outros Graves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Total Graves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Defeitos Leves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Total de Defeitos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Cores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Branca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Creme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Amarela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1" marB="4570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D4A542C1-0909-4026-16E4-5E0ACEA221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7772400" cy="93662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3600" b="1">
                <a:solidFill>
                  <a:srgbClr val="FFFF00"/>
                </a:solidFill>
              </a:rPr>
              <a:t>Produtos minimamente processados</a:t>
            </a:r>
          </a:p>
        </p:txBody>
      </p:sp>
      <p:sp>
        <p:nvSpPr>
          <p:cNvPr id="87043" name="Text Box 6">
            <a:extLst>
              <a:ext uri="{FF2B5EF4-FFF2-40B4-BE49-F238E27FC236}">
                <a16:creationId xmlns:a16="http://schemas.microsoft.com/office/drawing/2014/main" id="{0AD36A80-3362-39B4-DBBA-F71A0FDFA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916113"/>
            <a:ext cx="6481762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Etapas da produção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1. Separação da cabeça em floretes</a:t>
            </a:r>
          </a:p>
        </p:txBody>
      </p:sp>
      <p:pic>
        <p:nvPicPr>
          <p:cNvPr id="87044" name="Picture 8" descr="26436919_broccoli_1">
            <a:extLst>
              <a:ext uri="{FF2B5EF4-FFF2-40B4-BE49-F238E27FC236}">
                <a16:creationId xmlns:a16="http://schemas.microsoft.com/office/drawing/2014/main" id="{BCEA6FF1-C5F5-4B0B-6BA2-1EC94CBF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141663"/>
            <a:ext cx="252095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10" descr="400px-Broccoli_bunches">
            <a:extLst>
              <a:ext uri="{FF2B5EF4-FFF2-40B4-BE49-F238E27FC236}">
                <a16:creationId xmlns:a16="http://schemas.microsoft.com/office/drawing/2014/main" id="{AEF4AC74-39F1-1D1D-9DD7-B12969A62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3455988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11" descr="DSC01396">
            <a:extLst>
              <a:ext uri="{FF2B5EF4-FFF2-40B4-BE49-F238E27FC236}">
                <a16:creationId xmlns:a16="http://schemas.microsoft.com/office/drawing/2014/main" id="{322BB94E-1898-3900-093C-F5EA783A9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3141663"/>
            <a:ext cx="31686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4">
            <a:extLst>
              <a:ext uri="{FF2B5EF4-FFF2-40B4-BE49-F238E27FC236}">
                <a16:creationId xmlns:a16="http://schemas.microsoft.com/office/drawing/2014/main" id="{C7F2AEED-5B5E-4135-1B51-8C6489C0B0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>
                <a:solidFill>
                  <a:srgbClr val="FFFF00"/>
                </a:solidFill>
              </a:rPr>
              <a:t>Branqueamento</a:t>
            </a:r>
          </a:p>
        </p:txBody>
      </p:sp>
      <p:pic>
        <p:nvPicPr>
          <p:cNvPr id="88067" name="Picture 5" descr="Vivante 024">
            <a:extLst>
              <a:ext uri="{FF2B5EF4-FFF2-40B4-BE49-F238E27FC236}">
                <a16:creationId xmlns:a16="http://schemas.microsoft.com/office/drawing/2014/main" id="{2F5E067C-7BE8-CD49-8C8C-7B8E543D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133600"/>
            <a:ext cx="5757863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F58C36B2-C114-D7DB-B1EA-26CE910F5D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719138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>
                <a:solidFill>
                  <a:srgbClr val="FFFF00"/>
                </a:solidFill>
              </a:rPr>
              <a:t>Congelamento</a:t>
            </a:r>
          </a:p>
        </p:txBody>
      </p:sp>
      <p:pic>
        <p:nvPicPr>
          <p:cNvPr id="89091" name="Picture 4" descr="Vivante 033">
            <a:extLst>
              <a:ext uri="{FF2B5EF4-FFF2-40B4-BE49-F238E27FC236}">
                <a16:creationId xmlns:a16="http://schemas.microsoft.com/office/drawing/2014/main" id="{DF802185-6972-6BBA-102E-75F51FEAD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41438"/>
            <a:ext cx="6838950" cy="51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B8778D8C-4693-93E8-AC4C-50238FF28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12065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4000">
                <a:solidFill>
                  <a:srgbClr val="FFFF00"/>
                </a:solidFill>
              </a:rPr>
              <a:t>Couve ornamental</a:t>
            </a:r>
          </a:p>
        </p:txBody>
      </p:sp>
      <p:pic>
        <p:nvPicPr>
          <p:cNvPr id="10243" name="Picture 5" descr="zierkohl">
            <a:extLst>
              <a:ext uri="{FF2B5EF4-FFF2-40B4-BE49-F238E27FC236}">
                <a16:creationId xmlns:a16="http://schemas.microsoft.com/office/drawing/2014/main" id="{BAC664F9-1156-69AE-C91C-0A9DEC3CF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213100"/>
            <a:ext cx="2627313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Brassica_oleracea_var_acephala01">
            <a:extLst>
              <a:ext uri="{FF2B5EF4-FFF2-40B4-BE49-F238E27FC236}">
                <a16:creationId xmlns:a16="http://schemas.microsoft.com/office/drawing/2014/main" id="{9AD9332E-6863-349C-F0C2-5A3651871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41663"/>
            <a:ext cx="2079625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>
            <a:extLst>
              <a:ext uri="{FF2B5EF4-FFF2-40B4-BE49-F238E27FC236}">
                <a16:creationId xmlns:a16="http://schemas.microsoft.com/office/drawing/2014/main" id="{93630EF6-E6BF-1D21-D859-BD73B11908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>
                <a:solidFill>
                  <a:srgbClr val="FFFF00"/>
                </a:solidFill>
              </a:rPr>
              <a:t>Separação dos floretes congelados</a:t>
            </a:r>
          </a:p>
        </p:txBody>
      </p:sp>
      <p:pic>
        <p:nvPicPr>
          <p:cNvPr id="90115" name="Picture 5" descr="Vivante 035">
            <a:extLst>
              <a:ext uri="{FF2B5EF4-FFF2-40B4-BE49-F238E27FC236}">
                <a16:creationId xmlns:a16="http://schemas.microsoft.com/office/drawing/2014/main" id="{4F5F4EBA-8203-C007-39EE-7620E2BA4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16113"/>
            <a:ext cx="61214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>
            <a:extLst>
              <a:ext uri="{FF2B5EF4-FFF2-40B4-BE49-F238E27FC236}">
                <a16:creationId xmlns:a16="http://schemas.microsoft.com/office/drawing/2014/main" id="{6684571A-E663-E35C-EAD8-4A00EF6A68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>
                <a:solidFill>
                  <a:srgbClr val="FFFF00"/>
                </a:solidFill>
              </a:rPr>
              <a:t>Acondicionamento</a:t>
            </a:r>
          </a:p>
        </p:txBody>
      </p:sp>
      <p:pic>
        <p:nvPicPr>
          <p:cNvPr id="91139" name="Picture 5" descr="Vivante 037">
            <a:extLst>
              <a:ext uri="{FF2B5EF4-FFF2-40B4-BE49-F238E27FC236}">
                <a16:creationId xmlns:a16="http://schemas.microsoft.com/office/drawing/2014/main" id="{A73BD931-0C32-5471-3AB0-0063C0282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916113"/>
            <a:ext cx="5757863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4">
            <a:extLst>
              <a:ext uri="{FF2B5EF4-FFF2-40B4-BE49-F238E27FC236}">
                <a16:creationId xmlns:a16="http://schemas.microsoft.com/office/drawing/2014/main" id="{3C366444-8578-E07C-ECF1-B69D71FDCD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935038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>
                <a:solidFill>
                  <a:srgbClr val="FFFF00"/>
                </a:solidFill>
              </a:rPr>
              <a:t>Embalagem</a:t>
            </a:r>
          </a:p>
        </p:txBody>
      </p:sp>
      <p:pic>
        <p:nvPicPr>
          <p:cNvPr id="92163" name="Picture 5" descr="Vivante 030">
            <a:extLst>
              <a:ext uri="{FF2B5EF4-FFF2-40B4-BE49-F238E27FC236}">
                <a16:creationId xmlns:a16="http://schemas.microsoft.com/office/drawing/2014/main" id="{58814320-515F-8E34-A688-CA8D832D0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73238"/>
            <a:ext cx="5757862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5B1CB28-E957-BDEA-17D7-4EEF10DB03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b="1">
                <a:solidFill>
                  <a:srgbClr val="FFFF00"/>
                </a:solidFill>
              </a:rPr>
              <a:t>Couve-flor e brócolos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1707774</TotalTime>
  <Words>1376</Words>
  <Application>Microsoft Office PowerPoint</Application>
  <PresentationFormat>Apresentação na tela (4:3)</PresentationFormat>
  <Paragraphs>438</Paragraphs>
  <Slides>82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82</vt:i4>
      </vt:variant>
    </vt:vector>
  </HeadingPairs>
  <TitlesOfParts>
    <vt:vector size="94" baseType="lpstr">
      <vt:lpstr>Aharoni</vt:lpstr>
      <vt:lpstr>Arial</vt:lpstr>
      <vt:lpstr>Calibri</vt:lpstr>
      <vt:lpstr>Comic Sans MS</vt:lpstr>
      <vt:lpstr>Tahoma</vt:lpstr>
      <vt:lpstr>Times New Roman</vt:lpstr>
      <vt:lpstr>Times-Bold</vt:lpstr>
      <vt:lpstr>Times-BoldItalic</vt:lpstr>
      <vt:lpstr>Times-Roman</vt:lpstr>
      <vt:lpstr>Verdana</vt:lpstr>
      <vt:lpstr>Estrutura padrão</vt:lpstr>
      <vt:lpstr>Gráfico</vt:lpstr>
      <vt:lpstr>Cultivo de couve-flor e brócolis</vt:lpstr>
      <vt:lpstr>Apresentação do PowerPoint</vt:lpstr>
      <vt:lpstr>Brócolis</vt:lpstr>
      <vt:lpstr>Couve-flor</vt:lpstr>
      <vt:lpstr>Couve tronchuda</vt:lpstr>
      <vt:lpstr>Apresentação do PowerPoint</vt:lpstr>
      <vt:lpstr>Apresentação do PowerPoint</vt:lpstr>
      <vt:lpstr>Apresentação do PowerPoint</vt:lpstr>
      <vt:lpstr>Couve-flor e brócolos</vt:lpstr>
      <vt:lpstr>Brócolis e couve-flor</vt:lpstr>
      <vt:lpstr>Origem</vt:lpstr>
      <vt:lpstr>Apresentação do PowerPoint</vt:lpstr>
      <vt:lpstr>Brócolis e Couve-flor</vt:lpstr>
      <vt:lpstr>Brócolos - Taxonomia</vt:lpstr>
      <vt:lpstr>Apresentação do PowerPoint</vt:lpstr>
      <vt:lpstr>Apresentação do PowerPoint</vt:lpstr>
      <vt:lpstr>Couve-flor - Taxonomia</vt:lpstr>
      <vt:lpstr>Variedades de ciclo mais tardio</vt:lpstr>
      <vt:lpstr>Região Sudeste</vt:lpstr>
      <vt:lpstr>Apresentação do PowerPoint</vt:lpstr>
      <vt:lpstr>Mercado destinado à indústria</vt:lpstr>
      <vt:lpstr>Brócolis</vt:lpstr>
      <vt:lpstr>Cultivares para a Indústria</vt:lpstr>
      <vt:lpstr>Principais Estados produtores e área cultivada de couve-flor de verão</vt:lpstr>
      <vt:lpstr>Apresentação do PowerPoint</vt:lpstr>
      <vt:lpstr>Apresentação do PowerPoint</vt:lpstr>
      <vt:lpstr>Couve-flor</vt:lpstr>
      <vt:lpstr>Apresentação do PowerPoint</vt:lpstr>
      <vt:lpstr>Formas</vt:lpstr>
      <vt:lpstr>Desordens fisiológicas</vt:lpstr>
      <vt:lpstr>Apresentação do PowerPoint</vt:lpstr>
      <vt:lpstr>Alteração da coloração</vt:lpstr>
      <vt:lpstr>Produção de antocianina na cabeça</vt:lpstr>
      <vt:lpstr>Apresentação do PowerPoint</vt:lpstr>
      <vt:lpstr>Alteração no formato</vt:lpstr>
      <vt:lpstr>Resistência à doenças</vt:lpstr>
      <vt:lpstr>Eficiência na absorção de B</vt:lpstr>
      <vt:lpstr>Apresentação do PowerPoint</vt:lpstr>
      <vt:lpstr>Produção de mudas</vt:lpstr>
      <vt:lpstr>Apresentação do PowerPoint</vt:lpstr>
      <vt:lpstr>Exigências nutricionais</vt:lpstr>
      <vt:lpstr>Implantação da lavoura</vt:lpstr>
      <vt:lpstr>Desenvolvimento inicial da couve-flor</vt:lpstr>
      <vt:lpstr>Nutrição mineral </vt:lpstr>
      <vt:lpstr>Manejo da adubação</vt:lpstr>
      <vt:lpstr>Adubação de plantio</vt:lpstr>
      <vt:lpstr>Adubação de cobertura</vt:lpstr>
      <vt:lpstr>Pulverizações foliares</vt:lpstr>
      <vt:lpstr>Apresentação do PowerPoint</vt:lpstr>
      <vt:lpstr>Hastes ocas (Hollow stem)</vt:lpstr>
      <vt:lpstr>Apresentação do PowerPoint</vt:lpstr>
      <vt:lpstr>Deficiência de Molibdênio (Ponta de chicote)</vt:lpstr>
      <vt:lpstr>Início da formação da cabeça</vt:lpstr>
      <vt:lpstr>Formação da cabeça</vt:lpstr>
      <vt:lpstr>Colheita</vt:lpstr>
      <vt:lpstr>Doenças bacterianas</vt:lpstr>
      <vt:lpstr>Apresentação do PowerPoint</vt:lpstr>
      <vt:lpstr>Sintomas</vt:lpstr>
      <vt:lpstr>Apresentação do PowerPoint</vt:lpstr>
      <vt:lpstr>Apresentação do PowerPoint</vt:lpstr>
      <vt:lpstr>Apresentação do PowerPoint</vt:lpstr>
      <vt:lpstr>Doenças fúngicas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Pragas</vt:lpstr>
      <vt:lpstr>Lagarta mede palmo (Trichoplus ni)</vt:lpstr>
      <vt:lpstr> Traça das crucíferas(Plutella xylostella) </vt:lpstr>
      <vt:lpstr> Lagarta rosca(Agrotis ipsilon) </vt:lpstr>
      <vt:lpstr> Pulgão da couve(Brevicoryne brassicae) </vt:lpstr>
      <vt:lpstr>Colheita</vt:lpstr>
      <vt:lpstr>Apresentação do PowerPoint</vt:lpstr>
      <vt:lpstr>Apresentação do PowerPoint</vt:lpstr>
      <vt:lpstr>Apresentação do PowerPoint</vt:lpstr>
      <vt:lpstr>Produtos minimamente processados</vt:lpstr>
      <vt:lpstr>Branqueamento</vt:lpstr>
      <vt:lpstr>Congelamento</vt:lpstr>
      <vt:lpstr>Separação dos floretes congelados</vt:lpstr>
      <vt:lpstr>Acondicionamento</vt:lpstr>
      <vt:lpstr>Embalagem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PRODUÇÃO DE REPOLHO</dc:title>
  <dc:creator>Simone</dc:creator>
  <cp:lastModifiedBy>Simone Mello</cp:lastModifiedBy>
  <cp:revision>236</cp:revision>
  <dcterms:created xsi:type="dcterms:W3CDTF">2005-03-18T00:26:33Z</dcterms:created>
  <dcterms:modified xsi:type="dcterms:W3CDTF">2022-07-11T21:02:30Z</dcterms:modified>
</cp:coreProperties>
</file>