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972" r:id="rId2"/>
    <p:sldMasterId id="2147484014" r:id="rId3"/>
    <p:sldMasterId id="2147484028" r:id="rId4"/>
    <p:sldMasterId id="2147484104" r:id="rId5"/>
  </p:sldMasterIdLst>
  <p:notesMasterIdLst>
    <p:notesMasterId r:id="rId125"/>
  </p:notesMasterIdLst>
  <p:handoutMasterIdLst>
    <p:handoutMasterId r:id="rId126"/>
  </p:handoutMasterIdLst>
  <p:sldIdLst>
    <p:sldId id="707" r:id="rId6"/>
    <p:sldId id="712" r:id="rId7"/>
    <p:sldId id="715" r:id="rId8"/>
    <p:sldId id="266" r:id="rId9"/>
    <p:sldId id="258" r:id="rId10"/>
    <p:sldId id="442" r:id="rId11"/>
    <p:sldId id="929" r:id="rId12"/>
    <p:sldId id="930" r:id="rId13"/>
    <p:sldId id="931" r:id="rId14"/>
    <p:sldId id="932" r:id="rId15"/>
    <p:sldId id="936" r:id="rId16"/>
    <p:sldId id="935" r:id="rId17"/>
    <p:sldId id="934" r:id="rId18"/>
    <p:sldId id="1005" r:id="rId19"/>
    <p:sldId id="914" r:id="rId20"/>
    <p:sldId id="506" r:id="rId21"/>
    <p:sldId id="964" r:id="rId22"/>
    <p:sldId id="855" r:id="rId23"/>
    <p:sldId id="853" r:id="rId24"/>
    <p:sldId id="978" r:id="rId25"/>
    <p:sldId id="1011" r:id="rId26"/>
    <p:sldId id="1012" r:id="rId27"/>
    <p:sldId id="988" r:id="rId28"/>
    <p:sldId id="979" r:id="rId29"/>
    <p:sldId id="989" r:id="rId30"/>
    <p:sldId id="992" r:id="rId31"/>
    <p:sldId id="994" r:id="rId32"/>
    <p:sldId id="1002" r:id="rId33"/>
    <p:sldId id="995" r:id="rId34"/>
    <p:sldId id="996" r:id="rId35"/>
    <p:sldId id="997" r:id="rId36"/>
    <p:sldId id="998" r:id="rId37"/>
    <p:sldId id="999" r:id="rId38"/>
    <p:sldId id="993" r:id="rId39"/>
    <p:sldId id="1000" r:id="rId40"/>
    <p:sldId id="990" r:id="rId41"/>
    <p:sldId id="1006" r:id="rId42"/>
    <p:sldId id="854" r:id="rId43"/>
    <p:sldId id="966" r:id="rId44"/>
    <p:sldId id="967" r:id="rId45"/>
    <p:sldId id="918" r:id="rId46"/>
    <p:sldId id="968" r:id="rId47"/>
    <p:sldId id="969" r:id="rId48"/>
    <p:sldId id="970" r:id="rId49"/>
    <p:sldId id="1007" r:id="rId50"/>
    <p:sldId id="939" r:id="rId51"/>
    <p:sldId id="919" r:id="rId52"/>
    <p:sldId id="941" r:id="rId53"/>
    <p:sldId id="971" r:id="rId54"/>
    <p:sldId id="1017" r:id="rId55"/>
    <p:sldId id="1018" r:id="rId56"/>
    <p:sldId id="972" r:id="rId57"/>
    <p:sldId id="943" r:id="rId58"/>
    <p:sldId id="1019" r:id="rId59"/>
    <p:sldId id="1020" r:id="rId60"/>
    <p:sldId id="973" r:id="rId61"/>
    <p:sldId id="974" r:id="rId62"/>
    <p:sldId id="986" r:id="rId63"/>
    <p:sldId id="942" r:id="rId64"/>
    <p:sldId id="982" r:id="rId65"/>
    <p:sldId id="944" r:id="rId66"/>
    <p:sldId id="980" r:id="rId67"/>
    <p:sldId id="987" r:id="rId68"/>
    <p:sldId id="945" r:id="rId69"/>
    <p:sldId id="1004" r:id="rId70"/>
    <p:sldId id="946" r:id="rId71"/>
    <p:sldId id="1003" r:id="rId72"/>
    <p:sldId id="947" r:id="rId73"/>
    <p:sldId id="948" r:id="rId74"/>
    <p:sldId id="949" r:id="rId75"/>
    <p:sldId id="950" r:id="rId76"/>
    <p:sldId id="951" r:id="rId77"/>
    <p:sldId id="981" r:id="rId78"/>
    <p:sldId id="1013" r:id="rId79"/>
    <p:sldId id="1014" r:id="rId80"/>
    <p:sldId id="1015" r:id="rId81"/>
    <p:sldId id="1008" r:id="rId82"/>
    <p:sldId id="991" r:id="rId83"/>
    <p:sldId id="953" r:id="rId84"/>
    <p:sldId id="507" r:id="rId85"/>
    <p:sldId id="444" r:id="rId86"/>
    <p:sldId id="1010" r:id="rId87"/>
    <p:sldId id="690" r:id="rId88"/>
    <p:sldId id="556" r:id="rId89"/>
    <p:sldId id="858" r:id="rId90"/>
    <p:sldId id="862" r:id="rId91"/>
    <p:sldId id="955" r:id="rId92"/>
    <p:sldId id="956" r:id="rId93"/>
    <p:sldId id="957" r:id="rId94"/>
    <p:sldId id="958" r:id="rId95"/>
    <p:sldId id="959" r:id="rId96"/>
    <p:sldId id="960" r:id="rId97"/>
    <p:sldId id="954" r:id="rId98"/>
    <p:sldId id="866" r:id="rId99"/>
    <p:sldId id="915" r:id="rId100"/>
    <p:sldId id="859" r:id="rId101"/>
    <p:sldId id="860" r:id="rId102"/>
    <p:sldId id="861" r:id="rId103"/>
    <p:sldId id="867" r:id="rId104"/>
    <p:sldId id="916" r:id="rId105"/>
    <p:sldId id="922" r:id="rId106"/>
    <p:sldId id="923" r:id="rId107"/>
    <p:sldId id="924" r:id="rId108"/>
    <p:sldId id="925" r:id="rId109"/>
    <p:sldId id="875" r:id="rId110"/>
    <p:sldId id="876" r:id="rId111"/>
    <p:sldId id="739" r:id="rId112"/>
    <p:sldId id="673" r:id="rId113"/>
    <p:sldId id="655" r:id="rId114"/>
    <p:sldId id="962" r:id="rId115"/>
    <p:sldId id="657" r:id="rId116"/>
    <p:sldId id="937" r:id="rId117"/>
    <p:sldId id="938" r:id="rId118"/>
    <p:sldId id="1009" r:id="rId119"/>
    <p:sldId id="961" r:id="rId120"/>
    <p:sldId id="688" r:id="rId121"/>
    <p:sldId id="543" r:id="rId122"/>
    <p:sldId id="714" r:id="rId123"/>
    <p:sldId id="545" r:id="rId124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3BD"/>
    <a:srgbClr val="0000FF"/>
    <a:srgbClr val="FE6202"/>
    <a:srgbClr val="0FF7FD"/>
    <a:srgbClr val="E8304A"/>
    <a:srgbClr val="8B814F"/>
    <a:srgbClr val="857B4B"/>
    <a:srgbClr val="7D7447"/>
    <a:srgbClr val="13120B"/>
    <a:srgbClr val="02B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636" autoAdjust="0"/>
  </p:normalViewPr>
  <p:slideViewPr>
    <p:cSldViewPr>
      <p:cViewPr>
        <p:scale>
          <a:sx n="70" d="100"/>
          <a:sy n="70" d="100"/>
        </p:scale>
        <p:origin x="7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18" y="-90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theme" Target="theme/theme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tableStyles" Target="tableStyle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6003" tIns="48001" rIns="96003" bIns="48001" rtlCol="0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6003" tIns="48001" rIns="96003" bIns="48001" rtlCol="0"/>
          <a:lstStyle>
            <a:lvl1pPr algn="r">
              <a:defRPr sz="1300"/>
            </a:lvl1pPr>
          </a:lstStyle>
          <a:p>
            <a:pPr>
              <a:defRPr/>
            </a:pPr>
            <a:fld id="{79F5AF94-D2A3-489E-AED0-07A783029830}" type="datetimeFigureOut">
              <a:rPr lang="pt-BR"/>
              <a:pPr>
                <a:defRPr/>
              </a:pPr>
              <a:t>25/04/2020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6003" tIns="48001" rIns="96003" bIns="4800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6003" tIns="48001" rIns="96003" bIns="48001" rtlCol="0" anchor="b"/>
          <a:lstStyle>
            <a:lvl1pPr algn="r">
              <a:defRPr sz="1300"/>
            </a:lvl1pPr>
          </a:lstStyle>
          <a:p>
            <a:pPr>
              <a:defRPr/>
            </a:pPr>
            <a:fld id="{5279951C-80DF-4193-A4A1-130037042B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943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defTabSz="990029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577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algn="r" defTabSz="990029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739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7578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defTabSz="990029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578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algn="r" defTabSz="990029">
              <a:defRPr sz="1300"/>
            </a:lvl1pPr>
          </a:lstStyle>
          <a:p>
            <a:pPr>
              <a:defRPr/>
            </a:pPr>
            <a:fld id="{9F0ECEA0-751C-46E7-B46D-410E5FFD92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930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50959-F9B9-4021-9884-6299B650C28A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49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ECEA0-751C-46E7-B46D-410E5FFD92C0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8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/>
              <a:t>qualquer processo que faz com que a composição do magma mude </a:t>
            </a:r>
          </a:p>
          <a:p>
            <a:pPr algn="ctr"/>
            <a:r>
              <a:rPr lang="pt-BR" b="1" dirty="0" smtClean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ECEA0-751C-46E7-B46D-410E5FFD92C0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66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76086" indent="-298494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93978" indent="-2387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71569" indent="-2387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49160" indent="-2387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626751" indent="-2387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104342" indent="-2387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81933" indent="-2387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59525" indent="-2387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EBBE7-2575-48ED-91B6-189BC8A7B775}" type="slidenum">
              <a:rPr kumimoji="0" lang="pt-BR" altLang="pt-BR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pt-BR" altLang="pt-B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2152"/>
            <a:ext cx="5206153" cy="4604488"/>
          </a:xfrm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186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Textura </a:t>
            </a:r>
            <a:r>
              <a:rPr lang="pt-BR" dirty="0" err="1"/>
              <a:t>vesivular</a:t>
            </a:r>
            <a:r>
              <a:rPr lang="pt-BR" dirty="0"/>
              <a:t>: expansão de gases dentro da massa viscosa da lava dando origem a cavidades esféricas: amigdalas: a água em alta T com substancias dissolvidas origina </a:t>
            </a:r>
            <a:r>
              <a:rPr lang="pt-BR" dirty="0" err="1"/>
              <a:t>fm</a:t>
            </a:r>
            <a:r>
              <a:rPr lang="pt-BR" dirty="0"/>
              <a:t> de minerais nas cavidades: </a:t>
            </a:r>
            <a:r>
              <a:rPr lang="pt-BR" dirty="0" err="1"/>
              <a:t>qzo</a:t>
            </a:r>
            <a:r>
              <a:rPr lang="pt-BR" dirty="0"/>
              <a:t>, calcedônia, opala (</a:t>
            </a:r>
            <a:r>
              <a:rPr lang="pt-BR" dirty="0" err="1"/>
              <a:t>mineralóide</a:t>
            </a:r>
            <a:r>
              <a:rPr lang="pt-BR" dirty="0"/>
              <a:t>) ágata, </a:t>
            </a:r>
            <a:r>
              <a:rPr lang="pt-BR" dirty="0" err="1"/>
              <a:t>cc</a:t>
            </a:r>
            <a:r>
              <a:rPr lang="pt-BR" dirty="0"/>
              <a:t>, </a:t>
            </a:r>
            <a:r>
              <a:rPr lang="pt-BR" dirty="0" err="1"/>
              <a:t>zeólita</a:t>
            </a:r>
            <a:r>
              <a:rPr lang="pt-BR" dirty="0"/>
              <a:t>, são </a:t>
            </a:r>
            <a:r>
              <a:rPr lang="pt-BR" dirty="0" err="1"/>
              <a:t>aluminosilicatos</a:t>
            </a:r>
            <a:r>
              <a:rPr lang="pt-BR" dirty="0"/>
              <a:t> hidratados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ECEA0-751C-46E7-B46D-410E5FFD92C0}" type="slidenum">
              <a:rPr lang="pt-BR" smtClean="0"/>
              <a:pPr>
                <a:defRPr/>
              </a:pPr>
              <a:t>106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75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Rubelita</a:t>
            </a:r>
            <a:r>
              <a:rPr lang="pt-BR" dirty="0"/>
              <a:t>: turmalina de Li. Terras raras: de catalisadores à produção de materiais luminescentes e de magnetos. Os metais de terras raras estão incorporados em aplicações como os supercondutores, magnetos miniaturizados, catalisadores utilizados em refinação de produtos diversos e componentes para carros híbridos[4]. </a:t>
            </a:r>
            <a:r>
              <a:rPr lang="pt-BR" dirty="0" err="1"/>
              <a:t>Iões</a:t>
            </a:r>
            <a:r>
              <a:rPr lang="pt-BR" dirty="0"/>
              <a:t> de terras raras são utilizados como os átomos </a:t>
            </a:r>
            <a:r>
              <a:rPr lang="pt-BR" dirty="0" err="1"/>
              <a:t>activos</a:t>
            </a:r>
            <a:r>
              <a:rPr lang="pt-BR" dirty="0"/>
              <a:t> em materiais luminescentes usados em aplicações de </a:t>
            </a:r>
            <a:r>
              <a:rPr lang="pt-BR" dirty="0" err="1"/>
              <a:t>optoelectrónica</a:t>
            </a:r>
            <a:r>
              <a:rPr lang="pt-BR" dirty="0"/>
              <a:t>, com destaque para o laser </a:t>
            </a:r>
            <a:r>
              <a:rPr lang="pt-BR" dirty="0" err="1"/>
              <a:t>Nd:YAG</a:t>
            </a:r>
            <a:r>
              <a:rPr lang="pt-BR" dirty="0"/>
              <a:t>. Foram também extensivamente utilizados como dopantes em tubos de raios catódicos para televisores e computadores.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ECEA0-751C-46E7-B46D-410E5FFD92C0}" type="slidenum">
              <a:rPr lang="pt-BR" smtClean="0"/>
              <a:pPr>
                <a:defRPr/>
              </a:pPr>
              <a:t>117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7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Topázio mineral </a:t>
            </a:r>
            <a:r>
              <a:rPr lang="pt-BR" dirty="0" err="1"/>
              <a:t>nesossilicato</a:t>
            </a:r>
            <a:r>
              <a:rPr lang="pt-BR" dirty="0"/>
              <a:t> de flúor e alumínio de fórmula química Al2(F,OH)2SiO4.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ECEA0-751C-46E7-B46D-410E5FFD92C0}" type="slidenum">
              <a:rPr lang="pt-BR" smtClean="0"/>
              <a:pPr>
                <a:defRPr/>
              </a:pPr>
              <a:t>118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31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777DA-4566-4647-B224-9AA871A178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34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E85A-9733-45AC-AB89-CDB3B91A00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29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9F7D-745C-462B-9701-585875E06A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38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777DA-4566-4647-B224-9AA871A1783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51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690FD-F21A-4B15-9844-9ECB4A17D27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89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8619-7CA5-45D8-B990-1597B234F37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AC1E-0A47-48C5-8E8E-D43968B1C11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21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CDA8-AB99-406F-9A0E-3B24A0026E2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48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FE01-9B95-4E5A-845F-7913858F6D1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41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6EAD-9430-476E-95C9-E4D1B0CF27F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15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B08C6-AD17-428B-810B-658A7215C95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1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690FD-F21A-4B15-9844-9ECB4A17D2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66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A3F1-2017-42F7-92C1-2529ABCF1F2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21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E85A-9733-45AC-AB89-CDB3B91A0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33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9F7D-745C-462B-9701-585875E06AB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20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478D9-2B1A-4879-B21C-802D7F1F993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9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25911-6583-4CD6-B7D3-428AE7B6F7B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68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777DA-4566-4647-B224-9AA871A1783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37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690FD-F21A-4B15-9844-9ECB4A17D27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95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8619-7CA5-45D8-B990-1597B234F37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4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AC1E-0A47-48C5-8E8E-D43968B1C11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43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CDA8-AB99-406F-9A0E-3B24A0026E2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6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8619-7CA5-45D8-B990-1597B234F3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566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FE01-9B95-4E5A-845F-7913858F6D1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80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6EAD-9430-476E-95C9-E4D1B0CF27F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44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B08C6-AD17-428B-810B-658A7215C95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32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A3F1-2017-42F7-92C1-2529ABCF1F2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30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E85A-9733-45AC-AB89-CDB3B91A0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64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9F7D-745C-462B-9701-585875E06AB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41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478D9-2B1A-4879-B21C-802D7F1F993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00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25911-6583-4CD6-B7D3-428AE7B6F7B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49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777DA-4566-4647-B224-9AA871A1783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24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690FD-F21A-4B15-9844-9ECB4A17D27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6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AC1E-0A47-48C5-8E8E-D43968B1C1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918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8619-7CA5-45D8-B990-1597B234F37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89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AC1E-0A47-48C5-8E8E-D43968B1C11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98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CDA8-AB99-406F-9A0E-3B24A0026E2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52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FE01-9B95-4E5A-845F-7913858F6D1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37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6EAD-9430-476E-95C9-E4D1B0CF27F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57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B08C6-AD17-428B-810B-658A7215C95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851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A3F1-2017-42F7-92C1-2529ABCF1F2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24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E85A-9733-45AC-AB89-CDB3B91A0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8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9F7D-745C-462B-9701-585875E06AB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777DA-4566-4647-B224-9AA871A1783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CDA8-AB99-406F-9A0E-3B24A0026E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829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690FD-F21A-4B15-9844-9ECB4A17D27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1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8619-7CA5-45D8-B990-1597B234F37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47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AAC1E-0A47-48C5-8E8E-D43968B1C11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04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CDA8-AB99-406F-9A0E-3B24A0026E2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1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FE01-9B95-4E5A-845F-7913858F6D1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99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6EAD-9430-476E-95C9-E4D1B0CF27F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34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B08C6-AD17-428B-810B-658A7215C95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46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A3F1-2017-42F7-92C1-2529ABCF1F2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261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E85A-9733-45AC-AB89-CDB3B91A0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26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9F7D-745C-462B-9701-585875E06AB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4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FE01-9B95-4E5A-845F-7913858F6D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9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6EAD-9430-476E-95C9-E4D1B0CF27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00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B08C6-AD17-428B-810B-658A7215C9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24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A3F1-2017-42F7-92C1-2529ABCF1F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AF21A0-18B3-461D-BDC5-CDA03AD303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AF21A0-18B3-461D-BDC5-CDA03AD303C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AF21A0-18B3-461D-BDC5-CDA03AD303C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AF21A0-18B3-461D-BDC5-CDA03AD303C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AF21A0-18B3-461D-BDC5-CDA03AD303CB}" type="slidenum">
              <a:rPr lang="pt-BR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6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3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5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5" Type="http://schemas.openxmlformats.org/officeDocument/2006/relationships/image" Target="../media/image184.jpeg"/><Relationship Id="rId4" Type="http://schemas.microsoft.com/office/2007/relationships/hdphoto" Target="../media/hdphoto47.wdp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0.png"/><Relationship Id="rId18" Type="http://schemas.microsoft.com/office/2007/relationships/hdphoto" Target="../media/hdphoto55.wdp"/><Relationship Id="rId3" Type="http://schemas.openxmlformats.org/officeDocument/2006/relationships/image" Target="../media/image185.png"/><Relationship Id="rId7" Type="http://schemas.microsoft.com/office/2007/relationships/hdphoto" Target="../media/hdphoto50.wdp"/><Relationship Id="rId12" Type="http://schemas.microsoft.com/office/2007/relationships/hdphoto" Target="../media/hdphoto52.wdp"/><Relationship Id="rId17" Type="http://schemas.openxmlformats.org/officeDocument/2006/relationships/image" Target="../media/image192.png"/><Relationship Id="rId2" Type="http://schemas.openxmlformats.org/officeDocument/2006/relationships/notesSlide" Target="../notesSlides/notesSlide7.xml"/><Relationship Id="rId16" Type="http://schemas.microsoft.com/office/2007/relationships/hdphoto" Target="../media/hdphoto54.wdp"/><Relationship Id="rId20" Type="http://schemas.microsoft.com/office/2007/relationships/hdphoto" Target="../media/hdphoto5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11" Type="http://schemas.openxmlformats.org/officeDocument/2006/relationships/image" Target="../media/image189.png"/><Relationship Id="rId5" Type="http://schemas.openxmlformats.org/officeDocument/2006/relationships/hyperlink" Target="http://upload.wikimedia.org/wikipedia/commons/1/1e/Corindon_azulEZ.jpg" TargetMode="External"/><Relationship Id="rId15" Type="http://schemas.openxmlformats.org/officeDocument/2006/relationships/image" Target="../media/image191.png"/><Relationship Id="rId10" Type="http://schemas.openxmlformats.org/officeDocument/2006/relationships/image" Target="../media/image188.png"/><Relationship Id="rId19" Type="http://schemas.openxmlformats.org/officeDocument/2006/relationships/image" Target="../media/image193.png"/><Relationship Id="rId4" Type="http://schemas.microsoft.com/office/2007/relationships/hdphoto" Target="../media/hdphoto49.wdp"/><Relationship Id="rId9" Type="http://schemas.microsoft.com/office/2007/relationships/hdphoto" Target="../media/hdphoto51.wdp"/><Relationship Id="rId14" Type="http://schemas.microsoft.com/office/2007/relationships/hdphoto" Target="../media/hdphoto53.wdp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9.wd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4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25.png"/><Relationship Id="rId2" Type="http://schemas.openxmlformats.org/officeDocument/2006/relationships/image" Target="../media/image126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7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microsoft.com/office/2007/relationships/hdphoto" Target="../media/hdphoto36.wdp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3" Type="http://schemas.microsoft.com/office/2007/relationships/hdphoto" Target="../media/hdphoto37.wdp"/><Relationship Id="rId7" Type="http://schemas.microsoft.com/office/2007/relationships/hdphoto" Target="../media/hdphoto38.wdp"/><Relationship Id="rId12" Type="http://schemas.openxmlformats.org/officeDocument/2006/relationships/image" Target="../media/image149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microsoft.com/office/2007/relationships/hdphoto" Target="../media/hdphoto40.wdp"/><Relationship Id="rId5" Type="http://schemas.openxmlformats.org/officeDocument/2006/relationships/image" Target="../media/image145.jpeg"/><Relationship Id="rId10" Type="http://schemas.openxmlformats.org/officeDocument/2006/relationships/image" Target="../media/image148.png"/><Relationship Id="rId4" Type="http://schemas.openxmlformats.org/officeDocument/2006/relationships/image" Target="../media/image144.png"/><Relationship Id="rId9" Type="http://schemas.microsoft.com/office/2007/relationships/hdphoto" Target="../media/hdphoto39.wdp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eun.org/eunCommunity/file_archive/378-100402-014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7"/>
          <a:stretch/>
        </p:blipFill>
        <p:spPr bwMode="auto">
          <a:xfrm>
            <a:off x="0" y="0"/>
            <a:ext cx="4644008" cy="31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64088" y="3765657"/>
            <a:ext cx="2970169" cy="2123658"/>
          </a:xfrm>
          <a:prstGeom prst="rect">
            <a:avLst/>
          </a:prstGeom>
          <a:effectLst>
            <a:glow rad="1155700">
              <a:srgbClr val="FE6202">
                <a:alpha val="7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prstClr val="black"/>
                </a:solidFill>
              </a:rPr>
              <a:t>Rochas</a:t>
            </a:r>
          </a:p>
          <a:p>
            <a:pPr algn="ctr"/>
            <a:r>
              <a:rPr lang="pt-BR" sz="4400" b="1" dirty="0">
                <a:solidFill>
                  <a:prstClr val="black"/>
                </a:solidFill>
              </a:rPr>
              <a:t>Ígneas ou</a:t>
            </a:r>
          </a:p>
          <a:p>
            <a:pPr algn="ctr"/>
            <a:r>
              <a:rPr lang="pt-BR" sz="4400" b="1" dirty="0">
                <a:solidFill>
                  <a:prstClr val="black"/>
                </a:solidFill>
              </a:rPr>
              <a:t>magmáticas</a:t>
            </a:r>
          </a:p>
        </p:txBody>
      </p:sp>
    </p:spTree>
    <p:extLst>
      <p:ext uri="{BB962C8B-B14F-4D97-AF65-F5344CB8AC3E}">
        <p14:creationId xmlns:p14="http://schemas.microsoft.com/office/powerpoint/2010/main" val="16836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9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760864" cy="490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CaixaDeTexto 10"/>
          <p:cNvSpPr txBox="1">
            <a:spLocks noChangeArrowheads="1"/>
          </p:cNvSpPr>
          <p:nvPr/>
        </p:nvSpPr>
        <p:spPr bwMode="auto">
          <a:xfrm>
            <a:off x="1295636" y="188640"/>
            <a:ext cx="698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Proporções dos tipos de rochas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na Crosta Continental</a:t>
            </a:r>
          </a:p>
        </p:txBody>
      </p:sp>
      <p:sp>
        <p:nvSpPr>
          <p:cNvPr id="136196" name="AutoShape 1"/>
          <p:cNvSpPr>
            <a:spLocks noChangeAspect="1" noChangeArrowheads="1"/>
          </p:cNvSpPr>
          <p:nvPr/>
        </p:nvSpPr>
        <p:spPr bwMode="auto">
          <a:xfrm>
            <a:off x="5257800" y="1238250"/>
            <a:ext cx="3200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7785" r="15406" b="9124"/>
          <a:stretch/>
        </p:blipFill>
        <p:spPr bwMode="auto">
          <a:xfrm>
            <a:off x="1763688" y="1434041"/>
            <a:ext cx="2195803" cy="23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/>
          <p:cNvCxnSpPr/>
          <p:nvPr/>
        </p:nvCxnSpPr>
        <p:spPr>
          <a:xfrm flipV="1">
            <a:off x="2915375" y="1864994"/>
            <a:ext cx="648513" cy="20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858680" y="1171128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prstClr val="black"/>
                </a:solidFill>
                <a:latin typeface="Calibri"/>
              </a:rPr>
              <a:t>1 cm</a:t>
            </a:r>
          </a:p>
        </p:txBody>
      </p:sp>
      <p:sp>
        <p:nvSpPr>
          <p:cNvPr id="2" name="Retângulo 1"/>
          <p:cNvSpPr/>
          <p:nvPr/>
        </p:nvSpPr>
        <p:spPr>
          <a:xfrm>
            <a:off x="3563888" y="797844"/>
            <a:ext cx="2211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textura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afanítica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615103" y="3885301"/>
            <a:ext cx="246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textura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porfirítica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3" y="4462921"/>
            <a:ext cx="3326744" cy="22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22830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Textura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ígneas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extrusivas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vulcânicas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10235" r="12816" b="9300"/>
          <a:stretch/>
        </p:blipFill>
        <p:spPr>
          <a:xfrm>
            <a:off x="5508104" y="1146552"/>
            <a:ext cx="2932371" cy="2592288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7347800" y="1596314"/>
            <a:ext cx="504497" cy="1038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256043" y="1211268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alibri"/>
              </a:rPr>
              <a:t>1 cm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4167" t="3546" r="12733" b="40448"/>
          <a:stretch/>
        </p:blipFill>
        <p:spPr>
          <a:xfrm>
            <a:off x="5685703" y="4542280"/>
            <a:ext cx="3374922" cy="202495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853943" y="6043994"/>
            <a:ext cx="91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2 cm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4950934" y="6525277"/>
            <a:ext cx="7200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2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340768"/>
            <a:ext cx="62007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" y="5078455"/>
            <a:ext cx="8964487" cy="79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99592" y="332656"/>
            <a:ext cx="246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black"/>
                </a:solidFill>
                <a:latin typeface="Calibri"/>
              </a:rPr>
              <a:t>Textura </a:t>
            </a:r>
            <a:r>
              <a:rPr lang="pt-BR" b="1" dirty="0" err="1">
                <a:solidFill>
                  <a:prstClr val="black"/>
                </a:solidFill>
                <a:latin typeface="Calibri"/>
              </a:rPr>
              <a:t>porfirítica</a:t>
            </a:r>
            <a:endParaRPr lang="pt-BR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9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82" y="1340768"/>
            <a:ext cx="59817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4914"/>
            <a:ext cx="910181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6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1055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79293"/>
            <a:ext cx="4609323" cy="120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63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77" y="1124744"/>
            <a:ext cx="61817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53136"/>
            <a:ext cx="4498834" cy="131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4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My Documents\backup 27 may 2003\WileyWeb\skinner_photos\4.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874" b="13660"/>
          <a:stretch/>
        </p:blipFill>
        <p:spPr bwMode="auto">
          <a:xfrm>
            <a:off x="116681" y="1266825"/>
            <a:ext cx="88392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CaixaDeTexto 3"/>
          <p:cNvSpPr txBox="1">
            <a:spLocks noChangeArrowheads="1"/>
          </p:cNvSpPr>
          <p:nvPr/>
        </p:nvSpPr>
        <p:spPr bwMode="auto">
          <a:xfrm>
            <a:off x="3643313" y="5976937"/>
            <a:ext cx="178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prstClr val="white"/>
                </a:solidFill>
                <a:latin typeface="Calibri"/>
              </a:rPr>
              <a:t>Obsidiana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395536" y="908720"/>
            <a:ext cx="178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prstClr val="white"/>
                </a:solidFill>
                <a:latin typeface="Calibri"/>
              </a:rPr>
              <a:t>Vítrea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22830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Textura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ígneas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extrusivas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vulcânicas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2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2.bp.blogspot.com/_LSQNc-1kfMY/SqzggZ0-ndI/AAAAAAAAAdQ/QpMLtXz5RCs/s400/GeodoAmetista%5B1%5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" t="6383"/>
          <a:stretch>
            <a:fillRect/>
          </a:stretch>
        </p:blipFill>
        <p:spPr bwMode="auto">
          <a:xfrm>
            <a:off x="6372200" y="4434830"/>
            <a:ext cx="2478242" cy="242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21" t="14649" r="19225" b="24394"/>
          <a:stretch/>
        </p:blipFill>
        <p:spPr bwMode="auto">
          <a:xfrm>
            <a:off x="5264596" y="909594"/>
            <a:ext cx="3771900" cy="31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3" b="11475"/>
          <a:stretch/>
        </p:blipFill>
        <p:spPr bwMode="auto">
          <a:xfrm>
            <a:off x="2987824" y="4640911"/>
            <a:ext cx="2379116" cy="219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4" descr="http://www.geopor.pt/gne/ptgeol/vulcanismo/vesicular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5" y="4633063"/>
            <a:ext cx="2710136" cy="215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CaixaDeTexto 6"/>
          <p:cNvSpPr txBox="1">
            <a:spLocks noChangeArrowheads="1"/>
          </p:cNvSpPr>
          <p:nvPr/>
        </p:nvSpPr>
        <p:spPr bwMode="auto">
          <a:xfrm>
            <a:off x="470552" y="4127376"/>
            <a:ext cx="4245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pt-BR" b="1" dirty="0">
                <a:solidFill>
                  <a:prstClr val="white"/>
                </a:solidFill>
                <a:latin typeface="Calibri" pitchFamily="34" charset="0"/>
              </a:rPr>
              <a:t>“Pedra” </a:t>
            </a:r>
            <a:r>
              <a:rPr lang="pt-BR" b="1" dirty="0" err="1">
                <a:solidFill>
                  <a:prstClr val="white"/>
                </a:solidFill>
                <a:latin typeface="Calibri" pitchFamily="34" charset="0"/>
              </a:rPr>
              <a:t>púmice</a:t>
            </a:r>
            <a:r>
              <a:rPr lang="pt-BR" b="1" dirty="0">
                <a:solidFill>
                  <a:prstClr val="white"/>
                </a:solidFill>
                <a:latin typeface="Calibri" pitchFamily="34" charset="0"/>
              </a:rPr>
              <a:t> ou </a:t>
            </a:r>
            <a:r>
              <a:rPr lang="pt-BR" b="1" dirty="0" err="1">
                <a:solidFill>
                  <a:prstClr val="white"/>
                </a:solidFill>
                <a:latin typeface="Calibri" pitchFamily="34" charset="0"/>
              </a:rPr>
              <a:t>pomes</a:t>
            </a:r>
            <a:endParaRPr lang="pt-BR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61799" name="CaixaDeTexto 7"/>
          <p:cNvSpPr txBox="1">
            <a:spLocks noChangeArrowheads="1"/>
          </p:cNvSpPr>
          <p:nvPr/>
        </p:nvSpPr>
        <p:spPr bwMode="auto">
          <a:xfrm>
            <a:off x="5760754" y="491118"/>
            <a:ext cx="31180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prstClr val="white"/>
                </a:solidFill>
                <a:latin typeface="Calibri" pitchFamily="34" charset="0"/>
              </a:rPr>
              <a:t>Basalto </a:t>
            </a:r>
            <a:r>
              <a:rPr lang="pt-BR" b="1" dirty="0" err="1">
                <a:solidFill>
                  <a:prstClr val="white"/>
                </a:solidFill>
                <a:latin typeface="Calibri" pitchFamily="34" charset="0"/>
              </a:rPr>
              <a:t>amigdaloidal</a:t>
            </a:r>
            <a:endParaRPr lang="pt-BR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37853" y="491118"/>
            <a:ext cx="165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Vesicular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22696" y="-109484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Textura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ígneas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extrusivas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vulcânicas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926514"/>
            <a:ext cx="3894034" cy="2920525"/>
          </a:xfrm>
          <a:prstGeom prst="rect">
            <a:avLst/>
          </a:prstGeom>
        </p:spPr>
      </p:pic>
      <p:sp>
        <p:nvSpPr>
          <p:cNvPr id="12" name="CaixaDeTexto 6"/>
          <p:cNvSpPr txBox="1">
            <a:spLocks noChangeArrowheads="1"/>
          </p:cNvSpPr>
          <p:nvPr/>
        </p:nvSpPr>
        <p:spPr bwMode="auto">
          <a:xfrm>
            <a:off x="5523948" y="4040885"/>
            <a:ext cx="3253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pt-BR" sz="2000" b="1" dirty="0" err="1">
                <a:solidFill>
                  <a:prstClr val="white"/>
                </a:solidFill>
                <a:latin typeface="Calibri" pitchFamily="34" charset="0"/>
              </a:rPr>
              <a:t>Geodo</a:t>
            </a:r>
            <a:r>
              <a:rPr lang="pt-BR" sz="2000" b="1" dirty="0">
                <a:solidFill>
                  <a:prstClr val="white"/>
                </a:solidFill>
                <a:latin typeface="Calibri" pitchFamily="34" charset="0"/>
              </a:rPr>
              <a:t> de ametista</a:t>
            </a:r>
          </a:p>
        </p:txBody>
      </p:sp>
    </p:spTree>
    <p:extLst>
      <p:ext uri="{BB962C8B-B14F-4D97-AF65-F5344CB8AC3E}">
        <p14:creationId xmlns:p14="http://schemas.microsoft.com/office/powerpoint/2010/main" val="36898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9"/>
          <p:cNvSpPr>
            <a:spLocks noChangeArrowheads="1"/>
          </p:cNvSpPr>
          <p:nvPr/>
        </p:nvSpPr>
        <p:spPr bwMode="auto">
          <a:xfrm>
            <a:off x="4572000" y="381000"/>
            <a:ext cx="2514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800">
              <a:solidFill>
                <a:prstClr val="black"/>
              </a:solidFill>
            </a:endParaRPr>
          </a:p>
        </p:txBody>
      </p:sp>
      <p:sp>
        <p:nvSpPr>
          <p:cNvPr id="163843" name="Rectangle 1031"/>
          <p:cNvSpPr>
            <a:spLocks noChangeArrowheads="1"/>
          </p:cNvSpPr>
          <p:nvPr/>
        </p:nvSpPr>
        <p:spPr bwMode="auto">
          <a:xfrm>
            <a:off x="4724400" y="13716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800">
              <a:solidFill>
                <a:prstClr val="black"/>
              </a:solidFill>
            </a:endParaRPr>
          </a:p>
        </p:txBody>
      </p:sp>
      <p:pic>
        <p:nvPicPr>
          <p:cNvPr id="163844" name="Picture 103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7"/>
          <a:stretch/>
        </p:blipFill>
        <p:spPr bwMode="auto">
          <a:xfrm>
            <a:off x="97627" y="796147"/>
            <a:ext cx="7210677" cy="58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79511" y="57834"/>
            <a:ext cx="8856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Em resumo as texturas de rochas ígneas...</a:t>
            </a:r>
          </a:p>
        </p:txBody>
      </p:sp>
      <p:sp>
        <p:nvSpPr>
          <p:cNvPr id="2" name="Retângulo 1"/>
          <p:cNvSpPr/>
          <p:nvPr/>
        </p:nvSpPr>
        <p:spPr>
          <a:xfrm>
            <a:off x="7005848" y="2348880"/>
            <a:ext cx="2127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  <a:latin typeface="Calibri"/>
              </a:rPr>
              <a:t>Rochas </a:t>
            </a:r>
            <a:r>
              <a:rPr lang="pt-BR" sz="1200" b="1" dirty="0">
                <a:solidFill>
                  <a:prstClr val="black"/>
                </a:solidFill>
                <a:latin typeface="Calibri"/>
              </a:rPr>
              <a:t>ígneas extrusivas 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resfriam-se rapidamente na superfície terrestre e têm granulação fina.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890792" y="3645024"/>
            <a:ext cx="2242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  <a:latin typeface="Calibri"/>
              </a:rPr>
              <a:t>Rochas </a:t>
            </a:r>
            <a:r>
              <a:rPr lang="pt-BR" sz="1200" b="1" dirty="0">
                <a:solidFill>
                  <a:prstClr val="black"/>
                </a:solidFill>
                <a:latin typeface="Calibri"/>
              </a:rPr>
              <a:t>ígneas intrusivas 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resfriam-se lentamente no interior da Terra, permitindo a formação de cristais grossos.</a:t>
            </a:r>
          </a:p>
        </p:txBody>
      </p:sp>
      <p:sp>
        <p:nvSpPr>
          <p:cNvPr id="3" name="Retângulo 2"/>
          <p:cNvSpPr/>
          <p:nvPr/>
        </p:nvSpPr>
        <p:spPr>
          <a:xfrm>
            <a:off x="7086600" y="797784"/>
            <a:ext cx="1983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err="1">
                <a:solidFill>
                  <a:prstClr val="black"/>
                </a:solidFill>
                <a:latin typeface="Calibri"/>
              </a:rPr>
              <a:t>Piroclastos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: formam-se em erupções violentas, a partir da lava lançada no ar.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876023" y="4891261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prstClr val="black"/>
                </a:solidFill>
                <a:latin typeface="Calibri"/>
              </a:rPr>
              <a:t>Cristais </a:t>
            </a:r>
            <a:r>
              <a:rPr lang="pt-BR" sz="1200" b="1" dirty="0" err="1">
                <a:solidFill>
                  <a:prstClr val="black"/>
                </a:solidFill>
                <a:latin typeface="Calibri"/>
              </a:rPr>
              <a:t>porfiríticos</a:t>
            </a:r>
            <a:r>
              <a:rPr lang="pt-BR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começam a crescer abaixo da sup. como nas intrusivas. Antes que os cristais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7193965" y="5537592"/>
            <a:ext cx="1969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prstClr val="black"/>
                </a:solidFill>
                <a:latin typeface="Calibri"/>
              </a:rPr>
              <a:t>se tornem grandes as erupções vulcânicas trazem-nos para a superfície sob a forma de lava, que resfria rapidamente, de modo que a rocha entre os cristais tem granulação fina</a:t>
            </a:r>
          </a:p>
        </p:txBody>
      </p:sp>
    </p:spTree>
    <p:extLst>
      <p:ext uri="{BB962C8B-B14F-4D97-AF65-F5344CB8AC3E}">
        <p14:creationId xmlns:p14="http://schemas.microsoft.com/office/powerpoint/2010/main" val="1128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-1908720" y="2852936"/>
            <a:ext cx="89281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22066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t-BR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88431" y="1844824"/>
            <a:ext cx="89281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0" lvl="1" indent="-533400" algn="just"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pt-BR" sz="4000" b="1" dirty="0">
                <a:solidFill>
                  <a:srgbClr val="000000"/>
                </a:solidFill>
              </a:rPr>
              <a:t>Quantidade total de sílica</a:t>
            </a:r>
          </a:p>
          <a:p>
            <a:pPr marL="1333500" lvl="1" indent="-533400" algn="just" eaLnBrk="1" fontAlgn="auto" hangingPunct="1">
              <a:spcAft>
                <a:spcPts val="0"/>
              </a:spcAft>
              <a:buFontTx/>
              <a:buNone/>
              <a:defRPr/>
            </a:pPr>
            <a:endParaRPr lang="pt-BR" sz="1600" dirty="0">
              <a:solidFill>
                <a:srgbClr val="000000"/>
              </a:solidFill>
            </a:endParaRP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600" dirty="0">
                <a:solidFill>
                  <a:srgbClr val="000000"/>
                </a:solidFill>
              </a:rPr>
              <a:t>Rochas Ácidas ( &gt; 65% SiO</a:t>
            </a:r>
            <a:r>
              <a:rPr lang="pt-BR" sz="3600" baseline="-25000" dirty="0">
                <a:solidFill>
                  <a:srgbClr val="000000"/>
                </a:solidFill>
              </a:rPr>
              <a:t>2</a:t>
            </a:r>
            <a:r>
              <a:rPr lang="pt-BR" sz="3600" dirty="0">
                <a:solidFill>
                  <a:srgbClr val="000000"/>
                </a:solidFill>
              </a:rPr>
              <a:t>)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600" dirty="0">
                <a:solidFill>
                  <a:srgbClr val="000000"/>
                </a:solidFill>
              </a:rPr>
              <a:t>Rochas Intermediárias ( 65 – 55% SiO</a:t>
            </a:r>
            <a:r>
              <a:rPr lang="pt-BR" sz="3600" baseline="-25000" dirty="0">
                <a:solidFill>
                  <a:srgbClr val="000000"/>
                </a:solidFill>
              </a:rPr>
              <a:t>2</a:t>
            </a:r>
            <a:r>
              <a:rPr lang="pt-BR" sz="3600" dirty="0">
                <a:solidFill>
                  <a:srgbClr val="000000"/>
                </a:solidFill>
              </a:rPr>
              <a:t>)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600" dirty="0">
                <a:solidFill>
                  <a:srgbClr val="000000"/>
                </a:solidFill>
              </a:rPr>
              <a:t>Rochas Básicas ( 55 – 45 % SiO</a:t>
            </a:r>
            <a:r>
              <a:rPr lang="pt-BR" sz="3600" baseline="-25000" dirty="0">
                <a:solidFill>
                  <a:srgbClr val="000000"/>
                </a:solidFill>
              </a:rPr>
              <a:t>2</a:t>
            </a:r>
            <a:r>
              <a:rPr lang="pt-BR" sz="3600" dirty="0">
                <a:solidFill>
                  <a:srgbClr val="000000"/>
                </a:solidFill>
              </a:rPr>
              <a:t>)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600" dirty="0">
                <a:solidFill>
                  <a:srgbClr val="000000"/>
                </a:solidFill>
              </a:rPr>
              <a:t>Rochas Ultrabásicas ( &lt; 45% SiO</a:t>
            </a:r>
            <a:r>
              <a:rPr lang="pt-BR" sz="3600" baseline="-25000" dirty="0">
                <a:solidFill>
                  <a:srgbClr val="000000"/>
                </a:solidFill>
              </a:rPr>
              <a:t>2</a:t>
            </a:r>
            <a:r>
              <a:rPr lang="pt-BR" sz="3600" dirty="0">
                <a:solidFill>
                  <a:srgbClr val="000000"/>
                </a:solidFill>
              </a:rPr>
              <a:t>)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pt-BR" sz="3000" dirty="0">
              <a:solidFill>
                <a:srgbClr val="000000"/>
              </a:solidFill>
            </a:endParaRPr>
          </a:p>
          <a:p>
            <a:pPr marL="1333500" lvl="1" indent="-533400"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4000" b="1" dirty="0">
                <a:solidFill>
                  <a:srgbClr val="000000"/>
                </a:solidFill>
                <a:latin typeface="+mj-lt"/>
              </a:rPr>
              <a:t>Índice de cor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100" dirty="0" err="1"/>
              <a:t>Félsica</a:t>
            </a:r>
            <a:r>
              <a:rPr lang="pt-BR" sz="3100" dirty="0"/>
              <a:t>, 0&lt;M&lt;20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100" dirty="0"/>
              <a:t>Intermediária, 20&lt;M&lt;40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100" dirty="0" err="1"/>
              <a:t>Máfica</a:t>
            </a:r>
            <a:r>
              <a:rPr lang="pt-BR" sz="3100" dirty="0"/>
              <a:t>, 40&lt;M&lt;70</a:t>
            </a:r>
          </a:p>
          <a:p>
            <a:pPr marL="1981200" lvl="2" indent="-457200" algn="just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pt-BR" sz="3100" dirty="0" err="1"/>
              <a:t>Ultramáfica</a:t>
            </a:r>
            <a:r>
              <a:rPr lang="pt-BR" sz="3100" dirty="0"/>
              <a:t>, 70&lt;M&lt;100</a:t>
            </a:r>
          </a:p>
          <a:p>
            <a:pPr marL="1524000" lvl="2" indent="0" algn="just" eaLnBrk="1" fontAlgn="auto" hangingPunct="1">
              <a:spcAft>
                <a:spcPts val="0"/>
              </a:spcAft>
              <a:buNone/>
              <a:defRPr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0" y="869369"/>
            <a:ext cx="9144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e 4. </a:t>
            </a:r>
            <a:r>
              <a:rPr lang="pt-BR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Segundo composição mineralógica/química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44624"/>
            <a:ext cx="9144000" cy="7200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pt-BR" sz="4400" b="1" dirty="0">
                <a:solidFill>
                  <a:schemeClr val="tx1"/>
                </a:solidFill>
              </a:rPr>
              <a:t>Classificação das rochas ígneas</a:t>
            </a:r>
          </a:p>
        </p:txBody>
      </p:sp>
    </p:spTree>
    <p:extLst>
      <p:ext uri="{BB962C8B-B14F-4D97-AF65-F5344CB8AC3E}">
        <p14:creationId xmlns:p14="http://schemas.microsoft.com/office/powerpoint/2010/main" val="37039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789745" cy="611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123189" y="3608"/>
            <a:ext cx="6942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Composição química e mineralógica</a:t>
            </a:r>
          </a:p>
        </p:txBody>
      </p:sp>
    </p:spTree>
    <p:extLst>
      <p:ext uri="{BB962C8B-B14F-4D97-AF65-F5344CB8AC3E}">
        <p14:creationId xmlns:p14="http://schemas.microsoft.com/office/powerpoint/2010/main" val="837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7704" y="1340768"/>
            <a:ext cx="5440913" cy="36317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1500" dirty="0">
                <a:solidFill>
                  <a:prstClr val="black"/>
                </a:solidFill>
              </a:rPr>
              <a:t>Ciclo das</a:t>
            </a:r>
          </a:p>
          <a:p>
            <a:pPr algn="ctr"/>
            <a:r>
              <a:rPr lang="pt-BR" sz="11500" dirty="0">
                <a:solidFill>
                  <a:prstClr val="black"/>
                </a:solidFill>
              </a:rPr>
              <a:t>Rochas</a:t>
            </a:r>
          </a:p>
        </p:txBody>
      </p:sp>
    </p:spTree>
    <p:extLst>
      <p:ext uri="{BB962C8B-B14F-4D97-AF65-F5344CB8AC3E}">
        <p14:creationId xmlns:p14="http://schemas.microsoft.com/office/powerpoint/2010/main" val="38880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820472" cy="267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7860" y="3356992"/>
            <a:ext cx="91061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+mj-lt"/>
              </a:rPr>
              <a:t>Representa </a:t>
            </a:r>
            <a:r>
              <a:rPr lang="pt-BR" dirty="0" err="1">
                <a:latin typeface="+mj-lt"/>
              </a:rPr>
              <a:t>semiquantitativamente</a:t>
            </a:r>
            <a:r>
              <a:rPr lang="pt-BR" dirty="0">
                <a:latin typeface="+mj-lt"/>
              </a:rPr>
              <a:t> o </a:t>
            </a:r>
            <a:r>
              <a:rPr lang="pt-BR" b="1" dirty="0">
                <a:latin typeface="+mj-lt"/>
              </a:rPr>
              <a:t>teor de </a:t>
            </a:r>
            <a:r>
              <a:rPr lang="pt-BR" b="1" dirty="0" err="1">
                <a:latin typeface="+mj-lt"/>
              </a:rPr>
              <a:t>FeO</a:t>
            </a:r>
            <a:r>
              <a:rPr lang="pt-BR" b="1" dirty="0">
                <a:latin typeface="+mj-lt"/>
              </a:rPr>
              <a:t> e </a:t>
            </a:r>
            <a:r>
              <a:rPr lang="pt-BR" b="1" dirty="0" err="1">
                <a:latin typeface="+mj-lt"/>
              </a:rPr>
              <a:t>MgO</a:t>
            </a:r>
            <a:r>
              <a:rPr lang="pt-BR" b="1" dirty="0">
                <a:latin typeface="+mj-lt"/>
              </a:rPr>
              <a:t> </a:t>
            </a:r>
          </a:p>
          <a:p>
            <a:endParaRPr lang="pt-BR" dirty="0">
              <a:latin typeface="+mj-lt"/>
            </a:endParaRPr>
          </a:p>
          <a:p>
            <a:r>
              <a:rPr lang="pt-BR" dirty="0">
                <a:latin typeface="+mj-lt"/>
              </a:rPr>
              <a:t>Modo geral, no </a:t>
            </a:r>
            <a:r>
              <a:rPr lang="pt-BR" b="1" dirty="0">
                <a:latin typeface="+mj-lt"/>
              </a:rPr>
              <a:t>resfriamento magmático</a:t>
            </a:r>
            <a:r>
              <a:rPr lang="pt-BR" dirty="0">
                <a:latin typeface="+mj-lt"/>
              </a:rPr>
              <a:t>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cristaliza em </a:t>
            </a:r>
            <a:r>
              <a:rPr lang="pt-BR" dirty="0">
                <a:latin typeface="+mj-lt"/>
                <a:sym typeface="Symbol"/>
              </a:rPr>
              <a:t></a:t>
            </a:r>
            <a:r>
              <a:rPr lang="pt-BR" dirty="0">
                <a:latin typeface="+mj-lt"/>
              </a:rPr>
              <a:t>T </a:t>
            </a:r>
            <a:r>
              <a:rPr lang="pt-BR" b="1" dirty="0">
                <a:latin typeface="+mj-lt"/>
              </a:rPr>
              <a:t>minerais </a:t>
            </a:r>
            <a:r>
              <a:rPr lang="pt-BR" b="1" dirty="0" err="1">
                <a:latin typeface="+mj-lt"/>
              </a:rPr>
              <a:t>máficos</a:t>
            </a:r>
            <a:r>
              <a:rPr lang="pt-BR" b="1" dirty="0">
                <a:latin typeface="+mj-lt"/>
              </a:rPr>
              <a:t> (escuros): </a:t>
            </a:r>
            <a:r>
              <a:rPr lang="pt-BR" dirty="0">
                <a:latin typeface="+mj-lt"/>
              </a:rPr>
              <a:t>olivina, piroxênio,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cristaliza em </a:t>
            </a:r>
            <a:r>
              <a:rPr lang="pt-BR" dirty="0">
                <a:latin typeface="+mj-lt"/>
                <a:sym typeface="Symbol"/>
              </a:rPr>
              <a:t> T </a:t>
            </a:r>
            <a:r>
              <a:rPr lang="pt-BR" b="1" dirty="0">
                <a:latin typeface="+mj-lt"/>
              </a:rPr>
              <a:t>minerais félsicos (claros): </a:t>
            </a:r>
            <a:r>
              <a:rPr lang="pt-BR" dirty="0">
                <a:latin typeface="+mj-lt"/>
              </a:rPr>
              <a:t>feldspatos, quartzo, etc.,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520" y="-6995"/>
            <a:ext cx="2454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prstClr val="black"/>
                </a:solidFill>
                <a:latin typeface="Calibri"/>
              </a:rPr>
              <a:t>Índice de cor 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8979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26068" y="0"/>
            <a:ext cx="6942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Composição química e mineralógica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20" y="663451"/>
            <a:ext cx="7004999" cy="59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" t="14830" r="49491" b="1553"/>
          <a:stretch/>
        </p:blipFill>
        <p:spPr bwMode="auto">
          <a:xfrm>
            <a:off x="3317631" y="-23972"/>
            <a:ext cx="5826369" cy="68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-25400" y="4572000"/>
            <a:ext cx="4343399" cy="2196244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Ácidas:  &gt; 65%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Intermediárias ( 65 – 55%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Básicas ( 55 – 45 %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Ultrabásicas ( &lt; 45%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" y="4076700"/>
            <a:ext cx="118474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Rochas: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25400" y="707033"/>
            <a:ext cx="535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Rocha ígnea intrusiva ou plutônica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" y="-23972"/>
            <a:ext cx="4190999" cy="465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6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Classificação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Teor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de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sílica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915400" y="2362200"/>
            <a:ext cx="228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" y="1600200"/>
            <a:ext cx="3666068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Quartzo: SiO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</a:p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Feldspato alcalino: K(Na)AlSi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</a:t>
            </a:r>
          </a:p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Plagioclásio:(Ca, Na)(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Al,Si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)Si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</a:t>
            </a:r>
          </a:p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Feldspatóide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K, Na[SiAlO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]</a:t>
            </a:r>
            <a:endParaRPr kumimoji="0" lang="pt-BR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212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" y="4076700"/>
            <a:ext cx="118474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Rochas: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69" t="5708" r="1727" b="10195"/>
          <a:stretch/>
        </p:blipFill>
        <p:spPr bwMode="auto">
          <a:xfrm>
            <a:off x="3354019" y="-43736"/>
            <a:ext cx="5789981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-25400" y="707033"/>
            <a:ext cx="551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Rocha ígnea extrusiva ou vulcânica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" y="-23972"/>
            <a:ext cx="4190999" cy="465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6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Classificação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Teor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de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sílica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-25400" y="4572000"/>
            <a:ext cx="4343399" cy="2196244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Ácidas:  &gt; 65%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Intermediárias ( 65 – 55%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Básicas ( 55 – 45 %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6000" marR="0" lvl="2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Ultrabásicas ( &lt; 45% SiO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315919" y="3962400"/>
            <a:ext cx="228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" y="1600200"/>
            <a:ext cx="3666068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Quartzo: SiO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</a:p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Feldspato alcalino: K(Na)AlSi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</a:t>
            </a:r>
          </a:p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Plagioclásio:(Ca, Na)(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Al,Si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)Si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</a:t>
            </a:r>
          </a:p>
          <a:p>
            <a:pPr marL="36000" marR="0" lvl="1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Feldspatóide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K, Na[SiAlO</a:t>
            </a:r>
            <a:r>
              <a:rPr kumimoji="0" lang="pt-BR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]</a:t>
            </a:r>
            <a:endParaRPr kumimoji="0" lang="pt-BR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9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628800"/>
            <a:ext cx="6048672" cy="2123658"/>
          </a:xfrm>
          <a:prstGeom prst="rect">
            <a:avLst/>
          </a:prstGeom>
          <a:effectLst>
            <a:glow rad="1155700">
              <a:srgbClr val="FE6202">
                <a:alpha val="7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Importância </a:t>
            </a: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 rochas ígneas</a:t>
            </a:r>
          </a:p>
        </p:txBody>
      </p:sp>
    </p:spTree>
    <p:extLst>
      <p:ext uri="{BB962C8B-B14F-4D97-AF65-F5344CB8AC3E}">
        <p14:creationId xmlns:p14="http://schemas.microsoft.com/office/powerpoint/2010/main" val="32545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323528" y="1412776"/>
            <a:ext cx="8458200" cy="2880320"/>
          </a:xfrm>
        </p:spPr>
        <p:txBody>
          <a:bodyPr>
            <a:noAutofit/>
          </a:bodyPr>
          <a:lstStyle/>
          <a:p>
            <a:pPr marL="609600" indent="-609600" algn="ctr" eaLnBrk="1" hangingPunct="1">
              <a:lnSpc>
                <a:spcPct val="90000"/>
              </a:lnSpc>
              <a:buClr>
                <a:srgbClr val="9BBB59"/>
              </a:buClr>
              <a:buFontTx/>
              <a:buNone/>
              <a:defRPr/>
            </a:pP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Importância da  Tectônica de placas  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 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Rochas 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</a:t>
            </a: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609600" indent="-609600" algn="ctr" eaLnBrk="1" hangingPunct="1">
              <a:lnSpc>
                <a:spcPct val="90000"/>
              </a:lnSpc>
              <a:buClr>
                <a:srgbClr val="9BBB59"/>
              </a:buClr>
              <a:buFontTx/>
              <a:buNone/>
              <a:defRPr/>
            </a:pP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Depósitos minerais </a:t>
            </a:r>
            <a:endParaRPr lang="pt-B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5949950"/>
            <a:ext cx="6705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208963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9241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135938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857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200" dirty="0">
                <a:solidFill>
                  <a:srgbClr val="0000FF"/>
                </a:solidFill>
                <a:latin typeface="+mj-lt"/>
              </a:rPr>
              <a:t>Atividade ígnea x tectônica de placas</a:t>
            </a:r>
          </a:p>
        </p:txBody>
      </p:sp>
    </p:spTree>
    <p:extLst>
      <p:ext uri="{BB962C8B-B14F-4D97-AF65-F5344CB8AC3E}">
        <p14:creationId xmlns:p14="http://schemas.microsoft.com/office/powerpoint/2010/main" val="2014717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6" descr="http://muchy.kicks-ass.org/spiriferminerals/IMG_52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6313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8" descr="http://www.coloradoprospector.com/forums/uploads/monthly_12_2008/post-3517-1228146153_thum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63" t="10957" r="10052" b="6624"/>
          <a:stretch>
            <a:fillRect/>
          </a:stretch>
        </p:blipFill>
        <p:spPr bwMode="auto">
          <a:xfrm>
            <a:off x="6224176" y="4221088"/>
            <a:ext cx="2654343" cy="261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156176" y="50800"/>
            <a:ext cx="2379663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Pegmatitos</a:t>
            </a:r>
          </a:p>
        </p:txBody>
      </p:sp>
      <p:sp>
        <p:nvSpPr>
          <p:cNvPr id="181253" name="Retângulo 6"/>
          <p:cNvSpPr>
            <a:spLocks noChangeArrowheads="1"/>
          </p:cNvSpPr>
          <p:nvPr/>
        </p:nvSpPr>
        <p:spPr bwMode="auto">
          <a:xfrm>
            <a:off x="12998" y="3933056"/>
            <a:ext cx="57111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Calibri" pitchFamily="34" charset="0"/>
              </a:rPr>
              <a:t>Podem conter enriquecimento significativo de elementos raros como berílio, tântalo, nióbio, urânio, e lítio; minerais de terras raras; gemas como água-marinha, turmalina, topázio, fluorita e apatita, muitas vezes acompanhados por minerais de estanho e tungstênio</a:t>
            </a:r>
          </a:p>
        </p:txBody>
      </p:sp>
      <p:cxnSp>
        <p:nvCxnSpPr>
          <p:cNvPr id="3" name="Conector de seta reta 2"/>
          <p:cNvCxnSpPr/>
          <p:nvPr/>
        </p:nvCxnSpPr>
        <p:spPr>
          <a:xfrm flipV="1">
            <a:off x="2771800" y="1988840"/>
            <a:ext cx="2520280" cy="28803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6"/>
          <p:cNvSpPr>
            <a:spLocks noChangeArrowheads="1"/>
          </p:cNvSpPr>
          <p:nvPr/>
        </p:nvSpPr>
        <p:spPr bwMode="auto">
          <a:xfrm>
            <a:off x="5364063" y="800993"/>
            <a:ext cx="1944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dirty="0">
                <a:latin typeface="Calibri" pitchFamily="34" charset="0"/>
              </a:rPr>
              <a:t>Água marinha</a:t>
            </a:r>
          </a:p>
        </p:txBody>
      </p:sp>
      <p:sp>
        <p:nvSpPr>
          <p:cNvPr id="10" name="Retângulo 6"/>
          <p:cNvSpPr>
            <a:spLocks noChangeArrowheads="1"/>
          </p:cNvSpPr>
          <p:nvPr/>
        </p:nvSpPr>
        <p:spPr bwMode="auto">
          <a:xfrm>
            <a:off x="5168658" y="1608018"/>
            <a:ext cx="1440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dirty="0" err="1">
                <a:latin typeface="Calibri" pitchFamily="34" charset="0"/>
              </a:rPr>
              <a:t>lepidolita</a:t>
            </a:r>
            <a:endParaRPr lang="pt-BR" dirty="0">
              <a:latin typeface="Calibri" pitchFamily="34" charset="0"/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1403648" y="2942451"/>
            <a:ext cx="3600400" cy="45827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6"/>
          <p:cNvSpPr>
            <a:spLocks noChangeArrowheads="1"/>
          </p:cNvSpPr>
          <p:nvPr/>
        </p:nvSpPr>
        <p:spPr bwMode="auto">
          <a:xfrm>
            <a:off x="5115714" y="2513408"/>
            <a:ext cx="1440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dirty="0" err="1">
                <a:latin typeface="Calibri" pitchFamily="34" charset="0"/>
              </a:rPr>
              <a:t>rubelita</a:t>
            </a:r>
            <a:endParaRPr lang="pt-BR" dirty="0">
              <a:latin typeface="Calibri" pitchFamily="34" charset="0"/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3851920" y="865783"/>
            <a:ext cx="1512168" cy="18695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7372250" y="900172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>
                <a:latin typeface="+mj-lt"/>
              </a:rPr>
              <a:t>(</a:t>
            </a:r>
            <a:r>
              <a:rPr lang="pt-BR" sz="1800" b="1" dirty="0">
                <a:latin typeface="+mj-lt"/>
              </a:rPr>
              <a:t>Be</a:t>
            </a:r>
            <a:r>
              <a:rPr lang="pt-BR" sz="1800" baseline="-25000" dirty="0">
                <a:latin typeface="+mj-lt"/>
              </a:rPr>
              <a:t>3</a:t>
            </a:r>
            <a:r>
              <a:rPr lang="pt-BR" sz="1800" dirty="0">
                <a:latin typeface="+mj-lt"/>
              </a:rPr>
              <a:t>Al</a:t>
            </a:r>
            <a:r>
              <a:rPr lang="pt-BR" sz="1800" baseline="-25000" dirty="0">
                <a:latin typeface="+mj-lt"/>
              </a:rPr>
              <a:t>2</a:t>
            </a:r>
            <a:r>
              <a:rPr lang="pt-BR" sz="1800" dirty="0">
                <a:latin typeface="+mj-lt"/>
              </a:rPr>
              <a:t>(SiO</a:t>
            </a:r>
            <a:r>
              <a:rPr lang="pt-BR" sz="1800" baseline="-25000" dirty="0">
                <a:latin typeface="+mj-lt"/>
              </a:rPr>
              <a:t>3</a:t>
            </a:r>
            <a:r>
              <a:rPr lang="pt-BR" sz="1800" dirty="0">
                <a:latin typeface="+mj-lt"/>
              </a:rPr>
              <a:t>)</a:t>
            </a:r>
            <a:r>
              <a:rPr lang="pt-BR" sz="1800" baseline="-25000" dirty="0">
                <a:latin typeface="+mj-lt"/>
              </a:rPr>
              <a:t>6</a:t>
            </a:r>
            <a:r>
              <a:rPr lang="pt-BR" sz="1800" dirty="0">
                <a:latin typeface="+mj-lt"/>
              </a:rPr>
              <a:t>)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589024" y="1700351"/>
            <a:ext cx="2502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800" dirty="0">
                <a:latin typeface="+mj-lt"/>
              </a:rPr>
              <a:t>(K</a:t>
            </a:r>
            <a:r>
              <a:rPr lang="pt-PT" sz="1800" b="1" dirty="0">
                <a:latin typeface="+mj-lt"/>
              </a:rPr>
              <a:t>Li</a:t>
            </a:r>
            <a:r>
              <a:rPr lang="pt-PT" sz="1800" baseline="-25000" dirty="0">
                <a:latin typeface="+mj-lt"/>
              </a:rPr>
              <a:t>2</a:t>
            </a:r>
            <a:r>
              <a:rPr lang="pt-PT" sz="1800" dirty="0">
                <a:latin typeface="+mj-lt"/>
              </a:rPr>
              <a:t>Al(Al,Si)</a:t>
            </a:r>
            <a:r>
              <a:rPr lang="pt-PT" sz="1800" baseline="-25000" dirty="0">
                <a:latin typeface="+mj-lt"/>
              </a:rPr>
              <a:t>3</a:t>
            </a:r>
            <a:r>
              <a:rPr lang="pt-PT" sz="1800" dirty="0">
                <a:latin typeface="+mj-lt"/>
              </a:rPr>
              <a:t>O</a:t>
            </a:r>
            <a:r>
              <a:rPr lang="pt-PT" sz="1800" baseline="-25000" dirty="0">
                <a:latin typeface="+mj-lt"/>
              </a:rPr>
              <a:t>10</a:t>
            </a:r>
            <a:r>
              <a:rPr lang="pt-PT" sz="1800" dirty="0">
                <a:latin typeface="+mj-lt"/>
              </a:rPr>
              <a:t>(F,OH)</a:t>
            </a:r>
            <a:r>
              <a:rPr lang="pt-PT" sz="1800" baseline="-25000" dirty="0">
                <a:latin typeface="+mj-lt"/>
              </a:rPr>
              <a:t>2</a:t>
            </a:r>
            <a:r>
              <a:rPr lang="pt-PT" sz="1800" dirty="0">
                <a:latin typeface="+mj-lt"/>
              </a:rPr>
              <a:t>) </a:t>
            </a:r>
            <a:endParaRPr lang="pt-BR" sz="1800" dirty="0">
              <a:latin typeface="+mj-lt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508104" y="2952809"/>
            <a:ext cx="3255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>
                <a:latin typeface="+mj-lt"/>
              </a:rPr>
              <a:t>Na(</a:t>
            </a:r>
            <a:r>
              <a:rPr lang="pt-BR" sz="1800" dirty="0" err="1">
                <a:latin typeface="+mj-lt"/>
              </a:rPr>
              <a:t>Li,Al,Mg</a:t>
            </a:r>
            <a:r>
              <a:rPr lang="pt-BR" sz="1800" dirty="0">
                <a:latin typeface="+mj-lt"/>
              </a:rPr>
              <a:t>)</a:t>
            </a:r>
            <a:r>
              <a:rPr lang="pt-BR" sz="1800" baseline="-25000" dirty="0">
                <a:latin typeface="+mj-lt"/>
              </a:rPr>
              <a:t>3</a:t>
            </a:r>
            <a:r>
              <a:rPr lang="pt-BR" sz="1800" dirty="0">
                <a:latin typeface="+mj-lt"/>
              </a:rPr>
              <a:t>Al</a:t>
            </a:r>
            <a:r>
              <a:rPr lang="pt-BR" sz="1800" baseline="-25000" dirty="0">
                <a:latin typeface="+mj-lt"/>
              </a:rPr>
              <a:t>6</a:t>
            </a:r>
            <a:r>
              <a:rPr lang="pt-BR" sz="1800" dirty="0">
                <a:latin typeface="+mj-lt"/>
              </a:rPr>
              <a:t>B</a:t>
            </a:r>
            <a:r>
              <a:rPr lang="pt-BR" sz="1800" baseline="-25000" dirty="0">
                <a:latin typeface="+mj-lt"/>
              </a:rPr>
              <a:t>3</a:t>
            </a:r>
            <a:r>
              <a:rPr lang="pt-BR" sz="1800" dirty="0">
                <a:latin typeface="+mj-lt"/>
              </a:rPr>
              <a:t>SiO</a:t>
            </a:r>
            <a:r>
              <a:rPr lang="pt-BR" sz="1800" baseline="-25000" dirty="0">
                <a:latin typeface="+mj-lt"/>
              </a:rPr>
              <a:t>6</a:t>
            </a:r>
            <a:r>
              <a:rPr lang="pt-BR" sz="1800" dirty="0">
                <a:latin typeface="+mj-lt"/>
              </a:rPr>
              <a:t>O</a:t>
            </a:r>
            <a:r>
              <a:rPr lang="pt-BR" sz="1800" baseline="-25000" dirty="0">
                <a:latin typeface="+mj-lt"/>
              </a:rPr>
              <a:t>27</a:t>
            </a:r>
            <a:r>
              <a:rPr lang="pt-BR" sz="1800" dirty="0">
                <a:latin typeface="+mj-lt"/>
              </a:rPr>
              <a:t>(OH,F)</a:t>
            </a:r>
            <a:r>
              <a:rPr lang="pt-BR" sz="1800" baseline="-25000" dirty="0">
                <a:latin typeface="+mj-lt"/>
              </a:rPr>
              <a:t>4</a:t>
            </a:r>
            <a:endParaRPr lang="pt-B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6/6e/Alkaline_pegmatite.jpg/300px-Alkaline_pegmatit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624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491880" cy="216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81406" y="188640"/>
            <a:ext cx="26882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Coríndon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431334" y="116632"/>
            <a:ext cx="845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</a:t>
            </a:r>
            <a:r>
              <a:rPr lang="en-US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pt-BR" baseline="-25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2843808" y="647724"/>
            <a:ext cx="1892433" cy="4497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9" descr="File:Corindon azulEZ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85" t="13653" r="7113" b="11346"/>
          <a:stretch/>
        </p:blipFill>
        <p:spPr bwMode="auto">
          <a:xfrm>
            <a:off x="4944431" y="670210"/>
            <a:ext cx="1857233" cy="130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8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910" y="622092"/>
            <a:ext cx="1464165" cy="146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2610" r="6703"/>
          <a:stretch/>
        </p:blipFill>
        <p:spPr bwMode="auto">
          <a:xfrm>
            <a:off x="92865" y="3067050"/>
            <a:ext cx="1826010" cy="261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-50072" y="5581627"/>
            <a:ext cx="1977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</a:t>
            </a:r>
            <a:r>
              <a:rPr lang="pt-PT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pt-P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(F,OH)</a:t>
            </a:r>
            <a:r>
              <a:rPr lang="pt-PT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pt-P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SiO</a:t>
            </a:r>
            <a:r>
              <a:rPr lang="pt-PT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2865" y="2776052"/>
            <a:ext cx="1109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topázio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3" b="97137" l="4667" r="9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7" y="3924242"/>
            <a:ext cx="3676067" cy="29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000" l="10000" r="92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836" y="2452384"/>
            <a:ext cx="1962477" cy="147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71429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6" b="28263"/>
          <a:stretch/>
        </p:blipFill>
        <p:spPr bwMode="auto">
          <a:xfrm>
            <a:off x="2298542" y="4670018"/>
            <a:ext cx="2016224" cy="188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1" b="96817" l="3386" r="99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9" y="2622205"/>
            <a:ext cx="2364477" cy="17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4321926" y="5191406"/>
            <a:ext cx="79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+mj-lt"/>
              </a:rPr>
              <a:t>SnO</a:t>
            </a:r>
            <a:r>
              <a:rPr lang="pt-BR" baseline="-250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87280" y="4214354"/>
            <a:ext cx="1447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+mj-lt"/>
              </a:rPr>
              <a:t>cassiterita</a:t>
            </a:r>
            <a:endParaRPr lang="pt-BR" baseline="-25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85" y="2337267"/>
            <a:ext cx="2015854" cy="165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617554" y="3203947"/>
            <a:ext cx="880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CaF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163534" y="2136159"/>
            <a:ext cx="1097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+mj-lt"/>
              </a:rPr>
              <a:t>fluorita</a:t>
            </a:r>
            <a:endParaRPr lang="pt-BR" baseline="-25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0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2" descr="G:\araraquara 0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100" y="3214688"/>
            <a:ext cx="4660900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8" name="CaixaDeTexto 3"/>
          <p:cNvSpPr txBox="1">
            <a:spLocks noChangeArrowheads="1"/>
          </p:cNvSpPr>
          <p:nvPr/>
        </p:nvSpPr>
        <p:spPr bwMode="auto">
          <a:xfrm>
            <a:off x="4429125" y="500063"/>
            <a:ext cx="321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latin typeface="+mn-lt"/>
              </a:rPr>
              <a:t>Extração de granito</a:t>
            </a:r>
          </a:p>
        </p:txBody>
      </p:sp>
      <p:sp>
        <p:nvSpPr>
          <p:cNvPr id="183300" name="CaixaDeTexto 5"/>
          <p:cNvSpPr txBox="1">
            <a:spLocks noChangeArrowheads="1"/>
          </p:cNvSpPr>
          <p:nvPr/>
        </p:nvSpPr>
        <p:spPr bwMode="auto">
          <a:xfrm>
            <a:off x="1285875" y="5786438"/>
            <a:ext cx="3214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pt-BR" sz="2800" b="1">
                <a:latin typeface="Calibri" pitchFamily="34" charset="0"/>
              </a:rPr>
              <a:t>Pedreira de basalto</a:t>
            </a:r>
          </a:p>
        </p:txBody>
      </p:sp>
      <p:pic>
        <p:nvPicPr>
          <p:cNvPr id="183301" name="Picture 7" descr="http://www.granitoleomil.com/pedreiras/3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73025"/>
            <a:ext cx="42846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72" t="13982" r="2469"/>
          <a:stretch>
            <a:fillRect/>
          </a:stretch>
        </p:blipFill>
        <p:spPr bwMode="auto">
          <a:xfrm>
            <a:off x="357188" y="0"/>
            <a:ext cx="5702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059488" y="2358493"/>
            <a:ext cx="3084513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Ciclo das rochas: </a:t>
            </a:r>
            <a:r>
              <a:rPr kumimoji="0" lang="pt-BR" sz="31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interação dos sistemas da </a:t>
            </a:r>
            <a:r>
              <a:rPr kumimoji="0" lang="pt-BR" sz="31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tectônica de placas </a:t>
            </a:r>
            <a:r>
              <a:rPr kumimoji="0" lang="pt-BR" sz="31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e do </a:t>
            </a:r>
            <a:r>
              <a:rPr kumimoji="0" lang="pt-BR" sz="3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clima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24288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riângulo isósceles 6"/>
          <p:cNvSpPr/>
          <p:nvPr/>
        </p:nvSpPr>
        <p:spPr>
          <a:xfrm rot="20294044">
            <a:off x="2224588" y="-71275"/>
            <a:ext cx="765892" cy="544408"/>
          </a:xfrm>
          <a:custGeom>
            <a:avLst/>
            <a:gdLst>
              <a:gd name="connsiteX0" fmla="*/ 0 w 742950"/>
              <a:gd name="connsiteY0" fmla="*/ 592138 h 592138"/>
              <a:gd name="connsiteX1" fmla="*/ 249193 w 742950"/>
              <a:gd name="connsiteY1" fmla="*/ 0 h 592138"/>
              <a:gd name="connsiteX2" fmla="*/ 742950 w 742950"/>
              <a:gd name="connsiteY2" fmla="*/ 592138 h 592138"/>
              <a:gd name="connsiteX3" fmla="*/ 0 w 742950"/>
              <a:gd name="connsiteY3" fmla="*/ 592138 h 592138"/>
              <a:gd name="connsiteX0" fmla="*/ 0 w 742950"/>
              <a:gd name="connsiteY0" fmla="*/ 415251 h 415251"/>
              <a:gd name="connsiteX1" fmla="*/ 229846 w 742950"/>
              <a:gd name="connsiteY1" fmla="*/ 0 h 415251"/>
              <a:gd name="connsiteX2" fmla="*/ 742950 w 742950"/>
              <a:gd name="connsiteY2" fmla="*/ 415251 h 415251"/>
              <a:gd name="connsiteX3" fmla="*/ 0 w 742950"/>
              <a:gd name="connsiteY3" fmla="*/ 415251 h 415251"/>
              <a:gd name="connsiteX0" fmla="*/ 0 w 765892"/>
              <a:gd name="connsiteY0" fmla="*/ 498396 h 498396"/>
              <a:gd name="connsiteX1" fmla="*/ 252788 w 765892"/>
              <a:gd name="connsiteY1" fmla="*/ 0 h 498396"/>
              <a:gd name="connsiteX2" fmla="*/ 765892 w 765892"/>
              <a:gd name="connsiteY2" fmla="*/ 415251 h 498396"/>
              <a:gd name="connsiteX3" fmla="*/ 0 w 765892"/>
              <a:gd name="connsiteY3" fmla="*/ 498396 h 498396"/>
              <a:gd name="connsiteX0" fmla="*/ 0 w 765892"/>
              <a:gd name="connsiteY0" fmla="*/ 544408 h 544408"/>
              <a:gd name="connsiteX1" fmla="*/ 291672 w 765892"/>
              <a:gd name="connsiteY1" fmla="*/ 0 h 544408"/>
              <a:gd name="connsiteX2" fmla="*/ 765892 w 765892"/>
              <a:gd name="connsiteY2" fmla="*/ 461263 h 544408"/>
              <a:gd name="connsiteX3" fmla="*/ 0 w 765892"/>
              <a:gd name="connsiteY3" fmla="*/ 544408 h 5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92" h="544408">
                <a:moveTo>
                  <a:pt x="0" y="544408"/>
                </a:moveTo>
                <a:lnTo>
                  <a:pt x="291672" y="0"/>
                </a:lnTo>
                <a:lnTo>
                  <a:pt x="765892" y="461263"/>
                </a:lnTo>
                <a:lnTo>
                  <a:pt x="0" y="5444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Seta para baixo 7"/>
          <p:cNvSpPr/>
          <p:nvPr/>
        </p:nvSpPr>
        <p:spPr>
          <a:xfrm rot="3566407">
            <a:off x="3079751" y="3000375"/>
            <a:ext cx="430212" cy="928687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283968" y="21382"/>
            <a:ext cx="2373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subducção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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cadeia de montanhas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72000" y="718750"/>
            <a:ext cx="2366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fusão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magma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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lava ou intrusão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004048" y="1556792"/>
            <a:ext cx="2620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Magma esfria  rs.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v’cas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 ou plutônicas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004048" y="3312600"/>
            <a:ext cx="1060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intemperismo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507697" y="5432623"/>
            <a:ext cx="1876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Material solto – sedimento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Carregado pela erosão...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07504" y="6032787"/>
            <a:ext cx="1926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Soterramento + subsidência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5202" y="4161442"/>
            <a:ext cx="2357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Margens ativas  metamorfismo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202" y="1949480"/>
            <a:ext cx="2601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Rs.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sed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. + ígneas   rs. metamórficas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282" y="1418292"/>
            <a:ext cx="2368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novas fusões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 recomeço do ciclo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182756" y="6276239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Transporte e deposição...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0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613"/>
            <a:ext cx="88392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7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-54250"/>
            <a:ext cx="8229600" cy="71248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</a:rPr>
              <a:t>PARTE 2. Conteúdo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000" y="579481"/>
            <a:ext cx="9001000" cy="6161887"/>
          </a:xfrm>
        </p:spPr>
        <p:txBody>
          <a:bodyPr/>
          <a:lstStyle/>
          <a:p>
            <a:r>
              <a:rPr lang="pt-BR" sz="2800" dirty="0" smtClean="0">
                <a:solidFill>
                  <a:schemeClr val="bg1"/>
                </a:solidFill>
              </a:rPr>
              <a:t>Rochas ígneas</a:t>
            </a:r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Magma</a:t>
            </a:r>
            <a:endParaRPr lang="pt-BR" sz="2800" dirty="0">
              <a:solidFill>
                <a:schemeClr val="bg1"/>
              </a:solidFill>
            </a:endParaRPr>
          </a:p>
          <a:p>
            <a:pPr lvl="1"/>
            <a:r>
              <a:rPr lang="pt-BR" sz="2400" dirty="0" smtClean="0">
                <a:solidFill>
                  <a:schemeClr val="bg1"/>
                </a:solidFill>
              </a:rPr>
              <a:t>Definição</a:t>
            </a:r>
          </a:p>
          <a:p>
            <a:pPr lvl="1"/>
            <a:r>
              <a:rPr lang="pt-BR" sz="2400" dirty="0" smtClean="0">
                <a:solidFill>
                  <a:schemeClr val="bg1"/>
                </a:solidFill>
              </a:rPr>
              <a:t>Propriedades </a:t>
            </a:r>
            <a:r>
              <a:rPr lang="pt-BR" sz="2400" dirty="0">
                <a:solidFill>
                  <a:schemeClr val="bg1"/>
                </a:solidFill>
              </a:rPr>
              <a:t>físicas dos magmas</a:t>
            </a:r>
          </a:p>
          <a:p>
            <a:pPr lvl="1"/>
            <a:r>
              <a:rPr lang="pt-BR" sz="2400" dirty="0" smtClean="0">
                <a:solidFill>
                  <a:prstClr val="white"/>
                </a:solidFill>
              </a:rPr>
              <a:t>Polimerização </a:t>
            </a:r>
            <a:r>
              <a:rPr lang="pt-BR" sz="2400" dirty="0">
                <a:solidFill>
                  <a:prstClr val="white"/>
                </a:solidFill>
              </a:rPr>
              <a:t>dos </a:t>
            </a:r>
            <a:r>
              <a:rPr lang="pt-BR" sz="2400" dirty="0" smtClean="0">
                <a:solidFill>
                  <a:prstClr val="white"/>
                </a:solidFill>
              </a:rPr>
              <a:t>silicatos</a:t>
            </a:r>
            <a:endParaRPr lang="pt-BR" sz="2400" dirty="0">
              <a:solidFill>
                <a:prstClr val="white"/>
              </a:solidFill>
            </a:endParaRPr>
          </a:p>
          <a:p>
            <a:pPr lvl="1"/>
            <a:r>
              <a:rPr lang="pt-BR" sz="2400" dirty="0" smtClean="0">
                <a:solidFill>
                  <a:prstClr val="white"/>
                </a:solidFill>
              </a:rPr>
              <a:t>Classificação silicatos</a:t>
            </a:r>
          </a:p>
          <a:p>
            <a:pPr lvl="0"/>
            <a:r>
              <a:rPr lang="pt-BR" sz="2800" dirty="0" smtClean="0">
                <a:solidFill>
                  <a:prstClr val="white"/>
                </a:solidFill>
              </a:rPr>
              <a:t>Origem do magma</a:t>
            </a:r>
          </a:p>
          <a:p>
            <a:pPr lvl="0"/>
            <a:r>
              <a:rPr lang="pt-BR" sz="2800" dirty="0" smtClean="0">
                <a:solidFill>
                  <a:prstClr val="white"/>
                </a:solidFill>
              </a:rPr>
              <a:t>Causas da diversidade das rochas ígneas</a:t>
            </a:r>
          </a:p>
          <a:p>
            <a:pPr lvl="1"/>
            <a:r>
              <a:rPr lang="pt-BR" sz="2400" dirty="0" smtClean="0">
                <a:solidFill>
                  <a:prstClr val="white"/>
                </a:solidFill>
              </a:rPr>
              <a:t>Diferenciação magmática</a:t>
            </a:r>
          </a:p>
          <a:p>
            <a:pPr lvl="1"/>
            <a:r>
              <a:rPr lang="pt-BR" sz="2400" dirty="0" smtClean="0">
                <a:solidFill>
                  <a:prstClr val="white"/>
                </a:solidFill>
              </a:rPr>
              <a:t>Séries de reações de </a:t>
            </a:r>
            <a:r>
              <a:rPr lang="pt-BR" sz="2400" dirty="0" err="1" smtClean="0">
                <a:solidFill>
                  <a:prstClr val="white"/>
                </a:solidFill>
              </a:rPr>
              <a:t>Bowen</a:t>
            </a:r>
            <a:endParaRPr lang="pt-BR" sz="2400" dirty="0" smtClean="0">
              <a:solidFill>
                <a:prstClr val="white"/>
              </a:solidFill>
            </a:endParaRPr>
          </a:p>
          <a:p>
            <a:pPr lvl="0"/>
            <a:r>
              <a:rPr lang="pt-BR" sz="2800" dirty="0">
                <a:solidFill>
                  <a:prstClr val="white"/>
                </a:solidFill>
              </a:rPr>
              <a:t>Critérios de Classificação das rochas </a:t>
            </a:r>
            <a:r>
              <a:rPr lang="pt-BR" sz="2800" dirty="0" smtClean="0">
                <a:solidFill>
                  <a:prstClr val="white"/>
                </a:solidFill>
              </a:rPr>
              <a:t>ígneas</a:t>
            </a:r>
          </a:p>
          <a:p>
            <a:pPr lvl="0"/>
            <a:r>
              <a:rPr lang="pt-BR" sz="2800" dirty="0" smtClean="0">
                <a:solidFill>
                  <a:prstClr val="white"/>
                </a:solidFill>
              </a:rPr>
              <a:t>Importância</a:t>
            </a:r>
            <a:endParaRPr lang="pt-BR" sz="2800" dirty="0">
              <a:solidFill>
                <a:prstClr val="white"/>
              </a:solidFill>
            </a:endParaRPr>
          </a:p>
          <a:p>
            <a:pPr lvl="0"/>
            <a:endParaRPr lang="pt-BR" sz="2800" dirty="0" smtClean="0">
              <a:solidFill>
                <a:prstClr val="white"/>
              </a:solidFill>
            </a:endParaRPr>
          </a:p>
          <a:p>
            <a:pPr lvl="1"/>
            <a:endParaRPr lang="pt-BR" sz="2400" dirty="0" smtClean="0">
              <a:solidFill>
                <a:prstClr val="white"/>
              </a:solidFill>
            </a:endParaRPr>
          </a:p>
          <a:p>
            <a:pPr lvl="0"/>
            <a:endParaRPr lang="pt-BR" sz="2800" dirty="0">
              <a:solidFill>
                <a:prstClr val="white"/>
              </a:solidFill>
            </a:endParaRPr>
          </a:p>
          <a:p>
            <a:pPr lvl="1"/>
            <a:endParaRPr lang="pt-BR" sz="2400" dirty="0" smtClean="0">
              <a:solidFill>
                <a:schemeClr val="bg1"/>
              </a:solidFill>
            </a:endParaRP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620688"/>
            <a:ext cx="7362657" cy="5401479"/>
          </a:xfrm>
          <a:prstGeom prst="rect">
            <a:avLst/>
          </a:prstGeom>
          <a:effectLst>
            <a:glow rad="1155700">
              <a:srgbClr val="FE6202">
                <a:alpha val="7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1500" dirty="0">
                <a:solidFill>
                  <a:prstClr val="black"/>
                </a:solidFill>
              </a:rPr>
              <a:t>Rochas</a:t>
            </a:r>
          </a:p>
          <a:p>
            <a:pPr algn="ctr"/>
            <a:r>
              <a:rPr lang="pt-BR" sz="11500" dirty="0">
                <a:solidFill>
                  <a:prstClr val="black"/>
                </a:solidFill>
              </a:rPr>
              <a:t>Ígneas ou</a:t>
            </a:r>
          </a:p>
          <a:p>
            <a:pPr algn="ctr"/>
            <a:r>
              <a:rPr lang="pt-BR" sz="11500" dirty="0">
                <a:solidFill>
                  <a:prstClr val="black"/>
                </a:solidFill>
              </a:rPr>
              <a:t>magmáticas</a:t>
            </a:r>
          </a:p>
        </p:txBody>
      </p:sp>
    </p:spTree>
    <p:extLst>
      <p:ext uri="{BB962C8B-B14F-4D97-AF65-F5344CB8AC3E}">
        <p14:creationId xmlns:p14="http://schemas.microsoft.com/office/powerpoint/2010/main" val="37067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Imagem 3" descr="Semasa 247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500"/>
          <a:stretch>
            <a:fillRect/>
          </a:stretch>
        </p:blipFill>
        <p:spPr bwMode="auto">
          <a:xfrm>
            <a:off x="35396" y="867533"/>
            <a:ext cx="9108604" cy="59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24904" y="1418370"/>
            <a:ext cx="81295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Originam-se da solidificação do magma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396" y="0"/>
            <a:ext cx="8915400" cy="737195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sz="4800" b="1" dirty="0"/>
              <a:t>Rochas ígneas ou magmáticas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628800"/>
            <a:ext cx="6048672" cy="1107996"/>
          </a:xfrm>
          <a:prstGeom prst="rect">
            <a:avLst/>
          </a:prstGeom>
          <a:effectLst>
            <a:glow rad="1155700">
              <a:srgbClr val="FE6202">
                <a:alpha val="7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pt-BR" sz="6600" dirty="0" smtClean="0">
                <a:solidFill>
                  <a:prstClr val="black"/>
                </a:solidFill>
              </a:rPr>
              <a:t>MAGMA</a:t>
            </a:r>
            <a:endParaRPr lang="pt-BR" sz="6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39142" y="-68933"/>
            <a:ext cx="4132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que é magma??</a:t>
            </a:r>
            <a:endParaRPr lang="pt-B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6" y="543073"/>
            <a:ext cx="1695946" cy="11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2761626"/>
            <a:ext cx="9112818" cy="40164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2000" dirty="0" smtClean="0"/>
              <a:t>Complexas </a:t>
            </a:r>
            <a:r>
              <a:rPr lang="pt-BR" sz="2000" b="1" dirty="0"/>
              <a:t>fusões naturais de rochas</a:t>
            </a:r>
            <a:r>
              <a:rPr lang="pt-BR" sz="2000" dirty="0"/>
              <a:t>, de consistência </a:t>
            </a:r>
            <a:r>
              <a:rPr lang="pt-BR" sz="2000" dirty="0" smtClean="0"/>
              <a:t>viscosa com % </a:t>
            </a:r>
            <a:r>
              <a:rPr lang="pt-BR" sz="2000" dirty="0"/>
              <a:t>variável de gases dissolvidos e cristais em suspensão;</a:t>
            </a:r>
            <a:endParaRPr lang="pt-BR" sz="2000" dirty="0" smtClean="0"/>
          </a:p>
          <a:p>
            <a:pPr marL="342900" indent="-3429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2000" dirty="0" smtClean="0"/>
              <a:t>T entre </a:t>
            </a:r>
            <a:r>
              <a:rPr lang="pt-BR" sz="2000" dirty="0"/>
              <a:t>1.500°C e </a:t>
            </a:r>
            <a:r>
              <a:rPr lang="pt-BR" sz="2000" dirty="0" smtClean="0"/>
              <a:t>700°C;</a:t>
            </a:r>
          </a:p>
          <a:p>
            <a:pPr marL="342900" indent="-3429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2000" dirty="0" smtClean="0"/>
              <a:t>3 </a:t>
            </a:r>
            <a:r>
              <a:rPr lang="pt-BR" sz="2000" dirty="0"/>
              <a:t>fases principais</a:t>
            </a:r>
            <a:r>
              <a:rPr lang="pt-BR" sz="2000" dirty="0" smtClean="0"/>
              <a:t>:</a:t>
            </a:r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2000" b="1" dirty="0" smtClean="0"/>
              <a:t>líquida majoritária </a:t>
            </a:r>
            <a:r>
              <a:rPr lang="pt-BR" sz="2000" dirty="0" smtClean="0"/>
              <a:t>(</a:t>
            </a:r>
            <a:r>
              <a:rPr lang="pt-BR" sz="2000" dirty="0"/>
              <a:t>silicatos fundidos e íons </a:t>
            </a:r>
            <a:r>
              <a:rPr lang="pt-BR" sz="2000" dirty="0" smtClean="0"/>
              <a:t>metálicos</a:t>
            </a:r>
            <a:r>
              <a:rPr lang="pt-BR" sz="2000" dirty="0"/>
              <a:t> % variável </a:t>
            </a:r>
            <a:r>
              <a:rPr lang="pt-BR" sz="2000" dirty="0" smtClean="0"/>
              <a:t>de </a:t>
            </a:r>
            <a:r>
              <a:rPr lang="pt-BR" sz="2000" dirty="0"/>
              <a:t>cátions (Si, O, Mg, Fe, Ca, Na, K, Ti entre outros</a:t>
            </a:r>
            <a:r>
              <a:rPr lang="pt-BR" sz="2000" dirty="0" smtClean="0"/>
              <a:t>) + íons </a:t>
            </a:r>
            <a:r>
              <a:rPr lang="pt-BR" sz="2000" dirty="0"/>
              <a:t>metálicos (Fe</a:t>
            </a:r>
            <a:r>
              <a:rPr lang="pt-BR" sz="2000" baseline="30000" dirty="0"/>
              <a:t>2+</a:t>
            </a:r>
            <a:r>
              <a:rPr lang="pt-BR" sz="2000" dirty="0"/>
              <a:t>, Fe</a:t>
            </a:r>
            <a:r>
              <a:rPr lang="pt-BR" sz="2000" baseline="30000" dirty="0"/>
              <a:t>3+</a:t>
            </a:r>
            <a:r>
              <a:rPr lang="pt-BR" sz="2000" dirty="0"/>
              <a:t>, Mg</a:t>
            </a:r>
            <a:r>
              <a:rPr lang="pt-BR" sz="2000" baseline="30000" dirty="0"/>
              <a:t>2+</a:t>
            </a:r>
            <a:r>
              <a:rPr lang="pt-BR" sz="2000" dirty="0"/>
              <a:t>, Na</a:t>
            </a:r>
            <a:r>
              <a:rPr lang="pt-BR" sz="2000" baseline="30000" dirty="0"/>
              <a:t>+</a:t>
            </a:r>
            <a:r>
              <a:rPr lang="pt-BR" sz="2000" dirty="0"/>
              <a:t> entre outros)</a:t>
            </a:r>
            <a:endParaRPr lang="pt-BR" sz="2000" dirty="0" smtClean="0"/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2000" b="1" dirty="0" smtClean="0"/>
              <a:t>sólida</a:t>
            </a:r>
            <a:r>
              <a:rPr lang="pt-BR" sz="2000" dirty="0" smtClean="0"/>
              <a:t>: cristais inicialmente formados a </a:t>
            </a:r>
            <a:r>
              <a:rPr lang="pt-BR" sz="2000" dirty="0"/>
              <a:t>partir do próprio líquido </a:t>
            </a:r>
            <a:r>
              <a:rPr lang="pt-BR" sz="2000" dirty="0" smtClean="0"/>
              <a:t>ou incorporados </a:t>
            </a:r>
            <a:r>
              <a:rPr lang="pt-BR" sz="2000" dirty="0"/>
              <a:t>no magma (</a:t>
            </a:r>
            <a:r>
              <a:rPr lang="pt-BR" sz="2000" dirty="0" err="1"/>
              <a:t>xenocristais</a:t>
            </a:r>
            <a:r>
              <a:rPr lang="pt-BR" sz="2000" dirty="0"/>
              <a:t>), </a:t>
            </a:r>
            <a:r>
              <a:rPr lang="pt-BR" sz="2000" dirty="0" smtClean="0"/>
              <a:t>com </a:t>
            </a:r>
            <a:r>
              <a:rPr lang="pt-BR" sz="2000" dirty="0"/>
              <a:t>fragmentos de rochas (xenólitos</a:t>
            </a:r>
            <a:r>
              <a:rPr lang="pt-BR" sz="2000" dirty="0" smtClean="0"/>
              <a:t>), incorporados </a:t>
            </a:r>
            <a:r>
              <a:rPr lang="pt-BR" sz="2000" dirty="0"/>
              <a:t>durante a ascensão em direção as porções superiores da </a:t>
            </a:r>
            <a:r>
              <a:rPr lang="pt-BR" sz="2000" dirty="0" smtClean="0"/>
              <a:t>Terra;</a:t>
            </a:r>
          </a:p>
          <a:p>
            <a:pPr marL="800100" lvl="1" indent="-3429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2000" b="1" dirty="0" smtClean="0"/>
              <a:t>gasosa</a:t>
            </a:r>
            <a:r>
              <a:rPr lang="pt-BR" sz="2000" dirty="0" smtClean="0"/>
              <a:t> (vapor H</a:t>
            </a:r>
            <a:r>
              <a:rPr lang="pt-BR" sz="2000" baseline="-25000" dirty="0" smtClean="0"/>
              <a:t>2</a:t>
            </a:r>
            <a:r>
              <a:rPr lang="pt-BR" sz="2000" dirty="0" smtClean="0"/>
              <a:t>O, CO</a:t>
            </a:r>
            <a:r>
              <a:rPr lang="pt-BR" sz="2000" baseline="-25000" dirty="0" smtClean="0"/>
              <a:t>2</a:t>
            </a:r>
            <a:r>
              <a:rPr lang="pt-BR" sz="2000" dirty="0" smtClean="0"/>
              <a:t>, SO</a:t>
            </a:r>
            <a:r>
              <a:rPr lang="pt-BR" sz="2000" baseline="-25000" dirty="0" smtClean="0"/>
              <a:t>2</a:t>
            </a:r>
            <a:r>
              <a:rPr lang="pt-BR" sz="2000" dirty="0" smtClean="0"/>
              <a:t> e </a:t>
            </a:r>
            <a:r>
              <a:rPr lang="pt-BR" sz="2000" dirty="0"/>
              <a:t>muitos </a:t>
            </a:r>
            <a:r>
              <a:rPr lang="pt-BR" sz="2000" dirty="0" smtClean="0"/>
              <a:t>outros);</a:t>
            </a:r>
          </a:p>
          <a:p>
            <a:pPr marL="342900" indent="-34290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sz="2000" b="1" dirty="0" smtClean="0"/>
              <a:t>Magmas quando solidificados formam as rochas ígneas</a:t>
            </a:r>
            <a:r>
              <a:rPr lang="pt-BR" sz="2000" dirty="0" smtClean="0"/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42" y="19971"/>
            <a:ext cx="2096815" cy="13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" y="1022348"/>
            <a:ext cx="3032093" cy="16777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322" y="960874"/>
            <a:ext cx="2526439" cy="167771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5" y="-285"/>
            <a:ext cx="1903321" cy="1189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22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36178" y="1052736"/>
            <a:ext cx="21602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+mj-lt"/>
              </a:rPr>
              <a:t>Silício (Si)</a:t>
            </a:r>
          </a:p>
          <a:p>
            <a:r>
              <a:rPr lang="pt-BR" dirty="0">
                <a:latin typeface="+mj-lt"/>
              </a:rPr>
              <a:t>Oxigênio (O)</a:t>
            </a:r>
          </a:p>
          <a:p>
            <a:r>
              <a:rPr lang="pt-BR" dirty="0">
                <a:latin typeface="+mj-lt"/>
              </a:rPr>
              <a:t>Alumínio (Al)</a:t>
            </a:r>
          </a:p>
          <a:p>
            <a:r>
              <a:rPr lang="pt-BR" dirty="0">
                <a:latin typeface="+mj-lt"/>
              </a:rPr>
              <a:t>Ferro (Fe) </a:t>
            </a:r>
          </a:p>
          <a:p>
            <a:r>
              <a:rPr lang="pt-BR" dirty="0">
                <a:latin typeface="+mj-lt"/>
              </a:rPr>
              <a:t>Magnésio (Mg)</a:t>
            </a:r>
          </a:p>
          <a:p>
            <a:r>
              <a:rPr lang="pt-BR" dirty="0">
                <a:latin typeface="+mj-lt"/>
              </a:rPr>
              <a:t>Cálcio (Ca)</a:t>
            </a:r>
          </a:p>
          <a:p>
            <a:r>
              <a:rPr lang="pt-BR" dirty="0">
                <a:latin typeface="+mj-lt"/>
              </a:rPr>
              <a:t>Potássio (K)</a:t>
            </a:r>
          </a:p>
          <a:p>
            <a:r>
              <a:rPr lang="pt-BR" dirty="0">
                <a:latin typeface="+mj-lt"/>
              </a:rPr>
              <a:t>Sódio (Na)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03527" y="2160731"/>
            <a:ext cx="3728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prstClr val="black"/>
                </a:solidFill>
                <a:latin typeface="Calibri"/>
              </a:rPr>
              <a:t>Apresentam-se sob a forma de óxidos (SiO</a:t>
            </a:r>
            <a:r>
              <a:rPr lang="pt-BR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 Al</a:t>
            </a:r>
            <a:r>
              <a:rPr lang="pt-BR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O</a:t>
            </a:r>
            <a:r>
              <a:rPr lang="pt-BR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 …)</a:t>
            </a:r>
          </a:p>
        </p:txBody>
      </p:sp>
      <p:sp>
        <p:nvSpPr>
          <p:cNvPr id="9" name="Retângulo 8"/>
          <p:cNvSpPr/>
          <p:nvPr/>
        </p:nvSpPr>
        <p:spPr>
          <a:xfrm>
            <a:off x="236178" y="4315849"/>
            <a:ext cx="2050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prstClr val="black"/>
                </a:solidFill>
                <a:latin typeface="Calibri"/>
              </a:rPr>
              <a:t>Sílica (SiO</a:t>
            </a:r>
            <a:r>
              <a:rPr lang="pt-BR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Temperatura</a:t>
            </a:r>
          </a:p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Pressão</a:t>
            </a:r>
            <a:endParaRPr lang="pt-BR" dirty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pt-BR" dirty="0">
                <a:solidFill>
                  <a:prstClr val="black"/>
                </a:solidFill>
                <a:latin typeface="Calibri"/>
              </a:rPr>
              <a:t>Água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03527" y="4685181"/>
            <a:ext cx="4847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prstClr val="black"/>
                </a:solidFill>
                <a:latin typeface="Calibri"/>
              </a:rPr>
              <a:t>Influenciam as propriedades físicas do magma (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densidade e viscosidade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1" name="Chave direita 10"/>
          <p:cNvSpPr/>
          <p:nvPr/>
        </p:nvSpPr>
        <p:spPr>
          <a:xfrm>
            <a:off x="2072382" y="1124744"/>
            <a:ext cx="648072" cy="294317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have direita 11"/>
          <p:cNvSpPr/>
          <p:nvPr/>
        </p:nvSpPr>
        <p:spPr>
          <a:xfrm>
            <a:off x="2158094" y="4467561"/>
            <a:ext cx="481145" cy="126623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444032" y="29238"/>
            <a:ext cx="41464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Composição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18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-19784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PARTE 1. Conteúdo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000" y="1484784"/>
            <a:ext cx="9001000" cy="2232248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Definição de rocha</a:t>
            </a:r>
          </a:p>
          <a:p>
            <a:r>
              <a:rPr lang="pt-BR" dirty="0">
                <a:solidFill>
                  <a:schemeClr val="bg1"/>
                </a:solidFill>
              </a:rPr>
              <a:t>Classificação:</a:t>
            </a:r>
          </a:p>
          <a:p>
            <a:pPr lvl="1"/>
            <a:r>
              <a:rPr lang="pt-BR" dirty="0">
                <a:solidFill>
                  <a:schemeClr val="bg1"/>
                </a:solidFill>
              </a:rPr>
              <a:t> rs. ígneas, sedimentares e </a:t>
            </a:r>
            <a:r>
              <a:rPr lang="pt-BR" dirty="0" smtClean="0">
                <a:solidFill>
                  <a:schemeClr val="bg1"/>
                </a:solidFill>
              </a:rPr>
              <a:t>metamórficas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</a:rPr>
              <a:t>Ciclo das rochas</a:t>
            </a: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09" t="2527" r="563" b="12718"/>
          <a:stretch/>
        </p:blipFill>
        <p:spPr>
          <a:xfrm>
            <a:off x="347057" y="980728"/>
            <a:ext cx="8340405" cy="532859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444032" y="29238"/>
            <a:ext cx="41464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Composição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7057" y="979786"/>
            <a:ext cx="9813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i="1" u="sng" dirty="0" smtClean="0">
                <a:solidFill>
                  <a:srgbClr val="FF0000"/>
                </a:solidFill>
              </a:rPr>
              <a:t>Ácidos:</a:t>
            </a:r>
            <a:endParaRPr lang="pt-BR" sz="2000" b="1" i="1" u="sng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19167" y="2492896"/>
            <a:ext cx="18325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i="1" u="sng" dirty="0" smtClean="0">
                <a:solidFill>
                  <a:srgbClr val="FF0000"/>
                </a:solidFill>
              </a:rPr>
              <a:t>Intermediários:</a:t>
            </a:r>
            <a:endParaRPr lang="pt-BR" sz="2000" b="1" i="1" u="sng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2523" y="3717032"/>
            <a:ext cx="1128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b="1" i="1" u="sng" dirty="0" smtClean="0">
                <a:solidFill>
                  <a:srgbClr val="FF0000"/>
                </a:solidFill>
              </a:rPr>
              <a:t>Básicos:</a:t>
            </a:r>
            <a:endParaRPr lang="pt-BR" sz="2000" b="1" i="1" u="sng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2523" y="5301208"/>
            <a:ext cx="17128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b="1" i="1" u="sng" dirty="0" smtClean="0">
                <a:solidFill>
                  <a:srgbClr val="FF0000"/>
                </a:solidFill>
              </a:rPr>
              <a:t>Ultrabásicos:</a:t>
            </a:r>
            <a:endParaRPr lang="pt-BR" sz="20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435" y="673447"/>
            <a:ext cx="8820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tipo </a:t>
            </a:r>
            <a:r>
              <a:rPr lang="pt-BR" dirty="0">
                <a:latin typeface="+mj-lt"/>
              </a:rPr>
              <a:t>de magma </a:t>
            </a:r>
            <a:r>
              <a:rPr lang="pt-BR" dirty="0" err="1">
                <a:latin typeface="+mj-lt"/>
              </a:rPr>
              <a:t>realtivamente</a:t>
            </a:r>
            <a:r>
              <a:rPr lang="pt-BR" dirty="0">
                <a:latin typeface="+mj-lt"/>
              </a:rPr>
              <a:t> raro e </a:t>
            </a:r>
            <a:r>
              <a:rPr lang="pt-BR" dirty="0" err="1">
                <a:latin typeface="+mj-lt"/>
              </a:rPr>
              <a:t>composicionalmente</a:t>
            </a:r>
            <a:r>
              <a:rPr lang="pt-BR" dirty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>singular;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constituídos </a:t>
            </a:r>
            <a:r>
              <a:rPr lang="pt-BR" dirty="0">
                <a:latin typeface="+mj-lt"/>
              </a:rPr>
              <a:t>por 50% ou mais de minerais </a:t>
            </a:r>
            <a:r>
              <a:rPr lang="pt-BR" dirty="0" err="1">
                <a:latin typeface="+mj-lt"/>
              </a:rPr>
              <a:t>carbonatados</a:t>
            </a:r>
            <a:r>
              <a:rPr lang="pt-BR" dirty="0">
                <a:latin typeface="+mj-lt"/>
              </a:rPr>
              <a:t>.</a:t>
            </a:r>
            <a:endParaRPr lang="pt-BR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gerados </a:t>
            </a:r>
            <a:r>
              <a:rPr lang="pt-BR" dirty="0">
                <a:latin typeface="+mj-lt"/>
              </a:rPr>
              <a:t>no manto </a:t>
            </a:r>
            <a:r>
              <a:rPr lang="pt-BR" dirty="0" err="1">
                <a:latin typeface="+mj-lt"/>
              </a:rPr>
              <a:t>litosférico</a:t>
            </a:r>
            <a:endParaRPr lang="pt-BR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  <a:sym typeface="Symbol" panose="05050102010706020507" pitchFamily="18" charset="2"/>
              </a:rPr>
              <a:t></a:t>
            </a:r>
            <a:r>
              <a:rPr lang="pt-BR" dirty="0" smtClean="0">
                <a:latin typeface="+mj-lt"/>
              </a:rPr>
              <a:t> </a:t>
            </a:r>
            <a:r>
              <a:rPr lang="pt-BR" dirty="0">
                <a:latin typeface="+mj-lt"/>
              </a:rPr>
              <a:t>Ascensão e </a:t>
            </a:r>
            <a:r>
              <a:rPr lang="pt-BR" i="1" dirty="0" err="1">
                <a:latin typeface="+mj-lt"/>
              </a:rPr>
              <a:t>emplacement</a:t>
            </a:r>
            <a:r>
              <a:rPr lang="pt-BR" dirty="0">
                <a:latin typeface="+mj-lt"/>
              </a:rPr>
              <a:t> como </a:t>
            </a:r>
            <a:r>
              <a:rPr lang="pt-BR" dirty="0" err="1">
                <a:latin typeface="+mj-lt"/>
              </a:rPr>
              <a:t>carbonatitos</a:t>
            </a:r>
            <a:r>
              <a:rPr lang="pt-BR" dirty="0">
                <a:latin typeface="+mj-lt"/>
              </a:rPr>
              <a:t> primários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>
                <a:latin typeface="+mj-lt"/>
              </a:rPr>
              <a:t>(</a:t>
            </a:r>
            <a:r>
              <a:rPr lang="pt-BR" b="1" dirty="0">
                <a:latin typeface="+mj-lt"/>
              </a:rPr>
              <a:t>vulcânicos</a:t>
            </a:r>
            <a:r>
              <a:rPr lang="pt-BR" dirty="0">
                <a:latin typeface="+mj-lt"/>
              </a:rPr>
              <a:t> ou </a:t>
            </a:r>
            <a:r>
              <a:rPr lang="pt-BR" b="1" dirty="0">
                <a:latin typeface="+mj-lt"/>
              </a:rPr>
              <a:t>plutônicos</a:t>
            </a:r>
            <a:r>
              <a:rPr lang="pt-BR" dirty="0" smtClean="0">
                <a:latin typeface="+mj-lt"/>
              </a:rPr>
              <a:t>)</a:t>
            </a:r>
            <a:endParaRPr lang="pt-BR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61292" t="11305" r="3477" b="52480"/>
          <a:stretch/>
        </p:blipFill>
        <p:spPr>
          <a:xfrm>
            <a:off x="180291" y="5589240"/>
            <a:ext cx="1728192" cy="115212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60187" t="65640" r="3114" b="95"/>
          <a:stretch/>
        </p:blipFill>
        <p:spPr>
          <a:xfrm>
            <a:off x="3331606" y="5674868"/>
            <a:ext cx="1800200" cy="109009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984313" y="5231340"/>
            <a:ext cx="249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Cálcio-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carbonatito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9283" y="5150869"/>
            <a:ext cx="2590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Olivina-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carbonatito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5589240"/>
            <a:ext cx="2148879" cy="126135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0" y="47039"/>
            <a:ext cx="3310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+mj-lt"/>
              </a:rPr>
              <a:t>Magmas </a:t>
            </a:r>
            <a:r>
              <a:rPr lang="pt-BR" b="1" dirty="0" err="1">
                <a:latin typeface="+mj-lt"/>
              </a:rPr>
              <a:t>carbonatíticos</a:t>
            </a:r>
            <a:r>
              <a:rPr lang="pt-BR" dirty="0">
                <a:latin typeface="+mj-lt"/>
              </a:rPr>
              <a:t>: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6212235" y="5110836"/>
            <a:ext cx="2931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magnésio-</a:t>
            </a:r>
            <a:r>
              <a:rPr lang="pt-BR" dirty="0" err="1" smtClean="0">
                <a:solidFill>
                  <a:prstClr val="black"/>
                </a:solidFill>
                <a:latin typeface="Calibri"/>
              </a:rPr>
              <a:t>carbonatito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9428" y="2980162"/>
            <a:ext cx="8657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pt-BR" sz="2000" b="1" dirty="0" err="1">
                <a:solidFill>
                  <a:srgbClr val="444444"/>
                </a:solidFill>
                <a:latin typeface="+mj-lt"/>
              </a:rPr>
              <a:t>Calciocarbonatitos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 – com mais de 80% de </a:t>
            </a:r>
            <a:r>
              <a:rPr lang="pt-BR" sz="2000" dirty="0" err="1">
                <a:solidFill>
                  <a:srgbClr val="444444"/>
                </a:solidFill>
                <a:latin typeface="+mj-lt"/>
              </a:rPr>
              <a:t>CaO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 (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calcita). </a:t>
            </a:r>
            <a:r>
              <a:rPr lang="pt-BR" sz="2000" dirty="0" err="1" smtClean="0">
                <a:solidFill>
                  <a:srgbClr val="444444"/>
                </a:solidFill>
                <a:latin typeface="+mj-lt"/>
              </a:rPr>
              <a:t>Ex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: </a:t>
            </a:r>
            <a:r>
              <a:rPr lang="pt-BR" sz="2000" dirty="0" err="1" smtClean="0">
                <a:solidFill>
                  <a:srgbClr val="444444"/>
                </a:solidFill>
                <a:latin typeface="+mj-lt"/>
              </a:rPr>
              <a:t>sovito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.</a:t>
            </a:r>
            <a:endParaRPr lang="pt-BR" sz="2000" dirty="0">
              <a:solidFill>
                <a:srgbClr val="444444"/>
              </a:solidFill>
              <a:latin typeface="+mj-lt"/>
            </a:endParaRPr>
          </a:p>
          <a:p>
            <a:pPr algn="just">
              <a:buFont typeface="+mj-lt"/>
              <a:buAutoNum type="arabicPeriod"/>
            </a:pPr>
            <a:r>
              <a:rPr lang="pt-BR" sz="2000" b="1" dirty="0" err="1">
                <a:solidFill>
                  <a:srgbClr val="444444"/>
                </a:solidFill>
                <a:latin typeface="+mj-lt"/>
              </a:rPr>
              <a:t>Magnesiocarbonatitos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 – com </a:t>
            </a:r>
            <a:r>
              <a:rPr lang="pt-BR" sz="2000" dirty="0" err="1">
                <a:solidFill>
                  <a:srgbClr val="444444"/>
                </a:solidFill>
                <a:latin typeface="+mj-lt"/>
              </a:rPr>
              <a:t>MgO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 (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dolomita). </a:t>
            </a:r>
            <a:r>
              <a:rPr lang="pt-BR" sz="2000" dirty="0" err="1" smtClean="0">
                <a:solidFill>
                  <a:srgbClr val="444444"/>
                </a:solidFill>
                <a:latin typeface="+mj-lt"/>
              </a:rPr>
              <a:t>Ex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: </a:t>
            </a:r>
            <a:r>
              <a:rPr lang="pt-BR" sz="2000" dirty="0" err="1" smtClean="0">
                <a:solidFill>
                  <a:srgbClr val="444444"/>
                </a:solidFill>
                <a:latin typeface="+mj-lt"/>
              </a:rPr>
              <a:t>Beforsitos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.</a:t>
            </a:r>
          </a:p>
          <a:p>
            <a:pPr algn="just">
              <a:buFont typeface="+mj-lt"/>
              <a:buAutoNum type="arabicPeriod"/>
            </a:pPr>
            <a:r>
              <a:rPr lang="pt-BR" sz="2000" b="1" dirty="0" err="1" smtClean="0">
                <a:solidFill>
                  <a:srgbClr val="444444"/>
                </a:solidFill>
                <a:latin typeface="+mj-lt"/>
              </a:rPr>
              <a:t>Ferrocarbonatitos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 - têm 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na sua composição fases minerais ferríferos.</a:t>
            </a:r>
          </a:p>
          <a:p>
            <a:pPr algn="just">
              <a:buFont typeface="+mj-lt"/>
              <a:buAutoNum type="arabicPeriod"/>
            </a:pPr>
            <a:r>
              <a:rPr lang="pt-BR" sz="2000" b="1" dirty="0" err="1">
                <a:solidFill>
                  <a:srgbClr val="444444"/>
                </a:solidFill>
                <a:latin typeface="+mj-lt"/>
              </a:rPr>
              <a:t>Natrocarbonatitos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 (</a:t>
            </a:r>
            <a:r>
              <a:rPr lang="pt-BR" sz="2000" dirty="0" err="1">
                <a:solidFill>
                  <a:srgbClr val="444444"/>
                </a:solidFill>
                <a:latin typeface="+mj-lt"/>
              </a:rPr>
              <a:t>carbonatitos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 alcalinos) – constituídos essencialmente por carbonato rico em 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Na </a:t>
            </a:r>
            <a:r>
              <a:rPr lang="pt-BR" sz="2000" dirty="0">
                <a:solidFill>
                  <a:srgbClr val="444444"/>
                </a:solidFill>
                <a:latin typeface="+mj-lt"/>
              </a:rPr>
              <a:t>e </a:t>
            </a:r>
            <a:r>
              <a:rPr lang="pt-BR" sz="2000" dirty="0" smtClean="0">
                <a:solidFill>
                  <a:srgbClr val="444444"/>
                </a:solidFill>
                <a:latin typeface="+mj-lt"/>
              </a:rPr>
              <a:t>K,</a:t>
            </a:r>
            <a:endParaRPr lang="pt-BR" sz="2000" b="0" i="0" dirty="0">
              <a:solidFill>
                <a:srgbClr val="44444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69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2542" y="0"/>
            <a:ext cx="2658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Magma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Fosfático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t="61113" r="61732" b="4935"/>
          <a:stretch/>
        </p:blipFill>
        <p:spPr>
          <a:xfrm>
            <a:off x="5580112" y="482197"/>
            <a:ext cx="3253806" cy="1872208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-10396" y="2976984"/>
            <a:ext cx="473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Foscorito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óxidos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Fe, quartzo, </a:t>
            </a:r>
            <a:r>
              <a:rPr kumimoji="0" lang="pt-B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ilmenita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anatásio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crandalita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monazita, apatita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948264" y="2327365"/>
            <a:ext cx="1383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Nelsonito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21055" y="389574"/>
            <a:ext cx="5529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mins. calcita</a:t>
            </a:r>
            <a:r>
              <a:rPr lang="it-IT" dirty="0">
                <a:latin typeface="+mj-lt"/>
              </a:rPr>
              <a:t>, olivina, magnetita e apatita.</a:t>
            </a:r>
            <a:endParaRPr lang="pt-BR" dirty="0"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8" y="958989"/>
            <a:ext cx="3073304" cy="206487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318302" y="-26991"/>
            <a:ext cx="3544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>
                <a:latin typeface="+mj-lt"/>
              </a:rPr>
              <a:t>Ex</a:t>
            </a:r>
            <a:r>
              <a:rPr lang="pt-BR" dirty="0" smtClean="0">
                <a:latin typeface="+mj-lt"/>
              </a:rPr>
              <a:t>: jazida </a:t>
            </a:r>
            <a:r>
              <a:rPr lang="pt-BR" dirty="0">
                <a:latin typeface="+mj-lt"/>
              </a:rPr>
              <a:t>de </a:t>
            </a:r>
            <a:r>
              <a:rPr lang="pt-BR" dirty="0" err="1" smtClean="0">
                <a:latin typeface="+mj-lt"/>
              </a:rPr>
              <a:t>Nb</a:t>
            </a:r>
            <a:r>
              <a:rPr lang="pt-BR" dirty="0" smtClean="0">
                <a:latin typeface="+mj-lt"/>
              </a:rPr>
              <a:t> </a:t>
            </a:r>
            <a:r>
              <a:rPr lang="pt-BR" dirty="0">
                <a:latin typeface="+mj-lt"/>
              </a:rPr>
              <a:t>de </a:t>
            </a:r>
            <a:r>
              <a:rPr lang="pt-BR" dirty="0" smtClean="0">
                <a:latin typeface="+mj-lt"/>
              </a:rPr>
              <a:t>Catalão</a:t>
            </a:r>
            <a:endParaRPr lang="pt-BR" dirty="0">
              <a:latin typeface="+mj-lt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-29128" y="3855167"/>
            <a:ext cx="91731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+mj-lt"/>
              </a:rPr>
              <a:t>O líquido </a:t>
            </a:r>
            <a:r>
              <a:rPr lang="pt-BR" dirty="0" err="1" smtClean="0">
                <a:latin typeface="+mj-lt"/>
              </a:rPr>
              <a:t>carbonatítico</a:t>
            </a:r>
            <a:r>
              <a:rPr lang="pt-BR" dirty="0" smtClean="0">
                <a:latin typeface="+mj-lt"/>
              </a:rPr>
              <a:t> pode se </a:t>
            </a:r>
            <a:r>
              <a:rPr lang="pt-BR" dirty="0">
                <a:latin typeface="+mj-lt"/>
              </a:rPr>
              <a:t>diferenciar, tendo como resultado:</a:t>
            </a:r>
          </a:p>
          <a:p>
            <a:pPr algn="just"/>
            <a:r>
              <a:rPr lang="pt-BR" dirty="0" smtClean="0">
                <a:latin typeface="+mj-lt"/>
              </a:rPr>
              <a:t>(1) </a:t>
            </a:r>
            <a:r>
              <a:rPr lang="pt-BR" dirty="0">
                <a:latin typeface="+mj-lt"/>
              </a:rPr>
              <a:t>líquido </a:t>
            </a:r>
            <a:r>
              <a:rPr lang="pt-BR" dirty="0" err="1">
                <a:latin typeface="+mj-lt"/>
              </a:rPr>
              <a:t>carbonatítico</a:t>
            </a:r>
            <a:r>
              <a:rPr lang="pt-BR" dirty="0">
                <a:latin typeface="+mj-lt"/>
              </a:rPr>
              <a:t> mais puro, e </a:t>
            </a:r>
            <a:r>
              <a:rPr lang="pt-BR" dirty="0" smtClean="0">
                <a:latin typeface="+mj-lt"/>
              </a:rPr>
              <a:t>(2) </a:t>
            </a:r>
            <a:r>
              <a:rPr lang="pt-BR" dirty="0">
                <a:latin typeface="+mj-lt"/>
              </a:rPr>
              <a:t>um líquido </a:t>
            </a:r>
            <a:r>
              <a:rPr lang="pt-BR" dirty="0" err="1">
                <a:latin typeface="+mj-lt"/>
              </a:rPr>
              <a:t>foscorítico</a:t>
            </a:r>
            <a:r>
              <a:rPr lang="pt-BR" dirty="0">
                <a:latin typeface="+mj-lt"/>
              </a:rPr>
              <a:t>, onde são encontradas </a:t>
            </a:r>
            <a:r>
              <a:rPr lang="pt-BR" dirty="0" smtClean="0">
                <a:latin typeface="+mj-lt"/>
              </a:rPr>
              <a:t>as principais </a:t>
            </a:r>
            <a:r>
              <a:rPr lang="pt-BR" dirty="0">
                <a:latin typeface="+mj-lt"/>
              </a:rPr>
              <a:t>mineralizações de </a:t>
            </a:r>
            <a:r>
              <a:rPr lang="pt-BR" dirty="0" err="1" smtClean="0">
                <a:latin typeface="+mj-lt"/>
              </a:rPr>
              <a:t>pirocloro</a:t>
            </a:r>
            <a:r>
              <a:rPr lang="pt-BR" dirty="0" smtClean="0">
                <a:latin typeface="+mj-lt"/>
              </a:rPr>
              <a:t> </a:t>
            </a:r>
            <a:r>
              <a:rPr lang="pt-BR" dirty="0">
                <a:latin typeface="+mj-lt"/>
              </a:rPr>
              <a:t>e apatita. </a:t>
            </a:r>
            <a:endParaRPr lang="pt-BR" dirty="0" smtClean="0">
              <a:latin typeface="+mj-lt"/>
            </a:endParaRPr>
          </a:p>
          <a:p>
            <a:pPr algn="just"/>
            <a:r>
              <a:rPr lang="pt-BR" dirty="0" smtClean="0">
                <a:latin typeface="+mj-lt"/>
              </a:rPr>
              <a:t>A </a:t>
            </a:r>
            <a:r>
              <a:rPr lang="pt-BR" dirty="0">
                <a:latin typeface="+mj-lt"/>
              </a:rPr>
              <a:t>evolução do </a:t>
            </a:r>
            <a:r>
              <a:rPr lang="pt-BR" dirty="0" smtClean="0">
                <a:latin typeface="+mj-lt"/>
              </a:rPr>
              <a:t>líquido </a:t>
            </a:r>
            <a:r>
              <a:rPr lang="pt-BR" dirty="0" err="1" smtClean="0">
                <a:latin typeface="+mj-lt"/>
              </a:rPr>
              <a:t>foscorítico</a:t>
            </a:r>
            <a:r>
              <a:rPr lang="pt-BR" dirty="0">
                <a:latin typeface="+mj-lt"/>
              </a:rPr>
              <a:t>, através da cristalização prioritária de olivina, pode gerar um líquido rico </a:t>
            </a:r>
            <a:r>
              <a:rPr lang="pt-BR" dirty="0" smtClean="0">
                <a:latin typeface="+mj-lt"/>
              </a:rPr>
              <a:t>em magnetita </a:t>
            </a:r>
            <a:r>
              <a:rPr lang="pt-BR" dirty="0">
                <a:latin typeface="+mj-lt"/>
              </a:rPr>
              <a:t>e/ou apatita, denominado </a:t>
            </a:r>
            <a:r>
              <a:rPr lang="pt-BR" b="1" dirty="0" err="1">
                <a:latin typeface="+mj-lt"/>
              </a:rPr>
              <a:t>nelsonito</a:t>
            </a:r>
            <a:r>
              <a:rPr lang="pt-BR" dirty="0">
                <a:latin typeface="+mj-lt"/>
              </a:rPr>
              <a:t>, a principal rocha portadora de </a:t>
            </a:r>
            <a:r>
              <a:rPr lang="pt-BR" b="1" dirty="0" err="1" smtClean="0">
                <a:latin typeface="+mj-lt"/>
              </a:rPr>
              <a:t>pirocloro</a:t>
            </a:r>
            <a:r>
              <a:rPr lang="pt-BR" b="1" dirty="0">
                <a:latin typeface="+mj-lt"/>
              </a:rPr>
              <a:t> (Nb</a:t>
            </a:r>
            <a:r>
              <a:rPr lang="pt-BR" b="1" baseline="-25000" dirty="0">
                <a:latin typeface="+mj-lt"/>
              </a:rPr>
              <a:t>2</a:t>
            </a:r>
            <a:r>
              <a:rPr lang="pt-BR" b="1" dirty="0">
                <a:latin typeface="+mj-lt"/>
              </a:rPr>
              <a:t>O</a:t>
            </a:r>
            <a:r>
              <a:rPr lang="pt-BR" b="1" baseline="-25000" dirty="0">
                <a:latin typeface="+mj-lt"/>
              </a:rPr>
              <a:t>5</a:t>
            </a:r>
            <a:r>
              <a:rPr lang="pt-BR" b="1" dirty="0">
                <a:latin typeface="+mj-lt"/>
              </a:rPr>
              <a:t>)</a:t>
            </a:r>
            <a:r>
              <a:rPr lang="pt-BR" dirty="0" smtClean="0">
                <a:latin typeface="+mj-lt"/>
              </a:rPr>
              <a:t>. </a:t>
            </a:r>
            <a:endParaRPr lang="pt-BR" dirty="0">
              <a:latin typeface="+mj-lt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148064" y="6414948"/>
            <a:ext cx="4395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i="1" dirty="0" smtClean="0">
                <a:latin typeface="+mj-lt"/>
              </a:rPr>
              <a:t>TF Vinicius Rocha, 2015 – UNESP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004332" y="2792318"/>
            <a:ext cx="4207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err="1" smtClean="0">
                <a:latin typeface="+mj-lt"/>
              </a:rPr>
              <a:t>Nelsonito</a:t>
            </a:r>
            <a:r>
              <a:rPr lang="pt-BR" sz="1600" dirty="0" smtClean="0">
                <a:latin typeface="+mj-lt"/>
              </a:rPr>
              <a:t>: rocha </a:t>
            </a:r>
            <a:r>
              <a:rPr lang="pt-BR" sz="1600" dirty="0">
                <a:latin typeface="+mj-lt"/>
              </a:rPr>
              <a:t>hospedeira do minério de </a:t>
            </a:r>
            <a:r>
              <a:rPr lang="pt-BR" sz="1600" dirty="0" err="1">
                <a:latin typeface="+mj-lt"/>
              </a:rPr>
              <a:t>Nb</a:t>
            </a:r>
            <a:r>
              <a:rPr lang="pt-BR" sz="1600" dirty="0">
                <a:latin typeface="+mj-lt"/>
              </a:rPr>
              <a:t>. </a:t>
            </a:r>
            <a:r>
              <a:rPr lang="pt-BR" sz="1600" dirty="0" smtClean="0">
                <a:latin typeface="+mj-lt"/>
              </a:rPr>
              <a:t>Composto </a:t>
            </a:r>
            <a:r>
              <a:rPr lang="pt-BR" sz="1600" dirty="0">
                <a:latin typeface="+mj-lt"/>
              </a:rPr>
              <a:t>por tetra-</a:t>
            </a:r>
            <a:r>
              <a:rPr lang="pt-BR" sz="1600" dirty="0" err="1">
                <a:latin typeface="+mj-lt"/>
              </a:rPr>
              <a:t>ferriflogopita</a:t>
            </a:r>
            <a:r>
              <a:rPr lang="pt-BR" sz="1600" dirty="0">
                <a:latin typeface="+mj-lt"/>
              </a:rPr>
              <a:t>, carbonato, apatita, magnetita e </a:t>
            </a:r>
            <a:r>
              <a:rPr lang="pt-BR" sz="1600" dirty="0" err="1">
                <a:latin typeface="+mj-lt"/>
              </a:rPr>
              <a:t>pirocloro</a:t>
            </a:r>
            <a:r>
              <a:rPr lang="pt-BR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348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07704" y="22072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Propriedades físicas dos magmas</a:t>
            </a:r>
            <a:endParaRPr lang="pt-BR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29696" y="2468063"/>
            <a:ext cx="5366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+mj-lt"/>
              </a:rPr>
              <a:t>T: Estimativas </a:t>
            </a:r>
            <a:r>
              <a:rPr lang="pt-BR" dirty="0">
                <a:latin typeface="+mj-lt"/>
              </a:rPr>
              <a:t>de temperaturas </a:t>
            </a:r>
            <a:r>
              <a:rPr lang="pt-BR" dirty="0" smtClean="0">
                <a:latin typeface="+mj-lt"/>
              </a:rPr>
              <a:t>de erupção </a:t>
            </a:r>
            <a:r>
              <a:rPr lang="pt-BR" dirty="0">
                <a:latin typeface="+mj-lt"/>
              </a:rPr>
              <a:t>típicas dos principais tipos de magmas (</a:t>
            </a:r>
            <a:r>
              <a:rPr lang="pt-BR" dirty="0" err="1">
                <a:latin typeface="+mj-lt"/>
              </a:rPr>
              <a:t>Cas</a:t>
            </a:r>
            <a:r>
              <a:rPr lang="pt-BR" dirty="0">
                <a:latin typeface="+mj-lt"/>
              </a:rPr>
              <a:t> &amp; Wright, 1988)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304" y="685141"/>
            <a:ext cx="873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Os </a:t>
            </a:r>
            <a:r>
              <a:rPr lang="pt-BR" dirty="0">
                <a:latin typeface="+mj-lt"/>
              </a:rPr>
              <a:t>principais fatores que afetam o comportamento reológico dos </a:t>
            </a:r>
            <a:r>
              <a:rPr lang="pt-BR" dirty="0" smtClean="0">
                <a:latin typeface="+mj-lt"/>
              </a:rPr>
              <a:t>magmas incluem </a:t>
            </a:r>
            <a:r>
              <a:rPr lang="pt-BR" dirty="0">
                <a:latin typeface="+mj-lt"/>
              </a:rPr>
              <a:t>a </a:t>
            </a:r>
            <a:r>
              <a:rPr lang="pt-BR" b="1" dirty="0" smtClean="0">
                <a:latin typeface="+mj-lt"/>
              </a:rPr>
              <a:t>T</a:t>
            </a:r>
            <a:r>
              <a:rPr lang="pt-BR" dirty="0" smtClean="0">
                <a:latin typeface="+mj-lt"/>
              </a:rPr>
              <a:t>, </a:t>
            </a:r>
            <a:r>
              <a:rPr lang="pt-BR" dirty="0">
                <a:latin typeface="+mj-lt"/>
              </a:rPr>
              <a:t>a </a:t>
            </a:r>
            <a:r>
              <a:rPr lang="pt-BR" b="1" dirty="0" smtClean="0">
                <a:latin typeface="+mj-lt"/>
              </a:rPr>
              <a:t>densidade</a:t>
            </a:r>
            <a:r>
              <a:rPr lang="pt-BR" dirty="0" smtClean="0">
                <a:latin typeface="+mj-lt"/>
              </a:rPr>
              <a:t> </a:t>
            </a:r>
            <a:r>
              <a:rPr lang="pt-BR" dirty="0">
                <a:latin typeface="+mj-lt"/>
              </a:rPr>
              <a:t>e </a:t>
            </a:r>
            <a:r>
              <a:rPr lang="pt-BR" b="1" dirty="0" smtClean="0">
                <a:latin typeface="+mj-lt"/>
              </a:rPr>
              <a:t>viscosidade</a:t>
            </a:r>
            <a:r>
              <a:rPr lang="pt-BR" dirty="0">
                <a:latin typeface="+mj-lt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6897" y="1672726"/>
            <a:ext cx="3456384" cy="15906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2871" y="4244897"/>
            <a:ext cx="3924436" cy="139254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2089" y="4365104"/>
            <a:ext cx="4969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Densidade: 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</a:t>
            </a:r>
            <a:r>
              <a:rPr lang="pt-BR" dirty="0" smtClean="0">
                <a:latin typeface="+mj-lt"/>
              </a:rPr>
              <a:t> densidade </a:t>
            </a:r>
            <a:r>
              <a:rPr lang="pt-BR" dirty="0">
                <a:latin typeface="+mj-lt"/>
              </a:rPr>
              <a:t>com </a:t>
            </a:r>
            <a:r>
              <a:rPr lang="pt-BR" dirty="0" smtClean="0">
                <a:latin typeface="+mj-lt"/>
              </a:rPr>
              <a:t> 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</a:t>
            </a:r>
            <a:r>
              <a:rPr lang="pt-BR" dirty="0" smtClean="0">
                <a:latin typeface="+mj-lt"/>
              </a:rPr>
              <a:t> T;</a:t>
            </a:r>
          </a:p>
          <a:p>
            <a:r>
              <a:rPr lang="pt-BR" dirty="0" smtClean="0">
                <a:latin typeface="+mj-lt"/>
              </a:rPr>
              <a:t>densidade também depende </a:t>
            </a:r>
            <a:r>
              <a:rPr lang="pt-BR" dirty="0">
                <a:latin typeface="+mj-lt"/>
              </a:rPr>
              <a:t>da </a:t>
            </a:r>
            <a:r>
              <a:rPr lang="pt-BR" dirty="0" smtClean="0">
                <a:latin typeface="+mj-lt"/>
              </a:rPr>
              <a:t>P: aumentando </a:t>
            </a:r>
            <a:r>
              <a:rPr lang="pt-BR" dirty="0">
                <a:latin typeface="+mj-lt"/>
              </a:rPr>
              <a:t>em proporção junto com a pressão confinante.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474769" y="5672694"/>
            <a:ext cx="3608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latin typeface="+mj-lt"/>
              </a:rPr>
              <a:t>quatro </a:t>
            </a:r>
            <a:r>
              <a:rPr lang="pt-BR" sz="1800" dirty="0">
                <a:latin typeface="+mj-lt"/>
              </a:rPr>
              <a:t>medições de densidade a diferentes temperaturas para três tipos de rochas vulcânicas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662435" y="1851598"/>
            <a:ext cx="198263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>
                <a:latin typeface="+mj-lt"/>
              </a:rPr>
              <a:t>Temperatura</a:t>
            </a:r>
            <a:endParaRPr lang="pt-BR" b="1" dirty="0">
              <a:latin typeface="+mj-l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662435" y="3725812"/>
            <a:ext cx="198263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/>
              <a:t>Densidade</a:t>
            </a:r>
            <a:endParaRPr lang="pt-B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46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40"/>
            <a:ext cx="273630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Viscosidade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3528" y="980728"/>
            <a:ext cx="864096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latin typeface="+mj-lt"/>
              </a:rPr>
              <a:t>propriedade </a:t>
            </a:r>
            <a:r>
              <a:rPr lang="pt-BR" dirty="0">
                <a:latin typeface="+mj-lt"/>
              </a:rPr>
              <a:t>que todo fluido real oferece ao </a:t>
            </a:r>
            <a:r>
              <a:rPr lang="pt-BR" dirty="0" smtClean="0">
                <a:latin typeface="+mj-lt"/>
              </a:rPr>
              <a:t>movimento relativo </a:t>
            </a:r>
            <a:r>
              <a:rPr lang="pt-BR" dirty="0">
                <a:latin typeface="+mj-lt"/>
              </a:rPr>
              <a:t>de qualquer de suas partes</a:t>
            </a:r>
            <a:r>
              <a:rPr lang="pt-BR" dirty="0" smtClean="0">
                <a:latin typeface="+mj-lt"/>
              </a:rPr>
              <a:t>;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latin typeface="+mj-lt"/>
              </a:rPr>
              <a:t>atrito </a:t>
            </a:r>
            <a:r>
              <a:rPr lang="pt-BR" dirty="0">
                <a:latin typeface="+mj-lt"/>
              </a:rPr>
              <a:t>interno de um fluido.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b="1" dirty="0" smtClean="0">
                <a:latin typeface="+mj-lt"/>
              </a:rPr>
              <a:t>propriedade física mais importante dos magmas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latin typeface="+mj-lt"/>
              </a:rPr>
              <a:t>É particularmente importante: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lphaLcParenR"/>
            </a:pPr>
            <a:r>
              <a:rPr lang="pt-BR" dirty="0" smtClean="0">
                <a:latin typeface="+mj-lt"/>
              </a:rPr>
              <a:t>nos processos </a:t>
            </a:r>
            <a:r>
              <a:rPr lang="pt-BR" b="1" dirty="0" smtClean="0">
                <a:latin typeface="+mj-lt"/>
              </a:rPr>
              <a:t>que separam os </a:t>
            </a:r>
            <a:r>
              <a:rPr lang="pt-BR" b="1" dirty="0">
                <a:latin typeface="+mj-lt"/>
              </a:rPr>
              <a:t>magmas </a:t>
            </a:r>
            <a:r>
              <a:rPr lang="pt-BR" dirty="0">
                <a:latin typeface="+mj-lt"/>
              </a:rPr>
              <a:t>desde as fases que permanecem na região fonte</a:t>
            </a:r>
            <a:r>
              <a:rPr lang="pt-BR" dirty="0" smtClean="0">
                <a:latin typeface="+mj-lt"/>
              </a:rPr>
              <a:t>;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lphaLcParenR"/>
            </a:pPr>
            <a:r>
              <a:rPr lang="pt-BR" dirty="0" smtClean="0">
                <a:latin typeface="+mj-lt"/>
              </a:rPr>
              <a:t>na </a:t>
            </a:r>
            <a:r>
              <a:rPr lang="pt-BR" b="1" dirty="0">
                <a:latin typeface="+mj-lt"/>
              </a:rPr>
              <a:t>ascensão</a:t>
            </a:r>
            <a:r>
              <a:rPr lang="pt-BR" dirty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>e posicionamento (</a:t>
            </a:r>
            <a:r>
              <a:rPr lang="pt-BR" i="1" dirty="0" err="1" smtClean="0">
                <a:latin typeface="+mj-lt"/>
              </a:rPr>
              <a:t>emplacement</a:t>
            </a:r>
            <a:r>
              <a:rPr lang="pt-BR" dirty="0" smtClean="0">
                <a:latin typeface="+mj-lt"/>
              </a:rPr>
              <a:t>) dos </a:t>
            </a:r>
            <a:r>
              <a:rPr lang="pt-BR" dirty="0">
                <a:latin typeface="+mj-lt"/>
              </a:rPr>
              <a:t>magmas</a:t>
            </a:r>
            <a:r>
              <a:rPr lang="pt-BR" dirty="0" smtClean="0">
                <a:latin typeface="+mj-lt"/>
              </a:rPr>
              <a:t>;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lphaLcParenR"/>
            </a:pPr>
            <a:r>
              <a:rPr lang="pt-BR" dirty="0" smtClean="0">
                <a:latin typeface="+mj-lt"/>
              </a:rPr>
              <a:t>na </a:t>
            </a:r>
            <a:r>
              <a:rPr lang="pt-BR" b="1" dirty="0">
                <a:latin typeface="+mj-lt"/>
              </a:rPr>
              <a:t>diferenciação</a:t>
            </a:r>
            <a:r>
              <a:rPr lang="pt-BR" dirty="0">
                <a:latin typeface="+mj-lt"/>
              </a:rPr>
              <a:t> magmática</a:t>
            </a:r>
            <a:r>
              <a:rPr lang="pt-BR" dirty="0" smtClean="0">
                <a:latin typeface="+mj-lt"/>
              </a:rPr>
              <a:t>;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lphaLcParenR"/>
            </a:pPr>
            <a:r>
              <a:rPr lang="pt-BR" dirty="0" smtClean="0">
                <a:latin typeface="+mj-lt"/>
              </a:rPr>
              <a:t>na </a:t>
            </a:r>
            <a:r>
              <a:rPr lang="pt-BR" b="1" dirty="0">
                <a:latin typeface="+mj-lt"/>
              </a:rPr>
              <a:t>difusão</a:t>
            </a:r>
            <a:r>
              <a:rPr lang="pt-BR" dirty="0">
                <a:latin typeface="+mj-lt"/>
              </a:rPr>
              <a:t> dos </a:t>
            </a:r>
            <a:r>
              <a:rPr lang="pt-BR" dirty="0" smtClean="0">
                <a:latin typeface="+mj-lt"/>
              </a:rPr>
              <a:t>elementos dentro </a:t>
            </a:r>
            <a:r>
              <a:rPr lang="pt-BR" dirty="0">
                <a:latin typeface="+mj-lt"/>
              </a:rPr>
              <a:t>do magma. </a:t>
            </a:r>
          </a:p>
        </p:txBody>
      </p:sp>
    </p:spTree>
    <p:extLst>
      <p:ext uri="{BB962C8B-B14F-4D97-AF65-F5344CB8AC3E}">
        <p14:creationId xmlns:p14="http://schemas.microsoft.com/office/powerpoint/2010/main" val="29575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40"/>
            <a:ext cx="273630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Viscosidade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72008" y="852613"/>
            <a:ext cx="54646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Pressão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viscosidade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torna-se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 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com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anose="05050102010706020507" pitchFamily="18" charset="2"/>
              </a:rPr>
              <a:t> da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especialmente em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altas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Temperatura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viscosidade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dos magmas aumenta significativamente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quando eles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perdem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T,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devido parcialmente a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cristalização;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 T e P equivalentes: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magmas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Symbol" panose="05050102010706020507" pitchFamily="18" charset="2"/>
              </a:rPr>
              <a:t>s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possuem </a:t>
            </a:r>
            <a:r>
              <a:rPr lang="pt-BR" dirty="0">
                <a:solidFill>
                  <a:prstClr val="black"/>
                </a:solidFill>
                <a:sym typeface="Symbol" panose="05050102010706020507" pitchFamily="18" charset="2"/>
              </a:rPr>
              <a:t>s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viscosidades;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prstClr val="black"/>
                </a:solidFill>
                <a:latin typeface="+mj-lt"/>
              </a:rPr>
              <a:t>Em </a:t>
            </a:r>
            <a:r>
              <a:rPr lang="pt-BR" b="1" dirty="0">
                <a:solidFill>
                  <a:prstClr val="black"/>
                </a:solidFill>
                <a:latin typeface="+mj-lt"/>
              </a:rPr>
              <a:t>T</a:t>
            </a:r>
            <a:r>
              <a:rPr lang="pt-BR" dirty="0">
                <a:solidFill>
                  <a:prstClr val="black"/>
                </a:solidFill>
                <a:latin typeface="+mj-lt"/>
              </a:rPr>
              <a:t> </a:t>
            </a:r>
            <a:r>
              <a:rPr lang="pt-BR" dirty="0" smtClean="0">
                <a:solidFill>
                  <a:prstClr val="black"/>
                </a:solidFill>
                <a:latin typeface="+mj-lt"/>
              </a:rPr>
              <a:t>fixa, </a:t>
            </a:r>
            <a:r>
              <a:rPr lang="pt-BR" dirty="0">
                <a:solidFill>
                  <a:prstClr val="black"/>
                </a:solidFill>
                <a:latin typeface="+mj-lt"/>
              </a:rPr>
              <a:t>a viscosidade do magma </a:t>
            </a:r>
            <a:r>
              <a:rPr lang="pt-BR" dirty="0" smtClean="0">
                <a:solidFill>
                  <a:prstClr val="black"/>
                </a:solidFill>
                <a:latin typeface="+mj-lt"/>
                <a:sym typeface="Symbol" panose="05050102010706020507" pitchFamily="18" charset="2"/>
              </a:rPr>
              <a:t> </a:t>
            </a:r>
            <a:r>
              <a:rPr lang="pt-BR" dirty="0" smtClean="0">
                <a:solidFill>
                  <a:prstClr val="black"/>
                </a:solidFill>
                <a:latin typeface="+mj-lt"/>
              </a:rPr>
              <a:t>com </a:t>
            </a:r>
            <a:r>
              <a:rPr lang="pt-BR" dirty="0" smtClean="0">
                <a:solidFill>
                  <a:prstClr val="black"/>
                </a:solidFill>
                <a:latin typeface="+mj-lt"/>
                <a:sym typeface="Symbol" panose="05050102010706020507" pitchFamily="18" charset="2"/>
              </a:rPr>
              <a:t> </a:t>
            </a:r>
            <a:r>
              <a:rPr lang="pt-BR" dirty="0" smtClean="0">
                <a:solidFill>
                  <a:prstClr val="black"/>
                </a:solidFill>
                <a:latin typeface="+mj-lt"/>
              </a:rPr>
              <a:t>conteúdo </a:t>
            </a:r>
            <a:r>
              <a:rPr lang="pt-BR" dirty="0">
                <a:solidFill>
                  <a:prstClr val="black"/>
                </a:solidFill>
                <a:latin typeface="+mj-lt"/>
              </a:rPr>
              <a:t>de </a:t>
            </a:r>
            <a:r>
              <a:rPr lang="pt-BR" dirty="0" smtClean="0">
                <a:solidFill>
                  <a:prstClr val="black"/>
                </a:solidFill>
                <a:latin typeface="+mj-lt"/>
              </a:rPr>
              <a:t>H</a:t>
            </a:r>
            <a:r>
              <a:rPr lang="pt-BR" baseline="-25000" dirty="0" smtClean="0">
                <a:solidFill>
                  <a:prstClr val="black"/>
                </a:solidFill>
                <a:latin typeface="+mj-lt"/>
              </a:rPr>
              <a:t>2</a:t>
            </a:r>
            <a:r>
              <a:rPr lang="pt-BR" dirty="0" smtClean="0">
                <a:solidFill>
                  <a:prstClr val="black"/>
                </a:solidFill>
                <a:latin typeface="+mj-lt"/>
              </a:rPr>
              <a:t>O, especialmente </a:t>
            </a:r>
            <a:r>
              <a:rPr lang="pt-BR" dirty="0">
                <a:solidFill>
                  <a:prstClr val="black"/>
                </a:solidFill>
                <a:latin typeface="+mj-lt"/>
              </a:rPr>
              <a:t>em magmas mais </a:t>
            </a:r>
            <a:r>
              <a:rPr lang="pt-BR" dirty="0" err="1" smtClean="0">
                <a:solidFill>
                  <a:prstClr val="black"/>
                </a:solidFill>
                <a:latin typeface="+mj-lt"/>
              </a:rPr>
              <a:t>silicosos</a:t>
            </a:r>
            <a:r>
              <a:rPr lang="pt-BR" dirty="0" smtClean="0">
                <a:solidFill>
                  <a:prstClr val="black"/>
                </a:solidFill>
                <a:latin typeface="+mj-lt"/>
              </a:rPr>
              <a:t>.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059832" y="17388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 que influencia a viscosidade?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69116" y="594928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Composição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: importante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na determinação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da viscosidade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eta para Baixo 10"/>
          <p:cNvSpPr/>
          <p:nvPr/>
        </p:nvSpPr>
        <p:spPr>
          <a:xfrm>
            <a:off x="3895530" y="5168102"/>
            <a:ext cx="540060" cy="460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373" y="421073"/>
            <a:ext cx="3749861" cy="458652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379373" y="4964171"/>
            <a:ext cx="3749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+mj-lt"/>
              </a:rPr>
              <a:t>As relações </a:t>
            </a:r>
            <a:r>
              <a:rPr lang="pt-BR" sz="1600" dirty="0" smtClean="0">
                <a:latin typeface="+mj-lt"/>
              </a:rPr>
              <a:t>entre composição </a:t>
            </a:r>
            <a:r>
              <a:rPr lang="pt-BR" sz="1600" dirty="0">
                <a:latin typeface="+mj-lt"/>
              </a:rPr>
              <a:t>(teor de sílica</a:t>
            </a:r>
            <a:r>
              <a:rPr lang="pt-BR" sz="1600" dirty="0" smtClean="0">
                <a:latin typeface="+mj-lt"/>
              </a:rPr>
              <a:t>), temperatura e viscosidade dos principais </a:t>
            </a:r>
            <a:r>
              <a:rPr lang="pt-BR" sz="1600" dirty="0">
                <a:latin typeface="+mj-lt"/>
              </a:rPr>
              <a:t>tipos de magmas.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287073" y="534284"/>
            <a:ext cx="18749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 smtClean="0">
                <a:latin typeface="+mj-lt"/>
              </a:rPr>
              <a:t>Decifrando a Terra</a:t>
            </a:r>
            <a:endParaRPr lang="pt-BR" sz="16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91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3457" y="2411235"/>
            <a:ext cx="89521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atin typeface="+mj-lt"/>
              </a:rPr>
              <a:t>minerais </a:t>
            </a:r>
            <a:r>
              <a:rPr lang="pt-BR" b="1" dirty="0" err="1" smtClean="0">
                <a:latin typeface="+mj-lt"/>
              </a:rPr>
              <a:t>silicatados</a:t>
            </a:r>
            <a:r>
              <a:rPr lang="pt-BR" dirty="0" smtClean="0">
                <a:latin typeface="+mj-lt"/>
              </a:rPr>
              <a:t>: 4 </a:t>
            </a:r>
            <a:r>
              <a:rPr lang="pt-BR" dirty="0">
                <a:latin typeface="+mj-lt"/>
              </a:rPr>
              <a:t>íons de </a:t>
            </a:r>
            <a:r>
              <a:rPr lang="pt-BR" dirty="0" smtClean="0">
                <a:latin typeface="+mj-lt"/>
              </a:rPr>
              <a:t>O </a:t>
            </a:r>
            <a:r>
              <a:rPr lang="pt-BR" dirty="0">
                <a:latin typeface="+mj-lt"/>
              </a:rPr>
              <a:t>são ligados a </a:t>
            </a:r>
            <a:r>
              <a:rPr lang="pt-BR" dirty="0" smtClean="0">
                <a:latin typeface="+mj-lt"/>
              </a:rPr>
              <a:t>1 </a:t>
            </a:r>
            <a:r>
              <a:rPr lang="pt-BR" dirty="0">
                <a:latin typeface="+mj-lt"/>
              </a:rPr>
              <a:t>cátion de </a:t>
            </a:r>
            <a:r>
              <a:rPr lang="pt-BR" dirty="0" smtClean="0">
                <a:latin typeface="+mj-lt"/>
              </a:rPr>
              <a:t>Si 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 </a:t>
            </a:r>
            <a:r>
              <a:rPr lang="pt-BR" dirty="0" smtClean="0">
                <a:latin typeface="+mj-lt"/>
              </a:rPr>
              <a:t>configuração tetraédrica. </a:t>
            </a:r>
          </a:p>
          <a:p>
            <a:pPr algn="just"/>
            <a:r>
              <a:rPr lang="pt-BR" dirty="0" smtClean="0">
                <a:latin typeface="+mj-lt"/>
              </a:rPr>
              <a:t>A </a:t>
            </a:r>
            <a:r>
              <a:rPr lang="pt-BR" dirty="0">
                <a:latin typeface="+mj-lt"/>
              </a:rPr>
              <a:t>união de tetraedros de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SiO</a:t>
            </a:r>
            <a:r>
              <a:rPr lang="pt-BR" baseline="-25000" dirty="0" smtClean="0">
                <a:solidFill>
                  <a:prstClr val="black"/>
                </a:solidFill>
                <a:latin typeface="Calibri"/>
              </a:rPr>
              <a:t>4</a:t>
            </a:r>
            <a:r>
              <a:rPr lang="pt-BR" baseline="30000" dirty="0" smtClean="0">
                <a:solidFill>
                  <a:prstClr val="black"/>
                </a:solidFill>
                <a:latin typeface="Calibri"/>
              </a:rPr>
              <a:t>-4</a:t>
            </a:r>
            <a:r>
              <a:rPr lang="pt-BR" dirty="0" smtClean="0">
                <a:latin typeface="+mj-lt"/>
              </a:rPr>
              <a:t> </a:t>
            </a:r>
            <a:r>
              <a:rPr lang="pt-BR" dirty="0">
                <a:latin typeface="+mj-lt"/>
              </a:rPr>
              <a:t>e </a:t>
            </a:r>
            <a:r>
              <a:rPr lang="pt-BR" dirty="0" smtClean="0">
                <a:latin typeface="+mj-lt"/>
              </a:rPr>
              <a:t>O é comumente </a:t>
            </a:r>
            <a:r>
              <a:rPr lang="pt-BR" dirty="0">
                <a:latin typeface="+mj-lt"/>
              </a:rPr>
              <a:t>denominada de </a:t>
            </a:r>
            <a:r>
              <a:rPr lang="pt-BR" b="1" dirty="0" smtClean="0">
                <a:latin typeface="+mj-lt"/>
              </a:rPr>
              <a:t>polimerização: ponte (ligação) de tetraedros</a:t>
            </a:r>
            <a:r>
              <a:rPr lang="pt-BR" dirty="0" smtClean="0">
                <a:latin typeface="+mj-lt"/>
              </a:rPr>
              <a:t>. </a:t>
            </a:r>
          </a:p>
          <a:p>
            <a:pPr algn="just"/>
            <a:r>
              <a:rPr lang="pt-BR" dirty="0" smtClean="0">
                <a:latin typeface="+mj-lt"/>
              </a:rPr>
              <a:t>Quanto </a:t>
            </a:r>
            <a:r>
              <a:rPr lang="pt-BR" dirty="0">
                <a:latin typeface="+mj-lt"/>
              </a:rPr>
              <a:t>mais </a:t>
            </a:r>
            <a:r>
              <a:rPr lang="pt-BR" b="1" dirty="0">
                <a:latin typeface="+mj-lt"/>
              </a:rPr>
              <a:t>sílica (SiO</a:t>
            </a:r>
            <a:r>
              <a:rPr lang="pt-BR" b="1" baseline="-25000" dirty="0">
                <a:latin typeface="+mj-lt"/>
              </a:rPr>
              <a:t>2</a:t>
            </a:r>
            <a:r>
              <a:rPr lang="pt-BR" b="1" dirty="0">
                <a:latin typeface="+mj-lt"/>
              </a:rPr>
              <a:t>) </a:t>
            </a:r>
            <a:r>
              <a:rPr lang="pt-BR" dirty="0">
                <a:latin typeface="+mj-lt"/>
              </a:rPr>
              <a:t>existir na composição </a:t>
            </a:r>
            <a:r>
              <a:rPr lang="pt-BR" dirty="0" smtClean="0">
                <a:latin typeface="+mj-lt"/>
              </a:rPr>
              <a:t>de um </a:t>
            </a:r>
            <a:r>
              <a:rPr lang="pt-BR" dirty="0">
                <a:latin typeface="+mj-lt"/>
              </a:rPr>
              <a:t>magma, </a:t>
            </a:r>
            <a:r>
              <a:rPr lang="pt-BR" b="1" dirty="0">
                <a:latin typeface="+mj-lt"/>
              </a:rPr>
              <a:t>mais polimerizado</a:t>
            </a:r>
            <a:r>
              <a:rPr lang="pt-BR" dirty="0">
                <a:latin typeface="+mj-lt"/>
              </a:rPr>
              <a:t> é este </a:t>
            </a:r>
            <a:r>
              <a:rPr lang="pt-BR" dirty="0" smtClean="0">
                <a:latin typeface="+mj-lt"/>
              </a:rPr>
              <a:t>magma 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</a:t>
            </a:r>
            <a:r>
              <a:rPr lang="pt-BR" dirty="0" smtClean="0">
                <a:latin typeface="+mj-lt"/>
              </a:rPr>
              <a:t> </a:t>
            </a:r>
            <a:r>
              <a:rPr lang="pt-BR" b="1" dirty="0">
                <a:latin typeface="+mj-lt"/>
              </a:rPr>
              <a:t>também mais viscoso.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2464458" y="-55264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Elementos em </a:t>
            </a:r>
            <a:r>
              <a:rPr lang="pt-BR" dirty="0">
                <a:latin typeface="+mj-lt"/>
              </a:rPr>
              <a:t>um magma 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53457" y="501378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formadores </a:t>
            </a:r>
            <a:r>
              <a:rPr lang="pt-BR" dirty="0">
                <a:latin typeface="+mj-lt"/>
              </a:rPr>
              <a:t>de </a:t>
            </a:r>
            <a:r>
              <a:rPr lang="pt-BR" dirty="0" smtClean="0">
                <a:latin typeface="+mj-lt"/>
              </a:rPr>
              <a:t>rede tridimensional </a:t>
            </a:r>
            <a:r>
              <a:rPr lang="pt-BR" dirty="0">
                <a:latin typeface="+mj-lt"/>
              </a:rPr>
              <a:t>de </a:t>
            </a:r>
            <a:r>
              <a:rPr lang="pt-BR" dirty="0" smtClean="0">
                <a:latin typeface="+mj-lt"/>
              </a:rPr>
              <a:t>átomos;</a:t>
            </a:r>
          </a:p>
          <a:p>
            <a:endParaRPr lang="pt-BR" dirty="0" smtClean="0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220072" y="549780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não </a:t>
            </a:r>
            <a:r>
              <a:rPr lang="pt-BR" dirty="0">
                <a:latin typeface="+mj-lt"/>
              </a:rPr>
              <a:t>formadores de rede tridimensional de </a:t>
            </a:r>
            <a:r>
              <a:rPr lang="pt-BR" dirty="0" smtClean="0">
                <a:latin typeface="+mj-lt"/>
              </a:rPr>
              <a:t>átomos 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5796136" y="253151"/>
            <a:ext cx="858113" cy="296629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1979712" y="310721"/>
            <a:ext cx="557281" cy="239059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241496" y="1580238"/>
            <a:ext cx="327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O Si</a:t>
            </a:r>
            <a:r>
              <a:rPr lang="pt-BR" baseline="30000" dirty="0" smtClean="0">
                <a:latin typeface="+mj-lt"/>
              </a:rPr>
              <a:t>4</a:t>
            </a:r>
            <a:r>
              <a:rPr lang="pt-BR" baseline="30000" dirty="0">
                <a:latin typeface="+mj-lt"/>
              </a:rPr>
              <a:t>+ </a:t>
            </a:r>
            <a:r>
              <a:rPr lang="pt-BR" dirty="0">
                <a:latin typeface="+mj-lt"/>
              </a:rPr>
              <a:t>e em menor extensão o Al</a:t>
            </a:r>
            <a:r>
              <a:rPr lang="pt-BR" baseline="30000" dirty="0">
                <a:latin typeface="+mj-lt"/>
              </a:rPr>
              <a:t>+3</a:t>
            </a:r>
            <a:r>
              <a:rPr lang="pt-BR" dirty="0">
                <a:latin typeface="+mj-lt"/>
              </a:rPr>
              <a:t> e o Fe</a:t>
            </a:r>
            <a:r>
              <a:rPr lang="pt-BR" baseline="30000" dirty="0">
                <a:latin typeface="+mj-lt"/>
              </a:rPr>
              <a:t>3</a:t>
            </a:r>
            <a:r>
              <a:rPr lang="pt-BR" baseline="30000" dirty="0" smtClean="0">
                <a:latin typeface="+mj-lt"/>
              </a:rPr>
              <a:t>+</a:t>
            </a:r>
            <a:endParaRPr lang="pt-BR" baseline="30000" dirty="0">
              <a:latin typeface="+mj-lt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120172" y="1580238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Mg</a:t>
            </a:r>
            <a:r>
              <a:rPr lang="pt-BR" baseline="30000" dirty="0" smtClean="0">
                <a:latin typeface="+mj-lt"/>
              </a:rPr>
              <a:t>2</a:t>
            </a:r>
            <a:r>
              <a:rPr lang="pt-BR" baseline="30000" dirty="0">
                <a:latin typeface="+mj-lt"/>
              </a:rPr>
              <a:t>+ </a:t>
            </a:r>
            <a:r>
              <a:rPr lang="pt-BR" dirty="0">
                <a:latin typeface="+mj-lt"/>
              </a:rPr>
              <a:t>e o Ca</a:t>
            </a:r>
            <a:r>
              <a:rPr lang="pt-BR" baseline="30000" dirty="0" smtClean="0">
                <a:latin typeface="+mj-lt"/>
              </a:rPr>
              <a:t>+</a:t>
            </a:r>
            <a:endParaRPr lang="pt-BR" baseline="30000" dirty="0">
              <a:latin typeface="+mj-lt"/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1414640" y="1321966"/>
            <a:ext cx="402027" cy="343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Baixo 16"/>
          <p:cNvSpPr/>
          <p:nvPr/>
        </p:nvSpPr>
        <p:spPr>
          <a:xfrm>
            <a:off x="6707859" y="1303423"/>
            <a:ext cx="402027" cy="343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102" y="5399500"/>
            <a:ext cx="2234503" cy="981827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32032" y="5174154"/>
            <a:ext cx="288084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60402"/>
                </a:solidFill>
                <a:latin typeface="+mj-lt"/>
              </a:rPr>
              <a:t>Estrutura básica: tetraedro de sílica</a:t>
            </a:r>
            <a:endParaRPr lang="pt-BR" dirty="0">
              <a:latin typeface="+mj-lt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3862" t="73300" r="4121" b="5258"/>
          <a:stretch/>
        </p:blipFill>
        <p:spPr>
          <a:xfrm>
            <a:off x="7758604" y="5013588"/>
            <a:ext cx="1296144" cy="115212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878" y="4812371"/>
            <a:ext cx="2262529" cy="19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285492" y="114115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Polimerização dos </a:t>
            </a:r>
            <a:r>
              <a:rPr lang="pt-B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silicatos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7504" y="2719549"/>
            <a:ext cx="9036496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0000"/>
                </a:solidFill>
                <a:latin typeface="+mj-lt"/>
              </a:rPr>
              <a:t>O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aumento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 de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agrupamentos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 é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chamado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polimerização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0000"/>
                </a:solidFill>
                <a:latin typeface="+mj-lt"/>
              </a:rPr>
              <a:t>O compartilhamento de oxigênios entre tetraedros adjacentes pode gerar estruturas de um alto grau de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coesão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(ex. quartzo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0000"/>
                </a:solidFill>
                <a:latin typeface="+mj-lt"/>
              </a:rPr>
              <a:t>Quanto mais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alta a temperatura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de formação mais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baixo o grau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de polimerização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00000"/>
                </a:solidFill>
                <a:latin typeface="+mj-lt"/>
              </a:rPr>
              <a:t>Elementos que podem participar na estrutura química dos silicatos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300" dirty="0" smtClean="0">
                <a:solidFill>
                  <a:srgbClr val="000000"/>
                </a:solidFill>
                <a:latin typeface="+mj-lt"/>
              </a:rPr>
              <a:t>Al, Mg, Fe, Mn, Ti, K, Rb, Ba, Be, álcalis e terras raras, entre outros</a:t>
            </a:r>
            <a:endParaRPr lang="pt-BR" sz="2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1520" y="925604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latin typeface="+mj-lt"/>
              </a:rPr>
              <a:t>A polimerização resulta em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cadeias estruturais com diferentes tipos de agrupamento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. A classificação dos silicatos baseia-se no </a:t>
            </a:r>
            <a:r>
              <a:rPr lang="pt-BR" b="1" dirty="0" smtClean="0">
                <a:solidFill>
                  <a:srgbClr val="000000"/>
                </a:solidFill>
                <a:latin typeface="+mj-lt"/>
              </a:rPr>
              <a:t>tipo de cadeia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 e portanto, no grau de polimerização (compartilhamento do íon oxigênio)</a:t>
            </a:r>
            <a:endParaRPr lang="pt-BR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62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Classificação dos minerais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silicatados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 acordo com o grau de polimerização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10506" y="1196752"/>
            <a:ext cx="901101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Nesossilicatos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São isolados uns dos outros por cátions;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Sorossilicatos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- 2 tetraedros de SiO</a:t>
            </a:r>
            <a:r>
              <a:rPr kumimoji="0" lang="pt-BR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compartilham 1 íon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O;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Ciclossilicatos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- 3, 4 ou 6 Tetraedros de SiO</a:t>
            </a:r>
            <a:r>
              <a:rPr kumimoji="0" lang="pt-BR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unidos por 2 íons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O,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formando anéis;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Inossilicatos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 Tetraedro de SiO</a:t>
            </a:r>
            <a:r>
              <a:rPr kumimoji="0" lang="pt-BR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compartilham 2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(Cadeia Simples), ou 1 Tetraedro de SiO</a:t>
            </a:r>
            <a:r>
              <a:rPr kumimoji="0" lang="pt-BR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compartilham 3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(Cadeia Dupla);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Filossilicatos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Folhas;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Tectossilicatos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Todos os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tetraedro de SiO</a:t>
            </a:r>
            <a:r>
              <a:rPr kumimoji="0" lang="pt-BR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estão ligados.</a:t>
            </a:r>
          </a:p>
        </p:txBody>
      </p:sp>
    </p:spTree>
    <p:extLst>
      <p:ext uri="{BB962C8B-B14F-4D97-AF65-F5344CB8AC3E}">
        <p14:creationId xmlns:p14="http://schemas.microsoft.com/office/powerpoint/2010/main" val="26684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7665"/>
            <a:ext cx="729967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Nesossilicatos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neso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ilha; grau de polimerização nulo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2" y="5229200"/>
            <a:ext cx="3455349" cy="145385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52935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também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chamados de </a:t>
            </a:r>
            <a:r>
              <a:rPr lang="pt-BR" sz="2000" dirty="0" err="1" smtClean="0">
                <a:solidFill>
                  <a:srgbClr val="060402"/>
                </a:solidFill>
                <a:latin typeface="+mj-lt"/>
              </a:rPr>
              <a:t>ortosilicatos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, possuem tetraedros de SiO</a:t>
            </a:r>
            <a:r>
              <a:rPr lang="pt-BR" sz="2000" baseline="-25000" dirty="0">
                <a:solidFill>
                  <a:srgbClr val="060402"/>
                </a:solidFill>
                <a:latin typeface="+mj-lt"/>
              </a:rPr>
              <a:t>4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,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isolados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, ou seja, não possuem grau de polimerização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proporção </a:t>
            </a:r>
            <a:r>
              <a:rPr lang="pt-BR" sz="2000" dirty="0" err="1">
                <a:solidFill>
                  <a:srgbClr val="060402"/>
                </a:solidFill>
                <a:latin typeface="+mj-lt"/>
              </a:rPr>
              <a:t>Si:O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 =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1:4; Radical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básico: (SiO</a:t>
            </a:r>
            <a:r>
              <a:rPr lang="pt-BR" sz="2000" baseline="-25000" dirty="0">
                <a:solidFill>
                  <a:srgbClr val="060402"/>
                </a:solidFill>
                <a:latin typeface="+mj-lt"/>
              </a:rPr>
              <a:t>4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)</a:t>
            </a:r>
            <a:r>
              <a:rPr lang="pt-BR" sz="2000" baseline="30000" dirty="0">
                <a:solidFill>
                  <a:srgbClr val="060402"/>
                </a:solidFill>
                <a:latin typeface="+mj-lt"/>
              </a:rPr>
              <a:t>4-</a:t>
            </a:r>
            <a:endParaRPr lang="pt-BR" sz="2000" baseline="300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Como tetraedros são individuais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, eles compartilham os íons </a:t>
            </a: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O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com cátions que não contém sílica: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cátions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(exceto o Si) unem os tetraedros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Suas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estruturas dependem, principalmente, do tamanho e da carga destes cátions, geralmente, possuem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simetria muito alta, densidade (d) e durezas (D) altas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Primeiros a se formarem no resfriamento do magma;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Olivinas: pouco resistentes ao intemperismo; restante: resistentes ao intemperismo</a:t>
            </a:r>
            <a:endParaRPr lang="pt-BR" sz="2000" dirty="0">
              <a:solidFill>
                <a:srgbClr val="060402"/>
              </a:solidFill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55" t="6171" r="83794" b="85426"/>
          <a:stretch/>
        </p:blipFill>
        <p:spPr>
          <a:xfrm>
            <a:off x="144298" y="3789040"/>
            <a:ext cx="1016759" cy="57006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021832" y="3636066"/>
            <a:ext cx="2097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600" dirty="0">
              <a:latin typeface="+mj-lt"/>
            </a:endParaRPr>
          </a:p>
          <a:p>
            <a:pPr algn="just"/>
            <a:r>
              <a:rPr lang="pt-BR" sz="1600" b="1" dirty="0">
                <a:latin typeface="+mj-lt"/>
              </a:rPr>
              <a:t>Grupo da Olivina</a:t>
            </a:r>
          </a:p>
          <a:p>
            <a:pPr algn="just"/>
            <a:r>
              <a:rPr lang="pt-BR" sz="1600" dirty="0" err="1">
                <a:latin typeface="+mj-lt"/>
              </a:rPr>
              <a:t>Forsterita</a:t>
            </a:r>
            <a:r>
              <a:rPr lang="pt-BR" sz="1600" dirty="0">
                <a:latin typeface="+mj-lt"/>
              </a:rPr>
              <a:t> - Mg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</a:t>
            </a:r>
          </a:p>
          <a:p>
            <a:pPr algn="just"/>
            <a:r>
              <a:rPr lang="pt-BR" sz="1600" dirty="0" err="1">
                <a:latin typeface="+mj-lt"/>
              </a:rPr>
              <a:t>Fayalita</a:t>
            </a:r>
            <a:r>
              <a:rPr lang="pt-BR" sz="1600" dirty="0">
                <a:latin typeface="+mj-lt"/>
              </a:rPr>
              <a:t> - Fe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</a:t>
            </a:r>
          </a:p>
          <a:p>
            <a:pPr algn="just"/>
            <a:r>
              <a:rPr lang="pt-BR" sz="1600" dirty="0">
                <a:latin typeface="+mj-lt"/>
              </a:rPr>
              <a:t> </a:t>
            </a:r>
          </a:p>
          <a:p>
            <a:pPr algn="just"/>
            <a:r>
              <a:rPr lang="pt-BR" sz="1600" b="1" dirty="0">
                <a:latin typeface="+mj-lt"/>
              </a:rPr>
              <a:t>Grupo das Granadas</a:t>
            </a:r>
          </a:p>
          <a:p>
            <a:pPr algn="just"/>
            <a:r>
              <a:rPr lang="pt-BR" sz="1600" dirty="0">
                <a:latin typeface="+mj-lt"/>
              </a:rPr>
              <a:t>Piropo</a:t>
            </a:r>
          </a:p>
          <a:p>
            <a:pPr algn="just"/>
            <a:r>
              <a:rPr lang="pt-BR" sz="1600" dirty="0">
                <a:latin typeface="+mj-lt"/>
              </a:rPr>
              <a:t>Almandina</a:t>
            </a:r>
          </a:p>
          <a:p>
            <a:pPr algn="just"/>
            <a:r>
              <a:rPr lang="pt-BR" sz="1600" dirty="0" err="1">
                <a:latin typeface="+mj-lt"/>
              </a:rPr>
              <a:t>Espessartita</a:t>
            </a:r>
            <a:endParaRPr lang="pt-BR" sz="1600" dirty="0">
              <a:latin typeface="+mj-lt"/>
            </a:endParaRPr>
          </a:p>
          <a:p>
            <a:pPr algn="just"/>
            <a:r>
              <a:rPr lang="pt-BR" sz="1600" dirty="0" err="1">
                <a:latin typeface="+mj-lt"/>
              </a:rPr>
              <a:t>Grossulário</a:t>
            </a:r>
            <a:r>
              <a:rPr lang="pt-BR" sz="1600" dirty="0">
                <a:latin typeface="+mj-lt"/>
              </a:rPr>
              <a:t> </a:t>
            </a:r>
          </a:p>
          <a:p>
            <a:pPr algn="just"/>
            <a:r>
              <a:rPr lang="pt-BR" sz="1600" dirty="0" err="1">
                <a:latin typeface="+mj-lt"/>
              </a:rPr>
              <a:t>Andradita</a:t>
            </a:r>
            <a:endParaRPr lang="pt-BR" sz="1600" dirty="0">
              <a:latin typeface="+mj-lt"/>
            </a:endParaRPr>
          </a:p>
          <a:p>
            <a:pPr algn="just"/>
            <a:r>
              <a:rPr lang="pt-BR" sz="1600" dirty="0" err="1" smtClean="0">
                <a:latin typeface="+mj-lt"/>
              </a:rPr>
              <a:t>Uvarovita</a:t>
            </a:r>
            <a:endParaRPr lang="pt-BR" sz="16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119664" y="4042904"/>
            <a:ext cx="29663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+mj-lt"/>
              </a:rPr>
              <a:t>Grupo </a:t>
            </a:r>
            <a:r>
              <a:rPr lang="pt-BR" sz="1600" b="1" dirty="0">
                <a:latin typeface="+mj-lt"/>
              </a:rPr>
              <a:t>do Zircão</a:t>
            </a:r>
          </a:p>
          <a:p>
            <a:pPr algn="just"/>
            <a:r>
              <a:rPr lang="pt-BR" sz="1600" dirty="0">
                <a:latin typeface="+mj-lt"/>
              </a:rPr>
              <a:t>Zircão - Zr(SiO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</a:t>
            </a:r>
          </a:p>
          <a:p>
            <a:pPr algn="just"/>
            <a:r>
              <a:rPr lang="pt-BR" sz="1600" dirty="0">
                <a:latin typeface="+mj-lt"/>
              </a:rPr>
              <a:t> </a:t>
            </a:r>
          </a:p>
          <a:p>
            <a:pPr algn="just"/>
            <a:r>
              <a:rPr lang="pt-BR" sz="1600" b="1" dirty="0">
                <a:latin typeface="+mj-lt"/>
              </a:rPr>
              <a:t>Grupo Al</a:t>
            </a:r>
            <a:r>
              <a:rPr lang="pt-BR" sz="1600" b="1" baseline="-25000" dirty="0">
                <a:latin typeface="+mj-lt"/>
              </a:rPr>
              <a:t>2</a:t>
            </a:r>
            <a:r>
              <a:rPr lang="pt-BR" sz="1600" b="1" dirty="0">
                <a:latin typeface="+mj-lt"/>
              </a:rPr>
              <a:t>SiO</a:t>
            </a:r>
            <a:r>
              <a:rPr lang="pt-BR" sz="1600" b="1" baseline="-25000" dirty="0">
                <a:latin typeface="+mj-lt"/>
              </a:rPr>
              <a:t>5</a:t>
            </a:r>
          </a:p>
          <a:p>
            <a:pPr algn="just"/>
            <a:r>
              <a:rPr lang="pt-BR" sz="1600" dirty="0">
                <a:latin typeface="+mj-lt"/>
              </a:rPr>
              <a:t>Andaluzita </a:t>
            </a:r>
            <a:r>
              <a:rPr lang="pt-BR" sz="1600" dirty="0" err="1">
                <a:latin typeface="+mj-lt"/>
              </a:rPr>
              <a:t>AlAlO</a:t>
            </a:r>
            <a:r>
              <a:rPr lang="pt-BR" sz="1600" dirty="0">
                <a:latin typeface="+mj-lt"/>
              </a:rPr>
              <a:t>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</a:t>
            </a:r>
          </a:p>
          <a:p>
            <a:pPr algn="just"/>
            <a:r>
              <a:rPr lang="pt-BR" sz="1600" dirty="0" err="1">
                <a:latin typeface="+mj-lt"/>
              </a:rPr>
              <a:t>Silimanita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AlAlO</a:t>
            </a:r>
            <a:r>
              <a:rPr lang="pt-BR" sz="1600" dirty="0">
                <a:latin typeface="+mj-lt"/>
              </a:rPr>
              <a:t>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</a:t>
            </a:r>
          </a:p>
          <a:p>
            <a:pPr algn="just"/>
            <a:r>
              <a:rPr lang="pt-BR" sz="1600" dirty="0">
                <a:latin typeface="+mj-lt"/>
              </a:rPr>
              <a:t>Cianita </a:t>
            </a:r>
            <a:r>
              <a:rPr lang="pt-BR" sz="1600" dirty="0" err="1">
                <a:latin typeface="+mj-lt"/>
              </a:rPr>
              <a:t>AlAlO</a:t>
            </a:r>
            <a:r>
              <a:rPr lang="pt-BR" sz="1600" dirty="0">
                <a:latin typeface="+mj-lt"/>
              </a:rPr>
              <a:t>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</a:t>
            </a:r>
          </a:p>
          <a:p>
            <a:pPr algn="just"/>
            <a:r>
              <a:rPr lang="pt-BR" sz="1600" dirty="0">
                <a:latin typeface="+mj-lt"/>
              </a:rPr>
              <a:t> </a:t>
            </a:r>
          </a:p>
          <a:p>
            <a:pPr algn="just"/>
            <a:r>
              <a:rPr lang="pt-BR" sz="1600" dirty="0">
                <a:latin typeface="+mj-lt"/>
              </a:rPr>
              <a:t>Topázio Al2(SiO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)(F,OH)</a:t>
            </a:r>
            <a:r>
              <a:rPr lang="pt-BR" sz="1600" baseline="-25000" dirty="0">
                <a:latin typeface="+mj-lt"/>
              </a:rPr>
              <a:t>2</a:t>
            </a:r>
          </a:p>
          <a:p>
            <a:pPr algn="just"/>
            <a:r>
              <a:rPr lang="pt-BR" sz="1600" dirty="0" err="1">
                <a:latin typeface="+mj-lt"/>
              </a:rPr>
              <a:t>Estaurolita</a:t>
            </a:r>
            <a:r>
              <a:rPr lang="pt-BR" sz="1600" dirty="0">
                <a:latin typeface="+mj-lt"/>
              </a:rPr>
              <a:t> Fe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Al</a:t>
            </a:r>
            <a:r>
              <a:rPr lang="pt-BR" sz="1600" baseline="-25000" dirty="0">
                <a:latin typeface="+mj-lt"/>
              </a:rPr>
              <a:t>9</a:t>
            </a:r>
            <a:r>
              <a:rPr lang="pt-BR" sz="1600" dirty="0">
                <a:latin typeface="+mj-lt"/>
              </a:rPr>
              <a:t>O</a:t>
            </a:r>
            <a:r>
              <a:rPr lang="pt-BR" sz="1600" baseline="-25000" dirty="0">
                <a:latin typeface="+mj-lt"/>
              </a:rPr>
              <a:t>7</a:t>
            </a:r>
            <a:r>
              <a:rPr lang="pt-BR" sz="1600" dirty="0">
                <a:latin typeface="+mj-lt"/>
              </a:rPr>
              <a:t>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)4(OH)</a:t>
            </a:r>
          </a:p>
          <a:p>
            <a:pPr algn="just"/>
            <a:r>
              <a:rPr lang="pt-BR" sz="1600" dirty="0">
                <a:latin typeface="+mj-lt"/>
              </a:rPr>
              <a:t> 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542985" y="3441702"/>
            <a:ext cx="3485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err="1" smtClean="0">
                <a:solidFill>
                  <a:srgbClr val="444343"/>
                </a:solidFill>
                <a:latin typeface="+mj-lt"/>
              </a:rPr>
              <a:t>nesossilicatos</a:t>
            </a:r>
            <a:r>
              <a:rPr lang="pt-BR" sz="1800" b="1" dirty="0" smtClean="0">
                <a:solidFill>
                  <a:srgbClr val="444343"/>
                </a:solidFill>
                <a:latin typeface="+mj-lt"/>
              </a:rPr>
              <a:t> mais importantes </a:t>
            </a:r>
            <a:endParaRPr lang="pt-BR" sz="1800" b="1" dirty="0">
              <a:solidFill>
                <a:srgbClr val="444343"/>
              </a:solidFill>
              <a:latin typeface="+mj-lt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271" y="3431308"/>
            <a:ext cx="25146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3768" y="1988840"/>
            <a:ext cx="4415183" cy="186204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11500" dirty="0">
                <a:solidFill>
                  <a:schemeClr val="tx1"/>
                </a:solidFill>
              </a:rPr>
              <a:t>Rochas</a:t>
            </a:r>
          </a:p>
        </p:txBody>
      </p:sp>
    </p:spTree>
    <p:extLst>
      <p:ext uri="{BB962C8B-B14F-4D97-AF65-F5344CB8AC3E}">
        <p14:creationId xmlns:p14="http://schemas.microsoft.com/office/powerpoint/2010/main" val="25779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4869" y="-32779"/>
            <a:ext cx="333854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Sorossilicatos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soro = par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-4869" y="677090"/>
            <a:ext cx="9070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os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tetraedros de SiO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4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compartilham apenas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1 íon </a:t>
            </a:r>
            <a:r>
              <a:rPr lang="pt-BR" b="1" dirty="0" smtClean="0">
                <a:solidFill>
                  <a:srgbClr val="060402"/>
                </a:solidFill>
                <a:latin typeface="+mj-lt"/>
              </a:rPr>
              <a:t>O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com o tetraedro vizinho, resultando em tetraedros duplos e isolados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proporção </a:t>
            </a:r>
            <a:r>
              <a:rPr lang="pt-BR" b="1" dirty="0" err="1">
                <a:solidFill>
                  <a:srgbClr val="060402"/>
                </a:solidFill>
                <a:latin typeface="+mj-lt"/>
              </a:rPr>
              <a:t>Si:O</a:t>
            </a:r>
            <a:r>
              <a:rPr lang="pt-BR" b="1" dirty="0">
                <a:solidFill>
                  <a:srgbClr val="060402"/>
                </a:solidFill>
                <a:latin typeface="+mj-lt"/>
              </a:rPr>
              <a:t> = </a:t>
            </a:r>
            <a:r>
              <a:rPr lang="pt-BR" b="1" dirty="0" smtClean="0">
                <a:solidFill>
                  <a:srgbClr val="060402"/>
                </a:solidFill>
                <a:latin typeface="+mj-lt"/>
              </a:rPr>
              <a:t>2:7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estruturas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bem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complexas: e.g. </a:t>
            </a:r>
            <a:r>
              <a:rPr lang="pt-BR" dirty="0" err="1" smtClean="0">
                <a:solidFill>
                  <a:srgbClr val="060402"/>
                </a:solidFill>
                <a:latin typeface="+mj-lt"/>
              </a:rPr>
              <a:t>epídoto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- fórmula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geral: X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2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Y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3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O(SiO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4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)(Si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2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O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7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)(OH).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As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unidades tetraédricas são ligadas aos pares entre si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pares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se ligam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a outros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através de metais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cada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tetraedro compartilha um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oxigênio </a:t>
            </a:r>
            <a:endParaRPr lang="pt-BR" dirty="0">
              <a:solidFill>
                <a:srgbClr val="060402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060402"/>
                </a:solidFill>
                <a:latin typeface="+mj-lt"/>
              </a:rPr>
              <a:t>Radical </a:t>
            </a:r>
            <a:r>
              <a:rPr lang="pt-BR" b="1" dirty="0">
                <a:solidFill>
                  <a:srgbClr val="060402"/>
                </a:solidFill>
                <a:latin typeface="+mj-lt"/>
              </a:rPr>
              <a:t>básico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: (Si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2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O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7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)</a:t>
            </a:r>
            <a:r>
              <a:rPr lang="pt-BR" baseline="30000" dirty="0">
                <a:solidFill>
                  <a:srgbClr val="060402"/>
                </a:solidFill>
                <a:latin typeface="+mj-lt"/>
              </a:rPr>
              <a:t>6-</a:t>
            </a:r>
            <a:endParaRPr lang="pt-BR" baseline="30000" dirty="0"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3879" t="54433"/>
          <a:stretch/>
        </p:blipFill>
        <p:spPr>
          <a:xfrm>
            <a:off x="7380312" y="2276872"/>
            <a:ext cx="1301641" cy="10875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891" t="1660" r="3246" b="6304"/>
          <a:stretch/>
        </p:blipFill>
        <p:spPr>
          <a:xfrm>
            <a:off x="683568" y="4581128"/>
            <a:ext cx="3172893" cy="185085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508104" y="4124188"/>
            <a:ext cx="328339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+mj-lt"/>
              </a:rPr>
              <a:t>Minerais </a:t>
            </a:r>
            <a:r>
              <a:rPr lang="pt-BR" sz="1600" b="1" dirty="0" smtClean="0">
                <a:latin typeface="+mj-lt"/>
              </a:rPr>
              <a:t>comuns dos </a:t>
            </a:r>
            <a:r>
              <a:rPr lang="pt-BR" sz="1600" b="1" dirty="0" err="1" smtClean="0">
                <a:latin typeface="+mj-lt"/>
              </a:rPr>
              <a:t>Sorossilicatos</a:t>
            </a:r>
            <a:endParaRPr lang="pt-BR" sz="1600" b="1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892704" y="4499238"/>
            <a:ext cx="4151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err="1" smtClean="0">
                <a:latin typeface="+mj-lt"/>
              </a:rPr>
              <a:t>Lawsonita</a:t>
            </a:r>
            <a:r>
              <a:rPr lang="pt-BR" sz="1600" dirty="0" smtClean="0">
                <a:latin typeface="+mj-lt"/>
              </a:rPr>
              <a:t> </a:t>
            </a:r>
            <a:r>
              <a:rPr lang="pt-BR" sz="1600" dirty="0">
                <a:latin typeface="+mj-lt"/>
              </a:rPr>
              <a:t>- CaAl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(Si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O</a:t>
            </a:r>
            <a:r>
              <a:rPr lang="pt-BR" sz="1600" baseline="-25000" dirty="0">
                <a:latin typeface="+mj-lt"/>
              </a:rPr>
              <a:t>7</a:t>
            </a:r>
            <a:r>
              <a:rPr lang="pt-BR" sz="1600" dirty="0">
                <a:latin typeface="+mj-lt"/>
              </a:rPr>
              <a:t>)(OH)2 H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O</a:t>
            </a:r>
          </a:p>
          <a:p>
            <a:pPr algn="just"/>
            <a:r>
              <a:rPr lang="pt-BR" sz="1600" dirty="0">
                <a:latin typeface="+mj-lt"/>
              </a:rPr>
              <a:t> </a:t>
            </a:r>
          </a:p>
          <a:p>
            <a:pPr algn="just"/>
            <a:r>
              <a:rPr lang="pt-BR" sz="1600" b="1" dirty="0">
                <a:latin typeface="+mj-lt"/>
              </a:rPr>
              <a:t>Grupo do </a:t>
            </a:r>
            <a:r>
              <a:rPr lang="pt-BR" sz="1600" b="1" dirty="0" err="1">
                <a:latin typeface="+mj-lt"/>
              </a:rPr>
              <a:t>Epídoto</a:t>
            </a:r>
            <a:endParaRPr lang="pt-BR" sz="1600" b="1" dirty="0">
              <a:latin typeface="+mj-lt"/>
            </a:endParaRPr>
          </a:p>
          <a:p>
            <a:pPr algn="just"/>
            <a:r>
              <a:rPr lang="pt-BR" sz="1600" dirty="0" err="1">
                <a:latin typeface="+mj-lt"/>
              </a:rPr>
              <a:t>Clinozoisita</a:t>
            </a:r>
            <a:r>
              <a:rPr lang="pt-BR" sz="1600" dirty="0">
                <a:latin typeface="+mj-lt"/>
              </a:rPr>
              <a:t> - Ca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 Al</a:t>
            </a:r>
            <a:r>
              <a:rPr lang="pt-BR" sz="1600" baseline="-25000" dirty="0">
                <a:latin typeface="+mj-lt"/>
              </a:rPr>
              <a:t>3</a:t>
            </a:r>
            <a:r>
              <a:rPr lang="pt-BR" sz="1600" dirty="0">
                <a:latin typeface="+mj-lt"/>
              </a:rPr>
              <a:t>O(SiO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)(Si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O</a:t>
            </a:r>
            <a:r>
              <a:rPr lang="pt-BR" sz="1600" baseline="-25000" dirty="0">
                <a:latin typeface="+mj-lt"/>
              </a:rPr>
              <a:t>7</a:t>
            </a:r>
            <a:r>
              <a:rPr lang="pt-BR" sz="1600" dirty="0">
                <a:latin typeface="+mj-lt"/>
              </a:rPr>
              <a:t>)(OH)</a:t>
            </a:r>
          </a:p>
          <a:p>
            <a:pPr algn="just"/>
            <a:r>
              <a:rPr lang="pt-BR" sz="1600" dirty="0" err="1">
                <a:latin typeface="+mj-lt"/>
              </a:rPr>
              <a:t>Epídoto</a:t>
            </a:r>
            <a:r>
              <a:rPr lang="pt-BR" sz="1600" dirty="0">
                <a:latin typeface="+mj-lt"/>
              </a:rPr>
              <a:t> - Ca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(</a:t>
            </a:r>
            <a:r>
              <a:rPr lang="pt-BR" sz="1600" dirty="0" err="1">
                <a:latin typeface="+mj-lt"/>
              </a:rPr>
              <a:t>Al,Fe</a:t>
            </a:r>
            <a:r>
              <a:rPr lang="pt-BR" sz="1600" dirty="0">
                <a:latin typeface="+mj-lt"/>
              </a:rPr>
              <a:t>)Al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O(SiO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)(Si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O7)(OH)</a:t>
            </a:r>
          </a:p>
          <a:p>
            <a:pPr algn="just"/>
            <a:r>
              <a:rPr lang="pt-BR" sz="1600" dirty="0" err="1">
                <a:latin typeface="+mj-lt"/>
              </a:rPr>
              <a:t>Allanita</a:t>
            </a:r>
            <a:r>
              <a:rPr lang="pt-BR" sz="1600" dirty="0">
                <a:latin typeface="+mj-lt"/>
              </a:rPr>
              <a:t> - X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Y</a:t>
            </a:r>
            <a:r>
              <a:rPr lang="pt-BR" sz="1600" baseline="-25000" dirty="0">
                <a:latin typeface="+mj-lt"/>
              </a:rPr>
              <a:t>3</a:t>
            </a:r>
            <a:r>
              <a:rPr lang="pt-BR" sz="1600" dirty="0">
                <a:latin typeface="+mj-lt"/>
              </a:rPr>
              <a:t>O(SiO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)(Si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O</a:t>
            </a:r>
            <a:r>
              <a:rPr lang="pt-BR" sz="1600" baseline="-25000" dirty="0">
                <a:latin typeface="+mj-lt"/>
              </a:rPr>
              <a:t>7</a:t>
            </a:r>
            <a:r>
              <a:rPr lang="pt-BR" sz="1600" dirty="0">
                <a:latin typeface="+mj-lt"/>
              </a:rPr>
              <a:t>)(OH).</a:t>
            </a:r>
          </a:p>
          <a:p>
            <a:pPr algn="just"/>
            <a:r>
              <a:rPr lang="pt-BR" sz="1600" dirty="0">
                <a:latin typeface="+mj-lt"/>
              </a:rPr>
              <a:t> </a:t>
            </a:r>
          </a:p>
          <a:p>
            <a:pPr algn="just"/>
            <a:r>
              <a:rPr lang="pt-BR" sz="1600" dirty="0" err="1">
                <a:latin typeface="+mj-lt"/>
              </a:rPr>
              <a:t>Idocrásio</a:t>
            </a:r>
            <a:r>
              <a:rPr lang="pt-BR" sz="1600" dirty="0">
                <a:latin typeface="+mj-lt"/>
              </a:rPr>
              <a:t> - Ca</a:t>
            </a:r>
            <a:r>
              <a:rPr lang="pt-BR" sz="1600" baseline="-25000" dirty="0">
                <a:latin typeface="+mj-lt"/>
              </a:rPr>
              <a:t>10</a:t>
            </a:r>
            <a:r>
              <a:rPr lang="pt-BR" sz="1600" dirty="0">
                <a:latin typeface="+mj-lt"/>
              </a:rPr>
              <a:t>(</a:t>
            </a:r>
            <a:r>
              <a:rPr lang="pt-BR" sz="1600" dirty="0" err="1">
                <a:latin typeface="+mj-lt"/>
              </a:rPr>
              <a:t>Mg,Fe</a:t>
            </a:r>
            <a:r>
              <a:rPr lang="pt-BR" sz="1600" dirty="0">
                <a:latin typeface="+mj-lt"/>
              </a:rPr>
              <a:t>)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Al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(SiO</a:t>
            </a:r>
            <a:r>
              <a:rPr lang="pt-BR" sz="1600" baseline="-25000" dirty="0">
                <a:latin typeface="+mj-lt"/>
              </a:rPr>
              <a:t>4</a:t>
            </a:r>
            <a:r>
              <a:rPr lang="pt-BR" sz="1600" dirty="0">
                <a:latin typeface="+mj-lt"/>
              </a:rPr>
              <a:t>)</a:t>
            </a:r>
            <a:r>
              <a:rPr lang="pt-BR" sz="1600" baseline="-25000" dirty="0">
                <a:latin typeface="+mj-lt"/>
              </a:rPr>
              <a:t>5</a:t>
            </a:r>
            <a:r>
              <a:rPr lang="pt-BR" sz="1600" dirty="0">
                <a:latin typeface="+mj-lt"/>
              </a:rPr>
              <a:t>(Si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O</a:t>
            </a:r>
            <a:r>
              <a:rPr lang="pt-BR" sz="1600" baseline="-25000" dirty="0">
                <a:latin typeface="+mj-lt"/>
              </a:rPr>
              <a:t>7</a:t>
            </a:r>
            <a:r>
              <a:rPr lang="pt-BR" sz="1600" dirty="0">
                <a:latin typeface="+mj-lt"/>
              </a:rPr>
              <a:t>)2(OH)</a:t>
            </a:r>
            <a:r>
              <a:rPr lang="pt-BR" sz="1600" baseline="-25000" dirty="0">
                <a:latin typeface="+mj-lt"/>
              </a:rPr>
              <a:t>4</a:t>
            </a:r>
          </a:p>
          <a:p>
            <a:pPr algn="just"/>
            <a:r>
              <a:rPr lang="pt-BR" sz="1600" dirty="0" err="1">
                <a:latin typeface="+mj-lt"/>
              </a:rPr>
              <a:t>Prehnita</a:t>
            </a:r>
            <a:r>
              <a:rPr lang="pt-BR" sz="1600" dirty="0">
                <a:latin typeface="+mj-lt"/>
              </a:rPr>
              <a:t> - Ca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Al</a:t>
            </a:r>
            <a:r>
              <a:rPr lang="pt-BR" sz="1600" baseline="-25000" dirty="0">
                <a:latin typeface="+mj-lt"/>
              </a:rPr>
              <a:t>2</a:t>
            </a:r>
            <a:r>
              <a:rPr lang="pt-BR" sz="1600" dirty="0">
                <a:latin typeface="+mj-lt"/>
              </a:rPr>
              <a:t>(Si</a:t>
            </a:r>
            <a:r>
              <a:rPr lang="pt-BR" sz="1600" baseline="-25000" dirty="0">
                <a:latin typeface="+mj-lt"/>
              </a:rPr>
              <a:t>3</a:t>
            </a:r>
            <a:r>
              <a:rPr lang="pt-BR" sz="1600" dirty="0">
                <a:latin typeface="+mj-lt"/>
              </a:rPr>
              <a:t>O</a:t>
            </a:r>
            <a:r>
              <a:rPr lang="pt-BR" sz="1600" baseline="-25000" dirty="0">
                <a:latin typeface="+mj-lt"/>
              </a:rPr>
              <a:t>10</a:t>
            </a:r>
            <a:r>
              <a:rPr lang="pt-BR" sz="1600" dirty="0">
                <a:latin typeface="+mj-lt"/>
              </a:rPr>
              <a:t>)(OH)</a:t>
            </a:r>
            <a:r>
              <a:rPr lang="pt-BR" sz="1600" baseline="-25000" dirty="0">
                <a:latin typeface="+mj-lt"/>
              </a:rPr>
              <a:t>2</a:t>
            </a:r>
            <a:endParaRPr lang="pt-BR" sz="1600" b="0" baseline="-250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3488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303" t="3453" r="4957"/>
          <a:stretch/>
        </p:blipFill>
        <p:spPr>
          <a:xfrm>
            <a:off x="6988901" y="3573239"/>
            <a:ext cx="1464702" cy="158507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7622"/>
            <a:ext cx="45720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Ciclossilicatos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ciclo = círculos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-19230" y="503661"/>
            <a:ext cx="91632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As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unidades estruturais se ligam formando grupos de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cadeias fechadas (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cíclicas) com 3, 4 e 6 tetraedros, cada um compartilhando 2 </a:t>
            </a:r>
            <a:r>
              <a:rPr lang="pt-BR" b="1" dirty="0" smtClean="0">
                <a:solidFill>
                  <a:srgbClr val="060402"/>
                </a:solidFill>
                <a:latin typeface="+mj-lt"/>
              </a:rPr>
              <a:t>O;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60402"/>
                </a:solidFill>
                <a:latin typeface="Calibri"/>
              </a:rPr>
              <a:t>proporção </a:t>
            </a:r>
            <a:r>
              <a:rPr lang="pt-BR" dirty="0" err="1">
                <a:solidFill>
                  <a:srgbClr val="060402"/>
                </a:solidFill>
                <a:latin typeface="Calibri"/>
              </a:rPr>
              <a:t>Si:O</a:t>
            </a:r>
            <a:r>
              <a:rPr lang="pt-BR" dirty="0">
                <a:solidFill>
                  <a:srgbClr val="060402"/>
                </a:solidFill>
                <a:latin typeface="Calibri"/>
              </a:rPr>
              <a:t> = 1:3.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Radical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básico: (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SiO</a:t>
            </a:r>
            <a:r>
              <a:rPr lang="pt-BR" baseline="-25000" dirty="0" smtClean="0">
                <a:solidFill>
                  <a:srgbClr val="060402"/>
                </a:solidFill>
                <a:latin typeface="+mj-lt"/>
              </a:rPr>
              <a:t>3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)</a:t>
            </a:r>
            <a:r>
              <a:rPr lang="pt-BR" baseline="30000" dirty="0" smtClean="0">
                <a:solidFill>
                  <a:srgbClr val="060402"/>
                </a:solidFill>
                <a:latin typeface="+mj-lt"/>
              </a:rPr>
              <a:t>2-</a:t>
            </a:r>
            <a:endParaRPr lang="pt-BR" baseline="30000" dirty="0">
              <a:latin typeface="+mj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167" t="61330"/>
          <a:stretch/>
        </p:blipFill>
        <p:spPr>
          <a:xfrm>
            <a:off x="7801131" y="5158313"/>
            <a:ext cx="953194" cy="95240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43832" y="6096592"/>
            <a:ext cx="4690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+mj-lt"/>
              </a:rPr>
              <a:t>retículo </a:t>
            </a:r>
            <a:r>
              <a:rPr lang="pt-BR" sz="2000" dirty="0">
                <a:latin typeface="+mj-lt"/>
              </a:rPr>
              <a:t>básico das estruturas </a:t>
            </a:r>
            <a:r>
              <a:rPr lang="pt-BR" sz="2000" dirty="0" smtClean="0">
                <a:latin typeface="+mj-lt"/>
              </a:rPr>
              <a:t>do Berilo </a:t>
            </a:r>
            <a:r>
              <a:rPr lang="pt-BR" sz="2000" dirty="0">
                <a:latin typeface="+mj-lt"/>
              </a:rPr>
              <a:t>e </a:t>
            </a:r>
            <a:r>
              <a:rPr lang="pt-BR" sz="2000" dirty="0" smtClean="0">
                <a:latin typeface="+mj-lt"/>
              </a:rPr>
              <a:t>Turmalina</a:t>
            </a:r>
            <a:endParaRPr lang="pt-BR" sz="2000" dirty="0">
              <a:latin typeface="+mj-lt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1330" r="39571"/>
          <a:stretch/>
        </p:blipFill>
        <p:spPr>
          <a:xfrm>
            <a:off x="5861843" y="5238767"/>
            <a:ext cx="1859409" cy="88644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72598" y="6357230"/>
            <a:ext cx="1946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+mj-lt"/>
              </a:rPr>
              <a:t>é </a:t>
            </a:r>
            <a:r>
              <a:rPr lang="pt-BR" sz="2000" dirty="0">
                <a:latin typeface="+mj-lt"/>
              </a:rPr>
              <a:t>o mais </a:t>
            </a:r>
            <a:r>
              <a:rPr lang="pt-BR" sz="2000" dirty="0" smtClean="0">
                <a:latin typeface="+mj-lt"/>
              </a:rPr>
              <a:t>simples</a:t>
            </a:r>
            <a:endParaRPr lang="pt-BR" sz="2000" dirty="0">
              <a:latin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550352" y="3021582"/>
            <a:ext cx="1673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+mj-lt"/>
              </a:rPr>
              <a:t>anel de </a:t>
            </a:r>
            <a:r>
              <a:rPr lang="pt-BR" sz="2000" b="1" dirty="0">
                <a:latin typeface="+mj-lt"/>
              </a:rPr>
              <a:t>Si</a:t>
            </a:r>
            <a:r>
              <a:rPr lang="pt-BR" sz="2000" b="1" baseline="-25000" dirty="0">
                <a:latin typeface="+mj-lt"/>
              </a:rPr>
              <a:t>4</a:t>
            </a:r>
            <a:r>
              <a:rPr lang="pt-BR" sz="2000" b="1" dirty="0">
                <a:latin typeface="+mj-lt"/>
              </a:rPr>
              <a:t>O</a:t>
            </a:r>
            <a:r>
              <a:rPr lang="pt-BR" sz="2000" b="1" baseline="-25000" dirty="0">
                <a:latin typeface="+mj-lt"/>
              </a:rPr>
              <a:t>12</a:t>
            </a:r>
            <a:r>
              <a:rPr lang="pt-BR" sz="2000" b="1" dirty="0">
                <a:latin typeface="+mj-lt"/>
              </a:rPr>
              <a:t> </a:t>
            </a:r>
          </a:p>
        </p:txBody>
      </p:sp>
      <p:grpSp>
        <p:nvGrpSpPr>
          <p:cNvPr id="16" name="Agrupar 15"/>
          <p:cNvGrpSpPr/>
          <p:nvPr/>
        </p:nvGrpSpPr>
        <p:grpSpPr>
          <a:xfrm>
            <a:off x="72598" y="3392328"/>
            <a:ext cx="3898128" cy="2862785"/>
            <a:chOff x="169817" y="3252651"/>
            <a:chExt cx="3898128" cy="2862785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512" t="8640" r="34535" b="34713"/>
            <a:stretch/>
          </p:blipFill>
          <p:spPr>
            <a:xfrm>
              <a:off x="251520" y="3429014"/>
              <a:ext cx="3816425" cy="2686422"/>
            </a:xfrm>
            <a:prstGeom prst="rect">
              <a:avLst/>
            </a:prstGeom>
          </p:spPr>
        </p:pic>
        <p:sp>
          <p:nvSpPr>
            <p:cNvPr id="13" name="Forma Livre 12"/>
            <p:cNvSpPr/>
            <p:nvPr/>
          </p:nvSpPr>
          <p:spPr>
            <a:xfrm>
              <a:off x="169817" y="3252651"/>
              <a:ext cx="850123" cy="496389"/>
            </a:xfrm>
            <a:custGeom>
              <a:avLst/>
              <a:gdLst>
                <a:gd name="connsiteX0" fmla="*/ 0 w 850123"/>
                <a:gd name="connsiteY0" fmla="*/ 0 h 496389"/>
                <a:gd name="connsiteX1" fmla="*/ 0 w 850123"/>
                <a:gd name="connsiteY1" fmla="*/ 0 h 496389"/>
                <a:gd name="connsiteX2" fmla="*/ 13063 w 850123"/>
                <a:gd name="connsiteY2" fmla="*/ 143692 h 496389"/>
                <a:gd name="connsiteX3" fmla="*/ 26126 w 850123"/>
                <a:gd name="connsiteY3" fmla="*/ 209006 h 496389"/>
                <a:gd name="connsiteX4" fmla="*/ 39189 w 850123"/>
                <a:gd name="connsiteY4" fmla="*/ 352698 h 496389"/>
                <a:gd name="connsiteX5" fmla="*/ 52252 w 850123"/>
                <a:gd name="connsiteY5" fmla="*/ 404949 h 496389"/>
                <a:gd name="connsiteX6" fmla="*/ 130629 w 850123"/>
                <a:gd name="connsiteY6" fmla="*/ 457200 h 496389"/>
                <a:gd name="connsiteX7" fmla="*/ 209006 w 850123"/>
                <a:gd name="connsiteY7" fmla="*/ 496389 h 496389"/>
                <a:gd name="connsiteX8" fmla="*/ 391886 w 850123"/>
                <a:gd name="connsiteY8" fmla="*/ 470263 h 496389"/>
                <a:gd name="connsiteX9" fmla="*/ 431074 w 850123"/>
                <a:gd name="connsiteY9" fmla="*/ 444138 h 496389"/>
                <a:gd name="connsiteX10" fmla="*/ 509452 w 850123"/>
                <a:gd name="connsiteY10" fmla="*/ 418012 h 496389"/>
                <a:gd name="connsiteX11" fmla="*/ 653143 w 850123"/>
                <a:gd name="connsiteY11" fmla="*/ 352698 h 496389"/>
                <a:gd name="connsiteX12" fmla="*/ 692332 w 850123"/>
                <a:gd name="connsiteY12" fmla="*/ 326572 h 496389"/>
                <a:gd name="connsiteX13" fmla="*/ 744583 w 850123"/>
                <a:gd name="connsiteY13" fmla="*/ 313509 h 496389"/>
                <a:gd name="connsiteX14" fmla="*/ 783772 w 850123"/>
                <a:gd name="connsiteY14" fmla="*/ 300446 h 496389"/>
                <a:gd name="connsiteX15" fmla="*/ 849086 w 850123"/>
                <a:gd name="connsiteY15" fmla="*/ 222069 h 496389"/>
                <a:gd name="connsiteX16" fmla="*/ 796834 w 850123"/>
                <a:gd name="connsiteY16" fmla="*/ 91440 h 496389"/>
                <a:gd name="connsiteX17" fmla="*/ 757646 w 850123"/>
                <a:gd name="connsiteY17" fmla="*/ 52252 h 496389"/>
                <a:gd name="connsiteX18" fmla="*/ 600892 w 850123"/>
                <a:gd name="connsiteY18" fmla="*/ 13063 h 496389"/>
                <a:gd name="connsiteX19" fmla="*/ 143692 w 850123"/>
                <a:gd name="connsiteY19" fmla="*/ 26126 h 496389"/>
                <a:gd name="connsiteX20" fmla="*/ 91440 w 850123"/>
                <a:gd name="connsiteY20" fmla="*/ 13063 h 496389"/>
                <a:gd name="connsiteX21" fmla="*/ 0 w 850123"/>
                <a:gd name="connsiteY21" fmla="*/ 0 h 49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0123" h="496389">
                  <a:moveTo>
                    <a:pt x="0" y="0"/>
                  </a:moveTo>
                  <a:lnTo>
                    <a:pt x="0" y="0"/>
                  </a:lnTo>
                  <a:cubicBezTo>
                    <a:pt x="4354" y="47897"/>
                    <a:pt x="7098" y="95969"/>
                    <a:pt x="13063" y="143692"/>
                  </a:cubicBezTo>
                  <a:cubicBezTo>
                    <a:pt x="15817" y="165723"/>
                    <a:pt x="23372" y="186975"/>
                    <a:pt x="26126" y="209006"/>
                  </a:cubicBezTo>
                  <a:cubicBezTo>
                    <a:pt x="32091" y="256729"/>
                    <a:pt x="32833" y="305025"/>
                    <a:pt x="39189" y="352698"/>
                  </a:cubicBezTo>
                  <a:cubicBezTo>
                    <a:pt x="41562" y="370494"/>
                    <a:pt x="40430" y="391438"/>
                    <a:pt x="52252" y="404949"/>
                  </a:cubicBezTo>
                  <a:cubicBezTo>
                    <a:pt x="72929" y="428579"/>
                    <a:pt x="104503" y="439783"/>
                    <a:pt x="130629" y="457200"/>
                  </a:cubicBezTo>
                  <a:cubicBezTo>
                    <a:pt x="181276" y="490965"/>
                    <a:pt x="154921" y="478361"/>
                    <a:pt x="209006" y="496389"/>
                  </a:cubicBezTo>
                  <a:cubicBezTo>
                    <a:pt x="245721" y="493051"/>
                    <a:pt x="341624" y="495394"/>
                    <a:pt x="391886" y="470263"/>
                  </a:cubicBezTo>
                  <a:cubicBezTo>
                    <a:pt x="405928" y="463242"/>
                    <a:pt x="416728" y="450514"/>
                    <a:pt x="431074" y="444138"/>
                  </a:cubicBezTo>
                  <a:cubicBezTo>
                    <a:pt x="456240" y="432953"/>
                    <a:pt x="509452" y="418012"/>
                    <a:pt x="509452" y="418012"/>
                  </a:cubicBezTo>
                  <a:cubicBezTo>
                    <a:pt x="606302" y="353444"/>
                    <a:pt x="557039" y="371918"/>
                    <a:pt x="653143" y="352698"/>
                  </a:cubicBezTo>
                  <a:cubicBezTo>
                    <a:pt x="666206" y="343989"/>
                    <a:pt x="677902" y="332757"/>
                    <a:pt x="692332" y="326572"/>
                  </a:cubicBezTo>
                  <a:cubicBezTo>
                    <a:pt x="708833" y="319500"/>
                    <a:pt x="727321" y="318441"/>
                    <a:pt x="744583" y="313509"/>
                  </a:cubicBezTo>
                  <a:cubicBezTo>
                    <a:pt x="757823" y="309726"/>
                    <a:pt x="770709" y="304800"/>
                    <a:pt x="783772" y="300446"/>
                  </a:cubicBezTo>
                  <a:cubicBezTo>
                    <a:pt x="816256" y="278790"/>
                    <a:pt x="844351" y="269420"/>
                    <a:pt x="849086" y="222069"/>
                  </a:cubicBezTo>
                  <a:cubicBezTo>
                    <a:pt x="855289" y="160038"/>
                    <a:pt x="833135" y="133792"/>
                    <a:pt x="796834" y="91440"/>
                  </a:cubicBezTo>
                  <a:cubicBezTo>
                    <a:pt x="784812" y="77414"/>
                    <a:pt x="773795" y="61223"/>
                    <a:pt x="757646" y="52252"/>
                  </a:cubicBezTo>
                  <a:cubicBezTo>
                    <a:pt x="713287" y="27608"/>
                    <a:pt x="649550" y="21173"/>
                    <a:pt x="600892" y="13063"/>
                  </a:cubicBezTo>
                  <a:cubicBezTo>
                    <a:pt x="448492" y="17417"/>
                    <a:pt x="296154" y="26126"/>
                    <a:pt x="143692" y="26126"/>
                  </a:cubicBezTo>
                  <a:cubicBezTo>
                    <a:pt x="125739" y="26126"/>
                    <a:pt x="109284" y="15046"/>
                    <a:pt x="91440" y="13063"/>
                  </a:cubicBezTo>
                  <a:cubicBezTo>
                    <a:pt x="69802" y="10659"/>
                    <a:pt x="15240" y="217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4699349" y="3466871"/>
            <a:ext cx="1681783" cy="2643847"/>
            <a:chOff x="4823520" y="3108960"/>
            <a:chExt cx="1681783" cy="2643847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6"/>
            <a:srcRect l="73136" t="5935" b="34713"/>
            <a:stretch/>
          </p:blipFill>
          <p:spPr>
            <a:xfrm>
              <a:off x="4823520" y="3253297"/>
              <a:ext cx="1518599" cy="2499510"/>
            </a:xfrm>
            <a:prstGeom prst="rect">
              <a:avLst/>
            </a:prstGeom>
          </p:spPr>
        </p:pic>
        <p:sp>
          <p:nvSpPr>
            <p:cNvPr id="14" name="Forma Livre 13"/>
            <p:cNvSpPr/>
            <p:nvPr/>
          </p:nvSpPr>
          <p:spPr>
            <a:xfrm>
              <a:off x="5734594" y="3108960"/>
              <a:ext cx="770709" cy="522514"/>
            </a:xfrm>
            <a:custGeom>
              <a:avLst/>
              <a:gdLst>
                <a:gd name="connsiteX0" fmla="*/ 52252 w 770709"/>
                <a:gd name="connsiteY0" fmla="*/ 13063 h 522514"/>
                <a:gd name="connsiteX1" fmla="*/ 52252 w 770709"/>
                <a:gd name="connsiteY1" fmla="*/ 13063 h 522514"/>
                <a:gd name="connsiteX2" fmla="*/ 248195 w 770709"/>
                <a:gd name="connsiteY2" fmla="*/ 300446 h 522514"/>
                <a:gd name="connsiteX3" fmla="*/ 287383 w 770709"/>
                <a:gd name="connsiteY3" fmla="*/ 313509 h 522514"/>
                <a:gd name="connsiteX4" fmla="*/ 378823 w 770709"/>
                <a:gd name="connsiteY4" fmla="*/ 365760 h 522514"/>
                <a:gd name="connsiteX5" fmla="*/ 457200 w 770709"/>
                <a:gd name="connsiteY5" fmla="*/ 391886 h 522514"/>
                <a:gd name="connsiteX6" fmla="*/ 483326 w 770709"/>
                <a:gd name="connsiteY6" fmla="*/ 431074 h 522514"/>
                <a:gd name="connsiteX7" fmla="*/ 613955 w 770709"/>
                <a:gd name="connsiteY7" fmla="*/ 509451 h 522514"/>
                <a:gd name="connsiteX8" fmla="*/ 666206 w 770709"/>
                <a:gd name="connsiteY8" fmla="*/ 522514 h 522514"/>
                <a:gd name="connsiteX9" fmla="*/ 744583 w 770709"/>
                <a:gd name="connsiteY9" fmla="*/ 509451 h 522514"/>
                <a:gd name="connsiteX10" fmla="*/ 757646 w 770709"/>
                <a:gd name="connsiteY10" fmla="*/ 457200 h 522514"/>
                <a:gd name="connsiteX11" fmla="*/ 770709 w 770709"/>
                <a:gd name="connsiteY11" fmla="*/ 418011 h 522514"/>
                <a:gd name="connsiteX12" fmla="*/ 731520 w 770709"/>
                <a:gd name="connsiteY12" fmla="*/ 222069 h 522514"/>
                <a:gd name="connsiteX13" fmla="*/ 692332 w 770709"/>
                <a:gd name="connsiteY13" fmla="*/ 195943 h 522514"/>
                <a:gd name="connsiteX14" fmla="*/ 627017 w 770709"/>
                <a:gd name="connsiteY14" fmla="*/ 130629 h 522514"/>
                <a:gd name="connsiteX15" fmla="*/ 600892 w 770709"/>
                <a:gd name="connsiteY15" fmla="*/ 91440 h 522514"/>
                <a:gd name="connsiteX16" fmla="*/ 444137 w 770709"/>
                <a:gd name="connsiteY16" fmla="*/ 13063 h 522514"/>
                <a:gd name="connsiteX17" fmla="*/ 365760 w 770709"/>
                <a:gd name="connsiteY17" fmla="*/ 0 h 522514"/>
                <a:gd name="connsiteX18" fmla="*/ 39189 w 770709"/>
                <a:gd name="connsiteY18" fmla="*/ 13063 h 522514"/>
                <a:gd name="connsiteX19" fmla="*/ 0 w 770709"/>
                <a:gd name="connsiteY19" fmla="*/ 26126 h 522514"/>
                <a:gd name="connsiteX20" fmla="*/ 52252 w 770709"/>
                <a:gd name="connsiteY20" fmla="*/ 13063 h 5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0709" h="522514">
                  <a:moveTo>
                    <a:pt x="52252" y="13063"/>
                  </a:moveTo>
                  <a:lnTo>
                    <a:pt x="52252" y="13063"/>
                  </a:lnTo>
                  <a:cubicBezTo>
                    <a:pt x="117566" y="108857"/>
                    <a:pt x="176739" y="209141"/>
                    <a:pt x="248195" y="300446"/>
                  </a:cubicBezTo>
                  <a:cubicBezTo>
                    <a:pt x="256681" y="311289"/>
                    <a:pt x="275067" y="307351"/>
                    <a:pt x="287383" y="313509"/>
                  </a:cubicBezTo>
                  <a:cubicBezTo>
                    <a:pt x="381639" y="360636"/>
                    <a:pt x="264325" y="319960"/>
                    <a:pt x="378823" y="365760"/>
                  </a:cubicBezTo>
                  <a:cubicBezTo>
                    <a:pt x="404392" y="375988"/>
                    <a:pt x="457200" y="391886"/>
                    <a:pt x="457200" y="391886"/>
                  </a:cubicBezTo>
                  <a:cubicBezTo>
                    <a:pt x="465909" y="404949"/>
                    <a:pt x="471511" y="420736"/>
                    <a:pt x="483326" y="431074"/>
                  </a:cubicBezTo>
                  <a:cubicBezTo>
                    <a:pt x="506119" y="451018"/>
                    <a:pt x="578139" y="496020"/>
                    <a:pt x="613955" y="509451"/>
                  </a:cubicBezTo>
                  <a:cubicBezTo>
                    <a:pt x="630765" y="515755"/>
                    <a:pt x="648789" y="518160"/>
                    <a:pt x="666206" y="522514"/>
                  </a:cubicBezTo>
                  <a:cubicBezTo>
                    <a:pt x="692332" y="518160"/>
                    <a:pt x="723030" y="524846"/>
                    <a:pt x="744583" y="509451"/>
                  </a:cubicBezTo>
                  <a:cubicBezTo>
                    <a:pt x="759192" y="499016"/>
                    <a:pt x="752714" y="474462"/>
                    <a:pt x="757646" y="457200"/>
                  </a:cubicBezTo>
                  <a:cubicBezTo>
                    <a:pt x="761429" y="443960"/>
                    <a:pt x="766355" y="431074"/>
                    <a:pt x="770709" y="418011"/>
                  </a:cubicBezTo>
                  <a:cubicBezTo>
                    <a:pt x="764723" y="346181"/>
                    <a:pt x="784221" y="274770"/>
                    <a:pt x="731520" y="222069"/>
                  </a:cubicBezTo>
                  <a:cubicBezTo>
                    <a:pt x="720419" y="210968"/>
                    <a:pt x="705395" y="204652"/>
                    <a:pt x="692332" y="195943"/>
                  </a:cubicBezTo>
                  <a:cubicBezTo>
                    <a:pt x="622660" y="91434"/>
                    <a:pt x="714107" y="217719"/>
                    <a:pt x="627017" y="130629"/>
                  </a:cubicBezTo>
                  <a:cubicBezTo>
                    <a:pt x="615916" y="119528"/>
                    <a:pt x="612707" y="101778"/>
                    <a:pt x="600892" y="91440"/>
                  </a:cubicBezTo>
                  <a:cubicBezTo>
                    <a:pt x="558411" y="54269"/>
                    <a:pt x="500722" y="22494"/>
                    <a:pt x="444137" y="13063"/>
                  </a:cubicBezTo>
                  <a:lnTo>
                    <a:pt x="365760" y="0"/>
                  </a:lnTo>
                  <a:cubicBezTo>
                    <a:pt x="256903" y="4354"/>
                    <a:pt x="147856" y="5301"/>
                    <a:pt x="39189" y="13063"/>
                  </a:cubicBezTo>
                  <a:cubicBezTo>
                    <a:pt x="25454" y="14044"/>
                    <a:pt x="0" y="26126"/>
                    <a:pt x="0" y="26126"/>
                  </a:cubicBezTo>
                  <a:lnTo>
                    <a:pt x="52252" y="1306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251520" y="3021582"/>
            <a:ext cx="1872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+mj-lt"/>
              </a:rPr>
              <a:t>anel </a:t>
            </a:r>
            <a:r>
              <a:rPr lang="pt-BR" sz="2000" dirty="0">
                <a:latin typeface="+mj-lt"/>
              </a:rPr>
              <a:t>de </a:t>
            </a:r>
            <a:r>
              <a:rPr lang="pt-BR" sz="2000" b="1" dirty="0" smtClean="0">
                <a:latin typeface="+mj-lt"/>
              </a:rPr>
              <a:t>Si</a:t>
            </a:r>
            <a:r>
              <a:rPr lang="pt-BR" sz="2000" b="1" baseline="-25000" dirty="0" smtClean="0">
                <a:latin typeface="+mj-lt"/>
              </a:rPr>
              <a:t>3</a:t>
            </a:r>
            <a:r>
              <a:rPr lang="pt-BR" sz="2000" b="1" dirty="0" smtClean="0">
                <a:latin typeface="+mj-lt"/>
              </a:rPr>
              <a:t>O</a:t>
            </a:r>
            <a:r>
              <a:rPr lang="pt-BR" sz="2000" b="1" baseline="-25000" dirty="0" smtClean="0">
                <a:latin typeface="+mj-lt"/>
              </a:rPr>
              <a:t>9</a:t>
            </a:r>
            <a:endParaRPr lang="pt-BR" sz="2000" dirty="0">
              <a:latin typeface="+mj-lt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5841884" y="3017143"/>
            <a:ext cx="218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+mj-lt"/>
              </a:rPr>
              <a:t>anel </a:t>
            </a:r>
            <a:r>
              <a:rPr lang="pt-BR" sz="2000" dirty="0">
                <a:latin typeface="+mj-lt"/>
              </a:rPr>
              <a:t>de </a:t>
            </a:r>
            <a:r>
              <a:rPr lang="pt-BR" sz="2000" b="1" dirty="0">
                <a:latin typeface="+mj-lt"/>
              </a:rPr>
              <a:t>Si</a:t>
            </a:r>
            <a:r>
              <a:rPr lang="pt-BR" sz="2000" b="1" baseline="-25000" dirty="0">
                <a:latin typeface="+mj-lt"/>
              </a:rPr>
              <a:t>6</a:t>
            </a:r>
            <a:r>
              <a:rPr lang="pt-BR" sz="2000" b="1" dirty="0">
                <a:latin typeface="+mj-lt"/>
              </a:rPr>
              <a:t>O</a:t>
            </a:r>
            <a:r>
              <a:rPr lang="pt-BR" sz="2000" b="1" baseline="-25000" dirty="0">
                <a:latin typeface="+mj-lt"/>
              </a:rPr>
              <a:t>18</a:t>
            </a:r>
            <a:r>
              <a:rPr lang="pt-BR" sz="2000" dirty="0"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85733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7530" t="7167" r="18281" b="73213"/>
          <a:stretch/>
        </p:blipFill>
        <p:spPr>
          <a:xfrm>
            <a:off x="211143" y="3420180"/>
            <a:ext cx="3104761" cy="65395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767" r="25875" b="64879"/>
          <a:stretch/>
        </p:blipFill>
        <p:spPr>
          <a:xfrm>
            <a:off x="4836215" y="3747156"/>
            <a:ext cx="3603259" cy="98321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2272" y="0"/>
            <a:ext cx="36980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Inossilicatos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ino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corrente)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10634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2 O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de cada tetraedro são compartilhados, formando uma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corrente simples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Duas correntes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simples podem se unir através de compartilhamento de oxigênio, formando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uma </a:t>
            </a: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corrente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dupla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Radical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básico: (SiO</a:t>
            </a:r>
            <a:r>
              <a:rPr lang="pt-BR" sz="2000" baseline="-25000" dirty="0">
                <a:solidFill>
                  <a:srgbClr val="060402"/>
                </a:solidFill>
                <a:latin typeface="+mj-lt"/>
              </a:rPr>
              <a:t>3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)</a:t>
            </a:r>
            <a:r>
              <a:rPr lang="pt-BR" sz="2000" baseline="30000" dirty="0">
                <a:solidFill>
                  <a:srgbClr val="060402"/>
                </a:solidFill>
                <a:latin typeface="+mj-lt"/>
              </a:rPr>
              <a:t>2-</a:t>
            </a:r>
            <a:endParaRPr lang="pt-BR" sz="6600" baseline="30000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5" y="2269962"/>
            <a:ext cx="4139543" cy="98763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20648" t="51853" b="-17"/>
          <a:stretch/>
        </p:blipFill>
        <p:spPr>
          <a:xfrm>
            <a:off x="72104" y="4354577"/>
            <a:ext cx="3320785" cy="16052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79" r="3679"/>
          <a:stretch/>
        </p:blipFill>
        <p:spPr>
          <a:xfrm>
            <a:off x="4535487" y="2212801"/>
            <a:ext cx="4608513" cy="130287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3754" t="66987"/>
          <a:stretch/>
        </p:blipFill>
        <p:spPr>
          <a:xfrm>
            <a:off x="7812359" y="5157192"/>
            <a:ext cx="1275827" cy="114472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996" t="66987" r="34822"/>
          <a:stretch/>
        </p:blipFill>
        <p:spPr>
          <a:xfrm>
            <a:off x="6554814" y="5127232"/>
            <a:ext cx="1224136" cy="11447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44" t="66987" r="71855"/>
          <a:stretch/>
        </p:blipFill>
        <p:spPr>
          <a:xfrm>
            <a:off x="5285313" y="5157192"/>
            <a:ext cx="1152128" cy="1144728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81550" y="62706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i="1" dirty="0">
                <a:solidFill>
                  <a:srgbClr val="060402"/>
                </a:solidFill>
                <a:latin typeface="+mj-lt"/>
              </a:rPr>
              <a:t>Minerais </a:t>
            </a:r>
            <a:r>
              <a:rPr lang="pt-BR" i="1" dirty="0" smtClean="0">
                <a:solidFill>
                  <a:srgbClr val="060402"/>
                </a:solidFill>
                <a:latin typeface="+mj-lt"/>
              </a:rPr>
              <a:t>de </a:t>
            </a:r>
            <a:r>
              <a:rPr lang="pt-BR" i="1" dirty="0">
                <a:solidFill>
                  <a:srgbClr val="060402"/>
                </a:solidFill>
                <a:latin typeface="+mj-lt"/>
              </a:rPr>
              <a:t>fácil intemperização</a:t>
            </a:r>
            <a:endParaRPr lang="pt-BR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80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1379"/>
          <a:stretch/>
        </p:blipFill>
        <p:spPr>
          <a:xfrm>
            <a:off x="220690" y="3543352"/>
            <a:ext cx="4167132" cy="129733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32535"/>
            <a:ext cx="460851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 err="1" smtClean="0">
                <a:solidFill>
                  <a:srgbClr val="0604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Filossilicatos</a:t>
            </a:r>
            <a:r>
              <a:rPr lang="pt-BR" dirty="0" smtClean="0">
                <a:solidFill>
                  <a:srgbClr val="0604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(Filo = Lâmina, Folha)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71141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caracterizada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por camadas contínuas de tetraedros de SiO</a:t>
            </a:r>
            <a:r>
              <a:rPr lang="pt-BR" sz="2000" baseline="-25000" dirty="0">
                <a:solidFill>
                  <a:srgbClr val="060402"/>
                </a:solidFill>
                <a:latin typeface="+mj-lt"/>
              </a:rPr>
              <a:t>4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, estratificadas, de estrutura hexagonal ou </a:t>
            </a:r>
            <a:r>
              <a:rPr lang="pt-BR" sz="2000" dirty="0" err="1" smtClean="0">
                <a:solidFill>
                  <a:srgbClr val="060402"/>
                </a:solidFill>
                <a:latin typeface="+mj-lt"/>
              </a:rPr>
              <a:t>pseudo-hexagonal</a:t>
            </a:r>
            <a:endParaRPr lang="pt-BR" sz="2000" dirty="0" smtClean="0">
              <a:solidFill>
                <a:srgbClr val="060402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60402"/>
                </a:solidFill>
                <a:latin typeface="+mj-lt"/>
              </a:rPr>
              <a:t>Os tetraedros formam lâminas compartilhando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3 O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 com os tetraedros vizinhos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estrutura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é formada por tetraedros dispostos em folhas, na proporção (</a:t>
            </a:r>
            <a:r>
              <a:rPr lang="pt-BR" sz="2000" dirty="0" err="1">
                <a:solidFill>
                  <a:srgbClr val="060402"/>
                </a:solidFill>
                <a:latin typeface="+mj-lt"/>
              </a:rPr>
              <a:t>Al,Si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):O de 2:5 (Si</a:t>
            </a:r>
            <a:r>
              <a:rPr lang="pt-BR" sz="2000" baseline="-25000" dirty="0">
                <a:solidFill>
                  <a:srgbClr val="060402"/>
                </a:solidFill>
                <a:latin typeface="+mj-lt"/>
              </a:rPr>
              <a:t>2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O</a:t>
            </a:r>
            <a:r>
              <a:rPr lang="pt-BR" sz="2000" baseline="-25000" dirty="0">
                <a:solidFill>
                  <a:srgbClr val="060402"/>
                </a:solidFill>
                <a:latin typeface="+mj-lt"/>
              </a:rPr>
              <a:t>5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)</a:t>
            </a:r>
            <a:r>
              <a:rPr lang="pt-BR" sz="2000" baseline="30000" dirty="0" smtClean="0">
                <a:solidFill>
                  <a:srgbClr val="060402"/>
                </a:solidFill>
                <a:latin typeface="+mj-lt"/>
              </a:rPr>
              <a:t>-2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Corresponde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à estrutura dos minerais micáceos, frequentemente de fácil esfoliação e boa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flexibilidade: as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lâminas são ligadas por forças eletrostáticas, através de íons metálicos, daí a fácil clivagem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Radical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básico: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(Si</a:t>
            </a:r>
            <a:r>
              <a:rPr lang="pt-BR" sz="2000" b="1" baseline="-25000" dirty="0">
                <a:solidFill>
                  <a:srgbClr val="060402"/>
                </a:solidFill>
                <a:latin typeface="+mj-lt"/>
              </a:rPr>
              <a:t>2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O</a:t>
            </a:r>
            <a:r>
              <a:rPr lang="pt-BR" sz="2000" b="1" baseline="-25000" dirty="0">
                <a:solidFill>
                  <a:srgbClr val="060402"/>
                </a:solidFill>
                <a:latin typeface="+mj-lt"/>
              </a:rPr>
              <a:t>5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)</a:t>
            </a:r>
            <a:r>
              <a:rPr lang="pt-BR" sz="2000" b="1" baseline="30000" dirty="0">
                <a:solidFill>
                  <a:srgbClr val="060402"/>
                </a:solidFill>
                <a:latin typeface="+mj-lt"/>
              </a:rPr>
              <a:t>2-</a:t>
            </a:r>
            <a:endParaRPr lang="pt-BR" sz="6600" b="1" baseline="30000" dirty="0"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71072"/>
            <a:ext cx="3654421" cy="195913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927548" y="3959208"/>
            <a:ext cx="2156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err="1" smtClean="0">
                <a:solidFill>
                  <a:srgbClr val="000000"/>
                </a:solidFill>
                <a:latin typeface="+mj-lt"/>
              </a:rPr>
              <a:t>Apofilita</a:t>
            </a:r>
            <a:endParaRPr lang="pt-BR" sz="1800" dirty="0" smtClean="0">
              <a:solidFill>
                <a:srgbClr val="000000"/>
              </a:solidFill>
              <a:latin typeface="+mj-lt"/>
            </a:endParaRPr>
          </a:p>
          <a:p>
            <a:r>
              <a:rPr lang="pt-BR" sz="1800" dirty="0" err="1" smtClean="0">
                <a:solidFill>
                  <a:srgbClr val="000000"/>
                </a:solidFill>
                <a:latin typeface="+mj-lt"/>
              </a:rPr>
              <a:t>Caolinita</a:t>
            </a:r>
            <a:endParaRPr lang="pt-BR" sz="1800" dirty="0" smtClean="0">
              <a:solidFill>
                <a:srgbClr val="000000"/>
              </a:solidFill>
              <a:latin typeface="+mj-lt"/>
            </a:endParaRPr>
          </a:p>
          <a:p>
            <a:r>
              <a:rPr lang="pt-BR" sz="1800" dirty="0" smtClean="0">
                <a:solidFill>
                  <a:srgbClr val="000000"/>
                </a:solidFill>
                <a:latin typeface="+mj-lt"/>
              </a:rPr>
              <a:t>Serpentina</a:t>
            </a:r>
          </a:p>
          <a:p>
            <a:r>
              <a:rPr lang="pt-BR" sz="1800" dirty="0" err="1" smtClean="0">
                <a:solidFill>
                  <a:srgbClr val="000000"/>
                </a:solidFill>
                <a:latin typeface="+mj-lt"/>
              </a:rPr>
              <a:t>Pirofilita</a:t>
            </a:r>
            <a:endParaRPr lang="pt-BR" sz="1800" dirty="0" smtClean="0">
              <a:solidFill>
                <a:srgbClr val="000000"/>
              </a:solidFill>
              <a:latin typeface="+mj-lt"/>
            </a:endParaRPr>
          </a:p>
          <a:p>
            <a:r>
              <a:rPr lang="pt-BR" sz="1800" dirty="0" smtClean="0">
                <a:solidFill>
                  <a:srgbClr val="000000"/>
                </a:solidFill>
                <a:latin typeface="+mj-lt"/>
              </a:rPr>
              <a:t>Talco</a:t>
            </a:r>
          </a:p>
          <a:p>
            <a:r>
              <a:rPr lang="pt-BR" sz="1800" dirty="0" smtClean="0">
                <a:solidFill>
                  <a:srgbClr val="000000"/>
                </a:solidFill>
                <a:latin typeface="+mj-lt"/>
              </a:rPr>
              <a:t>Moscovita</a:t>
            </a:r>
          </a:p>
          <a:p>
            <a:r>
              <a:rPr lang="pt-BR" sz="1800" dirty="0" err="1" smtClean="0">
                <a:solidFill>
                  <a:srgbClr val="000000"/>
                </a:solidFill>
                <a:latin typeface="+mj-lt"/>
              </a:rPr>
              <a:t>Flogopita</a:t>
            </a:r>
            <a:endParaRPr lang="pt-BR" sz="1800" dirty="0" smtClean="0">
              <a:solidFill>
                <a:srgbClr val="000000"/>
              </a:solidFill>
              <a:latin typeface="+mj-lt"/>
            </a:endParaRPr>
          </a:p>
          <a:p>
            <a:r>
              <a:rPr lang="pt-BR" sz="1800" dirty="0" smtClean="0">
                <a:solidFill>
                  <a:srgbClr val="000000"/>
                </a:solidFill>
                <a:latin typeface="+mj-lt"/>
              </a:rPr>
              <a:t>Biotita</a:t>
            </a:r>
          </a:p>
          <a:p>
            <a:r>
              <a:rPr lang="pt-BR" sz="1800" dirty="0" err="1" smtClean="0">
                <a:solidFill>
                  <a:srgbClr val="000000"/>
                </a:solidFill>
                <a:latin typeface="+mj-lt"/>
              </a:rPr>
              <a:t>Lepidolita</a:t>
            </a:r>
            <a:endParaRPr lang="pt-BR" sz="1800" dirty="0" smtClean="0">
              <a:solidFill>
                <a:srgbClr val="000000"/>
              </a:solidFill>
              <a:latin typeface="+mj-lt"/>
            </a:endParaRPr>
          </a:p>
          <a:p>
            <a:r>
              <a:rPr lang="pt-BR" sz="1800" dirty="0" smtClean="0">
                <a:solidFill>
                  <a:srgbClr val="000000"/>
                </a:solidFill>
                <a:latin typeface="+mj-lt"/>
              </a:rPr>
              <a:t>Clorita</a:t>
            </a:r>
            <a:endParaRPr lang="pt-BR" sz="1800" dirty="0">
              <a:latin typeface="+mj-l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364088" y="3404460"/>
            <a:ext cx="328339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+mj-lt"/>
              </a:rPr>
              <a:t>Minerais </a:t>
            </a:r>
            <a:r>
              <a:rPr lang="pt-BR" sz="1600" b="1" dirty="0" smtClean="0">
                <a:latin typeface="+mj-lt"/>
              </a:rPr>
              <a:t>comuns dos </a:t>
            </a:r>
            <a:r>
              <a:rPr lang="pt-BR" sz="1600" b="1" dirty="0" err="1" smtClean="0">
                <a:latin typeface="+mj-lt"/>
              </a:rPr>
              <a:t>Filossilicatos</a:t>
            </a:r>
            <a:endParaRPr lang="pt-BR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1849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26982"/>
            <a:ext cx="394030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Tectossilicatos: (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tecto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grade)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54175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60402"/>
                </a:solidFill>
                <a:latin typeface="+mj-lt"/>
              </a:rPr>
              <a:t>correspondem a aproximadamente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64% da crosta </a:t>
            </a: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terrestre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tetraedros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de sílica estão agrupados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e compartilham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todos os quatro O com tetraedros vizinhos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, com uma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relação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 </a:t>
            </a:r>
            <a:r>
              <a:rPr lang="pt-BR" sz="2000" b="1" dirty="0" err="1">
                <a:solidFill>
                  <a:srgbClr val="060402"/>
                </a:solidFill>
                <a:latin typeface="+mj-lt"/>
              </a:rPr>
              <a:t>Si:O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 de 1:2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, formando assim silicatos em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rede </a:t>
            </a:r>
            <a:r>
              <a:rPr lang="pt-BR" sz="2000" dirty="0" smtClean="0">
                <a:solidFill>
                  <a:srgbClr val="060402"/>
                </a:solidFill>
                <a:latin typeface="+mj-lt"/>
                <a:sym typeface="Symbol" panose="05050102010706020507" pitchFamily="18" charset="2"/>
              </a:rPr>
              <a:t> t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etraedros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formam um tipo de “grade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”;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polimerização </a:t>
            </a:r>
            <a:r>
              <a:rPr lang="pt-BR" sz="2000" b="1" dirty="0">
                <a:solidFill>
                  <a:srgbClr val="060402"/>
                </a:solidFill>
                <a:latin typeface="+mj-lt"/>
              </a:rPr>
              <a:t>é máxima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os minerais são classificados de acordo com a intensidade de substituição de </a:t>
            </a: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Si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 por </a:t>
            </a: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Al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 de acordo com o cátion existente para o equilíbrio do excesso de cargas negativas;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pode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ou não haver substituição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isomórfica (</a:t>
            </a: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SI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)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de Si por Al, o que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gera uma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carga negativa que permite a entrada de cátions para formar feldspatos; </a:t>
            </a:r>
            <a:endParaRPr lang="pt-BR" sz="2000" dirty="0" smtClean="0">
              <a:solidFill>
                <a:srgbClr val="060402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se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não há </a:t>
            </a:r>
            <a:r>
              <a:rPr lang="pt-BR" sz="2000" b="1" dirty="0" smtClean="0">
                <a:solidFill>
                  <a:srgbClr val="060402"/>
                </a:solidFill>
                <a:latin typeface="+mj-lt"/>
              </a:rPr>
              <a:t>SI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,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forma-se </a:t>
            </a: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o quartzo</a:t>
            </a:r>
            <a:endParaRPr lang="pt-BR" sz="2000" dirty="0">
              <a:solidFill>
                <a:srgbClr val="060402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060402"/>
                </a:solidFill>
                <a:latin typeface="+mj-lt"/>
              </a:rPr>
              <a:t>Radical 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básico: (SiO</a:t>
            </a:r>
            <a:r>
              <a:rPr lang="pt-BR" sz="2000" baseline="-25000" dirty="0">
                <a:solidFill>
                  <a:srgbClr val="060402"/>
                </a:solidFill>
                <a:latin typeface="+mj-lt"/>
              </a:rPr>
              <a:t>2</a:t>
            </a:r>
            <a:r>
              <a:rPr lang="pt-BR" sz="2000" dirty="0">
                <a:solidFill>
                  <a:srgbClr val="060402"/>
                </a:solidFill>
                <a:latin typeface="+mj-lt"/>
              </a:rPr>
              <a:t>)</a:t>
            </a:r>
            <a:r>
              <a:rPr lang="pt-BR" sz="2000" baseline="30000" dirty="0">
                <a:solidFill>
                  <a:srgbClr val="060402"/>
                </a:solidFill>
                <a:latin typeface="+mj-lt"/>
              </a:rPr>
              <a:t>0</a:t>
            </a:r>
            <a:endParaRPr lang="pt-BR" sz="6600" baseline="30000" dirty="0">
              <a:latin typeface="+mj-lt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949879"/>
            <a:ext cx="1836971" cy="171533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35653"/>
            <a:ext cx="2909477" cy="184151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916189" y="3735653"/>
            <a:ext cx="426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604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11352" y="5754620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+mj-lt"/>
              </a:rPr>
              <a:t>A </a:t>
            </a:r>
            <a:r>
              <a:rPr lang="pt-BR" sz="2000" b="1" dirty="0" smtClean="0">
                <a:latin typeface="+mj-lt"/>
              </a:rPr>
              <a:t>SI</a:t>
            </a:r>
            <a:r>
              <a:rPr lang="pt-BR" sz="2000" dirty="0" smtClean="0">
                <a:latin typeface="+mj-lt"/>
              </a:rPr>
              <a:t> se </a:t>
            </a:r>
            <a:r>
              <a:rPr lang="pt-BR" sz="2000" dirty="0">
                <a:latin typeface="+mj-lt"/>
              </a:rPr>
              <a:t>refere à ocorrência de uma espécie iônica em lugar de outra sem que se altere </a:t>
            </a:r>
            <a:r>
              <a:rPr lang="pt-BR" sz="2000" dirty="0" smtClean="0">
                <a:latin typeface="+mj-lt"/>
              </a:rPr>
              <a:t>a estrutura </a:t>
            </a:r>
            <a:r>
              <a:rPr lang="pt-BR" sz="2000" dirty="0">
                <a:latin typeface="+mj-lt"/>
              </a:rPr>
              <a:t>cristalina. </a:t>
            </a:r>
            <a:r>
              <a:rPr lang="pt-BR" sz="2000" dirty="0" err="1">
                <a:latin typeface="+mj-lt"/>
              </a:rPr>
              <a:t>Ex</a:t>
            </a:r>
            <a:r>
              <a:rPr lang="pt-BR" sz="2000" dirty="0">
                <a:latin typeface="+mj-lt"/>
              </a:rPr>
              <a:t>: Al</a:t>
            </a:r>
            <a:r>
              <a:rPr lang="pt-BR" sz="2000" baseline="30000" dirty="0">
                <a:latin typeface="+mj-lt"/>
              </a:rPr>
              <a:t>3+ </a:t>
            </a:r>
            <a:r>
              <a:rPr lang="pt-BR" sz="2000" dirty="0">
                <a:latin typeface="+mj-lt"/>
              </a:rPr>
              <a:t>no lugar do Si</a:t>
            </a:r>
            <a:r>
              <a:rPr lang="pt-BR" sz="2000" baseline="30000" dirty="0">
                <a:latin typeface="+mj-lt"/>
              </a:rPr>
              <a:t>4+. </a:t>
            </a:r>
          </a:p>
        </p:txBody>
      </p:sp>
    </p:spTree>
    <p:extLst>
      <p:ext uri="{BB962C8B-B14F-4D97-AF65-F5344CB8AC3E}">
        <p14:creationId xmlns:p14="http://schemas.microsoft.com/office/powerpoint/2010/main" val="593357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26982"/>
            <a:ext cx="394030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Tectossilicatos: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tecto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grade)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670" y="1722439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+mj-lt"/>
              </a:rPr>
              <a:t>São </a:t>
            </a:r>
            <a:r>
              <a:rPr lang="pt-BR" dirty="0">
                <a:latin typeface="+mj-lt"/>
              </a:rPr>
              <a:t>tectossilicatos nos quais houve SI;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>
                <a:latin typeface="+mj-lt"/>
              </a:rPr>
              <a:t>são de fácil </a:t>
            </a:r>
            <a:r>
              <a:rPr lang="pt-BR" dirty="0" smtClean="0">
                <a:latin typeface="+mj-lt"/>
              </a:rPr>
              <a:t>intemperização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err="1" smtClean="0">
                <a:latin typeface="+mj-lt"/>
              </a:rPr>
              <a:t>Microclínio</a:t>
            </a:r>
            <a:r>
              <a:rPr lang="pt-BR" dirty="0" smtClean="0">
                <a:latin typeface="+mj-lt"/>
              </a:rPr>
              <a:t>, </a:t>
            </a:r>
            <a:r>
              <a:rPr lang="pt-BR" dirty="0" err="1" smtClean="0">
                <a:latin typeface="+mj-lt"/>
              </a:rPr>
              <a:t>Ortoclásio</a:t>
            </a:r>
            <a:r>
              <a:rPr lang="pt-BR" dirty="0" smtClean="0">
                <a:latin typeface="+mj-lt"/>
              </a:rPr>
              <a:t>, Plagioclásios: </a:t>
            </a:r>
            <a:r>
              <a:rPr lang="pt-BR" dirty="0" err="1" smtClean="0">
                <a:latin typeface="+mj-lt"/>
              </a:rPr>
              <a:t>Albita</a:t>
            </a:r>
            <a:r>
              <a:rPr lang="pt-BR" dirty="0" smtClean="0">
                <a:latin typeface="+mj-lt"/>
              </a:rPr>
              <a:t> - </a:t>
            </a:r>
            <a:r>
              <a:rPr lang="pt-BR" dirty="0" err="1" smtClean="0">
                <a:latin typeface="+mj-lt"/>
              </a:rPr>
              <a:t>Anortita</a:t>
            </a:r>
            <a:endParaRPr lang="pt-BR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2859" y="1260774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Feldspatos (potássicos, sódicos e cálcicos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469" y="2914736"/>
            <a:ext cx="3217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604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Grupo do quartzo (SiO</a:t>
            </a:r>
            <a:r>
              <a:rPr lang="pt-BR" baseline="-25000" dirty="0">
                <a:solidFill>
                  <a:srgbClr val="0604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pt-BR" dirty="0">
                <a:solidFill>
                  <a:srgbClr val="0604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3285291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60402"/>
                </a:solidFill>
                <a:latin typeface="+mj-lt"/>
              </a:rPr>
              <a:t>Mineral mais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frequente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na natureza, </a:t>
            </a:r>
            <a:endParaRPr lang="pt-BR" dirty="0" smtClean="0">
              <a:solidFill>
                <a:srgbClr val="060402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Altamente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resistente ao intemperismo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060402"/>
                </a:solidFill>
                <a:latin typeface="+mj-lt"/>
              </a:rPr>
              <a:t>não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se decompõe, apenas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se fragmenta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;</a:t>
            </a:r>
            <a:endParaRPr lang="pt-BR" dirty="0"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0005" y="4549425"/>
            <a:ext cx="3340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Grupo dos </a:t>
            </a:r>
            <a:r>
              <a:rPr 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Feldspatóides</a:t>
            </a:r>
            <a:r>
              <a:rPr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t-BR" dirty="0"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2859" y="5641044"/>
            <a:ext cx="2502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Grupo das </a:t>
            </a:r>
            <a:r>
              <a:rPr 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Zeólitas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033300" y="35016"/>
            <a:ext cx="498538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>
                <a:solidFill>
                  <a:srgbClr val="060402"/>
                </a:solidFill>
                <a:latin typeface="+mj-lt"/>
              </a:rPr>
              <a:t>São quatro os principais grupos dos tectossilicatos: </a:t>
            </a:r>
            <a:r>
              <a:rPr lang="pt-BR" dirty="0" smtClean="0">
                <a:solidFill>
                  <a:srgbClr val="060402"/>
                </a:solidFill>
                <a:latin typeface="+mj-lt"/>
              </a:rPr>
              <a:t> 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Feldspatos, SiO</a:t>
            </a:r>
            <a:r>
              <a:rPr lang="pt-BR" baseline="-25000" dirty="0">
                <a:solidFill>
                  <a:srgbClr val="060402"/>
                </a:solidFill>
                <a:latin typeface="+mj-lt"/>
              </a:rPr>
              <a:t>2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, </a:t>
            </a:r>
            <a:r>
              <a:rPr lang="pt-BR" dirty="0" err="1">
                <a:solidFill>
                  <a:srgbClr val="060402"/>
                </a:solidFill>
                <a:latin typeface="+mj-lt"/>
              </a:rPr>
              <a:t>fedspatóides</a:t>
            </a:r>
            <a:r>
              <a:rPr lang="pt-BR" dirty="0">
                <a:solidFill>
                  <a:srgbClr val="060402"/>
                </a:solidFill>
                <a:latin typeface="+mj-lt"/>
              </a:rPr>
              <a:t> e </a:t>
            </a:r>
            <a:r>
              <a:rPr lang="pt-BR" dirty="0" err="1" smtClean="0">
                <a:solidFill>
                  <a:srgbClr val="060402"/>
                </a:solidFill>
                <a:latin typeface="+mj-lt"/>
              </a:rPr>
              <a:t>zeólitas</a:t>
            </a:r>
            <a:endParaRPr lang="pt-BR" dirty="0">
              <a:solidFill>
                <a:srgbClr val="060402"/>
              </a:solidFill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083986"/>
            <a:ext cx="719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err="1" smtClean="0">
                <a:solidFill>
                  <a:srgbClr val="000000"/>
                </a:solidFill>
                <a:latin typeface="+mj-lt"/>
              </a:rPr>
              <a:t>Leucita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pt-BR" dirty="0" err="1" smtClean="0">
                <a:solidFill>
                  <a:srgbClr val="000000"/>
                </a:solidFill>
                <a:latin typeface="+mj-lt"/>
              </a:rPr>
              <a:t>Nefelina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pt-BR" dirty="0" err="1" smtClean="0">
                <a:solidFill>
                  <a:srgbClr val="000000"/>
                </a:solidFill>
                <a:latin typeface="+mj-lt"/>
              </a:rPr>
              <a:t>Sodalita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, Lazurita, </a:t>
            </a:r>
            <a:r>
              <a:rPr lang="pt-BR" dirty="0" err="1" smtClean="0">
                <a:solidFill>
                  <a:srgbClr val="000000"/>
                </a:solidFill>
                <a:latin typeface="+mj-lt"/>
              </a:rPr>
              <a:t>Petalita</a:t>
            </a:r>
            <a:endParaRPr lang="pt-BR" dirty="0">
              <a:latin typeface="+mj-lt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-22769" y="6109017"/>
            <a:ext cx="719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err="1" smtClean="0">
                <a:solidFill>
                  <a:srgbClr val="000000"/>
                </a:solidFill>
                <a:latin typeface="+mj-lt"/>
              </a:rPr>
              <a:t>Analcima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pt-BR" dirty="0" err="1" smtClean="0">
                <a:solidFill>
                  <a:srgbClr val="000000"/>
                </a:solidFill>
                <a:latin typeface="+mj-lt"/>
              </a:rPr>
              <a:t>Natrolita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pt-BR" dirty="0" err="1" smtClean="0">
                <a:solidFill>
                  <a:srgbClr val="000000"/>
                </a:solidFill>
                <a:latin typeface="+mj-lt"/>
              </a:rPr>
              <a:t>Cabazita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pt-BR" dirty="0" err="1" smtClean="0">
                <a:solidFill>
                  <a:srgbClr val="000000"/>
                </a:solidFill>
                <a:latin typeface="+mj-lt"/>
              </a:rPr>
              <a:t>Heulandita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pt-BR" dirty="0" err="1" smtClean="0">
                <a:solidFill>
                  <a:srgbClr val="000000"/>
                </a:solidFill>
                <a:latin typeface="+mj-lt"/>
              </a:rPr>
              <a:t>Estibnita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5015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90664" y="592350"/>
            <a:ext cx="74533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magmas </a:t>
            </a:r>
            <a:r>
              <a:rPr lang="pt-BR" dirty="0" err="1">
                <a:latin typeface="+mj-lt"/>
              </a:rPr>
              <a:t>riolíticos</a:t>
            </a:r>
            <a:r>
              <a:rPr lang="pt-BR" dirty="0">
                <a:latin typeface="+mj-lt"/>
              </a:rPr>
              <a:t> (72-75% de SiO</a:t>
            </a:r>
            <a:r>
              <a:rPr lang="pt-BR" baseline="-25000" dirty="0">
                <a:latin typeface="+mj-lt"/>
              </a:rPr>
              <a:t>2</a:t>
            </a:r>
            <a:r>
              <a:rPr lang="pt-BR" dirty="0" smtClean="0">
                <a:latin typeface="+mj-lt"/>
              </a:rPr>
              <a:t>)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magmas </a:t>
            </a:r>
            <a:r>
              <a:rPr lang="pt-BR" dirty="0" err="1">
                <a:latin typeface="+mj-lt"/>
              </a:rPr>
              <a:t>dacíticos</a:t>
            </a:r>
            <a:r>
              <a:rPr lang="pt-BR" dirty="0">
                <a:latin typeface="+mj-lt"/>
              </a:rPr>
              <a:t> (65-71% de </a:t>
            </a:r>
            <a:r>
              <a:rPr lang="pt-BR" dirty="0" smtClean="0">
                <a:latin typeface="+mj-lt"/>
              </a:rPr>
              <a:t>SiO</a:t>
            </a:r>
            <a:r>
              <a:rPr lang="pt-BR" baseline="-25000" dirty="0" smtClean="0">
                <a:latin typeface="+mj-lt"/>
              </a:rPr>
              <a:t>2</a:t>
            </a:r>
            <a:r>
              <a:rPr lang="pt-BR" dirty="0" smtClean="0">
                <a:latin typeface="+mj-lt"/>
              </a:rPr>
              <a:t>)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+mj-lt"/>
              </a:rPr>
              <a:t>magmas </a:t>
            </a:r>
            <a:r>
              <a:rPr lang="pt-BR" dirty="0" err="1" smtClean="0">
                <a:latin typeface="+mj-lt"/>
              </a:rPr>
              <a:t>andesíticos</a:t>
            </a:r>
            <a:r>
              <a:rPr lang="pt-BR" dirty="0" smtClean="0">
                <a:latin typeface="+mj-lt"/>
              </a:rPr>
              <a:t> </a:t>
            </a:r>
            <a:r>
              <a:rPr lang="pt-BR" dirty="0">
                <a:latin typeface="+mj-lt"/>
              </a:rPr>
              <a:t>(53-64% de SiO</a:t>
            </a:r>
            <a:r>
              <a:rPr lang="pt-BR" baseline="-25000" dirty="0">
                <a:latin typeface="+mj-lt"/>
              </a:rPr>
              <a:t>2</a:t>
            </a:r>
            <a:r>
              <a:rPr lang="pt-BR" dirty="0">
                <a:latin typeface="+mj-lt"/>
              </a:rPr>
              <a:t>), </a:t>
            </a:r>
            <a:endParaRPr lang="pt-BR" dirty="0" smtClean="0">
              <a:latin typeface="+mj-lt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magmas </a:t>
            </a:r>
            <a:r>
              <a:rPr lang="pt-BR" dirty="0">
                <a:latin typeface="+mj-lt"/>
              </a:rPr>
              <a:t>basálticos (45-52% de SiO</a:t>
            </a:r>
            <a:r>
              <a:rPr lang="pt-BR" baseline="-25000" dirty="0">
                <a:latin typeface="+mj-lt"/>
              </a:rPr>
              <a:t>2</a:t>
            </a:r>
            <a:r>
              <a:rPr lang="pt-BR" dirty="0" smtClean="0">
                <a:latin typeface="+mj-lt"/>
              </a:rPr>
              <a:t>)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>
                <a:latin typeface="+mj-lt"/>
              </a:rPr>
              <a:t>magmas </a:t>
            </a:r>
            <a:r>
              <a:rPr lang="pt-BR" dirty="0" err="1" smtClean="0">
                <a:latin typeface="+mj-lt"/>
              </a:rPr>
              <a:t>ultramáficos</a:t>
            </a:r>
            <a:r>
              <a:rPr lang="pt-BR" dirty="0">
                <a:latin typeface="+mj-lt"/>
              </a:rPr>
              <a:t>, </a:t>
            </a:r>
            <a:r>
              <a:rPr lang="pt-BR" dirty="0" smtClean="0">
                <a:latin typeface="+mj-lt"/>
              </a:rPr>
              <a:t>e.g. </a:t>
            </a:r>
            <a:r>
              <a:rPr lang="pt-BR" dirty="0" err="1" smtClean="0">
                <a:latin typeface="+mj-lt"/>
              </a:rPr>
              <a:t>Komatiíticos</a:t>
            </a:r>
            <a:r>
              <a:rPr lang="pt-BR" dirty="0" smtClean="0">
                <a:latin typeface="+mj-lt"/>
              </a:rPr>
              <a:t> (&lt; </a:t>
            </a:r>
            <a:r>
              <a:rPr lang="pt-BR" dirty="0">
                <a:latin typeface="+mj-lt"/>
              </a:rPr>
              <a:t>45% de SiO</a:t>
            </a:r>
            <a:r>
              <a:rPr lang="pt-BR" baseline="-25000" dirty="0">
                <a:latin typeface="+mj-lt"/>
              </a:rPr>
              <a:t>2</a:t>
            </a:r>
            <a:r>
              <a:rPr lang="pt-BR" dirty="0" smtClean="0">
                <a:latin typeface="+mj-lt"/>
              </a:rPr>
              <a:t>).</a:t>
            </a:r>
            <a:endParaRPr lang="pt-BR" dirty="0">
              <a:latin typeface="+mj-lt"/>
            </a:endParaRPr>
          </a:p>
        </p:txBody>
      </p:sp>
      <p:sp>
        <p:nvSpPr>
          <p:cNvPr id="3" name="Seta para Baixo 2"/>
          <p:cNvSpPr/>
          <p:nvPr/>
        </p:nvSpPr>
        <p:spPr>
          <a:xfrm>
            <a:off x="1319164" y="454831"/>
            <a:ext cx="432048" cy="3046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 rot="10800000">
            <a:off x="210084" y="44624"/>
            <a:ext cx="923330" cy="3649998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Menor polimerização  e menor viscosidade </a:t>
            </a:r>
            <a:endParaRPr lang="pt-BR" dirty="0"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99592" y="3832141"/>
            <a:ext cx="7453336" cy="27699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b="1" dirty="0" smtClean="0">
                <a:latin typeface="+mj-lt"/>
              </a:rPr>
              <a:t>Viscosidade do magma depende:</a:t>
            </a:r>
          </a:p>
          <a:p>
            <a:pPr algn="ctr">
              <a:spcBef>
                <a:spcPts val="1200"/>
              </a:spcBef>
            </a:pPr>
            <a:r>
              <a:rPr lang="pt-BR" b="1" dirty="0" smtClean="0">
                <a:solidFill>
                  <a:srgbClr val="FF0000"/>
                </a:solidFill>
                <a:latin typeface="+mj-lt"/>
              </a:rPr>
              <a:t>Composição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Quanto maior o conteúdo de SiO</a:t>
            </a:r>
            <a:r>
              <a:rPr lang="pt-BR" baseline="-25000" dirty="0" smtClean="0">
                <a:latin typeface="+mj-lt"/>
              </a:rPr>
              <a:t>2</a:t>
            </a:r>
            <a:r>
              <a:rPr lang="pt-BR" dirty="0" smtClean="0">
                <a:latin typeface="+mj-lt"/>
              </a:rPr>
              <a:t> maior a viscosidade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Quanto menos voláteis, maior a viscosidade</a:t>
            </a:r>
          </a:p>
          <a:p>
            <a:pPr algn="ctr">
              <a:spcBef>
                <a:spcPts val="1200"/>
              </a:spcBef>
            </a:pPr>
            <a:r>
              <a:rPr lang="pt-BR" b="1" dirty="0" smtClean="0">
                <a:solidFill>
                  <a:srgbClr val="FF0000"/>
                </a:solidFill>
                <a:latin typeface="+mj-lt"/>
              </a:rPr>
              <a:t>Temperatura e Pressão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Quanto menor a T e P maior a viscosidade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7771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628800"/>
            <a:ext cx="6048672" cy="2123658"/>
          </a:xfrm>
          <a:prstGeom prst="rect">
            <a:avLst/>
          </a:prstGeom>
          <a:effectLst>
            <a:glow rad="1155700">
              <a:srgbClr val="FE6202">
                <a:alpha val="7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Origem do magma</a:t>
            </a:r>
            <a:endParaRPr kumimoji="0" lang="pt-B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62306" y="0"/>
            <a:ext cx="33301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Origem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10619" y="4591801"/>
            <a:ext cx="840985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latin typeface="+mj-lt"/>
              </a:rPr>
              <a:t>a partir da </a:t>
            </a:r>
            <a:r>
              <a:rPr lang="pt-BR" b="1" dirty="0">
                <a:latin typeface="+mj-lt"/>
              </a:rPr>
              <a:t>fusão das rochas da crosta</a:t>
            </a:r>
            <a:r>
              <a:rPr lang="pt-BR" dirty="0">
                <a:latin typeface="+mj-lt"/>
              </a:rPr>
              <a:t> e do </a:t>
            </a:r>
            <a:r>
              <a:rPr lang="pt-BR" b="1" dirty="0">
                <a:latin typeface="+mj-lt"/>
              </a:rPr>
              <a:t>manto superior</a:t>
            </a:r>
            <a:r>
              <a:rPr lang="pt-BR" dirty="0">
                <a:latin typeface="+mj-lt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b="1" dirty="0" smtClean="0">
                <a:latin typeface="+mj-lt"/>
              </a:rPr>
              <a:t>geralmente, em locais tectonicamente ativos</a:t>
            </a:r>
            <a:r>
              <a:rPr lang="pt-BR" dirty="0">
                <a:latin typeface="+mj-lt"/>
              </a:rPr>
              <a:t>: hot spots</a:t>
            </a:r>
          </a:p>
          <a:p>
            <a:pPr marL="1071000" lvl="1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limites </a:t>
            </a:r>
            <a:r>
              <a:rPr lang="pt-BR" dirty="0">
                <a:latin typeface="+mj-lt"/>
              </a:rPr>
              <a:t>de placas </a:t>
            </a:r>
            <a:r>
              <a:rPr lang="pt-BR" dirty="0" err="1">
                <a:latin typeface="+mj-lt"/>
              </a:rPr>
              <a:t>litosféricas</a:t>
            </a:r>
            <a:r>
              <a:rPr lang="pt-BR" dirty="0">
                <a:latin typeface="+mj-lt"/>
              </a:rPr>
              <a:t> convergentes</a:t>
            </a:r>
          </a:p>
          <a:p>
            <a:pPr marL="1071000" lvl="1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+mj-lt"/>
              </a:rPr>
              <a:t>limites de placas </a:t>
            </a:r>
            <a:r>
              <a:rPr lang="pt-BR" dirty="0" err="1">
                <a:latin typeface="+mj-lt"/>
              </a:rPr>
              <a:t>litosféricas</a:t>
            </a:r>
            <a:r>
              <a:rPr lang="pt-BR" dirty="0">
                <a:latin typeface="+mj-lt"/>
              </a:rPr>
              <a:t>  divergentes</a:t>
            </a:r>
            <a:r>
              <a:rPr lang="pt-BR" dirty="0" smtClean="0">
                <a:latin typeface="+mj-lt"/>
              </a:rPr>
              <a:t>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hot spots</a:t>
            </a:r>
            <a:endParaRPr lang="pt-BR" b="1" dirty="0">
              <a:latin typeface="+mj-lt"/>
            </a:endParaRPr>
          </a:p>
        </p:txBody>
      </p:sp>
      <p:pic>
        <p:nvPicPr>
          <p:cNvPr id="4" name="Picture 1026" descr="F:\CH04\04.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4" y="764704"/>
            <a:ext cx="8931287" cy="36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EE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EE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EE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1756" y="-35724"/>
            <a:ext cx="51698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>
                <a:latin typeface="+mj-lt"/>
              </a:rPr>
              <a:t>A geração de magmas e o movimento e a cristalização dos líquidos magmáticos são os </a:t>
            </a:r>
            <a:r>
              <a:rPr lang="pt-BR" b="1" dirty="0">
                <a:latin typeface="+mj-lt"/>
              </a:rPr>
              <a:t>mecanismos primários por meio do qual o planeta diferenciou-se </a:t>
            </a:r>
            <a:r>
              <a:rPr lang="pt-BR" dirty="0">
                <a:latin typeface="+mj-lt"/>
              </a:rPr>
              <a:t>em núcleo, manto e crosta oceânica e continental.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 smtClean="0">
              <a:latin typeface="+mj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894" y="738774"/>
            <a:ext cx="4139952" cy="212344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21756" y="2862217"/>
            <a:ext cx="9231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>
                <a:latin typeface="+mj-lt"/>
              </a:rPr>
              <a:t>Atualmente, a geração de magmas é limitada aos </a:t>
            </a:r>
            <a:r>
              <a:rPr lang="pt-BR" b="1" dirty="0">
                <a:latin typeface="+mj-lt"/>
              </a:rPr>
              <a:t>200 km </a:t>
            </a:r>
            <a:r>
              <a:rPr lang="pt-BR" b="1" dirty="0" smtClean="0">
                <a:latin typeface="+mj-lt"/>
              </a:rPr>
              <a:t>mais externos </a:t>
            </a:r>
            <a:r>
              <a:rPr lang="pt-BR" b="1" dirty="0">
                <a:latin typeface="+mj-lt"/>
              </a:rPr>
              <a:t>do </a:t>
            </a:r>
            <a:r>
              <a:rPr lang="pt-BR" b="1" dirty="0" smtClean="0">
                <a:latin typeface="+mj-lt"/>
              </a:rPr>
              <a:t>planeta: </a:t>
            </a:r>
            <a:r>
              <a:rPr lang="pt-BR" dirty="0" smtClean="0">
                <a:latin typeface="+mj-lt"/>
              </a:rPr>
              <a:t>nas </a:t>
            </a:r>
            <a:r>
              <a:rPr lang="pt-BR" dirty="0">
                <a:latin typeface="+mj-lt"/>
              </a:rPr>
              <a:t>camadas mais superiores do manto e na crosta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>
                <a:latin typeface="+mj-lt"/>
              </a:rPr>
              <a:t>O processo de geração de magmas </a:t>
            </a:r>
            <a:r>
              <a:rPr lang="pt-BR" b="1" dirty="0">
                <a:solidFill>
                  <a:srgbClr val="FF0000"/>
                </a:solidFill>
                <a:latin typeface="+mj-lt"/>
              </a:rPr>
              <a:t>raramente é uma fusão completa</a:t>
            </a:r>
            <a:r>
              <a:rPr lang="pt-BR" dirty="0">
                <a:solidFill>
                  <a:srgbClr val="FF0000"/>
                </a:solidFill>
                <a:latin typeface="+mj-lt"/>
              </a:rPr>
              <a:t>!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b="1" dirty="0">
                <a:latin typeface="+mj-lt"/>
              </a:rPr>
              <a:t>fusão parcial </a:t>
            </a:r>
            <a:r>
              <a:rPr lang="pt-BR" dirty="0">
                <a:latin typeface="+mj-lt"/>
              </a:rPr>
              <a:t>das rochas do </a:t>
            </a:r>
            <a:r>
              <a:rPr lang="pt-BR" b="1" dirty="0">
                <a:latin typeface="+mj-lt"/>
              </a:rPr>
              <a:t>manto na </a:t>
            </a:r>
            <a:r>
              <a:rPr lang="pt-BR" b="1" dirty="0" err="1">
                <a:latin typeface="+mj-lt"/>
              </a:rPr>
              <a:t>astenosfera</a:t>
            </a:r>
            <a:r>
              <a:rPr lang="pt-BR" b="1" dirty="0">
                <a:latin typeface="+mj-lt"/>
              </a:rPr>
              <a:t>, ou do manto sup. ou crosta inferior na litosfera</a:t>
            </a:r>
            <a:r>
              <a:rPr lang="pt-BR" dirty="0">
                <a:latin typeface="+mj-lt"/>
              </a:rPr>
              <a:t>, produção progressiva da fusão dos componentes minerais menos refratários entre os que compõe a rocha que está sendo fundida. </a:t>
            </a:r>
            <a:endParaRPr lang="pt-BR" dirty="0" smtClean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Os </a:t>
            </a:r>
            <a:r>
              <a:rPr lang="pt-BR" dirty="0">
                <a:latin typeface="+mj-lt"/>
              </a:rPr>
              <a:t>magmas formados dessa maneira (</a:t>
            </a:r>
            <a:r>
              <a:rPr lang="pt-BR" i="1" dirty="0">
                <a:latin typeface="+mj-lt"/>
              </a:rPr>
              <a:t>in situ</a:t>
            </a:r>
            <a:r>
              <a:rPr lang="pt-BR" dirty="0">
                <a:latin typeface="+mj-lt"/>
              </a:rPr>
              <a:t>) e que não tenham sofrido processos </a:t>
            </a:r>
            <a:r>
              <a:rPr lang="pt-BR" dirty="0" smtClean="0">
                <a:latin typeface="+mj-lt"/>
              </a:rPr>
              <a:t>de diferenciação = </a:t>
            </a:r>
            <a:r>
              <a:rPr lang="pt-BR" b="1" dirty="0" smtClean="0">
                <a:latin typeface="+mj-lt"/>
              </a:rPr>
              <a:t>magmas primários</a:t>
            </a:r>
            <a:r>
              <a:rPr lang="pt-BR" dirty="0" smtClean="0">
                <a:latin typeface="+mj-lt"/>
              </a:rPr>
              <a:t> </a:t>
            </a:r>
          </a:p>
        </p:txBody>
      </p:sp>
      <p:sp>
        <p:nvSpPr>
          <p:cNvPr id="8" name="Retângulo 7"/>
          <p:cNvSpPr/>
          <p:nvPr/>
        </p:nvSpPr>
        <p:spPr>
          <a:xfrm>
            <a:off x="5710323" y="-35724"/>
            <a:ext cx="33301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Origem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80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8000" b="1" dirty="0"/>
              <a:t>Rochas</a:t>
            </a:r>
          </a:p>
        </p:txBody>
      </p:sp>
      <p:sp>
        <p:nvSpPr>
          <p:cNvPr id="1280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15340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pt-BR" dirty="0">
                <a:solidFill>
                  <a:srgbClr val="480048"/>
                </a:solidFill>
              </a:rPr>
              <a:t>Unidades formadoras da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crosta terrestre;</a:t>
            </a:r>
          </a:p>
          <a:p>
            <a:pPr eaLnBrk="1" hangingPunct="1">
              <a:buFont typeface="Wingdings" pitchFamily="2" charset="2"/>
              <a:buChar char="ü"/>
            </a:pPr>
            <a:endParaRPr lang="pt-BR" sz="1600" dirty="0">
              <a:solidFill>
                <a:srgbClr val="480048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t-BR" dirty="0">
                <a:solidFill>
                  <a:srgbClr val="480048"/>
                </a:solidFill>
              </a:rPr>
              <a:t>Produtos consolidados, resultantes da união natural de </a:t>
            </a:r>
            <a:r>
              <a:rPr lang="pt-BR" dirty="0">
                <a:solidFill>
                  <a:srgbClr val="3403BD"/>
                </a:solidFill>
              </a:rPr>
              <a:t>minerais;</a:t>
            </a:r>
          </a:p>
          <a:p>
            <a:pPr eaLnBrk="1" hangingPunct="1">
              <a:buFont typeface="Wingdings" pitchFamily="2" charset="2"/>
              <a:buChar char="ü"/>
            </a:pPr>
            <a:endParaRPr lang="pt-BR" sz="1800" dirty="0">
              <a:solidFill>
                <a:srgbClr val="480048"/>
              </a:solidFill>
            </a:endParaRPr>
          </a:p>
          <a:p>
            <a:pPr algn="just" eaLnBrk="1" hangingPunct="1">
              <a:buFont typeface="Wingdings" pitchFamily="2" charset="2"/>
              <a:buChar char="ü"/>
            </a:pPr>
            <a:r>
              <a:rPr lang="pt-BR" dirty="0">
                <a:solidFill>
                  <a:srgbClr val="480048"/>
                </a:solidFill>
              </a:rPr>
              <a:t>A sua classificação baseia-se na observação da </a:t>
            </a:r>
            <a:r>
              <a:rPr lang="pt-BR" b="1" dirty="0">
                <a:solidFill>
                  <a:srgbClr val="480048"/>
                </a:solidFill>
              </a:rPr>
              <a:t>estrutura, textura e composição mineralógica</a:t>
            </a:r>
            <a:r>
              <a:rPr lang="pt-BR" dirty="0">
                <a:solidFill>
                  <a:srgbClr val="480048"/>
                </a:solidFill>
              </a:rPr>
              <a:t>. Existem critérios específicos para a </a:t>
            </a:r>
            <a:r>
              <a:rPr lang="pt-BR" dirty="0">
                <a:solidFill>
                  <a:srgbClr val="E8304A"/>
                </a:solidFill>
              </a:rPr>
              <a:t>classificação </a:t>
            </a:r>
            <a:r>
              <a:rPr lang="pt-BR" dirty="0">
                <a:solidFill>
                  <a:srgbClr val="E8304A"/>
                </a:solidFill>
                <a:sym typeface="Symbol" pitchFamily="18" charset="2"/>
              </a:rPr>
              <a:t></a:t>
            </a:r>
            <a:r>
              <a:rPr lang="pt-BR" dirty="0">
                <a:solidFill>
                  <a:srgbClr val="E8304A"/>
                </a:solidFill>
              </a:rPr>
              <a:t> descritiva e genética.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3469" y="4286782"/>
            <a:ext cx="9110530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200" dirty="0">
                <a:latin typeface="+mj-lt"/>
              </a:rPr>
              <a:t>descompressão,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200" dirty="0" smtClean="0">
                <a:latin typeface="+mj-lt"/>
              </a:rPr>
              <a:t>elevação </a:t>
            </a:r>
            <a:r>
              <a:rPr lang="pt-BR" sz="3200" dirty="0">
                <a:latin typeface="+mj-lt"/>
              </a:rPr>
              <a:t>da temperatura</a:t>
            </a:r>
            <a:r>
              <a:rPr lang="pt-BR" sz="3200" dirty="0" smtClean="0">
                <a:latin typeface="+mj-lt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200" dirty="0" smtClean="0">
                <a:latin typeface="+mj-lt"/>
              </a:rPr>
              <a:t>variação na composição </a:t>
            </a:r>
            <a:r>
              <a:rPr lang="pt-BR" sz="3200" dirty="0">
                <a:latin typeface="+mj-lt"/>
              </a:rPr>
              <a:t>química dos fluídos do </a:t>
            </a:r>
            <a:r>
              <a:rPr lang="pt-BR" sz="3200" dirty="0" smtClean="0">
                <a:latin typeface="+mj-lt"/>
              </a:rPr>
              <a:t>sistema,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3200" dirty="0" smtClean="0">
                <a:latin typeface="+mj-lt"/>
              </a:rPr>
              <a:t>combinação </a:t>
            </a:r>
            <a:r>
              <a:rPr lang="pt-BR" sz="3200" dirty="0">
                <a:latin typeface="+mj-lt"/>
              </a:rPr>
              <a:t>desses fatores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06769" y="652497"/>
            <a:ext cx="2709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latin typeface="+mj-lt"/>
              </a:rPr>
              <a:t>Fusão parcial: </a:t>
            </a:r>
            <a:endParaRPr lang="pt-BR" sz="3200" b="1" dirty="0">
              <a:latin typeface="+mj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511" y="1225403"/>
            <a:ext cx="8964488" cy="251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dirty="0" smtClean="0"/>
              <a:t>Os minerais que compõem uma rocha fundem-se em </a:t>
            </a:r>
            <a:r>
              <a:rPr lang="pt-BR" sz="2800" dirty="0" smtClean="0">
                <a:sym typeface="Symbol" panose="05050102010706020507" pitchFamily="18" charset="2"/>
              </a:rPr>
              <a:t>s</a:t>
            </a:r>
            <a:r>
              <a:rPr lang="pt-BR" sz="2800" dirty="0" smtClean="0"/>
              <a:t> T.</a:t>
            </a:r>
          </a:p>
          <a:p>
            <a:pPr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dirty="0" smtClean="0"/>
              <a:t>À medida que a T</a:t>
            </a:r>
            <a:r>
              <a:rPr lang="pt-BR" sz="2800" dirty="0" smtClean="0">
                <a:sym typeface="Symbol" panose="05050102010706020507" pitchFamily="18" charset="2"/>
              </a:rPr>
              <a:t></a:t>
            </a:r>
            <a:r>
              <a:rPr lang="pt-BR" sz="2800" dirty="0" smtClean="0"/>
              <a:t>, alguns minerais fundem-se e outros permanecem sólidos.</a:t>
            </a:r>
          </a:p>
          <a:p>
            <a:pPr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dirty="0" smtClean="0"/>
              <a:t>A fração de rocha que se fundiu em uma determinada temperatura é chamada de </a:t>
            </a:r>
            <a:r>
              <a:rPr lang="pt-BR" sz="2800" b="1" dirty="0" smtClean="0">
                <a:solidFill>
                  <a:srgbClr val="C00000"/>
                </a:solidFill>
              </a:rPr>
              <a:t>fusão parcial.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195736" y="3744324"/>
            <a:ext cx="4495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latin typeface="+mj-lt"/>
              </a:rPr>
              <a:t>Fusão parcial ocorre por: </a:t>
            </a:r>
            <a:endParaRPr lang="pt-BR" sz="3200" b="1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862306" y="0"/>
            <a:ext cx="33301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Origem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55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 noChangeAspect="1"/>
          </p:cNvGrpSpPr>
          <p:nvPr/>
        </p:nvGrpSpPr>
        <p:grpSpPr bwMode="auto">
          <a:xfrm>
            <a:off x="1390650" y="960438"/>
            <a:ext cx="3621088" cy="4344987"/>
            <a:chOff x="-2688" y="783"/>
            <a:chExt cx="2668" cy="3201"/>
          </a:xfrm>
        </p:grpSpPr>
        <p:sp>
          <p:nvSpPr>
            <p:cNvPr id="165974" name="Oval 3" descr="Große Konfetti"/>
            <p:cNvSpPr>
              <a:spLocks noChangeAspect="1" noChangeArrowheads="1"/>
            </p:cNvSpPr>
            <p:nvPr/>
          </p:nvSpPr>
          <p:spPr bwMode="auto">
            <a:xfrm>
              <a:off x="-2688" y="783"/>
              <a:ext cx="2668" cy="3201"/>
            </a:xfrm>
            <a:prstGeom prst="ellipse">
              <a:avLst/>
            </a:prstGeom>
            <a:pattFill prst="lgConfetti">
              <a:fgClr>
                <a:srgbClr val="EEF29A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pt-BR" sz="1600">
                <a:solidFill>
                  <a:prstClr val="black"/>
                </a:solidFill>
              </a:endParaRPr>
            </a:p>
          </p:txBody>
        </p:sp>
        <p:sp>
          <p:nvSpPr>
            <p:cNvPr id="165975" name="AutoShape 4"/>
            <p:cNvSpPr>
              <a:spLocks noChangeAspect="1" noChangeArrowheads="1"/>
            </p:cNvSpPr>
            <p:nvPr/>
          </p:nvSpPr>
          <p:spPr bwMode="auto">
            <a:xfrm>
              <a:off x="-2483" y="2835"/>
              <a:ext cx="493" cy="451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76" name="AutoShape 5"/>
            <p:cNvSpPr>
              <a:spLocks noChangeAspect="1" noChangeArrowheads="1"/>
            </p:cNvSpPr>
            <p:nvPr/>
          </p:nvSpPr>
          <p:spPr bwMode="auto">
            <a:xfrm rot="-1658003">
              <a:off x="-1087" y="2958"/>
              <a:ext cx="328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77" name="AutoShape 6"/>
            <p:cNvSpPr>
              <a:spLocks noChangeAspect="1" noChangeArrowheads="1"/>
            </p:cNvSpPr>
            <p:nvPr/>
          </p:nvSpPr>
          <p:spPr bwMode="auto">
            <a:xfrm>
              <a:off x="-2565" y="2342"/>
              <a:ext cx="493" cy="329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78" name="AutoShape 7"/>
            <p:cNvSpPr>
              <a:spLocks noChangeAspect="1" noChangeArrowheads="1"/>
            </p:cNvSpPr>
            <p:nvPr/>
          </p:nvSpPr>
          <p:spPr bwMode="auto">
            <a:xfrm>
              <a:off x="-1457" y="3409"/>
              <a:ext cx="493" cy="493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79" name="AutoShape 8"/>
            <p:cNvSpPr>
              <a:spLocks noChangeAspect="1" noChangeArrowheads="1"/>
            </p:cNvSpPr>
            <p:nvPr/>
          </p:nvSpPr>
          <p:spPr bwMode="auto">
            <a:xfrm rot="1004896">
              <a:off x="-762" y="2510"/>
              <a:ext cx="493" cy="512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0" name="AutoShape 9"/>
            <p:cNvSpPr>
              <a:spLocks noChangeAspect="1" noChangeArrowheads="1"/>
            </p:cNvSpPr>
            <p:nvPr/>
          </p:nvSpPr>
          <p:spPr bwMode="auto">
            <a:xfrm rot="-1658003">
              <a:off x="-1867" y="2014"/>
              <a:ext cx="328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1" name="AutoShape 10"/>
            <p:cNvSpPr>
              <a:spLocks noChangeAspect="1" noChangeArrowheads="1"/>
            </p:cNvSpPr>
            <p:nvPr/>
          </p:nvSpPr>
          <p:spPr bwMode="auto">
            <a:xfrm>
              <a:off x="-1949" y="1234"/>
              <a:ext cx="451" cy="493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2" name="AutoShape 11"/>
            <p:cNvSpPr>
              <a:spLocks noChangeAspect="1" noChangeArrowheads="1"/>
            </p:cNvSpPr>
            <p:nvPr/>
          </p:nvSpPr>
          <p:spPr bwMode="auto">
            <a:xfrm rot="1885048">
              <a:off x="-910" y="3196"/>
              <a:ext cx="472" cy="574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3" name="AutoShape 12"/>
            <p:cNvSpPr>
              <a:spLocks noChangeAspect="1" noChangeArrowheads="1"/>
            </p:cNvSpPr>
            <p:nvPr/>
          </p:nvSpPr>
          <p:spPr bwMode="auto">
            <a:xfrm rot="-7025575">
              <a:off x="-1091" y="1527"/>
              <a:ext cx="528" cy="697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4" name="AutoShape 13"/>
            <p:cNvSpPr>
              <a:spLocks noChangeAspect="1" noChangeArrowheads="1"/>
            </p:cNvSpPr>
            <p:nvPr/>
          </p:nvSpPr>
          <p:spPr bwMode="auto">
            <a:xfrm rot="-3149610">
              <a:off x="-1528" y="1115"/>
              <a:ext cx="534" cy="492"/>
            </a:xfrm>
            <a:prstGeom prst="parallelogram">
              <a:avLst>
                <a:gd name="adj" fmla="val 27134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5" name="AutoShape 14"/>
            <p:cNvSpPr>
              <a:spLocks noChangeAspect="1" noChangeArrowheads="1"/>
            </p:cNvSpPr>
            <p:nvPr/>
          </p:nvSpPr>
          <p:spPr bwMode="auto">
            <a:xfrm rot="-5098011">
              <a:off x="-2750" y="2121"/>
              <a:ext cx="739" cy="616"/>
            </a:xfrm>
            <a:prstGeom prst="parallelogram">
              <a:avLst>
                <a:gd name="adj" fmla="val 2999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6" name="AutoShape 15"/>
            <p:cNvSpPr>
              <a:spLocks noChangeAspect="1" noChangeArrowheads="1"/>
            </p:cNvSpPr>
            <p:nvPr/>
          </p:nvSpPr>
          <p:spPr bwMode="auto">
            <a:xfrm rot="4709031">
              <a:off x="-1519" y="2895"/>
              <a:ext cx="534" cy="493"/>
            </a:xfrm>
            <a:prstGeom prst="parallelogram">
              <a:avLst>
                <a:gd name="adj" fmla="val 27079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7" name="AutoShape 16"/>
            <p:cNvSpPr>
              <a:spLocks noChangeAspect="1" noChangeArrowheads="1"/>
            </p:cNvSpPr>
            <p:nvPr/>
          </p:nvSpPr>
          <p:spPr bwMode="auto">
            <a:xfrm rot="-5474555">
              <a:off x="-1646" y="2117"/>
              <a:ext cx="698" cy="492"/>
            </a:xfrm>
            <a:prstGeom prst="parallelogram">
              <a:avLst>
                <a:gd name="adj" fmla="val 354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8" name="AutoShape 17"/>
            <p:cNvSpPr>
              <a:spLocks noChangeAspect="1" noChangeArrowheads="1"/>
            </p:cNvSpPr>
            <p:nvPr/>
          </p:nvSpPr>
          <p:spPr bwMode="auto">
            <a:xfrm rot="2843269">
              <a:off x="-2171" y="3300"/>
              <a:ext cx="685" cy="493"/>
            </a:xfrm>
            <a:prstGeom prst="parallelogram">
              <a:avLst>
                <a:gd name="adj" fmla="val 34736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89" name="AutoShape 18"/>
            <p:cNvSpPr>
              <a:spLocks noChangeAspect="1" noChangeArrowheads="1"/>
            </p:cNvSpPr>
            <p:nvPr/>
          </p:nvSpPr>
          <p:spPr bwMode="auto">
            <a:xfrm rot="-7025575">
              <a:off x="-863" y="2243"/>
              <a:ext cx="698" cy="568"/>
            </a:xfrm>
            <a:prstGeom prst="parallelogram">
              <a:avLst>
                <a:gd name="adj" fmla="val 307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0" name="AutoShape 19"/>
            <p:cNvSpPr>
              <a:spLocks noChangeAspect="1" noChangeArrowheads="1"/>
            </p:cNvSpPr>
            <p:nvPr/>
          </p:nvSpPr>
          <p:spPr bwMode="auto">
            <a:xfrm rot="-2633768">
              <a:off x="-2178" y="2343"/>
              <a:ext cx="492" cy="493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1" name="AutoShape 20"/>
            <p:cNvSpPr>
              <a:spLocks noChangeAspect="1" noChangeArrowheads="1"/>
            </p:cNvSpPr>
            <p:nvPr/>
          </p:nvSpPr>
          <p:spPr bwMode="auto">
            <a:xfrm rot="-3130516">
              <a:off x="-2485" y="1336"/>
              <a:ext cx="698" cy="493"/>
            </a:xfrm>
            <a:prstGeom prst="parallelogram">
              <a:avLst>
                <a:gd name="adj" fmla="val 35396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2" name="AutoShape 21"/>
            <p:cNvSpPr>
              <a:spLocks noChangeAspect="1" noChangeArrowheads="1"/>
            </p:cNvSpPr>
            <p:nvPr/>
          </p:nvSpPr>
          <p:spPr bwMode="auto">
            <a:xfrm rot="-2054055">
              <a:off x="-431" y="2301"/>
              <a:ext cx="288" cy="45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3" name="AutoShape 22"/>
            <p:cNvSpPr>
              <a:spLocks noChangeAspect="1" noChangeArrowheads="1"/>
            </p:cNvSpPr>
            <p:nvPr/>
          </p:nvSpPr>
          <p:spPr bwMode="auto">
            <a:xfrm rot="2361105">
              <a:off x="-667" y="2894"/>
              <a:ext cx="288" cy="49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4" name="AutoShape 23"/>
            <p:cNvSpPr>
              <a:spLocks noChangeAspect="1" noChangeArrowheads="1"/>
            </p:cNvSpPr>
            <p:nvPr/>
          </p:nvSpPr>
          <p:spPr bwMode="auto">
            <a:xfrm rot="-4655134">
              <a:off x="-1141" y="3189"/>
              <a:ext cx="287" cy="4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5" name="AutoShape 24"/>
            <p:cNvSpPr>
              <a:spLocks noChangeAspect="1" noChangeArrowheads="1"/>
            </p:cNvSpPr>
            <p:nvPr/>
          </p:nvSpPr>
          <p:spPr bwMode="auto">
            <a:xfrm rot="2539503">
              <a:off x="-1732" y="2742"/>
              <a:ext cx="424" cy="492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6" name="AutoShape 25"/>
            <p:cNvSpPr>
              <a:spLocks noChangeAspect="1" noChangeArrowheads="1"/>
            </p:cNvSpPr>
            <p:nvPr/>
          </p:nvSpPr>
          <p:spPr bwMode="auto">
            <a:xfrm rot="305226">
              <a:off x="-1375" y="2699"/>
              <a:ext cx="575" cy="328"/>
            </a:xfrm>
            <a:prstGeom prst="hexagon">
              <a:avLst>
                <a:gd name="adj" fmla="val 43826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7" name="AutoShape 26"/>
            <p:cNvSpPr>
              <a:spLocks noChangeAspect="1" noChangeArrowheads="1"/>
            </p:cNvSpPr>
            <p:nvPr/>
          </p:nvSpPr>
          <p:spPr bwMode="auto">
            <a:xfrm rot="2981072">
              <a:off x="-1231" y="2179"/>
              <a:ext cx="533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8" name="AutoShape 27"/>
            <p:cNvSpPr>
              <a:spLocks noChangeAspect="1" noChangeArrowheads="1"/>
            </p:cNvSpPr>
            <p:nvPr/>
          </p:nvSpPr>
          <p:spPr bwMode="auto">
            <a:xfrm rot="-2780641">
              <a:off x="-882" y="2260"/>
              <a:ext cx="287" cy="32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5999" name="AutoShape 28"/>
            <p:cNvSpPr>
              <a:spLocks noChangeAspect="1" noChangeArrowheads="1"/>
            </p:cNvSpPr>
            <p:nvPr/>
          </p:nvSpPr>
          <p:spPr bwMode="auto">
            <a:xfrm rot="-3259417">
              <a:off x="-821" y="1748"/>
              <a:ext cx="533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0" name="AutoShape 29"/>
            <p:cNvSpPr>
              <a:spLocks noChangeAspect="1" noChangeArrowheads="1"/>
            </p:cNvSpPr>
            <p:nvPr/>
          </p:nvSpPr>
          <p:spPr bwMode="auto">
            <a:xfrm rot="2433157">
              <a:off x="-1377" y="1551"/>
              <a:ext cx="328" cy="574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1" name="AutoShape 30"/>
            <p:cNvSpPr>
              <a:spLocks noChangeAspect="1" noChangeArrowheads="1"/>
            </p:cNvSpPr>
            <p:nvPr/>
          </p:nvSpPr>
          <p:spPr bwMode="auto">
            <a:xfrm rot="-3178831">
              <a:off x="-2565" y="1686"/>
              <a:ext cx="534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2" name="AutoShape 31"/>
            <p:cNvSpPr>
              <a:spLocks noChangeAspect="1" noChangeArrowheads="1"/>
            </p:cNvSpPr>
            <p:nvPr/>
          </p:nvSpPr>
          <p:spPr bwMode="auto">
            <a:xfrm rot="2362916">
              <a:off x="-1993" y="1987"/>
              <a:ext cx="287" cy="45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3" name="AutoShape 32"/>
            <p:cNvSpPr>
              <a:spLocks noChangeAspect="1" noChangeArrowheads="1"/>
            </p:cNvSpPr>
            <p:nvPr/>
          </p:nvSpPr>
          <p:spPr bwMode="auto">
            <a:xfrm rot="-2434137">
              <a:off x="-2083" y="2520"/>
              <a:ext cx="411" cy="493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4" name="AutoShape 33"/>
            <p:cNvSpPr>
              <a:spLocks noChangeAspect="1" noChangeArrowheads="1"/>
            </p:cNvSpPr>
            <p:nvPr/>
          </p:nvSpPr>
          <p:spPr bwMode="auto">
            <a:xfrm rot="-4788636">
              <a:off x="-1706" y="3357"/>
              <a:ext cx="431" cy="328"/>
            </a:xfrm>
            <a:prstGeom prst="hexagon">
              <a:avLst>
                <a:gd name="adj" fmla="val 32851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5" name="AutoShape 34"/>
            <p:cNvSpPr>
              <a:spLocks noChangeAspect="1" noChangeArrowheads="1"/>
            </p:cNvSpPr>
            <p:nvPr/>
          </p:nvSpPr>
          <p:spPr bwMode="auto">
            <a:xfrm rot="-2592914">
              <a:off x="-1875" y="2508"/>
              <a:ext cx="534" cy="329"/>
            </a:xfrm>
            <a:prstGeom prst="hexagon">
              <a:avLst>
                <a:gd name="adj" fmla="val 40578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6" name="AutoShape 35"/>
            <p:cNvSpPr>
              <a:spLocks noChangeAspect="1" noChangeArrowheads="1"/>
            </p:cNvSpPr>
            <p:nvPr/>
          </p:nvSpPr>
          <p:spPr bwMode="auto">
            <a:xfrm rot="-2053867">
              <a:off x="-2343" y="2489"/>
              <a:ext cx="287" cy="53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7" name="AutoShape 36"/>
            <p:cNvSpPr>
              <a:spLocks noChangeAspect="1" noChangeArrowheads="1"/>
            </p:cNvSpPr>
            <p:nvPr/>
          </p:nvSpPr>
          <p:spPr bwMode="auto">
            <a:xfrm rot="3498804">
              <a:off x="-2158" y="3159"/>
              <a:ext cx="472" cy="328"/>
            </a:xfrm>
            <a:prstGeom prst="hexagon">
              <a:avLst>
                <a:gd name="adj" fmla="val 35976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8" name="AutoShape 37"/>
            <p:cNvSpPr>
              <a:spLocks noChangeAspect="1" noChangeArrowheads="1"/>
            </p:cNvSpPr>
            <p:nvPr/>
          </p:nvSpPr>
          <p:spPr bwMode="auto">
            <a:xfrm>
              <a:off x="-1703" y="107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09" name="AutoShape 38"/>
            <p:cNvSpPr>
              <a:spLocks noChangeAspect="1" noChangeArrowheads="1"/>
            </p:cNvSpPr>
            <p:nvPr/>
          </p:nvSpPr>
          <p:spPr bwMode="auto">
            <a:xfrm>
              <a:off x="-882" y="1275"/>
              <a:ext cx="164" cy="165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0" name="AutoShape 39"/>
            <p:cNvSpPr>
              <a:spLocks noChangeAspect="1" noChangeArrowheads="1"/>
            </p:cNvSpPr>
            <p:nvPr/>
          </p:nvSpPr>
          <p:spPr bwMode="auto">
            <a:xfrm>
              <a:off x="-841" y="2055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1" name="AutoShape 40"/>
            <p:cNvSpPr>
              <a:spLocks noChangeAspect="1" noChangeArrowheads="1"/>
            </p:cNvSpPr>
            <p:nvPr/>
          </p:nvSpPr>
          <p:spPr bwMode="auto">
            <a:xfrm>
              <a:off x="-2483" y="2876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2" name="AutoShape 41"/>
            <p:cNvSpPr>
              <a:spLocks noChangeAspect="1" noChangeArrowheads="1"/>
            </p:cNvSpPr>
            <p:nvPr/>
          </p:nvSpPr>
          <p:spPr bwMode="auto">
            <a:xfrm>
              <a:off x="-2565" y="263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3" name="AutoShape 42"/>
            <p:cNvSpPr>
              <a:spLocks noChangeAspect="1" noChangeArrowheads="1"/>
            </p:cNvSpPr>
            <p:nvPr/>
          </p:nvSpPr>
          <p:spPr bwMode="auto">
            <a:xfrm>
              <a:off x="-2565" y="185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4" name="AutoShape 43"/>
            <p:cNvSpPr>
              <a:spLocks noChangeAspect="1" noChangeArrowheads="1"/>
            </p:cNvSpPr>
            <p:nvPr/>
          </p:nvSpPr>
          <p:spPr bwMode="auto">
            <a:xfrm>
              <a:off x="-1128" y="3656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5" name="AutoShape 44"/>
            <p:cNvSpPr>
              <a:spLocks noChangeAspect="1" noChangeArrowheads="1"/>
            </p:cNvSpPr>
            <p:nvPr/>
          </p:nvSpPr>
          <p:spPr bwMode="auto">
            <a:xfrm>
              <a:off x="-1046" y="1522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6" name="AutoShape 45"/>
            <p:cNvSpPr>
              <a:spLocks noChangeAspect="1" noChangeArrowheads="1"/>
            </p:cNvSpPr>
            <p:nvPr/>
          </p:nvSpPr>
          <p:spPr bwMode="auto">
            <a:xfrm>
              <a:off x="-1744" y="3697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7" name="AutoShape 46"/>
            <p:cNvSpPr>
              <a:spLocks noChangeAspect="1" noChangeArrowheads="1"/>
            </p:cNvSpPr>
            <p:nvPr/>
          </p:nvSpPr>
          <p:spPr bwMode="auto">
            <a:xfrm>
              <a:off x="-1128" y="947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8" name="AutoShape 47"/>
            <p:cNvSpPr>
              <a:spLocks noChangeAspect="1" noChangeArrowheads="1"/>
            </p:cNvSpPr>
            <p:nvPr/>
          </p:nvSpPr>
          <p:spPr bwMode="auto">
            <a:xfrm>
              <a:off x="-1826" y="180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19" name="AutoShape 48"/>
            <p:cNvSpPr>
              <a:spLocks noChangeAspect="1" noChangeArrowheads="1"/>
            </p:cNvSpPr>
            <p:nvPr/>
          </p:nvSpPr>
          <p:spPr bwMode="auto">
            <a:xfrm>
              <a:off x="-1990" y="102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0" name="AutoShape 49"/>
            <p:cNvSpPr>
              <a:spLocks noChangeAspect="1" noChangeArrowheads="1"/>
            </p:cNvSpPr>
            <p:nvPr/>
          </p:nvSpPr>
          <p:spPr bwMode="auto">
            <a:xfrm>
              <a:off x="-2154" y="1973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1" name="AutoShape 50"/>
            <p:cNvSpPr>
              <a:spLocks noChangeAspect="1" noChangeArrowheads="1"/>
            </p:cNvSpPr>
            <p:nvPr/>
          </p:nvSpPr>
          <p:spPr bwMode="auto">
            <a:xfrm>
              <a:off x="-677" y="1152"/>
              <a:ext cx="164" cy="165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2" name="AutoShape 51"/>
            <p:cNvSpPr>
              <a:spLocks noChangeAspect="1" noChangeArrowheads="1"/>
            </p:cNvSpPr>
            <p:nvPr/>
          </p:nvSpPr>
          <p:spPr bwMode="auto">
            <a:xfrm>
              <a:off x="-1539" y="947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3" name="AutoShape 52"/>
            <p:cNvSpPr>
              <a:spLocks noChangeAspect="1" noChangeArrowheads="1"/>
            </p:cNvSpPr>
            <p:nvPr/>
          </p:nvSpPr>
          <p:spPr bwMode="auto">
            <a:xfrm>
              <a:off x="-1046" y="258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4" name="AutoShape 53"/>
            <p:cNvSpPr>
              <a:spLocks noChangeAspect="1" noChangeArrowheads="1"/>
            </p:cNvSpPr>
            <p:nvPr/>
          </p:nvSpPr>
          <p:spPr bwMode="auto">
            <a:xfrm>
              <a:off x="-390" y="1604"/>
              <a:ext cx="165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5" name="AutoShape 54"/>
            <p:cNvSpPr>
              <a:spLocks noChangeAspect="1" noChangeArrowheads="1"/>
            </p:cNvSpPr>
            <p:nvPr/>
          </p:nvSpPr>
          <p:spPr bwMode="auto">
            <a:xfrm>
              <a:off x="-308" y="2835"/>
              <a:ext cx="165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6" name="AutoShape 55"/>
            <p:cNvSpPr>
              <a:spLocks noChangeAspect="1" noChangeArrowheads="1"/>
            </p:cNvSpPr>
            <p:nvPr/>
          </p:nvSpPr>
          <p:spPr bwMode="auto">
            <a:xfrm>
              <a:off x="-1457" y="263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7" name="AutoShape 56"/>
            <p:cNvSpPr>
              <a:spLocks noChangeAspect="1" noChangeArrowheads="1"/>
            </p:cNvSpPr>
            <p:nvPr/>
          </p:nvSpPr>
          <p:spPr bwMode="auto">
            <a:xfrm>
              <a:off x="-225" y="2055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8" name="AutoShape 57"/>
            <p:cNvSpPr>
              <a:spLocks noChangeAspect="1" noChangeArrowheads="1"/>
            </p:cNvSpPr>
            <p:nvPr/>
          </p:nvSpPr>
          <p:spPr bwMode="auto">
            <a:xfrm>
              <a:off x="-841" y="299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29" name="AutoShape 58"/>
            <p:cNvSpPr>
              <a:spLocks noChangeAspect="1" noChangeArrowheads="1"/>
            </p:cNvSpPr>
            <p:nvPr/>
          </p:nvSpPr>
          <p:spPr bwMode="auto">
            <a:xfrm>
              <a:off x="-1539" y="1686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30" name="AutoShape 59"/>
            <p:cNvSpPr>
              <a:spLocks noChangeAspect="1" noChangeArrowheads="1"/>
            </p:cNvSpPr>
            <p:nvPr/>
          </p:nvSpPr>
          <p:spPr bwMode="auto">
            <a:xfrm>
              <a:off x="-1744" y="3163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  <p:sp>
          <p:nvSpPr>
            <p:cNvPr id="166031" name="AutoShape 60"/>
            <p:cNvSpPr>
              <a:spLocks noChangeAspect="1" noChangeArrowheads="1"/>
            </p:cNvSpPr>
            <p:nvPr/>
          </p:nvSpPr>
          <p:spPr bwMode="auto">
            <a:xfrm>
              <a:off x="-595" y="139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2800">
                <a:solidFill>
                  <a:prstClr val="black"/>
                </a:solidFill>
              </a:endParaRPr>
            </a:p>
          </p:txBody>
        </p:sp>
      </p:grpSp>
      <p:sp>
        <p:nvSpPr>
          <p:cNvPr id="113725" name="Text Box 61"/>
          <p:cNvSpPr txBox="1">
            <a:spLocks noChangeArrowheads="1"/>
          </p:cNvSpPr>
          <p:nvPr/>
        </p:nvSpPr>
        <p:spPr bwMode="auto">
          <a:xfrm>
            <a:off x="1030541" y="5589240"/>
            <a:ext cx="65317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FFFF00"/>
                </a:solidFill>
                <a:latin typeface="Calibri"/>
              </a:rPr>
              <a:t>Fusão parcial:</a:t>
            </a:r>
          </a:p>
          <a:p>
            <a:pPr algn="ctr" eaLnBrk="1" hangingPunct="1"/>
            <a:r>
              <a:rPr lang="de-DE" dirty="0">
                <a:solidFill>
                  <a:srgbClr val="00FF00"/>
                </a:solidFill>
                <a:latin typeface="Calibri"/>
              </a:rPr>
              <a:t>Composi</a:t>
            </a:r>
            <a:r>
              <a:rPr lang="de-DE" dirty="0">
                <a:solidFill>
                  <a:srgbClr val="00FF00"/>
                </a:solidFill>
                <a:latin typeface="Calibri"/>
                <a:cs typeface="Arial" pitchFamily="34" charset="0"/>
              </a:rPr>
              <a:t>çã</a:t>
            </a:r>
            <a:r>
              <a:rPr lang="de-DE" dirty="0">
                <a:solidFill>
                  <a:srgbClr val="00FF00"/>
                </a:solidFill>
                <a:latin typeface="Calibri"/>
              </a:rPr>
              <a:t>o do líquido depende do </a:t>
            </a:r>
            <a:r>
              <a:rPr lang="de-DE" dirty="0">
                <a:solidFill>
                  <a:srgbClr val="FF0000"/>
                </a:solidFill>
                <a:latin typeface="Calibri"/>
              </a:rPr>
              <a:t>grau de fusão</a:t>
            </a:r>
            <a:r>
              <a:rPr lang="de-DE" dirty="0">
                <a:solidFill>
                  <a:srgbClr val="00FF00"/>
                </a:solidFill>
                <a:latin typeface="Calibri"/>
              </a:rPr>
              <a:t> !</a:t>
            </a:r>
          </a:p>
          <a:p>
            <a:pPr algn="ctr" eaLnBrk="1" hangingPunct="1"/>
            <a:r>
              <a:rPr lang="de-DE" dirty="0">
                <a:solidFill>
                  <a:srgbClr val="00FF00"/>
                </a:solidFill>
                <a:latin typeface="Calibri"/>
              </a:rPr>
              <a:t>F = 0 (sólido) a F = 1 (líquido)</a:t>
            </a:r>
          </a:p>
        </p:txBody>
      </p:sp>
      <p:grpSp>
        <p:nvGrpSpPr>
          <p:cNvPr id="3" name="Group 62"/>
          <p:cNvGrpSpPr>
            <a:grpSpLocks noChangeAspect="1"/>
          </p:cNvGrpSpPr>
          <p:nvPr/>
        </p:nvGrpSpPr>
        <p:grpSpPr bwMode="auto">
          <a:xfrm>
            <a:off x="1390650" y="960438"/>
            <a:ext cx="6645275" cy="4344987"/>
            <a:chOff x="720" y="480"/>
            <a:chExt cx="4896" cy="3201"/>
          </a:xfrm>
        </p:grpSpPr>
        <p:grpSp>
          <p:nvGrpSpPr>
            <p:cNvPr id="165938" name="Group 63"/>
            <p:cNvGrpSpPr>
              <a:grpSpLocks noChangeAspect="1"/>
            </p:cNvGrpSpPr>
            <p:nvPr/>
          </p:nvGrpSpPr>
          <p:grpSpPr bwMode="auto">
            <a:xfrm>
              <a:off x="720" y="480"/>
              <a:ext cx="2668" cy="3201"/>
              <a:chOff x="1381" y="2112"/>
              <a:chExt cx="2668" cy="3201"/>
            </a:xfrm>
          </p:grpSpPr>
          <p:sp>
            <p:nvSpPr>
              <p:cNvPr id="165940" name="Oval 64"/>
              <p:cNvSpPr>
                <a:spLocks noChangeAspect="1" noChangeArrowheads="1"/>
              </p:cNvSpPr>
              <p:nvPr/>
            </p:nvSpPr>
            <p:spPr bwMode="auto">
              <a:xfrm>
                <a:off x="1381" y="2112"/>
                <a:ext cx="2668" cy="3201"/>
              </a:xfrm>
              <a:prstGeom prst="ellipse">
                <a:avLst/>
              </a:prstGeom>
              <a:solidFill>
                <a:srgbClr val="F5D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pt-BR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1586" y="4164"/>
                <a:ext cx="493" cy="451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2" name="AutoShape 66"/>
              <p:cNvSpPr>
                <a:spLocks noChangeAspect="1" noChangeArrowheads="1"/>
              </p:cNvSpPr>
              <p:nvPr/>
            </p:nvSpPr>
            <p:spPr bwMode="auto">
              <a:xfrm rot="-1658003">
                <a:off x="2982" y="4287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3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1504" y="3671"/>
                <a:ext cx="49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4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2612" y="4738"/>
                <a:ext cx="493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5" name="AutoShape 69"/>
              <p:cNvSpPr>
                <a:spLocks noChangeAspect="1" noChangeArrowheads="1"/>
              </p:cNvSpPr>
              <p:nvPr/>
            </p:nvSpPr>
            <p:spPr bwMode="auto">
              <a:xfrm rot="1004896">
                <a:off x="3308" y="3839"/>
                <a:ext cx="492" cy="51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6" name="AutoShape 70"/>
              <p:cNvSpPr>
                <a:spLocks noChangeAspect="1" noChangeArrowheads="1"/>
              </p:cNvSpPr>
              <p:nvPr/>
            </p:nvSpPr>
            <p:spPr bwMode="auto">
              <a:xfrm rot="-1658003">
                <a:off x="2202" y="3343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7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2120" y="2563"/>
                <a:ext cx="451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8" name="AutoShape 72"/>
              <p:cNvSpPr>
                <a:spLocks noChangeAspect="1" noChangeArrowheads="1"/>
              </p:cNvSpPr>
              <p:nvPr/>
            </p:nvSpPr>
            <p:spPr bwMode="auto">
              <a:xfrm rot="1885048">
                <a:off x="3160" y="4525"/>
                <a:ext cx="471" cy="574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49" name="AutoShape 73"/>
              <p:cNvSpPr>
                <a:spLocks noChangeAspect="1" noChangeArrowheads="1"/>
              </p:cNvSpPr>
              <p:nvPr/>
            </p:nvSpPr>
            <p:spPr bwMode="auto">
              <a:xfrm rot="-7025575">
                <a:off x="2978" y="2856"/>
                <a:ext cx="528" cy="698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0" name="AutoShape 74"/>
              <p:cNvSpPr>
                <a:spLocks noChangeAspect="1" noChangeArrowheads="1"/>
              </p:cNvSpPr>
              <p:nvPr/>
            </p:nvSpPr>
            <p:spPr bwMode="auto">
              <a:xfrm rot="-3149610">
                <a:off x="2542" y="2443"/>
                <a:ext cx="534" cy="493"/>
              </a:xfrm>
              <a:prstGeom prst="parallelogram">
                <a:avLst>
                  <a:gd name="adj" fmla="val 27079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1" name="AutoShape 75"/>
              <p:cNvSpPr>
                <a:spLocks noChangeAspect="1" noChangeArrowheads="1"/>
              </p:cNvSpPr>
              <p:nvPr/>
            </p:nvSpPr>
            <p:spPr bwMode="auto">
              <a:xfrm rot="-5098011">
                <a:off x="1319" y="3450"/>
                <a:ext cx="739" cy="616"/>
              </a:xfrm>
              <a:prstGeom prst="parallelogram">
                <a:avLst>
                  <a:gd name="adj" fmla="val 2999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2" name="AutoShape 76"/>
              <p:cNvSpPr>
                <a:spLocks noChangeAspect="1" noChangeArrowheads="1"/>
              </p:cNvSpPr>
              <p:nvPr/>
            </p:nvSpPr>
            <p:spPr bwMode="auto">
              <a:xfrm rot="4709031">
                <a:off x="2550" y="4225"/>
                <a:ext cx="534" cy="492"/>
              </a:xfrm>
              <a:prstGeom prst="parallelogram">
                <a:avLst>
                  <a:gd name="adj" fmla="val 27134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3" name="AutoShape 77"/>
              <p:cNvSpPr>
                <a:spLocks noChangeAspect="1" noChangeArrowheads="1"/>
              </p:cNvSpPr>
              <p:nvPr/>
            </p:nvSpPr>
            <p:spPr bwMode="auto">
              <a:xfrm rot="-5474555">
                <a:off x="2424" y="3445"/>
                <a:ext cx="698" cy="493"/>
              </a:xfrm>
              <a:prstGeom prst="parallelogram">
                <a:avLst>
                  <a:gd name="adj" fmla="val 3539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4" name="AutoShape 78"/>
              <p:cNvSpPr>
                <a:spLocks noChangeAspect="1" noChangeArrowheads="1"/>
              </p:cNvSpPr>
              <p:nvPr/>
            </p:nvSpPr>
            <p:spPr bwMode="auto">
              <a:xfrm rot="2843269">
                <a:off x="1898" y="4629"/>
                <a:ext cx="685" cy="493"/>
              </a:xfrm>
              <a:prstGeom prst="parallelogram">
                <a:avLst>
                  <a:gd name="adj" fmla="val 3473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5" name="AutoShape 79"/>
              <p:cNvSpPr>
                <a:spLocks noChangeAspect="1" noChangeArrowheads="1"/>
              </p:cNvSpPr>
              <p:nvPr/>
            </p:nvSpPr>
            <p:spPr bwMode="auto">
              <a:xfrm rot="-7025575">
                <a:off x="3207" y="3572"/>
                <a:ext cx="698" cy="568"/>
              </a:xfrm>
              <a:prstGeom prst="parallelogram">
                <a:avLst>
                  <a:gd name="adj" fmla="val 3072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6" name="AutoShape 80"/>
              <p:cNvSpPr>
                <a:spLocks noChangeAspect="1" noChangeArrowheads="1"/>
              </p:cNvSpPr>
              <p:nvPr/>
            </p:nvSpPr>
            <p:spPr bwMode="auto">
              <a:xfrm rot="-2633768">
                <a:off x="1891" y="3672"/>
                <a:ext cx="492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7" name="AutoShape 81"/>
              <p:cNvSpPr>
                <a:spLocks noChangeAspect="1" noChangeArrowheads="1"/>
              </p:cNvSpPr>
              <p:nvPr/>
            </p:nvSpPr>
            <p:spPr bwMode="auto">
              <a:xfrm rot="-3130516">
                <a:off x="1584" y="2665"/>
                <a:ext cx="698" cy="493"/>
              </a:xfrm>
              <a:prstGeom prst="parallelogram">
                <a:avLst>
                  <a:gd name="adj" fmla="val 3539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8" name="AutoShape 82"/>
              <p:cNvSpPr>
                <a:spLocks noChangeAspect="1" noChangeArrowheads="1"/>
              </p:cNvSpPr>
              <p:nvPr/>
            </p:nvSpPr>
            <p:spPr bwMode="auto">
              <a:xfrm rot="-2054055">
                <a:off x="3639" y="3630"/>
                <a:ext cx="287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59" name="AutoShape 83"/>
              <p:cNvSpPr>
                <a:spLocks noChangeAspect="1" noChangeArrowheads="1"/>
              </p:cNvSpPr>
              <p:nvPr/>
            </p:nvSpPr>
            <p:spPr bwMode="auto">
              <a:xfrm rot="2361105">
                <a:off x="3403" y="4223"/>
                <a:ext cx="287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0" name="AutoShape 84"/>
              <p:cNvSpPr>
                <a:spLocks noChangeAspect="1" noChangeArrowheads="1"/>
              </p:cNvSpPr>
              <p:nvPr/>
            </p:nvSpPr>
            <p:spPr bwMode="auto">
              <a:xfrm rot="-4655134">
                <a:off x="2929" y="4518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1" name="AutoShape 85"/>
              <p:cNvSpPr>
                <a:spLocks noChangeAspect="1" noChangeArrowheads="1"/>
              </p:cNvSpPr>
              <p:nvPr/>
            </p:nvSpPr>
            <p:spPr bwMode="auto">
              <a:xfrm rot="2539503">
                <a:off x="2337" y="4071"/>
                <a:ext cx="424" cy="49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2" name="AutoShape 86"/>
              <p:cNvSpPr>
                <a:spLocks noChangeAspect="1" noChangeArrowheads="1"/>
              </p:cNvSpPr>
              <p:nvPr/>
            </p:nvSpPr>
            <p:spPr bwMode="auto">
              <a:xfrm rot="305226">
                <a:off x="2695" y="4028"/>
                <a:ext cx="574" cy="328"/>
              </a:xfrm>
              <a:prstGeom prst="hexagon">
                <a:avLst>
                  <a:gd name="adj" fmla="val 4375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3" name="AutoShape 87"/>
              <p:cNvSpPr>
                <a:spLocks noChangeAspect="1" noChangeArrowheads="1"/>
              </p:cNvSpPr>
              <p:nvPr/>
            </p:nvSpPr>
            <p:spPr bwMode="auto">
              <a:xfrm rot="2981072">
                <a:off x="2838" y="3508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4" name="AutoShape 88"/>
              <p:cNvSpPr>
                <a:spLocks noChangeAspect="1" noChangeArrowheads="1"/>
              </p:cNvSpPr>
              <p:nvPr/>
            </p:nvSpPr>
            <p:spPr bwMode="auto">
              <a:xfrm rot="-2780641">
                <a:off x="3187" y="3590"/>
                <a:ext cx="287" cy="32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5" name="AutoShape 89"/>
              <p:cNvSpPr>
                <a:spLocks noChangeAspect="1" noChangeArrowheads="1"/>
              </p:cNvSpPr>
              <p:nvPr/>
            </p:nvSpPr>
            <p:spPr bwMode="auto">
              <a:xfrm rot="-3259417">
                <a:off x="3249" y="3076"/>
                <a:ext cx="53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6" name="AutoShape 90"/>
              <p:cNvSpPr>
                <a:spLocks noChangeAspect="1" noChangeArrowheads="1"/>
              </p:cNvSpPr>
              <p:nvPr/>
            </p:nvSpPr>
            <p:spPr bwMode="auto">
              <a:xfrm rot="2433157">
                <a:off x="2692" y="2880"/>
                <a:ext cx="328" cy="574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7" name="AutoShape 91"/>
              <p:cNvSpPr>
                <a:spLocks noChangeAspect="1" noChangeArrowheads="1"/>
              </p:cNvSpPr>
              <p:nvPr/>
            </p:nvSpPr>
            <p:spPr bwMode="auto">
              <a:xfrm rot="-3178831">
                <a:off x="1504" y="3015"/>
                <a:ext cx="534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8" name="AutoShape 92"/>
              <p:cNvSpPr>
                <a:spLocks noChangeAspect="1" noChangeArrowheads="1"/>
              </p:cNvSpPr>
              <p:nvPr/>
            </p:nvSpPr>
            <p:spPr bwMode="auto">
              <a:xfrm rot="2362916">
                <a:off x="2076" y="3316"/>
                <a:ext cx="288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69" name="AutoShape 93"/>
              <p:cNvSpPr>
                <a:spLocks noChangeAspect="1" noChangeArrowheads="1"/>
              </p:cNvSpPr>
              <p:nvPr/>
            </p:nvSpPr>
            <p:spPr bwMode="auto">
              <a:xfrm rot="-2434137">
                <a:off x="1986" y="3849"/>
                <a:ext cx="411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70" name="AutoShape 94"/>
              <p:cNvSpPr>
                <a:spLocks noChangeAspect="1" noChangeArrowheads="1"/>
              </p:cNvSpPr>
              <p:nvPr/>
            </p:nvSpPr>
            <p:spPr bwMode="auto">
              <a:xfrm rot="-4788636">
                <a:off x="2363" y="4686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71" name="AutoShape 95"/>
              <p:cNvSpPr>
                <a:spLocks noChangeAspect="1" noChangeArrowheads="1"/>
              </p:cNvSpPr>
              <p:nvPr/>
            </p:nvSpPr>
            <p:spPr bwMode="auto">
              <a:xfrm rot="-2592914">
                <a:off x="2194" y="3837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72" name="AutoShape 96"/>
              <p:cNvSpPr>
                <a:spLocks noChangeAspect="1" noChangeArrowheads="1"/>
              </p:cNvSpPr>
              <p:nvPr/>
            </p:nvSpPr>
            <p:spPr bwMode="auto">
              <a:xfrm rot="-2053867">
                <a:off x="1726" y="3818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73" name="AutoShape 97"/>
              <p:cNvSpPr>
                <a:spLocks noChangeAspect="1" noChangeArrowheads="1"/>
              </p:cNvSpPr>
              <p:nvPr/>
            </p:nvSpPr>
            <p:spPr bwMode="auto">
              <a:xfrm rot="3498804">
                <a:off x="1911" y="4488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5939" name="AutoShape 98"/>
            <p:cNvSpPr>
              <a:spLocks noChangeAspect="1" noChangeArrowheads="1"/>
            </p:cNvSpPr>
            <p:nvPr/>
          </p:nvSpPr>
          <p:spPr bwMode="auto">
            <a:xfrm>
              <a:off x="3792" y="1008"/>
              <a:ext cx="1824" cy="528"/>
            </a:xfrm>
            <a:prstGeom prst="wedgeEllipseCallout">
              <a:avLst>
                <a:gd name="adj1" fmla="val -92875"/>
                <a:gd name="adj2" fmla="val 84093"/>
              </a:avLst>
            </a:prstGeom>
            <a:solidFill>
              <a:srgbClr val="F5D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de-DE" sz="1600" b="1">
                  <a:solidFill>
                    <a:srgbClr val="C0504D"/>
                  </a:solidFill>
                </a:rPr>
                <a:t>Magma D</a:t>
              </a:r>
            </a:p>
          </p:txBody>
        </p:sp>
      </p:grpSp>
      <p:grpSp>
        <p:nvGrpSpPr>
          <p:cNvPr id="5" name="Group 99"/>
          <p:cNvGrpSpPr>
            <a:grpSpLocks noChangeAspect="1"/>
          </p:cNvGrpSpPr>
          <p:nvPr/>
        </p:nvGrpSpPr>
        <p:grpSpPr bwMode="auto">
          <a:xfrm>
            <a:off x="1371600" y="960438"/>
            <a:ext cx="6572250" cy="4344987"/>
            <a:chOff x="740" y="480"/>
            <a:chExt cx="4842" cy="3201"/>
          </a:xfrm>
        </p:grpSpPr>
        <p:grpSp>
          <p:nvGrpSpPr>
            <p:cNvPr id="165913" name="Group 100"/>
            <p:cNvGrpSpPr>
              <a:grpSpLocks noChangeAspect="1"/>
            </p:cNvGrpSpPr>
            <p:nvPr/>
          </p:nvGrpSpPr>
          <p:grpSpPr bwMode="auto">
            <a:xfrm>
              <a:off x="740" y="480"/>
              <a:ext cx="2668" cy="3201"/>
              <a:chOff x="480" y="783"/>
              <a:chExt cx="2668" cy="3201"/>
            </a:xfrm>
          </p:grpSpPr>
          <p:sp>
            <p:nvSpPr>
              <p:cNvPr id="165915" name="Oval 101"/>
              <p:cNvSpPr>
                <a:spLocks noChangeAspect="1" noChangeArrowheads="1"/>
              </p:cNvSpPr>
              <p:nvPr/>
            </p:nvSpPr>
            <p:spPr bwMode="auto">
              <a:xfrm>
                <a:off x="480" y="783"/>
                <a:ext cx="2668" cy="3201"/>
              </a:xfrm>
              <a:prstGeom prst="ellipse">
                <a:avLst/>
              </a:prstGeom>
              <a:solidFill>
                <a:srgbClr val="F09B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pt-BR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16" name="AutoShape 102"/>
              <p:cNvSpPr>
                <a:spLocks noChangeAspect="1" noChangeArrowheads="1"/>
              </p:cNvSpPr>
              <p:nvPr/>
            </p:nvSpPr>
            <p:spPr bwMode="auto">
              <a:xfrm rot="-2053867">
                <a:off x="825" y="2489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17" name="AutoShape 103"/>
              <p:cNvSpPr>
                <a:spLocks noChangeAspect="1" noChangeArrowheads="1"/>
              </p:cNvSpPr>
              <p:nvPr/>
            </p:nvSpPr>
            <p:spPr bwMode="auto">
              <a:xfrm rot="-2780641">
                <a:off x="2286" y="2260"/>
                <a:ext cx="287" cy="32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18" name="AutoShape 104"/>
              <p:cNvSpPr>
                <a:spLocks noChangeAspect="1" noChangeArrowheads="1"/>
              </p:cNvSpPr>
              <p:nvPr/>
            </p:nvSpPr>
            <p:spPr bwMode="auto">
              <a:xfrm rot="3498804">
                <a:off x="1010" y="3159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19" name="AutoShape 105"/>
              <p:cNvSpPr>
                <a:spLocks noChangeAspect="1" noChangeArrowheads="1"/>
              </p:cNvSpPr>
              <p:nvPr/>
            </p:nvSpPr>
            <p:spPr bwMode="auto">
              <a:xfrm rot="-4788636">
                <a:off x="1462" y="3357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0" name="AutoShape 106"/>
              <p:cNvSpPr>
                <a:spLocks noChangeAspect="1" noChangeArrowheads="1"/>
              </p:cNvSpPr>
              <p:nvPr/>
            </p:nvSpPr>
            <p:spPr bwMode="auto">
              <a:xfrm rot="2362916">
                <a:off x="1175" y="1987"/>
                <a:ext cx="288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1" name="AutoShape 107"/>
              <p:cNvSpPr>
                <a:spLocks noChangeAspect="1" noChangeArrowheads="1"/>
              </p:cNvSpPr>
              <p:nvPr/>
            </p:nvSpPr>
            <p:spPr bwMode="auto">
              <a:xfrm rot="-4655134">
                <a:off x="2027" y="3189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2" name="AutoShape 108"/>
              <p:cNvSpPr>
                <a:spLocks noChangeAspect="1" noChangeArrowheads="1"/>
              </p:cNvSpPr>
              <p:nvPr/>
            </p:nvSpPr>
            <p:spPr bwMode="auto">
              <a:xfrm rot="-2592914">
                <a:off x="1293" y="2508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3" name="AutoShape 109"/>
              <p:cNvSpPr>
                <a:spLocks noChangeAspect="1" noChangeArrowheads="1"/>
              </p:cNvSpPr>
              <p:nvPr/>
            </p:nvSpPr>
            <p:spPr bwMode="auto">
              <a:xfrm rot="305226">
                <a:off x="1793" y="2699"/>
                <a:ext cx="575" cy="328"/>
              </a:xfrm>
              <a:prstGeom prst="hexagon">
                <a:avLst>
                  <a:gd name="adj" fmla="val 4382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4" name="AutoShape 110"/>
              <p:cNvSpPr>
                <a:spLocks noChangeAspect="1" noChangeArrowheads="1"/>
              </p:cNvSpPr>
              <p:nvPr/>
            </p:nvSpPr>
            <p:spPr bwMode="auto">
              <a:xfrm rot="2361105">
                <a:off x="2501" y="2894"/>
                <a:ext cx="288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5" name="AutoShape 111"/>
              <p:cNvSpPr>
                <a:spLocks noChangeAspect="1" noChangeArrowheads="1"/>
              </p:cNvSpPr>
              <p:nvPr/>
            </p:nvSpPr>
            <p:spPr bwMode="auto">
              <a:xfrm rot="-2054055">
                <a:off x="2737" y="2301"/>
                <a:ext cx="288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6" name="AutoShape 112"/>
              <p:cNvSpPr>
                <a:spLocks noChangeAspect="1" noChangeArrowheads="1"/>
              </p:cNvSpPr>
              <p:nvPr/>
            </p:nvSpPr>
            <p:spPr bwMode="auto">
              <a:xfrm rot="-3178831">
                <a:off x="603" y="1686"/>
                <a:ext cx="534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7" name="AutoShape 113"/>
              <p:cNvSpPr>
                <a:spLocks noChangeAspect="1" noChangeArrowheads="1"/>
              </p:cNvSpPr>
              <p:nvPr/>
            </p:nvSpPr>
            <p:spPr bwMode="auto">
              <a:xfrm>
                <a:off x="726" y="2958"/>
                <a:ext cx="452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8" name="AutoShape 114"/>
              <p:cNvSpPr>
                <a:spLocks noChangeAspect="1" noChangeArrowheads="1"/>
              </p:cNvSpPr>
              <p:nvPr/>
            </p:nvSpPr>
            <p:spPr bwMode="auto">
              <a:xfrm rot="-1658003">
                <a:off x="2081" y="2958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29" name="AutoShape 115"/>
              <p:cNvSpPr>
                <a:spLocks noChangeAspect="1" noChangeArrowheads="1"/>
              </p:cNvSpPr>
              <p:nvPr/>
            </p:nvSpPr>
            <p:spPr bwMode="auto">
              <a:xfrm rot="-3259417">
                <a:off x="2348" y="1747"/>
                <a:ext cx="53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0" name="AutoShape 116"/>
              <p:cNvSpPr>
                <a:spLocks noChangeAspect="1" noChangeArrowheads="1"/>
              </p:cNvSpPr>
              <p:nvPr/>
            </p:nvSpPr>
            <p:spPr bwMode="auto">
              <a:xfrm>
                <a:off x="603" y="2342"/>
                <a:ext cx="49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1" name="AutoShape 117"/>
              <p:cNvSpPr>
                <a:spLocks noChangeAspect="1" noChangeArrowheads="1"/>
              </p:cNvSpPr>
              <p:nvPr/>
            </p:nvSpPr>
            <p:spPr bwMode="auto">
              <a:xfrm rot="2981072">
                <a:off x="1937" y="2179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2" name="AutoShape 118"/>
              <p:cNvSpPr>
                <a:spLocks noChangeAspect="1" noChangeArrowheads="1"/>
              </p:cNvSpPr>
              <p:nvPr/>
            </p:nvSpPr>
            <p:spPr bwMode="auto">
              <a:xfrm rot="2539503">
                <a:off x="1520" y="2774"/>
                <a:ext cx="328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3" name="AutoShape 119"/>
              <p:cNvSpPr>
                <a:spLocks noChangeAspect="1" noChangeArrowheads="1"/>
              </p:cNvSpPr>
              <p:nvPr/>
            </p:nvSpPr>
            <p:spPr bwMode="auto">
              <a:xfrm>
                <a:off x="1711" y="3409"/>
                <a:ext cx="493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4" name="AutoShape 120"/>
              <p:cNvSpPr>
                <a:spLocks noChangeAspect="1" noChangeArrowheads="1"/>
              </p:cNvSpPr>
              <p:nvPr/>
            </p:nvSpPr>
            <p:spPr bwMode="auto">
              <a:xfrm rot="2433157">
                <a:off x="1791" y="1551"/>
                <a:ext cx="328" cy="574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5" name="AutoShape 121"/>
              <p:cNvSpPr>
                <a:spLocks noChangeAspect="1" noChangeArrowheads="1"/>
              </p:cNvSpPr>
              <p:nvPr/>
            </p:nvSpPr>
            <p:spPr bwMode="auto">
              <a:xfrm rot="1004896">
                <a:off x="2407" y="2510"/>
                <a:ext cx="492" cy="51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6" name="AutoShape 122"/>
              <p:cNvSpPr>
                <a:spLocks noChangeAspect="1" noChangeArrowheads="1"/>
              </p:cNvSpPr>
              <p:nvPr/>
            </p:nvSpPr>
            <p:spPr bwMode="auto">
              <a:xfrm rot="-2434137">
                <a:off x="1085" y="2520"/>
                <a:ext cx="411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37" name="AutoShape 123"/>
              <p:cNvSpPr>
                <a:spLocks noChangeAspect="1" noChangeArrowheads="1"/>
              </p:cNvSpPr>
              <p:nvPr/>
            </p:nvSpPr>
            <p:spPr bwMode="auto">
              <a:xfrm rot="-1658003">
                <a:off x="1301" y="2014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5914" name="AutoShape 124"/>
            <p:cNvSpPr>
              <a:spLocks noChangeAspect="1" noChangeArrowheads="1"/>
            </p:cNvSpPr>
            <p:nvPr/>
          </p:nvSpPr>
          <p:spPr bwMode="auto">
            <a:xfrm>
              <a:off x="3758" y="1680"/>
              <a:ext cx="1824" cy="528"/>
            </a:xfrm>
            <a:prstGeom prst="wedgeEllipseCallout">
              <a:avLst>
                <a:gd name="adj1" fmla="val -88870"/>
                <a:gd name="adj2" fmla="val 84093"/>
              </a:avLst>
            </a:prstGeom>
            <a:solidFill>
              <a:srgbClr val="F09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de-DE" sz="1600" b="1">
                  <a:solidFill>
                    <a:srgbClr val="C0504D"/>
                  </a:solidFill>
                </a:rPr>
                <a:t>Magma C</a:t>
              </a:r>
            </a:p>
          </p:txBody>
        </p:sp>
      </p:grpSp>
      <p:grpSp>
        <p:nvGrpSpPr>
          <p:cNvPr id="7" name="Group 125"/>
          <p:cNvGrpSpPr>
            <a:grpSpLocks noChangeAspect="1"/>
          </p:cNvGrpSpPr>
          <p:nvPr/>
        </p:nvGrpSpPr>
        <p:grpSpPr bwMode="auto">
          <a:xfrm>
            <a:off x="1390650" y="960438"/>
            <a:ext cx="6645275" cy="4344987"/>
            <a:chOff x="720" y="495"/>
            <a:chExt cx="4896" cy="3201"/>
          </a:xfrm>
        </p:grpSpPr>
        <p:grpSp>
          <p:nvGrpSpPr>
            <p:cNvPr id="165900" name="Group 126"/>
            <p:cNvGrpSpPr>
              <a:grpSpLocks noChangeAspect="1"/>
            </p:cNvGrpSpPr>
            <p:nvPr/>
          </p:nvGrpSpPr>
          <p:grpSpPr bwMode="auto">
            <a:xfrm>
              <a:off x="720" y="495"/>
              <a:ext cx="2668" cy="3201"/>
              <a:chOff x="1535" y="1215"/>
              <a:chExt cx="2668" cy="3201"/>
            </a:xfrm>
          </p:grpSpPr>
          <p:sp>
            <p:nvSpPr>
              <p:cNvPr id="165902" name="Oval 127"/>
              <p:cNvSpPr>
                <a:spLocks noChangeAspect="1" noChangeArrowheads="1"/>
              </p:cNvSpPr>
              <p:nvPr/>
            </p:nvSpPr>
            <p:spPr bwMode="auto">
              <a:xfrm>
                <a:off x="1535" y="1215"/>
                <a:ext cx="2668" cy="3201"/>
              </a:xfrm>
              <a:prstGeom prst="ellipse">
                <a:avLst/>
              </a:prstGeom>
              <a:solidFill>
                <a:srgbClr val="FB30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pt-BR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03" name="AutoShape 128"/>
              <p:cNvSpPr>
                <a:spLocks noChangeAspect="1" noChangeArrowheads="1"/>
              </p:cNvSpPr>
              <p:nvPr/>
            </p:nvSpPr>
            <p:spPr bwMode="auto">
              <a:xfrm rot="-2053867">
                <a:off x="1880" y="2921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04" name="AutoShape 129"/>
              <p:cNvSpPr>
                <a:spLocks noChangeAspect="1" noChangeArrowheads="1"/>
              </p:cNvSpPr>
              <p:nvPr/>
            </p:nvSpPr>
            <p:spPr bwMode="auto">
              <a:xfrm rot="-2780641">
                <a:off x="3341" y="2692"/>
                <a:ext cx="287" cy="32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05" name="AutoShape 130"/>
              <p:cNvSpPr>
                <a:spLocks noChangeAspect="1" noChangeArrowheads="1"/>
              </p:cNvSpPr>
              <p:nvPr/>
            </p:nvSpPr>
            <p:spPr bwMode="auto">
              <a:xfrm rot="3498804">
                <a:off x="2065" y="3591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06" name="AutoShape 131"/>
              <p:cNvSpPr>
                <a:spLocks noChangeAspect="1" noChangeArrowheads="1"/>
              </p:cNvSpPr>
              <p:nvPr/>
            </p:nvSpPr>
            <p:spPr bwMode="auto">
              <a:xfrm rot="-4788636">
                <a:off x="2517" y="3789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07" name="AutoShape 132"/>
              <p:cNvSpPr>
                <a:spLocks noChangeAspect="1" noChangeArrowheads="1"/>
              </p:cNvSpPr>
              <p:nvPr/>
            </p:nvSpPr>
            <p:spPr bwMode="auto">
              <a:xfrm rot="2362916">
                <a:off x="2230" y="2419"/>
                <a:ext cx="287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08" name="AutoShape 133"/>
              <p:cNvSpPr>
                <a:spLocks noChangeAspect="1" noChangeArrowheads="1"/>
              </p:cNvSpPr>
              <p:nvPr/>
            </p:nvSpPr>
            <p:spPr bwMode="auto">
              <a:xfrm rot="-4655134">
                <a:off x="3082" y="3621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09" name="AutoShape 134"/>
              <p:cNvSpPr>
                <a:spLocks noChangeAspect="1" noChangeArrowheads="1"/>
              </p:cNvSpPr>
              <p:nvPr/>
            </p:nvSpPr>
            <p:spPr bwMode="auto">
              <a:xfrm rot="-2592914">
                <a:off x="2348" y="2940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10" name="AutoShape 135"/>
              <p:cNvSpPr>
                <a:spLocks noChangeAspect="1" noChangeArrowheads="1"/>
              </p:cNvSpPr>
              <p:nvPr/>
            </p:nvSpPr>
            <p:spPr bwMode="auto">
              <a:xfrm rot="305226">
                <a:off x="2848" y="3131"/>
                <a:ext cx="575" cy="328"/>
              </a:xfrm>
              <a:prstGeom prst="hexagon">
                <a:avLst>
                  <a:gd name="adj" fmla="val 4382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11" name="AutoShape 136"/>
              <p:cNvSpPr>
                <a:spLocks noChangeAspect="1" noChangeArrowheads="1"/>
              </p:cNvSpPr>
              <p:nvPr/>
            </p:nvSpPr>
            <p:spPr bwMode="auto">
              <a:xfrm rot="2361105">
                <a:off x="3556" y="3326"/>
                <a:ext cx="287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912" name="AutoShape 137"/>
              <p:cNvSpPr>
                <a:spLocks noChangeAspect="1" noChangeArrowheads="1"/>
              </p:cNvSpPr>
              <p:nvPr/>
            </p:nvSpPr>
            <p:spPr bwMode="auto">
              <a:xfrm rot="-2054055">
                <a:off x="3792" y="2733"/>
                <a:ext cx="287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2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5901" name="AutoShape 138"/>
            <p:cNvSpPr>
              <a:spLocks noChangeAspect="1" noChangeArrowheads="1"/>
            </p:cNvSpPr>
            <p:nvPr/>
          </p:nvSpPr>
          <p:spPr bwMode="auto">
            <a:xfrm>
              <a:off x="3792" y="2304"/>
              <a:ext cx="1824" cy="528"/>
            </a:xfrm>
            <a:prstGeom prst="wedgeEllipseCallout">
              <a:avLst>
                <a:gd name="adj1" fmla="val -93917"/>
                <a:gd name="adj2" fmla="val 80491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de-DE" sz="1600" b="1">
                  <a:solidFill>
                    <a:srgbClr val="EEECE1"/>
                  </a:solidFill>
                </a:rPr>
                <a:t>Magma B</a:t>
              </a:r>
            </a:p>
          </p:txBody>
        </p:sp>
      </p:grpSp>
      <p:grpSp>
        <p:nvGrpSpPr>
          <p:cNvPr id="9" name="Group 139"/>
          <p:cNvGrpSpPr>
            <a:grpSpLocks noChangeAspect="1"/>
          </p:cNvGrpSpPr>
          <p:nvPr/>
        </p:nvGrpSpPr>
        <p:grpSpPr bwMode="auto">
          <a:xfrm>
            <a:off x="1390650" y="962025"/>
            <a:ext cx="6645275" cy="4344988"/>
            <a:chOff x="720" y="555"/>
            <a:chExt cx="4896" cy="3201"/>
          </a:xfrm>
        </p:grpSpPr>
        <p:sp>
          <p:nvSpPr>
            <p:cNvPr id="165898" name="Oval 140"/>
            <p:cNvSpPr>
              <a:spLocks noChangeAspect="1" noChangeArrowheads="1"/>
            </p:cNvSpPr>
            <p:nvPr/>
          </p:nvSpPr>
          <p:spPr bwMode="auto">
            <a:xfrm>
              <a:off x="720" y="555"/>
              <a:ext cx="2667" cy="3201"/>
            </a:xfrm>
            <a:prstGeom prst="ellipse">
              <a:avLst/>
            </a:prstGeom>
            <a:solidFill>
              <a:srgbClr val="E029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pt-BR" sz="1600">
                <a:solidFill>
                  <a:prstClr val="black"/>
                </a:solidFill>
              </a:endParaRPr>
            </a:p>
          </p:txBody>
        </p:sp>
        <p:sp>
          <p:nvSpPr>
            <p:cNvPr id="165899" name="AutoShape 141"/>
            <p:cNvSpPr>
              <a:spLocks noChangeAspect="1" noChangeArrowheads="1"/>
            </p:cNvSpPr>
            <p:nvPr/>
          </p:nvSpPr>
          <p:spPr bwMode="auto">
            <a:xfrm>
              <a:off x="3792" y="3024"/>
              <a:ext cx="1824" cy="528"/>
            </a:xfrm>
            <a:prstGeom prst="wedgeEllipseCallout">
              <a:avLst>
                <a:gd name="adj1" fmla="val -117926"/>
                <a:gd name="adj2" fmla="val 49431"/>
              </a:avLst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de-DE" sz="1600" b="1">
                  <a:solidFill>
                    <a:srgbClr val="EEECE1"/>
                  </a:solidFill>
                </a:rPr>
                <a:t>Magma A</a:t>
              </a:r>
            </a:p>
          </p:txBody>
        </p:sp>
      </p:grpSp>
      <p:sp>
        <p:nvSpPr>
          <p:cNvPr id="165896" name="Rectangle 143"/>
          <p:cNvSpPr>
            <a:spLocks noChangeArrowheads="1"/>
          </p:cNvSpPr>
          <p:nvPr/>
        </p:nvSpPr>
        <p:spPr bwMode="auto">
          <a:xfrm>
            <a:off x="3413125" y="294322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pt-BR" sz="4400">
              <a:solidFill>
                <a:srgbClr val="1F497D"/>
              </a:solidFill>
              <a:latin typeface="Arial Black" pitchFamily="34" charset="0"/>
            </a:endParaRPr>
          </a:p>
        </p:txBody>
      </p:sp>
      <p:sp>
        <p:nvSpPr>
          <p:cNvPr id="165897" name="Text Box 145"/>
          <p:cNvSpPr txBox="1">
            <a:spLocks noChangeArrowheads="1"/>
          </p:cNvSpPr>
          <p:nvPr/>
        </p:nvSpPr>
        <p:spPr bwMode="auto">
          <a:xfrm>
            <a:off x="676569" y="0"/>
            <a:ext cx="81666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400" b="1" dirty="0">
                <a:solidFill>
                  <a:srgbClr val="FE6202"/>
                </a:solidFill>
                <a:latin typeface="Calibri"/>
              </a:rPr>
              <a:t>Fusão parcial: geração de magmas</a:t>
            </a:r>
          </a:p>
        </p:txBody>
      </p:sp>
    </p:spTree>
    <p:extLst>
      <p:ext uri="{BB962C8B-B14F-4D97-AF65-F5344CB8AC3E}">
        <p14:creationId xmlns:p14="http://schemas.microsoft.com/office/powerpoint/2010/main" val="4147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2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8340" y="1575956"/>
            <a:ext cx="589548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processo de geração de magmas na Terra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c.m.o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e ilhas vulcânicas (e.g. Havaí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Islândia);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ocorre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qualquer lugar onde o magma originado no manto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alcança profundidades rasas: 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zs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de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rifteamento,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fraturas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profundas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atingem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manto sólido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liberando a pressão interna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Manto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responde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 P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ascendendo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preencher o espaço vazio. 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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P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anose="05050102010706020507" pitchFamily="18" charset="2"/>
              </a:rPr>
              <a:t>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manto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funde espontaneamente e flui para cima, pelas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fraturas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36826" y="1052736"/>
            <a:ext cx="9007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Fusão por descompressão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4" descr="C:\Documents and Settings\PRETA_2\Meus documentos\CONCURSOS 2009\UNIFESP\Figuraz.jpg">
            <a:extLst>
              <a:ext uri="{FF2B5EF4-FFF2-40B4-BE49-F238E27FC236}">
                <a16:creationId xmlns:a16="http://schemas.microsoft.com/office/drawing/2014/main" id="{1FBFCADA-CE32-4522-8B6F-2555E9A6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921" y="4437112"/>
            <a:ext cx="2891026" cy="217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3825" y="1411844"/>
            <a:ext cx="3224155" cy="231826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862306" y="0"/>
            <a:ext cx="33301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Origem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18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4084" y="2107714"/>
            <a:ext cx="90071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2º.  processo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mais importante de geração de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líquidos magmáticos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no planeta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Terra </a:t>
            </a:r>
            <a:r>
              <a:rPr lang="pt-BR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 </a:t>
            </a:r>
            <a:r>
              <a:rPr lang="pt-BR" b="1" dirty="0" smtClean="0">
                <a:solidFill>
                  <a:prstClr val="black"/>
                </a:solidFill>
                <a:latin typeface="Calibri"/>
              </a:rPr>
              <a:t>vulcanismo 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de arco de ilha e de margens continentais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. 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Nesse ambiente geotectônico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 </a:t>
            </a:r>
            <a:r>
              <a:rPr lang="pt-BR" b="1" dirty="0" smtClean="0">
                <a:solidFill>
                  <a:prstClr val="black"/>
                </a:solidFill>
                <a:latin typeface="Calibri"/>
              </a:rPr>
              <a:t>subducção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coloca uma placa fria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dentro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do manto, gerando </a:t>
            </a:r>
            <a:r>
              <a:rPr lang="pt-BR" dirty="0" smtClean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 T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e um fluxo de energia para baixo. 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O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único processo razoável para induzir a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fusão nesse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ambiente é a 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adição de componentes, como a água e o CO</a:t>
            </a:r>
            <a:r>
              <a:rPr lang="pt-BR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 que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rebaixam drasticamente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a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T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de fusão do manto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O 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conteúdo abundante de água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fica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evidente pelo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comportamento explosivo dos magmas produzidos e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erupcionados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em arcos de ilhas e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em margens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continentais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36826" y="1052736"/>
            <a:ext cx="9007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Fusão por variação na composição química dos fluídos do sistema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62306" y="0"/>
            <a:ext cx="33301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Origem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34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3146" y="2432989"/>
            <a:ext cx="91356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(1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) aquecimento por impacto de objetos extraterrestres; 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2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) aquecimento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por geração de calor radioativo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3) aquecimento por condução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(vulcões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localizados em regiões continentais longe de limites de placas e pontos quentes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);</a:t>
            </a:r>
          </a:p>
          <a:p>
            <a:pPr lvl="0"/>
            <a:r>
              <a:rPr lang="pt-BR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4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) aquecimento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friccional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(zonas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de falhas). 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36826" y="1052736"/>
            <a:ext cx="9007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Fusão por aumento na temperatura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36826" y="1696254"/>
            <a:ext cx="8376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Vários mecanismos para aumento  T de massa de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rochas: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36826" y="5009143"/>
            <a:ext cx="8694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dirty="0">
                <a:solidFill>
                  <a:prstClr val="black"/>
                </a:solidFill>
                <a:latin typeface="Calibri"/>
              </a:rPr>
              <a:t>Nenhum desses mecanismos é significante nos dias de hoje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no nosso planeta, 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mas podem ter sido muito importantes na história da Terra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ou em outros planetas.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2862306" y="0"/>
            <a:ext cx="33301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Origem do magma</a:t>
            </a:r>
            <a:endParaRPr lang="pt-BR" sz="3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45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628800"/>
            <a:ext cx="6048672" cy="3139321"/>
          </a:xfrm>
          <a:prstGeom prst="rect">
            <a:avLst/>
          </a:prstGeom>
          <a:effectLst>
            <a:glow rad="1155700">
              <a:srgbClr val="FE6202">
                <a:alpha val="7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pt-BR" sz="6600" b="1" dirty="0">
                <a:solidFill>
                  <a:prstClr val="black"/>
                </a:solidFill>
              </a:rPr>
              <a:t>Causas da diversidade das rochas ígneas</a:t>
            </a:r>
            <a:endParaRPr kumimoji="0" lang="pt-B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0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196752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I) 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Magmas de distintas composições 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(formados a partir da fusão de 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diferentes </a:t>
            </a: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fontes (rochas)</a:t>
            </a: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;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II) Processos que produzem a diversidade a 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partir de um material uniforme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43566" y="188640"/>
            <a:ext cx="7128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Causas da diversidade </a:t>
            </a:r>
            <a:r>
              <a:rPr lang="pt-BR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das rochas ígneas:</a:t>
            </a:r>
          </a:p>
        </p:txBody>
      </p:sp>
    </p:spTree>
    <p:extLst>
      <p:ext uri="{BB962C8B-B14F-4D97-AF65-F5344CB8AC3E}">
        <p14:creationId xmlns:p14="http://schemas.microsoft.com/office/powerpoint/2010/main" val="22769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026" descr="F:\CH04\04.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91440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00870" y="1295351"/>
            <a:ext cx="337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AMBIENTES E TIPOS DE MAGMAS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5500688"/>
            <a:ext cx="27146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</a:rPr>
              <a:t>Fusão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</a:rPr>
              <a:t>parcial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 de </a:t>
            </a: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</a:rPr>
              <a:t>rochas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</a:rPr>
              <a:t>sedimentares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 e </a:t>
            </a: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</a:rPr>
              <a:t>litosfera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000" b="1" kern="0" dirty="0" err="1">
                <a:solidFill>
                  <a:srgbClr val="C00000"/>
                </a:solidFill>
                <a:latin typeface="Calibri"/>
              </a:rPr>
              <a:t>Andesítico</a:t>
            </a:r>
            <a:r>
              <a:rPr lang="en-US" sz="2000" b="1" kern="0" dirty="0">
                <a:solidFill>
                  <a:srgbClr val="C00000"/>
                </a:solidFill>
                <a:latin typeface="Calibri"/>
              </a:rPr>
              <a:t>:</a:t>
            </a: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 ~ 60 % SiO</a:t>
            </a:r>
            <a:r>
              <a:rPr lang="en-US" sz="2000" b="1" kern="0" baseline="-14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marL="0" lvl="1" algn="ctr">
              <a:spcBef>
                <a:spcPct val="20000"/>
              </a:spcBef>
              <a:defRPr/>
            </a:pPr>
            <a:r>
              <a:rPr lang="en-US" sz="2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Rochas</a:t>
            </a:r>
            <a:r>
              <a:rPr lang="en-US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Intermediárias</a:t>
            </a:r>
            <a:r>
              <a:rPr lang="en-US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88702" y="5599991"/>
            <a:ext cx="2520279" cy="12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Fusão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parcial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manto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superior</a:t>
            </a:r>
          </a:p>
          <a:p>
            <a:pPr marL="0" lvl="1" indent="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1" kern="0" dirty="0" err="1">
                <a:solidFill>
                  <a:srgbClr val="C00000"/>
                </a:solidFill>
                <a:latin typeface="Calibri"/>
              </a:rPr>
              <a:t>Basáltico</a:t>
            </a:r>
            <a:r>
              <a:rPr lang="en-US" sz="2000" b="1" kern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~ 50% SiO</a:t>
            </a:r>
            <a:r>
              <a:rPr lang="en-US" sz="2000" b="1" kern="0" baseline="-14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marL="0" lvl="1" indent="0" algn="ctr" eaLnBrk="1" hangingPunct="1">
              <a:spcBef>
                <a:spcPct val="20000"/>
              </a:spcBef>
              <a:defRPr/>
            </a:pPr>
            <a:r>
              <a:rPr lang="en-US" sz="2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Rochas</a:t>
            </a:r>
            <a:r>
              <a:rPr lang="en-US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básicas</a:t>
            </a:r>
            <a:endParaRPr lang="en-US" sz="2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lvl="1" indent="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804249" y="5472112"/>
            <a:ext cx="237572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Fusão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parcial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das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rochas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da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crosta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continental</a:t>
            </a:r>
          </a:p>
          <a:p>
            <a:pPr algn="ctr">
              <a:defRPr/>
            </a:pPr>
            <a:r>
              <a:rPr lang="en-US" sz="1800" b="1" kern="0" dirty="0" err="1">
                <a:solidFill>
                  <a:srgbClr val="C00000"/>
                </a:solidFill>
                <a:latin typeface="Calibri"/>
              </a:rPr>
              <a:t>Riolítico</a:t>
            </a:r>
            <a:r>
              <a:rPr lang="en-US" sz="1800" b="1" kern="0" dirty="0">
                <a:solidFill>
                  <a:srgbClr val="C00000"/>
                </a:solidFill>
                <a:latin typeface="Calibri"/>
              </a:rPr>
              <a:t>:</a:t>
            </a:r>
            <a:r>
              <a:rPr lang="en-US" sz="1800" b="1" kern="0" dirty="0">
                <a:solidFill>
                  <a:prstClr val="black"/>
                </a:solidFill>
                <a:latin typeface="Calibri"/>
              </a:rPr>
              <a:t> ~70% SiO</a:t>
            </a:r>
            <a:r>
              <a:rPr lang="en-US" sz="1800" b="1" kern="0" baseline="-14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marL="0" lvl="1" indent="0" algn="ctr" eaLnBrk="1" hangingPunct="1">
              <a:spcBef>
                <a:spcPct val="20000"/>
              </a:spcBef>
              <a:defRPr/>
            </a:pPr>
            <a:r>
              <a:rPr lang="en-US" sz="2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Rochas</a:t>
            </a:r>
            <a:r>
              <a:rPr lang="en-US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ácidas</a:t>
            </a:r>
            <a:endParaRPr lang="en-US" sz="2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pt-BR" sz="1800" dirty="0">
              <a:solidFill>
                <a:prstClr val="black"/>
              </a:solidFill>
              <a:latin typeface="Calibri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 rot="4972499">
            <a:off x="4508807" y="4896935"/>
            <a:ext cx="932422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E3321B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800">
              <a:solidFill>
                <a:prstClr val="black"/>
              </a:solidFill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4972499">
            <a:off x="1100151" y="4866775"/>
            <a:ext cx="932422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E3321B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800">
              <a:solidFill>
                <a:prstClr val="black"/>
              </a:solidFill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3866842">
            <a:off x="7864488" y="4861942"/>
            <a:ext cx="932422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E3321B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5970" y="381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I) Origem de magmas a partir de fusão parcial de diferentes rochas</a:t>
            </a:r>
          </a:p>
        </p:txBody>
      </p:sp>
    </p:spTree>
    <p:extLst>
      <p:ext uri="{BB962C8B-B14F-4D97-AF65-F5344CB8AC3E}">
        <p14:creationId xmlns:p14="http://schemas.microsoft.com/office/powerpoint/2010/main" val="404750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40060" y="1273437"/>
            <a:ext cx="7772400" cy="64807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Diferenciação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Magmática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29020" y="2089193"/>
            <a:ext cx="9252520" cy="2545669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pt-BR" sz="3600" dirty="0" smtClean="0">
                <a:solidFill>
                  <a:srgbClr val="000000"/>
                </a:solidFill>
              </a:rPr>
              <a:t>Variação de composição de </a:t>
            </a:r>
            <a:r>
              <a:rPr lang="pt-BR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magma parental</a:t>
            </a:r>
            <a:r>
              <a:rPr lang="pt-BR" sz="3600" dirty="0" smtClean="0">
                <a:solidFill>
                  <a:srgbClr val="000000"/>
                </a:solidFill>
              </a:rPr>
              <a:t>, originando </a:t>
            </a:r>
            <a:r>
              <a:rPr lang="pt-BR" sz="3600" b="1" dirty="0" smtClean="0">
                <a:solidFill>
                  <a:srgbClr val="000000"/>
                </a:solidFill>
              </a:rPr>
              <a:t>vários tipos de rochas</a:t>
            </a:r>
            <a:r>
              <a:rPr lang="pt-BR" sz="3600" dirty="0" smtClean="0">
                <a:solidFill>
                  <a:srgbClr val="000000"/>
                </a:solidFill>
              </a:rPr>
              <a:t>. </a:t>
            </a:r>
          </a:p>
          <a:p>
            <a:pPr marL="0" indent="0" algn="just" eaLnBrk="1" hangingPunct="1">
              <a:buNone/>
            </a:pPr>
            <a:r>
              <a:rPr lang="pt-BR" sz="3600" dirty="0" smtClean="0">
                <a:solidFill>
                  <a:srgbClr val="000000"/>
                </a:solidFill>
              </a:rPr>
              <a:t>Ocorre porque os minerais se cristalizam a temperaturas diferentes</a:t>
            </a:r>
            <a:endParaRPr lang="pt-BR" sz="3600" dirty="0">
              <a:solidFill>
                <a:srgbClr val="00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7524" y="5517232"/>
            <a:ext cx="9056476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Ou seja: processo que, a partir do mesmo magma, conduz à formação de magmas com composição diferente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231" y="1338"/>
            <a:ext cx="915001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sz="4000" b="1" smtClean="0">
                <a:solidFill>
                  <a:srgbClr val="E830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II) Origem de diferentes tipos de magma a partir de um material uniforme</a:t>
            </a:r>
            <a:endParaRPr lang="en-US" sz="4000" b="1" dirty="0">
              <a:solidFill>
                <a:srgbClr val="E830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ta para Baixo 3"/>
          <p:cNvSpPr/>
          <p:nvPr/>
        </p:nvSpPr>
        <p:spPr>
          <a:xfrm>
            <a:off x="3923928" y="4634862"/>
            <a:ext cx="1152128" cy="59433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4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64639" y="53940"/>
            <a:ext cx="756084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latin typeface="+mj-lt"/>
              </a:rPr>
              <a:t>Processos de diferenciação magmática</a:t>
            </a:r>
            <a:endParaRPr lang="pt-BR" sz="3200" b="1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6119" y="660787"/>
            <a:ext cx="89978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+mj-lt"/>
              </a:rPr>
              <a:t>Durante a ascensão do magma até a superfície ou para porções mais rasas na crosta </a:t>
            </a:r>
            <a:r>
              <a:rPr lang="pt-BR" sz="2800" dirty="0" smtClean="0">
                <a:latin typeface="+mj-lt"/>
              </a:rPr>
              <a:t>podem se </a:t>
            </a:r>
            <a:r>
              <a:rPr lang="pt-BR" sz="2800" dirty="0">
                <a:latin typeface="+mj-lt"/>
              </a:rPr>
              <a:t>produzir uma série de </a:t>
            </a:r>
            <a:r>
              <a:rPr lang="pt-BR" sz="2800" b="1" dirty="0">
                <a:latin typeface="+mj-lt"/>
              </a:rPr>
              <a:t>processos de diferenciação magmática </a:t>
            </a:r>
            <a:r>
              <a:rPr lang="pt-BR" sz="2800" dirty="0">
                <a:latin typeface="+mj-lt"/>
              </a:rPr>
              <a:t>que variam a composição </a:t>
            </a:r>
            <a:r>
              <a:rPr lang="pt-BR" sz="2800" dirty="0" smtClean="0">
                <a:latin typeface="+mj-lt"/>
              </a:rPr>
              <a:t>do magma</a:t>
            </a:r>
            <a:r>
              <a:rPr lang="pt-BR" sz="2800" dirty="0">
                <a:latin typeface="+mj-lt"/>
              </a:rPr>
              <a:t>. </a:t>
            </a:r>
            <a:endParaRPr lang="pt-BR" sz="2800" dirty="0" smtClean="0"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746744"/>
            <a:ext cx="6876256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Variação do grau de fusão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parcial a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partir da mesma fonte</a:t>
            </a:r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imiscibilidade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 líquidos 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cristalização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fracionada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Assimilação/ contaminação de magmas por rochas da crosta</a:t>
            </a:r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mistura de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magmas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convecção e cristalização in situ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770" y="3296855"/>
            <a:ext cx="2472230" cy="356114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2513670"/>
            <a:ext cx="734481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>
                <a:latin typeface="+mj-lt"/>
              </a:rPr>
              <a:t>Os principais mecanismos de diferenciação </a:t>
            </a:r>
            <a:r>
              <a:rPr lang="pt-BR" b="1" dirty="0" smtClean="0">
                <a:latin typeface="+mj-lt"/>
              </a:rPr>
              <a:t>magmática</a:t>
            </a:r>
            <a:endParaRPr lang="pt-B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56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800600"/>
          </a:xfrm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pt-BR" b="1" dirty="0">
                <a:solidFill>
                  <a:srgbClr val="002060"/>
                </a:solidFill>
              </a:rPr>
              <a:t>ROCHAS ÍGNEAS ou MAGMÁTICAS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pt-BR" b="1" dirty="0">
              <a:solidFill>
                <a:srgbClr val="002060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pt-BR" b="1" dirty="0">
                <a:solidFill>
                  <a:srgbClr val="002060"/>
                </a:solidFill>
              </a:rPr>
              <a:t>ROCHAS METAMÓRFICAS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pt-BR" b="1" dirty="0">
              <a:solidFill>
                <a:srgbClr val="002060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pt-BR" b="1" dirty="0">
                <a:solidFill>
                  <a:srgbClr val="002060"/>
                </a:solidFill>
              </a:rPr>
              <a:t>ROCHAS SEDIMENTARES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endParaRPr lang="pt-BR" b="1" dirty="0">
              <a:solidFill>
                <a:srgbClr val="002060"/>
              </a:solidFill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pt-BR" sz="2800" b="1" i="1" dirty="0">
                <a:solidFill>
                  <a:srgbClr val="002060"/>
                </a:solidFill>
              </a:rPr>
              <a:t>Existe uma relação entre essas rochas </a:t>
            </a: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pt-BR" sz="2800" b="1" dirty="0">
                <a:solidFill>
                  <a:srgbClr val="002060"/>
                </a:solidFill>
                <a:sym typeface="Symbol" pitchFamily="18" charset="2"/>
              </a:rPr>
              <a:t></a:t>
            </a:r>
            <a:endParaRPr lang="pt-BR" sz="2800" b="1" dirty="0">
              <a:solidFill>
                <a:srgbClr val="002060"/>
              </a:solidFill>
            </a:endParaRPr>
          </a:p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pt-BR" sz="3600" b="1" i="1" dirty="0">
                <a:solidFill>
                  <a:srgbClr val="FF0000"/>
                </a:solidFill>
              </a:rPr>
              <a:t>CICLO DAS ROCHAS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552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genética das rochas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3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EE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 noChangeAspect="1"/>
          </p:cNvGrpSpPr>
          <p:nvPr/>
        </p:nvGrpSpPr>
        <p:grpSpPr bwMode="auto">
          <a:xfrm>
            <a:off x="3975397" y="1124744"/>
            <a:ext cx="2718614" cy="3262097"/>
            <a:chOff x="-2688" y="783"/>
            <a:chExt cx="2668" cy="3201"/>
          </a:xfrm>
        </p:grpSpPr>
        <p:sp>
          <p:nvSpPr>
            <p:cNvPr id="165974" name="Oval 3" descr="Große Konfetti"/>
            <p:cNvSpPr>
              <a:spLocks noChangeAspect="1" noChangeArrowheads="1"/>
            </p:cNvSpPr>
            <p:nvPr/>
          </p:nvSpPr>
          <p:spPr bwMode="auto">
            <a:xfrm>
              <a:off x="-2688" y="783"/>
              <a:ext cx="2668" cy="3201"/>
            </a:xfrm>
            <a:prstGeom prst="ellipse">
              <a:avLst/>
            </a:prstGeom>
            <a:pattFill prst="lgConfetti">
              <a:fgClr>
                <a:srgbClr val="EEF29A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75" name="AutoShape 4"/>
            <p:cNvSpPr>
              <a:spLocks noChangeAspect="1" noChangeArrowheads="1"/>
            </p:cNvSpPr>
            <p:nvPr/>
          </p:nvSpPr>
          <p:spPr bwMode="auto">
            <a:xfrm>
              <a:off x="-2483" y="2835"/>
              <a:ext cx="493" cy="451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76" name="AutoShape 5"/>
            <p:cNvSpPr>
              <a:spLocks noChangeAspect="1" noChangeArrowheads="1"/>
            </p:cNvSpPr>
            <p:nvPr/>
          </p:nvSpPr>
          <p:spPr bwMode="auto">
            <a:xfrm rot="-1658003">
              <a:off x="-1087" y="2958"/>
              <a:ext cx="328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77" name="AutoShape 6"/>
            <p:cNvSpPr>
              <a:spLocks noChangeAspect="1" noChangeArrowheads="1"/>
            </p:cNvSpPr>
            <p:nvPr/>
          </p:nvSpPr>
          <p:spPr bwMode="auto">
            <a:xfrm>
              <a:off x="-2565" y="2342"/>
              <a:ext cx="493" cy="329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78" name="AutoShape 7"/>
            <p:cNvSpPr>
              <a:spLocks noChangeAspect="1" noChangeArrowheads="1"/>
            </p:cNvSpPr>
            <p:nvPr/>
          </p:nvSpPr>
          <p:spPr bwMode="auto">
            <a:xfrm>
              <a:off x="-1457" y="3409"/>
              <a:ext cx="493" cy="493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79" name="AutoShape 8"/>
            <p:cNvSpPr>
              <a:spLocks noChangeAspect="1" noChangeArrowheads="1"/>
            </p:cNvSpPr>
            <p:nvPr/>
          </p:nvSpPr>
          <p:spPr bwMode="auto">
            <a:xfrm rot="1004896">
              <a:off x="-762" y="2510"/>
              <a:ext cx="493" cy="512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0" name="AutoShape 9"/>
            <p:cNvSpPr>
              <a:spLocks noChangeAspect="1" noChangeArrowheads="1"/>
            </p:cNvSpPr>
            <p:nvPr/>
          </p:nvSpPr>
          <p:spPr bwMode="auto">
            <a:xfrm rot="-1658003">
              <a:off x="-1867" y="2014"/>
              <a:ext cx="328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1" name="AutoShape 10"/>
            <p:cNvSpPr>
              <a:spLocks noChangeAspect="1" noChangeArrowheads="1"/>
            </p:cNvSpPr>
            <p:nvPr/>
          </p:nvSpPr>
          <p:spPr bwMode="auto">
            <a:xfrm>
              <a:off x="-1949" y="1234"/>
              <a:ext cx="451" cy="493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2" name="AutoShape 11"/>
            <p:cNvSpPr>
              <a:spLocks noChangeAspect="1" noChangeArrowheads="1"/>
            </p:cNvSpPr>
            <p:nvPr/>
          </p:nvSpPr>
          <p:spPr bwMode="auto">
            <a:xfrm rot="1885048">
              <a:off x="-910" y="3196"/>
              <a:ext cx="472" cy="574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3" name="AutoShape 12"/>
            <p:cNvSpPr>
              <a:spLocks noChangeAspect="1" noChangeArrowheads="1"/>
            </p:cNvSpPr>
            <p:nvPr/>
          </p:nvSpPr>
          <p:spPr bwMode="auto">
            <a:xfrm rot="-7025575">
              <a:off x="-1091" y="1527"/>
              <a:ext cx="528" cy="697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4" name="AutoShape 13"/>
            <p:cNvSpPr>
              <a:spLocks noChangeAspect="1" noChangeArrowheads="1"/>
            </p:cNvSpPr>
            <p:nvPr/>
          </p:nvSpPr>
          <p:spPr bwMode="auto">
            <a:xfrm rot="-3149610">
              <a:off x="-1528" y="1115"/>
              <a:ext cx="534" cy="492"/>
            </a:xfrm>
            <a:prstGeom prst="parallelogram">
              <a:avLst>
                <a:gd name="adj" fmla="val 27134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5" name="AutoShape 14"/>
            <p:cNvSpPr>
              <a:spLocks noChangeAspect="1" noChangeArrowheads="1"/>
            </p:cNvSpPr>
            <p:nvPr/>
          </p:nvSpPr>
          <p:spPr bwMode="auto">
            <a:xfrm rot="-5098011">
              <a:off x="-2750" y="2121"/>
              <a:ext cx="739" cy="616"/>
            </a:xfrm>
            <a:prstGeom prst="parallelogram">
              <a:avLst>
                <a:gd name="adj" fmla="val 2999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6" name="AutoShape 15"/>
            <p:cNvSpPr>
              <a:spLocks noChangeAspect="1" noChangeArrowheads="1"/>
            </p:cNvSpPr>
            <p:nvPr/>
          </p:nvSpPr>
          <p:spPr bwMode="auto">
            <a:xfrm rot="4709031">
              <a:off x="-1519" y="2895"/>
              <a:ext cx="534" cy="493"/>
            </a:xfrm>
            <a:prstGeom prst="parallelogram">
              <a:avLst>
                <a:gd name="adj" fmla="val 27079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7" name="AutoShape 16"/>
            <p:cNvSpPr>
              <a:spLocks noChangeAspect="1" noChangeArrowheads="1"/>
            </p:cNvSpPr>
            <p:nvPr/>
          </p:nvSpPr>
          <p:spPr bwMode="auto">
            <a:xfrm rot="-5474555">
              <a:off x="-1646" y="2117"/>
              <a:ext cx="698" cy="492"/>
            </a:xfrm>
            <a:prstGeom prst="parallelogram">
              <a:avLst>
                <a:gd name="adj" fmla="val 354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8" name="AutoShape 17"/>
            <p:cNvSpPr>
              <a:spLocks noChangeAspect="1" noChangeArrowheads="1"/>
            </p:cNvSpPr>
            <p:nvPr/>
          </p:nvSpPr>
          <p:spPr bwMode="auto">
            <a:xfrm rot="2843269">
              <a:off x="-2171" y="3300"/>
              <a:ext cx="685" cy="493"/>
            </a:xfrm>
            <a:prstGeom prst="parallelogram">
              <a:avLst>
                <a:gd name="adj" fmla="val 34736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89" name="AutoShape 18"/>
            <p:cNvSpPr>
              <a:spLocks noChangeAspect="1" noChangeArrowheads="1"/>
            </p:cNvSpPr>
            <p:nvPr/>
          </p:nvSpPr>
          <p:spPr bwMode="auto">
            <a:xfrm rot="-7025575">
              <a:off x="-863" y="2243"/>
              <a:ext cx="698" cy="568"/>
            </a:xfrm>
            <a:prstGeom prst="parallelogram">
              <a:avLst>
                <a:gd name="adj" fmla="val 307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0" name="AutoShape 19"/>
            <p:cNvSpPr>
              <a:spLocks noChangeAspect="1" noChangeArrowheads="1"/>
            </p:cNvSpPr>
            <p:nvPr/>
          </p:nvSpPr>
          <p:spPr bwMode="auto">
            <a:xfrm rot="-2633768">
              <a:off x="-2178" y="2343"/>
              <a:ext cx="492" cy="493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1" name="AutoShape 20"/>
            <p:cNvSpPr>
              <a:spLocks noChangeAspect="1" noChangeArrowheads="1"/>
            </p:cNvSpPr>
            <p:nvPr/>
          </p:nvSpPr>
          <p:spPr bwMode="auto">
            <a:xfrm rot="-3130516">
              <a:off x="-2485" y="1336"/>
              <a:ext cx="698" cy="493"/>
            </a:xfrm>
            <a:prstGeom prst="parallelogram">
              <a:avLst>
                <a:gd name="adj" fmla="val 35396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2" name="AutoShape 21"/>
            <p:cNvSpPr>
              <a:spLocks noChangeAspect="1" noChangeArrowheads="1"/>
            </p:cNvSpPr>
            <p:nvPr/>
          </p:nvSpPr>
          <p:spPr bwMode="auto">
            <a:xfrm rot="-2054055">
              <a:off x="-431" y="2301"/>
              <a:ext cx="288" cy="45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3" name="AutoShape 22"/>
            <p:cNvSpPr>
              <a:spLocks noChangeAspect="1" noChangeArrowheads="1"/>
            </p:cNvSpPr>
            <p:nvPr/>
          </p:nvSpPr>
          <p:spPr bwMode="auto">
            <a:xfrm rot="2361105">
              <a:off x="-667" y="2894"/>
              <a:ext cx="288" cy="49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4" name="AutoShape 23"/>
            <p:cNvSpPr>
              <a:spLocks noChangeAspect="1" noChangeArrowheads="1"/>
            </p:cNvSpPr>
            <p:nvPr/>
          </p:nvSpPr>
          <p:spPr bwMode="auto">
            <a:xfrm rot="-4655134">
              <a:off x="-1141" y="3189"/>
              <a:ext cx="287" cy="4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5" name="AutoShape 24"/>
            <p:cNvSpPr>
              <a:spLocks noChangeAspect="1" noChangeArrowheads="1"/>
            </p:cNvSpPr>
            <p:nvPr/>
          </p:nvSpPr>
          <p:spPr bwMode="auto">
            <a:xfrm rot="2539503">
              <a:off x="-1732" y="2742"/>
              <a:ext cx="424" cy="492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6" name="AutoShape 25"/>
            <p:cNvSpPr>
              <a:spLocks noChangeAspect="1" noChangeArrowheads="1"/>
            </p:cNvSpPr>
            <p:nvPr/>
          </p:nvSpPr>
          <p:spPr bwMode="auto">
            <a:xfrm rot="305226">
              <a:off x="-1375" y="2699"/>
              <a:ext cx="575" cy="328"/>
            </a:xfrm>
            <a:prstGeom prst="hexagon">
              <a:avLst>
                <a:gd name="adj" fmla="val 43826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7" name="AutoShape 26"/>
            <p:cNvSpPr>
              <a:spLocks noChangeAspect="1" noChangeArrowheads="1"/>
            </p:cNvSpPr>
            <p:nvPr/>
          </p:nvSpPr>
          <p:spPr bwMode="auto">
            <a:xfrm rot="2981072">
              <a:off x="-1231" y="2179"/>
              <a:ext cx="533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8" name="AutoShape 27"/>
            <p:cNvSpPr>
              <a:spLocks noChangeAspect="1" noChangeArrowheads="1"/>
            </p:cNvSpPr>
            <p:nvPr/>
          </p:nvSpPr>
          <p:spPr bwMode="auto">
            <a:xfrm rot="-2780641">
              <a:off x="-882" y="2260"/>
              <a:ext cx="287" cy="32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999" name="AutoShape 28"/>
            <p:cNvSpPr>
              <a:spLocks noChangeAspect="1" noChangeArrowheads="1"/>
            </p:cNvSpPr>
            <p:nvPr/>
          </p:nvSpPr>
          <p:spPr bwMode="auto">
            <a:xfrm rot="-3259417">
              <a:off x="-821" y="1748"/>
              <a:ext cx="533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0" name="AutoShape 29"/>
            <p:cNvSpPr>
              <a:spLocks noChangeAspect="1" noChangeArrowheads="1"/>
            </p:cNvSpPr>
            <p:nvPr/>
          </p:nvSpPr>
          <p:spPr bwMode="auto">
            <a:xfrm rot="2433157">
              <a:off x="-1377" y="1551"/>
              <a:ext cx="328" cy="574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1" name="AutoShape 30"/>
            <p:cNvSpPr>
              <a:spLocks noChangeAspect="1" noChangeArrowheads="1"/>
            </p:cNvSpPr>
            <p:nvPr/>
          </p:nvSpPr>
          <p:spPr bwMode="auto">
            <a:xfrm rot="-3178831">
              <a:off x="-2565" y="1686"/>
              <a:ext cx="534" cy="3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2" name="AutoShape 31"/>
            <p:cNvSpPr>
              <a:spLocks noChangeAspect="1" noChangeArrowheads="1"/>
            </p:cNvSpPr>
            <p:nvPr/>
          </p:nvSpPr>
          <p:spPr bwMode="auto">
            <a:xfrm rot="2362916">
              <a:off x="-1993" y="1987"/>
              <a:ext cx="287" cy="45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3" name="AutoShape 32"/>
            <p:cNvSpPr>
              <a:spLocks noChangeAspect="1" noChangeArrowheads="1"/>
            </p:cNvSpPr>
            <p:nvPr/>
          </p:nvSpPr>
          <p:spPr bwMode="auto">
            <a:xfrm rot="-2434137">
              <a:off x="-2083" y="2520"/>
              <a:ext cx="411" cy="493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4" name="AutoShape 33"/>
            <p:cNvSpPr>
              <a:spLocks noChangeAspect="1" noChangeArrowheads="1"/>
            </p:cNvSpPr>
            <p:nvPr/>
          </p:nvSpPr>
          <p:spPr bwMode="auto">
            <a:xfrm rot="-4788636">
              <a:off x="-1706" y="3357"/>
              <a:ext cx="431" cy="328"/>
            </a:xfrm>
            <a:prstGeom prst="hexagon">
              <a:avLst>
                <a:gd name="adj" fmla="val 32851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5" name="AutoShape 34"/>
            <p:cNvSpPr>
              <a:spLocks noChangeAspect="1" noChangeArrowheads="1"/>
            </p:cNvSpPr>
            <p:nvPr/>
          </p:nvSpPr>
          <p:spPr bwMode="auto">
            <a:xfrm rot="-2592914">
              <a:off x="-1875" y="2508"/>
              <a:ext cx="534" cy="329"/>
            </a:xfrm>
            <a:prstGeom prst="hexagon">
              <a:avLst>
                <a:gd name="adj" fmla="val 40578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6" name="AutoShape 35"/>
            <p:cNvSpPr>
              <a:spLocks noChangeAspect="1" noChangeArrowheads="1"/>
            </p:cNvSpPr>
            <p:nvPr/>
          </p:nvSpPr>
          <p:spPr bwMode="auto">
            <a:xfrm rot="-2053867">
              <a:off x="-2343" y="2489"/>
              <a:ext cx="287" cy="53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7" name="AutoShape 36"/>
            <p:cNvSpPr>
              <a:spLocks noChangeAspect="1" noChangeArrowheads="1"/>
            </p:cNvSpPr>
            <p:nvPr/>
          </p:nvSpPr>
          <p:spPr bwMode="auto">
            <a:xfrm rot="3498804">
              <a:off x="-2158" y="3159"/>
              <a:ext cx="472" cy="328"/>
            </a:xfrm>
            <a:prstGeom prst="hexagon">
              <a:avLst>
                <a:gd name="adj" fmla="val 35976"/>
                <a:gd name="vf" fmla="val 11547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8" name="AutoShape 37"/>
            <p:cNvSpPr>
              <a:spLocks noChangeAspect="1" noChangeArrowheads="1"/>
            </p:cNvSpPr>
            <p:nvPr/>
          </p:nvSpPr>
          <p:spPr bwMode="auto">
            <a:xfrm>
              <a:off x="-1703" y="107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09" name="AutoShape 38"/>
            <p:cNvSpPr>
              <a:spLocks noChangeAspect="1" noChangeArrowheads="1"/>
            </p:cNvSpPr>
            <p:nvPr/>
          </p:nvSpPr>
          <p:spPr bwMode="auto">
            <a:xfrm>
              <a:off x="-882" y="1275"/>
              <a:ext cx="164" cy="165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0" name="AutoShape 39"/>
            <p:cNvSpPr>
              <a:spLocks noChangeAspect="1" noChangeArrowheads="1"/>
            </p:cNvSpPr>
            <p:nvPr/>
          </p:nvSpPr>
          <p:spPr bwMode="auto">
            <a:xfrm>
              <a:off x="-841" y="2055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1" name="AutoShape 40"/>
            <p:cNvSpPr>
              <a:spLocks noChangeAspect="1" noChangeArrowheads="1"/>
            </p:cNvSpPr>
            <p:nvPr/>
          </p:nvSpPr>
          <p:spPr bwMode="auto">
            <a:xfrm>
              <a:off x="-2483" y="2876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2" name="AutoShape 41"/>
            <p:cNvSpPr>
              <a:spLocks noChangeAspect="1" noChangeArrowheads="1"/>
            </p:cNvSpPr>
            <p:nvPr/>
          </p:nvSpPr>
          <p:spPr bwMode="auto">
            <a:xfrm>
              <a:off x="-2565" y="263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3" name="AutoShape 42"/>
            <p:cNvSpPr>
              <a:spLocks noChangeAspect="1" noChangeArrowheads="1"/>
            </p:cNvSpPr>
            <p:nvPr/>
          </p:nvSpPr>
          <p:spPr bwMode="auto">
            <a:xfrm>
              <a:off x="-2565" y="185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4" name="AutoShape 43"/>
            <p:cNvSpPr>
              <a:spLocks noChangeAspect="1" noChangeArrowheads="1"/>
            </p:cNvSpPr>
            <p:nvPr/>
          </p:nvSpPr>
          <p:spPr bwMode="auto">
            <a:xfrm>
              <a:off x="-1128" y="3656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5" name="AutoShape 44"/>
            <p:cNvSpPr>
              <a:spLocks noChangeAspect="1" noChangeArrowheads="1"/>
            </p:cNvSpPr>
            <p:nvPr/>
          </p:nvSpPr>
          <p:spPr bwMode="auto">
            <a:xfrm>
              <a:off x="-1046" y="1522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6" name="AutoShape 45"/>
            <p:cNvSpPr>
              <a:spLocks noChangeAspect="1" noChangeArrowheads="1"/>
            </p:cNvSpPr>
            <p:nvPr/>
          </p:nvSpPr>
          <p:spPr bwMode="auto">
            <a:xfrm>
              <a:off x="-1744" y="3697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7" name="AutoShape 46"/>
            <p:cNvSpPr>
              <a:spLocks noChangeAspect="1" noChangeArrowheads="1"/>
            </p:cNvSpPr>
            <p:nvPr/>
          </p:nvSpPr>
          <p:spPr bwMode="auto">
            <a:xfrm>
              <a:off x="-1128" y="947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8" name="AutoShape 47"/>
            <p:cNvSpPr>
              <a:spLocks noChangeAspect="1" noChangeArrowheads="1"/>
            </p:cNvSpPr>
            <p:nvPr/>
          </p:nvSpPr>
          <p:spPr bwMode="auto">
            <a:xfrm>
              <a:off x="-1826" y="180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19" name="AutoShape 48"/>
            <p:cNvSpPr>
              <a:spLocks noChangeAspect="1" noChangeArrowheads="1"/>
            </p:cNvSpPr>
            <p:nvPr/>
          </p:nvSpPr>
          <p:spPr bwMode="auto">
            <a:xfrm>
              <a:off x="-1990" y="102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0" name="AutoShape 49"/>
            <p:cNvSpPr>
              <a:spLocks noChangeAspect="1" noChangeArrowheads="1"/>
            </p:cNvSpPr>
            <p:nvPr/>
          </p:nvSpPr>
          <p:spPr bwMode="auto">
            <a:xfrm>
              <a:off x="-2154" y="1973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1" name="AutoShape 50"/>
            <p:cNvSpPr>
              <a:spLocks noChangeAspect="1" noChangeArrowheads="1"/>
            </p:cNvSpPr>
            <p:nvPr/>
          </p:nvSpPr>
          <p:spPr bwMode="auto">
            <a:xfrm>
              <a:off x="-677" y="1152"/>
              <a:ext cx="164" cy="165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2" name="AutoShape 51"/>
            <p:cNvSpPr>
              <a:spLocks noChangeAspect="1" noChangeArrowheads="1"/>
            </p:cNvSpPr>
            <p:nvPr/>
          </p:nvSpPr>
          <p:spPr bwMode="auto">
            <a:xfrm>
              <a:off x="-1539" y="947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3" name="AutoShape 52"/>
            <p:cNvSpPr>
              <a:spLocks noChangeAspect="1" noChangeArrowheads="1"/>
            </p:cNvSpPr>
            <p:nvPr/>
          </p:nvSpPr>
          <p:spPr bwMode="auto">
            <a:xfrm>
              <a:off x="-1046" y="258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4" name="AutoShape 53"/>
            <p:cNvSpPr>
              <a:spLocks noChangeAspect="1" noChangeArrowheads="1"/>
            </p:cNvSpPr>
            <p:nvPr/>
          </p:nvSpPr>
          <p:spPr bwMode="auto">
            <a:xfrm>
              <a:off x="-390" y="1604"/>
              <a:ext cx="165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5" name="AutoShape 54"/>
            <p:cNvSpPr>
              <a:spLocks noChangeAspect="1" noChangeArrowheads="1"/>
            </p:cNvSpPr>
            <p:nvPr/>
          </p:nvSpPr>
          <p:spPr bwMode="auto">
            <a:xfrm>
              <a:off x="-308" y="2835"/>
              <a:ext cx="165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6" name="AutoShape 55"/>
            <p:cNvSpPr>
              <a:spLocks noChangeAspect="1" noChangeArrowheads="1"/>
            </p:cNvSpPr>
            <p:nvPr/>
          </p:nvSpPr>
          <p:spPr bwMode="auto">
            <a:xfrm>
              <a:off x="-1457" y="2630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7" name="AutoShape 56"/>
            <p:cNvSpPr>
              <a:spLocks noChangeAspect="1" noChangeArrowheads="1"/>
            </p:cNvSpPr>
            <p:nvPr/>
          </p:nvSpPr>
          <p:spPr bwMode="auto">
            <a:xfrm>
              <a:off x="-225" y="2055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8" name="AutoShape 57"/>
            <p:cNvSpPr>
              <a:spLocks noChangeAspect="1" noChangeArrowheads="1"/>
            </p:cNvSpPr>
            <p:nvPr/>
          </p:nvSpPr>
          <p:spPr bwMode="auto">
            <a:xfrm>
              <a:off x="-841" y="299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29" name="AutoShape 58"/>
            <p:cNvSpPr>
              <a:spLocks noChangeAspect="1" noChangeArrowheads="1"/>
            </p:cNvSpPr>
            <p:nvPr/>
          </p:nvSpPr>
          <p:spPr bwMode="auto">
            <a:xfrm>
              <a:off x="-1539" y="1686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30" name="AutoShape 59"/>
            <p:cNvSpPr>
              <a:spLocks noChangeAspect="1" noChangeArrowheads="1"/>
            </p:cNvSpPr>
            <p:nvPr/>
          </p:nvSpPr>
          <p:spPr bwMode="auto">
            <a:xfrm>
              <a:off x="-1744" y="3163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6031" name="AutoShape 60"/>
            <p:cNvSpPr>
              <a:spLocks noChangeAspect="1" noChangeArrowheads="1"/>
            </p:cNvSpPr>
            <p:nvPr/>
          </p:nvSpPr>
          <p:spPr bwMode="auto">
            <a:xfrm>
              <a:off x="-595" y="1399"/>
              <a:ext cx="164" cy="164"/>
            </a:xfrm>
            <a:prstGeom prst="diamond">
              <a:avLst/>
            </a:prstGeom>
            <a:solidFill>
              <a:srgbClr val="F39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2"/>
          <p:cNvGrpSpPr>
            <a:grpSpLocks noChangeAspect="1"/>
          </p:cNvGrpSpPr>
          <p:nvPr/>
        </p:nvGrpSpPr>
        <p:grpSpPr bwMode="auto">
          <a:xfrm>
            <a:off x="3975397" y="1124744"/>
            <a:ext cx="4989091" cy="3262097"/>
            <a:chOff x="720" y="480"/>
            <a:chExt cx="4896" cy="3201"/>
          </a:xfrm>
        </p:grpSpPr>
        <p:grpSp>
          <p:nvGrpSpPr>
            <p:cNvPr id="165938" name="Group 63"/>
            <p:cNvGrpSpPr>
              <a:grpSpLocks noChangeAspect="1"/>
            </p:cNvGrpSpPr>
            <p:nvPr/>
          </p:nvGrpSpPr>
          <p:grpSpPr bwMode="auto">
            <a:xfrm>
              <a:off x="720" y="480"/>
              <a:ext cx="2668" cy="3201"/>
              <a:chOff x="1381" y="2112"/>
              <a:chExt cx="2668" cy="3201"/>
            </a:xfrm>
          </p:grpSpPr>
          <p:sp>
            <p:nvSpPr>
              <p:cNvPr id="165940" name="Oval 64"/>
              <p:cNvSpPr>
                <a:spLocks noChangeAspect="1" noChangeArrowheads="1"/>
              </p:cNvSpPr>
              <p:nvPr/>
            </p:nvSpPr>
            <p:spPr bwMode="auto">
              <a:xfrm>
                <a:off x="1381" y="2112"/>
                <a:ext cx="2668" cy="3201"/>
              </a:xfrm>
              <a:prstGeom prst="ellipse">
                <a:avLst/>
              </a:prstGeom>
              <a:solidFill>
                <a:srgbClr val="F5D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1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1586" y="4164"/>
                <a:ext cx="493" cy="451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2" name="AutoShape 66"/>
              <p:cNvSpPr>
                <a:spLocks noChangeAspect="1" noChangeArrowheads="1"/>
              </p:cNvSpPr>
              <p:nvPr/>
            </p:nvSpPr>
            <p:spPr bwMode="auto">
              <a:xfrm rot="-1658003">
                <a:off x="2982" y="4287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3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1504" y="3671"/>
                <a:ext cx="49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4" name="AutoShape 68"/>
              <p:cNvSpPr>
                <a:spLocks noChangeAspect="1" noChangeArrowheads="1"/>
              </p:cNvSpPr>
              <p:nvPr/>
            </p:nvSpPr>
            <p:spPr bwMode="auto">
              <a:xfrm>
                <a:off x="2612" y="4738"/>
                <a:ext cx="493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5" name="AutoShape 69"/>
              <p:cNvSpPr>
                <a:spLocks noChangeAspect="1" noChangeArrowheads="1"/>
              </p:cNvSpPr>
              <p:nvPr/>
            </p:nvSpPr>
            <p:spPr bwMode="auto">
              <a:xfrm rot="1004896">
                <a:off x="3308" y="3839"/>
                <a:ext cx="492" cy="51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6" name="AutoShape 70"/>
              <p:cNvSpPr>
                <a:spLocks noChangeAspect="1" noChangeArrowheads="1"/>
              </p:cNvSpPr>
              <p:nvPr/>
            </p:nvSpPr>
            <p:spPr bwMode="auto">
              <a:xfrm rot="-1658003">
                <a:off x="2202" y="3343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7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2120" y="2563"/>
                <a:ext cx="451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8" name="AutoShape 72"/>
              <p:cNvSpPr>
                <a:spLocks noChangeAspect="1" noChangeArrowheads="1"/>
              </p:cNvSpPr>
              <p:nvPr/>
            </p:nvSpPr>
            <p:spPr bwMode="auto">
              <a:xfrm rot="1885048">
                <a:off x="3160" y="4525"/>
                <a:ext cx="471" cy="574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49" name="AutoShape 73"/>
              <p:cNvSpPr>
                <a:spLocks noChangeAspect="1" noChangeArrowheads="1"/>
              </p:cNvSpPr>
              <p:nvPr/>
            </p:nvSpPr>
            <p:spPr bwMode="auto">
              <a:xfrm rot="-7025575">
                <a:off x="2978" y="2856"/>
                <a:ext cx="528" cy="698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0" name="AutoShape 74"/>
              <p:cNvSpPr>
                <a:spLocks noChangeAspect="1" noChangeArrowheads="1"/>
              </p:cNvSpPr>
              <p:nvPr/>
            </p:nvSpPr>
            <p:spPr bwMode="auto">
              <a:xfrm rot="-3149610">
                <a:off x="2542" y="2443"/>
                <a:ext cx="534" cy="493"/>
              </a:xfrm>
              <a:prstGeom prst="parallelogram">
                <a:avLst>
                  <a:gd name="adj" fmla="val 27079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1" name="AutoShape 75"/>
              <p:cNvSpPr>
                <a:spLocks noChangeAspect="1" noChangeArrowheads="1"/>
              </p:cNvSpPr>
              <p:nvPr/>
            </p:nvSpPr>
            <p:spPr bwMode="auto">
              <a:xfrm rot="-5098011">
                <a:off x="1319" y="3450"/>
                <a:ext cx="739" cy="616"/>
              </a:xfrm>
              <a:prstGeom prst="parallelogram">
                <a:avLst>
                  <a:gd name="adj" fmla="val 2999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2" name="AutoShape 76"/>
              <p:cNvSpPr>
                <a:spLocks noChangeAspect="1" noChangeArrowheads="1"/>
              </p:cNvSpPr>
              <p:nvPr/>
            </p:nvSpPr>
            <p:spPr bwMode="auto">
              <a:xfrm rot="4709031">
                <a:off x="2550" y="4225"/>
                <a:ext cx="534" cy="492"/>
              </a:xfrm>
              <a:prstGeom prst="parallelogram">
                <a:avLst>
                  <a:gd name="adj" fmla="val 27134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3" name="AutoShape 77"/>
              <p:cNvSpPr>
                <a:spLocks noChangeAspect="1" noChangeArrowheads="1"/>
              </p:cNvSpPr>
              <p:nvPr/>
            </p:nvSpPr>
            <p:spPr bwMode="auto">
              <a:xfrm rot="-5474555">
                <a:off x="2424" y="3445"/>
                <a:ext cx="698" cy="493"/>
              </a:xfrm>
              <a:prstGeom prst="parallelogram">
                <a:avLst>
                  <a:gd name="adj" fmla="val 3539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4" name="AutoShape 78"/>
              <p:cNvSpPr>
                <a:spLocks noChangeAspect="1" noChangeArrowheads="1"/>
              </p:cNvSpPr>
              <p:nvPr/>
            </p:nvSpPr>
            <p:spPr bwMode="auto">
              <a:xfrm rot="2843269">
                <a:off x="1898" y="4629"/>
                <a:ext cx="685" cy="493"/>
              </a:xfrm>
              <a:prstGeom prst="parallelogram">
                <a:avLst>
                  <a:gd name="adj" fmla="val 3473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5" name="AutoShape 79"/>
              <p:cNvSpPr>
                <a:spLocks noChangeAspect="1" noChangeArrowheads="1"/>
              </p:cNvSpPr>
              <p:nvPr/>
            </p:nvSpPr>
            <p:spPr bwMode="auto">
              <a:xfrm rot="-7025575">
                <a:off x="3207" y="3572"/>
                <a:ext cx="698" cy="568"/>
              </a:xfrm>
              <a:prstGeom prst="parallelogram">
                <a:avLst>
                  <a:gd name="adj" fmla="val 3072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6" name="AutoShape 80"/>
              <p:cNvSpPr>
                <a:spLocks noChangeAspect="1" noChangeArrowheads="1"/>
              </p:cNvSpPr>
              <p:nvPr/>
            </p:nvSpPr>
            <p:spPr bwMode="auto">
              <a:xfrm rot="-2633768">
                <a:off x="1891" y="3672"/>
                <a:ext cx="492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7" name="AutoShape 81"/>
              <p:cNvSpPr>
                <a:spLocks noChangeAspect="1" noChangeArrowheads="1"/>
              </p:cNvSpPr>
              <p:nvPr/>
            </p:nvSpPr>
            <p:spPr bwMode="auto">
              <a:xfrm rot="-3130516">
                <a:off x="1584" y="2665"/>
                <a:ext cx="698" cy="493"/>
              </a:xfrm>
              <a:prstGeom prst="parallelogram">
                <a:avLst>
                  <a:gd name="adj" fmla="val 3539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8" name="AutoShape 82"/>
              <p:cNvSpPr>
                <a:spLocks noChangeAspect="1" noChangeArrowheads="1"/>
              </p:cNvSpPr>
              <p:nvPr/>
            </p:nvSpPr>
            <p:spPr bwMode="auto">
              <a:xfrm rot="-2054055">
                <a:off x="3639" y="3630"/>
                <a:ext cx="287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59" name="AutoShape 83"/>
              <p:cNvSpPr>
                <a:spLocks noChangeAspect="1" noChangeArrowheads="1"/>
              </p:cNvSpPr>
              <p:nvPr/>
            </p:nvSpPr>
            <p:spPr bwMode="auto">
              <a:xfrm rot="2361105">
                <a:off x="3403" y="4223"/>
                <a:ext cx="287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0" name="AutoShape 84"/>
              <p:cNvSpPr>
                <a:spLocks noChangeAspect="1" noChangeArrowheads="1"/>
              </p:cNvSpPr>
              <p:nvPr/>
            </p:nvSpPr>
            <p:spPr bwMode="auto">
              <a:xfrm rot="-4655134">
                <a:off x="2929" y="4518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1" name="AutoShape 85"/>
              <p:cNvSpPr>
                <a:spLocks noChangeAspect="1" noChangeArrowheads="1"/>
              </p:cNvSpPr>
              <p:nvPr/>
            </p:nvSpPr>
            <p:spPr bwMode="auto">
              <a:xfrm rot="2539503">
                <a:off x="2337" y="4071"/>
                <a:ext cx="424" cy="49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2" name="AutoShape 86"/>
              <p:cNvSpPr>
                <a:spLocks noChangeAspect="1" noChangeArrowheads="1"/>
              </p:cNvSpPr>
              <p:nvPr/>
            </p:nvSpPr>
            <p:spPr bwMode="auto">
              <a:xfrm rot="305226">
                <a:off x="2695" y="4028"/>
                <a:ext cx="574" cy="328"/>
              </a:xfrm>
              <a:prstGeom prst="hexagon">
                <a:avLst>
                  <a:gd name="adj" fmla="val 4375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3" name="AutoShape 87"/>
              <p:cNvSpPr>
                <a:spLocks noChangeAspect="1" noChangeArrowheads="1"/>
              </p:cNvSpPr>
              <p:nvPr/>
            </p:nvSpPr>
            <p:spPr bwMode="auto">
              <a:xfrm rot="2981072">
                <a:off x="2838" y="3508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4" name="AutoShape 88"/>
              <p:cNvSpPr>
                <a:spLocks noChangeAspect="1" noChangeArrowheads="1"/>
              </p:cNvSpPr>
              <p:nvPr/>
            </p:nvSpPr>
            <p:spPr bwMode="auto">
              <a:xfrm rot="-2780641">
                <a:off x="3187" y="3590"/>
                <a:ext cx="287" cy="32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5" name="AutoShape 89"/>
              <p:cNvSpPr>
                <a:spLocks noChangeAspect="1" noChangeArrowheads="1"/>
              </p:cNvSpPr>
              <p:nvPr/>
            </p:nvSpPr>
            <p:spPr bwMode="auto">
              <a:xfrm rot="-3259417">
                <a:off x="3249" y="3076"/>
                <a:ext cx="53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6" name="AutoShape 90"/>
              <p:cNvSpPr>
                <a:spLocks noChangeAspect="1" noChangeArrowheads="1"/>
              </p:cNvSpPr>
              <p:nvPr/>
            </p:nvSpPr>
            <p:spPr bwMode="auto">
              <a:xfrm rot="2433157">
                <a:off x="2692" y="2880"/>
                <a:ext cx="328" cy="574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7" name="AutoShape 91"/>
              <p:cNvSpPr>
                <a:spLocks noChangeAspect="1" noChangeArrowheads="1"/>
              </p:cNvSpPr>
              <p:nvPr/>
            </p:nvSpPr>
            <p:spPr bwMode="auto">
              <a:xfrm rot="-3178831">
                <a:off x="1504" y="3015"/>
                <a:ext cx="534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8" name="AutoShape 92"/>
              <p:cNvSpPr>
                <a:spLocks noChangeAspect="1" noChangeArrowheads="1"/>
              </p:cNvSpPr>
              <p:nvPr/>
            </p:nvSpPr>
            <p:spPr bwMode="auto">
              <a:xfrm rot="2362916">
                <a:off x="2076" y="3316"/>
                <a:ext cx="288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69" name="AutoShape 93"/>
              <p:cNvSpPr>
                <a:spLocks noChangeAspect="1" noChangeArrowheads="1"/>
              </p:cNvSpPr>
              <p:nvPr/>
            </p:nvSpPr>
            <p:spPr bwMode="auto">
              <a:xfrm rot="-2434137">
                <a:off x="1986" y="3849"/>
                <a:ext cx="411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70" name="AutoShape 94"/>
              <p:cNvSpPr>
                <a:spLocks noChangeAspect="1" noChangeArrowheads="1"/>
              </p:cNvSpPr>
              <p:nvPr/>
            </p:nvSpPr>
            <p:spPr bwMode="auto">
              <a:xfrm rot="-4788636">
                <a:off x="2363" y="4686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71" name="AutoShape 95"/>
              <p:cNvSpPr>
                <a:spLocks noChangeAspect="1" noChangeArrowheads="1"/>
              </p:cNvSpPr>
              <p:nvPr/>
            </p:nvSpPr>
            <p:spPr bwMode="auto">
              <a:xfrm rot="-2592914">
                <a:off x="2194" y="3837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72" name="AutoShape 96"/>
              <p:cNvSpPr>
                <a:spLocks noChangeAspect="1" noChangeArrowheads="1"/>
              </p:cNvSpPr>
              <p:nvPr/>
            </p:nvSpPr>
            <p:spPr bwMode="auto">
              <a:xfrm rot="-2053867">
                <a:off x="1726" y="3818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73" name="AutoShape 97"/>
              <p:cNvSpPr>
                <a:spLocks noChangeAspect="1" noChangeArrowheads="1"/>
              </p:cNvSpPr>
              <p:nvPr/>
            </p:nvSpPr>
            <p:spPr bwMode="auto">
              <a:xfrm rot="3498804">
                <a:off x="1911" y="4488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5939" name="AutoShape 98"/>
            <p:cNvSpPr>
              <a:spLocks noChangeAspect="1" noChangeArrowheads="1"/>
            </p:cNvSpPr>
            <p:nvPr/>
          </p:nvSpPr>
          <p:spPr bwMode="auto">
            <a:xfrm>
              <a:off x="3792" y="1008"/>
              <a:ext cx="1824" cy="528"/>
            </a:xfrm>
            <a:prstGeom prst="wedgeEllipseCallout">
              <a:avLst>
                <a:gd name="adj1" fmla="val -92875"/>
                <a:gd name="adj2" fmla="val 84093"/>
              </a:avLst>
            </a:prstGeom>
            <a:solidFill>
              <a:srgbClr val="F5D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Magma D</a:t>
              </a:r>
            </a:p>
          </p:txBody>
        </p:sp>
      </p:grpSp>
      <p:grpSp>
        <p:nvGrpSpPr>
          <p:cNvPr id="5" name="Group 99"/>
          <p:cNvGrpSpPr>
            <a:grpSpLocks noChangeAspect="1"/>
          </p:cNvGrpSpPr>
          <p:nvPr/>
        </p:nvGrpSpPr>
        <p:grpSpPr bwMode="auto">
          <a:xfrm>
            <a:off x="3956347" y="1124745"/>
            <a:ext cx="4934266" cy="3262098"/>
            <a:chOff x="740" y="480"/>
            <a:chExt cx="4842" cy="3201"/>
          </a:xfrm>
        </p:grpSpPr>
        <p:grpSp>
          <p:nvGrpSpPr>
            <p:cNvPr id="165913" name="Group 100"/>
            <p:cNvGrpSpPr>
              <a:grpSpLocks noChangeAspect="1"/>
            </p:cNvGrpSpPr>
            <p:nvPr/>
          </p:nvGrpSpPr>
          <p:grpSpPr bwMode="auto">
            <a:xfrm>
              <a:off x="740" y="480"/>
              <a:ext cx="2668" cy="3201"/>
              <a:chOff x="480" y="783"/>
              <a:chExt cx="2668" cy="3201"/>
            </a:xfrm>
          </p:grpSpPr>
          <p:sp>
            <p:nvSpPr>
              <p:cNvPr id="165915" name="Oval 101"/>
              <p:cNvSpPr>
                <a:spLocks noChangeAspect="1" noChangeArrowheads="1"/>
              </p:cNvSpPr>
              <p:nvPr/>
            </p:nvSpPr>
            <p:spPr bwMode="auto">
              <a:xfrm>
                <a:off x="480" y="783"/>
                <a:ext cx="2668" cy="3201"/>
              </a:xfrm>
              <a:prstGeom prst="ellipse">
                <a:avLst/>
              </a:prstGeom>
              <a:solidFill>
                <a:srgbClr val="F09B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16" name="AutoShape 102"/>
              <p:cNvSpPr>
                <a:spLocks noChangeAspect="1" noChangeArrowheads="1"/>
              </p:cNvSpPr>
              <p:nvPr/>
            </p:nvSpPr>
            <p:spPr bwMode="auto">
              <a:xfrm rot="-2053867">
                <a:off x="825" y="2489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17" name="AutoShape 103"/>
              <p:cNvSpPr>
                <a:spLocks noChangeAspect="1" noChangeArrowheads="1"/>
              </p:cNvSpPr>
              <p:nvPr/>
            </p:nvSpPr>
            <p:spPr bwMode="auto">
              <a:xfrm rot="-2780641">
                <a:off x="2286" y="2260"/>
                <a:ext cx="287" cy="32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18" name="AutoShape 104"/>
              <p:cNvSpPr>
                <a:spLocks noChangeAspect="1" noChangeArrowheads="1"/>
              </p:cNvSpPr>
              <p:nvPr/>
            </p:nvSpPr>
            <p:spPr bwMode="auto">
              <a:xfrm rot="3498804">
                <a:off x="1010" y="3159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19" name="AutoShape 105"/>
              <p:cNvSpPr>
                <a:spLocks noChangeAspect="1" noChangeArrowheads="1"/>
              </p:cNvSpPr>
              <p:nvPr/>
            </p:nvSpPr>
            <p:spPr bwMode="auto">
              <a:xfrm rot="-4788636">
                <a:off x="1462" y="3357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0" name="AutoShape 106"/>
              <p:cNvSpPr>
                <a:spLocks noChangeAspect="1" noChangeArrowheads="1"/>
              </p:cNvSpPr>
              <p:nvPr/>
            </p:nvSpPr>
            <p:spPr bwMode="auto">
              <a:xfrm rot="2362916">
                <a:off x="1175" y="1987"/>
                <a:ext cx="288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1" name="AutoShape 107"/>
              <p:cNvSpPr>
                <a:spLocks noChangeAspect="1" noChangeArrowheads="1"/>
              </p:cNvSpPr>
              <p:nvPr/>
            </p:nvSpPr>
            <p:spPr bwMode="auto">
              <a:xfrm rot="-4655134">
                <a:off x="2027" y="3189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2" name="AutoShape 108"/>
              <p:cNvSpPr>
                <a:spLocks noChangeAspect="1" noChangeArrowheads="1"/>
              </p:cNvSpPr>
              <p:nvPr/>
            </p:nvSpPr>
            <p:spPr bwMode="auto">
              <a:xfrm rot="-2592914">
                <a:off x="1293" y="2508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3" name="AutoShape 109"/>
              <p:cNvSpPr>
                <a:spLocks noChangeAspect="1" noChangeArrowheads="1"/>
              </p:cNvSpPr>
              <p:nvPr/>
            </p:nvSpPr>
            <p:spPr bwMode="auto">
              <a:xfrm rot="305226">
                <a:off x="1793" y="2699"/>
                <a:ext cx="575" cy="328"/>
              </a:xfrm>
              <a:prstGeom prst="hexagon">
                <a:avLst>
                  <a:gd name="adj" fmla="val 4382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4" name="AutoShape 110"/>
              <p:cNvSpPr>
                <a:spLocks noChangeAspect="1" noChangeArrowheads="1"/>
              </p:cNvSpPr>
              <p:nvPr/>
            </p:nvSpPr>
            <p:spPr bwMode="auto">
              <a:xfrm rot="2361105">
                <a:off x="2501" y="2894"/>
                <a:ext cx="288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5" name="AutoShape 111"/>
              <p:cNvSpPr>
                <a:spLocks noChangeAspect="1" noChangeArrowheads="1"/>
              </p:cNvSpPr>
              <p:nvPr/>
            </p:nvSpPr>
            <p:spPr bwMode="auto">
              <a:xfrm rot="-2054055">
                <a:off x="2737" y="2301"/>
                <a:ext cx="288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6" name="AutoShape 112"/>
              <p:cNvSpPr>
                <a:spLocks noChangeAspect="1" noChangeArrowheads="1"/>
              </p:cNvSpPr>
              <p:nvPr/>
            </p:nvSpPr>
            <p:spPr bwMode="auto">
              <a:xfrm rot="-3178831">
                <a:off x="603" y="1686"/>
                <a:ext cx="534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7" name="AutoShape 113"/>
              <p:cNvSpPr>
                <a:spLocks noChangeAspect="1" noChangeArrowheads="1"/>
              </p:cNvSpPr>
              <p:nvPr/>
            </p:nvSpPr>
            <p:spPr bwMode="auto">
              <a:xfrm>
                <a:off x="726" y="2958"/>
                <a:ext cx="452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8" name="AutoShape 114"/>
              <p:cNvSpPr>
                <a:spLocks noChangeAspect="1" noChangeArrowheads="1"/>
              </p:cNvSpPr>
              <p:nvPr/>
            </p:nvSpPr>
            <p:spPr bwMode="auto">
              <a:xfrm rot="-1658003">
                <a:off x="2081" y="2958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29" name="AutoShape 115"/>
              <p:cNvSpPr>
                <a:spLocks noChangeAspect="1" noChangeArrowheads="1"/>
              </p:cNvSpPr>
              <p:nvPr/>
            </p:nvSpPr>
            <p:spPr bwMode="auto">
              <a:xfrm rot="-3259417">
                <a:off x="2348" y="1747"/>
                <a:ext cx="53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0" name="AutoShape 116"/>
              <p:cNvSpPr>
                <a:spLocks noChangeAspect="1" noChangeArrowheads="1"/>
              </p:cNvSpPr>
              <p:nvPr/>
            </p:nvSpPr>
            <p:spPr bwMode="auto">
              <a:xfrm>
                <a:off x="603" y="2342"/>
                <a:ext cx="49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1" name="AutoShape 117"/>
              <p:cNvSpPr>
                <a:spLocks noChangeAspect="1" noChangeArrowheads="1"/>
              </p:cNvSpPr>
              <p:nvPr/>
            </p:nvSpPr>
            <p:spPr bwMode="auto">
              <a:xfrm rot="2981072">
                <a:off x="1937" y="2179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2" name="AutoShape 118"/>
              <p:cNvSpPr>
                <a:spLocks noChangeAspect="1" noChangeArrowheads="1"/>
              </p:cNvSpPr>
              <p:nvPr/>
            </p:nvSpPr>
            <p:spPr bwMode="auto">
              <a:xfrm rot="2539503">
                <a:off x="1520" y="2774"/>
                <a:ext cx="328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3" name="AutoShape 119"/>
              <p:cNvSpPr>
                <a:spLocks noChangeAspect="1" noChangeArrowheads="1"/>
              </p:cNvSpPr>
              <p:nvPr/>
            </p:nvSpPr>
            <p:spPr bwMode="auto">
              <a:xfrm>
                <a:off x="1711" y="3409"/>
                <a:ext cx="493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4" name="AutoShape 120"/>
              <p:cNvSpPr>
                <a:spLocks noChangeAspect="1" noChangeArrowheads="1"/>
              </p:cNvSpPr>
              <p:nvPr/>
            </p:nvSpPr>
            <p:spPr bwMode="auto">
              <a:xfrm rot="2433157">
                <a:off x="1791" y="1551"/>
                <a:ext cx="328" cy="574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5" name="AutoShape 121"/>
              <p:cNvSpPr>
                <a:spLocks noChangeAspect="1" noChangeArrowheads="1"/>
              </p:cNvSpPr>
              <p:nvPr/>
            </p:nvSpPr>
            <p:spPr bwMode="auto">
              <a:xfrm rot="1004896">
                <a:off x="2407" y="2510"/>
                <a:ext cx="492" cy="51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6" name="AutoShape 122"/>
              <p:cNvSpPr>
                <a:spLocks noChangeAspect="1" noChangeArrowheads="1"/>
              </p:cNvSpPr>
              <p:nvPr/>
            </p:nvSpPr>
            <p:spPr bwMode="auto">
              <a:xfrm rot="-2434137">
                <a:off x="1085" y="2520"/>
                <a:ext cx="411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37" name="AutoShape 123"/>
              <p:cNvSpPr>
                <a:spLocks noChangeAspect="1" noChangeArrowheads="1"/>
              </p:cNvSpPr>
              <p:nvPr/>
            </p:nvSpPr>
            <p:spPr bwMode="auto">
              <a:xfrm rot="-1658003">
                <a:off x="1301" y="2014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5914" name="AutoShape 124"/>
            <p:cNvSpPr>
              <a:spLocks noChangeAspect="1" noChangeArrowheads="1"/>
            </p:cNvSpPr>
            <p:nvPr/>
          </p:nvSpPr>
          <p:spPr bwMode="auto">
            <a:xfrm>
              <a:off x="3758" y="1680"/>
              <a:ext cx="1824" cy="528"/>
            </a:xfrm>
            <a:prstGeom prst="wedgeEllipseCallout">
              <a:avLst>
                <a:gd name="adj1" fmla="val -88870"/>
                <a:gd name="adj2" fmla="val 84093"/>
              </a:avLst>
            </a:prstGeom>
            <a:solidFill>
              <a:srgbClr val="F09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Magma C</a:t>
              </a:r>
            </a:p>
          </p:txBody>
        </p:sp>
      </p:grpSp>
      <p:grpSp>
        <p:nvGrpSpPr>
          <p:cNvPr id="7" name="Group 125"/>
          <p:cNvGrpSpPr>
            <a:grpSpLocks noChangeAspect="1"/>
          </p:cNvGrpSpPr>
          <p:nvPr/>
        </p:nvGrpSpPr>
        <p:grpSpPr bwMode="auto">
          <a:xfrm>
            <a:off x="3975397" y="1124744"/>
            <a:ext cx="4989091" cy="3262097"/>
            <a:chOff x="720" y="495"/>
            <a:chExt cx="4896" cy="3201"/>
          </a:xfrm>
        </p:grpSpPr>
        <p:grpSp>
          <p:nvGrpSpPr>
            <p:cNvPr id="165900" name="Group 126"/>
            <p:cNvGrpSpPr>
              <a:grpSpLocks noChangeAspect="1"/>
            </p:cNvGrpSpPr>
            <p:nvPr/>
          </p:nvGrpSpPr>
          <p:grpSpPr bwMode="auto">
            <a:xfrm>
              <a:off x="720" y="495"/>
              <a:ext cx="2668" cy="3201"/>
              <a:chOff x="1535" y="1215"/>
              <a:chExt cx="2668" cy="3201"/>
            </a:xfrm>
          </p:grpSpPr>
          <p:sp>
            <p:nvSpPr>
              <p:cNvPr id="165902" name="Oval 127"/>
              <p:cNvSpPr>
                <a:spLocks noChangeAspect="1" noChangeArrowheads="1"/>
              </p:cNvSpPr>
              <p:nvPr/>
            </p:nvSpPr>
            <p:spPr bwMode="auto">
              <a:xfrm>
                <a:off x="1535" y="1215"/>
                <a:ext cx="2668" cy="3201"/>
              </a:xfrm>
              <a:prstGeom prst="ellipse">
                <a:avLst/>
              </a:prstGeom>
              <a:solidFill>
                <a:srgbClr val="FB30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03" name="AutoShape 128"/>
              <p:cNvSpPr>
                <a:spLocks noChangeAspect="1" noChangeArrowheads="1"/>
              </p:cNvSpPr>
              <p:nvPr/>
            </p:nvSpPr>
            <p:spPr bwMode="auto">
              <a:xfrm rot="-2053867">
                <a:off x="1880" y="2921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04" name="AutoShape 129"/>
              <p:cNvSpPr>
                <a:spLocks noChangeAspect="1" noChangeArrowheads="1"/>
              </p:cNvSpPr>
              <p:nvPr/>
            </p:nvSpPr>
            <p:spPr bwMode="auto">
              <a:xfrm rot="-2780641">
                <a:off x="3341" y="2692"/>
                <a:ext cx="287" cy="32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05" name="AutoShape 130"/>
              <p:cNvSpPr>
                <a:spLocks noChangeAspect="1" noChangeArrowheads="1"/>
              </p:cNvSpPr>
              <p:nvPr/>
            </p:nvSpPr>
            <p:spPr bwMode="auto">
              <a:xfrm rot="3498804">
                <a:off x="2065" y="3591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06" name="AutoShape 131"/>
              <p:cNvSpPr>
                <a:spLocks noChangeAspect="1" noChangeArrowheads="1"/>
              </p:cNvSpPr>
              <p:nvPr/>
            </p:nvSpPr>
            <p:spPr bwMode="auto">
              <a:xfrm rot="-4788636">
                <a:off x="2517" y="3789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07" name="AutoShape 132"/>
              <p:cNvSpPr>
                <a:spLocks noChangeAspect="1" noChangeArrowheads="1"/>
              </p:cNvSpPr>
              <p:nvPr/>
            </p:nvSpPr>
            <p:spPr bwMode="auto">
              <a:xfrm rot="2362916">
                <a:off x="2230" y="2419"/>
                <a:ext cx="287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08" name="AutoShape 133"/>
              <p:cNvSpPr>
                <a:spLocks noChangeAspect="1" noChangeArrowheads="1"/>
              </p:cNvSpPr>
              <p:nvPr/>
            </p:nvSpPr>
            <p:spPr bwMode="auto">
              <a:xfrm rot="-4655134">
                <a:off x="3082" y="3621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09" name="AutoShape 134"/>
              <p:cNvSpPr>
                <a:spLocks noChangeAspect="1" noChangeArrowheads="1"/>
              </p:cNvSpPr>
              <p:nvPr/>
            </p:nvSpPr>
            <p:spPr bwMode="auto">
              <a:xfrm rot="-2592914">
                <a:off x="2348" y="2940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10" name="AutoShape 135"/>
              <p:cNvSpPr>
                <a:spLocks noChangeAspect="1" noChangeArrowheads="1"/>
              </p:cNvSpPr>
              <p:nvPr/>
            </p:nvSpPr>
            <p:spPr bwMode="auto">
              <a:xfrm rot="305226">
                <a:off x="2848" y="3131"/>
                <a:ext cx="575" cy="328"/>
              </a:xfrm>
              <a:prstGeom prst="hexagon">
                <a:avLst>
                  <a:gd name="adj" fmla="val 4382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11" name="AutoShape 136"/>
              <p:cNvSpPr>
                <a:spLocks noChangeAspect="1" noChangeArrowheads="1"/>
              </p:cNvSpPr>
              <p:nvPr/>
            </p:nvSpPr>
            <p:spPr bwMode="auto">
              <a:xfrm rot="2361105">
                <a:off x="3556" y="3326"/>
                <a:ext cx="287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5912" name="AutoShape 137"/>
              <p:cNvSpPr>
                <a:spLocks noChangeAspect="1" noChangeArrowheads="1"/>
              </p:cNvSpPr>
              <p:nvPr/>
            </p:nvSpPr>
            <p:spPr bwMode="auto">
              <a:xfrm rot="-2054055">
                <a:off x="3792" y="2733"/>
                <a:ext cx="287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5901" name="AutoShape 138"/>
            <p:cNvSpPr>
              <a:spLocks noChangeAspect="1" noChangeArrowheads="1"/>
            </p:cNvSpPr>
            <p:nvPr/>
          </p:nvSpPr>
          <p:spPr bwMode="auto">
            <a:xfrm>
              <a:off x="3792" y="2304"/>
              <a:ext cx="1824" cy="528"/>
            </a:xfrm>
            <a:prstGeom prst="wedgeEllipseCallout">
              <a:avLst>
                <a:gd name="adj1" fmla="val -93917"/>
                <a:gd name="adj2" fmla="val 80491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Magma B</a:t>
              </a:r>
            </a:p>
          </p:txBody>
        </p:sp>
      </p:grpSp>
      <p:grpSp>
        <p:nvGrpSpPr>
          <p:cNvPr id="9" name="Group 139"/>
          <p:cNvGrpSpPr>
            <a:grpSpLocks noChangeAspect="1"/>
          </p:cNvGrpSpPr>
          <p:nvPr/>
        </p:nvGrpSpPr>
        <p:grpSpPr bwMode="auto">
          <a:xfrm>
            <a:off x="3975397" y="1126331"/>
            <a:ext cx="4989091" cy="3262098"/>
            <a:chOff x="720" y="555"/>
            <a:chExt cx="4896" cy="3201"/>
          </a:xfrm>
        </p:grpSpPr>
        <p:sp>
          <p:nvSpPr>
            <p:cNvPr id="165898" name="Oval 140"/>
            <p:cNvSpPr>
              <a:spLocks noChangeAspect="1" noChangeArrowheads="1"/>
            </p:cNvSpPr>
            <p:nvPr/>
          </p:nvSpPr>
          <p:spPr bwMode="auto">
            <a:xfrm>
              <a:off x="720" y="555"/>
              <a:ext cx="2667" cy="3201"/>
            </a:xfrm>
            <a:prstGeom prst="ellipse">
              <a:avLst/>
            </a:prstGeom>
            <a:solidFill>
              <a:srgbClr val="E029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5899" name="AutoShape 141"/>
            <p:cNvSpPr>
              <a:spLocks noChangeAspect="1" noChangeArrowheads="1"/>
            </p:cNvSpPr>
            <p:nvPr/>
          </p:nvSpPr>
          <p:spPr bwMode="auto">
            <a:xfrm>
              <a:off x="3792" y="3024"/>
              <a:ext cx="1824" cy="528"/>
            </a:xfrm>
            <a:prstGeom prst="wedgeEllipseCallout">
              <a:avLst>
                <a:gd name="adj1" fmla="val -117926"/>
                <a:gd name="adj2" fmla="val 49431"/>
              </a:avLst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Magma A</a:t>
              </a:r>
            </a:p>
          </p:txBody>
        </p:sp>
      </p:grpSp>
      <p:sp>
        <p:nvSpPr>
          <p:cNvPr id="165896" name="Rectangle 143"/>
          <p:cNvSpPr>
            <a:spLocks noChangeArrowheads="1"/>
          </p:cNvSpPr>
          <p:nvPr/>
        </p:nvSpPr>
        <p:spPr bwMode="auto">
          <a:xfrm>
            <a:off x="5997872" y="3107531"/>
            <a:ext cx="138255" cy="54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44" name="Retângulo 143"/>
          <p:cNvSpPr/>
          <p:nvPr/>
        </p:nvSpPr>
        <p:spPr>
          <a:xfrm>
            <a:off x="51099" y="59555"/>
            <a:ext cx="588905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Variação no grau de fusão parcial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tângulo 146"/>
          <p:cNvSpPr/>
          <p:nvPr/>
        </p:nvSpPr>
        <p:spPr>
          <a:xfrm>
            <a:off x="146119" y="660787"/>
            <a:ext cx="3812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Se a rocha (A) se fundisse completamente, magma resultante deveria ter a mesma composição da rocha mãe (A);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Mas &gt;ia rochas não sofre fusão total: pois são compostas em geral por </a:t>
            </a:r>
            <a:r>
              <a:rPr lang="pt-BR" dirty="0" smtClean="0">
                <a:solidFill>
                  <a:srgbClr val="FFFF00"/>
                </a:solidFill>
                <a:latin typeface="+mj-lt"/>
              </a:rPr>
              <a:t>mistura de minerais que não fundem à mesma T!</a:t>
            </a:r>
            <a:endParaRPr lang="pt-BR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8" name="Retângulo 147"/>
          <p:cNvSpPr/>
          <p:nvPr/>
        </p:nvSpPr>
        <p:spPr>
          <a:xfrm>
            <a:off x="85145" y="4660282"/>
            <a:ext cx="8997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pt-BR" dirty="0" err="1" smtClean="0">
                <a:solidFill>
                  <a:schemeClr val="bg1"/>
                </a:solidFill>
                <a:latin typeface="+mj-lt"/>
              </a:rPr>
              <a:t>Qdo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. a rocha atinge a T de início de fusão, produz-se uma composição </a:t>
            </a:r>
            <a:r>
              <a:rPr lang="pt-BR" dirty="0" smtClean="0">
                <a:solidFill>
                  <a:schemeClr val="bg1"/>
                </a:solidFill>
                <a:latin typeface="+mj-lt"/>
                <a:sym typeface="Symbol" panose="05050102010706020507" pitchFamily="18" charset="2"/>
              </a:rPr>
              <a:t> da fonte e do material que não fundiu (resíduo refratário)</a:t>
            </a:r>
            <a:endParaRPr lang="pt-BR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Com o aumento da T, &gt;n</a:t>
            </a:r>
            <a:r>
              <a:rPr lang="pt-BR" baseline="30000" dirty="0" smtClean="0">
                <a:solidFill>
                  <a:schemeClr val="bg1"/>
                </a:solidFill>
                <a:latin typeface="+mj-lt"/>
              </a:rPr>
              <a:t>o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. minerais fundirá e + magma será produzido;</a:t>
            </a:r>
          </a:p>
        </p:txBody>
      </p:sp>
    </p:spTree>
    <p:extLst>
      <p:ext uri="{BB962C8B-B14F-4D97-AF65-F5344CB8AC3E}">
        <p14:creationId xmlns:p14="http://schemas.microsoft.com/office/powerpoint/2010/main" val="34945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2845"/>
            <a:ext cx="588905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Variação no grau de fusão parcial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89" y="485994"/>
            <a:ext cx="2592288" cy="291777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1" y="764704"/>
            <a:ext cx="58890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pt-BR" sz="2800" dirty="0" smtClean="0">
                <a:latin typeface="+mj-lt"/>
              </a:rPr>
              <a:t>Se o</a:t>
            </a:r>
            <a:r>
              <a:rPr lang="pt-BR" sz="2800" dirty="0" smtClean="0">
                <a:latin typeface="+mj-lt"/>
              </a:rPr>
              <a:t> magma se separar da fonte, tanto este como o resíduo não-fundido terão composições </a:t>
            </a:r>
            <a:r>
              <a:rPr lang="pt-BR" sz="2800" b="1" dirty="0" smtClean="0">
                <a:latin typeface="+mj-lt"/>
                <a:sym typeface="Symbol" panose="05050102010706020507" pitchFamily="18" charset="2"/>
              </a:rPr>
              <a:t>s</a:t>
            </a:r>
            <a:r>
              <a:rPr lang="pt-BR" sz="2800" dirty="0" smtClean="0">
                <a:latin typeface="+mj-lt"/>
                <a:sym typeface="Symbol" panose="05050102010706020507" pitchFamily="18" charset="2"/>
              </a:rPr>
              <a:t> </a:t>
            </a:r>
            <a:r>
              <a:rPr lang="pt-BR" sz="2800" dirty="0" smtClean="0">
                <a:latin typeface="+mj-lt"/>
              </a:rPr>
              <a:t>entre si e </a:t>
            </a:r>
            <a:r>
              <a:rPr lang="pt-BR" sz="2800" b="1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s</a:t>
            </a:r>
            <a:r>
              <a:rPr lang="pt-BR" sz="2800" dirty="0">
                <a:solidFill>
                  <a:prstClr val="black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pt-BR" sz="2800" dirty="0" smtClean="0">
                <a:latin typeface="+mj-lt"/>
              </a:rPr>
              <a:t>da rocha-mãe;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3861048"/>
            <a:ext cx="8997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pt-BR" dirty="0" smtClean="0">
                <a:latin typeface="+mj-lt"/>
              </a:rPr>
              <a:t>Processo de FUSÃO PARCIAL 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</a:t>
            </a:r>
            <a:r>
              <a:rPr lang="pt-BR" dirty="0" smtClean="0">
                <a:latin typeface="+mj-lt"/>
              </a:rPr>
              <a:t> importante mecanismo de fracionamento</a:t>
            </a:r>
            <a:endParaRPr lang="pt-BR" dirty="0" smtClean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92" y="4875957"/>
            <a:ext cx="9143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A </a:t>
            </a:r>
            <a:r>
              <a:rPr lang="pt-BR" b="1" dirty="0" smtClean="0">
                <a:latin typeface="+mj-lt"/>
              </a:rPr>
              <a:t>composição dos magmas formados </a:t>
            </a:r>
            <a:r>
              <a:rPr lang="pt-BR" dirty="0" smtClean="0">
                <a:latin typeface="+mj-lt"/>
              </a:rPr>
              <a:t>por fusão parcial dependerá: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Composição da rocha-mãe;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% de fusão da rocha-mãe</a:t>
            </a:r>
          </a:p>
        </p:txBody>
      </p:sp>
      <p:sp>
        <p:nvSpPr>
          <p:cNvPr id="10" name="Seta para Baixo 9"/>
          <p:cNvSpPr/>
          <p:nvPr/>
        </p:nvSpPr>
        <p:spPr>
          <a:xfrm>
            <a:off x="3491880" y="2708920"/>
            <a:ext cx="1512168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3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73595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fusão: separação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um líquido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inicialmente homogêneo em duas fases líquidas de composição distintas;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muitos processos de fusão, a imiscibilidade dos líquidos resulta em um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líquido rico em metais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separado de um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líquido rico em fases silicatadas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b="1" noProof="0" dirty="0" smtClean="0">
                <a:solidFill>
                  <a:prstClr val="black"/>
                </a:solidFill>
                <a:latin typeface="Calibri"/>
              </a:rPr>
              <a:t>3 casos de imiscibilidade de líquidos: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1099" y="59555"/>
            <a:ext cx="474966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imiscibilidade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líquidos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41947" r="50833" b="-1"/>
          <a:stretch/>
        </p:blipFill>
        <p:spPr>
          <a:xfrm>
            <a:off x="395536" y="3174743"/>
            <a:ext cx="4680520" cy="36605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50953" t="12626" b="21087"/>
          <a:stretch/>
        </p:blipFill>
        <p:spPr>
          <a:xfrm>
            <a:off x="5940152" y="2492896"/>
            <a:ext cx="298060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25" y="3969091"/>
            <a:ext cx="3635896" cy="2750101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pt-BR" sz="2800" dirty="0">
                <a:solidFill>
                  <a:srgbClr val="000000"/>
                </a:solidFill>
              </a:rPr>
              <a:t>Processo onde os minerais formados a partir do resfriamento do magma são segregados do líquido remanescente.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6958" y="572798"/>
            <a:ext cx="9036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Processo de diferenciação magmática decorrente da </a:t>
            </a:r>
            <a:r>
              <a:rPr kumimoji="0" lang="pt-BR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cristalização progressiva de minerais</a:t>
            </a: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diversos a partir de um magma parental com o decaimento de  temperatura.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1º cristalização dos minerais de mais alto ponto de fusão (os mais ferro-magnesianos). Resultado: cristais e magma residual que têm, separadamente, composição ≠ do magma original e, com o avanço do processo </a:t>
            </a: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 </a:t>
            </a: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cristalização de minerais mais félsicos.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7504" y="-26086"/>
            <a:ext cx="4572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sz="2800" b="1" dirty="0" smtClean="0">
                <a:latin typeface="+mj-lt"/>
              </a:rPr>
              <a:t>3. </a:t>
            </a:r>
            <a:r>
              <a:rPr lang="pt-BR" sz="2800" b="1" dirty="0" smtClean="0">
                <a:latin typeface="+mj-lt"/>
              </a:rPr>
              <a:t>cristalização fracionada</a:t>
            </a:r>
            <a:endParaRPr lang="pt-BR" sz="2800" b="1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670" b="21651"/>
          <a:stretch/>
        </p:blipFill>
        <p:spPr>
          <a:xfrm>
            <a:off x="3563888" y="3969091"/>
            <a:ext cx="5584778" cy="26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9364" y="404664"/>
            <a:ext cx="903649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 cristalização de um magma, assim como a fusão de uma rocha, dá-se ao longo de um </a:t>
            </a: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intervalo de temperaturas </a:t>
            </a: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 não a uma T específica;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pt-BR" sz="2800" kern="0" dirty="0" smtClean="0">
                <a:solidFill>
                  <a:prstClr val="black"/>
                </a:solidFill>
                <a:latin typeface="Calibri"/>
              </a:rPr>
              <a:t>T que se inicia a cristalização chama-se </a:t>
            </a:r>
            <a:r>
              <a:rPr lang="pt-BR" sz="2800" b="1" i="1" u="sng" kern="0" dirty="0" smtClean="0">
                <a:solidFill>
                  <a:prstClr val="black"/>
                </a:solidFill>
                <a:latin typeface="Calibri"/>
              </a:rPr>
              <a:t>TEMPERATURA LÍQUIDUS</a:t>
            </a:r>
            <a:r>
              <a:rPr lang="pt-BR" sz="2800" b="1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2800" kern="0" dirty="0" smtClean="0">
                <a:solidFill>
                  <a:prstClr val="black"/>
                </a:solidFill>
                <a:latin typeface="Calibri"/>
              </a:rPr>
              <a:t>e a T que marca o final da cristalização </a:t>
            </a:r>
            <a:r>
              <a:rPr lang="pt-BR" sz="2800" b="1" i="1" u="sng" kern="0" dirty="0" smtClean="0">
                <a:solidFill>
                  <a:prstClr val="black"/>
                </a:solidFill>
                <a:latin typeface="Calibri"/>
              </a:rPr>
              <a:t>TEMPERATURA SOLIDUS</a:t>
            </a:r>
            <a:r>
              <a:rPr kumimoji="0" lang="pt-BR" sz="2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pt-BR" sz="28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Nas</a:t>
            </a:r>
            <a:r>
              <a:rPr kumimoji="0" lang="pt-BR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pt-BR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temperaturas entre </a:t>
            </a:r>
            <a:r>
              <a:rPr kumimoji="0" lang="pt-BR" sz="2800" b="1" i="1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solidus</a:t>
            </a:r>
            <a:r>
              <a:rPr kumimoji="0" lang="pt-BR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</a:t>
            </a:r>
            <a:r>
              <a:rPr kumimoji="0" lang="pt-BR" sz="2800" b="1" i="1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liquidus</a:t>
            </a:r>
            <a:r>
              <a:rPr kumimoji="0" lang="pt-BR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pt-BR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os magmas são formados por </a:t>
            </a:r>
            <a:r>
              <a:rPr kumimoji="0" lang="pt-BR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misturas de cristais + líquido</a:t>
            </a:r>
            <a:r>
              <a:rPr kumimoji="0" lang="pt-BR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pt-BR" sz="2800" kern="0" baseline="0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pt-BR" sz="2800" kern="0" dirty="0" smtClean="0">
                <a:solidFill>
                  <a:prstClr val="black"/>
                </a:solidFill>
                <a:latin typeface="Calibri"/>
              </a:rPr>
              <a:t> material sólido (cristais) que existe em equilíbrio com o líquido entre as temperaturas </a:t>
            </a:r>
            <a:r>
              <a:rPr lang="pt-BR" sz="2800" i="1" kern="0" dirty="0" err="1">
                <a:solidFill>
                  <a:prstClr val="black"/>
                </a:solidFill>
                <a:latin typeface="Calibri"/>
              </a:rPr>
              <a:t>solidus</a:t>
            </a:r>
            <a:r>
              <a:rPr lang="pt-BR" sz="2800" kern="0" dirty="0">
                <a:solidFill>
                  <a:prstClr val="black"/>
                </a:solidFill>
                <a:latin typeface="Calibri"/>
              </a:rPr>
              <a:t> e </a:t>
            </a:r>
            <a:r>
              <a:rPr lang="pt-BR" sz="2800" i="1" kern="0" dirty="0" err="1">
                <a:solidFill>
                  <a:prstClr val="black"/>
                </a:solidFill>
                <a:latin typeface="Calibri"/>
              </a:rPr>
              <a:t>liquidus</a:t>
            </a:r>
            <a:r>
              <a:rPr lang="pt-BR" sz="28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2800" kern="0" dirty="0" smtClean="0">
                <a:solidFill>
                  <a:prstClr val="black"/>
                </a:solidFill>
                <a:latin typeface="Calibri"/>
              </a:rPr>
              <a:t>não tem a mesma composição química que o líquido, concentrando apenas alguns de seus elementos.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791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535" y="548680"/>
            <a:ext cx="895156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Ex</a:t>
            </a:r>
            <a:r>
              <a:rPr lang="pt-BR" sz="2800" kern="0" dirty="0">
                <a:solidFill>
                  <a:prstClr val="black"/>
                </a:solidFill>
              </a:rPr>
              <a:t>: </a:t>
            </a:r>
            <a:r>
              <a:rPr lang="pt-BR" sz="2800" kern="0" dirty="0" smtClean="0">
                <a:solidFill>
                  <a:prstClr val="black"/>
                </a:solidFill>
              </a:rPr>
              <a:t>Olivina, </a:t>
            </a: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em líquidos basálticos </a:t>
            </a: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tem mais Mg </a:t>
            </a: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 </a:t>
            </a: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menos Si </a:t>
            </a: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que o líquido de onde foi extraída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38397" y="1916832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Qualquer mecanismo que provoque a separação entre os cristais </a:t>
            </a:r>
            <a:r>
              <a:rPr lang="pt-BR" dirty="0" err="1" smtClean="0">
                <a:latin typeface="+mj-lt"/>
              </a:rPr>
              <a:t>eo</a:t>
            </a:r>
            <a:r>
              <a:rPr lang="pt-BR" dirty="0" smtClean="0">
                <a:latin typeface="+mj-lt"/>
              </a:rPr>
              <a:t> líquido produz uma modificação na composição química do magma;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Todos os mecanismos susceptíveis de provocar tal separação estão englobados no processo genericamente designado por cristalização fracionada;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Processos de cristalização fracionada podem ser encarados como o inverso dos processos de fusão parcial;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A medida que a T desce lentamente, o magma começa a se consolidar 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 cristalizam os 1ºs minerais </a:t>
            </a:r>
            <a:r>
              <a:rPr lang="pt-BR" dirty="0" err="1" smtClean="0">
                <a:latin typeface="+mj-lt"/>
                <a:sym typeface="Symbol" panose="05050102010706020507" pitchFamily="18" charset="2"/>
              </a:rPr>
              <a:t>eo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 magma passa a ser constituído por cristais + líquido.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39683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58082" y="2054598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t-BR" dirty="0" smtClean="0">
                <a:latin typeface="+mj-lt"/>
              </a:rPr>
              <a:t>acumulação </a:t>
            </a:r>
            <a:r>
              <a:rPr lang="pt-BR" dirty="0">
                <a:latin typeface="+mj-lt"/>
              </a:rPr>
              <a:t>na porção </a:t>
            </a:r>
            <a:r>
              <a:rPr lang="pt-BR" dirty="0" err="1" smtClean="0">
                <a:latin typeface="+mj-lt"/>
              </a:rPr>
              <a:t>sup</a:t>
            </a:r>
            <a:r>
              <a:rPr lang="pt-BR" dirty="0" smtClean="0">
                <a:latin typeface="+mj-lt"/>
              </a:rPr>
              <a:t> </a:t>
            </a:r>
            <a:r>
              <a:rPr lang="pt-BR" dirty="0">
                <a:latin typeface="+mj-lt"/>
              </a:rPr>
              <a:t>/ </a:t>
            </a:r>
            <a:r>
              <a:rPr lang="pt-BR" b="1" dirty="0">
                <a:latin typeface="+mj-lt"/>
              </a:rPr>
              <a:t>flutuação</a:t>
            </a:r>
            <a:r>
              <a:rPr lang="pt-BR" dirty="0">
                <a:latin typeface="+mj-lt"/>
              </a:rPr>
              <a:t> (e.g. feldspatos</a:t>
            </a:r>
            <a:r>
              <a:rPr lang="pt-BR" dirty="0" smtClean="0">
                <a:latin typeface="+mj-lt"/>
              </a:rPr>
              <a:t>);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dirty="0" smtClean="0">
                <a:latin typeface="+mj-lt"/>
              </a:rPr>
              <a:t>ou </a:t>
            </a:r>
            <a:r>
              <a:rPr lang="pt-BR" dirty="0">
                <a:latin typeface="+mj-lt"/>
              </a:rPr>
              <a:t>no fundo da câmara </a:t>
            </a:r>
            <a:r>
              <a:rPr lang="pt-BR" dirty="0" smtClean="0">
                <a:latin typeface="+mj-lt"/>
              </a:rPr>
              <a:t>magmática/</a:t>
            </a:r>
            <a:r>
              <a:rPr lang="pt-BR" b="1" dirty="0" smtClean="0">
                <a:latin typeface="+mj-lt"/>
              </a:rPr>
              <a:t>deposição</a:t>
            </a:r>
            <a:r>
              <a:rPr lang="pt-BR" dirty="0" smtClean="0">
                <a:latin typeface="+mj-lt"/>
              </a:rPr>
              <a:t> </a:t>
            </a:r>
            <a:r>
              <a:rPr lang="pt-BR" b="1" dirty="0" err="1">
                <a:latin typeface="+mj-lt"/>
              </a:rPr>
              <a:t>gravítica</a:t>
            </a:r>
            <a:r>
              <a:rPr lang="pt-BR" dirty="0">
                <a:latin typeface="+mj-lt"/>
              </a:rPr>
              <a:t> (e.g. olivinas, piroxênios</a:t>
            </a:r>
            <a:r>
              <a:rPr lang="pt-BR" dirty="0" smtClean="0">
                <a:latin typeface="+mj-lt"/>
              </a:rPr>
              <a:t>);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dirty="0" smtClean="0">
                <a:latin typeface="+mj-lt"/>
              </a:rPr>
              <a:t>Saída do magma por fraturas (</a:t>
            </a:r>
            <a:r>
              <a:rPr lang="pt-BR" b="1" i="1" dirty="0" err="1" smtClean="0">
                <a:latin typeface="+mj-lt"/>
              </a:rPr>
              <a:t>filter</a:t>
            </a:r>
            <a:r>
              <a:rPr lang="pt-BR" b="1" i="1" dirty="0" smtClean="0">
                <a:latin typeface="+mj-lt"/>
              </a:rPr>
              <a:t> </a:t>
            </a:r>
            <a:r>
              <a:rPr lang="pt-BR" b="1" i="1" dirty="0" err="1" smtClean="0">
                <a:latin typeface="+mj-lt"/>
              </a:rPr>
              <a:t>pressing</a:t>
            </a:r>
            <a:r>
              <a:rPr lang="pt-BR" dirty="0" smtClean="0">
                <a:latin typeface="+mj-lt"/>
              </a:rPr>
              <a:t>)</a:t>
            </a:r>
            <a:endParaRPr lang="pt-BR" dirty="0"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1642" y="60563"/>
            <a:ext cx="412031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dirty="0" smtClean="0">
                <a:latin typeface="+mj-lt"/>
              </a:rPr>
              <a:t>3. </a:t>
            </a:r>
            <a:r>
              <a:rPr lang="pt-BR" sz="2800" b="1" dirty="0" smtClean="0">
                <a:latin typeface="+mj-lt"/>
              </a:rPr>
              <a:t>cristalização </a:t>
            </a:r>
            <a:r>
              <a:rPr lang="pt-BR" sz="2800" b="1" dirty="0" smtClean="0">
                <a:latin typeface="+mj-lt"/>
              </a:rPr>
              <a:t>fracionada</a:t>
            </a:r>
            <a:endParaRPr lang="pt-BR" sz="2800" b="1" dirty="0">
              <a:latin typeface="+mj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397" t="47297" b="40866"/>
          <a:stretch/>
        </p:blipFill>
        <p:spPr>
          <a:xfrm>
            <a:off x="4707827" y="6101293"/>
            <a:ext cx="4179588" cy="722717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611560" y="4749837"/>
            <a:ext cx="3418297" cy="2114040"/>
            <a:chOff x="465799" y="4000333"/>
            <a:chExt cx="4394233" cy="2669027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4970" t="42860" r="27125" b="2299"/>
            <a:stretch/>
          </p:blipFill>
          <p:spPr>
            <a:xfrm>
              <a:off x="465799" y="4000333"/>
              <a:ext cx="4230216" cy="2669027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3275856" y="4000333"/>
              <a:ext cx="1584176" cy="9408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89" t="1046" r="3707" b="53669"/>
          <a:stretch/>
        </p:blipFill>
        <p:spPr>
          <a:xfrm>
            <a:off x="4860032" y="4423687"/>
            <a:ext cx="3883367" cy="16537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1642" y="802860"/>
            <a:ext cx="8914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+mj-lt"/>
              </a:rPr>
              <a:t>magma </a:t>
            </a:r>
            <a:r>
              <a:rPr lang="pt-BR" dirty="0">
                <a:latin typeface="+mj-lt"/>
              </a:rPr>
              <a:t>primário pode conter cristais e quando estes possuem uma densidade distinta do magma, e em condições favoráveis, pode-se produzir a </a:t>
            </a:r>
            <a:r>
              <a:rPr lang="pt-BR" b="1" dirty="0">
                <a:latin typeface="+mj-lt"/>
              </a:rPr>
              <a:t>separação desses </a:t>
            </a:r>
            <a:r>
              <a:rPr lang="pt-BR" b="1" dirty="0" smtClean="0">
                <a:latin typeface="+mj-lt"/>
              </a:rPr>
              <a:t>cristais </a:t>
            </a:r>
            <a:r>
              <a:rPr lang="pt-BR" dirty="0" smtClean="0">
                <a:latin typeface="+mj-lt"/>
              </a:rPr>
              <a:t>por:</a:t>
            </a:r>
            <a:endParaRPr lang="pt-BR" dirty="0">
              <a:latin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860032" y="11347"/>
            <a:ext cx="4366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Mecanismos de cristalização fracionada: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91296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dirty="0" smtClean="0">
                <a:solidFill>
                  <a:prstClr val="black"/>
                </a:solidFill>
                <a:latin typeface="Calibri"/>
              </a:rPr>
              <a:t>segregação 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de determinados componentes minerais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 variando a composição do magma residual;</a:t>
            </a:r>
          </a:p>
        </p:txBody>
      </p:sp>
      <p:sp>
        <p:nvSpPr>
          <p:cNvPr id="15" name="Seta para Baixo 14"/>
          <p:cNvSpPr/>
          <p:nvPr/>
        </p:nvSpPr>
        <p:spPr>
          <a:xfrm>
            <a:off x="4313605" y="3624258"/>
            <a:ext cx="690443" cy="288705"/>
          </a:xfrm>
          <a:prstGeom prst="downArrow">
            <a:avLst/>
          </a:prstGeom>
          <a:solidFill>
            <a:srgbClr val="340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9794"/>
          <a:stretch/>
        </p:blipFill>
        <p:spPr>
          <a:xfrm>
            <a:off x="539552" y="1196752"/>
            <a:ext cx="8244408" cy="5583546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9532" y="116632"/>
            <a:ext cx="860444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pt-BR" sz="2800" b="1" dirty="0">
                <a:solidFill>
                  <a:prstClr val="black"/>
                </a:solidFill>
              </a:rPr>
              <a:t>Mecanismos de cristalização </a:t>
            </a:r>
            <a:r>
              <a:rPr lang="pt-BR" sz="2800" b="1" dirty="0" smtClean="0">
                <a:solidFill>
                  <a:prstClr val="black"/>
                </a:solidFill>
              </a:rPr>
              <a:t>fracionada</a:t>
            </a:r>
            <a:r>
              <a:rPr lang="pt-BR" sz="2800" dirty="0" smtClean="0">
                <a:solidFill>
                  <a:prstClr val="black"/>
                </a:solidFill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pt-BR" sz="2800" dirty="0" smtClean="0">
                <a:solidFill>
                  <a:prstClr val="black"/>
                </a:solidFill>
              </a:rPr>
              <a:t> </a:t>
            </a:r>
            <a:r>
              <a:rPr lang="pt-BR" sz="2800" dirty="0" smtClean="0">
                <a:solidFill>
                  <a:srgbClr val="000000"/>
                </a:solidFill>
              </a:rPr>
              <a:t>3 formas dos cristais se separarem do </a:t>
            </a:r>
            <a:r>
              <a:rPr lang="pt-BR" sz="2800" i="1" dirty="0" err="1" smtClean="0">
                <a:solidFill>
                  <a:srgbClr val="000000"/>
                </a:solidFill>
              </a:rPr>
              <a:t>melt</a:t>
            </a:r>
            <a:endParaRPr lang="pt-BR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2500"/>
          <a:stretch/>
        </p:blipFill>
        <p:spPr>
          <a:xfrm>
            <a:off x="179512" y="1772816"/>
            <a:ext cx="8682503" cy="388843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804248" y="1988840"/>
            <a:ext cx="180020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118" y="188640"/>
            <a:ext cx="561662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de </a:t>
            </a:r>
            <a:r>
              <a:rPr 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</a:t>
            </a:r>
            <a:r>
              <a:rPr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pressing</a:t>
            </a:r>
            <a:r>
              <a:rPr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t-BR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239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938" name="Group 2"/>
          <p:cNvGrpSpPr>
            <a:grpSpLocks/>
          </p:cNvGrpSpPr>
          <p:nvPr/>
        </p:nvGrpSpPr>
        <p:grpSpPr bwMode="auto">
          <a:xfrm>
            <a:off x="685800" y="633413"/>
            <a:ext cx="7772400" cy="5081587"/>
            <a:chOff x="720" y="555"/>
            <a:chExt cx="4896" cy="3201"/>
          </a:xfrm>
        </p:grpSpPr>
        <p:sp>
          <p:nvSpPr>
            <p:cNvPr id="168078" name="Oval 3"/>
            <p:cNvSpPr>
              <a:spLocks noChangeArrowheads="1"/>
            </p:cNvSpPr>
            <p:nvPr/>
          </p:nvSpPr>
          <p:spPr bwMode="auto">
            <a:xfrm>
              <a:off x="720" y="555"/>
              <a:ext cx="2667" cy="3201"/>
            </a:xfrm>
            <a:prstGeom prst="ellipse">
              <a:avLst/>
            </a:prstGeom>
            <a:solidFill>
              <a:srgbClr val="E029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079" name="AutoShape 4"/>
            <p:cNvSpPr>
              <a:spLocks noChangeArrowheads="1"/>
            </p:cNvSpPr>
            <p:nvPr/>
          </p:nvSpPr>
          <p:spPr bwMode="auto">
            <a:xfrm>
              <a:off x="3792" y="3024"/>
              <a:ext cx="1824" cy="528"/>
            </a:xfrm>
            <a:prstGeom prst="wedgeEllipseCallout">
              <a:avLst>
                <a:gd name="adj1" fmla="val -117926"/>
                <a:gd name="adj2" fmla="val 49431"/>
              </a:avLst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Magma A</a:t>
              </a: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85800" y="633413"/>
            <a:ext cx="7772400" cy="5081587"/>
            <a:chOff x="720" y="495"/>
            <a:chExt cx="4896" cy="3201"/>
          </a:xfrm>
        </p:grpSpPr>
        <p:grpSp>
          <p:nvGrpSpPr>
            <p:cNvPr id="168065" name="Group 6"/>
            <p:cNvGrpSpPr>
              <a:grpSpLocks/>
            </p:cNvGrpSpPr>
            <p:nvPr/>
          </p:nvGrpSpPr>
          <p:grpSpPr bwMode="auto">
            <a:xfrm>
              <a:off x="720" y="495"/>
              <a:ext cx="2668" cy="3201"/>
              <a:chOff x="1535" y="1215"/>
              <a:chExt cx="2668" cy="3201"/>
            </a:xfrm>
          </p:grpSpPr>
          <p:sp>
            <p:nvSpPr>
              <p:cNvPr id="168067" name="Oval 7"/>
              <p:cNvSpPr>
                <a:spLocks noChangeArrowheads="1"/>
              </p:cNvSpPr>
              <p:nvPr/>
            </p:nvSpPr>
            <p:spPr bwMode="auto">
              <a:xfrm>
                <a:off x="1535" y="1215"/>
                <a:ext cx="2668" cy="3201"/>
              </a:xfrm>
              <a:prstGeom prst="ellipse">
                <a:avLst/>
              </a:prstGeom>
              <a:solidFill>
                <a:srgbClr val="FB30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68" name="AutoShape 8"/>
              <p:cNvSpPr>
                <a:spLocks noChangeArrowheads="1"/>
              </p:cNvSpPr>
              <p:nvPr/>
            </p:nvSpPr>
            <p:spPr bwMode="auto">
              <a:xfrm rot="-2053867">
                <a:off x="1880" y="2921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69" name="AutoShape 9"/>
              <p:cNvSpPr>
                <a:spLocks noChangeArrowheads="1"/>
              </p:cNvSpPr>
              <p:nvPr/>
            </p:nvSpPr>
            <p:spPr bwMode="auto">
              <a:xfrm rot="-2780641">
                <a:off x="3341" y="2692"/>
                <a:ext cx="287" cy="32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0" name="AutoShape 10"/>
              <p:cNvSpPr>
                <a:spLocks noChangeArrowheads="1"/>
              </p:cNvSpPr>
              <p:nvPr/>
            </p:nvSpPr>
            <p:spPr bwMode="auto">
              <a:xfrm rot="3498804">
                <a:off x="2065" y="3591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1" name="AutoShape 11"/>
              <p:cNvSpPr>
                <a:spLocks noChangeArrowheads="1"/>
              </p:cNvSpPr>
              <p:nvPr/>
            </p:nvSpPr>
            <p:spPr bwMode="auto">
              <a:xfrm rot="-4788636">
                <a:off x="2517" y="3789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2" name="AutoShape 12"/>
              <p:cNvSpPr>
                <a:spLocks noChangeArrowheads="1"/>
              </p:cNvSpPr>
              <p:nvPr/>
            </p:nvSpPr>
            <p:spPr bwMode="auto">
              <a:xfrm rot="2362916">
                <a:off x="2230" y="2419"/>
                <a:ext cx="287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3" name="AutoShape 13"/>
              <p:cNvSpPr>
                <a:spLocks noChangeArrowheads="1"/>
              </p:cNvSpPr>
              <p:nvPr/>
            </p:nvSpPr>
            <p:spPr bwMode="auto">
              <a:xfrm rot="-4655134">
                <a:off x="3082" y="3621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4" name="AutoShape 14"/>
              <p:cNvSpPr>
                <a:spLocks noChangeArrowheads="1"/>
              </p:cNvSpPr>
              <p:nvPr/>
            </p:nvSpPr>
            <p:spPr bwMode="auto">
              <a:xfrm rot="-2592914">
                <a:off x="2348" y="2940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5" name="AutoShape 15"/>
              <p:cNvSpPr>
                <a:spLocks noChangeArrowheads="1"/>
              </p:cNvSpPr>
              <p:nvPr/>
            </p:nvSpPr>
            <p:spPr bwMode="auto">
              <a:xfrm rot="305226">
                <a:off x="2848" y="3131"/>
                <a:ext cx="575" cy="328"/>
              </a:xfrm>
              <a:prstGeom prst="hexagon">
                <a:avLst>
                  <a:gd name="adj" fmla="val 4382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6" name="AutoShape 16"/>
              <p:cNvSpPr>
                <a:spLocks noChangeArrowheads="1"/>
              </p:cNvSpPr>
              <p:nvPr/>
            </p:nvSpPr>
            <p:spPr bwMode="auto">
              <a:xfrm rot="2361105">
                <a:off x="3556" y="3326"/>
                <a:ext cx="287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77" name="AutoShape 17"/>
              <p:cNvSpPr>
                <a:spLocks noChangeArrowheads="1"/>
              </p:cNvSpPr>
              <p:nvPr/>
            </p:nvSpPr>
            <p:spPr bwMode="auto">
              <a:xfrm rot="-2054055">
                <a:off x="3792" y="2733"/>
                <a:ext cx="287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8066" name="AutoShape 18"/>
            <p:cNvSpPr>
              <a:spLocks noChangeArrowheads="1"/>
            </p:cNvSpPr>
            <p:nvPr/>
          </p:nvSpPr>
          <p:spPr bwMode="auto">
            <a:xfrm>
              <a:off x="3792" y="2304"/>
              <a:ext cx="1824" cy="528"/>
            </a:xfrm>
            <a:prstGeom prst="wedgeEllipseCallout">
              <a:avLst>
                <a:gd name="adj1" fmla="val -93917"/>
                <a:gd name="adj2" fmla="val 80491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Magma B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85800" y="633413"/>
            <a:ext cx="7686675" cy="5081587"/>
            <a:chOff x="740" y="480"/>
            <a:chExt cx="4842" cy="3201"/>
          </a:xfrm>
        </p:grpSpPr>
        <p:grpSp>
          <p:nvGrpSpPr>
            <p:cNvPr id="168040" name="Group 20"/>
            <p:cNvGrpSpPr>
              <a:grpSpLocks/>
            </p:cNvGrpSpPr>
            <p:nvPr/>
          </p:nvGrpSpPr>
          <p:grpSpPr bwMode="auto">
            <a:xfrm>
              <a:off x="740" y="480"/>
              <a:ext cx="2668" cy="3201"/>
              <a:chOff x="480" y="783"/>
              <a:chExt cx="2668" cy="3201"/>
            </a:xfrm>
          </p:grpSpPr>
          <p:sp>
            <p:nvSpPr>
              <p:cNvPr id="168042" name="Oval 21"/>
              <p:cNvSpPr>
                <a:spLocks noChangeArrowheads="1"/>
              </p:cNvSpPr>
              <p:nvPr/>
            </p:nvSpPr>
            <p:spPr bwMode="auto">
              <a:xfrm>
                <a:off x="480" y="783"/>
                <a:ext cx="2668" cy="3201"/>
              </a:xfrm>
              <a:prstGeom prst="ellipse">
                <a:avLst/>
              </a:prstGeom>
              <a:solidFill>
                <a:srgbClr val="F09B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43" name="AutoShape 22"/>
              <p:cNvSpPr>
                <a:spLocks noChangeArrowheads="1"/>
              </p:cNvSpPr>
              <p:nvPr/>
            </p:nvSpPr>
            <p:spPr bwMode="auto">
              <a:xfrm rot="-2053867">
                <a:off x="825" y="2489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44" name="AutoShape 23"/>
              <p:cNvSpPr>
                <a:spLocks noChangeArrowheads="1"/>
              </p:cNvSpPr>
              <p:nvPr/>
            </p:nvSpPr>
            <p:spPr bwMode="auto">
              <a:xfrm rot="-2780641">
                <a:off x="2286" y="2260"/>
                <a:ext cx="287" cy="32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45" name="AutoShape 24"/>
              <p:cNvSpPr>
                <a:spLocks noChangeArrowheads="1"/>
              </p:cNvSpPr>
              <p:nvPr/>
            </p:nvSpPr>
            <p:spPr bwMode="auto">
              <a:xfrm rot="3498804">
                <a:off x="1010" y="3159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46" name="AutoShape 25"/>
              <p:cNvSpPr>
                <a:spLocks noChangeArrowheads="1"/>
              </p:cNvSpPr>
              <p:nvPr/>
            </p:nvSpPr>
            <p:spPr bwMode="auto">
              <a:xfrm rot="-4788636">
                <a:off x="1462" y="3357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47" name="AutoShape 26"/>
              <p:cNvSpPr>
                <a:spLocks noChangeArrowheads="1"/>
              </p:cNvSpPr>
              <p:nvPr/>
            </p:nvSpPr>
            <p:spPr bwMode="auto">
              <a:xfrm rot="2362916">
                <a:off x="1175" y="1987"/>
                <a:ext cx="288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48" name="AutoShape 27"/>
              <p:cNvSpPr>
                <a:spLocks noChangeArrowheads="1"/>
              </p:cNvSpPr>
              <p:nvPr/>
            </p:nvSpPr>
            <p:spPr bwMode="auto">
              <a:xfrm rot="-4655134">
                <a:off x="2027" y="3189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49" name="AutoShape 28"/>
              <p:cNvSpPr>
                <a:spLocks noChangeArrowheads="1"/>
              </p:cNvSpPr>
              <p:nvPr/>
            </p:nvSpPr>
            <p:spPr bwMode="auto">
              <a:xfrm rot="-2592914">
                <a:off x="1293" y="2508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0" name="AutoShape 29"/>
              <p:cNvSpPr>
                <a:spLocks noChangeArrowheads="1"/>
              </p:cNvSpPr>
              <p:nvPr/>
            </p:nvSpPr>
            <p:spPr bwMode="auto">
              <a:xfrm rot="305226">
                <a:off x="1793" y="2699"/>
                <a:ext cx="575" cy="328"/>
              </a:xfrm>
              <a:prstGeom prst="hexagon">
                <a:avLst>
                  <a:gd name="adj" fmla="val 4382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1" name="AutoShape 30"/>
              <p:cNvSpPr>
                <a:spLocks noChangeArrowheads="1"/>
              </p:cNvSpPr>
              <p:nvPr/>
            </p:nvSpPr>
            <p:spPr bwMode="auto">
              <a:xfrm rot="2361105">
                <a:off x="2501" y="2894"/>
                <a:ext cx="288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2" name="AutoShape 31"/>
              <p:cNvSpPr>
                <a:spLocks noChangeArrowheads="1"/>
              </p:cNvSpPr>
              <p:nvPr/>
            </p:nvSpPr>
            <p:spPr bwMode="auto">
              <a:xfrm rot="-2054055">
                <a:off x="2737" y="2301"/>
                <a:ext cx="288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3" name="AutoShape 32"/>
              <p:cNvSpPr>
                <a:spLocks noChangeArrowheads="1"/>
              </p:cNvSpPr>
              <p:nvPr/>
            </p:nvSpPr>
            <p:spPr bwMode="auto">
              <a:xfrm rot="-3178831">
                <a:off x="603" y="1686"/>
                <a:ext cx="534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4" name="AutoShape 33"/>
              <p:cNvSpPr>
                <a:spLocks noChangeArrowheads="1"/>
              </p:cNvSpPr>
              <p:nvPr/>
            </p:nvSpPr>
            <p:spPr bwMode="auto">
              <a:xfrm>
                <a:off x="726" y="2958"/>
                <a:ext cx="452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5" name="AutoShape 34"/>
              <p:cNvSpPr>
                <a:spLocks noChangeArrowheads="1"/>
              </p:cNvSpPr>
              <p:nvPr/>
            </p:nvSpPr>
            <p:spPr bwMode="auto">
              <a:xfrm rot="-1658003">
                <a:off x="2081" y="2958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6" name="AutoShape 35"/>
              <p:cNvSpPr>
                <a:spLocks noChangeArrowheads="1"/>
              </p:cNvSpPr>
              <p:nvPr/>
            </p:nvSpPr>
            <p:spPr bwMode="auto">
              <a:xfrm rot="-3259417">
                <a:off x="2348" y="1747"/>
                <a:ext cx="53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7" name="AutoShape 36"/>
              <p:cNvSpPr>
                <a:spLocks noChangeArrowheads="1"/>
              </p:cNvSpPr>
              <p:nvPr/>
            </p:nvSpPr>
            <p:spPr bwMode="auto">
              <a:xfrm>
                <a:off x="603" y="2342"/>
                <a:ext cx="49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8" name="AutoShape 37"/>
              <p:cNvSpPr>
                <a:spLocks noChangeArrowheads="1"/>
              </p:cNvSpPr>
              <p:nvPr/>
            </p:nvSpPr>
            <p:spPr bwMode="auto">
              <a:xfrm rot="2981072">
                <a:off x="1937" y="2179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59" name="AutoShape 38"/>
              <p:cNvSpPr>
                <a:spLocks noChangeArrowheads="1"/>
              </p:cNvSpPr>
              <p:nvPr/>
            </p:nvSpPr>
            <p:spPr bwMode="auto">
              <a:xfrm rot="2539503">
                <a:off x="1520" y="2774"/>
                <a:ext cx="328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60" name="AutoShape 39"/>
              <p:cNvSpPr>
                <a:spLocks noChangeArrowheads="1"/>
              </p:cNvSpPr>
              <p:nvPr/>
            </p:nvSpPr>
            <p:spPr bwMode="auto">
              <a:xfrm>
                <a:off x="1711" y="3409"/>
                <a:ext cx="493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61" name="AutoShape 40"/>
              <p:cNvSpPr>
                <a:spLocks noChangeArrowheads="1"/>
              </p:cNvSpPr>
              <p:nvPr/>
            </p:nvSpPr>
            <p:spPr bwMode="auto">
              <a:xfrm rot="2433157">
                <a:off x="1791" y="1551"/>
                <a:ext cx="328" cy="574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62" name="AutoShape 41"/>
              <p:cNvSpPr>
                <a:spLocks noChangeArrowheads="1"/>
              </p:cNvSpPr>
              <p:nvPr/>
            </p:nvSpPr>
            <p:spPr bwMode="auto">
              <a:xfrm rot="1004896">
                <a:off x="2407" y="2510"/>
                <a:ext cx="492" cy="51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63" name="AutoShape 42"/>
              <p:cNvSpPr>
                <a:spLocks noChangeArrowheads="1"/>
              </p:cNvSpPr>
              <p:nvPr/>
            </p:nvSpPr>
            <p:spPr bwMode="auto">
              <a:xfrm rot="-2434137">
                <a:off x="1085" y="2520"/>
                <a:ext cx="411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64" name="AutoShape 43"/>
              <p:cNvSpPr>
                <a:spLocks noChangeArrowheads="1"/>
              </p:cNvSpPr>
              <p:nvPr/>
            </p:nvSpPr>
            <p:spPr bwMode="auto">
              <a:xfrm rot="-1658003">
                <a:off x="1301" y="2014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8041" name="AutoShape 44"/>
            <p:cNvSpPr>
              <a:spLocks noChangeArrowheads="1"/>
            </p:cNvSpPr>
            <p:nvPr/>
          </p:nvSpPr>
          <p:spPr bwMode="auto">
            <a:xfrm>
              <a:off x="3758" y="1680"/>
              <a:ext cx="1824" cy="528"/>
            </a:xfrm>
            <a:prstGeom prst="wedgeEllipseCallout">
              <a:avLst>
                <a:gd name="adj1" fmla="val -88870"/>
                <a:gd name="adj2" fmla="val 84093"/>
              </a:avLst>
            </a:prstGeom>
            <a:solidFill>
              <a:srgbClr val="F09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</a:rPr>
                <a:t>Magma C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685800" y="633413"/>
            <a:ext cx="7772400" cy="5081587"/>
            <a:chOff x="720" y="480"/>
            <a:chExt cx="4896" cy="3201"/>
          </a:xfrm>
        </p:grpSpPr>
        <p:grpSp>
          <p:nvGrpSpPr>
            <p:cNvPr id="168004" name="Group 46"/>
            <p:cNvGrpSpPr>
              <a:grpSpLocks/>
            </p:cNvGrpSpPr>
            <p:nvPr/>
          </p:nvGrpSpPr>
          <p:grpSpPr bwMode="auto">
            <a:xfrm>
              <a:off x="720" y="480"/>
              <a:ext cx="2668" cy="3201"/>
              <a:chOff x="1381" y="2112"/>
              <a:chExt cx="2668" cy="3201"/>
            </a:xfrm>
          </p:grpSpPr>
          <p:sp>
            <p:nvSpPr>
              <p:cNvPr id="168006" name="Oval 47"/>
              <p:cNvSpPr>
                <a:spLocks noChangeArrowheads="1"/>
              </p:cNvSpPr>
              <p:nvPr/>
            </p:nvSpPr>
            <p:spPr bwMode="auto">
              <a:xfrm>
                <a:off x="1381" y="2112"/>
                <a:ext cx="2668" cy="3201"/>
              </a:xfrm>
              <a:prstGeom prst="ellipse">
                <a:avLst/>
              </a:prstGeom>
              <a:solidFill>
                <a:srgbClr val="F5DB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07" name="AutoShape 48"/>
              <p:cNvSpPr>
                <a:spLocks noChangeArrowheads="1"/>
              </p:cNvSpPr>
              <p:nvPr/>
            </p:nvSpPr>
            <p:spPr bwMode="auto">
              <a:xfrm>
                <a:off x="1586" y="4164"/>
                <a:ext cx="493" cy="451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08" name="AutoShape 49"/>
              <p:cNvSpPr>
                <a:spLocks noChangeArrowheads="1"/>
              </p:cNvSpPr>
              <p:nvPr/>
            </p:nvSpPr>
            <p:spPr bwMode="auto">
              <a:xfrm rot="-1658003">
                <a:off x="2982" y="4287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09" name="AutoShape 50"/>
              <p:cNvSpPr>
                <a:spLocks noChangeArrowheads="1"/>
              </p:cNvSpPr>
              <p:nvPr/>
            </p:nvSpPr>
            <p:spPr bwMode="auto">
              <a:xfrm>
                <a:off x="1504" y="3671"/>
                <a:ext cx="49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0" name="AutoShape 51"/>
              <p:cNvSpPr>
                <a:spLocks noChangeArrowheads="1"/>
              </p:cNvSpPr>
              <p:nvPr/>
            </p:nvSpPr>
            <p:spPr bwMode="auto">
              <a:xfrm>
                <a:off x="2612" y="4738"/>
                <a:ext cx="493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1" name="AutoShape 52"/>
              <p:cNvSpPr>
                <a:spLocks noChangeArrowheads="1"/>
              </p:cNvSpPr>
              <p:nvPr/>
            </p:nvSpPr>
            <p:spPr bwMode="auto">
              <a:xfrm rot="1004896">
                <a:off x="3308" y="3839"/>
                <a:ext cx="492" cy="51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2" name="AutoShape 53"/>
              <p:cNvSpPr>
                <a:spLocks noChangeArrowheads="1"/>
              </p:cNvSpPr>
              <p:nvPr/>
            </p:nvSpPr>
            <p:spPr bwMode="auto">
              <a:xfrm rot="-1658003">
                <a:off x="2202" y="3343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3" name="AutoShape 54"/>
              <p:cNvSpPr>
                <a:spLocks noChangeArrowheads="1"/>
              </p:cNvSpPr>
              <p:nvPr/>
            </p:nvSpPr>
            <p:spPr bwMode="auto">
              <a:xfrm>
                <a:off x="2120" y="2563"/>
                <a:ext cx="451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4" name="AutoShape 55"/>
              <p:cNvSpPr>
                <a:spLocks noChangeArrowheads="1"/>
              </p:cNvSpPr>
              <p:nvPr/>
            </p:nvSpPr>
            <p:spPr bwMode="auto">
              <a:xfrm rot="1885048">
                <a:off x="3160" y="4525"/>
                <a:ext cx="471" cy="574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5" name="AutoShape 56"/>
              <p:cNvSpPr>
                <a:spLocks noChangeArrowheads="1"/>
              </p:cNvSpPr>
              <p:nvPr/>
            </p:nvSpPr>
            <p:spPr bwMode="auto">
              <a:xfrm rot="-7025575">
                <a:off x="2978" y="2856"/>
                <a:ext cx="528" cy="698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6" name="AutoShape 57"/>
              <p:cNvSpPr>
                <a:spLocks noChangeArrowheads="1"/>
              </p:cNvSpPr>
              <p:nvPr/>
            </p:nvSpPr>
            <p:spPr bwMode="auto">
              <a:xfrm rot="-3149610">
                <a:off x="2542" y="2443"/>
                <a:ext cx="534" cy="493"/>
              </a:xfrm>
              <a:prstGeom prst="parallelogram">
                <a:avLst>
                  <a:gd name="adj" fmla="val 27079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7" name="AutoShape 58"/>
              <p:cNvSpPr>
                <a:spLocks noChangeArrowheads="1"/>
              </p:cNvSpPr>
              <p:nvPr/>
            </p:nvSpPr>
            <p:spPr bwMode="auto">
              <a:xfrm rot="-5098011">
                <a:off x="1319" y="3450"/>
                <a:ext cx="739" cy="616"/>
              </a:xfrm>
              <a:prstGeom prst="parallelogram">
                <a:avLst>
                  <a:gd name="adj" fmla="val 2999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8" name="AutoShape 59"/>
              <p:cNvSpPr>
                <a:spLocks noChangeArrowheads="1"/>
              </p:cNvSpPr>
              <p:nvPr/>
            </p:nvSpPr>
            <p:spPr bwMode="auto">
              <a:xfrm rot="4709031">
                <a:off x="2550" y="4225"/>
                <a:ext cx="534" cy="492"/>
              </a:xfrm>
              <a:prstGeom prst="parallelogram">
                <a:avLst>
                  <a:gd name="adj" fmla="val 27134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19" name="AutoShape 60"/>
              <p:cNvSpPr>
                <a:spLocks noChangeArrowheads="1"/>
              </p:cNvSpPr>
              <p:nvPr/>
            </p:nvSpPr>
            <p:spPr bwMode="auto">
              <a:xfrm rot="-5474555">
                <a:off x="2424" y="3445"/>
                <a:ext cx="698" cy="493"/>
              </a:xfrm>
              <a:prstGeom prst="parallelogram">
                <a:avLst>
                  <a:gd name="adj" fmla="val 3539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0" name="AutoShape 61"/>
              <p:cNvSpPr>
                <a:spLocks noChangeArrowheads="1"/>
              </p:cNvSpPr>
              <p:nvPr/>
            </p:nvSpPr>
            <p:spPr bwMode="auto">
              <a:xfrm rot="2843269">
                <a:off x="1898" y="4629"/>
                <a:ext cx="685" cy="493"/>
              </a:xfrm>
              <a:prstGeom prst="parallelogram">
                <a:avLst>
                  <a:gd name="adj" fmla="val 3473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1" name="AutoShape 62"/>
              <p:cNvSpPr>
                <a:spLocks noChangeArrowheads="1"/>
              </p:cNvSpPr>
              <p:nvPr/>
            </p:nvSpPr>
            <p:spPr bwMode="auto">
              <a:xfrm rot="-7025575">
                <a:off x="3207" y="3572"/>
                <a:ext cx="698" cy="568"/>
              </a:xfrm>
              <a:prstGeom prst="parallelogram">
                <a:avLst>
                  <a:gd name="adj" fmla="val 3072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2" name="AutoShape 63"/>
              <p:cNvSpPr>
                <a:spLocks noChangeArrowheads="1"/>
              </p:cNvSpPr>
              <p:nvPr/>
            </p:nvSpPr>
            <p:spPr bwMode="auto">
              <a:xfrm rot="-2633768">
                <a:off x="1891" y="3672"/>
                <a:ext cx="492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3" name="AutoShape 64"/>
              <p:cNvSpPr>
                <a:spLocks noChangeArrowheads="1"/>
              </p:cNvSpPr>
              <p:nvPr/>
            </p:nvSpPr>
            <p:spPr bwMode="auto">
              <a:xfrm rot="-3130516">
                <a:off x="1584" y="2665"/>
                <a:ext cx="698" cy="493"/>
              </a:xfrm>
              <a:prstGeom prst="parallelogram">
                <a:avLst>
                  <a:gd name="adj" fmla="val 3539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4" name="AutoShape 65"/>
              <p:cNvSpPr>
                <a:spLocks noChangeArrowheads="1"/>
              </p:cNvSpPr>
              <p:nvPr/>
            </p:nvSpPr>
            <p:spPr bwMode="auto">
              <a:xfrm rot="-2054055">
                <a:off x="3639" y="3630"/>
                <a:ext cx="287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5" name="AutoShape 66"/>
              <p:cNvSpPr>
                <a:spLocks noChangeArrowheads="1"/>
              </p:cNvSpPr>
              <p:nvPr/>
            </p:nvSpPr>
            <p:spPr bwMode="auto">
              <a:xfrm rot="2361105">
                <a:off x="3403" y="4223"/>
                <a:ext cx="287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6" name="AutoShape 67"/>
              <p:cNvSpPr>
                <a:spLocks noChangeArrowheads="1"/>
              </p:cNvSpPr>
              <p:nvPr/>
            </p:nvSpPr>
            <p:spPr bwMode="auto">
              <a:xfrm rot="-4655134">
                <a:off x="2929" y="4518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7" name="AutoShape 68"/>
              <p:cNvSpPr>
                <a:spLocks noChangeArrowheads="1"/>
              </p:cNvSpPr>
              <p:nvPr/>
            </p:nvSpPr>
            <p:spPr bwMode="auto">
              <a:xfrm rot="2539503">
                <a:off x="2337" y="4071"/>
                <a:ext cx="424" cy="49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8" name="AutoShape 69"/>
              <p:cNvSpPr>
                <a:spLocks noChangeArrowheads="1"/>
              </p:cNvSpPr>
              <p:nvPr/>
            </p:nvSpPr>
            <p:spPr bwMode="auto">
              <a:xfrm rot="305226">
                <a:off x="2695" y="4028"/>
                <a:ext cx="574" cy="328"/>
              </a:xfrm>
              <a:prstGeom prst="hexagon">
                <a:avLst>
                  <a:gd name="adj" fmla="val 4375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29" name="AutoShape 70"/>
              <p:cNvSpPr>
                <a:spLocks noChangeArrowheads="1"/>
              </p:cNvSpPr>
              <p:nvPr/>
            </p:nvSpPr>
            <p:spPr bwMode="auto">
              <a:xfrm rot="2981072">
                <a:off x="2838" y="3508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0" name="AutoShape 71"/>
              <p:cNvSpPr>
                <a:spLocks noChangeArrowheads="1"/>
              </p:cNvSpPr>
              <p:nvPr/>
            </p:nvSpPr>
            <p:spPr bwMode="auto">
              <a:xfrm rot="-2780641">
                <a:off x="3187" y="3590"/>
                <a:ext cx="287" cy="32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1" name="AutoShape 72"/>
              <p:cNvSpPr>
                <a:spLocks noChangeArrowheads="1"/>
              </p:cNvSpPr>
              <p:nvPr/>
            </p:nvSpPr>
            <p:spPr bwMode="auto">
              <a:xfrm rot="-3259417">
                <a:off x="3249" y="3076"/>
                <a:ext cx="53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2" name="AutoShape 73"/>
              <p:cNvSpPr>
                <a:spLocks noChangeArrowheads="1"/>
              </p:cNvSpPr>
              <p:nvPr/>
            </p:nvSpPr>
            <p:spPr bwMode="auto">
              <a:xfrm rot="2433157">
                <a:off x="2692" y="2880"/>
                <a:ext cx="328" cy="574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3" name="AutoShape 74"/>
              <p:cNvSpPr>
                <a:spLocks noChangeArrowheads="1"/>
              </p:cNvSpPr>
              <p:nvPr/>
            </p:nvSpPr>
            <p:spPr bwMode="auto">
              <a:xfrm rot="-3178831">
                <a:off x="1504" y="3015"/>
                <a:ext cx="534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4" name="AutoShape 75"/>
              <p:cNvSpPr>
                <a:spLocks noChangeArrowheads="1"/>
              </p:cNvSpPr>
              <p:nvPr/>
            </p:nvSpPr>
            <p:spPr bwMode="auto">
              <a:xfrm rot="2362916">
                <a:off x="2076" y="3316"/>
                <a:ext cx="288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5" name="AutoShape 76"/>
              <p:cNvSpPr>
                <a:spLocks noChangeArrowheads="1"/>
              </p:cNvSpPr>
              <p:nvPr/>
            </p:nvSpPr>
            <p:spPr bwMode="auto">
              <a:xfrm rot="-2434137">
                <a:off x="1986" y="3849"/>
                <a:ext cx="411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6" name="AutoShape 77"/>
              <p:cNvSpPr>
                <a:spLocks noChangeArrowheads="1"/>
              </p:cNvSpPr>
              <p:nvPr/>
            </p:nvSpPr>
            <p:spPr bwMode="auto">
              <a:xfrm rot="-4788636">
                <a:off x="2363" y="4686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7" name="AutoShape 78"/>
              <p:cNvSpPr>
                <a:spLocks noChangeArrowheads="1"/>
              </p:cNvSpPr>
              <p:nvPr/>
            </p:nvSpPr>
            <p:spPr bwMode="auto">
              <a:xfrm rot="-2592914">
                <a:off x="2194" y="3837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8" name="AutoShape 79"/>
              <p:cNvSpPr>
                <a:spLocks noChangeArrowheads="1"/>
              </p:cNvSpPr>
              <p:nvPr/>
            </p:nvSpPr>
            <p:spPr bwMode="auto">
              <a:xfrm rot="-2053867">
                <a:off x="1726" y="3818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39" name="AutoShape 80"/>
              <p:cNvSpPr>
                <a:spLocks noChangeArrowheads="1"/>
              </p:cNvSpPr>
              <p:nvPr/>
            </p:nvSpPr>
            <p:spPr bwMode="auto">
              <a:xfrm rot="3498804">
                <a:off x="1911" y="4488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8005" name="AutoShape 81"/>
            <p:cNvSpPr>
              <a:spLocks noChangeArrowheads="1"/>
            </p:cNvSpPr>
            <p:nvPr/>
          </p:nvSpPr>
          <p:spPr bwMode="auto">
            <a:xfrm>
              <a:off x="3792" y="1008"/>
              <a:ext cx="1824" cy="528"/>
            </a:xfrm>
            <a:prstGeom prst="wedgeEllipseCallout">
              <a:avLst>
                <a:gd name="adj1" fmla="val -92875"/>
                <a:gd name="adj2" fmla="val 84093"/>
              </a:avLst>
            </a:prstGeom>
            <a:solidFill>
              <a:srgbClr val="F5D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</a:rPr>
                <a:t>Magma D</a:t>
              </a:r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685800" y="404813"/>
            <a:ext cx="7740650" cy="5310187"/>
            <a:chOff x="740" y="336"/>
            <a:chExt cx="4876" cy="3345"/>
          </a:xfrm>
        </p:grpSpPr>
        <p:grpSp>
          <p:nvGrpSpPr>
            <p:cNvPr id="167944" name="Group 83"/>
            <p:cNvGrpSpPr>
              <a:grpSpLocks/>
            </p:cNvGrpSpPr>
            <p:nvPr/>
          </p:nvGrpSpPr>
          <p:grpSpPr bwMode="auto">
            <a:xfrm>
              <a:off x="740" y="480"/>
              <a:ext cx="2668" cy="3201"/>
              <a:chOff x="-2688" y="783"/>
              <a:chExt cx="2668" cy="3201"/>
            </a:xfrm>
          </p:grpSpPr>
          <p:sp>
            <p:nvSpPr>
              <p:cNvPr id="167946" name="Oval 84" descr="Große Konfetti"/>
              <p:cNvSpPr>
                <a:spLocks noChangeArrowheads="1"/>
              </p:cNvSpPr>
              <p:nvPr/>
            </p:nvSpPr>
            <p:spPr bwMode="auto">
              <a:xfrm>
                <a:off x="-2688" y="783"/>
                <a:ext cx="2668" cy="3201"/>
              </a:xfrm>
              <a:prstGeom prst="ellipse">
                <a:avLst/>
              </a:prstGeom>
              <a:pattFill prst="lgConfetti">
                <a:fgClr>
                  <a:srgbClr val="EEF29A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47" name="AutoShape 85"/>
              <p:cNvSpPr>
                <a:spLocks noChangeArrowheads="1"/>
              </p:cNvSpPr>
              <p:nvPr/>
            </p:nvSpPr>
            <p:spPr bwMode="auto">
              <a:xfrm>
                <a:off x="-2483" y="2835"/>
                <a:ext cx="493" cy="451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48" name="AutoShape 86"/>
              <p:cNvSpPr>
                <a:spLocks noChangeArrowheads="1"/>
              </p:cNvSpPr>
              <p:nvPr/>
            </p:nvSpPr>
            <p:spPr bwMode="auto">
              <a:xfrm rot="-1658003">
                <a:off x="-1087" y="2958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49" name="AutoShape 87"/>
              <p:cNvSpPr>
                <a:spLocks noChangeArrowheads="1"/>
              </p:cNvSpPr>
              <p:nvPr/>
            </p:nvSpPr>
            <p:spPr bwMode="auto">
              <a:xfrm>
                <a:off x="-2565" y="2342"/>
                <a:ext cx="493" cy="329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0" name="AutoShape 88"/>
              <p:cNvSpPr>
                <a:spLocks noChangeArrowheads="1"/>
              </p:cNvSpPr>
              <p:nvPr/>
            </p:nvSpPr>
            <p:spPr bwMode="auto">
              <a:xfrm>
                <a:off x="-1457" y="3409"/>
                <a:ext cx="493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1" name="AutoShape 89"/>
              <p:cNvSpPr>
                <a:spLocks noChangeArrowheads="1"/>
              </p:cNvSpPr>
              <p:nvPr/>
            </p:nvSpPr>
            <p:spPr bwMode="auto">
              <a:xfrm rot="1004896">
                <a:off x="-762" y="2510"/>
                <a:ext cx="493" cy="51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2" name="AutoShape 90"/>
              <p:cNvSpPr>
                <a:spLocks noChangeArrowheads="1"/>
              </p:cNvSpPr>
              <p:nvPr/>
            </p:nvSpPr>
            <p:spPr bwMode="auto">
              <a:xfrm rot="-1658003">
                <a:off x="-1867" y="2014"/>
                <a:ext cx="328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3" name="AutoShape 91"/>
              <p:cNvSpPr>
                <a:spLocks noChangeArrowheads="1"/>
              </p:cNvSpPr>
              <p:nvPr/>
            </p:nvSpPr>
            <p:spPr bwMode="auto">
              <a:xfrm>
                <a:off x="-1949" y="1234"/>
                <a:ext cx="451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4" name="AutoShape 92"/>
              <p:cNvSpPr>
                <a:spLocks noChangeArrowheads="1"/>
              </p:cNvSpPr>
              <p:nvPr/>
            </p:nvSpPr>
            <p:spPr bwMode="auto">
              <a:xfrm rot="1885048">
                <a:off x="-910" y="3196"/>
                <a:ext cx="472" cy="574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5" name="AutoShape 93"/>
              <p:cNvSpPr>
                <a:spLocks noChangeArrowheads="1"/>
              </p:cNvSpPr>
              <p:nvPr/>
            </p:nvSpPr>
            <p:spPr bwMode="auto">
              <a:xfrm rot="-7025575">
                <a:off x="-1091" y="1527"/>
                <a:ext cx="528" cy="697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6" name="AutoShape 94"/>
              <p:cNvSpPr>
                <a:spLocks noChangeArrowheads="1"/>
              </p:cNvSpPr>
              <p:nvPr/>
            </p:nvSpPr>
            <p:spPr bwMode="auto">
              <a:xfrm rot="-3149610">
                <a:off x="-1528" y="1115"/>
                <a:ext cx="534" cy="492"/>
              </a:xfrm>
              <a:prstGeom prst="parallelogram">
                <a:avLst>
                  <a:gd name="adj" fmla="val 27134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7" name="AutoShape 95"/>
              <p:cNvSpPr>
                <a:spLocks noChangeArrowheads="1"/>
              </p:cNvSpPr>
              <p:nvPr/>
            </p:nvSpPr>
            <p:spPr bwMode="auto">
              <a:xfrm rot="-5098011">
                <a:off x="-2750" y="2121"/>
                <a:ext cx="739" cy="616"/>
              </a:xfrm>
              <a:prstGeom prst="parallelogram">
                <a:avLst>
                  <a:gd name="adj" fmla="val 2999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8" name="AutoShape 96"/>
              <p:cNvSpPr>
                <a:spLocks noChangeArrowheads="1"/>
              </p:cNvSpPr>
              <p:nvPr/>
            </p:nvSpPr>
            <p:spPr bwMode="auto">
              <a:xfrm rot="4709031">
                <a:off x="-1519" y="2895"/>
                <a:ext cx="534" cy="493"/>
              </a:xfrm>
              <a:prstGeom prst="parallelogram">
                <a:avLst>
                  <a:gd name="adj" fmla="val 27079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59" name="AutoShape 97"/>
              <p:cNvSpPr>
                <a:spLocks noChangeArrowheads="1"/>
              </p:cNvSpPr>
              <p:nvPr/>
            </p:nvSpPr>
            <p:spPr bwMode="auto">
              <a:xfrm rot="-5474555">
                <a:off x="-1646" y="2117"/>
                <a:ext cx="698" cy="492"/>
              </a:xfrm>
              <a:prstGeom prst="parallelogram">
                <a:avLst>
                  <a:gd name="adj" fmla="val 354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0" name="AutoShape 98"/>
              <p:cNvSpPr>
                <a:spLocks noChangeArrowheads="1"/>
              </p:cNvSpPr>
              <p:nvPr/>
            </p:nvSpPr>
            <p:spPr bwMode="auto">
              <a:xfrm rot="2843269">
                <a:off x="-2171" y="3300"/>
                <a:ext cx="685" cy="493"/>
              </a:xfrm>
              <a:prstGeom prst="parallelogram">
                <a:avLst>
                  <a:gd name="adj" fmla="val 3473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1" name="AutoShape 99"/>
              <p:cNvSpPr>
                <a:spLocks noChangeArrowheads="1"/>
              </p:cNvSpPr>
              <p:nvPr/>
            </p:nvSpPr>
            <p:spPr bwMode="auto">
              <a:xfrm rot="-7025575">
                <a:off x="-863" y="2243"/>
                <a:ext cx="698" cy="568"/>
              </a:xfrm>
              <a:prstGeom prst="parallelogram">
                <a:avLst>
                  <a:gd name="adj" fmla="val 30722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2" name="AutoShape 100"/>
              <p:cNvSpPr>
                <a:spLocks noChangeArrowheads="1"/>
              </p:cNvSpPr>
              <p:nvPr/>
            </p:nvSpPr>
            <p:spPr bwMode="auto">
              <a:xfrm rot="-2633768">
                <a:off x="-2178" y="2343"/>
                <a:ext cx="492" cy="493"/>
              </a:xfrm>
              <a:prstGeom prst="parallelogram">
                <a:avLst>
                  <a:gd name="adj" fmla="val 25000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3" name="AutoShape 101"/>
              <p:cNvSpPr>
                <a:spLocks noChangeArrowheads="1"/>
              </p:cNvSpPr>
              <p:nvPr/>
            </p:nvSpPr>
            <p:spPr bwMode="auto">
              <a:xfrm rot="-3130516">
                <a:off x="-2485" y="1336"/>
                <a:ext cx="698" cy="493"/>
              </a:xfrm>
              <a:prstGeom prst="parallelogram">
                <a:avLst>
                  <a:gd name="adj" fmla="val 35396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4" name="AutoShape 102"/>
              <p:cNvSpPr>
                <a:spLocks noChangeArrowheads="1"/>
              </p:cNvSpPr>
              <p:nvPr/>
            </p:nvSpPr>
            <p:spPr bwMode="auto">
              <a:xfrm rot="-2054055">
                <a:off x="-431" y="2301"/>
                <a:ext cx="288" cy="45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5" name="AutoShape 103"/>
              <p:cNvSpPr>
                <a:spLocks noChangeArrowheads="1"/>
              </p:cNvSpPr>
              <p:nvPr/>
            </p:nvSpPr>
            <p:spPr bwMode="auto">
              <a:xfrm rot="2361105">
                <a:off x="-667" y="2894"/>
                <a:ext cx="288" cy="49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6" name="AutoShape 104"/>
              <p:cNvSpPr>
                <a:spLocks noChangeArrowheads="1"/>
              </p:cNvSpPr>
              <p:nvPr/>
            </p:nvSpPr>
            <p:spPr bwMode="auto">
              <a:xfrm rot="-4655134">
                <a:off x="-1141" y="3189"/>
                <a:ext cx="287" cy="472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7" name="AutoShape 105"/>
              <p:cNvSpPr>
                <a:spLocks noChangeArrowheads="1"/>
              </p:cNvSpPr>
              <p:nvPr/>
            </p:nvSpPr>
            <p:spPr bwMode="auto">
              <a:xfrm rot="2539503">
                <a:off x="-1732" y="2742"/>
                <a:ext cx="424" cy="492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8" name="AutoShape 106"/>
              <p:cNvSpPr>
                <a:spLocks noChangeArrowheads="1"/>
              </p:cNvSpPr>
              <p:nvPr/>
            </p:nvSpPr>
            <p:spPr bwMode="auto">
              <a:xfrm rot="305226">
                <a:off x="-1375" y="2699"/>
                <a:ext cx="575" cy="328"/>
              </a:xfrm>
              <a:prstGeom prst="hexagon">
                <a:avLst>
                  <a:gd name="adj" fmla="val 4382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69" name="AutoShape 107"/>
              <p:cNvSpPr>
                <a:spLocks noChangeArrowheads="1"/>
              </p:cNvSpPr>
              <p:nvPr/>
            </p:nvSpPr>
            <p:spPr bwMode="auto">
              <a:xfrm rot="2981072">
                <a:off x="-1231" y="2179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0" name="AutoShape 108"/>
              <p:cNvSpPr>
                <a:spLocks noChangeArrowheads="1"/>
              </p:cNvSpPr>
              <p:nvPr/>
            </p:nvSpPr>
            <p:spPr bwMode="auto">
              <a:xfrm rot="-2780641">
                <a:off x="-882" y="2260"/>
                <a:ext cx="287" cy="32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1" name="AutoShape 109"/>
              <p:cNvSpPr>
                <a:spLocks noChangeArrowheads="1"/>
              </p:cNvSpPr>
              <p:nvPr/>
            </p:nvSpPr>
            <p:spPr bwMode="auto">
              <a:xfrm rot="-3259417">
                <a:off x="-821" y="1748"/>
                <a:ext cx="533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2" name="AutoShape 110"/>
              <p:cNvSpPr>
                <a:spLocks noChangeArrowheads="1"/>
              </p:cNvSpPr>
              <p:nvPr/>
            </p:nvSpPr>
            <p:spPr bwMode="auto">
              <a:xfrm rot="2433157">
                <a:off x="-1377" y="1551"/>
                <a:ext cx="328" cy="574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3" name="AutoShape 111"/>
              <p:cNvSpPr>
                <a:spLocks noChangeArrowheads="1"/>
              </p:cNvSpPr>
              <p:nvPr/>
            </p:nvSpPr>
            <p:spPr bwMode="auto">
              <a:xfrm rot="-3178831">
                <a:off x="-2565" y="1686"/>
                <a:ext cx="534" cy="328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4" name="AutoShape 112"/>
              <p:cNvSpPr>
                <a:spLocks noChangeArrowheads="1"/>
              </p:cNvSpPr>
              <p:nvPr/>
            </p:nvSpPr>
            <p:spPr bwMode="auto">
              <a:xfrm rot="2362916">
                <a:off x="-1993" y="1987"/>
                <a:ext cx="287" cy="45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5" name="AutoShape 113"/>
              <p:cNvSpPr>
                <a:spLocks noChangeArrowheads="1"/>
              </p:cNvSpPr>
              <p:nvPr/>
            </p:nvSpPr>
            <p:spPr bwMode="auto">
              <a:xfrm rot="-2434137">
                <a:off x="-2083" y="2520"/>
                <a:ext cx="411" cy="493"/>
              </a:xfrm>
              <a:prstGeom prst="triangle">
                <a:avLst>
                  <a:gd name="adj" fmla="val 50000"/>
                </a:avLst>
              </a:prstGeom>
              <a:solidFill>
                <a:srgbClr val="99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6" name="AutoShape 114"/>
              <p:cNvSpPr>
                <a:spLocks noChangeArrowheads="1"/>
              </p:cNvSpPr>
              <p:nvPr/>
            </p:nvSpPr>
            <p:spPr bwMode="auto">
              <a:xfrm rot="-4788636">
                <a:off x="-1706" y="3357"/>
                <a:ext cx="431" cy="328"/>
              </a:xfrm>
              <a:prstGeom prst="hexagon">
                <a:avLst>
                  <a:gd name="adj" fmla="val 32851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7" name="AutoShape 115"/>
              <p:cNvSpPr>
                <a:spLocks noChangeArrowheads="1"/>
              </p:cNvSpPr>
              <p:nvPr/>
            </p:nvSpPr>
            <p:spPr bwMode="auto">
              <a:xfrm rot="-2592914">
                <a:off x="-1875" y="2508"/>
                <a:ext cx="534" cy="329"/>
              </a:xfrm>
              <a:prstGeom prst="hexagon">
                <a:avLst>
                  <a:gd name="adj" fmla="val 40578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8" name="AutoShape 116"/>
              <p:cNvSpPr>
                <a:spLocks noChangeArrowheads="1"/>
              </p:cNvSpPr>
              <p:nvPr/>
            </p:nvSpPr>
            <p:spPr bwMode="auto">
              <a:xfrm rot="-2053867">
                <a:off x="-2343" y="2489"/>
                <a:ext cx="287" cy="53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79" name="AutoShape 117"/>
              <p:cNvSpPr>
                <a:spLocks noChangeArrowheads="1"/>
              </p:cNvSpPr>
              <p:nvPr/>
            </p:nvSpPr>
            <p:spPr bwMode="auto">
              <a:xfrm rot="3498804">
                <a:off x="-2158" y="3159"/>
                <a:ext cx="472" cy="328"/>
              </a:xfrm>
              <a:prstGeom prst="hexagon">
                <a:avLst>
                  <a:gd name="adj" fmla="val 35976"/>
                  <a:gd name="vf" fmla="val 11547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0" name="AutoShape 118"/>
              <p:cNvSpPr>
                <a:spLocks noChangeArrowheads="1"/>
              </p:cNvSpPr>
              <p:nvPr/>
            </p:nvSpPr>
            <p:spPr bwMode="auto">
              <a:xfrm>
                <a:off x="-1703" y="1070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1" name="AutoShape 119"/>
              <p:cNvSpPr>
                <a:spLocks noChangeArrowheads="1"/>
              </p:cNvSpPr>
              <p:nvPr/>
            </p:nvSpPr>
            <p:spPr bwMode="auto">
              <a:xfrm>
                <a:off x="-882" y="1275"/>
                <a:ext cx="164" cy="165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2" name="AutoShape 120"/>
              <p:cNvSpPr>
                <a:spLocks noChangeArrowheads="1"/>
              </p:cNvSpPr>
              <p:nvPr/>
            </p:nvSpPr>
            <p:spPr bwMode="auto">
              <a:xfrm>
                <a:off x="-841" y="2055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3" name="AutoShape 121"/>
              <p:cNvSpPr>
                <a:spLocks noChangeArrowheads="1"/>
              </p:cNvSpPr>
              <p:nvPr/>
            </p:nvSpPr>
            <p:spPr bwMode="auto">
              <a:xfrm>
                <a:off x="-2483" y="2876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4" name="AutoShape 122"/>
              <p:cNvSpPr>
                <a:spLocks noChangeArrowheads="1"/>
              </p:cNvSpPr>
              <p:nvPr/>
            </p:nvSpPr>
            <p:spPr bwMode="auto">
              <a:xfrm>
                <a:off x="-2565" y="2630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5" name="AutoShape 123"/>
              <p:cNvSpPr>
                <a:spLocks noChangeArrowheads="1"/>
              </p:cNvSpPr>
              <p:nvPr/>
            </p:nvSpPr>
            <p:spPr bwMode="auto">
              <a:xfrm>
                <a:off x="-2565" y="1850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6" name="AutoShape 124"/>
              <p:cNvSpPr>
                <a:spLocks noChangeArrowheads="1"/>
              </p:cNvSpPr>
              <p:nvPr/>
            </p:nvSpPr>
            <p:spPr bwMode="auto">
              <a:xfrm>
                <a:off x="-1128" y="3656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7" name="AutoShape 125"/>
              <p:cNvSpPr>
                <a:spLocks noChangeArrowheads="1"/>
              </p:cNvSpPr>
              <p:nvPr/>
            </p:nvSpPr>
            <p:spPr bwMode="auto">
              <a:xfrm>
                <a:off x="-1046" y="1522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8" name="AutoShape 126"/>
              <p:cNvSpPr>
                <a:spLocks noChangeArrowheads="1"/>
              </p:cNvSpPr>
              <p:nvPr/>
            </p:nvSpPr>
            <p:spPr bwMode="auto">
              <a:xfrm>
                <a:off x="-1744" y="3697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89" name="AutoShape 127"/>
              <p:cNvSpPr>
                <a:spLocks noChangeArrowheads="1"/>
              </p:cNvSpPr>
              <p:nvPr/>
            </p:nvSpPr>
            <p:spPr bwMode="auto">
              <a:xfrm>
                <a:off x="-1128" y="947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0" name="AutoShape 128"/>
              <p:cNvSpPr>
                <a:spLocks noChangeArrowheads="1"/>
              </p:cNvSpPr>
              <p:nvPr/>
            </p:nvSpPr>
            <p:spPr bwMode="auto">
              <a:xfrm>
                <a:off x="-1826" y="1809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1" name="AutoShape 129"/>
              <p:cNvSpPr>
                <a:spLocks noChangeArrowheads="1"/>
              </p:cNvSpPr>
              <p:nvPr/>
            </p:nvSpPr>
            <p:spPr bwMode="auto">
              <a:xfrm>
                <a:off x="-1990" y="1029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2" name="AutoShape 130"/>
              <p:cNvSpPr>
                <a:spLocks noChangeArrowheads="1"/>
              </p:cNvSpPr>
              <p:nvPr/>
            </p:nvSpPr>
            <p:spPr bwMode="auto">
              <a:xfrm>
                <a:off x="-2154" y="1973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3" name="AutoShape 131"/>
              <p:cNvSpPr>
                <a:spLocks noChangeArrowheads="1"/>
              </p:cNvSpPr>
              <p:nvPr/>
            </p:nvSpPr>
            <p:spPr bwMode="auto">
              <a:xfrm>
                <a:off x="-677" y="1152"/>
                <a:ext cx="164" cy="165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4" name="AutoShape 132"/>
              <p:cNvSpPr>
                <a:spLocks noChangeArrowheads="1"/>
              </p:cNvSpPr>
              <p:nvPr/>
            </p:nvSpPr>
            <p:spPr bwMode="auto">
              <a:xfrm>
                <a:off x="-1539" y="947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5" name="AutoShape 133"/>
              <p:cNvSpPr>
                <a:spLocks noChangeArrowheads="1"/>
              </p:cNvSpPr>
              <p:nvPr/>
            </p:nvSpPr>
            <p:spPr bwMode="auto">
              <a:xfrm>
                <a:off x="-1046" y="2589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6" name="AutoShape 134"/>
              <p:cNvSpPr>
                <a:spLocks noChangeArrowheads="1"/>
              </p:cNvSpPr>
              <p:nvPr/>
            </p:nvSpPr>
            <p:spPr bwMode="auto">
              <a:xfrm>
                <a:off x="-390" y="1604"/>
                <a:ext cx="165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7" name="AutoShape 135"/>
              <p:cNvSpPr>
                <a:spLocks noChangeArrowheads="1"/>
              </p:cNvSpPr>
              <p:nvPr/>
            </p:nvSpPr>
            <p:spPr bwMode="auto">
              <a:xfrm>
                <a:off x="-308" y="2835"/>
                <a:ext cx="165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8" name="AutoShape 136"/>
              <p:cNvSpPr>
                <a:spLocks noChangeArrowheads="1"/>
              </p:cNvSpPr>
              <p:nvPr/>
            </p:nvSpPr>
            <p:spPr bwMode="auto">
              <a:xfrm>
                <a:off x="-1457" y="2630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999" name="AutoShape 137"/>
              <p:cNvSpPr>
                <a:spLocks noChangeArrowheads="1"/>
              </p:cNvSpPr>
              <p:nvPr/>
            </p:nvSpPr>
            <p:spPr bwMode="auto">
              <a:xfrm>
                <a:off x="-225" y="2055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00" name="AutoShape 138"/>
              <p:cNvSpPr>
                <a:spLocks noChangeArrowheads="1"/>
              </p:cNvSpPr>
              <p:nvPr/>
            </p:nvSpPr>
            <p:spPr bwMode="auto">
              <a:xfrm>
                <a:off x="-841" y="2999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01" name="AutoShape 139"/>
              <p:cNvSpPr>
                <a:spLocks noChangeArrowheads="1"/>
              </p:cNvSpPr>
              <p:nvPr/>
            </p:nvSpPr>
            <p:spPr bwMode="auto">
              <a:xfrm>
                <a:off x="-1539" y="1686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02" name="AutoShape 140"/>
              <p:cNvSpPr>
                <a:spLocks noChangeArrowheads="1"/>
              </p:cNvSpPr>
              <p:nvPr/>
            </p:nvSpPr>
            <p:spPr bwMode="auto">
              <a:xfrm>
                <a:off x="-1744" y="3163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003" name="AutoShape 141"/>
              <p:cNvSpPr>
                <a:spLocks noChangeArrowheads="1"/>
              </p:cNvSpPr>
              <p:nvPr/>
            </p:nvSpPr>
            <p:spPr bwMode="auto">
              <a:xfrm>
                <a:off x="-595" y="1399"/>
                <a:ext cx="164" cy="164"/>
              </a:xfrm>
              <a:prstGeom prst="diamond">
                <a:avLst/>
              </a:prstGeom>
              <a:solidFill>
                <a:srgbClr val="F39E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7945" name="AutoShape 142"/>
            <p:cNvSpPr>
              <a:spLocks noChangeArrowheads="1"/>
            </p:cNvSpPr>
            <p:nvPr/>
          </p:nvSpPr>
          <p:spPr bwMode="auto">
            <a:xfrm>
              <a:off x="3792" y="336"/>
              <a:ext cx="1824" cy="528"/>
            </a:xfrm>
            <a:prstGeom prst="wedgeEllipseCallout">
              <a:avLst>
                <a:gd name="adj1" fmla="val -108880"/>
                <a:gd name="adj2" fmla="val 92801"/>
              </a:avLst>
            </a:prstGeom>
            <a:solidFill>
              <a:srgbClr val="EEF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</a:rPr>
                <a:t>Magma E</a:t>
              </a:r>
            </a:p>
          </p:txBody>
        </p:sp>
      </p:grpSp>
      <p:sp>
        <p:nvSpPr>
          <p:cNvPr id="25743" name="Text Box 143"/>
          <p:cNvSpPr txBox="1">
            <a:spLocks noChangeArrowheads="1"/>
          </p:cNvSpPr>
          <p:nvPr/>
        </p:nvSpPr>
        <p:spPr bwMode="auto">
          <a:xfrm>
            <a:off x="2286000" y="6072188"/>
            <a:ext cx="44823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Cristalização </a:t>
            </a:r>
            <a:r>
              <a:rPr lang="de-DE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fracionada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956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4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2" y="1484784"/>
            <a:ext cx="8535987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04800" y="441325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</a:rPr>
              <a:t>Três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</a:rPr>
              <a:t>tipos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</a:rPr>
              <a:t> de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</a:rPr>
              <a:t>Rochas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364908" y="832939"/>
            <a:ext cx="1839267" cy="2398535"/>
            <a:chOff x="65314" y="209006"/>
            <a:chExt cx="2259875" cy="2769690"/>
          </a:xfrm>
        </p:grpSpPr>
        <p:sp>
          <p:nvSpPr>
            <p:cNvPr id="3" name="Forma Livre 2"/>
            <p:cNvSpPr/>
            <p:nvPr/>
          </p:nvSpPr>
          <p:spPr>
            <a:xfrm>
              <a:off x="467544" y="692696"/>
              <a:ext cx="1476103" cy="2286000"/>
            </a:xfrm>
            <a:custGeom>
              <a:avLst/>
              <a:gdLst>
                <a:gd name="connsiteX0" fmla="*/ 0 w 1476103"/>
                <a:gd name="connsiteY0" fmla="*/ 2286000 h 2286000"/>
                <a:gd name="connsiteX1" fmla="*/ 0 w 1476103"/>
                <a:gd name="connsiteY1" fmla="*/ 2286000 h 2286000"/>
                <a:gd name="connsiteX2" fmla="*/ 117566 w 1476103"/>
                <a:gd name="connsiteY2" fmla="*/ 2259874 h 2286000"/>
                <a:gd name="connsiteX3" fmla="*/ 195943 w 1476103"/>
                <a:gd name="connsiteY3" fmla="*/ 2233749 h 2286000"/>
                <a:gd name="connsiteX4" fmla="*/ 222069 w 1476103"/>
                <a:gd name="connsiteY4" fmla="*/ 2194560 h 2286000"/>
                <a:gd name="connsiteX5" fmla="*/ 287383 w 1476103"/>
                <a:gd name="connsiteY5" fmla="*/ 2116183 h 2286000"/>
                <a:gd name="connsiteX6" fmla="*/ 300446 w 1476103"/>
                <a:gd name="connsiteY6" fmla="*/ 2076994 h 2286000"/>
                <a:gd name="connsiteX7" fmla="*/ 274320 w 1476103"/>
                <a:gd name="connsiteY7" fmla="*/ 1894114 h 2286000"/>
                <a:gd name="connsiteX8" fmla="*/ 248194 w 1476103"/>
                <a:gd name="connsiteY8" fmla="*/ 1815737 h 2286000"/>
                <a:gd name="connsiteX9" fmla="*/ 235131 w 1476103"/>
                <a:gd name="connsiteY9" fmla="*/ 1776549 h 2286000"/>
                <a:gd name="connsiteX10" fmla="*/ 195943 w 1476103"/>
                <a:gd name="connsiteY10" fmla="*/ 1698172 h 2286000"/>
                <a:gd name="connsiteX11" fmla="*/ 182880 w 1476103"/>
                <a:gd name="connsiteY11" fmla="*/ 1645920 h 2286000"/>
                <a:gd name="connsiteX12" fmla="*/ 169817 w 1476103"/>
                <a:gd name="connsiteY12" fmla="*/ 1606732 h 2286000"/>
                <a:gd name="connsiteX13" fmla="*/ 143691 w 1476103"/>
                <a:gd name="connsiteY13" fmla="*/ 1502229 h 2286000"/>
                <a:gd name="connsiteX14" fmla="*/ 130629 w 1476103"/>
                <a:gd name="connsiteY14" fmla="*/ 1162594 h 2286000"/>
                <a:gd name="connsiteX15" fmla="*/ 117566 w 1476103"/>
                <a:gd name="connsiteY15" fmla="*/ 1123406 h 2286000"/>
                <a:gd name="connsiteX16" fmla="*/ 104503 w 1476103"/>
                <a:gd name="connsiteY16" fmla="*/ 1058092 h 2286000"/>
                <a:gd name="connsiteX17" fmla="*/ 78377 w 1476103"/>
                <a:gd name="connsiteY17" fmla="*/ 1018903 h 2286000"/>
                <a:gd name="connsiteX18" fmla="*/ 52251 w 1476103"/>
                <a:gd name="connsiteY18" fmla="*/ 940526 h 2286000"/>
                <a:gd name="connsiteX19" fmla="*/ 39189 w 1476103"/>
                <a:gd name="connsiteY19" fmla="*/ 901337 h 2286000"/>
                <a:gd name="connsiteX20" fmla="*/ 26126 w 1476103"/>
                <a:gd name="connsiteY20" fmla="*/ 862149 h 2286000"/>
                <a:gd name="connsiteX21" fmla="*/ 65314 w 1476103"/>
                <a:gd name="connsiteY21" fmla="*/ 496389 h 2286000"/>
                <a:gd name="connsiteX22" fmla="*/ 104503 w 1476103"/>
                <a:gd name="connsiteY22" fmla="*/ 418012 h 2286000"/>
                <a:gd name="connsiteX23" fmla="*/ 143691 w 1476103"/>
                <a:gd name="connsiteY23" fmla="*/ 391886 h 2286000"/>
                <a:gd name="connsiteX24" fmla="*/ 222069 w 1476103"/>
                <a:gd name="connsiteY24" fmla="*/ 313509 h 2286000"/>
                <a:gd name="connsiteX25" fmla="*/ 248194 w 1476103"/>
                <a:gd name="connsiteY25" fmla="*/ 274320 h 2286000"/>
                <a:gd name="connsiteX26" fmla="*/ 326571 w 1476103"/>
                <a:gd name="connsiteY26" fmla="*/ 248194 h 2286000"/>
                <a:gd name="connsiteX27" fmla="*/ 457200 w 1476103"/>
                <a:gd name="connsiteY27" fmla="*/ 182880 h 2286000"/>
                <a:gd name="connsiteX28" fmla="*/ 548640 w 1476103"/>
                <a:gd name="connsiteY28" fmla="*/ 130629 h 2286000"/>
                <a:gd name="connsiteX29" fmla="*/ 587829 w 1476103"/>
                <a:gd name="connsiteY29" fmla="*/ 117566 h 2286000"/>
                <a:gd name="connsiteX30" fmla="*/ 627017 w 1476103"/>
                <a:gd name="connsiteY30" fmla="*/ 91440 h 2286000"/>
                <a:gd name="connsiteX31" fmla="*/ 679269 w 1476103"/>
                <a:gd name="connsiteY31" fmla="*/ 78377 h 2286000"/>
                <a:gd name="connsiteX32" fmla="*/ 809897 w 1476103"/>
                <a:gd name="connsiteY32" fmla="*/ 52252 h 2286000"/>
                <a:gd name="connsiteX33" fmla="*/ 888274 w 1476103"/>
                <a:gd name="connsiteY33" fmla="*/ 26126 h 2286000"/>
                <a:gd name="connsiteX34" fmla="*/ 927463 w 1476103"/>
                <a:gd name="connsiteY34" fmla="*/ 13063 h 2286000"/>
                <a:gd name="connsiteX35" fmla="*/ 966651 w 1476103"/>
                <a:gd name="connsiteY35" fmla="*/ 0 h 2286000"/>
                <a:gd name="connsiteX36" fmla="*/ 1227909 w 1476103"/>
                <a:gd name="connsiteY36" fmla="*/ 13063 h 2286000"/>
                <a:gd name="connsiteX37" fmla="*/ 1280160 w 1476103"/>
                <a:gd name="connsiteY37" fmla="*/ 78377 h 2286000"/>
                <a:gd name="connsiteX38" fmla="*/ 1319349 w 1476103"/>
                <a:gd name="connsiteY38" fmla="*/ 117566 h 2286000"/>
                <a:gd name="connsiteX39" fmla="*/ 1410789 w 1476103"/>
                <a:gd name="connsiteY39" fmla="*/ 235132 h 2286000"/>
                <a:gd name="connsiteX40" fmla="*/ 1436914 w 1476103"/>
                <a:gd name="connsiteY40" fmla="*/ 287383 h 2286000"/>
                <a:gd name="connsiteX41" fmla="*/ 1449977 w 1476103"/>
                <a:gd name="connsiteY41" fmla="*/ 326572 h 2286000"/>
                <a:gd name="connsiteX42" fmla="*/ 1476103 w 1476103"/>
                <a:gd name="connsiteY42" fmla="*/ 365760 h 2286000"/>
                <a:gd name="connsiteX43" fmla="*/ 1463040 w 1476103"/>
                <a:gd name="connsiteY43" fmla="*/ 587829 h 2286000"/>
                <a:gd name="connsiteX44" fmla="*/ 1449977 w 1476103"/>
                <a:gd name="connsiteY44" fmla="*/ 640080 h 2286000"/>
                <a:gd name="connsiteX45" fmla="*/ 1423851 w 1476103"/>
                <a:gd name="connsiteY45" fmla="*/ 718457 h 2286000"/>
                <a:gd name="connsiteX46" fmla="*/ 1358537 w 1476103"/>
                <a:gd name="connsiteY46" fmla="*/ 836023 h 2286000"/>
                <a:gd name="connsiteX47" fmla="*/ 1319349 w 1476103"/>
                <a:gd name="connsiteY47" fmla="*/ 875212 h 2286000"/>
                <a:gd name="connsiteX48" fmla="*/ 1293223 w 1476103"/>
                <a:gd name="connsiteY48" fmla="*/ 914400 h 2286000"/>
                <a:gd name="connsiteX49" fmla="*/ 1214846 w 1476103"/>
                <a:gd name="connsiteY49" fmla="*/ 979714 h 2286000"/>
                <a:gd name="connsiteX50" fmla="*/ 1188720 w 1476103"/>
                <a:gd name="connsiteY50" fmla="*/ 1018903 h 2286000"/>
                <a:gd name="connsiteX51" fmla="*/ 1149531 w 1476103"/>
                <a:gd name="connsiteY51" fmla="*/ 1045029 h 2286000"/>
                <a:gd name="connsiteX52" fmla="*/ 1136469 w 1476103"/>
                <a:gd name="connsiteY52" fmla="*/ 1084217 h 2286000"/>
                <a:gd name="connsiteX53" fmla="*/ 1045029 w 1476103"/>
                <a:gd name="connsiteY53" fmla="*/ 1201783 h 2286000"/>
                <a:gd name="connsiteX54" fmla="*/ 1018903 w 1476103"/>
                <a:gd name="connsiteY54" fmla="*/ 1240972 h 2286000"/>
                <a:gd name="connsiteX55" fmla="*/ 940526 w 1476103"/>
                <a:gd name="connsiteY55" fmla="*/ 1319349 h 2286000"/>
                <a:gd name="connsiteX56" fmla="*/ 888274 w 1476103"/>
                <a:gd name="connsiteY56" fmla="*/ 1397726 h 2286000"/>
                <a:gd name="connsiteX57" fmla="*/ 862149 w 1476103"/>
                <a:gd name="connsiteY57" fmla="*/ 1436914 h 2286000"/>
                <a:gd name="connsiteX58" fmla="*/ 822960 w 1476103"/>
                <a:gd name="connsiteY58" fmla="*/ 1463040 h 2286000"/>
                <a:gd name="connsiteX59" fmla="*/ 796834 w 1476103"/>
                <a:gd name="connsiteY59" fmla="*/ 1502229 h 2286000"/>
                <a:gd name="connsiteX60" fmla="*/ 718457 w 1476103"/>
                <a:gd name="connsiteY60" fmla="*/ 1554480 h 2286000"/>
                <a:gd name="connsiteX61" fmla="*/ 627017 w 1476103"/>
                <a:gd name="connsiteY61" fmla="*/ 1658983 h 2286000"/>
                <a:gd name="connsiteX62" fmla="*/ 574766 w 1476103"/>
                <a:gd name="connsiteY62" fmla="*/ 1737360 h 2286000"/>
                <a:gd name="connsiteX63" fmla="*/ 548640 w 1476103"/>
                <a:gd name="connsiteY63" fmla="*/ 1815737 h 2286000"/>
                <a:gd name="connsiteX64" fmla="*/ 509451 w 1476103"/>
                <a:gd name="connsiteY64" fmla="*/ 2037806 h 2286000"/>
                <a:gd name="connsiteX65" fmla="*/ 470263 w 1476103"/>
                <a:gd name="connsiteY65" fmla="*/ 2063932 h 2286000"/>
                <a:gd name="connsiteX66" fmla="*/ 431074 w 1476103"/>
                <a:gd name="connsiteY66" fmla="*/ 2076994 h 2286000"/>
                <a:gd name="connsiteX67" fmla="*/ 391886 w 1476103"/>
                <a:gd name="connsiteY67" fmla="*/ 2103120 h 2286000"/>
                <a:gd name="connsiteX68" fmla="*/ 287383 w 1476103"/>
                <a:gd name="connsiteY68" fmla="*/ 2220686 h 2286000"/>
                <a:gd name="connsiteX69" fmla="*/ 169817 w 1476103"/>
                <a:gd name="connsiteY69" fmla="*/ 2259874 h 2286000"/>
                <a:gd name="connsiteX70" fmla="*/ 130629 w 1476103"/>
                <a:gd name="connsiteY70" fmla="*/ 2272937 h 2286000"/>
                <a:gd name="connsiteX71" fmla="*/ 0 w 1476103"/>
                <a:gd name="connsiteY71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76103" h="2286000">
                  <a:moveTo>
                    <a:pt x="0" y="2286000"/>
                  </a:moveTo>
                  <a:lnTo>
                    <a:pt x="0" y="2286000"/>
                  </a:lnTo>
                  <a:cubicBezTo>
                    <a:pt x="39189" y="2277291"/>
                    <a:pt x="78777" y="2270218"/>
                    <a:pt x="117566" y="2259874"/>
                  </a:cubicBezTo>
                  <a:cubicBezTo>
                    <a:pt x="144175" y="2252778"/>
                    <a:pt x="195943" y="2233749"/>
                    <a:pt x="195943" y="2233749"/>
                  </a:cubicBezTo>
                  <a:cubicBezTo>
                    <a:pt x="204652" y="2220686"/>
                    <a:pt x="212018" y="2206621"/>
                    <a:pt x="222069" y="2194560"/>
                  </a:cubicBezTo>
                  <a:cubicBezTo>
                    <a:pt x="258181" y="2151225"/>
                    <a:pt x="263058" y="2164833"/>
                    <a:pt x="287383" y="2116183"/>
                  </a:cubicBezTo>
                  <a:cubicBezTo>
                    <a:pt x="293541" y="2103867"/>
                    <a:pt x="296092" y="2090057"/>
                    <a:pt x="300446" y="2076994"/>
                  </a:cubicBezTo>
                  <a:cubicBezTo>
                    <a:pt x="296580" y="2046064"/>
                    <a:pt x="283737" y="1931781"/>
                    <a:pt x="274320" y="1894114"/>
                  </a:cubicBezTo>
                  <a:cubicBezTo>
                    <a:pt x="267641" y="1867397"/>
                    <a:pt x="256903" y="1841863"/>
                    <a:pt x="248194" y="1815737"/>
                  </a:cubicBezTo>
                  <a:cubicBezTo>
                    <a:pt x="243840" y="1802674"/>
                    <a:pt x="242769" y="1788006"/>
                    <a:pt x="235131" y="1776549"/>
                  </a:cubicBezTo>
                  <a:cubicBezTo>
                    <a:pt x="206508" y="1733613"/>
                    <a:pt x="209463" y="1745492"/>
                    <a:pt x="195943" y="1698172"/>
                  </a:cubicBezTo>
                  <a:cubicBezTo>
                    <a:pt x="191011" y="1680909"/>
                    <a:pt x="187812" y="1663183"/>
                    <a:pt x="182880" y="1645920"/>
                  </a:cubicBezTo>
                  <a:cubicBezTo>
                    <a:pt x="179097" y="1632681"/>
                    <a:pt x="173440" y="1620016"/>
                    <a:pt x="169817" y="1606732"/>
                  </a:cubicBezTo>
                  <a:cubicBezTo>
                    <a:pt x="160369" y="1572091"/>
                    <a:pt x="143691" y="1502229"/>
                    <a:pt x="143691" y="1502229"/>
                  </a:cubicBezTo>
                  <a:cubicBezTo>
                    <a:pt x="139337" y="1389017"/>
                    <a:pt x="138424" y="1275621"/>
                    <a:pt x="130629" y="1162594"/>
                  </a:cubicBezTo>
                  <a:cubicBezTo>
                    <a:pt x="129682" y="1148857"/>
                    <a:pt x="120906" y="1136764"/>
                    <a:pt x="117566" y="1123406"/>
                  </a:cubicBezTo>
                  <a:cubicBezTo>
                    <a:pt x="112181" y="1101866"/>
                    <a:pt x="112299" y="1078881"/>
                    <a:pt x="104503" y="1058092"/>
                  </a:cubicBezTo>
                  <a:cubicBezTo>
                    <a:pt x="98990" y="1043392"/>
                    <a:pt x="84753" y="1033250"/>
                    <a:pt x="78377" y="1018903"/>
                  </a:cubicBezTo>
                  <a:cubicBezTo>
                    <a:pt x="67192" y="993738"/>
                    <a:pt x="60959" y="966652"/>
                    <a:pt x="52251" y="940526"/>
                  </a:cubicBezTo>
                  <a:lnTo>
                    <a:pt x="39189" y="901337"/>
                  </a:lnTo>
                  <a:lnTo>
                    <a:pt x="26126" y="862149"/>
                  </a:lnTo>
                  <a:cubicBezTo>
                    <a:pt x="40439" y="547261"/>
                    <a:pt x="8866" y="665737"/>
                    <a:pt x="65314" y="496389"/>
                  </a:cubicBezTo>
                  <a:cubicBezTo>
                    <a:pt x="75939" y="464515"/>
                    <a:pt x="79180" y="443335"/>
                    <a:pt x="104503" y="418012"/>
                  </a:cubicBezTo>
                  <a:cubicBezTo>
                    <a:pt x="115604" y="406911"/>
                    <a:pt x="130628" y="400595"/>
                    <a:pt x="143691" y="391886"/>
                  </a:cubicBezTo>
                  <a:cubicBezTo>
                    <a:pt x="205264" y="299527"/>
                    <a:pt x="124849" y="410729"/>
                    <a:pt x="222069" y="313509"/>
                  </a:cubicBezTo>
                  <a:cubicBezTo>
                    <a:pt x="233170" y="302408"/>
                    <a:pt x="234881" y="282641"/>
                    <a:pt x="248194" y="274320"/>
                  </a:cubicBezTo>
                  <a:cubicBezTo>
                    <a:pt x="271547" y="259724"/>
                    <a:pt x="303657" y="263470"/>
                    <a:pt x="326571" y="248194"/>
                  </a:cubicBezTo>
                  <a:cubicBezTo>
                    <a:pt x="481890" y="144650"/>
                    <a:pt x="339036" y="227192"/>
                    <a:pt x="457200" y="182880"/>
                  </a:cubicBezTo>
                  <a:cubicBezTo>
                    <a:pt x="548802" y="148529"/>
                    <a:pt x="472844" y="168526"/>
                    <a:pt x="548640" y="130629"/>
                  </a:cubicBezTo>
                  <a:cubicBezTo>
                    <a:pt x="560956" y="124471"/>
                    <a:pt x="574766" y="121920"/>
                    <a:pt x="587829" y="117566"/>
                  </a:cubicBezTo>
                  <a:cubicBezTo>
                    <a:pt x="600892" y="108857"/>
                    <a:pt x="612587" y="97624"/>
                    <a:pt x="627017" y="91440"/>
                  </a:cubicBezTo>
                  <a:cubicBezTo>
                    <a:pt x="643519" y="84368"/>
                    <a:pt x="661664" y="81898"/>
                    <a:pt x="679269" y="78377"/>
                  </a:cubicBezTo>
                  <a:cubicBezTo>
                    <a:pt x="749871" y="64256"/>
                    <a:pt x="749224" y="70454"/>
                    <a:pt x="809897" y="52252"/>
                  </a:cubicBezTo>
                  <a:cubicBezTo>
                    <a:pt x="836275" y="44339"/>
                    <a:pt x="862148" y="34835"/>
                    <a:pt x="888274" y="26126"/>
                  </a:cubicBezTo>
                  <a:lnTo>
                    <a:pt x="927463" y="13063"/>
                  </a:lnTo>
                  <a:lnTo>
                    <a:pt x="966651" y="0"/>
                  </a:lnTo>
                  <a:cubicBezTo>
                    <a:pt x="1053737" y="4354"/>
                    <a:pt x="1141447" y="1785"/>
                    <a:pt x="1227909" y="13063"/>
                  </a:cubicBezTo>
                  <a:cubicBezTo>
                    <a:pt x="1281236" y="20019"/>
                    <a:pt x="1259780" y="47807"/>
                    <a:pt x="1280160" y="78377"/>
                  </a:cubicBezTo>
                  <a:cubicBezTo>
                    <a:pt x="1290408" y="93748"/>
                    <a:pt x="1308007" y="102984"/>
                    <a:pt x="1319349" y="117566"/>
                  </a:cubicBezTo>
                  <a:cubicBezTo>
                    <a:pt x="1428722" y="258189"/>
                    <a:pt x="1321818" y="146161"/>
                    <a:pt x="1410789" y="235132"/>
                  </a:cubicBezTo>
                  <a:cubicBezTo>
                    <a:pt x="1419497" y="252549"/>
                    <a:pt x="1429243" y="269485"/>
                    <a:pt x="1436914" y="287383"/>
                  </a:cubicBezTo>
                  <a:cubicBezTo>
                    <a:pt x="1442338" y="300039"/>
                    <a:pt x="1443819" y="314256"/>
                    <a:pt x="1449977" y="326572"/>
                  </a:cubicBezTo>
                  <a:cubicBezTo>
                    <a:pt x="1456998" y="340614"/>
                    <a:pt x="1467394" y="352697"/>
                    <a:pt x="1476103" y="365760"/>
                  </a:cubicBezTo>
                  <a:cubicBezTo>
                    <a:pt x="1471749" y="439783"/>
                    <a:pt x="1470070" y="514012"/>
                    <a:pt x="1463040" y="587829"/>
                  </a:cubicBezTo>
                  <a:cubicBezTo>
                    <a:pt x="1461338" y="605701"/>
                    <a:pt x="1455136" y="622884"/>
                    <a:pt x="1449977" y="640080"/>
                  </a:cubicBezTo>
                  <a:cubicBezTo>
                    <a:pt x="1442064" y="666457"/>
                    <a:pt x="1432559" y="692331"/>
                    <a:pt x="1423851" y="718457"/>
                  </a:cubicBezTo>
                  <a:cubicBezTo>
                    <a:pt x="1407424" y="767740"/>
                    <a:pt x="1403461" y="791098"/>
                    <a:pt x="1358537" y="836023"/>
                  </a:cubicBezTo>
                  <a:cubicBezTo>
                    <a:pt x="1345474" y="849086"/>
                    <a:pt x="1331176" y="861020"/>
                    <a:pt x="1319349" y="875212"/>
                  </a:cubicBezTo>
                  <a:cubicBezTo>
                    <a:pt x="1309298" y="887273"/>
                    <a:pt x="1303274" y="902339"/>
                    <a:pt x="1293223" y="914400"/>
                  </a:cubicBezTo>
                  <a:cubicBezTo>
                    <a:pt x="1261790" y="952119"/>
                    <a:pt x="1253380" y="954025"/>
                    <a:pt x="1214846" y="979714"/>
                  </a:cubicBezTo>
                  <a:cubicBezTo>
                    <a:pt x="1206137" y="992777"/>
                    <a:pt x="1199821" y="1007802"/>
                    <a:pt x="1188720" y="1018903"/>
                  </a:cubicBezTo>
                  <a:cubicBezTo>
                    <a:pt x="1177619" y="1030004"/>
                    <a:pt x="1159339" y="1032770"/>
                    <a:pt x="1149531" y="1045029"/>
                  </a:cubicBezTo>
                  <a:cubicBezTo>
                    <a:pt x="1140929" y="1055781"/>
                    <a:pt x="1143156" y="1072181"/>
                    <a:pt x="1136469" y="1084217"/>
                  </a:cubicBezTo>
                  <a:cubicBezTo>
                    <a:pt x="1070441" y="1203068"/>
                    <a:pt x="1108496" y="1125622"/>
                    <a:pt x="1045029" y="1201783"/>
                  </a:cubicBezTo>
                  <a:cubicBezTo>
                    <a:pt x="1034978" y="1213844"/>
                    <a:pt x="1029333" y="1229238"/>
                    <a:pt x="1018903" y="1240972"/>
                  </a:cubicBezTo>
                  <a:cubicBezTo>
                    <a:pt x="994357" y="1268587"/>
                    <a:pt x="961021" y="1288607"/>
                    <a:pt x="940526" y="1319349"/>
                  </a:cubicBezTo>
                  <a:lnTo>
                    <a:pt x="888274" y="1397726"/>
                  </a:lnTo>
                  <a:cubicBezTo>
                    <a:pt x="879566" y="1410789"/>
                    <a:pt x="875212" y="1428206"/>
                    <a:pt x="862149" y="1436914"/>
                  </a:cubicBezTo>
                  <a:lnTo>
                    <a:pt x="822960" y="1463040"/>
                  </a:lnTo>
                  <a:cubicBezTo>
                    <a:pt x="814251" y="1476103"/>
                    <a:pt x="808649" y="1491891"/>
                    <a:pt x="796834" y="1502229"/>
                  </a:cubicBezTo>
                  <a:cubicBezTo>
                    <a:pt x="773204" y="1522905"/>
                    <a:pt x="718457" y="1554480"/>
                    <a:pt x="718457" y="1554480"/>
                  </a:cubicBezTo>
                  <a:cubicBezTo>
                    <a:pt x="657497" y="1645920"/>
                    <a:pt x="692332" y="1615440"/>
                    <a:pt x="627017" y="1658983"/>
                  </a:cubicBezTo>
                  <a:cubicBezTo>
                    <a:pt x="609600" y="1685109"/>
                    <a:pt x="584695" y="1707572"/>
                    <a:pt x="574766" y="1737360"/>
                  </a:cubicBezTo>
                  <a:lnTo>
                    <a:pt x="548640" y="1815737"/>
                  </a:lnTo>
                  <a:cubicBezTo>
                    <a:pt x="543446" y="1888459"/>
                    <a:pt x="567169" y="1980087"/>
                    <a:pt x="509451" y="2037806"/>
                  </a:cubicBezTo>
                  <a:cubicBezTo>
                    <a:pt x="498350" y="2048907"/>
                    <a:pt x="484305" y="2056911"/>
                    <a:pt x="470263" y="2063932"/>
                  </a:cubicBezTo>
                  <a:cubicBezTo>
                    <a:pt x="457947" y="2070090"/>
                    <a:pt x="444137" y="2072640"/>
                    <a:pt x="431074" y="2076994"/>
                  </a:cubicBezTo>
                  <a:cubicBezTo>
                    <a:pt x="418011" y="2085703"/>
                    <a:pt x="402987" y="2092019"/>
                    <a:pt x="391886" y="2103120"/>
                  </a:cubicBezTo>
                  <a:cubicBezTo>
                    <a:pt x="348322" y="2146685"/>
                    <a:pt x="369668" y="2193257"/>
                    <a:pt x="287383" y="2220686"/>
                  </a:cubicBezTo>
                  <a:lnTo>
                    <a:pt x="169817" y="2259874"/>
                  </a:lnTo>
                  <a:cubicBezTo>
                    <a:pt x="156754" y="2264228"/>
                    <a:pt x="144398" y="2272937"/>
                    <a:pt x="130629" y="2272937"/>
                  </a:cubicBezTo>
                  <a:lnTo>
                    <a:pt x="0" y="228600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Forma Livre 3"/>
            <p:cNvSpPr/>
            <p:nvPr/>
          </p:nvSpPr>
          <p:spPr>
            <a:xfrm>
              <a:off x="2037806" y="561703"/>
              <a:ext cx="287383" cy="261257"/>
            </a:xfrm>
            <a:custGeom>
              <a:avLst/>
              <a:gdLst>
                <a:gd name="connsiteX0" fmla="*/ 0 w 287383"/>
                <a:gd name="connsiteY0" fmla="*/ 261257 h 261257"/>
                <a:gd name="connsiteX1" fmla="*/ 65314 w 287383"/>
                <a:gd name="connsiteY1" fmla="*/ 222068 h 261257"/>
                <a:gd name="connsiteX2" fmla="*/ 182880 w 287383"/>
                <a:gd name="connsiteY2" fmla="*/ 169817 h 261257"/>
                <a:gd name="connsiteX3" fmla="*/ 235131 w 287383"/>
                <a:gd name="connsiteY3" fmla="*/ 91440 h 261257"/>
                <a:gd name="connsiteX4" fmla="*/ 248194 w 287383"/>
                <a:gd name="connsiteY4" fmla="*/ 52251 h 261257"/>
                <a:gd name="connsiteX5" fmla="*/ 287383 w 287383"/>
                <a:gd name="connsiteY5" fmla="*/ 0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383" h="261257">
                  <a:moveTo>
                    <a:pt x="0" y="261257"/>
                  </a:moveTo>
                  <a:cubicBezTo>
                    <a:pt x="21771" y="248194"/>
                    <a:pt x="42200" y="232574"/>
                    <a:pt x="65314" y="222068"/>
                  </a:cubicBezTo>
                  <a:cubicBezTo>
                    <a:pt x="211886" y="155444"/>
                    <a:pt x="90391" y="231477"/>
                    <a:pt x="182880" y="169817"/>
                  </a:cubicBezTo>
                  <a:cubicBezTo>
                    <a:pt x="200297" y="143691"/>
                    <a:pt x="225202" y="121228"/>
                    <a:pt x="235131" y="91440"/>
                  </a:cubicBezTo>
                  <a:cubicBezTo>
                    <a:pt x="239485" y="78377"/>
                    <a:pt x="242036" y="64567"/>
                    <a:pt x="248194" y="52251"/>
                  </a:cubicBezTo>
                  <a:cubicBezTo>
                    <a:pt x="262964" y="22711"/>
                    <a:pt x="269013" y="18370"/>
                    <a:pt x="287383" y="0"/>
                  </a:cubicBezTo>
                </a:path>
              </a:pathLst>
            </a:custGeom>
            <a:noFill/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496389" y="261257"/>
              <a:ext cx="300445" cy="404949"/>
            </a:xfrm>
            <a:custGeom>
              <a:avLst/>
              <a:gdLst>
                <a:gd name="connsiteX0" fmla="*/ 300445 w 300445"/>
                <a:gd name="connsiteY0" fmla="*/ 404949 h 404949"/>
                <a:gd name="connsiteX1" fmla="*/ 209005 w 300445"/>
                <a:gd name="connsiteY1" fmla="*/ 300446 h 404949"/>
                <a:gd name="connsiteX2" fmla="*/ 130628 w 300445"/>
                <a:gd name="connsiteY2" fmla="*/ 248194 h 404949"/>
                <a:gd name="connsiteX3" fmla="*/ 91440 w 300445"/>
                <a:gd name="connsiteY3" fmla="*/ 209006 h 404949"/>
                <a:gd name="connsiteX4" fmla="*/ 91440 w 300445"/>
                <a:gd name="connsiteY4" fmla="*/ 65314 h 404949"/>
                <a:gd name="connsiteX5" fmla="*/ 78377 w 300445"/>
                <a:gd name="connsiteY5" fmla="*/ 26126 h 404949"/>
                <a:gd name="connsiteX6" fmla="*/ 0 w 300445"/>
                <a:gd name="connsiteY6" fmla="*/ 0 h 40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445" h="404949">
                  <a:moveTo>
                    <a:pt x="300445" y="404949"/>
                  </a:moveTo>
                  <a:cubicBezTo>
                    <a:pt x="206826" y="264520"/>
                    <a:pt x="290649" y="368484"/>
                    <a:pt x="209005" y="300446"/>
                  </a:cubicBezTo>
                  <a:cubicBezTo>
                    <a:pt x="143771" y="246084"/>
                    <a:pt x="199499" y="271151"/>
                    <a:pt x="130628" y="248194"/>
                  </a:cubicBezTo>
                  <a:cubicBezTo>
                    <a:pt x="117565" y="235131"/>
                    <a:pt x="101687" y="224377"/>
                    <a:pt x="91440" y="209006"/>
                  </a:cubicBezTo>
                  <a:cubicBezTo>
                    <a:pt x="63460" y="167036"/>
                    <a:pt x="86396" y="105662"/>
                    <a:pt x="91440" y="65314"/>
                  </a:cubicBezTo>
                  <a:cubicBezTo>
                    <a:pt x="87086" y="52251"/>
                    <a:pt x="89582" y="34129"/>
                    <a:pt x="78377" y="26126"/>
                  </a:cubicBezTo>
                  <a:cubicBezTo>
                    <a:pt x="55968" y="10119"/>
                    <a:pt x="0" y="0"/>
                    <a:pt x="0" y="0"/>
                  </a:cubicBezTo>
                </a:path>
              </a:pathLst>
            </a:custGeom>
            <a:noFill/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orma Livre 5"/>
            <p:cNvSpPr/>
            <p:nvPr/>
          </p:nvSpPr>
          <p:spPr>
            <a:xfrm>
              <a:off x="65314" y="1149531"/>
              <a:ext cx="300446" cy="235132"/>
            </a:xfrm>
            <a:custGeom>
              <a:avLst/>
              <a:gdLst>
                <a:gd name="connsiteX0" fmla="*/ 300446 w 300446"/>
                <a:gd name="connsiteY0" fmla="*/ 235132 h 235132"/>
                <a:gd name="connsiteX1" fmla="*/ 195943 w 300446"/>
                <a:gd name="connsiteY1" fmla="*/ 117566 h 235132"/>
                <a:gd name="connsiteX2" fmla="*/ 91440 w 300446"/>
                <a:gd name="connsiteY2" fmla="*/ 91440 h 235132"/>
                <a:gd name="connsiteX3" fmla="*/ 13063 w 300446"/>
                <a:gd name="connsiteY3" fmla="*/ 39189 h 235132"/>
                <a:gd name="connsiteX4" fmla="*/ 0 w 300446"/>
                <a:gd name="connsiteY4" fmla="*/ 0 h 23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46" h="235132">
                  <a:moveTo>
                    <a:pt x="300446" y="235132"/>
                  </a:moveTo>
                  <a:cubicBezTo>
                    <a:pt x="296060" y="229869"/>
                    <a:pt x="219657" y="133376"/>
                    <a:pt x="195943" y="117566"/>
                  </a:cubicBezTo>
                  <a:cubicBezTo>
                    <a:pt x="178728" y="106089"/>
                    <a:pt x="100862" y="93324"/>
                    <a:pt x="91440" y="91440"/>
                  </a:cubicBezTo>
                  <a:cubicBezTo>
                    <a:pt x="65314" y="74023"/>
                    <a:pt x="22992" y="68977"/>
                    <a:pt x="13063" y="39189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Forma Livre 6"/>
            <p:cNvSpPr/>
            <p:nvPr/>
          </p:nvSpPr>
          <p:spPr>
            <a:xfrm>
              <a:off x="1972491" y="1502212"/>
              <a:ext cx="313509" cy="156771"/>
            </a:xfrm>
            <a:custGeom>
              <a:avLst/>
              <a:gdLst>
                <a:gd name="connsiteX0" fmla="*/ 0 w 313509"/>
                <a:gd name="connsiteY0" fmla="*/ 156771 h 156771"/>
                <a:gd name="connsiteX1" fmla="*/ 78378 w 313509"/>
                <a:gd name="connsiteY1" fmla="*/ 104519 h 156771"/>
                <a:gd name="connsiteX2" fmla="*/ 117566 w 313509"/>
                <a:gd name="connsiteY2" fmla="*/ 65331 h 156771"/>
                <a:gd name="connsiteX3" fmla="*/ 222069 w 313509"/>
                <a:gd name="connsiteY3" fmla="*/ 52268 h 156771"/>
                <a:gd name="connsiteX4" fmla="*/ 248195 w 313509"/>
                <a:gd name="connsiteY4" fmla="*/ 13079 h 156771"/>
                <a:gd name="connsiteX5" fmla="*/ 313509 w 313509"/>
                <a:gd name="connsiteY5" fmla="*/ 17 h 15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509" h="156771">
                  <a:moveTo>
                    <a:pt x="0" y="156771"/>
                  </a:moveTo>
                  <a:cubicBezTo>
                    <a:pt x="26126" y="139354"/>
                    <a:pt x="53593" y="123796"/>
                    <a:pt x="78378" y="104519"/>
                  </a:cubicBezTo>
                  <a:cubicBezTo>
                    <a:pt x="92960" y="93177"/>
                    <a:pt x="100205" y="71644"/>
                    <a:pt x="117566" y="65331"/>
                  </a:cubicBezTo>
                  <a:cubicBezTo>
                    <a:pt x="150558" y="53334"/>
                    <a:pt x="187235" y="56622"/>
                    <a:pt x="222069" y="52268"/>
                  </a:cubicBezTo>
                  <a:cubicBezTo>
                    <a:pt x="230778" y="39205"/>
                    <a:pt x="235132" y="21788"/>
                    <a:pt x="248195" y="13079"/>
                  </a:cubicBezTo>
                  <a:cubicBezTo>
                    <a:pt x="269372" y="-1039"/>
                    <a:pt x="291054" y="17"/>
                    <a:pt x="313509" y="17"/>
                  </a:cubicBezTo>
                </a:path>
              </a:pathLst>
            </a:custGeom>
            <a:noFill/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1358537" y="209006"/>
              <a:ext cx="156754" cy="274320"/>
            </a:xfrm>
            <a:custGeom>
              <a:avLst/>
              <a:gdLst>
                <a:gd name="connsiteX0" fmla="*/ 104503 w 156754"/>
                <a:gd name="connsiteY0" fmla="*/ 274320 h 274320"/>
                <a:gd name="connsiteX1" fmla="*/ 91440 w 156754"/>
                <a:gd name="connsiteY1" fmla="*/ 209005 h 274320"/>
                <a:gd name="connsiteX2" fmla="*/ 26126 w 156754"/>
                <a:gd name="connsiteY2" fmla="*/ 130628 h 274320"/>
                <a:gd name="connsiteX3" fmla="*/ 0 w 156754"/>
                <a:gd name="connsiteY3" fmla="*/ 91440 h 274320"/>
                <a:gd name="connsiteX4" fmla="*/ 91440 w 156754"/>
                <a:gd name="connsiteY4" fmla="*/ 13063 h 274320"/>
                <a:gd name="connsiteX5" fmla="*/ 156754 w 156754"/>
                <a:gd name="connsiteY5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754" h="274320">
                  <a:moveTo>
                    <a:pt x="104503" y="274320"/>
                  </a:moveTo>
                  <a:cubicBezTo>
                    <a:pt x="100149" y="252548"/>
                    <a:pt x="99236" y="229794"/>
                    <a:pt x="91440" y="209005"/>
                  </a:cubicBezTo>
                  <a:cubicBezTo>
                    <a:pt x="78174" y="173628"/>
                    <a:pt x="49225" y="158347"/>
                    <a:pt x="26126" y="130628"/>
                  </a:cubicBezTo>
                  <a:cubicBezTo>
                    <a:pt x="16075" y="118567"/>
                    <a:pt x="8709" y="104503"/>
                    <a:pt x="0" y="91440"/>
                  </a:cubicBezTo>
                  <a:cubicBezTo>
                    <a:pt x="23301" y="68139"/>
                    <a:pt x="61276" y="26469"/>
                    <a:pt x="91440" y="13063"/>
                  </a:cubicBezTo>
                  <a:cubicBezTo>
                    <a:pt x="111729" y="4046"/>
                    <a:pt x="156754" y="0"/>
                    <a:pt x="156754" y="0"/>
                  </a:cubicBezTo>
                </a:path>
              </a:pathLst>
            </a:custGeom>
            <a:noFill/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101086" y="-41357"/>
            <a:ext cx="8116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se formam rochas ígneas a partir dos magmas?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341437" y="595375"/>
            <a:ext cx="6569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Magma acende para níveis menos profundos 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</a:t>
            </a:r>
            <a:r>
              <a:rPr lang="pt-BR" dirty="0" smtClean="0">
                <a:latin typeface="+mj-lt"/>
              </a:rPr>
              <a:t> perde calor</a:t>
            </a:r>
            <a:r>
              <a:rPr lang="pt-BR" dirty="0" smtClean="0">
                <a:latin typeface="+mj-lt"/>
                <a:sym typeface="Symbol" panose="05050102010706020507" pitchFamily="18" charset="2"/>
              </a:rPr>
              <a:t></a:t>
            </a:r>
            <a:r>
              <a:rPr lang="pt-BR" dirty="0" smtClean="0">
                <a:latin typeface="+mj-lt"/>
              </a:rPr>
              <a:t> minerais começam a cristalizar;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Cristalização = processo inverso da fusão (conhecer mecanismos pelos quais as rochas fundem é muito importante para compreender seu modo de formação a partir de um magma)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1468" y="3203846"/>
            <a:ext cx="87531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100" dirty="0" err="1" smtClean="0">
                <a:latin typeface="+mj-lt"/>
              </a:rPr>
              <a:t>Geral</a:t>
            </a:r>
            <a:r>
              <a:rPr lang="pt-BR" sz="2100" baseline="30000" dirty="0" err="1" smtClean="0">
                <a:latin typeface="+mj-lt"/>
              </a:rPr>
              <a:t>te</a:t>
            </a:r>
            <a:r>
              <a:rPr lang="pt-BR" sz="2100" dirty="0" smtClean="0">
                <a:latin typeface="+mj-lt"/>
              </a:rPr>
              <a:t>: para a mesma composição de magma/rocha os minerais mais </a:t>
            </a:r>
            <a:r>
              <a:rPr lang="pt-BR" sz="2100" b="1" dirty="0" smtClean="0">
                <a:latin typeface="+mj-lt"/>
              </a:rPr>
              <a:t>refratários</a:t>
            </a:r>
            <a:r>
              <a:rPr lang="pt-BR" sz="2100" dirty="0" smtClean="0">
                <a:latin typeface="+mj-lt"/>
              </a:rPr>
              <a:t> (fundem a &gt;s T) são os </a:t>
            </a:r>
            <a:r>
              <a:rPr lang="pt-BR" sz="2100" b="1" dirty="0" smtClean="0">
                <a:latin typeface="+mj-lt"/>
              </a:rPr>
              <a:t>1º.s a se cristalizar </a:t>
            </a:r>
            <a:r>
              <a:rPr lang="pt-BR" sz="2100" dirty="0" smtClean="0">
                <a:latin typeface="+mj-lt"/>
              </a:rPr>
              <a:t>a partir dos magmas;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100" b="1" dirty="0" smtClean="0">
                <a:latin typeface="+mj-lt"/>
              </a:rPr>
              <a:t>Alguns minerais</a:t>
            </a:r>
            <a:r>
              <a:rPr lang="pt-BR" sz="2100" dirty="0" smtClean="0">
                <a:latin typeface="+mj-lt"/>
              </a:rPr>
              <a:t>, já formados, </a:t>
            </a:r>
            <a:r>
              <a:rPr lang="pt-BR" sz="2100" b="1" dirty="0" smtClean="0">
                <a:latin typeface="+mj-lt"/>
              </a:rPr>
              <a:t>permanecem em contato com o magma </a:t>
            </a:r>
            <a:r>
              <a:rPr lang="pt-BR" sz="2100" dirty="0" smtClean="0">
                <a:latin typeface="+mj-lt"/>
              </a:rPr>
              <a:t>que se esfria reagindo com ele e modificando sua composição;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100" b="1" dirty="0" smtClean="0">
                <a:latin typeface="+mj-lt"/>
              </a:rPr>
              <a:t>Outros minerais</a:t>
            </a:r>
            <a:r>
              <a:rPr lang="pt-BR" sz="2100" dirty="0" smtClean="0">
                <a:latin typeface="+mj-lt"/>
              </a:rPr>
              <a:t>: ao serem formados tem tendência </a:t>
            </a:r>
            <a:r>
              <a:rPr lang="pt-BR" sz="2100" b="1" dirty="0" smtClean="0">
                <a:latin typeface="+mj-lt"/>
              </a:rPr>
              <a:t>a separarem-se do magma não reagindo com este</a:t>
            </a:r>
            <a:r>
              <a:rPr lang="pt-BR" sz="2100" dirty="0" smtClean="0">
                <a:latin typeface="+mj-lt"/>
              </a:rPr>
              <a:t>, provocando </a:t>
            </a:r>
            <a:r>
              <a:rPr lang="pt-BR" sz="2100" b="1" dirty="0" smtClean="0">
                <a:latin typeface="+mj-lt"/>
              </a:rPr>
              <a:t>assim mudança gradual da composição magmática</a:t>
            </a:r>
            <a:r>
              <a:rPr lang="pt-BR" sz="2100" dirty="0" smtClean="0">
                <a:latin typeface="+mj-lt"/>
              </a:rPr>
              <a:t>: magma fica mais pobre nos componentes consumidos pelos minerais em cristalização, </a:t>
            </a:r>
            <a:r>
              <a:rPr lang="pt-BR" sz="2100" dirty="0" err="1" smtClean="0">
                <a:latin typeface="+mj-lt"/>
              </a:rPr>
              <a:t>ex</a:t>
            </a:r>
            <a:r>
              <a:rPr lang="pt-BR" sz="2100" dirty="0" smtClean="0">
                <a:latin typeface="+mj-lt"/>
              </a:rPr>
              <a:t> - torna-se mais rico em sílica</a:t>
            </a:r>
            <a:endParaRPr lang="pt-BR" sz="2100" dirty="0">
              <a:latin typeface="+mj-lt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858879" y="6035390"/>
            <a:ext cx="5218348" cy="7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Séries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Reação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Bowen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9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07704" y="736340"/>
            <a:ext cx="5218348" cy="71244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Séries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Reação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Bowen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8802" y="1844824"/>
            <a:ext cx="8568952" cy="2016224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4000" dirty="0" err="1"/>
              <a:t>Sequência</a:t>
            </a:r>
            <a:r>
              <a:rPr lang="en-US" sz="4000" dirty="0"/>
              <a:t> experimental de </a:t>
            </a:r>
            <a:r>
              <a:rPr lang="en-US" sz="4000" dirty="0" err="1"/>
              <a:t>cristalização</a:t>
            </a:r>
            <a:r>
              <a:rPr lang="en-US" sz="4000" dirty="0"/>
              <a:t> de </a:t>
            </a:r>
            <a:r>
              <a:rPr lang="en-US" sz="4000" dirty="0" err="1"/>
              <a:t>minerais</a:t>
            </a:r>
            <a:r>
              <a:rPr lang="en-US" sz="4000" dirty="0"/>
              <a:t> a </a:t>
            </a:r>
            <a:r>
              <a:rPr lang="en-US" sz="4000" dirty="0" err="1"/>
              <a:t>partir</a:t>
            </a:r>
            <a:r>
              <a:rPr lang="en-US" sz="4000" dirty="0"/>
              <a:t> do </a:t>
            </a:r>
            <a:r>
              <a:rPr lang="en-US" sz="4000" dirty="0" err="1"/>
              <a:t>resfriamento</a:t>
            </a:r>
            <a:r>
              <a:rPr lang="en-US" sz="4000" dirty="0"/>
              <a:t> gradual do magma </a:t>
            </a:r>
            <a:r>
              <a:rPr lang="en-US" sz="4000" dirty="0" err="1"/>
              <a:t>máfico</a:t>
            </a:r>
            <a:r>
              <a:rPr lang="en-US" sz="4000" dirty="0"/>
              <a:t> (</a:t>
            </a:r>
            <a:r>
              <a:rPr lang="en-US" sz="4000" dirty="0" err="1"/>
              <a:t>basáltico</a:t>
            </a:r>
            <a:r>
              <a:rPr lang="en-US" sz="4000" dirty="0"/>
              <a:t>)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3528" y="4653136"/>
            <a:ext cx="8712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descontínua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de minerais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ferromagnesianos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(olivina-&gt;Mg-piroxênio-&gt;Ca-piroxênio-&gt;</a:t>
            </a:r>
            <a:r>
              <a:rPr kumimoji="0" lang="pt-B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hornblenda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-&gt;biotita);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contínua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de minerais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félsicos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(feldspatos) </a:t>
            </a:r>
          </a:p>
        </p:txBody>
      </p:sp>
      <p:sp>
        <p:nvSpPr>
          <p:cNvPr id="5" name="Retângulo 4"/>
          <p:cNvSpPr/>
          <p:nvPr/>
        </p:nvSpPr>
        <p:spPr>
          <a:xfrm>
            <a:off x="91642" y="60563"/>
            <a:ext cx="4572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sz="2800" b="1" dirty="0" smtClean="0">
                <a:latin typeface="+mj-lt"/>
              </a:rPr>
              <a:t>3. </a:t>
            </a:r>
            <a:r>
              <a:rPr lang="pt-BR" sz="2800" b="1" dirty="0" smtClean="0">
                <a:latin typeface="+mj-lt"/>
              </a:rPr>
              <a:t>cristalização fracionada</a:t>
            </a:r>
            <a:endParaRPr lang="pt-BR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5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74" t="1369" r="2174" b="2040"/>
          <a:stretch/>
        </p:blipFill>
        <p:spPr>
          <a:xfrm>
            <a:off x="1331640" y="691583"/>
            <a:ext cx="6336704" cy="561662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1642" y="60563"/>
            <a:ext cx="4572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t-BR" sz="2800" b="1" dirty="0" smtClean="0">
                <a:latin typeface="+mj-lt"/>
              </a:rPr>
              <a:t>2. cristalização fracionada</a:t>
            </a:r>
            <a:endParaRPr lang="pt-BR" sz="2800" b="1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92127" y="6278146"/>
            <a:ext cx="81430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 smtClean="0">
                <a:latin typeface="+mj-lt"/>
              </a:rPr>
              <a:t>reflete fenômenos </a:t>
            </a:r>
            <a:r>
              <a:rPr lang="pt-BR" sz="2000" b="1" i="1" dirty="0">
                <a:latin typeface="+mj-lt"/>
              </a:rPr>
              <a:t>que ocorrem simultaneamente à medida que a </a:t>
            </a:r>
            <a:r>
              <a:rPr lang="pt-BR" sz="2000" b="1" i="1" dirty="0" smtClean="0">
                <a:latin typeface="+mj-lt"/>
              </a:rPr>
              <a:t>T baixa.</a:t>
            </a:r>
            <a:endParaRPr lang="pt-BR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79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04" name="Picture 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667" y="2740196"/>
            <a:ext cx="1055171" cy="74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 descr="Plagioclase feldspar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38" b="15804"/>
          <a:stretch/>
        </p:blipFill>
        <p:spPr bwMode="auto">
          <a:xfrm>
            <a:off x="6396998" y="2506328"/>
            <a:ext cx="945203" cy="75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Picture 7" descr="Muscovite mic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5583" y="4840439"/>
            <a:ext cx="1237217" cy="65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3" name="Picture 9" descr="Hornblende amphibo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641" y="2022359"/>
            <a:ext cx="1221350" cy="75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5" name="Picture 11" descr="Olivine in basal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840" y="544440"/>
            <a:ext cx="1006569" cy="7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96" name="Text Box 32"/>
          <p:cNvSpPr txBox="1">
            <a:spLocks noChangeArrowheads="1"/>
          </p:cNvSpPr>
          <p:nvPr/>
        </p:nvSpPr>
        <p:spPr bwMode="auto">
          <a:xfrm>
            <a:off x="108643" y="1450632"/>
            <a:ext cx="1443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Piroxênio</a:t>
            </a:r>
          </a:p>
        </p:txBody>
      </p:sp>
      <p:sp>
        <p:nvSpPr>
          <p:cNvPr id="139297" name="Text Box 33"/>
          <p:cNvSpPr txBox="1">
            <a:spLocks noChangeArrowheads="1"/>
          </p:cNvSpPr>
          <p:nvPr/>
        </p:nvSpPr>
        <p:spPr bwMode="auto">
          <a:xfrm>
            <a:off x="230510" y="768307"/>
            <a:ext cx="129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Olivina</a:t>
            </a:r>
          </a:p>
        </p:txBody>
      </p:sp>
      <p:sp>
        <p:nvSpPr>
          <p:cNvPr id="139299" name="Text Box 35"/>
          <p:cNvSpPr txBox="1">
            <a:spLocks noChangeArrowheads="1"/>
          </p:cNvSpPr>
          <p:nvPr/>
        </p:nvSpPr>
        <p:spPr bwMode="auto">
          <a:xfrm>
            <a:off x="33845" y="2020264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anfibólio</a:t>
            </a:r>
          </a:p>
        </p:txBody>
      </p:sp>
      <p:sp>
        <p:nvSpPr>
          <p:cNvPr id="139300" name="Text Box 36"/>
          <p:cNvSpPr txBox="1">
            <a:spLocks noChangeArrowheads="1"/>
          </p:cNvSpPr>
          <p:nvPr/>
        </p:nvSpPr>
        <p:spPr bwMode="auto">
          <a:xfrm>
            <a:off x="324484" y="3004082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biotita</a:t>
            </a:r>
          </a:p>
        </p:txBody>
      </p:sp>
      <p:sp>
        <p:nvSpPr>
          <p:cNvPr id="139301" name="Text Box 37"/>
          <p:cNvSpPr txBox="1">
            <a:spLocks noChangeArrowheads="1"/>
          </p:cNvSpPr>
          <p:nvPr/>
        </p:nvSpPr>
        <p:spPr bwMode="auto">
          <a:xfrm>
            <a:off x="4629705" y="4146312"/>
            <a:ext cx="198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Feldspato-K</a:t>
            </a:r>
          </a:p>
        </p:txBody>
      </p:sp>
      <p:sp>
        <p:nvSpPr>
          <p:cNvPr id="139302" name="Text Box 38"/>
          <p:cNvSpPr txBox="1">
            <a:spLocks noChangeArrowheads="1"/>
          </p:cNvSpPr>
          <p:nvPr/>
        </p:nvSpPr>
        <p:spPr bwMode="auto">
          <a:xfrm>
            <a:off x="4848647" y="5773441"/>
            <a:ext cx="1116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quartzo</a:t>
            </a:r>
          </a:p>
        </p:txBody>
      </p:sp>
      <p:sp>
        <p:nvSpPr>
          <p:cNvPr id="139303" name="Text Box 39"/>
          <p:cNvSpPr txBox="1">
            <a:spLocks noChangeArrowheads="1"/>
          </p:cNvSpPr>
          <p:nvPr/>
        </p:nvSpPr>
        <p:spPr bwMode="auto">
          <a:xfrm>
            <a:off x="7686548" y="738447"/>
            <a:ext cx="154518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Plagioclásio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Ca</a:t>
            </a:r>
          </a:p>
        </p:txBody>
      </p:sp>
      <p:sp>
        <p:nvSpPr>
          <p:cNvPr id="139305" name="Text Box 41"/>
          <p:cNvSpPr txBox="1">
            <a:spLocks noChangeArrowheads="1"/>
          </p:cNvSpPr>
          <p:nvPr/>
        </p:nvSpPr>
        <p:spPr bwMode="auto">
          <a:xfrm>
            <a:off x="4848647" y="4984408"/>
            <a:ext cx="1452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muscovita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930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379" y="775746"/>
            <a:ext cx="1469865" cy="8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07" name="Text Box 43"/>
          <p:cNvSpPr txBox="1">
            <a:spLocks noChangeArrowheads="1"/>
          </p:cNvSpPr>
          <p:nvPr/>
        </p:nvSpPr>
        <p:spPr bwMode="auto">
          <a:xfrm>
            <a:off x="7408305" y="2529173"/>
            <a:ext cx="14923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Plagioclásio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-Na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40" y="1588465"/>
            <a:ext cx="1172721" cy="94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7443670" y="1669312"/>
            <a:ext cx="157082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Plagioclásio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Ca-Na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784" r="22758" b="15306"/>
          <a:stretch/>
        </p:blipFill>
        <p:spPr bwMode="auto">
          <a:xfrm>
            <a:off x="3668805" y="3951776"/>
            <a:ext cx="1011754" cy="91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00" y="5505404"/>
            <a:ext cx="920794" cy="92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2150009" y="-68737"/>
            <a:ext cx="4572000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800" b="1" dirty="0" smtClean="0">
                <a:latin typeface="+mj-lt"/>
              </a:rPr>
              <a:t>Séries de reação de </a:t>
            </a:r>
            <a:r>
              <a:rPr lang="pt-BR" sz="2800" b="1" dirty="0" err="1" smtClean="0">
                <a:latin typeface="+mj-lt"/>
              </a:rPr>
              <a:t>Bowen</a:t>
            </a:r>
            <a:endParaRPr lang="pt-BR" sz="2800" b="1" dirty="0" smtClean="0">
              <a:latin typeface="+mj-lt"/>
            </a:endParaRPr>
          </a:p>
          <a:p>
            <a:pPr algn="ctr"/>
            <a:r>
              <a:rPr lang="pt-BR" sz="2800" b="1" dirty="0" smtClean="0">
                <a:latin typeface="+mj-lt"/>
              </a:rPr>
              <a:t>Cristalização fracionada</a:t>
            </a:r>
            <a:endParaRPr lang="pt-BR" sz="2800" b="1" dirty="0">
              <a:latin typeface="+mj-lt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1"/>
          <a:srcRect l="21532" t="13934" r="20477" b="30580"/>
          <a:stretch/>
        </p:blipFill>
        <p:spPr>
          <a:xfrm>
            <a:off x="2291977" y="1089013"/>
            <a:ext cx="3960440" cy="288032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1"/>
          <a:srcRect t="27743" r="79967" b="52837"/>
          <a:stretch/>
        </p:blipFill>
        <p:spPr>
          <a:xfrm>
            <a:off x="1315084" y="1300448"/>
            <a:ext cx="976893" cy="7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96" grpId="0"/>
      <p:bldP spid="139297" grpId="0"/>
      <p:bldP spid="139299" grpId="0"/>
      <p:bldP spid="139300" grpId="0"/>
      <p:bldP spid="139301" grpId="0"/>
      <p:bldP spid="139302" grpId="0"/>
      <p:bldP spid="139303" grpId="0"/>
      <p:bldP spid="139305" grpId="0"/>
      <p:bldP spid="139307" grpId="0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20987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7520" y="5574190"/>
            <a:ext cx="9046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Este mecanismo de cristalização sequencial conforme o ponto de fusão dos minerais, permite a formação de vários tipos de rochas ígneas a partir do mesmo magma inicial... CRISTALIZAÇÃO FRACIONADA</a:t>
            </a:r>
          </a:p>
        </p:txBody>
      </p:sp>
    </p:spTree>
    <p:extLst>
      <p:ext uri="{BB962C8B-B14F-4D97-AF65-F5344CB8AC3E}">
        <p14:creationId xmlns:p14="http://schemas.microsoft.com/office/powerpoint/2010/main" val="42656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008" y="-25437"/>
            <a:ext cx="5493418" cy="28968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43712"/>
            <a:ext cx="4043471" cy="398663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933846" y="5940049"/>
            <a:ext cx="52101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Série </a:t>
            </a:r>
            <a:r>
              <a:rPr kumimoji="0" lang="pt-B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pt-B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Goldich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ordem 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estabilidade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frente 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 intemperismo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 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minerais mais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comuns. 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Comparação com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série de 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cristalização magmática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Bowen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-25437"/>
            <a:ext cx="18749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Decifrando a Terra</a:t>
            </a:r>
            <a:endParaRPr kumimoji="0" lang="pt-BR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5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9755" y="1268760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 série é descontínua quando a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reação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de um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mineral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com a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solução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origina um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mineral diferente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: ocorre com a série dos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minerais ferromagnesianos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457200" marR="0" lvl="0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1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Quando o basalto esfria, um dos primeiros minerais a se formar é a olivina (</a:t>
            </a:r>
            <a:r>
              <a:rPr kumimoji="0" lang="pt-BR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40% de SiO</a:t>
            </a:r>
            <a:r>
              <a:rPr kumimoji="0" lang="pt-BR" sz="3200" b="0" i="1" u="none" strike="noStrike" kern="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pt-BR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 cristalização da olivina deixará o líquido residual um pouco mais rico em sílica.</a:t>
            </a:r>
          </a:p>
          <a:p>
            <a:pPr marL="914400" marR="0" lvl="1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071687" y="0"/>
            <a:ext cx="50006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Série descontínua</a:t>
            </a:r>
          </a:p>
        </p:txBody>
      </p:sp>
    </p:spTree>
    <p:extLst>
      <p:ext uri="{BB962C8B-B14F-4D97-AF65-F5344CB8AC3E}">
        <p14:creationId xmlns:p14="http://schemas.microsoft.com/office/powerpoint/2010/main" val="261466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10136"/>
            <a:ext cx="921702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fazem </a:t>
            </a:r>
            <a:r>
              <a:rPr lang="pt-BR" dirty="0">
                <a:latin typeface="+mj-lt"/>
              </a:rPr>
              <a:t>parte da série </a:t>
            </a:r>
            <a:r>
              <a:rPr lang="pt-BR" dirty="0" smtClean="0">
                <a:latin typeface="+mj-lt"/>
              </a:rPr>
              <a:t>descontinua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Nesta </a:t>
            </a:r>
            <a:r>
              <a:rPr lang="pt-BR" dirty="0">
                <a:latin typeface="+mj-lt"/>
              </a:rPr>
              <a:t>série , durante o arrefecimento do magma, primeiro formam-se </a:t>
            </a:r>
            <a:r>
              <a:rPr lang="pt-BR" dirty="0" smtClean="0">
                <a:latin typeface="+mj-lt"/>
              </a:rPr>
              <a:t>as olivinas</a:t>
            </a:r>
            <a:r>
              <a:rPr lang="pt-BR" dirty="0">
                <a:latin typeface="+mj-lt"/>
              </a:rPr>
              <a:t>, cujo ponto de fusão é mais </a:t>
            </a:r>
            <a:r>
              <a:rPr lang="pt-BR" dirty="0" smtClean="0">
                <a:latin typeface="+mj-lt"/>
              </a:rPr>
              <a:t>elevado;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Posteriormente </a:t>
            </a:r>
            <a:r>
              <a:rPr lang="pt-BR" dirty="0">
                <a:latin typeface="+mj-lt"/>
              </a:rPr>
              <a:t>cristalizam as </a:t>
            </a:r>
            <a:r>
              <a:rPr lang="pt-BR" dirty="0" smtClean="0">
                <a:latin typeface="+mj-lt"/>
              </a:rPr>
              <a:t>piroxênios, depois os anfibólios e por </a:t>
            </a:r>
            <a:r>
              <a:rPr lang="pt-BR" dirty="0">
                <a:latin typeface="+mj-lt"/>
              </a:rPr>
              <a:t>fim, a </a:t>
            </a:r>
            <a:r>
              <a:rPr lang="pt-BR" dirty="0" smtClean="0">
                <a:latin typeface="+mj-lt"/>
              </a:rPr>
              <a:t>biotita</a:t>
            </a:r>
            <a:endParaRPr lang="pt-BR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8193" y="116632"/>
            <a:ext cx="3765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Minerais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Ferromagnesianos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031918"/>
            <a:ext cx="2736304" cy="2056137"/>
          </a:xfrm>
          <a:prstGeom prst="rect">
            <a:avLst/>
          </a:prstGeom>
        </p:spPr>
      </p:pic>
      <p:cxnSp>
        <p:nvCxnSpPr>
          <p:cNvPr id="8" name="Conector de Seta Reta 7"/>
          <p:cNvCxnSpPr/>
          <p:nvPr/>
        </p:nvCxnSpPr>
        <p:spPr>
          <a:xfrm>
            <a:off x="7596336" y="5088055"/>
            <a:ext cx="0" cy="5537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6084168" y="4059986"/>
            <a:ext cx="29071" cy="13935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6905326" y="5502423"/>
            <a:ext cx="1255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+mj-lt"/>
              </a:rPr>
              <a:t>piroxênios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688404" y="5325184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latin typeface="+mj-lt"/>
              </a:rPr>
              <a:t>olivina</a:t>
            </a:r>
            <a:endParaRPr lang="pt-BR" dirty="0">
              <a:latin typeface="+mj-lt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370" t="30221" r="12287" b="9601"/>
          <a:stretch/>
        </p:blipFill>
        <p:spPr>
          <a:xfrm>
            <a:off x="361217" y="2957532"/>
            <a:ext cx="4319357" cy="2391072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43667" y="5371267"/>
            <a:ext cx="4954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dirty="0" smtClean="0">
                <a:latin typeface="+mj-lt"/>
              </a:rPr>
              <a:t>Ex. Granito: cristais </a:t>
            </a:r>
            <a:r>
              <a:rPr lang="pt-BR" sz="1800" dirty="0">
                <a:latin typeface="+mj-lt"/>
              </a:rPr>
              <a:t>de coloração branca são </a:t>
            </a:r>
            <a:r>
              <a:rPr lang="pt-BR" sz="1800" dirty="0" smtClean="0">
                <a:latin typeface="+mj-lt"/>
              </a:rPr>
              <a:t>K-feldspatos. </a:t>
            </a:r>
            <a:r>
              <a:rPr lang="pt-BR" sz="1800" dirty="0">
                <a:latin typeface="+mj-lt"/>
              </a:rPr>
              <a:t>A rocha é composta por megacristais de </a:t>
            </a:r>
            <a:r>
              <a:rPr lang="pt-BR" sz="1800" dirty="0" smtClean="0">
                <a:latin typeface="+mj-lt"/>
              </a:rPr>
              <a:t>K-feldspatos e </a:t>
            </a:r>
            <a:r>
              <a:rPr lang="pt-BR" sz="1800" dirty="0">
                <a:latin typeface="+mj-lt"/>
              </a:rPr>
              <a:t>matriz composta por plagioclásio, </a:t>
            </a:r>
            <a:r>
              <a:rPr lang="pt-BR" sz="1800" dirty="0" smtClean="0">
                <a:latin typeface="+mj-lt"/>
              </a:rPr>
              <a:t>K-feldspato </a:t>
            </a:r>
            <a:r>
              <a:rPr lang="pt-BR" sz="1800" dirty="0">
                <a:latin typeface="+mj-lt"/>
              </a:rPr>
              <a:t>potássico, quartzo, biotita e </a:t>
            </a:r>
            <a:r>
              <a:rPr lang="pt-BR" sz="1800" dirty="0" smtClean="0">
                <a:latin typeface="+mj-lt"/>
              </a:rPr>
              <a:t>anfibólio.</a:t>
            </a:r>
            <a:endParaRPr lang="pt-BR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50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4" y="2780928"/>
            <a:ext cx="905910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00" y="0"/>
            <a:ext cx="905270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Característica da Série descontínua:</a:t>
            </a:r>
          </a:p>
          <a:p>
            <a:pPr marL="0" marR="0" lvl="1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1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Se as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ol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não se individualizarem do magma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vão reagir com o magma (+ rico em SiO</a:t>
            </a:r>
            <a:r>
              <a:rPr kumimoji="0" lang="pt-BR" sz="2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 e transformar-se em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px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Estes, por sua vez, se continuarem a reagir com o magma residual, vão dar origem a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anfibólios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e estes podem reagir para formar a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biotita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520" y="5877272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Forsterita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(olivina) + Sílica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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Enstatita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opx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Mg</a:t>
            </a:r>
            <a:r>
              <a:rPr kumimoji="0" lang="pt-BR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SiO</a:t>
            </a:r>
            <a:r>
              <a:rPr kumimoji="0" lang="pt-BR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4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           +  SiO</a:t>
            </a:r>
            <a:r>
              <a:rPr kumimoji="0" lang="pt-BR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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2Mg</a:t>
            </a:r>
            <a:r>
              <a:rPr kumimoji="0" lang="pt-BR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SiO</a:t>
            </a:r>
            <a:r>
              <a:rPr kumimoji="0" lang="pt-BR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198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" y="1005737"/>
            <a:ext cx="914400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Série Contínua: é expressa pelos minerais do grupo dos plagioclásios;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Ao contrário da série descontínua: as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reações ocorrem continuamente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com reajuste das composições à medida que a temperatura diminui;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as reações não originam novos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minerais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mas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elementos mais sódicos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dentro do mesmo feldspato cálcio-sódico (plagioclásio).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23728" y="95250"/>
            <a:ext cx="50006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Série contínua</a:t>
            </a:r>
          </a:p>
        </p:txBody>
      </p:sp>
      <p:sp>
        <p:nvSpPr>
          <p:cNvPr id="4" name="Retângulo 3"/>
          <p:cNvSpPr/>
          <p:nvPr/>
        </p:nvSpPr>
        <p:spPr>
          <a:xfrm>
            <a:off x="2699792" y="5877272"/>
            <a:ext cx="3531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NaAlSi</a:t>
            </a:r>
            <a:r>
              <a:rPr kumimoji="0" lang="pt-BR" sz="2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3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O</a:t>
            </a:r>
            <a:r>
              <a:rPr kumimoji="0" lang="pt-BR" sz="2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8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e CaAl</a:t>
            </a:r>
            <a:r>
              <a:rPr kumimoji="0" lang="pt-BR" sz="2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2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Si</a:t>
            </a:r>
            <a:r>
              <a:rPr kumimoji="0" lang="pt-BR" sz="2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2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O</a:t>
            </a:r>
            <a:r>
              <a:rPr kumimoji="0" lang="pt-BR" sz="28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189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85359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3762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</a:rPr>
              <a:t>Rochas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</a:rPr>
              <a:t>Ígneas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285750" y="928688"/>
            <a:ext cx="3429000" cy="1454150"/>
          </a:xfrm>
          <a:prstGeom prst="rect">
            <a:avLst/>
          </a:prstGeom>
          <a:noFill/>
        </p:spPr>
        <p:txBody>
          <a:bodyPr lIns="63398" tIns="25359" rIns="63398" bIns="25359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95000"/>
              </a:lnSpc>
              <a:spcBef>
                <a:spcPct val="48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Rochas formadas pela solidificação do magma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43375" y="1055688"/>
            <a:ext cx="1785938" cy="1016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Rocha ígnea extrusiva (lava)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57875" y="3578225"/>
            <a:ext cx="1500188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Rocha ígnea intrusiva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286500" y="1357313"/>
            <a:ext cx="1785938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Basalto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215063" y="4572000"/>
            <a:ext cx="1785937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Granito</a:t>
            </a:r>
          </a:p>
        </p:txBody>
      </p:sp>
    </p:spTree>
    <p:extLst>
      <p:ext uri="{BB962C8B-B14F-4D97-AF65-F5344CB8AC3E}">
        <p14:creationId xmlns:p14="http://schemas.microsoft.com/office/powerpoint/2010/main" val="36672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" y="1052736"/>
            <a:ext cx="91440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Bowen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sabia que os plagioclásios que se cristalizam nos magmas basálticos eram ricos em Cálcio (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anortita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 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Por outro lado, plagioclásios formados a partir de magma 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riolítico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eram comumente ricos em Sódio (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albita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Bowen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identificou uma sequência de reações entre esses cristais e chamou de série de reação contínua.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23728" y="95250"/>
            <a:ext cx="50006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Série contínua</a:t>
            </a:r>
          </a:p>
        </p:txBody>
      </p:sp>
    </p:spTree>
    <p:extLst>
      <p:ext uri="{BB962C8B-B14F-4D97-AF65-F5344CB8AC3E}">
        <p14:creationId xmlns:p14="http://schemas.microsoft.com/office/powerpoint/2010/main" val="387832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3688" y="4304"/>
            <a:ext cx="50006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Série contínua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2" r="6880"/>
          <a:stretch/>
        </p:blipFill>
        <p:spPr bwMode="auto">
          <a:xfrm>
            <a:off x="7458913" y="295047"/>
            <a:ext cx="1577583" cy="28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16020" y="712190"/>
            <a:ext cx="914943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1º. 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se formam os  plagioclásios cálcicos, de &gt; T</a:t>
            </a: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;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458" y="3573016"/>
            <a:ext cx="6193726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feldspatos evoluem dos + quentes aos + frios com química variando continuamente:</a:t>
            </a:r>
          </a:p>
          <a:p>
            <a:pPr marL="457200" marR="0" lvl="0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(Ca - plagioclásio -&gt; Na - plagioclásio)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16543"/>
            <a:ext cx="2078512" cy="155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08" r="4055"/>
          <a:stretch/>
        </p:blipFill>
        <p:spPr>
          <a:xfrm>
            <a:off x="6228184" y="3344335"/>
            <a:ext cx="2808312" cy="314763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4458" y="1478739"/>
            <a:ext cx="732754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Com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 diminuição da T os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cristais que se formam ficam cada vez mais empobrecidos em Ca e enriquecidos em Na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(na estrutura cristalina);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l="12038" t="81566" r="15734"/>
          <a:stretch/>
        </p:blipFill>
        <p:spPr>
          <a:xfrm>
            <a:off x="2946647" y="5956528"/>
            <a:ext cx="3208943" cy="6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1"/>
          <p:cNvSpPr>
            <a:spLocks noChangeArrowheads="1"/>
          </p:cNvSpPr>
          <p:nvPr/>
        </p:nvSpPr>
        <p:spPr bwMode="auto">
          <a:xfrm>
            <a:off x="1543050" y="1162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305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6" t="16560" r="8760" b="20271"/>
          <a:stretch>
            <a:fillRect/>
          </a:stretch>
        </p:blipFill>
        <p:spPr bwMode="auto">
          <a:xfrm>
            <a:off x="90944" y="908720"/>
            <a:ext cx="9088472" cy="515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195736" y="2276872"/>
            <a:ext cx="1285875" cy="357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91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1418" y="764704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latin typeface="+mj-lt"/>
              </a:rPr>
              <a:t>durante </a:t>
            </a:r>
            <a:r>
              <a:rPr lang="pt-BR" sz="2800" dirty="0">
                <a:latin typeface="+mj-lt"/>
              </a:rPr>
              <a:t>a ascensão em direção à superfície, o magma pode </a:t>
            </a:r>
            <a:r>
              <a:rPr lang="pt-BR" sz="2800" b="1" dirty="0">
                <a:latin typeface="+mj-lt"/>
              </a:rPr>
              <a:t>fundir </a:t>
            </a:r>
            <a:r>
              <a:rPr lang="pt-BR" sz="2800" b="1" dirty="0" smtClean="0">
                <a:latin typeface="+mj-lt"/>
              </a:rPr>
              <a:t>porções das </a:t>
            </a:r>
            <a:r>
              <a:rPr lang="pt-BR" sz="2800" b="1" dirty="0">
                <a:latin typeface="+mj-lt"/>
              </a:rPr>
              <a:t>rochas encaixantes </a:t>
            </a:r>
            <a:r>
              <a:rPr lang="pt-BR" sz="2800" dirty="0">
                <a:latin typeface="+mj-lt"/>
              </a:rPr>
              <a:t>e incorporá-las, </a:t>
            </a:r>
            <a:r>
              <a:rPr lang="pt-BR" sz="2800" b="1" dirty="0">
                <a:latin typeface="+mj-lt"/>
              </a:rPr>
              <a:t>variando assim a composição do magma original</a:t>
            </a:r>
            <a:r>
              <a:rPr lang="pt-BR" sz="2800" dirty="0">
                <a:latin typeface="+mj-lt"/>
              </a:rPr>
              <a:t>;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-26086"/>
            <a:ext cx="259228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dirty="0" smtClean="0">
                <a:latin typeface="+mj-lt"/>
              </a:rPr>
              <a:t>4. </a:t>
            </a:r>
            <a:r>
              <a:rPr lang="pt-BR" sz="2800" b="1" dirty="0" smtClean="0">
                <a:latin typeface="+mj-lt"/>
              </a:rPr>
              <a:t>Assimilação</a:t>
            </a:r>
            <a:endParaRPr lang="pt-BR" sz="2800" b="1" dirty="0"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810" t="37511" r="2592" b="1680"/>
          <a:stretch/>
        </p:blipFill>
        <p:spPr>
          <a:xfrm>
            <a:off x="122067" y="3429000"/>
            <a:ext cx="6577534" cy="316989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34075" y="2312296"/>
            <a:ext cx="633021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Reação/dissolução da encaixante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Cristalização fornece calor para reação</a:t>
            </a:r>
            <a:endParaRPr lang="pt-BR" dirty="0">
              <a:latin typeface="+mj-l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606011" y="5002670"/>
            <a:ext cx="2444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Reações com a rocha encaixante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81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200" y="674181"/>
            <a:ext cx="9003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ocorre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fundamentalmente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durante a residência em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câmaras magmáticas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como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consequência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aporte de novas pulsos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magmas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primários, que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variam a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composição do magma ali acumulado.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-26086"/>
            <a:ext cx="612068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mistura de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magmas: </a:t>
            </a:r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magma </a:t>
            </a:r>
            <a:r>
              <a:rPr lang="pt-B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mixing</a:t>
            </a:r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t-BR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44027" t="23786" r="1799" b="5809"/>
          <a:stretch/>
        </p:blipFill>
        <p:spPr>
          <a:xfrm>
            <a:off x="4627860" y="2700290"/>
            <a:ext cx="4430597" cy="412420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6530" y="2243841"/>
            <a:ext cx="4320479" cy="13542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zoneamento inverso em minerais;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bordas de reação em minerais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00" b="8764"/>
          <a:stretch/>
        </p:blipFill>
        <p:spPr>
          <a:xfrm>
            <a:off x="467544" y="3773897"/>
            <a:ext cx="3669315" cy="305059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830751" y="6381328"/>
            <a:ext cx="16966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i="1" dirty="0"/>
              <a:t>Press et al. (2006)</a:t>
            </a:r>
          </a:p>
        </p:txBody>
      </p:sp>
    </p:spTree>
    <p:extLst>
      <p:ext uri="{BB962C8B-B14F-4D97-AF65-F5344CB8AC3E}">
        <p14:creationId xmlns:p14="http://schemas.microsoft.com/office/powerpoint/2010/main" val="24952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07504" y="-26086"/>
            <a:ext cx="741682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dirty="0" smtClean="0">
                <a:latin typeface="+mj-lt"/>
              </a:rPr>
              <a:t>6. </a:t>
            </a:r>
            <a:r>
              <a:rPr lang="pt-BR" sz="2800" b="1" dirty="0">
                <a:latin typeface="+mj-lt"/>
              </a:rPr>
              <a:t>Cristalização convectiva e cristalização </a:t>
            </a:r>
            <a:r>
              <a:rPr lang="pt-BR" sz="2800" b="1" i="1" dirty="0">
                <a:latin typeface="+mj-lt"/>
              </a:rPr>
              <a:t>in situ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7504" y="764704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+mj-lt"/>
              </a:rPr>
              <a:t> a partir de movimentos de convecção são geradas estruturas </a:t>
            </a:r>
            <a:r>
              <a:rPr lang="pt-BR" dirty="0">
                <a:latin typeface="+mj-lt"/>
              </a:rPr>
              <a:t>de fluxo e de arrastamento de </a:t>
            </a:r>
            <a:r>
              <a:rPr lang="pt-BR" dirty="0" smtClean="0">
                <a:latin typeface="+mj-lt"/>
              </a:rPr>
              <a:t>cristais</a:t>
            </a:r>
            <a:endParaRPr lang="pt-BR" dirty="0">
              <a:latin typeface="+mj-l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2169" y="1745002"/>
            <a:ext cx="892899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Cristais crescem ao longo das paredes da câmara magmática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 smtClean="0">
                <a:latin typeface="+mj-lt"/>
              </a:rPr>
              <a:t>Provavelmente mecanismo principal de diferenciação do basalto</a:t>
            </a:r>
            <a:endParaRPr lang="pt-BR" dirty="0">
              <a:latin typeface="+mj-lt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t="84517" r="53025" b="-393"/>
          <a:stretch/>
        </p:blipFill>
        <p:spPr>
          <a:xfrm>
            <a:off x="50972" y="5832394"/>
            <a:ext cx="3759751" cy="94938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l="14845" t="32050" r="13181" b="17020"/>
          <a:stretch/>
        </p:blipFill>
        <p:spPr>
          <a:xfrm>
            <a:off x="3151295" y="2996952"/>
            <a:ext cx="5992705" cy="316835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59379" t="84666" b="-3"/>
          <a:stretch/>
        </p:blipFill>
        <p:spPr>
          <a:xfrm>
            <a:off x="113102" y="3070963"/>
            <a:ext cx="3251181" cy="9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1459592"/>
            <a:ext cx="7936276" cy="36159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3872" y="5075529"/>
            <a:ext cx="89901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+mj-lt"/>
              </a:rPr>
              <a:t>mecanismos que operam são mais complexos </a:t>
            </a:r>
            <a:r>
              <a:rPr lang="pt-BR" sz="2000" dirty="0">
                <a:latin typeface="+mj-lt"/>
              </a:rPr>
              <a:t>do que se pensava no </a:t>
            </a:r>
            <a:r>
              <a:rPr lang="pt-BR" sz="2000" dirty="0" smtClean="0">
                <a:latin typeface="+mj-lt"/>
              </a:rPr>
              <a:t>passado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+mj-lt"/>
              </a:rPr>
              <a:t>Alguns magmas derivados </a:t>
            </a:r>
            <a:r>
              <a:rPr lang="pt-BR" sz="2000" dirty="0">
                <a:latin typeface="+mj-lt"/>
              </a:rPr>
              <a:t>de rochas de diferentes composições podem </a:t>
            </a:r>
            <a:r>
              <a:rPr lang="pt-BR" sz="2000" dirty="0" smtClean="0">
                <a:latin typeface="+mj-lt"/>
              </a:rPr>
              <a:t>se misturar</a:t>
            </a:r>
            <a:r>
              <a:rPr lang="pt-BR" sz="2000" dirty="0">
                <a:latin typeface="+mj-lt"/>
              </a:rPr>
              <a:t>, enquanto outros são imiscíveis. </a:t>
            </a:r>
            <a:endParaRPr lang="pt-BR" sz="20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+mj-lt"/>
              </a:rPr>
              <a:t>Os </a:t>
            </a:r>
            <a:r>
              <a:rPr lang="pt-BR" sz="2000" dirty="0">
                <a:latin typeface="+mj-lt"/>
              </a:rPr>
              <a:t>cristais podem </a:t>
            </a:r>
            <a:r>
              <a:rPr lang="pt-BR" sz="2000" dirty="0" smtClean="0">
                <a:latin typeface="+mj-lt"/>
              </a:rPr>
              <a:t>ser transportados </a:t>
            </a:r>
            <a:r>
              <a:rPr lang="pt-BR" sz="2000" dirty="0">
                <a:latin typeface="+mj-lt"/>
              </a:rPr>
              <a:t>para várias partes da câmara magmática </a:t>
            </a:r>
            <a:r>
              <a:rPr lang="pt-BR" sz="2000" dirty="0" smtClean="0">
                <a:latin typeface="+mj-lt"/>
              </a:rPr>
              <a:t>por correntes </a:t>
            </a:r>
            <a:r>
              <a:rPr lang="pt-BR" sz="2000" dirty="0">
                <a:latin typeface="+mj-lt"/>
              </a:rPr>
              <a:t>turbulentas no líquido.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341316" y="77723"/>
            <a:ext cx="5183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+mj-lt"/>
              </a:rPr>
              <a:t>Resumo: diferenciação </a:t>
            </a:r>
            <a:r>
              <a:rPr lang="pt-BR" b="1" dirty="0">
                <a:latin typeface="+mj-lt"/>
              </a:rPr>
              <a:t>magmática.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53873" y="552815"/>
            <a:ext cx="8811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+mj-lt"/>
              </a:rPr>
              <a:t>processo </a:t>
            </a:r>
            <a:r>
              <a:rPr lang="pt-BR" dirty="0">
                <a:latin typeface="+mj-lt"/>
              </a:rPr>
              <a:t>pelo qual rochas de composição variadas podem formar-se a partir de um mesmo </a:t>
            </a:r>
            <a:r>
              <a:rPr lang="pt-BR" dirty="0" smtClean="0">
                <a:latin typeface="+mj-lt"/>
              </a:rPr>
              <a:t>magma parental </a:t>
            </a:r>
            <a:r>
              <a:rPr lang="pt-BR" dirty="0">
                <a:latin typeface="+mj-lt"/>
              </a:rPr>
              <a:t>uniforme.</a:t>
            </a:r>
          </a:p>
        </p:txBody>
      </p:sp>
    </p:spTree>
    <p:extLst>
      <p:ext uri="{BB962C8B-B14F-4D97-AF65-F5344CB8AC3E}">
        <p14:creationId xmlns:p14="http://schemas.microsoft.com/office/powerpoint/2010/main" val="1695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628800"/>
            <a:ext cx="6048672" cy="2123658"/>
          </a:xfrm>
          <a:prstGeom prst="rect">
            <a:avLst/>
          </a:prstGeom>
          <a:effectLst>
            <a:glow rad="1155700">
              <a:srgbClr val="FE6202">
                <a:alpha val="7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pt-BR" sz="6600" b="1" dirty="0">
                <a:solidFill>
                  <a:prstClr val="black"/>
                </a:solidFill>
              </a:rPr>
              <a:t>Classificação das rochas ígneas</a:t>
            </a:r>
            <a:endParaRPr kumimoji="0" lang="pt-B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95736" y="0"/>
            <a:ext cx="518457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dirty="0" smtClean="0">
                <a:latin typeface="+mj-lt"/>
              </a:rPr>
              <a:t>Ascensão dos magmas na crosta</a:t>
            </a:r>
            <a:endParaRPr lang="pt-BR" sz="2800" b="1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7504" y="620688"/>
            <a:ext cx="8928992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latin typeface="+mj-lt"/>
              </a:rPr>
              <a:t>Uma vez formados, </a:t>
            </a:r>
            <a:r>
              <a:rPr lang="pt-BR" b="1" dirty="0">
                <a:latin typeface="+mj-lt"/>
              </a:rPr>
              <a:t>os magmas tendem a ascender </a:t>
            </a:r>
            <a:r>
              <a:rPr lang="pt-BR" dirty="0">
                <a:latin typeface="+mj-lt"/>
              </a:rPr>
              <a:t>em direção a superfície, </a:t>
            </a:r>
            <a:r>
              <a:rPr lang="pt-BR" dirty="0" smtClean="0">
                <a:latin typeface="+mj-lt"/>
              </a:rPr>
              <a:t>como consequência </a:t>
            </a:r>
            <a:r>
              <a:rPr lang="pt-BR" dirty="0">
                <a:latin typeface="+mj-lt"/>
              </a:rPr>
              <a:t>da </a:t>
            </a:r>
            <a:r>
              <a:rPr lang="pt-BR" b="1" dirty="0" smtClean="0">
                <a:latin typeface="+mj-lt"/>
              </a:rPr>
              <a:t>menor densidade </a:t>
            </a:r>
            <a:r>
              <a:rPr lang="pt-BR" dirty="0" smtClean="0">
                <a:latin typeface="+mj-lt"/>
              </a:rPr>
              <a:t>em </a:t>
            </a:r>
            <a:r>
              <a:rPr lang="pt-BR" dirty="0">
                <a:latin typeface="+mj-lt"/>
              </a:rPr>
              <a:t>relação a densidade </a:t>
            </a:r>
            <a:r>
              <a:rPr lang="pt-BR" dirty="0" smtClean="0">
                <a:latin typeface="+mj-lt"/>
              </a:rPr>
              <a:t>das rochas </a:t>
            </a:r>
            <a:r>
              <a:rPr lang="pt-BR" dirty="0">
                <a:latin typeface="+mj-lt"/>
              </a:rPr>
              <a:t>que os </a:t>
            </a:r>
            <a:r>
              <a:rPr lang="pt-BR" dirty="0" smtClean="0">
                <a:latin typeface="+mj-lt"/>
              </a:rPr>
              <a:t>rodeiam </a:t>
            </a:r>
            <a:r>
              <a:rPr lang="pt-BR" dirty="0">
                <a:latin typeface="+mj-lt"/>
              </a:rPr>
              <a:t>e </a:t>
            </a:r>
            <a:r>
              <a:rPr lang="pt-BR" b="1" dirty="0">
                <a:latin typeface="+mj-lt"/>
              </a:rPr>
              <a:t>da expansão volumétri</a:t>
            </a:r>
            <a:r>
              <a:rPr lang="pt-BR" dirty="0">
                <a:latin typeface="+mj-lt"/>
              </a:rPr>
              <a:t>ca que sofrem. </a:t>
            </a:r>
            <a:endParaRPr lang="pt-BR" dirty="0" smtClean="0">
              <a:latin typeface="+mj-lt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latin typeface="+mj-lt"/>
              </a:rPr>
              <a:t>A </a:t>
            </a:r>
            <a:r>
              <a:rPr lang="pt-BR" dirty="0">
                <a:latin typeface="+mj-lt"/>
              </a:rPr>
              <a:t>ascensão dos magmas </a:t>
            </a:r>
            <a:r>
              <a:rPr lang="pt-BR" dirty="0" smtClean="0">
                <a:latin typeface="+mj-lt"/>
              </a:rPr>
              <a:t>em direção </a:t>
            </a:r>
            <a:r>
              <a:rPr lang="pt-BR" dirty="0">
                <a:latin typeface="+mj-lt"/>
              </a:rPr>
              <a:t>a superfície pode variar desde velocidades </a:t>
            </a:r>
            <a:r>
              <a:rPr lang="pt-BR" dirty="0" smtClean="0">
                <a:latin typeface="+mj-lt"/>
              </a:rPr>
              <a:t>muito rápidas, </a:t>
            </a:r>
            <a:r>
              <a:rPr lang="pt-BR" dirty="0">
                <a:latin typeface="+mj-lt"/>
              </a:rPr>
              <a:t>capazes de trazer para </a:t>
            </a:r>
            <a:r>
              <a:rPr lang="pt-BR" dirty="0" smtClean="0">
                <a:latin typeface="+mj-lt"/>
              </a:rPr>
              <a:t>a superfície </a:t>
            </a:r>
            <a:r>
              <a:rPr lang="pt-BR" dirty="0">
                <a:latin typeface="+mj-lt"/>
              </a:rPr>
              <a:t>magmas originados no manto superior, até velocidades lentas, combinadas </a:t>
            </a:r>
            <a:r>
              <a:rPr lang="pt-BR" dirty="0" smtClean="0">
                <a:latin typeface="+mj-lt"/>
              </a:rPr>
              <a:t>com estágios </a:t>
            </a:r>
            <a:r>
              <a:rPr lang="pt-BR" dirty="0">
                <a:latin typeface="+mj-lt"/>
              </a:rPr>
              <a:t>temporários em câmaras magmáticas intermediárias </a:t>
            </a:r>
            <a:r>
              <a:rPr lang="pt-BR" dirty="0" smtClean="0">
                <a:latin typeface="+mj-lt"/>
              </a:rPr>
              <a:t>que incrementam </a:t>
            </a:r>
            <a:r>
              <a:rPr lang="pt-BR" dirty="0">
                <a:latin typeface="+mj-lt"/>
              </a:rPr>
              <a:t>o tempo </a:t>
            </a:r>
            <a:r>
              <a:rPr lang="pt-BR" dirty="0" smtClean="0">
                <a:latin typeface="+mj-lt"/>
              </a:rPr>
              <a:t>de residência </a:t>
            </a:r>
            <a:r>
              <a:rPr lang="pt-BR" dirty="0">
                <a:latin typeface="+mj-lt"/>
              </a:rPr>
              <a:t>dos magmas em porções da crosta mais ou menos profundas</a:t>
            </a:r>
            <a:r>
              <a:rPr lang="pt-BR" dirty="0" smtClean="0">
                <a:latin typeface="+mj-lt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b="1" dirty="0">
                <a:latin typeface="+mj-lt"/>
              </a:rPr>
              <a:t>Alguns magmas não conseguem atingir à superfície</a:t>
            </a:r>
            <a:r>
              <a:rPr lang="pt-BR" dirty="0">
                <a:latin typeface="+mj-lt"/>
              </a:rPr>
              <a:t>, cristalizando e esfriando em </a:t>
            </a:r>
            <a:r>
              <a:rPr lang="pt-BR" dirty="0" smtClean="0">
                <a:latin typeface="+mj-lt"/>
              </a:rPr>
              <a:t>profundidade (</a:t>
            </a:r>
            <a:r>
              <a:rPr lang="pt-BR" dirty="0">
                <a:latin typeface="+mj-lt"/>
              </a:rPr>
              <a:t>formando as </a:t>
            </a:r>
            <a:r>
              <a:rPr lang="pt-BR" b="1" dirty="0">
                <a:latin typeface="+mj-lt"/>
              </a:rPr>
              <a:t>intrusões</a:t>
            </a:r>
            <a:r>
              <a:rPr lang="pt-BR" dirty="0">
                <a:latin typeface="+mj-lt"/>
              </a:rPr>
              <a:t> magmáticas), sendo eventualmente revelados posteriormente </a:t>
            </a:r>
            <a:r>
              <a:rPr lang="pt-BR" dirty="0" smtClean="0">
                <a:latin typeface="+mj-lt"/>
              </a:rPr>
              <a:t>por erosão.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b="1" dirty="0" smtClean="0">
                <a:latin typeface="+mj-lt"/>
              </a:rPr>
              <a:t>Outros </a:t>
            </a:r>
            <a:r>
              <a:rPr lang="pt-BR" b="1" dirty="0">
                <a:latin typeface="+mj-lt"/>
              </a:rPr>
              <a:t>magmas, por sua vez, conseguem alcançar a porção externa da Terra</a:t>
            </a:r>
            <a:r>
              <a:rPr lang="pt-BR" dirty="0" smtClean="0">
                <a:latin typeface="+mj-lt"/>
              </a:rPr>
              <a:t>, alimentando </a:t>
            </a:r>
            <a:r>
              <a:rPr lang="pt-BR" dirty="0">
                <a:latin typeface="+mj-lt"/>
              </a:rPr>
              <a:t>dessa forma os vulcões.</a:t>
            </a:r>
          </a:p>
        </p:txBody>
      </p:sp>
    </p:spTree>
    <p:extLst>
      <p:ext uri="{BB962C8B-B14F-4D97-AF65-F5344CB8AC3E}">
        <p14:creationId xmlns:p14="http://schemas.microsoft.com/office/powerpoint/2010/main" val="39482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7382" y="1484784"/>
            <a:ext cx="9116617" cy="44012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alt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Profundidade de cristalização / Estrutural</a:t>
            </a:r>
            <a:r>
              <a:rPr kumimoji="0" lang="pt-BR" alt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: arranjo e a disposição dos minerais na rocha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alt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Critérios </a:t>
            </a:r>
            <a:r>
              <a:rPr kumimoji="0" lang="pt-BR" altLang="pt-B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Texturais</a:t>
            </a:r>
            <a:r>
              <a:rPr kumimoji="0" lang="pt-BR" alt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(Macro e Micro)</a:t>
            </a:r>
            <a:r>
              <a:rPr kumimoji="0" lang="pt-BR" alt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: relações </a:t>
            </a:r>
            <a:r>
              <a:rPr kumimoji="0" lang="pt-BR" altLang="pt-BR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texturais</a:t>
            </a:r>
            <a:r>
              <a:rPr kumimoji="0" lang="pt-BR" alt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entre os minerais na rocha.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altLang="pt-B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Critérios mineralógicos: tipo e quantidade dos minerais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altLang="pt-B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Litoquímica</a:t>
            </a:r>
            <a:r>
              <a:rPr kumimoji="0" lang="pt-BR" alt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: conteúdo em SiO</a:t>
            </a:r>
            <a:r>
              <a:rPr kumimoji="0" lang="pt-BR" altLang="pt-BR" sz="2800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2</a:t>
            </a:r>
            <a:r>
              <a:rPr kumimoji="0" lang="pt-BR" alt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e elementos maiores (Mg, Fe, K, Na, Al, .....etc.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altLang="pt-B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7504" y="188640"/>
            <a:ext cx="838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Critérios de Classificação das rochas ígneas</a:t>
            </a:r>
          </a:p>
        </p:txBody>
      </p:sp>
    </p:spTree>
    <p:extLst>
      <p:ext uri="{BB962C8B-B14F-4D97-AF65-F5344CB8AC3E}">
        <p14:creationId xmlns:p14="http://schemas.microsoft.com/office/powerpoint/2010/main" val="27741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075" y="571500"/>
            <a:ext cx="65119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7"/>
          <p:cNvSpPr txBox="1">
            <a:spLocks noChangeArrowheads="1"/>
          </p:cNvSpPr>
          <p:nvPr/>
        </p:nvSpPr>
        <p:spPr>
          <a:xfrm>
            <a:off x="8714" y="740538"/>
            <a:ext cx="3223828" cy="4789755"/>
          </a:xfrm>
          <a:prstGeom prst="rect">
            <a:avLst/>
          </a:prstGeom>
          <a:noFill/>
        </p:spPr>
        <p:txBody>
          <a:bodyPr wrap="square" lIns="63398" tIns="25359" rIns="63398" bIns="25359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95000"/>
              </a:lnSpc>
              <a:spcBef>
                <a:spcPct val="48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Rochas formadas pela deposição de detritos (sedimentos) de outras rochas pré-existentes e posterior consolidação (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litificação: compactação + cimentação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) </a:t>
            </a:r>
          </a:p>
          <a:p>
            <a:pPr marL="396000" marR="0" lvl="0" indent="-514350" defTabSz="914400" eaLnBrk="1" fontAlgn="auto" latinLnBrk="0" hangingPunct="1">
              <a:lnSpc>
                <a:spcPct val="95000"/>
              </a:lnSpc>
              <a:spcBef>
                <a:spcPct val="480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Precipitação química a partir de solução</a:t>
            </a: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0" y="0"/>
            <a:ext cx="5110163" cy="728662"/>
          </a:xfrm>
          <a:prstGeom prst="rect">
            <a:avLst/>
          </a:prstGeom>
        </p:spPr>
        <p:txBody>
          <a:bodyPr wrap="none" lIns="63398" tIns="25359" rIns="63398" bIns="2535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Rochas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Sedimentares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403648" y="6129658"/>
            <a:ext cx="1286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Sedimentos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clásticos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300192" y="5858063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Sedimentos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químicos 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bioquímicos</a:t>
            </a:r>
          </a:p>
        </p:txBody>
      </p:sp>
    </p:spTree>
    <p:extLst>
      <p:ext uri="{BB962C8B-B14F-4D97-AF65-F5344CB8AC3E}">
        <p14:creationId xmlns:p14="http://schemas.microsoft.com/office/powerpoint/2010/main" val="4549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73671" y="2996952"/>
            <a:ext cx="9035170" cy="3744416"/>
          </a:xfrm>
        </p:spPr>
        <p:txBody>
          <a:bodyPr rtlCol="0">
            <a:noAutofit/>
          </a:bodyPr>
          <a:lstStyle/>
          <a:p>
            <a:pPr marL="0" lvl="2" indent="0" algn="just" eaLnBrk="1" fontAlgn="auto" hangingPunct="1">
              <a:spcAft>
                <a:spcPts val="0"/>
              </a:spcAft>
              <a:buNone/>
              <a:defRPr/>
            </a:pPr>
            <a:r>
              <a:rPr lang="pt-BR" sz="3200" dirty="0">
                <a:solidFill>
                  <a:srgbClr val="FF0000"/>
                </a:solidFill>
                <a:sym typeface="Symbol" pitchFamily="18" charset="2"/>
              </a:rPr>
              <a:t>Rochas ígneas </a:t>
            </a:r>
            <a:r>
              <a:rPr lang="pt-BR" sz="3200" b="1" dirty="0">
                <a:solidFill>
                  <a:srgbClr val="FF0000"/>
                </a:solidFill>
                <a:sym typeface="Symbol" pitchFamily="18" charset="2"/>
              </a:rPr>
              <a:t>extrusivas </a:t>
            </a:r>
            <a:r>
              <a:rPr lang="pt-BR" sz="3200" dirty="0">
                <a:solidFill>
                  <a:srgbClr val="FF0000"/>
                </a:solidFill>
                <a:sym typeface="Symbol" pitchFamily="18" charset="2"/>
              </a:rPr>
              <a:t>ou</a:t>
            </a:r>
            <a:r>
              <a:rPr lang="pt-BR" sz="3200" b="1" dirty="0">
                <a:solidFill>
                  <a:srgbClr val="FF0000"/>
                </a:solidFill>
                <a:sym typeface="Symbol" pitchFamily="18" charset="2"/>
              </a:rPr>
              <a:t> vulcânicas </a:t>
            </a:r>
            <a:r>
              <a:rPr lang="pt-BR" sz="3200" dirty="0">
                <a:sym typeface="Symbol" pitchFamily="18" charset="2"/>
              </a:rPr>
              <a:t></a:t>
            </a:r>
            <a:r>
              <a:rPr lang="pt-BR" sz="3200" b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magma se consolidou na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superfície terrestre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marL="0" lvl="2" indent="0" algn="just" eaLnBrk="1" fontAlgn="auto" hangingPunct="1">
              <a:spcAft>
                <a:spcPts val="0"/>
              </a:spcAft>
              <a:buFont typeface="Symbol" pitchFamily="18" charset="2"/>
              <a:buChar char="·"/>
              <a:defRPr/>
            </a:pPr>
            <a:endParaRPr lang="pt-BR" sz="3200" b="1" dirty="0">
              <a:solidFill>
                <a:srgbClr val="C00000"/>
              </a:solidFill>
            </a:endParaRPr>
          </a:p>
          <a:p>
            <a:pPr marL="0" lvl="2" indent="0" algn="just" eaLnBrk="1" fontAlgn="auto" hangingPunct="1">
              <a:spcAft>
                <a:spcPts val="0"/>
              </a:spcAft>
              <a:buNone/>
              <a:defRPr/>
            </a:pPr>
            <a:r>
              <a:rPr lang="pt-BR" sz="3200" dirty="0">
                <a:solidFill>
                  <a:srgbClr val="FF0000"/>
                </a:solidFill>
                <a:sym typeface="Symbol" pitchFamily="18" charset="2"/>
              </a:rPr>
              <a:t>Rochas ígneas </a:t>
            </a:r>
            <a:r>
              <a:rPr lang="pt-BR" sz="3200" b="1" dirty="0">
                <a:solidFill>
                  <a:srgbClr val="FF0000"/>
                </a:solidFill>
                <a:sym typeface="Symbol" pitchFamily="18" charset="2"/>
              </a:rPr>
              <a:t>intrusivas</a:t>
            </a:r>
            <a:r>
              <a:rPr lang="pt-BR" sz="3200" dirty="0">
                <a:solidFill>
                  <a:srgbClr val="FF0000"/>
                </a:solidFill>
                <a:sym typeface="Symbol" pitchFamily="18" charset="2"/>
              </a:rPr>
              <a:t> ou </a:t>
            </a:r>
            <a:r>
              <a:rPr lang="pt-BR" sz="3200" b="1" dirty="0">
                <a:solidFill>
                  <a:srgbClr val="FF0000"/>
                </a:solidFill>
                <a:sym typeface="Symbol" pitchFamily="18" charset="2"/>
              </a:rPr>
              <a:t>plutônicas</a:t>
            </a:r>
            <a:r>
              <a:rPr lang="pt-BR" sz="3200" dirty="0">
                <a:sym typeface="Symbol" pitchFamily="18" charset="2"/>
              </a:rPr>
              <a:t></a:t>
            </a:r>
            <a:r>
              <a:rPr lang="pt-BR" sz="3200" b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magma se consolidou n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interior da crosta (em profundidade)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836712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Consolidação do magma: Profundidade de cristalização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11967"/>
            <a:ext cx="9144000" cy="7200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pt-BR" sz="4400" b="1" dirty="0">
                <a:solidFill>
                  <a:schemeClr val="tx1"/>
                </a:solidFill>
              </a:rPr>
              <a:t>Classificação das rochas ígneas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583668" y="2218718"/>
            <a:ext cx="59766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>
                <a:latin typeface="+mj-lt"/>
              </a:rPr>
              <a:t>Por consolidação, os magmas podem originar: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254"/>
          <a:stretch/>
        </p:blipFill>
        <p:spPr bwMode="auto">
          <a:xfrm>
            <a:off x="0" y="981075"/>
            <a:ext cx="5868144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3762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Rochas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Ígneas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285750" y="928688"/>
            <a:ext cx="3429000" cy="1454150"/>
          </a:xfrm>
          <a:prstGeom prst="rect">
            <a:avLst/>
          </a:prstGeom>
          <a:noFill/>
        </p:spPr>
        <p:txBody>
          <a:bodyPr lIns="63398" tIns="25359" rIns="63398" bIns="25359">
            <a:spAutoFit/>
          </a:bodyPr>
          <a:lstStyle/>
          <a:p>
            <a:pPr marL="342900" indent="-342900">
              <a:lnSpc>
                <a:spcPct val="95000"/>
              </a:lnSpc>
              <a:spcBef>
                <a:spcPct val="48000"/>
              </a:spcBef>
              <a:defRPr/>
            </a:pPr>
            <a:r>
              <a:rPr lang="pt-BR" sz="3200" dirty="0">
                <a:latin typeface="+mn-lt"/>
              </a:rPr>
              <a:t> Rochas formadas pela solidificação do magma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43375" y="1055688"/>
            <a:ext cx="1785938" cy="1016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n-lt"/>
              </a:rPr>
              <a:t>Rocha ígnea extrusiva (lava)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46230" y="180392"/>
            <a:ext cx="1785938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n-lt"/>
              </a:rPr>
              <a:t>Basalto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18" t="13762" r="3169" b="54613"/>
          <a:stretch/>
        </p:blipFill>
        <p:spPr bwMode="auto">
          <a:xfrm>
            <a:off x="6273305" y="646343"/>
            <a:ext cx="2288744" cy="185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939011" y="3124056"/>
            <a:ext cx="1500188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n-lt"/>
              </a:rPr>
              <a:t>Rocha ígnea intrusiva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17" t="67673"/>
          <a:stretch/>
        </p:blipFill>
        <p:spPr bwMode="auto">
          <a:xfrm>
            <a:off x="5657518" y="3932110"/>
            <a:ext cx="2559324" cy="189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7323874" y="5659149"/>
            <a:ext cx="1785937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n-lt"/>
              </a:rPr>
              <a:t>Granito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88640"/>
            <a:ext cx="4471696" cy="30243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17" y="3190671"/>
            <a:ext cx="4896544" cy="36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175" y="1363663"/>
            <a:ext cx="531495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575" y="1363663"/>
            <a:ext cx="51720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463" y="1417638"/>
            <a:ext cx="540067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275" y="1317625"/>
            <a:ext cx="5514975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663" y="1363663"/>
            <a:ext cx="52959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1363663"/>
            <a:ext cx="523875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5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463" y="936625"/>
            <a:ext cx="532447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988" y="936625"/>
            <a:ext cx="531495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1287463"/>
            <a:ext cx="675322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5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389063"/>
            <a:ext cx="72199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44" y="1360487"/>
            <a:ext cx="72294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84275" y="936625"/>
            <a:ext cx="1227485" cy="548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4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613" y="774700"/>
            <a:ext cx="37242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138" y="765175"/>
            <a:ext cx="37052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8" descr="http://t2.gstatic.com/images?q=tbn:ANd9GcSOmmEEEfEtoHChrWY9xa0Fgr7ZhBIIRCAQFy1mK5OhxNUoOTj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4" r="7489"/>
          <a:stretch>
            <a:fillRect/>
          </a:stretch>
        </p:blipFill>
        <p:spPr bwMode="auto">
          <a:xfrm>
            <a:off x="1201738" y="4098801"/>
            <a:ext cx="15494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visa 2"/>
          <p:cNvSpPr/>
          <p:nvPr/>
        </p:nvSpPr>
        <p:spPr>
          <a:xfrm>
            <a:off x="2856780" y="4783012"/>
            <a:ext cx="466725" cy="430213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pic>
        <p:nvPicPr>
          <p:cNvPr id="142342" name="Picture 12" descr="http://www.ensinoonline.com.br/provas/PUC-PR%20(Pontif%C3%ADcia%20Universidade%20Cat%C3%B3lica%20do%20Paran%C3%A1)/2008/Prova%20dia%2004/images/Prova%2099_img_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7" t="2618" r="50000" b="2184"/>
          <a:stretch>
            <a:fillRect/>
          </a:stretch>
        </p:blipFill>
        <p:spPr bwMode="auto">
          <a:xfrm>
            <a:off x="3543895" y="4305647"/>
            <a:ext cx="11064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343" name="Grupo 3"/>
          <p:cNvGrpSpPr>
            <a:grpSpLocks/>
          </p:cNvGrpSpPr>
          <p:nvPr/>
        </p:nvGrpSpPr>
        <p:grpSpPr bwMode="auto">
          <a:xfrm>
            <a:off x="5609246" y="4542185"/>
            <a:ext cx="1971675" cy="1038225"/>
            <a:chOff x="4181476" y="4352924"/>
            <a:chExt cx="1971648" cy="1038226"/>
          </a:xfrm>
        </p:grpSpPr>
        <p:pic>
          <p:nvPicPr>
            <p:cNvPr id="142352" name="Picture 14" descr="http://t3.gstatic.com/images?q=tbn:ANd9GcSOXjf1oxcTP_sjkaKn4m666ylo_71MKS1vBViQ497ipE51Qi7O0vtBeoVj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53" t="4805" r="9433" b="13852"/>
            <a:stretch>
              <a:fillRect/>
            </a:stretch>
          </p:blipFill>
          <p:spPr bwMode="auto">
            <a:xfrm>
              <a:off x="4181476" y="4352925"/>
              <a:ext cx="1114424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353" name="Picture 14" descr="http://t3.gstatic.com/images?q=tbn:ANd9GcSOXjf1oxcTP_sjkaKn4m666ylo_71MKS1vBViQ497ipE51Qi7O0vtBeoVj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47" t="29556" r="21159" b="19467"/>
            <a:stretch>
              <a:fillRect/>
            </a:stretch>
          </p:blipFill>
          <p:spPr bwMode="auto">
            <a:xfrm rot="10800000">
              <a:off x="5282923" y="4740518"/>
              <a:ext cx="865265" cy="65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354" name="Picture 14" descr="http://t3.gstatic.com/images?q=tbn:ANd9GcSOXjf1oxcTP_sjkaKn4m666ylo_71MKS1vBViQ497ipE51Qi7O0vtBeoVj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22" t="45483" r="10822" b="24149"/>
            <a:stretch>
              <a:fillRect/>
            </a:stretch>
          </p:blipFill>
          <p:spPr bwMode="auto">
            <a:xfrm>
              <a:off x="5152999" y="4352924"/>
              <a:ext cx="1000125" cy="387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Divisa 16"/>
          <p:cNvSpPr/>
          <p:nvPr/>
        </p:nvSpPr>
        <p:spPr>
          <a:xfrm>
            <a:off x="4853582" y="4762847"/>
            <a:ext cx="466725" cy="430213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6875463" y="2173288"/>
            <a:ext cx="174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i="1" dirty="0">
                <a:solidFill>
                  <a:schemeClr val="bg1"/>
                </a:solidFill>
              </a:rPr>
              <a:t>magma </a:t>
            </a:r>
            <a:r>
              <a:rPr lang="pt-BR" i="1" dirty="0" err="1">
                <a:solidFill>
                  <a:schemeClr val="bg1"/>
                </a:solidFill>
              </a:rPr>
              <a:t>melt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13927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138" y="773113"/>
            <a:ext cx="37147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8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425" y="774700"/>
            <a:ext cx="36766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8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138" y="774700"/>
            <a:ext cx="37147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82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425" y="773113"/>
            <a:ext cx="37052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83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550" y="774700"/>
            <a:ext cx="37052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8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900" y="774700"/>
            <a:ext cx="37242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58176" y="0"/>
            <a:ext cx="6130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  <a:latin typeface="+mj-lt"/>
              </a:rPr>
              <a:t>Cristalização do magma</a:t>
            </a: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1393303" y="6093296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i="1" dirty="0">
                <a:solidFill>
                  <a:schemeClr val="bg1"/>
                </a:solidFill>
              </a:rPr>
              <a:t>água</a:t>
            </a:r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3361792" y="6165303"/>
            <a:ext cx="17251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i="1" dirty="0">
                <a:solidFill>
                  <a:schemeClr val="bg1"/>
                </a:solidFill>
              </a:rPr>
              <a:t>água + gelo</a:t>
            </a:r>
          </a:p>
        </p:txBody>
      </p:sp>
      <p:sp>
        <p:nvSpPr>
          <p:cNvPr id="22" name="CaixaDeTexto 21"/>
          <p:cNvSpPr txBox="1">
            <a:spLocks noChangeArrowheads="1"/>
          </p:cNvSpPr>
          <p:nvPr/>
        </p:nvSpPr>
        <p:spPr bwMode="auto">
          <a:xfrm>
            <a:off x="6085246" y="6165304"/>
            <a:ext cx="713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i="1" dirty="0">
                <a:solidFill>
                  <a:schemeClr val="bg1"/>
                </a:solidFill>
              </a:rPr>
              <a:t>gelo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088" y="1773238"/>
            <a:ext cx="62198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088" y="1700213"/>
            <a:ext cx="62007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088" y="1738313"/>
            <a:ext cx="62198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313" y="1738313"/>
            <a:ext cx="62103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788" y="1738313"/>
            <a:ext cx="62198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788" y="1773238"/>
            <a:ext cx="62007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313" y="1755775"/>
            <a:ext cx="621982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363" y="1751013"/>
            <a:ext cx="61912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0" y="1743075"/>
            <a:ext cx="61722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88" y="1749425"/>
            <a:ext cx="61912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7650" y="1752600"/>
            <a:ext cx="62103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238" y="1792288"/>
            <a:ext cx="61626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238" y="1760538"/>
            <a:ext cx="62103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300" y="1760538"/>
            <a:ext cx="62007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0" y="1760538"/>
            <a:ext cx="61817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238" y="1762125"/>
            <a:ext cx="62103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30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1752600"/>
            <a:ext cx="62007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31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0" y="1752600"/>
            <a:ext cx="62103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548680"/>
            <a:ext cx="54673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5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978496"/>
            <a:ext cx="6791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978496"/>
            <a:ext cx="69818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02" y="1978496"/>
            <a:ext cx="69246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14" y="1978496"/>
            <a:ext cx="69723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02" y="1953096"/>
            <a:ext cx="696277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2"/>
          <a:stretch>
            <a:fillRect/>
          </a:stretch>
        </p:blipFill>
        <p:spPr bwMode="auto">
          <a:xfrm>
            <a:off x="677664" y="1978496"/>
            <a:ext cx="670560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7" y="1953096"/>
            <a:ext cx="67722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14" y="1953096"/>
            <a:ext cx="6696075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89" y="1941984"/>
            <a:ext cx="663892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14" y="1934046"/>
            <a:ext cx="657225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764704"/>
            <a:ext cx="54673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7785" r="15406" b="9124"/>
          <a:stretch/>
        </p:blipFill>
        <p:spPr bwMode="auto">
          <a:xfrm>
            <a:off x="7524328" y="954382"/>
            <a:ext cx="1512135" cy="162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04720" y="2711164"/>
            <a:ext cx="1903784" cy="130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3" y="4307764"/>
            <a:ext cx="1800201" cy="13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1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688"/>
            <a:ext cx="9144000" cy="4104456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Modos de ocorrência das Rochas Ígneas </a:t>
            </a:r>
            <a:b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Intrusivas (Plutônicas)</a:t>
            </a:r>
            <a:b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800" b="1" dirty="0">
                <a:solidFill>
                  <a:srgbClr val="0FF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Extrusivas (Vulcânicas)</a:t>
            </a:r>
            <a:endParaRPr lang="pt-BR" sz="6600" b="1" dirty="0">
              <a:solidFill>
                <a:srgbClr val="0FF7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558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71438"/>
            <a:ext cx="85725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Modos de ocorrência </a:t>
            </a:r>
            <a:br>
              <a:rPr lang="pt-B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Rochas Ígneas Intrusivas (Plutônicas)</a:t>
            </a:r>
            <a:endParaRPr lang="pt-B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507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214313" y="1500188"/>
            <a:ext cx="8610600" cy="4800600"/>
          </a:xfrm>
        </p:spPr>
        <p:txBody>
          <a:bodyPr/>
          <a:lstStyle/>
          <a:p>
            <a:pPr marL="609600" indent="-609600" algn="ctr" eaLnBrk="1" hangingPunct="1">
              <a:buFont typeface="Arial" pitchFamily="34" charset="0"/>
              <a:buNone/>
            </a:pPr>
            <a:r>
              <a:rPr lang="pt-BR" dirty="0"/>
              <a:t>Em relação às formas e tamanhos podem ser classificadas em:</a:t>
            </a:r>
          </a:p>
          <a:p>
            <a:pPr marL="609600" indent="-609600" algn="just" eaLnBrk="1" hangingPunct="1">
              <a:buFontTx/>
              <a:buChar char="-"/>
            </a:pPr>
            <a:endParaRPr lang="pt-BR" sz="1100" dirty="0">
              <a:solidFill>
                <a:schemeClr val="bg1"/>
              </a:solidFill>
            </a:endParaRPr>
          </a:p>
          <a:p>
            <a:pPr marL="609600" indent="-609600" algn="just" eaLnBrk="1" hangingPunct="1">
              <a:buFontTx/>
              <a:buNone/>
            </a:pPr>
            <a:r>
              <a:rPr lang="pt-BR" sz="2800" dirty="0">
                <a:solidFill>
                  <a:srgbClr val="C00000"/>
                </a:solidFill>
                <a:sym typeface="Symbol" pitchFamily="18" charset="2"/>
              </a:rPr>
              <a:t> </a:t>
            </a:r>
            <a:r>
              <a:rPr lang="pt-BR" sz="2800" dirty="0">
                <a:solidFill>
                  <a:srgbClr val="C00000"/>
                </a:solidFill>
              </a:rPr>
              <a:t>diques e </a:t>
            </a:r>
            <a:r>
              <a:rPr lang="pt-BR" sz="2800" dirty="0" err="1">
                <a:solidFill>
                  <a:srgbClr val="C00000"/>
                </a:solidFill>
              </a:rPr>
              <a:t>sills</a:t>
            </a:r>
            <a:r>
              <a:rPr lang="pt-BR" sz="2800" dirty="0">
                <a:solidFill>
                  <a:srgbClr val="C00000"/>
                </a:solidFill>
              </a:rPr>
              <a:t> - </a:t>
            </a:r>
            <a:r>
              <a:rPr lang="pt-BR" sz="2800" dirty="0"/>
              <a:t>c/ formas tabulares </a:t>
            </a:r>
          </a:p>
          <a:p>
            <a:pPr marL="609600" indent="-609600" algn="just" eaLnBrk="1" hangingPunct="1">
              <a:buFontTx/>
              <a:buNone/>
            </a:pPr>
            <a:r>
              <a:rPr lang="pt-BR" sz="2800" dirty="0">
                <a:solidFill>
                  <a:srgbClr val="C00000"/>
                </a:solidFill>
                <a:sym typeface="Symbol" pitchFamily="18" charset="2"/>
              </a:rPr>
              <a:t> lacólitos - </a:t>
            </a:r>
            <a:r>
              <a:rPr lang="pt-BR" sz="2800" dirty="0">
                <a:sym typeface="Symbol" pitchFamily="18" charset="2"/>
              </a:rPr>
              <a:t>c/ forma de cogumelo</a:t>
            </a:r>
          </a:p>
          <a:p>
            <a:pPr marL="609600" indent="-609600" algn="just" eaLnBrk="1" hangingPunct="1">
              <a:buFontTx/>
              <a:buNone/>
            </a:pPr>
            <a:endParaRPr lang="pt-BR" sz="2800" dirty="0">
              <a:solidFill>
                <a:srgbClr val="C00000"/>
              </a:solidFill>
              <a:sym typeface="Symbol" pitchFamily="18" charset="2"/>
            </a:endParaRPr>
          </a:p>
          <a:p>
            <a:pPr marL="609600" indent="-609600" algn="just" eaLnBrk="1" hangingPunct="1">
              <a:buFontTx/>
              <a:buNone/>
            </a:pPr>
            <a:endParaRPr lang="pt-BR" sz="2800" dirty="0">
              <a:solidFill>
                <a:srgbClr val="FFFF00"/>
              </a:solidFill>
              <a:sym typeface="Symbol" pitchFamily="18" charset="2"/>
            </a:endParaRPr>
          </a:p>
          <a:p>
            <a:pPr marL="609600" indent="-609600" algn="just" eaLnBrk="1" hangingPunct="1">
              <a:buFontTx/>
              <a:buNone/>
            </a:pPr>
            <a:r>
              <a:rPr lang="pt-BR" sz="2800" dirty="0">
                <a:solidFill>
                  <a:srgbClr val="C00000"/>
                </a:solidFill>
                <a:sym typeface="Symbol" pitchFamily="18" charset="2"/>
              </a:rPr>
              <a:t> batólitos - </a:t>
            </a:r>
            <a:r>
              <a:rPr lang="pt-BR" sz="2800" dirty="0">
                <a:sym typeface="Symbol" pitchFamily="18" charset="2"/>
              </a:rPr>
              <a:t>c/ forma irregular e área &gt;100km</a:t>
            </a:r>
            <a:r>
              <a:rPr lang="pt-BR" sz="2800" baseline="30000" dirty="0">
                <a:sym typeface="Symbol" pitchFamily="18" charset="2"/>
              </a:rPr>
              <a:t>2</a:t>
            </a:r>
            <a:endParaRPr lang="pt-BR" sz="2800" dirty="0">
              <a:sym typeface="Symbol" pitchFamily="18" charset="2"/>
            </a:endParaRPr>
          </a:p>
          <a:p>
            <a:pPr marL="609600" indent="-609600" algn="just" eaLnBrk="1" hangingPunct="1">
              <a:buFontTx/>
              <a:buNone/>
            </a:pPr>
            <a:r>
              <a:rPr lang="pt-BR" sz="2800" dirty="0">
                <a:solidFill>
                  <a:srgbClr val="C00000"/>
                </a:solidFill>
                <a:sym typeface="Symbol" pitchFamily="18" charset="2"/>
              </a:rPr>
              <a:t> stocks - </a:t>
            </a:r>
            <a:r>
              <a:rPr lang="pt-BR" sz="2800" dirty="0">
                <a:sym typeface="Symbol" pitchFamily="18" charset="2"/>
              </a:rPr>
              <a:t>podem ser parte do batólito (área &lt;)</a:t>
            </a:r>
          </a:p>
        </p:txBody>
      </p:sp>
      <p:sp>
        <p:nvSpPr>
          <p:cNvPr id="149508" name="Text Box 10"/>
          <p:cNvSpPr txBox="1">
            <a:spLocks noChangeArrowheads="1"/>
          </p:cNvSpPr>
          <p:nvPr/>
        </p:nvSpPr>
        <p:spPr bwMode="auto">
          <a:xfrm>
            <a:off x="6786563" y="3071813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</a:rPr>
              <a:t>corpos intrusivos menores</a:t>
            </a:r>
          </a:p>
        </p:txBody>
      </p:sp>
      <p:sp>
        <p:nvSpPr>
          <p:cNvPr id="149509" name="AutoShape 11"/>
          <p:cNvSpPr>
            <a:spLocks/>
          </p:cNvSpPr>
          <p:nvPr/>
        </p:nvSpPr>
        <p:spPr bwMode="auto">
          <a:xfrm>
            <a:off x="6500813" y="2786063"/>
            <a:ext cx="71437" cy="1428750"/>
          </a:xfrm>
          <a:prstGeom prst="rightBrace">
            <a:avLst>
              <a:gd name="adj1" fmla="val 12500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9510" name="AutoShape 12"/>
          <p:cNvSpPr>
            <a:spLocks/>
          </p:cNvSpPr>
          <p:nvPr/>
        </p:nvSpPr>
        <p:spPr bwMode="auto">
          <a:xfrm>
            <a:off x="7281863" y="4857750"/>
            <a:ext cx="76200" cy="9144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7143750" y="4786313"/>
            <a:ext cx="1857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corpos intrusivos maiores</a:t>
            </a:r>
          </a:p>
        </p:txBody>
      </p:sp>
    </p:spTree>
    <p:extLst>
      <p:ext uri="{BB962C8B-B14F-4D97-AF65-F5344CB8AC3E}">
        <p14:creationId xmlns:p14="http://schemas.microsoft.com/office/powerpoint/2010/main" val="26820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2" t="13867" r="6055" b="21680"/>
          <a:stretch>
            <a:fillRect/>
          </a:stretch>
        </p:blipFill>
        <p:spPr bwMode="auto">
          <a:xfrm>
            <a:off x="214313" y="1428750"/>
            <a:ext cx="864393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0" y="189140"/>
            <a:ext cx="9143999" cy="571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Modos de ocorrência de rochas ígneas intrusivas</a:t>
            </a:r>
          </a:p>
        </p:txBody>
      </p:sp>
      <p:sp>
        <p:nvSpPr>
          <p:cNvPr id="4" name="Elipse 3"/>
          <p:cNvSpPr/>
          <p:nvPr/>
        </p:nvSpPr>
        <p:spPr>
          <a:xfrm>
            <a:off x="2714625" y="5143500"/>
            <a:ext cx="1285875" cy="5000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643313" y="3571875"/>
            <a:ext cx="785812" cy="3571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072188" y="4071938"/>
            <a:ext cx="1071562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Elipse 6"/>
          <p:cNvSpPr/>
          <p:nvPr/>
        </p:nvSpPr>
        <p:spPr>
          <a:xfrm>
            <a:off x="357188" y="3714750"/>
            <a:ext cx="857250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Elipse 7"/>
          <p:cNvSpPr/>
          <p:nvPr/>
        </p:nvSpPr>
        <p:spPr>
          <a:xfrm>
            <a:off x="7786688" y="4071938"/>
            <a:ext cx="928687" cy="3571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286375" y="4000500"/>
            <a:ext cx="785813" cy="3571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85813" y="6072188"/>
            <a:ext cx="785812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0540" name="CaixaDeTexto 11"/>
          <p:cNvSpPr txBox="1">
            <a:spLocks noChangeArrowheads="1"/>
          </p:cNvSpPr>
          <p:nvPr/>
        </p:nvSpPr>
        <p:spPr bwMode="auto">
          <a:xfrm>
            <a:off x="1691680" y="6072188"/>
            <a:ext cx="234453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= corpos plutônicos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57188" y="1844824"/>
            <a:ext cx="97445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571625" y="1592796"/>
            <a:ext cx="97445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668861" y="1428750"/>
            <a:ext cx="974452" cy="66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311922" y="1592796"/>
            <a:ext cx="112417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7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6DC18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489" b="36736"/>
          <a:stretch>
            <a:fillRect/>
          </a:stretch>
        </p:blipFill>
        <p:spPr bwMode="auto">
          <a:xfrm>
            <a:off x="428625" y="2214563"/>
            <a:ext cx="8023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2875" y="214313"/>
            <a:ext cx="5164138" cy="728662"/>
          </a:xfrm>
          <a:prstGeom prst="rect">
            <a:avLst/>
          </a:prstGeom>
        </p:spPr>
        <p:txBody>
          <a:bodyPr wrap="none" lIns="63398" tIns="25359" rIns="63398" bIns="2535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Rochas Metamórficas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2875" y="928688"/>
            <a:ext cx="9001125" cy="1279525"/>
          </a:xfrm>
          <a:prstGeom prst="rect">
            <a:avLst/>
          </a:prstGeom>
          <a:noFill/>
        </p:spPr>
        <p:txBody>
          <a:bodyPr wrap="square" lIns="63398" tIns="25359" rIns="63398" bIns="2535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5000"/>
              </a:lnSpc>
              <a:spcBef>
                <a:spcPct val="48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Rochas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formadas pela transformação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no estado sólido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de rochas previamente existentes devido ao aumento de temperatura e pressão.</a:t>
            </a:r>
          </a:p>
        </p:txBody>
      </p:sp>
      <p:pic>
        <p:nvPicPr>
          <p:cNvPr id="135173" name="Picture 8" descr="http://2.bp.blogspot.com/_G6601NK0DQw/R_NFiE58pII/AAAAAAAAC60/TaE_dkyxSKo/s320/GNAISSE+pt+wikipedia+or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45"/>
          <a:stretch>
            <a:fillRect/>
          </a:stretch>
        </p:blipFill>
        <p:spPr bwMode="auto">
          <a:xfrm>
            <a:off x="5307013" y="4347443"/>
            <a:ext cx="37147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790" t="73083" r="893" b="1131"/>
          <a:stretch>
            <a:fillRect/>
          </a:stretch>
        </p:blipFill>
        <p:spPr bwMode="auto">
          <a:xfrm>
            <a:off x="428625" y="4500563"/>
            <a:ext cx="27908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1247775"/>
            <a:ext cx="7024687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483768" y="1178902"/>
            <a:ext cx="974452" cy="66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95936" y="1143210"/>
            <a:ext cx="1152128" cy="66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68144" y="1340768"/>
            <a:ext cx="18002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619672" y="1474387"/>
            <a:ext cx="1152128" cy="371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0" y="189140"/>
            <a:ext cx="9143999" cy="571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Modos de ocorrência de rochas ígneas intrusivas</a:t>
            </a:r>
          </a:p>
        </p:txBody>
      </p:sp>
    </p:spTree>
    <p:extLst>
      <p:ext uri="{BB962C8B-B14F-4D97-AF65-F5344CB8AC3E}">
        <p14:creationId xmlns:p14="http://schemas.microsoft.com/office/powerpoint/2010/main" val="25776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050" y="499765"/>
            <a:ext cx="707231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5184775" y="1949152"/>
            <a:ext cx="793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</a:rPr>
              <a:t>Sill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4572000" y="5255915"/>
            <a:ext cx="104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</a:rPr>
              <a:t>Dike</a:t>
            </a:r>
          </a:p>
        </p:txBody>
      </p:sp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530" b="33742"/>
          <a:stretch>
            <a:fillRect/>
          </a:stretch>
        </p:blipFill>
        <p:spPr bwMode="auto">
          <a:xfrm>
            <a:off x="47625" y="371400"/>
            <a:ext cx="40227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3505200" y="2863552"/>
            <a:ext cx="533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0" y="-27384"/>
            <a:ext cx="9143999" cy="5715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Modos de ocorrência de rochas ígneas intrusivas</a:t>
            </a:r>
          </a:p>
        </p:txBody>
      </p:sp>
    </p:spTree>
    <p:extLst>
      <p:ext uri="{BB962C8B-B14F-4D97-AF65-F5344CB8AC3E}">
        <p14:creationId xmlns:p14="http://schemas.microsoft.com/office/powerpoint/2010/main" val="18184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2" t="13867" r="6055" b="21680"/>
          <a:stretch>
            <a:fillRect/>
          </a:stretch>
        </p:blipFill>
        <p:spPr bwMode="auto">
          <a:xfrm>
            <a:off x="214313" y="1428750"/>
            <a:ext cx="864393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357188" y="1928813"/>
            <a:ext cx="1143000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286125" y="2857500"/>
            <a:ext cx="785813" cy="3571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Elipse 6"/>
          <p:cNvSpPr/>
          <p:nvPr/>
        </p:nvSpPr>
        <p:spPr>
          <a:xfrm>
            <a:off x="4429125" y="1714500"/>
            <a:ext cx="1000125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85813" y="6072188"/>
            <a:ext cx="785812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3609" name="CaixaDeTexto 12"/>
          <p:cNvSpPr txBox="1">
            <a:spLocks noChangeArrowheads="1"/>
          </p:cNvSpPr>
          <p:nvPr/>
        </p:nvSpPr>
        <p:spPr bwMode="auto">
          <a:xfrm>
            <a:off x="1500188" y="6072188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= corpos vulcânicos</a:t>
            </a:r>
          </a:p>
        </p:txBody>
      </p:sp>
      <p:sp>
        <p:nvSpPr>
          <p:cNvPr id="10" name="Elipse 9"/>
          <p:cNvSpPr/>
          <p:nvPr/>
        </p:nvSpPr>
        <p:spPr>
          <a:xfrm>
            <a:off x="1571624" y="1714499"/>
            <a:ext cx="1056159" cy="428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640384" y="1525737"/>
            <a:ext cx="1056159" cy="5351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46387" y="3801950"/>
            <a:ext cx="497221" cy="178023"/>
          </a:xfrm>
          <a:prstGeom prst="rect">
            <a:avLst/>
          </a:prstGeom>
          <a:solidFill>
            <a:srgbClr val="8B8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148064" y="5090053"/>
            <a:ext cx="1584176" cy="504056"/>
          </a:xfrm>
          <a:prstGeom prst="rect">
            <a:avLst/>
          </a:prstGeom>
          <a:solidFill>
            <a:srgbClr val="8B8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782069" y="5076363"/>
            <a:ext cx="1008112" cy="504056"/>
          </a:xfrm>
          <a:prstGeom prst="rect">
            <a:avLst/>
          </a:prstGeom>
          <a:solidFill>
            <a:srgbClr val="8B8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5429250" y="4143143"/>
            <a:ext cx="576064" cy="0"/>
          </a:xfrm>
          <a:prstGeom prst="line">
            <a:avLst/>
          </a:prstGeom>
          <a:ln w="215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6300192" y="4365104"/>
            <a:ext cx="864096" cy="0"/>
          </a:xfrm>
          <a:prstGeom prst="line">
            <a:avLst/>
          </a:prstGeom>
          <a:ln w="215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7812360" y="4225631"/>
            <a:ext cx="864096" cy="0"/>
          </a:xfrm>
          <a:prstGeom prst="line">
            <a:avLst/>
          </a:prstGeom>
          <a:ln w="171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3783906" y="3714750"/>
            <a:ext cx="576064" cy="0"/>
          </a:xfrm>
          <a:prstGeom prst="line">
            <a:avLst/>
          </a:prstGeom>
          <a:ln w="171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6"/>
          <p:cNvSpPr txBox="1">
            <a:spLocks noChangeArrowheads="1"/>
          </p:cNvSpPr>
          <p:nvPr/>
        </p:nvSpPr>
        <p:spPr bwMode="auto">
          <a:xfrm>
            <a:off x="214313" y="71438"/>
            <a:ext cx="8572500" cy="114300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Modos de ocorrência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Rochas Ígneas extrusivas (vulcânicas)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932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953852" y="2204864"/>
            <a:ext cx="7236296" cy="2952328"/>
          </a:xfrm>
        </p:spPr>
        <p:txBody>
          <a:bodyPr rtlCol="0">
            <a:noAutofit/>
          </a:bodyPr>
          <a:lstStyle/>
          <a:p>
            <a:pPr marL="0" lvl="2" indent="0" algn="just" eaLnBrk="1" fontAlgn="auto" hangingPunct="1">
              <a:spcAft>
                <a:spcPts val="0"/>
              </a:spcAft>
              <a:buNone/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2.1 Estrutura</a:t>
            </a:r>
          </a:p>
          <a:p>
            <a:pPr marL="0" lvl="2" indent="0" algn="just" eaLnBrk="1" fontAlgn="auto" hangingPunct="1">
              <a:spcAft>
                <a:spcPts val="0"/>
              </a:spcAft>
              <a:buNone/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2.2 Textura</a:t>
            </a:r>
          </a:p>
          <a:p>
            <a:pPr marL="493200" lvl="3" indent="0" algn="just"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ym typeface="Symbol" pitchFamily="18" charset="2"/>
              </a:rPr>
              <a:t>Granulometria e grau de visibilidade</a:t>
            </a:r>
          </a:p>
          <a:p>
            <a:pPr marL="493200" lvl="3" indent="0" algn="just"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ym typeface="Symbol" pitchFamily="18" charset="2"/>
              </a:rPr>
              <a:t>Homogeneidade granulométrica</a:t>
            </a:r>
          </a:p>
          <a:p>
            <a:pPr marL="493200" lvl="3" indent="0" algn="just"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ym typeface="Symbol" pitchFamily="18" charset="2"/>
              </a:rPr>
              <a:t>Cristalinidade</a:t>
            </a:r>
          </a:p>
          <a:p>
            <a:pPr marL="0" lvl="2" indent="0" algn="just" eaLnBrk="1" fontAlgn="auto" hangingPunct="1">
              <a:spcAft>
                <a:spcPts val="0"/>
              </a:spcAft>
              <a:buNone/>
              <a:defRPr/>
            </a:pP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1704" y="836540"/>
            <a:ext cx="9144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2. Critérios </a:t>
            </a:r>
            <a:r>
              <a:rPr kumimoji="0" lang="pt-BR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Texturais</a:t>
            </a:r>
            <a:r>
              <a:rPr kumimoji="0" lang="pt-B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(Macro e Micro)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44624"/>
            <a:ext cx="9144000" cy="7200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pt-BR" sz="4400" b="1" dirty="0">
                <a:solidFill>
                  <a:schemeClr val="tx1"/>
                </a:solidFill>
              </a:rPr>
              <a:t>Classificação das rochas ígneas</a:t>
            </a:r>
          </a:p>
        </p:txBody>
      </p:sp>
    </p:spTree>
    <p:extLst>
      <p:ext uri="{BB962C8B-B14F-4D97-AF65-F5344CB8AC3E}">
        <p14:creationId xmlns:p14="http://schemas.microsoft.com/office/powerpoint/2010/main" val="38183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2999" y="-99392"/>
            <a:ext cx="8598769" cy="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rochas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ígneas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822" y="492851"/>
            <a:ext cx="9108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prstClr val="black"/>
                </a:solidFill>
                <a:latin typeface="Calibri"/>
              </a:rPr>
              <a:t>Feições gerais nas rochas independente da natureza de seus constituintes mineralógicos. As estruturas refletem as condições nas quais ocorreu a consolidação de magmas e lavas.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87824" y="1614250"/>
            <a:ext cx="1377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MACIÇA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680763" y="1614250"/>
            <a:ext cx="341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ORIENTADA, FOLIADA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392" l="15058" r="82239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16031"/>
          <a:stretch/>
        </p:blipFill>
        <p:spPr bwMode="auto">
          <a:xfrm>
            <a:off x="2825517" y="4175554"/>
            <a:ext cx="2448272" cy="26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"/>
          <a:stretch/>
        </p:blipFill>
        <p:spPr bwMode="auto">
          <a:xfrm>
            <a:off x="55016" y="2029950"/>
            <a:ext cx="3058886" cy="242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55016" y="4541200"/>
            <a:ext cx="2796600" cy="2366189"/>
            <a:chOff x="35452" y="4465058"/>
            <a:chExt cx="2796600" cy="2366189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2" y="4465058"/>
              <a:ext cx="2776836" cy="2042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Conector reto 5"/>
            <p:cNvCxnSpPr/>
            <p:nvPr/>
          </p:nvCxnSpPr>
          <p:spPr>
            <a:xfrm>
              <a:off x="2230696" y="6476567"/>
              <a:ext cx="58159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2195339" y="6461915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800" dirty="0">
                  <a:solidFill>
                    <a:prstClr val="black"/>
                  </a:solidFill>
                  <a:latin typeface="Calibri"/>
                </a:rPr>
                <a:t>1 cm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81" b="96933" l="501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02"/>
          <a:stretch/>
        </p:blipFill>
        <p:spPr bwMode="auto">
          <a:xfrm>
            <a:off x="4483984" y="5885041"/>
            <a:ext cx="575406" cy="61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48" y="2019910"/>
            <a:ext cx="292608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81" b="96933" l="501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02"/>
          <a:stretch/>
        </p:blipFill>
        <p:spPr bwMode="auto">
          <a:xfrm>
            <a:off x="3599183" y="3005361"/>
            <a:ext cx="396753" cy="42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88" y="2065281"/>
            <a:ext cx="3514538" cy="263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/>
          <p:cNvCxnSpPr/>
          <p:nvPr/>
        </p:nvCxnSpPr>
        <p:spPr>
          <a:xfrm>
            <a:off x="5364088" y="1663419"/>
            <a:ext cx="0" cy="5164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9954" y="4744766"/>
            <a:ext cx="2540040" cy="19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7384"/>
            <a:ext cx="8229600" cy="792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rochas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ígneas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20688"/>
            <a:ext cx="92158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700" b="1" dirty="0">
                <a:latin typeface="Calibri"/>
              </a:rPr>
              <a:t>Textura: </a:t>
            </a:r>
            <a:r>
              <a:rPr lang="pt-BR" sz="2700" dirty="0">
                <a:solidFill>
                  <a:prstClr val="black"/>
                </a:solidFill>
                <a:latin typeface="Calibri"/>
              </a:rPr>
              <a:t>observação mais detalhada do tamanho, forma e relacionamento entre os cristais ou grãos constituintes da rocha, diz respeito às </a:t>
            </a:r>
            <a:r>
              <a:rPr lang="pt-BR" sz="2700" b="1" dirty="0">
                <a:solidFill>
                  <a:prstClr val="black"/>
                </a:solidFill>
                <a:latin typeface="Calibri"/>
              </a:rPr>
              <a:t>dimensões </a:t>
            </a:r>
            <a:r>
              <a:rPr lang="pt-BR" sz="2700" dirty="0">
                <a:solidFill>
                  <a:prstClr val="black"/>
                </a:solidFill>
                <a:latin typeface="Calibri"/>
              </a:rPr>
              <a:t>, à </a:t>
            </a:r>
            <a:r>
              <a:rPr lang="pt-BR" sz="2700" b="1" dirty="0">
                <a:solidFill>
                  <a:prstClr val="black"/>
                </a:solidFill>
                <a:latin typeface="Calibri"/>
              </a:rPr>
              <a:t>forma </a:t>
            </a:r>
            <a:r>
              <a:rPr lang="pt-BR" sz="2700" dirty="0">
                <a:solidFill>
                  <a:prstClr val="black"/>
                </a:solidFill>
                <a:latin typeface="Calibri"/>
              </a:rPr>
              <a:t>e ao </a:t>
            </a:r>
            <a:r>
              <a:rPr lang="pt-BR" sz="2700" b="1" dirty="0">
                <a:solidFill>
                  <a:prstClr val="black"/>
                </a:solidFill>
                <a:latin typeface="Calibri"/>
              </a:rPr>
              <a:t>arranjo </a:t>
            </a:r>
            <a:r>
              <a:rPr lang="pt-BR" sz="2700" dirty="0">
                <a:solidFill>
                  <a:prstClr val="black"/>
                </a:solidFill>
                <a:latin typeface="Calibri"/>
              </a:rPr>
              <a:t>dos minerais.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-1" y="2132856"/>
            <a:ext cx="9215873" cy="412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en-US" b="1" dirty="0" err="1">
                <a:solidFill>
                  <a:srgbClr val="C00000"/>
                </a:solidFill>
              </a:rPr>
              <a:t>Rochas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extrusivas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vulcânicas</a:t>
            </a:r>
            <a:endParaRPr lang="en-US" b="1" dirty="0">
              <a:solidFill>
                <a:srgbClr val="C00000"/>
              </a:solidFill>
            </a:endParaRPr>
          </a:p>
          <a:p>
            <a:pPr lvl="2" eaLnBrk="1" hangingPunct="1"/>
            <a:r>
              <a:rPr lang="en-US" dirty="0"/>
              <a:t>O magma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solidifica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superfície</a:t>
            </a:r>
            <a:r>
              <a:rPr lang="en-US" dirty="0"/>
              <a:t> </a:t>
            </a:r>
            <a:r>
              <a:rPr lang="en-US" dirty="0" err="1"/>
              <a:t>usualmente</a:t>
            </a:r>
            <a:r>
              <a:rPr lang="en-US" dirty="0"/>
              <a:t> </a:t>
            </a:r>
            <a:r>
              <a:rPr lang="en-US" dirty="0" err="1"/>
              <a:t>resfria</a:t>
            </a:r>
            <a:r>
              <a:rPr lang="en-US" dirty="0"/>
              <a:t> </a:t>
            </a:r>
            <a:r>
              <a:rPr lang="en-US" dirty="0" err="1"/>
              <a:t>rapidamente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fornecendo</a:t>
            </a:r>
            <a:r>
              <a:rPr lang="en-US" dirty="0"/>
              <a:t> tempo </a:t>
            </a:r>
            <a:r>
              <a:rPr lang="en-US" dirty="0" err="1"/>
              <a:t>suficiente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cristais</a:t>
            </a:r>
            <a:r>
              <a:rPr lang="en-US" dirty="0"/>
              <a:t> se </a:t>
            </a:r>
            <a:r>
              <a:rPr lang="en-US" dirty="0" err="1"/>
              <a:t>desenvolverem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 </a:t>
            </a:r>
            <a:r>
              <a:rPr lang="en-US" dirty="0" err="1">
                <a:solidFill>
                  <a:srgbClr val="C00000"/>
                </a:solidFill>
                <a:sym typeface="Symbol" pitchFamily="18" charset="2"/>
              </a:rPr>
              <a:t>textura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err="1">
                <a:solidFill>
                  <a:srgbClr val="C00000"/>
                </a:solidFill>
                <a:sym typeface="Symbol" pitchFamily="18" charset="2"/>
              </a:rPr>
              <a:t>afanítica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err="1">
                <a:solidFill>
                  <a:srgbClr val="C00000"/>
                </a:solidFill>
                <a:sym typeface="Symbol" pitchFamily="18" charset="2"/>
              </a:rPr>
              <a:t>ou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 </a:t>
            </a:r>
            <a:r>
              <a:rPr lang="en-US" dirty="0" err="1">
                <a:solidFill>
                  <a:srgbClr val="C00000"/>
                </a:solidFill>
                <a:sym typeface="Symbol" pitchFamily="18" charset="2"/>
              </a:rPr>
              <a:t>porfirítica</a:t>
            </a:r>
            <a:endParaRPr lang="en-US" dirty="0">
              <a:solidFill>
                <a:srgbClr val="C00000"/>
              </a:solidFill>
              <a:sym typeface="Symbol" pitchFamily="18" charset="2"/>
            </a:endParaRPr>
          </a:p>
          <a:p>
            <a:pPr lvl="2" eaLnBrk="1" hangingPunct="1">
              <a:buFont typeface="Arial" pitchFamily="34" charset="0"/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lvl="1" eaLnBrk="1" hangingPunct="1">
              <a:buClr>
                <a:schemeClr val="bg2"/>
              </a:buClr>
              <a:buFont typeface="Arial" pitchFamily="34" charset="0"/>
              <a:buNone/>
            </a:pPr>
            <a:r>
              <a:rPr lang="en-US" b="1" dirty="0" err="1">
                <a:solidFill>
                  <a:srgbClr val="3403BD"/>
                </a:solidFill>
              </a:rPr>
              <a:t>Rochas</a:t>
            </a:r>
            <a:r>
              <a:rPr lang="en-US" b="1" dirty="0">
                <a:solidFill>
                  <a:srgbClr val="3403BD"/>
                </a:solidFill>
              </a:rPr>
              <a:t> </a:t>
            </a:r>
            <a:r>
              <a:rPr lang="en-US" b="1" dirty="0" err="1">
                <a:solidFill>
                  <a:srgbClr val="3403BD"/>
                </a:solidFill>
              </a:rPr>
              <a:t>intrusivas</a:t>
            </a:r>
            <a:r>
              <a:rPr lang="en-US" b="1" dirty="0">
                <a:solidFill>
                  <a:srgbClr val="3403BD"/>
                </a:solidFill>
              </a:rPr>
              <a:t> </a:t>
            </a:r>
            <a:r>
              <a:rPr lang="en-US" b="1" dirty="0" err="1">
                <a:solidFill>
                  <a:srgbClr val="3403BD"/>
                </a:solidFill>
              </a:rPr>
              <a:t>ou</a:t>
            </a:r>
            <a:r>
              <a:rPr lang="en-US" b="1" dirty="0">
                <a:solidFill>
                  <a:srgbClr val="3403BD"/>
                </a:solidFill>
              </a:rPr>
              <a:t> </a:t>
            </a:r>
            <a:r>
              <a:rPr lang="en-US" b="1" dirty="0" err="1">
                <a:solidFill>
                  <a:srgbClr val="3403BD"/>
                </a:solidFill>
              </a:rPr>
              <a:t>plutônicas</a:t>
            </a:r>
            <a:endParaRPr lang="en-US" dirty="0">
              <a:solidFill>
                <a:srgbClr val="3403BD"/>
              </a:solidFill>
              <a:sym typeface="Symbol" pitchFamily="18" charset="2"/>
            </a:endParaRPr>
          </a:p>
          <a:p>
            <a:pPr lvl="2" eaLnBrk="1" hangingPunct="1"/>
            <a:r>
              <a:rPr lang="en-US" dirty="0" err="1">
                <a:sym typeface="Symbol" pitchFamily="18" charset="2"/>
              </a:rPr>
              <a:t>Quando</a:t>
            </a:r>
            <a:r>
              <a:rPr lang="en-US" dirty="0">
                <a:sym typeface="Symbol" pitchFamily="18" charset="2"/>
              </a:rPr>
              <a:t> o magma </a:t>
            </a:r>
            <a:r>
              <a:rPr lang="en-US" dirty="0" err="1">
                <a:sym typeface="Symbol" pitchFamily="18" charset="2"/>
              </a:rPr>
              <a:t>permanece</a:t>
            </a:r>
            <a:r>
              <a:rPr lang="en-US" dirty="0">
                <a:sym typeface="Symbol" pitchFamily="18" charset="2"/>
              </a:rPr>
              <a:t> no interior da </a:t>
            </a:r>
            <a:r>
              <a:rPr lang="en-US" dirty="0" err="1">
                <a:sym typeface="Symbol" pitchFamily="18" charset="2"/>
              </a:rPr>
              <a:t>crosta</a:t>
            </a:r>
            <a:r>
              <a:rPr lang="en-US" dirty="0">
                <a:sym typeface="Symbol" pitchFamily="18" charset="2"/>
              </a:rPr>
              <a:t>, a </a:t>
            </a:r>
            <a:r>
              <a:rPr lang="en-US" dirty="0" err="1">
                <a:sym typeface="Symbol" pitchFamily="18" charset="2"/>
              </a:rPr>
              <a:t>velocidade</a:t>
            </a:r>
            <a:r>
              <a:rPr lang="en-US" dirty="0">
                <a:sym typeface="Symbol" pitchFamily="18" charset="2"/>
              </a:rPr>
              <a:t> de </a:t>
            </a:r>
            <a:r>
              <a:rPr lang="en-US" dirty="0" err="1">
                <a:sym typeface="Symbol" pitchFamily="18" charset="2"/>
              </a:rPr>
              <a:t>resfriamento</a:t>
            </a:r>
            <a:r>
              <a:rPr lang="en-US" dirty="0">
                <a:sym typeface="Symbol" pitchFamily="18" charset="2"/>
              </a:rPr>
              <a:t> é </a:t>
            </a:r>
            <a:r>
              <a:rPr lang="en-US" dirty="0" err="1">
                <a:sym typeface="Symbol" pitchFamily="18" charset="2"/>
              </a:rPr>
              <a:t>mais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lenta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propiciando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condições</a:t>
            </a:r>
            <a:r>
              <a:rPr lang="en-US" dirty="0">
                <a:sym typeface="Symbol" pitchFamily="18" charset="2"/>
              </a:rPr>
              <a:t> para o </a:t>
            </a:r>
            <a:r>
              <a:rPr lang="en-US" dirty="0" err="1">
                <a:sym typeface="Symbol" pitchFamily="18" charset="2"/>
              </a:rPr>
              <a:t>desenvolvimento</a:t>
            </a:r>
            <a:r>
              <a:rPr lang="en-US" dirty="0">
                <a:sym typeface="Symbol" pitchFamily="18" charset="2"/>
              </a:rPr>
              <a:t> dos </a:t>
            </a:r>
            <a:r>
              <a:rPr lang="en-US" dirty="0" err="1">
                <a:sym typeface="Symbol" pitchFamily="18" charset="2"/>
              </a:rPr>
              <a:t>minerais</a:t>
            </a:r>
            <a:r>
              <a:rPr lang="en-US" dirty="0">
                <a:sym typeface="Symbol" pitchFamily="18" charset="2"/>
              </a:rPr>
              <a:t> </a:t>
            </a:r>
            <a:r>
              <a:rPr lang="en-US" dirty="0" err="1">
                <a:solidFill>
                  <a:srgbClr val="3403BD"/>
                </a:solidFill>
                <a:sym typeface="Symbol" pitchFamily="18" charset="2"/>
              </a:rPr>
              <a:t>textura</a:t>
            </a:r>
            <a:r>
              <a:rPr lang="en-US" dirty="0">
                <a:solidFill>
                  <a:srgbClr val="3403BD"/>
                </a:solidFill>
                <a:sym typeface="Symbol" pitchFamily="18" charset="2"/>
              </a:rPr>
              <a:t> </a:t>
            </a:r>
            <a:r>
              <a:rPr lang="en-US" dirty="0" err="1">
                <a:solidFill>
                  <a:srgbClr val="3403BD"/>
                </a:solidFill>
                <a:sym typeface="Symbol" pitchFamily="18" charset="2"/>
              </a:rPr>
              <a:t>fanerítica</a:t>
            </a:r>
            <a:r>
              <a:rPr lang="en-US" dirty="0">
                <a:solidFill>
                  <a:srgbClr val="3403BD"/>
                </a:solidFill>
                <a:sym typeface="Symbol" pitchFamily="18" charset="2"/>
              </a:rPr>
              <a:t>, </a:t>
            </a:r>
            <a:r>
              <a:rPr lang="en-US" dirty="0" err="1">
                <a:solidFill>
                  <a:srgbClr val="3403BD"/>
                </a:solidFill>
                <a:sym typeface="Symbol" pitchFamily="18" charset="2"/>
              </a:rPr>
              <a:t>porfirítica</a:t>
            </a:r>
            <a:endParaRPr lang="en-US" dirty="0">
              <a:solidFill>
                <a:srgbClr val="34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My Documents\backup 27 may 2003\WileyWeb\skinner_photos\4.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2051720" y="5791200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prstClr val="white"/>
                </a:solidFill>
              </a:rPr>
              <a:t>Granite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6400800" y="57912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prstClr val="white"/>
                </a:solidFill>
              </a:rPr>
              <a:t>Rhyolite</a:t>
            </a:r>
          </a:p>
        </p:txBody>
      </p:sp>
    </p:spTree>
    <p:extLst>
      <p:ext uri="{BB962C8B-B14F-4D97-AF65-F5344CB8AC3E}">
        <p14:creationId xmlns:p14="http://schemas.microsoft.com/office/powerpoint/2010/main" val="37351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My Documents\backup 27 may 2003\WileyWeb\skinner_photos\4.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8" y="0"/>
            <a:ext cx="9110055" cy="664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600200" y="5661248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prstClr val="white"/>
                </a:solidFill>
              </a:rPr>
              <a:t>Gabbro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5796136" y="5486400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prstClr val="white"/>
                </a:solidFill>
              </a:rPr>
              <a:t>Basalt</a:t>
            </a:r>
          </a:p>
        </p:txBody>
      </p:sp>
    </p:spTree>
    <p:extLst>
      <p:ext uri="{BB962C8B-B14F-4D97-AF65-F5344CB8AC3E}">
        <p14:creationId xmlns:p14="http://schemas.microsoft.com/office/powerpoint/2010/main" val="21251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My Documents\backup 27 may 2003\WileyWeb\skinner_photos\4.7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758"/>
            <a:ext cx="914400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371600" y="57150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prstClr val="white"/>
                </a:solidFill>
              </a:rPr>
              <a:t>Diorite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5791200" y="5486400"/>
            <a:ext cx="274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prstClr val="white"/>
                </a:solidFill>
              </a:rPr>
              <a:t>Andesite</a:t>
            </a:r>
          </a:p>
        </p:txBody>
      </p:sp>
    </p:spTree>
    <p:extLst>
      <p:ext uri="{BB962C8B-B14F-4D97-AF65-F5344CB8AC3E}">
        <p14:creationId xmlns:p14="http://schemas.microsoft.com/office/powerpoint/2010/main" val="9592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30"/>
            <a:ext cx="9144000" cy="7920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Textura</a:t>
            </a:r>
            <a:r>
              <a:rPr lang="en-US" sz="3300" b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300" b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rochas</a:t>
            </a:r>
            <a:r>
              <a:rPr lang="en-US" sz="3300" b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ígneas</a:t>
            </a:r>
            <a:r>
              <a:rPr lang="en-US" sz="3300" b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300" b="1" dirty="0" err="1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intrusivas</a:t>
            </a:r>
            <a:r>
              <a:rPr lang="en-US" sz="3300" b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en-US" sz="3300" b="1" dirty="0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err="1">
                <a:solidFill>
                  <a:srgbClr val="34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plutônicas</a:t>
            </a:r>
            <a:endParaRPr lang="en-US" sz="3300" b="1" dirty="0">
              <a:solidFill>
                <a:srgbClr val="340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99" y="4829044"/>
            <a:ext cx="2650255" cy="198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33" y="1488853"/>
            <a:ext cx="3588974" cy="269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3309059" y="4228508"/>
            <a:ext cx="246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+mj-lt"/>
              </a:rPr>
              <a:t>textura </a:t>
            </a:r>
            <a:r>
              <a:rPr lang="pt-BR" dirty="0" err="1">
                <a:latin typeface="+mj-lt"/>
              </a:rPr>
              <a:t>porfirítica</a:t>
            </a:r>
            <a:endParaRPr lang="pt-BR" dirty="0">
              <a:latin typeface="+mj-lt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/>
          <a:srcRect l="17773" t="2669" r="14549" b="26334"/>
          <a:stretch/>
        </p:blipFill>
        <p:spPr>
          <a:xfrm>
            <a:off x="5285262" y="4823364"/>
            <a:ext cx="2497809" cy="196256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/>
          <a:srcRect l="15878" r="15878" b="23753"/>
          <a:stretch/>
        </p:blipFill>
        <p:spPr>
          <a:xfrm>
            <a:off x="4860030" y="1374842"/>
            <a:ext cx="3348271" cy="2805742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3470294" y="839580"/>
            <a:ext cx="2326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+mj-lt"/>
              </a:rPr>
              <a:t>textura </a:t>
            </a:r>
            <a:r>
              <a:rPr lang="pt-BR" dirty="0" err="1">
                <a:latin typeface="+mj-lt"/>
              </a:rPr>
              <a:t>fanerítica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01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10042</TotalTime>
  <Words>5643</Words>
  <Application>Microsoft Office PowerPoint</Application>
  <PresentationFormat>Apresentação na tela (4:3)</PresentationFormat>
  <Paragraphs>686</Paragraphs>
  <Slides>119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119</vt:i4>
      </vt:variant>
    </vt:vector>
  </HeadingPairs>
  <TitlesOfParts>
    <vt:vector size="135" baseType="lpstr">
      <vt:lpstr>Arial</vt:lpstr>
      <vt:lpstr>Arial</vt:lpstr>
      <vt:lpstr>Arial Black</vt:lpstr>
      <vt:lpstr>Calibri</vt:lpstr>
      <vt:lpstr>Courier New</vt:lpstr>
      <vt:lpstr>Helvetica</vt:lpstr>
      <vt:lpstr>Symbol</vt:lpstr>
      <vt:lpstr>Tahoma</vt:lpstr>
      <vt:lpstr>Times New Roman</vt:lpstr>
      <vt:lpstr>Wingdings</vt:lpstr>
      <vt:lpstr>Wingdings 2</vt:lpstr>
      <vt:lpstr>Tema do Office</vt:lpstr>
      <vt:lpstr>3_Tema do Office</vt:lpstr>
      <vt:lpstr>1_Tema do Office</vt:lpstr>
      <vt:lpstr>2_Tema do Office</vt:lpstr>
      <vt:lpstr>4_Tema do Office</vt:lpstr>
      <vt:lpstr>Apresentação do PowerPoint</vt:lpstr>
      <vt:lpstr>PARTE 1. Conteúdo</vt:lpstr>
      <vt:lpstr>Apresentação do PowerPoint</vt:lpstr>
      <vt:lpstr>Rochas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2. Conteúdo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Diferenciação Magmática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Séries de Reação de Bowen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Modos de ocorrência das Rochas Ígneas   Intrusivas (Plutônicas) Extrusivas (Vulcânicas)</vt:lpstr>
      <vt:lpstr>Modos de ocorrência  Rochas Ígneas Intrusivas (Plutônicas)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Textura em rochas ígneas</vt:lpstr>
      <vt:lpstr>Apresentação do PowerPoint</vt:lpstr>
      <vt:lpstr>Apresentação do PowerPoint</vt:lpstr>
      <vt:lpstr>Apresentação do PowerPoint</vt:lpstr>
      <vt:lpstr>Textura em rochas ígneas- intrusivas ou plutônicas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geo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CLASSIFICAÇÃO DE ROCHAS</dc:title>
  <dc:creator>geo</dc:creator>
  <cp:lastModifiedBy>Usuário do Windows</cp:lastModifiedBy>
  <cp:revision>624</cp:revision>
  <cp:lastPrinted>2004-04-12T02:01:11Z</cp:lastPrinted>
  <dcterms:created xsi:type="dcterms:W3CDTF">2004-04-08T18:11:39Z</dcterms:created>
  <dcterms:modified xsi:type="dcterms:W3CDTF">2020-04-25T20:53:00Z</dcterms:modified>
</cp:coreProperties>
</file>