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62" r:id="rId5"/>
    <p:sldId id="265" r:id="rId6"/>
    <p:sldId id="263" r:id="rId7"/>
    <p:sldId id="270" r:id="rId8"/>
    <p:sldId id="283" r:id="rId9"/>
    <p:sldId id="284" r:id="rId10"/>
    <p:sldId id="285" r:id="rId11"/>
    <p:sldId id="264" r:id="rId12"/>
    <p:sldId id="286" r:id="rId13"/>
    <p:sldId id="267" r:id="rId14"/>
    <p:sldId id="287" r:id="rId15"/>
    <p:sldId id="269" r:id="rId16"/>
    <p:sldId id="288" r:id="rId17"/>
    <p:sldId id="289" r:id="rId18"/>
    <p:sldId id="290" r:id="rId19"/>
    <p:sldId id="291" r:id="rId20"/>
    <p:sldId id="271" r:id="rId21"/>
    <p:sldId id="292" r:id="rId22"/>
    <p:sldId id="268" r:id="rId23"/>
    <p:sldId id="311" r:id="rId24"/>
    <p:sldId id="293" r:id="rId25"/>
    <p:sldId id="312" r:id="rId26"/>
    <p:sldId id="294" r:id="rId27"/>
    <p:sldId id="313" r:id="rId28"/>
    <p:sldId id="315" r:id="rId29"/>
    <p:sldId id="295" r:id="rId30"/>
    <p:sldId id="314" r:id="rId31"/>
    <p:sldId id="320" r:id="rId32"/>
    <p:sldId id="322" r:id="rId33"/>
    <p:sldId id="323" r:id="rId34"/>
    <p:sldId id="324" r:id="rId35"/>
    <p:sldId id="319" r:id="rId36"/>
    <p:sldId id="317" r:id="rId37"/>
    <p:sldId id="310" r:id="rId38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40"/>
    </p:embeddedFont>
    <p:embeddedFont>
      <p:font typeface="Montserrat" panose="020B0604020202020204" charset="0"/>
      <p:regular r:id="rId41"/>
      <p:bold r:id="rId42"/>
      <p:italic r:id="rId43"/>
      <p:boldItalic r:id="rId44"/>
    </p:embeddedFont>
    <p:embeddedFont>
      <p:font typeface="Montserrat ExtraBold" panose="020B0604020202020204" charset="0"/>
      <p:bold r:id="rId45"/>
      <p:boldItalic r:id="rId46"/>
    </p:embeddedFont>
    <p:embeddedFont>
      <p:font typeface="Montserrat Light" panose="020B0604020202020204" charset="0"/>
      <p:regular r:id="rId47"/>
      <p:bold r:id="rId48"/>
      <p:italic r:id="rId49"/>
      <p:boldItalic r:id="rId50"/>
    </p:embeddedFont>
    <p:embeddedFont>
      <p:font typeface="Shadows Into Light" panose="020B0604020202020204" charset="0"/>
      <p:regular r:id="rId51"/>
    </p:embeddedFont>
    <p:embeddedFont>
      <p:font typeface="Varela Round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42FF29"/>
    <a:srgbClr val="FF00FF"/>
    <a:srgbClr val="9900CC"/>
    <a:srgbClr val="75DBFF"/>
    <a:srgbClr val="F99595"/>
    <a:srgbClr val="A7BCFF"/>
    <a:srgbClr val="FF9393"/>
    <a:srgbClr val="FF66FF"/>
    <a:srgbClr val="04F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CC6705-7C8F-423B-A42D-48A4899CC405}">
  <a:tblStyle styleId="{D9CC6705-7C8F-423B-A42D-48A4899CC4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799" autoAdjust="0"/>
  </p:normalViewPr>
  <p:slideViewPr>
    <p:cSldViewPr snapToGrid="0">
      <p:cViewPr varScale="1">
        <p:scale>
          <a:sx n="97" d="100"/>
          <a:sy n="97" d="100"/>
        </p:scale>
        <p:origin x="570" y="84"/>
      </p:cViewPr>
      <p:guideLst>
        <p:guide orient="horz" pos="1665"/>
        <p:guide pos="2880"/>
      </p:guideLst>
    </p:cSldViewPr>
  </p:slideViewPr>
  <p:outlineViewPr>
    <p:cViewPr>
      <p:scale>
        <a:sx n="33" d="100"/>
        <a:sy n="33" d="100"/>
      </p:scale>
      <p:origin x="0" y="-36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02"/>
    </p:cViewPr>
  </p:sorterViewPr>
  <p:notesViewPr>
    <p:cSldViewPr snapToGrid="0" showGuides="1">
      <p:cViewPr varScale="1">
        <p:scale>
          <a:sx n="61" d="100"/>
          <a:sy n="61" d="100"/>
        </p:scale>
        <p:origin x="274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190466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4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91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897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02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5371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641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7091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951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494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2447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058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490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620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766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0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8090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4892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03851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51246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7935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1587737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702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21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0987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59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462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78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5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699000" y="790150"/>
            <a:ext cx="3494700" cy="828000"/>
          </a:xfrm>
          <a:prstGeom prst="rect">
            <a:avLst/>
          </a:prstGeom>
        </p:spPr>
        <p:txBody>
          <a:bodyPr spcFirstLastPara="1" wrap="square" lIns="0" tIns="0" rIns="0" bIns="0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699000" y="1770225"/>
            <a:ext cx="3494700" cy="25833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◦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◦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3844325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2"/>
          </p:nvPr>
        </p:nvSpPr>
        <p:spPr>
          <a:xfrm>
            <a:off x="5524777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3"/>
          </p:nvPr>
        </p:nvSpPr>
        <p:spPr>
          <a:xfrm>
            <a:off x="7205229" y="797725"/>
            <a:ext cx="1481700" cy="35406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◦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200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100000">
              <a:srgbClr val="FF0000"/>
            </a:gs>
          </a:gsLst>
          <a:lin ang="5400012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1932317" y="879893"/>
            <a:ext cx="5296619" cy="362309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pt-BR" sz="6600" dirty="0">
                <a:latin typeface="Montserrat ExtraBold" panose="020B0604020202020204" charset="0"/>
              </a:rPr>
              <a:t>AAALQ</a:t>
            </a:r>
            <a:br>
              <a:rPr lang="pt-BR" sz="6600" dirty="0">
                <a:latin typeface="Montserrat ExtraBold" panose="020B0604020202020204" charset="0"/>
              </a:rPr>
            </a:br>
            <a:r>
              <a:rPr lang="pt-BR" sz="1400" dirty="0">
                <a:latin typeface="Montserrat ExtraBold" panose="020B0604020202020204" charset="0"/>
              </a:rPr>
              <a:t>2020</a:t>
            </a:r>
            <a:endParaRPr sz="6600" dirty="0">
              <a:latin typeface="Montserrat ExtraBold" panose="020B060402020202020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C1D7F3-BA21-467E-AE5E-614DD8B994BD}"/>
              </a:ext>
            </a:extLst>
          </p:cNvPr>
          <p:cNvSpPr txBox="1"/>
          <p:nvPr/>
        </p:nvSpPr>
        <p:spPr>
          <a:xfrm>
            <a:off x="2994713" y="4381708"/>
            <a:ext cx="435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Juliana Gomes (</a:t>
            </a:r>
            <a:r>
              <a:rPr lang="pt-BR" sz="9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Potira</a:t>
            </a:r>
            <a:r>
              <a:rPr lang="pt-B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algn="r"/>
            <a:r>
              <a:rPr lang="pt-BR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Vice presidente administrativo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8000"/>
            </a:gs>
            <a:gs pos="50000">
              <a:srgbClr val="CCFFCC">
                <a:lumMod val="100000"/>
              </a:srgbClr>
            </a:gs>
            <a:gs pos="100000">
              <a:srgbClr val="00FF00">
                <a:lumMod val="100000"/>
              </a:srgbClr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7983" y="846161"/>
            <a:ext cx="5308978" cy="3398293"/>
          </a:xfrm>
        </p:spPr>
        <p:txBody>
          <a:bodyPr/>
          <a:lstStyle/>
          <a:p>
            <a:r>
              <a:rPr lang="pt-BR" sz="4000" spc="300" dirty="0"/>
              <a:t>ADMINISTRATIVO</a:t>
            </a:r>
            <a:br>
              <a:rPr lang="pt-BR" dirty="0"/>
            </a:br>
            <a:br>
              <a:rPr lang="pt-BR" dirty="0"/>
            </a:br>
            <a:r>
              <a:rPr lang="pt-BR" sz="2400" dirty="0">
                <a:solidFill>
                  <a:schemeClr val="tx1"/>
                </a:solidFill>
                <a:latin typeface="Montserrat" panose="020B0604020202020204" charset="0"/>
              </a:rPr>
              <a:t>A empresa Associação Atlética Acadêmica “Luiz de Queiroz”</a:t>
            </a:r>
          </a:p>
        </p:txBody>
      </p:sp>
    </p:spTree>
    <p:extLst>
      <p:ext uri="{BB962C8B-B14F-4D97-AF65-F5344CB8AC3E}">
        <p14:creationId xmlns:p14="http://schemas.microsoft.com/office/powerpoint/2010/main" val="662808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8000"/>
            </a:gs>
            <a:gs pos="63000">
              <a:srgbClr val="9AFF9A"/>
            </a:gs>
            <a:gs pos="55000">
              <a:srgbClr val="CCFFCC"/>
            </a:gs>
            <a:gs pos="100000">
              <a:srgbClr val="00FF00"/>
            </a:gs>
          </a:gsLst>
          <a:lin ang="5400000" scaled="1"/>
          <a:tileRect/>
        </a:gra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3304679" y="537260"/>
            <a:ext cx="2534642" cy="414200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None/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ea typeface="Varela Round"/>
                <a:cs typeface="Varela Round"/>
                <a:sym typeface="Varela Round"/>
              </a:rPr>
              <a:t>Presidência</a:t>
            </a:r>
            <a:endParaRPr lang="pt-BR" sz="1600" dirty="0">
              <a:solidFill>
                <a:schemeClr val="bg2">
                  <a:lumMod val="50000"/>
                </a:schemeClr>
              </a:solidFill>
              <a:latin typeface="Montserrat ExtraBold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Coordenação de atividades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Planejamento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Gestão de recursos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Relações Institucionais</a:t>
            </a: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endParaRPr lang="pt-BR" sz="10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None/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Conselho</a:t>
            </a:r>
            <a:endParaRPr lang="pt-BR" sz="1800" dirty="0">
              <a:solidFill>
                <a:schemeClr val="bg2">
                  <a:lumMod val="50000"/>
                </a:schemeClr>
              </a:solidFill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Apoio e suporte</a:t>
            </a:r>
            <a:endParaRPr lang="pt-BR" sz="1600" dirty="0">
              <a:latin typeface="Montserrat Light" panose="020B0604020202020204" charset="0"/>
            </a:endParaRPr>
          </a:p>
          <a:p>
            <a:pPr marL="228600" indent="0">
              <a:lnSpc>
                <a:spcPct val="100000"/>
              </a:lnSpc>
              <a:spcBef>
                <a:spcPts val="0"/>
              </a:spcBef>
              <a:buClr>
                <a:srgbClr val="505670"/>
              </a:buClr>
              <a:buSzPts val="1600"/>
              <a:buNone/>
            </a:pPr>
            <a:endParaRPr lang="pt-BR" sz="1600" dirty="0">
              <a:latin typeface="Montserrat Light" panose="020B0604020202020204" charset="0"/>
            </a:endParaRPr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3"/>
          </p:nvPr>
        </p:nvSpPr>
        <p:spPr>
          <a:xfrm>
            <a:off x="6100315" y="428656"/>
            <a:ext cx="2743434" cy="435921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None/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Secretaria</a:t>
            </a:r>
            <a:endParaRPr lang="pt-BR" sz="1600" dirty="0">
              <a:solidFill>
                <a:schemeClr val="bg2">
                  <a:lumMod val="50000"/>
                </a:schemeClr>
              </a:solidFill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Estatuto, atas e documentos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Registros e legislação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Adequação ao terceiro setor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Advogados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None/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Tesouraria</a:t>
            </a:r>
            <a:endParaRPr lang="pt-BR" sz="1600" dirty="0">
              <a:solidFill>
                <a:schemeClr val="bg2">
                  <a:lumMod val="50000"/>
                </a:schemeClr>
              </a:solidFill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Balanço Financeiro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Contador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spcBef>
                <a:spcPts val="0"/>
              </a:spcBef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Legislação </a:t>
            </a:r>
          </a:p>
        </p:txBody>
      </p:sp>
      <p:sp>
        <p:nvSpPr>
          <p:cNvPr id="126" name="Google Shape;126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7" name="Shape 196"/>
          <p:cNvSpPr txBox="1">
            <a:spLocks/>
          </p:cNvSpPr>
          <p:nvPr/>
        </p:nvSpPr>
        <p:spPr>
          <a:xfrm>
            <a:off x="-284317" y="938042"/>
            <a:ext cx="3953483" cy="334044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spc="300" dirty="0">
                <a:solidFill>
                  <a:schemeClr val="bg1"/>
                </a:solidFill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AD</a:t>
            </a:r>
          </a:p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spc="300" dirty="0">
                <a:solidFill>
                  <a:schemeClr val="bg1"/>
                </a:solidFill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MI</a:t>
            </a:r>
          </a:p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spc="300" dirty="0">
                <a:solidFill>
                  <a:schemeClr val="bg1"/>
                </a:solidFill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NIS</a:t>
            </a:r>
          </a:p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spc="300" dirty="0">
                <a:solidFill>
                  <a:schemeClr val="bg1"/>
                </a:solidFill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TRA</a:t>
            </a:r>
          </a:p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spc="300" dirty="0">
                <a:solidFill>
                  <a:schemeClr val="bg1"/>
                </a:solidFill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TI</a:t>
            </a:r>
          </a:p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spc="300" dirty="0">
                <a:solidFill>
                  <a:schemeClr val="bg1"/>
                </a:solidFill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VO</a:t>
            </a:r>
            <a:endParaRPr lang="pt-BR" sz="3200" spc="300" dirty="0">
              <a:solidFill>
                <a:schemeClr val="bg1"/>
              </a:solidFill>
              <a:latin typeface="Montserrat ExtraBold" panose="020B0604020202020204" charset="0"/>
            </a:endParaRPr>
          </a:p>
        </p:txBody>
      </p:sp>
      <p:sp>
        <p:nvSpPr>
          <p:cNvPr id="11" name="Shape 200"/>
          <p:cNvSpPr txBox="1">
            <a:spLocks/>
          </p:cNvSpPr>
          <p:nvPr/>
        </p:nvSpPr>
        <p:spPr>
          <a:xfrm>
            <a:off x="580389" y="4247400"/>
            <a:ext cx="2291022" cy="502451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>
              <a:buClr>
                <a:srgbClr val="979CB8"/>
              </a:buClr>
              <a:buSzPts val="3000"/>
              <a:buFont typeface="Shadows Into Light"/>
              <a:buNone/>
            </a:pPr>
            <a:r>
              <a:rPr lang="pt-BR" sz="2000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  <a:ea typeface="Shadows Into Light"/>
                <a:cs typeface="Shadows Into Light"/>
                <a:sym typeface="Shadows Into Light"/>
              </a:rPr>
              <a:t>Empresa real</a:t>
            </a:r>
            <a:endParaRPr lang="pt-BR" sz="1800" dirty="0">
              <a:solidFill>
                <a:schemeClr val="tx2">
                  <a:lumMod val="50000"/>
                </a:schemeClr>
              </a:solidFill>
              <a:latin typeface="Montserrat" panose="020B0604020202020204" charset="0"/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5985142" y="1597028"/>
            <a:ext cx="0" cy="2261937"/>
          </a:xfrm>
          <a:prstGeom prst="line">
            <a:avLst/>
          </a:prstGeom>
          <a:ln>
            <a:solidFill>
              <a:schemeClr val="bg2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029"/>
            </a:gs>
            <a:gs pos="100000">
              <a:srgbClr val="FFCC0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37983" y="846161"/>
            <a:ext cx="5308978" cy="3398293"/>
          </a:xfrm>
        </p:spPr>
        <p:txBody>
          <a:bodyPr/>
          <a:lstStyle/>
          <a:p>
            <a:r>
              <a:rPr lang="pt-BR" sz="4000" spc="300" dirty="0"/>
              <a:t>ESPORTIVO</a:t>
            </a:r>
            <a:br>
              <a:rPr lang="pt-BR" dirty="0"/>
            </a:br>
            <a:br>
              <a:rPr lang="pt-BR" dirty="0"/>
            </a:br>
            <a:r>
              <a:rPr lang="pt-BR" sz="2400" dirty="0">
                <a:solidFill>
                  <a:schemeClr val="tx1"/>
                </a:solidFill>
                <a:latin typeface="Montserrat" panose="020B0604020202020204" charset="0"/>
              </a:rPr>
              <a:t>O desporto universitário da Escola</a:t>
            </a:r>
          </a:p>
        </p:txBody>
      </p:sp>
    </p:spTree>
    <p:extLst>
      <p:ext uri="{BB962C8B-B14F-4D97-AF65-F5344CB8AC3E}">
        <p14:creationId xmlns:p14="http://schemas.microsoft.com/office/powerpoint/2010/main" val="120218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ES</a:t>
            </a:r>
            <a:br>
              <a:rPr lang="en" sz="3600" dirty="0"/>
            </a:br>
            <a:r>
              <a:rPr lang="en" sz="3600" dirty="0"/>
              <a:t>POR</a:t>
            </a:r>
            <a:br>
              <a:rPr lang="en" sz="3600" dirty="0"/>
            </a:br>
            <a:r>
              <a:rPr lang="en" sz="3600" dirty="0"/>
              <a:t>TI</a:t>
            </a:r>
            <a:br>
              <a:rPr lang="en" sz="3600" dirty="0"/>
            </a:br>
            <a:r>
              <a:rPr lang="en" sz="3600" dirty="0"/>
              <a:t>VO</a:t>
            </a:r>
            <a:endParaRPr sz="3600" dirty="0"/>
          </a:p>
        </p:txBody>
      </p:sp>
      <p:sp>
        <p:nvSpPr>
          <p:cNvPr id="145" name="Google Shape;145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3" name="Google Shape;123;p21"/>
          <p:cNvSpPr txBox="1">
            <a:spLocks/>
          </p:cNvSpPr>
          <p:nvPr/>
        </p:nvSpPr>
        <p:spPr>
          <a:xfrm>
            <a:off x="4343401" y="902960"/>
            <a:ext cx="4137183" cy="16725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None/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O que é?</a:t>
            </a:r>
            <a:endParaRPr lang="pt-BR" sz="1600" dirty="0">
              <a:solidFill>
                <a:schemeClr val="bg2">
                  <a:lumMod val="50000"/>
                </a:schemeClr>
              </a:solidFill>
              <a:latin typeface="Montserrat ExtraBold" panose="020B0604020202020204" charset="0"/>
            </a:endParaRPr>
          </a:p>
          <a:p>
            <a:pPr marL="533400"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Vice presidente Esportivo(a)</a:t>
            </a:r>
          </a:p>
          <a:p>
            <a:pPr marL="533400"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Diretores Gerais de Esportes</a:t>
            </a:r>
          </a:p>
          <a:p>
            <a:pPr marL="533400"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Comissão Esportiva</a:t>
            </a:r>
          </a:p>
          <a:p>
            <a:pPr marL="533400"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Diretores de Modalidade</a:t>
            </a:r>
          </a:p>
        </p:txBody>
      </p:sp>
      <p:sp>
        <p:nvSpPr>
          <p:cNvPr id="24" name="Google Shape;125;p21"/>
          <p:cNvSpPr txBox="1">
            <a:spLocks/>
          </p:cNvSpPr>
          <p:nvPr/>
        </p:nvSpPr>
        <p:spPr>
          <a:xfrm>
            <a:off x="3672872" y="3310396"/>
            <a:ext cx="2427443" cy="92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Campeonatos</a:t>
            </a:r>
            <a:endParaRPr lang="pt-BR" sz="16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Internos</a:t>
            </a:r>
            <a:endParaRPr lang="pt-BR" sz="1600" dirty="0">
              <a:latin typeface="Montserrat Light" panose="020B0604020202020204" charset="0"/>
            </a:endParaRP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Externos</a:t>
            </a:r>
          </a:p>
        </p:txBody>
      </p:sp>
      <p:sp>
        <p:nvSpPr>
          <p:cNvPr id="29" name="Google Shape;125;p21"/>
          <p:cNvSpPr txBox="1">
            <a:spLocks/>
          </p:cNvSpPr>
          <p:nvPr/>
        </p:nvSpPr>
        <p:spPr>
          <a:xfrm>
            <a:off x="6373891" y="3310396"/>
            <a:ext cx="2331959" cy="95772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Modalidades</a:t>
            </a:r>
            <a:endParaRPr lang="pt-BR" sz="16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DM</a:t>
            </a: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Acompanhamento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CAM</a:t>
            </a:r>
            <a:br>
              <a:rPr lang="en" sz="3600" dirty="0"/>
            </a:br>
            <a:r>
              <a:rPr lang="en" sz="3600" dirty="0"/>
              <a:t>PE</a:t>
            </a:r>
            <a:br>
              <a:rPr lang="en" sz="3600" dirty="0"/>
            </a:br>
            <a:r>
              <a:rPr lang="en" sz="3600" dirty="0"/>
              <a:t>O</a:t>
            </a:r>
            <a:br>
              <a:rPr lang="en" sz="3600" dirty="0"/>
            </a:br>
            <a:r>
              <a:rPr lang="en" sz="3600" dirty="0"/>
              <a:t>NA</a:t>
            </a:r>
            <a:br>
              <a:rPr lang="en" sz="3600" dirty="0"/>
            </a:br>
            <a:r>
              <a:rPr lang="en" sz="3600" dirty="0"/>
              <a:t>TOS</a:t>
            </a:r>
            <a:endParaRPr sz="3600" dirty="0"/>
          </a:p>
        </p:txBody>
      </p:sp>
      <p:sp>
        <p:nvSpPr>
          <p:cNvPr id="145" name="Google Shape;145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0" name="Shape 229"/>
          <p:cNvSpPr/>
          <p:nvPr/>
        </p:nvSpPr>
        <p:spPr>
          <a:xfrm>
            <a:off x="3206275" y="1784794"/>
            <a:ext cx="1977125" cy="1646937"/>
          </a:xfrm>
          <a:prstGeom prst="homePlate">
            <a:avLst>
              <a:gd name="adj" fmla="val 30129"/>
            </a:avLst>
          </a:prstGeom>
          <a:solidFill>
            <a:srgbClr val="F9AC08"/>
          </a:solidFill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</a:pPr>
            <a:r>
              <a:rPr lang="en" sz="3200" dirty="0">
                <a:solidFill>
                  <a:srgbClr val="FFFFFF"/>
                </a:solidFill>
                <a:latin typeface="Montserrat ExtraBold" panose="020B0604020202020204" charset="0"/>
                <a:cs typeface="Varela Round"/>
                <a:sym typeface="Varela Round"/>
              </a:rPr>
              <a:t>PRÉ</a:t>
            </a:r>
            <a:endParaRPr sz="1800" dirty="0">
              <a:latin typeface="Montserrat ExtraBold" panose="020B0604020202020204" charset="0"/>
            </a:endParaRPr>
          </a:p>
        </p:txBody>
      </p:sp>
      <p:sp>
        <p:nvSpPr>
          <p:cNvPr id="11" name="Shape 230"/>
          <p:cNvSpPr/>
          <p:nvPr/>
        </p:nvSpPr>
        <p:spPr>
          <a:xfrm>
            <a:off x="5084822" y="1784794"/>
            <a:ext cx="2116078" cy="1646937"/>
          </a:xfrm>
          <a:prstGeom prst="chevron">
            <a:avLst>
              <a:gd name="adj" fmla="val 29853"/>
            </a:avLst>
          </a:prstGeom>
          <a:solidFill>
            <a:srgbClr val="01ABCF"/>
          </a:solidFill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</a:pPr>
            <a:r>
              <a:rPr lang="en" sz="3200" b="0" i="0" u="none" strike="noStrike" cap="none" dirty="0">
                <a:solidFill>
                  <a:srgbClr val="FFFFFF"/>
                </a:solidFill>
                <a:latin typeface="Montserrat ExtraBold" panose="020B0604020202020204" charset="0"/>
                <a:ea typeface="Varela Round"/>
                <a:cs typeface="Varela Round"/>
                <a:sym typeface="Varela Round"/>
              </a:rPr>
              <a:t>DURANTE</a:t>
            </a:r>
            <a:endParaRPr sz="1800" dirty="0">
              <a:latin typeface="Montserrat ExtraBold" panose="020B0604020202020204" charset="0"/>
            </a:endParaRPr>
          </a:p>
        </p:txBody>
      </p:sp>
      <p:sp>
        <p:nvSpPr>
          <p:cNvPr id="12" name="Shape 231"/>
          <p:cNvSpPr/>
          <p:nvPr/>
        </p:nvSpPr>
        <p:spPr>
          <a:xfrm>
            <a:off x="7061946" y="1784794"/>
            <a:ext cx="1967337" cy="1646937"/>
          </a:xfrm>
          <a:prstGeom prst="chevron">
            <a:avLst>
              <a:gd name="adj" fmla="val 29853"/>
            </a:avLst>
          </a:prstGeom>
          <a:solidFill>
            <a:srgbClr val="AACF20"/>
          </a:solidFill>
          <a:ln w="9525" cap="flat" cmpd="sng">
            <a:solidFill>
              <a:srgbClr val="50567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</a:pPr>
            <a:r>
              <a:rPr lang="en" sz="3000" b="0" i="0" u="none" strike="noStrike" cap="none" spc="-150" dirty="0">
                <a:solidFill>
                  <a:srgbClr val="FFFFFF"/>
                </a:solidFill>
                <a:latin typeface="Montserrat ExtraBold" panose="020B0604020202020204" charset="0"/>
                <a:ea typeface="Varela Round"/>
                <a:cs typeface="Varela Round"/>
                <a:sym typeface="Varela Round"/>
              </a:rPr>
              <a:t>PÓS</a:t>
            </a:r>
            <a:endParaRPr sz="3000" spc="-150" dirty="0">
              <a:latin typeface="Montserrat Extra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328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F4F4"/>
            </a:gs>
            <a:gs pos="100000">
              <a:schemeClr val="accent4">
                <a:lumMod val="20000"/>
                <a:lumOff val="80000"/>
              </a:schemeClr>
            </a:gs>
          </a:gsLst>
          <a:lin ang="5400012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238"/>
          <p:cNvPicPr preferRelativeResize="0"/>
          <p:nvPr/>
        </p:nvPicPr>
        <p:blipFill rotWithShape="1">
          <a:blip r:embed="rId3">
            <a:alphaModFix/>
          </a:blip>
          <a:srcRect l="8416" t="37465" r="24571" b="14950"/>
          <a:stretch/>
        </p:blipFill>
        <p:spPr>
          <a:xfrm>
            <a:off x="998639" y="3309940"/>
            <a:ext cx="2749526" cy="112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272252F-EB0B-48A5-A4C8-61651955F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943" y="3279052"/>
            <a:ext cx="1243411" cy="1243411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571463" y="400268"/>
            <a:ext cx="6074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2"/>
                </a:solidFill>
                <a:latin typeface="Montserrat ExtraBold" panose="020B0604020202020204" charset="0"/>
              </a:rPr>
              <a:t>CAMPEONATOS EXTERNOS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/>
          <a:srcRect l="33750" t="19985" r="35000" b="9981"/>
          <a:stretch/>
        </p:blipFill>
        <p:spPr>
          <a:xfrm>
            <a:off x="3455977" y="905312"/>
            <a:ext cx="1603878" cy="202088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6"/>
          <a:srcRect l="9682" t="23409" r="75873" b="49206"/>
          <a:stretch/>
        </p:blipFill>
        <p:spPr>
          <a:xfrm>
            <a:off x="6363873" y="1046924"/>
            <a:ext cx="1763032" cy="18792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4" y="2748302"/>
            <a:ext cx="2107965" cy="1784749"/>
          </a:xfrm>
          <a:prstGeom prst="rect">
            <a:avLst/>
          </a:prstGeom>
        </p:spPr>
      </p:pic>
      <p:pic>
        <p:nvPicPr>
          <p:cNvPr id="1026" name="Picture 2" descr="A imagem pode conter: uma ou mais pessoas e texto">
            <a:extLst>
              <a:ext uri="{FF2B5EF4-FFF2-40B4-BE49-F238E27FC236}">
                <a16:creationId xmlns:a16="http://schemas.microsoft.com/office/drawing/2014/main" id="{0A5C4E8A-23E9-4201-A0E2-3DBD2549F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0" t="29912" r="25955" b="23334"/>
          <a:stretch/>
        </p:blipFill>
        <p:spPr bwMode="auto">
          <a:xfrm>
            <a:off x="812795" y="1320006"/>
            <a:ext cx="2247901" cy="12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EX</a:t>
            </a:r>
            <a:br>
              <a:rPr lang="en" sz="3600" dirty="0"/>
            </a:br>
            <a:r>
              <a:rPr lang="en" sz="3600" dirty="0"/>
              <a:t>TER</a:t>
            </a:r>
            <a:br>
              <a:rPr lang="en" sz="3600" dirty="0"/>
            </a:br>
            <a:r>
              <a:rPr lang="en" sz="3600" dirty="0"/>
              <a:t>NOS</a:t>
            </a:r>
            <a:endParaRPr sz="3600" dirty="0"/>
          </a:p>
        </p:txBody>
      </p:sp>
      <p:sp>
        <p:nvSpPr>
          <p:cNvPr id="145" name="Google Shape;145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3" name="Google Shape;123;p21"/>
          <p:cNvSpPr txBox="1">
            <a:spLocks/>
          </p:cNvSpPr>
          <p:nvPr/>
        </p:nvSpPr>
        <p:spPr>
          <a:xfrm>
            <a:off x="3947223" y="190500"/>
            <a:ext cx="4807711" cy="19716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 algn="ctr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None/>
            </a:pPr>
            <a:r>
              <a:rPr lang="pt-BR" sz="2400" b="1" dirty="0" err="1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Pré</a:t>
            </a: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-campeonato</a:t>
            </a:r>
          </a:p>
          <a:p>
            <a:pPr marL="228600" indent="-228600" algn="ctr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None/>
            </a:pPr>
            <a:endParaRPr lang="pt-BR" sz="800" dirty="0">
              <a:solidFill>
                <a:schemeClr val="bg2">
                  <a:lumMod val="50000"/>
                </a:schemeClr>
              </a:solidFill>
              <a:latin typeface="Montserrat ExtraBold" panose="020B0604020202020204" charset="0"/>
            </a:endParaRPr>
          </a:p>
          <a:p>
            <a:pPr marL="228600" indent="-228600"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Reuniões: de universitários à prefeitos</a:t>
            </a:r>
          </a:p>
          <a:p>
            <a:pPr marL="228600" indent="-228600"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Especificidade: objetivos, exigências, realidades diferentes</a:t>
            </a:r>
          </a:p>
          <a:p>
            <a:pPr marL="228600" indent="-228600"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Datas, locais e modalidades diferentes</a:t>
            </a:r>
          </a:p>
        </p:txBody>
      </p:sp>
      <p:sp>
        <p:nvSpPr>
          <p:cNvPr id="24" name="Google Shape;125;p21"/>
          <p:cNvSpPr txBox="1">
            <a:spLocks/>
          </p:cNvSpPr>
          <p:nvPr/>
        </p:nvSpPr>
        <p:spPr>
          <a:xfrm>
            <a:off x="3947222" y="1980646"/>
            <a:ext cx="4807712" cy="59485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Comissão Organizadora VS Sua Atlética</a:t>
            </a:r>
          </a:p>
        </p:txBody>
      </p:sp>
      <p:sp>
        <p:nvSpPr>
          <p:cNvPr id="29" name="Google Shape;125;p21"/>
          <p:cNvSpPr txBox="1">
            <a:spLocks/>
          </p:cNvSpPr>
          <p:nvPr/>
        </p:nvSpPr>
        <p:spPr>
          <a:xfrm>
            <a:off x="3947222" y="2608264"/>
            <a:ext cx="4746798" cy="253523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05670"/>
              </a:buClr>
              <a:buSzPts val="1600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Vida real</a:t>
            </a:r>
            <a:endParaRPr lang="pt-BR" sz="16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indent="-228600"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Licitações e contratos</a:t>
            </a:r>
          </a:p>
          <a:p>
            <a:pPr indent="-228600"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Legislações e regulamentos esportivos</a:t>
            </a:r>
          </a:p>
          <a:p>
            <a:pPr indent="-228600"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Tomador de decisões</a:t>
            </a:r>
          </a:p>
          <a:p>
            <a:pPr indent="-228600">
              <a:buClr>
                <a:srgbClr val="505670"/>
              </a:buClr>
              <a:buSzPts val="1600"/>
              <a:buFont typeface="Varela Round"/>
              <a:buChar char="▧"/>
            </a:pPr>
            <a:endParaRPr lang="pt-BR" sz="16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algn="ctr">
              <a:buClr>
                <a:srgbClr val="505670"/>
              </a:buClr>
              <a:buSzPts val="1600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Responsabilidade e planejamento:</a:t>
            </a:r>
          </a:p>
          <a:p>
            <a:pPr algn="ctr">
              <a:buClr>
                <a:srgbClr val="505670"/>
              </a:buClr>
              <a:buSzPts val="1600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você à frente</a:t>
            </a:r>
            <a:endParaRPr lang="pt-BR" sz="16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042565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EX</a:t>
            </a:r>
            <a:br>
              <a:rPr lang="en" sz="3600" dirty="0"/>
            </a:br>
            <a:r>
              <a:rPr lang="en" sz="3600" dirty="0"/>
              <a:t>TER</a:t>
            </a:r>
            <a:br>
              <a:rPr lang="en" sz="3600" dirty="0"/>
            </a:br>
            <a:r>
              <a:rPr lang="en" sz="3600" dirty="0"/>
              <a:t>NOS</a:t>
            </a:r>
            <a:endParaRPr sz="3600" dirty="0"/>
          </a:p>
        </p:txBody>
      </p:sp>
      <p:sp>
        <p:nvSpPr>
          <p:cNvPr id="145" name="Google Shape;145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3" name="Google Shape;123;p21"/>
          <p:cNvSpPr txBox="1">
            <a:spLocks/>
          </p:cNvSpPr>
          <p:nvPr/>
        </p:nvSpPr>
        <p:spPr>
          <a:xfrm>
            <a:off x="3947223" y="327775"/>
            <a:ext cx="4807711" cy="72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 algn="ctr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None/>
            </a:pPr>
            <a:r>
              <a:rPr lang="pt-BR" sz="24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Durante e pós</a:t>
            </a:r>
          </a:p>
        </p:txBody>
      </p:sp>
      <p:sp>
        <p:nvSpPr>
          <p:cNvPr id="29" name="Google Shape;125;p21"/>
          <p:cNvSpPr txBox="1">
            <a:spLocks/>
          </p:cNvSpPr>
          <p:nvPr/>
        </p:nvSpPr>
        <p:spPr>
          <a:xfrm>
            <a:off x="4008136" y="1304250"/>
            <a:ext cx="4746798" cy="29350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Durante o </a:t>
            </a: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  <a:cs typeface="Varela Round"/>
                <a:sym typeface="Varela Round"/>
              </a:rPr>
              <a:t>campeonato</a:t>
            </a:r>
            <a:endParaRPr lang="pt-BR" sz="16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Organização, planejamento e comprometimento: curtir mesmo estando à frente</a:t>
            </a: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Aprender com as situações mais inusitadas</a:t>
            </a:r>
          </a:p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endParaRPr lang="pt-BR" sz="800" b="1" dirty="0">
              <a:solidFill>
                <a:schemeClr val="bg2">
                  <a:lumMod val="50000"/>
                </a:schemeClr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r>
              <a:rPr lang="pt-BR" sz="1600" b="1" dirty="0">
                <a:solidFill>
                  <a:schemeClr val="bg2">
                    <a:lumMod val="50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Pós</a:t>
            </a:r>
            <a:endParaRPr lang="pt-BR" sz="1800" b="1" dirty="0">
              <a:solidFill>
                <a:schemeClr val="bg2">
                  <a:lumMod val="50000"/>
                </a:schemeClr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Fechamento Financeiro</a:t>
            </a:r>
            <a:endParaRPr lang="pt-BR" sz="16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A próxima edição</a:t>
            </a:r>
            <a:endParaRPr lang="pt-BR" sz="1600" dirty="0">
              <a:solidFill>
                <a:srgbClr val="505670"/>
              </a:solidFill>
              <a:latin typeface="Montserrat Light" panose="020B0604020202020204" charset="0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600990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4F4F4"/>
            </a:gs>
            <a:gs pos="100000">
              <a:schemeClr val="accent4">
                <a:lumMod val="20000"/>
                <a:lumOff val="80000"/>
              </a:schemeClr>
            </a:gs>
          </a:gsLst>
          <a:lin ang="5400012" scaled="0"/>
        </a:gra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8613" y="400268"/>
            <a:ext cx="5971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>
                <a:solidFill>
                  <a:schemeClr val="bg2"/>
                </a:solidFill>
                <a:latin typeface="Montserrat ExtraBold" panose="020B0604020202020204" charset="0"/>
              </a:rPr>
              <a:t>CAMPEONATOS INTERNOS</a:t>
            </a:r>
          </a:p>
        </p:txBody>
      </p:sp>
      <p:pic>
        <p:nvPicPr>
          <p:cNvPr id="18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2771" y="1191849"/>
            <a:ext cx="1463189" cy="146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280"/>
          <p:cNvPicPr preferRelativeResize="0"/>
          <p:nvPr/>
        </p:nvPicPr>
        <p:blipFill rotWithShape="1">
          <a:blip r:embed="rId4">
            <a:alphaModFix/>
          </a:blip>
          <a:srcRect l="14947" t="10236" r="14851" b="47449"/>
          <a:stretch/>
        </p:blipFill>
        <p:spPr>
          <a:xfrm>
            <a:off x="6356898" y="1541492"/>
            <a:ext cx="2076616" cy="1785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81"/>
          <p:cNvPicPr preferRelativeResize="0"/>
          <p:nvPr/>
        </p:nvPicPr>
        <p:blipFill rotWithShape="1">
          <a:blip r:embed="rId5">
            <a:alphaModFix/>
          </a:blip>
          <a:srcRect l="28876" r="28587" b="53650"/>
          <a:stretch/>
        </p:blipFill>
        <p:spPr>
          <a:xfrm>
            <a:off x="3568143" y="2861844"/>
            <a:ext cx="2473142" cy="167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43F04F-A94A-482F-9F3D-F2EA73020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86" y="1596493"/>
            <a:ext cx="2542045" cy="162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6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IN</a:t>
            </a:r>
            <a:br>
              <a:rPr lang="en" sz="3600" dirty="0"/>
            </a:br>
            <a:r>
              <a:rPr lang="en" sz="3600" dirty="0"/>
              <a:t>TER</a:t>
            </a:r>
            <a:br>
              <a:rPr lang="en" sz="3600" dirty="0"/>
            </a:br>
            <a:r>
              <a:rPr lang="en" sz="3600" dirty="0"/>
              <a:t>NOS</a:t>
            </a:r>
            <a:endParaRPr sz="3600" dirty="0"/>
          </a:p>
        </p:txBody>
      </p:sp>
      <p:sp>
        <p:nvSpPr>
          <p:cNvPr id="145" name="Google Shape;145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9" name="Google Shape;125;p21"/>
          <p:cNvSpPr txBox="1">
            <a:spLocks/>
          </p:cNvSpPr>
          <p:nvPr/>
        </p:nvSpPr>
        <p:spPr>
          <a:xfrm>
            <a:off x="4008136" y="789993"/>
            <a:ext cx="4746798" cy="360911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Sobre campeonatos internos:</a:t>
            </a: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Esporte como uma integração e união</a:t>
            </a: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Conhecer atletas</a:t>
            </a:r>
          </a:p>
          <a:p>
            <a:pPr indent="-228600">
              <a:lnSpc>
                <a:spcPct val="150000"/>
              </a:lnSpc>
              <a:buClr>
                <a:srgbClr val="505670"/>
              </a:buClr>
              <a:buSzPts val="1600"/>
              <a:buFont typeface="Varela Round"/>
              <a:buChar char="▧"/>
            </a:pPr>
            <a:r>
              <a:rPr lang="pt-BR" sz="1600" dirty="0">
                <a:solidFill>
                  <a:srgbClr val="505670"/>
                </a:solidFill>
                <a:latin typeface="Montserrat Light" panose="020B0604020202020204" charset="0"/>
                <a:cs typeface="Varela Round"/>
                <a:sym typeface="Varela Round"/>
              </a:rPr>
              <a:t>Prática esportiva e incentivo</a:t>
            </a:r>
          </a:p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endParaRPr lang="pt-BR" sz="1800" b="1" dirty="0">
              <a:solidFill>
                <a:schemeClr val="bg2">
                  <a:lumMod val="50000"/>
                </a:schemeClr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Preparação e integração</a:t>
            </a:r>
          </a:p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endParaRPr lang="pt-BR" sz="1800" b="1" dirty="0">
              <a:solidFill>
                <a:schemeClr val="bg2">
                  <a:lumMod val="50000"/>
                </a:schemeClr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algn="ctr">
              <a:lnSpc>
                <a:spcPct val="150000"/>
              </a:lnSpc>
              <a:buClr>
                <a:srgbClr val="505670"/>
              </a:buClr>
              <a:buSzPts val="1600"/>
            </a:pPr>
            <a:r>
              <a:rPr lang="pt-BR" sz="1800" b="1" dirty="0">
                <a:solidFill>
                  <a:schemeClr val="bg2">
                    <a:lumMod val="50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Calendário = campeonato durante todo o ano</a:t>
            </a:r>
          </a:p>
        </p:txBody>
      </p:sp>
    </p:spTree>
    <p:extLst>
      <p:ext uri="{BB962C8B-B14F-4D97-AF65-F5344CB8AC3E}">
        <p14:creationId xmlns:p14="http://schemas.microsoft.com/office/powerpoint/2010/main" val="2576289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0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916" y="1508510"/>
            <a:ext cx="2308222" cy="21949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6"/>
          <p:cNvSpPr txBox="1">
            <a:spLocks/>
          </p:cNvSpPr>
          <p:nvPr/>
        </p:nvSpPr>
        <p:spPr>
          <a:xfrm>
            <a:off x="3519484" y="207033"/>
            <a:ext cx="4961100" cy="15465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>
              <a:buClr>
                <a:srgbClr val="505670"/>
              </a:buClr>
              <a:buSzPts val="9600"/>
              <a:buFont typeface="Shadows Into Light"/>
              <a:buNone/>
            </a:pPr>
            <a:r>
              <a:rPr lang="pt-BR" sz="9600" dirty="0">
                <a:solidFill>
                  <a:srgbClr val="1155CC"/>
                </a:solidFill>
                <a:latin typeface="Montserrat" panose="020B0604020202020204" charset="0"/>
                <a:ea typeface="Shadows Into Light"/>
                <a:cs typeface="Shadows Into Light"/>
                <a:sym typeface="Shadows Into Light"/>
              </a:rPr>
              <a:t>AAALQ</a:t>
            </a:r>
            <a:endParaRPr lang="pt-BR" dirty="0">
              <a:latin typeface="Montserrat" panose="020B0604020202020204" charset="0"/>
            </a:endParaRPr>
          </a:p>
        </p:txBody>
      </p:sp>
      <p:sp>
        <p:nvSpPr>
          <p:cNvPr id="12" name="Shape 117"/>
          <p:cNvSpPr txBox="1">
            <a:spLocks/>
          </p:cNvSpPr>
          <p:nvPr/>
        </p:nvSpPr>
        <p:spPr>
          <a:xfrm>
            <a:off x="3426460" y="1932133"/>
            <a:ext cx="54648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05670"/>
              </a:buClr>
              <a:buSzPts val="3600"/>
              <a:buFont typeface="Varela Round"/>
              <a:buNone/>
            </a:pPr>
            <a:r>
              <a:rPr lang="pt-BR" sz="3200" spc="-300" dirty="0">
                <a:solidFill>
                  <a:srgbClr val="505670"/>
                </a:solidFill>
                <a:latin typeface="Montserrat" panose="020B0604020202020204" charset="0"/>
                <a:ea typeface="Shadows Into Light"/>
                <a:cs typeface="Shadows Into Light"/>
                <a:sym typeface="Shadows Into Light"/>
              </a:rPr>
              <a:t>Associação Atlética Acadêmica “Luiz de Queiroz”</a:t>
            </a:r>
            <a:endParaRPr lang="pt-BR" sz="2000" spc="-300" dirty="0">
              <a:latin typeface="Montserrat" panose="020B0604020202020204" charset="0"/>
            </a:endParaRPr>
          </a:p>
        </p:txBody>
      </p:sp>
      <p:sp>
        <p:nvSpPr>
          <p:cNvPr id="13" name="Shape 118"/>
          <p:cNvSpPr txBox="1">
            <a:spLocks noGrp="1"/>
          </p:cNvSpPr>
          <p:nvPr>
            <p:ph type="body" idx="4294967295"/>
          </p:nvPr>
        </p:nvSpPr>
        <p:spPr>
          <a:xfrm>
            <a:off x="3830127" y="3703451"/>
            <a:ext cx="4479683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600"/>
              <a:buFont typeface="Varela Round"/>
              <a:buNone/>
            </a:pPr>
            <a:r>
              <a:rPr lang="en" sz="2600" b="1" u="none" strike="noStrike" cap="none" dirty="0">
                <a:solidFill>
                  <a:srgbClr val="505670"/>
                </a:solidFill>
                <a:latin typeface="Montserrat" panose="020B0604020202020204" charset="0"/>
                <a:ea typeface="Shadows Into Light"/>
                <a:cs typeface="Shadows Into Light"/>
                <a:sym typeface="Shadows Into Light"/>
              </a:rPr>
              <a:t>20 de Setembro de 1903</a:t>
            </a:r>
            <a:endParaRPr dirty="0">
              <a:latin typeface="Montserrat" panose="020B060402020202020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600"/>
              <a:buFont typeface="Varela Round"/>
              <a:buNone/>
            </a:pPr>
            <a:endParaRPr sz="2600" b="0" u="none" strike="noStrike" cap="none" dirty="0">
              <a:solidFill>
                <a:srgbClr val="3C78D8"/>
              </a:solidFill>
              <a:latin typeface="Montserrat" panose="020B0604020202020204" charset="0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sldNum" idx="12"/>
          </p:nvPr>
        </p:nvSpPr>
        <p:spPr>
          <a:xfrm>
            <a:off x="8496300" y="474990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00AA"/>
            </a:gs>
            <a:gs pos="100000">
              <a:srgbClr val="FF8029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1937983" y="846161"/>
            <a:ext cx="5308978" cy="3398293"/>
          </a:xfrm>
        </p:spPr>
        <p:txBody>
          <a:bodyPr/>
          <a:lstStyle/>
          <a:p>
            <a:r>
              <a:rPr lang="pt-BR" sz="4000" spc="300" dirty="0"/>
              <a:t>MARKETING</a:t>
            </a:r>
            <a:br>
              <a:rPr lang="pt-BR" dirty="0"/>
            </a:br>
            <a:br>
              <a:rPr lang="pt-BR" dirty="0"/>
            </a:br>
            <a:r>
              <a:rPr lang="pt-BR" sz="2400" dirty="0">
                <a:solidFill>
                  <a:schemeClr val="tx1"/>
                </a:solidFill>
                <a:latin typeface="Montserrat" panose="020B0604020202020204" charset="0"/>
              </a:rPr>
              <a:t>A AAALQ com alcance de todos  </a:t>
            </a:r>
            <a:r>
              <a:rPr lang="pt-BR" sz="2400" dirty="0" err="1">
                <a:solidFill>
                  <a:schemeClr val="tx1"/>
                </a:solidFill>
                <a:latin typeface="Montserrat" panose="020B0604020202020204" charset="0"/>
              </a:rPr>
              <a:t>ESALQueanos</a:t>
            </a:r>
            <a:endParaRPr lang="pt-BR" sz="24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79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5" name="Google Shape;144;p24"/>
          <p:cNvSpPr txBox="1">
            <a:spLocks noGrp="1"/>
          </p:cNvSpPr>
          <p:nvPr>
            <p:ph type="title"/>
          </p:nvPr>
        </p:nvSpPr>
        <p:spPr>
          <a:xfrm>
            <a:off x="698500" y="911225"/>
            <a:ext cx="2020888" cy="33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MAR</a:t>
            </a:r>
            <a:br>
              <a:rPr lang="en" sz="4400" dirty="0"/>
            </a:br>
            <a:r>
              <a:rPr lang="en" sz="4400" dirty="0"/>
              <a:t>KE</a:t>
            </a:r>
            <a:br>
              <a:rPr lang="en" sz="4400" dirty="0"/>
            </a:br>
            <a:r>
              <a:rPr lang="en" sz="4400" dirty="0"/>
              <a:t>TING</a:t>
            </a:r>
            <a:endParaRPr sz="4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27343" y="594867"/>
            <a:ext cx="512336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Público alvo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Segmentação de público</a:t>
            </a:r>
            <a:endParaRPr lang="pt-BR" sz="1600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  <a:ea typeface="Varela Round"/>
            </a:endParaRPr>
          </a:p>
          <a:p>
            <a:pPr marL="722313" lvl="6" indent="-28575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ea typeface="Varela Round"/>
                <a:cs typeface="Varela Round"/>
                <a:sym typeface="Varela Round"/>
              </a:rPr>
              <a:t>Atuais alunos</a:t>
            </a:r>
          </a:p>
          <a:p>
            <a:pPr marL="722313" lvl="6" indent="-28575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Atletas</a:t>
            </a:r>
          </a:p>
          <a:p>
            <a:pPr marL="722313" lvl="6" indent="-28575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Torcedore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s</a:t>
            </a:r>
          </a:p>
          <a:p>
            <a:pPr marL="722313" lvl="6" indent="-28575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Ex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 alunos</a:t>
            </a:r>
          </a:p>
          <a:p>
            <a:pPr marL="722313" lvl="6" indent="-28575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Empresas</a:t>
            </a:r>
          </a:p>
          <a:p>
            <a:pPr marL="722313" lvl="6" indent="-28575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Órgãos públicos</a:t>
            </a:r>
          </a:p>
          <a:p>
            <a:pPr marL="722313" lvl="6" indent="-28575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Professores</a:t>
            </a:r>
            <a:endParaRPr lang="pt-BR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</a:endParaRPr>
          </a:p>
          <a:p>
            <a:pPr marL="171450" lvl="6">
              <a:buClr>
                <a:srgbClr val="505670"/>
              </a:buClr>
              <a:buSzPts val="2400"/>
            </a:pPr>
            <a:endParaRPr lang="pt-BR" sz="2800" dirty="0">
              <a:latin typeface="Montserrat Light" panose="020B0604020202020204" charset="0"/>
            </a:endParaRPr>
          </a:p>
          <a:p>
            <a:pPr marL="171450" lvl="6" algn="ctr">
              <a:buClr>
                <a:srgbClr val="505670"/>
              </a:buClr>
              <a:buSzPts val="2400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Foco e abordagem </a:t>
            </a:r>
            <a:r>
              <a:rPr lang="pt-BR" sz="2400" u="sng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planejada</a:t>
            </a: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!</a:t>
            </a:r>
          </a:p>
          <a:p>
            <a:endParaRPr lang="pt-BR" dirty="0">
              <a:latin typeface="Montserrat Light" panose="020B060402020202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5" name="Google Shape;144;p24"/>
          <p:cNvSpPr txBox="1">
            <a:spLocks noGrp="1"/>
          </p:cNvSpPr>
          <p:nvPr>
            <p:ph type="title"/>
          </p:nvPr>
        </p:nvSpPr>
        <p:spPr>
          <a:xfrm>
            <a:off x="698500" y="911225"/>
            <a:ext cx="2020888" cy="33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MAR</a:t>
            </a:r>
            <a:br>
              <a:rPr lang="en" sz="4400" dirty="0"/>
            </a:br>
            <a:r>
              <a:rPr lang="en" sz="4400" dirty="0"/>
              <a:t>KE</a:t>
            </a:r>
            <a:br>
              <a:rPr lang="en" sz="4400" dirty="0"/>
            </a:br>
            <a:r>
              <a:rPr lang="en" sz="4400" dirty="0"/>
              <a:t>TING</a:t>
            </a:r>
            <a:endParaRPr sz="4400" dirty="0"/>
          </a:p>
        </p:txBody>
      </p:sp>
      <p:sp>
        <p:nvSpPr>
          <p:cNvPr id="6" name="Shape 317"/>
          <p:cNvSpPr/>
          <p:nvPr/>
        </p:nvSpPr>
        <p:spPr>
          <a:xfrm>
            <a:off x="3933879" y="2693088"/>
            <a:ext cx="1229049" cy="7867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677E13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7" name="Shape 318"/>
          <p:cNvSpPr/>
          <p:nvPr/>
        </p:nvSpPr>
        <p:spPr>
          <a:xfrm>
            <a:off x="3797613" y="1213617"/>
            <a:ext cx="1588395" cy="201476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AACF20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2400"/>
            </a:pP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8" name="Shape 319"/>
          <p:cNvSpPr/>
          <p:nvPr/>
        </p:nvSpPr>
        <p:spPr>
          <a:xfrm>
            <a:off x="4182831" y="3029577"/>
            <a:ext cx="931072" cy="450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7F9B17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9" name="Shape 320"/>
          <p:cNvSpPr/>
          <p:nvPr/>
        </p:nvSpPr>
        <p:spPr>
          <a:xfrm>
            <a:off x="4321719" y="2986330"/>
            <a:ext cx="544538" cy="7138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BEE823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10" name="Shape 321"/>
          <p:cNvSpPr/>
          <p:nvPr/>
        </p:nvSpPr>
        <p:spPr>
          <a:xfrm>
            <a:off x="5560213" y="2693088"/>
            <a:ext cx="1229049" cy="7867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005F74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11" name="Shape 322"/>
          <p:cNvSpPr/>
          <p:nvPr/>
        </p:nvSpPr>
        <p:spPr>
          <a:xfrm>
            <a:off x="5423946" y="1213617"/>
            <a:ext cx="1588395" cy="201476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01ABC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SzPts val="2400"/>
            </a:pPr>
            <a:endParaRPr sz="1800"/>
          </a:p>
        </p:txBody>
      </p:sp>
      <p:sp>
        <p:nvSpPr>
          <p:cNvPr id="12" name="Shape 323"/>
          <p:cNvSpPr/>
          <p:nvPr/>
        </p:nvSpPr>
        <p:spPr>
          <a:xfrm>
            <a:off x="5809164" y="3029577"/>
            <a:ext cx="931072" cy="450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00839F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13" name="Shape 324"/>
          <p:cNvSpPr/>
          <p:nvPr/>
        </p:nvSpPr>
        <p:spPr>
          <a:xfrm>
            <a:off x="5948052" y="2986330"/>
            <a:ext cx="544538" cy="7138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01CCF7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14" name="Shape 325"/>
          <p:cNvSpPr/>
          <p:nvPr/>
        </p:nvSpPr>
        <p:spPr>
          <a:xfrm>
            <a:off x="7186546" y="2693088"/>
            <a:ext cx="1229049" cy="78679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9B6B04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15" name="Shape 326"/>
          <p:cNvSpPr/>
          <p:nvPr/>
        </p:nvSpPr>
        <p:spPr>
          <a:xfrm>
            <a:off x="7050278" y="1213617"/>
            <a:ext cx="1588395" cy="201476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F9AC08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SzPts val="2400"/>
            </a:pPr>
            <a:endParaRPr sz="1800"/>
          </a:p>
        </p:txBody>
      </p:sp>
      <p:sp>
        <p:nvSpPr>
          <p:cNvPr id="16" name="Shape 327"/>
          <p:cNvSpPr/>
          <p:nvPr/>
        </p:nvSpPr>
        <p:spPr>
          <a:xfrm>
            <a:off x="7435497" y="3029577"/>
            <a:ext cx="931072" cy="45032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C48706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17" name="Shape 328"/>
          <p:cNvSpPr/>
          <p:nvPr/>
        </p:nvSpPr>
        <p:spPr>
          <a:xfrm>
            <a:off x="7574386" y="2986330"/>
            <a:ext cx="544538" cy="71384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FFB008">
              <a:alpha val="93725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2400"/>
            </a:pPr>
            <a:endParaRPr sz="1800"/>
          </a:p>
        </p:txBody>
      </p:sp>
      <p:sp>
        <p:nvSpPr>
          <p:cNvPr id="18" name="Shape 329"/>
          <p:cNvSpPr txBox="1"/>
          <p:nvPr/>
        </p:nvSpPr>
        <p:spPr>
          <a:xfrm>
            <a:off x="3839936" y="2367099"/>
            <a:ext cx="1487187" cy="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rgbClr val="FFFFFF"/>
              </a:buClr>
              <a:buSzPts val="600"/>
            </a:pPr>
            <a:r>
              <a:rPr lang="en" sz="1800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Conteúdo</a:t>
            </a:r>
            <a:endParaRPr sz="1050" dirty="0"/>
          </a:p>
        </p:txBody>
      </p:sp>
      <p:sp>
        <p:nvSpPr>
          <p:cNvPr id="19" name="Shape 330"/>
          <p:cNvSpPr txBox="1"/>
          <p:nvPr/>
        </p:nvSpPr>
        <p:spPr>
          <a:xfrm>
            <a:off x="5466269" y="2367099"/>
            <a:ext cx="1487187" cy="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rgbClr val="FFFFFF"/>
              </a:buClr>
              <a:buSzPts val="600"/>
            </a:pPr>
            <a:r>
              <a:rPr lang="en" sz="1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Ferramentas</a:t>
            </a:r>
            <a:endParaRPr sz="1050"/>
          </a:p>
        </p:txBody>
      </p:sp>
      <p:sp>
        <p:nvSpPr>
          <p:cNvPr id="20" name="Shape 331"/>
          <p:cNvSpPr txBox="1"/>
          <p:nvPr/>
        </p:nvSpPr>
        <p:spPr>
          <a:xfrm>
            <a:off x="7092603" y="2367099"/>
            <a:ext cx="1487187" cy="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>
              <a:buClr>
                <a:srgbClr val="FFFFFF"/>
              </a:buClr>
              <a:buSzPts val="600"/>
            </a:pPr>
            <a:r>
              <a:rPr lang="en" sz="1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Canais</a:t>
            </a:r>
            <a:endParaRPr sz="1050"/>
          </a:p>
        </p:txBody>
      </p:sp>
      <p:pic>
        <p:nvPicPr>
          <p:cNvPr id="21" name="Shape 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3846" y="3700210"/>
            <a:ext cx="2521151" cy="53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3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4590" y="3700210"/>
            <a:ext cx="2521151" cy="53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0936" y="3700210"/>
            <a:ext cx="2521151" cy="53841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335"/>
          <p:cNvSpPr/>
          <p:nvPr/>
        </p:nvSpPr>
        <p:spPr>
          <a:xfrm>
            <a:off x="4255658" y="1743983"/>
            <a:ext cx="492489" cy="591005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25" name="Shape 336"/>
          <p:cNvSpPr/>
          <p:nvPr/>
        </p:nvSpPr>
        <p:spPr>
          <a:xfrm>
            <a:off x="5799013" y="1702987"/>
            <a:ext cx="690985" cy="661437"/>
          </a:xfrm>
          <a:custGeom>
            <a:avLst/>
            <a:gdLst/>
            <a:ahLst/>
            <a:cxnLst/>
            <a:rect l="0" t="0" r="0" b="0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  <p:sp>
        <p:nvSpPr>
          <p:cNvPr id="26" name="Shape 337"/>
          <p:cNvSpPr/>
          <p:nvPr/>
        </p:nvSpPr>
        <p:spPr>
          <a:xfrm>
            <a:off x="7464308" y="1737385"/>
            <a:ext cx="597825" cy="602339"/>
          </a:xfrm>
          <a:custGeom>
            <a:avLst/>
            <a:gdLst/>
            <a:ahLst/>
            <a:cxnLst/>
            <a:rect l="0" t="0" r="0" b="0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SzPts val="1400"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431982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2FF29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1937983" y="846161"/>
            <a:ext cx="5308978" cy="3398293"/>
          </a:xfrm>
        </p:spPr>
        <p:txBody>
          <a:bodyPr/>
          <a:lstStyle/>
          <a:p>
            <a:r>
              <a:rPr lang="pt-BR" sz="4000" spc="300" dirty="0"/>
              <a:t>EVENTOS</a:t>
            </a:r>
            <a:br>
              <a:rPr lang="pt-BR" dirty="0"/>
            </a:br>
            <a:br>
              <a:rPr lang="pt-BR" dirty="0"/>
            </a:br>
            <a:r>
              <a:rPr lang="pt-BR" sz="2400" dirty="0">
                <a:solidFill>
                  <a:schemeClr val="tx1"/>
                </a:solidFill>
                <a:latin typeface="Montserrat" panose="020B0604020202020204" charset="0"/>
              </a:rPr>
              <a:t>Integração pelo esporte</a:t>
            </a:r>
          </a:p>
        </p:txBody>
      </p:sp>
    </p:spTree>
    <p:extLst>
      <p:ext uri="{BB962C8B-B14F-4D97-AF65-F5344CB8AC3E}">
        <p14:creationId xmlns:p14="http://schemas.microsoft.com/office/powerpoint/2010/main" val="43094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2FF29"/>
            </a:gs>
            <a:gs pos="100000">
              <a:srgbClr val="04FCF0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5" name="Google Shape;144;p24"/>
          <p:cNvSpPr txBox="1">
            <a:spLocks noGrp="1"/>
          </p:cNvSpPr>
          <p:nvPr>
            <p:ph type="title"/>
          </p:nvPr>
        </p:nvSpPr>
        <p:spPr>
          <a:xfrm>
            <a:off x="698500" y="911225"/>
            <a:ext cx="2020888" cy="33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E</a:t>
            </a:r>
            <a:br>
              <a:rPr lang="en" sz="4400" dirty="0"/>
            </a:br>
            <a:r>
              <a:rPr lang="en" sz="4400" dirty="0"/>
              <a:t>VEN</a:t>
            </a:r>
            <a:br>
              <a:rPr lang="en" sz="4400" dirty="0"/>
            </a:br>
            <a:r>
              <a:rPr lang="en" sz="4400" dirty="0"/>
              <a:t>TOS</a:t>
            </a:r>
            <a:endParaRPr sz="4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27343" y="730826"/>
            <a:ext cx="512336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Organização de festas</a:t>
            </a:r>
            <a:endParaRPr lang="pt-BR" sz="1600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Ladies Funk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American Pira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Encerramento do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InterReps</a:t>
            </a:r>
            <a:endParaRPr lang="pt-BR" sz="1600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Esquentas de campeonatos</a:t>
            </a:r>
            <a:endParaRPr lang="pt-BR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</a:endParaRPr>
          </a:p>
          <a:p>
            <a:pPr marL="171450" lvl="6">
              <a:buClr>
                <a:srgbClr val="505670"/>
              </a:buClr>
              <a:buSzPts val="2400"/>
            </a:pPr>
            <a:endParaRPr lang="pt-BR" sz="3600" dirty="0">
              <a:latin typeface="Montserrat Light" panose="020B0604020202020204" charset="0"/>
            </a:endParaRPr>
          </a:p>
          <a:p>
            <a:pPr marL="171450" lvl="6" algn="ctr">
              <a:buClr>
                <a:srgbClr val="505670"/>
              </a:buClr>
              <a:buSzPts val="2400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Planejamento, execução e aprendizado!</a:t>
            </a:r>
          </a:p>
          <a:p>
            <a:endParaRPr lang="pt-BR" dirty="0">
              <a:latin typeface="Montserrat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03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CC"/>
            </a:gs>
            <a:gs pos="100000">
              <a:srgbClr val="FF66FF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1937983" y="846161"/>
            <a:ext cx="5308978" cy="3398293"/>
          </a:xfrm>
        </p:spPr>
        <p:txBody>
          <a:bodyPr/>
          <a:lstStyle/>
          <a:p>
            <a:r>
              <a:rPr lang="pt-BR" sz="4000" spc="300" dirty="0"/>
              <a:t>ARTIGOS</a:t>
            </a:r>
            <a:br>
              <a:rPr lang="pt-BR" dirty="0"/>
            </a:br>
            <a:br>
              <a:rPr lang="pt-BR" dirty="0"/>
            </a:br>
            <a:r>
              <a:rPr lang="pt-BR" sz="2400" dirty="0">
                <a:solidFill>
                  <a:schemeClr val="tx1"/>
                </a:solidFill>
                <a:latin typeface="Montserrat" panose="020B0604020202020204" charset="0"/>
              </a:rPr>
              <a:t>Carregando o A Encarnado consigo!</a:t>
            </a:r>
          </a:p>
        </p:txBody>
      </p:sp>
    </p:spTree>
    <p:extLst>
      <p:ext uri="{BB962C8B-B14F-4D97-AF65-F5344CB8AC3E}">
        <p14:creationId xmlns:p14="http://schemas.microsoft.com/office/powerpoint/2010/main" val="3280287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CC"/>
            </a:gs>
            <a:gs pos="100000">
              <a:srgbClr val="FF66FF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5" name="Google Shape;144;p24"/>
          <p:cNvSpPr txBox="1">
            <a:spLocks noGrp="1"/>
          </p:cNvSpPr>
          <p:nvPr>
            <p:ph type="title"/>
          </p:nvPr>
        </p:nvSpPr>
        <p:spPr>
          <a:xfrm>
            <a:off x="698500" y="911225"/>
            <a:ext cx="2020888" cy="33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AR</a:t>
            </a:r>
            <a:br>
              <a:rPr lang="en" sz="4400" dirty="0"/>
            </a:br>
            <a:r>
              <a:rPr lang="en" sz="4400" dirty="0"/>
              <a:t>TI</a:t>
            </a:r>
            <a:br>
              <a:rPr lang="en" sz="4400" dirty="0"/>
            </a:br>
            <a:r>
              <a:rPr lang="en" sz="4400" dirty="0"/>
              <a:t>GOS</a:t>
            </a:r>
            <a:endParaRPr sz="4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27343" y="701798"/>
            <a:ext cx="512336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Criação de artigos</a:t>
            </a:r>
          </a:p>
          <a:p>
            <a:pPr marL="812800" lvl="1" indent="-28575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Inovação, criatividade, ideias de design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Análise de mercado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Público Alvo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Vendas em eventos</a:t>
            </a:r>
          </a:p>
          <a:p>
            <a:pPr marL="812800" indent="-342900">
              <a:lnSpc>
                <a:spcPct val="150000"/>
              </a:lnSpc>
              <a:buClr>
                <a:srgbClr val="505670"/>
              </a:buClr>
              <a:buSzPts val="2400"/>
              <a:buFont typeface="Wingdings" panose="05000000000000000000" pitchFamily="2" charset="2"/>
              <a:buChar char="Ø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SIM –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Pecege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, churrasco da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Adealq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, churras de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ex</a:t>
            </a: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</a:rPr>
              <a:t> moradores, matrícula</a:t>
            </a:r>
            <a:endParaRPr lang="pt-BR" sz="1600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  <a:cs typeface="Varela Round"/>
              <a:sym typeface="Varela Round"/>
            </a:endParaRP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Controle de estoque e financeiro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endParaRPr lang="pt-BR" sz="1200" dirty="0">
              <a:latin typeface="Montserrat Light" panose="020B0604020202020204" charset="0"/>
            </a:endParaRPr>
          </a:p>
          <a:p>
            <a:pPr marL="171450" lvl="6" algn="ctr">
              <a:buClr>
                <a:srgbClr val="505670"/>
              </a:buClr>
              <a:buSzPts val="2400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Controle geral da lojinha da Atlética</a:t>
            </a:r>
          </a:p>
        </p:txBody>
      </p:sp>
    </p:spTree>
    <p:extLst>
      <p:ext uri="{BB962C8B-B14F-4D97-AF65-F5344CB8AC3E}">
        <p14:creationId xmlns:p14="http://schemas.microsoft.com/office/powerpoint/2010/main" val="106191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CC"/>
            </a:gs>
            <a:gs pos="100000">
              <a:srgbClr val="FF66FF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5" name="Google Shape;144;p24"/>
          <p:cNvSpPr txBox="1">
            <a:spLocks noGrp="1"/>
          </p:cNvSpPr>
          <p:nvPr>
            <p:ph type="title"/>
          </p:nvPr>
        </p:nvSpPr>
        <p:spPr>
          <a:xfrm>
            <a:off x="698500" y="911225"/>
            <a:ext cx="2020888" cy="33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AR</a:t>
            </a:r>
            <a:br>
              <a:rPr lang="en" sz="4400" dirty="0"/>
            </a:br>
            <a:r>
              <a:rPr lang="en" sz="4400" dirty="0"/>
              <a:t>TI</a:t>
            </a:r>
            <a:br>
              <a:rPr lang="en" sz="4400" dirty="0"/>
            </a:br>
            <a:r>
              <a:rPr lang="en" sz="4400" dirty="0"/>
              <a:t>GOS</a:t>
            </a:r>
            <a:endParaRPr sz="4400" dirty="0"/>
          </a:p>
        </p:txBody>
      </p:sp>
      <p:sp>
        <p:nvSpPr>
          <p:cNvPr id="8" name="Google Shape;312;p38"/>
          <p:cNvSpPr/>
          <p:nvPr/>
        </p:nvSpPr>
        <p:spPr>
          <a:xfrm>
            <a:off x="4608513" y="590062"/>
            <a:ext cx="3359830" cy="41597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aixaDeTexto 3"/>
          <p:cNvSpPr txBox="1"/>
          <p:nvPr/>
        </p:nvSpPr>
        <p:spPr>
          <a:xfrm>
            <a:off x="5040197" y="911225"/>
            <a:ext cx="27830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Canais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Mercado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Processos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Necessidade            	dos consumidores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bg2">
                  <a:lumMod val="50000"/>
                </a:schemeClr>
              </a:solidFill>
              <a:latin typeface="Montserrat ExtraBold" panose="020B0604020202020204" charset="0"/>
            </a:endParaRPr>
          </a:p>
          <a:p>
            <a:pPr algn="ctr"/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RISCO e ACEITAÇÃO</a:t>
            </a:r>
          </a:p>
        </p:txBody>
      </p:sp>
    </p:spTree>
    <p:extLst>
      <p:ext uri="{BB962C8B-B14F-4D97-AF65-F5344CB8AC3E}">
        <p14:creationId xmlns:p14="http://schemas.microsoft.com/office/powerpoint/2010/main" val="3155480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50000"/>
              </a:schemeClr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1937983" y="846161"/>
            <a:ext cx="5308978" cy="3398293"/>
          </a:xfrm>
        </p:spPr>
        <p:txBody>
          <a:bodyPr/>
          <a:lstStyle/>
          <a:p>
            <a:r>
              <a:rPr lang="pt-BR" sz="4000" spc="300" dirty="0"/>
              <a:t>PATROCÍNIOS</a:t>
            </a:r>
            <a:br>
              <a:rPr lang="pt-BR" dirty="0"/>
            </a:br>
            <a:br>
              <a:rPr lang="pt-BR" dirty="0"/>
            </a:br>
            <a:r>
              <a:rPr lang="pt-BR" sz="2400" dirty="0">
                <a:solidFill>
                  <a:schemeClr val="tx1"/>
                </a:solidFill>
                <a:latin typeface="Montserrat" panose="020B0604020202020204" charset="0"/>
              </a:rPr>
              <a:t>Apoio fora da Escola</a:t>
            </a:r>
          </a:p>
        </p:txBody>
      </p:sp>
    </p:spTree>
    <p:extLst>
      <p:ext uri="{BB962C8B-B14F-4D97-AF65-F5344CB8AC3E}">
        <p14:creationId xmlns:p14="http://schemas.microsoft.com/office/powerpoint/2010/main" val="3778812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393"/>
            </a:gs>
            <a:gs pos="100000">
              <a:srgbClr val="A7BCFF"/>
            </a:gs>
          </a:gsLst>
          <a:lin ang="5400012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5200" y="228600"/>
            <a:ext cx="1113600" cy="11136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2863" dist="38100" dir="54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6" name="Shape 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5301" y="185189"/>
            <a:ext cx="1193398" cy="11933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hape 129"/>
          <p:cNvCxnSpPr/>
          <p:nvPr/>
        </p:nvCxnSpPr>
        <p:spPr>
          <a:xfrm rot="10800000">
            <a:off x="5507662" y="822407"/>
            <a:ext cx="680999" cy="14579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triangle" w="lg" len="lg"/>
          </a:ln>
        </p:spPr>
      </p:cxnSp>
      <p:cxnSp>
        <p:nvCxnSpPr>
          <p:cNvPr id="9" name="Shape 131"/>
          <p:cNvCxnSpPr/>
          <p:nvPr/>
        </p:nvCxnSpPr>
        <p:spPr>
          <a:xfrm rot="10800000" flipH="1">
            <a:off x="3176446" y="895307"/>
            <a:ext cx="591900" cy="8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triangle" w="lg" len="lg"/>
          </a:ln>
        </p:spPr>
      </p:cxnSp>
      <p:sp>
        <p:nvSpPr>
          <p:cNvPr id="10" name="Shape 124"/>
          <p:cNvSpPr txBox="1">
            <a:spLocks/>
          </p:cNvSpPr>
          <p:nvPr/>
        </p:nvSpPr>
        <p:spPr>
          <a:xfrm>
            <a:off x="1114650" y="1392871"/>
            <a:ext cx="6914699" cy="1193399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>
              <a:buClr>
                <a:srgbClr val="505670"/>
              </a:buClr>
              <a:buSzPts val="7200"/>
              <a:buFont typeface="Shadows Into Light"/>
              <a:buNone/>
            </a:pPr>
            <a:r>
              <a:rPr lang="pt-BR" sz="7200" dirty="0">
                <a:solidFill>
                  <a:srgbClr val="99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11</a:t>
            </a:r>
            <a:r>
              <a:rPr lang="pt-BR" sz="7200" dirty="0">
                <a:solidFill>
                  <a:srgbClr val="990000"/>
                </a:solidFill>
                <a:ea typeface="Shadows Into Light"/>
                <a:cs typeface="Shadows Into Light"/>
              </a:rPr>
              <a:t>9</a:t>
            </a:r>
            <a:r>
              <a:rPr lang="pt-BR" sz="7200" dirty="0">
                <a:solidFill>
                  <a:srgbClr val="99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anos</a:t>
            </a:r>
            <a:endParaRPr lang="pt-BR" dirty="0"/>
          </a:p>
        </p:txBody>
      </p:sp>
      <p:sp>
        <p:nvSpPr>
          <p:cNvPr id="11" name="Shape 125"/>
          <p:cNvSpPr txBox="1">
            <a:spLocks/>
          </p:cNvSpPr>
          <p:nvPr/>
        </p:nvSpPr>
        <p:spPr>
          <a:xfrm>
            <a:off x="959549" y="2302881"/>
            <a:ext cx="7224900" cy="6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05670"/>
              </a:buClr>
              <a:buSzPts val="2400"/>
              <a:buFont typeface="Varela Round"/>
              <a:buNone/>
            </a:pPr>
            <a:r>
              <a:rPr lang="pt-BR" sz="24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  <a:ea typeface="Varela Round"/>
                <a:cs typeface="Varela Round"/>
                <a:sym typeface="Varela Round"/>
              </a:rPr>
              <a:t>Escola Superior de Agricultura “Luiz de Queiroz”</a:t>
            </a:r>
            <a:endParaRPr lang="pt-BR" spc="-15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</p:txBody>
      </p:sp>
      <p:sp>
        <p:nvSpPr>
          <p:cNvPr id="12" name="Shape 126"/>
          <p:cNvSpPr txBox="1">
            <a:spLocks/>
          </p:cNvSpPr>
          <p:nvPr/>
        </p:nvSpPr>
        <p:spPr>
          <a:xfrm>
            <a:off x="1114650" y="3000952"/>
            <a:ext cx="6914699" cy="1193399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>
              <a:buClr>
                <a:srgbClr val="505670"/>
              </a:buClr>
              <a:buSzPts val="7200"/>
              <a:buFont typeface="Shadows Into Light"/>
              <a:buNone/>
            </a:pPr>
            <a:r>
              <a:rPr lang="pt-BR" sz="7200" dirty="0">
                <a:solidFill>
                  <a:srgbClr val="99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11</a:t>
            </a:r>
            <a:r>
              <a:rPr lang="pt-BR" sz="7200" dirty="0">
                <a:solidFill>
                  <a:srgbClr val="990000"/>
                </a:solidFill>
                <a:ea typeface="Shadows Into Light"/>
                <a:cs typeface="Shadows Into Light"/>
              </a:rPr>
              <a:t>7</a:t>
            </a:r>
            <a:r>
              <a:rPr lang="pt-BR" sz="7200" dirty="0">
                <a:solidFill>
                  <a:srgbClr val="99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anos</a:t>
            </a:r>
            <a:endParaRPr lang="pt-BR" dirty="0"/>
          </a:p>
        </p:txBody>
      </p:sp>
      <p:sp>
        <p:nvSpPr>
          <p:cNvPr id="13" name="Shape 127"/>
          <p:cNvSpPr txBox="1">
            <a:spLocks/>
          </p:cNvSpPr>
          <p:nvPr/>
        </p:nvSpPr>
        <p:spPr>
          <a:xfrm>
            <a:off x="1226297" y="3952900"/>
            <a:ext cx="6914699" cy="617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marR="0" lvl="6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marR="0" lvl="7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marR="0" lvl="8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B7B7B7"/>
              </a:buClr>
              <a:buSzPts val="2200"/>
              <a:buFont typeface="Montserrat Light"/>
              <a:buChar char="◦"/>
              <a:defRPr sz="2200" b="0" i="0" u="none" strike="noStrike" cap="none">
                <a:solidFill>
                  <a:srgbClr val="66666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05670"/>
              </a:buClr>
              <a:buSzPts val="2400"/>
              <a:buFont typeface="Varela Round"/>
              <a:buNone/>
            </a:pPr>
            <a:r>
              <a:rPr lang="pt-BR" sz="2400" spc="-15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20B0604020202020204" charset="0"/>
                <a:ea typeface="Varela Round"/>
                <a:cs typeface="Varela Round"/>
                <a:sym typeface="Varela Round"/>
              </a:rPr>
              <a:t>A mais antiga Associação Atlética Acadêmica</a:t>
            </a:r>
            <a:endParaRPr lang="pt-BR" spc="-150" dirty="0">
              <a:solidFill>
                <a:schemeClr val="tx1">
                  <a:lumMod val="95000"/>
                  <a:lumOff val="5000"/>
                </a:schemeClr>
              </a:solidFill>
              <a:latin typeface="Montserrat" panose="020B06040202020202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50000"/>
              </a:schemeClr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5" name="Google Shape;144;p24"/>
          <p:cNvSpPr txBox="1">
            <a:spLocks noGrp="1"/>
          </p:cNvSpPr>
          <p:nvPr>
            <p:ph type="title"/>
          </p:nvPr>
        </p:nvSpPr>
        <p:spPr>
          <a:xfrm>
            <a:off x="698500" y="911225"/>
            <a:ext cx="2020888" cy="33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PA</a:t>
            </a:r>
            <a:br>
              <a:rPr lang="en" sz="4000" dirty="0"/>
            </a:br>
            <a:r>
              <a:rPr lang="en" sz="4000" dirty="0"/>
              <a:t>TRO</a:t>
            </a:r>
            <a:br>
              <a:rPr lang="en" sz="4000" dirty="0"/>
            </a:br>
            <a:r>
              <a:rPr lang="en" sz="4000" dirty="0"/>
              <a:t>CÍ</a:t>
            </a:r>
            <a:br>
              <a:rPr lang="en" sz="4000" dirty="0"/>
            </a:br>
            <a:r>
              <a:rPr lang="en" sz="4000" dirty="0"/>
              <a:t>NIOS</a:t>
            </a:r>
            <a:endParaRPr sz="4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527343" y="701798"/>
            <a:ext cx="51233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Quais empresas?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Público alvo e definição de metas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Objetivo: festas, campeonatos, modalidades, sócios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endParaRPr lang="pt-BR" sz="1200" dirty="0">
              <a:latin typeface="Montserrat Light" panose="020B0604020202020204" charset="0"/>
            </a:endParaRPr>
          </a:p>
          <a:p>
            <a:pPr marL="171450" lvl="6" algn="ctr">
              <a:buClr>
                <a:srgbClr val="505670"/>
              </a:buClr>
              <a:buSzPts val="2400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Gestão integrada de setores</a:t>
            </a:r>
          </a:p>
          <a:p>
            <a:pPr marL="171450" lvl="6" algn="ctr">
              <a:buClr>
                <a:srgbClr val="505670"/>
              </a:buClr>
              <a:buSzPts val="2400"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Contato com o mercado real</a:t>
            </a:r>
          </a:p>
        </p:txBody>
      </p:sp>
      <p:pic>
        <p:nvPicPr>
          <p:cNvPr id="8" name="Shape 383"/>
          <p:cNvPicPr preferRelativeResize="0"/>
          <p:nvPr/>
        </p:nvPicPr>
        <p:blipFill rotWithShape="1">
          <a:blip r:embed="rId3">
            <a:alphaModFix/>
          </a:blip>
          <a:srcRect l="13084" t="39828" r="48721" b="25238"/>
          <a:stretch/>
        </p:blipFill>
        <p:spPr>
          <a:xfrm>
            <a:off x="6324449" y="3660422"/>
            <a:ext cx="2326255" cy="1196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85"/>
          <p:cNvPicPr preferRelativeResize="0"/>
          <p:nvPr/>
        </p:nvPicPr>
        <p:blipFill rotWithShape="1">
          <a:blip r:embed="rId4">
            <a:alphaModFix/>
          </a:blip>
          <a:srcRect t="47148"/>
          <a:stretch/>
        </p:blipFill>
        <p:spPr>
          <a:xfrm>
            <a:off x="3222279" y="3660422"/>
            <a:ext cx="3098120" cy="11564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754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00000">
              <a:srgbClr val="FFFF00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4;p24"/>
          <p:cNvSpPr txBox="1">
            <a:spLocks noGrp="1"/>
          </p:cNvSpPr>
          <p:nvPr>
            <p:ph type="ctrTitle"/>
          </p:nvPr>
        </p:nvSpPr>
        <p:spPr>
          <a:xfrm>
            <a:off x="1973179" y="902369"/>
            <a:ext cx="5197641" cy="32966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sz="3200" spc="300" dirty="0"/>
              <a:t>RESPONSABILIDADE SOCIAL (ODARA)</a:t>
            </a:r>
            <a:br>
              <a:rPr lang="pt-BR" sz="3200" dirty="0"/>
            </a:br>
            <a:r>
              <a:rPr lang="pt-BR" sz="2400" dirty="0">
                <a:solidFill>
                  <a:schemeClr val="tx1"/>
                </a:solidFill>
                <a:latin typeface="Montserrat" panose="020B0604020202020204" charset="0"/>
              </a:rPr>
              <a:t>Bem-estar da sociedade</a:t>
            </a:r>
            <a:endParaRPr sz="2400" spc="300" dirty="0"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1425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100000">
              <a:srgbClr val="FFFF00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5" name="Google Shape;144;p24"/>
          <p:cNvSpPr txBox="1">
            <a:spLocks noGrp="1"/>
          </p:cNvSpPr>
          <p:nvPr>
            <p:ph type="title"/>
          </p:nvPr>
        </p:nvSpPr>
        <p:spPr>
          <a:xfrm>
            <a:off x="698500" y="911225"/>
            <a:ext cx="2020888" cy="33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RESPONSABILI</a:t>
            </a:r>
            <a:br>
              <a:rPr lang="en" sz="3200" dirty="0"/>
            </a:br>
            <a:r>
              <a:rPr lang="en" sz="3200" dirty="0"/>
              <a:t>DADE SOCIAL</a:t>
            </a:r>
            <a:endParaRPr sz="3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393318" y="842695"/>
            <a:ext cx="54619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Desenvolvimento da sociedade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Bem estar dos associados e demais pessoas que interagimos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Preservação da imagem da AAALQ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Zelar pelas condições e retorno positivo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Comissão </a:t>
            </a:r>
            <a:r>
              <a:rPr lang="pt-BR" sz="1600" dirty="0" err="1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Anti-opressão</a:t>
            </a:r>
            <a:endParaRPr lang="pt-BR" sz="1600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</a:endParaRP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endParaRPr lang="pt-BR" sz="1600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</a:endParaRPr>
          </a:p>
          <a:p>
            <a:pPr marL="171450" algn="ctr">
              <a:lnSpc>
                <a:spcPct val="150000"/>
              </a:lnSpc>
              <a:buClr>
                <a:srgbClr val="505670"/>
              </a:buClr>
              <a:buSzPts val="2400"/>
            </a:pPr>
            <a:r>
              <a:rPr lang="pt-BR" sz="2000" spc="-15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Comportamentos e ações que promovam o bem-estar dos seus públicos</a:t>
            </a:r>
          </a:p>
        </p:txBody>
      </p:sp>
    </p:spTree>
    <p:extLst>
      <p:ext uri="{BB962C8B-B14F-4D97-AF65-F5344CB8AC3E}">
        <p14:creationId xmlns:p14="http://schemas.microsoft.com/office/powerpoint/2010/main" val="1650672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0066"/>
            </a:gs>
            <a:gs pos="100000">
              <a:schemeClr val="accent5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4;p24"/>
          <p:cNvSpPr txBox="1">
            <a:spLocks noGrp="1"/>
          </p:cNvSpPr>
          <p:nvPr>
            <p:ph type="ctrTitle"/>
          </p:nvPr>
        </p:nvSpPr>
        <p:spPr>
          <a:xfrm>
            <a:off x="1973179" y="902369"/>
            <a:ext cx="5197641" cy="329665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sz="3200" spc="300" dirty="0"/>
              <a:t>RECURSOS HUMANOS</a:t>
            </a:r>
            <a:br>
              <a:rPr lang="pt-BR" sz="3200" dirty="0"/>
            </a:br>
            <a:r>
              <a:rPr lang="pt-BR" sz="2400" dirty="0">
                <a:solidFill>
                  <a:schemeClr val="tx1"/>
                </a:solidFill>
                <a:latin typeface="Montserrat" panose="020B0604020202020204" charset="0"/>
              </a:rPr>
              <a:t>Integridade da gestão</a:t>
            </a:r>
            <a:endParaRPr sz="2400" spc="300" dirty="0"/>
          </a:p>
        </p:txBody>
      </p:sp>
      <p:sp>
        <p:nvSpPr>
          <p:cNvPr id="169" name="Google Shape;169;p25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777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0066"/>
            </a:gs>
            <a:gs pos="100000">
              <a:schemeClr val="accent5"/>
            </a:gs>
          </a:gsLst>
          <a:lin ang="540070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5" name="Google Shape;144;p24"/>
          <p:cNvSpPr txBox="1">
            <a:spLocks noGrp="1"/>
          </p:cNvSpPr>
          <p:nvPr>
            <p:ph type="title"/>
          </p:nvPr>
        </p:nvSpPr>
        <p:spPr>
          <a:xfrm>
            <a:off x="698500" y="911225"/>
            <a:ext cx="2020888" cy="332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RH</a:t>
            </a:r>
            <a:endParaRPr sz="3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333030" y="872839"/>
            <a:ext cx="5461924" cy="345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Cuidado da gestão se relacionando com outras comissões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Auxílio à presidência na resolução de problemas gerais e com membros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Planejamento de atividades para o desenvolvimento e integração da equipe</a:t>
            </a:r>
          </a:p>
          <a:p>
            <a:pPr marL="342900" indent="-171450">
              <a:lnSpc>
                <a:spcPct val="150000"/>
              </a:lnSpc>
              <a:buClr>
                <a:srgbClr val="505670"/>
              </a:buClr>
              <a:buSzPts val="2400"/>
              <a:buFont typeface="Varela Round"/>
              <a:buChar char="▧"/>
            </a:pPr>
            <a:r>
              <a:rPr lang="pt-BR" sz="1600" dirty="0">
                <a:solidFill>
                  <a:schemeClr val="bg2">
                    <a:lumMod val="75000"/>
                  </a:schemeClr>
                </a:solidFill>
                <a:latin typeface="Montserrat Light" panose="020B0604020202020204" charset="0"/>
                <a:cs typeface="Varela Round"/>
                <a:sym typeface="Varela Round"/>
              </a:rPr>
              <a:t>Organização do processo seletivo</a:t>
            </a:r>
            <a:endParaRPr lang="pt-BR" sz="1600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</a:endParaRPr>
          </a:p>
          <a:p>
            <a:pPr marL="171450">
              <a:lnSpc>
                <a:spcPct val="150000"/>
              </a:lnSpc>
              <a:buClr>
                <a:srgbClr val="505670"/>
              </a:buClr>
              <a:buSzPts val="2400"/>
            </a:pPr>
            <a:endParaRPr lang="pt-BR" sz="1600" dirty="0">
              <a:solidFill>
                <a:schemeClr val="bg2">
                  <a:lumMod val="75000"/>
                </a:schemeClr>
              </a:solidFill>
              <a:latin typeface="Montserrat Light" panose="020B0604020202020204" charset="0"/>
            </a:endParaRPr>
          </a:p>
          <a:p>
            <a:pPr marL="171450" algn="ctr">
              <a:lnSpc>
                <a:spcPct val="150000"/>
              </a:lnSpc>
              <a:buClr>
                <a:srgbClr val="505670"/>
              </a:buClr>
              <a:buSzPts val="2400"/>
            </a:pPr>
            <a:r>
              <a:rPr lang="pt-BR" sz="2000" spc="-15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Garantindo a saúde mental da gestão</a:t>
            </a:r>
          </a:p>
        </p:txBody>
      </p:sp>
    </p:spTree>
    <p:extLst>
      <p:ext uri="{BB962C8B-B14F-4D97-AF65-F5344CB8AC3E}">
        <p14:creationId xmlns:p14="http://schemas.microsoft.com/office/powerpoint/2010/main" val="3546119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100000">
              <a:srgbClr val="F99595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35</a:t>
            </a:fld>
            <a:endParaRPr lang="pt-BR"/>
          </a:p>
        </p:txBody>
      </p:sp>
      <p:sp>
        <p:nvSpPr>
          <p:cNvPr id="3" name="Shape 417"/>
          <p:cNvSpPr/>
          <p:nvPr/>
        </p:nvSpPr>
        <p:spPr>
          <a:xfrm rot="9686235">
            <a:off x="3880603" y="1151781"/>
            <a:ext cx="1382796" cy="867388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3" y="411"/>
                  <a:pt x="74073" y="1064"/>
                  <a:pt x="65923" y="1544"/>
                </a:cubicBezTo>
                <a:cubicBezTo>
                  <a:pt x="51317" y="2403"/>
                  <a:pt x="36068" y="4456"/>
                  <a:pt x="23122" y="11271"/>
                </a:cubicBezTo>
                <a:cubicBezTo>
                  <a:pt x="13017" y="16589"/>
                  <a:pt x="6735" y="34519"/>
                  <a:pt x="13070" y="44021"/>
                </a:cubicBezTo>
                <a:cubicBezTo>
                  <a:pt x="21835" y="57167"/>
                  <a:pt x="41794" y="58763"/>
                  <a:pt x="57493" y="60558"/>
                </a:cubicBezTo>
                <a:cubicBezTo>
                  <a:pt x="73278" y="62362"/>
                  <a:pt x="89298" y="61843"/>
                  <a:pt x="105158" y="60882"/>
                </a:cubicBezTo>
                <a:cubicBezTo>
                  <a:pt x="125659" y="59638"/>
                  <a:pt x="157481" y="50275"/>
                  <a:pt x="158336" y="29754"/>
                </a:cubicBezTo>
                <a:cubicBezTo>
                  <a:pt x="158619" y="22933"/>
                  <a:pt x="156399" y="13869"/>
                  <a:pt x="150230" y="10947"/>
                </a:cubicBezTo>
                <a:cubicBezTo>
                  <a:pt x="140016" y="6108"/>
                  <a:pt x="128254" y="5622"/>
                  <a:pt x="117156" y="3489"/>
                </a:cubicBezTo>
                <a:cubicBezTo>
                  <a:pt x="107058" y="1547"/>
                  <a:pt x="96605" y="2637"/>
                  <a:pt x="86352" y="1868"/>
                </a:cubicBezTo>
                <a:cubicBezTo>
                  <a:pt x="69537" y="606"/>
                  <a:pt x="52188" y="-1639"/>
                  <a:pt x="35768" y="2192"/>
                </a:cubicBezTo>
                <a:cubicBezTo>
                  <a:pt x="28377" y="3916"/>
                  <a:pt x="20506" y="5025"/>
                  <a:pt x="14043" y="9002"/>
                </a:cubicBezTo>
                <a:cubicBezTo>
                  <a:pt x="5849" y="14043"/>
                  <a:pt x="-2454" y="25546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3"/>
                  <a:pt x="130197" y="71091"/>
                  <a:pt x="152500" y="50182"/>
                </a:cubicBezTo>
                <a:cubicBezTo>
                  <a:pt x="161822" y="41441"/>
                  <a:pt x="168060" y="20138"/>
                  <a:pt x="158012" y="12244"/>
                </a:cubicBezTo>
                <a:cubicBezTo>
                  <a:pt x="155373" y="10170"/>
                  <a:pt x="151539" y="10463"/>
                  <a:pt x="148284" y="9650"/>
                </a:cubicBezTo>
                <a:cubicBezTo>
                  <a:pt x="134410" y="6181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5" name="Shape 417"/>
          <p:cNvSpPr/>
          <p:nvPr/>
        </p:nvSpPr>
        <p:spPr>
          <a:xfrm>
            <a:off x="3949976" y="1117823"/>
            <a:ext cx="1382796" cy="867388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3" y="411"/>
                  <a:pt x="74073" y="1064"/>
                  <a:pt x="65923" y="1544"/>
                </a:cubicBezTo>
                <a:cubicBezTo>
                  <a:pt x="51317" y="2403"/>
                  <a:pt x="36068" y="4456"/>
                  <a:pt x="23122" y="11271"/>
                </a:cubicBezTo>
                <a:cubicBezTo>
                  <a:pt x="13017" y="16589"/>
                  <a:pt x="6735" y="34519"/>
                  <a:pt x="13070" y="44021"/>
                </a:cubicBezTo>
                <a:cubicBezTo>
                  <a:pt x="21835" y="57167"/>
                  <a:pt x="41794" y="58763"/>
                  <a:pt x="57493" y="60558"/>
                </a:cubicBezTo>
                <a:cubicBezTo>
                  <a:pt x="73278" y="62362"/>
                  <a:pt x="89298" y="61843"/>
                  <a:pt x="105158" y="60882"/>
                </a:cubicBezTo>
                <a:cubicBezTo>
                  <a:pt x="125659" y="59638"/>
                  <a:pt x="157481" y="50275"/>
                  <a:pt x="158336" y="29754"/>
                </a:cubicBezTo>
                <a:cubicBezTo>
                  <a:pt x="158619" y="22933"/>
                  <a:pt x="156399" y="13869"/>
                  <a:pt x="150230" y="10947"/>
                </a:cubicBezTo>
                <a:cubicBezTo>
                  <a:pt x="140016" y="6108"/>
                  <a:pt x="128254" y="5622"/>
                  <a:pt x="117156" y="3489"/>
                </a:cubicBezTo>
                <a:cubicBezTo>
                  <a:pt x="107058" y="1547"/>
                  <a:pt x="96605" y="2637"/>
                  <a:pt x="86352" y="1868"/>
                </a:cubicBezTo>
                <a:cubicBezTo>
                  <a:pt x="69537" y="606"/>
                  <a:pt x="52188" y="-1639"/>
                  <a:pt x="35768" y="2192"/>
                </a:cubicBezTo>
                <a:cubicBezTo>
                  <a:pt x="28377" y="3916"/>
                  <a:pt x="20506" y="5025"/>
                  <a:pt x="14043" y="9002"/>
                </a:cubicBezTo>
                <a:cubicBezTo>
                  <a:pt x="5849" y="14043"/>
                  <a:pt x="-2454" y="25546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3"/>
                  <a:pt x="130197" y="71091"/>
                  <a:pt x="152500" y="50182"/>
                </a:cubicBezTo>
                <a:cubicBezTo>
                  <a:pt x="161822" y="41441"/>
                  <a:pt x="168060" y="20138"/>
                  <a:pt x="158012" y="12244"/>
                </a:cubicBezTo>
                <a:cubicBezTo>
                  <a:pt x="155373" y="10170"/>
                  <a:pt x="151539" y="10463"/>
                  <a:pt x="148284" y="9650"/>
                </a:cubicBezTo>
                <a:cubicBezTo>
                  <a:pt x="134410" y="6181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6" name="Shape 417"/>
          <p:cNvSpPr/>
          <p:nvPr/>
        </p:nvSpPr>
        <p:spPr>
          <a:xfrm rot="313779">
            <a:off x="3880602" y="1117823"/>
            <a:ext cx="1382796" cy="867388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3" y="411"/>
                  <a:pt x="74073" y="1064"/>
                  <a:pt x="65923" y="1544"/>
                </a:cubicBezTo>
                <a:cubicBezTo>
                  <a:pt x="51317" y="2403"/>
                  <a:pt x="36068" y="4456"/>
                  <a:pt x="23122" y="11271"/>
                </a:cubicBezTo>
                <a:cubicBezTo>
                  <a:pt x="13017" y="16589"/>
                  <a:pt x="6735" y="34519"/>
                  <a:pt x="13070" y="44021"/>
                </a:cubicBezTo>
                <a:cubicBezTo>
                  <a:pt x="21835" y="57167"/>
                  <a:pt x="41794" y="58763"/>
                  <a:pt x="57493" y="60558"/>
                </a:cubicBezTo>
                <a:cubicBezTo>
                  <a:pt x="73278" y="62362"/>
                  <a:pt x="89298" y="61843"/>
                  <a:pt x="105158" y="60882"/>
                </a:cubicBezTo>
                <a:cubicBezTo>
                  <a:pt x="125659" y="59638"/>
                  <a:pt x="157481" y="50275"/>
                  <a:pt x="158336" y="29754"/>
                </a:cubicBezTo>
                <a:cubicBezTo>
                  <a:pt x="158619" y="22933"/>
                  <a:pt x="156399" y="13869"/>
                  <a:pt x="150230" y="10947"/>
                </a:cubicBezTo>
                <a:cubicBezTo>
                  <a:pt x="140016" y="6108"/>
                  <a:pt x="128254" y="5622"/>
                  <a:pt x="117156" y="3489"/>
                </a:cubicBezTo>
                <a:cubicBezTo>
                  <a:pt x="107058" y="1547"/>
                  <a:pt x="96605" y="2637"/>
                  <a:pt x="86352" y="1868"/>
                </a:cubicBezTo>
                <a:cubicBezTo>
                  <a:pt x="69537" y="606"/>
                  <a:pt x="52188" y="-1639"/>
                  <a:pt x="35768" y="2192"/>
                </a:cubicBezTo>
                <a:cubicBezTo>
                  <a:pt x="28377" y="3916"/>
                  <a:pt x="20506" y="5025"/>
                  <a:pt x="14043" y="9002"/>
                </a:cubicBezTo>
                <a:cubicBezTo>
                  <a:pt x="5849" y="14043"/>
                  <a:pt x="-2454" y="25546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3"/>
                  <a:pt x="130197" y="71091"/>
                  <a:pt x="152500" y="50182"/>
                </a:cubicBezTo>
                <a:cubicBezTo>
                  <a:pt x="161822" y="41441"/>
                  <a:pt x="168060" y="20138"/>
                  <a:pt x="158012" y="12244"/>
                </a:cubicBezTo>
                <a:cubicBezTo>
                  <a:pt x="155373" y="10170"/>
                  <a:pt x="151539" y="10463"/>
                  <a:pt x="148284" y="9650"/>
                </a:cubicBezTo>
                <a:cubicBezTo>
                  <a:pt x="134410" y="6181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7" name="Retângulo 6"/>
          <p:cNvSpPr/>
          <p:nvPr/>
        </p:nvSpPr>
        <p:spPr>
          <a:xfrm>
            <a:off x="2083058" y="2502477"/>
            <a:ext cx="4977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3200" dirty="0">
                <a:solidFill>
                  <a:schemeClr val="tx1"/>
                </a:solidFill>
                <a:latin typeface="Montserrat ExtraBold" panose="020B0604020202020204" charset="0"/>
              </a:rPr>
              <a:t>A AAALQ é o que cada um doa de si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276483" y="1117823"/>
            <a:ext cx="6543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>
                <a:latin typeface="Arial Rounded MT Bold" panose="020F070403050403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24761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5DBFF"/>
            </a:gs>
            <a:gs pos="100000">
              <a:srgbClr val="F99595"/>
            </a:gs>
          </a:gsLst>
          <a:lin ang="5400700" scaled="0"/>
        </a:gra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279" name="Google Shape;279;p35"/>
          <p:cNvSpPr txBox="1">
            <a:spLocks noGrp="1"/>
          </p:cNvSpPr>
          <p:nvPr>
            <p:ph type="ctrTitle" idx="4294967295"/>
          </p:nvPr>
        </p:nvSpPr>
        <p:spPr>
          <a:xfrm>
            <a:off x="783184" y="2028363"/>
            <a:ext cx="7697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DÚVIDAS?</a:t>
            </a:r>
            <a:endParaRPr sz="48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1" name="Google Shape;281;p35"/>
          <p:cNvSpPr/>
          <p:nvPr/>
        </p:nvSpPr>
        <p:spPr>
          <a:xfrm>
            <a:off x="1720926" y="921403"/>
            <a:ext cx="5775174" cy="3373720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169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B0F0"/>
            </a:gs>
            <a:gs pos="0">
              <a:srgbClr val="FF0000"/>
            </a:gs>
          </a:gsLst>
          <a:lin ang="5400012" scaled="0"/>
        </a:gra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>
            <a:spLocks noGrp="1"/>
          </p:cNvSpPr>
          <p:nvPr>
            <p:ph type="ctrTitle" idx="4294967295"/>
          </p:nvPr>
        </p:nvSpPr>
        <p:spPr>
          <a:xfrm>
            <a:off x="2075804" y="2105119"/>
            <a:ext cx="5065417" cy="1006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/>
          <a:p>
            <a:pPr algn="ctr">
              <a:buClr>
                <a:srgbClr val="505670"/>
              </a:buClr>
              <a:buSzPts val="4800"/>
            </a:pPr>
            <a:r>
              <a:rPr lang="en" sz="5400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OBRIGADO!</a:t>
            </a:r>
            <a:endParaRPr sz="5400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anose="020B0604020202020204" charset="0"/>
            </a:endParaRPr>
          </a:p>
        </p:txBody>
      </p:sp>
      <p:sp>
        <p:nvSpPr>
          <p:cNvPr id="416" name="Shape 416"/>
          <p:cNvSpPr txBox="1">
            <a:spLocks noGrp="1"/>
          </p:cNvSpPr>
          <p:nvPr>
            <p:ph type="body" idx="4294967295"/>
          </p:nvPr>
        </p:nvSpPr>
        <p:spPr>
          <a:xfrm>
            <a:off x="2026350" y="3963382"/>
            <a:ext cx="5091300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rgbClr val="505670"/>
              </a:buClr>
              <a:buSzPts val="2400"/>
              <a:buNone/>
            </a:pPr>
            <a:r>
              <a:rPr lang="en" sz="1800" dirty="0">
                <a:solidFill>
                  <a:schemeClr val="bg1"/>
                </a:solidFill>
                <a:latin typeface="Montserrat" panose="020B0604020202020204" charset="0"/>
                <a:ea typeface="Varela Round"/>
                <a:cs typeface="Varela Round"/>
                <a:sym typeface="Varela Round"/>
              </a:rPr>
              <a:t>aaalq@usp.br</a:t>
            </a:r>
            <a:endParaRPr dirty="0">
              <a:solidFill>
                <a:schemeClr val="bg1"/>
              </a:solidFill>
              <a:latin typeface="Montserrat" panose="020B0604020202020204" charset="0"/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1625099" y="1418612"/>
            <a:ext cx="5966828" cy="2379302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3" y="411"/>
                  <a:pt x="74073" y="1064"/>
                  <a:pt x="65923" y="1544"/>
                </a:cubicBezTo>
                <a:cubicBezTo>
                  <a:pt x="51317" y="2403"/>
                  <a:pt x="36068" y="4456"/>
                  <a:pt x="23122" y="11271"/>
                </a:cubicBezTo>
                <a:cubicBezTo>
                  <a:pt x="13017" y="16589"/>
                  <a:pt x="6735" y="34519"/>
                  <a:pt x="13070" y="44021"/>
                </a:cubicBezTo>
                <a:cubicBezTo>
                  <a:pt x="21835" y="57167"/>
                  <a:pt x="41794" y="58763"/>
                  <a:pt x="57493" y="60558"/>
                </a:cubicBezTo>
                <a:cubicBezTo>
                  <a:pt x="73278" y="62362"/>
                  <a:pt x="89298" y="61843"/>
                  <a:pt x="105158" y="60882"/>
                </a:cubicBezTo>
                <a:cubicBezTo>
                  <a:pt x="125659" y="59638"/>
                  <a:pt x="157481" y="50275"/>
                  <a:pt x="158336" y="29754"/>
                </a:cubicBezTo>
                <a:cubicBezTo>
                  <a:pt x="158619" y="22933"/>
                  <a:pt x="156399" y="13869"/>
                  <a:pt x="150230" y="10947"/>
                </a:cubicBezTo>
                <a:cubicBezTo>
                  <a:pt x="140016" y="6108"/>
                  <a:pt x="128254" y="5622"/>
                  <a:pt x="117156" y="3489"/>
                </a:cubicBezTo>
                <a:cubicBezTo>
                  <a:pt x="107058" y="1547"/>
                  <a:pt x="96605" y="2637"/>
                  <a:pt x="86352" y="1868"/>
                </a:cubicBezTo>
                <a:cubicBezTo>
                  <a:pt x="69537" y="606"/>
                  <a:pt x="52188" y="-1639"/>
                  <a:pt x="35768" y="2192"/>
                </a:cubicBezTo>
                <a:cubicBezTo>
                  <a:pt x="28377" y="3916"/>
                  <a:pt x="20506" y="5025"/>
                  <a:pt x="14043" y="9002"/>
                </a:cubicBezTo>
                <a:cubicBezTo>
                  <a:pt x="5849" y="14043"/>
                  <a:pt x="-2454" y="25546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3"/>
                  <a:pt x="130197" y="71091"/>
                  <a:pt x="152500" y="50182"/>
                </a:cubicBezTo>
                <a:cubicBezTo>
                  <a:pt x="161822" y="41441"/>
                  <a:pt x="168060" y="20138"/>
                  <a:pt x="158012" y="12244"/>
                </a:cubicBezTo>
                <a:cubicBezTo>
                  <a:pt x="155373" y="10170"/>
                  <a:pt x="151539" y="10463"/>
                  <a:pt x="148284" y="9650"/>
                </a:cubicBezTo>
                <a:cubicBezTo>
                  <a:pt x="134410" y="6181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418" name="Shape 418"/>
          <p:cNvCxnSpPr/>
          <p:nvPr/>
        </p:nvCxnSpPr>
        <p:spPr>
          <a:xfrm flipH="1">
            <a:off x="6285948" y="1178931"/>
            <a:ext cx="607950" cy="528975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sm" len="sm"/>
            <a:tailEnd type="triangle" w="lg" len="lg"/>
          </a:ln>
        </p:spPr>
      </p:cxnSp>
      <p:cxnSp>
        <p:nvCxnSpPr>
          <p:cNvPr id="419" name="Shape 419"/>
          <p:cNvCxnSpPr/>
          <p:nvPr/>
        </p:nvCxnSpPr>
        <p:spPr>
          <a:xfrm>
            <a:off x="2423964" y="1443419"/>
            <a:ext cx="164250" cy="419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sm" len="sm"/>
            <a:tailEnd type="triangle" w="lg" len="lg"/>
          </a:ln>
        </p:spPr>
      </p:cxnSp>
      <p:cxnSp>
        <p:nvCxnSpPr>
          <p:cNvPr id="420" name="Shape 420"/>
          <p:cNvCxnSpPr/>
          <p:nvPr/>
        </p:nvCxnSpPr>
        <p:spPr>
          <a:xfrm rot="10800000" flipH="1">
            <a:off x="2395463" y="3399018"/>
            <a:ext cx="620100" cy="48645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sm" len="sm"/>
            <a:tailEnd type="triangle" w="lg" len="lg"/>
          </a:ln>
        </p:spPr>
      </p:cxnSp>
      <p:cxnSp>
        <p:nvCxnSpPr>
          <p:cNvPr id="421" name="Shape 421"/>
          <p:cNvCxnSpPr/>
          <p:nvPr/>
        </p:nvCxnSpPr>
        <p:spPr>
          <a:xfrm rot="10800000">
            <a:off x="5593368" y="3547554"/>
            <a:ext cx="133875" cy="53505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76199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5DBFF"/>
            </a:gs>
            <a:gs pos="100000">
              <a:srgbClr val="FF0000"/>
            </a:gs>
          </a:gsLst>
          <a:lin ang="5400700" scaled="0"/>
        </a:gra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>
            <a:off x="518904" y="1209695"/>
            <a:ext cx="293240" cy="28495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8" name="Google Shape;108;p19"/>
          <p:cNvSpPr/>
          <p:nvPr/>
        </p:nvSpPr>
        <p:spPr>
          <a:xfrm rot="2487194">
            <a:off x="8062619" y="3304751"/>
            <a:ext cx="208629" cy="202734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" name="Shape 137"/>
          <p:cNvSpPr txBox="1">
            <a:spLocks/>
          </p:cNvSpPr>
          <p:nvPr/>
        </p:nvSpPr>
        <p:spPr>
          <a:xfrm>
            <a:off x="860219" y="254698"/>
            <a:ext cx="7088100" cy="9105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>
              <a:buClr>
                <a:srgbClr val="505670"/>
              </a:buClr>
              <a:buSzPts val="3000"/>
              <a:buFont typeface="Shadows Into Light"/>
              <a:buNone/>
            </a:pPr>
            <a:r>
              <a:rPr lang="pt-BR" sz="3000" dirty="0">
                <a:solidFill>
                  <a:srgbClr val="FF0000"/>
                </a:solidFill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A ATLÉTICA</a:t>
            </a:r>
            <a:endParaRPr lang="pt-BR" dirty="0">
              <a:solidFill>
                <a:srgbClr val="FF0000"/>
              </a:solidFill>
              <a:latin typeface="Montserrat ExtraBold" panose="020B0604020202020204" charset="0"/>
            </a:endParaRPr>
          </a:p>
        </p:txBody>
      </p:sp>
      <p:sp>
        <p:nvSpPr>
          <p:cNvPr id="10" name="Shape 138"/>
          <p:cNvSpPr txBox="1">
            <a:spLocks/>
          </p:cNvSpPr>
          <p:nvPr/>
        </p:nvSpPr>
        <p:spPr>
          <a:xfrm>
            <a:off x="812144" y="1009272"/>
            <a:ext cx="7088100" cy="6858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>
              <a:buClr>
                <a:srgbClr val="505670"/>
              </a:buClr>
              <a:buSzPts val="3000"/>
              <a:buFont typeface="Shadows Into Light"/>
              <a:buNone/>
            </a:pPr>
            <a:r>
              <a:rPr lang="pt-BR" sz="3000" dirty="0">
                <a:solidFill>
                  <a:srgbClr val="1155CC"/>
                </a:solidFill>
                <a:latin typeface="Montserrat ExtraBold" panose="020B0604020202020204" charset="0"/>
                <a:ea typeface="Shadows Into Light"/>
                <a:cs typeface="Shadows Into Light"/>
                <a:sym typeface="Shadows Into Light"/>
              </a:rPr>
              <a:t>História</a:t>
            </a:r>
            <a:endParaRPr lang="pt-BR" dirty="0">
              <a:latin typeface="Montserrat ExtraBold" panose="020B0604020202020204" charset="0"/>
            </a:endParaRPr>
          </a:p>
        </p:txBody>
      </p:sp>
      <p:sp>
        <p:nvSpPr>
          <p:cNvPr id="12" name="Shape 141"/>
          <p:cNvSpPr txBox="1">
            <a:spLocks/>
          </p:cNvSpPr>
          <p:nvPr/>
        </p:nvSpPr>
        <p:spPr>
          <a:xfrm>
            <a:off x="1129023" y="1573422"/>
            <a:ext cx="7183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979CB8"/>
              </a:buClr>
              <a:buSzPts val="1600"/>
              <a:buFont typeface="Varela Round"/>
              <a:buNone/>
            </a:pPr>
            <a:r>
              <a:rPr lang="pt-BR" sz="1600" dirty="0">
                <a:solidFill>
                  <a:schemeClr val="bg1"/>
                </a:solidFill>
                <a:latin typeface="Montserrat" panose="020B0604020202020204" charset="0"/>
                <a:ea typeface="Varela Round"/>
                <a:cs typeface="Varela Round"/>
                <a:sym typeface="Varela Round"/>
              </a:rPr>
              <a:t>Club </a:t>
            </a:r>
            <a:r>
              <a:rPr lang="pt-BR" sz="1600" dirty="0" err="1">
                <a:solidFill>
                  <a:schemeClr val="bg1"/>
                </a:solidFill>
                <a:latin typeface="Montserrat" panose="020B0604020202020204" charset="0"/>
                <a:ea typeface="Varela Round"/>
                <a:cs typeface="Varela Round"/>
                <a:sym typeface="Varela Round"/>
              </a:rPr>
              <a:t>Sportivo</a:t>
            </a:r>
            <a:r>
              <a:rPr lang="pt-BR" sz="1600" dirty="0">
                <a:solidFill>
                  <a:schemeClr val="bg1"/>
                </a:solidFill>
                <a:latin typeface="Montserrat" panose="020B0604020202020204" charset="0"/>
                <a:ea typeface="Varela Round"/>
                <a:cs typeface="Varela Round"/>
                <a:sym typeface="Varela Round"/>
              </a:rPr>
              <a:t> Piracicabano - 20 de setembro de 1903</a:t>
            </a:r>
            <a:endParaRPr lang="pt-BR" dirty="0">
              <a:solidFill>
                <a:schemeClr val="bg1"/>
              </a:solidFill>
              <a:latin typeface="Montserrat" panose="020B0604020202020204" charset="0"/>
            </a:endParaRPr>
          </a:p>
          <a:p>
            <a:pPr>
              <a:buClr>
                <a:srgbClr val="979CB8"/>
              </a:buClr>
              <a:buSzPts val="1600"/>
              <a:buFont typeface="Varela Round"/>
              <a:buNone/>
            </a:pPr>
            <a:r>
              <a:rPr lang="pt-BR" sz="1600" dirty="0">
                <a:solidFill>
                  <a:schemeClr val="bg1"/>
                </a:solidFill>
                <a:latin typeface="Montserrat" panose="020B0604020202020204" charset="0"/>
                <a:ea typeface="Varela Round"/>
                <a:cs typeface="Varela Round"/>
                <a:sym typeface="Varela Round"/>
              </a:rPr>
              <a:t>Federação Universitária Paulista de Esportes e campeonatos</a:t>
            </a:r>
            <a:r>
              <a:rPr lang="pt-BR" sz="1600" dirty="0">
                <a:solidFill>
                  <a:srgbClr val="979CB8"/>
                </a:solidFill>
                <a:latin typeface="Montserrat" panose="020B0604020202020204" charset="0"/>
                <a:ea typeface="Varela Round"/>
                <a:cs typeface="Varela Round"/>
                <a:sym typeface="Varela Round"/>
              </a:rPr>
              <a:t>.</a:t>
            </a:r>
            <a:endParaRPr lang="pt-BR" dirty="0">
              <a:latin typeface="Montserrat" panose="020B0604020202020204" charset="0"/>
            </a:endParaRPr>
          </a:p>
        </p:txBody>
      </p:sp>
      <p:pic>
        <p:nvPicPr>
          <p:cNvPr id="13" name="Shape 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727" y="2393263"/>
            <a:ext cx="3654649" cy="223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Shape 1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0653" y="2393263"/>
            <a:ext cx="3519276" cy="2243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584200" ty="-596900" sx="46000" sy="48000" flip="none" algn="r"/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>
            <a:spLocks noGrp="1"/>
          </p:cNvSpPr>
          <p:nvPr>
            <p:ph type="body" idx="1"/>
          </p:nvPr>
        </p:nvSpPr>
        <p:spPr>
          <a:xfrm>
            <a:off x="409586" y="1369497"/>
            <a:ext cx="4049463" cy="357715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 algn="just">
              <a:lnSpc>
                <a:spcPct val="100000"/>
              </a:lnSpc>
            </a:pPr>
            <a:r>
              <a:rPr lang="it-IT" sz="1600" dirty="0"/>
              <a:t>Julho à julho</a:t>
            </a:r>
          </a:p>
          <a:p>
            <a:pPr marL="342900" indent="-342900" algn="just">
              <a:lnSpc>
                <a:spcPct val="100000"/>
              </a:lnSpc>
            </a:pPr>
            <a:r>
              <a:rPr lang="it-IT" sz="1600" dirty="0"/>
              <a:t>24 membros na diretoria</a:t>
            </a:r>
          </a:p>
          <a:p>
            <a:pPr marL="342900" indent="-342900" algn="just">
              <a:lnSpc>
                <a:spcPct val="100000"/>
              </a:lnSpc>
            </a:pPr>
            <a:r>
              <a:rPr lang="it-IT" sz="1600" dirty="0"/>
              <a:t>31 diretores de modalidade</a:t>
            </a:r>
          </a:p>
          <a:p>
            <a:pPr marL="342900" indent="-342900" algn="just">
              <a:lnSpc>
                <a:spcPct val="100000"/>
              </a:lnSpc>
            </a:pPr>
            <a:endParaRPr lang="it-IT" sz="1800" dirty="0"/>
          </a:p>
          <a:p>
            <a:pPr marL="0" indent="0">
              <a:buNone/>
            </a:pPr>
            <a:r>
              <a:rPr lang="it-IT" sz="1800" b="1" dirty="0"/>
              <a:t> Campeonatos: </a:t>
            </a:r>
          </a:p>
          <a:p>
            <a:pPr marL="285750" indent="-285750"/>
            <a:r>
              <a:rPr lang="it-IT" sz="1600" dirty="0"/>
              <a:t>Caipirusp </a:t>
            </a:r>
          </a:p>
          <a:p>
            <a:pPr marL="285750" indent="-285750"/>
            <a:r>
              <a:rPr lang="it-IT" sz="1600" dirty="0"/>
              <a:t>InterPira</a:t>
            </a:r>
          </a:p>
          <a:p>
            <a:pPr marL="285750" indent="-285750"/>
            <a:r>
              <a:rPr lang="it-IT" sz="1600" dirty="0"/>
              <a:t>Interagrárias </a:t>
            </a:r>
          </a:p>
          <a:p>
            <a:pPr marL="285750" indent="-285750"/>
            <a:r>
              <a:rPr lang="it-IT" sz="1600" dirty="0"/>
              <a:t>InterUSP</a:t>
            </a:r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5649" y="601579"/>
            <a:ext cx="2477338" cy="455098"/>
          </a:xfrm>
        </p:spPr>
        <p:txBody>
          <a:bodyPr/>
          <a:lstStyle/>
          <a:p>
            <a:pPr algn="ctr"/>
            <a:r>
              <a:rPr lang="pt-BR" dirty="0">
                <a:solidFill>
                  <a:srgbClr val="C00000"/>
                </a:solidFill>
              </a:rPr>
              <a:t>Atual Gestão</a:t>
            </a: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5675407" y="4532652"/>
            <a:ext cx="2477338" cy="413999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Gestão 19/20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0000"/>
            </a:gs>
            <a:gs pos="100000">
              <a:srgbClr val="FFAFAF"/>
            </a:gs>
          </a:gsLst>
          <a:lin ang="5400700" scaled="0"/>
        </a:gra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3449053" y="805325"/>
            <a:ext cx="2613488" cy="36704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buNone/>
            </a:pPr>
            <a:r>
              <a:rPr lang="pt-BR" sz="2000" b="1" dirty="0"/>
              <a:t>Premiações Anuais</a:t>
            </a:r>
            <a:endParaRPr sz="2000" b="1" dirty="0"/>
          </a:p>
          <a:p>
            <a:pPr marL="285750" indent="-285750">
              <a:spcBef>
                <a:spcPts val="1000"/>
              </a:spcBef>
              <a:spcAft>
                <a:spcPts val="1000"/>
              </a:spcAft>
            </a:pPr>
            <a:r>
              <a:rPr lang="pt-BR" dirty="0"/>
              <a:t>Buldogue do ano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</a:pPr>
            <a:r>
              <a:rPr lang="pt-BR" dirty="0" err="1"/>
              <a:t>Bixo</a:t>
            </a:r>
            <a:r>
              <a:rPr lang="pt-BR" dirty="0"/>
              <a:t> e </a:t>
            </a:r>
            <a:r>
              <a:rPr lang="pt-BR" dirty="0" err="1"/>
              <a:t>Bitxa</a:t>
            </a:r>
            <a:r>
              <a:rPr lang="pt-BR" dirty="0"/>
              <a:t> do ano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</a:pPr>
            <a:r>
              <a:rPr lang="pt-BR" dirty="0"/>
              <a:t>República do ano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</a:pPr>
            <a:r>
              <a:rPr lang="pt-BR" dirty="0"/>
              <a:t>DM do ano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</a:pPr>
            <a:r>
              <a:rPr lang="pt-BR" dirty="0"/>
              <a:t>Modalidade do ano</a:t>
            </a:r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642126" y="911825"/>
            <a:ext cx="2020800" cy="3327600"/>
          </a:xfrm>
          <a:prstGeom prst="rect">
            <a:avLst/>
          </a:prstGeom>
        </p:spPr>
        <p:txBody>
          <a:bodyPr spcFirstLastPara="1" vert="wordArtVert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/>
              <a:t>A</a:t>
            </a:r>
            <a:br>
              <a:rPr lang="en" sz="2200" dirty="0"/>
            </a:br>
            <a:r>
              <a:rPr lang="en" sz="2200" dirty="0"/>
              <a:t> ATLÉTICA</a:t>
            </a:r>
            <a:endParaRPr sz="2200"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" name="Google Shape;114;p20"/>
          <p:cNvSpPr txBox="1">
            <a:spLocks noGrp="1"/>
          </p:cNvSpPr>
          <p:nvPr>
            <p:ph type="body" idx="1"/>
          </p:nvPr>
        </p:nvSpPr>
        <p:spPr>
          <a:xfrm>
            <a:off x="6240379" y="805325"/>
            <a:ext cx="2772862" cy="36704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buNone/>
            </a:pPr>
            <a:r>
              <a:rPr lang="pt-BR" sz="2000" b="1" dirty="0"/>
              <a:t>Premiações de Formandos</a:t>
            </a:r>
          </a:p>
          <a:p>
            <a:pPr marL="285750" indent="-285750" algn="ctr">
              <a:lnSpc>
                <a:spcPct val="200000"/>
              </a:lnSpc>
            </a:pPr>
            <a:r>
              <a:rPr lang="pt-BR" dirty="0"/>
              <a:t>Troféu "Rocha Netto“</a:t>
            </a:r>
          </a:p>
          <a:p>
            <a:pPr marL="285750" indent="-285750" algn="ctr">
              <a:lnSpc>
                <a:spcPct val="200000"/>
              </a:lnSpc>
            </a:pPr>
            <a:r>
              <a:rPr lang="pt-BR" dirty="0"/>
              <a:t>Troféu “A Encarnado”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6176211" y="1556084"/>
            <a:ext cx="0" cy="2261937"/>
          </a:xfrm>
          <a:prstGeom prst="line">
            <a:avLst/>
          </a:prstGeom>
          <a:ln>
            <a:solidFill>
              <a:schemeClr val="bg2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100000">
              <a:srgbClr val="00B0F0"/>
            </a:gs>
          </a:gsLst>
          <a:lin ang="5400700" scaled="0"/>
        </a:gra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ctrTitle" idx="4294967295"/>
          </p:nvPr>
        </p:nvSpPr>
        <p:spPr>
          <a:xfrm>
            <a:off x="685800" y="301098"/>
            <a:ext cx="7772400" cy="454130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Como a AAALQ funciona?</a:t>
            </a:r>
            <a:endParaRPr sz="9600" dirty="0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sp>
        <p:nvSpPr>
          <p:cNvPr id="190" name="Google Shape;190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100000">
              <a:srgbClr val="00B0F0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anchor="ctr" anchorCtr="1"/>
          <a:lstStyle/>
          <a:p>
            <a:pPr algn="ctr">
              <a:lnSpc>
                <a:spcPct val="150000"/>
              </a:lnSpc>
            </a:pPr>
            <a:r>
              <a:rPr lang="pt-BR" sz="2400" dirty="0"/>
              <a:t>COMO A AAALQ FUNCIONA?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13052" y="721144"/>
            <a:ext cx="2821554" cy="3708712"/>
          </a:xfrm>
        </p:spPr>
        <p:txBody>
          <a:bodyPr/>
          <a:lstStyle/>
          <a:p>
            <a:pPr marL="114300" indent="0">
              <a:buNone/>
            </a:pPr>
            <a:r>
              <a:rPr lang="pt-BR" b="1" dirty="0"/>
              <a:t>Reunião semanal: segunda às 22h30</a:t>
            </a:r>
          </a:p>
          <a:p>
            <a:pPr>
              <a:lnSpc>
                <a:spcPct val="100000"/>
              </a:lnSpc>
            </a:pPr>
            <a:r>
              <a:rPr lang="pt-BR" sz="1600" dirty="0"/>
              <a:t>Reunião de repasse das atividades</a:t>
            </a:r>
          </a:p>
          <a:p>
            <a:pPr>
              <a:lnSpc>
                <a:spcPct val="100000"/>
              </a:lnSpc>
            </a:pPr>
            <a:r>
              <a:rPr lang="pt-BR" sz="1600" dirty="0"/>
              <a:t>Interligação das atividades e comunicação das comissões</a:t>
            </a:r>
          </a:p>
          <a:p>
            <a:pPr>
              <a:lnSpc>
                <a:spcPct val="100000"/>
              </a:lnSpc>
            </a:pPr>
            <a:r>
              <a:rPr lang="pt-BR" sz="1600" dirty="0"/>
              <a:t>Pautas gerais</a:t>
            </a:r>
          </a:p>
          <a:p>
            <a:pPr>
              <a:lnSpc>
                <a:spcPct val="100000"/>
              </a:lnSpc>
            </a:pPr>
            <a:r>
              <a:rPr lang="pt-BR" sz="1600" dirty="0"/>
              <a:t>Escalas de atividades da semana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6234606" y="805325"/>
            <a:ext cx="2794678" cy="3540600"/>
          </a:xfrm>
        </p:spPr>
        <p:txBody>
          <a:bodyPr/>
          <a:lstStyle/>
          <a:p>
            <a:pPr marL="114300" indent="0">
              <a:buNone/>
            </a:pPr>
            <a:r>
              <a:rPr lang="pt-BR" b="1" dirty="0"/>
              <a:t>Comissões</a:t>
            </a:r>
          </a:p>
          <a:p>
            <a:pPr marL="114300" indent="0">
              <a:lnSpc>
                <a:spcPct val="100000"/>
              </a:lnSpc>
              <a:buNone/>
            </a:pPr>
            <a:endParaRPr lang="pt-BR" sz="1600" b="1" dirty="0"/>
          </a:p>
          <a:p>
            <a:pPr marL="285750" indent="-285750">
              <a:lnSpc>
                <a:spcPct val="100000"/>
              </a:lnSpc>
            </a:pPr>
            <a:r>
              <a:rPr lang="pt-BR" sz="1600" dirty="0"/>
              <a:t>Áreas de atuação: artigos, eventos, RH, patrocínio, marketing, esportivo, demais comissões</a:t>
            </a:r>
          </a:p>
          <a:p>
            <a:pPr marL="285750" indent="-285750">
              <a:lnSpc>
                <a:spcPct val="100000"/>
              </a:lnSpc>
            </a:pPr>
            <a:r>
              <a:rPr lang="pt-BR" sz="1600" dirty="0"/>
              <a:t>Discussões e decisões das atividades de referência</a:t>
            </a:r>
            <a:endParaRPr lang="pt-BR" sz="1600" b="1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cxnSp>
        <p:nvCxnSpPr>
          <p:cNvPr id="6" name="Conector reto 5"/>
          <p:cNvCxnSpPr/>
          <p:nvPr/>
        </p:nvCxnSpPr>
        <p:spPr>
          <a:xfrm>
            <a:off x="6107972" y="2006220"/>
            <a:ext cx="0" cy="1443311"/>
          </a:xfrm>
          <a:prstGeom prst="line">
            <a:avLst/>
          </a:prstGeom>
          <a:ln>
            <a:solidFill>
              <a:schemeClr val="bg2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24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tx1"/>
            </a:gs>
          </a:gsLst>
          <a:lin ang="5400012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35666" y="1900377"/>
            <a:ext cx="7872668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dirty="0">
                <a:solidFill>
                  <a:schemeClr val="bg2">
                    <a:lumMod val="50000"/>
                  </a:schemeClr>
                </a:solidFill>
                <a:latin typeface="Montserrat ExtraBold" panose="020B0604020202020204" charset="0"/>
              </a:rPr>
              <a:t>Áreas de atuação</a:t>
            </a:r>
          </a:p>
          <a:p>
            <a:pPr algn="ctr"/>
            <a:r>
              <a:rPr lang="pt-BR" sz="2000" dirty="0">
                <a:solidFill>
                  <a:schemeClr val="bg1">
                    <a:lumMod val="95000"/>
                  </a:schemeClr>
                </a:solidFill>
                <a:latin typeface="Montserrat ExtraBold" panose="020B0604020202020204" charset="0"/>
              </a:rPr>
              <a:t>da AAALQ</a:t>
            </a:r>
          </a:p>
        </p:txBody>
      </p:sp>
      <p:pic>
        <p:nvPicPr>
          <p:cNvPr id="4" name="Shape 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54063" y="3444948"/>
            <a:ext cx="1035874" cy="9756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093150"/>
      </p:ext>
    </p:extLst>
  </p:cSld>
  <p:clrMapOvr>
    <a:masterClrMapping/>
  </p:clrMapOvr>
</p:sld>
</file>

<file path=ppt/theme/theme1.xml><?xml version="1.0" encoding="utf-8"?>
<a:theme xmlns:a="http://schemas.openxmlformats.org/drawingml/2006/main" name="Juli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619</Words>
  <Application>Microsoft Office PowerPoint</Application>
  <PresentationFormat>Apresentação na tela (16:9)</PresentationFormat>
  <Paragraphs>225</Paragraphs>
  <Slides>37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6" baseType="lpstr">
      <vt:lpstr>Arial Rounded MT Bold</vt:lpstr>
      <vt:lpstr>Arial</vt:lpstr>
      <vt:lpstr>Shadows Into Light</vt:lpstr>
      <vt:lpstr>Montserrat ExtraBold</vt:lpstr>
      <vt:lpstr>Montserrat</vt:lpstr>
      <vt:lpstr>Varela Round</vt:lpstr>
      <vt:lpstr>Montserrat Light</vt:lpstr>
      <vt:lpstr>Wingdings</vt:lpstr>
      <vt:lpstr>Juliet template</vt:lpstr>
      <vt:lpstr>AAALQ 2020</vt:lpstr>
      <vt:lpstr>Apresentação do PowerPoint</vt:lpstr>
      <vt:lpstr>Apresentação do PowerPoint</vt:lpstr>
      <vt:lpstr>Apresentação do PowerPoint</vt:lpstr>
      <vt:lpstr>Atual Gestão</vt:lpstr>
      <vt:lpstr>A  ATLÉTICA</vt:lpstr>
      <vt:lpstr>Como a AAALQ funciona?</vt:lpstr>
      <vt:lpstr>COMO A AAALQ FUNCIONA?</vt:lpstr>
      <vt:lpstr>Apresentação do PowerPoint</vt:lpstr>
      <vt:lpstr>ADMINISTRATIVO  A empresa Associação Atlética Acadêmica “Luiz de Queiroz”</vt:lpstr>
      <vt:lpstr>Apresentação do PowerPoint</vt:lpstr>
      <vt:lpstr>ESPORTIVO  O desporto universitário da Escola</vt:lpstr>
      <vt:lpstr>ES POR TI VO</vt:lpstr>
      <vt:lpstr>CAM PE O NA TOS</vt:lpstr>
      <vt:lpstr>Apresentação do PowerPoint</vt:lpstr>
      <vt:lpstr>EX TER NOS</vt:lpstr>
      <vt:lpstr>EX TER NOS</vt:lpstr>
      <vt:lpstr>Apresentação do PowerPoint</vt:lpstr>
      <vt:lpstr>IN TER NOS</vt:lpstr>
      <vt:lpstr>Apresentação do PowerPoint</vt:lpstr>
      <vt:lpstr>MARKETING  A AAALQ com alcance de todos  ESALQueanos</vt:lpstr>
      <vt:lpstr>MAR KE TING</vt:lpstr>
      <vt:lpstr>MAR KE TING</vt:lpstr>
      <vt:lpstr>EVENTOS  Integração pelo esporte</vt:lpstr>
      <vt:lpstr>E VEN TOS</vt:lpstr>
      <vt:lpstr>ARTIGOS  Carregando o A Encarnado consigo!</vt:lpstr>
      <vt:lpstr>AR TI GOS</vt:lpstr>
      <vt:lpstr>AR TI GOS</vt:lpstr>
      <vt:lpstr>PATROCÍNIOS  Apoio fora da Escola</vt:lpstr>
      <vt:lpstr>PA TRO CÍ NIOS</vt:lpstr>
      <vt:lpstr>RESPONSABILIDADE SOCIAL (ODARA) Bem-estar da sociedade</vt:lpstr>
      <vt:lpstr>RESPONSABILI DADE SOCIAL</vt:lpstr>
      <vt:lpstr>RECURSOS HUMANOS Integridade da gestão</vt:lpstr>
      <vt:lpstr>RH</vt:lpstr>
      <vt:lpstr>Apresentação do PowerPoint</vt:lpstr>
      <vt:lpstr>DÚVIDAS?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Processo Seletivo  AAALQ</dc:title>
  <dc:creator>Késya</dc:creator>
  <cp:lastModifiedBy>Késya .</cp:lastModifiedBy>
  <cp:revision>58</cp:revision>
  <dcterms:modified xsi:type="dcterms:W3CDTF">2020-05-27T15:51:28Z</dcterms:modified>
</cp:coreProperties>
</file>