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4" r:id="rId3"/>
    <p:sldId id="257" r:id="rId4"/>
    <p:sldId id="261" r:id="rId5"/>
    <p:sldId id="258" r:id="rId6"/>
    <p:sldId id="259" r:id="rId7"/>
    <p:sldId id="268" r:id="rId8"/>
    <p:sldId id="260" r:id="rId9"/>
    <p:sldId id="267" r:id="rId10"/>
    <p:sldId id="263" r:id="rId11"/>
    <p:sldId id="264" r:id="rId12"/>
    <p:sldId id="265" r:id="rId13"/>
    <p:sldId id="266" r:id="rId14"/>
    <p:sldId id="269" r:id="rId15"/>
    <p:sldId id="271" r:id="rId16"/>
    <p:sldId id="275" r:id="rId17"/>
    <p:sldId id="276" r:id="rId18"/>
    <p:sldId id="277" r:id="rId19"/>
    <p:sldId id="278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s-E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749FE-D554-42D7-8356-BCE62ABC5AB2}" type="datetimeFigureOut">
              <a:rPr lang="es-ES" smtClean="0"/>
              <a:pPr/>
              <a:t>15/08/2018</a:t>
            </a:fld>
            <a:endParaRPr lang="es-E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523D9-74FE-407E-9061-27379074478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Evaluar es obtener y registrar información para profesores y alumnos</a:t>
            </a:r>
            <a:endParaRPr lang="es-E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75252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s-ES" dirty="0" smtClean="0"/>
              <a:t>    El objetivo principal de las rúbricas y criterios de evaluación de la expresión oral y escrita consiste en ofrecer un diagnóstico transparente sobre la efectividad de las competencias comunicativas y/o culturales que, en un momento determinado </a:t>
            </a:r>
            <a:r>
              <a:rPr lang="es-ES" dirty="0" smtClean="0"/>
              <a:t>del </a:t>
            </a:r>
            <a:r>
              <a:rPr lang="es-ES" dirty="0" smtClean="0"/>
              <a:t>proceso de aprendizaje, es capaz de mostrar el aprendiente, a través de estrategias lingüísticas o estilísticas y procesos cognitivos. Se espera que el docente adapte o diseñe </a:t>
            </a:r>
            <a:r>
              <a:rPr lang="es-ES" b="1" dirty="0" smtClean="0">
                <a:solidFill>
                  <a:srgbClr val="FF0000"/>
                </a:solidFill>
              </a:rPr>
              <a:t>criterios de evaluación </a:t>
            </a:r>
            <a:r>
              <a:rPr lang="es-ES" dirty="0" smtClean="0"/>
              <a:t>para cada actividad oral y escrita ya que el aprendiente de E/LE requiere de guías que describan y ubiquen su progreso lingüístico en relación con trabajos o pruebas anteriores y posteriores.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holística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se </a:t>
            </a:r>
            <a:r>
              <a:rPr lang="es-ES" dirty="0"/>
              <a:t>entiende como una evaluación globalizadora. Esto es así porque no sólo se tienen en cuenta aspectos meramente intelectuales, sino también se tienen en cuenta las habilidades psicomotrices, emocionales o sociales, y es el sistema de evaluación a tener en cuenta, y que entiende a los niños y alumnos en general como personas y no sólo como máquinas que almacenan conocimiento.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contínua procesual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r>
              <a:rPr lang="es-ES" dirty="0"/>
              <a:t>Es un tipo de </a:t>
            </a:r>
            <a:r>
              <a:rPr lang="es-ES" dirty="0" smtClean="0"/>
              <a:t>evaluación que consiste </a:t>
            </a:r>
            <a:r>
              <a:rPr lang="es-ES" dirty="0"/>
              <a:t>en </a:t>
            </a:r>
            <a:r>
              <a:rPr lang="es-ES" dirty="0" smtClean="0"/>
              <a:t>examinar </a:t>
            </a:r>
            <a:r>
              <a:rPr lang="es-ES" dirty="0"/>
              <a:t>al alumno durante todo el curso e ir haciendo </a:t>
            </a:r>
            <a:r>
              <a:rPr lang="es-ES" dirty="0" smtClean="0"/>
              <a:t>medidas </a:t>
            </a:r>
            <a:r>
              <a:rPr lang="es-ES" dirty="0"/>
              <a:t>y balances para comprobar </a:t>
            </a:r>
            <a:r>
              <a:rPr lang="es-ES" dirty="0" smtClean="0"/>
              <a:t>su </a:t>
            </a:r>
            <a:r>
              <a:rPr lang="es-ES" dirty="0"/>
              <a:t>rendimiento </a:t>
            </a:r>
            <a:r>
              <a:rPr lang="es-ES" dirty="0" smtClean="0"/>
              <a:t>e </a:t>
            </a:r>
            <a:r>
              <a:rPr lang="es-ES" dirty="0"/>
              <a:t>ir haciendo variaciones en los métodos educativos. Busca sacar el máximo provecho y partido a los </a:t>
            </a:r>
            <a:r>
              <a:rPr lang="es-ES" dirty="0" smtClean="0"/>
              <a:t>aprendices</a:t>
            </a:r>
            <a:r>
              <a:rPr lang="es-ES" dirty="0" smtClean="0"/>
              <a:t> </a:t>
            </a:r>
            <a:r>
              <a:rPr lang="es-ES" dirty="0"/>
              <a:t>y emplea un método de control diario o semanal.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cualitativa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Evalúa no sólo lo que se aprendió, sino también la forma en la que se aprende y el fin para el que se aprende, es decir, si los conocimientos adquiridos tienen una aplicación práctica real</a:t>
            </a:r>
            <a:r>
              <a:rPr lang="es-ES" dirty="0" smtClean="0"/>
              <a:t>. Por ejemplo, en el </a:t>
            </a:r>
            <a:r>
              <a:rPr lang="es-ES" b="1" dirty="0" smtClean="0">
                <a:solidFill>
                  <a:srgbClr val="FF0000"/>
                </a:solidFill>
              </a:rPr>
              <a:t>enfoque por tareas </a:t>
            </a:r>
            <a:r>
              <a:rPr lang="es-ES" dirty="0" smtClean="0"/>
              <a:t>se debe hacer una evaluación cualitativa.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Evaluación cuantitativa</a:t>
            </a: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/>
              <a:t>Solo tiene en cuenta los conocimientos aprendidos, es decir, sólo se tiene en cuenta lo aprendido con una fácil operación matemática</a:t>
            </a:r>
            <a:r>
              <a:rPr lang="es-ES" dirty="0" smtClean="0"/>
              <a:t>.</a:t>
            </a:r>
          </a:p>
          <a:p>
            <a:pPr algn="just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Cuándo hacerla? 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qué situación?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1520" y="342528"/>
            <a:ext cx="87129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000" dirty="0" err="1" smtClean="0"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P</a:t>
            </a:r>
            <a:r>
              <a:rPr kumimoji="0" lang="pt-BR" sz="2000" i="0" u="none" strike="noStrike" cap="none" normalizeH="0" baseline="0" dirty="0" err="1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osibilidades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 de </a:t>
            </a:r>
            <a:r>
              <a:rPr kumimoji="0" lang="pt-BR" sz="2000" i="0" u="none" strike="noStrike" cap="none" normalizeH="0" baseline="0" dirty="0" err="1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criterios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 para una </a:t>
            </a:r>
            <a:r>
              <a:rPr kumimoji="0" lang="pt-BR" sz="2000" i="0" u="none" strike="noStrike" cap="none" normalizeH="0" baseline="0" dirty="0" err="1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evaluación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 de </a:t>
            </a:r>
            <a:r>
              <a:rPr kumimoji="0" lang="pt-BR" sz="2000" i="0" u="none" strike="noStrike" cap="none" normalizeH="0" baseline="0" dirty="0" err="1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exposición</a:t>
            </a:r>
            <a:r>
              <a:rPr kumimoji="0" lang="pt-BR" sz="2000" i="0" u="none" strike="noStrike" cap="none" normalizeH="0" baseline="0" dirty="0" smtClean="0">
                <a:ln>
                  <a:noFill/>
                </a:ln>
                <a:solidFill>
                  <a:srgbClr val="4455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Arial" pitchFamily="34" charset="0"/>
              </a:rPr>
              <a:t> oral</a:t>
            </a:r>
            <a:endParaRPr kumimoji="0" lang="pt-B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rgbClr val="445555"/>
                </a:solidFill>
                <a:effectLst/>
                <a:latin typeface="Georgia" pitchFamily="18" charset="0"/>
                <a:cs typeface="Arial" pitchFamily="34" charset="0"/>
              </a:rPr>
              <a:t>  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rgbClr val="445555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pic>
        <p:nvPicPr>
          <p:cNvPr id="2052" name="Picture 4" descr="Monografias.c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775463"/>
            <a:ext cx="7848871" cy="6015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Posibilidades de criterios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evaluación oral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Pronunciación</a:t>
            </a:r>
            <a:r>
              <a:rPr lang="pt-BR" dirty="0" smtClean="0"/>
              <a:t> y fluidez</a:t>
            </a:r>
          </a:p>
          <a:p>
            <a:r>
              <a:rPr lang="pt-BR" dirty="0" err="1" smtClean="0"/>
              <a:t>Coherencia</a:t>
            </a:r>
            <a:r>
              <a:rPr lang="pt-BR" dirty="0" smtClean="0"/>
              <a:t> y </a:t>
            </a:r>
            <a:r>
              <a:rPr lang="pt-BR" dirty="0" err="1" smtClean="0"/>
              <a:t>cohesión</a:t>
            </a:r>
            <a:endParaRPr lang="pt-BR" dirty="0" smtClean="0"/>
          </a:p>
          <a:p>
            <a:r>
              <a:rPr lang="pt-BR" dirty="0" err="1" smtClean="0"/>
              <a:t>Corrección</a:t>
            </a:r>
            <a:r>
              <a:rPr lang="pt-BR" dirty="0" smtClean="0"/>
              <a:t> gramatical</a:t>
            </a:r>
          </a:p>
          <a:p>
            <a:r>
              <a:rPr lang="pt-BR" dirty="0" err="1" smtClean="0"/>
              <a:t>Vocabulario</a:t>
            </a:r>
            <a:endParaRPr lang="pt-BR" dirty="0" smtClean="0"/>
          </a:p>
          <a:p>
            <a:r>
              <a:rPr lang="pt-BR" dirty="0" err="1" smtClean="0"/>
              <a:t>Interacción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Posibilidades de criterios </a:t>
            </a:r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evaluación escrita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Adecuación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 registro </a:t>
            </a:r>
            <a:r>
              <a:rPr lang="pt-BR" dirty="0" smtClean="0"/>
              <a:t>y </a:t>
            </a:r>
            <a:r>
              <a:rPr lang="pt-BR" dirty="0" err="1" smtClean="0"/>
              <a:t>contenido</a:t>
            </a:r>
            <a:r>
              <a:rPr lang="pt-BR" dirty="0" smtClean="0"/>
              <a:t> (</a:t>
            </a:r>
            <a:r>
              <a:rPr lang="pt-BR" dirty="0" err="1" smtClean="0"/>
              <a:t>coherencia</a:t>
            </a:r>
            <a:r>
              <a:rPr lang="pt-BR" dirty="0" smtClean="0"/>
              <a:t> y </a:t>
            </a:r>
            <a:r>
              <a:rPr lang="pt-BR" dirty="0" err="1" smtClean="0"/>
              <a:t>cohesión</a:t>
            </a:r>
            <a:r>
              <a:rPr lang="pt-BR" dirty="0" smtClean="0"/>
              <a:t>)</a:t>
            </a:r>
            <a:endParaRPr lang="pt-BR" dirty="0" smtClean="0"/>
          </a:p>
          <a:p>
            <a:r>
              <a:rPr lang="pt-BR" dirty="0" err="1" smtClean="0"/>
              <a:t>Estructura</a:t>
            </a:r>
            <a:endParaRPr lang="pt-BR" dirty="0" smtClean="0"/>
          </a:p>
          <a:p>
            <a:r>
              <a:rPr lang="pt-BR" dirty="0" err="1" smtClean="0"/>
              <a:t>Corrección</a:t>
            </a:r>
            <a:r>
              <a:rPr lang="pt-BR" dirty="0" smtClean="0"/>
              <a:t> gramatical</a:t>
            </a:r>
            <a:endParaRPr lang="pt-BR" dirty="0" smtClean="0"/>
          </a:p>
          <a:p>
            <a:r>
              <a:rPr lang="pt-BR" dirty="0" err="1" smtClean="0"/>
              <a:t>Vocabulario</a:t>
            </a:r>
            <a:endParaRPr lang="pt-BR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de un tipo de evaluación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2980928"/>
          </a:xfrm>
        </p:spPr>
        <p:txBody>
          <a:bodyPr/>
          <a:lstStyle/>
          <a:p>
            <a:pPr algn="ctr">
              <a:buNone/>
            </a:pPr>
            <a:r>
              <a:rPr lang="es-ES" b="1" dirty="0" smtClean="0"/>
              <a:t>Modelo de examen de DELE – Nivel A1</a:t>
            </a:r>
          </a:p>
          <a:p>
            <a:r>
              <a:rPr lang="es-ES" sz="2800" dirty="0" smtClean="0"/>
              <a:t>Prueba de comprensión de lectura (4 tareas)</a:t>
            </a:r>
          </a:p>
          <a:p>
            <a:r>
              <a:rPr lang="es-ES" sz="2800" dirty="0" smtClean="0"/>
              <a:t>Prueba de comprensión </a:t>
            </a:r>
            <a:r>
              <a:rPr lang="es-ES" sz="2800" dirty="0" smtClean="0"/>
              <a:t>auditiva (4 tareas)</a:t>
            </a:r>
          </a:p>
          <a:p>
            <a:r>
              <a:rPr lang="es-ES" sz="2800" dirty="0" smtClean="0"/>
              <a:t>Prueba de </a:t>
            </a:r>
            <a:r>
              <a:rPr lang="es-ES" sz="2800" dirty="0" smtClean="0"/>
              <a:t>expresión e interacción escritas (2 tareas)</a:t>
            </a:r>
          </a:p>
          <a:p>
            <a:r>
              <a:rPr lang="es-ES" sz="2800" dirty="0" smtClean="0"/>
              <a:t>Prueba de expresión e interacción </a:t>
            </a:r>
            <a:r>
              <a:rPr lang="es-ES" sz="2800" dirty="0" smtClean="0"/>
              <a:t>orales (4 tareas)</a:t>
            </a:r>
            <a:endParaRPr lang="es-ES" sz="2800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CaixaDeTexto 3"/>
          <p:cNvSpPr txBox="1"/>
          <p:nvPr/>
        </p:nvSpPr>
        <p:spPr>
          <a:xfrm>
            <a:off x="395536" y="3717032"/>
            <a:ext cx="84249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analizar: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tipo de evaluación  es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criterios adoptados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Las instrucciones de las actividades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tiempo de realización de cada actividad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tipología y método de las actividades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calidad del material elegido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heterogeneidad del español</a:t>
            </a:r>
          </a:p>
          <a:p>
            <a:pPr>
              <a:buFont typeface="Arial" pitchFamily="34" charset="0"/>
              <a:buChar char="•"/>
            </a:pP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presentación gráfica del material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Tarea 1: elaboración de una evaluación diagnóstica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Qué informaciones debemos saber de nuestros alumnos para hacer el diseño curricular?</a:t>
            </a:r>
          </a:p>
          <a:p>
            <a:pPr algn="just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hacerlo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por escrito, oralmente?</a:t>
            </a:r>
          </a:p>
          <a:p>
            <a:pPr algn="just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¿Una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charla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cuestionario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Tarea 2: Para </a:t>
            </a:r>
            <a:r>
              <a:rPr lang="es-ES" dirty="0" smtClean="0"/>
              <a:t>cada una de las funciones elegidas hay que añadir una linea en la tabla, como en el ejemplo: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C9B0865E-AE47-4BEB-B9C2-DDF5859C8B0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708920"/>
            <a:ext cx="8136903" cy="373950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Sobre </a:t>
            </a:r>
            <a:r>
              <a:rPr lang="pt-BR" dirty="0" err="1" smtClean="0"/>
              <a:t>evaluación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Qué diversos tipos de herramientas evaluativas debemos lanzar mano </a:t>
            </a:r>
            <a:r>
              <a:rPr lang="es-ES" dirty="0" smtClean="0"/>
              <a:t>en un </a:t>
            </a:r>
            <a:r>
              <a:rPr lang="es-ES" dirty="0" smtClean="0"/>
              <a:t>curso</a:t>
            </a:r>
          </a:p>
          <a:p>
            <a:pPr algn="just"/>
            <a:r>
              <a:rPr lang="pt-BR" dirty="0" err="1" smtClean="0"/>
              <a:t>Cómo</a:t>
            </a:r>
            <a:r>
              <a:rPr lang="pt-BR" dirty="0" smtClean="0"/>
              <a:t> </a:t>
            </a:r>
            <a:r>
              <a:rPr lang="pt-BR" dirty="0" err="1" smtClean="0"/>
              <a:t>hacer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corrección</a:t>
            </a:r>
            <a:r>
              <a:rPr lang="pt-BR" dirty="0" smtClean="0"/>
              <a:t> de una </a:t>
            </a:r>
            <a:r>
              <a:rPr lang="pt-BR" dirty="0" err="1" smtClean="0"/>
              <a:t>evaluación</a:t>
            </a:r>
            <a:r>
              <a:rPr lang="pt-BR" dirty="0" smtClean="0"/>
              <a:t> escrita</a:t>
            </a:r>
          </a:p>
          <a:p>
            <a:pPr algn="just"/>
            <a:r>
              <a:rPr lang="pt-BR" dirty="0" err="1" smtClean="0"/>
              <a:t>Cómo</a:t>
            </a:r>
            <a:r>
              <a:rPr lang="pt-BR" dirty="0" smtClean="0"/>
              <a:t> </a:t>
            </a:r>
            <a:r>
              <a:rPr lang="pt-BR" dirty="0" err="1" smtClean="0"/>
              <a:t>cuantificar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valor de cada </a:t>
            </a:r>
            <a:r>
              <a:rPr lang="pt-BR" dirty="0" err="1" smtClean="0"/>
              <a:t>cuestión</a:t>
            </a:r>
            <a:r>
              <a:rPr lang="pt-BR" dirty="0" smtClean="0"/>
              <a:t> de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evaluación</a:t>
            </a:r>
            <a:endParaRPr lang="pt-BR" dirty="0" smtClean="0"/>
          </a:p>
          <a:p>
            <a:pPr algn="just"/>
            <a:r>
              <a:rPr lang="pt-BR" dirty="0" err="1" smtClean="0"/>
              <a:t>Qué</a:t>
            </a:r>
            <a:r>
              <a:rPr lang="pt-BR" dirty="0" smtClean="0"/>
              <a:t> </a:t>
            </a:r>
            <a:r>
              <a:rPr lang="pt-BR" dirty="0" err="1" smtClean="0"/>
              <a:t>criterios</a:t>
            </a:r>
            <a:r>
              <a:rPr lang="pt-BR" dirty="0" smtClean="0"/>
              <a:t> </a:t>
            </a:r>
            <a:r>
              <a:rPr lang="pt-BR" dirty="0" err="1" smtClean="0"/>
              <a:t>adoptar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exposición</a:t>
            </a:r>
            <a:r>
              <a:rPr lang="pt-BR" dirty="0" smtClean="0"/>
              <a:t> oral</a:t>
            </a:r>
          </a:p>
          <a:p>
            <a:pPr algn="just"/>
            <a:r>
              <a:rPr lang="pt-BR" dirty="0" err="1" smtClean="0"/>
              <a:t>Qué</a:t>
            </a:r>
            <a:r>
              <a:rPr lang="pt-BR" dirty="0" smtClean="0"/>
              <a:t> </a:t>
            </a:r>
            <a:r>
              <a:rPr lang="pt-BR" dirty="0" err="1" smtClean="0"/>
              <a:t>criterios</a:t>
            </a:r>
            <a:r>
              <a:rPr lang="pt-BR" dirty="0" smtClean="0"/>
              <a:t> </a:t>
            </a:r>
            <a:r>
              <a:rPr lang="pt-BR" dirty="0" err="1" smtClean="0"/>
              <a:t>adoptar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trabajo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equipo</a:t>
            </a:r>
          </a:p>
          <a:p>
            <a:pPr algn="just"/>
            <a:r>
              <a:rPr lang="pt-BR" dirty="0" err="1" smtClean="0"/>
              <a:t>Qué</a:t>
            </a:r>
            <a:r>
              <a:rPr lang="pt-BR" dirty="0" smtClean="0"/>
              <a:t> </a:t>
            </a:r>
            <a:r>
              <a:rPr lang="pt-BR" dirty="0" err="1" smtClean="0"/>
              <a:t>criterios</a:t>
            </a:r>
            <a:r>
              <a:rPr lang="pt-BR" dirty="0" smtClean="0"/>
              <a:t> </a:t>
            </a:r>
            <a:r>
              <a:rPr lang="pt-BR" dirty="0" err="1" smtClean="0"/>
              <a:t>adoptar</a:t>
            </a:r>
            <a:r>
              <a:rPr lang="pt-BR" dirty="0" smtClean="0"/>
              <a:t> </a:t>
            </a:r>
            <a:r>
              <a:rPr lang="pt-BR" dirty="0" err="1" smtClean="0"/>
              <a:t>en</a:t>
            </a:r>
            <a:r>
              <a:rPr lang="pt-BR" dirty="0" smtClean="0"/>
              <a:t> </a:t>
            </a:r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trabajo</a:t>
            </a:r>
            <a:r>
              <a:rPr lang="pt-BR" dirty="0" smtClean="0"/>
              <a:t> de </a:t>
            </a:r>
            <a:r>
              <a:rPr lang="pt-BR" dirty="0" err="1" smtClean="0"/>
              <a:t>investigación</a:t>
            </a:r>
            <a:endParaRPr lang="pt-BR" dirty="0" smtClean="0"/>
          </a:p>
          <a:p>
            <a:pPr algn="just"/>
            <a:r>
              <a:rPr lang="pt-BR" dirty="0" err="1" smtClean="0"/>
              <a:t>Cómo</a:t>
            </a:r>
            <a:r>
              <a:rPr lang="pt-BR" dirty="0" smtClean="0"/>
              <a:t> dosar </a:t>
            </a:r>
            <a:r>
              <a:rPr lang="pt-BR" dirty="0" err="1" smtClean="0"/>
              <a:t>el</a:t>
            </a:r>
            <a:r>
              <a:rPr lang="pt-BR" dirty="0" smtClean="0"/>
              <a:t> peso de </a:t>
            </a:r>
            <a:r>
              <a:rPr lang="pt-BR" dirty="0" err="1" smtClean="0"/>
              <a:t>los</a:t>
            </a:r>
            <a:r>
              <a:rPr lang="pt-BR" dirty="0" smtClean="0"/>
              <a:t> distintos tipos de </a:t>
            </a:r>
            <a:r>
              <a:rPr lang="pt-BR" dirty="0" err="1" smtClean="0"/>
              <a:t>evaluación</a:t>
            </a:r>
            <a:r>
              <a:rPr lang="pt-BR" dirty="0" smtClean="0"/>
              <a:t> a </a:t>
            </a:r>
            <a:r>
              <a:rPr lang="pt-BR" dirty="0" err="1" smtClean="0"/>
              <a:t>lo</a:t>
            </a:r>
            <a:r>
              <a:rPr lang="pt-BR" dirty="0" smtClean="0"/>
              <a:t> largo </a:t>
            </a:r>
            <a:r>
              <a:rPr lang="pt-BR" dirty="0" err="1" smtClean="0"/>
              <a:t>del</a:t>
            </a:r>
            <a:r>
              <a:rPr lang="pt-BR" dirty="0" smtClean="0"/>
              <a:t> curso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755576" y="404664"/>
            <a:ext cx="70567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</a:t>
            </a:r>
            <a:endParaRPr lang="es-E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55576" y="1340768"/>
            <a:ext cx="7272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itchFamily="34" charset="0"/>
              <a:buChar char="•"/>
            </a:pPr>
            <a:r>
              <a:rPr lang="es-ES" sz="4800" dirty="0" smtClean="0"/>
              <a:t>Inicial o diagnóstica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s-ES" sz="4800" dirty="0" smtClean="0"/>
              <a:t>Formativa: continua y procesual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s-ES" sz="4800" dirty="0" smtClean="0"/>
              <a:t>Sumativa o final</a:t>
            </a:r>
            <a:endParaRPr lang="es-ES" sz="4800" dirty="0" smtClean="0"/>
          </a:p>
          <a:p>
            <a:pPr marL="268288" indent="-268288">
              <a:buFont typeface="Arial" pitchFamily="34" charset="0"/>
              <a:buChar char="•"/>
            </a:pPr>
            <a:r>
              <a:rPr lang="es-ES" sz="4800" dirty="0" smtClean="0"/>
              <a:t>Oral </a:t>
            </a:r>
            <a:r>
              <a:rPr lang="es-ES" sz="4800" dirty="0" smtClean="0"/>
              <a:t>y escrita</a:t>
            </a:r>
          </a:p>
          <a:p>
            <a:pPr marL="268288" indent="-268288">
              <a:buFont typeface="Arial" pitchFamily="34" charset="0"/>
              <a:buChar char="•"/>
            </a:pPr>
            <a:r>
              <a:rPr lang="es-ES" sz="4800" dirty="0" smtClean="0"/>
              <a:t>Enfoque por tareas</a:t>
            </a:r>
            <a:endParaRPr lang="es-ES" sz="4800" dirty="0"/>
          </a:p>
        </p:txBody>
      </p:sp>
    </p:spTree>
    <p:extLst>
      <p:ext uri="{BB962C8B-B14F-4D97-AF65-F5344CB8AC3E}">
        <p14:creationId xmlns="" xmlns:p14="http://schemas.microsoft.com/office/powerpoint/2010/main" val="206227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7410" name="Picture 2" descr="Imagen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inicial o diagnóstica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539552" y="1268760"/>
          <a:ext cx="8064896" cy="4526887"/>
        </p:xfrm>
        <a:graphic>
          <a:graphicData uri="http://schemas.openxmlformats.org/drawingml/2006/table">
            <a:tbl>
              <a:tblPr/>
              <a:tblGrid>
                <a:gridCol w="4032448"/>
                <a:gridCol w="4032448"/>
              </a:tblGrid>
              <a:tr h="457807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ASPECTOS A EVALUAR</a:t>
                      </a:r>
                      <a:endParaRPr lang="pt-BR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22313"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Objetivos</a:t>
                      </a:r>
                      <a:endParaRPr lang="pt-BR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/>
                    </a:p>
                    <a:p>
                      <a:pPr algn="ctr"/>
                      <a:r>
                        <a:rPr lang="es-ES" b="1" dirty="0" smtClean="0"/>
                        <a:t>Resultados</a:t>
                      </a:r>
                      <a:endParaRPr lang="es-ES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073597"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s-ES" sz="1800" dirty="0" smtClean="0"/>
                        <a:t>El conocimiento previo individual y del grupo.</a:t>
                      </a:r>
                      <a:endParaRPr lang="es-E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sz="1800" dirty="0" smtClean="0"/>
                        <a:t>Las características y circunstancias personales.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sz="1800" dirty="0" smtClean="0"/>
                        <a:t>Las aptitudes – hasta dónde podrán llegar.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sz="1800" dirty="0" smtClean="0"/>
                        <a:t>Los tipos de actitudes física, mental y emocional.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sz="1800" dirty="0" smtClean="0"/>
                        <a:t>Se emplea</a:t>
                      </a:r>
                      <a:r>
                        <a:rPr lang="es-ES" sz="1800" baseline="0" dirty="0" smtClean="0"/>
                        <a:t> para comprobar el nivel de comprensión de los estudiantes para planificar el diseño curricular más apropiado.</a:t>
                      </a:r>
                      <a:endParaRPr lang="es-ES" sz="1800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/>
                        <a:buChar char="•"/>
                      </a:pPr>
                      <a:r>
                        <a:rPr lang="es-ES" dirty="0"/>
                        <a:t>El conocimiento previo </a:t>
                      </a:r>
                      <a:r>
                        <a:rPr lang="es-ES" dirty="0" smtClean="0"/>
                        <a:t>específico individual y general del grupo.</a:t>
                      </a:r>
                      <a:endParaRPr lang="es-ES" dirty="0"/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dirty="0"/>
                        <a:t>Las características y circunstancias </a:t>
                      </a:r>
                      <a:r>
                        <a:rPr lang="es-ES" dirty="0" smtClean="0"/>
                        <a:t>personales y las generales del grupo.</a:t>
                      </a:r>
                      <a:endParaRPr lang="es-ES" dirty="0"/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dirty="0"/>
                        <a:t>Las </a:t>
                      </a:r>
                      <a:r>
                        <a:rPr lang="es-ES" dirty="0" smtClean="0"/>
                        <a:t>aptitudes individuales y del grupo.</a:t>
                      </a:r>
                      <a:endParaRPr lang="es-ES" dirty="0"/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dirty="0" smtClean="0"/>
                        <a:t>Cómo trabajar con actitudes proactivas y reactivas individuales y del</a:t>
                      </a:r>
                      <a:r>
                        <a:rPr lang="es-ES" baseline="0" dirty="0" smtClean="0"/>
                        <a:t> grupo</a:t>
                      </a:r>
                      <a:r>
                        <a:rPr lang="es-ES" dirty="0" smtClean="0"/>
                        <a:t>.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dirty="0" smtClean="0"/>
                        <a:t>Cómo trabajar las capacidades</a:t>
                      </a:r>
                      <a:r>
                        <a:rPr lang="es-ES" baseline="0" dirty="0" smtClean="0"/>
                        <a:t> y habilidades de los estudiantes.</a:t>
                      </a:r>
                    </a:p>
                    <a:p>
                      <a:pPr algn="just">
                        <a:buFont typeface="Arial"/>
                        <a:buChar char="•"/>
                      </a:pPr>
                      <a:r>
                        <a:rPr lang="es-ES" baseline="0" dirty="0" smtClean="0"/>
                        <a:t>Toma de decisiones</a:t>
                      </a:r>
                      <a:endParaRPr lang="es-ES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5589240"/>
            <a:ext cx="77768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de clasificar y readaptar la planificación de las clases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formativa o de procesos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539552" y="1196755"/>
          <a:ext cx="8064896" cy="3600398"/>
        </p:xfrm>
        <a:graphic>
          <a:graphicData uri="http://schemas.openxmlformats.org/drawingml/2006/table">
            <a:tbl>
              <a:tblPr/>
              <a:tblGrid>
                <a:gridCol w="4032448"/>
                <a:gridCol w="4032448"/>
              </a:tblGrid>
              <a:tr h="480605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ASPECTOS A EVALUAR</a:t>
                      </a:r>
                      <a:endParaRPr lang="pt-BR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695954"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Objetivos</a:t>
                      </a:r>
                      <a:endParaRPr lang="pt-BR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/>
                    </a:p>
                    <a:p>
                      <a:pPr algn="ctr"/>
                      <a:r>
                        <a:rPr lang="es-ES" b="1" dirty="0" smtClean="0"/>
                        <a:t>Resultados</a:t>
                      </a:r>
                      <a:endParaRPr lang="es-ES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2423839"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Recopilar resultados y juicios sobre los objetivos alcanzados</a:t>
                      </a:r>
                      <a:r>
                        <a:rPr lang="es-ES" baseline="0" dirty="0" smtClean="0"/>
                        <a:t> respectos a los planteados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baseline="0" dirty="0" smtClean="0"/>
                        <a:t>Realimentar estudiante y profesor respecto al proceso de aprendizaje.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baseline="0" dirty="0" smtClean="0"/>
                        <a:t>Desarrollar continuamente el aprendizaje del estudiante y de su grupo.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baseline="0" dirty="0" smtClean="0"/>
                        <a:t>Generar instancias dialógicas.</a:t>
                      </a:r>
                      <a:endParaRPr lang="es-ES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Se establece el nivel de logro en un contenido de aprendizaje concreto.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Observación y análisis del proceso.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Apunta deficiencias</a:t>
                      </a:r>
                      <a:r>
                        <a:rPr lang="es-ES" baseline="0" dirty="0" smtClean="0"/>
                        <a:t> e indica caminos para corrección.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baseline="0" dirty="0" smtClean="0"/>
                        <a:t>Búsqueda de nuevas estrategias.</a:t>
                      </a:r>
                      <a:endParaRPr lang="es-ES" dirty="0" smtClean="0"/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Identificación de los problemas y toma de decisiones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67544" y="4797152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procesual de regular, dar seguimiento y controlar la calidad del grupo de estudiantes al final de cada unidad o ciclo de enseñanza.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de técnicas e instrumentos para la evaluación formativa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Técnicas</a:t>
            </a:r>
            <a:endParaRPr lang="es-E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Autoanálisis</a:t>
            </a:r>
          </a:p>
          <a:p>
            <a:r>
              <a:rPr lang="es-ES" dirty="0" smtClean="0"/>
              <a:t>Ensayos libres</a:t>
            </a:r>
          </a:p>
          <a:p>
            <a:r>
              <a:rPr lang="es-ES" dirty="0" smtClean="0"/>
              <a:t>Encuestas </a:t>
            </a:r>
          </a:p>
          <a:p>
            <a:r>
              <a:rPr lang="es-ES" dirty="0" smtClean="0"/>
              <a:t>Observaciones</a:t>
            </a:r>
          </a:p>
          <a:p>
            <a:r>
              <a:rPr lang="es-ES" dirty="0" smtClean="0"/>
              <a:t>Revisión de cuadernos</a:t>
            </a:r>
          </a:p>
          <a:p>
            <a:r>
              <a:rPr lang="es-ES" dirty="0" smtClean="0"/>
              <a:t>Corrección de actividades</a:t>
            </a:r>
          </a:p>
          <a:p>
            <a:r>
              <a:rPr lang="es-ES" dirty="0" smtClean="0"/>
              <a:t>Elaboración de proyectos</a:t>
            </a:r>
          </a:p>
          <a:p>
            <a:r>
              <a:rPr lang="es-ES" dirty="0" smtClean="0"/>
              <a:t>Entrevistas</a:t>
            </a:r>
            <a:endParaRPr lang="es-ES" dirty="0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Instrumentos</a:t>
            </a:r>
            <a:endParaRPr lang="es-ES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Escalas de </a:t>
            </a:r>
            <a:r>
              <a:rPr lang="es-ES" dirty="0" smtClean="0"/>
              <a:t>observación</a:t>
            </a:r>
            <a:endParaRPr lang="es-ES" dirty="0" smtClean="0"/>
          </a:p>
          <a:p>
            <a:r>
              <a:rPr lang="es-ES" dirty="0" smtClean="0"/>
              <a:t>Listas de control</a:t>
            </a:r>
          </a:p>
          <a:p>
            <a:r>
              <a:rPr lang="es-ES" dirty="0" smtClean="0"/>
              <a:t>Actividades de comprobación de resultados</a:t>
            </a:r>
          </a:p>
          <a:p>
            <a:r>
              <a:rPr lang="es-ES" dirty="0" smtClean="0"/>
              <a:t>Cuestionarios</a:t>
            </a:r>
          </a:p>
          <a:p>
            <a:r>
              <a:rPr lang="es-ES" dirty="0" smtClean="0"/>
              <a:t>Esquemas</a:t>
            </a:r>
          </a:p>
          <a:p>
            <a:r>
              <a:rPr lang="es-ES" dirty="0" smtClean="0"/>
              <a:t>Producciones orales y escritas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Evaluación sumativa o final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539552" y="1556791"/>
          <a:ext cx="8064896" cy="2594104"/>
        </p:xfrm>
        <a:graphic>
          <a:graphicData uri="http://schemas.openxmlformats.org/drawingml/2006/table">
            <a:tbl>
              <a:tblPr/>
              <a:tblGrid>
                <a:gridCol w="4032448"/>
                <a:gridCol w="4032448"/>
              </a:tblGrid>
              <a:tr h="340562"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ASPECTOS A EVALUAR</a:t>
                      </a:r>
                      <a:endParaRPr lang="pt-BR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93160">
                <a:tc>
                  <a:txBody>
                    <a:bodyPr/>
                    <a:lstStyle/>
                    <a:p>
                      <a:pPr algn="ctr"/>
                      <a:endParaRPr lang="pt-BR" b="1" dirty="0" smtClean="0"/>
                    </a:p>
                    <a:p>
                      <a:pPr algn="ctr"/>
                      <a:r>
                        <a:rPr lang="pt-BR" b="1" dirty="0" smtClean="0"/>
                        <a:t>Objetivos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b="1" dirty="0" smtClean="0"/>
                    </a:p>
                    <a:p>
                      <a:pPr algn="ctr"/>
                      <a:r>
                        <a:rPr lang="es-ES" b="1" dirty="0" smtClean="0"/>
                        <a:t>Resultados</a:t>
                      </a:r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1542544"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Establecer niveles de eficacia</a:t>
                      </a:r>
                      <a:r>
                        <a:rPr lang="es-ES" baseline="0" dirty="0" smtClean="0"/>
                        <a:t> y escalas de clasificación.</a:t>
                      </a:r>
                      <a:endParaRPr lang="es-ES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Valora los resultados y conductas.</a:t>
                      </a:r>
                    </a:p>
                    <a:p>
                      <a:pPr algn="l">
                        <a:buFont typeface="Arial"/>
                        <a:buChar char="•"/>
                      </a:pPr>
                      <a:r>
                        <a:rPr lang="es-ES" dirty="0" smtClean="0"/>
                        <a:t>Emite juicios de valores sobre el individuo, sobre el grupo y sobre el trabajo del profesor.</a:t>
                      </a:r>
                      <a:endParaRPr lang="es-ES" dirty="0"/>
                    </a:p>
                  </a:txBody>
                  <a:tcPr marL="57150" marR="57150" marT="57150" marB="57150">
                    <a:lnL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11560" y="4437112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Función de verificar el alcance de la enseñaza, calificar y promover al estudiante al final de cada ciclo o periodo de aprendizaje.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Ejemplos de procesos y productos de la evaluación sumativa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Proceso</a:t>
            </a:r>
            <a:endParaRPr lang="es-ES" dirty="0"/>
          </a:p>
        </p:txBody>
      </p:sp>
      <p:sp>
        <p:nvSpPr>
          <p:cNvPr id="8" name="Espaço Reservado para Conteúdo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Portafolios</a:t>
            </a:r>
          </a:p>
          <a:p>
            <a:r>
              <a:rPr lang="es-ES" dirty="0" smtClean="0"/>
              <a:t>Actividades orales y escritas</a:t>
            </a:r>
          </a:p>
          <a:p>
            <a:r>
              <a:rPr lang="es-ES" dirty="0" smtClean="0"/>
              <a:t>Presentaciones individuales o en grupos.</a:t>
            </a:r>
          </a:p>
          <a:p>
            <a:r>
              <a:rPr lang="es-ES" dirty="0" smtClean="0"/>
              <a:t>Reflexiones.</a:t>
            </a:r>
          </a:p>
          <a:p>
            <a:r>
              <a:rPr lang="es-ES" dirty="0" smtClean="0"/>
              <a:t>Aprendizaje basado en problemas.</a:t>
            </a:r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Producto</a:t>
            </a:r>
            <a:endParaRPr lang="es-ES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Presentación de la conclusión del proyecto.</a:t>
            </a:r>
          </a:p>
          <a:p>
            <a:r>
              <a:rPr lang="es-ES" dirty="0" smtClean="0"/>
              <a:t>Entrega de la monografía.</a:t>
            </a:r>
          </a:p>
          <a:p>
            <a:r>
              <a:rPr lang="es-ES" dirty="0" smtClean="0"/>
              <a:t>Presentación </a:t>
            </a:r>
            <a:r>
              <a:rPr lang="es-ES" dirty="0" smtClean="0"/>
              <a:t>de un </a:t>
            </a:r>
            <a:r>
              <a:rPr lang="es-ES" dirty="0" smtClean="0"/>
              <a:t>vídeo.</a:t>
            </a:r>
          </a:p>
          <a:p>
            <a:r>
              <a:rPr lang="es-ES" dirty="0" smtClean="0"/>
              <a:t>Diarios de aprendizaje.</a:t>
            </a:r>
          </a:p>
          <a:p>
            <a:r>
              <a:rPr lang="es-ES" dirty="0" smtClean="0"/>
              <a:t>Debates.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1020</Words>
  <Application>Microsoft Office PowerPoint</Application>
  <PresentationFormat>Apresentação na tela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0" baseType="lpstr">
      <vt:lpstr>Tema do Office</vt:lpstr>
      <vt:lpstr>Evaluar es obtener y registrar información para profesores y alumnos</vt:lpstr>
      <vt:lpstr>Sobre evaluación</vt:lpstr>
      <vt:lpstr>Slide 3</vt:lpstr>
      <vt:lpstr>Slide 4</vt:lpstr>
      <vt:lpstr>Evaluación inicial o diagnóstica</vt:lpstr>
      <vt:lpstr>Evaluación formativa o de procesos</vt:lpstr>
      <vt:lpstr>Ejemplos de técnicas e instrumentos para la evaluación formativa</vt:lpstr>
      <vt:lpstr>Evaluación sumativa o final</vt:lpstr>
      <vt:lpstr>Ejemplos de procesos y productos de la evaluación sumativa</vt:lpstr>
      <vt:lpstr>Evaluación holística</vt:lpstr>
      <vt:lpstr>Evaluación contínua procesual</vt:lpstr>
      <vt:lpstr>Evaluación cualitativa</vt:lpstr>
      <vt:lpstr>Evaluación cuantitativa</vt:lpstr>
      <vt:lpstr>Slide 14</vt:lpstr>
      <vt:lpstr>Posibilidades de criterios de evaluación oral</vt:lpstr>
      <vt:lpstr>Posibilidades de criterios de evaluación escrita</vt:lpstr>
      <vt:lpstr>Análisis de un tipo de evaluación</vt:lpstr>
      <vt:lpstr>Tarea 1: elaboración de una evaluación diagnóstica</vt:lpstr>
      <vt:lpstr>Tarea 2: Para cada una de las funciones elegidas hay que añadir una linea en la tabla, como en el ejemplo: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cada una de las funciones elegidas hay que añadir una linea en la tabla, como en el ejemplo:</dc:title>
  <dc:creator>Fernanda Alves</dc:creator>
  <cp:lastModifiedBy>Fernanda Alves</cp:lastModifiedBy>
  <cp:revision>83</cp:revision>
  <dcterms:created xsi:type="dcterms:W3CDTF">2018-08-08T20:49:08Z</dcterms:created>
  <dcterms:modified xsi:type="dcterms:W3CDTF">2018-08-15T11:19:05Z</dcterms:modified>
</cp:coreProperties>
</file>