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4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12192000" cy="6858000"/>
  <p:notesSz cx="6858000" cy="9144000"/>
  <p:embeddedFontLst>
    <p:embeddedFont>
      <p:font typeface="Merriweather" panose="020B0604020202020204" charset="0"/>
      <p:regular r:id="rId42"/>
      <p:bold r:id="rId43"/>
      <p:italic r:id="rId44"/>
      <p:boldItalic r:id="rId45"/>
    </p:embeddedFont>
    <p:embeddedFont>
      <p:font typeface="Century Gothic" panose="020B050202020202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7" name="Shape 5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400" cy="226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54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589213" y="4777378"/>
            <a:ext cx="8915400" cy="112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/>
          <p:nvPr/>
        </p:nvSpPr>
        <p:spPr>
          <a:xfrm>
            <a:off x="0" y="4323810"/>
            <a:ext cx="1744800" cy="778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2580" y="119999"/>
                </a:moveTo>
                <a:cubicBezTo>
                  <a:pt x="93548" y="119999"/>
                  <a:pt x="94193" y="119277"/>
                  <a:pt x="94516" y="118554"/>
                </a:cubicBezTo>
                <a:cubicBezTo>
                  <a:pt x="94516" y="117831"/>
                  <a:pt x="94838" y="117831"/>
                  <a:pt x="94838" y="117831"/>
                </a:cubicBezTo>
                <a:cubicBezTo>
                  <a:pt x="119354" y="62891"/>
                  <a:pt x="119354" y="62891"/>
                  <a:pt x="119354" y="62891"/>
                </a:cubicBezTo>
                <a:cubicBezTo>
                  <a:pt x="120000" y="61445"/>
                  <a:pt x="120000" y="58554"/>
                  <a:pt x="119354" y="56385"/>
                </a:cubicBezTo>
                <a:cubicBezTo>
                  <a:pt x="94838" y="2168"/>
                  <a:pt x="94838" y="2168"/>
                  <a:pt x="94838" y="2168"/>
                </a:cubicBezTo>
                <a:cubicBezTo>
                  <a:pt x="94838" y="1445"/>
                  <a:pt x="94516" y="1445"/>
                  <a:pt x="94516" y="1445"/>
                </a:cubicBezTo>
                <a:cubicBezTo>
                  <a:pt x="94193" y="722"/>
                  <a:pt x="93548" y="0"/>
                  <a:pt x="925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9999"/>
                  <a:pt x="0" y="119999"/>
                  <a:pt x="0" y="119999"/>
                </a:cubicBezTo>
                <a:lnTo>
                  <a:pt x="92580" y="11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531812" y="4529539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24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idx="2"/>
          </p:nvPr>
        </p:nvSpPr>
        <p:spPr>
          <a:xfrm>
            <a:off x="2589211" y="634964"/>
            <a:ext cx="8915400" cy="385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2589213" y="5367337"/>
            <a:ext cx="8915400" cy="49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/>
          <p:nvPr/>
        </p:nvSpPr>
        <p:spPr>
          <a:xfrm rot="10800000" flipH="1">
            <a:off x="-4189" y="4911721"/>
            <a:ext cx="15885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Legenda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2589211" y="609600"/>
            <a:ext cx="8915400" cy="311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48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2589211" y="4354046"/>
            <a:ext cx="8915400" cy="155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Shape 114"/>
          <p:cNvSpPr/>
          <p:nvPr/>
        </p:nvSpPr>
        <p:spPr>
          <a:xfrm rot="10800000" flipH="1">
            <a:off x="-4189" y="3178171"/>
            <a:ext cx="15885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ção com Legenda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4000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48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275011" y="3505200"/>
            <a:ext cx="75366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2589211" y="4354046"/>
            <a:ext cx="8915400" cy="155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/>
          <p:nvPr/>
        </p:nvSpPr>
        <p:spPr>
          <a:xfrm rot="10800000" flipH="1">
            <a:off x="-4189" y="3178171"/>
            <a:ext cx="15885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2467651" y="648004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11114852" y="2905306"/>
            <a:ext cx="609600" cy="584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rtão de Nom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48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1" name="Shape 131"/>
          <p:cNvSpPr/>
          <p:nvPr/>
        </p:nvSpPr>
        <p:spPr>
          <a:xfrm rot="10800000" flipH="1">
            <a:off x="-4189" y="4911721"/>
            <a:ext cx="15885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r o Cartão de Nom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4000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48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2589211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9" name="Shape 139"/>
          <p:cNvSpPr/>
          <p:nvPr/>
        </p:nvSpPr>
        <p:spPr>
          <a:xfrm rot="10800000" flipH="1">
            <a:off x="-4189" y="4911721"/>
            <a:ext cx="15885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2467651" y="648004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11114852" y="2905306"/>
            <a:ext cx="609600" cy="584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dadeiro ou Falso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2589211" y="627406"/>
            <a:ext cx="8915400" cy="28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48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2589211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9" name="Shape 149"/>
          <p:cNvSpPr/>
          <p:nvPr/>
        </p:nvSpPr>
        <p:spPr>
          <a:xfrm rot="10800000" flipH="1">
            <a:off x="-4189" y="4911721"/>
            <a:ext cx="15885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 rot="5400000">
            <a:off x="5103811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6" name="Shape 156"/>
          <p:cNvSpPr/>
          <p:nvPr/>
        </p:nvSpPr>
        <p:spPr>
          <a:xfrm rot="10800000" flipH="1">
            <a:off x="-4189" y="714371"/>
            <a:ext cx="15885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exto e Título Vertical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 rot="5400000">
            <a:off x="7756613" y="2165504"/>
            <a:ext cx="5283900" cy="220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 rot="5400000">
            <a:off x="3185761" y="30854"/>
            <a:ext cx="5283900" cy="647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3" name="Shape 163"/>
          <p:cNvSpPr/>
          <p:nvPr/>
        </p:nvSpPr>
        <p:spPr>
          <a:xfrm rot="10800000" flipH="1">
            <a:off x="-4189" y="714371"/>
            <a:ext cx="15885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8" cy="22627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54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subTitle" idx="1"/>
          </p:nvPr>
        </p:nvSpPr>
        <p:spPr>
          <a:xfrm>
            <a:off x="2589213" y="4777378"/>
            <a:ext cx="8915398" cy="112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0" y="4323810"/>
            <a:ext cx="1744651" cy="7785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2580" y="119999"/>
                </a:moveTo>
                <a:cubicBezTo>
                  <a:pt x="93548" y="119999"/>
                  <a:pt x="94193" y="119277"/>
                  <a:pt x="94516" y="118554"/>
                </a:cubicBezTo>
                <a:cubicBezTo>
                  <a:pt x="94516" y="117831"/>
                  <a:pt x="94838" y="117831"/>
                  <a:pt x="94838" y="117831"/>
                </a:cubicBezTo>
                <a:cubicBezTo>
                  <a:pt x="119354" y="62891"/>
                  <a:pt x="119354" y="62891"/>
                  <a:pt x="119354" y="62891"/>
                </a:cubicBezTo>
                <a:cubicBezTo>
                  <a:pt x="120000" y="61445"/>
                  <a:pt x="120000" y="58554"/>
                  <a:pt x="119354" y="56385"/>
                </a:cubicBezTo>
                <a:cubicBezTo>
                  <a:pt x="94838" y="2168"/>
                  <a:pt x="94838" y="2168"/>
                  <a:pt x="94838" y="2168"/>
                </a:cubicBezTo>
                <a:cubicBezTo>
                  <a:pt x="94838" y="1445"/>
                  <a:pt x="94516" y="1445"/>
                  <a:pt x="94516" y="1445"/>
                </a:cubicBezTo>
                <a:cubicBezTo>
                  <a:pt x="94193" y="722"/>
                  <a:pt x="93548" y="0"/>
                  <a:pt x="925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9999"/>
                  <a:pt x="0" y="119999"/>
                  <a:pt x="0" y="119999"/>
                </a:cubicBezTo>
                <a:lnTo>
                  <a:pt x="92580" y="11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531812" y="4529539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0" name="Shape 210"/>
          <p:cNvSpPr/>
          <p:nvPr/>
        </p:nvSpPr>
        <p:spPr>
          <a:xfrm rot="10800000" flipH="1">
            <a:off x="-4188" y="7143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/>
          <p:nvPr/>
        </p:nvSpPr>
        <p:spPr>
          <a:xfrm rot="10800000" flipH="1">
            <a:off x="-4189" y="714371"/>
            <a:ext cx="15885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599" cy="6175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Arial"/>
              <a:buNone/>
              <a:defRPr sz="3600" b="0" i="0" u="none" strike="noStrike" cap="none">
                <a:solidFill>
                  <a:srgbClr val="168DB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2589211" y="2058750"/>
            <a:ext cx="8915398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40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2589211" y="3530128"/>
            <a:ext cx="8915398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2" name="Shape 222"/>
          <p:cNvSpPr/>
          <p:nvPr/>
        </p:nvSpPr>
        <p:spPr>
          <a:xfrm rot="10800000" flipH="1">
            <a:off x="-4188" y="31781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4313863" cy="3777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2"/>
          </p:nvPr>
        </p:nvSpPr>
        <p:spPr>
          <a:xfrm>
            <a:off x="7190746" y="2126222"/>
            <a:ext cx="4313863" cy="3777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0" name="Shape 230"/>
          <p:cNvSpPr/>
          <p:nvPr/>
        </p:nvSpPr>
        <p:spPr>
          <a:xfrm rot="10800000" flipH="1">
            <a:off x="-4188" y="7143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2939373" y="1972702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body" idx="2"/>
          </p:nvPr>
        </p:nvSpPr>
        <p:spPr>
          <a:xfrm>
            <a:off x="2589211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body" idx="3"/>
          </p:nvPr>
        </p:nvSpPr>
        <p:spPr>
          <a:xfrm>
            <a:off x="7506628" y="1969475"/>
            <a:ext cx="399900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0" name="Shape 240"/>
          <p:cNvSpPr/>
          <p:nvPr/>
        </p:nvSpPr>
        <p:spPr>
          <a:xfrm rot="10800000" flipH="1">
            <a:off x="-4188" y="7143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6" name="Shape 246"/>
          <p:cNvSpPr/>
          <p:nvPr/>
        </p:nvSpPr>
        <p:spPr>
          <a:xfrm rot="10800000" flipH="1">
            <a:off x="-4188" y="7143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1" name="Shape 251"/>
          <p:cNvSpPr/>
          <p:nvPr/>
        </p:nvSpPr>
        <p:spPr>
          <a:xfrm rot="10800000" flipH="1">
            <a:off x="-4188" y="7143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2589211" y="446087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20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323012" y="446087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2"/>
          </p:nvPr>
        </p:nvSpPr>
        <p:spPr>
          <a:xfrm>
            <a:off x="2589211" y="1598612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9" name="Shape 259"/>
          <p:cNvSpPr/>
          <p:nvPr/>
        </p:nvSpPr>
        <p:spPr>
          <a:xfrm rot="10800000" flipH="1">
            <a:off x="-4188" y="7143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24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pic" idx="2"/>
          </p:nvPr>
        </p:nvSpPr>
        <p:spPr>
          <a:xfrm>
            <a:off x="2589211" y="634964"/>
            <a:ext cx="8915400" cy="38549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2589213" y="5367337"/>
            <a:ext cx="8915400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7" name="Shape 267"/>
          <p:cNvSpPr/>
          <p:nvPr/>
        </p:nvSpPr>
        <p:spPr>
          <a:xfrm rot="10800000" flipH="1">
            <a:off x="-4188" y="491172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Legenda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2589211" y="609600"/>
            <a:ext cx="8915398" cy="3117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48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2589211" y="4354046"/>
            <a:ext cx="8915398" cy="1555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4" name="Shape 274"/>
          <p:cNvSpPr/>
          <p:nvPr/>
        </p:nvSpPr>
        <p:spPr>
          <a:xfrm rot="10800000" flipH="1">
            <a:off x="-4188" y="31781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ção com Legenda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5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48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3275011" y="3505200"/>
            <a:ext cx="7536553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body" idx="2"/>
          </p:nvPr>
        </p:nvSpPr>
        <p:spPr>
          <a:xfrm>
            <a:off x="2589211" y="4354046"/>
            <a:ext cx="8915398" cy="1555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2" name="Shape 282"/>
          <p:cNvSpPr/>
          <p:nvPr/>
        </p:nvSpPr>
        <p:spPr>
          <a:xfrm rot="10800000" flipH="1">
            <a:off x="-4188" y="31781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2467651" y="64800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11114852" y="290530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1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Arial"/>
              <a:buNone/>
              <a:defRPr sz="3600" b="0" i="0" u="none" strike="noStrike" cap="none">
                <a:solidFill>
                  <a:srgbClr val="168DB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rtão de Nome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48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1" name="Shape 291"/>
          <p:cNvSpPr/>
          <p:nvPr/>
        </p:nvSpPr>
        <p:spPr>
          <a:xfrm rot="10800000" flipH="1">
            <a:off x="-4188" y="491172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r o Cartão de Nome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5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48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2589211" y="4343400"/>
            <a:ext cx="89154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9" name="Shape 299"/>
          <p:cNvSpPr/>
          <p:nvPr/>
        </p:nvSpPr>
        <p:spPr>
          <a:xfrm rot="10800000" flipH="1">
            <a:off x="-4188" y="491172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2467651" y="64800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11114852" y="290530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dadeiro ou Falso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2589211" y="627406"/>
            <a:ext cx="8915398" cy="28800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48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2589211" y="4343400"/>
            <a:ext cx="89154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9" name="Shape 309"/>
          <p:cNvSpPr/>
          <p:nvPr/>
        </p:nvSpPr>
        <p:spPr>
          <a:xfrm rot="10800000" flipH="1">
            <a:off x="-4188" y="491172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 rot="5400000">
            <a:off x="5103811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5" name="Shape 315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6" name="Shape 316"/>
          <p:cNvSpPr/>
          <p:nvPr/>
        </p:nvSpPr>
        <p:spPr>
          <a:xfrm rot="10800000" flipH="1">
            <a:off x="-4188" y="7143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exto e Título Vertical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 rot="5400000">
            <a:off x="7756704" y="2165512"/>
            <a:ext cx="5283816" cy="2207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3"/>
            <a:ext cx="5283816" cy="647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3" name="Shape 323"/>
          <p:cNvSpPr/>
          <p:nvPr/>
        </p:nvSpPr>
        <p:spPr>
          <a:xfrm rot="10800000" flipH="1">
            <a:off x="-4188" y="714374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2589211" y="2058750"/>
            <a:ext cx="8915400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40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2589211" y="3530128"/>
            <a:ext cx="8915400" cy="86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Shape 62"/>
          <p:cNvSpPr/>
          <p:nvPr/>
        </p:nvSpPr>
        <p:spPr>
          <a:xfrm rot="10800000" flipH="1">
            <a:off x="-4189" y="3178171"/>
            <a:ext cx="15885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4314000" cy="377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7190746" y="2126222"/>
            <a:ext cx="4314000" cy="377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/>
          <p:nvPr/>
        </p:nvSpPr>
        <p:spPr>
          <a:xfrm rot="10800000" flipH="1">
            <a:off x="-4189" y="714371"/>
            <a:ext cx="15885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2939373" y="1972702"/>
            <a:ext cx="3992700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2589211" y="2548966"/>
            <a:ext cx="4342800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3"/>
          </p:nvPr>
        </p:nvSpPr>
        <p:spPr>
          <a:xfrm>
            <a:off x="7506628" y="1969475"/>
            <a:ext cx="3999000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00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/>
          <p:nvPr/>
        </p:nvSpPr>
        <p:spPr>
          <a:xfrm rot="10800000" flipH="1">
            <a:off x="-4189" y="714371"/>
            <a:ext cx="15885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Shape 86"/>
          <p:cNvSpPr/>
          <p:nvPr/>
        </p:nvSpPr>
        <p:spPr>
          <a:xfrm rot="10800000" flipH="1">
            <a:off x="-4189" y="714371"/>
            <a:ext cx="15885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/>
          <p:nvPr/>
        </p:nvSpPr>
        <p:spPr>
          <a:xfrm rot="10800000" flipH="1">
            <a:off x="-4189" y="714371"/>
            <a:ext cx="15885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589211" y="446087"/>
            <a:ext cx="3505200" cy="97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20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323012" y="446087"/>
            <a:ext cx="5181599" cy="54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2589211" y="1598612"/>
            <a:ext cx="3505200" cy="426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/>
          <p:nvPr/>
        </p:nvSpPr>
        <p:spPr>
          <a:xfrm rot="10800000" flipH="1">
            <a:off x="-4189" y="714371"/>
            <a:ext cx="1588500" cy="50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4DCE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16" y="228598"/>
            <a:ext cx="2851528" cy="6638662"/>
            <a:chOff x="2487613" y="285750"/>
            <a:chExt cx="2428900" cy="5654737"/>
          </a:xfrm>
        </p:grpSpPr>
        <p:sp>
          <p:nvSpPr>
            <p:cNvPr id="7" name="Shape 7"/>
            <p:cNvSpPr/>
            <p:nvPr/>
          </p:nvSpPr>
          <p:spPr>
            <a:xfrm>
              <a:off x="2487613" y="2284413"/>
              <a:ext cx="85800" cy="533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09090" y="103235"/>
                    <a:pt x="103636" y="87352"/>
                    <a:pt x="92727" y="70588"/>
                  </a:cubicBezTo>
                  <a:cubicBezTo>
                    <a:pt x="60000" y="47647"/>
                    <a:pt x="32727" y="23823"/>
                    <a:pt x="0" y="0"/>
                  </a:cubicBezTo>
                  <a:cubicBezTo>
                    <a:pt x="0" y="30882"/>
                    <a:pt x="0" y="30882"/>
                    <a:pt x="0" y="30882"/>
                  </a:cubicBezTo>
                  <a:cubicBezTo>
                    <a:pt x="32727" y="56470"/>
                    <a:pt x="70909" y="82941"/>
                    <a:pt x="109090" y="109411"/>
                  </a:cubicBezTo>
                  <a:cubicBezTo>
                    <a:pt x="109090" y="112941"/>
                    <a:pt x="114545" y="116470"/>
                    <a:pt x="120000" y="12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2597150" y="2779713"/>
              <a:ext cx="550800" cy="1977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714" y="83333"/>
                  </a:moveTo>
                  <a:cubicBezTo>
                    <a:pt x="88285" y="95714"/>
                    <a:pt x="102857" y="107857"/>
                    <a:pt x="119142" y="120000"/>
                  </a:cubicBezTo>
                  <a:cubicBezTo>
                    <a:pt x="119142" y="117857"/>
                    <a:pt x="119142" y="115952"/>
                    <a:pt x="120000" y="113809"/>
                  </a:cubicBezTo>
                  <a:cubicBezTo>
                    <a:pt x="106285" y="103571"/>
                    <a:pt x="93428" y="93095"/>
                    <a:pt x="81428" y="82619"/>
                  </a:cubicBezTo>
                  <a:cubicBezTo>
                    <a:pt x="49714" y="55476"/>
                    <a:pt x="23142" y="27857"/>
                    <a:pt x="0" y="0"/>
                  </a:cubicBezTo>
                  <a:cubicBezTo>
                    <a:pt x="1714" y="4761"/>
                    <a:pt x="3428" y="9761"/>
                    <a:pt x="5142" y="14523"/>
                  </a:cubicBezTo>
                  <a:cubicBezTo>
                    <a:pt x="25714" y="37619"/>
                    <a:pt x="48000" y="60714"/>
                    <a:pt x="73714" y="83333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3175000" y="4730750"/>
              <a:ext cx="519000" cy="1209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72" y="8571"/>
                  </a:moveTo>
                  <a:cubicBezTo>
                    <a:pt x="4545" y="5844"/>
                    <a:pt x="1818" y="3116"/>
                    <a:pt x="0" y="0"/>
                  </a:cubicBezTo>
                  <a:cubicBezTo>
                    <a:pt x="0" y="3896"/>
                    <a:pt x="0" y="7402"/>
                    <a:pt x="0" y="11298"/>
                  </a:cubicBezTo>
                  <a:cubicBezTo>
                    <a:pt x="19090" y="33116"/>
                    <a:pt x="40000" y="54545"/>
                    <a:pt x="61818" y="75584"/>
                  </a:cubicBezTo>
                  <a:cubicBezTo>
                    <a:pt x="77272" y="90389"/>
                    <a:pt x="94545" y="105194"/>
                    <a:pt x="111818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02727" y="104805"/>
                    <a:pt x="85454" y="89610"/>
                    <a:pt x="70000" y="74025"/>
                  </a:cubicBezTo>
                  <a:cubicBezTo>
                    <a:pt x="47272" y="52597"/>
                    <a:pt x="26363" y="30779"/>
                    <a:pt x="7272" y="857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3305176" y="5630862"/>
              <a:ext cx="146100" cy="309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81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7837" y="80506"/>
                    <a:pt x="38918" y="41012"/>
                    <a:pt x="0" y="0"/>
                  </a:cubicBezTo>
                  <a:cubicBezTo>
                    <a:pt x="25945" y="41012"/>
                    <a:pt x="55135" y="80506"/>
                    <a:pt x="90810" y="12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2573338" y="2817813"/>
              <a:ext cx="700200" cy="2835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213" y="109695"/>
                  </a:moveTo>
                  <a:cubicBezTo>
                    <a:pt x="97752" y="102714"/>
                    <a:pt x="87640" y="95734"/>
                    <a:pt x="78202" y="88753"/>
                  </a:cubicBezTo>
                  <a:cubicBezTo>
                    <a:pt x="56629" y="72631"/>
                    <a:pt x="39775" y="56011"/>
                    <a:pt x="26966" y="39224"/>
                  </a:cubicBezTo>
                  <a:cubicBezTo>
                    <a:pt x="19550" y="29085"/>
                    <a:pt x="13483" y="18781"/>
                    <a:pt x="8089" y="8476"/>
                  </a:cubicBezTo>
                  <a:cubicBezTo>
                    <a:pt x="5393" y="5650"/>
                    <a:pt x="2696" y="2825"/>
                    <a:pt x="0" y="0"/>
                  </a:cubicBezTo>
                  <a:cubicBezTo>
                    <a:pt x="5393" y="13130"/>
                    <a:pt x="12808" y="26426"/>
                    <a:pt x="22247" y="39390"/>
                  </a:cubicBezTo>
                  <a:cubicBezTo>
                    <a:pt x="34382" y="56343"/>
                    <a:pt x="51235" y="72963"/>
                    <a:pt x="72134" y="89252"/>
                  </a:cubicBezTo>
                  <a:cubicBezTo>
                    <a:pt x="82921" y="97396"/>
                    <a:pt x="95056" y="105373"/>
                    <a:pt x="107865" y="113185"/>
                  </a:cubicBezTo>
                  <a:cubicBezTo>
                    <a:pt x="111910" y="115512"/>
                    <a:pt x="115955" y="117673"/>
                    <a:pt x="120000" y="120000"/>
                  </a:cubicBezTo>
                  <a:cubicBezTo>
                    <a:pt x="118651" y="119168"/>
                    <a:pt x="117977" y="118504"/>
                    <a:pt x="117303" y="117673"/>
                  </a:cubicBezTo>
                  <a:cubicBezTo>
                    <a:pt x="113932" y="115013"/>
                    <a:pt x="111235" y="112354"/>
                    <a:pt x="109213" y="10969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506663" y="285750"/>
              <a:ext cx="90600" cy="2493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7391" y="109039"/>
                  </a:moveTo>
                  <a:cubicBezTo>
                    <a:pt x="62608" y="109795"/>
                    <a:pt x="62608" y="110551"/>
                    <a:pt x="62608" y="111307"/>
                  </a:cubicBezTo>
                  <a:cubicBezTo>
                    <a:pt x="78260" y="113952"/>
                    <a:pt x="99130" y="116598"/>
                    <a:pt x="114782" y="119433"/>
                  </a:cubicBezTo>
                  <a:cubicBezTo>
                    <a:pt x="114782" y="119622"/>
                    <a:pt x="114782" y="119811"/>
                    <a:pt x="120000" y="120000"/>
                  </a:cubicBezTo>
                  <a:cubicBezTo>
                    <a:pt x="109565" y="116220"/>
                    <a:pt x="99130" y="112629"/>
                    <a:pt x="88695" y="108850"/>
                  </a:cubicBezTo>
                  <a:cubicBezTo>
                    <a:pt x="46956" y="89574"/>
                    <a:pt x="26086" y="70299"/>
                    <a:pt x="26086" y="50834"/>
                  </a:cubicBezTo>
                  <a:cubicBezTo>
                    <a:pt x="31304" y="33826"/>
                    <a:pt x="46956" y="17007"/>
                    <a:pt x="78260" y="0"/>
                  </a:cubicBezTo>
                  <a:cubicBezTo>
                    <a:pt x="62608" y="0"/>
                    <a:pt x="62608" y="0"/>
                    <a:pt x="62608" y="0"/>
                  </a:cubicBezTo>
                  <a:cubicBezTo>
                    <a:pt x="26086" y="16818"/>
                    <a:pt x="10434" y="33826"/>
                    <a:pt x="5217" y="50834"/>
                  </a:cubicBezTo>
                  <a:cubicBezTo>
                    <a:pt x="0" y="70299"/>
                    <a:pt x="15652" y="89574"/>
                    <a:pt x="57391" y="10903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554288" y="2598738"/>
              <a:ext cx="66600" cy="420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4117" y="21308"/>
                    <a:pt x="21176" y="41495"/>
                    <a:pt x="35294" y="62803"/>
                  </a:cubicBezTo>
                  <a:cubicBezTo>
                    <a:pt x="63529" y="81869"/>
                    <a:pt x="91764" y="100934"/>
                    <a:pt x="120000" y="120000"/>
                  </a:cubicBezTo>
                  <a:cubicBezTo>
                    <a:pt x="105882" y="97570"/>
                    <a:pt x="91764" y="74018"/>
                    <a:pt x="77647" y="51588"/>
                  </a:cubicBezTo>
                  <a:cubicBezTo>
                    <a:pt x="70588" y="50467"/>
                    <a:pt x="70588" y="49345"/>
                    <a:pt x="70588" y="48224"/>
                  </a:cubicBezTo>
                  <a:cubicBezTo>
                    <a:pt x="49411" y="31401"/>
                    <a:pt x="21176" y="15700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3143250" y="4757737"/>
              <a:ext cx="162000" cy="873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6756"/>
                    <a:pt x="5853" y="33513"/>
                    <a:pt x="14634" y="50270"/>
                  </a:cubicBezTo>
                  <a:cubicBezTo>
                    <a:pt x="23414" y="63243"/>
                    <a:pt x="35121" y="76756"/>
                    <a:pt x="49756" y="89729"/>
                  </a:cubicBezTo>
                  <a:cubicBezTo>
                    <a:pt x="55609" y="92972"/>
                    <a:pt x="64390" y="96216"/>
                    <a:pt x="70243" y="99459"/>
                  </a:cubicBezTo>
                  <a:cubicBezTo>
                    <a:pt x="87804" y="106486"/>
                    <a:pt x="102439" y="112972"/>
                    <a:pt x="120000" y="120000"/>
                  </a:cubicBezTo>
                  <a:cubicBezTo>
                    <a:pt x="117073" y="118378"/>
                    <a:pt x="114146" y="116216"/>
                    <a:pt x="111219" y="114594"/>
                  </a:cubicBezTo>
                  <a:cubicBezTo>
                    <a:pt x="76097" y="92972"/>
                    <a:pt x="52682" y="71351"/>
                    <a:pt x="38048" y="49729"/>
                  </a:cubicBezTo>
                  <a:cubicBezTo>
                    <a:pt x="32195" y="36756"/>
                    <a:pt x="26341" y="24324"/>
                    <a:pt x="23414" y="11891"/>
                  </a:cubicBezTo>
                  <a:cubicBezTo>
                    <a:pt x="23414" y="11351"/>
                    <a:pt x="20487" y="10810"/>
                    <a:pt x="20487" y="9729"/>
                  </a:cubicBezTo>
                  <a:cubicBezTo>
                    <a:pt x="14634" y="6486"/>
                    <a:pt x="5853" y="3243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3148013" y="1282700"/>
              <a:ext cx="1768500" cy="3448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" y="116719"/>
                  </a:moveTo>
                  <a:cubicBezTo>
                    <a:pt x="2666" y="105512"/>
                    <a:pt x="6933" y="94441"/>
                    <a:pt x="13333" y="83781"/>
                  </a:cubicBezTo>
                  <a:cubicBezTo>
                    <a:pt x="20000" y="73120"/>
                    <a:pt x="29066" y="62870"/>
                    <a:pt x="39733" y="53029"/>
                  </a:cubicBezTo>
                  <a:cubicBezTo>
                    <a:pt x="50400" y="43189"/>
                    <a:pt x="62666" y="33895"/>
                    <a:pt x="76000" y="25011"/>
                  </a:cubicBezTo>
                  <a:cubicBezTo>
                    <a:pt x="82666" y="20637"/>
                    <a:pt x="89866" y="16264"/>
                    <a:pt x="97066" y="12164"/>
                  </a:cubicBezTo>
                  <a:cubicBezTo>
                    <a:pt x="100800" y="10113"/>
                    <a:pt x="104533" y="7927"/>
                    <a:pt x="108266" y="6013"/>
                  </a:cubicBezTo>
                  <a:cubicBezTo>
                    <a:pt x="112266" y="3963"/>
                    <a:pt x="116000" y="2050"/>
                    <a:pt x="120000" y="136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15733" y="1913"/>
                    <a:pt x="112000" y="3826"/>
                    <a:pt x="108000" y="5876"/>
                  </a:cubicBezTo>
                  <a:cubicBezTo>
                    <a:pt x="104266" y="7790"/>
                    <a:pt x="100533" y="9840"/>
                    <a:pt x="96800" y="12027"/>
                  </a:cubicBezTo>
                  <a:cubicBezTo>
                    <a:pt x="89333" y="16127"/>
                    <a:pt x="82133" y="20364"/>
                    <a:pt x="75466" y="24738"/>
                  </a:cubicBezTo>
                  <a:cubicBezTo>
                    <a:pt x="61866" y="33621"/>
                    <a:pt x="49333" y="42915"/>
                    <a:pt x="38666" y="52756"/>
                  </a:cubicBezTo>
                  <a:cubicBezTo>
                    <a:pt x="27733" y="62460"/>
                    <a:pt x="18666" y="72847"/>
                    <a:pt x="12000" y="83507"/>
                  </a:cubicBezTo>
                  <a:cubicBezTo>
                    <a:pt x="5066" y="94305"/>
                    <a:pt x="800" y="105375"/>
                    <a:pt x="0" y="116719"/>
                  </a:cubicBezTo>
                  <a:cubicBezTo>
                    <a:pt x="0" y="116993"/>
                    <a:pt x="0" y="117129"/>
                    <a:pt x="0" y="117403"/>
                  </a:cubicBezTo>
                  <a:cubicBezTo>
                    <a:pt x="533" y="118223"/>
                    <a:pt x="1066" y="119179"/>
                    <a:pt x="1866" y="120000"/>
                  </a:cubicBezTo>
                  <a:cubicBezTo>
                    <a:pt x="1866" y="118906"/>
                    <a:pt x="1866" y="117813"/>
                    <a:pt x="1866" y="11671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3273425" y="5653087"/>
              <a:ext cx="138000" cy="287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24000" y="39452"/>
                    <a:pt x="54857" y="80547"/>
                    <a:pt x="89142" y="119999"/>
                  </a:cubicBezTo>
                  <a:cubicBezTo>
                    <a:pt x="120000" y="119999"/>
                    <a:pt x="120000" y="119999"/>
                    <a:pt x="120000" y="119999"/>
                  </a:cubicBezTo>
                  <a:cubicBezTo>
                    <a:pt x="78857" y="80547"/>
                    <a:pt x="37714" y="39452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3143250" y="4656137"/>
              <a:ext cx="31800" cy="18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000" y="110000"/>
                  </a:moveTo>
                  <a:cubicBezTo>
                    <a:pt x="105000" y="115000"/>
                    <a:pt x="120000" y="117500"/>
                    <a:pt x="120000" y="120000"/>
                  </a:cubicBezTo>
                  <a:cubicBezTo>
                    <a:pt x="120000" y="95000"/>
                    <a:pt x="120000" y="72500"/>
                    <a:pt x="120000" y="47500"/>
                  </a:cubicBezTo>
                  <a:cubicBezTo>
                    <a:pt x="75000" y="32500"/>
                    <a:pt x="45000" y="15000"/>
                    <a:pt x="15000" y="0"/>
                  </a:cubicBezTo>
                  <a:cubicBezTo>
                    <a:pt x="0" y="22500"/>
                    <a:pt x="0" y="42500"/>
                    <a:pt x="0" y="65000"/>
                  </a:cubicBezTo>
                  <a:cubicBezTo>
                    <a:pt x="30000" y="80000"/>
                    <a:pt x="75000" y="95000"/>
                    <a:pt x="105000" y="11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3211513" y="5410200"/>
              <a:ext cx="203100" cy="530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153" y="16000"/>
                  </a:moveTo>
                  <a:cubicBezTo>
                    <a:pt x="11538" y="10666"/>
                    <a:pt x="4615" y="5333"/>
                    <a:pt x="0" y="0"/>
                  </a:cubicBezTo>
                  <a:cubicBezTo>
                    <a:pt x="6923" y="14222"/>
                    <a:pt x="16153" y="28444"/>
                    <a:pt x="27692" y="42666"/>
                  </a:cubicBezTo>
                  <a:cubicBezTo>
                    <a:pt x="30000" y="47111"/>
                    <a:pt x="32307" y="50666"/>
                    <a:pt x="36923" y="55111"/>
                  </a:cubicBezTo>
                  <a:cubicBezTo>
                    <a:pt x="62307" y="76444"/>
                    <a:pt x="90000" y="98666"/>
                    <a:pt x="117692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94615" y="96888"/>
                    <a:pt x="73846" y="73777"/>
                    <a:pt x="55384" y="49777"/>
                  </a:cubicBezTo>
                  <a:cubicBezTo>
                    <a:pt x="41538" y="38222"/>
                    <a:pt x="30000" y="27555"/>
                    <a:pt x="16153" y="16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19"/>
          <p:cNvGrpSpPr/>
          <p:nvPr/>
        </p:nvGrpSpPr>
        <p:grpSpPr>
          <a:xfrm>
            <a:off x="27048" y="151"/>
            <a:ext cx="2356743" cy="6853023"/>
            <a:chOff x="6627813" y="195609"/>
            <a:chExt cx="1952725" cy="5678202"/>
          </a:xfrm>
        </p:grpSpPr>
        <p:sp>
          <p:nvSpPr>
            <p:cNvPr id="20" name="Shape 20"/>
            <p:cNvSpPr/>
            <p:nvPr/>
          </p:nvSpPr>
          <p:spPr>
            <a:xfrm>
              <a:off x="6627813" y="195609"/>
              <a:ext cx="409500" cy="3646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55" y="27391"/>
                  </a:moveTo>
                  <a:cubicBezTo>
                    <a:pt x="12815" y="37565"/>
                    <a:pt x="19805" y="47869"/>
                    <a:pt x="30291" y="58043"/>
                  </a:cubicBezTo>
                  <a:cubicBezTo>
                    <a:pt x="39611" y="68217"/>
                    <a:pt x="51262" y="78391"/>
                    <a:pt x="66407" y="88565"/>
                  </a:cubicBezTo>
                  <a:cubicBezTo>
                    <a:pt x="80388" y="98739"/>
                    <a:pt x="97864" y="108782"/>
                    <a:pt x="117669" y="118826"/>
                  </a:cubicBezTo>
                  <a:cubicBezTo>
                    <a:pt x="118834" y="119217"/>
                    <a:pt x="120000" y="119608"/>
                    <a:pt x="120000" y="120000"/>
                  </a:cubicBezTo>
                  <a:cubicBezTo>
                    <a:pt x="118834" y="118043"/>
                    <a:pt x="116504" y="115956"/>
                    <a:pt x="115339" y="114000"/>
                  </a:cubicBezTo>
                  <a:cubicBezTo>
                    <a:pt x="115339" y="113608"/>
                    <a:pt x="115339" y="113217"/>
                    <a:pt x="115339" y="112956"/>
                  </a:cubicBezTo>
                  <a:cubicBezTo>
                    <a:pt x="99029" y="104739"/>
                    <a:pt x="85048" y="96652"/>
                    <a:pt x="73398" y="88434"/>
                  </a:cubicBezTo>
                  <a:cubicBezTo>
                    <a:pt x="58252" y="78260"/>
                    <a:pt x="45436" y="68217"/>
                    <a:pt x="34951" y="57913"/>
                  </a:cubicBezTo>
                  <a:cubicBezTo>
                    <a:pt x="24466" y="47739"/>
                    <a:pt x="16310" y="37565"/>
                    <a:pt x="10485" y="27260"/>
                  </a:cubicBezTo>
                  <a:cubicBezTo>
                    <a:pt x="8155" y="22173"/>
                    <a:pt x="5825" y="17086"/>
                    <a:pt x="3495" y="12000"/>
                  </a:cubicBezTo>
                  <a:cubicBezTo>
                    <a:pt x="2330" y="7956"/>
                    <a:pt x="1165" y="4043"/>
                    <a:pt x="11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43"/>
                    <a:pt x="1165" y="7956"/>
                    <a:pt x="1165" y="12000"/>
                  </a:cubicBezTo>
                  <a:cubicBezTo>
                    <a:pt x="3495" y="17086"/>
                    <a:pt x="4660" y="22173"/>
                    <a:pt x="8155" y="27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7061200" y="3771900"/>
              <a:ext cx="350700" cy="1309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272" y="83272"/>
                  </a:moveTo>
                  <a:cubicBezTo>
                    <a:pt x="87272" y="95636"/>
                    <a:pt x="102272" y="108000"/>
                    <a:pt x="120000" y="120000"/>
                  </a:cubicBezTo>
                  <a:cubicBezTo>
                    <a:pt x="120000" y="117454"/>
                    <a:pt x="120000" y="114545"/>
                    <a:pt x="120000" y="112000"/>
                  </a:cubicBezTo>
                  <a:cubicBezTo>
                    <a:pt x="120000" y="111636"/>
                    <a:pt x="120000" y="110909"/>
                    <a:pt x="120000" y="110545"/>
                  </a:cubicBezTo>
                  <a:cubicBezTo>
                    <a:pt x="107727" y="101090"/>
                    <a:pt x="95454" y="91636"/>
                    <a:pt x="84545" y="82181"/>
                  </a:cubicBezTo>
                  <a:cubicBezTo>
                    <a:pt x="51818" y="55272"/>
                    <a:pt x="23181" y="27636"/>
                    <a:pt x="0" y="0"/>
                  </a:cubicBezTo>
                  <a:cubicBezTo>
                    <a:pt x="2727" y="7636"/>
                    <a:pt x="5454" y="15272"/>
                    <a:pt x="9545" y="22909"/>
                  </a:cubicBezTo>
                  <a:cubicBezTo>
                    <a:pt x="28636" y="43272"/>
                    <a:pt x="49090" y="63272"/>
                    <a:pt x="72272" y="83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7439025" y="5053012"/>
              <a:ext cx="357300" cy="82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" y="8695"/>
                  </a:moveTo>
                  <a:cubicBezTo>
                    <a:pt x="5333" y="5797"/>
                    <a:pt x="2666" y="2898"/>
                    <a:pt x="0" y="0"/>
                  </a:cubicBezTo>
                  <a:cubicBezTo>
                    <a:pt x="0" y="5217"/>
                    <a:pt x="0" y="11014"/>
                    <a:pt x="1333" y="16811"/>
                  </a:cubicBezTo>
                  <a:cubicBezTo>
                    <a:pt x="18666" y="35942"/>
                    <a:pt x="36000" y="55072"/>
                    <a:pt x="56000" y="73623"/>
                  </a:cubicBezTo>
                  <a:cubicBezTo>
                    <a:pt x="72000" y="89275"/>
                    <a:pt x="89333" y="104927"/>
                    <a:pt x="106666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01333" y="104347"/>
                    <a:pt x="84000" y="88115"/>
                    <a:pt x="66666" y="71304"/>
                  </a:cubicBezTo>
                  <a:cubicBezTo>
                    <a:pt x="45333" y="51014"/>
                    <a:pt x="26666" y="29565"/>
                    <a:pt x="8000" y="86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7037388" y="3811587"/>
              <a:ext cx="457200" cy="18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391" y="105096"/>
                  </a:moveTo>
                  <a:cubicBezTo>
                    <a:pt x="97043" y="99700"/>
                    <a:pt x="88695" y="94047"/>
                    <a:pt x="81391" y="88394"/>
                  </a:cubicBezTo>
                  <a:cubicBezTo>
                    <a:pt x="59478" y="72205"/>
                    <a:pt x="42782" y="55503"/>
                    <a:pt x="30260" y="38800"/>
                  </a:cubicBezTo>
                  <a:cubicBezTo>
                    <a:pt x="22956" y="30578"/>
                    <a:pt x="17739" y="22098"/>
                    <a:pt x="13565" y="13618"/>
                  </a:cubicBezTo>
                  <a:cubicBezTo>
                    <a:pt x="9391" y="8993"/>
                    <a:pt x="4173" y="4625"/>
                    <a:pt x="0" y="0"/>
                  </a:cubicBezTo>
                  <a:cubicBezTo>
                    <a:pt x="5217" y="13104"/>
                    <a:pt x="12521" y="26209"/>
                    <a:pt x="21913" y="39057"/>
                  </a:cubicBezTo>
                  <a:cubicBezTo>
                    <a:pt x="34434" y="56017"/>
                    <a:pt x="51130" y="72719"/>
                    <a:pt x="72000" y="89164"/>
                  </a:cubicBezTo>
                  <a:cubicBezTo>
                    <a:pt x="82434" y="97130"/>
                    <a:pt x="93913" y="105353"/>
                    <a:pt x="107478" y="113319"/>
                  </a:cubicBezTo>
                  <a:cubicBezTo>
                    <a:pt x="111652" y="115374"/>
                    <a:pt x="115826" y="117687"/>
                    <a:pt x="120000" y="119999"/>
                  </a:cubicBezTo>
                  <a:cubicBezTo>
                    <a:pt x="118956" y="119229"/>
                    <a:pt x="117913" y="118458"/>
                    <a:pt x="116869" y="117687"/>
                  </a:cubicBezTo>
                  <a:cubicBezTo>
                    <a:pt x="112695" y="113576"/>
                    <a:pt x="108521" y="109207"/>
                    <a:pt x="105391" y="1050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6992938" y="1263650"/>
              <a:ext cx="144600" cy="2508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666" y="120000"/>
                  </a:moveTo>
                  <a:cubicBezTo>
                    <a:pt x="50000" y="117725"/>
                    <a:pt x="46666" y="115450"/>
                    <a:pt x="43333" y="113175"/>
                  </a:cubicBezTo>
                  <a:cubicBezTo>
                    <a:pt x="26666" y="100473"/>
                    <a:pt x="16666" y="87962"/>
                    <a:pt x="16666" y="75450"/>
                  </a:cubicBezTo>
                  <a:cubicBezTo>
                    <a:pt x="16666" y="62748"/>
                    <a:pt x="26666" y="50236"/>
                    <a:pt x="43333" y="37535"/>
                  </a:cubicBezTo>
                  <a:cubicBezTo>
                    <a:pt x="50000" y="31279"/>
                    <a:pt x="60000" y="25023"/>
                    <a:pt x="73333" y="18767"/>
                  </a:cubicBezTo>
                  <a:cubicBezTo>
                    <a:pt x="86666" y="12511"/>
                    <a:pt x="100000" y="6255"/>
                    <a:pt x="120000" y="0"/>
                  </a:cubicBezTo>
                  <a:cubicBezTo>
                    <a:pt x="116666" y="0"/>
                    <a:pt x="116666" y="0"/>
                    <a:pt x="116666" y="0"/>
                  </a:cubicBezTo>
                  <a:cubicBezTo>
                    <a:pt x="96666" y="6255"/>
                    <a:pt x="80000" y="12511"/>
                    <a:pt x="66666" y="18767"/>
                  </a:cubicBezTo>
                  <a:cubicBezTo>
                    <a:pt x="53333" y="25023"/>
                    <a:pt x="43333" y="31279"/>
                    <a:pt x="33333" y="37535"/>
                  </a:cubicBezTo>
                  <a:cubicBezTo>
                    <a:pt x="13333" y="50047"/>
                    <a:pt x="3333" y="62748"/>
                    <a:pt x="3333" y="75450"/>
                  </a:cubicBezTo>
                  <a:cubicBezTo>
                    <a:pt x="0" y="87393"/>
                    <a:pt x="6666" y="99526"/>
                    <a:pt x="23333" y="111658"/>
                  </a:cubicBezTo>
                  <a:cubicBezTo>
                    <a:pt x="33333" y="114312"/>
                    <a:pt x="43333" y="117156"/>
                    <a:pt x="53333" y="119810"/>
                  </a:cubicBezTo>
                  <a:cubicBezTo>
                    <a:pt x="53333" y="119810"/>
                    <a:pt x="56666" y="120000"/>
                    <a:pt x="56666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7526338" y="5640387"/>
              <a:ext cx="111000" cy="233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285" y="120000"/>
                  </a:moveTo>
                  <a:cubicBezTo>
                    <a:pt x="119999" y="120000"/>
                    <a:pt x="119999" y="120000"/>
                    <a:pt x="119999" y="120000"/>
                  </a:cubicBezTo>
                  <a:cubicBezTo>
                    <a:pt x="77142" y="81355"/>
                    <a:pt x="38571" y="40677"/>
                    <a:pt x="0" y="0"/>
                  </a:cubicBezTo>
                  <a:cubicBezTo>
                    <a:pt x="25714" y="40677"/>
                    <a:pt x="55714" y="81355"/>
                    <a:pt x="94285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7021513" y="3598862"/>
              <a:ext cx="68400" cy="423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235" y="60560"/>
                  </a:moveTo>
                  <a:cubicBezTo>
                    <a:pt x="56470" y="80747"/>
                    <a:pt x="91764" y="99813"/>
                    <a:pt x="120000" y="120000"/>
                  </a:cubicBezTo>
                  <a:cubicBezTo>
                    <a:pt x="98823" y="96448"/>
                    <a:pt x="84705" y="72897"/>
                    <a:pt x="70588" y="49345"/>
                  </a:cubicBezTo>
                  <a:cubicBezTo>
                    <a:pt x="70588" y="49345"/>
                    <a:pt x="63529" y="48224"/>
                    <a:pt x="63529" y="48224"/>
                  </a:cubicBezTo>
                  <a:cubicBezTo>
                    <a:pt x="42352" y="32523"/>
                    <a:pt x="21176" y="15700"/>
                    <a:pt x="0" y="0"/>
                  </a:cubicBezTo>
                  <a:cubicBezTo>
                    <a:pt x="0" y="2242"/>
                    <a:pt x="0" y="5607"/>
                    <a:pt x="0" y="8971"/>
                  </a:cubicBezTo>
                  <a:cubicBezTo>
                    <a:pt x="7058" y="25794"/>
                    <a:pt x="21176" y="43738"/>
                    <a:pt x="28235" y="605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7412038" y="2801938"/>
              <a:ext cx="1168500" cy="2251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65" y="116830"/>
                  </a:moveTo>
                  <a:cubicBezTo>
                    <a:pt x="3673" y="105845"/>
                    <a:pt x="7755" y="94647"/>
                    <a:pt x="14285" y="83873"/>
                  </a:cubicBezTo>
                  <a:cubicBezTo>
                    <a:pt x="20816" y="73309"/>
                    <a:pt x="29795" y="62957"/>
                    <a:pt x="40408" y="53239"/>
                  </a:cubicBezTo>
                  <a:cubicBezTo>
                    <a:pt x="50612" y="43309"/>
                    <a:pt x="62857" y="34014"/>
                    <a:pt x="76326" y="25140"/>
                  </a:cubicBezTo>
                  <a:cubicBezTo>
                    <a:pt x="82857" y="20704"/>
                    <a:pt x="89795" y="16267"/>
                    <a:pt x="97142" y="12253"/>
                  </a:cubicBezTo>
                  <a:cubicBezTo>
                    <a:pt x="100816" y="10140"/>
                    <a:pt x="104489" y="8028"/>
                    <a:pt x="108163" y="5915"/>
                  </a:cubicBezTo>
                  <a:cubicBezTo>
                    <a:pt x="111836" y="4014"/>
                    <a:pt x="115918" y="1901"/>
                    <a:pt x="120000" y="0"/>
                  </a:cubicBezTo>
                  <a:cubicBezTo>
                    <a:pt x="119591" y="0"/>
                    <a:pt x="119591" y="0"/>
                    <a:pt x="119591" y="0"/>
                  </a:cubicBezTo>
                  <a:cubicBezTo>
                    <a:pt x="115510" y="1901"/>
                    <a:pt x="111428" y="3802"/>
                    <a:pt x="107755" y="5704"/>
                  </a:cubicBezTo>
                  <a:cubicBezTo>
                    <a:pt x="104081" y="7816"/>
                    <a:pt x="100408" y="9929"/>
                    <a:pt x="96734" y="11830"/>
                  </a:cubicBezTo>
                  <a:cubicBezTo>
                    <a:pt x="88979" y="16056"/>
                    <a:pt x="82040" y="20281"/>
                    <a:pt x="75510" y="24718"/>
                  </a:cubicBezTo>
                  <a:cubicBezTo>
                    <a:pt x="61632" y="33591"/>
                    <a:pt x="49387" y="42887"/>
                    <a:pt x="38775" y="52605"/>
                  </a:cubicBezTo>
                  <a:cubicBezTo>
                    <a:pt x="27755" y="62535"/>
                    <a:pt x="18775" y="72887"/>
                    <a:pt x="12244" y="83661"/>
                  </a:cubicBezTo>
                  <a:cubicBezTo>
                    <a:pt x="5306" y="94014"/>
                    <a:pt x="1224" y="105000"/>
                    <a:pt x="0" y="115985"/>
                  </a:cubicBezTo>
                  <a:cubicBezTo>
                    <a:pt x="1224" y="117253"/>
                    <a:pt x="2040" y="118521"/>
                    <a:pt x="2857" y="120000"/>
                  </a:cubicBezTo>
                  <a:cubicBezTo>
                    <a:pt x="2857" y="118943"/>
                    <a:pt x="2857" y="117887"/>
                    <a:pt x="3265" y="1168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494588" y="5664200"/>
              <a:ext cx="99900" cy="209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24000" y="40754"/>
                    <a:pt x="57600" y="81509"/>
                    <a:pt x="912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6800" y="81509"/>
                    <a:pt x="38400" y="4075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7412038" y="5081587"/>
              <a:ext cx="114300" cy="558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25531"/>
                    <a:pt x="8275" y="51063"/>
                    <a:pt x="28965" y="75744"/>
                  </a:cubicBezTo>
                  <a:cubicBezTo>
                    <a:pt x="45517" y="83404"/>
                    <a:pt x="57931" y="91914"/>
                    <a:pt x="74482" y="99574"/>
                  </a:cubicBezTo>
                  <a:cubicBezTo>
                    <a:pt x="91034" y="106382"/>
                    <a:pt x="103448" y="113191"/>
                    <a:pt x="120000" y="120000"/>
                  </a:cubicBezTo>
                  <a:cubicBezTo>
                    <a:pt x="115862" y="118297"/>
                    <a:pt x="115862" y="116595"/>
                    <a:pt x="111724" y="114893"/>
                  </a:cubicBezTo>
                  <a:cubicBezTo>
                    <a:pt x="66206" y="83404"/>
                    <a:pt x="41379" y="51063"/>
                    <a:pt x="33103" y="18723"/>
                  </a:cubicBezTo>
                  <a:cubicBezTo>
                    <a:pt x="28965" y="15319"/>
                    <a:pt x="20689" y="12765"/>
                    <a:pt x="16551" y="9361"/>
                  </a:cubicBezTo>
                  <a:cubicBezTo>
                    <a:pt x="8275" y="5957"/>
                    <a:pt x="4137" y="255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7412038" y="4978400"/>
              <a:ext cx="31800" cy="18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5000"/>
                  </a:moveTo>
                  <a:cubicBezTo>
                    <a:pt x="15000" y="72500"/>
                    <a:pt x="30000" y="82500"/>
                    <a:pt x="60000" y="92500"/>
                  </a:cubicBezTo>
                  <a:cubicBezTo>
                    <a:pt x="75000" y="102500"/>
                    <a:pt x="105000" y="110000"/>
                    <a:pt x="120000" y="120000"/>
                  </a:cubicBezTo>
                  <a:cubicBezTo>
                    <a:pt x="105000" y="95000"/>
                    <a:pt x="105000" y="70000"/>
                    <a:pt x="105000" y="47500"/>
                  </a:cubicBezTo>
                  <a:cubicBezTo>
                    <a:pt x="75000" y="30000"/>
                    <a:pt x="45000" y="15000"/>
                    <a:pt x="0" y="0"/>
                  </a:cubicBezTo>
                  <a:cubicBezTo>
                    <a:pt x="0" y="2500"/>
                    <a:pt x="0" y="7500"/>
                    <a:pt x="0" y="10000"/>
                  </a:cubicBezTo>
                  <a:cubicBezTo>
                    <a:pt x="0" y="27500"/>
                    <a:pt x="0" y="47500"/>
                    <a:pt x="0" y="65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7439025" y="5434012"/>
              <a:ext cx="174600" cy="439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30270"/>
                  </a:moveTo>
                  <a:cubicBezTo>
                    <a:pt x="19090" y="20540"/>
                    <a:pt x="10909" y="9729"/>
                    <a:pt x="0" y="0"/>
                  </a:cubicBezTo>
                  <a:cubicBezTo>
                    <a:pt x="8181" y="17297"/>
                    <a:pt x="19090" y="35675"/>
                    <a:pt x="30000" y="52972"/>
                  </a:cubicBezTo>
                  <a:cubicBezTo>
                    <a:pt x="32727" y="56216"/>
                    <a:pt x="35454" y="59459"/>
                    <a:pt x="38181" y="62702"/>
                  </a:cubicBezTo>
                  <a:cubicBezTo>
                    <a:pt x="60000" y="82162"/>
                    <a:pt x="81818" y="101621"/>
                    <a:pt x="106363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95454" y="99459"/>
                    <a:pt x="76363" y="77837"/>
                    <a:pt x="60000" y="56216"/>
                  </a:cubicBezTo>
                  <a:cubicBezTo>
                    <a:pt x="49090" y="47567"/>
                    <a:pt x="40909" y="38918"/>
                    <a:pt x="30000" y="3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2" name="Shape 32"/>
          <p:cNvSpPr/>
          <p:nvPr/>
        </p:nvSpPr>
        <p:spPr>
          <a:xfrm>
            <a:off x="0" y="0"/>
            <a:ext cx="183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4DCE3"/>
            </a:gs>
          </a:gsLst>
          <a:lin ang="5400000" scaled="0"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Shape 166"/>
          <p:cNvGrpSpPr/>
          <p:nvPr/>
        </p:nvGrpSpPr>
        <p:grpSpPr>
          <a:xfrm>
            <a:off x="1" y="228600"/>
            <a:ext cx="2851516" cy="6638628"/>
            <a:chOff x="2487613" y="285750"/>
            <a:chExt cx="2428874" cy="5654675"/>
          </a:xfrm>
        </p:grpSpPr>
        <p:sp>
          <p:nvSpPr>
            <p:cNvPr id="167" name="Shape 167"/>
            <p:cNvSpPr/>
            <p:nvPr/>
          </p:nvSpPr>
          <p:spPr>
            <a:xfrm>
              <a:off x="2487613" y="2284413"/>
              <a:ext cx="85724" cy="533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09090" y="103235"/>
                    <a:pt x="103636" y="87352"/>
                    <a:pt x="92727" y="70588"/>
                  </a:cubicBezTo>
                  <a:cubicBezTo>
                    <a:pt x="60000" y="47647"/>
                    <a:pt x="32727" y="23823"/>
                    <a:pt x="0" y="0"/>
                  </a:cubicBezTo>
                  <a:cubicBezTo>
                    <a:pt x="0" y="30882"/>
                    <a:pt x="0" y="30882"/>
                    <a:pt x="0" y="30882"/>
                  </a:cubicBezTo>
                  <a:cubicBezTo>
                    <a:pt x="32727" y="56470"/>
                    <a:pt x="70909" y="82941"/>
                    <a:pt x="109090" y="109411"/>
                  </a:cubicBezTo>
                  <a:cubicBezTo>
                    <a:pt x="109090" y="112941"/>
                    <a:pt x="114545" y="116470"/>
                    <a:pt x="120000" y="12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2597150" y="2779713"/>
              <a:ext cx="550863" cy="1978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714" y="83333"/>
                  </a:moveTo>
                  <a:cubicBezTo>
                    <a:pt x="88285" y="95714"/>
                    <a:pt x="102857" y="107857"/>
                    <a:pt x="119142" y="120000"/>
                  </a:cubicBezTo>
                  <a:cubicBezTo>
                    <a:pt x="119142" y="117857"/>
                    <a:pt x="119142" y="115952"/>
                    <a:pt x="120000" y="113809"/>
                  </a:cubicBezTo>
                  <a:cubicBezTo>
                    <a:pt x="106285" y="103571"/>
                    <a:pt x="93428" y="93095"/>
                    <a:pt x="81428" y="82619"/>
                  </a:cubicBezTo>
                  <a:cubicBezTo>
                    <a:pt x="49714" y="55476"/>
                    <a:pt x="23142" y="27857"/>
                    <a:pt x="0" y="0"/>
                  </a:cubicBezTo>
                  <a:cubicBezTo>
                    <a:pt x="1714" y="4761"/>
                    <a:pt x="3428" y="9761"/>
                    <a:pt x="5142" y="14523"/>
                  </a:cubicBezTo>
                  <a:cubicBezTo>
                    <a:pt x="25714" y="37619"/>
                    <a:pt x="48000" y="60714"/>
                    <a:pt x="73714" y="83333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3175000" y="4730750"/>
              <a:ext cx="519112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72" y="8571"/>
                  </a:moveTo>
                  <a:cubicBezTo>
                    <a:pt x="4545" y="5844"/>
                    <a:pt x="1818" y="3116"/>
                    <a:pt x="0" y="0"/>
                  </a:cubicBezTo>
                  <a:cubicBezTo>
                    <a:pt x="0" y="3896"/>
                    <a:pt x="0" y="7402"/>
                    <a:pt x="0" y="11298"/>
                  </a:cubicBezTo>
                  <a:cubicBezTo>
                    <a:pt x="19090" y="33116"/>
                    <a:pt x="40000" y="54545"/>
                    <a:pt x="61818" y="75584"/>
                  </a:cubicBezTo>
                  <a:cubicBezTo>
                    <a:pt x="77272" y="90389"/>
                    <a:pt x="94545" y="105194"/>
                    <a:pt x="111818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02727" y="104805"/>
                    <a:pt x="85454" y="89610"/>
                    <a:pt x="70000" y="74025"/>
                  </a:cubicBezTo>
                  <a:cubicBezTo>
                    <a:pt x="47272" y="52597"/>
                    <a:pt x="26363" y="30779"/>
                    <a:pt x="7272" y="857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3305176" y="5630862"/>
              <a:ext cx="146050" cy="3095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81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7837" y="80506"/>
                    <a:pt x="38918" y="41012"/>
                    <a:pt x="0" y="0"/>
                  </a:cubicBezTo>
                  <a:cubicBezTo>
                    <a:pt x="25945" y="41012"/>
                    <a:pt x="55135" y="80506"/>
                    <a:pt x="90810" y="12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2573338" y="2817813"/>
              <a:ext cx="700087" cy="28352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213" y="109695"/>
                  </a:moveTo>
                  <a:cubicBezTo>
                    <a:pt x="97752" y="102714"/>
                    <a:pt x="87640" y="95734"/>
                    <a:pt x="78202" y="88753"/>
                  </a:cubicBezTo>
                  <a:cubicBezTo>
                    <a:pt x="56629" y="72631"/>
                    <a:pt x="39775" y="56011"/>
                    <a:pt x="26966" y="39224"/>
                  </a:cubicBezTo>
                  <a:cubicBezTo>
                    <a:pt x="19550" y="29085"/>
                    <a:pt x="13483" y="18781"/>
                    <a:pt x="8089" y="8476"/>
                  </a:cubicBezTo>
                  <a:cubicBezTo>
                    <a:pt x="5393" y="5650"/>
                    <a:pt x="2696" y="2825"/>
                    <a:pt x="0" y="0"/>
                  </a:cubicBezTo>
                  <a:cubicBezTo>
                    <a:pt x="5393" y="13130"/>
                    <a:pt x="12808" y="26426"/>
                    <a:pt x="22247" y="39390"/>
                  </a:cubicBezTo>
                  <a:cubicBezTo>
                    <a:pt x="34382" y="56343"/>
                    <a:pt x="51235" y="72963"/>
                    <a:pt x="72134" y="89252"/>
                  </a:cubicBezTo>
                  <a:cubicBezTo>
                    <a:pt x="82921" y="97396"/>
                    <a:pt x="95056" y="105373"/>
                    <a:pt x="107865" y="113185"/>
                  </a:cubicBezTo>
                  <a:cubicBezTo>
                    <a:pt x="111910" y="115512"/>
                    <a:pt x="115955" y="117673"/>
                    <a:pt x="120000" y="120000"/>
                  </a:cubicBezTo>
                  <a:cubicBezTo>
                    <a:pt x="118651" y="119168"/>
                    <a:pt x="117977" y="118504"/>
                    <a:pt x="117303" y="117673"/>
                  </a:cubicBezTo>
                  <a:cubicBezTo>
                    <a:pt x="113932" y="115013"/>
                    <a:pt x="111235" y="112354"/>
                    <a:pt x="109213" y="10969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2506663" y="285750"/>
              <a:ext cx="90487" cy="24939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7391" y="109039"/>
                  </a:moveTo>
                  <a:cubicBezTo>
                    <a:pt x="62608" y="109795"/>
                    <a:pt x="62608" y="110551"/>
                    <a:pt x="62608" y="111307"/>
                  </a:cubicBezTo>
                  <a:cubicBezTo>
                    <a:pt x="78260" y="113952"/>
                    <a:pt x="99130" y="116598"/>
                    <a:pt x="114782" y="119433"/>
                  </a:cubicBezTo>
                  <a:cubicBezTo>
                    <a:pt x="114782" y="119622"/>
                    <a:pt x="114782" y="119811"/>
                    <a:pt x="120000" y="120000"/>
                  </a:cubicBezTo>
                  <a:cubicBezTo>
                    <a:pt x="109565" y="116220"/>
                    <a:pt x="99130" y="112629"/>
                    <a:pt x="88695" y="108850"/>
                  </a:cubicBezTo>
                  <a:cubicBezTo>
                    <a:pt x="46956" y="89574"/>
                    <a:pt x="26086" y="70299"/>
                    <a:pt x="26086" y="50834"/>
                  </a:cubicBezTo>
                  <a:cubicBezTo>
                    <a:pt x="31304" y="33826"/>
                    <a:pt x="46956" y="17007"/>
                    <a:pt x="78260" y="0"/>
                  </a:cubicBezTo>
                  <a:cubicBezTo>
                    <a:pt x="62608" y="0"/>
                    <a:pt x="62608" y="0"/>
                    <a:pt x="62608" y="0"/>
                  </a:cubicBezTo>
                  <a:cubicBezTo>
                    <a:pt x="26086" y="16818"/>
                    <a:pt x="10434" y="33826"/>
                    <a:pt x="5217" y="50834"/>
                  </a:cubicBezTo>
                  <a:cubicBezTo>
                    <a:pt x="0" y="70299"/>
                    <a:pt x="15652" y="89574"/>
                    <a:pt x="57391" y="10903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2554288" y="2598738"/>
              <a:ext cx="66674" cy="4206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4117" y="21308"/>
                    <a:pt x="21176" y="41495"/>
                    <a:pt x="35294" y="62803"/>
                  </a:cubicBezTo>
                  <a:cubicBezTo>
                    <a:pt x="63529" y="81869"/>
                    <a:pt x="91764" y="100934"/>
                    <a:pt x="120000" y="120000"/>
                  </a:cubicBezTo>
                  <a:cubicBezTo>
                    <a:pt x="105882" y="97570"/>
                    <a:pt x="91764" y="74018"/>
                    <a:pt x="77647" y="51588"/>
                  </a:cubicBezTo>
                  <a:cubicBezTo>
                    <a:pt x="70588" y="50467"/>
                    <a:pt x="70588" y="49345"/>
                    <a:pt x="70588" y="48224"/>
                  </a:cubicBezTo>
                  <a:cubicBezTo>
                    <a:pt x="49411" y="31401"/>
                    <a:pt x="21176" y="15700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3143250" y="4757737"/>
              <a:ext cx="161925" cy="8731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6756"/>
                    <a:pt x="5853" y="33513"/>
                    <a:pt x="14634" y="50270"/>
                  </a:cubicBezTo>
                  <a:cubicBezTo>
                    <a:pt x="23414" y="63243"/>
                    <a:pt x="35121" y="76756"/>
                    <a:pt x="49756" y="89729"/>
                  </a:cubicBezTo>
                  <a:cubicBezTo>
                    <a:pt x="55609" y="92972"/>
                    <a:pt x="64390" y="96216"/>
                    <a:pt x="70243" y="99459"/>
                  </a:cubicBezTo>
                  <a:cubicBezTo>
                    <a:pt x="87804" y="106486"/>
                    <a:pt x="102439" y="112972"/>
                    <a:pt x="120000" y="120000"/>
                  </a:cubicBezTo>
                  <a:cubicBezTo>
                    <a:pt x="117073" y="118378"/>
                    <a:pt x="114146" y="116216"/>
                    <a:pt x="111219" y="114594"/>
                  </a:cubicBezTo>
                  <a:cubicBezTo>
                    <a:pt x="76097" y="92972"/>
                    <a:pt x="52682" y="71351"/>
                    <a:pt x="38048" y="49729"/>
                  </a:cubicBezTo>
                  <a:cubicBezTo>
                    <a:pt x="32195" y="36756"/>
                    <a:pt x="26341" y="24324"/>
                    <a:pt x="23414" y="11891"/>
                  </a:cubicBezTo>
                  <a:cubicBezTo>
                    <a:pt x="23414" y="11351"/>
                    <a:pt x="20487" y="10810"/>
                    <a:pt x="20487" y="9729"/>
                  </a:cubicBezTo>
                  <a:cubicBezTo>
                    <a:pt x="14634" y="6486"/>
                    <a:pt x="5853" y="3243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3148013" y="1282700"/>
              <a:ext cx="1768474" cy="3448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" y="116719"/>
                  </a:moveTo>
                  <a:cubicBezTo>
                    <a:pt x="2666" y="105512"/>
                    <a:pt x="6933" y="94441"/>
                    <a:pt x="13333" y="83781"/>
                  </a:cubicBezTo>
                  <a:cubicBezTo>
                    <a:pt x="20000" y="73120"/>
                    <a:pt x="29066" y="62870"/>
                    <a:pt x="39733" y="53029"/>
                  </a:cubicBezTo>
                  <a:cubicBezTo>
                    <a:pt x="50400" y="43189"/>
                    <a:pt x="62666" y="33895"/>
                    <a:pt x="76000" y="25011"/>
                  </a:cubicBezTo>
                  <a:cubicBezTo>
                    <a:pt x="82666" y="20637"/>
                    <a:pt x="89866" y="16264"/>
                    <a:pt x="97066" y="12164"/>
                  </a:cubicBezTo>
                  <a:cubicBezTo>
                    <a:pt x="100800" y="10113"/>
                    <a:pt x="104533" y="7927"/>
                    <a:pt x="108266" y="6013"/>
                  </a:cubicBezTo>
                  <a:cubicBezTo>
                    <a:pt x="112266" y="3963"/>
                    <a:pt x="116000" y="2050"/>
                    <a:pt x="120000" y="136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15733" y="1913"/>
                    <a:pt x="112000" y="3826"/>
                    <a:pt x="108000" y="5876"/>
                  </a:cubicBezTo>
                  <a:cubicBezTo>
                    <a:pt x="104266" y="7790"/>
                    <a:pt x="100533" y="9840"/>
                    <a:pt x="96800" y="12027"/>
                  </a:cubicBezTo>
                  <a:cubicBezTo>
                    <a:pt x="89333" y="16127"/>
                    <a:pt x="82133" y="20364"/>
                    <a:pt x="75466" y="24738"/>
                  </a:cubicBezTo>
                  <a:cubicBezTo>
                    <a:pt x="61866" y="33621"/>
                    <a:pt x="49333" y="42915"/>
                    <a:pt x="38666" y="52756"/>
                  </a:cubicBezTo>
                  <a:cubicBezTo>
                    <a:pt x="27733" y="62460"/>
                    <a:pt x="18666" y="72847"/>
                    <a:pt x="12000" y="83507"/>
                  </a:cubicBezTo>
                  <a:cubicBezTo>
                    <a:pt x="5066" y="94305"/>
                    <a:pt x="800" y="105375"/>
                    <a:pt x="0" y="116719"/>
                  </a:cubicBezTo>
                  <a:cubicBezTo>
                    <a:pt x="0" y="116993"/>
                    <a:pt x="0" y="117129"/>
                    <a:pt x="0" y="117403"/>
                  </a:cubicBezTo>
                  <a:cubicBezTo>
                    <a:pt x="533" y="118223"/>
                    <a:pt x="1066" y="119179"/>
                    <a:pt x="1866" y="120000"/>
                  </a:cubicBezTo>
                  <a:cubicBezTo>
                    <a:pt x="1866" y="118906"/>
                    <a:pt x="1866" y="117813"/>
                    <a:pt x="1866" y="11671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3273425" y="5653087"/>
              <a:ext cx="138112" cy="287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24000" y="39452"/>
                    <a:pt x="54857" y="80547"/>
                    <a:pt x="89142" y="119999"/>
                  </a:cubicBezTo>
                  <a:cubicBezTo>
                    <a:pt x="120000" y="119999"/>
                    <a:pt x="120000" y="119999"/>
                    <a:pt x="120000" y="119999"/>
                  </a:cubicBezTo>
                  <a:cubicBezTo>
                    <a:pt x="78857" y="80547"/>
                    <a:pt x="37714" y="39452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3143250" y="4656137"/>
              <a:ext cx="31750" cy="1889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000" y="110000"/>
                  </a:moveTo>
                  <a:cubicBezTo>
                    <a:pt x="105000" y="115000"/>
                    <a:pt x="120000" y="117500"/>
                    <a:pt x="120000" y="120000"/>
                  </a:cubicBezTo>
                  <a:cubicBezTo>
                    <a:pt x="120000" y="95000"/>
                    <a:pt x="120000" y="72500"/>
                    <a:pt x="120000" y="47500"/>
                  </a:cubicBezTo>
                  <a:cubicBezTo>
                    <a:pt x="75000" y="32500"/>
                    <a:pt x="45000" y="15000"/>
                    <a:pt x="15000" y="0"/>
                  </a:cubicBezTo>
                  <a:cubicBezTo>
                    <a:pt x="0" y="22500"/>
                    <a:pt x="0" y="42500"/>
                    <a:pt x="0" y="65000"/>
                  </a:cubicBezTo>
                  <a:cubicBezTo>
                    <a:pt x="30000" y="80000"/>
                    <a:pt x="75000" y="95000"/>
                    <a:pt x="105000" y="11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3211513" y="5410200"/>
              <a:ext cx="203199" cy="5302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153" y="16000"/>
                  </a:moveTo>
                  <a:cubicBezTo>
                    <a:pt x="11538" y="10666"/>
                    <a:pt x="4615" y="5333"/>
                    <a:pt x="0" y="0"/>
                  </a:cubicBezTo>
                  <a:cubicBezTo>
                    <a:pt x="6923" y="14222"/>
                    <a:pt x="16153" y="28444"/>
                    <a:pt x="27692" y="42666"/>
                  </a:cubicBezTo>
                  <a:cubicBezTo>
                    <a:pt x="30000" y="47111"/>
                    <a:pt x="32307" y="50666"/>
                    <a:pt x="36923" y="55111"/>
                  </a:cubicBezTo>
                  <a:cubicBezTo>
                    <a:pt x="62307" y="76444"/>
                    <a:pt x="90000" y="98666"/>
                    <a:pt x="117692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94615" y="96888"/>
                    <a:pt x="73846" y="73777"/>
                    <a:pt x="55384" y="49777"/>
                  </a:cubicBezTo>
                  <a:cubicBezTo>
                    <a:pt x="41538" y="38222"/>
                    <a:pt x="30000" y="27555"/>
                    <a:pt x="16153" y="16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79" name="Shape 179"/>
          <p:cNvGrpSpPr/>
          <p:nvPr/>
        </p:nvGrpSpPr>
        <p:grpSpPr>
          <a:xfrm>
            <a:off x="27221" y="157"/>
            <a:ext cx="2356674" cy="6853095"/>
            <a:chOff x="6627813" y="195609"/>
            <a:chExt cx="1952625" cy="5678140"/>
          </a:xfrm>
        </p:grpSpPr>
        <p:sp>
          <p:nvSpPr>
            <p:cNvPr id="180" name="Shape 180"/>
            <p:cNvSpPr/>
            <p:nvPr/>
          </p:nvSpPr>
          <p:spPr>
            <a:xfrm>
              <a:off x="6627813" y="195609"/>
              <a:ext cx="409575" cy="36464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55" y="27391"/>
                  </a:moveTo>
                  <a:cubicBezTo>
                    <a:pt x="12815" y="37565"/>
                    <a:pt x="19805" y="47869"/>
                    <a:pt x="30291" y="58043"/>
                  </a:cubicBezTo>
                  <a:cubicBezTo>
                    <a:pt x="39611" y="68217"/>
                    <a:pt x="51262" y="78391"/>
                    <a:pt x="66407" y="88565"/>
                  </a:cubicBezTo>
                  <a:cubicBezTo>
                    <a:pt x="80388" y="98739"/>
                    <a:pt x="97864" y="108782"/>
                    <a:pt x="117669" y="118826"/>
                  </a:cubicBezTo>
                  <a:cubicBezTo>
                    <a:pt x="118834" y="119217"/>
                    <a:pt x="120000" y="119608"/>
                    <a:pt x="120000" y="120000"/>
                  </a:cubicBezTo>
                  <a:cubicBezTo>
                    <a:pt x="118834" y="118043"/>
                    <a:pt x="116504" y="115956"/>
                    <a:pt x="115339" y="114000"/>
                  </a:cubicBezTo>
                  <a:cubicBezTo>
                    <a:pt x="115339" y="113608"/>
                    <a:pt x="115339" y="113217"/>
                    <a:pt x="115339" y="112956"/>
                  </a:cubicBezTo>
                  <a:cubicBezTo>
                    <a:pt x="99029" y="104739"/>
                    <a:pt x="85048" y="96652"/>
                    <a:pt x="73398" y="88434"/>
                  </a:cubicBezTo>
                  <a:cubicBezTo>
                    <a:pt x="58252" y="78260"/>
                    <a:pt x="45436" y="68217"/>
                    <a:pt x="34951" y="57913"/>
                  </a:cubicBezTo>
                  <a:cubicBezTo>
                    <a:pt x="24466" y="47739"/>
                    <a:pt x="16310" y="37565"/>
                    <a:pt x="10485" y="27260"/>
                  </a:cubicBezTo>
                  <a:cubicBezTo>
                    <a:pt x="8155" y="22173"/>
                    <a:pt x="5825" y="17086"/>
                    <a:pt x="3495" y="12000"/>
                  </a:cubicBezTo>
                  <a:cubicBezTo>
                    <a:pt x="2330" y="7956"/>
                    <a:pt x="1165" y="4043"/>
                    <a:pt x="11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43"/>
                    <a:pt x="1165" y="7956"/>
                    <a:pt x="1165" y="12000"/>
                  </a:cubicBezTo>
                  <a:cubicBezTo>
                    <a:pt x="3495" y="17086"/>
                    <a:pt x="4660" y="22173"/>
                    <a:pt x="8155" y="27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7061200" y="3771900"/>
              <a:ext cx="350837" cy="13096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272" y="83272"/>
                  </a:moveTo>
                  <a:cubicBezTo>
                    <a:pt x="87272" y="95636"/>
                    <a:pt x="102272" y="108000"/>
                    <a:pt x="120000" y="120000"/>
                  </a:cubicBezTo>
                  <a:cubicBezTo>
                    <a:pt x="120000" y="117454"/>
                    <a:pt x="120000" y="114545"/>
                    <a:pt x="120000" y="112000"/>
                  </a:cubicBezTo>
                  <a:cubicBezTo>
                    <a:pt x="120000" y="111636"/>
                    <a:pt x="120000" y="110909"/>
                    <a:pt x="120000" y="110545"/>
                  </a:cubicBezTo>
                  <a:cubicBezTo>
                    <a:pt x="107727" y="101090"/>
                    <a:pt x="95454" y="91636"/>
                    <a:pt x="84545" y="82181"/>
                  </a:cubicBezTo>
                  <a:cubicBezTo>
                    <a:pt x="51818" y="55272"/>
                    <a:pt x="23181" y="27636"/>
                    <a:pt x="0" y="0"/>
                  </a:cubicBezTo>
                  <a:cubicBezTo>
                    <a:pt x="2727" y="7636"/>
                    <a:pt x="5454" y="15272"/>
                    <a:pt x="9545" y="22909"/>
                  </a:cubicBezTo>
                  <a:cubicBezTo>
                    <a:pt x="28636" y="43272"/>
                    <a:pt x="49090" y="63272"/>
                    <a:pt x="72272" y="83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7439025" y="5053012"/>
              <a:ext cx="357188" cy="8207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" y="8695"/>
                  </a:moveTo>
                  <a:cubicBezTo>
                    <a:pt x="5333" y="5797"/>
                    <a:pt x="2666" y="2898"/>
                    <a:pt x="0" y="0"/>
                  </a:cubicBezTo>
                  <a:cubicBezTo>
                    <a:pt x="0" y="5217"/>
                    <a:pt x="0" y="11014"/>
                    <a:pt x="1333" y="16811"/>
                  </a:cubicBezTo>
                  <a:cubicBezTo>
                    <a:pt x="18666" y="35942"/>
                    <a:pt x="36000" y="55072"/>
                    <a:pt x="56000" y="73623"/>
                  </a:cubicBezTo>
                  <a:cubicBezTo>
                    <a:pt x="72000" y="89275"/>
                    <a:pt x="89333" y="104927"/>
                    <a:pt x="106666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01333" y="104347"/>
                    <a:pt x="84000" y="88115"/>
                    <a:pt x="66666" y="71304"/>
                  </a:cubicBezTo>
                  <a:cubicBezTo>
                    <a:pt x="45333" y="51014"/>
                    <a:pt x="26666" y="29565"/>
                    <a:pt x="8000" y="86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7037388" y="3811587"/>
              <a:ext cx="457200" cy="18526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391" y="105096"/>
                  </a:moveTo>
                  <a:cubicBezTo>
                    <a:pt x="97043" y="99700"/>
                    <a:pt x="88695" y="94047"/>
                    <a:pt x="81391" y="88394"/>
                  </a:cubicBezTo>
                  <a:cubicBezTo>
                    <a:pt x="59478" y="72205"/>
                    <a:pt x="42782" y="55503"/>
                    <a:pt x="30260" y="38800"/>
                  </a:cubicBezTo>
                  <a:cubicBezTo>
                    <a:pt x="22956" y="30578"/>
                    <a:pt x="17739" y="22098"/>
                    <a:pt x="13565" y="13618"/>
                  </a:cubicBezTo>
                  <a:cubicBezTo>
                    <a:pt x="9391" y="8993"/>
                    <a:pt x="4173" y="4625"/>
                    <a:pt x="0" y="0"/>
                  </a:cubicBezTo>
                  <a:cubicBezTo>
                    <a:pt x="5217" y="13104"/>
                    <a:pt x="12521" y="26209"/>
                    <a:pt x="21913" y="39057"/>
                  </a:cubicBezTo>
                  <a:cubicBezTo>
                    <a:pt x="34434" y="56017"/>
                    <a:pt x="51130" y="72719"/>
                    <a:pt x="72000" y="89164"/>
                  </a:cubicBezTo>
                  <a:cubicBezTo>
                    <a:pt x="82434" y="97130"/>
                    <a:pt x="93913" y="105353"/>
                    <a:pt x="107478" y="113319"/>
                  </a:cubicBezTo>
                  <a:cubicBezTo>
                    <a:pt x="111652" y="115374"/>
                    <a:pt x="115826" y="117687"/>
                    <a:pt x="120000" y="119999"/>
                  </a:cubicBezTo>
                  <a:cubicBezTo>
                    <a:pt x="118956" y="119229"/>
                    <a:pt x="117913" y="118458"/>
                    <a:pt x="116869" y="117687"/>
                  </a:cubicBezTo>
                  <a:cubicBezTo>
                    <a:pt x="112695" y="113576"/>
                    <a:pt x="108521" y="109207"/>
                    <a:pt x="105391" y="1050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6992938" y="1263650"/>
              <a:ext cx="144462" cy="25082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666" y="120000"/>
                  </a:moveTo>
                  <a:cubicBezTo>
                    <a:pt x="50000" y="117725"/>
                    <a:pt x="46666" y="115450"/>
                    <a:pt x="43333" y="113175"/>
                  </a:cubicBezTo>
                  <a:cubicBezTo>
                    <a:pt x="26666" y="100473"/>
                    <a:pt x="16666" y="87962"/>
                    <a:pt x="16666" y="75450"/>
                  </a:cubicBezTo>
                  <a:cubicBezTo>
                    <a:pt x="16666" y="62748"/>
                    <a:pt x="26666" y="50236"/>
                    <a:pt x="43333" y="37535"/>
                  </a:cubicBezTo>
                  <a:cubicBezTo>
                    <a:pt x="50000" y="31279"/>
                    <a:pt x="60000" y="25023"/>
                    <a:pt x="73333" y="18767"/>
                  </a:cubicBezTo>
                  <a:cubicBezTo>
                    <a:pt x="86666" y="12511"/>
                    <a:pt x="100000" y="6255"/>
                    <a:pt x="120000" y="0"/>
                  </a:cubicBezTo>
                  <a:cubicBezTo>
                    <a:pt x="116666" y="0"/>
                    <a:pt x="116666" y="0"/>
                    <a:pt x="116666" y="0"/>
                  </a:cubicBezTo>
                  <a:cubicBezTo>
                    <a:pt x="96666" y="6255"/>
                    <a:pt x="80000" y="12511"/>
                    <a:pt x="66666" y="18767"/>
                  </a:cubicBezTo>
                  <a:cubicBezTo>
                    <a:pt x="53333" y="25023"/>
                    <a:pt x="43333" y="31279"/>
                    <a:pt x="33333" y="37535"/>
                  </a:cubicBezTo>
                  <a:cubicBezTo>
                    <a:pt x="13333" y="50047"/>
                    <a:pt x="3333" y="62748"/>
                    <a:pt x="3333" y="75450"/>
                  </a:cubicBezTo>
                  <a:cubicBezTo>
                    <a:pt x="0" y="87393"/>
                    <a:pt x="6666" y="99526"/>
                    <a:pt x="23333" y="111658"/>
                  </a:cubicBezTo>
                  <a:cubicBezTo>
                    <a:pt x="33333" y="114312"/>
                    <a:pt x="43333" y="117156"/>
                    <a:pt x="53333" y="119810"/>
                  </a:cubicBezTo>
                  <a:cubicBezTo>
                    <a:pt x="53333" y="119810"/>
                    <a:pt x="56666" y="120000"/>
                    <a:pt x="56666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7526338" y="5640387"/>
              <a:ext cx="111125" cy="2333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285" y="120000"/>
                  </a:moveTo>
                  <a:cubicBezTo>
                    <a:pt x="119999" y="120000"/>
                    <a:pt x="119999" y="120000"/>
                    <a:pt x="119999" y="120000"/>
                  </a:cubicBezTo>
                  <a:cubicBezTo>
                    <a:pt x="77142" y="81355"/>
                    <a:pt x="38571" y="40677"/>
                    <a:pt x="0" y="0"/>
                  </a:cubicBezTo>
                  <a:cubicBezTo>
                    <a:pt x="25714" y="40677"/>
                    <a:pt x="55714" y="81355"/>
                    <a:pt x="94285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7021513" y="3598862"/>
              <a:ext cx="68263" cy="4238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235" y="60560"/>
                  </a:moveTo>
                  <a:cubicBezTo>
                    <a:pt x="56470" y="80747"/>
                    <a:pt x="91764" y="99813"/>
                    <a:pt x="120000" y="120000"/>
                  </a:cubicBezTo>
                  <a:cubicBezTo>
                    <a:pt x="98823" y="96448"/>
                    <a:pt x="84705" y="72897"/>
                    <a:pt x="70588" y="49345"/>
                  </a:cubicBezTo>
                  <a:cubicBezTo>
                    <a:pt x="70588" y="49345"/>
                    <a:pt x="63529" y="48224"/>
                    <a:pt x="63529" y="48224"/>
                  </a:cubicBezTo>
                  <a:cubicBezTo>
                    <a:pt x="42352" y="32523"/>
                    <a:pt x="21176" y="15700"/>
                    <a:pt x="0" y="0"/>
                  </a:cubicBezTo>
                  <a:cubicBezTo>
                    <a:pt x="0" y="2242"/>
                    <a:pt x="0" y="5607"/>
                    <a:pt x="0" y="8971"/>
                  </a:cubicBezTo>
                  <a:cubicBezTo>
                    <a:pt x="7058" y="25794"/>
                    <a:pt x="21176" y="43738"/>
                    <a:pt x="28235" y="605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65" y="116830"/>
                  </a:moveTo>
                  <a:cubicBezTo>
                    <a:pt x="3673" y="105845"/>
                    <a:pt x="7755" y="94647"/>
                    <a:pt x="14285" y="83873"/>
                  </a:cubicBezTo>
                  <a:cubicBezTo>
                    <a:pt x="20816" y="73309"/>
                    <a:pt x="29795" y="62957"/>
                    <a:pt x="40408" y="53239"/>
                  </a:cubicBezTo>
                  <a:cubicBezTo>
                    <a:pt x="50612" y="43309"/>
                    <a:pt x="62857" y="34014"/>
                    <a:pt x="76326" y="25140"/>
                  </a:cubicBezTo>
                  <a:cubicBezTo>
                    <a:pt x="82857" y="20704"/>
                    <a:pt x="89795" y="16267"/>
                    <a:pt x="97142" y="12253"/>
                  </a:cubicBezTo>
                  <a:cubicBezTo>
                    <a:pt x="100816" y="10140"/>
                    <a:pt x="104489" y="8028"/>
                    <a:pt x="108163" y="5915"/>
                  </a:cubicBezTo>
                  <a:cubicBezTo>
                    <a:pt x="111836" y="4014"/>
                    <a:pt x="115918" y="1901"/>
                    <a:pt x="120000" y="0"/>
                  </a:cubicBezTo>
                  <a:cubicBezTo>
                    <a:pt x="119591" y="0"/>
                    <a:pt x="119591" y="0"/>
                    <a:pt x="119591" y="0"/>
                  </a:cubicBezTo>
                  <a:cubicBezTo>
                    <a:pt x="115510" y="1901"/>
                    <a:pt x="111428" y="3802"/>
                    <a:pt x="107755" y="5704"/>
                  </a:cubicBezTo>
                  <a:cubicBezTo>
                    <a:pt x="104081" y="7816"/>
                    <a:pt x="100408" y="9929"/>
                    <a:pt x="96734" y="11830"/>
                  </a:cubicBezTo>
                  <a:cubicBezTo>
                    <a:pt x="88979" y="16056"/>
                    <a:pt x="82040" y="20281"/>
                    <a:pt x="75510" y="24718"/>
                  </a:cubicBezTo>
                  <a:cubicBezTo>
                    <a:pt x="61632" y="33591"/>
                    <a:pt x="49387" y="42887"/>
                    <a:pt x="38775" y="52605"/>
                  </a:cubicBezTo>
                  <a:cubicBezTo>
                    <a:pt x="27755" y="62535"/>
                    <a:pt x="18775" y="72887"/>
                    <a:pt x="12244" y="83661"/>
                  </a:cubicBezTo>
                  <a:cubicBezTo>
                    <a:pt x="5306" y="94014"/>
                    <a:pt x="1224" y="105000"/>
                    <a:pt x="0" y="115985"/>
                  </a:cubicBezTo>
                  <a:cubicBezTo>
                    <a:pt x="1224" y="117253"/>
                    <a:pt x="2040" y="118521"/>
                    <a:pt x="2857" y="120000"/>
                  </a:cubicBezTo>
                  <a:cubicBezTo>
                    <a:pt x="2857" y="118943"/>
                    <a:pt x="2857" y="117887"/>
                    <a:pt x="3265" y="1168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7494588" y="5664200"/>
              <a:ext cx="100013" cy="209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24000" y="40754"/>
                    <a:pt x="57600" y="81509"/>
                    <a:pt x="912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6800" y="81509"/>
                    <a:pt x="38400" y="4075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7412038" y="5081587"/>
              <a:ext cx="114300" cy="558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25531"/>
                    <a:pt x="8275" y="51063"/>
                    <a:pt x="28965" y="75744"/>
                  </a:cubicBezTo>
                  <a:cubicBezTo>
                    <a:pt x="45517" y="83404"/>
                    <a:pt x="57931" y="91914"/>
                    <a:pt x="74482" y="99574"/>
                  </a:cubicBezTo>
                  <a:cubicBezTo>
                    <a:pt x="91034" y="106382"/>
                    <a:pt x="103448" y="113191"/>
                    <a:pt x="120000" y="120000"/>
                  </a:cubicBezTo>
                  <a:cubicBezTo>
                    <a:pt x="115862" y="118297"/>
                    <a:pt x="115862" y="116595"/>
                    <a:pt x="111724" y="114893"/>
                  </a:cubicBezTo>
                  <a:cubicBezTo>
                    <a:pt x="66206" y="83404"/>
                    <a:pt x="41379" y="51063"/>
                    <a:pt x="33103" y="18723"/>
                  </a:cubicBezTo>
                  <a:cubicBezTo>
                    <a:pt x="28965" y="15319"/>
                    <a:pt x="20689" y="12765"/>
                    <a:pt x="16551" y="9361"/>
                  </a:cubicBezTo>
                  <a:cubicBezTo>
                    <a:pt x="8275" y="5957"/>
                    <a:pt x="4137" y="255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5000"/>
                  </a:moveTo>
                  <a:cubicBezTo>
                    <a:pt x="15000" y="72500"/>
                    <a:pt x="30000" y="82500"/>
                    <a:pt x="60000" y="92500"/>
                  </a:cubicBezTo>
                  <a:cubicBezTo>
                    <a:pt x="75000" y="102500"/>
                    <a:pt x="105000" y="110000"/>
                    <a:pt x="120000" y="120000"/>
                  </a:cubicBezTo>
                  <a:cubicBezTo>
                    <a:pt x="105000" y="95000"/>
                    <a:pt x="105000" y="70000"/>
                    <a:pt x="105000" y="47500"/>
                  </a:cubicBezTo>
                  <a:cubicBezTo>
                    <a:pt x="75000" y="30000"/>
                    <a:pt x="45000" y="15000"/>
                    <a:pt x="0" y="0"/>
                  </a:cubicBezTo>
                  <a:cubicBezTo>
                    <a:pt x="0" y="2500"/>
                    <a:pt x="0" y="7500"/>
                    <a:pt x="0" y="10000"/>
                  </a:cubicBezTo>
                  <a:cubicBezTo>
                    <a:pt x="0" y="27500"/>
                    <a:pt x="0" y="47500"/>
                    <a:pt x="0" y="65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7439025" y="5434012"/>
              <a:ext cx="174625" cy="4397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30270"/>
                  </a:moveTo>
                  <a:cubicBezTo>
                    <a:pt x="19090" y="20540"/>
                    <a:pt x="10909" y="9729"/>
                    <a:pt x="0" y="0"/>
                  </a:cubicBezTo>
                  <a:cubicBezTo>
                    <a:pt x="8181" y="17297"/>
                    <a:pt x="19090" y="35675"/>
                    <a:pt x="30000" y="52972"/>
                  </a:cubicBezTo>
                  <a:cubicBezTo>
                    <a:pt x="32727" y="56216"/>
                    <a:pt x="35454" y="59459"/>
                    <a:pt x="38181" y="62702"/>
                  </a:cubicBezTo>
                  <a:cubicBezTo>
                    <a:pt x="60000" y="82162"/>
                    <a:pt x="81818" y="101621"/>
                    <a:pt x="106363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95454" y="99459"/>
                    <a:pt x="76363" y="77837"/>
                    <a:pt x="60000" y="56216"/>
                  </a:cubicBezTo>
                  <a:cubicBezTo>
                    <a:pt x="49090" y="47567"/>
                    <a:pt x="40909" y="38918"/>
                    <a:pt x="30000" y="3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2" name="Shape 192"/>
          <p:cNvSpPr/>
          <p:nvPr/>
        </p:nvSpPr>
        <p:spPr>
          <a:xfrm>
            <a:off x="0" y="0"/>
            <a:ext cx="18287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168DBA"/>
              </a:buClr>
              <a:buFont typeface="Century Gothic"/>
              <a:buNone/>
              <a:defRPr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dt" idx="10"/>
          </p:nvPr>
        </p:nvSpPr>
        <p:spPr>
          <a:xfrm>
            <a:off x="10361611" y="6130437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ftr" idx="11"/>
          </p:nvPr>
        </p:nvSpPr>
        <p:spPr>
          <a:xfrm>
            <a:off x="2589211" y="6135807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531812" y="787781"/>
            <a:ext cx="7797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2000" b="0" i="0" u="none" strike="noStrike" cap="none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tacapital.com.br/economia/o-regressivo-sistema-tributario-brasileiro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justificando.cartacapital.com.br/2017/06/06/judiciario-barra-mais-uma-vez-reforma-tributaria-os-ricos-nao-querem-pagar-o-pato/" TargetMode="External"/><Relationship Id="rId4" Type="http://schemas.openxmlformats.org/officeDocument/2006/relationships/hyperlink" Target="http://www.bbc.com/portuguese/noticias/2014/03/140313_impostos_ricos_ms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2589213" y="1987075"/>
            <a:ext cx="8915400" cy="226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pt-BR" sz="54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Seminário – Reforma Tributária.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2589213" y="4777378"/>
            <a:ext cx="8915400" cy="112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2200"/>
              <a:t>Gabriel Maciel Dumaresq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2200"/>
              <a:t>Pedro Henrique Marchi Boschetti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2200"/>
              <a:t>Rafael Matsuda Suzuki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2200"/>
              <a:t>Victor Alexandre Sanchez Alvez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Shape 3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275" y="0"/>
            <a:ext cx="104614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 txBox="1"/>
          <p:nvPr/>
        </p:nvSpPr>
        <p:spPr>
          <a:xfrm>
            <a:off x="6299325" y="464725"/>
            <a:ext cx="5027400" cy="120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3000" b="1"/>
              <a:t>Ranking da carga tributária bruta em 2007</a:t>
            </a:r>
          </a:p>
          <a:p>
            <a:pPr lvl="0">
              <a:spcBef>
                <a:spcPts val="0"/>
              </a:spcBef>
              <a:buNone/>
            </a:pPr>
            <a:endParaRPr sz="3000" b="1"/>
          </a:p>
        </p:txBody>
      </p:sp>
      <p:sp>
        <p:nvSpPr>
          <p:cNvPr id="385" name="Shape 385"/>
          <p:cNvSpPr txBox="1"/>
          <p:nvPr/>
        </p:nvSpPr>
        <p:spPr>
          <a:xfrm>
            <a:off x="4878375" y="4807650"/>
            <a:ext cx="1696800" cy="56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400"/>
              <a:t>% PIB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6151000" y="5184750"/>
            <a:ext cx="9785100" cy="114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Shape 3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15500"/>
            <a:ext cx="12192000" cy="6352299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 txBox="1"/>
          <p:nvPr/>
        </p:nvSpPr>
        <p:spPr>
          <a:xfrm>
            <a:off x="219450" y="0"/>
            <a:ext cx="10695300" cy="71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400" b="1"/>
              <a:t>Carga tributária sobre a renda, lucro e ganho de capital - Brasil e Países da OCDE (2012)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x="6834425" y="4053525"/>
            <a:ext cx="1602600" cy="4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400"/>
              <a:t>% PIB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Shape 3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4000"/>
            <a:ext cx="12192000" cy="61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Shape 399"/>
          <p:cNvSpPr txBox="1"/>
          <p:nvPr/>
        </p:nvSpPr>
        <p:spPr>
          <a:xfrm>
            <a:off x="216200" y="0"/>
            <a:ext cx="11799000" cy="6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400" b="1"/>
              <a:t>Carga tributária sobre a folha de salários (inclui previdência) - Brasil e Países da OCDE (2012)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8507675" y="4901950"/>
            <a:ext cx="1602600" cy="4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400"/>
              <a:t>% PIB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Shape 4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96675"/>
            <a:ext cx="12191999" cy="61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Shape 406"/>
          <p:cNvSpPr txBox="1"/>
          <p:nvPr/>
        </p:nvSpPr>
        <p:spPr>
          <a:xfrm>
            <a:off x="329175" y="0"/>
            <a:ext cx="12192000" cy="69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400" b="1"/>
              <a:t>Carga tributária sobre a propriedade - Brasil e Países da OCDE (2012)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8366275" y="4807675"/>
            <a:ext cx="1602600" cy="4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400"/>
              <a:t>% PIB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Shape 4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18175"/>
            <a:ext cx="12192000" cy="61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Shape 413"/>
          <p:cNvSpPr txBox="1"/>
          <p:nvPr/>
        </p:nvSpPr>
        <p:spPr>
          <a:xfrm>
            <a:off x="356625" y="54875"/>
            <a:ext cx="11439000" cy="6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400" b="1">
                <a:solidFill>
                  <a:srgbClr val="FF0000"/>
                </a:solidFill>
              </a:rPr>
              <a:t>Carga tributária sobre bens e serviços - Brasil e Países da OCDE (2012)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9285400" y="4901950"/>
            <a:ext cx="1602600" cy="4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400"/>
              <a:t>% PIB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1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>
                <a:latin typeface="Century Gothic"/>
                <a:ea typeface="Century Gothic"/>
                <a:cs typeface="Century Gothic"/>
                <a:sym typeface="Century Gothic"/>
              </a:rPr>
              <a:t>Comparação da carga tributária com outros países em percentual do PIB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420" name="Shape 4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6774" y="1611400"/>
            <a:ext cx="9278473" cy="524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Shape 421"/>
          <p:cNvSpPr txBox="1"/>
          <p:nvPr/>
        </p:nvSpPr>
        <p:spPr>
          <a:xfrm>
            <a:off x="7954250" y="1045100"/>
            <a:ext cx="2993100" cy="50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/>
              <a:t>Fonte: SRFB, 2012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1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>
                <a:latin typeface="Century Gothic"/>
                <a:ea typeface="Century Gothic"/>
                <a:cs typeface="Century Gothic"/>
                <a:sym typeface="Century Gothic"/>
              </a:rPr>
              <a:t>Tributação sobre heranças no Brasil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427" name="Shape 4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4200" y="1248100"/>
            <a:ext cx="5583599" cy="56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1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latin typeface="Century Gothic"/>
                <a:ea typeface="Century Gothic"/>
                <a:cs typeface="Century Gothic"/>
                <a:sym typeface="Century Gothic"/>
              </a:rPr>
              <a:t>Análise preliminar dos dados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x="1178350" y="1343325"/>
            <a:ext cx="10628700" cy="50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just" rtl="0">
              <a:spcBef>
                <a:spcPts val="0"/>
              </a:spcBef>
              <a:buSzPct val="100000"/>
              <a:buFont typeface="Century Gothic"/>
              <a:buChar char="-"/>
            </a:pPr>
            <a:r>
              <a:rPr lang="pt-BR" sz="2400">
                <a:latin typeface="Century Gothic"/>
                <a:ea typeface="Century Gothic"/>
                <a:cs typeface="Century Gothic"/>
                <a:sym typeface="Century Gothic"/>
              </a:rPr>
              <a:t>Carga tributária brasileira semelhante às economias de mesmo porte, aproxima-se da média dos países da OCDE;</a:t>
            </a:r>
          </a:p>
          <a:p>
            <a:pPr lvl="0" algn="just" rtl="0">
              <a:spcBef>
                <a:spcPts val="0"/>
              </a:spcBef>
              <a:buNone/>
            </a:pP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1000" algn="just" rtl="0">
              <a:spcBef>
                <a:spcPts val="0"/>
              </a:spcBef>
              <a:buSzPct val="100000"/>
              <a:buFont typeface="Century Gothic"/>
              <a:buChar char="-"/>
            </a:pPr>
            <a:r>
              <a:rPr lang="pt-BR" sz="2400" b="1">
                <a:latin typeface="Century Gothic"/>
                <a:ea typeface="Century Gothic"/>
                <a:cs typeface="Century Gothic"/>
                <a:sym typeface="Century Gothic"/>
              </a:rPr>
              <a:t>Diante das formas de tributação, o Brasil tem alta tributação sobre o consumo (a maior dentre os países da OCDE) e baixa tributação sobre a renda (ficando atrás somente da Turquia);</a:t>
            </a:r>
          </a:p>
          <a:p>
            <a:pPr lvl="0" algn="just" rtl="0">
              <a:spcBef>
                <a:spcPts val="0"/>
              </a:spcBef>
              <a:buNone/>
            </a:pP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1000" algn="just">
              <a:spcBef>
                <a:spcPts val="0"/>
              </a:spcBef>
              <a:buSzPct val="100000"/>
              <a:buFont typeface="Century Gothic"/>
              <a:buChar char="-"/>
            </a:pPr>
            <a:r>
              <a:rPr lang="pt-BR" sz="2400" b="1">
                <a:latin typeface="Century Gothic"/>
                <a:ea typeface="Century Gothic"/>
                <a:cs typeface="Century Gothic"/>
                <a:sym typeface="Century Gothic"/>
              </a:rPr>
              <a:t>Baixa tributação sobre o patrimônio herdado, se comparada com a da Inglaterra, França, EUA e Japão.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pt-BR"/>
              <a:t>Tributação brasileira sobre o consumo</a:t>
            </a:r>
          </a:p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endParaRPr/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2600"/>
              <a:t>É problemática a elevada</a:t>
            </a:r>
            <a:r>
              <a:rPr lang="pt-BR" sz="2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tributação sobre bens e serviços (o Brasil só ganha da Hungria entre os países da Organização para Cooperação e Desenvolvimento Econômico), em detrimento de lucro, renda e ganho de capital, em que o Brasil é o último no ranking.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pt-BR"/>
              <a:t>Tributação brasileira sobre o consumo</a:t>
            </a:r>
          </a:p>
          <a:p>
            <a:pPr lvl="0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endParaRPr/>
          </a:p>
        </p:txBody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Enquanto, na média os países da OCDE recebem 37% de suas receitas da tributação da renda e 25% do consumo, no Brasil, a tributação sobre bens e serviços responde por 51% da carga tributária (</a:t>
            </a:r>
            <a:r>
              <a:rPr lang="pt-BR" sz="2400"/>
              <a:t>o ICMS sozinho representa 20% de toda a arrecadação)</a:t>
            </a:r>
            <a:r>
              <a:rPr lang="pt-BR"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enquanto a tributação sobre a renda representa somente 18%.</a:t>
            </a:r>
          </a:p>
          <a:p>
            <a:pPr lvl="0" algn="just" rtl="0">
              <a:spcBef>
                <a:spcPts val="0"/>
              </a:spcBef>
              <a:buClr>
                <a:srgbClr val="3F3F3F"/>
              </a:buClr>
              <a:buSzPct val="100000"/>
              <a:buFont typeface="Century Gothic"/>
              <a:buChar char="•"/>
            </a:pPr>
            <a:r>
              <a:rPr lang="pt-BR" sz="2400">
                <a:solidFill>
                  <a:srgbClr val="3F3F3F"/>
                </a:solidFill>
              </a:rPr>
              <a:t>O ICMS responde por 45% dos tributos que incidem sobre os alimentos, com uma alíquota-padrão em torno de 17%.</a:t>
            </a:r>
          </a:p>
          <a:p>
            <a:pPr marL="342900" marR="0" lvl="0" indent="-38100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Char char="•"/>
            </a:pPr>
            <a:r>
              <a:rPr lang="pt-BR" sz="2400">
                <a:solidFill>
                  <a:srgbClr val="3F3F3F"/>
                </a:solidFill>
              </a:rPr>
              <a:t>‘Fetiche dos produtos’: refere-se à tributação indireta. O custo fiscal da empresa se comunica no preço dos produtos dispostos no mercado.</a:t>
            </a:r>
            <a:r>
              <a:rPr lang="pt-BR"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pt-BR"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Origem do atual sistema tributário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746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23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origem do atual sistema tributário nacional remonta à década de 60, quando foram realizadas várias reformas estruturais no País, visando a regulamentar e modernizar tanto o sistema econômico quanto as instituições públicas brasileiros. </a:t>
            </a:r>
          </a:p>
          <a:p>
            <a:pPr marL="342900" marR="0" lvl="0" indent="-37465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2300"/>
              <a:t>P</a:t>
            </a:r>
            <a:r>
              <a:rPr lang="pt-BR" sz="23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aralelamente à aprovação do Código Tributário Nacional (1966) e à promulgação da Constituição de 1967, que construíram o alicerce do novo sistema tributário, a própria criação da Secretaria da Receita Federal (1968) foi uma medida administrativa e institucional necessária à operacionalização e efetivação desse sistema.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1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pt-BR">
                <a:latin typeface="Century Gothic"/>
                <a:ea typeface="Century Gothic"/>
                <a:cs typeface="Century Gothic"/>
                <a:sym typeface="Century Gothic"/>
              </a:rPr>
              <a:t>Tributação brasileira sobre o consumo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Shape 451"/>
          <p:cNvSpPr txBox="1"/>
          <p:nvPr/>
        </p:nvSpPr>
        <p:spPr>
          <a:xfrm>
            <a:off x="1203450" y="1421700"/>
            <a:ext cx="9785100" cy="494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algn="just" rtl="0">
              <a:spcBef>
                <a:spcPts val="0"/>
              </a:spcBef>
              <a:buSzPct val="100000"/>
              <a:buFont typeface="Century Gothic"/>
              <a:buChar char="-"/>
            </a:pPr>
            <a:r>
              <a:rPr lang="pt-BR" sz="2200">
                <a:latin typeface="Century Gothic"/>
                <a:ea typeface="Century Gothic"/>
                <a:cs typeface="Century Gothic"/>
                <a:sym typeface="Century Gothic"/>
              </a:rPr>
              <a:t>O legislador brasileiro, ao optar pela criação de tributos sobre o consumo, poderia utilizar como argumento que a tributação sobre o consumo seria a mais adequada pelo reduzido risco de sonegação e que a oneração sobre o fundo comum de renda poderia prejudicar a economia.</a:t>
            </a:r>
          </a:p>
          <a:p>
            <a:pPr marL="457200" lvl="0" indent="-368300" algn="just" rtl="0">
              <a:spcBef>
                <a:spcPts val="0"/>
              </a:spcBef>
              <a:buSzPct val="100000"/>
              <a:buFont typeface="Century Gothic"/>
              <a:buChar char="-"/>
            </a:pPr>
            <a:r>
              <a:rPr lang="pt-BR" sz="2200">
                <a:latin typeface="Century Gothic"/>
                <a:ea typeface="Century Gothic"/>
                <a:cs typeface="Century Gothic"/>
                <a:sym typeface="Century Gothic"/>
              </a:rPr>
              <a:t>O problema é que a população mais pobre, gasta grande parte de seus rendimentos na aquisição de bens e serviços essenciais à sobrevivência, apesar de, para os itens essenciais em oposição aos supérfluos, há redução na alíquota daqueles.</a:t>
            </a:r>
          </a:p>
          <a:p>
            <a:pPr marL="457200" lvl="0" indent="-368300" algn="just" rtl="0">
              <a:spcBef>
                <a:spcPts val="0"/>
              </a:spcBef>
              <a:buSzPct val="100000"/>
              <a:buFont typeface="Century Gothic"/>
              <a:buChar char="-"/>
            </a:pPr>
            <a:r>
              <a:rPr lang="pt-BR" sz="2200">
                <a:latin typeface="Century Gothic"/>
                <a:ea typeface="Century Gothic"/>
                <a:cs typeface="Century Gothic"/>
                <a:sym typeface="Century Gothic"/>
              </a:rPr>
              <a:t>Ainda, os mais desfavorecidos não conseguem poupar, porque necessitam de consumir e pagar imposto pelo consumo não conseguindo o suficiente para formar um patrimônio a ser tributado.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19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latin typeface="Century Gothic"/>
                <a:ea typeface="Century Gothic"/>
                <a:cs typeface="Century Gothic"/>
                <a:sym typeface="Century Gothic"/>
              </a:rPr>
              <a:t>Baixa tributação sobre patrimônio herdado </a:t>
            </a:r>
          </a:p>
        </p:txBody>
      </p:sp>
      <p:sp>
        <p:nvSpPr>
          <p:cNvPr id="457" name="Shape 457"/>
          <p:cNvSpPr txBox="1"/>
          <p:nvPr/>
        </p:nvSpPr>
        <p:spPr>
          <a:xfrm>
            <a:off x="949350" y="1555525"/>
            <a:ext cx="10293300" cy="476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just" rtl="0">
              <a:spcBef>
                <a:spcPts val="0"/>
              </a:spcBef>
              <a:buSzPct val="100000"/>
              <a:buFont typeface="Century Gothic"/>
              <a:buChar char="-"/>
            </a:pPr>
            <a:r>
              <a:rPr lang="pt-BR" sz="2400">
                <a:latin typeface="Century Gothic"/>
                <a:ea typeface="Century Gothic"/>
                <a:cs typeface="Century Gothic"/>
                <a:sym typeface="Century Gothic"/>
              </a:rPr>
              <a:t>ITCMD, estadual (imposto sobre a transmissão de bens por morte ou doação) = alíquota média de 3,8%;</a:t>
            </a:r>
          </a:p>
          <a:p>
            <a:pPr lvl="0" algn="just" rtl="0">
              <a:spcBef>
                <a:spcPts val="0"/>
              </a:spcBef>
              <a:buNone/>
            </a:pP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1000" algn="just" rtl="0">
              <a:spcBef>
                <a:spcPts val="0"/>
              </a:spcBef>
              <a:buSzPct val="100000"/>
              <a:buFont typeface="Century Gothic"/>
              <a:buChar char="-"/>
            </a:pPr>
            <a:r>
              <a:rPr lang="pt-BR" sz="2400">
                <a:latin typeface="Century Gothic"/>
                <a:ea typeface="Century Gothic"/>
                <a:cs typeface="Century Gothic"/>
                <a:sym typeface="Century Gothic"/>
              </a:rPr>
              <a:t>2014, arrecadou-se 4,7 bilhões de reais, 0,25% do total de todo patrimônio transmitido no país;</a:t>
            </a:r>
          </a:p>
          <a:p>
            <a:pPr lvl="0" algn="just" rtl="0">
              <a:spcBef>
                <a:spcPts val="0"/>
              </a:spcBef>
              <a:buNone/>
            </a:pP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1000" algn="just">
              <a:spcBef>
                <a:spcPts val="0"/>
              </a:spcBef>
              <a:buSzPct val="100000"/>
              <a:buFont typeface="Century Gothic"/>
              <a:buChar char="-"/>
            </a:pPr>
            <a:r>
              <a:rPr lang="pt-BR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“os valores dos bens e direitos declarados como recebidos como heranças e doações, isentos da incidência do imposto de renda, foram, em 2013, de R$ 51 bilhões” Oliveira e Biasoto Jr. (2015, p. 27).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1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latin typeface="Century Gothic"/>
                <a:ea typeface="Century Gothic"/>
                <a:cs typeface="Century Gothic"/>
                <a:sym typeface="Century Gothic"/>
              </a:rPr>
              <a:t>Tributação sobre a renda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993750" y="1249050"/>
            <a:ext cx="10204500" cy="52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 2013, 71.440 declarantes estavam no topo da pirâmide de renda no país, com rendimento igual ou maior que 160 salários mínimos, o que correspondia a R$ 108.480,00 mensais. Esses declarantes representavam 0,3% do total de pessoas que prestaram informações ao Fisco, ou aproximadamente 0,05% da população economicamente ativa (Gobetti e Orair, 2015).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 2013, essas pessoas tinham um “patrimônio líquido de R$ 1,2 trilhão (23% do total) e uma renda total de R$ 298 bilhões (14% do total), dos quais R$ 196 bilhões em rendimentos isentos e R$ 64,5 bilhões em rendimentos tributados exclusivamente na fonte” (Gobetti; Orair, 2015, p. 15).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/>
        </p:nvSpPr>
        <p:spPr>
          <a:xfrm>
            <a:off x="1060525" y="1767525"/>
            <a:ext cx="10515600" cy="438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just" rtl="0">
              <a:spcBef>
                <a:spcPts val="0"/>
              </a:spcBef>
              <a:buSzPct val="100000"/>
              <a:buFont typeface="Century Gothic"/>
              <a:buChar char="-"/>
            </a:pPr>
            <a:r>
              <a:rPr lang="pt-BR" sz="2400">
                <a:latin typeface="Century Gothic"/>
                <a:ea typeface="Century Gothic"/>
                <a:cs typeface="Century Gothic"/>
                <a:sym typeface="Century Gothic"/>
              </a:rPr>
              <a:t>A herança tem tributação de apenas 4% sendo que o IRPF prevê na sua tabela progressiva  a alíquota máxima de 27,5% cujo patamar para sua incidência é  rebaixado: cerca de 4,7 mil reais. Proporcionalmente, a classe média que detém renda superior e próxima a essa faixa tem maiores dificuldades em pagar tal imposto do que alguém que tenha uma renda elevada (RIBEIRO, 2015);</a:t>
            </a:r>
          </a:p>
          <a:p>
            <a:pPr lvl="0" algn="just" rtl="0">
              <a:spcBef>
                <a:spcPts val="0"/>
              </a:spcBef>
              <a:buNone/>
            </a:pP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1000" algn="just" rtl="0">
              <a:spcBef>
                <a:spcPts val="0"/>
              </a:spcBef>
              <a:buSzPct val="100000"/>
              <a:buFont typeface="Century Gothic"/>
              <a:buChar char="-"/>
            </a:pPr>
            <a:r>
              <a:rPr lang="pt-BR" sz="2400">
                <a:latin typeface="Century Gothic"/>
                <a:ea typeface="Century Gothic"/>
                <a:cs typeface="Century Gothic"/>
                <a:sym typeface="Century Gothic"/>
              </a:rPr>
              <a:t>Em 2009, o IRPF totalizou 2,43% do PIB e o IRPJ alcançou 3,05% do PIB. Proporcionalmente, onera-se mais com impostos o trabalho do que ganhos de capital (RIBEIRO, 2015);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1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latin typeface="Century Gothic"/>
                <a:ea typeface="Century Gothic"/>
                <a:cs typeface="Century Gothic"/>
                <a:sym typeface="Century Gothic"/>
              </a:rPr>
              <a:t>Imposto sobre grandes fortunas?</a:t>
            </a:r>
          </a:p>
        </p:txBody>
      </p:sp>
      <p:sp>
        <p:nvSpPr>
          <p:cNvPr id="474" name="Shape 474"/>
          <p:cNvSpPr txBox="1"/>
          <p:nvPr/>
        </p:nvSpPr>
        <p:spPr>
          <a:xfrm>
            <a:off x="989800" y="1249025"/>
            <a:ext cx="9785100" cy="516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pt-BR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‘Os Municípios perderão o ISS, que será incorporado ao IVA. Por outro lado, receberão a competência do IPVA e do ITR, mas regulados por legislação federal. Quanto ao</a:t>
            </a:r>
            <a:r>
              <a:rPr lang="pt-BR" sz="22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ITCD,</a:t>
            </a:r>
            <a:r>
              <a:rPr lang="pt-BR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ideia original é também entregá-lo aos Municípios, também regulado por lei federal, concentrando a tributação do patrimônio na esfera local. Contudo, </a:t>
            </a:r>
            <a:r>
              <a:rPr lang="pt-BR" sz="22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também considero a possibilidade de elevá-lo à esfera federal, como um significativo imposto sobre o patrimônio, em substituição ao Imposto sobre Grandes Fortunas</a:t>
            </a:r>
            <a:r>
              <a:rPr lang="pt-BR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como é feito nos Estados Unidos. Isso porque os grandes patrimônios estão normalmente espalhados por diversos Municípios, sendo mais consistente onerá-los com um tributo de alcance nacional, além de a Receita Federal estar melhor equipada para uma fiscalização dessa natureza, em conjunto com o Imposto de Renda’ (Hauly, Relator da Comissão Especial para Análise, Estudo e Formulação de proposições relacionadas à reforma Tributária - CETRIBUT)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pt-BR"/>
              <a:t>Imposto sobre grandes fortunas?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8915400" cy="377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just" rtl="0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</a:pPr>
            <a:r>
              <a:rPr lang="pt-BR" sz="2400">
                <a:solidFill>
                  <a:schemeClr val="dk1"/>
                </a:solidFill>
              </a:rPr>
              <a:t>Previsto na Constituição Federal de 1988.</a:t>
            </a:r>
          </a:p>
          <a:p>
            <a:pPr marL="457200" lvl="0" indent="-381000" algn="just" rtl="0">
              <a:spcBef>
                <a:spcPts val="0"/>
              </a:spcBef>
              <a:buClr>
                <a:schemeClr val="dk1"/>
              </a:buClr>
              <a:buSzPct val="100000"/>
              <a:buFont typeface="Century Gothic"/>
            </a:pPr>
            <a:r>
              <a:rPr lang="pt-BR" sz="2400">
                <a:solidFill>
                  <a:schemeClr val="dk1"/>
                </a:solidFill>
              </a:rPr>
              <a:t>Dependente de Lei Complementar.</a:t>
            </a:r>
          </a:p>
          <a:p>
            <a:pPr marL="0" lvl="0" indent="0" algn="just" rtl="0">
              <a:spcBef>
                <a:spcPts val="0"/>
              </a:spcBef>
              <a:buNone/>
            </a:pPr>
            <a:endParaRPr sz="2400" b="1">
              <a:solidFill>
                <a:schemeClr val="dk1"/>
              </a:solidFill>
            </a:endParaRPr>
          </a:p>
          <a:p>
            <a:pPr marL="457200" lvl="0" indent="-3810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pt-BR" sz="2400" b="1">
                <a:solidFill>
                  <a:schemeClr val="dk1"/>
                </a:solidFill>
              </a:rPr>
              <a:t>Problema</a:t>
            </a:r>
            <a:r>
              <a:rPr lang="pt-BR" sz="2400">
                <a:solidFill>
                  <a:schemeClr val="dk1"/>
                </a:solidFill>
              </a:rPr>
              <a:t>:</a:t>
            </a:r>
          </a:p>
          <a:p>
            <a:pPr marL="457200" lvl="0" indent="-3810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pt-BR" sz="2400">
                <a:solidFill>
                  <a:schemeClr val="dk1"/>
                </a:solidFill>
              </a:rPr>
              <a:t>As grandes fortunas podem ser transferidas para outros países com nenhuma ou baixa tributação;</a:t>
            </a:r>
          </a:p>
          <a:p>
            <a:pPr marL="457200" lvl="0" indent="-3810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pt-BR" sz="2400">
                <a:solidFill>
                  <a:schemeClr val="dk1"/>
                </a:solidFill>
              </a:rPr>
              <a:t>Alegação de inconstitucionalidade: princípio tributário do ‘não confisco’  (Art. 150, IV da Constituição Federal).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/>
        </p:nvSpPr>
        <p:spPr>
          <a:xfrm>
            <a:off x="1747850" y="1201900"/>
            <a:ext cx="9234300" cy="421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pt-BR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‘Não pretendo, a princípio, alterar a possibilidade de implantação do Imposto sobre Grandes Fortunas, a não ser que se chegue ao consenso de trazer o Imposto sobre Transmissão Causa Mortis e Doação - ITCD para a esfera federal, como discutido mais adiante’ (Luiz Carlos Hauly, relator da comissão da Reforma Tributária - CETRIBUT).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Shape 4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754075" cy="322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Shape 4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1424" y="2952575"/>
            <a:ext cx="10640575" cy="382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Shape 4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8712" y="2354275"/>
            <a:ext cx="2847975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Shape 4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90931" y="2952581"/>
            <a:ext cx="4483319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Shape 4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5750" y="400675"/>
            <a:ext cx="6340500" cy="3582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Shape 499"/>
          <p:cNvSpPr txBox="1"/>
          <p:nvPr/>
        </p:nvSpPr>
        <p:spPr>
          <a:xfrm>
            <a:off x="392850" y="4124200"/>
            <a:ext cx="11406300" cy="252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pt-BR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‘O Ministro do STF </a:t>
            </a:r>
            <a:r>
              <a:rPr lang="pt-BR" sz="24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Alexandre de Moraes</a:t>
            </a:r>
            <a:r>
              <a:rPr lang="pt-BR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decidiu extinguir, sem analisar o mérito, a Ação Direta de Inconstitucionalidade por Omissão (ADO) proposta pelo Governador do Maranhão, Flávio Dino (PCdoB), a qual pedia a regulamentação do Imposto sobre Grandes Fortunas (IGF)’.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pt-BR"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Dificuldades para a realização da reforma</a:t>
            </a:r>
          </a:p>
        </p:txBody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/>
              <a:t>R</a:t>
            </a: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eformar a tributação em um país federativo, onde o principal imposto da economia está sob competência sub-nacional e parte significativa das receitas é arrecadada cumulativamente, tem se mostrado uma tarefa muito difícil. São várias as questões a serem enfrentadas, incluindo a guerra fiscal, a autonomia dos governos estaduais e municipais, a incidência em cascata das contribuições sociais sobre o faturamento (PIS/PASEP e COFINS) e a manutenção do nível de receitas arrecadadas de modo a cumprir com as exigências do ajuste fiscal. Mais do que isso, além de resolver todos esses desafios, a reforma tributária só teria sentido caso o novo sistema atendesse aos princípios básicos de simplicidade, neutralidade e inserção internacional, assegurando maior eficiência, competitividade e harmonização à economia brasileira.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pt-BR"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que é necessária uma reforma tributária? 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619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21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 notório que o sistema tributário brasileiro não é um dos mais simples do mundo.</a:t>
            </a:r>
          </a:p>
          <a:p>
            <a:pPr marL="342900" marR="0" lvl="0" indent="-36195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21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Mesmo antes da criação do Código Tributário Nacional, em 1966, profissionais da área já vinham criticando a burocracia que envolve a coleta de tributos no país, seja pelo exagerado número de leis, que muitas vezes são esparsas e isso dificulta o trabalho dos consultores tributários do país, seja pela dificuldade do cumprimento das obrigações acessórias, que são complicadas e trazem mais custos para os negócios e para a população em geral. </a:t>
            </a:r>
          </a:p>
          <a:p>
            <a:pPr marL="342900" marR="0" lvl="0" indent="-36195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21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número de tributos e regulações no país é enorme, e a cada dia que passa a reforma tributária torna-se mais premente.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pt-BR" sz="324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Proposta de Reforma Tributária relatada pelo Deputado Luiz Carlos Hauly</a:t>
            </a:r>
          </a:p>
        </p:txBody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4064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2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governo enviou ao Congresso Nacional a proposta de reforma tributária consubstanciada no âmbito de uma Proposta de Emenda Constitucional (PEC), com objetivos de simplificar, eliminar tributos e acabar com a “guerra fiscal” entre os estados.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pt-BR"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Deputado Luiz Carlos Hauly explica sua proposta de reforma</a:t>
            </a:r>
          </a:p>
        </p:txBody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https://www.youtube.com/watch?v=4JhMO9pFn1g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pt-BR"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Pressupostos da Reforma Tributária</a:t>
            </a:r>
          </a:p>
        </p:txBody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2592936" y="1540200"/>
            <a:ext cx="4314000" cy="377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734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Manter a carga tributária do tamanho que está, em torno de 35% do PIB;</a:t>
            </a:r>
            <a:br>
              <a:rPr lang="pt-BR"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pt-BR" sz="16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7345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Manter as mesmas arrecadações líquidas da União, Estados e Municípios nos primeiros 5 anos, para não ter o conflito de partilha, e</a:t>
            </a:r>
            <a:br>
              <a:rPr lang="pt-BR"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não haja prejuízos ou perdas de arrecadação proporcional deles;</a:t>
            </a:r>
            <a:br>
              <a:rPr lang="pt-BR"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pt-BR" sz="16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7345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Colocar fim à guerra fiscal predatória entre os Estados;</a:t>
            </a:r>
            <a:br>
              <a:rPr lang="pt-BR"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pt-BR" sz="16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just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75000"/>
              <a:buFont typeface="Noto Sans Symbols"/>
              <a:buChar char="•"/>
            </a:pPr>
            <a:r>
              <a:rPr lang="pt-BR" sz="1600"/>
              <a:t>Reduzir a renúncia fiscal do Brasil estimada em R$ 500 bilhões de reais;</a:t>
            </a:r>
            <a:r>
              <a:rPr lang="pt-BR" sz="1200"/>
              <a:t/>
            </a:r>
            <a:br>
              <a:rPr lang="pt-BR" sz="1200"/>
            </a:br>
            <a:endParaRPr lang="pt-BR" sz="1200"/>
          </a:p>
        </p:txBody>
      </p:sp>
      <p:sp>
        <p:nvSpPr>
          <p:cNvPr id="524" name="Shape 524"/>
          <p:cNvSpPr txBox="1">
            <a:spLocks noGrp="1"/>
          </p:cNvSpPr>
          <p:nvPr>
            <p:ph type="body" idx="2"/>
          </p:nvPr>
        </p:nvSpPr>
        <p:spPr>
          <a:xfrm>
            <a:off x="7070175" y="1330050"/>
            <a:ext cx="4314000" cy="419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-4444" algn="just" rtl="0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pt-BR" sz="1600"/>
              <a:t>Diminuição da Sonegação Fiscal estimada em R$ 460 bilhões e a Elisão Fiscal;</a:t>
            </a:r>
            <a:br>
              <a:rPr lang="pt-BR" sz="1600"/>
            </a:br>
            <a:endParaRPr lang="pt-BR" sz="1600"/>
          </a:p>
          <a:p>
            <a:pPr lvl="0" indent="-4444" algn="just" rtl="0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pt-BR" sz="1600"/>
              <a:t>Redução dos encargos sobre folha de pagamento, aumentando a</a:t>
            </a:r>
            <a:br>
              <a:rPr lang="pt-BR" sz="1600"/>
            </a:br>
            <a:r>
              <a:rPr lang="pt-BR" sz="1600"/>
              <a:t>empregabilidade;</a:t>
            </a:r>
            <a:br>
              <a:rPr lang="pt-BR" sz="1600"/>
            </a:br>
            <a:endParaRPr lang="pt-BR" sz="1600"/>
          </a:p>
          <a:p>
            <a:pPr lvl="0" indent="-4444" algn="just" rtl="0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pt-BR" sz="1600"/>
              <a:t>Criação de uma Super-Receita Estadual para tributar e fiscalizar a cobrança no novo Imposto sobre Valor Agregado –IVA;</a:t>
            </a:r>
            <a:br>
              <a:rPr lang="pt-BR" sz="1600"/>
            </a:br>
            <a:endParaRPr lang="pt-BR" sz="1600"/>
          </a:p>
          <a:p>
            <a:pPr lvl="0" indent="-4444" algn="just" rtl="0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pt-BR" sz="1600"/>
              <a:t>Extinção de nove tributos;</a:t>
            </a:r>
            <a:br>
              <a:rPr lang="pt-BR" sz="1600"/>
            </a:br>
            <a:endParaRPr lang="pt-BR" sz="1600"/>
          </a:p>
          <a:p>
            <a:pPr lvl="0" indent="0" algn="just" rtl="0">
              <a:lnSpc>
                <a:spcPct val="80000"/>
              </a:lnSpc>
              <a:spcBef>
                <a:spcPts val="0"/>
              </a:spcBef>
              <a:buSzPct val="95625"/>
            </a:pPr>
            <a:r>
              <a:rPr lang="pt-BR" sz="1600"/>
              <a:t>Diminuir o contencioso Administrativo e Fiscal, bem como as demandas judiciais que já somam mais de 1,7 milhões.</a:t>
            </a:r>
            <a:r>
              <a:rPr lang="pt-BR" sz="153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530">
                <a:latin typeface="Arial"/>
                <a:ea typeface="Arial"/>
                <a:cs typeface="Arial"/>
                <a:sym typeface="Arial"/>
              </a:rPr>
            </a:br>
            <a:endParaRPr lang="pt-BR" sz="153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599" cy="6175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pt-BR" sz="324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Tributos Estaduais</a:t>
            </a:r>
          </a:p>
        </p:txBody>
      </p:sp>
      <p:sp>
        <p:nvSpPr>
          <p:cNvPr id="530" name="Shape 530"/>
          <p:cNvSpPr txBox="1"/>
          <p:nvPr/>
        </p:nvSpPr>
        <p:spPr>
          <a:xfrm>
            <a:off x="865108" y="2423448"/>
            <a:ext cx="3094715" cy="2369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pt-BR" sz="14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Extinção dos tributos</a:t>
            </a:r>
            <a:r>
              <a:rPr lang="pt-BR"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</a:p>
          <a:p>
            <a:pPr marL="800100" marR="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Char char="➢"/>
            </a:pPr>
            <a:r>
              <a:rPr lang="pt-BR"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ICMS</a:t>
            </a:r>
          </a:p>
          <a:p>
            <a:pPr marL="800100" marR="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Char char="➢"/>
            </a:pPr>
            <a:r>
              <a:rPr lang="pt-BR"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IPI (Antes Federal)</a:t>
            </a:r>
          </a:p>
          <a:p>
            <a:pPr marL="800100" marR="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Char char="➢"/>
            </a:pPr>
            <a:r>
              <a:rPr lang="pt-BR"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 (Antes Federal)</a:t>
            </a:r>
          </a:p>
          <a:p>
            <a:pPr marL="800100" marR="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Char char="➢"/>
            </a:pPr>
            <a:r>
              <a:rPr lang="pt-BR"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COFINS (Antes Federal)</a:t>
            </a:r>
          </a:p>
          <a:p>
            <a:pPr marL="800100" marR="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Char char="➢"/>
            </a:pPr>
            <a:r>
              <a:rPr lang="pt-BR"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ISS</a:t>
            </a:r>
          </a:p>
        </p:txBody>
      </p:sp>
      <p:sp>
        <p:nvSpPr>
          <p:cNvPr id="531" name="Shape 531"/>
          <p:cNvSpPr/>
          <p:nvPr/>
        </p:nvSpPr>
        <p:spPr>
          <a:xfrm>
            <a:off x="3676605" y="3300917"/>
            <a:ext cx="1269467" cy="59574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Shape 532"/>
          <p:cNvSpPr txBox="1"/>
          <p:nvPr/>
        </p:nvSpPr>
        <p:spPr>
          <a:xfrm>
            <a:off x="5175471" y="1129290"/>
            <a:ext cx="6178326" cy="60016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pt-BR"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Criação do ISE (Imposto Seletivo), que tributaria bens como bebidas, cigarros, veículos, combustíveis, energia elétrica, telecomunicações, transportes, entre outros;</a:t>
            </a: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pt-BR"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Criação do IVA (Imposto sobre o valor agregado), com 4 ou 5 alíquotas, incidindo sobre todos os bens  de consumo, prestações de serviços efetuados em território nacional e também sobre a importação de bens;</a:t>
            </a: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pt-BR"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Generalização do imposto, facilitando o apontamento e também a fiscalização, que seria feita por um SuperFisco estadual responsável pelo IVA e ISE;</a:t>
            </a: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pt-BR"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Atualmente a média de arrecadação sobre os impostos sobre bens de consumo está em 51% e 18% sobre a enquanto, enquanto a média mundial é de 25% sobre o consumo e 37% sobre a renda;</a:t>
            </a: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pt-BR"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Extinguirá a Guerra Fiscal criada pelo ICMS</a:t>
            </a: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pt-BR"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Desoneração de alimentos e medicamento, tendo alíquota zero ou muito baixa</a:t>
            </a:r>
          </a:p>
          <a:p>
            <a:pPr marL="742950" marR="0" lvl="1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Shape 533"/>
          <p:cNvSpPr/>
          <p:nvPr/>
        </p:nvSpPr>
        <p:spPr>
          <a:xfrm>
            <a:off x="5124405" y="1129290"/>
            <a:ext cx="6229499" cy="5179500"/>
          </a:xfrm>
          <a:prstGeom prst="roundRect">
            <a:avLst>
              <a:gd name="adj" fmla="val 7626"/>
            </a:avLst>
          </a:prstGeom>
          <a:noFill/>
          <a:ln w="9525" cap="flat" cmpd="sng">
            <a:solidFill>
              <a:srgbClr val="A3BF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Shape 534"/>
          <p:cNvSpPr/>
          <p:nvPr/>
        </p:nvSpPr>
        <p:spPr>
          <a:xfrm>
            <a:off x="839573" y="2508388"/>
            <a:ext cx="2734899" cy="2208744"/>
          </a:xfrm>
          <a:prstGeom prst="roundRect">
            <a:avLst>
              <a:gd name="adj" fmla="val 7626"/>
            </a:avLst>
          </a:prstGeom>
          <a:noFill/>
          <a:ln w="9525" cap="flat" cmpd="sng">
            <a:solidFill>
              <a:srgbClr val="A3BF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599" cy="6175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pt-BR" sz="324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Superfisco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x="637300" y="1246887"/>
            <a:ext cx="9836700" cy="482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33655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Será criada uma supersecretaria da receita estadual. O novo órgão reunirá todos os fiscos estaduais. A cobrança será efetuado no destino e acabará a cobrança interestadual. O superfisco estadual terá sede em Brasília, e os governadores vão indicar os subsecretários. A tributação, arrecadação e fiscalização seriam nacionais, e os auditores seriam transferidos ou cedidos para este novo órgão. Tenho conversado com os auditores e eles indicam que darão apoio, pois querem uma estrutura permanente. Também será preciso unificar carreiras.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599" cy="6175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pt-BR" sz="324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Tributos Federais</a:t>
            </a:r>
          </a:p>
        </p:txBody>
      </p:sp>
      <p:sp>
        <p:nvSpPr>
          <p:cNvPr id="546" name="Shape 546"/>
          <p:cNvSpPr/>
          <p:nvPr/>
        </p:nvSpPr>
        <p:spPr>
          <a:xfrm>
            <a:off x="5124407" y="1995584"/>
            <a:ext cx="6229391" cy="3416318"/>
          </a:xfrm>
          <a:prstGeom prst="roundRect">
            <a:avLst>
              <a:gd name="adj" fmla="val 7626"/>
            </a:avLst>
          </a:prstGeom>
          <a:noFill/>
          <a:ln w="9525" cap="flat" cmpd="sng">
            <a:solidFill>
              <a:srgbClr val="A3BF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Shape 547"/>
          <p:cNvSpPr txBox="1"/>
          <p:nvPr/>
        </p:nvSpPr>
        <p:spPr>
          <a:xfrm>
            <a:off x="5226539" y="1995584"/>
            <a:ext cx="6127259" cy="29888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pt-BR"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Unificação de ambos os tributos em apenas um, Imposto de Renda progressivo;</a:t>
            </a: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pt-BR"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Maior progressividade do imposto, aumento na taxação de altas rendas e ganhos, priorizando o pagamento de impostos por pessoas de alta renda:</a:t>
            </a:r>
          </a:p>
          <a:p>
            <a:pPr marL="457200" marR="0" lvl="1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Isenção antes da reforma: Salários de até R$ 1.900;</a:t>
            </a:r>
          </a:p>
          <a:p>
            <a:pPr marL="457200" marR="0" lvl="1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Isenção após a reforma: Salários de R$ 5.000 à 8.000</a:t>
            </a:r>
          </a:p>
          <a:p>
            <a:pPr marL="171450" marR="0" lvl="0" indent="-1714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pt-BR"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 a redução do imposto de renda, estima-se que o retorno seria através de um aumento no consumo pelas pessoas de mais baixa renda;</a:t>
            </a:r>
          </a:p>
        </p:txBody>
      </p:sp>
      <p:sp>
        <p:nvSpPr>
          <p:cNvPr id="548" name="Shape 548"/>
          <p:cNvSpPr/>
          <p:nvPr/>
        </p:nvSpPr>
        <p:spPr>
          <a:xfrm>
            <a:off x="858979" y="3006076"/>
            <a:ext cx="2305006" cy="1406103"/>
          </a:xfrm>
          <a:prstGeom prst="roundRect">
            <a:avLst>
              <a:gd name="adj" fmla="val 7626"/>
            </a:avLst>
          </a:prstGeom>
          <a:noFill/>
          <a:ln w="9525" cap="flat" cmpd="sng">
            <a:solidFill>
              <a:srgbClr val="A3BF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Shape 549"/>
          <p:cNvSpPr txBox="1"/>
          <p:nvPr/>
        </p:nvSpPr>
        <p:spPr>
          <a:xfrm>
            <a:off x="838200" y="2977446"/>
            <a:ext cx="3094715" cy="12037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pt-BR" sz="14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Extinção dos tributos</a:t>
            </a:r>
            <a:r>
              <a:rPr lang="pt-BR"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</a:p>
          <a:p>
            <a:pPr marL="800100" marR="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Char char="➢"/>
            </a:pPr>
            <a:r>
              <a:rPr lang="pt-BR"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</a:t>
            </a:r>
          </a:p>
          <a:p>
            <a:pPr marL="800100" marR="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Char char="➢"/>
            </a:pPr>
            <a:r>
              <a:rPr lang="pt-BR"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CSLL</a:t>
            </a:r>
          </a:p>
        </p:txBody>
      </p:sp>
      <p:sp>
        <p:nvSpPr>
          <p:cNvPr id="550" name="Shape 550"/>
          <p:cNvSpPr/>
          <p:nvPr/>
        </p:nvSpPr>
        <p:spPr>
          <a:xfrm>
            <a:off x="3410796" y="3300917"/>
            <a:ext cx="1535278" cy="59574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599" cy="6175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pt-BR" sz="324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Tributos Municipais</a:t>
            </a:r>
          </a:p>
        </p:txBody>
      </p:sp>
      <p:sp>
        <p:nvSpPr>
          <p:cNvPr id="556" name="Shape 556"/>
          <p:cNvSpPr txBox="1"/>
          <p:nvPr/>
        </p:nvSpPr>
        <p:spPr>
          <a:xfrm>
            <a:off x="865108" y="2423448"/>
            <a:ext cx="3094715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Manterão os impostos:</a:t>
            </a:r>
          </a:p>
          <a:p>
            <a:pPr marL="800100" marR="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Char char="➢"/>
            </a:pPr>
            <a:r>
              <a:rPr lang="pt-BR"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IPTU</a:t>
            </a:r>
          </a:p>
          <a:p>
            <a:pPr marL="800100" marR="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Char char="➢"/>
            </a:pPr>
            <a:r>
              <a:rPr lang="pt-BR"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ITBI</a:t>
            </a:r>
          </a:p>
          <a:p>
            <a:pPr marL="800100" marR="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Char char="➢"/>
            </a:pPr>
            <a:r>
              <a:rPr lang="pt-BR"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IPVA (Antes Estadual)</a:t>
            </a:r>
          </a:p>
          <a:p>
            <a:pPr marL="800100" marR="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Char char="➢"/>
            </a:pPr>
            <a:r>
              <a:rPr lang="pt-BR"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ITCMD (Antes Estadual)</a:t>
            </a:r>
          </a:p>
          <a:p>
            <a:pPr marL="800100" marR="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Noto Sans Symbols"/>
              <a:buChar char="➢"/>
            </a:pPr>
            <a:r>
              <a:rPr lang="pt-BR"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ITR</a:t>
            </a:r>
          </a:p>
        </p:txBody>
      </p:sp>
      <p:sp>
        <p:nvSpPr>
          <p:cNvPr id="557" name="Shape 557"/>
          <p:cNvSpPr/>
          <p:nvPr/>
        </p:nvSpPr>
        <p:spPr>
          <a:xfrm>
            <a:off x="3596060" y="3300917"/>
            <a:ext cx="1433143" cy="59574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rnd" cmpd="sng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Shape 558"/>
          <p:cNvSpPr txBox="1"/>
          <p:nvPr/>
        </p:nvSpPr>
        <p:spPr>
          <a:xfrm>
            <a:off x="5233471" y="1711181"/>
            <a:ext cx="6127259" cy="40968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pt-BR"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Serão mantidos os tributos municipais e não haverá alterações em como eles serão arrecadados e distribuídos, com exceção do ITCD, que poderá ser elevado à esfera federal, como um significativo imposto sobre o patrimônio, em substituição ao Imposto sobre Grande Fortunas, como é feito nos Estados Unidos, visto que os grandes patrimônios estão normalmente espalhados por diversos municípios, sendo mais consistente onera-los com um tributo de alcance nacional, além de a Receita Federal estar melhor equipada para uma fiscalização, em conjunto com o Imposto de Renda</a:t>
            </a:r>
          </a:p>
          <a:p>
            <a:pPr marL="742950" marR="0" lvl="1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Char char="•"/>
            </a:pPr>
            <a:r>
              <a:rPr lang="pt-BR"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Será proibido também a concessão de isenções indiscriminadas em seus tributos por parte dos Prefeitos</a:t>
            </a:r>
          </a:p>
        </p:txBody>
      </p:sp>
      <p:sp>
        <p:nvSpPr>
          <p:cNvPr id="559" name="Shape 559"/>
          <p:cNvSpPr/>
          <p:nvPr/>
        </p:nvSpPr>
        <p:spPr>
          <a:xfrm>
            <a:off x="5131337" y="1697330"/>
            <a:ext cx="6229393" cy="3799503"/>
          </a:xfrm>
          <a:prstGeom prst="roundRect">
            <a:avLst>
              <a:gd name="adj" fmla="val 7626"/>
            </a:avLst>
          </a:prstGeom>
          <a:noFill/>
          <a:ln w="9525" cap="flat" cmpd="sng">
            <a:solidFill>
              <a:srgbClr val="A3BF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Shape 560"/>
          <p:cNvSpPr/>
          <p:nvPr/>
        </p:nvSpPr>
        <p:spPr>
          <a:xfrm>
            <a:off x="839574" y="2508388"/>
            <a:ext cx="2654351" cy="2208744"/>
          </a:xfrm>
          <a:prstGeom prst="roundRect">
            <a:avLst>
              <a:gd name="adj" fmla="val 7626"/>
            </a:avLst>
          </a:prstGeom>
          <a:noFill/>
          <a:ln w="9525" cap="flat" cmpd="sng">
            <a:solidFill>
              <a:srgbClr val="A3BF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1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Lista de referências</a:t>
            </a:r>
          </a:p>
        </p:txBody>
      </p:sp>
      <p:sp>
        <p:nvSpPr>
          <p:cNvPr id="566" name="Shape 566"/>
          <p:cNvSpPr txBox="1"/>
          <p:nvPr/>
        </p:nvSpPr>
        <p:spPr>
          <a:xfrm>
            <a:off x="518475" y="1366875"/>
            <a:ext cx="11217900" cy="45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000">
                <a:highlight>
                  <a:srgbClr val="FFFFFF"/>
                </a:highlight>
              </a:rPr>
              <a:t>RIBEIRO, Ricardo Lodi. Piketty e a reforma tributária Igualitária no Brasil. </a:t>
            </a:r>
            <a:r>
              <a:rPr lang="pt-BR" sz="2000" b="1">
                <a:highlight>
                  <a:srgbClr val="FFFFFF"/>
                </a:highlight>
              </a:rPr>
              <a:t>Revista de Finanças Públicas, Tributação e Desenvolvimento</a:t>
            </a:r>
            <a:r>
              <a:rPr lang="pt-BR" sz="2000">
                <a:highlight>
                  <a:srgbClr val="FFFFFF"/>
                </a:highlight>
              </a:rPr>
              <a:t>, v. 3, n. 3, 2015.</a:t>
            </a:r>
          </a:p>
          <a:p>
            <a:pPr lvl="0">
              <a:spcBef>
                <a:spcPts val="0"/>
              </a:spcBef>
              <a:buNone/>
            </a:pPr>
            <a:endParaRPr sz="2000"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pt-BR" sz="2000" u="sng">
                <a:highlight>
                  <a:srgbClr val="FFFFFF"/>
                </a:highlight>
                <a:hlinkClick r:id="rId3"/>
              </a:rPr>
              <a:t>https://www.cartacapital.com.br/economia/o-regressivo-sistema-tributario-brasileiro</a:t>
            </a:r>
            <a:r>
              <a:rPr lang="pt-BR" sz="2000">
                <a:highlight>
                  <a:srgbClr val="FFFFFF"/>
                </a:highlight>
              </a:rPr>
              <a:t>. Acesso em 06.06.2017</a:t>
            </a:r>
          </a:p>
          <a:p>
            <a:pPr lvl="0">
              <a:spcBef>
                <a:spcPts val="0"/>
              </a:spcBef>
              <a:buNone/>
            </a:pPr>
            <a:endParaRPr sz="2000"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pt-BR" sz="2000" u="sng">
                <a:highlight>
                  <a:srgbClr val="FFFFFF"/>
                </a:highlight>
                <a:hlinkClick r:id="rId4"/>
              </a:rPr>
              <a:t>http://www.bbc.com/portuguese/noticias/2014/03/140313_impostos_ricos_ms</a:t>
            </a:r>
            <a:r>
              <a:rPr lang="pt-BR" sz="2000">
                <a:highlight>
                  <a:srgbClr val="FFFFFF"/>
                </a:highlight>
              </a:rPr>
              <a:t>. Acesso em 07.06.2017</a:t>
            </a:r>
          </a:p>
          <a:p>
            <a:pPr lvl="0">
              <a:spcBef>
                <a:spcPts val="0"/>
              </a:spcBef>
              <a:buNone/>
            </a:pPr>
            <a:endParaRPr sz="2000"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pt-BR" sz="2000" u="sng">
                <a:highlight>
                  <a:srgbClr val="FFFFFF"/>
                </a:highlight>
                <a:hlinkClick r:id="rId5"/>
              </a:rPr>
              <a:t>http://justificando.cartacapital.com.br/2017/06/06/judiciario-barra-mais-uma-vez-reforma-tributaria-os-ricos-nao-querem-pagar-o-pato/</a:t>
            </a:r>
            <a:r>
              <a:rPr lang="pt-BR" sz="2000">
                <a:highlight>
                  <a:srgbClr val="FFFFFF"/>
                </a:highlight>
              </a:rPr>
              <a:t>. Acesso em 07.06.2017</a:t>
            </a:r>
          </a:p>
          <a:p>
            <a:pPr lvl="0">
              <a:spcBef>
                <a:spcPts val="0"/>
              </a:spcBef>
              <a:buNone/>
            </a:pPr>
            <a:endParaRPr sz="2000"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pt-BR" sz="2000">
                <a:highlight>
                  <a:srgbClr val="FFFFFF"/>
                </a:highlight>
              </a:rPr>
              <a:t>DA UNIÃO, Tribunal de Contas. Versão simplificada das Contas do Governo da República–Exercício de 2009. </a:t>
            </a:r>
            <a:r>
              <a:rPr lang="pt-BR" sz="2000" b="1">
                <a:highlight>
                  <a:srgbClr val="FFFFFF"/>
                </a:highlight>
              </a:rPr>
              <a:t>Recuperado de http://portal2. tcu. gov. br/portal/page/portal/TCU/comunidades/contas/contas_governo/contas_09/Textos/Ficha</a:t>
            </a:r>
            <a:r>
              <a:rPr lang="pt-BR" sz="2000">
                <a:highlight>
                  <a:srgbClr val="FFFFFF"/>
                </a:highlight>
              </a:rPr>
              <a:t>, v. 203.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title"/>
          </p:nvPr>
        </p:nvSpPr>
        <p:spPr>
          <a:xfrm>
            <a:off x="838200" y="1784600"/>
            <a:ext cx="10515600" cy="61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6000"/>
              <a:t>Obrigado!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pt-BR"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que é necessária uma reforma tributária? 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Brasil está colocado na última posição como o lugar onde se gasta mais tempo para cumprir as obrigações tributárias, de acordo com estudo recente realizado pela PwC.</a:t>
            </a:r>
          </a:p>
          <a:p>
            <a:pPr marL="342900" marR="0" lvl="0" indent="-38100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Nessa pesquisa, identificou-se que, em 2012, o tempo médio para cumprir as obrigações fiscais na América do Sul era de 618 horas, prazo significativamente maior do que a média mundial, de 268 horas, em grande parte impulsionada pelo Brasil, onde se gasta 2.600 horas, e Bolívia, 1.025 horas.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pt-BR"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Custos Da Burocracia e Ineficiência na Cobrança Tributária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5833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2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Centro de Cidadania Fiscal (CCFI), explica que, atualmente, cerca de </a:t>
            </a:r>
            <a:r>
              <a:rPr lang="pt-BR" sz="2000" b="1" i="0" u="none" strike="noStrike" cap="none">
                <a:solidFill>
                  <a:srgbClr val="3F3F3F"/>
                </a:solidFill>
              </a:rPr>
              <a:t>R$ 1,5 trilhão em impostos estão em contenciosos judiciais e administrativos na esfera do Conselho Administrativo de Recursos Fiscais (Carf) e de seus congêneres estaduais e municipais.</a:t>
            </a:r>
            <a:r>
              <a:rPr lang="pt-BR" sz="2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Outros </a:t>
            </a:r>
            <a:r>
              <a:rPr lang="pt-BR" sz="2000" b="1" i="0" u="none" strike="noStrike" cap="none">
                <a:solidFill>
                  <a:srgbClr val="3F3F3F"/>
                </a:solidFill>
              </a:rPr>
              <a:t>R$ 500  bilhões são matérias tributárias em análise pelo Supremo Tribunal Federal.</a:t>
            </a:r>
          </a:p>
          <a:p>
            <a:pPr marL="342900" marR="0" lvl="0" indent="-35833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2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Além de R$ 1,6 trilhão em dívidas ativas da União e de R$ 1,4 trilhão de Estados e municípios. </a:t>
            </a:r>
            <a:r>
              <a:rPr lang="pt-BR" sz="2000" b="1" i="0" u="none" strike="noStrike" cap="none">
                <a:solidFill>
                  <a:srgbClr val="3F3F3F"/>
                </a:solidFill>
              </a:rPr>
              <a:t>“Desses R$ 3 trilhões, no entanto, só R$ 500 bilhões são recuperáveis. O resto é crédito podre”</a:t>
            </a:r>
            <a:r>
              <a:rPr lang="pt-BR" sz="2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calcula.</a:t>
            </a:r>
          </a:p>
          <a:p>
            <a:pPr marL="342900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7850"/>
              <a:buFont typeface="Noto Sans Symbols"/>
              <a:buChar char="•"/>
            </a:pPr>
            <a:r>
              <a:rPr lang="pt-BR" sz="2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Instituto de Pesquisa Econômica Aplicada (IPEA) aponta que, em primeira instância, uma </a:t>
            </a:r>
            <a:r>
              <a:rPr lang="pt-BR" sz="2000" b="1" i="0" u="none" strike="noStrike" cap="none">
                <a:solidFill>
                  <a:srgbClr val="3F3F3F"/>
                </a:solidFill>
              </a:rPr>
              <a:t>execução fiscal custa R$ 4,7 mil</a:t>
            </a:r>
            <a:r>
              <a:rPr lang="pt-BR" sz="2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Em 2014, a Justiça Federal recebeu 3,3 milhões de novos processos.</a:t>
            </a:r>
            <a:br>
              <a:rPr lang="pt-BR" sz="2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sz="1665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pt-BR" sz="1665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pt-BR" sz="1665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pt-BR"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Peso da Burocracia Tributária na Indústria.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7103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2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 2012, foram gastos </a:t>
            </a:r>
            <a:r>
              <a:rPr lang="pt-BR" sz="2200" b="1" i="0" u="none" strike="noStrike" cap="none">
                <a:solidFill>
                  <a:srgbClr val="3F3F3F"/>
                </a:solidFill>
              </a:rPr>
              <a:t>R$ 24,6 bilhões pela indústria de transformação com os custos para pagar tributos.</a:t>
            </a:r>
            <a:r>
              <a:rPr lang="pt-BR" sz="2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pt-BR" sz="2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pt-BR" sz="22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7103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2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Esse custo equivale a </a:t>
            </a:r>
            <a:r>
              <a:rPr lang="pt-BR" sz="2200" b="1" i="0" u="none" strike="noStrike" cap="none">
                <a:solidFill>
                  <a:srgbClr val="3F3F3F"/>
                </a:solidFill>
              </a:rPr>
              <a:t>1,16% do faturamento do setor</a:t>
            </a:r>
            <a:r>
              <a:rPr lang="pt-BR" sz="2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e, considerando a cumulatividade na cadeia produtiva, </a:t>
            </a:r>
            <a:r>
              <a:rPr lang="pt-BR" sz="2200" b="1" i="0" u="none" strike="noStrike" cap="none">
                <a:solidFill>
                  <a:srgbClr val="3F3F3F"/>
                </a:solidFill>
              </a:rPr>
              <a:t>impacta em 2,6% os preços dos produtos industriais</a:t>
            </a:r>
            <a:r>
              <a:rPr lang="pt-BR" sz="2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br>
              <a:rPr lang="pt-BR" sz="2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pt-BR" sz="2200" b="0" i="0" u="none" strike="noStrike" cap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7103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2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 análise por porte de empresa, o custo para pagar tributos de R$ 24,6 bilhões em 2012 distribuiu-se da seguinte forma:</a:t>
            </a:r>
            <a:br>
              <a:rPr lang="pt-BR" sz="2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pt-BR" sz="2200" b="1" i="0" u="none" strike="noStrike" cap="none">
                <a:solidFill>
                  <a:srgbClr val="3F3F3F"/>
                </a:solidFill>
              </a:rPr>
              <a:t>Pequenas empresas: R$ 6 bilhões.</a:t>
            </a:r>
            <a:br>
              <a:rPr lang="pt-BR" sz="2200" b="1" i="0" u="none" strike="noStrike" cap="none">
                <a:solidFill>
                  <a:srgbClr val="3F3F3F"/>
                </a:solidFill>
              </a:rPr>
            </a:br>
            <a:r>
              <a:rPr lang="pt-BR" sz="2200" b="1" i="0" u="none" strike="noStrike" cap="none">
                <a:solidFill>
                  <a:srgbClr val="3F3F3F"/>
                </a:solidFill>
              </a:rPr>
              <a:t>Médias empresas: R$ 5 bilhões.</a:t>
            </a:r>
            <a:br>
              <a:rPr lang="pt-BR" sz="2200" b="1" i="0" u="none" strike="noStrike" cap="none">
                <a:solidFill>
                  <a:srgbClr val="3F3F3F"/>
                </a:solidFill>
              </a:rPr>
            </a:br>
            <a:r>
              <a:rPr lang="pt-BR" sz="2200" b="1" i="0" u="none" strike="noStrike" cap="none">
                <a:solidFill>
                  <a:srgbClr val="3F3F3F"/>
                </a:solidFill>
              </a:rPr>
              <a:t>Grandes empresas: R$ 13,6 bilhões. </a:t>
            </a:r>
            <a:r>
              <a:rPr lang="pt-BR" sz="1665" b="1" i="0" u="none" strike="noStrike" cap="none">
                <a:solidFill>
                  <a:srgbClr val="3F3F3F"/>
                </a:solidFill>
              </a:rPr>
              <a:t/>
            </a:r>
            <a:br>
              <a:rPr lang="pt-BR" sz="1665" b="1" i="0" u="none" strike="noStrike" cap="none">
                <a:solidFill>
                  <a:srgbClr val="3F3F3F"/>
                </a:solidFill>
              </a:rPr>
            </a:br>
            <a:endParaRPr lang="pt-BR" sz="1665" b="1" i="0" u="none" strike="noStrike" cap="none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6" cy="1280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pt-BR" sz="360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que é necessária uma reforma tributária? 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8957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arrecadação tributária no Brasil integra grande parte do PIB nacional, a níveis comparados com os países membros da OCDE, que consiste em sua maioria de países desenvolvidos. Para se ter uma ideia, em 2014, a média nos países da OCDE era 34.4, enquanto no Brasil era de </a:t>
            </a:r>
            <a:r>
              <a:rPr lang="pt-BR" sz="2400" b="1" i="0" u="none" strike="noStrike" cap="none">
                <a:solidFill>
                  <a:srgbClr val="3F3F3F"/>
                </a:solidFill>
              </a:rPr>
              <a:t>33.4</a:t>
            </a:r>
            <a:r>
              <a:rPr lang="pt-BR"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342900" marR="0" lvl="0" indent="-389572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pt-BR"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pt-BR" sz="2400" b="1" i="0" u="none" strike="noStrike" cap="none">
                <a:solidFill>
                  <a:srgbClr val="3F3F3F"/>
                </a:solidFill>
              </a:rPr>
              <a:t>alta arrecadação combinada com a precariedade na infraestrutura aumenta a desconfiança na população</a:t>
            </a:r>
            <a:r>
              <a:rPr lang="pt-BR"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que não consegue visualizar o dinheiro entregue ao governo retornando em políticas públicas.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168DBA"/>
              </a:buClr>
              <a:buSzPct val="25000"/>
              <a:buFont typeface="Century Gothic"/>
              <a:buNone/>
            </a:pPr>
            <a:r>
              <a:rPr lang="pt-BR"/>
              <a:t>Por que é necessária uma reforma tributária?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8915400" cy="377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-46672" algn="just" rtl="0"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pt-BR" sz="2400"/>
              <a:t>A compreensão de que os impostos são altos e os serviços públicos são fracos resulta em uma população mais propensa a sonegar tributos, o que aumenta o </a:t>
            </a:r>
            <a:r>
              <a:rPr lang="pt-BR" sz="2400" b="1" i="1"/>
              <a:t>tax gap</a:t>
            </a:r>
            <a:r>
              <a:rPr lang="pt-BR" sz="2400"/>
              <a:t>, ou seja, a diferença entre o total de tributos devidos e os que deveriam ser pagos a tempo. Em estudo realizado pelo Sindicato Nacional dos Procuradores da Fazenda Nacional - Sinprofaz, Rubistein e Vettori apontaram que "Em 2014, o </a:t>
            </a:r>
            <a:r>
              <a:rPr lang="pt-BR" sz="2400" b="1" i="1"/>
              <a:t>tax gap </a:t>
            </a:r>
            <a:r>
              <a:rPr lang="pt-BR" sz="2400" b="1"/>
              <a:t>nacional representou 23.6% da arrecadação de impostos no Brasil, representando 8,6% do PIB".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2589211" y="2133600"/>
            <a:ext cx="8915400" cy="377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0" algn="just">
              <a:spcBef>
                <a:spcPts val="0"/>
              </a:spcBef>
              <a:buNone/>
            </a:pPr>
            <a:r>
              <a:rPr lang="pt-BR" sz="2400"/>
              <a:t>“No Brasil, a carga tributária conheceu grande incremento desde que foi promulgada a </a:t>
            </a:r>
            <a:r>
              <a:rPr lang="pt-BR" sz="2400" b="1"/>
              <a:t>Constituição Federal de 1988, que agigantou o fenômeno das contribuições parafiscais</a:t>
            </a:r>
            <a:r>
              <a:rPr lang="pt-BR" sz="2400"/>
              <a:t>. No ano em que foi inaugurada a nova ordem constitucional, a carga tributária brasileira representava </a:t>
            </a:r>
            <a:r>
              <a:rPr lang="pt-BR" sz="2400" b="1" u="sng"/>
              <a:t>22,4%</a:t>
            </a:r>
            <a:r>
              <a:rPr lang="pt-BR" sz="2400" b="1"/>
              <a:t> do PIB</a:t>
            </a:r>
            <a:r>
              <a:rPr lang="pt-BR" sz="2400"/>
              <a:t>. Sofreu por diversos caminhos majorações permanentes até chegar ao patamar de </a:t>
            </a:r>
            <a:r>
              <a:rPr lang="pt-BR" sz="2400" b="1" u="sng"/>
              <a:t>35,9%</a:t>
            </a:r>
            <a:r>
              <a:rPr lang="pt-BR" sz="2400" b="1"/>
              <a:t> em 2012</a:t>
            </a:r>
            <a:r>
              <a:rPr lang="pt-BR" sz="2400"/>
              <a:t>” (RIBEIRO, 2015).</a:t>
            </a:r>
          </a:p>
        </p:txBody>
      </p:sp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Problemas nos níveis e na distribuição da carga tributária brasileira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cho">
  <a:themeElements>
    <a:clrScheme name="Cacho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2604</Words>
  <Application>Microsoft Office PowerPoint</Application>
  <PresentationFormat>Widescreen</PresentationFormat>
  <Paragraphs>142</Paragraphs>
  <Slides>38</Slides>
  <Notes>38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38</vt:i4>
      </vt:variant>
    </vt:vector>
  </HeadingPairs>
  <TitlesOfParts>
    <vt:vector size="44" baseType="lpstr">
      <vt:lpstr>Merriweather</vt:lpstr>
      <vt:lpstr>Century Gothic</vt:lpstr>
      <vt:lpstr>Arial</vt:lpstr>
      <vt:lpstr>Noto Sans Symbols</vt:lpstr>
      <vt:lpstr>Cacho</vt:lpstr>
      <vt:lpstr>Cacho</vt:lpstr>
      <vt:lpstr>Seminário – Reforma Tributária.</vt:lpstr>
      <vt:lpstr>Origem do atual sistema tributário</vt:lpstr>
      <vt:lpstr>Por que é necessária uma reforma tributária? </vt:lpstr>
      <vt:lpstr>Por que é necessária uma reforma tributária? </vt:lpstr>
      <vt:lpstr>Custos Da Burocracia e Ineficiência na Cobrança Tributária</vt:lpstr>
      <vt:lpstr>O Peso da Burocracia Tributária na Indústria.</vt:lpstr>
      <vt:lpstr>Por que é necessária uma reforma tributária? </vt:lpstr>
      <vt:lpstr>Por que é necessária uma reforma tributária?  </vt:lpstr>
      <vt:lpstr>Problemas nos níveis e na distribuição da carga tributária brasileira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Comparação da carga tributária com outros países em percentual do PIB </vt:lpstr>
      <vt:lpstr>Tributação sobre heranças no Brasil </vt:lpstr>
      <vt:lpstr>Análise preliminar dos dados</vt:lpstr>
      <vt:lpstr>Tributação brasileira sobre o consumo </vt:lpstr>
      <vt:lpstr>Tributação brasileira sobre o consumo  </vt:lpstr>
      <vt:lpstr>Tributação brasileira sobre o consumo </vt:lpstr>
      <vt:lpstr>Baixa tributação sobre patrimônio herdado </vt:lpstr>
      <vt:lpstr>Tributação sobre a renda</vt:lpstr>
      <vt:lpstr>Apresentação do PowerPoint</vt:lpstr>
      <vt:lpstr>Imposto sobre grandes fortunas?</vt:lpstr>
      <vt:lpstr>Imposto sobre grandes fortunas? </vt:lpstr>
      <vt:lpstr>Apresentação do PowerPoint</vt:lpstr>
      <vt:lpstr>Apresentação do PowerPoint</vt:lpstr>
      <vt:lpstr>Apresentação do PowerPoint</vt:lpstr>
      <vt:lpstr>Dificuldades para a realização da reforma</vt:lpstr>
      <vt:lpstr>Proposta de Reforma Tributária relatada pelo Deputado Luiz Carlos Hauly</vt:lpstr>
      <vt:lpstr>Deputado Luiz Carlos Hauly explica sua proposta de reforma</vt:lpstr>
      <vt:lpstr>Pressupostos da Reforma Tributária</vt:lpstr>
      <vt:lpstr>Tributos Estaduais</vt:lpstr>
      <vt:lpstr>Superfisco</vt:lpstr>
      <vt:lpstr>Tributos Federais</vt:lpstr>
      <vt:lpstr>Tributos Municipais</vt:lpstr>
      <vt:lpstr>Lista de referências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Seminário – Reforma Tributária.</dc:title>
  <dc:creator>Rogiene</dc:creator>
  <cp:lastModifiedBy>Rogiene</cp:lastModifiedBy>
  <cp:revision>1</cp:revision>
  <dcterms:modified xsi:type="dcterms:W3CDTF">2017-06-12T21:57:36Z</dcterms:modified>
</cp:coreProperties>
</file>