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61"/>
  </p:notesMasterIdLst>
  <p:sldIdLst>
    <p:sldId id="256" r:id="rId2"/>
    <p:sldId id="293" r:id="rId3"/>
    <p:sldId id="319" r:id="rId4"/>
    <p:sldId id="294" r:id="rId5"/>
    <p:sldId id="295" r:id="rId6"/>
    <p:sldId id="257" r:id="rId7"/>
    <p:sldId id="296" r:id="rId8"/>
    <p:sldId id="258" r:id="rId9"/>
    <p:sldId id="297" r:id="rId10"/>
    <p:sldId id="259" r:id="rId11"/>
    <p:sldId id="298" r:id="rId12"/>
    <p:sldId id="299" r:id="rId13"/>
    <p:sldId id="300" r:id="rId14"/>
    <p:sldId id="260" r:id="rId15"/>
    <p:sldId id="301" r:id="rId16"/>
    <p:sldId id="302" r:id="rId17"/>
    <p:sldId id="303" r:id="rId18"/>
    <p:sldId id="304" r:id="rId19"/>
    <p:sldId id="305" r:id="rId20"/>
    <p:sldId id="306" r:id="rId21"/>
    <p:sldId id="307" r:id="rId22"/>
    <p:sldId id="308" r:id="rId23"/>
    <p:sldId id="309" r:id="rId24"/>
    <p:sldId id="261" r:id="rId25"/>
    <p:sldId id="262" r:id="rId26"/>
    <p:sldId id="310" r:id="rId27"/>
    <p:sldId id="311" r:id="rId28"/>
    <p:sldId id="312" r:id="rId29"/>
    <p:sldId id="263" r:id="rId30"/>
    <p:sldId id="313" r:id="rId31"/>
    <p:sldId id="314" r:id="rId32"/>
    <p:sldId id="315" r:id="rId33"/>
    <p:sldId id="264" r:id="rId34"/>
    <p:sldId id="316" r:id="rId35"/>
    <p:sldId id="265" r:id="rId36"/>
    <p:sldId id="317" r:id="rId37"/>
    <p:sldId id="318" r:id="rId38"/>
    <p:sldId id="266" r:id="rId39"/>
    <p:sldId id="320" r:id="rId40"/>
    <p:sldId id="267" r:id="rId41"/>
    <p:sldId id="321" r:id="rId42"/>
    <p:sldId id="322" r:id="rId43"/>
    <p:sldId id="323" r:id="rId44"/>
    <p:sldId id="268" r:id="rId45"/>
    <p:sldId id="269" r:id="rId46"/>
    <p:sldId id="270" r:id="rId47"/>
    <p:sldId id="272" r:id="rId48"/>
    <p:sldId id="273" r:id="rId49"/>
    <p:sldId id="275" r:id="rId50"/>
    <p:sldId id="276" r:id="rId51"/>
    <p:sldId id="324" r:id="rId52"/>
    <p:sldId id="325" r:id="rId53"/>
    <p:sldId id="326" r:id="rId54"/>
    <p:sldId id="327" r:id="rId55"/>
    <p:sldId id="328" r:id="rId56"/>
    <p:sldId id="329" r:id="rId57"/>
    <p:sldId id="330" r:id="rId58"/>
    <p:sldId id="331" r:id="rId59"/>
    <p:sldId id="332"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688AE2-2C7A-D24B-886B-CB4F98FE1D85}" type="datetimeFigureOut">
              <a:rPr lang="en-US" smtClean="0"/>
              <a:t>10/4/2016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0C3845-220E-3042-B8EA-8F7E6B53FE92}" type="slidenum">
              <a:rPr lang="en-US" smtClean="0"/>
              <a:t>‹nº›</a:t>
            </a:fld>
            <a:endParaRPr lang="en-US"/>
          </a:p>
        </p:txBody>
      </p:sp>
    </p:spTree>
    <p:extLst>
      <p:ext uri="{BB962C8B-B14F-4D97-AF65-F5344CB8AC3E}">
        <p14:creationId xmlns:p14="http://schemas.microsoft.com/office/powerpoint/2010/main" val="4074435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smtClean="0"/>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793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270695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1147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4824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smtClean="0"/>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706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160533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smtClean="0"/>
              <a:t>Clique para editar o texto mestre</a:t>
            </a:r>
          </a:p>
        </p:txBody>
      </p:sp>
      <p:sp>
        <p:nvSpPr>
          <p:cNvPr id="6" name="Content Placeholder 5"/>
          <p:cNvSpPr>
            <a:spLocks noGrp="1"/>
          </p:cNvSpPr>
          <p:nvPr>
            <p:ph sz="quarter" idx="4"/>
          </p:nvPr>
        </p:nvSpPr>
        <p:spPr>
          <a:xfrm>
            <a:off x="5990888" y="2967788"/>
            <a:ext cx="4754880" cy="334157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7666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1951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603533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smtClean="0"/>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978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smtClean="0"/>
              <a:pPr/>
              <a:t>10/4/2016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705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10/4/2016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431993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pt-BR" dirty="0" smtClean="0"/>
              <a:t>Manifesto Comunista</a:t>
            </a:r>
            <a:endParaRPr lang="pt-BR" dirty="0"/>
          </a:p>
        </p:txBody>
      </p:sp>
    </p:spTree>
    <p:extLst>
      <p:ext uri="{BB962C8B-B14F-4D97-AF65-F5344CB8AC3E}">
        <p14:creationId xmlns:p14="http://schemas.microsoft.com/office/powerpoint/2010/main" val="2446563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t>“Homem livre e escravo, patrício e plebeu, barão e servo, mestre de corporação e companheiros, [...] em constante oposição, têm vivido numa guerra ininterrupta, ora franca, ora disfarçada; uma guerra que terminou sempre, ou por uma transformação revolucionária da sociedade inteira, ou pela destruição das duas classes em luta.”</a:t>
            </a:r>
            <a:endParaRPr lang="pt-BR" i="1" dirty="0"/>
          </a:p>
        </p:txBody>
      </p:sp>
    </p:spTree>
    <p:extLst>
      <p:ext uri="{BB962C8B-B14F-4D97-AF65-F5344CB8AC3E}">
        <p14:creationId xmlns:p14="http://schemas.microsoft.com/office/powerpoint/2010/main" val="41348746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a:t>
            </a:r>
            <a:endParaRPr lang="pt-BR" dirty="0"/>
          </a:p>
        </p:txBody>
      </p:sp>
      <p:sp>
        <p:nvSpPr>
          <p:cNvPr id="3" name="Espaço Reservado para Conteúdo 2"/>
          <p:cNvSpPr>
            <a:spLocks noGrp="1"/>
          </p:cNvSpPr>
          <p:nvPr>
            <p:ph idx="1"/>
          </p:nvPr>
        </p:nvSpPr>
        <p:spPr/>
        <p:txBody>
          <a:bodyPr/>
          <a:lstStyle/>
          <a:p>
            <a:r>
              <a:rPr lang="pt-BR" dirty="0" smtClean="0"/>
              <a:t>Toda história humana é tão triste? Não há nada além de opressão?</a:t>
            </a:r>
          </a:p>
          <a:p>
            <a:r>
              <a:rPr lang="pt-BR" dirty="0" smtClean="0"/>
              <a:t>Contratos mútuos de comum acordo: cooperação é opressão?</a:t>
            </a:r>
          </a:p>
          <a:p>
            <a:r>
              <a:rPr lang="pt-BR" dirty="0" smtClean="0"/>
              <a:t>Relação mestre aprendiz: o segundo pode ser feliz! Como ser feliz e oprimido ao mesmo tempo?</a:t>
            </a:r>
          </a:p>
          <a:p>
            <a:r>
              <a:rPr lang="pt-BR" dirty="0" smtClean="0"/>
              <a:t>Crítica à visão maquiavélica do</a:t>
            </a:r>
            <a:r>
              <a:rPr lang="pt-BR" i="1" dirty="0" smtClean="0"/>
              <a:t> Manifesto</a:t>
            </a:r>
            <a:r>
              <a:rPr lang="pt-BR" dirty="0" smtClean="0"/>
              <a:t>: de fato, os homens não agem por caridade o tempo todo, ou na maior parte do tempo,  isso não quer dizer que ele não possam ser caridosos em algum momento. </a:t>
            </a:r>
          </a:p>
          <a:p>
            <a:r>
              <a:rPr lang="pt-BR" dirty="0" smtClean="0"/>
              <a:t>Falta de reponsabilidade pessoal: os opressores são instrumentos do sistema social.</a:t>
            </a:r>
          </a:p>
          <a:p>
            <a:endParaRPr lang="pt-BR" dirty="0"/>
          </a:p>
        </p:txBody>
      </p:sp>
    </p:spTree>
    <p:extLst>
      <p:ext uri="{BB962C8B-B14F-4D97-AF65-F5344CB8AC3E}">
        <p14:creationId xmlns:p14="http://schemas.microsoft.com/office/powerpoint/2010/main" val="3961694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comunismo é uma espécie de religião ou uma ciência?</a:t>
            </a:r>
            <a:endParaRPr lang="pt-BR" dirty="0"/>
          </a:p>
        </p:txBody>
      </p:sp>
      <p:sp>
        <p:nvSpPr>
          <p:cNvPr id="3" name="Espaço Reservado para Conteúdo 2"/>
          <p:cNvSpPr>
            <a:spLocks noGrp="1"/>
          </p:cNvSpPr>
          <p:nvPr>
            <p:ph idx="1"/>
          </p:nvPr>
        </p:nvSpPr>
        <p:spPr/>
        <p:txBody>
          <a:bodyPr/>
          <a:lstStyle/>
          <a:p>
            <a:r>
              <a:rPr lang="pt-BR" dirty="0" smtClean="0"/>
              <a:t>Para Marx, se é ciência, é empírica! (Mas para nós em ciência também se faz demonstrações lógicas...)</a:t>
            </a:r>
          </a:p>
          <a:p>
            <a:r>
              <a:rPr lang="pt-BR" dirty="0" smtClean="0"/>
              <a:t>Se é ciência, como a crença no comunismo poderia ser refutada?</a:t>
            </a:r>
          </a:p>
          <a:p>
            <a:r>
              <a:rPr lang="pt-BR" dirty="0" smtClean="0"/>
              <a:t>Marx: o que não é científico também não é racional!</a:t>
            </a:r>
          </a:p>
          <a:p>
            <a:r>
              <a:rPr lang="pt-BR" dirty="0" smtClean="0"/>
              <a:t>Pode-se imaginar alguma relação social que não seja opressiva?</a:t>
            </a:r>
          </a:p>
          <a:p>
            <a:r>
              <a:rPr lang="pt-BR" dirty="0" smtClean="0"/>
              <a:t>Não vale dizer que isso ocorre no comunismo, pois na época de Marx não havia tal sistema!</a:t>
            </a:r>
          </a:p>
          <a:p>
            <a:r>
              <a:rPr lang="pt-BR" dirty="0" smtClean="0"/>
              <a:t>O que na história poderia refutar a tese de que toda relação é opressiva?</a:t>
            </a:r>
          </a:p>
          <a:p>
            <a:r>
              <a:rPr lang="pt-BR" dirty="0" smtClean="0"/>
              <a:t>No fundo, opressivo é definido como não comunista! </a:t>
            </a:r>
          </a:p>
          <a:p>
            <a:endParaRPr lang="pt-BR" dirty="0" smtClean="0"/>
          </a:p>
          <a:p>
            <a:endParaRPr lang="pt-BR" dirty="0"/>
          </a:p>
        </p:txBody>
      </p:sp>
    </p:spTree>
    <p:extLst>
      <p:ext uri="{BB962C8B-B14F-4D97-AF65-F5344CB8AC3E}">
        <p14:creationId xmlns:p14="http://schemas.microsoft.com/office/powerpoint/2010/main" val="3747862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Outras maneiras de definir “opressivo”</a:t>
            </a:r>
            <a:endParaRPr lang="pt-BR" dirty="0"/>
          </a:p>
        </p:txBody>
      </p:sp>
      <p:sp>
        <p:nvSpPr>
          <p:cNvPr id="3" name="Espaço Reservado para Conteúdo 2"/>
          <p:cNvSpPr>
            <a:spLocks noGrp="1"/>
          </p:cNvSpPr>
          <p:nvPr>
            <p:ph idx="1"/>
          </p:nvPr>
        </p:nvSpPr>
        <p:spPr/>
        <p:txBody>
          <a:bodyPr/>
          <a:lstStyle/>
          <a:p>
            <a:r>
              <a:rPr lang="pt-BR" dirty="0" smtClean="0"/>
              <a:t>A sociedade que suprime os direitos naturais da pessoa! =&gt; Marx não acredita em direitos naturais.</a:t>
            </a:r>
          </a:p>
          <a:p>
            <a:r>
              <a:rPr lang="pt-BR" dirty="0" smtClean="0"/>
              <a:t>Assim a crença de Marx na opressão é um a priori =&gt; não científica! </a:t>
            </a:r>
            <a:endParaRPr lang="pt-BR" dirty="0"/>
          </a:p>
        </p:txBody>
      </p:sp>
    </p:spTree>
    <p:extLst>
      <p:ext uri="{BB962C8B-B14F-4D97-AF65-F5344CB8AC3E}">
        <p14:creationId xmlns:p14="http://schemas.microsoft.com/office/powerpoint/2010/main" val="22783498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t>“Nas primeiras épocas históricas, verificamos, quase por toda parte, uma completa divisão da sociedade em classes distintas, uma escala graduada de condições sociais. Na Roma antiga encontramos patrícios, cavaleiros, plebeus, escravos; na Idade Média, senhores, vassalos, mestres, companheiros, servos; e, em cada uma destas classes, gradações especiais.</a:t>
            </a:r>
          </a:p>
          <a:p>
            <a:pPr marL="0" indent="0">
              <a:buNone/>
            </a:pPr>
            <a:r>
              <a:rPr lang="pt-BR" i="1" dirty="0" smtClean="0"/>
              <a:t>A sociedade burguesa moderna, que brotou das ruínas da sociedade feudal, não aboliu os antagonismos de classe. Não fez senão substituir novas classes, novas condições de opressão, novas formas de luta às que existiram no passado.</a:t>
            </a:r>
          </a:p>
          <a:p>
            <a:pPr marL="0" indent="0">
              <a:buNone/>
            </a:pPr>
            <a:r>
              <a:rPr lang="pt-BR" i="1" dirty="0" smtClean="0"/>
              <a:t>Entretanto, a nossa época, a época da burguesia, caracteriza-se por ter simplificado os antagonismos de classe. A sociedade divide-se cada vez mais em dois vastos campos opostos, em duas grandes classes diametralmente opostas: a burguesia e o proletariado.”</a:t>
            </a:r>
            <a:endParaRPr lang="pt-BR" i="1" dirty="0"/>
          </a:p>
        </p:txBody>
      </p:sp>
    </p:spTree>
    <p:extLst>
      <p:ext uri="{BB962C8B-B14F-4D97-AF65-F5344CB8AC3E}">
        <p14:creationId xmlns:p14="http://schemas.microsoft.com/office/powerpoint/2010/main" val="329734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diferença entre todas as eras passadas e a era presente...</a:t>
            </a:r>
            <a:endParaRPr lang="pt-BR" dirty="0"/>
          </a:p>
        </p:txBody>
      </p:sp>
      <p:sp>
        <p:nvSpPr>
          <p:cNvPr id="3" name="Espaço Reservado para Conteúdo 2"/>
          <p:cNvSpPr>
            <a:spLocks noGrp="1"/>
          </p:cNvSpPr>
          <p:nvPr>
            <p:ph idx="1"/>
          </p:nvPr>
        </p:nvSpPr>
        <p:spPr/>
        <p:txBody>
          <a:bodyPr/>
          <a:lstStyle/>
          <a:p>
            <a:r>
              <a:rPr lang="pt-BR" i="1" dirty="0" smtClean="0"/>
              <a:t>“Nas primeira épocas históricas, verificamos, quase por toda parte, uma completa divisão da sociedade em classes distintas...”</a:t>
            </a:r>
          </a:p>
          <a:p>
            <a:r>
              <a:rPr lang="pt-BR" i="1" dirty="0" smtClean="0"/>
              <a:t>A era moderna seria mais simples? (o normal é imaginá-la como sendo mais complicada)</a:t>
            </a:r>
          </a:p>
          <a:p>
            <a:endParaRPr lang="pt-BR" i="1" dirty="0"/>
          </a:p>
        </p:txBody>
      </p:sp>
    </p:spTree>
    <p:extLst>
      <p:ext uri="{BB962C8B-B14F-4D97-AF65-F5344CB8AC3E}">
        <p14:creationId xmlns:p14="http://schemas.microsoft.com/office/powerpoint/2010/main" val="3871484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Uso de palavras bélicas para descrever a relação entre classes </a:t>
            </a:r>
            <a:endParaRPr lang="pt-BR" dirty="0"/>
          </a:p>
        </p:txBody>
      </p:sp>
      <p:sp>
        <p:nvSpPr>
          <p:cNvPr id="3" name="Espaço Reservado para Conteúdo 2"/>
          <p:cNvSpPr>
            <a:spLocks noGrp="1"/>
          </p:cNvSpPr>
          <p:nvPr>
            <p:ph idx="1"/>
          </p:nvPr>
        </p:nvSpPr>
        <p:spPr/>
        <p:txBody>
          <a:bodyPr/>
          <a:lstStyle/>
          <a:p>
            <a:r>
              <a:rPr lang="pt-BR" dirty="0" smtClean="0"/>
              <a:t>Antagonismos, opressão, luta, campos opostos...</a:t>
            </a:r>
          </a:p>
          <a:p>
            <a:r>
              <a:rPr lang="pt-BR" dirty="0" smtClean="0"/>
              <a:t>Qual a causa fundamental do conflito entre ricos e podres: poder ou riqueza? Poder para Marx!</a:t>
            </a:r>
          </a:p>
          <a:p>
            <a:r>
              <a:rPr lang="pt-BR" dirty="0" smtClean="0"/>
              <a:t>Hipótese subjacente questionável da ausência de conflito interno nas classes consideradas.</a:t>
            </a:r>
          </a:p>
          <a:p>
            <a:r>
              <a:rPr lang="pt-BR" dirty="0" smtClean="0"/>
              <a:t> </a:t>
            </a:r>
          </a:p>
          <a:p>
            <a:r>
              <a:rPr lang="pt-BR" dirty="0" smtClean="0"/>
              <a:t> </a:t>
            </a:r>
            <a:endParaRPr lang="pt-BR" dirty="0"/>
          </a:p>
        </p:txBody>
      </p:sp>
    </p:spTree>
    <p:extLst>
      <p:ext uri="{BB962C8B-B14F-4D97-AF65-F5344CB8AC3E}">
        <p14:creationId xmlns:p14="http://schemas.microsoft.com/office/powerpoint/2010/main" val="3562643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Conflito de classes como motor da história?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Por que a história precisa de motor?</a:t>
            </a:r>
          </a:p>
          <a:p>
            <a:r>
              <a:rPr lang="pt-BR" dirty="0" smtClean="0"/>
              <a:t>Qual o motor do movimento da Terra?</a:t>
            </a:r>
          </a:p>
          <a:p>
            <a:r>
              <a:rPr lang="pt-BR" dirty="0" smtClean="0"/>
              <a:t>Para Hegel, o desenvolvimento das IDEIAS (ESPÍRITO) precisaria de motor!</a:t>
            </a:r>
          </a:p>
          <a:p>
            <a:r>
              <a:rPr lang="pt-BR" dirty="0" smtClean="0"/>
              <a:t>O fim da história (</a:t>
            </a:r>
            <a:r>
              <a:rPr lang="pt-BR" dirty="0" smtClean="0">
                <a:solidFill>
                  <a:schemeClr val="accent1">
                    <a:lumMod val="75000"/>
                  </a:schemeClr>
                </a:solidFill>
              </a:rPr>
              <a:t>pré-história</a:t>
            </a:r>
            <a:r>
              <a:rPr lang="pt-BR" dirty="0" smtClean="0"/>
              <a:t>) ocorreria com a revolução? Tese do fim da história ocorrendo em algum momento na história! </a:t>
            </a:r>
          </a:p>
          <a:p>
            <a:r>
              <a:rPr lang="pt-BR" dirty="0" smtClean="0"/>
              <a:t>O esquema questionável: conflito de classes =&gt; mudanças sociais =&gt; história</a:t>
            </a:r>
          </a:p>
          <a:p>
            <a:r>
              <a:rPr lang="pt-BR" dirty="0" smtClean="0"/>
              <a:t>Fim das classes =&gt; fim do conflito =&gt; não há mais história!</a:t>
            </a:r>
          </a:p>
          <a:p>
            <a:r>
              <a:rPr lang="pt-BR" dirty="0" smtClean="0"/>
              <a:t>Fato ou ficção? Verdade ou mentira?</a:t>
            </a:r>
          </a:p>
          <a:p>
            <a:r>
              <a:rPr lang="pt-BR" dirty="0" smtClean="0"/>
              <a:t>Como o fim da (</a:t>
            </a:r>
            <a:r>
              <a:rPr lang="pt-BR" dirty="0" err="1" smtClean="0"/>
              <a:t>pré</a:t>
            </a:r>
            <a:r>
              <a:rPr lang="pt-BR" dirty="0" smtClean="0"/>
              <a:t>) história ainda não ocorreu, não pode ser observado. Assim não há sustentação empírica dessa tese. Poderia ter uma sustentação lógica!</a:t>
            </a:r>
            <a:endParaRPr lang="pt-BR" dirty="0"/>
          </a:p>
        </p:txBody>
      </p:sp>
    </p:spTree>
    <p:extLst>
      <p:ext uri="{BB962C8B-B14F-4D97-AF65-F5344CB8AC3E}">
        <p14:creationId xmlns:p14="http://schemas.microsoft.com/office/powerpoint/2010/main" val="2501971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questão da Lógica</a:t>
            </a:r>
            <a:endParaRPr lang="pt-BR" dirty="0"/>
          </a:p>
        </p:txBody>
      </p:sp>
      <p:sp>
        <p:nvSpPr>
          <p:cNvPr id="3" name="Espaço Reservado para Conteúdo 2"/>
          <p:cNvSpPr>
            <a:spLocks noGrp="1"/>
          </p:cNvSpPr>
          <p:nvPr>
            <p:ph idx="1"/>
          </p:nvPr>
        </p:nvSpPr>
        <p:spPr/>
        <p:txBody>
          <a:bodyPr/>
          <a:lstStyle/>
          <a:p>
            <a:r>
              <a:rPr lang="pt-BR" dirty="0" smtClean="0"/>
              <a:t>Teorias científicas que contenham autocontradições lógicas devem ser descartadas.</a:t>
            </a:r>
          </a:p>
          <a:p>
            <a:r>
              <a:rPr lang="pt-BR" dirty="0" smtClean="0"/>
              <a:t>Marx: a história é feita de contradições ambulantes. A lógica de Hegel acolhe as contradições. Isso é o que move a dialética da história (contradição entre tese e antítese).</a:t>
            </a:r>
          </a:p>
          <a:p>
            <a:endParaRPr lang="pt-BR" dirty="0" smtClean="0"/>
          </a:p>
          <a:p>
            <a:r>
              <a:rPr lang="pt-BR" dirty="0" smtClean="0"/>
              <a:t> </a:t>
            </a:r>
            <a:endParaRPr lang="pt-BR" dirty="0"/>
          </a:p>
        </p:txBody>
      </p:sp>
    </p:spTree>
    <p:extLst>
      <p:ext uri="{BB962C8B-B14F-4D97-AF65-F5344CB8AC3E}">
        <p14:creationId xmlns:p14="http://schemas.microsoft.com/office/powerpoint/2010/main" val="18552873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Diferença entre contradição e contrariedade</a:t>
            </a:r>
            <a:endParaRPr lang="pt-BR" dirty="0"/>
          </a:p>
        </p:txBody>
      </p:sp>
      <p:sp>
        <p:nvSpPr>
          <p:cNvPr id="3" name="Espaço Reservado para Conteúdo 2"/>
          <p:cNvSpPr>
            <a:spLocks noGrp="1"/>
          </p:cNvSpPr>
          <p:nvPr>
            <p:ph idx="1"/>
          </p:nvPr>
        </p:nvSpPr>
        <p:spPr/>
        <p:txBody>
          <a:bodyPr/>
          <a:lstStyle/>
          <a:p>
            <a:r>
              <a:rPr lang="pt-BR" dirty="0" smtClean="0"/>
              <a:t>Pares de opostos, termos contrários etc. podem coexistirem: um homem pode ser, ao mesmo tempo, bom e mau.</a:t>
            </a:r>
          </a:p>
          <a:p>
            <a:r>
              <a:rPr lang="pt-BR" dirty="0" smtClean="0"/>
              <a:t>Mas duas proposições contraditórias não podem ser ambas verdadeiras! =&gt; diferenças entre contradição e contrariedade (oposição) </a:t>
            </a:r>
          </a:p>
          <a:p>
            <a:r>
              <a:rPr lang="pt-BR" dirty="0" smtClean="0"/>
              <a:t>Marx e Hegel falam de oposição, não de contradição lógica!</a:t>
            </a:r>
          </a:p>
          <a:p>
            <a:r>
              <a:rPr lang="pt-BR" dirty="0" smtClean="0"/>
              <a:t>Mas poderia haver contradições lógicas no argumento de Marx!  </a:t>
            </a:r>
            <a:endParaRPr lang="pt-BR" dirty="0"/>
          </a:p>
        </p:txBody>
      </p:sp>
    </p:spTree>
    <p:extLst>
      <p:ext uri="{BB962C8B-B14F-4D97-AF65-F5344CB8AC3E}">
        <p14:creationId xmlns:p14="http://schemas.microsoft.com/office/powerpoint/2010/main" val="44226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Estrutura</a:t>
            </a:r>
            <a:r>
              <a:rPr lang="en-US" dirty="0" smtClean="0"/>
              <a:t>:</a:t>
            </a:r>
            <a:endParaRPr lang="en-US" dirty="0"/>
          </a:p>
        </p:txBody>
      </p:sp>
      <p:sp>
        <p:nvSpPr>
          <p:cNvPr id="3" name="Content Placeholder 2"/>
          <p:cNvSpPr>
            <a:spLocks noGrp="1"/>
          </p:cNvSpPr>
          <p:nvPr>
            <p:ph idx="1"/>
          </p:nvPr>
        </p:nvSpPr>
        <p:spPr/>
        <p:txBody>
          <a:bodyPr/>
          <a:lstStyle/>
          <a:p>
            <a:r>
              <a:rPr lang="pt-BR" dirty="0" smtClean="0"/>
              <a:t>Capítulo 1: </a:t>
            </a:r>
            <a:r>
              <a:rPr lang="pt-BR" dirty="0" smtClean="0">
                <a:solidFill>
                  <a:schemeClr val="accent1">
                    <a:lumMod val="75000"/>
                  </a:schemeClr>
                </a:solidFill>
              </a:rPr>
              <a:t>Burgueses e proletários </a:t>
            </a:r>
            <a:r>
              <a:rPr lang="pt-BR" dirty="0" smtClean="0"/>
              <a:t>=&gt; sobre o passado e sobre o problema.</a:t>
            </a:r>
          </a:p>
          <a:p>
            <a:r>
              <a:rPr lang="pt-BR" dirty="0" smtClean="0"/>
              <a:t>Capítulo 2: </a:t>
            </a:r>
            <a:r>
              <a:rPr lang="pt-BR" dirty="0" smtClean="0">
                <a:solidFill>
                  <a:schemeClr val="accent1">
                    <a:lumMod val="75000"/>
                  </a:schemeClr>
                </a:solidFill>
              </a:rPr>
              <a:t>Proletários e comunistas </a:t>
            </a:r>
            <a:r>
              <a:rPr lang="pt-BR" dirty="0" smtClean="0"/>
              <a:t>=&gt; sobre o futuro e sobre a solução. Destrói objeções ao comunismo.</a:t>
            </a:r>
          </a:p>
          <a:p>
            <a:r>
              <a:rPr lang="pt-BR" dirty="0"/>
              <a:t>Capítulo </a:t>
            </a:r>
            <a:r>
              <a:rPr lang="pt-BR" dirty="0" smtClean="0"/>
              <a:t>3: </a:t>
            </a:r>
            <a:r>
              <a:rPr lang="pt-BR" dirty="0" smtClean="0">
                <a:solidFill>
                  <a:schemeClr val="accent1">
                    <a:lumMod val="75000"/>
                  </a:schemeClr>
                </a:solidFill>
              </a:rPr>
              <a:t>Literatura socialista e comunista</a:t>
            </a:r>
            <a:endParaRPr lang="pt-BR" dirty="0">
              <a:solidFill>
                <a:schemeClr val="accent1">
                  <a:lumMod val="75000"/>
                </a:schemeClr>
              </a:solidFill>
            </a:endParaRPr>
          </a:p>
          <a:p>
            <a:r>
              <a:rPr lang="pt-BR" dirty="0"/>
              <a:t>Capítulo </a:t>
            </a:r>
            <a:r>
              <a:rPr lang="pt-BR" dirty="0" smtClean="0"/>
              <a:t>4: </a:t>
            </a:r>
            <a:r>
              <a:rPr lang="pt-BR" dirty="0" smtClean="0">
                <a:solidFill>
                  <a:schemeClr val="accent1">
                    <a:lumMod val="75000"/>
                  </a:schemeClr>
                </a:solidFill>
              </a:rPr>
              <a:t>Posição dos comunistas diante dos diversos partidos de oposição</a:t>
            </a:r>
            <a:endParaRPr lang="pt-BR" dirty="0">
              <a:solidFill>
                <a:schemeClr val="accent1">
                  <a:lumMod val="75000"/>
                </a:schemeClr>
              </a:solidFill>
            </a:endParaRPr>
          </a:p>
          <a:p>
            <a:endParaRPr lang="pt-BR" dirty="0"/>
          </a:p>
        </p:txBody>
      </p:sp>
    </p:spTree>
    <p:extLst>
      <p:ext uri="{BB962C8B-B14F-4D97-AF65-F5344CB8AC3E}">
        <p14:creationId xmlns:p14="http://schemas.microsoft.com/office/powerpoint/2010/main" val="3946917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Possíveis contradições </a:t>
            </a:r>
            <a:r>
              <a:rPr lang="pt-BR" dirty="0"/>
              <a:t>lógicas no argumento de Marx</a:t>
            </a:r>
          </a:p>
        </p:txBody>
      </p:sp>
      <p:sp>
        <p:nvSpPr>
          <p:cNvPr id="3" name="Espaço Reservado para Conteúdo 2"/>
          <p:cNvSpPr>
            <a:spLocks noGrp="1"/>
          </p:cNvSpPr>
          <p:nvPr>
            <p:ph idx="1"/>
          </p:nvPr>
        </p:nvSpPr>
        <p:spPr/>
        <p:txBody>
          <a:bodyPr/>
          <a:lstStyle/>
          <a:p>
            <a:r>
              <a:rPr lang="pt-BR" dirty="0" smtClean="0"/>
              <a:t>Tese: o conflito somente pode cessar quando todas as classes sociais forem eliminadas.</a:t>
            </a:r>
          </a:p>
          <a:p>
            <a:r>
              <a:rPr lang="pt-BR" dirty="0" smtClean="0"/>
              <a:t>Não pode haver mudança de ideias, conversão, mudança da natureza humana antes da revolução?</a:t>
            </a:r>
          </a:p>
          <a:p>
            <a:r>
              <a:rPr lang="pt-BR" dirty="0" smtClean="0"/>
              <a:t>Qual a natureza dos homens de cada classe? Uns são bons e outros maus?</a:t>
            </a:r>
          </a:p>
          <a:p>
            <a:r>
              <a:rPr lang="pt-BR" dirty="0" smtClean="0"/>
              <a:t>Há, em Marx, certo determinismo social e a divisão exclusiva entre burgueses e proletários.</a:t>
            </a:r>
          </a:p>
          <a:p>
            <a:r>
              <a:rPr lang="pt-BR" dirty="0" smtClean="0"/>
              <a:t>Todos os homens são egoístas no capitalismo! Mas deixarão de sê-lo no comunismo?</a:t>
            </a:r>
          </a:p>
          <a:p>
            <a:r>
              <a:rPr lang="pt-BR" dirty="0" smtClean="0"/>
              <a:t>Mas se a natureza humana é mutável, por que não poderia mudar antes da revolução? </a:t>
            </a:r>
            <a:endParaRPr lang="pt-BR" dirty="0"/>
          </a:p>
        </p:txBody>
      </p:sp>
    </p:spTree>
    <p:extLst>
      <p:ext uri="{BB962C8B-B14F-4D97-AF65-F5344CB8AC3E}">
        <p14:creationId xmlns:p14="http://schemas.microsoft.com/office/powerpoint/2010/main" val="1609189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Determinismo de Marx?</a:t>
            </a:r>
            <a:endParaRPr lang="pt-BR" dirty="0"/>
          </a:p>
        </p:txBody>
      </p:sp>
      <p:sp>
        <p:nvSpPr>
          <p:cNvPr id="3" name="Espaço Reservado para Conteúdo 2"/>
          <p:cNvSpPr>
            <a:spLocks noGrp="1"/>
          </p:cNvSpPr>
          <p:nvPr>
            <p:ph idx="1"/>
          </p:nvPr>
        </p:nvSpPr>
        <p:spPr/>
        <p:txBody>
          <a:bodyPr/>
          <a:lstStyle/>
          <a:p>
            <a:r>
              <a:rPr lang="pt-BR" dirty="0" smtClean="0"/>
              <a:t>Estruturas sociais egoístas produzem homens egoístas? Independentemente de apelos morais...</a:t>
            </a:r>
          </a:p>
          <a:p>
            <a:r>
              <a:rPr lang="pt-BR" dirty="0" smtClean="0"/>
              <a:t>As estruturas sociais determinam a forma como agimos?</a:t>
            </a:r>
            <a:endParaRPr lang="pt-BR" dirty="0"/>
          </a:p>
        </p:txBody>
      </p:sp>
    </p:spTree>
    <p:extLst>
      <p:ext uri="{BB962C8B-B14F-4D97-AF65-F5344CB8AC3E}">
        <p14:creationId xmlns:p14="http://schemas.microsoft.com/office/powerpoint/2010/main" val="27937731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famosa crença de Thomas more</a:t>
            </a:r>
            <a:endParaRPr lang="pt-BR" dirty="0"/>
          </a:p>
        </p:txBody>
      </p:sp>
      <p:sp>
        <p:nvSpPr>
          <p:cNvPr id="3" name="Espaço Reservado para Conteúdo 2"/>
          <p:cNvSpPr>
            <a:spLocks noGrp="1"/>
          </p:cNvSpPr>
          <p:nvPr>
            <p:ph idx="1"/>
          </p:nvPr>
        </p:nvSpPr>
        <p:spPr/>
        <p:txBody>
          <a:bodyPr/>
          <a:lstStyle/>
          <a:p>
            <a:r>
              <a:rPr lang="pt-BR" dirty="0" smtClean="0"/>
              <a:t>O comportamento ético de determinado indivíduo é possível mesmo numa sociedade perversa!</a:t>
            </a:r>
          </a:p>
          <a:p>
            <a:r>
              <a:rPr lang="pt-BR" dirty="0" smtClean="0"/>
              <a:t>A crença de que os homens são determinados por estruturas sociais não seria científica!</a:t>
            </a:r>
          </a:p>
          <a:p>
            <a:endParaRPr lang="pt-BR" dirty="0"/>
          </a:p>
        </p:txBody>
      </p:sp>
    </p:spTree>
    <p:extLst>
      <p:ext uri="{BB962C8B-B14F-4D97-AF65-F5344CB8AC3E}">
        <p14:creationId xmlns:p14="http://schemas.microsoft.com/office/powerpoint/2010/main" val="2305193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As ideias são determinadas pela classe social?</a:t>
            </a:r>
            <a:endParaRPr lang="pt-BR" dirty="0"/>
          </a:p>
        </p:txBody>
      </p:sp>
      <p:sp>
        <p:nvSpPr>
          <p:cNvPr id="3" name="Espaço Reservado para Conteúdo 2"/>
          <p:cNvSpPr>
            <a:spLocks noGrp="1"/>
          </p:cNvSpPr>
          <p:nvPr>
            <p:ph idx="1"/>
          </p:nvPr>
        </p:nvSpPr>
        <p:spPr/>
        <p:txBody>
          <a:bodyPr/>
          <a:lstStyle/>
          <a:p>
            <a:r>
              <a:rPr lang="pt-BR" dirty="0" smtClean="0"/>
              <a:t>Então como Marx, um burguês, pode ter ideias revolucionárias?</a:t>
            </a:r>
          </a:p>
          <a:p>
            <a:r>
              <a:rPr lang="pt-BR" dirty="0" smtClean="0"/>
              <a:t>Se é porque ele optou por rebelar-se, prova-se que os indivíduos tem a capacidade de livre-escolha!</a:t>
            </a:r>
          </a:p>
          <a:p>
            <a:r>
              <a:rPr lang="pt-BR" dirty="0" smtClean="0"/>
              <a:t>Marx diria que não existe algo como o pensamento livre, o pensamento é apenas um efeito de condições sociais, tanto quanto a riqueza? </a:t>
            </a:r>
          </a:p>
          <a:p>
            <a:r>
              <a:rPr lang="pt-BR" dirty="0" smtClean="0"/>
              <a:t>Então como conciliar isso com a liberdade humana?</a:t>
            </a:r>
          </a:p>
          <a:p>
            <a:endParaRPr lang="pt-BR" dirty="0"/>
          </a:p>
        </p:txBody>
      </p:sp>
    </p:spTree>
    <p:extLst>
      <p:ext uri="{BB962C8B-B14F-4D97-AF65-F5344CB8AC3E}">
        <p14:creationId xmlns:p14="http://schemas.microsoft.com/office/powerpoint/2010/main" val="12158182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10000"/>
          </a:bodyPr>
          <a:lstStyle/>
          <a:p>
            <a:pPr marL="0" indent="0">
              <a:buNone/>
            </a:pPr>
            <a:r>
              <a:rPr lang="pt-BR" i="1" dirty="0" smtClean="0"/>
              <a:t>“Onde quer que tenha conquistado o poder, a burguesia calcou aos pés as relações feudais, patriarcais e idílicas. Todos os complexos e variados laços que prendiam o homem feudal a seus “superiores naturais” ela os despedaçou sem piedade, para só deixar subsistir, de homem para homem, o laço do frio interesse, as duras exigências do ‘pagamento a vista’ [...]</a:t>
            </a:r>
          </a:p>
          <a:p>
            <a:pPr marL="0" indent="0">
              <a:buNone/>
            </a:pPr>
            <a:r>
              <a:rPr lang="pt-BR" i="1" dirty="0" smtClean="0"/>
              <a:t>Afogou os fervores sagrados do êxtase religioso, do entusiasmo cavalheiresco, do sentimentalismo pequeno-burguês nas águas geladas do cálculo egoísta [...]</a:t>
            </a:r>
          </a:p>
          <a:p>
            <a:pPr marL="0" indent="0">
              <a:buNone/>
            </a:pPr>
            <a:r>
              <a:rPr lang="pt-BR" i="1" dirty="0" smtClean="0"/>
              <a:t>Fez da dignidade pessoal um simples valor de troca [...] Substituiu as numerosas liberdades, conquistadas com tanto esforço, pela única e implacável liberdade de comércio [...]</a:t>
            </a:r>
          </a:p>
          <a:p>
            <a:pPr marL="0" indent="0">
              <a:buNone/>
            </a:pPr>
            <a:r>
              <a:rPr lang="pt-BR" i="1" dirty="0" smtClean="0"/>
              <a:t>Em uma palavra, em lugar da exploração velada por ilusões religiosas e políticas, a burguesia colocou uma exploração aberta, cínica, direta e brutal.</a:t>
            </a:r>
          </a:p>
          <a:p>
            <a:pPr marL="0" indent="0">
              <a:buNone/>
            </a:pPr>
            <a:r>
              <a:rPr lang="pt-BR" i="1" dirty="0" smtClean="0"/>
              <a:t>A burguesia despojou de sua auréola todas as atividades até então reputadas veneráveis e encaradas com piedoso respeito. Do médico, do jurista, do sacerdote, do poeta, do sábio fez seus servidores assalariados.”</a:t>
            </a:r>
            <a:endParaRPr lang="pt-BR" i="1" dirty="0"/>
          </a:p>
        </p:txBody>
      </p:sp>
    </p:spTree>
    <p:extLst>
      <p:ext uri="{BB962C8B-B14F-4D97-AF65-F5344CB8AC3E}">
        <p14:creationId xmlns:p14="http://schemas.microsoft.com/office/powerpoint/2010/main" val="17636180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solidFill>
                  <a:schemeClr val="bg2">
                    <a:lumMod val="25000"/>
                  </a:schemeClr>
                </a:solidFill>
              </a:rPr>
              <a:t>“A burguesia rasgou o véu de sentimentalismo que envolvia as relações de família e reduziu-as a simples relações monetárias [...]</a:t>
            </a:r>
          </a:p>
          <a:p>
            <a:pPr marL="0" indent="0">
              <a:buNone/>
            </a:pPr>
            <a:r>
              <a:rPr lang="pt-BR" i="1" dirty="0" smtClean="0">
                <a:solidFill>
                  <a:schemeClr val="bg2">
                    <a:lumMod val="25000"/>
                  </a:schemeClr>
                </a:solidFill>
              </a:rPr>
              <a:t>A burguesia submeteu o campo à cidade. Criou grandes centros urbanos; aumentou prodigiosamente a população das cidades em relação à dos campos e, com isso, arrancou uma grande parte da população do embrutecimento da vida rural [...]</a:t>
            </a:r>
          </a:p>
          <a:p>
            <a:pPr marL="0" indent="0">
              <a:buNone/>
            </a:pPr>
            <a:r>
              <a:rPr lang="pt-BR" i="1" dirty="0" smtClean="0">
                <a:solidFill>
                  <a:schemeClr val="bg2">
                    <a:lumMod val="25000"/>
                  </a:schemeClr>
                </a:solidFill>
              </a:rPr>
              <a:t>Do mesmo modo que subordinou o campo à cidade, os países bárbaros ou semibárbaros aos países civilizados, subordinou os povos camponeses aos povos burgueses, o Oriente ao Ocidente.”</a:t>
            </a:r>
            <a:endParaRPr lang="pt-BR" i="1" dirty="0"/>
          </a:p>
        </p:txBody>
      </p:sp>
    </p:spTree>
    <p:extLst>
      <p:ext uri="{BB962C8B-B14F-4D97-AF65-F5344CB8AC3E}">
        <p14:creationId xmlns:p14="http://schemas.microsoft.com/office/powerpoint/2010/main" val="2572321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Três questionamentos:</a:t>
            </a:r>
            <a:endParaRPr lang="pt-BR" dirty="0"/>
          </a:p>
        </p:txBody>
      </p:sp>
      <p:sp>
        <p:nvSpPr>
          <p:cNvPr id="3" name="Espaço Reservado para Conteúdo 2"/>
          <p:cNvSpPr>
            <a:spLocks noGrp="1"/>
          </p:cNvSpPr>
          <p:nvPr>
            <p:ph idx="1"/>
          </p:nvPr>
        </p:nvSpPr>
        <p:spPr/>
        <p:txBody>
          <a:bodyPr/>
          <a:lstStyle/>
          <a:p>
            <a:r>
              <a:rPr lang="pt-BR" dirty="0" smtClean="0"/>
              <a:t>1) Essas coisas todas aconteceram mesmo?</a:t>
            </a:r>
          </a:p>
          <a:p>
            <a:r>
              <a:rPr lang="pt-BR" dirty="0" smtClean="0"/>
              <a:t>2) Se aconteceram, a causa delas foi realmente a burguesia?</a:t>
            </a:r>
          </a:p>
          <a:p>
            <a:r>
              <a:rPr lang="pt-BR" dirty="0" smtClean="0"/>
              <a:t>3) Essas mudanças foram boas ou más?  </a:t>
            </a:r>
            <a:endParaRPr lang="pt-BR" dirty="0"/>
          </a:p>
        </p:txBody>
      </p:sp>
    </p:spTree>
    <p:extLst>
      <p:ext uri="{BB962C8B-B14F-4D97-AF65-F5344CB8AC3E}">
        <p14:creationId xmlns:p14="http://schemas.microsoft.com/office/powerpoint/2010/main" val="503648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Uma vida sem exame não é digna de ser vivida (Sócrates)</a:t>
            </a:r>
            <a:endParaRPr lang="pt-BR" dirty="0"/>
          </a:p>
        </p:txBody>
      </p:sp>
      <p:sp>
        <p:nvSpPr>
          <p:cNvPr id="3" name="Espaço Reservado para Conteúdo 2"/>
          <p:cNvSpPr>
            <a:spLocks noGrp="1"/>
          </p:cNvSpPr>
          <p:nvPr>
            <p:ph idx="1"/>
          </p:nvPr>
        </p:nvSpPr>
        <p:spPr>
          <a:xfrm>
            <a:off x="1024128" y="2084831"/>
            <a:ext cx="9720073" cy="4629235"/>
          </a:xfrm>
        </p:spPr>
        <p:txBody>
          <a:bodyPr>
            <a:normAutofit fontScale="25000" lnSpcReduction="20000"/>
          </a:bodyPr>
          <a:lstStyle/>
          <a:p>
            <a:r>
              <a:rPr lang="pt-BR" sz="7200" i="1" dirty="0" smtClean="0"/>
              <a:t>“Só </a:t>
            </a:r>
            <a:r>
              <a:rPr lang="pt-BR" sz="7200" i="1" dirty="0"/>
              <a:t>deixar subsistir, de homem para homem, o laço do frio interesse, as duras exigências do ‘pagamento a vista</a:t>
            </a:r>
            <a:r>
              <a:rPr lang="pt-BR" sz="7200" i="1" dirty="0" smtClean="0"/>
              <a:t>’” =&gt; </a:t>
            </a:r>
            <a:r>
              <a:rPr lang="pt-BR" sz="7200" dirty="0" smtClean="0"/>
              <a:t>os Romeus da burguesia não dizem às Julietas da burguesia “eu te amo”, mas “quanto custas”!</a:t>
            </a:r>
          </a:p>
          <a:p>
            <a:r>
              <a:rPr lang="pt-BR" sz="7200" i="1" dirty="0" smtClean="0"/>
              <a:t>“Afogou </a:t>
            </a:r>
            <a:r>
              <a:rPr lang="pt-BR" sz="7200" i="1" dirty="0"/>
              <a:t>os fervores sagrados do êxtase religioso</a:t>
            </a:r>
            <a:r>
              <a:rPr lang="pt-BR" sz="7200" i="1" dirty="0" smtClean="0"/>
              <a:t>,...” =&gt; não há homens verdadeiramente religiosos?</a:t>
            </a:r>
          </a:p>
          <a:p>
            <a:r>
              <a:rPr lang="pt-BR" sz="7200" i="1" dirty="0" smtClean="0"/>
              <a:t>“Fez </a:t>
            </a:r>
            <a:r>
              <a:rPr lang="pt-BR" sz="7200" i="1" dirty="0"/>
              <a:t>da dignidade pessoal um simples valor de </a:t>
            </a:r>
            <a:r>
              <a:rPr lang="pt-BR" sz="7200" i="1" dirty="0" smtClean="0"/>
              <a:t>troca...” =&gt; enfermeiros, assistentes sociais etc. servem aos pobres e necessitados apenas  por que  estes têm algum valor de troca, sem considerar a dignidade pessoal dos atendidos? </a:t>
            </a:r>
          </a:p>
          <a:p>
            <a:r>
              <a:rPr lang="pt-BR" sz="7200" i="1" dirty="0" smtClean="0"/>
              <a:t>“Substituiu </a:t>
            </a:r>
            <a:r>
              <a:rPr lang="pt-BR" sz="7200" i="1" dirty="0"/>
              <a:t>as numerosas liberdades, conquistadas com tanto esforço, pela única e implacável liberdade de </a:t>
            </a:r>
            <a:r>
              <a:rPr lang="pt-BR" sz="7200" i="1" dirty="0" smtClean="0"/>
              <a:t>comércio...” =&gt; todas as liberdades anteriores foram abolidas?</a:t>
            </a:r>
          </a:p>
          <a:p>
            <a:r>
              <a:rPr lang="pt-BR" sz="7200" i="1" dirty="0" smtClean="0"/>
              <a:t>“Do </a:t>
            </a:r>
            <a:r>
              <a:rPr lang="pt-BR" sz="7200" i="1" dirty="0"/>
              <a:t>médico, do jurista, do sacerdote, do poeta, do sábio fez seus servidores assalariados</a:t>
            </a:r>
            <a:r>
              <a:rPr lang="pt-BR" sz="7200" i="1" dirty="0" smtClean="0"/>
              <a:t>...” =&gt; o capitalismo tirou dos médicos o amor pela saúde, dos juristas o amor pela lei, dos sacerdotes o amor a Deus, dos poetas o amor pela beleza e dos cientistas o amor pela verdade? Agora eles amam apenas seu salário?</a:t>
            </a:r>
          </a:p>
          <a:p>
            <a:r>
              <a:rPr lang="pt-BR" sz="7200" i="1" dirty="0" smtClean="0">
                <a:solidFill>
                  <a:schemeClr val="bg2">
                    <a:lumMod val="25000"/>
                  </a:schemeClr>
                </a:solidFill>
              </a:rPr>
              <a:t>“A </a:t>
            </a:r>
            <a:r>
              <a:rPr lang="pt-BR" sz="7200" i="1" dirty="0">
                <a:solidFill>
                  <a:schemeClr val="bg2">
                    <a:lumMod val="25000"/>
                  </a:schemeClr>
                </a:solidFill>
              </a:rPr>
              <a:t>burguesia rasgou o véu de sentimentalismo que envolvia as relações de família e reduziu-as a simples relações </a:t>
            </a:r>
            <a:r>
              <a:rPr lang="pt-BR" sz="7200" i="1" dirty="0" smtClean="0">
                <a:solidFill>
                  <a:schemeClr val="bg2">
                    <a:lumMod val="25000"/>
                  </a:schemeClr>
                </a:solidFill>
              </a:rPr>
              <a:t>monetárias...” =&gt; a economia capitalista extingui um dos instintos mais fortes da natureza, o amor e a lealdade que há entre casais e irmãos, o amor maternal? Proporcionara mudança nos instintos do homem (e em sua natureza)?</a:t>
            </a:r>
            <a:endParaRPr lang="pt-BR" sz="7200" i="1" dirty="0" smtClean="0"/>
          </a:p>
          <a:p>
            <a:endParaRPr lang="pt-BR" i="1" dirty="0" smtClean="0"/>
          </a:p>
          <a:p>
            <a:endParaRPr lang="pt-BR" i="1" dirty="0" smtClean="0"/>
          </a:p>
          <a:p>
            <a:r>
              <a:rPr lang="pt-BR" i="1" dirty="0" smtClean="0"/>
              <a:t> </a:t>
            </a:r>
          </a:p>
          <a:p>
            <a:r>
              <a:rPr lang="pt-BR" i="1" dirty="0" smtClean="0"/>
              <a:t> </a:t>
            </a:r>
            <a:endParaRPr lang="pt-BR" dirty="0" smtClean="0"/>
          </a:p>
          <a:p>
            <a:endParaRPr lang="pt-BR" dirty="0" smtClean="0"/>
          </a:p>
          <a:p>
            <a:r>
              <a:rPr lang="pt-BR" i="1" dirty="0" smtClean="0"/>
              <a:t> </a:t>
            </a:r>
            <a:endParaRPr lang="pt-BR" dirty="0"/>
          </a:p>
        </p:txBody>
      </p:sp>
    </p:spTree>
    <p:extLst>
      <p:ext uri="{BB962C8B-B14F-4D97-AF65-F5344CB8AC3E}">
        <p14:creationId xmlns:p14="http://schemas.microsoft.com/office/powerpoint/2010/main" val="19633350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Uma única teoria seria capaz de produzir uma mudança tão drástica na natureza humana?</a:t>
            </a:r>
            <a:endParaRPr lang="pt-BR" dirty="0"/>
          </a:p>
        </p:txBody>
      </p:sp>
      <p:sp>
        <p:nvSpPr>
          <p:cNvPr id="3" name="Espaço Reservado para Conteúdo 2"/>
          <p:cNvSpPr>
            <a:spLocks noGrp="1"/>
          </p:cNvSpPr>
          <p:nvPr>
            <p:ph idx="1"/>
          </p:nvPr>
        </p:nvSpPr>
        <p:spPr/>
        <p:txBody>
          <a:bodyPr/>
          <a:lstStyle/>
          <a:p>
            <a:r>
              <a:rPr lang="pt-BR" dirty="0" smtClean="0"/>
              <a:t>Analogias com o cristianismo.</a:t>
            </a:r>
          </a:p>
          <a:p>
            <a:r>
              <a:rPr lang="pt-BR" dirty="0" smtClean="0"/>
              <a:t>Marx atribui um pode exagerado à burguesia!</a:t>
            </a:r>
          </a:p>
          <a:p>
            <a:endParaRPr lang="pt-BR" dirty="0" smtClean="0"/>
          </a:p>
          <a:p>
            <a:r>
              <a:rPr lang="pt-BR" dirty="0" smtClean="0"/>
              <a:t> </a:t>
            </a:r>
            <a:endParaRPr lang="pt-BR" dirty="0"/>
          </a:p>
        </p:txBody>
      </p:sp>
    </p:spTree>
    <p:extLst>
      <p:ext uri="{BB962C8B-B14F-4D97-AF65-F5344CB8AC3E}">
        <p14:creationId xmlns:p14="http://schemas.microsoft.com/office/powerpoint/2010/main" val="1066804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marL="0" indent="0">
              <a:buNone/>
            </a:pPr>
            <a:r>
              <a:rPr lang="pt-BR" i="1" dirty="0" smtClean="0">
                <a:solidFill>
                  <a:schemeClr val="bg2">
                    <a:lumMod val="25000"/>
                  </a:schemeClr>
                </a:solidFill>
              </a:rPr>
              <a:t>“Todos os movimentos históricos têm sido, até hoje, movimentos de minorias ou em proveito de minorias. O movimento proletário é o movimento independente da imensa maioria em proveito da imensa maioria [...].</a:t>
            </a:r>
          </a:p>
          <a:p>
            <a:pPr marL="0" indent="0">
              <a:buNone/>
            </a:pPr>
            <a:r>
              <a:rPr lang="pt-BR" i="1" dirty="0" smtClean="0">
                <a:solidFill>
                  <a:schemeClr val="bg2">
                    <a:lumMod val="25000"/>
                  </a:schemeClr>
                </a:solidFill>
              </a:rPr>
              <a:t>Proletário não tem propriedade.”</a:t>
            </a:r>
            <a:endParaRPr lang="pt-BR" i="1" dirty="0"/>
          </a:p>
        </p:txBody>
      </p:sp>
    </p:spTree>
    <p:extLst>
      <p:ext uri="{BB962C8B-B14F-4D97-AF65-F5344CB8AC3E}">
        <p14:creationId xmlns:p14="http://schemas.microsoft.com/office/powerpoint/2010/main" val="402877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Capítulo 1</a:t>
            </a:r>
            <a:endParaRPr lang="pt-BR" dirty="0"/>
          </a:p>
        </p:txBody>
      </p:sp>
      <p:sp>
        <p:nvSpPr>
          <p:cNvPr id="5" name="Subtítulo 4"/>
          <p:cNvSpPr>
            <a:spLocks noGrp="1"/>
          </p:cNvSpPr>
          <p:nvPr>
            <p:ph type="subTitle" idx="1"/>
          </p:nvPr>
        </p:nvSpPr>
        <p:spPr/>
        <p:txBody>
          <a:bodyPr/>
          <a:lstStyle/>
          <a:p>
            <a:r>
              <a:rPr lang="pt-BR" dirty="0" smtClean="0"/>
              <a:t>Burgueses e Proletários</a:t>
            </a:r>
            <a:endParaRPr lang="pt-BR" dirty="0"/>
          </a:p>
        </p:txBody>
      </p:sp>
    </p:spTree>
    <p:extLst>
      <p:ext uri="{BB962C8B-B14F-4D97-AF65-F5344CB8AC3E}">
        <p14:creationId xmlns:p14="http://schemas.microsoft.com/office/powerpoint/2010/main" val="2089375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Questão </a:t>
            </a:r>
            <a:r>
              <a:rPr lang="pt-BR" dirty="0" err="1" smtClean="0"/>
              <a:t>QuE</a:t>
            </a:r>
            <a:r>
              <a:rPr lang="pt-BR" dirty="0" smtClean="0"/>
              <a:t> segue...</a:t>
            </a:r>
            <a:endParaRPr lang="pt-BR" dirty="0"/>
          </a:p>
        </p:txBody>
      </p:sp>
      <p:sp>
        <p:nvSpPr>
          <p:cNvPr id="3" name="Espaço Reservado para Conteúdo 2"/>
          <p:cNvSpPr>
            <a:spLocks noGrp="1"/>
          </p:cNvSpPr>
          <p:nvPr>
            <p:ph idx="1"/>
          </p:nvPr>
        </p:nvSpPr>
        <p:spPr/>
        <p:txBody>
          <a:bodyPr/>
          <a:lstStyle/>
          <a:p>
            <a:r>
              <a:rPr lang="pt-BR" dirty="0" smtClean="0"/>
              <a:t>Por que o comunismo não apoia </a:t>
            </a:r>
            <a:r>
              <a:rPr lang="pt-BR" dirty="0"/>
              <a:t>a democracia com </a:t>
            </a:r>
            <a:r>
              <a:rPr lang="pt-BR" dirty="0" smtClean="0"/>
              <a:t>eleições livres e referendos?</a:t>
            </a:r>
          </a:p>
          <a:p>
            <a:r>
              <a:rPr lang="pt-BR" dirty="0" smtClean="0"/>
              <a:t>Por que a derrubada violenta da burguesia?</a:t>
            </a:r>
          </a:p>
          <a:p>
            <a:r>
              <a:rPr lang="pt-BR" dirty="0" smtClean="0"/>
              <a:t>Teses autoritárias: meios justificam os fins; a vontade dos proletários é a vontade de todos...  </a:t>
            </a:r>
            <a:endParaRPr lang="pt-BR" dirty="0"/>
          </a:p>
        </p:txBody>
      </p:sp>
    </p:spTree>
    <p:extLst>
      <p:ext uri="{BB962C8B-B14F-4D97-AF65-F5344CB8AC3E}">
        <p14:creationId xmlns:p14="http://schemas.microsoft.com/office/powerpoint/2010/main" val="28607429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“O trabalho industrial moderno, a sujeição do operário pelo capital [...] despoja o proletário de todo caráter nacional.”</a:t>
            </a:r>
            <a:r>
              <a:rPr lang="pt-BR" dirty="0" smtClean="0"/>
              <a:t> </a:t>
            </a:r>
            <a:endParaRPr lang="pt-BR" dirty="0"/>
          </a:p>
        </p:txBody>
      </p:sp>
    </p:spTree>
    <p:extLst>
      <p:ext uri="{BB962C8B-B14F-4D97-AF65-F5344CB8AC3E}">
        <p14:creationId xmlns:p14="http://schemas.microsoft.com/office/powerpoint/2010/main" val="40259608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DÚvida</a:t>
            </a:r>
            <a:r>
              <a:rPr lang="pt-BR" dirty="0" smtClean="0"/>
              <a:t>:</a:t>
            </a:r>
            <a:endParaRPr lang="pt-BR" dirty="0"/>
          </a:p>
        </p:txBody>
      </p:sp>
      <p:sp>
        <p:nvSpPr>
          <p:cNvPr id="3" name="Espaço Reservado para Conteúdo 2"/>
          <p:cNvSpPr>
            <a:spLocks noGrp="1"/>
          </p:cNvSpPr>
          <p:nvPr>
            <p:ph idx="1"/>
          </p:nvPr>
        </p:nvSpPr>
        <p:spPr/>
        <p:txBody>
          <a:bodyPr/>
          <a:lstStyle/>
          <a:p>
            <a:r>
              <a:rPr lang="pt-BR" dirty="0" smtClean="0"/>
              <a:t>Os pobres são menos patriotas que o rico?</a:t>
            </a:r>
          </a:p>
          <a:p>
            <a:r>
              <a:rPr lang="pt-BR" dirty="0"/>
              <a:t>O que Marx conhecia dos proletários reais?</a:t>
            </a:r>
          </a:p>
          <a:p>
            <a:r>
              <a:rPr lang="pt-BR" dirty="0" smtClean="0"/>
              <a:t>Seria o fim do nacionalismo e das guerras?</a:t>
            </a:r>
          </a:p>
        </p:txBody>
      </p:sp>
    </p:spTree>
    <p:extLst>
      <p:ext uri="{BB962C8B-B14F-4D97-AF65-F5344CB8AC3E}">
        <p14:creationId xmlns:p14="http://schemas.microsoft.com/office/powerpoint/2010/main" val="28749411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58345" y="1828799"/>
            <a:ext cx="8915400" cy="4294089"/>
          </a:xfrm>
        </p:spPr>
        <p:txBody>
          <a:bodyPr>
            <a:normAutofit/>
          </a:bodyPr>
          <a:lstStyle/>
          <a:p>
            <a:endParaRPr lang="pt-BR" dirty="0" smtClean="0"/>
          </a:p>
          <a:p>
            <a:pPr marL="0" indent="0">
              <a:buNone/>
            </a:pPr>
            <a:r>
              <a:rPr lang="pt-BR" i="1" dirty="0" smtClean="0"/>
              <a:t>“A sociedade não pode mais existir sob sua [da burguesia] dominação. [...] A condição essencial da existência e da supremacia da classe burguesa é a acumulação da riqueza nas mãos dos particulares, a formação e o crescimento do capital; a condição de existência do capital é o trabalho assalariado. Este baseia-se exclusivamente na concorrência dos operários entre si. O progresso da indústria, de que a burguesia é agente passivo e inconsciente, substitui o isolamento dos operários, resultante de sua competição, por sua união revolucionária mediante a associação. Assim, o desenvolvimento da grande indústria socava o terreno em que a burguesia assentou o seu regime de produção e de apropriação dos produtos. A burguesia produz, sobretudo, seus próprios coveiros. Sua queda e a vitória do proletariado são igualmente inevitáveis.”</a:t>
            </a:r>
          </a:p>
          <a:p>
            <a:endParaRPr lang="pt-BR" dirty="0" smtClean="0"/>
          </a:p>
          <a:p>
            <a:endParaRPr lang="pt-BR" dirty="0"/>
          </a:p>
        </p:txBody>
      </p:sp>
    </p:spTree>
    <p:extLst>
      <p:ext uri="{BB962C8B-B14F-4D97-AF65-F5344CB8AC3E}">
        <p14:creationId xmlns:p14="http://schemas.microsoft.com/office/powerpoint/2010/main" val="18970681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Dúvidas:</a:t>
            </a:r>
            <a:endParaRPr lang="pt-BR" dirty="0"/>
          </a:p>
        </p:txBody>
      </p:sp>
      <p:sp>
        <p:nvSpPr>
          <p:cNvPr id="3" name="Espaço Reservado para Conteúdo 2"/>
          <p:cNvSpPr>
            <a:spLocks noGrp="1"/>
          </p:cNvSpPr>
          <p:nvPr>
            <p:ph idx="1"/>
          </p:nvPr>
        </p:nvSpPr>
        <p:spPr/>
        <p:txBody>
          <a:bodyPr/>
          <a:lstStyle/>
          <a:p>
            <a:r>
              <a:rPr lang="pt-BR" dirty="0" smtClean="0"/>
              <a:t>É verdade que Marx descobriu o mecanismo pelo qual a máquina funciona, isto é, a máquina da história social?</a:t>
            </a:r>
          </a:p>
          <a:p>
            <a:r>
              <a:rPr lang="pt-BR" dirty="0" smtClean="0"/>
              <a:t>Alguém já escreveu livros para tentar persuadir as partes de uma máquina a fazer o trabalho que devem realizar por necessidade mecânica? </a:t>
            </a:r>
          </a:p>
          <a:p>
            <a:r>
              <a:rPr lang="pt-BR" dirty="0" smtClean="0"/>
              <a:t>Há uma ideia de necessidade mesmo na analogia biológica (preferida por Marx)!</a:t>
            </a:r>
          </a:p>
          <a:p>
            <a:r>
              <a:rPr lang="pt-BR" dirty="0" smtClean="0"/>
              <a:t>A revolução necessita de causas como o livro de Marx?</a:t>
            </a:r>
          </a:p>
          <a:p>
            <a:r>
              <a:rPr lang="pt-BR" dirty="0" smtClean="0"/>
              <a:t>Mas o ato de escrever não é livre escolha da mente? </a:t>
            </a:r>
          </a:p>
          <a:p>
            <a:endParaRPr lang="pt-BR" dirty="0"/>
          </a:p>
        </p:txBody>
      </p:sp>
    </p:spTree>
    <p:extLst>
      <p:ext uri="{BB962C8B-B14F-4D97-AF65-F5344CB8AC3E}">
        <p14:creationId xmlns:p14="http://schemas.microsoft.com/office/powerpoint/2010/main" val="22080764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6730" y="691843"/>
            <a:ext cx="10783142" cy="1280890"/>
          </a:xfrm>
        </p:spPr>
        <p:txBody>
          <a:bodyPr/>
          <a:lstStyle/>
          <a:p>
            <a:r>
              <a:rPr lang="pt-BR" dirty="0" smtClean="0"/>
              <a:t>Responde Marx no capítulo 2:</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“As concepções teóricas dos comunistas não se baseiam, de modo algum, em ideias ou princípios inventados ou descobertos por tal ou qual reformador do mundo. São apenas a expressão geral das condições reais de uma luta de classes existente, de um movimento histórico que se desenvolve sob os nossos olhos”.</a:t>
            </a:r>
            <a:endParaRPr lang="pt-BR" i="1" dirty="0"/>
          </a:p>
        </p:txBody>
      </p:sp>
    </p:spTree>
    <p:extLst>
      <p:ext uri="{BB962C8B-B14F-4D97-AF65-F5344CB8AC3E}">
        <p14:creationId xmlns:p14="http://schemas.microsoft.com/office/powerpoint/2010/main" val="84958167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Relação com o fisicalismo de </a:t>
            </a:r>
            <a:r>
              <a:rPr lang="pt-BR" dirty="0" err="1" smtClean="0"/>
              <a:t>demÓcrito</a:t>
            </a:r>
            <a:r>
              <a:rPr lang="pt-BR" dirty="0" smtClean="0"/>
              <a:t>:</a:t>
            </a:r>
            <a:endParaRPr lang="pt-BR" dirty="0"/>
          </a:p>
        </p:txBody>
      </p:sp>
      <p:sp>
        <p:nvSpPr>
          <p:cNvPr id="3" name="Espaço Reservado para Conteúdo 2"/>
          <p:cNvSpPr>
            <a:spLocks noGrp="1"/>
          </p:cNvSpPr>
          <p:nvPr>
            <p:ph idx="1"/>
          </p:nvPr>
        </p:nvSpPr>
        <p:spPr/>
        <p:txBody>
          <a:bodyPr/>
          <a:lstStyle/>
          <a:p>
            <a:r>
              <a:rPr lang="pt-BR" dirty="0" smtClean="0"/>
              <a:t>Não podes controlar como o cérebro pensa...</a:t>
            </a:r>
          </a:p>
          <a:p>
            <a:r>
              <a:rPr lang="pt-BR" dirty="0" smtClean="0"/>
              <a:t>Todas as coisas têm causas que são necessárias e materiais, e essa lei se aplica também aos pensamentos.</a:t>
            </a:r>
          </a:p>
          <a:p>
            <a:endParaRPr lang="pt-BR" dirty="0"/>
          </a:p>
        </p:txBody>
      </p:sp>
    </p:spTree>
    <p:extLst>
      <p:ext uri="{BB962C8B-B14F-4D97-AF65-F5344CB8AC3E}">
        <p14:creationId xmlns:p14="http://schemas.microsoft.com/office/powerpoint/2010/main" val="37220293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Capítulo 2</a:t>
            </a:r>
            <a:endParaRPr lang="pt-BR" dirty="0"/>
          </a:p>
        </p:txBody>
      </p:sp>
      <p:sp>
        <p:nvSpPr>
          <p:cNvPr id="5" name="Subtítulo 4"/>
          <p:cNvSpPr>
            <a:spLocks noGrp="1"/>
          </p:cNvSpPr>
          <p:nvPr>
            <p:ph type="subTitle" idx="1"/>
          </p:nvPr>
        </p:nvSpPr>
        <p:spPr/>
        <p:txBody>
          <a:bodyPr/>
          <a:lstStyle/>
          <a:p>
            <a:r>
              <a:rPr lang="pt-BR" dirty="0" smtClean="0"/>
              <a:t>Proletários e Comunistas</a:t>
            </a:r>
            <a:endParaRPr lang="pt-BR" dirty="0"/>
          </a:p>
        </p:txBody>
      </p:sp>
    </p:spTree>
    <p:extLst>
      <p:ext uri="{BB962C8B-B14F-4D97-AF65-F5344CB8AC3E}">
        <p14:creationId xmlns:p14="http://schemas.microsoft.com/office/powerpoint/2010/main" val="5354651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marL="0" indent="0">
              <a:buNone/>
            </a:pPr>
            <a:r>
              <a:rPr lang="pt-BR" i="1" dirty="0" smtClean="0"/>
              <a:t>“O objetivo imediato dos comunistas é [...] [a] constituição dos proletários em classe, [a] derrubada da supremacia burguesa, [a] conquista do poder político pelo proletariado[...]</a:t>
            </a:r>
          </a:p>
          <a:p>
            <a:pPr marL="0" indent="0">
              <a:buNone/>
            </a:pPr>
            <a:r>
              <a:rPr lang="pt-BR" i="1" dirty="0" smtClean="0"/>
              <a:t>Os comunistas podem resumir sua teoria nesta fórmula única: abolição da propriedade privada."</a:t>
            </a:r>
          </a:p>
        </p:txBody>
      </p:sp>
    </p:spTree>
    <p:extLst>
      <p:ext uri="{BB962C8B-B14F-4D97-AF65-F5344CB8AC3E}">
        <p14:creationId xmlns:p14="http://schemas.microsoft.com/office/powerpoint/2010/main" val="17764852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objetivo é o poder?</a:t>
            </a:r>
            <a:endParaRPr lang="pt-BR" dirty="0"/>
          </a:p>
        </p:txBody>
      </p:sp>
      <p:sp>
        <p:nvSpPr>
          <p:cNvPr id="3" name="Espaço Reservado para Conteúdo 2"/>
          <p:cNvSpPr>
            <a:spLocks noGrp="1"/>
          </p:cNvSpPr>
          <p:nvPr>
            <p:ph idx="1"/>
          </p:nvPr>
        </p:nvSpPr>
        <p:spPr/>
        <p:txBody>
          <a:bodyPr/>
          <a:lstStyle/>
          <a:p>
            <a:r>
              <a:rPr lang="pt-BR" dirty="0" smtClean="0"/>
              <a:t>Por que uma política que gire em torno da justiça e não apenas em torno do poder?</a:t>
            </a:r>
          </a:p>
          <a:p>
            <a:endParaRPr lang="pt-BR" dirty="0"/>
          </a:p>
        </p:txBody>
      </p:sp>
    </p:spTree>
    <p:extLst>
      <p:ext uri="{BB962C8B-B14F-4D97-AF65-F5344CB8AC3E}">
        <p14:creationId xmlns:p14="http://schemas.microsoft.com/office/powerpoint/2010/main" val="2630450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Famosa primeira frase</a:t>
            </a:r>
            <a:endParaRPr lang="pt-BR" dirty="0"/>
          </a:p>
        </p:txBody>
      </p:sp>
      <p:sp>
        <p:nvSpPr>
          <p:cNvPr id="3" name="Espaço Reservado para Conteúdo 2"/>
          <p:cNvSpPr>
            <a:spLocks noGrp="1"/>
          </p:cNvSpPr>
          <p:nvPr>
            <p:ph idx="1"/>
          </p:nvPr>
        </p:nvSpPr>
        <p:spPr/>
        <p:txBody>
          <a:bodyPr/>
          <a:lstStyle/>
          <a:p>
            <a:r>
              <a:rPr lang="pt-BR" i="1" dirty="0" smtClean="0"/>
              <a:t>“A história de todas as sociedades que existiram até nossos dias tem sido a história das lutas de classes.”</a:t>
            </a:r>
            <a:endParaRPr lang="pt-BR" i="1" dirty="0"/>
          </a:p>
        </p:txBody>
      </p:sp>
    </p:spTree>
    <p:extLst>
      <p:ext uri="{BB962C8B-B14F-4D97-AF65-F5344CB8AC3E}">
        <p14:creationId xmlns:p14="http://schemas.microsoft.com/office/powerpoint/2010/main" val="12646918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Marx tenta responder a nove objeções ao comunismo:</a:t>
            </a:r>
            <a:endParaRPr lang="pt-BR" dirty="0"/>
          </a:p>
        </p:txBody>
      </p:sp>
      <p:sp>
        <p:nvSpPr>
          <p:cNvPr id="3" name="Espaço Reservado para Conteúdo 2"/>
          <p:cNvSpPr>
            <a:spLocks noGrp="1"/>
          </p:cNvSpPr>
          <p:nvPr>
            <p:ph idx="1"/>
          </p:nvPr>
        </p:nvSpPr>
        <p:spPr/>
        <p:txBody>
          <a:bodyPr>
            <a:normAutofit fontScale="77500" lnSpcReduction="20000"/>
          </a:bodyPr>
          <a:lstStyle/>
          <a:p>
            <a:pPr marL="0" indent="0">
              <a:buNone/>
            </a:pPr>
            <a:r>
              <a:rPr lang="pt-BR" i="1" dirty="0" smtClean="0"/>
              <a:t>“Censuraram-nos, a nós comunistas, o querer abolir a propriedade pessoalmente adquirida, fruto do trabalho do indivíduo, propriedade que se declara ser a base de toda liberdade, de toda independência individual [...]</a:t>
            </a:r>
          </a:p>
          <a:p>
            <a:pPr marL="0" indent="0">
              <a:buNone/>
            </a:pPr>
            <a:r>
              <a:rPr lang="pt-BR" i="1" dirty="0" smtClean="0"/>
              <a:t>A propriedade pessoal, fruto do trabalho e do mérito! Pretende-se falar da propriedade do pequeno burguês, do pequeno camponês, forma de propriedade anterior à propriedade burguesa? Não precisamos aboli-la, porque o progresso da indústria já a aboliu e continua a aboli-la diariamente. Ou por ventura pretende-se falar da propriedade privada atual, da propriedade burguesa?</a:t>
            </a:r>
          </a:p>
          <a:p>
            <a:pPr marL="0" indent="0">
              <a:buNone/>
            </a:pPr>
            <a:r>
              <a:rPr lang="pt-BR" i="1" dirty="0" smtClean="0"/>
              <a:t>Mas, o trabalho do proletário, o trabalho assalariado cria propriedade para o proletário? De nenhum modo. Cria o capital, isto é, a propriedade que explora o trabalho assalariado e que só pode aumentar sob a condição de produzir novo trabalho assalariado, a fim de explorá-lo novamente. Em sua forma atual a propriedade se move entre dois termos antagônicos: capital e trabalho [...]</a:t>
            </a:r>
          </a:p>
          <a:p>
            <a:pPr marL="0" indent="0">
              <a:buNone/>
            </a:pPr>
            <a:r>
              <a:rPr lang="pt-BR" i="1" dirty="0" smtClean="0"/>
              <a:t>Horrorizai-vos porque queremos abolir a propriedade privada. Mas em vossa sociedade a propriedade privada está abolida para nove décimos de seus membros. E é precisamente porque não existe para estes nove décimos que ela existe para vós. Acusai-nos, portanto, de querer abolir uma forma de propriedade que só pode existir com a condição de privar de toda propriedade a imensa maioria da sociedades.</a:t>
            </a:r>
          </a:p>
          <a:p>
            <a:pPr marL="0" indent="0">
              <a:buNone/>
            </a:pPr>
            <a:r>
              <a:rPr lang="pt-BR" i="1" dirty="0" smtClean="0"/>
              <a:t>Em resumo, acusai-nos de querer abolir vossa propriedade. De fato, é isso que queremos.”</a:t>
            </a:r>
          </a:p>
          <a:p>
            <a:endParaRPr lang="pt-BR" dirty="0"/>
          </a:p>
        </p:txBody>
      </p:sp>
    </p:spTree>
    <p:extLst>
      <p:ext uri="{BB962C8B-B14F-4D97-AF65-F5344CB8AC3E}">
        <p14:creationId xmlns:p14="http://schemas.microsoft.com/office/powerpoint/2010/main" val="21537687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boa retórica é convincente à razão?</a:t>
            </a:r>
            <a:endParaRPr lang="pt-BR" dirty="0"/>
          </a:p>
        </p:txBody>
      </p:sp>
      <p:sp>
        <p:nvSpPr>
          <p:cNvPr id="3" name="Espaço Reservado para Conteúdo 2"/>
          <p:cNvSpPr>
            <a:spLocks noGrp="1"/>
          </p:cNvSpPr>
          <p:nvPr>
            <p:ph idx="1"/>
          </p:nvPr>
        </p:nvSpPr>
        <p:spPr/>
        <p:txBody>
          <a:bodyPr/>
          <a:lstStyle/>
          <a:p>
            <a:r>
              <a:rPr lang="pt-BR" dirty="0" smtClean="0"/>
              <a:t>Pense no argumento:</a:t>
            </a:r>
          </a:p>
          <a:p>
            <a:pPr marL="457200" indent="-457200">
              <a:buFont typeface="+mj-lt"/>
              <a:buAutoNum type="arabicParenR"/>
            </a:pPr>
            <a:r>
              <a:rPr lang="pt-BR" dirty="0" smtClean="0"/>
              <a:t>O comunismo abole a propriedade privada.</a:t>
            </a:r>
          </a:p>
          <a:p>
            <a:pPr marL="457200" indent="-457200">
              <a:buFont typeface="+mj-lt"/>
              <a:buAutoNum type="arabicParenR"/>
            </a:pPr>
            <a:r>
              <a:rPr lang="pt-BR" dirty="0" smtClean="0"/>
              <a:t>A propriedade privada é uma coisa boa.</a:t>
            </a:r>
          </a:p>
          <a:p>
            <a:pPr marL="457200" indent="-457200">
              <a:buFont typeface="+mj-lt"/>
              <a:buAutoNum type="arabicParenR"/>
            </a:pPr>
            <a:r>
              <a:rPr lang="pt-BR" dirty="0" smtClean="0"/>
              <a:t>Logo: o comunismo abole uma coisa boa.</a:t>
            </a:r>
          </a:p>
          <a:p>
            <a:pPr marL="457200" indent="-457200">
              <a:buFont typeface="+mj-lt"/>
              <a:buAutoNum type="arabicParenR"/>
            </a:pPr>
            <a:r>
              <a:rPr lang="pt-BR" dirty="0" smtClean="0"/>
              <a:t>Tudo o que abole uma coisa boa é uma coisa ruim.</a:t>
            </a:r>
          </a:p>
          <a:p>
            <a:pPr marL="457200" indent="-457200">
              <a:buFont typeface="+mj-lt"/>
              <a:buAutoNum type="arabicParenR"/>
            </a:pPr>
            <a:r>
              <a:rPr lang="pt-BR" dirty="0" smtClean="0"/>
              <a:t>Logo: o comunismo é uma coisa ruim.</a:t>
            </a:r>
          </a:p>
          <a:p>
            <a:pPr marL="0" indent="0">
              <a:buNone/>
            </a:pPr>
            <a:r>
              <a:rPr lang="pt-BR" dirty="0" smtClean="0"/>
              <a:t>O argumento é logicamente válido. Há alguma premissa falsa ou um termo ambíguo?</a:t>
            </a:r>
          </a:p>
          <a:p>
            <a:pPr marL="0" indent="0">
              <a:buNone/>
            </a:pPr>
            <a:r>
              <a:rPr lang="pt-BR" dirty="0" smtClean="0"/>
              <a:t>Marx: a propriedade é o termo ambíguo! </a:t>
            </a:r>
          </a:p>
          <a:p>
            <a:pPr marL="0" indent="0">
              <a:buNone/>
            </a:pPr>
            <a:endParaRPr lang="pt-BR" dirty="0" smtClean="0"/>
          </a:p>
          <a:p>
            <a:pPr marL="457200" indent="-457200">
              <a:buFont typeface="+mj-lt"/>
              <a:buAutoNum type="arabicParenR"/>
            </a:pPr>
            <a:endParaRPr lang="pt-BR" dirty="0"/>
          </a:p>
        </p:txBody>
      </p:sp>
    </p:spTree>
    <p:extLst>
      <p:ext uri="{BB962C8B-B14F-4D97-AF65-F5344CB8AC3E}">
        <p14:creationId xmlns:p14="http://schemas.microsoft.com/office/powerpoint/2010/main" val="2313746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Por Que a </a:t>
            </a:r>
            <a:r>
              <a:rPr lang="pt-BR" dirty="0"/>
              <a:t>propriedade </a:t>
            </a:r>
            <a:r>
              <a:rPr lang="pt-BR" dirty="0" smtClean="0"/>
              <a:t>(PARA MARX) é </a:t>
            </a:r>
            <a:r>
              <a:rPr lang="pt-BR" dirty="0"/>
              <a:t>o termo </a:t>
            </a:r>
            <a:r>
              <a:rPr lang="pt-BR" dirty="0" smtClean="0"/>
              <a:t>ambíguo?</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O capitalismo aboliu a propriedade feudal e o comunismo irá abolir a propriedade privada burguesa.</a:t>
            </a:r>
          </a:p>
          <a:p>
            <a:r>
              <a:rPr lang="pt-BR" dirty="0" smtClean="0"/>
              <a:t>A propriedade é uma coisa boa? É ruim, pois só existe para os poucos proprietários , e se dá às custas dos trabalhadores.</a:t>
            </a:r>
          </a:p>
          <a:p>
            <a:r>
              <a:rPr lang="pt-BR" dirty="0" smtClean="0"/>
              <a:t>A propriedade é ruim e, portanto, só pode estar mas mãos de malfeitores?</a:t>
            </a:r>
          </a:p>
          <a:p>
            <a:r>
              <a:rPr lang="pt-BR" dirty="0" smtClean="0"/>
              <a:t>Mas por que ela é ruim?</a:t>
            </a:r>
          </a:p>
          <a:p>
            <a:r>
              <a:rPr lang="pt-BR" dirty="0" smtClean="0"/>
              <a:t>É ruim porque é injusto? Não para Marx, que não concorda com uma noção absoluta de justiça.</a:t>
            </a:r>
          </a:p>
          <a:p>
            <a:r>
              <a:rPr lang="pt-BR" dirty="0" smtClean="0"/>
              <a:t>Marx diria: é ruim porque não faz avançar a revolução que, em si, é uma coisa boa por resultar numa sociedade sem classes e sem opressão.</a:t>
            </a:r>
          </a:p>
          <a:p>
            <a:endParaRPr lang="pt-BR" dirty="0" smtClean="0"/>
          </a:p>
          <a:p>
            <a:r>
              <a:rPr lang="pt-BR" dirty="0" smtClean="0"/>
              <a:t> </a:t>
            </a:r>
          </a:p>
          <a:p>
            <a:endParaRPr lang="pt-BR" dirty="0" smtClean="0"/>
          </a:p>
          <a:p>
            <a:endParaRPr lang="pt-BR" dirty="0" smtClean="0"/>
          </a:p>
          <a:p>
            <a:endParaRPr lang="pt-BR" dirty="0"/>
          </a:p>
        </p:txBody>
      </p:sp>
    </p:spTree>
    <p:extLst>
      <p:ext uri="{BB962C8B-B14F-4D97-AF65-F5344CB8AC3E}">
        <p14:creationId xmlns:p14="http://schemas.microsoft.com/office/powerpoint/2010/main" val="31951309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capitalismo é bom?</a:t>
            </a:r>
            <a:endParaRPr lang="pt-BR" dirty="0"/>
          </a:p>
        </p:txBody>
      </p:sp>
      <p:sp>
        <p:nvSpPr>
          <p:cNvPr id="3" name="Espaço Reservado para Conteúdo 2"/>
          <p:cNvSpPr>
            <a:spLocks noGrp="1"/>
          </p:cNvSpPr>
          <p:nvPr>
            <p:ph idx="1"/>
          </p:nvPr>
        </p:nvSpPr>
        <p:spPr/>
        <p:txBody>
          <a:bodyPr/>
          <a:lstStyle/>
          <a:p>
            <a:r>
              <a:rPr lang="pt-BR" dirty="0" smtClean="0"/>
              <a:t>Sim e não para Marx no Manifesto: é bom por servir o propósito da história ao abrir caminho para o comunismo, e é ruim ao ser o último obstáculo a uma ordem mundial comunista.</a:t>
            </a:r>
          </a:p>
          <a:p>
            <a:endParaRPr lang="pt-BR" dirty="0"/>
          </a:p>
        </p:txBody>
      </p:sp>
    </p:spTree>
    <p:extLst>
      <p:ext uri="{BB962C8B-B14F-4D97-AF65-F5344CB8AC3E}">
        <p14:creationId xmlns:p14="http://schemas.microsoft.com/office/powerpoint/2010/main" val="22307698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 ao comunismo (2ª a 8ª)</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 A burguesia verbera [...] a abolição da individualidade [...] [sob o comunismo].</a:t>
            </a:r>
          </a:p>
          <a:p>
            <a:pPr marL="0" indent="0">
              <a:buNone/>
            </a:pPr>
            <a:r>
              <a:rPr lang="pt-BR" i="1" dirty="0" smtClean="0"/>
              <a:t>[resposta] Confessais, pois, que quando falais do indivíduo, quereis referir-vos unicamente ao burguês, ao proprietário burguês. E este indivíduo, sem dúvida, deve ser suprimido"</a:t>
            </a:r>
            <a:endParaRPr lang="pt-BR" i="1" dirty="0"/>
          </a:p>
        </p:txBody>
      </p:sp>
    </p:spTree>
    <p:extLst>
      <p:ext uri="{BB962C8B-B14F-4D97-AF65-F5344CB8AC3E}">
        <p14:creationId xmlns:p14="http://schemas.microsoft.com/office/powerpoint/2010/main" val="412906615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3</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“Alega-se ainda que, com a abolição da propriedade privada, toda a atividade cessaria, uma inércia geral apoderar-se-ia do mundo.</a:t>
            </a:r>
          </a:p>
          <a:p>
            <a:pPr marL="0" indent="0">
              <a:buNone/>
            </a:pPr>
            <a:r>
              <a:rPr lang="pt-BR" i="1" dirty="0" smtClean="0"/>
              <a:t>[Resposta] Se isso fosse verdade, há muito que a sociedade burguesa teria sucumbido à ociosidade, pois que os que no regime burguês trabalham não lucram e os que lucram não trabalham.”</a:t>
            </a:r>
            <a:endParaRPr lang="pt-BR" i="1" dirty="0"/>
          </a:p>
        </p:txBody>
      </p:sp>
    </p:spTree>
    <p:extLst>
      <p:ext uri="{BB962C8B-B14F-4D97-AF65-F5344CB8AC3E}">
        <p14:creationId xmlns:p14="http://schemas.microsoft.com/office/powerpoint/2010/main" val="21293625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4</a:t>
            </a:r>
            <a:endParaRPr lang="pt-BR" dirty="0"/>
          </a:p>
        </p:txBody>
      </p:sp>
      <p:sp>
        <p:nvSpPr>
          <p:cNvPr id="3" name="Espaço Reservado para Conteúdo 2"/>
          <p:cNvSpPr>
            <a:spLocks noGrp="1"/>
          </p:cNvSpPr>
          <p:nvPr>
            <p:ph idx="1"/>
          </p:nvPr>
        </p:nvSpPr>
        <p:spPr/>
        <p:txBody>
          <a:bodyPr>
            <a:normAutofit lnSpcReduction="10000"/>
          </a:bodyPr>
          <a:lstStyle/>
          <a:p>
            <a:pPr marL="0" indent="0">
              <a:buNone/>
            </a:pPr>
            <a:r>
              <a:rPr lang="pt-BR" i="1" dirty="0" smtClean="0"/>
              <a:t>“As acusações feitas contra o modo comunista de produção e de apropriação dos produtos materiais têm sido feitas igualmente contra a produção e a apropriação dos produtos do trabalho intelectual. Assim como o desaparecimento da propriedade de classe equivale, para o burguês, ao desaparecimento de toda a produção, também o desaparecimento da cultura de classe significa, para ele, o desaparecimento de toda a cultura.</a:t>
            </a:r>
          </a:p>
          <a:p>
            <a:pPr marL="0" indent="0">
              <a:buNone/>
            </a:pPr>
            <a:r>
              <a:rPr lang="pt-BR" i="1" dirty="0" smtClean="0"/>
              <a:t>[Resposta] A cultura, cuja perda o burguês deplora, é, para a imensa maioria dos homens, apenas um adestramento que os transforma em máquinas.</a:t>
            </a:r>
          </a:p>
          <a:p>
            <a:pPr marL="0" indent="0">
              <a:buNone/>
            </a:pPr>
            <a:r>
              <a:rPr lang="pt-BR" i="1" dirty="0" smtClean="0"/>
              <a:t>Mas não discutais conosco enquanto aplicardes à abolição da propriedade burguesa o critério de vossas noções burguesas de liberdade, cultura, direito, etc. Vossas próprias ideias decorrem do regime burguês de produção e de propriedade burguesa, assim como vosso direito não passa da vontade de vossa classe erigida em lei, vontade cujo conteúdo é determinado pelas condições materiais de vossa existência como classe.”</a:t>
            </a:r>
          </a:p>
        </p:txBody>
      </p:sp>
    </p:spTree>
    <p:extLst>
      <p:ext uri="{BB962C8B-B14F-4D97-AF65-F5344CB8AC3E}">
        <p14:creationId xmlns:p14="http://schemas.microsoft.com/office/powerpoint/2010/main" val="13677586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5</a:t>
            </a:r>
            <a:endParaRPr lang="pt-BR" dirty="0"/>
          </a:p>
        </p:txBody>
      </p:sp>
      <p:sp>
        <p:nvSpPr>
          <p:cNvPr id="3" name="Espaço Reservado para Conteúdo 2"/>
          <p:cNvSpPr>
            <a:spLocks noGrp="1"/>
          </p:cNvSpPr>
          <p:nvPr>
            <p:ph idx="1"/>
          </p:nvPr>
        </p:nvSpPr>
        <p:spPr>
          <a:xfrm>
            <a:off x="1040723" y="2084832"/>
            <a:ext cx="9720073" cy="4023360"/>
          </a:xfrm>
        </p:spPr>
        <p:txBody>
          <a:bodyPr/>
          <a:lstStyle/>
          <a:p>
            <a:pPr marL="0" indent="0">
              <a:buNone/>
            </a:pPr>
            <a:r>
              <a:rPr lang="pt-BR" i="1" dirty="0" smtClean="0"/>
              <a:t>“Abolição da família! Até os mais radicais ficam indignados diante desse desígnio infame dos comunistas.</a:t>
            </a:r>
          </a:p>
          <a:p>
            <a:pPr marL="0" indent="0">
              <a:buNone/>
            </a:pPr>
            <a:r>
              <a:rPr lang="pt-BR" i="1" dirty="0" smtClean="0"/>
              <a:t>[Resposta] Sobre que fundamento repousa a família atual, a família burguesa? No capital, no ganho individual. A família, na sua plenitude, só existe para a burguesia, mas encontra seu complemento na supressão forçada da família para o proletário e na prostituição pública.</a:t>
            </a:r>
          </a:p>
          <a:p>
            <a:pPr marL="0" indent="0">
              <a:buNone/>
            </a:pPr>
            <a:r>
              <a:rPr lang="pt-BR" i="1" dirty="0" smtClean="0"/>
              <a:t>A família burguesa desvanece-se naturalmente com o desvanecer de seu complemento, e uma e outra desaparecerão com o desaparecimento do capital.</a:t>
            </a:r>
          </a:p>
          <a:p>
            <a:pPr marL="0" indent="0">
              <a:buNone/>
            </a:pPr>
            <a:r>
              <a:rPr lang="pt-BR" i="1" dirty="0" smtClean="0"/>
              <a:t>Acusai-nos de querer abolir a exploração das crianças </a:t>
            </a:r>
            <a:r>
              <a:rPr lang="pt-BR" i="1" dirty="0" smtClean="0"/>
              <a:t>por </a:t>
            </a:r>
            <a:r>
              <a:rPr lang="pt-BR" i="1" dirty="0" smtClean="0"/>
              <a:t>seus próprios pais? Confessamos este crime.” </a:t>
            </a:r>
            <a:endParaRPr lang="pt-BR" i="1" dirty="0"/>
          </a:p>
        </p:txBody>
      </p:sp>
    </p:spTree>
    <p:extLst>
      <p:ext uri="{BB962C8B-B14F-4D97-AF65-F5344CB8AC3E}">
        <p14:creationId xmlns:p14="http://schemas.microsoft.com/office/powerpoint/2010/main" val="21392474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Objeção 6</a:t>
            </a:r>
            <a:endParaRPr lang="pt-BR" dirty="0"/>
          </a:p>
        </p:txBody>
      </p:sp>
      <p:sp>
        <p:nvSpPr>
          <p:cNvPr id="3" name="Espaço Reservado para Conteúdo 2"/>
          <p:cNvSpPr>
            <a:spLocks noGrp="1"/>
          </p:cNvSpPr>
          <p:nvPr>
            <p:ph idx="1"/>
          </p:nvPr>
        </p:nvSpPr>
        <p:spPr/>
        <p:txBody>
          <a:bodyPr>
            <a:normAutofit/>
          </a:bodyPr>
          <a:lstStyle/>
          <a:p>
            <a:pPr marL="0" indent="0">
              <a:buNone/>
            </a:pPr>
            <a:r>
              <a:rPr lang="pt-BR" i="1" dirty="0" smtClean="0"/>
              <a:t>“Dizeis também que destruímos os vínculos mais íntimos, substituindo a educação doméstica pela educação social.</a:t>
            </a:r>
          </a:p>
          <a:p>
            <a:pPr marL="0" indent="0">
              <a:buNone/>
            </a:pPr>
            <a:r>
              <a:rPr lang="pt-BR" i="1" dirty="0" smtClean="0"/>
              <a:t>[Resposta] E vossa educação não é também determinada pela sociedade, pelas condições sociais em que educais vossos filhos, pela intervenção direta ou indireta da sociedade, por meio de vossas escolas, etc.? Os comunistas não inventaram essa intromissão da sociedade na educação, apenas mudaram  seu caráter e arrancam a educação à influência da classe dominante.</a:t>
            </a:r>
          </a:p>
          <a:p>
            <a:pPr marL="0" indent="0">
              <a:buNone/>
            </a:pPr>
            <a:r>
              <a:rPr lang="pt-BR" i="1" dirty="0" smtClean="0"/>
              <a:t>As declamações burguesas sobre a família e a educação, sobre os doces laços que unem a criança aos pais, tornam-se cada vez mais repugnantes à medida que a grande indústria destrói todos os laços familiares do proletário e transforma as crianças em simples objetos de comércio, em simples instrumentos de trabalho.”</a:t>
            </a:r>
            <a:r>
              <a:rPr lang="pt-BR" dirty="0" smtClean="0"/>
              <a:t>  </a:t>
            </a:r>
            <a:endParaRPr lang="pt-BR" dirty="0"/>
          </a:p>
        </p:txBody>
      </p:sp>
    </p:spTree>
    <p:extLst>
      <p:ext uri="{BB962C8B-B14F-4D97-AF65-F5344CB8AC3E}">
        <p14:creationId xmlns:p14="http://schemas.microsoft.com/office/powerpoint/2010/main" val="29293556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Objeção 7</a:t>
            </a:r>
            <a:endParaRPr lang="pt-BR" dirty="0"/>
          </a:p>
        </p:txBody>
      </p:sp>
      <p:sp>
        <p:nvSpPr>
          <p:cNvPr id="3" name="Espaço Reservado para Conteúdo 2"/>
          <p:cNvSpPr>
            <a:spLocks noGrp="1"/>
          </p:cNvSpPr>
          <p:nvPr>
            <p:ph idx="1"/>
          </p:nvPr>
        </p:nvSpPr>
        <p:spPr/>
        <p:txBody>
          <a:bodyPr>
            <a:normAutofit fontScale="92500"/>
          </a:bodyPr>
          <a:lstStyle/>
          <a:p>
            <a:pPr marL="0" indent="0">
              <a:buNone/>
            </a:pPr>
            <a:r>
              <a:rPr lang="pt-BR" i="1" dirty="0" smtClean="0"/>
              <a:t>“Toda a burguesia grita em coro: ‘Vós, comunistas, quereis introduzir a comunidade das mulheres!’</a:t>
            </a:r>
          </a:p>
          <a:p>
            <a:pPr marL="0" indent="0">
              <a:buNone/>
            </a:pPr>
            <a:r>
              <a:rPr lang="pt-BR" i="1" dirty="0" smtClean="0"/>
              <a:t>[Resposta] Para o burguês, sua mulher nada mais é que um instrumento de produção. Ouvindo dizer que os instrumentos de produção serão explorados em comum, conclui naturalmente que haverá a comunidade de mulheres...</a:t>
            </a:r>
          </a:p>
          <a:p>
            <a:pPr marL="0" indent="0">
              <a:buNone/>
            </a:pPr>
            <a:r>
              <a:rPr lang="pt-BR" i="1" dirty="0" smtClean="0"/>
              <a:t>Os comunistas não precisam introduzir a comunidade das mulheres. Esta quase sempre existiu.</a:t>
            </a:r>
          </a:p>
          <a:p>
            <a:pPr marL="0" indent="0">
              <a:buNone/>
            </a:pPr>
            <a:r>
              <a:rPr lang="pt-BR" i="1" dirty="0" smtClean="0"/>
              <a:t>Nossos burgueses, não contentes em ter à sua disposição as mulheres e as filhas dos proletários, sem falar da prostituição oficial, têm singular prazer em cornearem-se uns aos outros.</a:t>
            </a:r>
          </a:p>
          <a:p>
            <a:pPr marL="0" indent="0">
              <a:buNone/>
            </a:pPr>
            <a:r>
              <a:rPr lang="pt-BR" i="1" dirty="0" smtClean="0"/>
              <a:t>O casamento burguês é, na realidade, a comunidade das mulheres casadas. No máximo, poderiam acusar os comunistas de querer substituir uma comunidade de mulheres, hipócrita e dissimulada, por outra que seria franca e oficial.” </a:t>
            </a:r>
          </a:p>
          <a:p>
            <a:endParaRPr lang="pt-BR" dirty="0"/>
          </a:p>
        </p:txBody>
      </p:sp>
    </p:spTree>
    <p:extLst>
      <p:ext uri="{BB962C8B-B14F-4D97-AF65-F5344CB8AC3E}">
        <p14:creationId xmlns:p14="http://schemas.microsoft.com/office/powerpoint/2010/main" val="39670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Investigando essa frase...</a:t>
            </a:r>
            <a:endParaRPr lang="pt-BR" dirty="0"/>
          </a:p>
        </p:txBody>
      </p:sp>
      <p:sp>
        <p:nvSpPr>
          <p:cNvPr id="3" name="Espaço Reservado para Conteúdo 2"/>
          <p:cNvSpPr>
            <a:spLocks noGrp="1"/>
          </p:cNvSpPr>
          <p:nvPr>
            <p:ph idx="1"/>
          </p:nvPr>
        </p:nvSpPr>
        <p:spPr/>
        <p:txBody>
          <a:bodyPr>
            <a:normAutofit fontScale="92500" lnSpcReduction="10000"/>
          </a:bodyPr>
          <a:lstStyle/>
          <a:p>
            <a:r>
              <a:rPr lang="pt-BR" dirty="0" smtClean="0"/>
              <a:t>É verdadeira?</a:t>
            </a:r>
          </a:p>
          <a:p>
            <a:r>
              <a:rPr lang="pt-BR" dirty="0" smtClean="0"/>
              <a:t>Há contraexemplos? Uma proposição afirmativa universal (</a:t>
            </a:r>
            <a:r>
              <a:rPr lang="pt-BR" i="1" dirty="0" smtClean="0"/>
              <a:t>toda</a:t>
            </a:r>
            <a:r>
              <a:rPr lang="pt-BR" dirty="0" smtClean="0"/>
              <a:t>) não pode ser provada por uma proposição afirmativa particular (um exemplo), mas pode ser refutada por uma proposição negativa particular.</a:t>
            </a:r>
          </a:p>
          <a:p>
            <a:r>
              <a:rPr lang="pt-BR" dirty="0" smtClean="0"/>
              <a:t>Classes cooperam umas com as outras contra um inimigo estrangeiro, ou unidas pela religião.</a:t>
            </a:r>
          </a:p>
          <a:p>
            <a:r>
              <a:rPr lang="pt-BR" dirty="0" smtClean="0"/>
              <a:t>A maioria das pessoas, ao longo da história, se ocupa apenas de suas vidas cotidianas sem pensar em conflito de classes. </a:t>
            </a:r>
          </a:p>
          <a:p>
            <a:r>
              <a:rPr lang="pt-BR" dirty="0" smtClean="0"/>
              <a:t>Sociedades em que todos aceitam o sistema de classe.</a:t>
            </a:r>
          </a:p>
          <a:p>
            <a:r>
              <a:rPr lang="pt-BR" dirty="0" smtClean="0"/>
              <a:t>Onde há conflito de classes quando ele não é sentido por ninguém?</a:t>
            </a:r>
          </a:p>
          <a:p>
            <a:endParaRPr lang="pt-BR" dirty="0" smtClean="0"/>
          </a:p>
          <a:p>
            <a:r>
              <a:rPr lang="pt-BR" dirty="0" smtClean="0"/>
              <a:t> </a:t>
            </a:r>
            <a:endParaRPr lang="pt-BR" dirty="0"/>
          </a:p>
        </p:txBody>
      </p:sp>
    </p:spTree>
    <p:extLst>
      <p:ext uri="{BB962C8B-B14F-4D97-AF65-F5344CB8AC3E}">
        <p14:creationId xmlns:p14="http://schemas.microsoft.com/office/powerpoint/2010/main" val="377547825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Objeção 8</a:t>
            </a:r>
            <a:endParaRPr lang="pt-BR" dirty="0"/>
          </a:p>
        </p:txBody>
      </p:sp>
      <p:sp>
        <p:nvSpPr>
          <p:cNvPr id="3" name="Espaço Reservado para Conteúdo 2"/>
          <p:cNvSpPr>
            <a:spLocks noGrp="1"/>
          </p:cNvSpPr>
          <p:nvPr>
            <p:ph idx="1"/>
          </p:nvPr>
        </p:nvSpPr>
        <p:spPr/>
        <p:txBody>
          <a:bodyPr>
            <a:normAutofit/>
          </a:bodyPr>
          <a:lstStyle/>
          <a:p>
            <a:pPr marL="355600" indent="0">
              <a:lnSpc>
                <a:spcPct val="110000"/>
              </a:lnSpc>
              <a:buNone/>
            </a:pPr>
            <a:r>
              <a:rPr lang="pt-BR" i="1" dirty="0" smtClean="0"/>
              <a:t>“Além disso, os comunistas são acusados de querer abolir a pátria, a nacionalidade.</a:t>
            </a:r>
          </a:p>
          <a:p>
            <a:pPr marL="355600" indent="0">
              <a:lnSpc>
                <a:spcPct val="110000"/>
              </a:lnSpc>
              <a:buNone/>
            </a:pPr>
            <a:r>
              <a:rPr lang="pt-BR" i="1" dirty="0" smtClean="0"/>
              <a:t>[Resposta] Os operários não têm pátria. Não se lhes pode tirar aquilo que não possuem.”   </a:t>
            </a:r>
          </a:p>
          <a:p>
            <a:endParaRPr lang="pt-BR" dirty="0"/>
          </a:p>
        </p:txBody>
      </p:sp>
    </p:spTree>
    <p:extLst>
      <p:ext uri="{BB962C8B-B14F-4D97-AF65-F5344CB8AC3E}">
        <p14:creationId xmlns:p14="http://schemas.microsoft.com/office/powerpoint/2010/main" val="27592710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padrão lógico das objeções:</a:t>
            </a:r>
            <a:endParaRPr lang="pt-BR" dirty="0"/>
          </a:p>
        </p:txBody>
      </p:sp>
      <p:sp>
        <p:nvSpPr>
          <p:cNvPr id="3" name="Espaço Reservado para Conteúdo 2"/>
          <p:cNvSpPr>
            <a:spLocks noGrp="1"/>
          </p:cNvSpPr>
          <p:nvPr>
            <p:ph idx="1"/>
          </p:nvPr>
        </p:nvSpPr>
        <p:spPr/>
        <p:txBody>
          <a:bodyPr/>
          <a:lstStyle/>
          <a:p>
            <a:r>
              <a:rPr lang="pt-BR" dirty="0" smtClean="0"/>
              <a:t>Nas perguntas: o comunismo é ruim porque abole algo bom: a propriedade, a individualidade, o trabalho, a cultura, a família, a educação do lar, a monogamia e as nações.</a:t>
            </a:r>
          </a:p>
          <a:p>
            <a:r>
              <a:rPr lang="pt-BR" dirty="0" smtClean="0"/>
              <a:t>Nas respostas: é o capitalismo, e não o comunismo, quem promoveu já essa abolição.</a:t>
            </a:r>
          </a:p>
          <a:p>
            <a:r>
              <a:rPr lang="pt-BR" dirty="0" smtClean="0"/>
              <a:t>Marx aceita que essas coisas deixarão de existir. Mas desloca a culpa pelo estrago do comunismo para o capitalismo.</a:t>
            </a:r>
            <a:endParaRPr lang="pt-BR" dirty="0"/>
          </a:p>
        </p:txBody>
      </p:sp>
    </p:spTree>
    <p:extLst>
      <p:ext uri="{BB962C8B-B14F-4D97-AF65-F5344CB8AC3E}">
        <p14:creationId xmlns:p14="http://schemas.microsoft.com/office/powerpoint/2010/main" val="9688091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Falácia </a:t>
            </a:r>
            <a:r>
              <a:rPr lang="pt-BR" i="1" dirty="0" smtClean="0"/>
              <a:t>tu </a:t>
            </a:r>
            <a:r>
              <a:rPr lang="pt-BR" i="1" dirty="0" err="1" smtClean="0"/>
              <a:t>quoque</a:t>
            </a:r>
            <a:r>
              <a:rPr lang="pt-BR" i="1" dirty="0" smtClean="0"/>
              <a:t> (Tu também)</a:t>
            </a:r>
            <a:endParaRPr lang="pt-BR" i="1" dirty="0"/>
          </a:p>
        </p:txBody>
      </p:sp>
      <p:sp>
        <p:nvSpPr>
          <p:cNvPr id="3" name="Espaço Reservado para Conteúdo 2"/>
          <p:cNvSpPr>
            <a:spLocks noGrp="1"/>
          </p:cNvSpPr>
          <p:nvPr>
            <p:ph idx="1"/>
          </p:nvPr>
        </p:nvSpPr>
        <p:spPr/>
        <p:txBody>
          <a:bodyPr/>
          <a:lstStyle/>
          <a:p>
            <a:r>
              <a:rPr lang="pt-BR" dirty="0" smtClean="0"/>
              <a:t>O Manifesto faz transferência: necessidade de culpar o acusador </a:t>
            </a:r>
            <a:r>
              <a:rPr lang="pt-BR" dirty="0" smtClean="0"/>
              <a:t>por </a:t>
            </a:r>
            <a:r>
              <a:rPr lang="pt-BR" dirty="0" smtClean="0"/>
              <a:t>aquilo que ele te pega fazendo.</a:t>
            </a:r>
          </a:p>
          <a:p>
            <a:r>
              <a:rPr lang="pt-BR" dirty="0" smtClean="0"/>
              <a:t>O mal do capitalismo parece ao Manifesto tão mais importante que o bem do comunismo que nem mesmo tenta responder à acusação de que o comunismo é mal!  </a:t>
            </a:r>
            <a:endParaRPr lang="pt-BR" dirty="0"/>
          </a:p>
        </p:txBody>
      </p:sp>
    </p:spTree>
    <p:extLst>
      <p:ext uri="{BB962C8B-B14F-4D97-AF65-F5344CB8AC3E}">
        <p14:creationId xmlns:p14="http://schemas.microsoft.com/office/powerpoint/2010/main" val="2775735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“Quando se falam de ideias que revolucionam uma sociedade inteira, isto quer dizer que, no seio da velha sociedade, se formaram os elementos de uma nova sociedade e que a dissolução das velhas ideias marcha de par com a dissolução das antigas condições de vida.</a:t>
            </a:r>
          </a:p>
          <a:p>
            <a:r>
              <a:rPr lang="pt-BR" i="1" dirty="0" smtClean="0"/>
              <a:t>Quando o mundo antigo declinava, as velhas religiões foram vencidas pela religião cristã; quando no século XVIII, as ideias cristãs cederam lugar às ideias racionalistas, a sociedade feudal travava sua batalha decisiva contra a burguesia então revolucionária. As ideias de liberdade religiosa e de liberdade de consciência não fizeram mais que proclamar o império da livre concorrência no domínio do conhecimento.”</a:t>
            </a:r>
            <a:endParaRPr lang="pt-BR" i="1" dirty="0"/>
          </a:p>
        </p:txBody>
      </p:sp>
    </p:spTree>
    <p:extLst>
      <p:ext uri="{BB962C8B-B14F-4D97-AF65-F5344CB8AC3E}">
        <p14:creationId xmlns:p14="http://schemas.microsoft.com/office/powerpoint/2010/main" val="371265371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Crítica:</a:t>
            </a:r>
            <a:endParaRPr lang="pt-BR" dirty="0"/>
          </a:p>
        </p:txBody>
      </p:sp>
      <p:sp>
        <p:nvSpPr>
          <p:cNvPr id="5" name="Espaço Reservado para Conteúdo 4"/>
          <p:cNvSpPr>
            <a:spLocks noGrp="1"/>
          </p:cNvSpPr>
          <p:nvPr>
            <p:ph idx="1"/>
          </p:nvPr>
        </p:nvSpPr>
        <p:spPr/>
        <p:txBody>
          <a:bodyPr/>
          <a:lstStyle/>
          <a:p>
            <a:r>
              <a:rPr lang="pt-BR" dirty="0" smtClean="0"/>
              <a:t>A liberdade da mente nada é senão o eco mental do livre comércio?</a:t>
            </a:r>
          </a:p>
          <a:p>
            <a:r>
              <a:rPr lang="pt-BR" dirty="0" smtClean="0"/>
              <a:t>Mas há liberdade de consciência e da mente em autores de sociedades pré-capitalistas!</a:t>
            </a:r>
          </a:p>
          <a:p>
            <a:endParaRPr lang="pt-BR" dirty="0"/>
          </a:p>
        </p:txBody>
      </p:sp>
    </p:spTree>
    <p:extLst>
      <p:ext uri="{BB962C8B-B14F-4D97-AF65-F5344CB8AC3E}">
        <p14:creationId xmlns:p14="http://schemas.microsoft.com/office/powerpoint/2010/main" val="7342144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 resposta de </a:t>
            </a:r>
            <a:r>
              <a:rPr lang="pt-BR" dirty="0" err="1" smtClean="0"/>
              <a:t>MaRx</a:t>
            </a:r>
            <a:r>
              <a:rPr lang="pt-BR" dirty="0" smtClean="0"/>
              <a:t> (e Engels)</a:t>
            </a:r>
            <a:endParaRPr lang="pt-BR" dirty="0"/>
          </a:p>
        </p:txBody>
      </p:sp>
      <p:sp>
        <p:nvSpPr>
          <p:cNvPr id="3" name="Espaço Reservado para Conteúdo 2"/>
          <p:cNvSpPr>
            <a:spLocks noGrp="1"/>
          </p:cNvSpPr>
          <p:nvPr>
            <p:ph idx="1"/>
          </p:nvPr>
        </p:nvSpPr>
        <p:spPr/>
        <p:txBody>
          <a:bodyPr/>
          <a:lstStyle/>
          <a:p>
            <a:r>
              <a:rPr lang="pt-BR" i="1" dirty="0" smtClean="0"/>
              <a:t>“Sem dúvida, - dir-se-á – as ideias religiosas, morais, filosóficas, políticas, jurídicas, etc., modificaram-se no curso do desenvolvimento histórico, mas a religião, a moral, a filosofia, a política, o direito mantiveram-se sempre através dessas transformações. Além disso, há verdades eternas, como a liberdade, a justiça, etc., que são comuns a todos os regimes sociais. Mas o comunismo quer abolir estas verdades eternas, quer abolir a religião e a moral, em lugar de lhes dar uma nova forma, e isso contradiz todo o desenvolvimento histórico anterior”</a:t>
            </a:r>
            <a:endParaRPr lang="pt-BR" i="1" dirty="0"/>
          </a:p>
        </p:txBody>
      </p:sp>
    </p:spTree>
    <p:extLst>
      <p:ext uri="{BB962C8B-B14F-4D97-AF65-F5344CB8AC3E}">
        <p14:creationId xmlns:p14="http://schemas.microsoft.com/office/powerpoint/2010/main" val="159610854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i="1" dirty="0" smtClean="0"/>
              <a:t>“A que se reduz essa acusação? A história de toda a sociedade até nossos dias consiste no desenvolvimento dos antagonismos de classe, antagonismo que se têm revestido de formas diferentes nas diferentes épocas. Mas qualquer que tenha sido a forma desses antagonismos, a exploração de uma parte da sociedade por outra é um fato comum a todos os séculos anteriores, portanto, nada há de espantoso que a consciência social de todos os séculos, apesar de toda sua variedade e diversidade, se tenha movido sempre sob certas formas comuns, formas de consciência que só se dissolverão completamente com o desaparecimento total dos antagonismos de classe.</a:t>
            </a:r>
          </a:p>
          <a:p>
            <a:r>
              <a:rPr lang="pt-BR" i="1" dirty="0" smtClean="0"/>
              <a:t>A revolução comunista é a ruptura mais radical com as relações tradicionais de propriedade; nada de estranho, portanto, que no curso de seu desenvolvimento, rompa, do modo mais radical, com as ideais tradicionais.” </a:t>
            </a:r>
            <a:endParaRPr lang="pt-BR" i="1" dirty="0"/>
          </a:p>
        </p:txBody>
      </p:sp>
    </p:spTree>
    <p:extLst>
      <p:ext uri="{BB962C8B-B14F-4D97-AF65-F5344CB8AC3E}">
        <p14:creationId xmlns:p14="http://schemas.microsoft.com/office/powerpoint/2010/main" val="8584342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Crítica:</a:t>
            </a:r>
            <a:endParaRPr lang="pt-BR" dirty="0"/>
          </a:p>
        </p:txBody>
      </p:sp>
      <p:sp>
        <p:nvSpPr>
          <p:cNvPr id="3" name="Espaço Reservado para Conteúdo 2"/>
          <p:cNvSpPr>
            <a:spLocks noGrp="1"/>
          </p:cNvSpPr>
          <p:nvPr>
            <p:ph idx="1"/>
          </p:nvPr>
        </p:nvSpPr>
        <p:spPr/>
        <p:txBody>
          <a:bodyPr/>
          <a:lstStyle/>
          <a:p>
            <a:r>
              <a:rPr lang="pt-BR" dirty="0" smtClean="0"/>
              <a:t>Não há nada de universal </a:t>
            </a:r>
            <a:r>
              <a:rPr lang="pt-BR" dirty="0" smtClean="0"/>
              <a:t>à </a:t>
            </a:r>
            <a:r>
              <a:rPr lang="pt-BR" dirty="0" smtClean="0"/>
              <a:t>humanidade ao longo da história? </a:t>
            </a:r>
          </a:p>
          <a:p>
            <a:r>
              <a:rPr lang="pt-BR" dirty="0" smtClean="0"/>
              <a:t>Só definições de homem atreladas ao sistema social?</a:t>
            </a:r>
          </a:p>
          <a:p>
            <a:r>
              <a:rPr lang="pt-BR" dirty="0" smtClean="0"/>
              <a:t>O homem é sempre o explorador, o ladrão, o escravista? Só a exploração como fato comum a todos os séculos anteriores?</a:t>
            </a:r>
          </a:p>
          <a:p>
            <a:r>
              <a:rPr lang="pt-BR" dirty="0" smtClean="0"/>
              <a:t>  </a:t>
            </a:r>
          </a:p>
          <a:p>
            <a:endParaRPr lang="pt-BR" dirty="0"/>
          </a:p>
        </p:txBody>
      </p:sp>
    </p:spTree>
    <p:extLst>
      <p:ext uri="{BB962C8B-B14F-4D97-AF65-F5344CB8AC3E}">
        <p14:creationId xmlns:p14="http://schemas.microsoft.com/office/powerpoint/2010/main" val="85570697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r>
              <a:rPr lang="pt-BR" dirty="0" smtClean="0"/>
              <a:t>“Os comunistas não se rebaixam a dissimular suas opiniões e seu fins. Proclamam abertamente que seus objetivos só podem ser alcançados pela derrubada violenta de toda a ordem social existente. Que as classes dominantes tremam à ideia de uma  revolução comunista! Os proletários nada têm a perder a não ser suas cadeias. Têm um mundo a ganhar. PROLETÁRIOS DE TODOS OS PAÍSES, UNI-VOS.”</a:t>
            </a:r>
            <a:endParaRPr lang="pt-BR" dirty="0"/>
          </a:p>
        </p:txBody>
      </p:sp>
    </p:spTree>
    <p:extLst>
      <p:ext uri="{BB962C8B-B14F-4D97-AF65-F5344CB8AC3E}">
        <p14:creationId xmlns:p14="http://schemas.microsoft.com/office/powerpoint/2010/main" val="19533751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sijmen.nl/filo/philoimages/mar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0" y="-3586"/>
            <a:ext cx="7958666" cy="6861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25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956395" y="1955800"/>
            <a:ext cx="9720073" cy="4023360"/>
          </a:xfrm>
        </p:spPr>
        <p:txBody>
          <a:bodyPr/>
          <a:lstStyle/>
          <a:p>
            <a:pPr marL="0" indent="0">
              <a:buNone/>
            </a:pPr>
            <a:r>
              <a:rPr lang="pt-BR" i="1" dirty="0" smtClean="0"/>
              <a:t>“Um espectro ronda a Europa – o espectro do comunismo. Todas as potências da velha Europa unem-se numa Santa Aliança para conjurá-lo: o papa e o czar, </a:t>
            </a:r>
            <a:r>
              <a:rPr lang="pt-BR" i="1" dirty="0" err="1" smtClean="0"/>
              <a:t>Metternich</a:t>
            </a:r>
            <a:r>
              <a:rPr lang="pt-BR" i="1" dirty="0" smtClean="0"/>
              <a:t> e </a:t>
            </a:r>
            <a:r>
              <a:rPr lang="pt-BR" i="1" dirty="0" err="1" smtClean="0"/>
              <a:t>Guizot</a:t>
            </a:r>
            <a:r>
              <a:rPr lang="pt-BR" i="1" dirty="0" smtClean="0"/>
              <a:t>, os radicais da França e os policiais da Alemanha [...] O comunismo já é reconhecido como força por todas as potências da Europa. "</a:t>
            </a:r>
            <a:endParaRPr lang="pt-BR" i="1" dirty="0"/>
          </a:p>
        </p:txBody>
      </p:sp>
    </p:spTree>
    <p:extLst>
      <p:ext uri="{BB962C8B-B14F-4D97-AF65-F5344CB8AC3E}">
        <p14:creationId xmlns:p14="http://schemas.microsoft.com/office/powerpoint/2010/main" val="1320446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a:t>
            </a:r>
            <a:endParaRPr lang="pt-BR" dirty="0"/>
          </a:p>
        </p:txBody>
      </p:sp>
      <p:sp>
        <p:nvSpPr>
          <p:cNvPr id="3" name="Espaço Reservado para Conteúdo 2"/>
          <p:cNvSpPr>
            <a:spLocks noGrp="1"/>
          </p:cNvSpPr>
          <p:nvPr>
            <p:ph idx="1"/>
          </p:nvPr>
        </p:nvSpPr>
        <p:spPr/>
        <p:txBody>
          <a:bodyPr/>
          <a:lstStyle/>
          <a:p>
            <a:r>
              <a:rPr lang="pt-BR" dirty="0" smtClean="0"/>
              <a:t>Isso é verdadeiro?</a:t>
            </a:r>
          </a:p>
          <a:p>
            <a:r>
              <a:rPr lang="pt-BR" dirty="0" smtClean="0"/>
              <a:t>Quantos comunistas haviam?</a:t>
            </a:r>
          </a:p>
          <a:p>
            <a:endParaRPr lang="pt-BR" dirty="0"/>
          </a:p>
        </p:txBody>
      </p:sp>
    </p:spTree>
    <p:extLst>
      <p:ext uri="{BB962C8B-B14F-4D97-AF65-F5344CB8AC3E}">
        <p14:creationId xmlns:p14="http://schemas.microsoft.com/office/powerpoint/2010/main" val="1720352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 </a:t>
            </a:r>
            <a:endParaRPr lang="pt-BR" dirty="0"/>
          </a:p>
        </p:txBody>
      </p:sp>
      <p:sp>
        <p:nvSpPr>
          <p:cNvPr id="3" name="Espaço Reservado para Conteúdo 2"/>
          <p:cNvSpPr>
            <a:spLocks noGrp="1"/>
          </p:cNvSpPr>
          <p:nvPr>
            <p:ph idx="1"/>
          </p:nvPr>
        </p:nvSpPr>
        <p:spPr/>
        <p:txBody>
          <a:bodyPr/>
          <a:lstStyle/>
          <a:p>
            <a:pPr marL="0" indent="0">
              <a:buNone/>
            </a:pPr>
            <a:r>
              <a:rPr lang="pt-BR" i="1" dirty="0" smtClean="0"/>
              <a:t>“É tempo de os comunistas exporem, à face do mundo inteiro, seu modo de ver, seus fins e suas tendências, opondo um manifesto do próprio partido à lenda do espectro do comunismo. Com este fim, reuniram-se, em Londres, comunistas de várias nacionalidades e redigiram o manifesto seguinte”.</a:t>
            </a:r>
          </a:p>
        </p:txBody>
      </p:sp>
    </p:spTree>
    <p:extLst>
      <p:ext uri="{BB962C8B-B14F-4D97-AF65-F5344CB8AC3E}">
        <p14:creationId xmlns:p14="http://schemas.microsoft.com/office/powerpoint/2010/main" val="446161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Objeções</a:t>
            </a:r>
            <a:endParaRPr lang="pt-BR" dirty="0"/>
          </a:p>
        </p:txBody>
      </p:sp>
      <p:sp>
        <p:nvSpPr>
          <p:cNvPr id="3" name="Espaço Reservado para Conteúdo 2"/>
          <p:cNvSpPr>
            <a:spLocks noGrp="1"/>
          </p:cNvSpPr>
          <p:nvPr>
            <p:ph idx="1"/>
          </p:nvPr>
        </p:nvSpPr>
        <p:spPr/>
        <p:txBody>
          <a:bodyPr/>
          <a:lstStyle/>
          <a:p>
            <a:r>
              <a:rPr lang="pt-BR" dirty="0" smtClean="0"/>
              <a:t>Não havia partido comunista!</a:t>
            </a:r>
          </a:p>
          <a:p>
            <a:r>
              <a:rPr lang="pt-BR" dirty="0" smtClean="0"/>
              <a:t>O </a:t>
            </a:r>
            <a:r>
              <a:rPr lang="pt-BR" i="1" dirty="0" smtClean="0"/>
              <a:t>Manifesto</a:t>
            </a:r>
            <a:r>
              <a:rPr lang="pt-BR" dirty="0" smtClean="0"/>
              <a:t> é fruto de um trabalho solitário.</a:t>
            </a:r>
          </a:p>
          <a:p>
            <a:endParaRPr lang="pt-BR" dirty="0"/>
          </a:p>
        </p:txBody>
      </p:sp>
    </p:spTree>
    <p:extLst>
      <p:ext uri="{BB962C8B-B14F-4D97-AF65-F5344CB8AC3E}">
        <p14:creationId xmlns:p14="http://schemas.microsoft.com/office/powerpoint/2010/main" val="4091032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1187</TotalTime>
  <Words>4464</Words>
  <Application>Microsoft Office PowerPoint</Application>
  <PresentationFormat>Widescreen</PresentationFormat>
  <Paragraphs>232</Paragraphs>
  <Slides>59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59</vt:i4>
      </vt:variant>
    </vt:vector>
  </HeadingPairs>
  <TitlesOfParts>
    <vt:vector size="64" baseType="lpstr">
      <vt:lpstr>Calibri</vt:lpstr>
      <vt:lpstr>Tw Cen MT</vt:lpstr>
      <vt:lpstr>Tw Cen MT Condensed</vt:lpstr>
      <vt:lpstr>Wingdings 3</vt:lpstr>
      <vt:lpstr>Integral</vt:lpstr>
      <vt:lpstr>Manifesto Comunista</vt:lpstr>
      <vt:lpstr>Estrutura:</vt:lpstr>
      <vt:lpstr>Capítulo 1</vt:lpstr>
      <vt:lpstr>Famosa primeira frase</vt:lpstr>
      <vt:lpstr>Investigando essa frase...</vt:lpstr>
      <vt:lpstr>Apresentação do PowerPoint</vt:lpstr>
      <vt:lpstr>Objeções</vt:lpstr>
      <vt:lpstr> </vt:lpstr>
      <vt:lpstr>Objeções</vt:lpstr>
      <vt:lpstr>Apresentação do PowerPoint</vt:lpstr>
      <vt:lpstr>Objeções</vt:lpstr>
      <vt:lpstr>O comunismo é uma espécie de religião ou uma ciência?</vt:lpstr>
      <vt:lpstr>Outras maneiras de definir “opressivo”</vt:lpstr>
      <vt:lpstr>Apresentação do PowerPoint</vt:lpstr>
      <vt:lpstr>A diferença entre todas as eras passadas e a era presente...</vt:lpstr>
      <vt:lpstr>Uso de palavras bélicas para descrever a relação entre classes </vt:lpstr>
      <vt:lpstr>Conflito de classes como motor da história?</vt:lpstr>
      <vt:lpstr>A questão da Lógica</vt:lpstr>
      <vt:lpstr>Diferença entre contradição e contrariedade</vt:lpstr>
      <vt:lpstr>Possíveis contradições lógicas no argumento de Marx</vt:lpstr>
      <vt:lpstr>Determinismo de Marx?</vt:lpstr>
      <vt:lpstr>A famosa crença de Thomas more</vt:lpstr>
      <vt:lpstr>As ideias são determinadas pela classe social?</vt:lpstr>
      <vt:lpstr>Apresentação do PowerPoint</vt:lpstr>
      <vt:lpstr>Apresentação do PowerPoint</vt:lpstr>
      <vt:lpstr>Três questionamentos:</vt:lpstr>
      <vt:lpstr>Uma vida sem exame não é digna de ser vivida (Sócrates)</vt:lpstr>
      <vt:lpstr>Uma única teoria seria capaz de produzir uma mudança tão drástica na natureza humana?</vt:lpstr>
      <vt:lpstr>Apresentação do PowerPoint</vt:lpstr>
      <vt:lpstr>Questão QuE segue...</vt:lpstr>
      <vt:lpstr>Apresentação do PowerPoint</vt:lpstr>
      <vt:lpstr>DÚvida:</vt:lpstr>
      <vt:lpstr>Apresentação do PowerPoint</vt:lpstr>
      <vt:lpstr>Dúvidas:</vt:lpstr>
      <vt:lpstr>Responde Marx no capítulo 2:</vt:lpstr>
      <vt:lpstr>Relação com o fisicalismo de demÓcrito:</vt:lpstr>
      <vt:lpstr>Capítulo 2</vt:lpstr>
      <vt:lpstr>Apresentação do PowerPoint</vt:lpstr>
      <vt:lpstr>O objetivo é o poder?</vt:lpstr>
      <vt:lpstr>Marx tenta responder a nove objeções ao comunismo:</vt:lpstr>
      <vt:lpstr>A boa retórica é convincente à razão?</vt:lpstr>
      <vt:lpstr>Por Que a propriedade (PARA MARX) é o termo ambíguo?</vt:lpstr>
      <vt:lpstr>O capitalismo é bom?</vt:lpstr>
      <vt:lpstr>Objeções ao comunismo (2ª a 8ª)</vt:lpstr>
      <vt:lpstr>Objeção 3</vt:lpstr>
      <vt:lpstr>Objeção 4</vt:lpstr>
      <vt:lpstr>Objeção 5</vt:lpstr>
      <vt:lpstr>Objeção 6</vt:lpstr>
      <vt:lpstr>Objeção 7</vt:lpstr>
      <vt:lpstr>Objeção 8</vt:lpstr>
      <vt:lpstr>O padrão lógico das objeções:</vt:lpstr>
      <vt:lpstr>Falácia tu quoque (Tu também)</vt:lpstr>
      <vt:lpstr>Apresentação do PowerPoint</vt:lpstr>
      <vt:lpstr>Crítica:</vt:lpstr>
      <vt:lpstr>A resposta de MaRx (e Engels)</vt:lpstr>
      <vt:lpstr>Apresentação do PowerPoint</vt:lpstr>
      <vt:lpstr>Crítica:</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crítica da economia</dc:title>
  <dc:creator>Ricardo Luis Chaves Feijo</dc:creator>
  <cp:lastModifiedBy>feijo</cp:lastModifiedBy>
  <cp:revision>97</cp:revision>
  <dcterms:created xsi:type="dcterms:W3CDTF">2014-09-02T15:50:20Z</dcterms:created>
  <dcterms:modified xsi:type="dcterms:W3CDTF">2016-10-04T16:52:59Z</dcterms:modified>
</cp:coreProperties>
</file>