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721" r:id="rId2"/>
    <p:sldId id="722" r:id="rId3"/>
    <p:sldId id="724" r:id="rId4"/>
    <p:sldId id="736" r:id="rId5"/>
    <p:sldId id="730" r:id="rId6"/>
    <p:sldId id="731" r:id="rId7"/>
    <p:sldId id="734" r:id="rId8"/>
    <p:sldId id="737" r:id="rId9"/>
    <p:sldId id="735" r:id="rId10"/>
    <p:sldId id="738" r:id="rId11"/>
    <p:sldId id="739" r:id="rId12"/>
    <p:sldId id="740" r:id="rId13"/>
    <p:sldId id="741" r:id="rId14"/>
    <p:sldId id="742" r:id="rId15"/>
    <p:sldId id="743" r:id="rId16"/>
    <p:sldId id="744" r:id="rId17"/>
    <p:sldId id="751" r:id="rId18"/>
    <p:sldId id="745" r:id="rId19"/>
    <p:sldId id="747" r:id="rId20"/>
    <p:sldId id="748" r:id="rId21"/>
    <p:sldId id="749" r:id="rId22"/>
    <p:sldId id="750" r:id="rId23"/>
    <p:sldId id="752" r:id="rId24"/>
    <p:sldId id="753" r:id="rId25"/>
    <p:sldId id="754" r:id="rId26"/>
    <p:sldId id="755" r:id="rId27"/>
    <p:sldId id="756" r:id="rId28"/>
    <p:sldId id="757" r:id="rId29"/>
  </p:sldIdLst>
  <p:sldSz cx="9144000" cy="6858000" type="screen4x3"/>
  <p:notesSz cx="6858000" cy="91440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4"/>
  </p:normalViewPr>
  <p:slideViewPr>
    <p:cSldViewPr>
      <p:cViewPr>
        <p:scale>
          <a:sx n="76" d="100"/>
          <a:sy n="76" d="100"/>
        </p:scale>
        <p:origin x="-120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="" xmlns:a16="http://schemas.microsoft.com/office/drawing/2014/main" id="{D61FBB87-690E-C949-A851-1C20511889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0835" name="Rectangle 3">
            <a:extLst>
              <a:ext uri="{FF2B5EF4-FFF2-40B4-BE49-F238E27FC236}">
                <a16:creationId xmlns="" xmlns:a16="http://schemas.microsoft.com/office/drawing/2014/main" id="{5B0E9BB8-F2D4-D140-BCE6-305DCFB8C76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0836" name="Rectangle 4">
            <a:extLst>
              <a:ext uri="{FF2B5EF4-FFF2-40B4-BE49-F238E27FC236}">
                <a16:creationId xmlns="" xmlns:a16="http://schemas.microsoft.com/office/drawing/2014/main" id="{5A18524F-5A62-F546-B17A-0B7546BB1B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0837" name="Rectangle 5">
            <a:extLst>
              <a:ext uri="{FF2B5EF4-FFF2-40B4-BE49-F238E27FC236}">
                <a16:creationId xmlns="" xmlns:a16="http://schemas.microsoft.com/office/drawing/2014/main" id="{D6751EE4-23B7-5C47-B090-55194BD4138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A423F7E8-A695-4C43-9DD5-A0E2E23A6A0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3787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="" xmlns:a16="http://schemas.microsoft.com/office/drawing/2014/main" id="{E3980A5B-A87C-1844-964D-1874A2D64B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4147" name="Rectangle 3">
            <a:extLst>
              <a:ext uri="{FF2B5EF4-FFF2-40B4-BE49-F238E27FC236}">
                <a16:creationId xmlns="" xmlns:a16="http://schemas.microsoft.com/office/drawing/2014/main" id="{8DE0DAD5-DEFF-B443-8162-A7E18038894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39901EF5-1302-B24C-B1D3-5204EB5F41E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9" name="Rectangle 5">
            <a:extLst>
              <a:ext uri="{FF2B5EF4-FFF2-40B4-BE49-F238E27FC236}">
                <a16:creationId xmlns="" xmlns:a16="http://schemas.microsoft.com/office/drawing/2014/main" id="{DCFA2BC3-556D-B549-89CD-74CD7335B9F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134150" name="Rectangle 6">
            <a:extLst>
              <a:ext uri="{FF2B5EF4-FFF2-40B4-BE49-F238E27FC236}">
                <a16:creationId xmlns="" xmlns:a16="http://schemas.microsoft.com/office/drawing/2014/main" id="{EE083E2D-824B-D943-AF81-22143E201F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4151" name="Rectangle 7">
            <a:extLst>
              <a:ext uri="{FF2B5EF4-FFF2-40B4-BE49-F238E27FC236}">
                <a16:creationId xmlns="" xmlns:a16="http://schemas.microsoft.com/office/drawing/2014/main" id="{9AE728FA-01FA-7544-BC07-3E9FD001C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A8BF1B68-9CD2-184F-A2F6-ED74F070C34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8580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1E2D1B3-2C05-BF4D-A960-C50A908463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3AA1B5B-F39D-FC43-A4FC-51A7ACAB0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8218770-4177-4A48-88C0-BD7A7FAB0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49353-A1D6-B44E-9C8D-EEBAB58A30CC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28681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84F675C-D119-F749-83F8-FA32804F5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C91E683-F546-F941-9DB4-3A1097A9AC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1695CBD-6711-FA48-A460-BE2D489AD9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892A0-4707-2048-91D9-1D0926EB1245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95747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15FD59E-79A4-3244-83FC-CCB7E67D0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F731E90-2F42-5F4B-93BB-2A42A3BA45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451DF75-CE4A-3740-AEF7-F12DC998ED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BC970-3EF7-2545-8117-C3F873291682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67197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F6D0403-10C3-854E-87F9-04E16E717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4F9ACE6-5306-7D40-B3F2-3D40E60DA7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1FCE04B-9BFA-9A42-8E5D-1F182623D9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70DD1-A93D-A24B-BB59-E4411B185445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76357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C7B860E-1E07-4A44-8CE0-A816FAE27B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F4F4F71-BE29-5F48-9263-B963550A8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740B085-F1B0-904D-BB13-83AAB76223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4CB96-AE02-BD45-ADD7-A19030DB2A18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96412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1E2FD36-6CF7-7342-83BF-026004A3C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B9E859B-37D9-5244-83DA-085DF025D1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D3D1DEF-634D-614E-BB2E-9BA1BECE6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B99EE-858D-734A-AA4B-D306DB8003F6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53841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B74E893-0423-3A47-863F-85296D8880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434F7426-7DFA-7348-8779-487B2FFDBA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7F47BD1E-E89F-D745-B52D-7B5241D40F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00373-BE1C-3142-9D3E-81EE95C3513B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29757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89C59038-D138-FE4C-AFB3-024D38B221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B5BC1196-0B9B-4849-AEB3-90BDE754E8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EE90FA8-3B0E-A44D-929F-553ACF2605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BD800-0913-8C4A-ACEB-B158E5352818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65186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D6560D58-649D-E843-B24D-5A5E81B56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86919114-67FA-E94F-9654-5AA5CDF841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53A4DF88-896B-CF49-A036-C72C82212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1C0C7-ECDE-6240-B0B1-8A72F0BF3DCE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422693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0E0BB7A-E6F3-794A-89C2-C1BB365DF2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3CBD182-B066-A141-90F0-D976DC78A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E7C2902-A43E-D140-9525-FD3E670464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E8C03-CFAE-C840-A76A-53D6064C8DEE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98303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8AC352A-173A-C84C-AD9B-3C5C881CC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E2B92CB-ED2B-6542-8393-7E47BB94CE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D2A8A1E-F254-244F-9BFF-8BB3C3FA5A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73827-FD65-5F4B-BBD3-BFEA5566DEE4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3328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0BAB0AF0-CB56-3C44-ACD5-07F42E491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4ED276B4-3891-8645-AE20-4CA313868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os estilos do texto mestre</a:t>
            </a:r>
          </a:p>
          <a:p>
            <a:pPr lvl="1"/>
            <a:r>
              <a:rPr lang="pt-PT" altLang="pt-BR"/>
              <a:t>Segundo nível</a:t>
            </a:r>
          </a:p>
          <a:p>
            <a:pPr lvl="2"/>
            <a:r>
              <a:rPr lang="pt-PT" altLang="pt-BR"/>
              <a:t>Terceiro nível</a:t>
            </a:r>
          </a:p>
          <a:p>
            <a:pPr lvl="3"/>
            <a:r>
              <a:rPr lang="pt-PT" altLang="pt-BR"/>
              <a:t>Quarto nível</a:t>
            </a:r>
          </a:p>
          <a:p>
            <a:pPr lvl="4"/>
            <a:r>
              <a:rPr lang="pt-PT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613D63C7-7235-AE49-B92D-AE63345BDDB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DF8BC51F-21A0-3640-8751-7651AE62FF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DEBDEFD1-5E3F-604B-BE5C-EF28FC43FC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D58DE1A7-ADC3-464F-8F67-5584E854BED4}" type="slidenum">
              <a:rPr lang="pt-PT" altLang="pt-BR"/>
              <a:pPr>
                <a:defRPr/>
              </a:pPr>
              <a:t>‹nº›</a:t>
            </a:fld>
            <a:endParaRPr lang="pt-PT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Exercícios do Capítulo 21 do </a:t>
            </a:r>
            <a:r>
              <a:rPr lang="pt-BR" dirty="0" err="1">
                <a:solidFill>
                  <a:schemeClr val="bg1"/>
                </a:solidFill>
              </a:rPr>
              <a:t>Tipler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(7) Uma simples demonstração de atração eletrostática pode ser feita prendendo na extremidade de uma corda uma pequena bola feita com uma folha de alumínio amassada e aproximando um bastão carregado. A bola será inicialmente atraída pelo bastão, mas, assim que eles se tocarem, a bola será fortemente repelida por ele. Explique estas observações. </a:t>
            </a:r>
          </a:p>
        </p:txBody>
      </p:sp>
    </p:spTree>
    <p:extLst>
      <p:ext uri="{BB962C8B-B14F-4D97-AF65-F5344CB8AC3E}">
        <p14:creationId xmlns:p14="http://schemas.microsoft.com/office/powerpoint/2010/main" val="37420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8032" y="260648"/>
            <a:ext cx="7772400" cy="5475312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Exercícios do Capítulo 21 do </a:t>
            </a:r>
            <a:r>
              <a:rPr lang="pt-BR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Tipler</a:t>
            </a:r>
            <a:endParaRPr lang="pt-BR" sz="2400" b="1" kern="1200" dirty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  <a:p>
            <a:pPr marL="0" indent="0" algn="ctr">
              <a:buNone/>
            </a:pPr>
            <a:r>
              <a:rPr lang="pt-BR" sz="24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(30) Três 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cargas pontuais, cada uma com magnitude 3,00 </a:t>
            </a:r>
            <a:r>
              <a:rPr lang="pt-BR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η</a:t>
            </a:r>
            <a:r>
              <a:rPr lang="pt-BR" sz="24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C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, estão em </a:t>
            </a:r>
            <a:r>
              <a:rPr lang="pt-BR" sz="24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três dos vértices 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de um quadrado de </a:t>
            </a:r>
            <a:r>
              <a:rPr lang="pt-BR" sz="24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aresta igual a 5,00 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cm. As duas cargas pontuais em </a:t>
            </a:r>
            <a:r>
              <a:rPr lang="pt-BR" sz="24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vétices</a:t>
            </a:r>
            <a:r>
              <a:rPr lang="pt-BR" sz="24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 opostos 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são positivas e a terceira carga pontual é negativa. </a:t>
            </a:r>
            <a:r>
              <a:rPr lang="pt-BR" sz="24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Determine a 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força elétrica exercida por essas cargas pontuais em uma quarta carga pontual </a:t>
            </a:r>
            <a:r>
              <a:rPr lang="pt-BR" sz="2400" b="1" i="1" kern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q</a:t>
            </a:r>
            <a:r>
              <a:rPr lang="pt-BR" sz="2400" b="1" i="1" baseline="-25000" dirty="0" smtClean="0">
                <a:solidFill>
                  <a:schemeClr val="bg1"/>
                </a:solidFill>
              </a:rPr>
              <a:t>4</a:t>
            </a:r>
            <a:r>
              <a:rPr lang="pt-BR" sz="24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= +3,00 </a:t>
            </a:r>
            <a:r>
              <a:rPr lang="pt-BR" sz="24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ηC</a:t>
            </a:r>
            <a:r>
              <a:rPr lang="pt-BR" sz="24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, que está no quarto vértice.</a:t>
            </a:r>
            <a:endParaRPr lang="pt-BR" sz="2400" dirty="0">
              <a:cs typeface="+mn-cs"/>
            </a:endParaRPr>
          </a:p>
          <a:p>
            <a:pPr marL="0" indent="0" algn="ctr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25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260648"/>
            <a:ext cx="7772400" cy="5475312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Exercícios do Capítulo 21 do </a:t>
            </a:r>
            <a:r>
              <a:rPr lang="pt-BR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Tipler</a:t>
            </a:r>
            <a:endParaRPr lang="pt-BR" sz="2400" b="1" kern="1200" dirty="0">
              <a:solidFill>
                <a:srgbClr val="FFFFFF"/>
              </a:solidFill>
              <a:latin typeface="Times New Roman" panose="02020603050405020304" pitchFamily="18" charset="0"/>
              <a:cs typeface="+mn-cs"/>
            </a:endParaRPr>
          </a:p>
          <a:p>
            <a:pPr marL="0" indent="0" algn="ctr">
              <a:buNone/>
            </a:pPr>
            <a:r>
              <a:rPr lang="pt-BR" sz="24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(30) Três 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cargas pontuais, cada uma com magnitude 3,00 </a:t>
            </a:r>
            <a:r>
              <a:rPr lang="pt-BR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η</a:t>
            </a:r>
            <a:r>
              <a:rPr lang="pt-BR" sz="24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C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, estão em </a:t>
            </a:r>
            <a:r>
              <a:rPr lang="pt-BR" sz="24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três dos vértices 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de um quadrado de </a:t>
            </a:r>
            <a:r>
              <a:rPr lang="pt-BR" sz="24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aresta igual a 5,00 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cm. As duas cargas pontuais em </a:t>
            </a:r>
            <a:r>
              <a:rPr lang="pt-BR" sz="24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vétices</a:t>
            </a:r>
            <a:r>
              <a:rPr lang="pt-BR" sz="24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 opostos 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são positivas e a terceira carga pontual é negativa. </a:t>
            </a:r>
            <a:r>
              <a:rPr lang="pt-BR" sz="24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Determine a 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força elétrica exercida por essas cargas pontuais em uma quarta carga pontual </a:t>
            </a:r>
            <a:r>
              <a:rPr lang="pt-BR" sz="2400" b="1" i="1" kern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q</a:t>
            </a:r>
            <a:r>
              <a:rPr lang="pt-BR" sz="2400" b="1" i="1" baseline="-25000" dirty="0" smtClean="0">
                <a:solidFill>
                  <a:schemeClr val="bg1"/>
                </a:solidFill>
              </a:rPr>
              <a:t>4</a:t>
            </a:r>
            <a:r>
              <a:rPr lang="pt-BR" sz="24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= +3,00 </a:t>
            </a:r>
            <a:r>
              <a:rPr lang="pt-BR" sz="2400" b="1" kern="1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ηC</a:t>
            </a:r>
            <a:r>
              <a:rPr lang="pt-BR" sz="2400" b="1" kern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, que está no quarto vértice.</a:t>
            </a:r>
          </a:p>
          <a:p>
            <a:pPr marL="0" indent="0" algn="ctr">
              <a:buNone/>
            </a:pPr>
            <a:endParaRPr lang="pt-BR" sz="2400" dirty="0">
              <a:cs typeface="+mn-cs"/>
            </a:endParaRPr>
          </a:p>
          <a:p>
            <a:pPr marL="0" indent="0" algn="ctr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0" t="9436" r="9006" b="15064"/>
          <a:stretch/>
        </p:blipFill>
        <p:spPr>
          <a:xfrm>
            <a:off x="1475656" y="3528892"/>
            <a:ext cx="3744416" cy="26197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9" b="42458"/>
          <a:stretch/>
        </p:blipFill>
        <p:spPr>
          <a:xfrm>
            <a:off x="5508104" y="3933056"/>
            <a:ext cx="3314141" cy="13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52128"/>
          </a:xfrm>
        </p:spPr>
        <p:txBody>
          <a:bodyPr/>
          <a:lstStyle/>
          <a:p>
            <a:pPr lvl="0"/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Exercícios do Capítulo 21 do </a:t>
            </a:r>
            <a:r>
              <a:rPr lang="pt-BR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Tipler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/>
            </a:r>
            <a:b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</a:b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6" b="36731"/>
          <a:stretch/>
        </p:blipFill>
        <p:spPr>
          <a:xfrm>
            <a:off x="827584" y="1052736"/>
            <a:ext cx="5486400" cy="1540701"/>
          </a:xfrm>
        </p:spPr>
      </p:pic>
    </p:spTree>
    <p:extLst>
      <p:ext uri="{BB962C8B-B14F-4D97-AF65-F5344CB8AC3E}">
        <p14:creationId xmlns:p14="http://schemas.microsoft.com/office/powerpoint/2010/main" val="3836436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52128"/>
          </a:xfrm>
        </p:spPr>
        <p:txBody>
          <a:bodyPr/>
          <a:lstStyle/>
          <a:p>
            <a:pPr lvl="0"/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Exercícios do Capítulo 21 do </a:t>
            </a:r>
            <a:r>
              <a:rPr lang="pt-BR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Tipler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/>
            </a:r>
            <a:b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</a:b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" t="25522" r="3132" b="37035"/>
          <a:stretch/>
        </p:blipFill>
        <p:spPr>
          <a:xfrm>
            <a:off x="870992" y="1040227"/>
            <a:ext cx="6005264" cy="1736092"/>
          </a:xfr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7" t="63428" r="35229" b="18286"/>
          <a:stretch/>
        </p:blipFill>
        <p:spPr>
          <a:xfrm>
            <a:off x="899592" y="2774099"/>
            <a:ext cx="2530443" cy="115895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t="10647" b="66075"/>
          <a:stretch/>
        </p:blipFill>
        <p:spPr>
          <a:xfrm>
            <a:off x="899592" y="3933056"/>
            <a:ext cx="6386358" cy="115212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3" t="44668" b="46020"/>
          <a:stretch/>
        </p:blipFill>
        <p:spPr>
          <a:xfrm>
            <a:off x="899592" y="5043426"/>
            <a:ext cx="2756396" cy="54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38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17" b="76002"/>
          <a:stretch/>
        </p:blipFill>
        <p:spPr>
          <a:xfrm>
            <a:off x="395536" y="908720"/>
            <a:ext cx="8336712" cy="1663824"/>
          </a:xfr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143000"/>
          </a:xfrm>
        </p:spPr>
        <p:txBody>
          <a:bodyPr/>
          <a:lstStyle/>
          <a:p>
            <a:pPr lvl="0"/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Exercícios do Capítulo 21 do </a:t>
            </a:r>
            <a:r>
              <a:rPr lang="pt-BR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Tipler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/>
            </a:r>
            <a:b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6987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17" b="76002"/>
          <a:stretch/>
        </p:blipFill>
        <p:spPr>
          <a:xfrm>
            <a:off x="395536" y="908720"/>
            <a:ext cx="8336712" cy="1663824"/>
          </a:xfr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143000"/>
          </a:xfrm>
        </p:spPr>
        <p:txBody>
          <a:bodyPr/>
          <a:lstStyle/>
          <a:p>
            <a:pPr lvl="0"/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Exercícios do Capítulo 21 do </a:t>
            </a:r>
            <a:r>
              <a:rPr lang="pt-BR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Tipler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/>
            </a:r>
            <a:b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</a:br>
            <a:endParaRPr lang="pt-BR" dirty="0"/>
          </a:p>
        </p:txBody>
      </p:sp>
      <p:pic>
        <p:nvPicPr>
          <p:cNvPr id="6" name="Espaço Reservado para Conteúdo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8" b="31862"/>
          <a:stretch/>
        </p:blipFill>
        <p:spPr bwMode="auto">
          <a:xfrm>
            <a:off x="395536" y="2564904"/>
            <a:ext cx="696044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754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936104"/>
          </a:xfrm>
        </p:spPr>
        <p:txBody>
          <a:bodyPr/>
          <a:lstStyle/>
          <a:p>
            <a:pPr lvl="0"/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Exercícios do Capítulo 21 do </a:t>
            </a:r>
            <a:r>
              <a:rPr lang="pt-BR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Tipler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/>
            </a:r>
            <a:b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83568" y="836712"/>
            <a:ext cx="77724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 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(31) Uma carga pontual de 5,00 </a:t>
            </a:r>
            <a:r>
              <a:rPr lang="pt-BR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μC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 está no eixo y em y = 3,00 cm, e uma segunda carga pontual de –5,00 </a:t>
            </a:r>
            <a:r>
              <a:rPr lang="pt-BR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μC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 está no eixo y em y = –3,00 cm. Encontre a força elétrica em uma carga pontual de 2,00 </a:t>
            </a:r>
            <a:r>
              <a:rPr lang="pt-BR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μC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 no eixo x em x = 8,00 cm.</a:t>
            </a:r>
          </a:p>
        </p:txBody>
      </p:sp>
    </p:spTree>
    <p:extLst>
      <p:ext uri="{BB962C8B-B14F-4D97-AF65-F5344CB8AC3E}">
        <p14:creationId xmlns:p14="http://schemas.microsoft.com/office/powerpoint/2010/main" val="3834214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936104"/>
          </a:xfrm>
        </p:spPr>
        <p:txBody>
          <a:bodyPr/>
          <a:lstStyle/>
          <a:p>
            <a:pPr lvl="0"/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Exercícios do Capítulo 21 do </a:t>
            </a:r>
            <a:r>
              <a:rPr lang="pt-BR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Tipler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/>
            </a:r>
            <a:b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83568" y="836712"/>
            <a:ext cx="77724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 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(31) Uma carga pontual de 5,00 </a:t>
            </a:r>
            <a:r>
              <a:rPr lang="pt-BR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μC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 está no eixo y em y = 3,00 cm, e uma segunda carga pontual de –5,00 </a:t>
            </a:r>
            <a:r>
              <a:rPr lang="pt-BR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μC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 está no eixo y em y = –3,00 cm. Encontre a força elétrica em uma carga pontual de 2,00 </a:t>
            </a:r>
            <a:r>
              <a:rPr lang="pt-BR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μC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 no eixo x em x = 8,00 cm.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t="13823" r="4871" b="32294"/>
          <a:stretch/>
        </p:blipFill>
        <p:spPr>
          <a:xfrm>
            <a:off x="1464620" y="2805764"/>
            <a:ext cx="6635772" cy="307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69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936104"/>
          </a:xfrm>
        </p:spPr>
        <p:txBody>
          <a:bodyPr/>
          <a:lstStyle/>
          <a:p>
            <a:pPr lvl="0"/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Exercícios do Capítulo 21 do </a:t>
            </a:r>
            <a:r>
              <a:rPr lang="pt-BR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Tipler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/>
            </a:r>
            <a:b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</a:br>
            <a:endParaRPr lang="pt-BR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8" t="9578" r="4807" b="59980"/>
          <a:stretch/>
        </p:blipFill>
        <p:spPr>
          <a:xfrm>
            <a:off x="378196" y="908720"/>
            <a:ext cx="8082236" cy="2149531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 r="39936" b="82076"/>
          <a:stretch/>
        </p:blipFill>
        <p:spPr>
          <a:xfrm>
            <a:off x="395536" y="3068960"/>
            <a:ext cx="449991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41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936104"/>
          </a:xfrm>
        </p:spPr>
        <p:txBody>
          <a:bodyPr/>
          <a:lstStyle/>
          <a:p>
            <a:pPr lvl="0"/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Exercícios do Capítulo 21 do </a:t>
            </a:r>
            <a:r>
              <a:rPr lang="pt-BR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Tipler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/>
            </a:r>
            <a:b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</a:br>
            <a:endParaRPr lang="pt-BR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8" t="9578" r="4807" b="59980"/>
          <a:stretch/>
        </p:blipFill>
        <p:spPr>
          <a:xfrm>
            <a:off x="378196" y="908720"/>
            <a:ext cx="8082236" cy="2149531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 r="39936" b="82076"/>
          <a:stretch/>
        </p:blipFill>
        <p:spPr>
          <a:xfrm>
            <a:off x="395536" y="3068960"/>
            <a:ext cx="4499918" cy="122413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t="18773" r="8180" b="35782"/>
          <a:stretch/>
        </p:blipFill>
        <p:spPr>
          <a:xfrm>
            <a:off x="395536" y="4293096"/>
            <a:ext cx="6002516" cy="235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6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Exercícios do Capítulo 21 do </a:t>
            </a:r>
            <a:r>
              <a:rPr lang="pt-BR" dirty="0" err="1">
                <a:solidFill>
                  <a:schemeClr val="bg1"/>
                </a:solidFill>
              </a:rPr>
              <a:t>Tipler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(7) Uma simples demonstração de atração eletrostática pode ser feita prendendo na extremidade de uma corda uma pequena bola feita com uma folha de alumínio amassada e aproximando um bastão carregado. A bola será inicialmente atraída pelo bastão, mas, assim que eles se tocarem, a bola será fortemente repelida por ele.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Explique estas observações.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1A73C45D-3C81-2648-84D1-62CC9E5F2BC3}"/>
              </a:ext>
            </a:extLst>
          </p:cNvPr>
          <p:cNvSpPr txBox="1"/>
          <p:nvPr/>
        </p:nvSpPr>
        <p:spPr>
          <a:xfrm>
            <a:off x="21183" y="318103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Solução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Suponha que a haste tenha carga positiva. Quando a barra carregada é aproximada da bola de alumínio, ela induz uma distribuição de cargas onde o lado mais próximo da barra torna-se negativo, e assim a bola de alumínio é atraída pela barra. Ao tocar a barra, parte de sua carga positiva é transferida para a bola, que resulta em uma carga líquida positiva para a bola que, agora, repele a barra. Se a haste tiver carga negativa, a explicação é similar.</a:t>
            </a:r>
          </a:p>
        </p:txBody>
      </p:sp>
    </p:spTree>
    <p:extLst>
      <p:ext uri="{BB962C8B-B14F-4D97-AF65-F5344CB8AC3E}">
        <p14:creationId xmlns:p14="http://schemas.microsoft.com/office/powerpoint/2010/main" val="36779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936104"/>
          </a:xfrm>
        </p:spPr>
        <p:txBody>
          <a:bodyPr/>
          <a:lstStyle/>
          <a:p>
            <a:pPr lvl="0"/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Exercícios do Capítulo 21 do </a:t>
            </a:r>
            <a:r>
              <a:rPr lang="pt-BR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Tipler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/>
            </a:r>
            <a:b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5" t="62632" r="5099" b="18758"/>
          <a:stretch/>
        </p:blipFill>
        <p:spPr>
          <a:xfrm>
            <a:off x="323528" y="2564904"/>
            <a:ext cx="8618155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36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936104"/>
          </a:xfrm>
        </p:spPr>
        <p:txBody>
          <a:bodyPr/>
          <a:lstStyle/>
          <a:p>
            <a:pPr lvl="0"/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Exercícios do Capítulo 21 do </a:t>
            </a:r>
            <a:r>
              <a:rPr lang="pt-BR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Tipler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/>
            </a:r>
            <a:b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</a:b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83568" y="98072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(32) Uma partícula pontual com carga de -2,5 </a:t>
            </a:r>
            <a:r>
              <a:rPr lang="pt-BR" dirty="0" err="1">
                <a:solidFill>
                  <a:srgbClr val="FFFFFF"/>
                </a:solidFill>
              </a:rPr>
              <a:t>μC</a:t>
            </a:r>
            <a:r>
              <a:rPr lang="pt-BR" dirty="0">
                <a:solidFill>
                  <a:srgbClr val="FFFFFF"/>
                </a:solidFill>
              </a:rPr>
              <a:t> está localizada na origem. Uma segunda partícula pontual que tem uma carga de 6,0 </a:t>
            </a:r>
            <a:r>
              <a:rPr lang="pt-BR" dirty="0" err="1">
                <a:solidFill>
                  <a:srgbClr val="FFFFFF"/>
                </a:solidFill>
              </a:rPr>
              <a:t>μC</a:t>
            </a:r>
            <a:r>
              <a:rPr lang="pt-BR" dirty="0">
                <a:solidFill>
                  <a:srgbClr val="FFFFFF"/>
                </a:solidFill>
              </a:rPr>
              <a:t> está em x = 1,0 m, y = 0,50 m. Uma terceira partícula pontual, </a:t>
            </a:r>
            <a:r>
              <a:rPr lang="pt-BR" dirty="0" smtClean="0">
                <a:solidFill>
                  <a:srgbClr val="FFFFFF"/>
                </a:solidFill>
              </a:rPr>
              <a:t>um </a:t>
            </a:r>
            <a:r>
              <a:rPr lang="pt-BR" dirty="0" smtClean="0">
                <a:solidFill>
                  <a:srgbClr val="FFFFFF"/>
                </a:solidFill>
              </a:rPr>
              <a:t>elétron</a:t>
            </a:r>
            <a:r>
              <a:rPr lang="pt-BR" dirty="0">
                <a:solidFill>
                  <a:srgbClr val="FFFFFF"/>
                </a:solidFill>
              </a:rPr>
              <a:t>, está em um ponto com coordenadas (</a:t>
            </a:r>
            <a:r>
              <a:rPr lang="pt-BR" i="1" dirty="0">
                <a:solidFill>
                  <a:srgbClr val="FFFFFF"/>
                </a:solidFill>
              </a:rPr>
              <a:t>x</a:t>
            </a:r>
            <a:r>
              <a:rPr lang="pt-BR" dirty="0">
                <a:solidFill>
                  <a:srgbClr val="FFFFFF"/>
                </a:solidFill>
              </a:rPr>
              <a:t>, </a:t>
            </a:r>
            <a:r>
              <a:rPr lang="pt-BR" i="1" dirty="0">
                <a:solidFill>
                  <a:srgbClr val="FFFFFF"/>
                </a:solidFill>
              </a:rPr>
              <a:t>y</a:t>
            </a:r>
            <a:r>
              <a:rPr lang="pt-BR" dirty="0">
                <a:solidFill>
                  <a:srgbClr val="FFFFFF"/>
                </a:solidFill>
              </a:rPr>
              <a:t>). Encontre os valores de </a:t>
            </a:r>
            <a:r>
              <a:rPr lang="pt-BR" i="1" dirty="0" smtClean="0">
                <a:solidFill>
                  <a:srgbClr val="FFFFFF"/>
                </a:solidFill>
              </a:rPr>
              <a:t>x</a:t>
            </a:r>
            <a:r>
              <a:rPr lang="pt-BR" dirty="0" smtClean="0">
                <a:solidFill>
                  <a:srgbClr val="FFFFFF"/>
                </a:solidFill>
              </a:rPr>
              <a:t> e </a:t>
            </a:r>
            <a:r>
              <a:rPr lang="pt-BR" i="1" dirty="0" smtClean="0">
                <a:solidFill>
                  <a:srgbClr val="FFFFFF"/>
                </a:solidFill>
              </a:rPr>
              <a:t>y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>
                <a:solidFill>
                  <a:srgbClr val="FFFFFF"/>
                </a:solidFill>
              </a:rPr>
              <a:t>de modo que o elétron esteja em equilíbrio. </a:t>
            </a:r>
          </a:p>
        </p:txBody>
      </p:sp>
    </p:spTree>
    <p:extLst>
      <p:ext uri="{BB962C8B-B14F-4D97-AF65-F5344CB8AC3E}">
        <p14:creationId xmlns:p14="http://schemas.microsoft.com/office/powerpoint/2010/main" val="2604142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936104"/>
          </a:xfrm>
        </p:spPr>
        <p:txBody>
          <a:bodyPr/>
          <a:lstStyle/>
          <a:p>
            <a:pPr lvl="0"/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Exercícios do Capítulo 21 do </a:t>
            </a:r>
            <a:r>
              <a:rPr lang="pt-BR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Tipler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/>
            </a:r>
            <a:b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</a:b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83568" y="98072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(32) Uma partícula pontual com carga de -2,5 </a:t>
            </a:r>
            <a:r>
              <a:rPr lang="pt-BR" dirty="0" err="1">
                <a:solidFill>
                  <a:srgbClr val="FFFFFF"/>
                </a:solidFill>
              </a:rPr>
              <a:t>μC</a:t>
            </a:r>
            <a:r>
              <a:rPr lang="pt-BR" dirty="0">
                <a:solidFill>
                  <a:srgbClr val="FFFFFF"/>
                </a:solidFill>
              </a:rPr>
              <a:t> está localizada na origem. Uma segunda partícula pontual que tem uma carga de 6,0 </a:t>
            </a:r>
            <a:r>
              <a:rPr lang="pt-BR" dirty="0" err="1">
                <a:solidFill>
                  <a:srgbClr val="FFFFFF"/>
                </a:solidFill>
              </a:rPr>
              <a:t>μC</a:t>
            </a:r>
            <a:r>
              <a:rPr lang="pt-BR" dirty="0">
                <a:solidFill>
                  <a:srgbClr val="FFFFFF"/>
                </a:solidFill>
              </a:rPr>
              <a:t> está em x = 1,0 m, y = 0,50 m. Uma terceira partícula pontual, </a:t>
            </a:r>
            <a:r>
              <a:rPr lang="pt-BR" dirty="0" smtClean="0">
                <a:solidFill>
                  <a:srgbClr val="FFFFFF"/>
                </a:solidFill>
              </a:rPr>
              <a:t>um </a:t>
            </a:r>
            <a:r>
              <a:rPr lang="pt-BR" dirty="0">
                <a:solidFill>
                  <a:srgbClr val="FFFFFF"/>
                </a:solidFill>
              </a:rPr>
              <a:t>elétron, está em um ponto com coordenadas (</a:t>
            </a:r>
            <a:r>
              <a:rPr lang="pt-BR" i="1" dirty="0">
                <a:solidFill>
                  <a:srgbClr val="FFFFFF"/>
                </a:solidFill>
              </a:rPr>
              <a:t>x</a:t>
            </a:r>
            <a:r>
              <a:rPr lang="pt-BR" dirty="0">
                <a:solidFill>
                  <a:srgbClr val="FFFFFF"/>
                </a:solidFill>
              </a:rPr>
              <a:t>, </a:t>
            </a:r>
            <a:r>
              <a:rPr lang="pt-BR" i="1" dirty="0" smtClean="0">
                <a:solidFill>
                  <a:srgbClr val="FFFFFF"/>
                </a:solidFill>
              </a:rPr>
              <a:t>y</a:t>
            </a:r>
            <a:r>
              <a:rPr lang="pt-BR" dirty="0" smtClean="0">
                <a:solidFill>
                  <a:srgbClr val="FFFFFF"/>
                </a:solidFill>
              </a:rPr>
              <a:t>). </a:t>
            </a:r>
            <a:r>
              <a:rPr lang="pt-BR" dirty="0">
                <a:solidFill>
                  <a:srgbClr val="FFFFFF"/>
                </a:solidFill>
              </a:rPr>
              <a:t>Encontre os valores de </a:t>
            </a:r>
            <a:r>
              <a:rPr lang="pt-BR" i="1" dirty="0" smtClean="0">
                <a:solidFill>
                  <a:srgbClr val="FFFFFF"/>
                </a:solidFill>
              </a:rPr>
              <a:t>x</a:t>
            </a:r>
            <a:r>
              <a:rPr lang="pt-BR" dirty="0" smtClean="0">
                <a:solidFill>
                  <a:srgbClr val="FFFFFF"/>
                </a:solidFill>
              </a:rPr>
              <a:t> e </a:t>
            </a:r>
            <a:r>
              <a:rPr lang="pt-BR" i="1" dirty="0" smtClean="0">
                <a:solidFill>
                  <a:srgbClr val="FFFFFF"/>
                </a:solidFill>
              </a:rPr>
              <a:t>y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>
                <a:solidFill>
                  <a:srgbClr val="FFFFFF"/>
                </a:solidFill>
              </a:rPr>
              <a:t>de modo que o elétron esteja em equilíbrio.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 t="12777" r="3482" b="35169"/>
          <a:stretch/>
        </p:blipFill>
        <p:spPr>
          <a:xfrm>
            <a:off x="2353318" y="3288081"/>
            <a:ext cx="4509371" cy="356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72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936104"/>
          </a:xfrm>
        </p:spPr>
        <p:txBody>
          <a:bodyPr/>
          <a:lstStyle/>
          <a:p>
            <a:pPr lvl="0"/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Exercícios do Capítulo 21 do </a:t>
            </a:r>
            <a:r>
              <a:rPr lang="pt-BR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Tipler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/>
            </a:r>
            <a:b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</a:b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t="7420" r="10789" b="50000"/>
          <a:stretch/>
        </p:blipFill>
        <p:spPr>
          <a:xfrm>
            <a:off x="650810" y="927492"/>
            <a:ext cx="7881630" cy="322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9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936104"/>
          </a:xfrm>
        </p:spPr>
        <p:txBody>
          <a:bodyPr/>
          <a:lstStyle/>
          <a:p>
            <a:pPr lvl="0"/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Exercícios do Capítulo 21 do </a:t>
            </a:r>
            <a:r>
              <a:rPr lang="pt-BR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Tipler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/>
            </a:r>
            <a:b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</a:b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t="7420" r="10789" b="50000"/>
          <a:stretch/>
        </p:blipFill>
        <p:spPr>
          <a:xfrm>
            <a:off x="650810" y="927492"/>
            <a:ext cx="7881630" cy="322158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6" t="47849" r="29102" b="17433"/>
          <a:stretch/>
        </p:blipFill>
        <p:spPr>
          <a:xfrm>
            <a:off x="644514" y="4163437"/>
            <a:ext cx="5040560" cy="230895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r="31936" b="85801"/>
          <a:stretch/>
        </p:blipFill>
        <p:spPr>
          <a:xfrm>
            <a:off x="4165609" y="5157192"/>
            <a:ext cx="4366831" cy="7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56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936104"/>
          </a:xfrm>
        </p:spPr>
        <p:txBody>
          <a:bodyPr/>
          <a:lstStyle/>
          <a:p>
            <a:pPr lvl="0"/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Exercícios do Capítulo 21 do </a:t>
            </a:r>
            <a:r>
              <a:rPr lang="pt-BR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Tipler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/>
            </a:r>
            <a:b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4" t="14614" r="4995" b="37283"/>
          <a:stretch/>
        </p:blipFill>
        <p:spPr>
          <a:xfrm>
            <a:off x="435257" y="1340768"/>
            <a:ext cx="8385215" cy="354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55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936104"/>
          </a:xfrm>
        </p:spPr>
        <p:txBody>
          <a:bodyPr/>
          <a:lstStyle/>
          <a:p>
            <a:pPr lvl="0"/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Exercícios do Capítulo 21 do </a:t>
            </a:r>
            <a:r>
              <a:rPr lang="pt-BR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Tipler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/>
            </a:r>
            <a:b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</a:b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3568" y="692696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(35) Cinco cargas pontuais idênticas, cada uma com carga </a:t>
            </a:r>
            <a:r>
              <a:rPr lang="pt-BR" i="1" dirty="0">
                <a:solidFill>
                  <a:srgbClr val="FFFFFF"/>
                </a:solidFill>
              </a:rPr>
              <a:t>Q</a:t>
            </a:r>
            <a:r>
              <a:rPr lang="pt-BR" dirty="0">
                <a:solidFill>
                  <a:srgbClr val="FFFFFF"/>
                </a:solidFill>
              </a:rPr>
              <a:t>, estão igualmente espaçadas em um semicírculo de raio </a:t>
            </a:r>
            <a:r>
              <a:rPr lang="pt-BR" i="1" dirty="0">
                <a:solidFill>
                  <a:srgbClr val="FFFFFF"/>
                </a:solidFill>
              </a:rPr>
              <a:t>R</a:t>
            </a:r>
            <a:r>
              <a:rPr lang="pt-BR" dirty="0">
                <a:solidFill>
                  <a:srgbClr val="FFFFFF"/>
                </a:solidFill>
              </a:rPr>
              <a:t>, conforme mostrado na </a:t>
            </a:r>
            <a:r>
              <a:rPr lang="pt-BR" dirty="0" smtClean="0">
                <a:solidFill>
                  <a:srgbClr val="FFFFFF"/>
                </a:solidFill>
              </a:rPr>
              <a:t>Figura 21-37. Encontre </a:t>
            </a:r>
            <a:r>
              <a:rPr lang="pt-BR" dirty="0">
                <a:solidFill>
                  <a:srgbClr val="FFFFFF"/>
                </a:solidFill>
              </a:rPr>
              <a:t>a força (em termos de </a:t>
            </a:r>
            <a:r>
              <a:rPr lang="pt-BR" i="1" dirty="0">
                <a:solidFill>
                  <a:srgbClr val="FFFFFF"/>
                </a:solidFill>
              </a:rPr>
              <a:t>k</a:t>
            </a:r>
            <a:r>
              <a:rPr lang="pt-BR" dirty="0">
                <a:solidFill>
                  <a:srgbClr val="FFFFFF"/>
                </a:solidFill>
              </a:rPr>
              <a:t>, </a:t>
            </a:r>
            <a:r>
              <a:rPr lang="pt-BR" i="1" dirty="0">
                <a:solidFill>
                  <a:srgbClr val="FFFFFF"/>
                </a:solidFill>
              </a:rPr>
              <a:t>Q</a:t>
            </a:r>
            <a:r>
              <a:rPr lang="pt-BR" dirty="0">
                <a:solidFill>
                  <a:srgbClr val="FFFFFF"/>
                </a:solidFill>
              </a:rPr>
              <a:t> e </a:t>
            </a:r>
            <a:r>
              <a:rPr lang="pt-BR" i="1" dirty="0">
                <a:solidFill>
                  <a:srgbClr val="FFFFFF"/>
                </a:solidFill>
              </a:rPr>
              <a:t>R</a:t>
            </a:r>
            <a:r>
              <a:rPr lang="pt-BR" dirty="0">
                <a:solidFill>
                  <a:srgbClr val="FFFFFF"/>
                </a:solidFill>
              </a:rPr>
              <a:t>) em uma carga q localizada equidistante das outras cinco cargas.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t="18937" r="50000" b="29725"/>
          <a:stretch/>
        </p:blipFill>
        <p:spPr>
          <a:xfrm>
            <a:off x="2411760" y="2749115"/>
            <a:ext cx="4464496" cy="39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91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936104"/>
          </a:xfrm>
        </p:spPr>
        <p:txBody>
          <a:bodyPr/>
          <a:lstStyle/>
          <a:p>
            <a:pPr lvl="0"/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Exercícios do Capítulo 21 do </a:t>
            </a:r>
            <a:r>
              <a:rPr lang="pt-BR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Tipler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/>
            </a:r>
            <a:b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</a:b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5" t="30657" r="948" b="57461"/>
          <a:stretch/>
        </p:blipFill>
        <p:spPr>
          <a:xfrm>
            <a:off x="971600" y="1602549"/>
            <a:ext cx="5328592" cy="103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10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936104"/>
          </a:xfrm>
        </p:spPr>
        <p:txBody>
          <a:bodyPr/>
          <a:lstStyle/>
          <a:p>
            <a:pPr lvl="0"/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Exercícios do Capítulo 21 do </a:t>
            </a:r>
            <a:r>
              <a:rPr lang="pt-BR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>Tipler</a:t>
            </a:r>
            <a: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  <a:t/>
            </a:r>
            <a:br>
              <a:rPr lang="pt-BR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+mn-cs"/>
              </a:rPr>
            </a:b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5" t="30657" r="948" b="57461"/>
          <a:stretch/>
        </p:blipFill>
        <p:spPr>
          <a:xfrm>
            <a:off x="971600" y="1602549"/>
            <a:ext cx="5328592" cy="103436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5" t="44105" r="948" b="31146"/>
          <a:stretch/>
        </p:blipFill>
        <p:spPr>
          <a:xfrm>
            <a:off x="971600" y="2642675"/>
            <a:ext cx="5328592" cy="215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3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Exercícios do Capítulo 21 do </a:t>
            </a:r>
            <a:r>
              <a:rPr lang="pt-BR" dirty="0" err="1">
                <a:solidFill>
                  <a:schemeClr val="bg1"/>
                </a:solidFill>
              </a:rPr>
              <a:t>Tipler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(18) ﻿Estime o valor da força necessária para unir os dois prótons de um núcleo de He.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Dica: Considere os prótons como cargas puntiformes.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Você precisará ter uma estimativa para a distância entre eles . </a:t>
            </a:r>
          </a:p>
        </p:txBody>
      </p:sp>
    </p:spTree>
    <p:extLst>
      <p:ext uri="{BB962C8B-B14F-4D97-AF65-F5344CB8AC3E}">
        <p14:creationId xmlns:p14="http://schemas.microsoft.com/office/powerpoint/2010/main" val="14710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Exercícios do Capítulo 21 do </a:t>
            </a:r>
            <a:r>
              <a:rPr lang="pt-BR" dirty="0" err="1">
                <a:solidFill>
                  <a:schemeClr val="bg1"/>
                </a:solidFill>
              </a:rPr>
              <a:t>Tipler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(18) ﻿Estime o valor da força necessária para unir os dois prótons de um núcleo de He.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Dica: Considere os prótons como cargas puntiformes.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Você precisará ter uma estimativa para a distância entre eles 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1A73C45D-3C81-2648-84D1-62CC9E5F2BC3}"/>
              </a:ext>
            </a:extLst>
          </p:cNvPr>
          <p:cNvSpPr txBox="1"/>
          <p:nvPr/>
        </p:nvSpPr>
        <p:spPr>
          <a:xfrm>
            <a:off x="21183" y="270892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Solução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Como o núcleo está em equilíbrio, a força de ligação deve ser igual à força eletrostática de repulsão entre os prótons.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Supondo que o diâmetro do núcleo de He seja de aproximadamente 10</a:t>
            </a:r>
            <a:r>
              <a:rPr lang="pt-BR" baseline="30000" dirty="0">
                <a:solidFill>
                  <a:schemeClr val="bg1"/>
                </a:solidFill>
              </a:rPr>
              <a:t>-15</a:t>
            </a:r>
            <a:r>
              <a:rPr lang="pt-BR" dirty="0">
                <a:solidFill>
                  <a:schemeClr val="bg1"/>
                </a:solidFill>
              </a:rPr>
              <a:t> 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21C7D38F-662C-304C-B564-D47710E62E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301208"/>
            <a:ext cx="5328592" cy="111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Exercícios do Capítulo 21 do </a:t>
            </a:r>
            <a:r>
              <a:rPr lang="pt-BR" dirty="0" err="1">
                <a:solidFill>
                  <a:schemeClr val="bg1"/>
                </a:solidFill>
              </a:rPr>
              <a:t>Tipler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(21) Um bastão plástico é esfregado contra um blusão de lã, adquirindo uma carga de −0,80 </a:t>
            </a:r>
            <a:r>
              <a:rPr lang="el-GR" dirty="0">
                <a:solidFill>
                  <a:schemeClr val="bg1"/>
                </a:solidFill>
              </a:rPr>
              <a:t>μ </a:t>
            </a:r>
            <a:r>
              <a:rPr lang="pt-BR" dirty="0">
                <a:solidFill>
                  <a:schemeClr val="bg1"/>
                </a:solidFill>
              </a:rPr>
              <a:t>C.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Quantos elétrons são transferidos do blusão de lã para o bastão plástico? </a:t>
            </a:r>
          </a:p>
        </p:txBody>
      </p:sp>
    </p:spTree>
    <p:extLst>
      <p:ext uri="{BB962C8B-B14F-4D97-AF65-F5344CB8AC3E}">
        <p14:creationId xmlns:p14="http://schemas.microsoft.com/office/powerpoint/2010/main" val="3439071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Exercícios do Capítulo 21 do </a:t>
            </a:r>
            <a:r>
              <a:rPr lang="pt-BR" dirty="0" err="1">
                <a:solidFill>
                  <a:schemeClr val="bg1"/>
                </a:solidFill>
              </a:rPr>
              <a:t>Tipler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(21) Um bastão plástico é esfregado contra um blusão de lã, adquirindo uma carga de −0,80 </a:t>
            </a:r>
            <a:r>
              <a:rPr lang="el-GR" dirty="0">
                <a:solidFill>
                  <a:schemeClr val="bg1"/>
                </a:solidFill>
              </a:rPr>
              <a:t>μ </a:t>
            </a:r>
            <a:r>
              <a:rPr lang="pt-BR" dirty="0">
                <a:solidFill>
                  <a:schemeClr val="bg1"/>
                </a:solidFill>
              </a:rPr>
              <a:t>C.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Quantos elétrons são transferidos do blusão de lã para o bastão plástico?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528134B7-034D-094D-A0D8-D157B96466A0}"/>
              </a:ext>
            </a:extLst>
          </p:cNvPr>
          <p:cNvSpPr txBox="1"/>
          <p:nvPr/>
        </p:nvSpPr>
        <p:spPr>
          <a:xfrm>
            <a:off x="0" y="256490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Solução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Considerando </a:t>
            </a:r>
            <a:r>
              <a:rPr lang="pt-BR" i="1" dirty="0">
                <a:solidFill>
                  <a:schemeClr val="bg1"/>
                </a:solidFill>
              </a:rPr>
              <a:t>n</a:t>
            </a:r>
            <a:r>
              <a:rPr lang="pt-BR" i="1" baseline="-25000" dirty="0">
                <a:solidFill>
                  <a:schemeClr val="bg1"/>
                </a:solidFill>
              </a:rPr>
              <a:t>e</a:t>
            </a:r>
            <a:r>
              <a:rPr lang="pt-BR" dirty="0">
                <a:solidFill>
                  <a:schemeClr val="bg1"/>
                </a:solidFill>
              </a:rPr>
              <a:t> como o número de elétrons transferidos e </a:t>
            </a:r>
          </a:p>
          <a:p>
            <a:pPr algn="ctr"/>
            <a:r>
              <a:rPr lang="pt-BR" i="1" dirty="0">
                <a:solidFill>
                  <a:schemeClr val="bg1"/>
                </a:solidFill>
              </a:rPr>
              <a:t>e</a:t>
            </a:r>
            <a:r>
              <a:rPr lang="pt-BR" dirty="0">
                <a:solidFill>
                  <a:schemeClr val="bg1"/>
                </a:solidFill>
              </a:rPr>
              <a:t> a carga do elétron, temos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3094B2AE-DAFE-6748-87CA-2EB2A100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04" y="3872308"/>
            <a:ext cx="2863032" cy="78082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784A9B95-7D75-E647-A59C-E7F3DBAC8FD9}"/>
              </a:ext>
            </a:extLst>
          </p:cNvPr>
          <p:cNvSpPr txBox="1"/>
          <p:nvPr/>
        </p:nvSpPr>
        <p:spPr>
          <a:xfrm>
            <a:off x="-180528" y="466098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Substituindo os valores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031B836C-B4F4-914F-A516-5FFA9CD7C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130506"/>
            <a:ext cx="3253003" cy="161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Exercícios do Capítulo 21 do </a:t>
            </a:r>
            <a:r>
              <a:rPr lang="pt-BR" dirty="0" err="1">
                <a:solidFill>
                  <a:schemeClr val="bg1"/>
                </a:solidFill>
              </a:rPr>
              <a:t>Tipler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(28) Uma carga puntiforme de 2,0 </a:t>
            </a:r>
            <a:r>
              <a:rPr lang="el-GR" dirty="0">
                <a:solidFill>
                  <a:schemeClr val="bg1"/>
                </a:solidFill>
              </a:rPr>
              <a:t>μ</a:t>
            </a:r>
            <a:r>
              <a:rPr lang="pt-BR" dirty="0">
                <a:solidFill>
                  <a:schemeClr val="bg1"/>
                </a:solidFill>
              </a:rPr>
              <a:t>C e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uma carga puntiforme de 4,0 </a:t>
            </a:r>
            <a:r>
              <a:rPr lang="el-GR" dirty="0">
                <a:solidFill>
                  <a:schemeClr val="bg1"/>
                </a:solidFill>
              </a:rPr>
              <a:t>μ </a:t>
            </a:r>
            <a:r>
              <a:rPr lang="pt-BR" dirty="0">
                <a:solidFill>
                  <a:schemeClr val="bg1"/>
                </a:solidFill>
              </a:rPr>
              <a:t>C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estão separadas por uma distância L .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Onde deveria ser colocada uma terceira carga puntiforme para que a força elétrica nesta terceira carga fosse igual a zero? </a:t>
            </a:r>
          </a:p>
        </p:txBody>
      </p:sp>
    </p:spTree>
    <p:extLst>
      <p:ext uri="{BB962C8B-B14F-4D97-AF65-F5344CB8AC3E}">
        <p14:creationId xmlns:p14="http://schemas.microsoft.com/office/powerpoint/2010/main" val="210827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Exercícios do Capítulo 21 do </a:t>
            </a:r>
            <a:r>
              <a:rPr lang="pt-BR" dirty="0" err="1">
                <a:solidFill>
                  <a:schemeClr val="bg1"/>
                </a:solidFill>
              </a:rPr>
              <a:t>Tipler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(28) Uma carga puntiforme de 2,0 </a:t>
            </a:r>
            <a:r>
              <a:rPr lang="el-GR" dirty="0">
                <a:solidFill>
                  <a:schemeClr val="bg1"/>
                </a:solidFill>
              </a:rPr>
              <a:t>μ</a:t>
            </a:r>
            <a:r>
              <a:rPr lang="pt-BR" dirty="0">
                <a:solidFill>
                  <a:schemeClr val="bg1"/>
                </a:solidFill>
              </a:rPr>
              <a:t>C e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uma carga puntiforme de 4,0 </a:t>
            </a:r>
            <a:r>
              <a:rPr lang="el-GR" dirty="0">
                <a:solidFill>
                  <a:schemeClr val="bg1"/>
                </a:solidFill>
              </a:rPr>
              <a:t>μ </a:t>
            </a:r>
            <a:r>
              <a:rPr lang="pt-BR" dirty="0">
                <a:solidFill>
                  <a:schemeClr val="bg1"/>
                </a:solidFill>
              </a:rPr>
              <a:t>C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estão separadas por uma distância L .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Onde deveria ser colocada uma terceira carga puntiforme para que a força elétrica nesta terceira carga fosse igual a zero?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="" xmlns:a16="http://schemas.microsoft.com/office/drawing/2014/main" id="{7D1C177C-7500-CB4F-AC82-21ACCFE99864}"/>
                  </a:ext>
                </a:extLst>
              </p:cNvPr>
              <p:cNvSpPr txBox="1"/>
              <p:nvPr/>
            </p:nvSpPr>
            <p:spPr>
              <a:xfrm>
                <a:off x="0" y="2996952"/>
                <a:ext cx="91440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Solução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A terceira carga deve ser colocada no local onde a força,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devido as outras duas cargas, se anula.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Esse ponto só pode estar na linha entre as duas cargas pontuais. Consideremos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2</a:t>
                </a:r>
                <a:r>
                  <a:rPr lang="pt-BR" dirty="0">
                    <a:solidFill>
                      <a:schemeClr val="bg1"/>
                    </a:solidFill>
                  </a:rPr>
                  <a:t> = 2,0 </a:t>
                </a:r>
                <a:r>
                  <a:rPr lang="el-GR" dirty="0">
                    <a:solidFill>
                      <a:schemeClr val="bg1"/>
                    </a:solidFill>
                  </a:rPr>
                  <a:t>μ</a:t>
                </a:r>
                <a:r>
                  <a:rPr lang="pt-BR" dirty="0">
                    <a:solidFill>
                      <a:schemeClr val="bg1"/>
                    </a:solidFill>
                  </a:rPr>
                  <a:t>C e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4</a:t>
                </a:r>
                <a:r>
                  <a:rPr lang="pt-BR" dirty="0">
                    <a:solidFill>
                      <a:schemeClr val="bg1"/>
                    </a:solidFill>
                  </a:rPr>
                  <a:t> = 4,0 </a:t>
                </a:r>
                <a:r>
                  <a:rPr lang="el-GR" dirty="0">
                    <a:solidFill>
                      <a:schemeClr val="bg1"/>
                    </a:solidFill>
                  </a:rPr>
                  <a:t>μ</a:t>
                </a:r>
                <a:r>
                  <a:rPr lang="pt-BR" dirty="0">
                    <a:solidFill>
                      <a:schemeClr val="bg1"/>
                    </a:solidFill>
                  </a:rPr>
                  <a:t>C, 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e a terceira carga como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3</a:t>
                </a:r>
                <a:r>
                  <a:rPr lang="pt-BR" dirty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                                  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2</a:t>
                </a:r>
                <a:r>
                  <a:rPr lang="pt-BR" dirty="0">
                    <a:solidFill>
                      <a:schemeClr val="bg1"/>
                    </a:solidFill>
                  </a:rPr>
                  <a:t>                      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3</a:t>
                </a:r>
                <a:r>
                  <a:rPr lang="pt-BR" dirty="0">
                    <a:solidFill>
                      <a:schemeClr val="bg1"/>
                    </a:solidFill>
                  </a:rPr>
                  <a:t>        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4</a:t>
                </a:r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−+−−−−−−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−−+−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−−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:r>
                  <a:rPr lang="pt-BR" i="1" dirty="0">
                    <a:solidFill>
                      <a:schemeClr val="bg1"/>
                    </a:solidFill>
                  </a:rPr>
                  <a:t>x</a:t>
                </a: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		           0		 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x</a:t>
                </a:r>
                <a:r>
                  <a:rPr lang="pt-BR" dirty="0">
                    <a:solidFill>
                      <a:schemeClr val="bg1"/>
                    </a:solidFill>
                  </a:rPr>
                  <a:t>          L</a:t>
                </a:r>
              </a:p>
              <a:p>
                <a:pPr algn="ctr"/>
                <a:r>
                  <a:rPr lang="pt-BR" dirty="0">
                    <a:solidFill>
                      <a:schemeClr val="bg1"/>
                    </a:solidFill>
                  </a:rPr>
                  <a:t>Consideremos ainda a carga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2</a:t>
                </a:r>
                <a:r>
                  <a:rPr lang="pt-BR" dirty="0">
                    <a:solidFill>
                      <a:schemeClr val="bg1"/>
                    </a:solidFill>
                  </a:rPr>
                  <a:t> em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x</a:t>
                </a:r>
                <a:r>
                  <a:rPr lang="pt-BR" dirty="0">
                    <a:solidFill>
                      <a:schemeClr val="bg1"/>
                    </a:solidFill>
                  </a:rPr>
                  <a:t> = 0, assim </a:t>
                </a:r>
                <a:r>
                  <a:rPr lang="pt-BR" i="1" dirty="0">
                    <a:solidFill>
                      <a:schemeClr val="bg1"/>
                    </a:solidFill>
                  </a:rPr>
                  <a:t>q</a:t>
                </a:r>
                <a:r>
                  <a:rPr lang="pt-BR" baseline="-25000" dirty="0">
                    <a:solidFill>
                      <a:schemeClr val="bg1"/>
                    </a:solidFill>
                  </a:rPr>
                  <a:t>4</a:t>
                </a:r>
                <a:r>
                  <a:rPr lang="pt-BR" dirty="0">
                    <a:solidFill>
                      <a:schemeClr val="bg1"/>
                    </a:solidFill>
                  </a:rPr>
                  <a:t> estará em </a:t>
                </a:r>
                <a:r>
                  <a:rPr lang="pt-BR" i="1" dirty="0" err="1">
                    <a:solidFill>
                      <a:schemeClr val="bg1"/>
                    </a:solidFill>
                  </a:rPr>
                  <a:t>x</a:t>
                </a:r>
                <a:r>
                  <a:rPr lang="pt-BR" dirty="0">
                    <a:solidFill>
                      <a:schemeClr val="bg1"/>
                    </a:solidFill>
                  </a:rPr>
                  <a:t> = L.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7D1C177C-7500-CB4F-AC82-21ACCFE99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96952"/>
                <a:ext cx="9144000" cy="3785652"/>
              </a:xfrm>
              <a:prstGeom prst="rect">
                <a:avLst/>
              </a:prstGeom>
              <a:blipFill>
                <a:blip r:embed="rId2"/>
                <a:stretch>
                  <a:fillRect l="-972" t="-1003" b="-26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91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972975AA-4525-F947-9806-37F5A8A349D5}"/>
              </a:ext>
            </a:extLst>
          </p:cNvPr>
          <p:cNvSpPr txBox="1"/>
          <p:nvPr/>
        </p:nvSpPr>
        <p:spPr>
          <a:xfrm>
            <a:off x="179512" y="26064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Assim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F29651BC-18E6-3348-A593-55E67787F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1857065" cy="58926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C603ED48-2980-AC47-98C0-8BFB1BAE8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4041"/>
            <a:ext cx="1440160" cy="51845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9BE3BA53-99A9-8D44-8A07-58B7AB703422}"/>
              </a:ext>
            </a:extLst>
          </p:cNvPr>
          <p:cNvSpPr txBox="1"/>
          <p:nvPr/>
        </p:nvSpPr>
        <p:spPr>
          <a:xfrm>
            <a:off x="3419872" y="206103"/>
            <a:ext cx="5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ou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71543C68-713F-8C4D-9F5B-E7D59D534F25}"/>
              </a:ext>
            </a:extLst>
          </p:cNvPr>
          <p:cNvSpPr txBox="1"/>
          <p:nvPr/>
        </p:nvSpPr>
        <p:spPr>
          <a:xfrm>
            <a:off x="323528" y="112474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Considerando a posição da terceira carga como sendo </a:t>
            </a:r>
            <a:r>
              <a:rPr lang="pt-BR" i="1" dirty="0" err="1">
                <a:solidFill>
                  <a:schemeClr val="bg1"/>
                </a:solidFill>
              </a:rPr>
              <a:t>x</a:t>
            </a:r>
            <a:r>
              <a:rPr lang="pt-BR" dirty="0">
                <a:solidFill>
                  <a:schemeClr val="bg1"/>
                </a:solidFill>
              </a:rPr>
              <a:t>, temos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D03CFD38-20EA-3C4A-997F-4BEDD1B9F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1817473" cy="89991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85E5F0C3-0B5D-1640-9A67-332766F75A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24319"/>
            <a:ext cx="1538740" cy="81259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24219142-0DED-8A42-8B7C-F25ED726B6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1791050"/>
            <a:ext cx="1797455" cy="84586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3C645762-274C-1D42-8BE7-B5C5384569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795166"/>
            <a:ext cx="1585660" cy="769738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9D9876CA-EB9C-1043-A69C-40D12920F1D8}"/>
              </a:ext>
            </a:extLst>
          </p:cNvPr>
          <p:cNvSpPr txBox="1"/>
          <p:nvPr/>
        </p:nvSpPr>
        <p:spPr>
          <a:xfrm>
            <a:off x="3923928" y="1933252"/>
            <a:ext cx="142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portanto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ABF4A22B-26F3-6046-8C99-2BC476AF62FC}"/>
              </a:ext>
            </a:extLst>
          </p:cNvPr>
          <p:cNvSpPr txBox="1"/>
          <p:nvPr/>
        </p:nvSpPr>
        <p:spPr>
          <a:xfrm>
            <a:off x="7005129" y="1953840"/>
            <a:ext cx="5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ou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="" xmlns:a16="http://schemas.microsoft.com/office/drawing/2014/main" id="{C64BB690-6039-C14F-A5AC-4552A2A5776E}"/>
              </a:ext>
            </a:extLst>
          </p:cNvPr>
          <p:cNvSpPr txBox="1"/>
          <p:nvPr/>
        </p:nvSpPr>
        <p:spPr>
          <a:xfrm>
            <a:off x="153975" y="298979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Mas 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="" xmlns:a16="http://schemas.microsoft.com/office/drawing/2014/main" id="{4603A1B9-AD4B-2F49-9482-E552A227F9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00" y="2989791"/>
            <a:ext cx="1163393" cy="461664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="" xmlns:a16="http://schemas.microsoft.com/office/drawing/2014/main" id="{CA263F19-20AB-064C-968E-7170993D05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918718"/>
            <a:ext cx="2062970" cy="582290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="" xmlns:a16="http://schemas.microsoft.com/office/drawing/2014/main" id="{88A08076-AD47-6A4E-8F55-1AD12B2C836D}"/>
              </a:ext>
            </a:extLst>
          </p:cNvPr>
          <p:cNvSpPr txBox="1"/>
          <p:nvPr/>
        </p:nvSpPr>
        <p:spPr>
          <a:xfrm>
            <a:off x="2143696" y="2967335"/>
            <a:ext cx="142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portanto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="" xmlns:a16="http://schemas.microsoft.com/office/drawing/2014/main" id="{8797C70E-BDA8-4E46-90CD-06A19D5A2253}"/>
              </a:ext>
            </a:extLst>
          </p:cNvPr>
          <p:cNvSpPr txBox="1"/>
          <p:nvPr/>
        </p:nvSpPr>
        <p:spPr>
          <a:xfrm>
            <a:off x="5807607" y="2967335"/>
            <a:ext cx="262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sendo o resultado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62C4B187-02D3-824D-A33D-012246DA9C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15516"/>
            <a:ext cx="4274218" cy="994410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="" xmlns:a16="http://schemas.microsoft.com/office/drawing/2014/main" id="{CA1F65B3-D1C6-FF44-B0D4-F6ACCE89E204}"/>
              </a:ext>
            </a:extLst>
          </p:cNvPr>
          <p:cNvSpPr txBox="1"/>
          <p:nvPr/>
        </p:nvSpPr>
        <p:spPr>
          <a:xfrm>
            <a:off x="0" y="486916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 raiz correspondente ao sinal negativo entre os termos não tem sentido físico, porque corresponde a uma posição à esquerda da carga pontual de 2,0 </a:t>
            </a:r>
            <a:r>
              <a:rPr lang="el-GR" dirty="0">
                <a:solidFill>
                  <a:schemeClr val="bg1"/>
                </a:solidFill>
              </a:rPr>
              <a:t>μ</a:t>
            </a:r>
            <a:r>
              <a:rPr lang="pt-BR" dirty="0">
                <a:solidFill>
                  <a:schemeClr val="bg1"/>
                </a:solidFill>
              </a:rPr>
              <a:t>C.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 Portanto, a terceira carga pontual deve ser colocada entre as cargas pontuais e a uma distância igual a 0,41</a:t>
            </a:r>
            <a:r>
              <a:rPr lang="pt-BR" i="1" dirty="0">
                <a:solidFill>
                  <a:schemeClr val="bg1"/>
                </a:solidFill>
              </a:rPr>
              <a:t>L</a:t>
            </a:r>
            <a:r>
              <a:rPr lang="pt-BR" dirty="0">
                <a:solidFill>
                  <a:schemeClr val="bg1"/>
                </a:solidFill>
              </a:rPr>
              <a:t> da carga de 2,0 </a:t>
            </a:r>
            <a:r>
              <a:rPr lang="el-GR" dirty="0">
                <a:solidFill>
                  <a:schemeClr val="bg1"/>
                </a:solidFill>
              </a:rPr>
              <a:t>μ</a:t>
            </a:r>
            <a:r>
              <a:rPr lang="pt-BR" dirty="0">
                <a:solidFill>
                  <a:schemeClr val="bg1"/>
                </a:solidFill>
              </a:rPr>
              <a:t>C.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8E4F505-4FBC-714D-B789-31C1B9737DA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18" y="182949"/>
            <a:ext cx="3195153" cy="76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33401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26500</TotalTime>
  <Words>1219</Words>
  <Application>Microsoft Office PowerPoint</Application>
  <PresentationFormat>Apresentação na tela (4:3)</PresentationFormat>
  <Paragraphs>94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Exercícios do Capítulo 21 do Tipler </vt:lpstr>
      <vt:lpstr>Exercícios do Capítulo 21 do Tipler </vt:lpstr>
      <vt:lpstr>Exercícios do Capítulo 21 do Tipler </vt:lpstr>
      <vt:lpstr>Exercícios do Capítulo 21 do Tipler </vt:lpstr>
      <vt:lpstr>Exercícios do Capítulo 21 do Tipler </vt:lpstr>
      <vt:lpstr>Exercícios do Capítulo 21 do Tipler </vt:lpstr>
      <vt:lpstr>Exercícios do Capítulo 21 do Tipler </vt:lpstr>
      <vt:lpstr>Exercícios do Capítulo 21 do Tipler </vt:lpstr>
      <vt:lpstr>Exercícios do Capítulo 21 do Tipler </vt:lpstr>
      <vt:lpstr>Exercícios do Capítulo 21 do Tipler </vt:lpstr>
      <vt:lpstr>Exercícios do Capítulo 21 do Tipler </vt:lpstr>
      <vt:lpstr>Exercícios do Capítulo 21 do Tipler </vt:lpstr>
      <vt:lpstr>Exercícios do Capítulo 21 do Tipler </vt:lpstr>
      <vt:lpstr>Exercícios do Capítulo 21 do Tipler </vt:lpstr>
      <vt:lpstr>Exercícios do Capítulo 21 do Tipler </vt:lpstr>
      <vt:lpstr>Exercícios do Capítulo 21 do Tipler </vt:lpstr>
      <vt:lpstr>Exercícios do Capítulo 21 do Tipler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SALVADORE</dc:creator>
  <cp:lastModifiedBy>Computador</cp:lastModifiedBy>
  <cp:revision>578</cp:revision>
  <dcterms:created xsi:type="dcterms:W3CDTF">2002-01-15T15:53:22Z</dcterms:created>
  <dcterms:modified xsi:type="dcterms:W3CDTF">2020-08-21T23:02:33Z</dcterms:modified>
</cp:coreProperties>
</file>