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sldIdLst>
    <p:sldId id="445" r:id="rId4"/>
    <p:sldId id="419" r:id="rId5"/>
    <p:sldId id="430" r:id="rId6"/>
    <p:sldId id="447" r:id="rId7"/>
    <p:sldId id="448" r:id="rId8"/>
    <p:sldId id="506" r:id="rId9"/>
    <p:sldId id="433" r:id="rId10"/>
    <p:sldId id="491" r:id="rId11"/>
    <p:sldId id="432" r:id="rId12"/>
    <p:sldId id="451" r:id="rId13"/>
    <p:sldId id="435" r:id="rId14"/>
    <p:sldId id="450" r:id="rId15"/>
    <p:sldId id="404" r:id="rId16"/>
    <p:sldId id="436" r:id="rId17"/>
    <p:sldId id="437" r:id="rId18"/>
    <p:sldId id="493" r:id="rId19"/>
    <p:sldId id="494" r:id="rId20"/>
    <p:sldId id="438" r:id="rId21"/>
    <p:sldId id="495" r:id="rId22"/>
    <p:sldId id="496" r:id="rId23"/>
    <p:sldId id="439" r:id="rId24"/>
    <p:sldId id="440" r:id="rId25"/>
    <p:sldId id="454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5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3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9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3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31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C87BCD-F19E-4407-B66D-11CEEE7A832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21/11/2022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161407-BE18-4956-B624-01199CEC1FD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6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09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21/11/2022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E7694-BFB4-46F9-87C4-5E465719D99F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5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9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4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50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2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5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9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7BE1-44E2-4DCB-966C-87100DF92763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8CF5-A074-4CD1-9372-CBF803A0B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3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3406" y="297114"/>
            <a:ext cx="950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de Microbiologia (LFN0325)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9506" y="5965238"/>
            <a:ext cx="501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Prof. José Belasque</a:t>
            </a:r>
          </a:p>
          <a:p>
            <a:pPr algn="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Departamento de Fitopatologia e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Nematologia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ESALQ/USP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9214" y="1683115"/>
            <a:ext cx="1135357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microbiano</a:t>
            </a:r>
          </a:p>
          <a:p>
            <a:pPr algn="ctr">
              <a:spcBef>
                <a:spcPts val="600"/>
              </a:spcBef>
            </a:pPr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</a:t>
            </a:r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</a:t>
            </a:r>
            <a:endParaRPr lang="pt-BR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83303" y="1208777"/>
            <a:ext cx="1105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filtração </a:t>
            </a:r>
            <a:r>
              <a:rPr lang="pt-BR" sz="3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(ação mecânica)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ar ou líquidos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filtros HEPA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pt-BR" sz="36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pt-BR" sz="36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particulate</a:t>
            </a:r>
            <a:r>
              <a:rPr lang="pt-BR" sz="36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pt-BR" sz="36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3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(0,22 </a:t>
            </a:r>
            <a:r>
              <a:rPr lang="el-G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e 0,45</a:t>
            </a:r>
            <a:r>
              <a:rPr lang="el-GR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27667" y="270084"/>
            <a:ext cx="660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 </a:t>
            </a:r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</a:t>
            </a:r>
            <a:endParaRPr lang="pt-BR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27608"/>
          <a:stretch/>
        </p:blipFill>
        <p:spPr>
          <a:xfrm>
            <a:off x="4721806" y="359613"/>
            <a:ext cx="6785832" cy="62568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73055"/>
          <a:stretch/>
        </p:blipFill>
        <p:spPr>
          <a:xfrm>
            <a:off x="94890" y="359613"/>
            <a:ext cx="5429250" cy="1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27667" y="270084"/>
            <a:ext cx="660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 </a:t>
            </a:r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</a:t>
            </a:r>
            <a:endParaRPr lang="pt-BR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3124" y="1122314"/>
            <a:ext cx="11161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</a:p>
          <a:p>
            <a:pPr algn="just"/>
            <a:r>
              <a:rPr lang="pt-BR" sz="48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filtração</a:t>
            </a:r>
          </a:p>
          <a:p>
            <a:pPr algn="just"/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baixas temperaturas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(efeito bacteriostático)</a:t>
            </a:r>
            <a:endParaRPr lang="pt-BR" sz="3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5" y="686590"/>
            <a:ext cx="11947450" cy="35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20767"/>
          <a:stretch/>
        </p:blipFill>
        <p:spPr>
          <a:xfrm>
            <a:off x="180644" y="103515"/>
            <a:ext cx="6914204" cy="65892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80132"/>
          <a:stretch/>
        </p:blipFill>
        <p:spPr>
          <a:xfrm>
            <a:off x="5564651" y="0"/>
            <a:ext cx="6533947" cy="15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4175185"/>
            <a:ext cx="5343525" cy="1676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t="1293" r="1786" b="2636"/>
          <a:stretch/>
        </p:blipFill>
        <p:spPr>
          <a:xfrm>
            <a:off x="0" y="404092"/>
            <a:ext cx="6883879" cy="62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27667" y="270084"/>
            <a:ext cx="660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 </a:t>
            </a:r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</a:t>
            </a:r>
            <a:endParaRPr lang="pt-BR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3124" y="1122314"/>
            <a:ext cx="11161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</a:p>
          <a:p>
            <a:pPr algn="just"/>
            <a:r>
              <a:rPr lang="pt-BR" sz="48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filtração</a:t>
            </a:r>
          </a:p>
          <a:p>
            <a:pPr algn="just"/>
            <a:r>
              <a:rPr lang="pt-BR" sz="48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baixas temperaturas</a:t>
            </a:r>
            <a:endParaRPr lang="pt-BR" sz="3600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dessecação (liofilização)</a:t>
            </a:r>
          </a:p>
          <a:p>
            <a:r>
              <a:rPr lang="pt-BR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</a:t>
            </a:r>
            <a:r>
              <a:rPr lang="pt-BR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osmótica</a:t>
            </a:r>
            <a:endParaRPr lang="pt-BR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27667" y="270084"/>
            <a:ext cx="660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 </a:t>
            </a:r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</a:t>
            </a:r>
            <a:endParaRPr lang="pt-BR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9607" y="977970"/>
            <a:ext cx="111619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calor, filtração, baixas temperaturas, dessecação, pressão osmótica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pressão atmosférica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(desnaturação proteica)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radiação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(ácidos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nucleicos)</a:t>
            </a:r>
          </a:p>
          <a:p>
            <a:pPr marL="288000" indent="-288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ionizante </a:t>
            </a:r>
            <a:r>
              <a:rPr lang="pt-BR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(raios X, gama e feixes de elétrons de alta energia)</a:t>
            </a:r>
          </a:p>
          <a:p>
            <a:pPr marL="288000" indent="-288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ionizante </a:t>
            </a:r>
            <a:r>
              <a:rPr lang="pt-BR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(raios UV)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6" y="383551"/>
            <a:ext cx="12134189" cy="50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1008" t="14825" r="12353" b="8461"/>
          <a:stretch/>
        </p:blipFill>
        <p:spPr>
          <a:xfrm>
            <a:off x="0" y="0"/>
            <a:ext cx="12192000" cy="68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2" y="476699"/>
            <a:ext cx="12045237" cy="49665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342" t="12994" r="9248" b="4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9" y="0"/>
            <a:ext cx="10368951" cy="67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53682" y="137503"/>
            <a:ext cx="10644453" cy="6555246"/>
            <a:chOff x="17251" y="111625"/>
            <a:chExt cx="10644453" cy="655524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89560"/>
            <a:stretch/>
          </p:blipFill>
          <p:spPr>
            <a:xfrm>
              <a:off x="34504" y="111625"/>
              <a:ext cx="10627200" cy="72641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51" y="784480"/>
              <a:ext cx="10640342" cy="5882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9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52559" y="415326"/>
            <a:ext cx="11952000" cy="2724873"/>
            <a:chOff x="209191" y="769008"/>
            <a:chExt cx="11952000" cy="272487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89256"/>
            <a:stretch/>
          </p:blipFill>
          <p:spPr>
            <a:xfrm>
              <a:off x="209191" y="769008"/>
              <a:ext cx="11952000" cy="84071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17" y="1507881"/>
              <a:ext cx="11916000" cy="19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1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3406" y="297114"/>
            <a:ext cx="950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de Microbiologia (LFN0325)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9506" y="5965238"/>
            <a:ext cx="501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Prof. José Belasque</a:t>
            </a:r>
          </a:p>
          <a:p>
            <a:pPr algn="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Departamento de Fitopatologia e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Nematologia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ESALQ/USP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9214" y="1683115"/>
            <a:ext cx="1135357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microbiano</a:t>
            </a:r>
          </a:p>
          <a:p>
            <a:pPr algn="ctr">
              <a:spcBef>
                <a:spcPts val="600"/>
              </a:spcBef>
            </a:pPr>
            <a:r>
              <a:rPr lang="pt-BR" sz="4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</a:t>
            </a:r>
            <a:r>
              <a:rPr lang="pt-BR" sz="4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endParaRPr lang="pt-BR" sz="4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84" y="30193"/>
            <a:ext cx="7140032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2" y="100468"/>
            <a:ext cx="5957437" cy="66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" y="362299"/>
            <a:ext cx="11988000" cy="48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1307" y="373662"/>
            <a:ext cx="11989387" cy="5224870"/>
            <a:chOff x="186733" y="227024"/>
            <a:chExt cx="11989387" cy="522487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83321"/>
            <a:stretch/>
          </p:blipFill>
          <p:spPr>
            <a:xfrm>
              <a:off x="212610" y="227024"/>
              <a:ext cx="11934000" cy="798621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733" y="983409"/>
              <a:ext cx="11989387" cy="4468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7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90" y="203081"/>
            <a:ext cx="6854617" cy="64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22893" y="1307981"/>
            <a:ext cx="11216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microbiana inicial</a:t>
            </a:r>
          </a:p>
          <a:p>
            <a:pPr marL="252000" indent="-25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(temperatura, matéria orgânica, pH...)</a:t>
            </a:r>
            <a:endParaRPr lang="pt-BR" sz="4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tratamento (p/ físicos)</a:t>
            </a:r>
          </a:p>
          <a:p>
            <a:pPr marL="252000" indent="-25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microrganismos</a:t>
            </a:r>
          </a:p>
          <a:p>
            <a:pPr marL="252000" indent="-25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agente controle (p/ químicos)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81457" y="201073"/>
            <a:ext cx="8291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efetividade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tratamento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766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15" y="138617"/>
            <a:ext cx="6165370" cy="65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3000" y="398527"/>
            <a:ext cx="12006000" cy="3568230"/>
            <a:chOff x="84748" y="579676"/>
            <a:chExt cx="12006000" cy="356823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82818"/>
            <a:stretch/>
          </p:blipFill>
          <p:spPr>
            <a:xfrm>
              <a:off x="102000" y="579676"/>
              <a:ext cx="11988000" cy="82642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48" y="1338445"/>
              <a:ext cx="12006000" cy="2809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7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9400" y="407162"/>
            <a:ext cx="12013200" cy="4737548"/>
            <a:chOff x="101968" y="864352"/>
            <a:chExt cx="12013200" cy="473754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82996"/>
            <a:stretch/>
          </p:blipFill>
          <p:spPr>
            <a:xfrm>
              <a:off x="102000" y="864352"/>
              <a:ext cx="11988000" cy="817874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68" y="1604513"/>
              <a:ext cx="12013200" cy="399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4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5" y="393664"/>
            <a:ext cx="11988000" cy="50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81" y="150693"/>
            <a:ext cx="7910238" cy="65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76212" y="106033"/>
            <a:ext cx="11771373" cy="6674329"/>
            <a:chOff x="176212" y="106033"/>
            <a:chExt cx="11771373" cy="667432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17037"/>
            <a:stretch/>
          </p:blipFill>
          <p:spPr>
            <a:xfrm>
              <a:off x="176212" y="106033"/>
              <a:ext cx="11771373" cy="412091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6253" y="4387189"/>
              <a:ext cx="9531289" cy="2393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09" y="72627"/>
            <a:ext cx="5682651" cy="56121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209"/>
            <a:ext cx="6084757" cy="56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" y="106434"/>
            <a:ext cx="12096000" cy="50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81610"/>
          <a:stretch/>
        </p:blipFill>
        <p:spPr>
          <a:xfrm>
            <a:off x="66000" y="140940"/>
            <a:ext cx="12060000" cy="9214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30053"/>
          <a:stretch/>
        </p:blipFill>
        <p:spPr>
          <a:xfrm>
            <a:off x="120768" y="1010630"/>
            <a:ext cx="11997000" cy="4924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6247"/>
          <a:stretch/>
        </p:blipFill>
        <p:spPr>
          <a:xfrm>
            <a:off x="72057" y="1384158"/>
            <a:ext cx="12058800" cy="43179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b="81610"/>
          <a:stretch/>
        </p:blipFill>
        <p:spPr>
          <a:xfrm>
            <a:off x="66000" y="140940"/>
            <a:ext cx="12060000" cy="9214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b="94015"/>
          <a:stretch/>
        </p:blipFill>
        <p:spPr>
          <a:xfrm>
            <a:off x="120768" y="1010630"/>
            <a:ext cx="11997000" cy="4213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6365" y="1126827"/>
            <a:ext cx="1078500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alterações na </a:t>
            </a:r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plasmática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desnaturação proteica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danos aos </a:t>
            </a:r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ácidos nucleicos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mecânica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plasmólise</a:t>
            </a:r>
            <a:endParaRPr lang="pt-BR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</a:t>
            </a:r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03246" y="270084"/>
            <a:ext cx="6827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agem </a:t>
            </a:r>
            <a:r>
              <a:rPr lang="pt-B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antimicrobianos?</a:t>
            </a:r>
          </a:p>
        </p:txBody>
      </p:sp>
    </p:spTree>
    <p:extLst>
      <p:ext uri="{BB962C8B-B14F-4D97-AF65-F5344CB8AC3E}">
        <p14:creationId xmlns:p14="http://schemas.microsoft.com/office/powerpoint/2010/main" val="3883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4" y="0"/>
            <a:ext cx="9446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3" y="275448"/>
            <a:ext cx="11500091" cy="56799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4" y="26743"/>
            <a:ext cx="10161917" cy="66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1" y="299954"/>
            <a:ext cx="12109299" cy="48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1850" r="12018" b="18851"/>
          <a:stretch/>
        </p:blipFill>
        <p:spPr>
          <a:xfrm>
            <a:off x="73664" y="0"/>
            <a:ext cx="12044672" cy="48423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81021"/>
          <a:stretch/>
        </p:blipFill>
        <p:spPr>
          <a:xfrm>
            <a:off x="167701" y="4842367"/>
            <a:ext cx="11931410" cy="8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32589"/>
          <a:stretch/>
        </p:blipFill>
        <p:spPr>
          <a:xfrm>
            <a:off x="0" y="370923"/>
            <a:ext cx="12168000" cy="48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0" y="354942"/>
            <a:ext cx="12060000" cy="4925603"/>
            <a:chOff x="104079" y="139281"/>
            <a:chExt cx="12060000" cy="492560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79" y="139281"/>
              <a:ext cx="12024000" cy="108257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01" y="1532625"/>
              <a:ext cx="11988000" cy="2382908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/>
            <a:srcRect t="13604" b="71009"/>
            <a:stretch/>
          </p:blipFill>
          <p:spPr>
            <a:xfrm>
              <a:off x="114949" y="3863777"/>
              <a:ext cx="12024000" cy="1201107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/>
            <a:srcRect t="14174" b="79635"/>
            <a:stretch/>
          </p:blipFill>
          <p:spPr>
            <a:xfrm>
              <a:off x="104079" y="1178539"/>
              <a:ext cx="12060000" cy="444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6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374154"/>
            <a:ext cx="12078000" cy="4847797"/>
            <a:chOff x="8626" y="210252"/>
            <a:chExt cx="12078000" cy="484779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52" y="210252"/>
              <a:ext cx="12024000" cy="1075830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t="27955" b="22795"/>
            <a:stretch/>
          </p:blipFill>
          <p:spPr>
            <a:xfrm>
              <a:off x="8626" y="1242951"/>
              <a:ext cx="12078000" cy="3815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11708626" cy="5881607"/>
            <a:chOff x="172528" y="84429"/>
            <a:chExt cx="11708626" cy="588160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528" y="1484103"/>
              <a:ext cx="11700000" cy="448193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154" y="84429"/>
              <a:ext cx="11700000" cy="1053412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t="28250" b="66983"/>
            <a:stretch/>
          </p:blipFill>
          <p:spPr>
            <a:xfrm>
              <a:off x="181154" y="1115409"/>
              <a:ext cx="11700000" cy="357684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5187" y="95722"/>
            <a:ext cx="11576267" cy="6072170"/>
            <a:chOff x="431204" y="-305928"/>
            <a:chExt cx="10931942" cy="554179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b="85633"/>
            <a:stretch/>
          </p:blipFill>
          <p:spPr>
            <a:xfrm>
              <a:off x="447496" y="-305928"/>
              <a:ext cx="10915650" cy="101810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t="34975"/>
            <a:stretch/>
          </p:blipFill>
          <p:spPr>
            <a:xfrm>
              <a:off x="431204" y="664942"/>
              <a:ext cx="10925175" cy="4570922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40172" y="977970"/>
            <a:ext cx="1139058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 </a:t>
            </a:r>
            <a:r>
              <a:rPr lang="pt-BR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(provoca a desnaturação de proteínas)</a:t>
            </a:r>
            <a:endParaRPr lang="pt-BR" sz="4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fervura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esterilização por calor seco (chama ou ar quente</a:t>
            </a: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esterilização por calor </a:t>
            </a: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úmido</a:t>
            </a:r>
            <a:endParaRPr lang="pt-BR" sz="3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pasteurização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36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tratamento x temperatura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tratamentos </a:t>
            </a:r>
            <a:r>
              <a:rPr lang="pt-BR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equivalentes</a:t>
            </a:r>
            <a:endParaRPr lang="pt-BR" sz="3600" i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27667" y="270084"/>
            <a:ext cx="660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 </a:t>
            </a:r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</a:t>
            </a:r>
            <a:endParaRPr lang="pt-BR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95203" y="6317527"/>
            <a:ext cx="519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diferença entre HTST e UHT?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46" y="85066"/>
            <a:ext cx="10475849" cy="66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23940" y="155669"/>
            <a:ext cx="11624458" cy="5529080"/>
            <a:chOff x="396502" y="155669"/>
            <a:chExt cx="11096625" cy="515488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b="89582"/>
            <a:stretch/>
          </p:blipFill>
          <p:spPr>
            <a:xfrm>
              <a:off x="421781" y="155669"/>
              <a:ext cx="11010900" cy="73235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502" y="852856"/>
              <a:ext cx="11096625" cy="445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9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3" y="136149"/>
            <a:ext cx="10108488" cy="65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" y="1126880"/>
            <a:ext cx="12036669" cy="36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5" y="-1"/>
            <a:ext cx="10039811" cy="67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40171" y="946649"/>
            <a:ext cx="113905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conceitos importantes</a:t>
            </a:r>
          </a:p>
          <a:p>
            <a:pPr marL="252000" indent="-2520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morte térmica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(PMT) – menor temperatura para morte de todos microrganismos em 10 minutos</a:t>
            </a:r>
          </a:p>
          <a:p>
            <a:pPr marL="252000" indent="-2520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morte térmica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(TMT) – tempo para morte de todos microrganismos</a:t>
            </a:r>
          </a:p>
          <a:p>
            <a:pPr marL="252000" indent="-2520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redução decimal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(TRD, valor </a:t>
            </a:r>
            <a:r>
              <a:rPr lang="pt-BR" sz="28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tempo para morte de 90% da população microbiana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27667" y="270084"/>
            <a:ext cx="660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 </a:t>
            </a:r>
            <a:r>
              <a:rPr lang="pt-BR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</a:t>
            </a:r>
            <a:endParaRPr lang="pt-BR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44" y="0"/>
            <a:ext cx="962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9266</TotalTime>
  <Words>302</Words>
  <Application>Microsoft Office PowerPoint</Application>
  <PresentationFormat>Widescreen</PresentationFormat>
  <Paragraphs>59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Geneva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Belasque</dc:creator>
  <cp:lastModifiedBy>Usuario</cp:lastModifiedBy>
  <cp:revision>173</cp:revision>
  <dcterms:created xsi:type="dcterms:W3CDTF">2020-09-01T13:12:33Z</dcterms:created>
  <dcterms:modified xsi:type="dcterms:W3CDTF">2022-11-21T14:18:25Z</dcterms:modified>
</cp:coreProperties>
</file>