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7" r:id="rId4"/>
    <p:sldId id="278" r:id="rId5"/>
    <p:sldId id="264" r:id="rId6"/>
    <p:sldId id="259" r:id="rId7"/>
    <p:sldId id="279" r:id="rId8"/>
    <p:sldId id="260" r:id="rId9"/>
    <p:sldId id="289" r:id="rId10"/>
    <p:sldId id="265" r:id="rId11"/>
    <p:sldId id="295" r:id="rId12"/>
    <p:sldId id="296" r:id="rId13"/>
    <p:sldId id="297" r:id="rId14"/>
    <p:sldId id="299" r:id="rId15"/>
    <p:sldId id="270" r:id="rId16"/>
    <p:sldId id="287" r:id="rId17"/>
    <p:sldId id="290" r:id="rId18"/>
    <p:sldId id="291" r:id="rId19"/>
    <p:sldId id="292" r:id="rId20"/>
    <p:sldId id="293" r:id="rId21"/>
    <p:sldId id="271" r:id="rId22"/>
    <p:sldId id="300" r:id="rId23"/>
    <p:sldId id="281" r:id="rId24"/>
    <p:sldId id="286" r:id="rId25"/>
    <p:sldId id="283" r:id="rId26"/>
    <p:sldId id="284" r:id="rId27"/>
    <p:sldId id="282" r:id="rId28"/>
    <p:sldId id="29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CA63E68C-169F-478A-8B3D-0F389D29EE21}">
          <p14:sldIdLst>
            <p14:sldId id="256"/>
            <p14:sldId id="257"/>
            <p14:sldId id="277"/>
            <p14:sldId id="278"/>
            <p14:sldId id="264"/>
            <p14:sldId id="259"/>
            <p14:sldId id="279"/>
            <p14:sldId id="260"/>
            <p14:sldId id="289"/>
            <p14:sldId id="265"/>
            <p14:sldId id="295"/>
            <p14:sldId id="296"/>
            <p14:sldId id="297"/>
            <p14:sldId id="299"/>
            <p14:sldId id="270"/>
            <p14:sldId id="287"/>
            <p14:sldId id="290"/>
            <p14:sldId id="291"/>
            <p14:sldId id="292"/>
            <p14:sldId id="293"/>
            <p14:sldId id="271"/>
            <p14:sldId id="300"/>
            <p14:sldId id="281"/>
            <p14:sldId id="286"/>
            <p14:sldId id="283"/>
            <p14:sldId id="284"/>
            <p14:sldId id="28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A14-26C8-4411-91CD-10B02E48E62C}" type="datetimeFigureOut">
              <a:rPr lang="pt-BR" smtClean="0"/>
              <a:pPr/>
              <a:t>16/05/2016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9BE66-C589-449D-BE71-7EB38976E3D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TBnl4Ca10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0TGTsf-X9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30422" y="-96196"/>
            <a:ext cx="9144000" cy="6974632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22338"/>
            <a:ext cx="9144000" cy="256610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4800" dirty="0">
                <a:latin typeface="Century Gothic" panose="020B0502020202020204" pitchFamily="34" charset="0"/>
              </a:rPr>
              <a:t>ORGANIZAÇÃO SOCIAL E FORMAÇÃO DE LIDERANÇA PARA </a:t>
            </a:r>
            <a:r>
              <a:rPr lang="pt-BR" sz="4800" dirty="0" smtClean="0">
                <a:latin typeface="Century Gothic" panose="020B0502020202020204" pitchFamily="34" charset="0"/>
              </a:rPr>
              <a:t>COOPERAÇÃO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6072" y="3284984"/>
            <a:ext cx="5697506" cy="2578480"/>
          </a:xfrm>
        </p:spPr>
        <p:txBody>
          <a:bodyPr>
            <a:noAutofit/>
          </a:bodyPr>
          <a:lstStyle/>
          <a:p>
            <a:pPr algn="r"/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Barbára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Barrachi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Gabriela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Leonardo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Scalon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Gabriela Souza</a:t>
            </a:r>
          </a:p>
          <a:p>
            <a:pPr algn="r"/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Giovanna Ricci </a:t>
            </a: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Lellis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Isabella </a:t>
            </a: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Bolsonaro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Ferreira Lima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Luiz Felipe Ghiraldelli Inácio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Luiz Octávio Grillo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Raquel Flori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052736"/>
          </a:xfr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Objetivos do SESCOOP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Organizar, administrar e executar o ensino de formação profissional, a promoção social dos empregados de cooperativas, cooperados e de seus familiares, e o monitoramento das cooperativas em todo o território nacional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Operacionalizar o monitoramento, a supervisão, a auditoria e o controle em cooperativas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Assistir as sociedades cooperativas empregadoras na elaboração e execução de programas de treinamento e na realização de aprendizagem metódica e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contínua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Estabelecer e difundir metodologias adequadas à formação profissional e promoção social do empregado de cooperativa, do dirigente de cooperativa, do cooperado e de seus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familiares</a:t>
            </a:r>
          </a:p>
          <a:p>
            <a:pPr marL="0" indent="0" fontAlgn="base">
              <a:buNone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0"/>
            <a:ext cx="4067944" cy="1052736"/>
          </a:xfrm>
          <a:prstGeom prst="rect">
            <a:avLst/>
          </a:prstGeo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latin typeface="Century Gothic" panose="020B0502020202020204" pitchFamily="34" charset="0"/>
              </a:rPr>
              <a:t>Objetivos do SESCOOP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7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1124744"/>
          </a:xfr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Objetivos do SESCOOP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Exercer a coordenação, supervisão e a realização de programas e de projetos de formação profissional e de gestão em cooperativas, para empregados, associados e seus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familiares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Colaborar com o poder público em assuntos relacionados à formação profissional e à gestão cooperativista e outras atividades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correlatas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5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1243034"/>
          </a:xfr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Objetivos do SESCOOP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Divulgar a doutrina e a filosofia cooperativistas como forma de desenvolvimento integral das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pessoas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Promover e realizar estudos, pesquisas e projetos relacionados ao desenvolvimento humano, ao monitoramento e à promoção social, de acordo com os interesses das sociedades cooperativas e de seus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integrantes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7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1243034"/>
          </a:xfrm>
          <a:solidFill>
            <a:schemeClr val="tx1">
              <a:lumMod val="50000"/>
              <a:lumOff val="50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Áreas de atuação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Possui uma Unidade nacional e 26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estaduais</a:t>
            </a:r>
          </a:p>
          <a:p>
            <a:pPr marL="0" indent="0" fontAlgn="base">
              <a:buNone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As unidades estaduais promove ações e eventos que sejam condizentes com a realidade local e são apoiadas na unidade nacional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b="18636"/>
          <a:stretch/>
        </p:blipFill>
        <p:spPr>
          <a:xfrm>
            <a:off x="5868144" y="4509120"/>
            <a:ext cx="3671392" cy="32124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solidFill>
            <a:schemeClr val="tx2">
              <a:lumMod val="20000"/>
              <a:lumOff val="80000"/>
              <a:alpha val="86000"/>
            </a:schemeClr>
          </a:solidFill>
        </p:spPr>
        <p:txBody>
          <a:bodyPr/>
          <a:lstStyle/>
          <a:p>
            <a:r>
              <a:rPr lang="pt-BR" dirty="0" smtClean="0">
                <a:latin typeface="Century Gothic" panose="020B0502020202020204" pitchFamily="34" charset="0"/>
              </a:rPr>
              <a:t>Recursos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2,5% da folha de pagamento das cooperativas e são recolhidos pela Receita Federal do Brasil, por meio da Guia da previdência social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É criado o Fundo solidário de desenvolvimento cooperativo (</a:t>
            </a:r>
            <a:r>
              <a:rPr lang="pt-BR" dirty="0" err="1" smtClean="0">
                <a:latin typeface="Century Gothic" panose="020B0502020202020204" pitchFamily="34" charset="0"/>
              </a:rPr>
              <a:t>Fundecoop</a:t>
            </a:r>
            <a:r>
              <a:rPr lang="pt-BR" dirty="0" smtClean="0">
                <a:latin typeface="Century Gothic" panose="020B0502020202020204" pitchFamily="34" charset="0"/>
              </a:rPr>
              <a:t>), que corresponde 18% da arrecadação total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9318" y="13676"/>
            <a:ext cx="9144000" cy="6858000"/>
          </a:xfrm>
          <a:prstGeom prst="rect">
            <a:avLst/>
          </a:prstGeom>
          <a:blipFill dpi="0" rotWithShape="1">
            <a:blip r:embed="rId2">
              <a:alphaModFix amt="39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solidFill>
            <a:schemeClr val="tx2">
              <a:lumMod val="20000"/>
              <a:lumOff val="80000"/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pt-BR" sz="3600" dirty="0">
                <a:latin typeface="Century Gothic" panose="020B0502020202020204" pitchFamily="34" charset="0"/>
              </a:rPr>
              <a:t>Programa de atuação em nível </a:t>
            </a:r>
            <a:r>
              <a:rPr lang="pt-BR" sz="3600" dirty="0" smtClean="0">
                <a:latin typeface="Century Gothic" panose="020B0502020202020204" pitchFamily="34" charset="0"/>
              </a:rPr>
              <a:t>nacional: </a:t>
            </a:r>
            <a:r>
              <a:rPr lang="pt-BR" sz="3600" dirty="0" err="1" smtClean="0">
                <a:latin typeface="Century Gothic" panose="020B0502020202020204" pitchFamily="34" charset="0"/>
              </a:rPr>
              <a:t>CooperJovem</a:t>
            </a:r>
            <a:endParaRPr lang="pt-BR" sz="3600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7882" y="1628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Visita </a:t>
            </a:r>
            <a:r>
              <a:rPr lang="pt-BR" dirty="0">
                <a:latin typeface="Century Gothic" panose="020B0502020202020204" pitchFamily="34" charset="0"/>
              </a:rPr>
              <a:t>escolas de todo o país, levando para as crianças noções sobre o cooperativismo e as suas </a:t>
            </a:r>
            <a:r>
              <a:rPr lang="pt-BR" dirty="0" smtClean="0">
                <a:latin typeface="Century Gothic" panose="020B0502020202020204" pitchFamily="34" charset="0"/>
              </a:rPr>
              <a:t>vantagens</a:t>
            </a:r>
          </a:p>
          <a:p>
            <a:pPr marL="0" indent="0">
              <a:buNone/>
            </a:pPr>
            <a:endParaRPr lang="pt-BR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Fornecem </a:t>
            </a:r>
            <a:r>
              <a:rPr lang="pt-BR" dirty="0">
                <a:latin typeface="Century Gothic" panose="020B0502020202020204" pitchFamily="34" charset="0"/>
              </a:rPr>
              <a:t>materiais, como revistas em quadrinhos que contam mais e explicam sobre o </a:t>
            </a:r>
            <a:r>
              <a:rPr lang="pt-BR" dirty="0" smtClean="0">
                <a:latin typeface="Century Gothic" panose="020B0502020202020204" pitchFamily="34" charset="0"/>
              </a:rPr>
              <a:t>cooperativismo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83" y="5442779"/>
            <a:ext cx="4336658" cy="14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735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5184576" cy="3665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SESCOOP 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680520"/>
          </a:xfr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Programa de Orientação Cooperativista(POC): busca levar conhecimento a grupos que possuem interesse em saber mais sobre doutrinas, princípios e valores de uma sociedade cooperativista. O público-alvo, são grupos que tenham algum tipo de interesse em desenvolver alguma atividade cooperativa</a:t>
            </a:r>
          </a:p>
        </p:txBody>
      </p:sp>
    </p:spTree>
    <p:extLst>
      <p:ext uri="{BB962C8B-B14F-4D97-AF65-F5344CB8AC3E}">
        <p14:creationId xmlns:p14="http://schemas.microsoft.com/office/powerpoint/2010/main" val="266523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5184576" cy="366526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SESCOOP 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680520"/>
          </a:xfr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>
            <a:normAutofit fontScale="85000"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Aprendiz Cooperativo: programa que proporciona as cooperativas condições de se adequarem a lei 10.097/00, que estabelecem cota obrigatória para a contratação de jovens aprendizes. Porém, além disso, o programa desenvolve o jovem e o insere no mundo de trabalho. O público-alvo são jovens, de 16 a 18 anos, contratados e encaminhados por cooperativas registradas na organização das cooperativas do estado de São Paulo (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Oscep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).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  <a:hlinkClick r:id="rId3"/>
              </a:rPr>
              <a:t>https://www.youtube.com/watch?v=HZTBnl4Ca10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80928"/>
            <a:ext cx="4896544" cy="44232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40000"/>
              <a:lumOff val="60000"/>
              <a:alpha val="56000"/>
            </a:schemeClr>
          </a:solidFill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SESCOOP </a:t>
            </a:r>
            <a:r>
              <a:rPr lang="pt-BR" dirty="0" smtClean="0">
                <a:latin typeface="Century Gothic" panose="020B0502020202020204" pitchFamily="34" charset="0"/>
              </a:rPr>
              <a:t>RS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680520"/>
          </a:xfr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Uni-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Sescoop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: concessão de bolsas de estudo, para os cursos de pós-graduação em cooperativismo aos associados e empregados de sociedades cooperativas no estado do RS. As cooperativas tem direito a um determinado número de bolsa de estudo para os seus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funcionários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340768"/>
          </a:xfrm>
          <a:solidFill>
            <a:schemeClr val="tx1">
              <a:lumMod val="75000"/>
              <a:lumOff val="25000"/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tema</a:t>
            </a:r>
            <a:endParaRPr lang="pt-BR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88840"/>
            <a:ext cx="7920880" cy="4464496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>
                <a:latin typeface="Century Gothic" panose="020B0502020202020204" pitchFamily="34" charset="0"/>
              </a:rPr>
              <a:t>Entender como atuam e se organizam, para fornecer programas que capacitem líderes, tanto levando a jovens os valores do cooperativismo, levando o conhecimento técnico em gestão a cooperados, e desenvolvendo líderes de maneira técnica e comportamental internamente nas </a:t>
            </a:r>
            <a:r>
              <a:rPr lang="pt-BR" dirty="0" smtClean="0">
                <a:latin typeface="Century Gothic" panose="020B0502020202020204" pitchFamily="34" charset="0"/>
              </a:rPr>
              <a:t>organizações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81128"/>
            <a:ext cx="4392488" cy="27328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>
              <a:alpha val="56000"/>
            </a:srgbClr>
          </a:solidFill>
        </p:spPr>
        <p:txBody>
          <a:bodyPr/>
          <a:lstStyle/>
          <a:p>
            <a:r>
              <a:rPr lang="pt-BR" dirty="0">
                <a:latin typeface="Century Gothic" panose="020B0502020202020204" pitchFamily="34" charset="0"/>
              </a:rPr>
              <a:t>SESCOOP </a:t>
            </a:r>
            <a:r>
              <a:rPr lang="pt-BR" dirty="0" smtClean="0">
                <a:latin typeface="Century Gothic" panose="020B0502020202020204" pitchFamily="34" charset="0"/>
              </a:rPr>
              <a:t>SC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00808"/>
            <a:ext cx="8424936" cy="4680520"/>
          </a:xfrm>
          <a:solidFill>
            <a:schemeClr val="tx1">
              <a:lumMod val="50000"/>
              <a:lumOff val="50000"/>
              <a:alpha val="42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Jovem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coop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: seu objetivo é promover sustentabilidade do cooperativismo e das cooperativas brasileiras, despertando a cultura de cooperação e desenvolvendo habilidades de liderança nos jovens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3096344" cy="158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9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3778"/>
            <a:ext cx="7344816" cy="13261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3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Fundada </a:t>
            </a:r>
            <a:r>
              <a:rPr lang="pt-BR" dirty="0" smtClean="0">
                <a:latin typeface="Century Gothic" panose="020B0502020202020204" pitchFamily="34" charset="0"/>
              </a:rPr>
              <a:t>em1963, Maringá-PR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 Objetivo inicial: </a:t>
            </a:r>
            <a:r>
              <a:rPr lang="pt-BR" dirty="0">
                <a:latin typeface="Century Gothic" panose="020B0502020202020204" pitchFamily="34" charset="0"/>
              </a:rPr>
              <a:t>organizar a produção regional, receber e beneficiar o </a:t>
            </a:r>
            <a:r>
              <a:rPr lang="pt-BR" dirty="0" smtClean="0">
                <a:latin typeface="Century Gothic" panose="020B0502020202020204" pitchFamily="34" charset="0"/>
              </a:rPr>
              <a:t>produto (café)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C</a:t>
            </a:r>
            <a:r>
              <a:rPr lang="pt-BR" dirty="0" smtClean="0">
                <a:latin typeface="Century Gothic" panose="020B0502020202020204" pitchFamily="34" charset="0"/>
              </a:rPr>
              <a:t>ooperativa diversificou seus negócios e cresceu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Missão</a:t>
            </a:r>
            <a:r>
              <a:rPr lang="pt-BR" dirty="0">
                <a:latin typeface="Century Gothic" panose="020B0502020202020204" pitchFamily="34" charset="0"/>
              </a:rPr>
              <a:t>: “Atender o cooperado, assegurando a perpetuação da cooperativa com sustentabilidade</a:t>
            </a:r>
            <a:r>
              <a:rPr lang="pt-BR" dirty="0" smtClean="0">
                <a:latin typeface="Century Gothic" panose="020B0502020202020204" pitchFamily="34" charset="0"/>
              </a:rPr>
              <a:t>”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Visão: “Crescer </a:t>
            </a:r>
            <a:r>
              <a:rPr lang="pt-BR" dirty="0">
                <a:latin typeface="Century Gothic" panose="020B0502020202020204" pitchFamily="34" charset="0"/>
              </a:rPr>
              <a:t>com sustentabilidade”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3778"/>
            <a:ext cx="7344816" cy="132614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Unidades espalhadas no Norte </a:t>
            </a:r>
            <a:r>
              <a:rPr lang="pt-BR" dirty="0">
                <a:latin typeface="Century Gothic" panose="020B0502020202020204" pitchFamily="34" charset="0"/>
              </a:rPr>
              <a:t>e noroeste do Paraná, oeste paulista e sudoeste do Mato Grosso do Sul. Conta com 13 mil associados que atuam com a produção de soja, milho, trigo, café e </a:t>
            </a:r>
            <a:r>
              <a:rPr lang="pt-BR" dirty="0" smtClean="0">
                <a:latin typeface="Century Gothic" panose="020B0502020202020204" pitchFamily="34" charset="0"/>
              </a:rPr>
              <a:t>laranja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42194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Projetos de relacionamento da Cocamar</a:t>
            </a:r>
            <a:endParaRPr lang="pt-B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latin typeface="Century Gothic" panose="020B0502020202020204" pitchFamily="34" charset="0"/>
              </a:rPr>
              <a:t>      Escola no Campo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chemeClr val="tx1">
              <a:lumMod val="50000"/>
              <a:lumOff val="50000"/>
              <a:alpha val="72000"/>
            </a:schemeClr>
          </a:solidFill>
        </p:spPr>
        <p:txBody>
          <a:bodyPr>
            <a:normAutofit fontScale="92500"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Objetivo: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levar as áreas de atuação da Cocamar o conhecimento sobre cooperativismo e meio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ambiente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Público-alvo: alunos do 6° ano do ensino fundamental</a:t>
            </a: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tua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com a disponibilização de materiais, oferecidos pela Syngenta, capacitação de professores e no desenvolvimento do projeto com os alunos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94" y="0"/>
            <a:ext cx="2237606" cy="165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36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latin typeface="Century Gothic" panose="020B0502020202020204" pitchFamily="34" charset="0"/>
              </a:rPr>
              <a:t>         Núcleo Jovem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chemeClr val="tx1">
              <a:lumMod val="50000"/>
              <a:lumOff val="50000"/>
              <a:alpha val="72000"/>
            </a:schemeClr>
          </a:solidFill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Objetivo: aumentar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 participação dos jovens na cooperativa e facilitar a sucessão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familiar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Público-alvo: jovens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de 14 a 20 anos, que participam de cursos, treinamentos, viagens técnicas e eventos exclusivos a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eles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208" y="27121"/>
            <a:ext cx="2208312" cy="16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latin typeface="Century Gothic" panose="020B0502020202020204" pitchFamily="34" charset="0"/>
              </a:rPr>
              <a:t>     </a:t>
            </a:r>
            <a:r>
              <a:rPr lang="pt-BR" dirty="0" err="1" smtClean="0">
                <a:latin typeface="Century Gothic" panose="020B0502020202020204" pitchFamily="34" charset="0"/>
              </a:rPr>
              <a:t>LiderCOOP</a:t>
            </a:r>
            <a:r>
              <a:rPr lang="pt-BR" dirty="0" smtClean="0">
                <a:latin typeface="Century Gothic" panose="020B0502020202020204" pitchFamily="34" charset="0"/>
              </a:rPr>
              <a:t> Jovem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chemeClr val="tx1">
              <a:lumMod val="50000"/>
              <a:lumOff val="50000"/>
              <a:alpha val="72000"/>
            </a:schemeClr>
          </a:solidFill>
        </p:spPr>
        <p:txBody>
          <a:bodyPr>
            <a:normAutofit fontScale="925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Objetivo: Formar multiplicadores do sistema cooperativista, capacitar o jovem na administração da propriedade rural e capacitá-lo para a liderança</a:t>
            </a:r>
          </a:p>
          <a:p>
            <a:pPr fontAlgn="base">
              <a:buFont typeface="Wingdings" panose="05000000000000000000" pitchFamily="2" charset="2"/>
              <a:buChar char="ü"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úblico-alvo: jovens de 18 a 29 anos que participam de cursos, viagens técnicas e eventos exclusivos aos jovens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1526"/>
            <a:ext cx="2411760" cy="17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215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3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pPr algn="l"/>
            <a:r>
              <a:rPr lang="pt-BR" dirty="0" smtClean="0">
                <a:latin typeface="Century Gothic" panose="020B0502020202020204" pitchFamily="34" charset="0"/>
              </a:rPr>
              <a:t>         </a:t>
            </a:r>
            <a:r>
              <a:rPr lang="pt-BR" dirty="0" err="1" smtClean="0">
                <a:latin typeface="Century Gothic" panose="020B0502020202020204" pitchFamily="34" charset="0"/>
              </a:rPr>
              <a:t>LiderCOOP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  <a:solidFill>
            <a:schemeClr val="tx1">
              <a:lumMod val="50000"/>
              <a:lumOff val="50000"/>
              <a:alpha val="72000"/>
            </a:schemeClr>
          </a:solidFill>
        </p:spPr>
        <p:txBody>
          <a:bodyPr>
            <a:normAutofit lnSpcReduction="10000"/>
          </a:bodyPr>
          <a:lstStyle/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Objetivo: Fortalecer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a cultura cooperativista na região e prepara multiplicadores e futuros líderes do sistema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cooperativista </a:t>
            </a:r>
          </a:p>
          <a:p>
            <a:pPr marL="0" indent="0" fontAlgn="base">
              <a:buNone/>
            </a:pP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Público-alvo: cooperados 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com mais de 30 anos, e eles são desenvolvidos através de cursos, treinamentos e viagens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técnicas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03" y="39118"/>
            <a:ext cx="2450397" cy="18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57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-30422" y="-96196"/>
            <a:ext cx="9144000" cy="6974632"/>
          </a:xfrm>
          <a:prstGeom prst="rect">
            <a:avLst/>
          </a:prstGeom>
          <a:blipFill dpi="0" rotWithShape="1">
            <a:blip r:embed="rId2">
              <a:alphaModFix amt="5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97055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sz="4800" dirty="0" smtClean="0">
                <a:latin typeface="Century Gothic" panose="020B0502020202020204" pitchFamily="34" charset="0"/>
              </a:rPr>
              <a:t>OBRIGADO! 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16072" y="3284984"/>
            <a:ext cx="5697506" cy="2578480"/>
          </a:xfrm>
        </p:spPr>
        <p:txBody>
          <a:bodyPr>
            <a:noAutofit/>
          </a:bodyPr>
          <a:lstStyle/>
          <a:p>
            <a:pPr algn="r"/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Barbára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Barrachi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Gabriela 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Leonardo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Scalon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Gabriela Souza</a:t>
            </a:r>
          </a:p>
          <a:p>
            <a:pPr algn="r"/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Giovanna Ricci </a:t>
            </a: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Lellis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Isabella </a:t>
            </a:r>
            <a:r>
              <a:rPr lang="pt-BR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Bolsonaro</a:t>
            </a:r>
            <a:r>
              <a:rPr lang="pt-B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Ferreira Lima</a:t>
            </a:r>
            <a:endParaRPr lang="pt-BR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Luiz Felipe Ghiraldelli Inácio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Luiz Octávio Grillo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Raquel Flori</a:t>
            </a:r>
          </a:p>
          <a:p>
            <a:pPr algn="r"/>
            <a:r>
              <a:rPr lang="pt-BR" sz="2400" dirty="0" smtClean="0">
                <a:solidFill>
                  <a:schemeClr val="bg1"/>
                </a:solidFill>
              </a:rPr>
              <a:t/>
            </a:r>
            <a:br>
              <a:rPr lang="pt-BR" sz="2400" dirty="0" smtClean="0">
                <a:solidFill>
                  <a:schemeClr val="bg1"/>
                </a:solidFill>
              </a:rPr>
            </a:b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076056" cy="1584176"/>
          </a:xfrm>
          <a:solidFill>
            <a:schemeClr val="tx1">
              <a:lumMod val="75000"/>
              <a:lumOff val="25000"/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pt-BR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Organização social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5736" y="2204864"/>
            <a:ext cx="6120680" cy="4032448"/>
          </a:xfrm>
          <a:solidFill>
            <a:schemeClr val="tx2">
              <a:lumMod val="40000"/>
              <a:lumOff val="60000"/>
              <a:alpha val="78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Century Gothic" panose="020B0502020202020204" pitchFamily="34" charset="0"/>
              </a:rPr>
              <a:t>Estrutura ou mecanismo de ordem social que governa o comportamento de um conjunto de indivíduos dentro de uma dada comunidade</a:t>
            </a:r>
            <a:endParaRPr lang="pt-B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38203" y="0"/>
            <a:ext cx="3491880" cy="1241376"/>
          </a:xfrm>
          <a:solidFill>
            <a:schemeClr val="tx2">
              <a:lumMod val="40000"/>
              <a:lumOff val="60000"/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Liderança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Incentivar, motivar e transparecer confiança no objetivo </a:t>
            </a:r>
            <a:r>
              <a:rPr lang="pt-BR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organizacional</a:t>
            </a:r>
          </a:p>
          <a:p>
            <a:pPr marL="0" indent="0">
              <a:buNone/>
            </a:pPr>
            <a:endParaRPr lang="pt-BR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Demonstrar um </a:t>
            </a:r>
            <a:r>
              <a:rPr lang="pt-BR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conhecimento</a:t>
            </a:r>
            <a:r>
              <a:rPr lang="pt-B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, tanto a nível técnico, seja ele da natureza da produção ou de gestão, como a nível comportamental e </a:t>
            </a:r>
            <a:r>
              <a:rPr lang="pt-BR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interpessoal</a:t>
            </a:r>
          </a:p>
          <a:p>
            <a:pPr marL="0" indent="0">
              <a:buNone/>
            </a:pPr>
            <a:endParaRPr lang="pt-BR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O desenvolvimento de líderes com os valores do cooperativismo auxilia a manutenção e expansão deste modelo de trabalho ao longo dos anos</a:t>
            </a:r>
          </a:p>
          <a:p>
            <a:pPr marL="0" indent="0" algn="ctr">
              <a:buNone/>
            </a:pPr>
            <a:endParaRPr lang="pt-BR" sz="2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3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171400"/>
            <a:ext cx="9144000" cy="6858000"/>
          </a:xfrm>
          <a:prstGeom prst="rect">
            <a:avLst/>
          </a:pr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4810"/>
            <a:ext cx="9144000" cy="1143000"/>
          </a:xfrm>
          <a:solidFill>
            <a:schemeClr val="tx2">
              <a:lumMod val="40000"/>
              <a:lumOff val="60000"/>
              <a:alpha val="52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entury Gothic" panose="020B0502020202020204" pitchFamily="34" charset="0"/>
              </a:rPr>
              <a:t>Desafios de liderança em cooperativas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066589"/>
            <a:ext cx="6203032" cy="1865587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>Fornecer planos educacionais e projetos que atraiam permanentemente grande parte dos associados das cooperativas. </a:t>
            </a:r>
          </a:p>
          <a:p>
            <a:pPr marL="0" indent="0"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Century Gothic" panose="020B0502020202020204" pitchFamily="34" charset="0"/>
              </a:rPr>
              <a:t/>
            </a:r>
            <a:br>
              <a:rPr lang="pt-BR" sz="2800" dirty="0" smtClean="0">
                <a:latin typeface="Century Gothic" panose="020B0502020202020204" pitchFamily="34" charset="0"/>
              </a:rPr>
            </a:b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43808" y="4500955"/>
            <a:ext cx="6300192" cy="181588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Century Gothic" panose="020B0502020202020204" pitchFamily="34" charset="0"/>
              </a:rPr>
              <a:t>Fornecer explicações satisfatórias aos cooperados e manter balanceado o foco nos clientes e o foco interno nos cooperados</a:t>
            </a:r>
            <a:r>
              <a:rPr lang="pt-BR" sz="2800" dirty="0" smtClean="0">
                <a:latin typeface="Century Gothic" panose="020B0502020202020204" pitchFamily="34" charset="0"/>
              </a:rPr>
              <a:t>.</a:t>
            </a:r>
            <a:endParaRPr lang="pt-BR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364088" y="-8028"/>
            <a:ext cx="3779912" cy="29523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8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152370"/>
            <a:ext cx="9144000" cy="3717032"/>
          </a:xfrm>
          <a:solidFill>
            <a:schemeClr val="accent1">
              <a:lumMod val="50000"/>
              <a:alpha val="44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Órgão máximo da representação das cooperativas no país;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Criada em 1969, durante o quarto congresso brasileiro sobre cooperativismo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Responsabilidades: promoção, fomento e a defesa do sistema cooperativista em todas as instâncias, políticas e institucionais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620688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Organização das Cooperativas Brasileiras</a:t>
            </a:r>
            <a:endParaRPr lang="pt-BR" sz="40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" y="476672"/>
            <a:ext cx="9144000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6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44279"/>
            <a:ext cx="5637312" cy="1143000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Serviço Nacional de Aprendizagem do Cooperativismo</a:t>
            </a:r>
            <a:endParaRPr lang="pt-BR" sz="40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0" y="2537520"/>
            <a:ext cx="9144000" cy="4320480"/>
          </a:xfrm>
          <a:solidFill>
            <a:srgbClr val="92D050">
              <a:alpha val="40000"/>
            </a:srgbClr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Century Gothic" panose="020B0502020202020204" pitchFamily="34" charset="0"/>
              </a:rPr>
              <a:t>O Serviço Nacional de Aprendizagem e Cooperativismo foi criado pela medida provisória 1.715 de 3 de setembro de 1988</a:t>
            </a:r>
            <a:endParaRPr lang="pt-BR" sz="2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2800" dirty="0" smtClean="0">
                <a:latin typeface="Century Gothic" panose="020B0502020202020204" pitchFamily="34" charset="0"/>
              </a:rPr>
              <a:t>Missão: Promover a Cultura Cooperativista e o aperfeiçoamento da gestão para as cooperativas brasileiras</a:t>
            </a:r>
          </a:p>
          <a:p>
            <a:pPr marL="0" indent="0">
              <a:buNone/>
            </a:pPr>
            <a:endParaRPr lang="pt-BR" sz="2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pt-BR" sz="2800" dirty="0" smtClean="0">
                <a:latin typeface="Century Gothic" panose="020B0502020202020204" pitchFamily="34" charset="0"/>
                <a:hlinkClick r:id="rId2"/>
              </a:rPr>
              <a:t>https://www.youtube.com/watch?v=H0TGTsf-X9A</a:t>
            </a:r>
            <a:r>
              <a:rPr lang="pt-BR" sz="2800" dirty="0" smtClean="0">
                <a:latin typeface="Century Gothic" panose="020B0502020202020204" pitchFamily="34" charset="0"/>
              </a:rPr>
              <a:t> </a:t>
            </a:r>
          </a:p>
          <a:p>
            <a:endParaRPr lang="pt-BR" sz="28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b="29995"/>
          <a:stretch/>
        </p:blipFill>
        <p:spPr>
          <a:xfrm>
            <a:off x="5004048" y="256084"/>
            <a:ext cx="4987210" cy="1923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alphaModFix amt="39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40000"/>
              <a:lumOff val="60000"/>
              <a:alpha val="66000"/>
            </a:schemeClr>
          </a:solidFill>
        </p:spPr>
        <p:txBody>
          <a:bodyPr/>
          <a:lstStyle/>
          <a:p>
            <a:r>
              <a:rPr lang="pt-BR" dirty="0" smtClean="0">
                <a:latin typeface="Century Gothic" panose="020B0502020202020204" pitchFamily="34" charset="0"/>
              </a:rPr>
              <a:t>Áreas prioritárias do SESCOOP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72601"/>
            <a:ext cx="8229600" cy="49720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latin typeface="Century Gothic" panose="020B0502020202020204" pitchFamily="34" charset="0"/>
              </a:rPr>
              <a:t>Ensino </a:t>
            </a:r>
            <a:r>
              <a:rPr lang="pt-BR" dirty="0">
                <a:latin typeface="Century Gothic" panose="020B0502020202020204" pitchFamily="34" charset="0"/>
              </a:rPr>
              <a:t>de formação </a:t>
            </a:r>
            <a:r>
              <a:rPr lang="pt-BR" dirty="0" smtClean="0">
                <a:latin typeface="Century Gothic" panose="020B0502020202020204" pitchFamily="34" charset="0"/>
              </a:rPr>
              <a:t>profissional</a:t>
            </a:r>
          </a:p>
          <a:p>
            <a:pPr marL="0" indent="0">
              <a:buNone/>
            </a:pPr>
            <a:endParaRPr lang="pt-BR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O</a:t>
            </a:r>
            <a:r>
              <a:rPr lang="pt-BR" dirty="0" smtClean="0">
                <a:latin typeface="Century Gothic" panose="020B0502020202020204" pitchFamily="34" charset="0"/>
              </a:rPr>
              <a:t>rganização </a:t>
            </a:r>
            <a:r>
              <a:rPr lang="pt-BR" dirty="0">
                <a:latin typeface="Century Gothic" panose="020B0502020202020204" pitchFamily="34" charset="0"/>
              </a:rPr>
              <a:t>e promoção </a:t>
            </a:r>
            <a:r>
              <a:rPr lang="pt-BR" dirty="0" smtClean="0">
                <a:latin typeface="Century Gothic" panose="020B0502020202020204" pitchFamily="34" charset="0"/>
              </a:rPr>
              <a:t>social</a:t>
            </a:r>
          </a:p>
          <a:p>
            <a:pPr marL="0" indent="0">
              <a:buNone/>
            </a:pPr>
            <a:endParaRPr lang="pt-BR" dirty="0" smtClean="0">
              <a:latin typeface="Century Gothic" panose="020B0502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latin typeface="Century Gothic" panose="020B0502020202020204" pitchFamily="34" charset="0"/>
              </a:rPr>
              <a:t>M</a:t>
            </a:r>
            <a:r>
              <a:rPr lang="pt-BR" dirty="0" smtClean="0">
                <a:latin typeface="Century Gothic" panose="020B0502020202020204" pitchFamily="34" charset="0"/>
              </a:rPr>
              <a:t>onitoramento </a:t>
            </a:r>
            <a:r>
              <a:rPr lang="pt-BR" dirty="0">
                <a:latin typeface="Century Gothic" panose="020B0502020202020204" pitchFamily="34" charset="0"/>
              </a:rPr>
              <a:t>e desenvolvimento das corporativas</a:t>
            </a:r>
          </a:p>
        </p:txBody>
      </p:sp>
    </p:spTree>
    <p:extLst>
      <p:ext uri="{BB962C8B-B14F-4D97-AF65-F5344CB8AC3E}">
        <p14:creationId xmlns:p14="http://schemas.microsoft.com/office/powerpoint/2010/main" val="38955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1107</Words>
  <Application>Microsoft Office PowerPoint</Application>
  <PresentationFormat>Apresentação na tela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</vt:lpstr>
      <vt:lpstr>Tema do Office</vt:lpstr>
      <vt:lpstr>ORGANIZAÇÃO SOCIAL E FORMAÇÃO DE LIDERANÇA PARA COOPERAÇÃO</vt:lpstr>
      <vt:lpstr>O tema</vt:lpstr>
      <vt:lpstr>Organização social</vt:lpstr>
      <vt:lpstr>Liderança</vt:lpstr>
      <vt:lpstr>Desafios de liderança em cooperativas</vt:lpstr>
      <vt:lpstr>Apresentação do PowerPoint</vt:lpstr>
      <vt:lpstr>Apresentação do PowerPoint</vt:lpstr>
      <vt:lpstr>Serviço Nacional de Aprendizagem do Cooperativismo</vt:lpstr>
      <vt:lpstr>Áreas prioritárias do SESCOOP</vt:lpstr>
      <vt:lpstr>Objetivos do SESCOOP</vt:lpstr>
      <vt:lpstr>Apresentação do PowerPoint</vt:lpstr>
      <vt:lpstr>Objetivos do SESCOOP</vt:lpstr>
      <vt:lpstr>Objetivos do SESCOOP</vt:lpstr>
      <vt:lpstr>Áreas de atuação</vt:lpstr>
      <vt:lpstr>Recursos</vt:lpstr>
      <vt:lpstr>Programa de atuação em nível nacional: CooperJovem</vt:lpstr>
      <vt:lpstr>SESCOOP SP</vt:lpstr>
      <vt:lpstr>SESCOOP SP</vt:lpstr>
      <vt:lpstr>SESCOOP RS</vt:lpstr>
      <vt:lpstr>SESCOOP SC</vt:lpstr>
      <vt:lpstr>Apresentação do PowerPoint</vt:lpstr>
      <vt:lpstr>Apresentação do PowerPoint</vt:lpstr>
      <vt:lpstr>Projetos de relacionamento da Cocamar</vt:lpstr>
      <vt:lpstr>      Escola no Campo</vt:lpstr>
      <vt:lpstr>         Núcleo Jovem</vt:lpstr>
      <vt:lpstr>     LiderCOOP Jovem</vt:lpstr>
      <vt:lpstr>         LiderCOOP</vt:lpstr>
      <vt:lpstr>OBRIGADO!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ORGANIZAÇÃO SOCIAL E FORMAÇÃO DE LIDERANÇA PARA COOPERAÇÃO</dc:title>
  <dc:creator>agrolellis</dc:creator>
  <cp:lastModifiedBy>Raquel</cp:lastModifiedBy>
  <cp:revision>36</cp:revision>
  <dcterms:created xsi:type="dcterms:W3CDTF">2016-05-15T04:16:32Z</dcterms:created>
  <dcterms:modified xsi:type="dcterms:W3CDTF">2016-05-16T18:17:38Z</dcterms:modified>
</cp:coreProperties>
</file>