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4" r:id="rId5"/>
    <p:sldId id="265" r:id="rId6"/>
    <p:sldId id="260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3BE43-BCBB-4037-A377-5A83C6F52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2BA2FE-2286-49A8-81B8-729900573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FC6DC1-638B-4117-B2D9-19552567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E30752-08AC-4202-BA9A-648532D4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35CF97-D92D-470D-AFB7-65F83094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24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2589A-252D-42F9-956C-D98C6CE4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A29612-4567-4396-AA35-C61095591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BC5DB2-E87D-41BC-8735-FBE07E90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8DB6ED-36EA-4574-BC10-07C35176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10C00A-05C0-434A-9E3E-795C92D9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35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156E6B-6454-4E46-8A4F-05B71B205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56373B-FC88-4830-93C0-D80A93EEF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F29D84-8163-450A-B0B9-D73E2294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E910D5-98C3-4DAA-AD6B-D6696004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38B1F2-773F-43EB-A27F-21C0842F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31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A4759-C6B2-4135-944B-E388A887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16161A-66D3-43AA-83BF-F34D94DA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C0DDFD-829A-4471-A548-49926D50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25BADA-F808-421F-A4A0-946CC97A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83C30E-832B-46CA-A6FC-1ECF0A8C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70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B05EC-0574-401B-8999-997B104C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C540F-6BE4-4A2E-A880-892EF7541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850D5E-9B0F-41DB-9077-6EEB04EF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116A20-2A22-49D1-8640-8F8D3DAB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9F697-5BB3-4B0B-9D89-708FC17F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20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A83B9-11E9-4FB7-8235-B1F314DD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5DAEBE-3C4F-428C-BD8E-2045C704F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E33590-F15B-4ED9-9493-35D82FEE8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7BA8A0-4E5F-40FF-B5BA-D44D54A2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BF97BE-ED32-4D84-BACF-C9A707B1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FF8D30-CAD1-4F63-81E7-474027FF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72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000B7-DBE1-4A9B-9D19-B8E421D8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DAA9D2-B364-49A1-9DAF-98EA56FEA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58586C-7EEB-4588-8B4A-7B7E487F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3196EC3-5922-406E-A175-313FCB579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16CBE5-B6A7-470C-B296-FE3C981E0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294FE1-A2DE-43D9-865F-F429F987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11FCD6-7BE1-41B6-87CB-B5142EA2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3EEAA3-A87B-4BE2-A8DE-1F75D178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33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0C2BF-9D58-4801-AF8F-4F518238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9A17DA-D44D-4C18-9E92-701B1312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10A85D-A768-4706-975C-3D5D4E800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FE501C-F56D-4AA9-BEB2-DDB59E5D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74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F158A5C-EAD1-485E-80D8-F5C77093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F08B77C-3C37-484D-A03D-14C4DE4D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C3F18B-7633-42E8-A02F-493799A3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45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2191C-E9FA-4E45-829E-FDFAE8B0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CA4989-0061-4C54-8CF8-F698E7E8F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161C90-8B47-413D-837E-DAE8A8657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463038-6355-4524-A804-52F16DA2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E6F92C-EE4A-4046-A09D-64DFAA64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28D7F7-B3EB-4042-818C-B7F4D402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61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DB23F-3ECA-4BA1-BED0-BDAE0DC42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2DC3E5-613D-42DF-AFA7-01EC1ADE3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6FE2FE-E0FB-4C4B-A1E9-F4811D0BA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212C0A-1EB7-4C55-A347-CAA6A0FB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901306-D7CA-43EF-9776-BA42C698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D8BE08-2F94-4D0E-BA10-4CA445CB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39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9D77DE-D496-4152-9B01-12EA6131B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CB01D4-A205-4BE2-8174-2BF7AF2CA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5CFBDB-F626-4150-9BF2-1C59CBEF6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01574-01EC-4889-9E9C-8DD036D680F6}" type="datetimeFigureOut">
              <a:rPr lang="pt-BR" smtClean="0"/>
              <a:t>25/06/2021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9EA7B4-4E16-4264-A7AC-265E4A907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826586-6DA8-423A-89D9-35794E3C8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F5A3-D703-41CE-A39C-8DDCCC931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51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B6561-558C-4927-9F70-FBFE75809B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Saúde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4F1119-4EBA-401C-8ABC-6892E10BA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Bens públicos e pandemias </a:t>
            </a:r>
          </a:p>
        </p:txBody>
      </p:sp>
    </p:spTree>
    <p:extLst>
      <p:ext uri="{BB962C8B-B14F-4D97-AF65-F5344CB8AC3E}">
        <p14:creationId xmlns:p14="http://schemas.microsoft.com/office/powerpoint/2010/main" val="173739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AAE26-2287-46B2-884A-C0C5FB51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COVID-19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931AC9-8745-4942-9B83-3BA5C6942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Pior pandemia global em 100 anos</a:t>
            </a:r>
          </a:p>
          <a:p>
            <a:r>
              <a:rPr lang="pt-BR" dirty="0"/>
              <a:t>Incentivos para cooperação?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Papel da OMS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Necessidade de troca de informação e capacitação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Impacto realmente global </a:t>
            </a:r>
          </a:p>
          <a:p>
            <a:r>
              <a:rPr lang="pt-BR" dirty="0"/>
              <a:t>Desincentivos para cooperação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Capacidade de resolver o ‘seu’ problema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‘Vacine </a:t>
            </a:r>
            <a:r>
              <a:rPr lang="pt-BR" dirty="0" err="1"/>
              <a:t>nationalism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Negacionistas</a:t>
            </a:r>
          </a:p>
        </p:txBody>
      </p:sp>
    </p:spTree>
    <p:extLst>
      <p:ext uri="{BB962C8B-B14F-4D97-AF65-F5344CB8AC3E}">
        <p14:creationId xmlns:p14="http://schemas.microsoft.com/office/powerpoint/2010/main" val="4193716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03DE5-24A3-4133-8B31-4D9CBE61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 agora?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61727-F104-49BE-A66E-07958C8C0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impactos da pandemia na...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Saúde pública global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Economia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Desigualdade social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Desigualdade política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Sistema político </a:t>
            </a:r>
            <a:r>
              <a:rPr lang="pt-BR"/>
              <a:t>internacional etc. </a:t>
            </a:r>
          </a:p>
        </p:txBody>
      </p:sp>
    </p:spTree>
    <p:extLst>
      <p:ext uri="{BB962C8B-B14F-4D97-AF65-F5344CB8AC3E}">
        <p14:creationId xmlns:p14="http://schemas.microsoft.com/office/powerpoint/2010/main" val="91629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93F21-C6FA-4711-9956-D5FE4A7F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E29F7F-A77B-4AC4-8FAC-5BD332DB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conceito de ‘bens públicos’ é um dos mais contestados no contexto da governança global</a:t>
            </a:r>
          </a:p>
          <a:p>
            <a:r>
              <a:rPr lang="pt-BR" dirty="0"/>
              <a:t>A inclusão de saúde entre ‘bens públicos’ sempre foi bastante contestado</a:t>
            </a:r>
          </a:p>
          <a:p>
            <a:r>
              <a:rPr lang="pt-BR" dirty="0"/>
              <a:t>O debate sobre saúde como bem público é mais urgente do que nunca no contexto atual da pior pandemia global em 100 anos. </a:t>
            </a:r>
          </a:p>
          <a:p>
            <a:r>
              <a:rPr lang="pt-BR" dirty="0"/>
              <a:t>Questões: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pandemia como estimulo para cooperação ou para nacionalismo?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02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públicos globais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Definição de ‘bens públicos’</a:t>
            </a:r>
          </a:p>
          <a:p>
            <a:pPr>
              <a:buFont typeface="Wingdings"/>
              <a:buChar char="Ø"/>
            </a:pPr>
            <a:r>
              <a:rPr lang="pt-BR" dirty="0"/>
              <a:t>Bens que, uma vez disponíveis, são disponíveis para todos </a:t>
            </a:r>
          </a:p>
          <a:p>
            <a:pPr>
              <a:buFont typeface="Wingdings"/>
              <a:buChar char="Ø"/>
            </a:pPr>
            <a:r>
              <a:rPr lang="pt-BR" dirty="0"/>
              <a:t>Bens disponibilizados pelo poder público financiados através de impostos</a:t>
            </a:r>
          </a:p>
          <a:p>
            <a:pPr>
              <a:buFont typeface="Wingdings"/>
              <a:buChar char="Ø"/>
            </a:pPr>
            <a:r>
              <a:rPr lang="pt-BR" dirty="0" err="1"/>
              <a:t>Goods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produced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collective</a:t>
            </a:r>
            <a:r>
              <a:rPr lang="pt-BR" dirty="0"/>
              <a:t> </a:t>
            </a:r>
            <a:r>
              <a:rPr lang="pt-BR" dirty="0" err="1"/>
              <a:t>decision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cannot</a:t>
            </a:r>
            <a:r>
              <a:rPr lang="pt-BR" dirty="0"/>
              <a:t>, </a:t>
            </a:r>
            <a:r>
              <a:rPr lang="pt-BR" dirty="0" err="1"/>
              <a:t>therefore</a:t>
            </a:r>
            <a:r>
              <a:rPr lang="pt-BR" dirty="0"/>
              <a:t>,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produced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market</a:t>
            </a:r>
            <a:r>
              <a:rPr lang="pt-BR" dirty="0"/>
              <a:t> </a:t>
            </a:r>
            <a:r>
              <a:rPr lang="pt-BR" dirty="0" err="1"/>
              <a:t>place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35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Quais são bens públicos?</a:t>
            </a:r>
          </a:p>
          <a:p>
            <a:r>
              <a:rPr lang="pt-BR" dirty="0"/>
              <a:t>Há uma diferença entre bens públicos e bens públicos globais?</a:t>
            </a:r>
          </a:p>
          <a:p>
            <a:r>
              <a:rPr lang="pt-BR" dirty="0"/>
              <a:t>Na ausência de um governo global, quem tem responsabilidade de garantir bens públicos?</a:t>
            </a:r>
          </a:p>
          <a:p>
            <a:r>
              <a:rPr lang="pt-BR" dirty="0"/>
              <a:t>Como a gente pode relacionar entre bens públicos, </a:t>
            </a:r>
            <a:r>
              <a:rPr lang="pt-BR" i="1" dirty="0"/>
              <a:t>direitos globais </a:t>
            </a:r>
            <a:r>
              <a:rPr lang="pt-BR" dirty="0"/>
              <a:t>e </a:t>
            </a:r>
            <a:r>
              <a:rPr lang="pt-BR" i="1" dirty="0"/>
              <a:t>responsabilidades </a:t>
            </a:r>
            <a:r>
              <a:rPr lang="pt-BR" dirty="0"/>
              <a:t>globais?</a:t>
            </a:r>
          </a:p>
          <a:p>
            <a:pPr>
              <a:buFont typeface="Wingdings"/>
              <a:buChar char="Ø"/>
            </a:pPr>
            <a:r>
              <a:rPr lang="pt-BR" dirty="0"/>
              <a:t>O conceito de bens públicos implica a existência de normas globais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36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importância de normas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Bens públicos dependem de um acordo sobre normas globais </a:t>
            </a:r>
          </a:p>
          <a:p>
            <a:r>
              <a:rPr lang="pt-BR" dirty="0" err="1"/>
              <a:t>Norms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Specify</a:t>
            </a:r>
            <a:r>
              <a:rPr lang="pt-BR" dirty="0"/>
              <a:t> general standards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identify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responsibilities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states</a:t>
            </a:r>
            <a:endParaRPr lang="pt-BR" dirty="0"/>
          </a:p>
          <a:p>
            <a:r>
              <a:rPr lang="pt-BR" dirty="0"/>
              <a:t>MAS</a:t>
            </a:r>
          </a:p>
          <a:p>
            <a:pPr>
              <a:buFont typeface="Wingdings"/>
              <a:buChar char="Ø"/>
            </a:pPr>
            <a:r>
              <a:rPr lang="pt-BR" dirty="0"/>
              <a:t>Atores na governança global incluem estados, ONGs, organizações internacionais, fundações, empresas multinacionais etc. </a:t>
            </a:r>
          </a:p>
          <a:p>
            <a:r>
              <a:rPr lang="pt-BR" dirty="0"/>
              <a:t>Sendo assim, a disseminação de normas fica complexa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94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elementos essenciais para o conceito de bens públicos globais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dirty="0"/>
              <a:t>Princípios: Qualquer regime depende de um corpo teórico coerente sobre como o mundo deve funcionar </a:t>
            </a:r>
          </a:p>
          <a:p>
            <a:pPr>
              <a:defRPr/>
            </a:pPr>
            <a:r>
              <a:rPr lang="pt-BR" dirty="0"/>
              <a:t>Regras: Regras operam num nível abaixo de princípios e normas e existem para evitar ou, pelo menos, regulamentar possíveis conflitos sobre os princípios e as normas estabelecidos</a:t>
            </a:r>
          </a:p>
          <a:p>
            <a:pPr>
              <a:defRPr/>
            </a:pPr>
            <a:r>
              <a:rPr lang="pt-BR" dirty="0"/>
              <a:t>Processos decisórios: Como tomar decisões dentro do contexto de um regime internacional: como votar, por exemplo, 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756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71549-13CA-462E-AB2B-922AF577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Saúde como um bem comum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4DDA3D-BE44-47D3-906F-983FA226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nível nacional a grande maioria dos países entendem saúde como um bem comum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Serviços de saúde ‘</a:t>
            </a:r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point </a:t>
            </a:r>
            <a:r>
              <a:rPr lang="pt-BR" dirty="0" err="1"/>
              <a:t>of</a:t>
            </a:r>
            <a:r>
              <a:rPr lang="pt-BR" dirty="0"/>
              <a:t> use’ para a população, independentemente da capacidade de pagar</a:t>
            </a:r>
          </a:p>
          <a:p>
            <a:r>
              <a:rPr lang="pt-BR" dirty="0"/>
              <a:t>Porém, isso não significa um consenso universal sobre o que isso significa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Qual é o foco do sistema: Prevenção ou tratamento?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Estrutura de sistema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Comportamento da população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976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7BDA1-1FB7-449A-8AD1-DE89FA0F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Mas, no nível global...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F1F367-0165-4B1B-A1CB-0AB1F5978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Saúde como bem global significa o quê?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‘Standards’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Troca de informações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Pesquisa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Capacitação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Evidências e analise comparativas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Monitoramento etc.</a:t>
            </a:r>
          </a:p>
          <a:p>
            <a:r>
              <a:rPr lang="pt-BR" dirty="0"/>
              <a:t>Divergências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concepção de saúde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As tarefas e os objetivos de um sistema de saúde 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89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3BF71-EE41-4D44-AB7F-AACC400B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73E1D0-0524-44EF-9945-7F0917A75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Organizações e instituições internacionais globais e regionais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UNASUL Conselho de Saúde</a:t>
            </a:r>
          </a:p>
          <a:p>
            <a:r>
              <a:rPr lang="pt-BR" dirty="0"/>
              <a:t>Governos nacionais</a:t>
            </a:r>
          </a:p>
          <a:p>
            <a:r>
              <a:rPr lang="pt-BR" dirty="0"/>
              <a:t>Governos </a:t>
            </a:r>
            <a:r>
              <a:rPr lang="pt-BR" dirty="0" err="1"/>
              <a:t>sub-nacionais</a:t>
            </a:r>
            <a:r>
              <a:rPr lang="pt-BR" dirty="0"/>
              <a:t> </a:t>
            </a:r>
          </a:p>
          <a:p>
            <a:r>
              <a:rPr lang="pt-BR" dirty="0"/>
              <a:t>Indústria privada</a:t>
            </a:r>
          </a:p>
          <a:p>
            <a:r>
              <a:rPr lang="pt-BR" dirty="0"/>
              <a:t>Fundações e ONGs</a:t>
            </a:r>
          </a:p>
          <a:p>
            <a:r>
              <a:rPr lang="pt-BR" dirty="0"/>
              <a:t>Cidadãos 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229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511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Saúde global</vt:lpstr>
      <vt:lpstr>Contexto</vt:lpstr>
      <vt:lpstr>Bens públicos globais</vt:lpstr>
      <vt:lpstr>Perguntas </vt:lpstr>
      <vt:lpstr>A importância de normas</vt:lpstr>
      <vt:lpstr>Outros elementos essenciais para o conceito de bens públicos globais </vt:lpstr>
      <vt:lpstr>Saúde como um bem comum</vt:lpstr>
      <vt:lpstr>Mas, no nível global...</vt:lpstr>
      <vt:lpstr>Atores</vt:lpstr>
      <vt:lpstr>COVID-19</vt:lpstr>
      <vt:lpstr>E agora?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global</dc:title>
  <dc:creator>Kai Lehmann</dc:creator>
  <cp:lastModifiedBy>Kai Lehmann</cp:lastModifiedBy>
  <cp:revision>6</cp:revision>
  <dcterms:created xsi:type="dcterms:W3CDTF">2021-06-25T11:08:49Z</dcterms:created>
  <dcterms:modified xsi:type="dcterms:W3CDTF">2021-06-25T11:59:29Z</dcterms:modified>
</cp:coreProperties>
</file>