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13" r:id="rId3"/>
    <p:sldId id="312" r:id="rId4"/>
    <p:sldId id="314" r:id="rId5"/>
    <p:sldId id="315" r:id="rId6"/>
    <p:sldId id="316" r:id="rId7"/>
    <p:sldId id="317" r:id="rId8"/>
    <p:sldId id="318" r:id="rId9"/>
    <p:sldId id="319" r:id="rId10"/>
    <p:sldId id="320" r:id="rId11"/>
    <p:sldId id="323" r:id="rId12"/>
    <p:sldId id="335" r:id="rId13"/>
    <p:sldId id="324" r:id="rId14"/>
    <p:sldId id="321" r:id="rId15"/>
    <p:sldId id="325" r:id="rId16"/>
    <p:sldId id="326" r:id="rId17"/>
    <p:sldId id="327" r:id="rId18"/>
    <p:sldId id="328" r:id="rId19"/>
    <p:sldId id="336" r:id="rId20"/>
    <p:sldId id="329" r:id="rId21"/>
    <p:sldId id="330" r:id="rId22"/>
    <p:sldId id="331" r:id="rId23"/>
    <p:sldId id="332" r:id="rId24"/>
    <p:sldId id="333" r:id="rId25"/>
    <p:sldId id="334" r:id="rId26"/>
    <p:sldId id="337" r:id="rId27"/>
    <p:sldId id="338" r:id="rId28"/>
    <p:sldId id="339" r:id="rId29"/>
    <p:sldId id="341" r:id="rId30"/>
    <p:sldId id="311" r:id="rId31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édio 2 - Ênfas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54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CA421-FC12-4161-B367-EDC1D87B9E04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6064" y="647918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 i="1">
                <a:solidFill>
                  <a:srgbClr val="C00000"/>
                </a:solidFill>
              </a:defRPr>
            </a:lvl1pPr>
          </a:lstStyle>
          <a:p>
            <a:r>
              <a:rPr lang="pt-BR" smtClean="0"/>
              <a:t>Prof. Fernando Campos Mendonça</a:t>
            </a:r>
            <a:endParaRPr lang="pt-BR" dirty="0"/>
          </a:p>
        </p:txBody>
      </p:sp>
      <p:pic>
        <p:nvPicPr>
          <p:cNvPr id="9" name="Imagem 8" descr="brasao_usp1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17449"/>
            <a:ext cx="972457" cy="1396348"/>
          </a:xfrm>
          <a:prstGeom prst="rect">
            <a:avLst/>
          </a:prstGeom>
        </p:spPr>
      </p:pic>
      <p:pic>
        <p:nvPicPr>
          <p:cNvPr id="10" name="Imagem 9" descr="logo-esalq-simbolo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242483" y="0"/>
            <a:ext cx="949517" cy="1396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7290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11749" y="42481"/>
            <a:ext cx="10168502" cy="1326775"/>
          </a:xfrm>
        </p:spPr>
        <p:txBody>
          <a:bodyPr/>
          <a:lstStyle/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586204"/>
            <a:ext cx="10515600" cy="4590759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CA421-FC12-4161-B367-EDC1D87B9E04}" type="slidenum">
              <a:rPr lang="pt-BR" smtClean="0"/>
              <a:t>‹nº›</a:t>
            </a:fld>
            <a:endParaRPr lang="pt-BR"/>
          </a:p>
        </p:txBody>
      </p:sp>
      <p:pic>
        <p:nvPicPr>
          <p:cNvPr id="7" name="Imagem 6" descr="brasao_usp1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17449"/>
            <a:ext cx="953589" cy="1369256"/>
          </a:xfrm>
          <a:prstGeom prst="rect">
            <a:avLst/>
          </a:prstGeom>
        </p:spPr>
      </p:pic>
      <p:pic>
        <p:nvPicPr>
          <p:cNvPr id="8" name="Imagem 7" descr="logo-esalq-simbolo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260906" y="0"/>
            <a:ext cx="931094" cy="1369256"/>
          </a:xfrm>
          <a:prstGeom prst="rect">
            <a:avLst/>
          </a:prstGeom>
        </p:spPr>
      </p:pic>
      <p:sp>
        <p:nvSpPr>
          <p:cNvPr id="10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6064" y="6479182"/>
            <a:ext cx="38768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 i="1">
                <a:solidFill>
                  <a:srgbClr val="C00000"/>
                </a:solidFill>
              </a:defRPr>
            </a:lvl1pPr>
          </a:lstStyle>
          <a:p>
            <a:r>
              <a:rPr lang="pt-BR" dirty="0" smtClean="0"/>
              <a:t>Prof. Fernando Campos </a:t>
            </a:r>
            <a:r>
              <a:rPr lang="pt-BR" dirty="0" smtClean="0"/>
              <a:t>Mendonça – ESALQ/USP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058368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CA421-FC12-4161-B367-EDC1D87B9E04}" type="slidenum">
              <a:rPr lang="pt-BR" smtClean="0"/>
              <a:t>‹nº›</a:t>
            </a:fld>
            <a:endParaRPr lang="pt-BR"/>
          </a:p>
        </p:txBody>
      </p:sp>
      <p:pic>
        <p:nvPicPr>
          <p:cNvPr id="7" name="Imagem 6" descr="brasao_usp1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17449"/>
            <a:ext cx="953589" cy="1369256"/>
          </a:xfrm>
          <a:prstGeom prst="rect">
            <a:avLst/>
          </a:prstGeom>
        </p:spPr>
      </p:pic>
      <p:pic>
        <p:nvPicPr>
          <p:cNvPr id="8" name="Imagem 7" descr="logo-esalq-simbolo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260906" y="0"/>
            <a:ext cx="931094" cy="1369256"/>
          </a:xfrm>
          <a:prstGeom prst="rect">
            <a:avLst/>
          </a:prstGeom>
        </p:spPr>
      </p:pic>
      <p:sp>
        <p:nvSpPr>
          <p:cNvPr id="9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101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1">
                <a:solidFill>
                  <a:srgbClr val="C00000"/>
                </a:solidFill>
              </a:defRPr>
            </a:lvl1pPr>
          </a:lstStyle>
          <a:p>
            <a:r>
              <a:rPr lang="pt-BR" dirty="0" smtClean="0"/>
              <a:t>Prof. Fernando Campos Mendonça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649935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CA421-FC12-4161-B367-EDC1D87B9E04}" type="slidenum">
              <a:rPr lang="pt-BR" smtClean="0"/>
              <a:t>‹nº›</a:t>
            </a:fld>
            <a:endParaRPr lang="pt-BR"/>
          </a:p>
        </p:txBody>
      </p:sp>
      <p:pic>
        <p:nvPicPr>
          <p:cNvPr id="8" name="Imagem 7" descr="brasao_usp1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17449"/>
            <a:ext cx="953589" cy="1369256"/>
          </a:xfrm>
          <a:prstGeom prst="rect">
            <a:avLst/>
          </a:prstGeom>
        </p:spPr>
      </p:pic>
      <p:pic>
        <p:nvPicPr>
          <p:cNvPr id="9" name="Imagem 8" descr="logo-esalq-simbolo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260906" y="0"/>
            <a:ext cx="931094" cy="1369256"/>
          </a:xfrm>
          <a:prstGeom prst="rect">
            <a:avLst/>
          </a:prstGeom>
        </p:spPr>
      </p:pic>
      <p:sp>
        <p:nvSpPr>
          <p:cNvPr id="10" name="Espaço Reservado para Data 3"/>
          <p:cNvSpPr>
            <a:spLocks noGrp="1"/>
          </p:cNvSpPr>
          <p:nvPr>
            <p:ph type="dt" sz="half" idx="13"/>
          </p:nvPr>
        </p:nvSpPr>
        <p:spPr>
          <a:xfrm>
            <a:off x="101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1">
                <a:solidFill>
                  <a:srgbClr val="C00000"/>
                </a:solidFill>
              </a:defRPr>
            </a:lvl1pPr>
          </a:lstStyle>
          <a:p>
            <a:r>
              <a:rPr lang="pt-BR" dirty="0" smtClean="0"/>
              <a:t>Prof. Fernando Campos Mendonça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02403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CA421-FC12-4161-B367-EDC1D87B9E04}" type="slidenum">
              <a:rPr lang="pt-BR" smtClean="0"/>
              <a:t>‹nº›</a:t>
            </a:fld>
            <a:endParaRPr lang="pt-BR"/>
          </a:p>
        </p:txBody>
      </p:sp>
      <p:pic>
        <p:nvPicPr>
          <p:cNvPr id="10" name="Imagem 9" descr="brasao_usp1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17449"/>
            <a:ext cx="953589" cy="1369256"/>
          </a:xfrm>
          <a:prstGeom prst="rect">
            <a:avLst/>
          </a:prstGeom>
        </p:spPr>
      </p:pic>
      <p:pic>
        <p:nvPicPr>
          <p:cNvPr id="11" name="Imagem 10" descr="logo-esalq-simbolo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260906" y="0"/>
            <a:ext cx="931094" cy="1369256"/>
          </a:xfrm>
          <a:prstGeom prst="rect">
            <a:avLst/>
          </a:prstGeom>
        </p:spPr>
      </p:pic>
      <p:sp>
        <p:nvSpPr>
          <p:cNvPr id="12" name="Espaço Reservado para Data 3"/>
          <p:cNvSpPr>
            <a:spLocks noGrp="1"/>
          </p:cNvSpPr>
          <p:nvPr>
            <p:ph type="dt" sz="half" idx="13"/>
          </p:nvPr>
        </p:nvSpPr>
        <p:spPr>
          <a:xfrm>
            <a:off x="101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1">
                <a:solidFill>
                  <a:srgbClr val="C00000"/>
                </a:solidFill>
              </a:defRPr>
            </a:lvl1pPr>
          </a:lstStyle>
          <a:p>
            <a:r>
              <a:rPr lang="pt-BR" dirty="0" smtClean="0"/>
              <a:t>Prof. Fernando Campos Mendonça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35081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CA421-FC12-4161-B367-EDC1D87B9E04}" type="slidenum">
              <a:rPr lang="pt-BR" smtClean="0"/>
              <a:t>‹nº›</a:t>
            </a:fld>
            <a:endParaRPr lang="pt-BR"/>
          </a:p>
        </p:txBody>
      </p:sp>
      <p:pic>
        <p:nvPicPr>
          <p:cNvPr id="6" name="Imagem 5" descr="brasao_usp1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17449"/>
            <a:ext cx="953589" cy="1369256"/>
          </a:xfrm>
          <a:prstGeom prst="rect">
            <a:avLst/>
          </a:prstGeom>
        </p:spPr>
      </p:pic>
      <p:pic>
        <p:nvPicPr>
          <p:cNvPr id="7" name="Imagem 6" descr="logo-esalq-simbolo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260906" y="0"/>
            <a:ext cx="931094" cy="1369256"/>
          </a:xfrm>
          <a:prstGeom prst="rect">
            <a:avLst/>
          </a:prstGeom>
        </p:spPr>
      </p:pic>
      <p:sp>
        <p:nvSpPr>
          <p:cNvPr id="8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101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1">
                <a:solidFill>
                  <a:srgbClr val="C00000"/>
                </a:solidFill>
              </a:defRPr>
            </a:lvl1pPr>
          </a:lstStyle>
          <a:p>
            <a:r>
              <a:rPr lang="pt-BR" dirty="0" smtClean="0"/>
              <a:t>Prof. Fernando Campos Mendonça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548948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CA421-FC12-4161-B367-EDC1D87B9E04}" type="slidenum">
              <a:rPr lang="pt-BR" smtClean="0"/>
              <a:t>‹nº›</a:t>
            </a:fld>
            <a:endParaRPr lang="pt-BR"/>
          </a:p>
        </p:txBody>
      </p:sp>
      <p:pic>
        <p:nvPicPr>
          <p:cNvPr id="5" name="Imagem 4" descr="brasao_usp1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17449"/>
            <a:ext cx="953589" cy="1369256"/>
          </a:xfrm>
          <a:prstGeom prst="rect">
            <a:avLst/>
          </a:prstGeom>
        </p:spPr>
      </p:pic>
      <p:pic>
        <p:nvPicPr>
          <p:cNvPr id="6" name="Imagem 5" descr="logo-esalq-simbolo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260906" y="0"/>
            <a:ext cx="931094" cy="1369256"/>
          </a:xfrm>
          <a:prstGeom prst="rect">
            <a:avLst/>
          </a:prstGeom>
        </p:spPr>
      </p:pic>
      <p:sp>
        <p:nvSpPr>
          <p:cNvPr id="7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101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1">
                <a:solidFill>
                  <a:srgbClr val="C00000"/>
                </a:solidFill>
              </a:defRPr>
            </a:lvl1pPr>
          </a:lstStyle>
          <a:p>
            <a:r>
              <a:rPr lang="pt-BR" dirty="0" smtClean="0"/>
              <a:t>Prof. Fernando Campos Mendonça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703557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CA421-FC12-4161-B367-EDC1D87B9E04}" type="slidenum">
              <a:rPr lang="pt-BR" smtClean="0"/>
              <a:t>‹nº›</a:t>
            </a:fld>
            <a:endParaRPr lang="pt-BR"/>
          </a:p>
        </p:txBody>
      </p:sp>
      <p:pic>
        <p:nvPicPr>
          <p:cNvPr id="8" name="Imagem 7" descr="brasao_usp1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17449"/>
            <a:ext cx="953589" cy="1369256"/>
          </a:xfrm>
          <a:prstGeom prst="rect">
            <a:avLst/>
          </a:prstGeom>
        </p:spPr>
      </p:pic>
      <p:pic>
        <p:nvPicPr>
          <p:cNvPr id="9" name="Imagem 8" descr="logo-esalq-simbolo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260906" y="0"/>
            <a:ext cx="931094" cy="1369256"/>
          </a:xfrm>
          <a:prstGeom prst="rect">
            <a:avLst/>
          </a:prstGeom>
        </p:spPr>
      </p:pic>
      <p:sp>
        <p:nvSpPr>
          <p:cNvPr id="10" name="Espaço Reservado para Data 3"/>
          <p:cNvSpPr>
            <a:spLocks noGrp="1"/>
          </p:cNvSpPr>
          <p:nvPr>
            <p:ph type="dt" sz="half" idx="13"/>
          </p:nvPr>
        </p:nvSpPr>
        <p:spPr>
          <a:xfrm>
            <a:off x="101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1">
                <a:solidFill>
                  <a:srgbClr val="C00000"/>
                </a:solidFill>
              </a:defRPr>
            </a:lvl1pPr>
          </a:lstStyle>
          <a:p>
            <a:r>
              <a:rPr lang="pt-BR" dirty="0" smtClean="0"/>
              <a:t>Prof. Fernando Campos Mendonça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022943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CA421-FC12-4161-B367-EDC1D87B9E04}" type="slidenum">
              <a:rPr lang="pt-BR" smtClean="0"/>
              <a:t>‹nº›</a:t>
            </a:fld>
            <a:endParaRPr lang="pt-BR"/>
          </a:p>
        </p:txBody>
      </p:sp>
      <p:pic>
        <p:nvPicPr>
          <p:cNvPr id="8" name="Imagem 7" descr="brasao_usp1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17449"/>
            <a:ext cx="953589" cy="1369256"/>
          </a:xfrm>
          <a:prstGeom prst="rect">
            <a:avLst/>
          </a:prstGeom>
        </p:spPr>
      </p:pic>
      <p:pic>
        <p:nvPicPr>
          <p:cNvPr id="9" name="Imagem 8" descr="logo-esalq-simbolo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260906" y="0"/>
            <a:ext cx="931094" cy="1369256"/>
          </a:xfrm>
          <a:prstGeom prst="rect">
            <a:avLst/>
          </a:prstGeom>
        </p:spPr>
      </p:pic>
      <p:sp>
        <p:nvSpPr>
          <p:cNvPr id="10" name="Espaço Reservado para Data 3"/>
          <p:cNvSpPr>
            <a:spLocks noGrp="1"/>
          </p:cNvSpPr>
          <p:nvPr>
            <p:ph type="dt" sz="half" idx="13"/>
          </p:nvPr>
        </p:nvSpPr>
        <p:spPr>
          <a:xfrm>
            <a:off x="101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1">
                <a:solidFill>
                  <a:srgbClr val="C00000"/>
                </a:solidFill>
              </a:defRPr>
            </a:lvl1pPr>
          </a:lstStyle>
          <a:p>
            <a:r>
              <a:rPr lang="pt-BR" dirty="0" smtClean="0"/>
              <a:t>Prof. Fernando Campos Mendonça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98017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25E53E-271B-44FE-A694-3BA8CF40F478}" type="datetimeFigureOut">
              <a:rPr lang="pt-BR" smtClean="0"/>
              <a:t>04/11/2020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8CA421-FC12-4161-B367-EDC1D87B9E0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31658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0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0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3.png"/><Relationship Id="rId5" Type="http://schemas.openxmlformats.org/officeDocument/2006/relationships/image" Target="../media/image18.wmf"/><Relationship Id="rId4" Type="http://schemas.openxmlformats.org/officeDocument/2006/relationships/oleObject" Target="../embeddings/oleObject3.bin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mailto:fernando.mendonca@usp.br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68626" y="2358887"/>
            <a:ext cx="10345181" cy="1828800"/>
          </a:xfrm>
        </p:spPr>
        <p:txBody>
          <a:bodyPr anchor="ctr">
            <a:normAutofit/>
          </a:bodyPr>
          <a:lstStyle/>
          <a:p>
            <a:r>
              <a:rPr lang="pt-BR" sz="5000" b="1" dirty="0" smtClean="0">
                <a:solidFill>
                  <a:srgbClr val="0000FF"/>
                </a:solidFill>
              </a:rPr>
              <a:t>ENCANAMENTOS EQUIVALENTES</a:t>
            </a:r>
            <a:endParaRPr lang="pt-BR" sz="3300" b="1" dirty="0">
              <a:solidFill>
                <a:srgbClr val="0000FF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31235" y="6169347"/>
            <a:ext cx="9144000" cy="486006"/>
          </a:xfrm>
        </p:spPr>
        <p:txBody>
          <a:bodyPr>
            <a:normAutofit/>
          </a:bodyPr>
          <a:lstStyle/>
          <a:p>
            <a:r>
              <a:rPr lang="pt-BR" sz="2000" dirty="0" smtClean="0"/>
              <a:t>Prof. Dr. Fernando Campos Mendonça – LEB – ESALQ/USP</a:t>
            </a:r>
            <a:endParaRPr lang="pt-BR" sz="2000" dirty="0"/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1104696" y="0"/>
            <a:ext cx="10009111" cy="15372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pt-BR" sz="3200" b="1" dirty="0">
                <a:latin typeface="+mj-lt"/>
                <a:ea typeface="+mj-ea"/>
                <a:cs typeface="+mj-cs"/>
              </a:rPr>
              <a:t>ESCOLA SUPERIOR DE AGRICULTURA “LUIZ DE QUEIROZ”</a:t>
            </a:r>
            <a:r>
              <a:rPr lang="pt-BR" sz="3200" dirty="0">
                <a:latin typeface="+mj-lt"/>
                <a:ea typeface="+mj-ea"/>
                <a:cs typeface="+mj-cs"/>
              </a:rPr>
              <a:t/>
            </a:r>
            <a:br>
              <a:rPr lang="pt-BR" sz="3200" dirty="0">
                <a:latin typeface="+mj-lt"/>
                <a:ea typeface="+mj-ea"/>
                <a:cs typeface="+mj-cs"/>
              </a:rPr>
            </a:br>
            <a:endParaRPr lang="pt-BR" sz="1400" dirty="0">
              <a:latin typeface="+mj-lt"/>
              <a:ea typeface="+mj-ea"/>
              <a:cs typeface="+mj-cs"/>
            </a:endParaRPr>
          </a:p>
          <a:p>
            <a:pPr algn="ctr">
              <a:spcBef>
                <a:spcPct val="0"/>
              </a:spcBef>
              <a:defRPr/>
            </a:pPr>
            <a:r>
              <a:rPr lang="pt-BR" sz="3200" b="1" dirty="0">
                <a:latin typeface="+mj-lt"/>
                <a:ea typeface="+mj-ea"/>
                <a:cs typeface="+mj-cs"/>
              </a:rPr>
              <a:t>LEB </a:t>
            </a:r>
            <a:r>
              <a:rPr lang="pt-BR" sz="3200" b="1" dirty="0" smtClean="0">
                <a:latin typeface="+mj-lt"/>
                <a:ea typeface="+mj-ea"/>
                <a:cs typeface="+mj-cs"/>
              </a:rPr>
              <a:t>5024 </a:t>
            </a:r>
            <a:r>
              <a:rPr lang="pt-BR" sz="3200" b="1" dirty="0">
                <a:latin typeface="+mj-lt"/>
                <a:ea typeface="+mj-ea"/>
                <a:cs typeface="+mj-cs"/>
              </a:rPr>
              <a:t>– </a:t>
            </a:r>
            <a:r>
              <a:rPr lang="pt-BR" sz="3200" b="1" dirty="0" smtClean="0">
                <a:latin typeface="+mj-lt"/>
                <a:ea typeface="+mj-ea"/>
                <a:cs typeface="+mj-cs"/>
              </a:rPr>
              <a:t>HIDRÁULICA APLICADA</a:t>
            </a:r>
            <a:endParaRPr lang="pt-BR" sz="3200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204238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698"/>
    </mc:Choice>
    <mc:Fallback xmlns="">
      <p:transition spd="slow" advTm="12698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58741" y="400291"/>
            <a:ext cx="10168502" cy="553866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/>
              <a:t>ENCANAMENTOS EM </a:t>
            </a:r>
            <a:r>
              <a:rPr lang="pt-BR" dirty="0" smtClean="0"/>
              <a:t>SÉRIE – </a:t>
            </a:r>
            <a:r>
              <a:rPr lang="pt-BR" b="1" dirty="0" smtClean="0"/>
              <a:t>EXEMPLO 1</a:t>
            </a:r>
            <a:endParaRPr lang="pt-BR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Espaço Reservado para Conteúdo 2"/>
              <p:cNvSpPr txBox="1">
                <a:spLocks/>
              </p:cNvSpPr>
              <p:nvPr/>
            </p:nvSpPr>
            <p:spPr>
              <a:xfrm>
                <a:off x="775252" y="1457739"/>
                <a:ext cx="10535479" cy="5400261"/>
              </a:xfrm>
              <a:prstGeom prst="rect">
                <a:avLst/>
              </a:prstGeom>
            </p:spPr>
            <p:txBody>
              <a:bodyPr vert="horz" lIns="91440" tIns="45720" rIns="91440" bIns="45720" numCol="1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Font typeface="Arial" panose="020B0604020202020204" pitchFamily="34" charset="0"/>
                  <a:buNone/>
                </a:pPr>
                <a:r>
                  <a:rPr lang="pt-BR" sz="2600" u="sng" dirty="0" smtClean="0">
                    <a:latin typeface="Cambria Math" panose="02040503050406030204" pitchFamily="18" charset="0"/>
                  </a:rPr>
                  <a:t>Solução</a:t>
                </a:r>
                <a:r>
                  <a:rPr lang="pt-BR" sz="2600" dirty="0" smtClean="0">
                    <a:latin typeface="Cambria Math" panose="02040503050406030204" pitchFamily="18" charset="0"/>
                  </a:rPr>
                  <a:t>: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None/>
                  <a:tabLst>
                    <a:tab pos="4837113" algn="l"/>
                  </a:tabLst>
                </a:pPr>
                <a:r>
                  <a:rPr lang="pt-BR" sz="2600" dirty="0" smtClean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600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pt-BR" sz="26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pt-BR" sz="2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sz="2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2600" i="1">
                            <a:latin typeface="Cambria Math" panose="02040503050406030204" pitchFamily="18" charset="0"/>
                          </a:rPr>
                          <m:t>280</m:t>
                        </m:r>
                        <m:r>
                          <a:rPr lang="pt-BR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d>
                          <m:dPr>
                            <m:ctrlPr>
                              <a:rPr lang="pt-BR" sz="2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pt-BR" sz="26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pt-BR" sz="2600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pt-BR" sz="2600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  <m:r>
                                  <a:rPr lang="pt-BR" sz="2600" i="1">
                                    <a:latin typeface="Cambria Math" panose="02040503050406030204" pitchFamily="18" charset="0"/>
                                  </a:rPr>
                                  <m:t> ∙ </m:t>
                                </m:r>
                                <m:r>
                                  <a:rPr lang="pt-BR" sz="2600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  <m:r>
                                  <a:rPr lang="pt-BR" sz="2600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num>
                              <m:den>
                                <m:r>
                                  <a:rPr lang="pt-BR" sz="2600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pt-BR" sz="26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den>
                            </m:f>
                            <m:r>
                              <a:rPr lang="pt-BR" sz="26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pt-BR" sz="260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</m:d>
                      </m:num>
                      <m:den>
                        <m:d>
                          <m:dPr>
                            <m:ctrlPr>
                              <a:rPr lang="pt-BR" sz="2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BR" sz="26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pt-BR" sz="26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pt-BR" sz="260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</m:d>
                      </m:den>
                    </m:f>
                  </m:oMath>
                </a14:m>
                <a:endParaRPr lang="pt-BR" sz="2600" b="0" dirty="0" smtClean="0"/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None/>
                  <a:tabLst>
                    <a:tab pos="4837113" algn="l"/>
                  </a:tabLst>
                </a:pPr>
                <a:endParaRPr lang="pt-BR" sz="2600" dirty="0" smtClean="0"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None/>
                  <a:tabLst>
                    <a:tab pos="4837113" algn="l"/>
                  </a:tabLst>
                </a:pPr>
                <a:r>
                  <a:rPr lang="pt-BR" sz="2600" dirty="0">
                    <a:latin typeface="Cambria Math" panose="02040503050406030204" pitchFamily="18" charset="0"/>
                  </a:rPr>
                  <a:t>	</a:t>
                </a:r>
                <a:r>
                  <a:rPr lang="pt-BR" sz="2600" dirty="0" smtClean="0">
                    <a:latin typeface="Cambria Math" panose="02040503050406030204" pitchFamily="18" charset="0"/>
                  </a:rPr>
                  <a:t>L</a:t>
                </a:r>
                <a:r>
                  <a:rPr lang="pt-BR" sz="2600" baseline="-25000" dirty="0" smtClean="0">
                    <a:latin typeface="Cambria Math" panose="02040503050406030204" pitchFamily="18" charset="0"/>
                  </a:rPr>
                  <a:t>2</a:t>
                </a:r>
                <a:r>
                  <a:rPr lang="pt-BR" sz="2600" dirty="0" smtClean="0">
                    <a:latin typeface="Cambria Math" panose="02040503050406030204" pitchFamily="18" charset="0"/>
                  </a:rPr>
                  <a:t> </a:t>
                </a:r>
                <a:r>
                  <a:rPr lang="pt-BR" sz="2600" dirty="0" smtClean="0">
                    <a:latin typeface="Cambria Math" panose="02040503050406030204" pitchFamily="18" charset="0"/>
                    <a:sym typeface="Symbol" panose="05050102010706020507" pitchFamily="18" charset="2"/>
                  </a:rPr>
                  <a:t> 234 m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None/>
                  <a:tabLst>
                    <a:tab pos="4837113" algn="l"/>
                  </a:tabLst>
                </a:pPr>
                <a:r>
                  <a:rPr lang="pt-BR" sz="2600" dirty="0">
                    <a:latin typeface="Cambria Math" panose="02040503050406030204" pitchFamily="18" charset="0"/>
                    <a:sym typeface="Symbol" panose="05050102010706020507" pitchFamily="18" charset="2"/>
                  </a:rPr>
                  <a:t>	</a:t>
                </a:r>
                <a:r>
                  <a:rPr lang="pt-BR" sz="2600" dirty="0" smtClean="0">
                    <a:latin typeface="Cambria Math" panose="02040503050406030204" pitchFamily="18" charset="0"/>
                  </a:rPr>
                  <a:t>L</a:t>
                </a:r>
                <a:r>
                  <a:rPr lang="pt-BR" sz="2600" baseline="-25000" dirty="0" smtClean="0">
                    <a:latin typeface="Cambria Math" panose="02040503050406030204" pitchFamily="18" charset="0"/>
                  </a:rPr>
                  <a:t>1</a:t>
                </a:r>
                <a:r>
                  <a:rPr lang="pt-BR" sz="2600" dirty="0" smtClean="0">
                    <a:latin typeface="Cambria Math" panose="02040503050406030204" pitchFamily="18" charset="0"/>
                  </a:rPr>
                  <a:t> </a:t>
                </a:r>
                <a:r>
                  <a:rPr lang="pt-BR" sz="2600" dirty="0">
                    <a:latin typeface="Cambria Math" panose="02040503050406030204" pitchFamily="18" charset="0"/>
                    <a:sym typeface="Symbol" panose="05050102010706020507" pitchFamily="18" charset="2"/>
                  </a:rPr>
                  <a:t> </a:t>
                </a:r>
                <a:r>
                  <a:rPr lang="pt-BR" sz="2600" dirty="0" smtClean="0">
                    <a:latin typeface="Cambria Math" panose="02040503050406030204" pitchFamily="18" charset="0"/>
                    <a:sym typeface="Symbol" panose="05050102010706020507" pitchFamily="18" charset="2"/>
                  </a:rPr>
                  <a:t>280 – 234 = 46 m</a:t>
                </a:r>
              </a:p>
            </p:txBody>
          </p:sp>
        </mc:Choice>
        <mc:Fallback xmlns="">
          <p:sp>
            <p:nvSpPr>
              <p:cNvPr id="14" name="Espaço Reservado para Conteúd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252" y="1457739"/>
                <a:ext cx="10535479" cy="5400261"/>
              </a:xfrm>
              <a:prstGeom prst="rect">
                <a:avLst/>
              </a:prstGeom>
              <a:blipFill rotWithShape="0">
                <a:blip r:embed="rId2"/>
                <a:stretch>
                  <a:fillRect l="-1042" t="-101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aixaDeTexto 3"/>
          <p:cNvSpPr txBox="1"/>
          <p:nvPr/>
        </p:nvSpPr>
        <p:spPr>
          <a:xfrm>
            <a:off x="2345636" y="1789043"/>
            <a:ext cx="2438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a = 0,092</a:t>
            </a:r>
            <a:r>
              <a:rPr lang="pt-BR" sz="2400" baseline="30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4,87</a:t>
            </a:r>
          </a:p>
          <a:p>
            <a:pPr>
              <a:lnSpc>
                <a:spcPct val="150000"/>
              </a:lnSpc>
            </a:pPr>
            <a:r>
              <a:rPr lang="pt-BR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b = 0,075</a:t>
            </a:r>
            <a:r>
              <a:rPr lang="pt-BR" sz="2400" baseline="30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4,87</a:t>
            </a:r>
          </a:p>
          <a:p>
            <a:pPr>
              <a:lnSpc>
                <a:spcPct val="150000"/>
              </a:lnSpc>
            </a:pPr>
            <a:r>
              <a:rPr lang="pt-BR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c = 0,1</a:t>
            </a:r>
            <a:r>
              <a:rPr lang="pt-BR" sz="2400" baseline="30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4,87</a:t>
            </a:r>
            <a:endParaRPr lang="pt-BR" sz="2400" baseline="300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6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6064" y="6479182"/>
            <a:ext cx="38768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 i="1">
                <a:solidFill>
                  <a:srgbClr val="C00000"/>
                </a:solidFill>
              </a:defRPr>
            </a:lvl1pPr>
          </a:lstStyle>
          <a:p>
            <a:r>
              <a:rPr lang="pt-BR" dirty="0" smtClean="0"/>
              <a:t>Prof. Fernando Campos </a:t>
            </a:r>
            <a:r>
              <a:rPr lang="pt-BR" dirty="0" smtClean="0"/>
              <a:t>Mendonça – ESALQ/USP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63667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58741" y="400291"/>
            <a:ext cx="10168502" cy="553866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/>
              <a:t>ENCANAMENTOS EM </a:t>
            </a:r>
            <a:r>
              <a:rPr lang="pt-BR" dirty="0" smtClean="0"/>
              <a:t>SÉRIE – </a:t>
            </a:r>
            <a:r>
              <a:rPr lang="pt-BR" b="1" dirty="0" smtClean="0"/>
              <a:t>EXEMPLO 1</a:t>
            </a:r>
            <a:endParaRPr lang="pt-BR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Espaço Reservado para Conteúdo 2"/>
              <p:cNvSpPr txBox="1">
                <a:spLocks/>
              </p:cNvSpPr>
              <p:nvPr/>
            </p:nvSpPr>
            <p:spPr>
              <a:xfrm>
                <a:off x="1380269" y="954157"/>
                <a:ext cx="9959009" cy="5731565"/>
              </a:xfrm>
              <a:prstGeom prst="rect">
                <a:avLst/>
              </a:prstGeom>
            </p:spPr>
            <p:txBody>
              <a:bodyPr vert="horz" lIns="91440" tIns="45720" rIns="91440" bIns="45720" numCol="1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None/>
                  <a:tabLst>
                    <a:tab pos="4837113" algn="l"/>
                  </a:tabLst>
                </a:pPr>
                <a:r>
                  <a:rPr lang="pt-BR" sz="2600" dirty="0" smtClean="0">
                    <a:latin typeface="Cambria Math" panose="02040503050406030204" pitchFamily="18" charset="0"/>
                    <a:sym typeface="Symbol" panose="05050102010706020507" pitchFamily="18" charset="2"/>
                  </a:rPr>
                  <a:t>Solução geral:</a:t>
                </a:r>
              </a:p>
              <a:p>
                <a:pPr marL="0" indent="0">
                  <a:spcBef>
                    <a:spcPts val="600"/>
                  </a:spcBef>
                  <a:spcAft>
                    <a:spcPts val="1200"/>
                  </a:spcAft>
                  <a:buNone/>
                </a:pPr>
                <a:r>
                  <a:rPr lang="pt-BR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600" i="1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pt-BR" sz="2600" i="1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pt-BR" sz="2600" i="1">
                        <a:latin typeface="Cambria Math" panose="02040503050406030204" pitchFamily="18" charset="0"/>
                      </a:rPr>
                      <m:t> ∙ </m:t>
                    </m:r>
                    <m:sSub>
                      <m:sSubPr>
                        <m:ctrlPr>
                          <a:rPr lang="pt-BR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600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pt-BR" sz="2600" i="1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pt-BR" sz="2600" i="1"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pt-BR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600" i="1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pt-BR" sz="26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pt-BR" sz="2600" i="1">
                        <a:latin typeface="Cambria Math" panose="02040503050406030204" pitchFamily="18" charset="0"/>
                      </a:rPr>
                      <m:t> ∙ </m:t>
                    </m:r>
                    <m:sSub>
                      <m:sSubPr>
                        <m:ctrlPr>
                          <a:rPr lang="pt-BR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600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pt-BR" sz="26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pt-BR" sz="2600" i="1">
                        <a:latin typeface="Cambria Math" panose="02040503050406030204" pitchFamily="18" charset="0"/>
                      </a:rPr>
                      <m:t> + </m:t>
                    </m:r>
                    <m:sSub>
                      <m:sSubPr>
                        <m:ctrlPr>
                          <a:rPr lang="pt-BR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600" i="1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pt-BR" sz="26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pt-BR" sz="2600" i="1">
                        <a:latin typeface="Cambria Math" panose="02040503050406030204" pitchFamily="18" charset="0"/>
                      </a:rPr>
                      <m:t> ∙ </m:t>
                    </m:r>
                    <m:sSub>
                      <m:sSubPr>
                        <m:ctrlPr>
                          <a:rPr lang="pt-BR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600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pt-BR" sz="26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pt-BR" sz="2600" dirty="0"/>
                  <a:t>	(1)</a:t>
                </a:r>
              </a:p>
              <a:p>
                <a:pPr marL="0" indent="0">
                  <a:spcBef>
                    <a:spcPts val="600"/>
                  </a:spcBef>
                  <a:spcAft>
                    <a:spcPts val="1200"/>
                  </a:spcAft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t-BR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600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pt-BR" sz="2600" i="1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pt-BR" sz="2600" i="1"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pt-BR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600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pt-BR" sz="26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pt-BR" sz="2600" i="1">
                        <a:latin typeface="Cambria Math" panose="02040503050406030204" pitchFamily="18" charset="0"/>
                      </a:rPr>
                      <m:t> + </m:t>
                    </m:r>
                    <m:sSub>
                      <m:sSubPr>
                        <m:ctrlPr>
                          <a:rPr lang="pt-BR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600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pt-BR" sz="26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pt-BR" sz="2600" dirty="0"/>
                  <a:t>			(2)</a:t>
                </a:r>
              </a:p>
              <a:p>
                <a:pPr marL="0" indent="0">
                  <a:spcBef>
                    <a:spcPts val="600"/>
                  </a:spcBef>
                  <a:spcAft>
                    <a:spcPts val="1200"/>
                  </a:spcAft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t-BR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600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pt-BR" sz="26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pt-BR" sz="2600" i="1">
                        <a:latin typeface="Cambria Math" panose="02040503050406030204" pitchFamily="18" charset="0"/>
                      </a:rPr>
                      <m:t>= </m:t>
                    </m:r>
                    <m:r>
                      <a:rPr lang="pt-BR" sz="2600" i="1">
                        <a:latin typeface="Cambria Math" panose="02040503050406030204" pitchFamily="18" charset="0"/>
                      </a:rPr>
                      <m:t>𝐿</m:t>
                    </m:r>
                    <m:r>
                      <a:rPr lang="pt-BR" sz="2600" i="1">
                        <a:latin typeface="Cambria Math" panose="02040503050406030204" pitchFamily="18" charset="0"/>
                      </a:rPr>
                      <m:t>− </m:t>
                    </m:r>
                    <m:sSub>
                      <m:sSubPr>
                        <m:ctrlPr>
                          <a:rPr lang="pt-BR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600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pt-BR" sz="26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pt-BR" sz="2600" dirty="0"/>
                  <a:t>				(3)</a:t>
                </a:r>
              </a:p>
              <a:p>
                <a:pPr marL="0" indent="0">
                  <a:spcAft>
                    <a:spcPts val="1200"/>
                  </a:spcAft>
                  <a:buNone/>
                </a:pPr>
                <a:r>
                  <a:rPr lang="pt-BR" sz="2400" dirty="0"/>
                  <a:t>(3) em (1):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400" i="1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pt-BR" sz="2400" i="1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pt-BR" sz="2400" i="1">
                        <a:latin typeface="Cambria Math" panose="02040503050406030204" pitchFamily="18" charset="0"/>
                      </a:rPr>
                      <m:t> ∙ </m:t>
                    </m:r>
                    <m:sSub>
                      <m:sSubPr>
                        <m:ctrlPr>
                          <a:rPr lang="pt-B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400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pt-BR" sz="2400" i="1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pt-BR" sz="2400" i="1"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pt-B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400" i="1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pt-BR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pt-BR" sz="2400" i="1">
                        <a:latin typeface="Cambria Math" panose="02040503050406030204" pitchFamily="18" charset="0"/>
                      </a:rPr>
                      <m:t> ∙(</m:t>
                    </m:r>
                    <m:sSub>
                      <m:sSubPr>
                        <m:ctrlPr>
                          <a:rPr lang="pt-B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400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pt-BR" sz="2400" i="1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pt-BR" sz="2400" i="1">
                        <a:latin typeface="Cambria Math" panose="02040503050406030204" pitchFamily="18" charset="0"/>
                      </a:rPr>
                      <m:t>− </m:t>
                    </m:r>
                    <m:sSub>
                      <m:sSubPr>
                        <m:ctrlPr>
                          <a:rPr lang="pt-B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400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pt-BR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pt-BR" sz="2400" i="1">
                        <a:latin typeface="Cambria Math" panose="02040503050406030204" pitchFamily="18" charset="0"/>
                      </a:rPr>
                      <m:t>) + </m:t>
                    </m:r>
                    <m:sSub>
                      <m:sSubPr>
                        <m:ctrlPr>
                          <a:rPr lang="pt-B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400" i="1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pt-BR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pt-BR" sz="2400" i="1">
                        <a:latin typeface="Cambria Math" panose="02040503050406030204" pitchFamily="18" charset="0"/>
                      </a:rPr>
                      <m:t> ∙ </m:t>
                    </m:r>
                    <m:sSub>
                      <m:sSubPr>
                        <m:ctrlPr>
                          <a:rPr lang="pt-B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400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pt-BR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pt-BR" sz="2400" dirty="0" smtClean="0"/>
              </a:p>
              <a:p>
                <a:pPr marL="0" indent="0">
                  <a:spcAft>
                    <a:spcPts val="1200"/>
                  </a:spcAft>
                  <a:buNone/>
                </a:pPr>
                <a:r>
                  <a:rPr lang="pt-BR" sz="2400" dirty="0" smtClean="0"/>
                  <a:t>		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400" i="1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pt-BR" sz="2400" i="1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pt-BR" sz="2400" i="1">
                        <a:latin typeface="Cambria Math" panose="02040503050406030204" pitchFamily="18" charset="0"/>
                      </a:rPr>
                      <m:t> ∙ </m:t>
                    </m:r>
                    <m:sSub>
                      <m:sSubPr>
                        <m:ctrlPr>
                          <a:rPr lang="pt-B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400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pt-BR" sz="2400" i="1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pt-BR" sz="2400" i="1"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pt-B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400" i="1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pt-BR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pt-BR" sz="2400" i="1">
                        <a:latin typeface="Cambria Math" panose="02040503050406030204" pitchFamily="18" charset="0"/>
                      </a:rPr>
                      <m:t> ∙</m:t>
                    </m:r>
                    <m:sSub>
                      <m:sSubPr>
                        <m:ctrlPr>
                          <a:rPr lang="pt-B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400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pt-BR" sz="2400" i="1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pt-BR" sz="2400" i="1">
                        <a:latin typeface="Cambria Math" panose="02040503050406030204" pitchFamily="18" charset="0"/>
                      </a:rPr>
                      <m:t>− </m:t>
                    </m:r>
                    <m:sSub>
                      <m:sSubPr>
                        <m:ctrlPr>
                          <a:rPr lang="pt-B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400" i="1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pt-BR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pt-BR" sz="2400" i="1">
                        <a:latin typeface="Cambria Math" panose="02040503050406030204" pitchFamily="18" charset="0"/>
                      </a:rPr>
                      <m:t> ∙</m:t>
                    </m:r>
                    <m:sSub>
                      <m:sSubPr>
                        <m:ctrlPr>
                          <a:rPr lang="pt-B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400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pt-BR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pt-BR" sz="2400" i="1">
                        <a:latin typeface="Cambria Math" panose="02040503050406030204" pitchFamily="18" charset="0"/>
                      </a:rPr>
                      <m:t> + </m:t>
                    </m:r>
                    <m:sSub>
                      <m:sSubPr>
                        <m:ctrlPr>
                          <a:rPr lang="pt-B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400" i="1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pt-BR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pt-BR" sz="2400" i="1">
                        <a:latin typeface="Cambria Math" panose="02040503050406030204" pitchFamily="18" charset="0"/>
                      </a:rPr>
                      <m:t> ∙ </m:t>
                    </m:r>
                    <m:sSub>
                      <m:sSubPr>
                        <m:ctrlPr>
                          <a:rPr lang="pt-B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400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pt-BR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pt-BR" sz="2400" dirty="0"/>
              </a:p>
              <a:p>
                <a:pPr marL="0" indent="0">
                  <a:spcAft>
                    <a:spcPts val="3000"/>
                  </a:spcAft>
                  <a:buNone/>
                </a:pPr>
                <a:r>
                  <a:rPr lang="pt-BR" sz="2400" dirty="0"/>
                  <a:t>		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pt-BR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BR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400" i="1">
                                <a:latin typeface="Cambria Math" panose="02040503050406030204" pitchFamily="18" charset="0"/>
                              </a:rPr>
                              <m:t>𝐽</m:t>
                            </m:r>
                          </m:e>
                          <m:sub>
                            <m:r>
                              <a:rPr lang="pt-BR" sz="24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  <m:r>
                          <a:rPr lang="pt-BR" sz="2400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pt-BR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400" i="1">
                                <a:latin typeface="Cambria Math" panose="02040503050406030204" pitchFamily="18" charset="0"/>
                              </a:rPr>
                              <m:t>𝐽</m:t>
                            </m:r>
                          </m:e>
                          <m:sub>
                            <m:r>
                              <a:rPr lang="pt-BR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pt-BR" sz="2400" i="1">
                        <a:latin typeface="Cambria Math" panose="02040503050406030204" pitchFamily="18" charset="0"/>
                      </a:rPr>
                      <m:t>∙ </m:t>
                    </m:r>
                    <m:sSub>
                      <m:sSubPr>
                        <m:ctrlPr>
                          <a:rPr lang="pt-B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400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pt-BR" sz="2400" i="1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pt-BR" sz="2400" i="1">
                        <a:latin typeface="Cambria Math" panose="02040503050406030204" pitchFamily="18" charset="0"/>
                      </a:rPr>
                      <m:t>=  </m:t>
                    </m:r>
                    <m:d>
                      <m:dPr>
                        <m:ctrlPr>
                          <a:rPr lang="pt-BR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BR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400" i="1">
                                <a:latin typeface="Cambria Math" panose="02040503050406030204" pitchFamily="18" charset="0"/>
                              </a:rPr>
                              <m:t>𝐽</m:t>
                            </m:r>
                          </m:e>
                          <m:sub>
                            <m:r>
                              <a:rPr lang="pt-BR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pt-BR" sz="2400" i="1">
                            <a:latin typeface="Cambria Math" panose="02040503050406030204" pitchFamily="18" charset="0"/>
                          </a:rPr>
                          <m:t>− </m:t>
                        </m:r>
                        <m:sSub>
                          <m:sSubPr>
                            <m:ctrlPr>
                              <a:rPr lang="pt-BR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400" i="1">
                                <a:latin typeface="Cambria Math" panose="02040503050406030204" pitchFamily="18" charset="0"/>
                              </a:rPr>
                              <m:t>𝐽</m:t>
                            </m:r>
                          </m:e>
                          <m:sub>
                            <m:r>
                              <a:rPr lang="pt-BR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pt-BR" sz="2400" i="1">
                        <a:latin typeface="Cambria Math" panose="02040503050406030204" pitchFamily="18" charset="0"/>
                      </a:rPr>
                      <m:t> ∙ </m:t>
                    </m:r>
                    <m:sSub>
                      <m:sSubPr>
                        <m:ctrlPr>
                          <a:rPr lang="pt-B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400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pt-BR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pt-BR" sz="2400" dirty="0"/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None/>
                  <a:tabLst>
                    <a:tab pos="4837113" algn="l"/>
                  </a:tabLs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2400" i="1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pt-B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pt-BR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-B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400" i="1">
                                      <a:latin typeface="Cambria Math" panose="02040503050406030204" pitchFamily="18" charset="0"/>
                                    </a:rPr>
                                    <m:t>𝐽</m:t>
                                  </m:r>
                                </m:e>
                                <m:sub>
                                  <m:r>
                                    <a:rPr lang="pt-BR" sz="24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sub>
                              </m:sSub>
                              <m:r>
                                <a:rPr lang="pt-BR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pt-B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400" i="1">
                                      <a:latin typeface="Cambria Math" panose="02040503050406030204" pitchFamily="18" charset="0"/>
                                    </a:rPr>
                                    <m:t>𝐽</m:t>
                                  </m:r>
                                </m:e>
                                <m:sub>
                                  <m:r>
                                    <a:rPr lang="pt-BR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∙ </m:t>
                          </m:r>
                          <m:sSub>
                            <m:sSubPr>
                              <m:ctrlPr>
                                <a:rPr lang="pt-B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pt-BR" sz="2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pt-BR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− </m:t>
                          </m:r>
                          <m:sSub>
                            <m:sSubPr>
                              <m:ctrlPr>
                                <a:rPr lang="pt-B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pt-BR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sSub>
                        <m:sSubPr>
                          <m:ctrlPr>
                            <a:rPr lang="pt-B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           </m:t>
                          </m:r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            </m:t>
                          </m:r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sz="2400" i="1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pt-BR" sz="2400" i="1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pt-BR" sz="2400" i="1">
                          <a:latin typeface="Cambria Math" panose="02040503050406030204" pitchFamily="18" charset="0"/>
                        </a:rPr>
                        <m:t>− </m:t>
                      </m:r>
                      <m:sSub>
                        <m:sSubPr>
                          <m:ctrlPr>
                            <a:rPr lang="pt-B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pt-BR" sz="2600" dirty="0" smtClean="0"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4" name="Espaço Reservado para Conteúd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0269" y="954157"/>
                <a:ext cx="9959009" cy="5731565"/>
              </a:xfrm>
              <a:prstGeom prst="rect">
                <a:avLst/>
              </a:prstGeom>
              <a:blipFill rotWithShape="0">
                <a:blip r:embed="rId2"/>
                <a:stretch>
                  <a:fillRect l="-1102" t="-106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upo 6"/>
          <p:cNvGrpSpPr/>
          <p:nvPr/>
        </p:nvGrpSpPr>
        <p:grpSpPr>
          <a:xfrm>
            <a:off x="3315085" y="5260423"/>
            <a:ext cx="6089375" cy="1060174"/>
            <a:chOff x="3048000" y="5141843"/>
            <a:chExt cx="6089375" cy="1060174"/>
          </a:xfrm>
        </p:grpSpPr>
        <p:sp>
          <p:nvSpPr>
            <p:cNvPr id="3" name="Retângulo 2"/>
            <p:cNvSpPr/>
            <p:nvPr/>
          </p:nvSpPr>
          <p:spPr>
            <a:xfrm>
              <a:off x="3048000" y="5141843"/>
              <a:ext cx="2782957" cy="1060174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" name="Retângulo 7"/>
            <p:cNvSpPr/>
            <p:nvPr/>
          </p:nvSpPr>
          <p:spPr>
            <a:xfrm>
              <a:off x="7070035" y="5141843"/>
              <a:ext cx="2067340" cy="1060174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10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6064" y="6479182"/>
            <a:ext cx="38768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 i="1">
                <a:solidFill>
                  <a:srgbClr val="C00000"/>
                </a:solidFill>
              </a:defRPr>
            </a:lvl1pPr>
          </a:lstStyle>
          <a:p>
            <a:r>
              <a:rPr lang="pt-BR" dirty="0" smtClean="0"/>
              <a:t>Prof. Fernando Campos </a:t>
            </a:r>
            <a:r>
              <a:rPr lang="pt-BR" dirty="0" smtClean="0"/>
              <a:t>Mendonça – ESALQ/USP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44539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58741" y="400291"/>
            <a:ext cx="10168502" cy="553866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/>
              <a:t>ENCANAMENTOS EM </a:t>
            </a:r>
            <a:r>
              <a:rPr lang="pt-BR" dirty="0" smtClean="0"/>
              <a:t>SÉRIE</a:t>
            </a:r>
            <a:endParaRPr lang="pt-BR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ela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81480509"/>
                  </p:ext>
                </p:extLst>
              </p:nvPr>
            </p:nvGraphicFramePr>
            <p:xfrm>
              <a:off x="217626" y="1616768"/>
              <a:ext cx="11650731" cy="4710297"/>
            </p:xfrm>
            <a:graphic>
              <a:graphicData uri="http://schemas.openxmlformats.org/drawingml/2006/table">
                <a:tbl>
                  <a:tblPr firstRow="1" firstCol="1" bandRow="1">
                    <a:tableStyleId>{00A15C55-8517-42AA-B614-E9B94910E393}</a:tableStyleId>
                  </a:tblPr>
                  <a:tblGrid>
                    <a:gridCol w="3575431"/>
                    <a:gridCol w="3981332"/>
                    <a:gridCol w="4093968"/>
                  </a:tblGrid>
                  <a:tr h="752828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pt-BR" sz="2400" dirty="0">
                              <a:solidFill>
                                <a:schemeClr val="tx1"/>
                              </a:solidFill>
                              <a:effectLst/>
                            </a:rPr>
                            <a:t>Item</a:t>
                          </a:r>
                          <a:endParaRPr lang="pt-BR" sz="24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495300">
                            <a:spcAft>
                              <a:spcPts val="0"/>
                            </a:spcAft>
                          </a:pPr>
                          <a:r>
                            <a:rPr lang="pt-BR" sz="2400" dirty="0">
                              <a:solidFill>
                                <a:schemeClr val="tx1"/>
                              </a:solidFill>
                              <a:effectLst/>
                            </a:rPr>
                            <a:t>Hazen-Williams</a:t>
                          </a:r>
                          <a:endParaRPr lang="pt-BR" sz="24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524510">
                            <a:spcAft>
                              <a:spcPts val="0"/>
                            </a:spcAft>
                          </a:pPr>
                          <a:r>
                            <a:rPr lang="pt-BR" sz="2400" dirty="0">
                              <a:solidFill>
                                <a:schemeClr val="tx1"/>
                              </a:solidFill>
                              <a:effectLst/>
                            </a:rPr>
                            <a:t>Flamant</a:t>
                          </a:r>
                          <a:endParaRPr lang="pt-BR" sz="24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586024">
                    <a:tc>
                      <a:txBody>
                        <a:bodyPr/>
                        <a:lstStyle/>
                        <a:p>
                          <a:pPr marL="90170">
                            <a:spcAft>
                              <a:spcPts val="0"/>
                            </a:spcAft>
                          </a:pPr>
                          <a:r>
                            <a:rPr lang="pt-BR" sz="2400" dirty="0">
                              <a:solidFill>
                                <a:schemeClr val="tx1"/>
                              </a:solidFill>
                              <a:effectLst/>
                            </a:rPr>
                            <a:t>Expoente de V</a:t>
                          </a:r>
                          <a:endParaRPr lang="pt-BR" sz="24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495300">
                            <a:spcAft>
                              <a:spcPts val="0"/>
                            </a:spcAft>
                          </a:pPr>
                          <a:r>
                            <a:rPr lang="pt-BR" sz="2400" i="0" dirty="0">
                              <a:effectLst/>
                            </a:rPr>
                            <a:t>m = 1,852</a:t>
                          </a:r>
                          <a:endParaRPr lang="pt-BR" sz="2400" i="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524510">
                            <a:spcAft>
                              <a:spcPts val="0"/>
                            </a:spcAft>
                          </a:pPr>
                          <a:r>
                            <a:rPr lang="pt-BR" sz="2400" i="0">
                              <a:effectLst/>
                            </a:rPr>
                            <a:t>m = 1,75</a:t>
                          </a:r>
                          <a:endParaRPr lang="pt-BR" sz="2400" i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586024">
                    <a:tc>
                      <a:txBody>
                        <a:bodyPr/>
                        <a:lstStyle/>
                        <a:p>
                          <a:pPr marL="90170">
                            <a:spcAft>
                              <a:spcPts val="0"/>
                            </a:spcAft>
                          </a:pPr>
                          <a:r>
                            <a:rPr lang="pt-BR" sz="2400">
                              <a:solidFill>
                                <a:schemeClr val="tx1"/>
                              </a:solidFill>
                              <a:effectLst/>
                            </a:rPr>
                            <a:t>Expoentes de D (n)</a:t>
                          </a:r>
                          <a:endParaRPr lang="pt-BR" sz="24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495300">
                            <a:spcAft>
                              <a:spcPts val="0"/>
                            </a:spcAft>
                          </a:pPr>
                          <a:r>
                            <a:rPr lang="pt-BR" sz="2400" i="0">
                              <a:effectLst/>
                            </a:rPr>
                            <a:t>n = 1,167</a:t>
                          </a:r>
                          <a:endParaRPr lang="pt-BR" sz="2400" i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524510">
                            <a:spcAft>
                              <a:spcPts val="0"/>
                            </a:spcAft>
                          </a:pPr>
                          <a:r>
                            <a:rPr lang="pt-BR" sz="2400" i="0">
                              <a:effectLst/>
                            </a:rPr>
                            <a:t>n = 1,25</a:t>
                          </a:r>
                          <a:endParaRPr lang="pt-BR" sz="2400" i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586024">
                    <a:tc>
                      <a:txBody>
                        <a:bodyPr/>
                        <a:lstStyle/>
                        <a:p>
                          <a:pPr marL="90170">
                            <a:spcAft>
                              <a:spcPts val="0"/>
                            </a:spcAft>
                          </a:pPr>
                          <a:r>
                            <a:rPr lang="pt-BR" sz="240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n’ = 2 m</a:t>
                          </a:r>
                          <a:r>
                            <a:rPr lang="pt-BR" sz="2400" baseline="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 + n</a:t>
                          </a:r>
                          <a:endParaRPr lang="pt-BR" sz="24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495300">
                            <a:spcAft>
                              <a:spcPts val="0"/>
                            </a:spcAft>
                          </a:pPr>
                          <a:r>
                            <a:rPr lang="pt-BR" sz="2400" i="0" dirty="0">
                              <a:effectLst/>
                            </a:rPr>
                            <a:t>n’ = </a:t>
                          </a:r>
                          <a:r>
                            <a:rPr lang="pt-BR" sz="2400" i="0" dirty="0" smtClean="0">
                              <a:effectLst/>
                            </a:rPr>
                            <a:t>4,87</a:t>
                          </a:r>
                          <a:endParaRPr lang="pt-BR" sz="2400" i="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524510">
                            <a:spcAft>
                              <a:spcPts val="0"/>
                            </a:spcAft>
                          </a:pPr>
                          <a:r>
                            <a:rPr lang="pt-BR" sz="2400" i="0" dirty="0">
                              <a:effectLst/>
                            </a:rPr>
                            <a:t>n’= </a:t>
                          </a:r>
                          <a:r>
                            <a:rPr lang="pt-BR" sz="2400" i="0" dirty="0" smtClean="0">
                              <a:effectLst/>
                            </a:rPr>
                            <a:t>4,75</a:t>
                          </a:r>
                          <a:endParaRPr lang="pt-BR" sz="2400" i="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1000923">
                    <a:tc>
                      <a:txBody>
                        <a:bodyPr/>
                        <a:lstStyle/>
                        <a:p>
                          <a:pPr marL="90170">
                            <a:spcAft>
                              <a:spcPts val="0"/>
                            </a:spcAft>
                          </a:pPr>
                          <a:r>
                            <a:rPr lang="pt-BR" sz="2400">
                              <a:solidFill>
                                <a:schemeClr val="tx1"/>
                              </a:solidFill>
                              <a:effectLst/>
                            </a:rPr>
                            <a:t>Determinar D</a:t>
                          </a:r>
                          <a:endParaRPr lang="pt-BR" sz="24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pt-BR" sz="24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pt-BR" sz="2400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pt-BR" sz="2400" i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L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pt-BR" sz="2400" i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e</m:t>
                                      </m:r>
                                    </m:sub>
                                  </m:sSub>
                                </m:num>
                                <m:den>
                                  <m:sSubSup>
                                    <m:sSubSupPr>
                                      <m:ctrlPr>
                                        <a:rPr lang="pt-BR" sz="2400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pt-BR" sz="2400" i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pt-BR" sz="2400" i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D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pt-BR" sz="2400" i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e</m:t>
                                      </m:r>
                                      <m:r>
                                        <a:rPr lang="pt-BR" sz="2400" i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</m:sub>
                                    <m:sup>
                                      <m:r>
                                        <a:rPr lang="pt-BR" sz="2400" i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4,87</m:t>
                                      </m:r>
                                    </m:sup>
                                  </m:sSubSup>
                                </m:den>
                              </m:f>
                              <m:r>
                                <a:rPr lang="pt-BR" sz="2400" i="0">
                                  <a:effectLst/>
                                  <a:latin typeface="Cambria Math" panose="02040503050406030204" pitchFamily="18" charset="0"/>
                                </a:rPr>
                                <m:t>= </m:t>
                              </m:r>
                              <m:f>
                                <m:fPr>
                                  <m:ctrlPr>
                                    <a:rPr lang="pt-BR" sz="24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pt-BR" sz="2400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pt-BR" sz="2400" i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L</m:t>
                                      </m:r>
                                    </m:e>
                                    <m:sub>
                                      <m:r>
                                        <a:rPr lang="pt-BR" sz="2400" i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num>
                                <m:den>
                                  <m:sSubSup>
                                    <m:sSubSupPr>
                                      <m:ctrlPr>
                                        <a:rPr lang="pt-BR" sz="2400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pt-BR" sz="2400" i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pt-BR" sz="2400" i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D</m:t>
                                      </m:r>
                                    </m:e>
                                    <m:sub>
                                      <m:r>
                                        <a:rPr lang="pt-BR" sz="2400" i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1 </m:t>
                                      </m:r>
                                    </m:sub>
                                    <m:sup>
                                      <m:r>
                                        <a:rPr lang="pt-BR" sz="2400" i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4,87</m:t>
                                      </m:r>
                                    </m:sup>
                                  </m:sSubSup>
                                </m:den>
                              </m:f>
                              <m:r>
                                <a:rPr lang="pt-BR" sz="2400" i="0">
                                  <a:effectLst/>
                                  <a:latin typeface="Cambria Math" panose="02040503050406030204" pitchFamily="18" charset="0"/>
                                </a:rPr>
                                <m:t> + </m:t>
                              </m:r>
                              <m:f>
                                <m:fPr>
                                  <m:ctrlPr>
                                    <a:rPr lang="pt-BR" sz="24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pt-BR" sz="2400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pt-BR" sz="2400" i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L</m:t>
                                      </m:r>
                                    </m:e>
                                    <m:sub>
                                      <m:r>
                                        <a:rPr lang="pt-BR" sz="2400" i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num>
                                <m:den>
                                  <m:sSubSup>
                                    <m:sSubSupPr>
                                      <m:ctrlPr>
                                        <a:rPr lang="pt-BR" sz="2400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pt-BR" sz="2400" i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pt-BR" sz="2400" i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D</m:t>
                                      </m:r>
                                    </m:e>
                                    <m:sub>
                                      <m:r>
                                        <a:rPr lang="pt-BR" sz="2400" i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2 </m:t>
                                      </m:r>
                                    </m:sub>
                                    <m:sup>
                                      <m:r>
                                        <a:rPr lang="pt-BR" sz="2400" i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4,87</m:t>
                                      </m:r>
                                    </m:sup>
                                  </m:sSubSup>
                                </m:den>
                              </m:f>
                            </m:oMath>
                          </a14:m>
                          <a:r>
                            <a:rPr lang="pt-BR" sz="2400" i="0" dirty="0">
                              <a:effectLst/>
                            </a:rPr>
                            <a:t> </a:t>
                          </a:r>
                          <a:endParaRPr lang="pt-BR" sz="2400" i="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pt-BR" sz="24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pt-BR" sz="2400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pt-BR" sz="2400" i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L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pt-BR" sz="2400" i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e</m:t>
                                      </m:r>
                                    </m:sub>
                                  </m:sSub>
                                </m:num>
                                <m:den>
                                  <m:sSubSup>
                                    <m:sSubSupPr>
                                      <m:ctrlPr>
                                        <a:rPr lang="pt-BR" sz="2400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pt-BR" sz="2400" i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pt-BR" sz="2400" i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D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pt-BR" sz="2400" i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e</m:t>
                                      </m:r>
                                      <m:r>
                                        <a:rPr lang="pt-BR" sz="2400" i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</m:sub>
                                    <m:sup>
                                      <m:r>
                                        <a:rPr lang="pt-BR" sz="2400" i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4,75</m:t>
                                      </m:r>
                                    </m:sup>
                                  </m:sSubSup>
                                </m:den>
                              </m:f>
                              <m:r>
                                <a:rPr lang="pt-BR" sz="2400" i="0">
                                  <a:effectLst/>
                                  <a:latin typeface="Cambria Math" panose="02040503050406030204" pitchFamily="18" charset="0"/>
                                </a:rPr>
                                <m:t>= </m:t>
                              </m:r>
                              <m:f>
                                <m:fPr>
                                  <m:ctrlPr>
                                    <a:rPr lang="pt-BR" sz="24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pt-BR" sz="2400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pt-BR" sz="2400" i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L</m:t>
                                      </m:r>
                                    </m:e>
                                    <m:sub>
                                      <m:r>
                                        <a:rPr lang="pt-BR" sz="2400" i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num>
                                <m:den>
                                  <m:sSubSup>
                                    <m:sSubSupPr>
                                      <m:ctrlPr>
                                        <a:rPr lang="pt-BR" sz="2400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pt-BR" sz="2400" i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pt-BR" sz="2400" i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D</m:t>
                                      </m:r>
                                    </m:e>
                                    <m:sub>
                                      <m:r>
                                        <a:rPr lang="pt-BR" sz="2400" i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1 </m:t>
                                      </m:r>
                                    </m:sub>
                                    <m:sup>
                                      <m:r>
                                        <a:rPr lang="pt-BR" sz="2400" i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4,75</m:t>
                                      </m:r>
                                    </m:sup>
                                  </m:sSubSup>
                                </m:den>
                              </m:f>
                              <m:r>
                                <a:rPr lang="pt-BR" sz="2400" i="0">
                                  <a:effectLst/>
                                  <a:latin typeface="Cambria Math" panose="02040503050406030204" pitchFamily="18" charset="0"/>
                                </a:rPr>
                                <m:t> + </m:t>
                              </m:r>
                              <m:f>
                                <m:fPr>
                                  <m:ctrlPr>
                                    <a:rPr lang="pt-BR" sz="24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pt-BR" sz="2400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pt-BR" sz="2400" i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L</m:t>
                                      </m:r>
                                    </m:e>
                                    <m:sub>
                                      <m:r>
                                        <a:rPr lang="pt-BR" sz="2400" i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num>
                                <m:den>
                                  <m:sSubSup>
                                    <m:sSubSupPr>
                                      <m:ctrlPr>
                                        <a:rPr lang="pt-BR" sz="2400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pt-BR" sz="2400" i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pt-BR" sz="2400" i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D</m:t>
                                      </m:r>
                                    </m:e>
                                    <m:sub>
                                      <m:r>
                                        <a:rPr lang="pt-BR" sz="2400" i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2 </m:t>
                                      </m:r>
                                    </m:sub>
                                    <m:sup>
                                      <m:r>
                                        <a:rPr lang="pt-BR" sz="2400" i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4,75</m:t>
                                      </m:r>
                                    </m:sup>
                                  </m:sSubSup>
                                </m:den>
                              </m:f>
                            </m:oMath>
                          </a14:m>
                          <a:r>
                            <a:rPr lang="pt-BR" sz="2400" i="0">
                              <a:effectLst/>
                            </a:rPr>
                            <a:t> </a:t>
                          </a:r>
                          <a:endParaRPr lang="pt-BR" sz="2400" i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460998">
                    <a:tc>
                      <a:txBody>
                        <a:bodyPr/>
                        <a:lstStyle/>
                        <a:p>
                          <a:pPr marL="90170">
                            <a:spcAft>
                              <a:spcPts val="0"/>
                            </a:spcAft>
                          </a:pPr>
                          <a:r>
                            <a:rPr lang="pt-BR" sz="2400">
                              <a:solidFill>
                                <a:schemeClr val="tx1"/>
                              </a:solidFill>
                              <a:effectLst/>
                            </a:rPr>
                            <a:t>Determinar L</a:t>
                          </a:r>
                          <a:endParaRPr lang="pt-BR" sz="24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pt-BR" sz="24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pt-BR" sz="2400" i="0">
                                      <a:effectLst/>
                                      <a:latin typeface="Cambria Math" panose="02040503050406030204" pitchFamily="18" charset="0"/>
                                    </a:rPr>
                                    <m:t>J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pt-BR" sz="2400" i="0">
                                      <a:effectLst/>
                                      <a:latin typeface="Cambria Math" panose="02040503050406030204" pitchFamily="18" charset="0"/>
                                    </a:rPr>
                                    <m:t>e</m:t>
                                  </m:r>
                                </m:sub>
                              </m:sSub>
                              <m:r>
                                <a:rPr lang="pt-BR" sz="2400" i="0">
                                  <a:effectLst/>
                                  <a:latin typeface="Cambria Math" panose="02040503050406030204" pitchFamily="18" charset="0"/>
                                </a:rPr>
                                <m:t> ∙ </m:t>
                              </m:r>
                              <m:sSub>
                                <m:sSubPr>
                                  <m:ctrlPr>
                                    <a:rPr lang="pt-BR" sz="24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pt-BR" sz="2400" i="0">
                                      <a:effectLst/>
                                      <a:latin typeface="Cambria Math" panose="02040503050406030204" pitchFamily="18" charset="0"/>
                                    </a:rPr>
                                    <m:t>L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pt-BR" sz="2400" i="0">
                                      <a:effectLst/>
                                      <a:latin typeface="Cambria Math" panose="02040503050406030204" pitchFamily="18" charset="0"/>
                                    </a:rPr>
                                    <m:t>e</m:t>
                                  </m:r>
                                </m:sub>
                              </m:sSub>
                              <m:r>
                                <a:rPr lang="pt-BR" sz="2400" i="0">
                                  <a:effectLst/>
                                  <a:latin typeface="Cambria Math" panose="02040503050406030204" pitchFamily="18" charset="0"/>
                                </a:rPr>
                                <m:t>= </m:t>
                              </m:r>
                              <m:sSub>
                                <m:sSubPr>
                                  <m:ctrlPr>
                                    <a:rPr lang="pt-BR" sz="24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pt-BR" sz="2400" i="0">
                                      <a:effectLst/>
                                      <a:latin typeface="Cambria Math" panose="02040503050406030204" pitchFamily="18" charset="0"/>
                                    </a:rPr>
                                    <m:t>J</m:t>
                                  </m:r>
                                </m:e>
                                <m:sub>
                                  <m:r>
                                    <a:rPr lang="pt-BR" sz="2400" i="0">
                                      <a:effectLst/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pt-BR" sz="2400" i="0">
                                  <a:effectLst/>
                                  <a:latin typeface="Cambria Math" panose="02040503050406030204" pitchFamily="18" charset="0"/>
                                </a:rPr>
                                <m:t> ∙ </m:t>
                              </m:r>
                              <m:sSub>
                                <m:sSubPr>
                                  <m:ctrlPr>
                                    <a:rPr lang="pt-BR" sz="24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pt-BR" sz="2400" i="0">
                                      <a:effectLst/>
                                      <a:latin typeface="Cambria Math" panose="02040503050406030204" pitchFamily="18" charset="0"/>
                                    </a:rPr>
                                    <m:t>L</m:t>
                                  </m:r>
                                </m:e>
                                <m:sub>
                                  <m:r>
                                    <a:rPr lang="pt-BR" sz="2400" i="0">
                                      <a:effectLst/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pt-BR" sz="2400" i="0">
                                  <a:effectLst/>
                                  <a:latin typeface="Cambria Math" panose="02040503050406030204" pitchFamily="18" charset="0"/>
                                </a:rPr>
                                <m:t> + </m:t>
                              </m:r>
                              <m:sSub>
                                <m:sSubPr>
                                  <m:ctrlPr>
                                    <a:rPr lang="pt-BR" sz="24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pt-BR" sz="2400" i="0">
                                      <a:effectLst/>
                                      <a:latin typeface="Cambria Math" panose="02040503050406030204" pitchFamily="18" charset="0"/>
                                    </a:rPr>
                                    <m:t>J</m:t>
                                  </m:r>
                                </m:e>
                                <m:sub>
                                  <m:r>
                                    <a:rPr lang="pt-BR" sz="2400" i="0">
                                      <a:effectLst/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pt-BR" sz="2400" i="0">
                                  <a:effectLst/>
                                  <a:latin typeface="Cambria Math" panose="02040503050406030204" pitchFamily="18" charset="0"/>
                                </a:rPr>
                                <m:t> ∙ </m:t>
                              </m:r>
                              <m:sSub>
                                <m:sSubPr>
                                  <m:ctrlPr>
                                    <a:rPr lang="pt-BR" sz="24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pt-BR" sz="2400" i="0">
                                      <a:effectLst/>
                                      <a:latin typeface="Cambria Math" panose="02040503050406030204" pitchFamily="18" charset="0"/>
                                    </a:rPr>
                                    <m:t>L</m:t>
                                  </m:r>
                                </m:e>
                                <m:sub>
                                  <m:r>
                                    <a:rPr lang="pt-BR" sz="2400" i="0">
                                      <a:effectLst/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r>
                            <a:rPr lang="pt-BR" sz="2400" i="0" dirty="0">
                              <a:effectLst/>
                            </a:rPr>
                            <a:t> </a:t>
                          </a:r>
                          <a:endParaRPr lang="pt-BR" sz="2400" i="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pt-BR" sz="24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pt-BR" sz="2400" i="0">
                                      <a:effectLst/>
                                      <a:latin typeface="Cambria Math" panose="02040503050406030204" pitchFamily="18" charset="0"/>
                                    </a:rPr>
                                    <m:t>J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pt-BR" sz="2400" i="0">
                                      <a:effectLst/>
                                      <a:latin typeface="Cambria Math" panose="02040503050406030204" pitchFamily="18" charset="0"/>
                                    </a:rPr>
                                    <m:t>e</m:t>
                                  </m:r>
                                </m:sub>
                              </m:sSub>
                              <m:r>
                                <a:rPr lang="pt-BR" sz="2400" i="0">
                                  <a:effectLst/>
                                  <a:latin typeface="Cambria Math" panose="02040503050406030204" pitchFamily="18" charset="0"/>
                                </a:rPr>
                                <m:t> ∙ </m:t>
                              </m:r>
                              <m:sSub>
                                <m:sSubPr>
                                  <m:ctrlPr>
                                    <a:rPr lang="pt-BR" sz="24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pt-BR" sz="2400" i="0">
                                      <a:effectLst/>
                                      <a:latin typeface="Cambria Math" panose="02040503050406030204" pitchFamily="18" charset="0"/>
                                    </a:rPr>
                                    <m:t>L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pt-BR" sz="2400" i="0">
                                      <a:effectLst/>
                                      <a:latin typeface="Cambria Math" panose="02040503050406030204" pitchFamily="18" charset="0"/>
                                    </a:rPr>
                                    <m:t>e</m:t>
                                  </m:r>
                                </m:sub>
                              </m:sSub>
                              <m:r>
                                <a:rPr lang="pt-BR" sz="2400" i="0">
                                  <a:effectLst/>
                                  <a:latin typeface="Cambria Math" panose="02040503050406030204" pitchFamily="18" charset="0"/>
                                </a:rPr>
                                <m:t>= </m:t>
                              </m:r>
                              <m:sSub>
                                <m:sSubPr>
                                  <m:ctrlPr>
                                    <a:rPr lang="pt-BR" sz="24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pt-BR" sz="2400" i="0">
                                      <a:effectLst/>
                                      <a:latin typeface="Cambria Math" panose="02040503050406030204" pitchFamily="18" charset="0"/>
                                    </a:rPr>
                                    <m:t>J</m:t>
                                  </m:r>
                                </m:e>
                                <m:sub>
                                  <m:r>
                                    <a:rPr lang="pt-BR" sz="2400" i="0">
                                      <a:effectLst/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pt-BR" sz="2400" i="0">
                                  <a:effectLst/>
                                  <a:latin typeface="Cambria Math" panose="02040503050406030204" pitchFamily="18" charset="0"/>
                                </a:rPr>
                                <m:t> ∙ </m:t>
                              </m:r>
                              <m:sSub>
                                <m:sSubPr>
                                  <m:ctrlPr>
                                    <a:rPr lang="pt-BR" sz="24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pt-BR" sz="2400" i="0">
                                      <a:effectLst/>
                                      <a:latin typeface="Cambria Math" panose="02040503050406030204" pitchFamily="18" charset="0"/>
                                    </a:rPr>
                                    <m:t>L</m:t>
                                  </m:r>
                                </m:e>
                                <m:sub>
                                  <m:r>
                                    <a:rPr lang="pt-BR" sz="2400" i="0">
                                      <a:effectLst/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pt-BR" sz="2400" i="0">
                                  <a:effectLst/>
                                  <a:latin typeface="Cambria Math" panose="02040503050406030204" pitchFamily="18" charset="0"/>
                                </a:rPr>
                                <m:t> + </m:t>
                              </m:r>
                              <m:sSub>
                                <m:sSubPr>
                                  <m:ctrlPr>
                                    <a:rPr lang="pt-BR" sz="24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pt-BR" sz="2400" i="0">
                                      <a:effectLst/>
                                      <a:latin typeface="Cambria Math" panose="02040503050406030204" pitchFamily="18" charset="0"/>
                                    </a:rPr>
                                    <m:t>J</m:t>
                                  </m:r>
                                </m:e>
                                <m:sub>
                                  <m:r>
                                    <a:rPr lang="pt-BR" sz="2400" i="0">
                                      <a:effectLst/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pt-BR" sz="2400" i="0">
                                  <a:effectLst/>
                                  <a:latin typeface="Cambria Math" panose="02040503050406030204" pitchFamily="18" charset="0"/>
                                </a:rPr>
                                <m:t> ∙ </m:t>
                              </m:r>
                              <m:sSub>
                                <m:sSubPr>
                                  <m:ctrlPr>
                                    <a:rPr lang="pt-BR" sz="24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pt-BR" sz="2400" i="0">
                                      <a:effectLst/>
                                      <a:latin typeface="Cambria Math" panose="02040503050406030204" pitchFamily="18" charset="0"/>
                                    </a:rPr>
                                    <m:t>L</m:t>
                                  </m:r>
                                </m:e>
                                <m:sub>
                                  <m:r>
                                    <a:rPr lang="pt-BR" sz="2400" i="0">
                                      <a:effectLst/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r>
                            <a:rPr lang="pt-BR" sz="2400" i="0" dirty="0">
                              <a:effectLst/>
                            </a:rPr>
                            <a:t> </a:t>
                          </a:r>
                          <a:endParaRPr lang="pt-BR" sz="2400" i="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737476">
                    <a:tc>
                      <a:txBody>
                        <a:bodyPr/>
                        <a:lstStyle/>
                        <a:p>
                          <a:pPr marL="90170">
                            <a:spcAft>
                              <a:spcPts val="0"/>
                            </a:spcAft>
                          </a:pPr>
                          <a:r>
                            <a:rPr lang="pt-BR" sz="240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Perda de carga unitária (J)</a:t>
                          </a:r>
                          <a:endParaRPr lang="pt-BR" sz="24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pt-BR" sz="2400" i="0">
                                  <a:effectLst/>
                                  <a:latin typeface="Cambria Math" panose="02040503050406030204" pitchFamily="18" charset="0"/>
                                </a:rPr>
                                <m:t>J</m:t>
                              </m:r>
                              <m:r>
                                <a:rPr lang="pt-BR" sz="2400" i="0">
                                  <a:effectLst/>
                                  <a:latin typeface="Cambria Math" panose="02040503050406030204" pitchFamily="18" charset="0"/>
                                </a:rPr>
                                <m:t>= 10,65∙</m:t>
                              </m:r>
                              <m:sSup>
                                <m:sSupPr>
                                  <m:ctrlPr>
                                    <a:rPr lang="pt-BR" sz="24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pt-BR" sz="2400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pt-BR" sz="2400" i="1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m:rPr>
                                              <m:sty m:val="p"/>
                                            </m:rPr>
                                            <a:rPr lang="pt-BR" sz="2400" i="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Q</m:t>
                                          </m:r>
                                        </m:num>
                                        <m:den>
                                          <m:r>
                                            <m:rPr>
                                              <m:sty m:val="p"/>
                                            </m:rPr>
                                            <a:rPr lang="pt-BR" sz="2400" i="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C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pt-BR" sz="2400" i="0">
                                      <a:effectLst/>
                                      <a:latin typeface="Cambria Math" panose="02040503050406030204" pitchFamily="18" charset="0"/>
                                    </a:rPr>
                                    <m:t>1,852</m:t>
                                  </m:r>
                                </m:sup>
                              </m:sSup>
                              <m:r>
                                <a:rPr lang="pt-BR" sz="2400" i="0">
                                  <a:effectLst/>
                                  <a:latin typeface="Cambria Math" panose="02040503050406030204" pitchFamily="18" charset="0"/>
                                </a:rPr>
                                <m:t>∙</m:t>
                              </m:r>
                              <m:f>
                                <m:fPr>
                                  <m:ctrlPr>
                                    <a:rPr lang="pt-BR" sz="24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sz="2400" i="0">
                                      <a:effectLst/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pt-BR" sz="2400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pt-BR" sz="2400" i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D</m:t>
                                      </m:r>
                                    </m:e>
                                    <m:sup>
                                      <m:r>
                                        <a:rPr lang="pt-BR" sz="2400" i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4,87</m:t>
                                      </m:r>
                                    </m:sup>
                                  </m:sSup>
                                </m:den>
                              </m:f>
                            </m:oMath>
                          </a14:m>
                          <a:r>
                            <a:rPr lang="pt-BR" sz="2400" i="0" dirty="0">
                              <a:effectLst/>
                            </a:rPr>
                            <a:t> </a:t>
                          </a:r>
                          <a:endParaRPr lang="pt-BR" sz="2400" i="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pt-BR" sz="2400" i="0">
                                  <a:effectLst/>
                                  <a:latin typeface="Cambria Math" panose="02040503050406030204" pitchFamily="18" charset="0"/>
                                </a:rPr>
                                <m:t>J</m:t>
                              </m:r>
                              <m:r>
                                <a:rPr lang="pt-BR" sz="2400" i="0">
                                  <a:effectLst/>
                                  <a:latin typeface="Cambria Math" panose="02040503050406030204" pitchFamily="18" charset="0"/>
                                </a:rPr>
                                <m:t>= 6,107∙</m:t>
                              </m:r>
                              <m:r>
                                <m:rPr>
                                  <m:sty m:val="p"/>
                                </m:rPr>
                                <a:rPr lang="pt-BR" sz="2400" i="0">
                                  <a:effectLst/>
                                  <a:latin typeface="Cambria Math" panose="02040503050406030204" pitchFamily="18" charset="0"/>
                                </a:rPr>
                                <m:t>b</m:t>
                              </m:r>
                              <m:r>
                                <a:rPr lang="pt-BR" sz="2400" i="0">
                                  <a:effectLst/>
                                  <a:latin typeface="Cambria Math" panose="02040503050406030204" pitchFamily="18" charset="0"/>
                                </a:rPr>
                                <m:t>∙</m:t>
                              </m:r>
                              <m:f>
                                <m:fPr>
                                  <m:ctrlPr>
                                    <a:rPr lang="pt-BR" sz="24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pt-BR" sz="2400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pt-BR" sz="2400" i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Q</m:t>
                                      </m:r>
                                    </m:e>
                                    <m:sup>
                                      <m:r>
                                        <a:rPr lang="pt-BR" sz="2400" i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1,75</m:t>
                                      </m:r>
                                    </m:sup>
                                  </m:sSup>
                                </m:num>
                                <m:den>
                                  <m:sSup>
                                    <m:sSupPr>
                                      <m:ctrlPr>
                                        <a:rPr lang="pt-BR" sz="2400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pt-BR" sz="2400" i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D</m:t>
                                      </m:r>
                                    </m:e>
                                    <m:sup>
                                      <m:r>
                                        <a:rPr lang="pt-BR" sz="2400" i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4,75</m:t>
                                      </m:r>
                                    </m:sup>
                                  </m:sSup>
                                </m:den>
                              </m:f>
                            </m:oMath>
                          </a14:m>
                          <a:r>
                            <a:rPr lang="pt-BR" sz="2400" i="0" dirty="0">
                              <a:effectLst/>
                            </a:rPr>
                            <a:t> </a:t>
                          </a:r>
                          <a:endParaRPr lang="pt-BR" sz="2400" i="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ela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81480509"/>
                  </p:ext>
                </p:extLst>
              </p:nvPr>
            </p:nvGraphicFramePr>
            <p:xfrm>
              <a:off x="217626" y="1616768"/>
              <a:ext cx="11650731" cy="4710297"/>
            </p:xfrm>
            <a:graphic>
              <a:graphicData uri="http://schemas.openxmlformats.org/drawingml/2006/table">
                <a:tbl>
                  <a:tblPr firstRow="1" firstCol="1" bandRow="1">
                    <a:tableStyleId>{00A15C55-8517-42AA-B614-E9B94910E393}</a:tableStyleId>
                  </a:tblPr>
                  <a:tblGrid>
                    <a:gridCol w="3575431"/>
                    <a:gridCol w="3981332"/>
                    <a:gridCol w="4093968"/>
                  </a:tblGrid>
                  <a:tr h="752828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pt-BR" sz="2400" dirty="0">
                              <a:solidFill>
                                <a:schemeClr val="tx1"/>
                              </a:solidFill>
                              <a:effectLst/>
                            </a:rPr>
                            <a:t>Item</a:t>
                          </a:r>
                          <a:endParaRPr lang="pt-BR" sz="24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495300">
                            <a:spcAft>
                              <a:spcPts val="0"/>
                            </a:spcAft>
                          </a:pPr>
                          <a:r>
                            <a:rPr lang="pt-BR" sz="2400" dirty="0">
                              <a:solidFill>
                                <a:schemeClr val="tx1"/>
                              </a:solidFill>
                              <a:effectLst/>
                            </a:rPr>
                            <a:t>Hazen-Williams</a:t>
                          </a:r>
                          <a:endParaRPr lang="pt-BR" sz="24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524510">
                            <a:spcAft>
                              <a:spcPts val="0"/>
                            </a:spcAft>
                          </a:pPr>
                          <a:r>
                            <a:rPr lang="pt-BR" sz="2400" dirty="0">
                              <a:solidFill>
                                <a:schemeClr val="tx1"/>
                              </a:solidFill>
                              <a:effectLst/>
                            </a:rPr>
                            <a:t>Flamant</a:t>
                          </a:r>
                          <a:endParaRPr lang="pt-BR" sz="24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586024">
                    <a:tc>
                      <a:txBody>
                        <a:bodyPr/>
                        <a:lstStyle/>
                        <a:p>
                          <a:pPr marL="90170">
                            <a:spcAft>
                              <a:spcPts val="0"/>
                            </a:spcAft>
                          </a:pPr>
                          <a:r>
                            <a:rPr lang="pt-BR" sz="2400" dirty="0">
                              <a:solidFill>
                                <a:schemeClr val="tx1"/>
                              </a:solidFill>
                              <a:effectLst/>
                            </a:rPr>
                            <a:t>Expoente de V</a:t>
                          </a:r>
                          <a:endParaRPr lang="pt-BR" sz="24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495300">
                            <a:spcAft>
                              <a:spcPts val="0"/>
                            </a:spcAft>
                          </a:pPr>
                          <a:r>
                            <a:rPr lang="pt-BR" sz="2400" i="0" dirty="0">
                              <a:effectLst/>
                            </a:rPr>
                            <a:t>m = 1,852</a:t>
                          </a:r>
                          <a:endParaRPr lang="pt-BR" sz="2400" i="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524510">
                            <a:spcAft>
                              <a:spcPts val="0"/>
                            </a:spcAft>
                          </a:pPr>
                          <a:r>
                            <a:rPr lang="pt-BR" sz="2400" i="0">
                              <a:effectLst/>
                            </a:rPr>
                            <a:t>m = 1,75</a:t>
                          </a:r>
                          <a:endParaRPr lang="pt-BR" sz="2400" i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586024">
                    <a:tc>
                      <a:txBody>
                        <a:bodyPr/>
                        <a:lstStyle/>
                        <a:p>
                          <a:pPr marL="90170">
                            <a:spcAft>
                              <a:spcPts val="0"/>
                            </a:spcAft>
                          </a:pPr>
                          <a:r>
                            <a:rPr lang="pt-BR" sz="2400">
                              <a:solidFill>
                                <a:schemeClr val="tx1"/>
                              </a:solidFill>
                              <a:effectLst/>
                            </a:rPr>
                            <a:t>Expoentes de D (n)</a:t>
                          </a:r>
                          <a:endParaRPr lang="pt-BR" sz="24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495300">
                            <a:spcAft>
                              <a:spcPts val="0"/>
                            </a:spcAft>
                          </a:pPr>
                          <a:r>
                            <a:rPr lang="pt-BR" sz="2400" i="0">
                              <a:effectLst/>
                            </a:rPr>
                            <a:t>n = 1,167</a:t>
                          </a:r>
                          <a:endParaRPr lang="pt-BR" sz="2400" i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524510">
                            <a:spcAft>
                              <a:spcPts val="0"/>
                            </a:spcAft>
                          </a:pPr>
                          <a:r>
                            <a:rPr lang="pt-BR" sz="2400" i="0">
                              <a:effectLst/>
                            </a:rPr>
                            <a:t>n = 1,25</a:t>
                          </a:r>
                          <a:endParaRPr lang="pt-BR" sz="2400" i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586024">
                    <a:tc>
                      <a:txBody>
                        <a:bodyPr/>
                        <a:lstStyle/>
                        <a:p>
                          <a:pPr marL="90170">
                            <a:spcAft>
                              <a:spcPts val="0"/>
                            </a:spcAft>
                          </a:pPr>
                          <a:r>
                            <a:rPr lang="pt-BR" sz="240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n’ = 2 m</a:t>
                          </a:r>
                          <a:r>
                            <a:rPr lang="pt-BR" sz="2400" baseline="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 + n</a:t>
                          </a:r>
                          <a:endParaRPr lang="pt-BR" sz="24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495300">
                            <a:spcAft>
                              <a:spcPts val="0"/>
                            </a:spcAft>
                          </a:pPr>
                          <a:r>
                            <a:rPr lang="pt-BR" sz="2400" i="0" dirty="0">
                              <a:effectLst/>
                            </a:rPr>
                            <a:t>n’ = </a:t>
                          </a:r>
                          <a:r>
                            <a:rPr lang="pt-BR" sz="2400" i="0" dirty="0" smtClean="0">
                              <a:effectLst/>
                            </a:rPr>
                            <a:t>4,87</a:t>
                          </a:r>
                          <a:endParaRPr lang="pt-BR" sz="2400" i="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524510">
                            <a:spcAft>
                              <a:spcPts val="0"/>
                            </a:spcAft>
                          </a:pPr>
                          <a:r>
                            <a:rPr lang="pt-BR" sz="2400" i="0" dirty="0">
                              <a:effectLst/>
                            </a:rPr>
                            <a:t>n’= </a:t>
                          </a:r>
                          <a:r>
                            <a:rPr lang="pt-BR" sz="2400" i="0" dirty="0" smtClean="0">
                              <a:effectLst/>
                            </a:rPr>
                            <a:t>4,75</a:t>
                          </a:r>
                          <a:endParaRPr lang="pt-BR" sz="2400" i="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1000923">
                    <a:tc>
                      <a:txBody>
                        <a:bodyPr/>
                        <a:lstStyle/>
                        <a:p>
                          <a:pPr marL="90170">
                            <a:spcAft>
                              <a:spcPts val="0"/>
                            </a:spcAft>
                          </a:pPr>
                          <a:r>
                            <a:rPr lang="pt-BR" sz="2400">
                              <a:solidFill>
                                <a:schemeClr val="tx1"/>
                              </a:solidFill>
                              <a:effectLst/>
                            </a:rPr>
                            <a:t>Determinar D</a:t>
                          </a:r>
                          <a:endParaRPr lang="pt-BR" sz="24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 marL="68580" marR="68580" marT="0" marB="0" anchor="ctr">
                        <a:blipFill rotWithShape="0">
                          <a:blip r:embed="rId2"/>
                          <a:stretch>
                            <a:fillRect l="-90046" t="-251829" r="-103675" b="-1213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 marL="68580" marR="68580" marT="0" marB="0" anchor="ctr">
                        <a:blipFill rotWithShape="0">
                          <a:blip r:embed="rId2"/>
                          <a:stretch>
                            <a:fillRect l="-184673" t="-251829" r="-744" b="-121341"/>
                          </a:stretch>
                        </a:blipFill>
                      </a:tcPr>
                    </a:tc>
                  </a:tr>
                  <a:tr h="460998">
                    <a:tc>
                      <a:txBody>
                        <a:bodyPr/>
                        <a:lstStyle/>
                        <a:p>
                          <a:pPr marL="90170">
                            <a:spcAft>
                              <a:spcPts val="0"/>
                            </a:spcAft>
                          </a:pPr>
                          <a:r>
                            <a:rPr lang="pt-BR" sz="2400">
                              <a:solidFill>
                                <a:schemeClr val="tx1"/>
                              </a:solidFill>
                              <a:effectLst/>
                            </a:rPr>
                            <a:t>Determinar L</a:t>
                          </a:r>
                          <a:endParaRPr lang="pt-BR" sz="24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 marL="68580" marR="68580" marT="0" marB="0" anchor="ctr">
                        <a:blipFill rotWithShape="0">
                          <a:blip r:embed="rId2"/>
                          <a:stretch>
                            <a:fillRect l="-90046" t="-759211" r="-103675" b="-1618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 marL="68580" marR="68580" marT="0" marB="0" anchor="ctr">
                        <a:blipFill rotWithShape="0">
                          <a:blip r:embed="rId2"/>
                          <a:stretch>
                            <a:fillRect l="-184673" t="-759211" r="-744" b="-161842"/>
                          </a:stretch>
                        </a:blipFill>
                      </a:tcPr>
                    </a:tc>
                  </a:tr>
                  <a:tr h="737476">
                    <a:tc>
                      <a:txBody>
                        <a:bodyPr/>
                        <a:lstStyle/>
                        <a:p>
                          <a:pPr marL="90170">
                            <a:spcAft>
                              <a:spcPts val="0"/>
                            </a:spcAft>
                          </a:pPr>
                          <a:r>
                            <a:rPr lang="pt-BR" sz="240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Perda de carga unitária (J)</a:t>
                          </a:r>
                          <a:endParaRPr lang="pt-BR" sz="24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 marL="68580" marR="68580" marT="0" marB="0" anchor="ctr">
                        <a:blipFill rotWithShape="0">
                          <a:blip r:embed="rId2"/>
                          <a:stretch>
                            <a:fillRect l="-90046" t="-539669" r="-103675" b="-16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 marL="68580" marR="68580" marT="0" marB="0" anchor="ctr">
                        <a:blipFill rotWithShape="0">
                          <a:blip r:embed="rId2"/>
                          <a:stretch>
                            <a:fillRect l="-184673" t="-539669" r="-744" b="-1653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6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6064" y="6479182"/>
            <a:ext cx="38768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 i="1">
                <a:solidFill>
                  <a:srgbClr val="C00000"/>
                </a:solidFill>
              </a:defRPr>
            </a:lvl1pPr>
          </a:lstStyle>
          <a:p>
            <a:r>
              <a:rPr lang="pt-BR" dirty="0" smtClean="0"/>
              <a:t>Prof. Fernando Campos </a:t>
            </a:r>
            <a:r>
              <a:rPr lang="pt-BR" dirty="0" smtClean="0"/>
              <a:t>Mendonça – ESALQ/USP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12101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58741" y="400291"/>
            <a:ext cx="10168502" cy="553866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/>
              <a:t>ENCANAMENTOS EM </a:t>
            </a:r>
            <a:r>
              <a:rPr lang="pt-BR" dirty="0" smtClean="0"/>
              <a:t>SÉRIE – </a:t>
            </a:r>
            <a:r>
              <a:rPr lang="pt-BR" b="1" dirty="0" smtClean="0"/>
              <a:t>EXEMPLO 2</a:t>
            </a:r>
            <a:endParaRPr lang="pt-BR" b="1" dirty="0"/>
          </a:p>
        </p:txBody>
      </p:sp>
      <p:sp>
        <p:nvSpPr>
          <p:cNvPr id="14" name="Espaço Reservado para Conteúdo 2"/>
          <p:cNvSpPr txBox="1">
            <a:spLocks/>
          </p:cNvSpPr>
          <p:nvPr/>
        </p:nvSpPr>
        <p:spPr>
          <a:xfrm>
            <a:off x="775252" y="1537250"/>
            <a:ext cx="10595113" cy="5049080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pt-BR" sz="2600" dirty="0">
                <a:latin typeface="Cambria Math" panose="02040503050406030204" pitchFamily="18" charset="0"/>
              </a:rPr>
              <a:t>Dimensionar a tubulação para o esquema a seguir</a:t>
            </a:r>
            <a:r>
              <a:rPr lang="pt-BR" sz="2600" dirty="0" smtClean="0">
                <a:latin typeface="Cambria Math" panose="02040503050406030204" pitchFamily="18" charset="0"/>
              </a:rPr>
              <a:t>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</a:pPr>
            <a:endParaRPr lang="pt-BR" sz="2400" dirty="0" smtClean="0">
              <a:latin typeface="Cambria Math" panose="020405030504060302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</a:pPr>
            <a:endParaRPr lang="pt-BR" sz="2400" dirty="0">
              <a:latin typeface="Cambria Math" panose="020405030504060302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pt-BR" sz="2400" dirty="0" smtClean="0">
                <a:latin typeface="Cambria Math" panose="02040503050406030204" pitchFamily="18" charset="0"/>
              </a:rPr>
              <a:t>Dados</a:t>
            </a:r>
            <a:r>
              <a:rPr lang="pt-BR" sz="2400" dirty="0">
                <a:latin typeface="Cambria Math" panose="02040503050406030204" pitchFamily="18" charset="0"/>
              </a:rPr>
              <a:t>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pt-BR" sz="2400" dirty="0">
                <a:latin typeface="Cambria Math" panose="02040503050406030204" pitchFamily="18" charset="0"/>
              </a:rPr>
              <a:t>Q = 4 L/s (0,004 m</a:t>
            </a:r>
            <a:r>
              <a:rPr lang="pt-BR" sz="2400" baseline="30000" dirty="0">
                <a:latin typeface="Cambria Math" panose="02040503050406030204" pitchFamily="18" charset="0"/>
              </a:rPr>
              <a:t>3</a:t>
            </a:r>
            <a:r>
              <a:rPr lang="pt-BR" sz="2400" dirty="0">
                <a:latin typeface="Cambria Math" panose="02040503050406030204" pitchFamily="18" charset="0"/>
              </a:rPr>
              <a:t>/s)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pt-BR" sz="2400" dirty="0">
                <a:latin typeface="Cambria Math" panose="02040503050406030204" pitchFamily="18" charset="0"/>
              </a:rPr>
              <a:t>L = 1000 m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pt-BR" sz="2400" dirty="0">
                <a:latin typeface="Symbol" panose="05050102010706020507" pitchFamily="18" charset="2"/>
              </a:rPr>
              <a:t></a:t>
            </a:r>
            <a:r>
              <a:rPr lang="pt-BR" sz="2400" dirty="0">
                <a:latin typeface="Cambria Math" panose="02040503050406030204" pitchFamily="18" charset="0"/>
              </a:rPr>
              <a:t>h = 25 m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pt-BR" sz="2400" dirty="0">
                <a:latin typeface="Cambria Math" panose="02040503050406030204" pitchFamily="18" charset="0"/>
              </a:rPr>
              <a:t>Tubos de PVC usados (C = 140)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pt-BR" sz="2400" dirty="0">
                <a:latin typeface="Cambria Math" panose="02040503050406030204" pitchFamily="18" charset="0"/>
              </a:rPr>
              <a:t>Dc disponíveis: 50 mm; 62 mm; 75 mm; 100 mm; 125 mm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pt-BR" sz="2400" dirty="0" smtClean="0">
              <a:latin typeface="Cambria Math" panose="02040503050406030204" pitchFamily="18" charset="0"/>
            </a:endParaRPr>
          </a:p>
        </p:txBody>
      </p:sp>
      <p:pic>
        <p:nvPicPr>
          <p:cNvPr id="4" name="Imagem 3"/>
          <p:cNvPicPr/>
          <p:nvPr/>
        </p:nvPicPr>
        <p:blipFill>
          <a:blip r:embed="rId2" cstate="print"/>
          <a:srcRect t="11991" r="6907" b="13062"/>
          <a:stretch>
            <a:fillRect/>
          </a:stretch>
        </p:blipFill>
        <p:spPr bwMode="auto">
          <a:xfrm>
            <a:off x="3458817" y="2449127"/>
            <a:ext cx="8348869" cy="3872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6064" y="6479182"/>
            <a:ext cx="38768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 i="1">
                <a:solidFill>
                  <a:srgbClr val="C00000"/>
                </a:solidFill>
              </a:defRPr>
            </a:lvl1pPr>
          </a:lstStyle>
          <a:p>
            <a:r>
              <a:rPr lang="pt-BR" dirty="0" smtClean="0"/>
              <a:t>Prof. Fernando Campos </a:t>
            </a:r>
            <a:r>
              <a:rPr lang="pt-BR" dirty="0" smtClean="0"/>
              <a:t>Mendonça – ESALQ/USP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9913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58741" y="400291"/>
            <a:ext cx="10168502" cy="553866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/>
              <a:t>ENCANAMENTOS EM </a:t>
            </a:r>
            <a:r>
              <a:rPr lang="pt-BR" dirty="0" smtClean="0"/>
              <a:t>SÉRIE – </a:t>
            </a:r>
            <a:r>
              <a:rPr lang="pt-BR" b="1" dirty="0" smtClean="0"/>
              <a:t>EXEMPLO 2</a:t>
            </a:r>
            <a:endParaRPr lang="pt-BR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Espaço Reservado para Conteúdo 2"/>
              <p:cNvSpPr txBox="1">
                <a:spLocks/>
              </p:cNvSpPr>
              <p:nvPr/>
            </p:nvSpPr>
            <p:spPr>
              <a:xfrm>
                <a:off x="1170776" y="954157"/>
                <a:ext cx="10595113" cy="5632176"/>
              </a:xfrm>
              <a:prstGeom prst="rect">
                <a:avLst/>
              </a:prstGeom>
            </p:spPr>
            <p:txBody>
              <a:bodyPr vert="horz" lIns="91440" tIns="45720" rIns="91440" bIns="45720" numCol="1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</a:pPr>
                <a:r>
                  <a:rPr lang="pt-BR" sz="2600" dirty="0" smtClean="0">
                    <a:latin typeface="Cambria Math" panose="02040503050406030204" pitchFamily="18" charset="0"/>
                  </a:rPr>
                  <a:t>Solução: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None/>
                </a:pPr>
                <a:r>
                  <a:rPr lang="pt-BR" sz="2600" dirty="0" smtClean="0">
                    <a:latin typeface="Cambria Math" panose="02040503050406030204" pitchFamily="18" charset="0"/>
                  </a:rPr>
                  <a:t>Bernoulli: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pt-BR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4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it-IT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r>
                          <a:rPr lang="pt-BR" sz="2400" i="1">
                            <a:latin typeface="Cambria Math" panose="02040503050406030204" pitchFamily="18" charset="0"/>
                          </a:rPr>
                          <m:t>𝛾</m:t>
                        </m:r>
                      </m:den>
                    </m:f>
                    <m:r>
                      <a:rPr lang="it-IT" sz="24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pt-BR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pt-BR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pt-BR" sz="2400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it-IT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it-IT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r>
                          <a:rPr lang="it-IT" sz="24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pt-BR" sz="2400" i="1">
                            <a:latin typeface="Cambria Math" panose="02040503050406030204" pitchFamily="18" charset="0"/>
                          </a:rPr>
                          <m:t>𝑔</m:t>
                        </m:r>
                      </m:den>
                    </m:f>
                    <m:r>
                      <a:rPr lang="it-IT" sz="2400" i="1">
                        <a:latin typeface="Cambria Math" panose="02040503050406030204" pitchFamily="18" charset="0"/>
                      </a:rPr>
                      <m:t>+ </m:t>
                    </m:r>
                    <m:sSub>
                      <m:sSubPr>
                        <m:ctrlPr>
                          <a:rPr lang="pt-B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400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it-IT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it-IT" sz="2400" i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pt-BR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pt-BR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4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it-IT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r>
                          <a:rPr lang="pt-BR" sz="2400" i="1">
                            <a:latin typeface="Cambria Math" panose="02040503050406030204" pitchFamily="18" charset="0"/>
                          </a:rPr>
                          <m:t>𝛾</m:t>
                        </m:r>
                      </m:den>
                    </m:f>
                    <m:r>
                      <a:rPr lang="it-IT" sz="24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pt-BR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pt-BR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pt-BR" sz="2400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it-IT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it-IT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r>
                          <a:rPr lang="it-IT" sz="24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pt-BR" sz="2400" i="1">
                            <a:latin typeface="Cambria Math" panose="02040503050406030204" pitchFamily="18" charset="0"/>
                          </a:rPr>
                          <m:t>𝑔</m:t>
                        </m:r>
                      </m:den>
                    </m:f>
                    <m:r>
                      <a:rPr lang="it-IT" sz="2400" i="1">
                        <a:latin typeface="Cambria Math" panose="02040503050406030204" pitchFamily="18" charset="0"/>
                      </a:rPr>
                      <m:t>+ </m:t>
                    </m:r>
                    <m:sSub>
                      <m:sSubPr>
                        <m:ctrlPr>
                          <a:rPr lang="pt-B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400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it-IT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it-IT" sz="24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pt-B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400" i="1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pt-BR" sz="24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it-IT" sz="2400" i="1">
                            <a:latin typeface="Cambria Math" panose="02040503050406030204" pitchFamily="18" charset="0"/>
                          </a:rPr>
                          <m:t>1−2</m:t>
                        </m:r>
                      </m:sub>
                    </m:sSub>
                  </m:oMath>
                </a14:m>
                <a:endParaRPr lang="pt-BR" sz="2600" dirty="0" smtClean="0"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None/>
                </a:pPr>
                <a:r>
                  <a:rPr lang="pt-BR" sz="2400" dirty="0">
                    <a:latin typeface="Cambria Math" panose="02040503050406030204" pitchFamily="18" charset="0"/>
                  </a:rPr>
                  <a:t>P</a:t>
                </a:r>
                <a:r>
                  <a:rPr lang="pt-BR" sz="2400" baseline="-25000" dirty="0">
                    <a:latin typeface="Cambria Math" panose="02040503050406030204" pitchFamily="18" charset="0"/>
                  </a:rPr>
                  <a:t>1</a:t>
                </a:r>
                <a:r>
                  <a:rPr lang="pt-BR" sz="2400" dirty="0">
                    <a:latin typeface="Cambria Math" panose="02040503050406030204" pitchFamily="18" charset="0"/>
                  </a:rPr>
                  <a:t> = 0; P</a:t>
                </a:r>
                <a:r>
                  <a:rPr lang="pt-BR" sz="2400" baseline="-25000" dirty="0">
                    <a:latin typeface="Cambria Math" panose="02040503050406030204" pitchFamily="18" charset="0"/>
                  </a:rPr>
                  <a:t>2</a:t>
                </a:r>
                <a:r>
                  <a:rPr lang="pt-BR" sz="2400" dirty="0">
                    <a:latin typeface="Cambria Math" panose="02040503050406030204" pitchFamily="18" charset="0"/>
                  </a:rPr>
                  <a:t> = 0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None/>
                  <a:tabLst>
                    <a:tab pos="2146300" algn="l"/>
                    <a:tab pos="2782888" algn="l"/>
                  </a:tabLst>
                </a:pPr>
                <a:r>
                  <a:rPr lang="pt-BR" sz="2400" dirty="0">
                    <a:latin typeface="Cambria Math" panose="02040503050406030204" pitchFamily="18" charset="0"/>
                  </a:rPr>
                  <a:t>V</a:t>
                </a:r>
                <a:r>
                  <a:rPr lang="pt-BR" sz="2400" baseline="-25000" dirty="0">
                    <a:latin typeface="Cambria Math" panose="02040503050406030204" pitchFamily="18" charset="0"/>
                  </a:rPr>
                  <a:t>1</a:t>
                </a:r>
                <a:r>
                  <a:rPr lang="pt-BR" sz="2400" dirty="0">
                    <a:latin typeface="Cambria Math" panose="02040503050406030204" pitchFamily="18" charset="0"/>
                  </a:rPr>
                  <a:t> = 0; V</a:t>
                </a:r>
                <a:r>
                  <a:rPr lang="pt-BR" sz="2400" baseline="-25000" dirty="0">
                    <a:latin typeface="Cambria Math" panose="02040503050406030204" pitchFamily="18" charset="0"/>
                  </a:rPr>
                  <a:t>2</a:t>
                </a:r>
                <a:r>
                  <a:rPr lang="pt-BR" sz="2400" dirty="0">
                    <a:latin typeface="Cambria Math" panose="02040503050406030204" pitchFamily="18" charset="0"/>
                  </a:rPr>
                  <a:t> = 0	</a:t>
                </a:r>
                <a:r>
                  <a:rPr lang="pt-BR" sz="2400" dirty="0" smtClean="0">
                    <a:latin typeface="Symbol" panose="05050102010706020507" pitchFamily="18" charset="2"/>
                  </a:rPr>
                  <a:t></a:t>
                </a:r>
                <a:r>
                  <a:rPr lang="pt-BR" sz="2400" dirty="0">
                    <a:latin typeface="Cambria Math" panose="02040503050406030204" pitchFamily="18" charset="0"/>
                  </a:rPr>
                  <a:t>	h</a:t>
                </a:r>
                <a:r>
                  <a:rPr lang="pt-BR" sz="2400" baseline="-25000" dirty="0">
                    <a:latin typeface="Cambria Math" panose="02040503050406030204" pitchFamily="18" charset="0"/>
                  </a:rPr>
                  <a:t>1</a:t>
                </a:r>
                <a:r>
                  <a:rPr lang="pt-BR" sz="2400" dirty="0">
                    <a:latin typeface="Cambria Math" panose="02040503050406030204" pitchFamily="18" charset="0"/>
                  </a:rPr>
                  <a:t> – h</a:t>
                </a:r>
                <a:r>
                  <a:rPr lang="pt-BR" sz="2400" baseline="-25000" dirty="0">
                    <a:latin typeface="Cambria Math" panose="02040503050406030204" pitchFamily="18" charset="0"/>
                  </a:rPr>
                  <a:t>2</a:t>
                </a:r>
                <a:r>
                  <a:rPr lang="pt-BR" sz="2400" dirty="0">
                    <a:latin typeface="Cambria Math" panose="02040503050406030204" pitchFamily="18" charset="0"/>
                  </a:rPr>
                  <a:t> = hf</a:t>
                </a:r>
                <a:r>
                  <a:rPr lang="pt-BR" sz="2400" baseline="-25000" dirty="0">
                    <a:latin typeface="Cambria Math" panose="02040503050406030204" pitchFamily="18" charset="0"/>
                  </a:rPr>
                  <a:t>1-2</a:t>
                </a:r>
                <a:r>
                  <a:rPr lang="pt-BR" sz="2400" dirty="0">
                    <a:latin typeface="Cambria Math" panose="02040503050406030204" pitchFamily="18" charset="0"/>
                  </a:rPr>
                  <a:t> = 25 mca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1200"/>
                  </a:spcBef>
                  <a:spcAft>
                    <a:spcPts val="1200"/>
                  </a:spcAft>
                  <a:buNone/>
                </a:pPr>
                <a:r>
                  <a:rPr lang="pt-BR" sz="2400" dirty="0">
                    <a:latin typeface="Cambria Math" panose="02040503050406030204" pitchFamily="18" charset="0"/>
                  </a:rPr>
                  <a:t>Hazen-Williams (cálc. D</a:t>
                </a:r>
                <a:r>
                  <a:rPr lang="pt-BR" sz="2400" dirty="0" smtClean="0">
                    <a:latin typeface="Cambria Math" panose="02040503050406030204" pitchFamily="18" charset="0"/>
                  </a:rPr>
                  <a:t>):	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 1,625∙</m:t>
                    </m:r>
                    <m:sSup>
                      <m:sSupPr>
                        <m:ctrlPr>
                          <a:rPr lang="pt-BR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pt-BR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pt-BR" sz="2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pt-BR" sz="2400" i="1"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</m:num>
                              <m:den>
                                <m:r>
                                  <a:rPr lang="pt-BR" sz="2400" i="1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0,38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pt-BR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pt-BR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pt-BR" sz="2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</m:num>
                              <m:den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  <m:r>
                                  <a:rPr lang="pt-BR" sz="2400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0,205</m:t>
                        </m:r>
                      </m:sup>
                    </m:sSup>
                  </m:oMath>
                </a14:m>
                <a:endParaRPr lang="pt-BR" sz="2400" dirty="0" smtClean="0"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None/>
                </a:pPr>
                <a:r>
                  <a:rPr lang="pt-BR" sz="2400" dirty="0" smtClean="0">
                    <a:latin typeface="Cambria Math" panose="02040503050406030204" pitchFamily="18" charset="0"/>
                  </a:rPr>
                  <a:t>				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 1,625∙</m:t>
                    </m:r>
                    <m:sSup>
                      <m:sSupPr>
                        <m:ctrlPr>
                          <a:rPr lang="pt-BR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pt-BR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pt-BR" sz="2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pt-BR" sz="2400" i="1">
                                    <a:latin typeface="Cambria Math" panose="02040503050406030204" pitchFamily="18" charset="0"/>
                                  </a:rPr>
                                  <m:t>0,004</m:t>
                                </m:r>
                              </m:num>
                              <m:den>
                                <m:r>
                                  <a:rPr lang="pt-BR" sz="2400" i="1">
                                    <a:latin typeface="Cambria Math" panose="02040503050406030204" pitchFamily="18" charset="0"/>
                                  </a:rPr>
                                  <m:t>140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0,38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pt-BR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pt-BR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pt-BR" sz="2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1000</m:t>
                                </m:r>
                              </m:num>
                              <m:den>
                                <m:r>
                                  <a:rPr lang="pt-BR" sz="2400" i="1">
                                    <a:latin typeface="Cambria Math" panose="02040503050406030204" pitchFamily="18" charset="0"/>
                                  </a:rPr>
                                  <m:t>25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pt-BR" sz="2400" i="1">
                            <a:latin typeface="Cambria Math" panose="02040503050406030204" pitchFamily="18" charset="0"/>
                          </a:rPr>
                          <m:t>0,205</m:t>
                        </m:r>
                      </m:sup>
                    </m:sSup>
                  </m:oMath>
                </a14:m>
                <a:endParaRPr lang="pt-BR" sz="2400" dirty="0"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None/>
                </a:pPr>
                <a:r>
                  <a:rPr lang="pt-BR" sz="2400" dirty="0" smtClean="0">
                    <a:latin typeface="Cambria Math" panose="02040503050406030204" pitchFamily="18" charset="0"/>
                  </a:rPr>
                  <a:t>				D = 64,9 mm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None/>
                </a:pPr>
                <a:r>
                  <a:rPr lang="pt-BR" sz="2400" dirty="0">
                    <a:latin typeface="Cambria Math" panose="02040503050406030204" pitchFamily="18" charset="0"/>
                  </a:rPr>
                  <a:t>	Diâmetros comerciais disponíveis (PVC):	50 mm; 75 </a:t>
                </a:r>
                <a:r>
                  <a:rPr lang="pt-BR" sz="2400" dirty="0" smtClean="0">
                    <a:latin typeface="Cambria Math" panose="02040503050406030204" pitchFamily="18" charset="0"/>
                  </a:rPr>
                  <a:t>mm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None/>
                </a:pPr>
                <a:r>
                  <a:rPr lang="pt-BR" sz="2400" dirty="0" smtClean="0">
                    <a:latin typeface="Cambria Math" panose="02040503050406030204" pitchFamily="18" charset="0"/>
                  </a:rPr>
                  <a:t>Soluçã</a:t>
                </a:r>
                <a:r>
                  <a:rPr lang="pt-BR" sz="2400" dirty="0">
                    <a:latin typeface="Cambria Math" panose="02040503050406030204" pitchFamily="18" charset="0"/>
                  </a:rPr>
                  <a:t>o</a:t>
                </a:r>
                <a:r>
                  <a:rPr lang="pt-BR" sz="2400" dirty="0" smtClean="0">
                    <a:latin typeface="Cambria Math" panose="02040503050406030204" pitchFamily="18" charset="0"/>
                  </a:rPr>
                  <a:t>: Utilizar um trecho c/ D</a:t>
                </a:r>
                <a:r>
                  <a:rPr lang="pt-BR" sz="2400" baseline="-25000" dirty="0" smtClean="0">
                    <a:latin typeface="Cambria Math" panose="02040503050406030204" pitchFamily="18" charset="0"/>
                  </a:rPr>
                  <a:t>1</a:t>
                </a:r>
                <a:r>
                  <a:rPr lang="pt-BR" sz="2400" dirty="0" smtClean="0">
                    <a:latin typeface="Cambria Math" panose="02040503050406030204" pitchFamily="18" charset="0"/>
                  </a:rPr>
                  <a:t> = 75 m e outro com D</a:t>
                </a:r>
                <a:r>
                  <a:rPr lang="pt-BR" sz="2400" baseline="-25000" dirty="0" smtClean="0">
                    <a:latin typeface="Cambria Math" panose="02040503050406030204" pitchFamily="18" charset="0"/>
                  </a:rPr>
                  <a:t>2</a:t>
                </a:r>
                <a:r>
                  <a:rPr lang="pt-BR" sz="2400" dirty="0" smtClean="0">
                    <a:latin typeface="Cambria Math" panose="02040503050406030204" pitchFamily="18" charset="0"/>
                  </a:rPr>
                  <a:t> =  50 mm</a:t>
                </a:r>
              </a:p>
            </p:txBody>
          </p:sp>
        </mc:Choice>
        <mc:Fallback>
          <p:sp>
            <p:nvSpPr>
              <p:cNvPr id="14" name="Espaço Reservado para Conteúd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0776" y="954157"/>
                <a:ext cx="10595113" cy="5632176"/>
              </a:xfrm>
              <a:prstGeom prst="rect">
                <a:avLst/>
              </a:prstGeom>
              <a:blipFill rotWithShape="0">
                <a:blip r:embed="rId2"/>
                <a:stretch>
                  <a:fillRect l="-1036" t="-1083" b="-43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agem 3"/>
          <p:cNvPicPr/>
          <p:nvPr/>
        </p:nvPicPr>
        <p:blipFill>
          <a:blip r:embed="rId3" cstate="print"/>
          <a:srcRect t="11991" r="6907" b="13062"/>
          <a:stretch>
            <a:fillRect/>
          </a:stretch>
        </p:blipFill>
        <p:spPr bwMode="auto">
          <a:xfrm>
            <a:off x="8269357" y="1537250"/>
            <a:ext cx="3710607" cy="1842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6064" y="6479182"/>
            <a:ext cx="38768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 i="1">
                <a:solidFill>
                  <a:srgbClr val="C00000"/>
                </a:solidFill>
              </a:defRPr>
            </a:lvl1pPr>
          </a:lstStyle>
          <a:p>
            <a:r>
              <a:rPr lang="pt-BR" dirty="0" smtClean="0"/>
              <a:t>Prof. Fernando Campos </a:t>
            </a:r>
            <a:r>
              <a:rPr lang="pt-BR" dirty="0" smtClean="0"/>
              <a:t>Mendonça – ESALQ/USP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99853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72046" y="296575"/>
            <a:ext cx="10168502" cy="553866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/>
              <a:t>ENCANAMENTOS EM </a:t>
            </a:r>
            <a:r>
              <a:rPr lang="pt-BR" dirty="0" smtClean="0"/>
              <a:t>SÉRIE – </a:t>
            </a:r>
            <a:r>
              <a:rPr lang="pt-BR" b="1" dirty="0" smtClean="0"/>
              <a:t>EXEMPLO 2</a:t>
            </a:r>
            <a:endParaRPr lang="pt-BR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Espaço Reservado para Conteúdo 2"/>
              <p:cNvSpPr txBox="1">
                <a:spLocks/>
              </p:cNvSpPr>
              <p:nvPr/>
            </p:nvSpPr>
            <p:spPr>
              <a:xfrm>
                <a:off x="985246" y="1093304"/>
                <a:ext cx="8702093" cy="5632176"/>
              </a:xfrm>
              <a:prstGeom prst="rect">
                <a:avLst/>
              </a:prstGeom>
            </p:spPr>
            <p:txBody>
              <a:bodyPr vert="horz" lIns="91440" tIns="45720" rIns="91440" bIns="45720" numCol="1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None/>
                </a:pPr>
                <a:r>
                  <a:rPr lang="pt-BR" sz="2600" dirty="0" smtClean="0">
                    <a:latin typeface="Cambria Math" panose="02040503050406030204" pitchFamily="18" charset="0"/>
                  </a:rPr>
                  <a:t>Dimensionamento: Comprimento dos trechos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spcAft>
                    <a:spcPts val="1800"/>
                  </a:spcAft>
                  <a:buNone/>
                </a:pPr>
                <a:r>
                  <a:rPr lang="pt-BR" sz="2400" dirty="0">
                    <a:latin typeface="Cambria Math" panose="02040503050406030204" pitchFamily="18" charset="0"/>
                  </a:rPr>
                  <a:t>(L</a:t>
                </a:r>
                <a:r>
                  <a:rPr lang="pt-BR" sz="2400" baseline="-25000" dirty="0">
                    <a:latin typeface="Cambria Math" panose="02040503050406030204" pitchFamily="18" charset="0"/>
                  </a:rPr>
                  <a:t>1</a:t>
                </a:r>
                <a:r>
                  <a:rPr lang="pt-BR" sz="2400" dirty="0">
                    <a:latin typeface="Cambria Math" panose="02040503050406030204" pitchFamily="18" charset="0"/>
                  </a:rPr>
                  <a:t> c/ D</a:t>
                </a:r>
                <a:r>
                  <a:rPr lang="pt-BR" sz="2400" baseline="-25000" dirty="0">
                    <a:latin typeface="Cambria Math" panose="02040503050406030204" pitchFamily="18" charset="0"/>
                  </a:rPr>
                  <a:t>1</a:t>
                </a:r>
                <a:r>
                  <a:rPr lang="pt-BR" sz="2400" dirty="0">
                    <a:latin typeface="Cambria Math" panose="02040503050406030204" pitchFamily="18" charset="0"/>
                  </a:rPr>
                  <a:t> = 75 mm; L</a:t>
                </a:r>
                <a:r>
                  <a:rPr lang="pt-BR" sz="2400" baseline="-25000" dirty="0">
                    <a:latin typeface="Cambria Math" panose="02040503050406030204" pitchFamily="18" charset="0"/>
                  </a:rPr>
                  <a:t>2</a:t>
                </a:r>
                <a:r>
                  <a:rPr lang="pt-BR" sz="2400" dirty="0">
                    <a:latin typeface="Cambria Math" panose="02040503050406030204" pitchFamily="18" charset="0"/>
                  </a:rPr>
                  <a:t> c/ D</a:t>
                </a:r>
                <a:r>
                  <a:rPr lang="pt-BR" sz="2400" baseline="-25000" dirty="0">
                    <a:latin typeface="Cambria Math" panose="02040503050406030204" pitchFamily="18" charset="0"/>
                  </a:rPr>
                  <a:t>2</a:t>
                </a:r>
                <a:r>
                  <a:rPr lang="pt-BR" sz="2400" dirty="0">
                    <a:latin typeface="Cambria Math" panose="02040503050406030204" pitchFamily="18" charset="0"/>
                  </a:rPr>
                  <a:t> = 50 mm</a:t>
                </a:r>
                <a:r>
                  <a:rPr lang="pt-BR" sz="2400" dirty="0" smtClean="0">
                    <a:latin typeface="Cambria Math" panose="02040503050406030204" pitchFamily="18" charset="0"/>
                  </a:rPr>
                  <a:t>)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</a:pPr>
                <a:r>
                  <a:rPr lang="pt-BR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D</a:t>
                </a:r>
                <a:r>
                  <a:rPr lang="pt-BR" sz="2400" baseline="-25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1</a:t>
                </a:r>
                <a:r>
                  <a:rPr lang="pt-BR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= 75 </a:t>
                </a:r>
                <a:r>
                  <a:rPr lang="pt-BR" sz="24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mm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400" i="1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pt-BR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pt-BR" sz="2400" i="1">
                        <a:latin typeface="Cambria Math" panose="02040503050406030204" pitchFamily="18" charset="0"/>
                      </a:rPr>
                      <m:t>= 10,65∙</m:t>
                    </m:r>
                    <m:sSup>
                      <m:sSupPr>
                        <m:ctrlPr>
                          <a:rPr lang="pt-BR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pt-BR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pt-BR" sz="2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pt-BR" sz="2400" i="1">
                                    <a:latin typeface="Cambria Math" panose="02040503050406030204" pitchFamily="18" charset="0"/>
                                  </a:rPr>
                                  <m:t>0,004</m:t>
                                </m:r>
                              </m:num>
                              <m:den>
                                <m:r>
                                  <a:rPr lang="pt-BR" sz="2400" i="1">
                                    <a:latin typeface="Cambria Math" panose="02040503050406030204" pitchFamily="18" charset="0"/>
                                  </a:rPr>
                                  <m:t>140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pt-BR" sz="2400" i="1">
                            <a:latin typeface="Cambria Math" panose="02040503050406030204" pitchFamily="18" charset="0"/>
                          </a:rPr>
                          <m:t>1,852</m:t>
                        </m:r>
                      </m:sup>
                    </m:sSup>
                    <m:r>
                      <a:rPr lang="pt-BR" sz="2400" i="1">
                        <a:latin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pt-BR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pt-BR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BR" sz="2400" i="1">
                                <a:latin typeface="Cambria Math" panose="02040503050406030204" pitchFamily="18" charset="0"/>
                              </a:rPr>
                              <m:t>0,075</m:t>
                            </m:r>
                          </m:e>
                          <m:sup>
                            <m:r>
                              <a:rPr lang="pt-BR" sz="2400" i="1">
                                <a:latin typeface="Cambria Math" panose="02040503050406030204" pitchFamily="18" charset="0"/>
                              </a:rPr>
                              <m:t>4,87</m:t>
                            </m:r>
                          </m:sup>
                        </m:sSup>
                      </m:den>
                    </m:f>
                  </m:oMath>
                </a14:m>
                <a:r>
                  <a:rPr lang="pt-BR" sz="2400" dirty="0"/>
                  <a:t> </a:t>
                </a:r>
                <a:r>
                  <a:rPr lang="pt-BR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= 0,012308 m/m</a:t>
                </a:r>
                <a:endParaRPr lang="pt-BR" sz="2400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1200"/>
                  </a:spcBef>
                  <a:spcAft>
                    <a:spcPts val="2400"/>
                  </a:spcAft>
                  <a:buNone/>
                </a:pPr>
                <a:r>
                  <a:rPr lang="pt-BR" sz="24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D</a:t>
                </a:r>
                <a:r>
                  <a:rPr lang="pt-BR" sz="2400" baseline="-25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2</a:t>
                </a:r>
                <a:r>
                  <a:rPr lang="pt-BR" sz="24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pt-BR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 </a:t>
                </a:r>
                <a:r>
                  <a:rPr lang="pt-BR" sz="24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50 mm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400" i="1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pt-BR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pt-BR" sz="2400" i="1">
                        <a:latin typeface="Cambria Math" panose="02040503050406030204" pitchFamily="18" charset="0"/>
                      </a:rPr>
                      <m:t>= 10,65∙</m:t>
                    </m:r>
                    <m:sSup>
                      <m:sSupPr>
                        <m:ctrlPr>
                          <a:rPr lang="pt-BR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pt-BR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pt-BR" sz="2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pt-BR" sz="2400" i="1">
                                    <a:latin typeface="Cambria Math" panose="02040503050406030204" pitchFamily="18" charset="0"/>
                                  </a:rPr>
                                  <m:t>0,004</m:t>
                                </m:r>
                              </m:num>
                              <m:den>
                                <m:r>
                                  <a:rPr lang="pt-BR" sz="2400" i="1">
                                    <a:latin typeface="Cambria Math" panose="02040503050406030204" pitchFamily="18" charset="0"/>
                                  </a:rPr>
                                  <m:t>140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pt-BR" sz="2400" i="1">
                            <a:latin typeface="Cambria Math" panose="02040503050406030204" pitchFamily="18" charset="0"/>
                          </a:rPr>
                          <m:t>1,852</m:t>
                        </m:r>
                      </m:sup>
                    </m:sSup>
                    <m:r>
                      <a:rPr lang="pt-BR" sz="2400" i="1">
                        <a:latin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pt-BR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pt-BR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BR" sz="2400" i="1">
                                <a:latin typeface="Cambria Math" panose="02040503050406030204" pitchFamily="18" charset="0"/>
                              </a:rPr>
                              <m:t>0,050</m:t>
                            </m:r>
                          </m:e>
                          <m:sup>
                            <m:r>
                              <a:rPr lang="pt-BR" sz="2400" i="1">
                                <a:latin typeface="Cambria Math" panose="02040503050406030204" pitchFamily="18" charset="0"/>
                              </a:rPr>
                              <m:t>4,87</m:t>
                            </m:r>
                          </m:sup>
                        </m:sSup>
                      </m:den>
                    </m:f>
                  </m:oMath>
                </a14:m>
                <a:r>
                  <a:rPr lang="pt-BR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= 0,088665 </a:t>
                </a:r>
                <a:r>
                  <a:rPr lang="pt-BR" sz="24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m/m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1200"/>
                  </a:spcBef>
                  <a:spcAft>
                    <a:spcPts val="24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2400" i="1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pt-B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pt-BR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-B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400" i="1">
                                      <a:latin typeface="Cambria Math" panose="02040503050406030204" pitchFamily="18" charset="0"/>
                                    </a:rPr>
                                    <m:t>𝐽</m:t>
                                  </m:r>
                                </m:e>
                                <m:sub>
                                  <m:r>
                                    <a:rPr lang="pt-BR" sz="24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sub>
                              </m:sSub>
                              <m:r>
                                <a:rPr lang="pt-BR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pt-B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400" i="1">
                                      <a:latin typeface="Cambria Math" panose="02040503050406030204" pitchFamily="18" charset="0"/>
                                    </a:rPr>
                                    <m:t>𝐽</m:t>
                                  </m:r>
                                </m:e>
                                <m:sub>
                                  <m:r>
                                    <a:rPr lang="pt-BR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∙ </m:t>
                          </m:r>
                          <m:sSub>
                            <m:sSubPr>
                              <m:ctrlPr>
                                <a:rPr lang="pt-B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pt-BR" sz="2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pt-BR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− </m:t>
                          </m:r>
                          <m:sSub>
                            <m:sSubPr>
                              <m:ctrlPr>
                                <a:rPr lang="pt-B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pt-BR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pt-B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ctrlPr>
                                <a:rPr lang="pt-BR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2400" i="1">
                                  <a:latin typeface="Cambria Math" panose="02040503050406030204" pitchFamily="18" charset="0"/>
                                </a:rPr>
                                <m:t>0,025−0,012308</m:t>
                              </m:r>
                            </m:e>
                          </m:d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∙ 1000</m:t>
                          </m:r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d>
                            <m:dPr>
                              <m:ctrlPr>
                                <a:rPr lang="pt-BR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2400" i="1">
                                  <a:latin typeface="Cambria Math" panose="02040503050406030204" pitchFamily="18" charset="0"/>
                                </a:rPr>
                                <m:t>0,088665− 0,012308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pt-BR" sz="2400" dirty="0" smtClean="0"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spcAft>
                    <a:spcPts val="2400"/>
                  </a:spcAft>
                  <a:buNone/>
                  <a:tabLst>
                    <a:tab pos="6638925" algn="l"/>
                  </a:tabLst>
                </a:pPr>
                <a:r>
                  <a:rPr lang="pt-BR" sz="2400" dirty="0" smtClean="0">
                    <a:latin typeface="Cambria Math" panose="02040503050406030204" pitchFamily="18" charset="0"/>
                  </a:rPr>
                  <a:t>L</a:t>
                </a:r>
                <a:r>
                  <a:rPr lang="pt-BR" sz="2400" baseline="-25000" dirty="0" smtClean="0">
                    <a:latin typeface="Cambria Math" panose="02040503050406030204" pitchFamily="18" charset="0"/>
                  </a:rPr>
                  <a:t>2</a:t>
                </a:r>
                <a:r>
                  <a:rPr lang="pt-BR" sz="2400" dirty="0" smtClean="0">
                    <a:latin typeface="Cambria Math" panose="02040503050406030204" pitchFamily="18" charset="0"/>
                  </a:rPr>
                  <a:t> </a:t>
                </a:r>
                <a:r>
                  <a:rPr lang="pt-BR" sz="2400" dirty="0">
                    <a:latin typeface="Cambria Math" panose="02040503050406030204" pitchFamily="18" charset="0"/>
                  </a:rPr>
                  <a:t>= 166,2 </a:t>
                </a:r>
                <a:r>
                  <a:rPr lang="pt-BR" sz="2400" dirty="0" smtClean="0">
                    <a:latin typeface="Cambria Math" panose="02040503050406030204" pitchFamily="18" charset="0"/>
                  </a:rPr>
                  <a:t>m (</a:t>
                </a:r>
                <a:r>
                  <a:rPr lang="pt-BR" sz="2400" dirty="0">
                    <a:latin typeface="Cambria Math" panose="02040503050406030204" pitchFamily="18" charset="0"/>
                  </a:rPr>
                  <a:t>28 barras de 50 mm = 168 m</a:t>
                </a:r>
                <a:r>
                  <a:rPr lang="pt-BR" sz="2400" dirty="0" smtClean="0">
                    <a:latin typeface="Cambria Math" panose="02040503050406030204" pitchFamily="18" charset="0"/>
                  </a:rPr>
                  <a:t>)	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  <a:tabLst>
                    <a:tab pos="6638925" algn="l"/>
                  </a:tabLst>
                </a:pPr>
                <a:r>
                  <a:rPr lang="pt-BR" sz="2400" dirty="0" smtClean="0">
                    <a:latin typeface="Cambria Math" panose="02040503050406030204" pitchFamily="18" charset="0"/>
                  </a:rPr>
                  <a:t>L</a:t>
                </a:r>
                <a:r>
                  <a:rPr lang="pt-BR" sz="2400" baseline="-25000" dirty="0" smtClean="0">
                    <a:latin typeface="Cambria Math" panose="02040503050406030204" pitchFamily="18" charset="0"/>
                  </a:rPr>
                  <a:t>1</a:t>
                </a:r>
                <a:r>
                  <a:rPr lang="pt-BR" sz="2400" dirty="0" smtClean="0">
                    <a:latin typeface="Cambria Math" panose="02040503050406030204" pitchFamily="18" charset="0"/>
                  </a:rPr>
                  <a:t> = 1000 – 168 = 832 m (139 barras de 75 mm)</a:t>
                </a:r>
              </a:p>
            </p:txBody>
          </p:sp>
        </mc:Choice>
        <mc:Fallback>
          <p:sp>
            <p:nvSpPr>
              <p:cNvPr id="14" name="Espaço Reservado para Conteúd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5246" y="1093304"/>
                <a:ext cx="8702093" cy="5632176"/>
              </a:xfrm>
              <a:prstGeom prst="rect">
                <a:avLst/>
              </a:prstGeom>
              <a:blipFill rotWithShape="0">
                <a:blip r:embed="rId2"/>
                <a:stretch>
                  <a:fillRect l="-1261" t="-974" r="-49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upo 5"/>
          <p:cNvGrpSpPr/>
          <p:nvPr/>
        </p:nvGrpSpPr>
        <p:grpSpPr>
          <a:xfrm>
            <a:off x="8401878" y="3909392"/>
            <a:ext cx="3756040" cy="2782956"/>
            <a:chOff x="0" y="0"/>
            <a:chExt cx="2720340" cy="1807845"/>
          </a:xfrm>
        </p:grpSpPr>
        <p:pic>
          <p:nvPicPr>
            <p:cNvPr id="7" name="Imagem 6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9378"/>
            <a:stretch/>
          </p:blipFill>
          <p:spPr bwMode="auto">
            <a:xfrm>
              <a:off x="0" y="0"/>
              <a:ext cx="2720340" cy="180784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8" name="Caixa de Texto 2"/>
            <p:cNvSpPr txBox="1">
              <a:spLocks noChangeArrowheads="1"/>
            </p:cNvSpPr>
            <p:nvPr/>
          </p:nvSpPr>
          <p:spPr bwMode="auto">
            <a:xfrm>
              <a:off x="1212664" y="1541122"/>
              <a:ext cx="429894" cy="12464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none" lIns="0" tIns="0" rIns="0" bIns="0" anchor="t" anchorCtr="0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pt-BR" sz="13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64,9 mm</a:t>
              </a:r>
              <a:endParaRPr lang="pt-BR" sz="13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sp>
        <p:nvSpPr>
          <p:cNvPr id="10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6064" y="6479182"/>
            <a:ext cx="38768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 i="1">
                <a:solidFill>
                  <a:srgbClr val="C00000"/>
                </a:solidFill>
              </a:defRPr>
            </a:lvl1pPr>
          </a:lstStyle>
          <a:p>
            <a:r>
              <a:rPr lang="pt-BR" dirty="0" smtClean="0"/>
              <a:t>Prof. Fernando Campos </a:t>
            </a:r>
            <a:r>
              <a:rPr lang="pt-BR" dirty="0" smtClean="0"/>
              <a:t>Mendonça – ESALQ/USP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01016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58741" y="400291"/>
            <a:ext cx="10168502" cy="553866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 smtClean="0"/>
              <a:t>ENCANAMENTOS EM PARALELO</a:t>
            </a:r>
            <a:endParaRPr lang="pt-B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Espaço Reservado para Conteúdo 2"/>
              <p:cNvSpPr txBox="1">
                <a:spLocks/>
              </p:cNvSpPr>
              <p:nvPr/>
            </p:nvSpPr>
            <p:spPr>
              <a:xfrm>
                <a:off x="2022143" y="4173304"/>
                <a:ext cx="9105100" cy="2305878"/>
              </a:xfrm>
              <a:prstGeom prst="rect">
                <a:avLst/>
              </a:prstGeom>
            </p:spPr>
            <p:txBody>
              <a:bodyPr vert="horz" lIns="91440" tIns="45720" rIns="91440" bIns="45720" numCol="1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pt-BR" sz="2400" dirty="0"/>
                  <a:t>- L</a:t>
                </a:r>
                <a:r>
                  <a:rPr lang="pt-BR" sz="2400" baseline="-25000" dirty="0"/>
                  <a:t>1</a:t>
                </a:r>
                <a:r>
                  <a:rPr lang="pt-BR" sz="2400" dirty="0"/>
                  <a:t>, D</a:t>
                </a:r>
                <a:r>
                  <a:rPr lang="pt-BR" sz="2400" baseline="-25000" dirty="0"/>
                  <a:t>1</a:t>
                </a:r>
                <a:r>
                  <a:rPr lang="pt-BR" sz="2400" dirty="0"/>
                  <a:t>, Q</a:t>
                </a:r>
                <a:r>
                  <a:rPr lang="pt-BR" sz="2400" baseline="-25000" dirty="0"/>
                  <a:t>1</a:t>
                </a:r>
                <a:r>
                  <a:rPr lang="pt-BR" sz="2400" dirty="0"/>
                  <a:t>			Q = Q</a:t>
                </a:r>
                <a:r>
                  <a:rPr lang="pt-BR" sz="2400" baseline="-25000" dirty="0"/>
                  <a:t>1</a:t>
                </a:r>
                <a:r>
                  <a:rPr lang="pt-BR" sz="2400" dirty="0"/>
                  <a:t> + </a:t>
                </a:r>
                <a:r>
                  <a:rPr lang="pt-BR" sz="2400" dirty="0" smtClean="0"/>
                  <a:t>Q</a:t>
                </a:r>
                <a:r>
                  <a:rPr lang="pt-BR" sz="2400" baseline="-25000" dirty="0" smtClean="0"/>
                  <a:t>2</a:t>
                </a:r>
                <a:r>
                  <a:rPr lang="pt-BR" sz="2400" dirty="0"/>
                  <a:t> + </a:t>
                </a:r>
                <a:r>
                  <a:rPr lang="pt-BR" sz="2400" dirty="0" smtClean="0"/>
                  <a:t>Q</a:t>
                </a:r>
                <a:r>
                  <a:rPr lang="pt-BR" sz="2400" baseline="-25000" dirty="0" smtClean="0"/>
                  <a:t>3</a:t>
                </a:r>
                <a:r>
                  <a:rPr lang="pt-BR" sz="2400" dirty="0"/>
                  <a:t>			(1)</a:t>
                </a:r>
              </a:p>
              <a:p>
                <a:pPr marL="0" indent="0">
                  <a:buNone/>
                </a:pPr>
                <a:r>
                  <a:rPr lang="pt-BR" sz="2400" dirty="0"/>
                  <a:t>- L</a:t>
                </a:r>
                <a:r>
                  <a:rPr lang="pt-BR" sz="2400" baseline="-25000" dirty="0"/>
                  <a:t>2</a:t>
                </a:r>
                <a:r>
                  <a:rPr lang="pt-BR" sz="2400" dirty="0"/>
                  <a:t>, D</a:t>
                </a:r>
                <a:r>
                  <a:rPr lang="pt-BR" sz="2400" baseline="-25000" dirty="0"/>
                  <a:t>2</a:t>
                </a:r>
                <a:r>
                  <a:rPr lang="pt-BR" sz="2400" dirty="0"/>
                  <a:t>, Q</a:t>
                </a:r>
                <a:r>
                  <a:rPr lang="pt-BR" sz="2400" baseline="-25000" dirty="0"/>
                  <a:t>2</a:t>
                </a:r>
                <a:r>
                  <a:rPr lang="pt-BR" sz="2400" dirty="0"/>
                  <a:t>			hf</a:t>
                </a:r>
                <a:r>
                  <a:rPr lang="pt-BR" sz="2400" baseline="-25000" dirty="0"/>
                  <a:t>1</a:t>
                </a:r>
                <a:r>
                  <a:rPr lang="pt-BR" sz="2400" dirty="0"/>
                  <a:t> = </a:t>
                </a:r>
                <a:r>
                  <a:rPr lang="pt-BR" sz="2400" dirty="0" smtClean="0"/>
                  <a:t>hf</a:t>
                </a:r>
                <a:r>
                  <a:rPr lang="pt-BR" sz="2400" baseline="-25000" dirty="0" smtClean="0"/>
                  <a:t>2</a:t>
                </a:r>
                <a:r>
                  <a:rPr lang="pt-BR" sz="2400" dirty="0"/>
                  <a:t> = </a:t>
                </a:r>
                <a:r>
                  <a:rPr lang="pt-BR" sz="2400" dirty="0" smtClean="0"/>
                  <a:t>hf</a:t>
                </a:r>
                <a:r>
                  <a:rPr lang="pt-BR" sz="2400" baseline="-25000" dirty="0" smtClean="0"/>
                  <a:t>3</a:t>
                </a:r>
                <a:r>
                  <a:rPr lang="pt-BR" sz="2400" dirty="0" smtClean="0"/>
                  <a:t> </a:t>
                </a:r>
                <a:r>
                  <a:rPr lang="pt-BR" sz="2400" dirty="0"/>
                  <a:t>= </a:t>
                </a:r>
                <a:r>
                  <a:rPr lang="pt-BR" sz="2400" dirty="0" err="1"/>
                  <a:t>hf</a:t>
                </a:r>
                <a:r>
                  <a:rPr lang="pt-BR" sz="2400" baseline="-25000" dirty="0" err="1"/>
                  <a:t>e</a:t>
                </a:r>
                <a:r>
                  <a:rPr lang="pt-BR" sz="2400" dirty="0"/>
                  <a:t>			(2)</a:t>
                </a:r>
              </a:p>
              <a:p>
                <a:pPr marL="0" indent="0">
                  <a:buNone/>
                </a:pPr>
                <a:r>
                  <a:rPr lang="pt-BR" sz="2400" dirty="0"/>
                  <a:t>- </a:t>
                </a:r>
                <a:r>
                  <a:rPr lang="pt-BR" sz="2400" dirty="0" smtClean="0"/>
                  <a:t>L</a:t>
                </a:r>
                <a:r>
                  <a:rPr lang="pt-BR" sz="2400" baseline="-25000" dirty="0" smtClean="0"/>
                  <a:t>3</a:t>
                </a:r>
                <a:r>
                  <a:rPr lang="pt-BR" sz="2400" dirty="0" smtClean="0"/>
                  <a:t>, D</a:t>
                </a:r>
                <a:r>
                  <a:rPr lang="pt-BR" sz="2400" baseline="-25000" dirty="0" smtClean="0"/>
                  <a:t>3</a:t>
                </a:r>
                <a:r>
                  <a:rPr lang="pt-BR" sz="2400" dirty="0" smtClean="0"/>
                  <a:t>, Q</a:t>
                </a:r>
                <a:r>
                  <a:rPr lang="pt-BR" sz="2400" baseline="-25000" dirty="0" smtClean="0"/>
                  <a:t>3 </a:t>
                </a:r>
                <a:r>
                  <a:rPr lang="fr-FR" sz="2400" dirty="0"/>
                  <a:t>		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FR" sz="2400">
                        <a:latin typeface="Cambria Math" panose="02040503050406030204" pitchFamily="18" charset="0"/>
                      </a:rPr>
                      <m:t>hf</m:t>
                    </m:r>
                    <m:r>
                      <a:rPr lang="fr-FR" sz="2400">
                        <a:latin typeface="Cambria Math" panose="02040503050406030204" pitchFamily="18" charset="0"/>
                      </a:rPr>
                      <m:t> = </m:t>
                    </m:r>
                    <m:r>
                      <m:rPr>
                        <m:sty m:val="p"/>
                      </m:rPr>
                      <a:rPr lang="fr-FR" sz="2400">
                        <a:latin typeface="Cambria Math" panose="02040503050406030204" pitchFamily="18" charset="0"/>
                      </a:rPr>
                      <m:t>K</m:t>
                    </m:r>
                    <m:r>
                      <a:rPr lang="fr-FR" sz="2400">
                        <a:latin typeface="Cambria Math" panose="02040503050406030204" pitchFamily="18" charset="0"/>
                      </a:rPr>
                      <m:t>∙</m:t>
                    </m:r>
                    <m:r>
                      <m:rPr>
                        <m:sty m:val="p"/>
                      </m:rPr>
                      <a:rPr lang="fr-FR" sz="2400">
                        <a:latin typeface="Cambria Math" panose="02040503050406030204" pitchFamily="18" charset="0"/>
                      </a:rPr>
                      <m:t>L</m:t>
                    </m:r>
                    <m:r>
                      <a:rPr lang="fr-FR" sz="2400">
                        <a:latin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pt-BR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pt-BR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pt-BR" sz="2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fr-FR" sz="2400">
                                    <a:latin typeface="Cambria Math" panose="02040503050406030204" pitchFamily="18" charset="0"/>
                                  </a:rPr>
                                  <m:t>4 </m:t>
                                </m:r>
                                <m:r>
                                  <m:rPr>
                                    <m:sty m:val="p"/>
                                  </m:rPr>
                                  <a:rPr lang="fr-FR" sz="2400">
                                    <a:latin typeface="Cambria Math" panose="02040503050406030204" pitchFamily="18" charset="0"/>
                                  </a:rPr>
                                  <m:t>Q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pt-B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pt-BR" sz="240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pt-BR" sz="2400">
                                        <a:latin typeface="Cambria Math" panose="02040503050406030204" pitchFamily="18" charset="0"/>
                                      </a:rPr>
                                      <m:t>π</m:t>
                                    </m:r>
                                    <m:r>
                                      <a:rPr lang="fr-FR" sz="240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fr-FR" sz="2400">
                                        <a:latin typeface="Cambria Math" panose="02040503050406030204" pitchFamily="18" charset="0"/>
                                      </a:rPr>
                                      <m:t>D</m:t>
                                    </m:r>
                                  </m:e>
                                  <m:sup>
                                    <m:r>
                                      <a:rPr lang="fr-FR" sz="2400">
                                        <a:latin typeface="Cambria Math" panose="02040503050406030204" pitchFamily="18" charset="0"/>
                                      </a:rPr>
                                      <m:t>2 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</m:e>
                      <m:sup>
                        <m:r>
                          <m:rPr>
                            <m:sty m:val="p"/>
                          </m:rPr>
                          <a:rPr lang="fr-FR" sz="2400">
                            <a:latin typeface="Cambria Math" panose="02040503050406030204" pitchFamily="18" charset="0"/>
                          </a:rPr>
                          <m:t>m</m:t>
                        </m:r>
                      </m:sup>
                    </m:sSup>
                    <m:r>
                      <a:rPr lang="fr-FR" sz="2400">
                        <a:latin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pt-BR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40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pt-BR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fr-FR" sz="2400">
                                <a:latin typeface="Cambria Math" panose="02040503050406030204" pitchFamily="18" charset="0"/>
                              </a:rPr>
                              <m:t>D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fr-FR" sz="2400">
                                <a:latin typeface="Cambria Math" panose="02040503050406030204" pitchFamily="18" charset="0"/>
                              </a:rPr>
                              <m:t>n</m:t>
                            </m:r>
                          </m:sup>
                        </m:sSup>
                      </m:den>
                    </m:f>
                  </m:oMath>
                </a14:m>
                <a:r>
                  <a:rPr lang="pt-BR" sz="2400" dirty="0"/>
                  <a:t> </a:t>
                </a:r>
                <a:r>
                  <a:rPr lang="fr-FR" sz="2400" dirty="0"/>
                  <a:t>		(3)</a:t>
                </a:r>
                <a:endParaRPr lang="pt-BR" sz="2400" dirty="0"/>
              </a:p>
              <a:p>
                <a:pPr marL="0" indent="0">
                  <a:buNone/>
                </a:pPr>
                <a:r>
                  <a:rPr lang="fr-FR" sz="2400" dirty="0"/>
                  <a:t>- L</a:t>
                </a:r>
                <a:r>
                  <a:rPr lang="fr-FR" sz="2400" baseline="-25000" dirty="0"/>
                  <a:t>e</a:t>
                </a:r>
                <a:r>
                  <a:rPr lang="fr-FR" sz="2400" dirty="0"/>
                  <a:t>, D</a:t>
                </a:r>
                <a:r>
                  <a:rPr lang="fr-FR" sz="2400" baseline="-25000" dirty="0"/>
                  <a:t>e</a:t>
                </a:r>
                <a:r>
                  <a:rPr lang="fr-FR" sz="2400" dirty="0"/>
                  <a:t>, Q 		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 sz="2400">
                        <a:latin typeface="Cambria Math" panose="02040503050406030204" pitchFamily="18" charset="0"/>
                      </a:rPr>
                      <m:t>V</m:t>
                    </m:r>
                    <m:r>
                      <a:rPr lang="pt-BR" sz="2400">
                        <a:latin typeface="Cambria Math" panose="02040503050406030204" pitchFamily="18" charset="0"/>
                      </a:rPr>
                      <m:t> = </m:t>
                    </m:r>
                    <m:f>
                      <m:fPr>
                        <m:ctrlPr>
                          <a:rPr lang="pt-BR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2400">
                            <a:latin typeface="Cambria Math" panose="02040503050406030204" pitchFamily="18" charset="0"/>
                          </a:rPr>
                          <m:t>4 </m:t>
                        </m:r>
                        <m:r>
                          <m:rPr>
                            <m:sty m:val="p"/>
                          </m:rPr>
                          <a:rPr lang="pt-BR" sz="2400">
                            <a:latin typeface="Cambria Math" panose="02040503050406030204" pitchFamily="18" charset="0"/>
                          </a:rPr>
                          <m:t>Q</m:t>
                        </m:r>
                      </m:num>
                      <m:den>
                        <m:sSup>
                          <m:sSupPr>
                            <m:ctrlPr>
                              <a:rPr lang="pt-BR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BR" sz="240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pt-BR" sz="2400">
                                <a:latin typeface="Cambria Math" panose="02040503050406030204" pitchFamily="18" charset="0"/>
                              </a:rPr>
                              <m:t>π</m:t>
                            </m:r>
                            <m:r>
                              <a:rPr lang="pt-BR" sz="240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pt-BR" sz="2400">
                                <a:latin typeface="Cambria Math" panose="02040503050406030204" pitchFamily="18" charset="0"/>
                              </a:rPr>
                              <m:t>D</m:t>
                            </m:r>
                          </m:e>
                          <m:sup>
                            <m:r>
                              <a:rPr lang="pt-BR" sz="2400">
                                <a:latin typeface="Cambria Math" panose="02040503050406030204" pitchFamily="18" charset="0"/>
                              </a:rPr>
                              <m:t>2 </m:t>
                            </m:r>
                          </m:sup>
                        </m:sSup>
                      </m:den>
                    </m:f>
                  </m:oMath>
                </a14:m>
                <a:r>
                  <a:rPr lang="pt-BR" sz="2400" dirty="0"/>
                  <a:t> 				(4</a:t>
                </a:r>
                <a:r>
                  <a:rPr lang="pt-BR" sz="2400" dirty="0" smtClean="0"/>
                  <a:t>)</a:t>
                </a:r>
                <a:endParaRPr lang="pt-BR" sz="2400" dirty="0"/>
              </a:p>
            </p:txBody>
          </p:sp>
        </mc:Choice>
        <mc:Fallback>
          <p:sp>
            <p:nvSpPr>
              <p:cNvPr id="14" name="Espaço Reservado para Conteúd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2143" y="4173304"/>
                <a:ext cx="9105100" cy="2305878"/>
              </a:xfrm>
              <a:prstGeom prst="rect">
                <a:avLst/>
              </a:prstGeom>
              <a:blipFill rotWithShape="0">
                <a:blip r:embed="rId3"/>
                <a:stretch>
                  <a:fillRect l="-1072" t="-370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upo 7"/>
          <p:cNvGrpSpPr/>
          <p:nvPr/>
        </p:nvGrpSpPr>
        <p:grpSpPr>
          <a:xfrm>
            <a:off x="2716695" y="1073427"/>
            <a:ext cx="6162261" cy="3379303"/>
            <a:chOff x="2676939" y="1073427"/>
            <a:chExt cx="6215269" cy="3637721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676939" y="1073427"/>
              <a:ext cx="6215269" cy="2242359"/>
            </a:xfrm>
            <a:prstGeom prst="rect">
              <a:avLst/>
            </a:prstGeom>
          </p:spPr>
        </p:pic>
        <p:graphicFrame>
          <p:nvGraphicFramePr>
            <p:cNvPr id="7" name="Objeto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23322438"/>
                </p:ext>
              </p:extLst>
            </p:nvPr>
          </p:nvGraphicFramePr>
          <p:xfrm>
            <a:off x="3562625" y="2940181"/>
            <a:ext cx="4678715" cy="177096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70" name="AutoCAD Drawing" r:id="rId5" imgW="12534840" imgH="4743360" progId="AutoCAD.Drawing.24">
                    <p:embed/>
                  </p:oleObj>
                </mc:Choice>
                <mc:Fallback>
                  <p:oleObj name="AutoCAD Drawing" r:id="rId5" imgW="12534840" imgH="4743360" progId="AutoCAD.Drawing.2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3562625" y="2940181"/>
                          <a:ext cx="4678715" cy="177096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0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6064" y="6479182"/>
            <a:ext cx="38768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 i="1">
                <a:solidFill>
                  <a:srgbClr val="C00000"/>
                </a:solidFill>
              </a:defRPr>
            </a:lvl1pPr>
          </a:lstStyle>
          <a:p>
            <a:r>
              <a:rPr lang="pt-BR" dirty="0" smtClean="0"/>
              <a:t>Prof. Fernando Campos </a:t>
            </a:r>
            <a:r>
              <a:rPr lang="pt-BR" dirty="0" smtClean="0"/>
              <a:t>Mendonça – ESALQ/USP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35782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58741" y="400291"/>
            <a:ext cx="10168502" cy="553866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 smtClean="0"/>
              <a:t>ENCANAMENTOS EM PARALELO</a:t>
            </a:r>
            <a:endParaRPr lang="pt-B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Espaço Reservado para Conteúdo 2"/>
              <p:cNvSpPr txBox="1">
                <a:spLocks/>
              </p:cNvSpPr>
              <p:nvPr/>
            </p:nvSpPr>
            <p:spPr>
              <a:xfrm>
                <a:off x="5304980" y="1158430"/>
                <a:ext cx="6984370" cy="3882891"/>
              </a:xfrm>
              <a:prstGeom prst="rect">
                <a:avLst/>
              </a:prstGeom>
            </p:spPr>
            <p:txBody>
              <a:bodyPr vert="horz" lIns="91440" tIns="45720" rIns="91440" bIns="45720" numCol="1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spcAft>
                    <a:spcPts val="1800"/>
                  </a:spcAft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t-BR" sz="23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3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pt-BR" sz="23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pt-BR" sz="23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BR" sz="23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300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pt-BR" sz="23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pt-BR" sz="23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pt-BR" sz="23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300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pt-BR" sz="23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pt-BR" sz="23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pt-BR" sz="23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300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pt-BR" sz="23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pt-BR" sz="2300" dirty="0" smtClean="0">
                    <a:solidFill>
                      <a:schemeClr val="tx1"/>
                    </a:solidFill>
                  </a:rPr>
                  <a:t>			(1)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spcAft>
                    <a:spcPts val="1800"/>
                  </a:spcAft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t-BR" sz="23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300" b="0" i="1" smtClean="0">
                            <a:latin typeface="Cambria Math" panose="02040503050406030204" pitchFamily="18" charset="0"/>
                          </a:rPr>
                          <m:t>h𝑓</m:t>
                        </m:r>
                      </m:e>
                      <m:sub>
                        <m:r>
                          <a:rPr lang="pt-BR" sz="2300" i="1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pt-BR" sz="23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BR" sz="23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300" b="0" i="1" smtClean="0">
                            <a:latin typeface="Cambria Math" panose="02040503050406030204" pitchFamily="18" charset="0"/>
                          </a:rPr>
                          <m:t>h𝑓</m:t>
                        </m:r>
                      </m:e>
                      <m:sub>
                        <m:r>
                          <a:rPr lang="pt-BR" sz="23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pt-BR" sz="23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BR" sz="23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300" b="0" i="1" smtClean="0">
                            <a:latin typeface="Cambria Math" panose="02040503050406030204" pitchFamily="18" charset="0"/>
                          </a:rPr>
                          <m:t>h𝑓</m:t>
                        </m:r>
                      </m:e>
                      <m:sub>
                        <m:r>
                          <a:rPr lang="pt-BR" sz="23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pt-BR" sz="23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BR" sz="23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300" b="0" i="1" smtClean="0">
                            <a:latin typeface="Cambria Math" panose="02040503050406030204" pitchFamily="18" charset="0"/>
                          </a:rPr>
                          <m:t>h𝑓</m:t>
                        </m:r>
                      </m:e>
                      <m:sub>
                        <m:r>
                          <a:rPr lang="pt-BR" sz="23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pt-BR" sz="2300" dirty="0"/>
                  <a:t>		</a:t>
                </a:r>
                <a:r>
                  <a:rPr lang="pt-BR" sz="2300" dirty="0" smtClean="0"/>
                  <a:t>(2)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spcAft>
                    <a:spcPts val="1800"/>
                  </a:spcAft>
                  <a:buNone/>
                </a:pPr>
                <a14:m>
                  <m:oMath xmlns:m="http://schemas.openxmlformats.org/officeDocument/2006/math">
                    <m:r>
                      <a:rPr lang="pt-BR" sz="2300" b="0" i="1" smtClean="0">
                        <a:latin typeface="Cambria Math" panose="02040503050406030204" pitchFamily="18" charset="0"/>
                      </a:rPr>
                      <m:t>h𝑓</m:t>
                    </m:r>
                    <m:r>
                      <a:rPr lang="pt-BR" sz="23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pt-BR" sz="23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sz="23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pt-BR" sz="23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f>
                      <m:fPr>
                        <m:ctrlPr>
                          <a:rPr lang="pt-BR" sz="23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23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pt-BR" sz="23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pt-BR" sz="23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pt-BR" sz="23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BR" sz="2300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p>
                            <m:r>
                              <a:rPr lang="pt-BR" sz="23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p>
                        </m:sSup>
                        <m:r>
                          <a:rPr lang="pt-BR" sz="23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sSup>
                          <m:sSupPr>
                            <m:ctrlPr>
                              <a:rPr lang="pt-BR" sz="23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BR" sz="2300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p>
                            <m:r>
                              <a:rPr lang="pt-BR" sz="23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pt-BR" sz="23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den>
                    </m:f>
                  </m:oMath>
                </a14:m>
                <a:r>
                  <a:rPr lang="pt-BR" sz="2300" dirty="0" smtClean="0"/>
                  <a:t>		</a:t>
                </a:r>
                <a:r>
                  <a:rPr lang="pt-BR" sz="2000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2m + n = n’</a:t>
                </a:r>
                <a:endParaRPr lang="pt-BR" sz="20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spcAft>
                    <a:spcPts val="1800"/>
                  </a:spcAft>
                  <a:buNone/>
                </a:pPr>
                <a:r>
                  <a:rPr lang="pt-BR" sz="2300" dirty="0" smtClean="0">
                    <a:solidFill>
                      <a:schemeClr val="tx1"/>
                    </a:solidFill>
                  </a:rPr>
                  <a:t>Isolando Q: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spcAft>
                    <a:spcPts val="1800"/>
                  </a:spcAft>
                  <a:buNone/>
                </a:pPr>
                <a14:m>
                  <m:oMath xmlns:m="http://schemas.openxmlformats.org/officeDocument/2006/math">
                    <m:r>
                      <a:rPr lang="pt-BR" sz="23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r>
                      <a:rPr lang="pt-BR" sz="23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pt-BR" sz="23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pt-BR" sz="23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pt-BR" sz="23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pt-BR" sz="2300" i="1">
                                    <a:latin typeface="Cambria Math" panose="02040503050406030204" pitchFamily="18" charset="0"/>
                                  </a:rPr>
                                  <m:t>h𝑓</m:t>
                                </m:r>
                              </m:num>
                              <m:den>
                                <m:r>
                                  <a:rPr lang="pt-BR" sz="2300" i="1"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</m:den>
                            </m:f>
                            <m:r>
                              <a:rPr lang="pt-BR" sz="23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  <m:f>
                              <m:fPr>
                                <m:ctrlPr>
                                  <a:rPr lang="pt-BR" sz="23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pt-BR" sz="23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pt-BR" sz="23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𝐷</m:t>
                                    </m:r>
                                  </m:e>
                                  <m:sup>
                                    <m:r>
                                      <a:rPr lang="pt-BR" sz="23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pt-BR" sz="23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pt-BR" sz="23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𝐾</m:t>
                                </m:r>
                                <m:r>
                                  <a:rPr lang="pt-BR" sz="23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′</m:t>
                                </m:r>
                              </m:den>
                            </m:f>
                          </m:e>
                        </m:d>
                      </m:e>
                      <m:sup>
                        <m:f>
                          <m:fPr>
                            <m:ctrlPr>
                              <a:rPr lang="pt-BR" sz="23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23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pt-BR" sz="23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den>
                        </m:f>
                      </m:sup>
                    </m:sSup>
                  </m:oMath>
                </a14:m>
                <a:r>
                  <a:rPr lang="pt-BR" sz="2300" dirty="0" smtClean="0">
                    <a:solidFill>
                      <a:schemeClr val="tx1"/>
                    </a:solidFill>
                  </a:rPr>
                  <a:t>			(3)</a:t>
                </a:r>
                <a:endParaRPr lang="pt-BR" sz="23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4" name="Espaço Reservado para Conteúd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4980" y="1158430"/>
                <a:ext cx="6984370" cy="3882891"/>
              </a:xfrm>
              <a:prstGeom prst="rect">
                <a:avLst/>
              </a:prstGeom>
              <a:blipFill rotWithShape="0">
                <a:blip r:embed="rId3"/>
                <a:stretch>
                  <a:fillRect l="-122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upo 8"/>
          <p:cNvGrpSpPr/>
          <p:nvPr/>
        </p:nvGrpSpPr>
        <p:grpSpPr>
          <a:xfrm>
            <a:off x="1051507" y="1158430"/>
            <a:ext cx="3843132" cy="2676943"/>
            <a:chOff x="490331" y="1537248"/>
            <a:chExt cx="3578088" cy="2398645"/>
          </a:xfrm>
        </p:grpSpPr>
        <p:pic>
          <p:nvPicPr>
            <p:cNvPr id="6" name="Imagem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90331" y="1537248"/>
              <a:ext cx="3578088" cy="1603515"/>
            </a:xfrm>
            <a:prstGeom prst="rect">
              <a:avLst/>
            </a:prstGeom>
          </p:spPr>
        </p:pic>
        <p:graphicFrame>
          <p:nvGraphicFramePr>
            <p:cNvPr id="8" name="Objeto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58662994"/>
                </p:ext>
              </p:extLst>
            </p:nvPr>
          </p:nvGraphicFramePr>
          <p:xfrm>
            <a:off x="958741" y="2892835"/>
            <a:ext cx="2632598" cy="104305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95" name="AutoCAD Drawing" r:id="rId5" imgW="12534840" imgH="4743360" progId="AutoCAD.Drawing.24">
                    <p:embed/>
                  </p:oleObj>
                </mc:Choice>
                <mc:Fallback>
                  <p:oleObj name="AutoCAD Drawing" r:id="rId5" imgW="12534840" imgH="4743360" progId="AutoCAD.Drawing.2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958741" y="2892835"/>
                          <a:ext cx="2632598" cy="104305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Espaço Reservado para Conteúdo 2"/>
              <p:cNvSpPr txBox="1">
                <a:spLocks/>
              </p:cNvSpPr>
              <p:nvPr/>
            </p:nvSpPr>
            <p:spPr>
              <a:xfrm>
                <a:off x="2656587" y="4763025"/>
                <a:ext cx="9535413" cy="1716157"/>
              </a:xfrm>
              <a:prstGeom prst="rect">
                <a:avLst/>
              </a:prstGeom>
            </p:spPr>
            <p:txBody>
              <a:bodyPr vert="horz" lIns="91440" tIns="45720" rIns="91440" bIns="45720" numCol="1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pt-BR" sz="2300" dirty="0" smtClean="0">
                    <a:solidFill>
                      <a:schemeClr val="tx1"/>
                    </a:solidFill>
                  </a:rPr>
                  <a:t>(3) </a:t>
                </a:r>
                <a:r>
                  <a:rPr lang="pt-BR" sz="2300" dirty="0" smtClean="0">
                    <a:solidFill>
                      <a:schemeClr val="tx1"/>
                    </a:solidFill>
                    <a:sym typeface="Symbol" panose="05050102010706020507" pitchFamily="18" charset="2"/>
                  </a:rPr>
                  <a:t></a:t>
                </a:r>
                <a:r>
                  <a:rPr lang="pt-BR" sz="2300" dirty="0" smtClean="0">
                    <a:solidFill>
                      <a:schemeClr val="tx1"/>
                    </a:solidFill>
                  </a:rPr>
                  <a:t> (1):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spcAft>
                    <a:spcPts val="1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BR" sz="23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pt-BR" sz="23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pt-BR" sz="23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pt-BR" sz="23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sz="2300" b="0" i="1" smtClean="0">
                                          <a:latin typeface="Cambria Math" panose="02040503050406030204" pitchFamily="18" charset="0"/>
                                        </a:rPr>
                                        <m:t>h𝑓</m:t>
                                      </m:r>
                                    </m:e>
                                    <m:sub>
                                      <m:r>
                                        <a:rPr lang="pt-BR" sz="2300" b="0" i="1" smtClean="0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pt-BR" sz="23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sz="2300" b="0" i="1" smtClean="0"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</m:e>
                                    <m:sub>
                                      <m:r>
                                        <a:rPr lang="pt-BR" sz="2300" b="0" i="1" smtClean="0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pt-BR" sz="23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f>
                                <m:fPr>
                                  <m:ctrlPr>
                                    <a:rPr lang="pt-BR" sz="23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Sup>
                                    <m:sSubSupPr>
                                      <m:ctrlPr>
                                        <a:rPr lang="pt-BR" sz="230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pt-BR" sz="23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𝐷</m:t>
                                      </m:r>
                                    </m:e>
                                    <m:sub>
                                      <m:r>
                                        <a:rPr lang="pt-BR" sz="23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𝑒</m:t>
                                      </m:r>
                                    </m:sub>
                                    <m:sup>
                                      <m:r>
                                        <a:rPr lang="pt-BR" sz="23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pt-BR" sz="23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bSup>
                                </m:num>
                                <m:den>
                                  <m:r>
                                    <a:rPr lang="pt-BR" sz="23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𝐾</m:t>
                                  </m:r>
                                  <m:r>
                                    <a:rPr lang="pt-BR" sz="23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pt-BR" sz="23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3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pt-BR" sz="23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den>
                          </m:f>
                        </m:sup>
                      </m:sSup>
                      <m:r>
                        <a:rPr lang="pt-BR" sz="23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pt-BR" sz="23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pt-BR" sz="23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pt-BR" sz="23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pt-BR" sz="23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sz="2300" i="1">
                                          <a:latin typeface="Cambria Math" panose="02040503050406030204" pitchFamily="18" charset="0"/>
                                        </a:rPr>
                                        <m:t>h𝑓</m:t>
                                      </m:r>
                                    </m:e>
                                    <m:sub>
                                      <m:r>
                                        <a:rPr lang="pt-BR" sz="23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pt-BR" sz="23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sz="2300" b="0" i="1" smtClean="0"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</m:e>
                                    <m:sub>
                                      <m:r>
                                        <a:rPr lang="pt-BR" sz="23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pt-BR" sz="23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f>
                                <m:fPr>
                                  <m:ctrlPr>
                                    <a:rPr lang="pt-BR" sz="23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Sup>
                                    <m:sSubSupPr>
                                      <m:ctrlPr>
                                        <a:rPr lang="pt-BR" sz="23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pt-BR" sz="23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𝐷</m:t>
                                      </m:r>
                                    </m:e>
                                    <m:sub>
                                      <m:r>
                                        <a:rPr lang="pt-BR" sz="23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  <m:sup>
                                      <m:r>
                                        <a:rPr lang="pt-BR" sz="23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pt-BR" sz="23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bSup>
                                </m:num>
                                <m:den>
                                  <m:r>
                                    <a:rPr lang="pt-BR" sz="23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𝐾</m:t>
                                  </m:r>
                                  <m:r>
                                    <a:rPr lang="pt-BR" sz="23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pt-BR" sz="23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3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pt-BR" sz="23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den>
                          </m:f>
                        </m:sup>
                      </m:sSup>
                      <m:r>
                        <a:rPr lang="pt-BR" sz="23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pt-BR" sz="23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pt-BR" sz="23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pt-BR" sz="23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pt-BR" sz="23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sz="2300" i="1">
                                          <a:latin typeface="Cambria Math" panose="02040503050406030204" pitchFamily="18" charset="0"/>
                                        </a:rPr>
                                        <m:t>h𝑓</m:t>
                                      </m:r>
                                    </m:e>
                                    <m:sub>
                                      <m:r>
                                        <a:rPr lang="pt-BR" sz="23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pt-BR" sz="23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sz="2300" i="1"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</m:e>
                                    <m:sub>
                                      <m:r>
                                        <a:rPr lang="pt-BR" sz="23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pt-BR" sz="23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f>
                                <m:fPr>
                                  <m:ctrlPr>
                                    <a:rPr lang="pt-BR" sz="23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Sup>
                                    <m:sSubSupPr>
                                      <m:ctrlPr>
                                        <a:rPr lang="pt-BR" sz="23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pt-BR" sz="23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𝐷</m:t>
                                      </m:r>
                                    </m:e>
                                    <m:sub>
                                      <m:r>
                                        <a:rPr lang="pt-BR" sz="23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  <m:sup>
                                      <m:r>
                                        <a:rPr lang="pt-BR" sz="23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pt-BR" sz="23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bSup>
                                </m:num>
                                <m:den>
                                  <m:r>
                                    <a:rPr lang="pt-BR" sz="23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𝐾</m:t>
                                  </m:r>
                                  <m:r>
                                    <a:rPr lang="pt-BR" sz="23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pt-BR" sz="23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3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pt-BR" sz="23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den>
                          </m:f>
                        </m:sup>
                      </m:sSup>
                      <m:r>
                        <a:rPr lang="pt-BR" sz="2300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pt-BR" sz="23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pt-BR" sz="23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pt-BR" sz="23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pt-BR" sz="23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sz="2300" i="1">
                                          <a:latin typeface="Cambria Math" panose="02040503050406030204" pitchFamily="18" charset="0"/>
                                        </a:rPr>
                                        <m:t>h𝑓</m:t>
                                      </m:r>
                                    </m:e>
                                    <m:sub>
                                      <m:r>
                                        <a:rPr lang="pt-BR" sz="2300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pt-BR" sz="23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sz="2300" i="1"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</m:e>
                                    <m:sub>
                                      <m:r>
                                        <a:rPr lang="pt-BR" sz="2300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pt-BR" sz="23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f>
                                <m:fPr>
                                  <m:ctrlPr>
                                    <a:rPr lang="pt-BR" sz="23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Sup>
                                    <m:sSubSupPr>
                                      <m:ctrlPr>
                                        <a:rPr lang="pt-BR" sz="23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pt-BR" sz="23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𝐷</m:t>
                                      </m:r>
                                    </m:e>
                                    <m:sub>
                                      <m:r>
                                        <a:rPr lang="pt-BR" sz="23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3</m:t>
                                      </m:r>
                                    </m:sub>
                                    <m:sup>
                                      <m:r>
                                        <a:rPr lang="pt-BR" sz="23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pt-BR" sz="23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bSup>
                                </m:num>
                                <m:den>
                                  <m:r>
                                    <a:rPr lang="pt-BR" sz="23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𝐾</m:t>
                                  </m:r>
                                  <m:r>
                                    <a:rPr lang="pt-BR" sz="23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pt-BR" sz="23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3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pt-BR" sz="23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pt-BR" sz="23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1" name="Espaço Reservado para Conteúd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6587" y="4763025"/>
                <a:ext cx="9535413" cy="1716157"/>
              </a:xfrm>
              <a:prstGeom prst="rect">
                <a:avLst/>
              </a:prstGeom>
              <a:blipFill rotWithShape="0">
                <a:blip r:embed="rId7"/>
                <a:stretch>
                  <a:fillRect l="-959" t="-70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6064" y="6479182"/>
            <a:ext cx="38768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 i="1">
                <a:solidFill>
                  <a:srgbClr val="C00000"/>
                </a:solidFill>
              </a:defRPr>
            </a:lvl1pPr>
          </a:lstStyle>
          <a:p>
            <a:r>
              <a:rPr lang="pt-BR" dirty="0" smtClean="0"/>
              <a:t>Prof. Fernando Campos </a:t>
            </a:r>
            <a:r>
              <a:rPr lang="pt-BR" dirty="0" smtClean="0"/>
              <a:t>Mendonça – ESALQ/USP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07758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58741" y="400291"/>
            <a:ext cx="10168502" cy="553866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 smtClean="0"/>
              <a:t>ENCANAMENTOS EM PARALELO</a:t>
            </a:r>
            <a:endParaRPr lang="pt-BR" dirty="0"/>
          </a:p>
        </p:txBody>
      </p:sp>
      <p:grpSp>
        <p:nvGrpSpPr>
          <p:cNvPr id="9" name="Grupo 8"/>
          <p:cNvGrpSpPr/>
          <p:nvPr/>
        </p:nvGrpSpPr>
        <p:grpSpPr>
          <a:xfrm>
            <a:off x="9700591" y="1596884"/>
            <a:ext cx="2491409" cy="1881809"/>
            <a:chOff x="490331" y="1537248"/>
            <a:chExt cx="3578088" cy="2398646"/>
          </a:xfrm>
        </p:grpSpPr>
        <p:pic>
          <p:nvPicPr>
            <p:cNvPr id="6" name="Imagem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0331" y="1537248"/>
              <a:ext cx="3578088" cy="1603515"/>
            </a:xfrm>
            <a:prstGeom prst="rect">
              <a:avLst/>
            </a:prstGeom>
          </p:spPr>
        </p:pic>
        <p:graphicFrame>
          <p:nvGraphicFramePr>
            <p:cNvPr id="8" name="Objeto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58662994"/>
                </p:ext>
              </p:extLst>
            </p:nvPr>
          </p:nvGraphicFramePr>
          <p:xfrm>
            <a:off x="958741" y="2892835"/>
            <a:ext cx="2632597" cy="104305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17" name="AutoCAD Drawing" r:id="rId4" imgW="12534840" imgH="4743360" progId="AutoCAD.Drawing.24">
                    <p:embed/>
                  </p:oleObj>
                </mc:Choice>
                <mc:Fallback>
                  <p:oleObj name="AutoCAD Drawing" r:id="rId4" imgW="12534840" imgH="4743360" progId="AutoCAD.Drawing.2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958741" y="2892835"/>
                          <a:ext cx="2632597" cy="1043059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Espaço Reservado para Conteúdo 2"/>
              <p:cNvSpPr txBox="1">
                <a:spLocks/>
              </p:cNvSpPr>
              <p:nvPr/>
            </p:nvSpPr>
            <p:spPr>
              <a:xfrm>
                <a:off x="958741" y="1596884"/>
                <a:ext cx="9535413" cy="4896681"/>
              </a:xfrm>
              <a:prstGeom prst="rect">
                <a:avLst/>
              </a:prstGeom>
            </p:spPr>
            <p:txBody>
              <a:bodyPr vert="horz" lIns="91440" tIns="45720" rIns="91440" bIns="45720" numCol="1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spcAft>
                    <a:spcPts val="1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BR" sz="23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pt-BR" sz="23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pt-BR" sz="23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pt-BR" sz="23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sz="2300" b="0" i="1" smtClean="0">
                                          <a:latin typeface="Cambria Math" panose="02040503050406030204" pitchFamily="18" charset="0"/>
                                        </a:rPr>
                                        <m:t>h𝑓</m:t>
                                      </m:r>
                                    </m:e>
                                    <m:sub>
                                      <m:r>
                                        <a:rPr lang="pt-BR" sz="2300" b="0" i="1" smtClean="0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pt-BR" sz="23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sz="2300" i="1"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</m:e>
                                    <m:sub>
                                      <m:r>
                                        <a:rPr lang="pt-BR" sz="2300" b="0" i="1" smtClean="0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pt-BR" sz="23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f>
                                <m:fPr>
                                  <m:ctrlPr>
                                    <a:rPr lang="pt-BR" sz="23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Sup>
                                    <m:sSubSupPr>
                                      <m:ctrlPr>
                                        <a:rPr lang="pt-BR" sz="230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pt-BR" sz="23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𝐷</m:t>
                                      </m:r>
                                    </m:e>
                                    <m:sub>
                                      <m:r>
                                        <a:rPr lang="pt-BR" sz="23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𝑒</m:t>
                                      </m:r>
                                    </m:sub>
                                    <m:sup>
                                      <m:r>
                                        <a:rPr lang="pt-BR" sz="23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pt-BR" sz="23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bSup>
                                </m:num>
                                <m:den>
                                  <m:r>
                                    <a:rPr lang="pt-BR" sz="23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𝐾</m:t>
                                  </m:r>
                                  <m:r>
                                    <a:rPr lang="pt-BR" sz="23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pt-BR" sz="23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3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pt-BR" sz="23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den>
                          </m:f>
                        </m:sup>
                      </m:sSup>
                      <m:r>
                        <a:rPr lang="pt-BR" sz="23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pt-BR" sz="23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pt-BR" sz="23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pt-BR" sz="23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pt-BR" sz="23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sz="2300" i="1">
                                          <a:latin typeface="Cambria Math" panose="02040503050406030204" pitchFamily="18" charset="0"/>
                                        </a:rPr>
                                        <m:t>h𝑓</m:t>
                                      </m:r>
                                    </m:e>
                                    <m:sub>
                                      <m:r>
                                        <a:rPr lang="pt-BR" sz="23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pt-BR" sz="23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sz="2300" i="1"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</m:e>
                                    <m:sub>
                                      <m:r>
                                        <a:rPr lang="pt-BR" sz="23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pt-BR" sz="23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f>
                                <m:fPr>
                                  <m:ctrlPr>
                                    <a:rPr lang="pt-BR" sz="23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Sup>
                                    <m:sSubSupPr>
                                      <m:ctrlPr>
                                        <a:rPr lang="pt-BR" sz="23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pt-BR" sz="23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𝐷</m:t>
                                      </m:r>
                                    </m:e>
                                    <m:sub>
                                      <m:r>
                                        <a:rPr lang="pt-BR" sz="23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  <m:sup>
                                      <m:r>
                                        <a:rPr lang="pt-BR" sz="23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pt-BR" sz="23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bSup>
                                </m:num>
                                <m:den>
                                  <m:r>
                                    <a:rPr lang="pt-BR" sz="23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𝐾</m:t>
                                  </m:r>
                                  <m:r>
                                    <a:rPr lang="pt-BR" sz="23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pt-BR" sz="23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3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pt-BR" sz="23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den>
                          </m:f>
                        </m:sup>
                      </m:sSup>
                      <m:r>
                        <a:rPr lang="pt-BR" sz="23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pt-BR" sz="23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pt-BR" sz="23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pt-BR" sz="23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pt-BR" sz="23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sz="2300" i="1">
                                          <a:latin typeface="Cambria Math" panose="02040503050406030204" pitchFamily="18" charset="0"/>
                                        </a:rPr>
                                        <m:t>h𝑓</m:t>
                                      </m:r>
                                    </m:e>
                                    <m:sub>
                                      <m:r>
                                        <a:rPr lang="pt-BR" sz="23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pt-BR" sz="23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sz="2300" i="1"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</m:e>
                                    <m:sub>
                                      <m:r>
                                        <a:rPr lang="pt-BR" sz="23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pt-BR" sz="23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f>
                                <m:fPr>
                                  <m:ctrlPr>
                                    <a:rPr lang="pt-BR" sz="23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Sup>
                                    <m:sSubSupPr>
                                      <m:ctrlPr>
                                        <a:rPr lang="pt-BR" sz="23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pt-BR" sz="23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𝐷</m:t>
                                      </m:r>
                                    </m:e>
                                    <m:sub>
                                      <m:r>
                                        <a:rPr lang="pt-BR" sz="23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  <m:sup>
                                      <m:r>
                                        <a:rPr lang="pt-BR" sz="23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pt-BR" sz="23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bSup>
                                </m:num>
                                <m:den>
                                  <m:r>
                                    <a:rPr lang="pt-BR" sz="23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𝐾</m:t>
                                  </m:r>
                                  <m:r>
                                    <a:rPr lang="pt-BR" sz="23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pt-BR" sz="23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3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pt-BR" sz="23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den>
                          </m:f>
                        </m:sup>
                      </m:sSup>
                      <m:r>
                        <a:rPr lang="pt-BR" sz="2300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pt-BR" sz="23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pt-BR" sz="23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pt-BR" sz="23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pt-BR" sz="23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sz="2300" i="1">
                                          <a:latin typeface="Cambria Math" panose="02040503050406030204" pitchFamily="18" charset="0"/>
                                        </a:rPr>
                                        <m:t>h𝑓</m:t>
                                      </m:r>
                                    </m:e>
                                    <m:sub>
                                      <m:r>
                                        <a:rPr lang="pt-BR" sz="2300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pt-BR" sz="23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sz="2300" i="1"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</m:e>
                                    <m:sub>
                                      <m:r>
                                        <a:rPr lang="pt-BR" sz="2300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pt-BR" sz="23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f>
                                <m:fPr>
                                  <m:ctrlPr>
                                    <a:rPr lang="pt-BR" sz="23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Sup>
                                    <m:sSubSupPr>
                                      <m:ctrlPr>
                                        <a:rPr lang="pt-BR" sz="23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pt-BR" sz="23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𝐷</m:t>
                                      </m:r>
                                    </m:e>
                                    <m:sub>
                                      <m:r>
                                        <a:rPr lang="pt-BR" sz="23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3</m:t>
                                      </m:r>
                                    </m:sub>
                                    <m:sup>
                                      <m:r>
                                        <a:rPr lang="pt-BR" sz="23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pt-BR" sz="23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bSup>
                                </m:num>
                                <m:den>
                                  <m:r>
                                    <a:rPr lang="pt-BR" sz="23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𝐾</m:t>
                                  </m:r>
                                  <m:r>
                                    <a:rPr lang="pt-BR" sz="23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pt-BR" sz="23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3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pt-BR" sz="23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pt-BR" sz="2300" dirty="0" smtClean="0"/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endParaRPr lang="pt-BR" sz="230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pt-BR" sz="2300" b="1" dirty="0" smtClean="0">
                    <a:latin typeface="Cambria Math" panose="02040503050406030204" pitchFamily="18" charset="0"/>
                  </a:rPr>
                  <a:t>Regra de Dupuit para Encanamentos em Paralelo: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spcAft>
                    <a:spcPts val="1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BR" sz="23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pt-BR" sz="23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pt-BR" sz="23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Sup>
                                    <m:sSubSupPr>
                                      <m:ctrlPr>
                                        <a:rPr lang="pt-BR" sz="23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pt-BR" sz="23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𝐷</m:t>
                                      </m:r>
                                    </m:e>
                                    <m:sub>
                                      <m:r>
                                        <a:rPr lang="pt-BR" sz="23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𝑒</m:t>
                                      </m:r>
                                    </m:sub>
                                    <m:sup>
                                      <m:r>
                                        <a:rPr lang="pt-BR" sz="23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pt-BR" sz="23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bSup>
                                </m:num>
                                <m:den>
                                  <m:sSub>
                                    <m:sSubPr>
                                      <m:ctrlPr>
                                        <a:rPr lang="pt-BR" sz="23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sz="2300" i="1"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</m:e>
                                    <m:sub>
                                      <m:r>
                                        <a:rPr lang="pt-BR" sz="2300" b="0" i="1" smtClean="0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pt-BR" sz="23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3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pt-BR" sz="23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den>
                          </m:f>
                        </m:sup>
                      </m:sSup>
                      <m:r>
                        <a:rPr lang="pt-BR" sz="23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pt-BR" sz="23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pt-BR" sz="23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pt-BR" sz="23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Sup>
                                    <m:sSubSupPr>
                                      <m:ctrlPr>
                                        <a:rPr lang="pt-BR" sz="23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pt-BR" sz="23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𝐷</m:t>
                                      </m:r>
                                    </m:e>
                                    <m:sub>
                                      <m:r>
                                        <a:rPr lang="pt-BR" sz="23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  <m:sup>
                                      <m:r>
                                        <a:rPr lang="pt-BR" sz="23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pt-BR" sz="23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bSup>
                                </m:num>
                                <m:den>
                                  <m:sSub>
                                    <m:sSubPr>
                                      <m:ctrlPr>
                                        <a:rPr lang="pt-BR" sz="23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sz="2300" i="1"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</m:e>
                                    <m:sub>
                                      <m:r>
                                        <a:rPr lang="pt-BR" sz="23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pt-BR" sz="23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3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pt-BR" sz="23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den>
                          </m:f>
                        </m:sup>
                      </m:sSup>
                      <m:r>
                        <a:rPr lang="pt-BR" sz="2300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pt-BR" sz="23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pt-BR" sz="23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pt-BR" sz="23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Sup>
                                    <m:sSubSupPr>
                                      <m:ctrlPr>
                                        <a:rPr lang="pt-BR" sz="23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pt-BR" sz="23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𝐷</m:t>
                                      </m:r>
                                    </m:e>
                                    <m:sub>
                                      <m:r>
                                        <a:rPr lang="pt-BR" sz="23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  <m:sup>
                                      <m:r>
                                        <a:rPr lang="pt-BR" sz="23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pt-BR" sz="23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bSup>
                                </m:num>
                                <m:den>
                                  <m:sSub>
                                    <m:sSubPr>
                                      <m:ctrlPr>
                                        <a:rPr lang="pt-BR" sz="23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sz="2300" i="1"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</m:e>
                                    <m:sub>
                                      <m:r>
                                        <a:rPr lang="pt-BR" sz="23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pt-BR" sz="23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3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pt-BR" sz="23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den>
                          </m:f>
                        </m:sup>
                      </m:sSup>
                      <m:r>
                        <a:rPr lang="pt-BR" sz="2300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pt-BR" sz="23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pt-BR" sz="23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pt-BR" sz="23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Sup>
                                    <m:sSubSupPr>
                                      <m:ctrlPr>
                                        <a:rPr lang="pt-BR" sz="23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pt-BR" sz="23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𝐷</m:t>
                                      </m:r>
                                    </m:e>
                                    <m:sub>
                                      <m:r>
                                        <a:rPr lang="pt-BR" sz="23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3</m:t>
                                      </m:r>
                                    </m:sub>
                                    <m:sup>
                                      <m:r>
                                        <a:rPr lang="pt-BR" sz="23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pt-BR" sz="23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bSup>
                                </m:num>
                                <m:den>
                                  <m:sSub>
                                    <m:sSubPr>
                                      <m:ctrlPr>
                                        <a:rPr lang="pt-BR" sz="23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sz="2300" i="1"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</m:e>
                                    <m:sub>
                                      <m:r>
                                        <a:rPr lang="pt-BR" sz="2300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pt-BR" sz="23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3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pt-BR" sz="23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den>
                          </m:f>
                        </m:sup>
                      </m:sSup>
                      <m:r>
                        <a:rPr lang="pt-BR" sz="23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sz="2300" b="0" i="1" smtClean="0">
                          <a:latin typeface="Cambria Math" panose="02040503050406030204" pitchFamily="18" charset="0"/>
                        </a:rPr>
                        <m:t>…+</m:t>
                      </m:r>
                      <m:sSup>
                        <m:sSupPr>
                          <m:ctrlPr>
                            <a:rPr lang="pt-BR" sz="23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pt-BR" sz="23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pt-BR" sz="23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Sup>
                                    <m:sSubSupPr>
                                      <m:ctrlPr>
                                        <a:rPr lang="pt-BR" sz="23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pt-BR" sz="23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𝐷</m:t>
                                      </m:r>
                                    </m:e>
                                    <m:sub>
                                      <m:r>
                                        <a:rPr lang="pt-BR" sz="23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𝑁</m:t>
                                      </m:r>
                                    </m:sub>
                                    <m:sup>
                                      <m:r>
                                        <a:rPr lang="pt-BR" sz="23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pt-BR" sz="23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bSup>
                                </m:num>
                                <m:den>
                                  <m:sSub>
                                    <m:sSubPr>
                                      <m:ctrlPr>
                                        <a:rPr lang="pt-BR" sz="23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sz="2300" i="1"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</m:e>
                                    <m:sub>
                                      <m:r>
                                        <a:rPr lang="pt-BR" sz="2300" b="0" i="1" smtClean="0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pt-BR" sz="23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3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pt-BR" sz="23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pt-BR" sz="2300" dirty="0"/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spcAft>
                    <a:spcPts val="1800"/>
                  </a:spcAft>
                  <a:buNone/>
                </a:pPr>
                <a:endParaRPr lang="pt-BR" sz="23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Espaço Reservado para Conteúd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8741" y="1596884"/>
                <a:ext cx="9535413" cy="4896681"/>
              </a:xfrm>
              <a:prstGeom prst="rect">
                <a:avLst/>
              </a:prstGeom>
              <a:blipFill rotWithShape="0">
                <a:blip r:embed="rId6"/>
                <a:stretch>
                  <a:fillRect l="-89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Conector reto 11"/>
          <p:cNvCxnSpPr/>
          <p:nvPr/>
        </p:nvCxnSpPr>
        <p:spPr>
          <a:xfrm>
            <a:off x="1179441" y="2007225"/>
            <a:ext cx="477079" cy="43732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/>
        </p:nvCxnSpPr>
        <p:spPr>
          <a:xfrm>
            <a:off x="3185488" y="1987347"/>
            <a:ext cx="477079" cy="43732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to 14"/>
          <p:cNvCxnSpPr/>
          <p:nvPr/>
        </p:nvCxnSpPr>
        <p:spPr>
          <a:xfrm>
            <a:off x="5133374" y="1987347"/>
            <a:ext cx="477079" cy="43732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to 17"/>
          <p:cNvCxnSpPr/>
          <p:nvPr/>
        </p:nvCxnSpPr>
        <p:spPr>
          <a:xfrm>
            <a:off x="1877220" y="2471051"/>
            <a:ext cx="305244" cy="215835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to 18"/>
          <p:cNvCxnSpPr/>
          <p:nvPr/>
        </p:nvCxnSpPr>
        <p:spPr>
          <a:xfrm>
            <a:off x="7081260" y="1987347"/>
            <a:ext cx="477079" cy="43732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to 19"/>
          <p:cNvCxnSpPr/>
          <p:nvPr/>
        </p:nvCxnSpPr>
        <p:spPr>
          <a:xfrm>
            <a:off x="3858420" y="2471051"/>
            <a:ext cx="305244" cy="215835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to 20"/>
          <p:cNvCxnSpPr/>
          <p:nvPr/>
        </p:nvCxnSpPr>
        <p:spPr>
          <a:xfrm>
            <a:off x="5789376" y="2471050"/>
            <a:ext cx="305244" cy="215835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to 21"/>
          <p:cNvCxnSpPr/>
          <p:nvPr/>
        </p:nvCxnSpPr>
        <p:spPr>
          <a:xfrm>
            <a:off x="7778742" y="2471050"/>
            <a:ext cx="305244" cy="215835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6064" y="6479182"/>
            <a:ext cx="38768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 i="1">
                <a:solidFill>
                  <a:srgbClr val="C00000"/>
                </a:solidFill>
              </a:defRPr>
            </a:lvl1pPr>
          </a:lstStyle>
          <a:p>
            <a:r>
              <a:rPr lang="pt-BR" dirty="0" smtClean="0"/>
              <a:t>Prof. Fernando Campos </a:t>
            </a:r>
            <a:r>
              <a:rPr lang="pt-BR" dirty="0" smtClean="0"/>
              <a:t>Mendonça – ESALQ/USP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01139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58741" y="400291"/>
            <a:ext cx="10168502" cy="553866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/>
              <a:t>ENCANAMENTOS EM </a:t>
            </a:r>
            <a:r>
              <a:rPr lang="pt-BR" dirty="0" smtClean="0"/>
              <a:t>PARALELO</a:t>
            </a:r>
            <a:endParaRPr lang="pt-BR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ela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1868663"/>
                  </p:ext>
                </p:extLst>
              </p:nvPr>
            </p:nvGraphicFramePr>
            <p:xfrm>
              <a:off x="217626" y="1616768"/>
              <a:ext cx="11802096" cy="4773682"/>
            </p:xfrm>
            <a:graphic>
              <a:graphicData uri="http://schemas.openxmlformats.org/drawingml/2006/table">
                <a:tbl>
                  <a:tblPr firstRow="1" firstCol="1" bandRow="1">
                    <a:tableStyleId>{00A15C55-8517-42AA-B614-E9B94910E393}</a:tableStyleId>
                  </a:tblPr>
                  <a:tblGrid>
                    <a:gridCol w="3621883"/>
                    <a:gridCol w="4033057"/>
                    <a:gridCol w="4147156"/>
                  </a:tblGrid>
                  <a:tr h="752828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pt-BR" sz="2400" dirty="0">
                              <a:solidFill>
                                <a:schemeClr val="tx1"/>
                              </a:solidFill>
                              <a:effectLst/>
                            </a:rPr>
                            <a:t>Item</a:t>
                          </a:r>
                          <a:endParaRPr lang="pt-BR" sz="24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495300">
                            <a:spcAft>
                              <a:spcPts val="0"/>
                            </a:spcAft>
                          </a:pPr>
                          <a:r>
                            <a:rPr lang="pt-BR" sz="2400" dirty="0">
                              <a:solidFill>
                                <a:schemeClr val="tx1"/>
                              </a:solidFill>
                              <a:effectLst/>
                            </a:rPr>
                            <a:t>Hazen-Williams</a:t>
                          </a:r>
                          <a:endParaRPr lang="pt-BR" sz="24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524510">
                            <a:spcAft>
                              <a:spcPts val="0"/>
                            </a:spcAft>
                          </a:pPr>
                          <a:r>
                            <a:rPr lang="pt-BR" sz="2400" dirty="0">
                              <a:solidFill>
                                <a:schemeClr val="tx1"/>
                              </a:solidFill>
                              <a:effectLst/>
                            </a:rPr>
                            <a:t>Flamant</a:t>
                          </a:r>
                          <a:endParaRPr lang="pt-BR" sz="24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586024">
                    <a:tc>
                      <a:txBody>
                        <a:bodyPr/>
                        <a:lstStyle/>
                        <a:p>
                          <a:pPr marL="90170">
                            <a:spcAft>
                              <a:spcPts val="0"/>
                            </a:spcAft>
                          </a:pPr>
                          <a:r>
                            <a:rPr lang="pt-BR" sz="2400" dirty="0">
                              <a:solidFill>
                                <a:schemeClr val="tx1"/>
                              </a:solidFill>
                              <a:effectLst/>
                            </a:rPr>
                            <a:t>Expoente de V</a:t>
                          </a:r>
                          <a:endParaRPr lang="pt-BR" sz="24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495300">
                            <a:spcAft>
                              <a:spcPts val="0"/>
                            </a:spcAft>
                          </a:pPr>
                          <a:r>
                            <a:rPr lang="pt-BR" sz="2400" i="0" dirty="0">
                              <a:effectLst/>
                            </a:rPr>
                            <a:t>m = 1,852</a:t>
                          </a:r>
                          <a:endParaRPr lang="pt-BR" sz="2400" i="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524510">
                            <a:spcAft>
                              <a:spcPts val="0"/>
                            </a:spcAft>
                          </a:pPr>
                          <a:r>
                            <a:rPr lang="pt-BR" sz="2400" i="0">
                              <a:effectLst/>
                            </a:rPr>
                            <a:t>m = 1,75</a:t>
                          </a:r>
                          <a:endParaRPr lang="pt-BR" sz="2400" i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586024">
                    <a:tc>
                      <a:txBody>
                        <a:bodyPr/>
                        <a:lstStyle/>
                        <a:p>
                          <a:pPr marL="90170">
                            <a:spcAft>
                              <a:spcPts val="0"/>
                            </a:spcAft>
                          </a:pPr>
                          <a:r>
                            <a:rPr lang="pt-BR" sz="2400">
                              <a:solidFill>
                                <a:schemeClr val="tx1"/>
                              </a:solidFill>
                              <a:effectLst/>
                            </a:rPr>
                            <a:t>Expoentes de D (n)</a:t>
                          </a:r>
                          <a:endParaRPr lang="pt-BR" sz="24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495300">
                            <a:spcAft>
                              <a:spcPts val="0"/>
                            </a:spcAft>
                          </a:pPr>
                          <a:r>
                            <a:rPr lang="pt-BR" sz="2400" i="0">
                              <a:effectLst/>
                            </a:rPr>
                            <a:t>n = 1,167</a:t>
                          </a:r>
                          <a:endParaRPr lang="pt-BR" sz="2400" i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524510">
                            <a:spcAft>
                              <a:spcPts val="0"/>
                            </a:spcAft>
                          </a:pPr>
                          <a:r>
                            <a:rPr lang="pt-BR" sz="2400" i="0">
                              <a:effectLst/>
                            </a:rPr>
                            <a:t>n = 1,25</a:t>
                          </a:r>
                          <a:endParaRPr lang="pt-BR" sz="2400" i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586024">
                    <a:tc>
                      <a:txBody>
                        <a:bodyPr/>
                        <a:lstStyle/>
                        <a:p>
                          <a:pPr marL="90170">
                            <a:spcAft>
                              <a:spcPts val="0"/>
                            </a:spcAft>
                          </a:pPr>
                          <a:r>
                            <a:rPr lang="pt-BR" sz="240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n’ = 2 m</a:t>
                          </a:r>
                          <a:r>
                            <a:rPr lang="pt-BR" sz="2400" baseline="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 + n</a:t>
                          </a:r>
                          <a:endParaRPr lang="pt-BR" sz="24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495300">
                            <a:spcAft>
                              <a:spcPts val="0"/>
                            </a:spcAft>
                          </a:pPr>
                          <a:r>
                            <a:rPr lang="pt-BR" sz="2400" i="0" dirty="0">
                              <a:effectLst/>
                            </a:rPr>
                            <a:t>n’ = </a:t>
                          </a:r>
                          <a:r>
                            <a:rPr lang="pt-BR" sz="2400" i="0" dirty="0" smtClean="0">
                              <a:effectLst/>
                            </a:rPr>
                            <a:t>4,87</a:t>
                          </a:r>
                          <a:endParaRPr lang="pt-BR" sz="2400" i="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524510">
                            <a:spcAft>
                              <a:spcPts val="0"/>
                            </a:spcAft>
                          </a:pPr>
                          <a:r>
                            <a:rPr lang="pt-BR" sz="2400" i="0" dirty="0">
                              <a:effectLst/>
                            </a:rPr>
                            <a:t>n’= </a:t>
                          </a:r>
                          <a:r>
                            <a:rPr lang="pt-BR" sz="2400" i="0" dirty="0" smtClean="0">
                              <a:effectLst/>
                            </a:rPr>
                            <a:t>4,75</a:t>
                          </a:r>
                          <a:endParaRPr lang="pt-BR" sz="2400" i="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1000923">
                    <a:tc>
                      <a:txBody>
                        <a:bodyPr/>
                        <a:lstStyle/>
                        <a:p>
                          <a:pPr marL="90170">
                            <a:spcAft>
                              <a:spcPts val="0"/>
                            </a:spcAft>
                          </a:pPr>
                          <a:r>
                            <a:rPr lang="pt-BR" sz="2400">
                              <a:solidFill>
                                <a:schemeClr val="tx1"/>
                              </a:solidFill>
                              <a:effectLst/>
                            </a:rPr>
                            <a:t>Determinar D</a:t>
                          </a:r>
                          <a:endParaRPr lang="pt-BR" sz="24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pt-BR" sz="19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z="1900" i="1"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e>
                                  <m:sub>
                                    <m:r>
                                      <a:rPr lang="pt-BR" sz="1900" i="1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sub>
                                </m:sSub>
                                <m:r>
                                  <a:rPr lang="pt-BR" sz="1900" i="1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pt-BR" sz="19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pt-BR" sz="19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d>
                                          <m:dPr>
                                            <m:ctrlPr>
                                              <a:rPr lang="pt-BR" sz="190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f>
                                              <m:fPr>
                                                <m:ctrlPr>
                                                  <a:rPr lang="pt-BR" sz="19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fPr>
                                              <m:num>
                                                <m:sSubSup>
                                                  <m:sSubSupPr>
                                                    <m:ctrlPr>
                                                      <a:rPr lang="pt-BR" sz="1900" i="1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SupPr>
                                                  <m:e>
                                                    <m:r>
                                                      <a:rPr lang="pt-BR" sz="1900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 </m:t>
                                                    </m:r>
                                                    <m:r>
                                                      <a:rPr lang="pt-BR" sz="1900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𝐷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pt-BR" sz="1900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1</m:t>
                                                    </m:r>
                                                  </m:sub>
                                                  <m:sup>
                                                    <m:r>
                                                      <a:rPr lang="pt-BR" sz="1900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2,</m:t>
                                                    </m:r>
                                                    <m:r>
                                                      <a:rPr lang="pt-BR" sz="19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63</m:t>
                                                    </m:r>
                                                  </m:sup>
                                                </m:sSubSup>
                                                <m:r>
                                                  <a:rPr lang="pt-BR" sz="1900" i="1">
                                                    <a:latin typeface="Cambria Math" panose="02040503050406030204" pitchFamily="18" charset="0"/>
                                                  </a:rPr>
                                                  <m:t> </m:t>
                                                </m:r>
                                              </m:num>
                                              <m:den>
                                                <m:sSubSup>
                                                  <m:sSubSupPr>
                                                    <m:ctrlPr>
                                                      <a:rPr lang="pt-BR" sz="1900" i="1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SupPr>
                                                  <m:e>
                                                    <m:r>
                                                      <a:rPr lang="pt-BR" sz="1900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𝐿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pt-BR" sz="1900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1</m:t>
                                                    </m:r>
                                                  </m:sub>
                                                  <m:sup>
                                                    <m:r>
                                                      <a:rPr lang="pt-BR" sz="1900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0,5</m:t>
                                                    </m:r>
                                                    <m:r>
                                                      <a:rPr lang="pt-BR" sz="19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4</m:t>
                                                    </m:r>
                                                  </m:sup>
                                                </m:sSubSup>
                                              </m:den>
                                            </m:f>
                                            <m:r>
                                              <a:rPr lang="pt-BR" sz="1900" i="1">
                                                <a:latin typeface="Cambria Math" panose="02040503050406030204" pitchFamily="18" charset="0"/>
                                              </a:rPr>
                                              <m:t>+</m:t>
                                            </m:r>
                                            <m:f>
                                              <m:fPr>
                                                <m:ctrlPr>
                                                  <a:rPr lang="pt-BR" sz="19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fPr>
                                              <m:num>
                                                <m:r>
                                                  <a:rPr lang="pt-BR" sz="1900" i="1">
                                                    <a:latin typeface="Cambria Math" panose="02040503050406030204" pitchFamily="18" charset="0"/>
                                                  </a:rPr>
                                                  <m:t> </m:t>
                                                </m:r>
                                                <m:sSubSup>
                                                  <m:sSubSupPr>
                                                    <m:ctrlPr>
                                                      <a:rPr lang="pt-BR" sz="1900" i="1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SupPr>
                                                  <m:e>
                                                    <m:r>
                                                      <a:rPr lang="pt-BR" sz="1900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𝐷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pt-BR" sz="1900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2</m:t>
                                                    </m:r>
                                                  </m:sub>
                                                  <m:sup>
                                                    <m:r>
                                                      <a:rPr lang="pt-BR" sz="1900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2,</m:t>
                                                    </m:r>
                                                    <m:r>
                                                      <a:rPr lang="pt-BR" sz="19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63</m:t>
                                                    </m:r>
                                                  </m:sup>
                                                </m:sSubSup>
                                                <m:r>
                                                  <a:rPr lang="pt-BR" sz="1900" i="1">
                                                    <a:latin typeface="Cambria Math" panose="02040503050406030204" pitchFamily="18" charset="0"/>
                                                  </a:rPr>
                                                  <m:t> </m:t>
                                                </m:r>
                                              </m:num>
                                              <m:den>
                                                <m:sSubSup>
                                                  <m:sSubSupPr>
                                                    <m:ctrlPr>
                                                      <a:rPr lang="pt-BR" sz="1900" i="1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SupPr>
                                                  <m:e>
                                                    <m:r>
                                                      <a:rPr lang="pt-BR" sz="1900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𝐿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pt-BR" sz="1900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2</m:t>
                                                    </m:r>
                                                  </m:sub>
                                                  <m:sup>
                                                    <m:r>
                                                      <a:rPr lang="pt-BR" sz="1900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0,5</m:t>
                                                    </m:r>
                                                    <m:r>
                                                      <a:rPr lang="pt-BR" sz="19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4</m:t>
                                                    </m:r>
                                                  </m:sup>
                                                </m:sSubSup>
                                              </m:den>
                                            </m:f>
                                          </m:e>
                                        </m:d>
                                        <m:r>
                                          <a:rPr lang="pt-BR" sz="19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∙</m:t>
                                        </m:r>
                                        <m:sSubSup>
                                          <m:sSubSupPr>
                                            <m:ctrlPr>
                                              <a:rPr lang="pt-BR" sz="19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pt-BR" sz="19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𝐿</m:t>
                                            </m:r>
                                          </m:e>
                                          <m:sub>
                                            <m:r>
                                              <a:rPr lang="pt-BR" sz="19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𝑒</m:t>
                                            </m:r>
                                          </m:sub>
                                          <m:sup>
                                            <m:r>
                                              <a:rPr lang="pt-BR" sz="19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0,54</m:t>
                                            </m:r>
                                          </m:sup>
                                        </m:sSubSup>
                                      </m:e>
                                    </m:d>
                                  </m:e>
                                  <m:sup>
                                    <m:r>
                                      <a:rPr lang="pt-BR" sz="1900" b="0" i="1" smtClean="0">
                                        <a:latin typeface="Cambria Math" panose="02040503050406030204" pitchFamily="18" charset="0"/>
                                      </a:rPr>
                                      <m:t>0,38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pt-BR" sz="1900" i="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pt-BR" sz="19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z="1900" i="1"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e>
                                  <m:sub>
                                    <m:r>
                                      <a:rPr lang="pt-BR" sz="1900" i="1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sub>
                                </m:sSub>
                                <m:r>
                                  <a:rPr lang="pt-BR" sz="1900" i="1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pt-BR" sz="19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pt-BR" sz="19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d>
                                          <m:dPr>
                                            <m:ctrlPr>
                                              <a:rPr lang="pt-BR" sz="190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f>
                                              <m:fPr>
                                                <m:ctrlPr>
                                                  <a:rPr lang="pt-BR" sz="19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fPr>
                                              <m:num>
                                                <m:sSubSup>
                                                  <m:sSubSupPr>
                                                    <m:ctrlPr>
                                                      <a:rPr lang="pt-BR" sz="1900" i="1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SupPr>
                                                  <m:e>
                                                    <m:r>
                                                      <a:rPr lang="pt-BR" sz="1900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 </m:t>
                                                    </m:r>
                                                    <m:r>
                                                      <a:rPr lang="pt-BR" sz="1900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𝐷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pt-BR" sz="1900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1</m:t>
                                                    </m:r>
                                                  </m:sub>
                                                  <m:sup>
                                                    <m:r>
                                                      <a:rPr lang="pt-BR" sz="1900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2,714</m:t>
                                                    </m:r>
                                                  </m:sup>
                                                </m:sSubSup>
                                                <m:r>
                                                  <a:rPr lang="pt-BR" sz="1900" i="1">
                                                    <a:latin typeface="Cambria Math" panose="02040503050406030204" pitchFamily="18" charset="0"/>
                                                  </a:rPr>
                                                  <m:t> </m:t>
                                                </m:r>
                                              </m:num>
                                              <m:den>
                                                <m:sSubSup>
                                                  <m:sSubSupPr>
                                                    <m:ctrlPr>
                                                      <a:rPr lang="pt-BR" sz="1900" i="1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SupPr>
                                                  <m:e>
                                                    <m:r>
                                                      <a:rPr lang="pt-BR" sz="1900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𝐿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pt-BR" sz="1900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1</m:t>
                                                    </m:r>
                                                  </m:sub>
                                                  <m:sup>
                                                    <m:r>
                                                      <a:rPr lang="pt-BR" sz="1900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0,57</m:t>
                                                    </m:r>
                                                  </m:sup>
                                                </m:sSubSup>
                                              </m:den>
                                            </m:f>
                                            <m:r>
                                              <a:rPr lang="pt-BR" sz="1900" i="1">
                                                <a:latin typeface="Cambria Math" panose="02040503050406030204" pitchFamily="18" charset="0"/>
                                              </a:rPr>
                                              <m:t>+</m:t>
                                            </m:r>
                                            <m:f>
                                              <m:fPr>
                                                <m:ctrlPr>
                                                  <a:rPr lang="pt-BR" sz="19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fPr>
                                              <m:num>
                                                <m:r>
                                                  <a:rPr lang="pt-BR" sz="1900" i="1">
                                                    <a:latin typeface="Cambria Math" panose="02040503050406030204" pitchFamily="18" charset="0"/>
                                                  </a:rPr>
                                                  <m:t> </m:t>
                                                </m:r>
                                                <m:sSubSup>
                                                  <m:sSubSupPr>
                                                    <m:ctrlPr>
                                                      <a:rPr lang="pt-BR" sz="1900" i="1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SupPr>
                                                  <m:e>
                                                    <m:r>
                                                      <a:rPr lang="pt-BR" sz="1900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𝐷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pt-BR" sz="1900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2</m:t>
                                                    </m:r>
                                                  </m:sub>
                                                  <m:sup>
                                                    <m:r>
                                                      <a:rPr lang="pt-BR" sz="1900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2,714</m:t>
                                                    </m:r>
                                                  </m:sup>
                                                </m:sSubSup>
                                                <m:r>
                                                  <a:rPr lang="pt-BR" sz="1900" i="1">
                                                    <a:latin typeface="Cambria Math" panose="02040503050406030204" pitchFamily="18" charset="0"/>
                                                  </a:rPr>
                                                  <m:t> </m:t>
                                                </m:r>
                                              </m:num>
                                              <m:den>
                                                <m:sSubSup>
                                                  <m:sSubSupPr>
                                                    <m:ctrlPr>
                                                      <a:rPr lang="pt-BR" sz="1900" i="1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SupPr>
                                                  <m:e>
                                                    <m:r>
                                                      <a:rPr lang="pt-BR" sz="1900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𝐿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pt-BR" sz="1900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2</m:t>
                                                    </m:r>
                                                  </m:sub>
                                                  <m:sup>
                                                    <m:r>
                                                      <a:rPr lang="pt-BR" sz="1900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0,57</m:t>
                                                    </m:r>
                                                  </m:sup>
                                                </m:sSubSup>
                                              </m:den>
                                            </m:f>
                                          </m:e>
                                        </m:d>
                                        <m:r>
                                          <a:rPr lang="pt-BR" sz="19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∙</m:t>
                                        </m:r>
                                        <m:sSubSup>
                                          <m:sSubSupPr>
                                            <m:ctrlPr>
                                              <a:rPr lang="pt-BR" sz="19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pt-BR" sz="19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𝐿</m:t>
                                            </m:r>
                                          </m:e>
                                          <m:sub>
                                            <m:r>
                                              <a:rPr lang="pt-BR" sz="19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𝑒</m:t>
                                            </m:r>
                                          </m:sub>
                                          <m:sup>
                                            <m:r>
                                              <a:rPr lang="pt-BR" sz="19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0,57</m:t>
                                            </m:r>
                                          </m:sup>
                                        </m:sSubSup>
                                      </m:e>
                                    </m:d>
                                  </m:e>
                                  <m:sup>
                                    <m:r>
                                      <a:rPr lang="pt-BR" sz="1900" b="0" i="1" smtClean="0">
                                        <a:latin typeface="Cambria Math" panose="02040503050406030204" pitchFamily="18" charset="0"/>
                                      </a:rPr>
                                      <m:t>0,368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pt-BR" sz="1900" i="0" dirty="0">
                            <a:effectLst/>
                            <a:latin typeface="+mj-lt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460998">
                    <a:tc>
                      <a:txBody>
                        <a:bodyPr/>
                        <a:lstStyle/>
                        <a:p>
                          <a:pPr marL="90170">
                            <a:spcAft>
                              <a:spcPts val="0"/>
                            </a:spcAft>
                          </a:pPr>
                          <a:r>
                            <a:rPr lang="pt-BR" sz="2400" dirty="0">
                              <a:solidFill>
                                <a:schemeClr val="tx1"/>
                              </a:solidFill>
                              <a:effectLst/>
                            </a:rPr>
                            <a:t>Determinar </a:t>
                          </a:r>
                          <a:r>
                            <a:rPr lang="pt-BR" sz="240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Q</a:t>
                          </a:r>
                          <a:endParaRPr lang="pt-BR" sz="24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pt-BR" sz="2400" b="0" i="0" smtClean="0">
                                  <a:effectLst/>
                                  <a:latin typeface="Cambria Math" panose="02040503050406030204" pitchFamily="18" charset="0"/>
                                </a:rPr>
                                <m:t>Q</m:t>
                              </m:r>
                              <m:r>
                                <a:rPr lang="pt-BR" sz="2400" b="0" i="0" smtClean="0">
                                  <a:effectLst/>
                                  <a:latin typeface="Cambria Math" panose="02040503050406030204" pitchFamily="18" charset="0"/>
                                </a:rPr>
                                <m:t>=0,2788∙</m:t>
                              </m:r>
                              <m:r>
                                <m:rPr>
                                  <m:sty m:val="p"/>
                                </m:rPr>
                                <a:rPr lang="pt-BR" sz="2400" b="0" i="0" smtClea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C</m:t>
                              </m:r>
                              <m:r>
                                <a:rPr lang="pt-BR" sz="2400" b="0" i="0" smtClea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sSubSup>
                                <m:sSubSupPr>
                                  <m:ctrlPr>
                                    <a:rPr lang="pt-BR" sz="2400" b="0" i="1" smtClean="0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pt-BR" sz="2400" b="0" i="0" smtClean="0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D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pt-BR" sz="2400" b="0" i="0" smtClean="0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e</m:t>
                                  </m:r>
                                </m:sub>
                                <m:sup>
                                  <m:r>
                                    <a:rPr lang="pt-BR" sz="2400" b="0" i="0" smtClean="0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2,63</m:t>
                                  </m:r>
                                </m:sup>
                              </m:sSubSup>
                              <m:r>
                                <a:rPr lang="pt-BR" sz="2400" b="0" i="0" smtClea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sSup>
                                <m:sSupPr>
                                  <m:ctrlPr>
                                    <a:rPr lang="pt-BR" sz="2400" b="0" i="1" smtClean="0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pt-BR" sz="2400" b="0" i="0" smtClean="0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J</m:t>
                                  </m:r>
                                </m:e>
                                <m:sup>
                                  <m:r>
                                    <a:rPr lang="pt-BR" sz="2400" b="0" i="0" smtClean="0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0,54</m:t>
                                  </m:r>
                                </m:sup>
                              </m:sSup>
                            </m:oMath>
                          </a14:m>
                          <a:r>
                            <a:rPr lang="pt-BR" sz="2400" i="0" dirty="0" smtClean="0">
                              <a:effectLst/>
                            </a:rPr>
                            <a:t> </a:t>
                          </a:r>
                          <a:endParaRPr lang="pt-BR" sz="2400" i="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pt-BR" sz="2400" b="0" i="0" smtClean="0">
                                  <a:effectLst/>
                                  <a:latin typeface="Cambria Math" panose="02040503050406030204" pitchFamily="18" charset="0"/>
                                </a:rPr>
                                <m:t>Q</m:t>
                              </m:r>
                              <m:r>
                                <a:rPr lang="pt-BR" sz="2400" b="0" i="0" smtClean="0">
                                  <a:effectLst/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pt-BR" sz="2400" b="0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sz="2400" b="0" i="0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0,356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pt-BR" sz="2400" b="0" i="1" smtClean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pt-BR" sz="2400" b="0" i="0" smtClean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b</m:t>
                                      </m:r>
                                    </m:e>
                                    <m:sup>
                                      <m:r>
                                        <a:rPr lang="pt-BR" sz="2400" b="0" i="0" smtClean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0,57</m:t>
                                      </m:r>
                                    </m:sup>
                                  </m:sSup>
                                </m:den>
                              </m:f>
                              <m:r>
                                <a:rPr lang="pt-BR" sz="2400" b="0" i="0" smtClea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sSubSup>
                                <m:sSubSupPr>
                                  <m:ctrlPr>
                                    <a:rPr lang="pt-BR" sz="2400" b="0" i="1" smtClean="0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pt-BR" sz="2400" b="0" i="0" smtClean="0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D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pt-BR" sz="2400" b="0" i="0" smtClean="0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e</m:t>
                                  </m:r>
                                </m:sub>
                                <m:sup>
                                  <m:r>
                                    <a:rPr lang="pt-BR" sz="2400" b="0" i="0" smtClean="0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2,714</m:t>
                                  </m:r>
                                </m:sup>
                              </m:sSubSup>
                              <m:r>
                                <a:rPr lang="pt-BR" sz="2400" b="0" i="0" smtClea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sSup>
                                <m:sSupPr>
                                  <m:ctrlPr>
                                    <a:rPr lang="pt-BR" sz="2400" b="0" i="1" smtClean="0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pt-BR" sz="2400" b="0" i="0" smtClean="0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J</m:t>
                                  </m:r>
                                </m:e>
                                <m:sup>
                                  <m:r>
                                    <a:rPr lang="pt-BR" sz="2400" b="0" i="0" smtClean="0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0,57</m:t>
                                  </m:r>
                                </m:sup>
                              </m:sSup>
                            </m:oMath>
                          </a14:m>
                          <a:r>
                            <a:rPr lang="pt-BR" sz="2400" i="0" dirty="0" smtClean="0">
                              <a:effectLst/>
                            </a:rPr>
                            <a:t> </a:t>
                          </a:r>
                          <a:endParaRPr lang="pt-BR" sz="2400" i="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737476">
                    <a:tc>
                      <a:txBody>
                        <a:bodyPr/>
                        <a:lstStyle/>
                        <a:p>
                          <a:pPr marL="90170">
                            <a:spcAft>
                              <a:spcPts val="0"/>
                            </a:spcAft>
                          </a:pPr>
                          <a:r>
                            <a:rPr lang="pt-BR" sz="240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Perda de carga unitária (J)</a:t>
                          </a:r>
                          <a:endParaRPr lang="pt-BR" sz="24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pt-BR" sz="2400" i="0">
                                  <a:effectLst/>
                                  <a:latin typeface="Cambria Math" panose="02040503050406030204" pitchFamily="18" charset="0"/>
                                </a:rPr>
                                <m:t>J</m:t>
                              </m:r>
                              <m:r>
                                <a:rPr lang="pt-BR" sz="2400" i="0">
                                  <a:effectLst/>
                                  <a:latin typeface="Cambria Math" panose="02040503050406030204" pitchFamily="18" charset="0"/>
                                </a:rPr>
                                <m:t>= 10,65∙</m:t>
                              </m:r>
                              <m:sSup>
                                <m:sSupPr>
                                  <m:ctrlPr>
                                    <a:rPr lang="pt-BR" sz="24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pt-BR" sz="2400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pt-BR" sz="2400" i="1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m:rPr>
                                              <m:sty m:val="p"/>
                                            </m:rPr>
                                            <a:rPr lang="pt-BR" sz="2400" i="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Q</m:t>
                                          </m:r>
                                        </m:num>
                                        <m:den>
                                          <m:r>
                                            <m:rPr>
                                              <m:sty m:val="p"/>
                                            </m:rPr>
                                            <a:rPr lang="pt-BR" sz="2400" i="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C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pt-BR" sz="2400" i="0">
                                      <a:effectLst/>
                                      <a:latin typeface="Cambria Math" panose="02040503050406030204" pitchFamily="18" charset="0"/>
                                    </a:rPr>
                                    <m:t>1,852</m:t>
                                  </m:r>
                                </m:sup>
                              </m:sSup>
                              <m:r>
                                <a:rPr lang="pt-BR" sz="2400" i="0">
                                  <a:effectLst/>
                                  <a:latin typeface="Cambria Math" panose="02040503050406030204" pitchFamily="18" charset="0"/>
                                </a:rPr>
                                <m:t>∙</m:t>
                              </m:r>
                              <m:f>
                                <m:fPr>
                                  <m:ctrlPr>
                                    <a:rPr lang="pt-BR" sz="24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sz="2400" i="0">
                                      <a:effectLst/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pt-BR" sz="2400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pt-BR" sz="2400" i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D</m:t>
                                      </m:r>
                                    </m:e>
                                    <m:sup>
                                      <m:r>
                                        <a:rPr lang="pt-BR" sz="2400" i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4,87</m:t>
                                      </m:r>
                                    </m:sup>
                                  </m:sSup>
                                </m:den>
                              </m:f>
                            </m:oMath>
                          </a14:m>
                          <a:r>
                            <a:rPr lang="pt-BR" sz="2400" i="0" dirty="0">
                              <a:effectLst/>
                            </a:rPr>
                            <a:t> </a:t>
                          </a:r>
                          <a:endParaRPr lang="pt-BR" sz="2400" i="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pt-BR" sz="2400" i="0">
                                  <a:effectLst/>
                                  <a:latin typeface="Cambria Math" panose="02040503050406030204" pitchFamily="18" charset="0"/>
                                </a:rPr>
                                <m:t>J</m:t>
                              </m:r>
                              <m:r>
                                <a:rPr lang="pt-BR" sz="2400" i="0">
                                  <a:effectLst/>
                                  <a:latin typeface="Cambria Math" panose="02040503050406030204" pitchFamily="18" charset="0"/>
                                </a:rPr>
                                <m:t>= 6,107∙</m:t>
                              </m:r>
                              <m:r>
                                <m:rPr>
                                  <m:sty m:val="p"/>
                                </m:rPr>
                                <a:rPr lang="pt-BR" sz="2400" i="0">
                                  <a:effectLst/>
                                  <a:latin typeface="Cambria Math" panose="02040503050406030204" pitchFamily="18" charset="0"/>
                                </a:rPr>
                                <m:t>b</m:t>
                              </m:r>
                              <m:r>
                                <a:rPr lang="pt-BR" sz="2400" i="0">
                                  <a:effectLst/>
                                  <a:latin typeface="Cambria Math" panose="02040503050406030204" pitchFamily="18" charset="0"/>
                                </a:rPr>
                                <m:t>∙</m:t>
                              </m:r>
                              <m:f>
                                <m:fPr>
                                  <m:ctrlPr>
                                    <a:rPr lang="pt-BR" sz="24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pt-BR" sz="2400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pt-BR" sz="2400" i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Q</m:t>
                                      </m:r>
                                    </m:e>
                                    <m:sup>
                                      <m:r>
                                        <a:rPr lang="pt-BR" sz="2400" i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1,75</m:t>
                                      </m:r>
                                    </m:sup>
                                  </m:sSup>
                                </m:num>
                                <m:den>
                                  <m:sSup>
                                    <m:sSupPr>
                                      <m:ctrlPr>
                                        <a:rPr lang="pt-BR" sz="2400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pt-BR" sz="2400" i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D</m:t>
                                      </m:r>
                                    </m:e>
                                    <m:sup>
                                      <m:r>
                                        <a:rPr lang="pt-BR" sz="2400" i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4,75</m:t>
                                      </m:r>
                                    </m:sup>
                                  </m:sSup>
                                </m:den>
                              </m:f>
                            </m:oMath>
                          </a14:m>
                          <a:r>
                            <a:rPr lang="pt-BR" sz="2400" i="0" dirty="0">
                              <a:effectLst/>
                            </a:rPr>
                            <a:t> </a:t>
                          </a:r>
                          <a:endParaRPr lang="pt-BR" sz="2400" i="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ela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1868663"/>
                  </p:ext>
                </p:extLst>
              </p:nvPr>
            </p:nvGraphicFramePr>
            <p:xfrm>
              <a:off x="217626" y="1616768"/>
              <a:ext cx="11802096" cy="4773682"/>
            </p:xfrm>
            <a:graphic>
              <a:graphicData uri="http://schemas.openxmlformats.org/drawingml/2006/table">
                <a:tbl>
                  <a:tblPr firstRow="1" firstCol="1" bandRow="1">
                    <a:tableStyleId>{00A15C55-8517-42AA-B614-E9B94910E393}</a:tableStyleId>
                  </a:tblPr>
                  <a:tblGrid>
                    <a:gridCol w="3621883"/>
                    <a:gridCol w="4033057"/>
                    <a:gridCol w="4147156"/>
                  </a:tblGrid>
                  <a:tr h="752828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pt-BR" sz="2400" dirty="0">
                              <a:solidFill>
                                <a:schemeClr val="tx1"/>
                              </a:solidFill>
                              <a:effectLst/>
                            </a:rPr>
                            <a:t>Item</a:t>
                          </a:r>
                          <a:endParaRPr lang="pt-BR" sz="24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495300">
                            <a:spcAft>
                              <a:spcPts val="0"/>
                            </a:spcAft>
                          </a:pPr>
                          <a:r>
                            <a:rPr lang="pt-BR" sz="2400" dirty="0">
                              <a:solidFill>
                                <a:schemeClr val="tx1"/>
                              </a:solidFill>
                              <a:effectLst/>
                            </a:rPr>
                            <a:t>Hazen-Williams</a:t>
                          </a:r>
                          <a:endParaRPr lang="pt-BR" sz="24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524510">
                            <a:spcAft>
                              <a:spcPts val="0"/>
                            </a:spcAft>
                          </a:pPr>
                          <a:r>
                            <a:rPr lang="pt-BR" sz="2400" dirty="0">
                              <a:solidFill>
                                <a:schemeClr val="tx1"/>
                              </a:solidFill>
                              <a:effectLst/>
                            </a:rPr>
                            <a:t>Flamant</a:t>
                          </a:r>
                          <a:endParaRPr lang="pt-BR" sz="24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586024">
                    <a:tc>
                      <a:txBody>
                        <a:bodyPr/>
                        <a:lstStyle/>
                        <a:p>
                          <a:pPr marL="90170">
                            <a:spcAft>
                              <a:spcPts val="0"/>
                            </a:spcAft>
                          </a:pPr>
                          <a:r>
                            <a:rPr lang="pt-BR" sz="2400" dirty="0">
                              <a:solidFill>
                                <a:schemeClr val="tx1"/>
                              </a:solidFill>
                              <a:effectLst/>
                            </a:rPr>
                            <a:t>Expoente de V</a:t>
                          </a:r>
                          <a:endParaRPr lang="pt-BR" sz="24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495300">
                            <a:spcAft>
                              <a:spcPts val="0"/>
                            </a:spcAft>
                          </a:pPr>
                          <a:r>
                            <a:rPr lang="pt-BR" sz="2400" i="0" dirty="0">
                              <a:effectLst/>
                            </a:rPr>
                            <a:t>m = 1,852</a:t>
                          </a:r>
                          <a:endParaRPr lang="pt-BR" sz="2400" i="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524510">
                            <a:spcAft>
                              <a:spcPts val="0"/>
                            </a:spcAft>
                          </a:pPr>
                          <a:r>
                            <a:rPr lang="pt-BR" sz="2400" i="0">
                              <a:effectLst/>
                            </a:rPr>
                            <a:t>m = 1,75</a:t>
                          </a:r>
                          <a:endParaRPr lang="pt-BR" sz="2400" i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586024">
                    <a:tc>
                      <a:txBody>
                        <a:bodyPr/>
                        <a:lstStyle/>
                        <a:p>
                          <a:pPr marL="90170">
                            <a:spcAft>
                              <a:spcPts val="0"/>
                            </a:spcAft>
                          </a:pPr>
                          <a:r>
                            <a:rPr lang="pt-BR" sz="2400">
                              <a:solidFill>
                                <a:schemeClr val="tx1"/>
                              </a:solidFill>
                              <a:effectLst/>
                            </a:rPr>
                            <a:t>Expoentes de D (n)</a:t>
                          </a:r>
                          <a:endParaRPr lang="pt-BR" sz="24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495300">
                            <a:spcAft>
                              <a:spcPts val="0"/>
                            </a:spcAft>
                          </a:pPr>
                          <a:r>
                            <a:rPr lang="pt-BR" sz="2400" i="0">
                              <a:effectLst/>
                            </a:rPr>
                            <a:t>n = 1,167</a:t>
                          </a:r>
                          <a:endParaRPr lang="pt-BR" sz="2400" i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524510">
                            <a:spcAft>
                              <a:spcPts val="0"/>
                            </a:spcAft>
                          </a:pPr>
                          <a:r>
                            <a:rPr lang="pt-BR" sz="2400" i="0">
                              <a:effectLst/>
                            </a:rPr>
                            <a:t>n = 1,25</a:t>
                          </a:r>
                          <a:endParaRPr lang="pt-BR" sz="2400" i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586024">
                    <a:tc>
                      <a:txBody>
                        <a:bodyPr/>
                        <a:lstStyle/>
                        <a:p>
                          <a:pPr marL="90170">
                            <a:spcAft>
                              <a:spcPts val="0"/>
                            </a:spcAft>
                          </a:pPr>
                          <a:r>
                            <a:rPr lang="pt-BR" sz="240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n’ = 2 m</a:t>
                          </a:r>
                          <a:r>
                            <a:rPr lang="pt-BR" sz="2400" baseline="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 + n</a:t>
                          </a:r>
                          <a:endParaRPr lang="pt-BR" sz="24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495300">
                            <a:spcAft>
                              <a:spcPts val="0"/>
                            </a:spcAft>
                          </a:pPr>
                          <a:r>
                            <a:rPr lang="pt-BR" sz="2400" i="0" dirty="0">
                              <a:effectLst/>
                            </a:rPr>
                            <a:t>n’ = </a:t>
                          </a:r>
                          <a:r>
                            <a:rPr lang="pt-BR" sz="2400" i="0" dirty="0" smtClean="0">
                              <a:effectLst/>
                            </a:rPr>
                            <a:t>4,87</a:t>
                          </a:r>
                          <a:endParaRPr lang="pt-BR" sz="2400" i="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524510">
                            <a:spcAft>
                              <a:spcPts val="0"/>
                            </a:spcAft>
                          </a:pPr>
                          <a:r>
                            <a:rPr lang="pt-BR" sz="2400" i="0" dirty="0">
                              <a:effectLst/>
                            </a:rPr>
                            <a:t>n’= </a:t>
                          </a:r>
                          <a:r>
                            <a:rPr lang="pt-BR" sz="2400" i="0" dirty="0" smtClean="0">
                              <a:effectLst/>
                            </a:rPr>
                            <a:t>4,75</a:t>
                          </a:r>
                          <a:endParaRPr lang="pt-BR" sz="2400" i="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1000923">
                    <a:tc>
                      <a:txBody>
                        <a:bodyPr/>
                        <a:lstStyle/>
                        <a:p>
                          <a:pPr marL="90170">
                            <a:spcAft>
                              <a:spcPts val="0"/>
                            </a:spcAft>
                          </a:pPr>
                          <a:r>
                            <a:rPr lang="pt-BR" sz="2400">
                              <a:solidFill>
                                <a:schemeClr val="tx1"/>
                              </a:solidFill>
                              <a:effectLst/>
                            </a:rPr>
                            <a:t>Determinar D</a:t>
                          </a:r>
                          <a:endParaRPr lang="pt-BR" sz="24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 marL="68580" marR="68580" marT="0" marB="0" anchor="ctr">
                        <a:blipFill rotWithShape="0">
                          <a:blip r:embed="rId2"/>
                          <a:stretch>
                            <a:fillRect l="-89879" t="-250303" r="-103474" b="-1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 marL="68580" marR="68580" marT="0" marB="0" anchor="ctr">
                        <a:blipFill rotWithShape="0">
                          <a:blip r:embed="rId2"/>
                          <a:stretch>
                            <a:fillRect l="-184581" t="-250303" r="-587" b="-126667"/>
                          </a:stretch>
                        </a:blipFill>
                      </a:tcPr>
                    </a:tc>
                  </a:tr>
                  <a:tr h="524383">
                    <a:tc>
                      <a:txBody>
                        <a:bodyPr/>
                        <a:lstStyle/>
                        <a:p>
                          <a:pPr marL="90170">
                            <a:spcAft>
                              <a:spcPts val="0"/>
                            </a:spcAft>
                          </a:pPr>
                          <a:r>
                            <a:rPr lang="pt-BR" sz="2400" dirty="0">
                              <a:solidFill>
                                <a:schemeClr val="tx1"/>
                              </a:solidFill>
                              <a:effectLst/>
                            </a:rPr>
                            <a:t>Determinar </a:t>
                          </a:r>
                          <a:r>
                            <a:rPr lang="pt-BR" sz="240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Q</a:t>
                          </a:r>
                          <a:endParaRPr lang="pt-BR" sz="24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 marL="68580" marR="68580" marT="0" marB="0" anchor="ctr">
                        <a:blipFill rotWithShape="0">
                          <a:blip r:embed="rId2"/>
                          <a:stretch>
                            <a:fillRect l="-89879" t="-672093" r="-103474" b="-1430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 marL="68580" marR="68580" marT="0" marB="0" anchor="ctr">
                        <a:blipFill rotWithShape="0">
                          <a:blip r:embed="rId2"/>
                          <a:stretch>
                            <a:fillRect l="-184581" t="-672093" r="-587" b="-143023"/>
                          </a:stretch>
                        </a:blipFill>
                      </a:tcPr>
                    </a:tc>
                  </a:tr>
                  <a:tr h="737476">
                    <a:tc>
                      <a:txBody>
                        <a:bodyPr/>
                        <a:lstStyle/>
                        <a:p>
                          <a:pPr marL="90170">
                            <a:spcAft>
                              <a:spcPts val="0"/>
                            </a:spcAft>
                          </a:pPr>
                          <a:r>
                            <a:rPr lang="pt-BR" sz="240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Perda de carga unitária (J)</a:t>
                          </a:r>
                          <a:endParaRPr lang="pt-BR" sz="24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 marL="68580" marR="68580" marT="0" marB="0" anchor="ctr">
                        <a:blipFill rotWithShape="0">
                          <a:blip r:embed="rId2"/>
                          <a:stretch>
                            <a:fillRect l="-89879" t="-548760" r="-103474" b="-16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 marL="68580" marR="68580" marT="0" marB="0" anchor="ctr">
                        <a:blipFill rotWithShape="0">
                          <a:blip r:embed="rId2"/>
                          <a:stretch>
                            <a:fillRect l="-184581" t="-548760" r="-587" b="-1653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6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6064" y="6479182"/>
            <a:ext cx="38768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 i="1">
                <a:solidFill>
                  <a:srgbClr val="C00000"/>
                </a:solidFill>
              </a:defRPr>
            </a:lvl1pPr>
          </a:lstStyle>
          <a:p>
            <a:r>
              <a:rPr lang="pt-BR" dirty="0" smtClean="0"/>
              <a:t>Prof. Fernando Campos </a:t>
            </a:r>
            <a:r>
              <a:rPr lang="pt-BR" dirty="0" smtClean="0"/>
              <a:t>Mendonça – ESALQ/USP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75741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SUMÁRIO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Conceito</a:t>
            </a:r>
          </a:p>
          <a:p>
            <a:pPr>
              <a:spcBef>
                <a:spcPts val="1800"/>
              </a:spcBef>
            </a:pPr>
            <a:r>
              <a:rPr lang="pt-BR" dirty="0" smtClean="0"/>
              <a:t>Condutos em Série</a:t>
            </a:r>
          </a:p>
          <a:p>
            <a:pPr lvl="1"/>
            <a:r>
              <a:rPr lang="pt-BR" dirty="0" smtClean="0"/>
              <a:t>Regra de Dupuit para condutos em série</a:t>
            </a:r>
          </a:p>
          <a:p>
            <a:pPr lvl="1"/>
            <a:r>
              <a:rPr lang="pt-BR" dirty="0" smtClean="0"/>
              <a:t>Aplicação com fórmulas empíricas de perda de carga</a:t>
            </a:r>
          </a:p>
          <a:p>
            <a:pPr lvl="1"/>
            <a:r>
              <a:rPr lang="pt-BR" dirty="0" smtClean="0"/>
              <a:t>Exemplos</a:t>
            </a:r>
          </a:p>
          <a:p>
            <a:pPr>
              <a:spcBef>
                <a:spcPts val="1800"/>
              </a:spcBef>
            </a:pPr>
            <a:r>
              <a:rPr lang="pt-BR" dirty="0" smtClean="0"/>
              <a:t>Condutos em Paralelo</a:t>
            </a:r>
          </a:p>
          <a:p>
            <a:pPr lvl="1"/>
            <a:r>
              <a:rPr lang="pt-BR" dirty="0" smtClean="0"/>
              <a:t>Regra de Dupuit para condutos em paralelo</a:t>
            </a:r>
          </a:p>
          <a:p>
            <a:pPr lvl="1"/>
            <a:r>
              <a:rPr lang="pt-BR" dirty="0" smtClean="0"/>
              <a:t>Aplicação com fórmulas empíricas de perda de carga</a:t>
            </a:r>
          </a:p>
          <a:p>
            <a:pPr lvl="1"/>
            <a:r>
              <a:rPr lang="pt-BR" dirty="0" smtClean="0"/>
              <a:t>Exemplos</a:t>
            </a:r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6064" y="6479182"/>
            <a:ext cx="38768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 i="1">
                <a:solidFill>
                  <a:srgbClr val="C00000"/>
                </a:solidFill>
              </a:defRPr>
            </a:lvl1pPr>
          </a:lstStyle>
          <a:p>
            <a:r>
              <a:rPr lang="pt-BR" dirty="0" smtClean="0"/>
              <a:t>Prof. Fernando Campos </a:t>
            </a:r>
            <a:r>
              <a:rPr lang="pt-BR" dirty="0" smtClean="0"/>
              <a:t>Mendonça – ESALQ/USP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1044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58741" y="400291"/>
            <a:ext cx="10168502" cy="553866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 smtClean="0"/>
              <a:t>ENCANAMENTOS EM PARALELO – </a:t>
            </a:r>
            <a:r>
              <a:rPr lang="pt-BR" b="1" dirty="0" smtClean="0"/>
              <a:t>EXEMPLO 1</a:t>
            </a:r>
            <a:endParaRPr lang="pt-BR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Espaço Reservado para Conteúdo 2"/>
              <p:cNvSpPr txBox="1">
                <a:spLocks/>
              </p:cNvSpPr>
              <p:nvPr/>
            </p:nvSpPr>
            <p:spPr>
              <a:xfrm>
                <a:off x="958741" y="1596884"/>
                <a:ext cx="9535413" cy="4896681"/>
              </a:xfrm>
              <a:prstGeom prst="rect">
                <a:avLst/>
              </a:prstGeom>
            </p:spPr>
            <p:txBody>
              <a:bodyPr vert="horz" lIns="91440" tIns="45720" rIns="91440" bIns="45720" numCol="1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spcAft>
                    <a:spcPts val="1800"/>
                  </a:spcAft>
                  <a:buNone/>
                </a:pPr>
                <a:r>
                  <a:rPr lang="pt-BR" sz="2600" dirty="0" smtClean="0"/>
                  <a:t>Quantos tubos de 50 mm são necessários para equivalerem a um tubo de 100 mm, sendo todos com o mesmo comprimento?</a:t>
                </a:r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pt-BR" sz="2600" u="sng" dirty="0" smtClean="0">
                    <a:solidFill>
                      <a:schemeClr val="tx1"/>
                    </a:solidFill>
                  </a:rPr>
                  <a:t>Solução</a:t>
                </a:r>
                <a:r>
                  <a:rPr lang="pt-BR" sz="2600" dirty="0" smtClean="0">
                    <a:solidFill>
                      <a:schemeClr val="tx1"/>
                    </a:solidFill>
                  </a:rPr>
                  <a:t>:</a:t>
                </a:r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spcAft>
                    <a:spcPts val="1200"/>
                  </a:spcAft>
                  <a:buNone/>
                </a:pPr>
                <a:r>
                  <a:rPr lang="pt-BR" sz="2600" dirty="0" smtClean="0">
                    <a:solidFill>
                      <a:schemeClr val="tx1"/>
                    </a:solidFill>
                  </a:rPr>
                  <a:t>m = 1,87	</a:t>
                </a:r>
                <a:r>
                  <a:rPr lang="pt-BR" sz="2600" dirty="0" smtClean="0"/>
                  <a:t>n = 1,167	</a:t>
                </a:r>
                <a:r>
                  <a:rPr lang="pt-BR" sz="2600" dirty="0" smtClean="0">
                    <a:solidFill>
                      <a:schemeClr val="tx1"/>
                    </a:solidFill>
                  </a:rPr>
                  <a:t>n’ = 2 m + n = 4,87</a:t>
                </a:r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BR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pt-BR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pt-BR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Sup>
                                    <m:sSubSupPr>
                                      <m:ctrlPr>
                                        <a:rPr lang="pt-BR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pt-BR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𝐷</m:t>
                                      </m:r>
                                    </m:e>
                                    <m:sub>
                                      <m:r>
                                        <a:rPr lang="pt-BR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𝑒</m:t>
                                      </m:r>
                                    </m:sub>
                                    <m:sup>
                                      <m:r>
                                        <a:rPr lang="pt-BR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pt-BR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bSup>
                                </m:num>
                                <m:den>
                                  <m:sSub>
                                    <m:sSubPr>
                                      <m:ctrlPr>
                                        <a:rPr lang="pt-BR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sz="2400" i="1"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</m:e>
                                    <m:sub>
                                      <m:r>
                                        <a:rPr lang="pt-BR" sz="2400" i="1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pt-BR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pt-BR" sz="24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den>
                          </m:f>
                        </m:sup>
                      </m:sSup>
                      <m:r>
                        <a:rPr lang="pt-BR" sz="24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pt-BR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pt-BR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pt-BR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Sup>
                                    <m:sSubSupPr>
                                      <m:ctrlPr>
                                        <a:rPr lang="pt-BR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pt-BR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𝐷</m:t>
                                      </m:r>
                                    </m:e>
                                    <m:sub>
                                      <m:r>
                                        <a:rPr lang="pt-BR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  <m:sup>
                                      <m:r>
                                        <a:rPr lang="pt-BR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pt-BR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bSup>
                                </m:num>
                                <m:den>
                                  <m:sSub>
                                    <m:sSubPr>
                                      <m:ctrlPr>
                                        <a:rPr lang="pt-BR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sz="2400" i="1"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</m:e>
                                    <m:sub>
                                      <m:r>
                                        <a:rPr lang="pt-BR" sz="24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pt-BR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pt-BR" sz="24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den>
                          </m:f>
                        </m:sup>
                      </m:sSup>
                      <m:r>
                        <a:rPr lang="pt-BR" sz="2400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pt-BR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pt-BR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pt-BR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Sup>
                                    <m:sSubSupPr>
                                      <m:ctrlPr>
                                        <a:rPr lang="pt-BR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pt-BR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𝐷</m:t>
                                      </m:r>
                                    </m:e>
                                    <m:sub>
                                      <m:r>
                                        <a:rPr lang="pt-BR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  <m:sup>
                                      <m:r>
                                        <a:rPr lang="pt-BR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pt-BR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bSup>
                                </m:num>
                                <m:den>
                                  <m:sSub>
                                    <m:sSubPr>
                                      <m:ctrlPr>
                                        <a:rPr lang="pt-BR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sz="2400" i="1"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</m:e>
                                    <m:sub>
                                      <m:r>
                                        <a:rPr lang="pt-BR" sz="2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pt-BR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pt-BR" sz="24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den>
                          </m:f>
                        </m:sup>
                      </m:sSup>
                      <m:r>
                        <a:rPr lang="pt-BR" sz="2400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pt-BR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pt-BR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pt-BR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Sup>
                                    <m:sSubSupPr>
                                      <m:ctrlPr>
                                        <a:rPr lang="pt-BR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pt-BR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𝐷</m:t>
                                      </m:r>
                                    </m:e>
                                    <m:sub>
                                      <m:r>
                                        <a:rPr lang="pt-BR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3</m:t>
                                      </m:r>
                                    </m:sub>
                                    <m:sup>
                                      <m:r>
                                        <a:rPr lang="pt-BR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pt-BR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bSup>
                                </m:num>
                                <m:den>
                                  <m:sSub>
                                    <m:sSubPr>
                                      <m:ctrlPr>
                                        <a:rPr lang="pt-BR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sz="2400" i="1"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</m:e>
                                    <m:sub>
                                      <m:r>
                                        <a:rPr lang="pt-BR" sz="2400" i="1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pt-BR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pt-BR" sz="24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den>
                          </m:f>
                        </m:sup>
                      </m:sSup>
                      <m:r>
                        <a:rPr lang="pt-BR" sz="2400" i="1">
                          <a:latin typeface="Cambria Math" panose="02040503050406030204" pitchFamily="18" charset="0"/>
                        </a:rPr>
                        <m:t>+…+</m:t>
                      </m:r>
                      <m:sSup>
                        <m:sSupPr>
                          <m:ctrlPr>
                            <a:rPr lang="pt-BR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pt-BR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pt-BR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Sup>
                                    <m:sSubSupPr>
                                      <m:ctrlPr>
                                        <a:rPr lang="pt-BR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pt-BR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𝐷</m:t>
                                      </m:r>
                                    </m:e>
                                    <m:sub>
                                      <m:r>
                                        <a:rPr lang="pt-BR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𝑁</m:t>
                                      </m:r>
                                    </m:sub>
                                    <m:sup>
                                      <m:r>
                                        <a:rPr lang="pt-BR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pt-BR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bSup>
                                </m:num>
                                <m:den>
                                  <m:sSub>
                                    <m:sSubPr>
                                      <m:ctrlPr>
                                        <a:rPr lang="pt-BR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sz="2400" i="1"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</m:e>
                                    <m:sub>
                                      <m:r>
                                        <a:rPr lang="pt-BR" sz="2400" i="1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pt-BR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pt-BR" sz="24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pt-BR" sz="2600" dirty="0" smtClean="0">
                  <a:solidFill>
                    <a:schemeClr val="tx1"/>
                  </a:solidFill>
                </a:endParaRPr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spcAft>
                    <a:spcPts val="1200"/>
                  </a:spcAft>
                  <a:buNone/>
                </a:pPr>
                <a:r>
                  <a:rPr lang="pt-BR" sz="2600" dirty="0" smtClean="0"/>
                  <a:t>L</a:t>
                </a:r>
                <a:r>
                  <a:rPr lang="pt-BR" sz="2600" baseline="-25000" dirty="0" smtClean="0"/>
                  <a:t>e</a:t>
                </a:r>
                <a:r>
                  <a:rPr lang="pt-BR" sz="2600" dirty="0" smtClean="0"/>
                  <a:t> = L</a:t>
                </a:r>
                <a:r>
                  <a:rPr lang="pt-BR" sz="2600" baseline="-25000" dirty="0" smtClean="0"/>
                  <a:t>1</a:t>
                </a:r>
                <a:r>
                  <a:rPr lang="pt-BR" sz="2600" dirty="0" smtClean="0"/>
                  <a:t> = L</a:t>
                </a:r>
                <a:r>
                  <a:rPr lang="pt-BR" sz="2600" baseline="-25000" dirty="0" smtClean="0"/>
                  <a:t>2</a:t>
                </a:r>
                <a:r>
                  <a:rPr lang="pt-BR" sz="2600" dirty="0" smtClean="0"/>
                  <a:t> = L</a:t>
                </a:r>
                <a:r>
                  <a:rPr lang="pt-BR" sz="2600" baseline="-25000" dirty="0" smtClean="0"/>
                  <a:t>3</a:t>
                </a:r>
                <a:r>
                  <a:rPr lang="pt-BR" sz="2600" dirty="0" smtClean="0"/>
                  <a:t> = ... = L</a:t>
                </a:r>
                <a:r>
                  <a:rPr lang="pt-BR" sz="2600" baseline="-25000" dirty="0" smtClean="0"/>
                  <a:t>N</a:t>
                </a:r>
                <a:r>
                  <a:rPr lang="pt-BR" sz="2600" dirty="0" smtClean="0"/>
                  <a:t>		D</a:t>
                </a:r>
                <a:r>
                  <a:rPr lang="pt-BR" sz="2600" baseline="-25000" dirty="0" smtClean="0"/>
                  <a:t>1</a:t>
                </a:r>
                <a:r>
                  <a:rPr lang="pt-BR" sz="2600" dirty="0" smtClean="0"/>
                  <a:t> = D</a:t>
                </a:r>
                <a:r>
                  <a:rPr lang="pt-BR" sz="2600" baseline="-25000" dirty="0" smtClean="0"/>
                  <a:t>2</a:t>
                </a:r>
                <a:r>
                  <a:rPr lang="pt-BR" sz="2600" dirty="0" smtClean="0"/>
                  <a:t> =</a:t>
                </a:r>
                <a:r>
                  <a:rPr lang="pt-BR" sz="2600" dirty="0"/>
                  <a:t> </a:t>
                </a:r>
                <a:r>
                  <a:rPr lang="pt-BR" sz="2600" dirty="0" smtClean="0"/>
                  <a:t>D</a:t>
                </a:r>
                <a:r>
                  <a:rPr lang="pt-BR" sz="2600" baseline="-25000" dirty="0" smtClean="0"/>
                  <a:t>3</a:t>
                </a:r>
                <a:r>
                  <a:rPr lang="pt-BR" sz="2600" dirty="0" smtClean="0"/>
                  <a:t> =... = D</a:t>
                </a:r>
                <a:r>
                  <a:rPr lang="pt-BR" sz="2600" baseline="-25000" dirty="0" smtClean="0"/>
                  <a:t>N</a:t>
                </a:r>
                <a:r>
                  <a:rPr lang="pt-BR" sz="2600" dirty="0" smtClean="0"/>
                  <a:t> = D</a:t>
                </a:r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pt-BR" sz="2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sz="2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pt-BR" sz="2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  <m:sup>
                          <m:r>
                            <a:rPr lang="pt-BR" sz="2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2,63</m:t>
                          </m:r>
                        </m:sup>
                      </m:sSubSup>
                      <m:r>
                        <a:rPr lang="pt-BR" sz="2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pt-BR" sz="2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pt-BR" sz="2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</m:e>
                        <m:sup>
                          <m:r>
                            <a:rPr lang="pt-BR" sz="2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2,63</m:t>
                          </m:r>
                        </m:sup>
                      </m:sSup>
                    </m:oMath>
                  </m:oMathPara>
                </a14:m>
                <a:endParaRPr lang="pt-BR" sz="2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Espaço Reservado para Conteúd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8741" y="1596884"/>
                <a:ext cx="9535413" cy="4896681"/>
              </a:xfrm>
              <a:prstGeom prst="rect">
                <a:avLst/>
              </a:prstGeom>
              <a:blipFill rotWithShape="0">
                <a:blip r:embed="rId2"/>
                <a:stretch>
                  <a:fillRect l="-1151" r="-115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6064" y="6479182"/>
            <a:ext cx="38768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 i="1">
                <a:solidFill>
                  <a:srgbClr val="C00000"/>
                </a:solidFill>
              </a:defRPr>
            </a:lvl1pPr>
          </a:lstStyle>
          <a:p>
            <a:r>
              <a:rPr lang="pt-BR" dirty="0" smtClean="0"/>
              <a:t>Prof. Fernando Campos </a:t>
            </a:r>
            <a:r>
              <a:rPr lang="pt-BR" dirty="0" smtClean="0"/>
              <a:t>Mendonça – ESALQ/USP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33888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58741" y="400291"/>
            <a:ext cx="10168502" cy="553866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 smtClean="0"/>
              <a:t>ENCANAMENTOS EM PARALELO – </a:t>
            </a:r>
            <a:r>
              <a:rPr lang="pt-BR" b="1" dirty="0" smtClean="0"/>
              <a:t>EXEMPLO 1</a:t>
            </a:r>
            <a:endParaRPr lang="pt-BR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Espaço Reservado para Conteúdo 2"/>
              <p:cNvSpPr txBox="1">
                <a:spLocks/>
              </p:cNvSpPr>
              <p:nvPr/>
            </p:nvSpPr>
            <p:spPr>
              <a:xfrm>
                <a:off x="958741" y="1596884"/>
                <a:ext cx="9535413" cy="4896681"/>
              </a:xfrm>
              <a:prstGeom prst="rect">
                <a:avLst/>
              </a:prstGeom>
            </p:spPr>
            <p:txBody>
              <a:bodyPr vert="horz" lIns="91440" tIns="45720" rIns="91440" bIns="45720" numCol="1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pt-BR" sz="2600" u="sng" dirty="0" smtClean="0">
                    <a:solidFill>
                      <a:schemeClr val="tx1"/>
                    </a:solidFill>
                  </a:rPr>
                  <a:t>Solução</a:t>
                </a:r>
                <a:r>
                  <a:rPr lang="pt-BR" sz="2600" dirty="0" smtClean="0">
                    <a:solidFill>
                      <a:schemeClr val="tx1"/>
                    </a:solidFill>
                  </a:rPr>
                  <a:t>:</a:t>
                </a:r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spcAft>
                    <a:spcPts val="1200"/>
                  </a:spcAft>
                  <a:buNone/>
                </a:pPr>
                <a:r>
                  <a:rPr lang="pt-BR" sz="2600" dirty="0" smtClean="0">
                    <a:solidFill>
                      <a:schemeClr val="tx1"/>
                    </a:solidFill>
                  </a:rPr>
                  <a:t>	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pt-BR" sz="2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pt-BR" sz="2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pt-BR" sz="2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  <m:sup>
                        <m:r>
                          <a:rPr lang="pt-BR" sz="2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2,63</m:t>
                        </m:r>
                      </m:sup>
                    </m:sSubSup>
                    <m:r>
                      <a:rPr lang="pt-BR" sz="2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sz="2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a:rPr lang="pt-BR" sz="2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pt-BR" sz="2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sz="2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pt-BR" sz="2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2,63</m:t>
                        </m:r>
                      </m:sup>
                    </m:sSup>
                  </m:oMath>
                </a14:m>
                <a:endParaRPr lang="pt-BR" sz="2600" dirty="0" smtClean="0">
                  <a:solidFill>
                    <a:schemeClr val="tx1"/>
                  </a:solidFill>
                </a:endParaRPr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spcAft>
                    <a:spcPts val="1200"/>
                  </a:spcAft>
                  <a:buNone/>
                </a:pPr>
                <a:r>
                  <a:rPr lang="pt-BR" sz="2600" dirty="0"/>
                  <a:t>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sz="2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sz="2600" b="0" i="1" smtClean="0">
                            <a:latin typeface="Cambria Math" panose="02040503050406030204" pitchFamily="18" charset="0"/>
                          </a:rPr>
                          <m:t>0,1</m:t>
                        </m:r>
                      </m:e>
                      <m:sup>
                        <m:r>
                          <a:rPr lang="pt-BR" sz="2600" b="0" i="1" smtClean="0">
                            <a:latin typeface="Cambria Math" panose="02040503050406030204" pitchFamily="18" charset="0"/>
                          </a:rPr>
                          <m:t>2,63</m:t>
                        </m:r>
                      </m:sup>
                    </m:sSup>
                    <m:r>
                      <a:rPr lang="pt-BR" sz="2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sz="2600" i="1">
                        <a:latin typeface="Cambria Math" panose="02040503050406030204" pitchFamily="18" charset="0"/>
                      </a:rPr>
                      <m:t>𝑁</m:t>
                    </m:r>
                    <m:r>
                      <a:rPr lang="pt-BR" sz="2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pt-BR" sz="2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0,05</m:t>
                        </m:r>
                      </m:e>
                      <m:sup>
                        <m:r>
                          <a:rPr lang="pt-BR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2,63</m:t>
                        </m:r>
                      </m:sup>
                    </m:sSup>
                  </m:oMath>
                </a14:m>
                <a:endParaRPr lang="pt-BR" sz="2600" dirty="0" smtClean="0">
                  <a:solidFill>
                    <a:schemeClr val="tx1"/>
                  </a:solidFill>
                </a:endParaRPr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spcAft>
                    <a:spcPts val="1200"/>
                  </a:spcAft>
                  <a:buNone/>
                </a:pPr>
                <a:r>
                  <a:rPr lang="pt-BR" sz="2600" dirty="0"/>
                  <a:t>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 sz="2600" b="0" i="0" smtClean="0">
                        <a:latin typeface="Cambria Math" panose="02040503050406030204" pitchFamily="18" charset="0"/>
                      </a:rPr>
                      <m:t>N</m:t>
                    </m:r>
                    <m:r>
                      <a:rPr lang="pt-BR" sz="26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sz="2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pt-BR" sz="2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BR" sz="2600" i="1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  <m:sup>
                            <m:r>
                              <a:rPr lang="pt-BR" sz="2600" i="1">
                                <a:latin typeface="Cambria Math" panose="02040503050406030204" pitchFamily="18" charset="0"/>
                              </a:rPr>
                              <m:t>2,63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pt-BR" sz="2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BR" sz="2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0,05</m:t>
                            </m:r>
                          </m:e>
                          <m:sup>
                            <m:r>
                              <a:rPr lang="pt-BR" sz="2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2,63</m:t>
                            </m:r>
                          </m:sup>
                        </m:sSup>
                      </m:den>
                    </m:f>
                  </m:oMath>
                </a14:m>
                <a:endParaRPr lang="pt-BR" sz="2600" dirty="0" smtClean="0">
                  <a:solidFill>
                    <a:schemeClr val="tx1"/>
                  </a:solidFill>
                </a:endParaRPr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spcAft>
                    <a:spcPts val="1200"/>
                  </a:spcAft>
                  <a:buNone/>
                </a:pPr>
                <a:r>
                  <a:rPr lang="pt-BR" sz="2600" dirty="0"/>
                  <a:t>	</a:t>
                </a:r>
                <a:r>
                  <a:rPr lang="pt-BR" sz="2600" dirty="0" smtClean="0"/>
                  <a:t>N = 6,2	</a:t>
                </a:r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spcAft>
                    <a:spcPts val="1200"/>
                  </a:spcAft>
                  <a:buNone/>
                </a:pPr>
                <a:r>
                  <a:rPr lang="pt-BR" sz="2600" dirty="0"/>
                  <a:t>	</a:t>
                </a:r>
                <a:r>
                  <a:rPr lang="pt-BR" sz="2600" dirty="0" smtClean="0"/>
                  <a:t>R.: 1 tubo de 100 mm equivale a 6,2 tubos de 50 mm</a:t>
                </a:r>
                <a:endParaRPr lang="pt-BR" sz="2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Espaço Reservado para Conteúd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8741" y="1596884"/>
                <a:ext cx="9535413" cy="4896681"/>
              </a:xfrm>
              <a:prstGeom prst="rect">
                <a:avLst/>
              </a:prstGeom>
              <a:blipFill rotWithShape="0">
                <a:blip r:embed="rId2"/>
                <a:stretch>
                  <a:fillRect l="-115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6064" y="6479182"/>
            <a:ext cx="38768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 i="1">
                <a:solidFill>
                  <a:srgbClr val="C00000"/>
                </a:solidFill>
              </a:defRPr>
            </a:lvl1pPr>
          </a:lstStyle>
          <a:p>
            <a:r>
              <a:rPr lang="pt-BR" dirty="0" smtClean="0"/>
              <a:t>Prof. Fernando Campos </a:t>
            </a:r>
            <a:r>
              <a:rPr lang="pt-BR" dirty="0" smtClean="0"/>
              <a:t>Mendonça – ESALQ/USP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9786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58741" y="400291"/>
            <a:ext cx="10168502" cy="553866"/>
          </a:xfrm>
        </p:spPr>
        <p:txBody>
          <a:bodyPr>
            <a:noAutofit/>
          </a:bodyPr>
          <a:lstStyle/>
          <a:p>
            <a:pPr algn="ctr"/>
            <a:r>
              <a:rPr lang="pt-BR" sz="3600" dirty="0" smtClean="0"/>
              <a:t>ENCANAMENTOS EM PARALELO – Aspersão em Malha</a:t>
            </a:r>
            <a:endParaRPr lang="pt-BR" sz="3600" b="1" dirty="0"/>
          </a:p>
        </p:txBody>
      </p:sp>
      <p:sp>
        <p:nvSpPr>
          <p:cNvPr id="11" name="Espaço Reservado para Conteúdo 2"/>
          <p:cNvSpPr txBox="1">
            <a:spLocks/>
          </p:cNvSpPr>
          <p:nvPr/>
        </p:nvSpPr>
        <p:spPr>
          <a:xfrm>
            <a:off x="596350" y="1271078"/>
            <a:ext cx="10530893" cy="520810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pt-BR" sz="2600" dirty="0" smtClean="0">
                <a:solidFill>
                  <a:schemeClr val="tx1"/>
                </a:solidFill>
              </a:rPr>
              <a:t>Linhas laterais de irrigaçã</a:t>
            </a:r>
            <a:r>
              <a:rPr lang="pt-BR" sz="2600" dirty="0" smtClean="0"/>
              <a:t>o por aspersão em malha são um exemplo de condutos em paralelo.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pt-BR" sz="2600" dirty="0"/>
              <a:t>	</a:t>
            </a:r>
            <a:r>
              <a:rPr lang="pt-BR" sz="2600" dirty="0" smtClean="0"/>
              <a:t>				</a:t>
            </a:r>
            <a:r>
              <a:rPr lang="pt-BR" sz="2600" dirty="0" smtClean="0">
                <a:sym typeface="Symbol" panose="05050102010706020507" pitchFamily="18" charset="2"/>
              </a:rPr>
              <a:t></a:t>
            </a:r>
            <a:r>
              <a:rPr lang="pt-BR" sz="2600" dirty="0" smtClean="0"/>
              <a:t> 1 aspersor por linha lateral (LL)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pt-BR" sz="2600" dirty="0"/>
              <a:t>	</a:t>
            </a:r>
            <a:r>
              <a:rPr lang="pt-BR" sz="2600" dirty="0" smtClean="0"/>
              <a:t>				</a:t>
            </a:r>
            <a:r>
              <a:rPr lang="pt-BR" sz="2600" dirty="0" smtClean="0">
                <a:sym typeface="Symbol" panose="05050102010706020507" pitchFamily="18" charset="2"/>
              </a:rPr>
              <a:t></a:t>
            </a:r>
            <a:r>
              <a:rPr lang="pt-BR" sz="2600" dirty="0" smtClean="0"/>
              <a:t> LL composta por 2 trechos de tubulação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pt-BR" sz="2600" dirty="0"/>
              <a:t>	</a:t>
            </a:r>
            <a:r>
              <a:rPr lang="pt-BR" sz="2600" dirty="0" smtClean="0"/>
              <a:t>				</a:t>
            </a:r>
            <a:r>
              <a:rPr lang="pt-BR" sz="2600" dirty="0" smtClean="0">
                <a:sym typeface="Symbol" panose="05050102010706020507" pitchFamily="18" charset="2"/>
              </a:rPr>
              <a:t> Vazão da linha lateral: Q</a:t>
            </a:r>
            <a:r>
              <a:rPr lang="pt-BR" sz="2600" baseline="-25000" dirty="0" smtClean="0">
                <a:sym typeface="Symbol" panose="05050102010706020507" pitchFamily="18" charset="2"/>
              </a:rPr>
              <a:t>LL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pt-BR" sz="2600" dirty="0">
                <a:sym typeface="Symbol" panose="05050102010706020507" pitchFamily="18" charset="2"/>
              </a:rPr>
              <a:t>	</a:t>
            </a:r>
            <a:r>
              <a:rPr lang="pt-BR" sz="2600" dirty="0" smtClean="0">
                <a:sym typeface="Symbol" panose="05050102010706020507" pitchFamily="18" charset="2"/>
              </a:rPr>
              <a:t>				 Vazão do aspersor = q = Q</a:t>
            </a:r>
            <a:r>
              <a:rPr lang="pt-BR" sz="2600" baseline="-25000" dirty="0" smtClean="0">
                <a:sym typeface="Symbol" panose="05050102010706020507" pitchFamily="18" charset="2"/>
              </a:rPr>
              <a:t>LL</a:t>
            </a:r>
            <a:endParaRPr lang="pt-BR" sz="2600" baseline="-25000" dirty="0" smtClean="0"/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pt-BR" sz="2600" dirty="0"/>
              <a:t>	</a:t>
            </a:r>
            <a:r>
              <a:rPr lang="pt-BR" sz="2600" dirty="0" smtClean="0"/>
              <a:t>				</a:t>
            </a:r>
            <a:r>
              <a:rPr lang="pt-BR" sz="2600" dirty="0" smtClean="0">
                <a:sym typeface="Symbol" panose="05050102010706020507" pitchFamily="18" charset="2"/>
              </a:rPr>
              <a:t></a:t>
            </a:r>
            <a:r>
              <a:rPr lang="pt-BR" sz="2600" dirty="0" smtClean="0"/>
              <a:t> Vazão da LL dividida (Q</a:t>
            </a:r>
            <a:r>
              <a:rPr lang="pt-BR" sz="2600" baseline="-25000" dirty="0" smtClean="0"/>
              <a:t>LL</a:t>
            </a:r>
            <a:r>
              <a:rPr lang="pt-BR" sz="2600" dirty="0" smtClean="0"/>
              <a:t> = Q</a:t>
            </a:r>
            <a:r>
              <a:rPr lang="pt-BR" sz="2600" baseline="-25000" dirty="0" smtClean="0"/>
              <a:t>1</a:t>
            </a:r>
            <a:r>
              <a:rPr lang="pt-BR" sz="2600" dirty="0" smtClean="0"/>
              <a:t> + Q</a:t>
            </a:r>
            <a:r>
              <a:rPr lang="pt-BR" sz="2600" baseline="-25000" dirty="0" smtClean="0"/>
              <a:t>2</a:t>
            </a:r>
            <a:r>
              <a:rPr lang="pt-BR" sz="2600" dirty="0" smtClean="0"/>
              <a:t>)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pt-BR" sz="2600" dirty="0"/>
              <a:t>	</a:t>
            </a:r>
            <a:r>
              <a:rPr lang="pt-BR" sz="2600" dirty="0" smtClean="0"/>
              <a:t>				</a:t>
            </a:r>
            <a:r>
              <a:rPr lang="pt-BR" sz="2600" dirty="0">
                <a:sym typeface="Symbol" panose="05050102010706020507" pitchFamily="18" charset="2"/>
              </a:rPr>
              <a:t></a:t>
            </a:r>
            <a:r>
              <a:rPr lang="pt-BR" sz="2600" dirty="0"/>
              <a:t> </a:t>
            </a:r>
            <a:r>
              <a:rPr lang="pt-BR" sz="2600" dirty="0" smtClean="0"/>
              <a:t>Trechos com comprimentos diferentes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pt-BR" sz="2600" dirty="0"/>
              <a:t>	</a:t>
            </a:r>
            <a:r>
              <a:rPr lang="pt-BR" sz="2600" dirty="0" smtClean="0"/>
              <a:t>				</a:t>
            </a:r>
            <a:r>
              <a:rPr lang="pt-BR" sz="2600" dirty="0">
                <a:sym typeface="Symbol" panose="05050102010706020507" pitchFamily="18" charset="2"/>
              </a:rPr>
              <a:t></a:t>
            </a:r>
            <a:r>
              <a:rPr lang="pt-BR" sz="2600" dirty="0"/>
              <a:t> </a:t>
            </a:r>
            <a:r>
              <a:rPr lang="pt-BR" sz="2600" dirty="0" smtClean="0"/>
              <a:t>Geralmente tubos c/ D &lt; 50 mm</a:t>
            </a:r>
          </a:p>
        </p:txBody>
      </p:sp>
      <p:pic>
        <p:nvPicPr>
          <p:cNvPr id="4098" name="Picture 2" descr="Irrigação por aspersão em malha em cafezais | Técnicas de Produção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76" r="37332"/>
          <a:stretch/>
        </p:blipFill>
        <p:spPr bwMode="auto">
          <a:xfrm>
            <a:off x="706950" y="2284869"/>
            <a:ext cx="4056830" cy="4247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6064" y="6479182"/>
            <a:ext cx="38768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 i="1">
                <a:solidFill>
                  <a:srgbClr val="C00000"/>
                </a:solidFill>
              </a:defRPr>
            </a:lvl1pPr>
          </a:lstStyle>
          <a:p>
            <a:r>
              <a:rPr lang="pt-BR" dirty="0" smtClean="0"/>
              <a:t>Prof. Fernando Campos </a:t>
            </a:r>
            <a:r>
              <a:rPr lang="pt-BR" dirty="0" smtClean="0"/>
              <a:t>Mendonça – ESALQ/USP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02358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1" name="Espaço Reservado para Conteúdo 2"/>
              <p:cNvSpPr txBox="1">
                <a:spLocks/>
              </p:cNvSpPr>
              <p:nvPr/>
            </p:nvSpPr>
            <p:spPr>
              <a:xfrm>
                <a:off x="958741" y="1285462"/>
                <a:ext cx="9987555" cy="5208104"/>
              </a:xfrm>
              <a:prstGeom prst="rect">
                <a:avLst/>
              </a:prstGeom>
            </p:spPr>
            <p:txBody>
              <a:bodyPr vert="horz" lIns="91440" tIns="45720" rIns="91440" bIns="45720" numCol="1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spcAft>
                    <a:spcPts val="1200"/>
                  </a:spcAft>
                  <a:buNone/>
                </a:pPr>
                <a:r>
                  <a:rPr lang="pt-BR" sz="2600" dirty="0" smtClean="0">
                    <a:solidFill>
                      <a:schemeClr val="tx1"/>
                    </a:solidFill>
                  </a:rPr>
                  <a:t>Aspersão em Malha: Solução com Fórmula de Flamant</a:t>
                </a:r>
                <a:endParaRPr lang="pt-BR" sz="2600" dirty="0" smtClean="0"/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pt-BR" sz="2600" u="sng" dirty="0" smtClean="0"/>
                  <a:t>Cálculo de diâmetro equivalente (De)</a:t>
                </a:r>
                <a:r>
                  <a:rPr lang="pt-BR" sz="2600" dirty="0" smtClean="0"/>
                  <a:t>:</a:t>
                </a:r>
                <a:endParaRPr lang="pt-BR" sz="2600" dirty="0"/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</a:pPr>
                <a:r>
                  <a:rPr lang="pt-BR" sz="2600" dirty="0" smtClean="0"/>
                  <a:t>Obs.: Os trechos da LL têm comprimentos diferentes (manter L</a:t>
                </a:r>
                <a:r>
                  <a:rPr lang="pt-BR" sz="2600" baseline="-25000" dirty="0" smtClean="0"/>
                  <a:t>1</a:t>
                </a:r>
                <a:r>
                  <a:rPr lang="pt-BR" sz="2600" dirty="0" smtClean="0"/>
                  <a:t> e L</a:t>
                </a:r>
                <a:r>
                  <a:rPr lang="pt-BR" sz="2600" baseline="-25000" dirty="0" smtClean="0"/>
                  <a:t>2</a:t>
                </a:r>
                <a:r>
                  <a:rPr lang="pt-BR" sz="2600" dirty="0" smtClean="0"/>
                  <a:t>)</a:t>
                </a:r>
                <a:endParaRPr lang="pt-BR" sz="2600" dirty="0"/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spcAft>
                    <a:spcPts val="1200"/>
                  </a:spcAft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pt-BR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pt-BR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pt-BR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Sup>
                                  <m:sSubSupPr>
                                    <m:ctrlPr>
                                      <a:rPr lang="pt-BR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pt-BR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𝐷</m:t>
                                    </m:r>
                                  </m:e>
                                  <m:sub>
                                    <m:r>
                                      <a:rPr lang="pt-BR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𝑒</m:t>
                                    </m:r>
                                  </m:sub>
                                  <m:sup>
                                    <m:r>
                                      <a:rPr lang="pt-BR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pt-BR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bSup>
                              </m:num>
                              <m:den>
                                <m:sSub>
                                  <m:sSubPr>
                                    <m:ctrlPr>
                                      <a:rPr lang="pt-B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z="2400" i="1">
                                        <a:latin typeface="Cambria Math" panose="02040503050406030204" pitchFamily="18" charset="0"/>
                                      </a:rPr>
                                      <m:t>𝐿</m:t>
                                    </m:r>
                                  </m:e>
                                  <m:sub>
                                    <m:r>
                                      <a:rPr lang="pt-BR" sz="2400" i="1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e>
                      <m:sup>
                        <m:f>
                          <m:fPr>
                            <m:ctrlPr>
                              <a:rPr lang="pt-BR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pt-BR" sz="24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den>
                        </m:f>
                      </m:sup>
                    </m:sSup>
                    <m:r>
                      <a:rPr lang="pt-BR" sz="24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pt-BR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pt-BR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pt-BR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Sup>
                                  <m:sSubSupPr>
                                    <m:ctrlPr>
                                      <a:rPr lang="pt-BR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pt-BR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𝐷</m:t>
                                    </m:r>
                                  </m:e>
                                  <m:sub>
                                    <m:r>
                                      <a:rPr lang="pt-BR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pt-BR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pt-BR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bSup>
                              </m:num>
                              <m:den>
                                <m:sSub>
                                  <m:sSubPr>
                                    <m:ctrlPr>
                                      <a:rPr lang="pt-B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z="2400" i="1">
                                        <a:latin typeface="Cambria Math" panose="02040503050406030204" pitchFamily="18" charset="0"/>
                                      </a:rPr>
                                      <m:t>𝐿</m:t>
                                    </m:r>
                                  </m:e>
                                  <m:sub>
                                    <m:r>
                                      <a:rPr lang="pt-BR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e>
                      <m:sup>
                        <m:f>
                          <m:fPr>
                            <m:ctrlPr>
                              <a:rPr lang="pt-BR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pt-BR" sz="24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den>
                        </m:f>
                      </m:sup>
                    </m:sSup>
                    <m:r>
                      <a:rPr lang="pt-BR" sz="2400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pt-BR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pt-BR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pt-BR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Sup>
                                  <m:sSubSupPr>
                                    <m:ctrlPr>
                                      <a:rPr lang="pt-BR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pt-BR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𝐷</m:t>
                                    </m:r>
                                  </m:e>
                                  <m:sub>
                                    <m:r>
                                      <a:rPr lang="pt-BR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  <m:sup>
                                    <m:r>
                                      <a:rPr lang="pt-BR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pt-BR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bSup>
                              </m:num>
                              <m:den>
                                <m:sSub>
                                  <m:sSubPr>
                                    <m:ctrlPr>
                                      <a:rPr lang="pt-B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z="2400" i="1">
                                        <a:latin typeface="Cambria Math" panose="02040503050406030204" pitchFamily="18" charset="0"/>
                                      </a:rPr>
                                      <m:t>𝐿</m:t>
                                    </m:r>
                                  </m:e>
                                  <m:sub>
                                    <m:r>
                                      <a:rPr lang="pt-BR" sz="2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e>
                      <m:sup>
                        <m:f>
                          <m:fPr>
                            <m:ctrlPr>
                              <a:rPr lang="pt-BR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pt-BR" sz="24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den>
                        </m:f>
                      </m:sup>
                    </m:sSup>
                  </m:oMath>
                </a14:m>
                <a:r>
                  <a:rPr lang="pt-BR" sz="2600" dirty="0" smtClean="0">
                    <a:solidFill>
                      <a:schemeClr val="tx1"/>
                    </a:solidFill>
                  </a:rPr>
                  <a:t>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4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pt-BR" sz="2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pt-BR" sz="2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pt-BR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pt-BR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pt-BR" sz="240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pt-B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Sup>
                                      <m:sSubSupPr>
                                        <m:ctrlPr>
                                          <a:rPr lang="pt-BR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pt-BR" sz="2400" i="1"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r>
                                          <a:rPr lang="pt-BR" sz="2400" i="1">
                                            <a:latin typeface="Cambria Math" panose="02040503050406030204" pitchFamily="18" charset="0"/>
                                          </a:rPr>
                                          <m:t>𝐷</m:t>
                                        </m:r>
                                      </m:e>
                                      <m:sub>
                                        <m:r>
                                          <a:rPr lang="pt-BR" sz="2400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  <m:sup>
                                        <m:f>
                                          <m:fPr>
                                            <m:ctrlPr>
                                              <a:rPr lang="pt-BR" sz="2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pt-BR" sz="2400" i="1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  <m:r>
                                              <a:rPr lang="pt-BR" sz="2400" i="1">
                                                <a:latin typeface="Cambria Math" panose="02040503050406030204" pitchFamily="18" charset="0"/>
                                              </a:rPr>
                                              <m:t>𝑚</m:t>
                                            </m:r>
                                            <m:r>
                                              <a:rPr lang="pt-BR" sz="2400" i="1">
                                                <a:latin typeface="Cambria Math" panose="02040503050406030204" pitchFamily="18" charset="0"/>
                                              </a:rPr>
                                              <m:t>+</m:t>
                                            </m:r>
                                            <m:r>
                                              <a:rPr lang="pt-BR" sz="2400" i="1">
                                                <a:latin typeface="Cambria Math" panose="02040503050406030204" pitchFamily="18" charset="0"/>
                                              </a:rPr>
                                              <m:t>𝑛</m:t>
                                            </m:r>
                                          </m:num>
                                          <m:den>
                                            <m:r>
                                              <a:rPr lang="pt-BR" sz="2400" i="1">
                                                <a:latin typeface="Cambria Math" panose="02040503050406030204" pitchFamily="18" charset="0"/>
                                              </a:rPr>
                                              <m:t>𝑚</m:t>
                                            </m:r>
                                          </m:den>
                                        </m:f>
                                      </m:sup>
                                    </m:sSubSup>
                                    <m:r>
                                      <a:rPr lang="pt-BR" sz="2400" i="1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num>
                                  <m:den>
                                    <m:sSubSup>
                                      <m:sSubSupPr>
                                        <m:ctrlPr>
                                          <a:rPr lang="pt-BR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pt-BR" sz="2400" i="1">
                                            <a:latin typeface="Cambria Math" panose="02040503050406030204" pitchFamily="18" charset="0"/>
                                          </a:rPr>
                                          <m:t>𝐿</m:t>
                                        </m:r>
                                      </m:e>
                                      <m:sub>
                                        <m:r>
                                          <a:rPr lang="pt-BR" sz="2400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  <m:sup>
                                        <m:r>
                                          <a:rPr lang="pt-BR" sz="2400" i="1">
                                            <a:latin typeface="Cambria Math" panose="02040503050406030204" pitchFamily="18" charset="0"/>
                                          </a:rPr>
                                          <m:t>1/</m:t>
                                        </m:r>
                                        <m:r>
                                          <a:rPr lang="pt-BR" sz="2400" i="1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</m:sup>
                                    </m:sSubSup>
                                  </m:den>
                                </m:f>
                                <m:r>
                                  <a:rPr lang="pt-BR" sz="24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pt-B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BR" sz="2400" i="1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sSubSup>
                                      <m:sSubSupPr>
                                        <m:ctrlPr>
                                          <a:rPr lang="pt-BR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pt-BR" sz="2400" i="1">
                                            <a:latin typeface="Cambria Math" panose="02040503050406030204" pitchFamily="18" charset="0"/>
                                          </a:rPr>
                                          <m:t>𝐷</m:t>
                                        </m:r>
                                      </m:e>
                                      <m:sub>
                                        <m:r>
                                          <a:rPr lang="pt-BR" sz="24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  <m:sup>
                                        <m:f>
                                          <m:fPr>
                                            <m:ctrlPr>
                                              <a:rPr lang="pt-BR" sz="2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pt-BR" sz="2400" i="1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  <m:r>
                                              <a:rPr lang="pt-BR" sz="2400" i="1">
                                                <a:latin typeface="Cambria Math" panose="02040503050406030204" pitchFamily="18" charset="0"/>
                                              </a:rPr>
                                              <m:t>𝑚</m:t>
                                            </m:r>
                                            <m:r>
                                              <a:rPr lang="pt-BR" sz="2400" i="1">
                                                <a:latin typeface="Cambria Math" panose="02040503050406030204" pitchFamily="18" charset="0"/>
                                              </a:rPr>
                                              <m:t>+</m:t>
                                            </m:r>
                                            <m:r>
                                              <a:rPr lang="pt-BR" sz="2400" i="1">
                                                <a:latin typeface="Cambria Math" panose="02040503050406030204" pitchFamily="18" charset="0"/>
                                              </a:rPr>
                                              <m:t>𝑛</m:t>
                                            </m:r>
                                          </m:num>
                                          <m:den>
                                            <m:r>
                                              <a:rPr lang="pt-BR" sz="2400" i="1">
                                                <a:latin typeface="Cambria Math" panose="02040503050406030204" pitchFamily="18" charset="0"/>
                                              </a:rPr>
                                              <m:t>𝑚</m:t>
                                            </m:r>
                                          </m:den>
                                        </m:f>
                                      </m:sup>
                                    </m:sSubSup>
                                    <m:r>
                                      <a:rPr lang="pt-BR" sz="2400" i="1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num>
                                  <m:den>
                                    <m:sSubSup>
                                      <m:sSubSupPr>
                                        <m:ctrlPr>
                                          <a:rPr lang="pt-BR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pt-BR" sz="2400" i="1">
                                            <a:latin typeface="Cambria Math" panose="02040503050406030204" pitchFamily="18" charset="0"/>
                                          </a:rPr>
                                          <m:t>𝐿</m:t>
                                        </m:r>
                                      </m:e>
                                      <m:sub>
                                        <m:r>
                                          <a:rPr lang="pt-BR" sz="24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  <m:sup>
                                        <m:r>
                                          <a:rPr lang="pt-BR" sz="2400" i="1">
                                            <a:latin typeface="Cambria Math" panose="02040503050406030204" pitchFamily="18" charset="0"/>
                                          </a:rPr>
                                          <m:t>1/</m:t>
                                        </m:r>
                                        <m:r>
                                          <a:rPr lang="pt-BR" sz="2400" i="1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</m:sup>
                                    </m:sSubSup>
                                  </m:den>
                                </m:f>
                              </m:e>
                            </m:d>
                            <m:r>
                              <a:rPr lang="pt-BR" sz="2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  <m:sSubSup>
                              <m:sSubSupPr>
                                <m:ctrlPr>
                                  <a:rPr lang="pt-BR" sz="24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pt-BR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𝐿</m:t>
                                </m:r>
                              </m:e>
                              <m:sub>
                                <m:r>
                                  <a:rPr lang="pt-BR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𝑒</m:t>
                                </m:r>
                              </m:sub>
                              <m:sup>
                                <m:r>
                                  <a:rPr lang="pt-BR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1/</m:t>
                                </m:r>
                                <m:r>
                                  <a:rPr lang="pt-BR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𝑚</m:t>
                                </m:r>
                              </m:sup>
                            </m:sSubSup>
                          </m:e>
                        </m:d>
                      </m:e>
                      <m:sup>
                        <m:f>
                          <m:fPr>
                            <m:ctrlPr>
                              <a:rPr lang="pt-BR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24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num>
                          <m:den>
                            <m:r>
                              <a:rPr lang="pt-BR" sz="2400" b="0" i="1" smtClean="0">
                                <a:latin typeface="Cambria Math" panose="02040503050406030204" pitchFamily="18" charset="0"/>
                              </a:rPr>
                              <m:t> 2</m:t>
                            </m:r>
                            <m:r>
                              <a:rPr lang="pt-BR" sz="24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pt-BR" sz="24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pt-BR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pt-BR" sz="24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den>
                        </m:f>
                      </m:sup>
                    </m:sSup>
                  </m:oMath>
                </a14:m>
                <a:endParaRPr lang="pt-BR" sz="2600" dirty="0" smtClean="0">
                  <a:solidFill>
                    <a:schemeClr val="tx1"/>
                  </a:solidFill>
                </a:endParaRPr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spcAft>
                    <a:spcPts val="1200"/>
                  </a:spcAft>
                  <a:buNone/>
                </a:pPr>
                <a:r>
                  <a:rPr lang="pt-BR" sz="2600" dirty="0"/>
                  <a:t>m = 1,75	n = 1,25	n’ = 2 m + n = 4,75</a:t>
                </a:r>
              </a:p>
              <a:p>
                <a:pPr marL="715963" indent="0" algn="just">
                  <a:lnSpc>
                    <a:spcPct val="120000"/>
                  </a:lnSpc>
                  <a:spcBef>
                    <a:spcPts val="0"/>
                  </a:spcBef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pt-BR" sz="24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pt-BR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pt-BR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pt-BR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pt-BR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Sup>
                                        <m:sSubSupPr>
                                          <m:ctrlPr>
                                            <a:rPr lang="pt-BR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pt-BR" sz="2400" i="1">
                                              <a:latin typeface="Cambria Math" panose="02040503050406030204" pitchFamily="18" charset="0"/>
                                            </a:rPr>
                                            <m:t> </m:t>
                                          </m:r>
                                          <m:r>
                                            <a:rPr lang="pt-BR" sz="2400" i="1">
                                              <a:latin typeface="Cambria Math" panose="02040503050406030204" pitchFamily="18" charset="0"/>
                                            </a:rPr>
                                            <m:t>𝐷</m:t>
                                          </m:r>
                                        </m:e>
                                        <m:sub>
                                          <m:r>
                                            <a:rPr lang="pt-BR" sz="2400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  <m:sup>
                                          <m:r>
                                            <a:rPr lang="pt-BR" sz="2400" i="1">
                                              <a:latin typeface="Cambria Math" panose="02040503050406030204" pitchFamily="18" charset="0"/>
                                            </a:rPr>
                                            <m:t>2,714</m:t>
                                          </m:r>
                                        </m:sup>
                                      </m:sSubSup>
                                      <m:r>
                                        <a:rPr lang="pt-BR" sz="2400" i="1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</m:num>
                                    <m:den>
                                      <m:sSubSup>
                                        <m:sSubSupPr>
                                          <m:ctrlPr>
                                            <a:rPr lang="pt-BR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pt-BR" sz="2400" i="1">
                                              <a:latin typeface="Cambria Math" panose="02040503050406030204" pitchFamily="18" charset="0"/>
                                            </a:rPr>
                                            <m:t>𝐿</m:t>
                                          </m:r>
                                        </m:e>
                                        <m:sub>
                                          <m:r>
                                            <a:rPr lang="pt-BR" sz="2400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  <m:sup>
                                          <m:r>
                                            <a:rPr lang="pt-BR" sz="2400" i="1">
                                              <a:latin typeface="Cambria Math" panose="02040503050406030204" pitchFamily="18" charset="0"/>
                                            </a:rPr>
                                            <m:t>0,57</m:t>
                                          </m:r>
                                        </m:sup>
                                      </m:sSubSup>
                                    </m:den>
                                  </m:f>
                                  <m:r>
                                    <a:rPr lang="pt-BR" sz="24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pt-BR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pt-BR" sz="2400" i="1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sSubSup>
                                        <m:sSubSupPr>
                                          <m:ctrlPr>
                                            <a:rPr lang="pt-BR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pt-BR" sz="2400" i="1">
                                              <a:latin typeface="Cambria Math" panose="02040503050406030204" pitchFamily="18" charset="0"/>
                                            </a:rPr>
                                            <m:t>𝐷</m:t>
                                          </m:r>
                                        </m:e>
                                        <m:sub>
                                          <m:r>
                                            <a:rPr lang="pt-BR" sz="24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  <m:sup>
                                          <m:r>
                                            <a:rPr lang="pt-BR" sz="2400" i="1">
                                              <a:latin typeface="Cambria Math" panose="02040503050406030204" pitchFamily="18" charset="0"/>
                                            </a:rPr>
                                            <m:t>2,714</m:t>
                                          </m:r>
                                        </m:sup>
                                      </m:sSubSup>
                                      <m:r>
                                        <a:rPr lang="pt-BR" sz="2400" i="1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</m:num>
                                    <m:den>
                                      <m:sSubSup>
                                        <m:sSubSupPr>
                                          <m:ctrlPr>
                                            <a:rPr lang="pt-BR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pt-BR" sz="2400" i="1">
                                              <a:latin typeface="Cambria Math" panose="02040503050406030204" pitchFamily="18" charset="0"/>
                                            </a:rPr>
                                            <m:t>𝐿</m:t>
                                          </m:r>
                                        </m:e>
                                        <m:sub>
                                          <m:r>
                                            <a:rPr lang="pt-BR" sz="24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  <m:sup>
                                          <m:r>
                                            <a:rPr lang="pt-BR" sz="2400" i="1">
                                              <a:latin typeface="Cambria Math" panose="02040503050406030204" pitchFamily="18" charset="0"/>
                                            </a:rPr>
                                            <m:t>0,57</m:t>
                                          </m:r>
                                        </m:sup>
                                      </m:sSubSup>
                                    </m:den>
                                  </m:f>
                                </m:e>
                              </m:d>
                              <m:r>
                                <a:rPr lang="pt-B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sSubSup>
                                <m:sSubSupPr>
                                  <m:ctrlPr>
                                    <a:rPr lang="pt-BR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pt-BR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pt-BR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𝑒</m:t>
                                  </m:r>
                                </m:sub>
                                <m:sup>
                                  <m:r>
                                    <a:rPr lang="pt-BR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0,57</m:t>
                                  </m:r>
                                </m:sup>
                              </m:sSubSup>
                            </m:e>
                          </m:d>
                        </m:e>
                        <m:sup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0,368</m:t>
                          </m:r>
                        </m:sup>
                      </m:sSup>
                    </m:oMath>
                  </m:oMathPara>
                </a14:m>
                <a:endParaRPr lang="pt-BR" sz="2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Espaço Reservado para Conteúd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8741" y="1285462"/>
                <a:ext cx="9987555" cy="5208104"/>
              </a:xfrm>
              <a:prstGeom prst="rect">
                <a:avLst/>
              </a:prstGeom>
              <a:blipFill rotWithShape="0">
                <a:blip r:embed="rId2"/>
                <a:stretch>
                  <a:fillRect l="-109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ítulo 1"/>
          <p:cNvSpPr txBox="1">
            <a:spLocks/>
          </p:cNvSpPr>
          <p:nvPr/>
        </p:nvSpPr>
        <p:spPr>
          <a:xfrm>
            <a:off x="958741" y="400291"/>
            <a:ext cx="10168502" cy="5538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600" smtClean="0"/>
              <a:t>ENCANAMENTOS EM PARALELO – Aspersão em Malha</a:t>
            </a:r>
            <a:endParaRPr lang="pt-BR" sz="3600" b="1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6064" y="6479182"/>
            <a:ext cx="38768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 i="1">
                <a:solidFill>
                  <a:srgbClr val="C00000"/>
                </a:solidFill>
              </a:defRPr>
            </a:lvl1pPr>
          </a:lstStyle>
          <a:p>
            <a:r>
              <a:rPr lang="pt-BR" dirty="0" smtClean="0"/>
              <a:t>Prof. Fernando Campos </a:t>
            </a:r>
            <a:r>
              <a:rPr lang="pt-BR" dirty="0" smtClean="0"/>
              <a:t>Mendonça – ESALQ/USP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53729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1" name="Espaço Reservado para Conteúdo 2"/>
              <p:cNvSpPr txBox="1">
                <a:spLocks/>
              </p:cNvSpPr>
              <p:nvPr/>
            </p:nvSpPr>
            <p:spPr>
              <a:xfrm>
                <a:off x="958741" y="1285462"/>
                <a:ext cx="9987555" cy="5208104"/>
              </a:xfrm>
              <a:prstGeom prst="rect">
                <a:avLst/>
              </a:prstGeom>
            </p:spPr>
            <p:txBody>
              <a:bodyPr vert="horz" lIns="91440" tIns="45720" rIns="91440" bIns="45720" numCol="1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spcAft>
                    <a:spcPts val="1200"/>
                  </a:spcAft>
                  <a:buNone/>
                </a:pPr>
                <a:r>
                  <a:rPr lang="pt-BR" sz="2600" dirty="0" smtClean="0">
                    <a:solidFill>
                      <a:schemeClr val="tx1"/>
                    </a:solidFill>
                  </a:rPr>
                  <a:t>Aspersão em Malha: Solução com Fórmula de Flamant</a:t>
                </a:r>
                <a:endParaRPr lang="pt-BR" sz="2600" dirty="0" smtClean="0"/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pt-BR" sz="2600" u="sng" dirty="0" smtClean="0"/>
                  <a:t>Estimativa de vazão</a:t>
                </a:r>
                <a:r>
                  <a:rPr lang="pt-BR" sz="2600" dirty="0" smtClean="0"/>
                  <a:t>:</a:t>
                </a:r>
                <a:endParaRPr lang="pt-BR" sz="2600" dirty="0"/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pt-BR" sz="24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pt-BR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pt-BR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pt-BR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pt-BR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Sup>
                                        <m:sSubSupPr>
                                          <m:ctrlPr>
                                            <a:rPr lang="pt-BR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pt-BR" sz="2400" i="1">
                                              <a:latin typeface="Cambria Math" panose="02040503050406030204" pitchFamily="18" charset="0"/>
                                            </a:rPr>
                                            <m:t> </m:t>
                                          </m:r>
                                          <m:r>
                                            <a:rPr lang="pt-BR" sz="2400" i="1">
                                              <a:latin typeface="Cambria Math" panose="02040503050406030204" pitchFamily="18" charset="0"/>
                                            </a:rPr>
                                            <m:t>𝐷</m:t>
                                          </m:r>
                                        </m:e>
                                        <m:sub>
                                          <m:r>
                                            <a:rPr lang="pt-BR" sz="2400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  <m:sup>
                                          <m:r>
                                            <a:rPr lang="pt-BR" sz="2400" i="1">
                                              <a:latin typeface="Cambria Math" panose="02040503050406030204" pitchFamily="18" charset="0"/>
                                            </a:rPr>
                                            <m:t>2,714</m:t>
                                          </m:r>
                                        </m:sup>
                                      </m:sSubSup>
                                      <m:r>
                                        <a:rPr lang="pt-BR" sz="2400" i="1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</m:num>
                                    <m:den>
                                      <m:sSubSup>
                                        <m:sSubSupPr>
                                          <m:ctrlPr>
                                            <a:rPr lang="pt-BR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pt-BR" sz="2400" i="1">
                                              <a:latin typeface="Cambria Math" panose="02040503050406030204" pitchFamily="18" charset="0"/>
                                            </a:rPr>
                                            <m:t>𝐿</m:t>
                                          </m:r>
                                        </m:e>
                                        <m:sub>
                                          <m:r>
                                            <a:rPr lang="pt-BR" sz="2400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  <m:sup>
                                          <m:r>
                                            <a:rPr lang="pt-BR" sz="2400" i="1">
                                              <a:latin typeface="Cambria Math" panose="02040503050406030204" pitchFamily="18" charset="0"/>
                                            </a:rPr>
                                            <m:t>0,57</m:t>
                                          </m:r>
                                        </m:sup>
                                      </m:sSubSup>
                                    </m:den>
                                  </m:f>
                                  <m:r>
                                    <a:rPr lang="pt-BR" sz="24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pt-BR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pt-BR" sz="2400" i="1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sSubSup>
                                        <m:sSubSupPr>
                                          <m:ctrlPr>
                                            <a:rPr lang="pt-BR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pt-BR" sz="2400" i="1">
                                              <a:latin typeface="Cambria Math" panose="02040503050406030204" pitchFamily="18" charset="0"/>
                                            </a:rPr>
                                            <m:t>𝐷</m:t>
                                          </m:r>
                                        </m:e>
                                        <m:sub>
                                          <m:r>
                                            <a:rPr lang="pt-BR" sz="24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  <m:sup>
                                          <m:r>
                                            <a:rPr lang="pt-BR" sz="2400" i="1">
                                              <a:latin typeface="Cambria Math" panose="02040503050406030204" pitchFamily="18" charset="0"/>
                                            </a:rPr>
                                            <m:t>2,714</m:t>
                                          </m:r>
                                        </m:sup>
                                      </m:sSubSup>
                                      <m:r>
                                        <a:rPr lang="pt-BR" sz="2400" i="1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</m:num>
                                    <m:den>
                                      <m:sSubSup>
                                        <m:sSubSupPr>
                                          <m:ctrlPr>
                                            <a:rPr lang="pt-BR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pt-BR" sz="2400" i="1">
                                              <a:latin typeface="Cambria Math" panose="02040503050406030204" pitchFamily="18" charset="0"/>
                                            </a:rPr>
                                            <m:t>𝐿</m:t>
                                          </m:r>
                                        </m:e>
                                        <m:sub>
                                          <m:r>
                                            <a:rPr lang="pt-BR" sz="24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  <m:sup>
                                          <m:r>
                                            <a:rPr lang="pt-BR" sz="2400" i="1">
                                              <a:latin typeface="Cambria Math" panose="02040503050406030204" pitchFamily="18" charset="0"/>
                                            </a:rPr>
                                            <m:t>0,57</m:t>
                                          </m:r>
                                        </m:sup>
                                      </m:sSubSup>
                                    </m:den>
                                  </m:f>
                                </m:e>
                              </m:d>
                              <m:r>
                                <a:rPr lang="pt-B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sSubSup>
                                <m:sSubSupPr>
                                  <m:ctrlPr>
                                    <a:rPr lang="pt-BR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pt-BR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pt-BR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𝑒</m:t>
                                  </m:r>
                                </m:sub>
                                <m:sup>
                                  <m:r>
                                    <a:rPr lang="pt-BR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0,57</m:t>
                                  </m:r>
                                </m:sup>
                              </m:sSubSup>
                            </m:e>
                          </m:d>
                        </m:e>
                        <m:sup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0,368</m:t>
                          </m:r>
                        </m:sup>
                      </m:sSup>
                    </m:oMath>
                  </m:oMathPara>
                </a14:m>
                <a:endParaRPr lang="pt-BR" sz="2600" dirty="0" smtClean="0">
                  <a:solidFill>
                    <a:schemeClr val="tx1"/>
                  </a:solidFill>
                </a:endParaRPr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spcAft>
                    <a:spcPts val="1200"/>
                  </a:spcAft>
                  <a:buNone/>
                </a:pPr>
                <a:endParaRPr lang="pt-BR" sz="2600" dirty="0"/>
              </a:p>
              <a:p>
                <a:pPr marL="622300" indent="0" algn="just">
                  <a:lnSpc>
                    <a:spcPct val="120000"/>
                  </a:lnSpc>
                  <a:spcBef>
                    <a:spcPts val="0"/>
                  </a:spcBef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2400" i="1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pt-BR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0,356</m:t>
                          </m:r>
                        </m:num>
                        <m:den>
                          <m:sSup>
                            <m:sSupPr>
                              <m:ctrlPr>
                                <a:rPr lang="pt-BR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4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pt-BR" sz="2400" i="1">
                                  <a:latin typeface="Cambria Math" panose="02040503050406030204" pitchFamily="18" charset="0"/>
                                </a:rPr>
                                <m:t>0,57</m:t>
                              </m:r>
                            </m:sup>
                          </m:sSup>
                        </m:den>
                      </m:f>
                      <m:r>
                        <a:rPr lang="pt-B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Sup>
                        <m:sSubSupPr>
                          <m:ctrlPr>
                            <a:rPr lang="pt-B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pt-B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sub>
                        <m:sup>
                          <m:r>
                            <a:rPr lang="pt-B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2,714</m:t>
                          </m:r>
                        </m:sup>
                      </m:sSubSup>
                      <m:r>
                        <a:rPr lang="pt-B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Sup>
                        <m:sSubSupPr>
                          <m:ctrlPr>
                            <a:rPr lang="pt-BR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pt-BR" sz="2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J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pt-BR" sz="2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e</m:t>
                          </m:r>
                        </m:sub>
                        <m:sup>
                          <m:r>
                            <a:rPr lang="pt-BR" sz="2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0,57</m:t>
                          </m:r>
                        </m:sup>
                      </m:sSubSup>
                    </m:oMath>
                  </m:oMathPara>
                </a14:m>
                <a:endParaRPr lang="pt-BR" sz="2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Espaço Reservado para Conteúd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8741" y="1285462"/>
                <a:ext cx="9987555" cy="5208104"/>
              </a:xfrm>
              <a:prstGeom prst="rect">
                <a:avLst/>
              </a:prstGeom>
              <a:blipFill rotWithShape="0">
                <a:blip r:embed="rId2"/>
                <a:stretch>
                  <a:fillRect l="-109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958741" y="400291"/>
            <a:ext cx="10168502" cy="553866"/>
          </a:xfrm>
        </p:spPr>
        <p:txBody>
          <a:bodyPr>
            <a:noAutofit/>
          </a:bodyPr>
          <a:lstStyle/>
          <a:p>
            <a:pPr algn="ctr"/>
            <a:r>
              <a:rPr lang="pt-BR" sz="3600" dirty="0" smtClean="0"/>
              <a:t>ENCANAMENTOS EM PARALELO – Aspersão em Malha</a:t>
            </a:r>
            <a:endParaRPr lang="pt-BR" sz="3600" b="1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6064" y="6479182"/>
            <a:ext cx="38768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 i="1">
                <a:solidFill>
                  <a:srgbClr val="C00000"/>
                </a:solidFill>
              </a:defRPr>
            </a:lvl1pPr>
          </a:lstStyle>
          <a:p>
            <a:r>
              <a:rPr lang="pt-BR" dirty="0" smtClean="0"/>
              <a:t>Prof. Fernando Campos </a:t>
            </a:r>
            <a:r>
              <a:rPr lang="pt-BR" dirty="0" smtClean="0"/>
              <a:t>Mendonça – ESALQ/USP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36645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58741" y="400291"/>
            <a:ext cx="10168502" cy="553866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 smtClean="0"/>
              <a:t>ENCANAMENTOS EM PARALELO – </a:t>
            </a:r>
            <a:r>
              <a:rPr lang="pt-BR" b="1" dirty="0" smtClean="0"/>
              <a:t>EXEMPLO 2</a:t>
            </a:r>
            <a:endParaRPr lang="pt-BR" b="1" dirty="0"/>
          </a:p>
        </p:txBody>
      </p:sp>
      <p:sp>
        <p:nvSpPr>
          <p:cNvPr id="11" name="Espaço Reservado para Conteúdo 2"/>
          <p:cNvSpPr txBox="1">
            <a:spLocks/>
          </p:cNvSpPr>
          <p:nvPr/>
        </p:nvSpPr>
        <p:spPr>
          <a:xfrm>
            <a:off x="385535" y="1499869"/>
            <a:ext cx="8772113" cy="5075583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pt-BR" sz="2600" dirty="0" smtClean="0">
                <a:solidFill>
                  <a:schemeClr val="tx1"/>
                </a:solidFill>
              </a:rPr>
              <a:t>Calcular o diâmetro equivalente da linha lateral de um sistema de aspersão em malha, considerand</a:t>
            </a:r>
            <a:r>
              <a:rPr lang="pt-BR" sz="2600" dirty="0" smtClean="0"/>
              <a:t>o os seguintes dados: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pt-BR" sz="2600" dirty="0" smtClean="0">
              <a:solidFill>
                <a:schemeClr val="tx1"/>
              </a:solidFill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pt-BR" sz="2600" dirty="0" smtClean="0">
                <a:solidFill>
                  <a:schemeClr val="tx1"/>
                </a:solidFill>
              </a:rPr>
              <a:t>Espaçamento (Aspersores x Linhas laterais): 15 x 15 m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pt-BR" sz="2600" dirty="0" smtClean="0"/>
              <a:t>Pressão de serviço (aspersor): PS = 25 mca</a:t>
            </a:r>
            <a:endParaRPr lang="pt-BR" sz="2600" dirty="0" smtClean="0">
              <a:solidFill>
                <a:schemeClr val="tx1"/>
              </a:solidFill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  <a:tabLst>
                <a:tab pos="1789113" algn="l"/>
                <a:tab pos="2874963" algn="l"/>
                <a:tab pos="3498850" algn="l"/>
              </a:tabLst>
            </a:pPr>
            <a:r>
              <a:rPr lang="pt-BR" sz="2600" dirty="0" smtClean="0"/>
              <a:t>LL em nível: 	</a:t>
            </a:r>
            <a:r>
              <a:rPr lang="pt-BR" sz="2600" dirty="0" smtClean="0">
                <a:latin typeface="Symbol" panose="05050102010706020507" pitchFamily="18" charset="2"/>
              </a:rPr>
              <a:t>D</a:t>
            </a:r>
            <a:r>
              <a:rPr lang="pt-BR" sz="2600" dirty="0" smtClean="0"/>
              <a:t>z = 0</a:t>
            </a:r>
            <a:endParaRPr lang="pt-BR" sz="2600" dirty="0" smtClean="0">
              <a:sym typeface="Symbol" panose="05050102010706020507" pitchFamily="18" charset="2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  <a:tabLst>
                <a:tab pos="1789113" algn="l"/>
                <a:tab pos="2874963" algn="l"/>
                <a:tab pos="3498850" algn="l"/>
              </a:tabLst>
            </a:pPr>
            <a:r>
              <a:rPr lang="pt-BR" sz="2600" dirty="0" smtClean="0">
                <a:sym typeface="Symbol" panose="05050102010706020507" pitchFamily="18" charset="2"/>
              </a:rPr>
              <a:t>Comprimento dos trechos da LL:	L</a:t>
            </a:r>
            <a:r>
              <a:rPr lang="pt-BR" sz="2600" baseline="-25000" dirty="0" smtClean="0">
                <a:sym typeface="Symbol" panose="05050102010706020507" pitchFamily="18" charset="2"/>
              </a:rPr>
              <a:t>1</a:t>
            </a:r>
            <a:r>
              <a:rPr lang="pt-BR" sz="2600" dirty="0" smtClean="0">
                <a:sym typeface="Symbol" panose="05050102010706020507" pitchFamily="18" charset="2"/>
              </a:rPr>
              <a:t> = 45 m; L</a:t>
            </a:r>
            <a:r>
              <a:rPr lang="pt-BR" sz="2600" baseline="-25000" dirty="0" smtClean="0">
                <a:sym typeface="Symbol" panose="05050102010706020507" pitchFamily="18" charset="2"/>
              </a:rPr>
              <a:t>2</a:t>
            </a:r>
            <a:r>
              <a:rPr lang="pt-BR" sz="2600" dirty="0" smtClean="0">
                <a:sym typeface="Symbol" panose="05050102010706020507" pitchFamily="18" charset="2"/>
              </a:rPr>
              <a:t> </a:t>
            </a:r>
            <a:r>
              <a:rPr lang="pt-BR" sz="2600" dirty="0">
                <a:sym typeface="Symbol" panose="05050102010706020507" pitchFamily="18" charset="2"/>
              </a:rPr>
              <a:t>= </a:t>
            </a:r>
            <a:r>
              <a:rPr lang="pt-BR" sz="2600" dirty="0" smtClean="0">
                <a:sym typeface="Symbol" panose="05050102010706020507" pitchFamily="18" charset="2"/>
              </a:rPr>
              <a:t>60 m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  <a:tabLst>
                <a:tab pos="450850" algn="l"/>
              </a:tabLst>
            </a:pPr>
            <a:r>
              <a:rPr lang="pt-BR" sz="2600" dirty="0">
                <a:sym typeface="Symbol" panose="05050102010706020507" pitchFamily="18" charset="2"/>
              </a:rPr>
              <a:t>Diâmetros:	</a:t>
            </a:r>
            <a:r>
              <a:rPr lang="pt-BR" sz="2600" dirty="0" smtClean="0">
                <a:sym typeface="Symbol" panose="05050102010706020507" pitchFamily="18" charset="2"/>
              </a:rPr>
              <a:t>D</a:t>
            </a:r>
            <a:r>
              <a:rPr lang="pt-BR" sz="2600" baseline="-25000" dirty="0" smtClean="0">
                <a:sym typeface="Symbol" panose="05050102010706020507" pitchFamily="18" charset="2"/>
              </a:rPr>
              <a:t>1</a:t>
            </a:r>
            <a:r>
              <a:rPr lang="pt-BR" sz="2600" dirty="0" smtClean="0">
                <a:sym typeface="Symbol" panose="05050102010706020507" pitchFamily="18" charset="2"/>
              </a:rPr>
              <a:t> </a:t>
            </a:r>
            <a:r>
              <a:rPr lang="pt-BR" sz="2600" dirty="0">
                <a:sym typeface="Symbol" panose="05050102010706020507" pitchFamily="18" charset="2"/>
              </a:rPr>
              <a:t>= </a:t>
            </a:r>
            <a:r>
              <a:rPr lang="pt-BR" sz="2600" dirty="0" smtClean="0">
                <a:sym typeface="Symbol" panose="05050102010706020507" pitchFamily="18" charset="2"/>
              </a:rPr>
              <a:t>D</a:t>
            </a:r>
            <a:r>
              <a:rPr lang="pt-BR" sz="2600" baseline="-25000" dirty="0" smtClean="0">
                <a:sym typeface="Symbol" panose="05050102010706020507" pitchFamily="18" charset="2"/>
              </a:rPr>
              <a:t>2</a:t>
            </a:r>
            <a:r>
              <a:rPr lang="pt-BR" sz="2600" dirty="0" smtClean="0">
                <a:sym typeface="Symbol" panose="05050102010706020507" pitchFamily="18" charset="2"/>
              </a:rPr>
              <a:t> </a:t>
            </a:r>
            <a:r>
              <a:rPr lang="pt-BR" sz="2600" dirty="0">
                <a:sym typeface="Symbol" panose="05050102010706020507" pitchFamily="18" charset="2"/>
              </a:rPr>
              <a:t>= </a:t>
            </a:r>
            <a:r>
              <a:rPr lang="pt-BR" sz="2600" dirty="0" smtClean="0">
                <a:sym typeface="Symbol" panose="05050102010706020507" pitchFamily="18" charset="2"/>
              </a:rPr>
              <a:t>25 mm (DI = 22,6 mm)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  <a:tabLst>
                <a:tab pos="450850" algn="l"/>
              </a:tabLst>
            </a:pPr>
            <a:r>
              <a:rPr lang="pt-BR" sz="2600" dirty="0" smtClean="0">
                <a:sym typeface="Symbol" panose="05050102010706020507" pitchFamily="18" charset="2"/>
              </a:rPr>
              <a:t>Material</a:t>
            </a:r>
            <a:r>
              <a:rPr lang="pt-BR" sz="2600" dirty="0">
                <a:sym typeface="Symbol" panose="05050102010706020507" pitchFamily="18" charset="2"/>
              </a:rPr>
              <a:t>: PVC ou PE (b = </a:t>
            </a:r>
            <a:r>
              <a:rPr lang="pt-BR" sz="2600" dirty="0" smtClean="0">
                <a:sym typeface="Symbol" panose="05050102010706020507" pitchFamily="18" charset="2"/>
              </a:rPr>
              <a:t>0,000135)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  <a:tabLst>
                <a:tab pos="450850" algn="l"/>
              </a:tabLst>
            </a:pPr>
            <a:r>
              <a:rPr lang="pt-BR" sz="2600" dirty="0">
                <a:sym typeface="Symbol" panose="05050102010706020507" pitchFamily="18" charset="2"/>
              </a:rPr>
              <a:t>	</a:t>
            </a:r>
            <a:endParaRPr lang="pt-BR" sz="2600" dirty="0" smtClean="0">
              <a:sym typeface="Symbol" panose="05050102010706020507" pitchFamily="18" charset="2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  <a:tabLst>
                <a:tab pos="1789113" algn="l"/>
                <a:tab pos="2874963" algn="l"/>
                <a:tab pos="3498850" algn="l"/>
              </a:tabLst>
            </a:pPr>
            <a:endParaRPr lang="pt-BR" sz="2600" dirty="0">
              <a:solidFill>
                <a:schemeClr val="tx1"/>
              </a:solidFill>
            </a:endParaRPr>
          </a:p>
        </p:txBody>
      </p:sp>
      <p:pic>
        <p:nvPicPr>
          <p:cNvPr id="4" name="Picture 2" descr="Irrigação por aspersão em malha em cafezais | Técnicas de Produção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4" t="12276" r="54279" b="41013"/>
          <a:stretch/>
        </p:blipFill>
        <p:spPr bwMode="auto">
          <a:xfrm>
            <a:off x="7786562" y="2743200"/>
            <a:ext cx="4405438" cy="3596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Conector de seta reta 4"/>
          <p:cNvCxnSpPr/>
          <p:nvPr/>
        </p:nvCxnSpPr>
        <p:spPr>
          <a:xfrm>
            <a:off x="7786562" y="3302758"/>
            <a:ext cx="620459" cy="54591"/>
          </a:xfrm>
          <a:prstGeom prst="straightConnector1">
            <a:avLst/>
          </a:prstGeom>
          <a:ln w="762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6064" y="6479182"/>
            <a:ext cx="38768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 i="1">
                <a:solidFill>
                  <a:srgbClr val="C00000"/>
                </a:solidFill>
              </a:defRPr>
            </a:lvl1pPr>
          </a:lstStyle>
          <a:p>
            <a:r>
              <a:rPr lang="pt-BR" dirty="0" smtClean="0"/>
              <a:t>Prof. Fernando Campos </a:t>
            </a:r>
            <a:r>
              <a:rPr lang="pt-BR" dirty="0" smtClean="0"/>
              <a:t>Mendonça – ESALQ/USP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61138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58741" y="400291"/>
            <a:ext cx="10168502" cy="553866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 smtClean="0"/>
              <a:t>ENCANAMENTOS EM PARALELO – </a:t>
            </a:r>
            <a:r>
              <a:rPr lang="pt-BR" b="1" dirty="0" smtClean="0"/>
              <a:t>EXEMPLO 2</a:t>
            </a:r>
            <a:endParaRPr lang="pt-BR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Espaço Reservado para Conteúdo 2"/>
              <p:cNvSpPr txBox="1">
                <a:spLocks/>
              </p:cNvSpPr>
              <p:nvPr/>
            </p:nvSpPr>
            <p:spPr>
              <a:xfrm>
                <a:off x="958741" y="1417982"/>
                <a:ext cx="10168502" cy="5075583"/>
              </a:xfrm>
              <a:prstGeom prst="rect">
                <a:avLst/>
              </a:prstGeom>
            </p:spPr>
            <p:txBody>
              <a:bodyPr vert="horz" lIns="91440" tIns="45720" rIns="91440" bIns="45720" numCol="1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spcAft>
                    <a:spcPts val="1800"/>
                  </a:spcAft>
                  <a:buNone/>
                </a:pPr>
                <a:r>
                  <a:rPr lang="pt-BR" sz="2600" u="sng" dirty="0" smtClean="0">
                    <a:solidFill>
                      <a:schemeClr val="tx1"/>
                    </a:solidFill>
                  </a:rPr>
                  <a:t>Solução</a:t>
                </a:r>
                <a:r>
                  <a:rPr lang="pt-BR" sz="2600" dirty="0" smtClean="0"/>
                  <a:t>:</a:t>
                </a:r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pt-BR" sz="2600" dirty="0" smtClean="0"/>
                  <a:t>Pressão de serviço (aspersor): PS = 25 mca</a:t>
                </a:r>
                <a:endParaRPr lang="pt-BR" sz="2600" dirty="0" smtClean="0">
                  <a:solidFill>
                    <a:schemeClr val="tx1"/>
                  </a:solidFill>
                </a:endParaRPr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  <a:tabLst>
                    <a:tab pos="1789113" algn="l"/>
                    <a:tab pos="2874963" algn="l"/>
                    <a:tab pos="3498850" algn="l"/>
                  </a:tabLst>
                </a:pPr>
                <a:r>
                  <a:rPr lang="pt-BR" sz="2600" dirty="0" smtClean="0"/>
                  <a:t>LL em nível: 	</a:t>
                </a:r>
                <a:r>
                  <a:rPr lang="pt-BR" sz="2600" dirty="0" smtClean="0">
                    <a:latin typeface="Symbol" panose="05050102010706020507" pitchFamily="18" charset="2"/>
                  </a:rPr>
                  <a:t>D</a:t>
                </a:r>
                <a:r>
                  <a:rPr lang="pt-BR" sz="2600" dirty="0" smtClean="0"/>
                  <a:t>z = 0	</a:t>
                </a:r>
                <a:r>
                  <a:rPr lang="pt-BR" sz="2600" dirty="0" smtClean="0">
                    <a:sym typeface="Symbol" panose="05050102010706020507" pitchFamily="18" charset="2"/>
                  </a:rPr>
                  <a:t>	hf</a:t>
                </a:r>
                <a:r>
                  <a:rPr lang="pt-BR" sz="2600" baseline="-25000" dirty="0" smtClean="0">
                    <a:sym typeface="Symbol" panose="05050102010706020507" pitchFamily="18" charset="2"/>
                  </a:rPr>
                  <a:t>máx</a:t>
                </a:r>
                <a:r>
                  <a:rPr lang="pt-BR" sz="2600" dirty="0" smtClean="0">
                    <a:sym typeface="Symbol" panose="05050102010706020507" pitchFamily="18" charset="2"/>
                  </a:rPr>
                  <a:t> = 0,2 PS – </a:t>
                </a:r>
                <a:r>
                  <a:rPr lang="pt-BR" sz="2600" dirty="0" smtClean="0">
                    <a:latin typeface="Symbol" panose="05050102010706020507" pitchFamily="18" charset="2"/>
                    <a:sym typeface="Symbol" panose="05050102010706020507" pitchFamily="18" charset="2"/>
                  </a:rPr>
                  <a:t>D</a:t>
                </a:r>
                <a:r>
                  <a:rPr lang="pt-BR" sz="2600" dirty="0" smtClean="0">
                    <a:sym typeface="Symbol" panose="05050102010706020507" pitchFamily="18" charset="2"/>
                  </a:rPr>
                  <a:t>z = 0,2 x 25 – 0 = 5 mca</a:t>
                </a:r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  <a:tabLst>
                    <a:tab pos="1789113" algn="l"/>
                    <a:tab pos="2874963" algn="l"/>
                    <a:tab pos="3498850" algn="l"/>
                  </a:tabLst>
                </a:pPr>
                <a:r>
                  <a:rPr lang="pt-BR" sz="2600" dirty="0" smtClean="0">
                    <a:sym typeface="Symbol" panose="05050102010706020507" pitchFamily="18" charset="2"/>
                  </a:rPr>
                  <a:t>L</a:t>
                </a:r>
                <a:r>
                  <a:rPr lang="pt-BR" sz="2600" baseline="-25000" dirty="0" smtClean="0">
                    <a:sym typeface="Symbol" panose="05050102010706020507" pitchFamily="18" charset="2"/>
                  </a:rPr>
                  <a:t>1</a:t>
                </a:r>
                <a:r>
                  <a:rPr lang="pt-BR" sz="2600" dirty="0" smtClean="0">
                    <a:sym typeface="Symbol" panose="05050102010706020507" pitchFamily="18" charset="2"/>
                  </a:rPr>
                  <a:t> = 45 m; L</a:t>
                </a:r>
                <a:r>
                  <a:rPr lang="pt-BR" sz="2600" baseline="-25000" dirty="0" smtClean="0">
                    <a:sym typeface="Symbol" panose="05050102010706020507" pitchFamily="18" charset="2"/>
                  </a:rPr>
                  <a:t>2</a:t>
                </a:r>
                <a:r>
                  <a:rPr lang="pt-BR" sz="2600" dirty="0" smtClean="0">
                    <a:sym typeface="Symbol" panose="05050102010706020507" pitchFamily="18" charset="2"/>
                  </a:rPr>
                  <a:t> </a:t>
                </a:r>
                <a:r>
                  <a:rPr lang="pt-BR" sz="2600" dirty="0">
                    <a:sym typeface="Symbol" panose="05050102010706020507" pitchFamily="18" charset="2"/>
                  </a:rPr>
                  <a:t>= </a:t>
                </a:r>
                <a:r>
                  <a:rPr lang="pt-BR" sz="2600" dirty="0" smtClean="0">
                    <a:sym typeface="Symbol" panose="05050102010706020507" pitchFamily="18" charset="2"/>
                  </a:rPr>
                  <a:t>60 m		D</a:t>
                </a:r>
                <a:r>
                  <a:rPr lang="pt-BR" sz="2600" baseline="-25000" dirty="0" smtClean="0">
                    <a:sym typeface="Symbol" panose="05050102010706020507" pitchFamily="18" charset="2"/>
                  </a:rPr>
                  <a:t>1</a:t>
                </a:r>
                <a:r>
                  <a:rPr lang="pt-BR" sz="2600" dirty="0" smtClean="0">
                    <a:sym typeface="Symbol" panose="05050102010706020507" pitchFamily="18" charset="2"/>
                  </a:rPr>
                  <a:t> </a:t>
                </a:r>
                <a:r>
                  <a:rPr lang="pt-BR" sz="2600" dirty="0">
                    <a:sym typeface="Symbol" panose="05050102010706020507" pitchFamily="18" charset="2"/>
                  </a:rPr>
                  <a:t>= </a:t>
                </a:r>
                <a:r>
                  <a:rPr lang="pt-BR" sz="2600" dirty="0" smtClean="0">
                    <a:sym typeface="Symbol" panose="05050102010706020507" pitchFamily="18" charset="2"/>
                  </a:rPr>
                  <a:t>D</a:t>
                </a:r>
                <a:r>
                  <a:rPr lang="pt-BR" sz="2600" baseline="-25000" dirty="0" smtClean="0">
                    <a:sym typeface="Symbol" panose="05050102010706020507" pitchFamily="18" charset="2"/>
                  </a:rPr>
                  <a:t>2</a:t>
                </a:r>
                <a:r>
                  <a:rPr lang="pt-BR" sz="2600" dirty="0" smtClean="0">
                    <a:sym typeface="Symbol" panose="05050102010706020507" pitchFamily="18" charset="2"/>
                  </a:rPr>
                  <a:t> </a:t>
                </a:r>
                <a:r>
                  <a:rPr lang="pt-BR" sz="2600" dirty="0">
                    <a:sym typeface="Symbol" panose="05050102010706020507" pitchFamily="18" charset="2"/>
                  </a:rPr>
                  <a:t>= </a:t>
                </a:r>
                <a:r>
                  <a:rPr lang="pt-BR" sz="2600" dirty="0" smtClean="0">
                    <a:sym typeface="Symbol" panose="05050102010706020507" pitchFamily="18" charset="2"/>
                  </a:rPr>
                  <a:t>25 mm (DI = 22,6 mm)</a:t>
                </a:r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  <a:tabLst>
                    <a:tab pos="450850" algn="l"/>
                  </a:tabLst>
                </a:pPr>
                <a:r>
                  <a:rPr lang="pt-BR" sz="2600" dirty="0" smtClean="0">
                    <a:sym typeface="Symbol" panose="05050102010706020507" pitchFamily="18" charset="2"/>
                  </a:rPr>
                  <a:t>Material</a:t>
                </a:r>
                <a:r>
                  <a:rPr lang="pt-BR" sz="2600" dirty="0">
                    <a:sym typeface="Symbol" panose="05050102010706020507" pitchFamily="18" charset="2"/>
                  </a:rPr>
                  <a:t>: PVC ou PE (b = </a:t>
                </a:r>
                <a:r>
                  <a:rPr lang="pt-BR" sz="2600" dirty="0" smtClean="0">
                    <a:sym typeface="Symbol" panose="05050102010706020507" pitchFamily="18" charset="2"/>
                  </a:rPr>
                  <a:t>0,000135)</a:t>
                </a:r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  <a:tabLst>
                    <a:tab pos="450850" algn="l"/>
                  </a:tabLst>
                </a:pPr>
                <a:r>
                  <a:rPr lang="pt-BR" sz="2600" dirty="0">
                    <a:sym typeface="Symbol" panose="05050102010706020507" pitchFamily="18" charset="2"/>
                  </a:rPr>
                  <a:t>	</a:t>
                </a:r>
                <a:endParaRPr lang="pt-BR" sz="2600" dirty="0" smtClean="0">
                  <a:sym typeface="Symbol" panose="05050102010706020507" pitchFamily="18" charset="2"/>
                </a:endParaRPr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t-B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400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pt-BR" sz="2400" i="1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pt-BR" sz="24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pt-BR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pt-BR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pt-BR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pt-B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Sup>
                                      <m:sSubSupPr>
                                        <m:ctrlPr>
                                          <a:rPr lang="pt-BR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pt-BR" sz="2400" i="1"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r>
                                          <a:rPr lang="pt-BR" sz="2400" i="1">
                                            <a:latin typeface="Cambria Math" panose="02040503050406030204" pitchFamily="18" charset="0"/>
                                          </a:rPr>
                                          <m:t>𝐷</m:t>
                                        </m:r>
                                      </m:e>
                                      <m:sub>
                                        <m:r>
                                          <a:rPr lang="pt-BR" sz="2400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  <m:sup>
                                        <m:r>
                                          <a:rPr lang="pt-BR" sz="2400" i="1">
                                            <a:latin typeface="Cambria Math" panose="02040503050406030204" pitchFamily="18" charset="0"/>
                                          </a:rPr>
                                          <m:t>2,714</m:t>
                                        </m:r>
                                      </m:sup>
                                    </m:sSubSup>
                                    <m:r>
                                      <a:rPr lang="pt-BR" sz="2400" i="1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num>
                                  <m:den>
                                    <m:sSubSup>
                                      <m:sSubSupPr>
                                        <m:ctrlPr>
                                          <a:rPr lang="pt-BR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pt-BR" sz="2400" i="1">
                                            <a:latin typeface="Cambria Math" panose="02040503050406030204" pitchFamily="18" charset="0"/>
                                          </a:rPr>
                                          <m:t>𝐿</m:t>
                                        </m:r>
                                      </m:e>
                                      <m:sub>
                                        <m:r>
                                          <a:rPr lang="pt-BR" sz="2400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  <m:sup>
                                        <m:r>
                                          <a:rPr lang="pt-BR" sz="2400" i="1">
                                            <a:latin typeface="Cambria Math" panose="02040503050406030204" pitchFamily="18" charset="0"/>
                                          </a:rPr>
                                          <m:t>0,57</m:t>
                                        </m:r>
                                      </m:sup>
                                    </m:sSubSup>
                                  </m:den>
                                </m:f>
                                <m:r>
                                  <a:rPr lang="pt-BR" sz="24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pt-B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BR" sz="2400" i="1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sSubSup>
                                      <m:sSubSupPr>
                                        <m:ctrlPr>
                                          <a:rPr lang="pt-BR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pt-BR" sz="2400" i="1">
                                            <a:latin typeface="Cambria Math" panose="02040503050406030204" pitchFamily="18" charset="0"/>
                                          </a:rPr>
                                          <m:t>𝐷</m:t>
                                        </m:r>
                                      </m:e>
                                      <m:sub>
                                        <m:r>
                                          <a:rPr lang="pt-BR" sz="24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  <m:sup>
                                        <m:r>
                                          <a:rPr lang="pt-BR" sz="2400" i="1">
                                            <a:latin typeface="Cambria Math" panose="02040503050406030204" pitchFamily="18" charset="0"/>
                                          </a:rPr>
                                          <m:t>2,714</m:t>
                                        </m:r>
                                      </m:sup>
                                    </m:sSubSup>
                                    <m:r>
                                      <a:rPr lang="pt-BR" sz="2400" i="1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num>
                                  <m:den>
                                    <m:sSubSup>
                                      <m:sSubSupPr>
                                        <m:ctrlPr>
                                          <a:rPr lang="pt-BR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pt-BR" sz="2400" i="1">
                                            <a:latin typeface="Cambria Math" panose="02040503050406030204" pitchFamily="18" charset="0"/>
                                          </a:rPr>
                                          <m:t>𝐿</m:t>
                                        </m:r>
                                      </m:e>
                                      <m:sub>
                                        <m:r>
                                          <a:rPr lang="pt-BR" sz="24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  <m:sup>
                                        <m:r>
                                          <a:rPr lang="pt-BR" sz="2400" i="1">
                                            <a:latin typeface="Cambria Math" panose="02040503050406030204" pitchFamily="18" charset="0"/>
                                          </a:rPr>
                                          <m:t>0,57</m:t>
                                        </m:r>
                                      </m:sup>
                                    </m:sSubSup>
                                  </m:den>
                                </m:f>
                              </m:e>
                            </m:d>
                            <m:r>
                              <a:rPr lang="pt-BR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  <m:sSubSup>
                              <m:sSubSupPr>
                                <m:ctrlPr>
                                  <a:rPr lang="pt-BR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pt-BR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𝐿</m:t>
                                </m:r>
                              </m:e>
                              <m:sub>
                                <m:r>
                                  <a:rPr lang="pt-BR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𝑒</m:t>
                                </m:r>
                              </m:sub>
                              <m:sup>
                                <m:r>
                                  <a:rPr lang="pt-BR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0,57</m:t>
                                </m:r>
                              </m:sup>
                            </m:sSubSup>
                          </m:e>
                        </m:d>
                      </m:e>
                      <m:sup>
                        <m:r>
                          <a:rPr lang="pt-BR" sz="2400" i="1">
                            <a:latin typeface="Cambria Math" panose="02040503050406030204" pitchFamily="18" charset="0"/>
                          </a:rPr>
                          <m:t>0,368</m:t>
                        </m:r>
                      </m:sup>
                    </m:sSup>
                  </m:oMath>
                </a14:m>
                <a:r>
                  <a:rPr lang="pt-BR" sz="2600" dirty="0" smtClean="0">
                    <a:sym typeface="Symbol" panose="05050102010706020507" pitchFamily="18" charset="2"/>
                  </a:rPr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pt-BR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pt-BR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pt-B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pt-BR" sz="24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pt-BR" sz="2400" b="0" i="1" smtClean="0">
                                            <a:latin typeface="Cambria Math" panose="02040503050406030204" pitchFamily="18" charset="0"/>
                                          </a:rPr>
                                          <m:t>0,0226</m:t>
                                        </m:r>
                                      </m:e>
                                      <m:sup>
                                        <m:r>
                                          <a:rPr lang="pt-BR" sz="2400" b="0" i="1" smtClean="0">
                                            <a:latin typeface="Cambria Math" panose="02040503050406030204" pitchFamily="18" charset="0"/>
                                          </a:rPr>
                                          <m:t>2,714</m:t>
                                        </m:r>
                                      </m:sup>
                                    </m:sSup>
                                    <m:r>
                                      <a:rPr lang="pt-BR" sz="2400" i="1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pt-BR" sz="24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pt-BR" sz="2400" b="0" i="1" smtClean="0">
                                            <a:latin typeface="Cambria Math" panose="02040503050406030204" pitchFamily="18" charset="0"/>
                                          </a:rPr>
                                          <m:t>45</m:t>
                                        </m:r>
                                      </m:e>
                                      <m:sup>
                                        <m:r>
                                          <a:rPr lang="pt-BR" sz="2400" b="0" i="1" smtClean="0">
                                            <a:latin typeface="Cambria Math" panose="02040503050406030204" pitchFamily="18" charset="0"/>
                                          </a:rPr>
                                          <m:t>0,57</m:t>
                                        </m:r>
                                      </m:sup>
                                    </m:sSup>
                                  </m:den>
                                </m:f>
                                <m:r>
                                  <a:rPr lang="pt-BR" sz="24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pt-B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pt-BR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pt-BR" sz="2400" i="1">
                                            <a:latin typeface="Cambria Math" panose="02040503050406030204" pitchFamily="18" charset="0"/>
                                          </a:rPr>
                                          <m:t>0,0226</m:t>
                                        </m:r>
                                      </m:e>
                                      <m:sup>
                                        <m:r>
                                          <a:rPr lang="pt-BR" sz="2400" i="1">
                                            <a:latin typeface="Cambria Math" panose="02040503050406030204" pitchFamily="18" charset="0"/>
                                          </a:rPr>
                                          <m:t>2,714</m:t>
                                        </m:r>
                                      </m:sup>
                                    </m:sSup>
                                    <m:r>
                                      <a:rPr lang="pt-BR" sz="2400" i="1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pt-BR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pt-BR" sz="2400" b="0" i="1" smtClean="0">
                                            <a:latin typeface="Cambria Math" panose="02040503050406030204" pitchFamily="18" charset="0"/>
                                          </a:rPr>
                                          <m:t>60</m:t>
                                        </m:r>
                                      </m:e>
                                      <m:sup>
                                        <m:r>
                                          <a:rPr lang="pt-BR" sz="2400" i="1">
                                            <a:latin typeface="Cambria Math" panose="02040503050406030204" pitchFamily="18" charset="0"/>
                                          </a:rPr>
                                          <m:t>0,57</m:t>
                                        </m:r>
                                      </m:sup>
                                    </m:sSup>
                                  </m:den>
                                </m:f>
                              </m:e>
                            </m:d>
                            <m:r>
                              <a:rPr lang="pt-BR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  <m:sSup>
                              <m:sSupPr>
                                <m:ctrlPr>
                                  <a:rPr lang="pt-BR" sz="24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pt-BR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45</m:t>
                                </m:r>
                              </m:e>
                              <m:sup>
                                <m:r>
                                  <a:rPr lang="pt-BR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0,57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pt-BR" sz="2400" i="1">
                            <a:latin typeface="Cambria Math" panose="02040503050406030204" pitchFamily="18" charset="0"/>
                          </a:rPr>
                          <m:t>0,368</m:t>
                        </m:r>
                      </m:sup>
                    </m:sSup>
                  </m:oMath>
                </a14:m>
                <a:endParaRPr lang="pt-BR" sz="2600" dirty="0" smtClean="0">
                  <a:sym typeface="Symbol" panose="05050102010706020507" pitchFamily="18" charset="2"/>
                </a:endParaRPr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endParaRPr lang="pt-BR" sz="2600" dirty="0">
                  <a:sym typeface="Symbol" panose="05050102010706020507" pitchFamily="18" charset="2"/>
                </a:endParaRPr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pt-BR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400" b="0" i="1" smtClean="0">
                          <a:latin typeface="Cambria Math" panose="02040503050406030204" pitchFamily="18" charset="0"/>
                        </a:rPr>
                        <m:t>28,47 </m:t>
                      </m:r>
                      <m:r>
                        <a:rPr lang="pt-BR" sz="2400" b="0" i="1" smtClean="0">
                          <a:latin typeface="Cambria Math" panose="02040503050406030204" pitchFamily="18" charset="0"/>
                        </a:rPr>
                        <m:t>𝑚𝑚</m:t>
                      </m:r>
                    </m:oMath>
                  </m:oMathPara>
                </a14:m>
                <a:endParaRPr lang="pt-BR" sz="2600" dirty="0" smtClean="0">
                  <a:sym typeface="Symbol" panose="05050102010706020507" pitchFamily="18" charset="2"/>
                </a:endParaRPr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  <a:tabLst>
                    <a:tab pos="1789113" algn="l"/>
                    <a:tab pos="2874963" algn="l"/>
                    <a:tab pos="3498850" algn="l"/>
                  </a:tabLst>
                </a:pPr>
                <a:endParaRPr lang="pt-BR" sz="2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Espaço Reservado para Conteúd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8741" y="1417982"/>
                <a:ext cx="10168502" cy="5075583"/>
              </a:xfrm>
              <a:prstGeom prst="rect">
                <a:avLst/>
              </a:prstGeom>
              <a:blipFill rotWithShape="0">
                <a:blip r:embed="rId2"/>
                <a:stretch>
                  <a:fillRect l="-1079" t="-108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6064" y="6479182"/>
            <a:ext cx="38768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 i="1">
                <a:solidFill>
                  <a:srgbClr val="C00000"/>
                </a:solidFill>
              </a:defRPr>
            </a:lvl1pPr>
          </a:lstStyle>
          <a:p>
            <a:r>
              <a:rPr lang="pt-BR" dirty="0" smtClean="0"/>
              <a:t>Prof. Fernando Campos </a:t>
            </a:r>
            <a:r>
              <a:rPr lang="pt-BR" dirty="0" smtClean="0"/>
              <a:t>Mendonça – ESALQ/USP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27994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58741" y="400291"/>
            <a:ext cx="10168502" cy="553866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 smtClean="0"/>
              <a:t>ENCANAMENTOS EM PARALELO – </a:t>
            </a:r>
            <a:r>
              <a:rPr lang="pt-BR" b="1" dirty="0" smtClean="0"/>
              <a:t>EXEMPLO 3</a:t>
            </a:r>
            <a:endParaRPr lang="pt-BR" b="1" dirty="0"/>
          </a:p>
        </p:txBody>
      </p:sp>
      <p:sp>
        <p:nvSpPr>
          <p:cNvPr id="11" name="Espaço Reservado para Conteúdo 2"/>
          <p:cNvSpPr txBox="1">
            <a:spLocks/>
          </p:cNvSpPr>
          <p:nvPr/>
        </p:nvSpPr>
        <p:spPr>
          <a:xfrm>
            <a:off x="385535" y="1499869"/>
            <a:ext cx="10627022" cy="5075583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pt-BR" sz="2600" dirty="0" smtClean="0">
                <a:solidFill>
                  <a:schemeClr val="tx1"/>
                </a:solidFill>
              </a:rPr>
              <a:t>Com os dados do exemplo anterior, estime a vazão da linha lateral do sistema de aspersão em malha, com a perda de carga e o comprimento equivalente (</a:t>
            </a:r>
            <a:r>
              <a:rPr lang="pt-BR" sz="2600" dirty="0" err="1" smtClean="0">
                <a:solidFill>
                  <a:schemeClr val="tx1"/>
                </a:solidFill>
              </a:rPr>
              <a:t>Q</a:t>
            </a:r>
            <a:r>
              <a:rPr lang="pt-BR" sz="2600" baseline="-25000" dirty="0" err="1" smtClean="0">
                <a:solidFill>
                  <a:schemeClr val="tx1"/>
                </a:solidFill>
              </a:rPr>
              <a:t>e</a:t>
            </a:r>
            <a:r>
              <a:rPr lang="pt-BR" sz="2600" dirty="0" smtClean="0">
                <a:solidFill>
                  <a:schemeClr val="tx1"/>
                </a:solidFill>
              </a:rPr>
              <a:t>), e com a soma de vazão dos trechos (Q</a:t>
            </a:r>
            <a:r>
              <a:rPr lang="pt-BR" sz="2600" baseline="-25000" dirty="0" smtClean="0">
                <a:solidFill>
                  <a:schemeClr val="tx1"/>
                </a:solidFill>
              </a:rPr>
              <a:t>1</a:t>
            </a:r>
            <a:r>
              <a:rPr lang="pt-BR" sz="2600" dirty="0" smtClean="0">
                <a:solidFill>
                  <a:schemeClr val="tx1"/>
                </a:solidFill>
              </a:rPr>
              <a:t> e Q</a:t>
            </a:r>
            <a:r>
              <a:rPr lang="pt-BR" sz="2600" baseline="-25000" dirty="0" smtClean="0">
                <a:solidFill>
                  <a:schemeClr val="tx1"/>
                </a:solidFill>
              </a:rPr>
              <a:t>2</a:t>
            </a:r>
            <a:r>
              <a:rPr lang="pt-BR" sz="2600" dirty="0" smtClean="0">
                <a:solidFill>
                  <a:schemeClr val="tx1"/>
                </a:solidFill>
              </a:rPr>
              <a:t>)</a:t>
            </a:r>
            <a:endParaRPr lang="pt-BR" sz="2600" dirty="0" smtClean="0"/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pt-BR" sz="2600" dirty="0" smtClean="0">
                <a:solidFill>
                  <a:schemeClr val="tx1"/>
                </a:solidFill>
              </a:rPr>
              <a:t>Dados: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pt-BR" sz="2600" dirty="0" smtClean="0"/>
              <a:t>L</a:t>
            </a:r>
            <a:r>
              <a:rPr lang="pt-BR" sz="2600" baseline="-25000" dirty="0" smtClean="0"/>
              <a:t>e</a:t>
            </a:r>
            <a:r>
              <a:rPr lang="pt-BR" sz="2600" dirty="0" smtClean="0"/>
              <a:t> = 45 m; L</a:t>
            </a:r>
            <a:r>
              <a:rPr lang="pt-BR" sz="2600" baseline="-25000" dirty="0" smtClean="0"/>
              <a:t>1</a:t>
            </a:r>
            <a:r>
              <a:rPr lang="pt-BR" sz="2600" dirty="0" smtClean="0"/>
              <a:t> = 45 m; L</a:t>
            </a:r>
            <a:r>
              <a:rPr lang="pt-BR" sz="2600" baseline="-25000" dirty="0" smtClean="0"/>
              <a:t>2</a:t>
            </a:r>
            <a:r>
              <a:rPr lang="pt-BR" sz="2600" dirty="0" smtClean="0"/>
              <a:t> = 60 m; hf </a:t>
            </a:r>
            <a:r>
              <a:rPr lang="pt-BR" sz="2600" dirty="0"/>
              <a:t>= 5 </a:t>
            </a:r>
            <a:r>
              <a:rPr lang="pt-BR" sz="2600" dirty="0" smtClean="0"/>
              <a:t>mca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pt-BR" sz="2600" dirty="0" smtClean="0">
                <a:sym typeface="Symbol" panose="05050102010706020507" pitchFamily="18" charset="2"/>
              </a:rPr>
              <a:t>D</a:t>
            </a:r>
            <a:r>
              <a:rPr lang="pt-BR" sz="2600" baseline="-25000" dirty="0" smtClean="0">
                <a:sym typeface="Symbol" panose="05050102010706020507" pitchFamily="18" charset="2"/>
              </a:rPr>
              <a:t>1</a:t>
            </a:r>
            <a:r>
              <a:rPr lang="pt-BR" sz="2600" dirty="0" smtClean="0">
                <a:sym typeface="Symbol" panose="05050102010706020507" pitchFamily="18" charset="2"/>
              </a:rPr>
              <a:t> </a:t>
            </a:r>
            <a:r>
              <a:rPr lang="pt-BR" sz="2600" dirty="0">
                <a:sym typeface="Symbol" panose="05050102010706020507" pitchFamily="18" charset="2"/>
              </a:rPr>
              <a:t>= D</a:t>
            </a:r>
            <a:r>
              <a:rPr lang="pt-BR" sz="2600" baseline="-25000" dirty="0">
                <a:sym typeface="Symbol" panose="05050102010706020507" pitchFamily="18" charset="2"/>
              </a:rPr>
              <a:t>2</a:t>
            </a:r>
            <a:r>
              <a:rPr lang="pt-BR" sz="2600" dirty="0">
                <a:sym typeface="Symbol" panose="05050102010706020507" pitchFamily="18" charset="2"/>
              </a:rPr>
              <a:t> = 25 mm (DI = 22,6 mm</a:t>
            </a:r>
            <a:r>
              <a:rPr lang="pt-BR" sz="2600" dirty="0" smtClean="0">
                <a:sym typeface="Symbol" panose="05050102010706020507" pitchFamily="18" charset="2"/>
              </a:rPr>
              <a:t>)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pt-BR" sz="2600" dirty="0" smtClean="0"/>
              <a:t>J</a:t>
            </a:r>
            <a:r>
              <a:rPr lang="pt-BR" sz="2600" baseline="-25000" dirty="0" smtClean="0"/>
              <a:t>1</a:t>
            </a:r>
            <a:r>
              <a:rPr lang="pt-BR" sz="2600" dirty="0" smtClean="0"/>
              <a:t> </a:t>
            </a:r>
            <a:r>
              <a:rPr lang="pt-BR" sz="2600" dirty="0"/>
              <a:t>= 0,111111 m/m; J</a:t>
            </a:r>
            <a:r>
              <a:rPr lang="pt-BR" sz="2600" baseline="-25000" dirty="0"/>
              <a:t>2</a:t>
            </a:r>
            <a:r>
              <a:rPr lang="pt-BR" sz="2600" dirty="0"/>
              <a:t> = 0,079365 m/m</a:t>
            </a:r>
            <a:endParaRPr lang="pt-BR" sz="2600" dirty="0">
              <a:sym typeface="Symbol" panose="05050102010706020507" pitchFamily="18" charset="2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pt-BR" sz="2600" dirty="0" smtClean="0">
                <a:sym typeface="Symbol" panose="05050102010706020507" pitchFamily="18" charset="2"/>
              </a:rPr>
              <a:t>D</a:t>
            </a:r>
            <a:r>
              <a:rPr lang="pt-BR" sz="2600" baseline="-25000" dirty="0" smtClean="0">
                <a:sym typeface="Symbol" panose="05050102010706020507" pitchFamily="18" charset="2"/>
              </a:rPr>
              <a:t>e</a:t>
            </a:r>
            <a:r>
              <a:rPr lang="pt-BR" sz="2600" dirty="0" smtClean="0">
                <a:sym typeface="Symbol" panose="05050102010706020507" pitchFamily="18" charset="2"/>
              </a:rPr>
              <a:t> </a:t>
            </a:r>
            <a:r>
              <a:rPr lang="pt-BR" sz="2600" dirty="0">
                <a:sym typeface="Symbol" panose="05050102010706020507" pitchFamily="18" charset="2"/>
              </a:rPr>
              <a:t>= 28,47 mm</a:t>
            </a:r>
            <a:endParaRPr lang="pt-BR" sz="2600" dirty="0" smtClean="0"/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pt-BR" sz="2600" dirty="0" err="1" smtClean="0"/>
              <a:t>J</a:t>
            </a:r>
            <a:r>
              <a:rPr lang="pt-BR" sz="2600" baseline="-25000" dirty="0" err="1" smtClean="0"/>
              <a:t>e</a:t>
            </a:r>
            <a:r>
              <a:rPr lang="pt-BR" sz="2600" dirty="0" smtClean="0"/>
              <a:t> </a:t>
            </a:r>
            <a:r>
              <a:rPr lang="pt-BR" sz="2600" dirty="0"/>
              <a:t>= 0,111111 </a:t>
            </a:r>
            <a:r>
              <a:rPr lang="pt-BR" sz="2600" dirty="0" smtClean="0"/>
              <a:t>m/m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pt-BR" sz="2600" dirty="0" smtClean="0"/>
              <a:t>b = 0,000135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pt-BR" sz="2600" dirty="0" smtClean="0">
              <a:sym typeface="Symbol" panose="05050102010706020507" pitchFamily="18" charset="2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  <a:tabLst>
                <a:tab pos="450850" algn="l"/>
              </a:tabLst>
            </a:pPr>
            <a:r>
              <a:rPr lang="pt-BR" sz="2600" dirty="0">
                <a:sym typeface="Symbol" panose="05050102010706020507" pitchFamily="18" charset="2"/>
              </a:rPr>
              <a:t>	</a:t>
            </a:r>
            <a:endParaRPr lang="pt-BR" sz="2600" dirty="0" smtClean="0">
              <a:sym typeface="Symbol" panose="05050102010706020507" pitchFamily="18" charset="2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  <a:tabLst>
                <a:tab pos="1789113" algn="l"/>
                <a:tab pos="2874963" algn="l"/>
                <a:tab pos="3498850" algn="l"/>
              </a:tabLst>
            </a:pPr>
            <a:endParaRPr lang="pt-BR" sz="2600" dirty="0">
              <a:solidFill>
                <a:schemeClr val="tx1"/>
              </a:solidFill>
            </a:endParaRPr>
          </a:p>
        </p:txBody>
      </p:sp>
      <p:pic>
        <p:nvPicPr>
          <p:cNvPr id="4" name="Picture 2" descr="Irrigação por aspersão em malha em cafezais | Técnicas de Produção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4" t="12276" r="54279" b="41013"/>
          <a:stretch/>
        </p:blipFill>
        <p:spPr bwMode="auto">
          <a:xfrm>
            <a:off x="7335988" y="3140765"/>
            <a:ext cx="4405438" cy="3596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6064" y="6479182"/>
            <a:ext cx="38768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 i="1">
                <a:solidFill>
                  <a:srgbClr val="C00000"/>
                </a:solidFill>
              </a:defRPr>
            </a:lvl1pPr>
          </a:lstStyle>
          <a:p>
            <a:r>
              <a:rPr lang="pt-BR" dirty="0" smtClean="0"/>
              <a:t>Prof. Fernando Campos </a:t>
            </a:r>
            <a:r>
              <a:rPr lang="pt-BR" dirty="0" smtClean="0"/>
              <a:t>Mendonça – ESALQ/USP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89141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58741" y="400291"/>
            <a:ext cx="10168502" cy="553866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 smtClean="0"/>
              <a:t>ENCANAMENTOS EM PARALELO – </a:t>
            </a:r>
            <a:r>
              <a:rPr lang="pt-BR" b="1" dirty="0" smtClean="0"/>
              <a:t>EXEMPLO 3</a:t>
            </a:r>
            <a:endParaRPr lang="pt-BR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Espaço Reservado para Conteúdo 2"/>
              <p:cNvSpPr txBox="1">
                <a:spLocks/>
              </p:cNvSpPr>
              <p:nvPr/>
            </p:nvSpPr>
            <p:spPr>
              <a:xfrm>
                <a:off x="385535" y="1499869"/>
                <a:ext cx="8772113" cy="5075583"/>
              </a:xfrm>
              <a:prstGeom prst="rect">
                <a:avLst/>
              </a:prstGeom>
            </p:spPr>
            <p:txBody>
              <a:bodyPr vert="horz" lIns="91440" tIns="45720" rIns="91440" bIns="45720" numCol="1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spcAft>
                    <a:spcPts val="1800"/>
                  </a:spcAft>
                  <a:buNone/>
                </a:pPr>
                <a:r>
                  <a:rPr lang="pt-BR" sz="2600" u="sng" dirty="0" smtClean="0">
                    <a:solidFill>
                      <a:schemeClr val="tx1"/>
                    </a:solidFill>
                  </a:rPr>
                  <a:t>Solução</a:t>
                </a:r>
                <a:r>
                  <a:rPr lang="pt-BR" sz="2600" dirty="0" smtClean="0"/>
                  <a:t>: Estimativas de vazão</a:t>
                </a:r>
              </a:p>
              <a:p>
                <a:pPr marL="357188" indent="-357188" algn="just">
                  <a:lnSpc>
                    <a:spcPct val="100000"/>
                  </a:lnSpc>
                  <a:spcBef>
                    <a:spcPts val="0"/>
                  </a:spcBef>
                  <a:spcAft>
                    <a:spcPts val="1800"/>
                  </a:spcAft>
                  <a:buAutoNum type="arabicParenR"/>
                </a:pPr>
                <a:r>
                  <a:rPr lang="pt-BR" sz="2600" dirty="0" smtClean="0"/>
                  <a:t>Com D</a:t>
                </a:r>
                <a:r>
                  <a:rPr lang="pt-BR" sz="2600" baseline="-25000" dirty="0" smtClean="0"/>
                  <a:t>e</a:t>
                </a:r>
                <a:r>
                  <a:rPr lang="pt-BR" sz="2600" dirty="0" smtClean="0"/>
                  <a:t> e </a:t>
                </a:r>
                <a:r>
                  <a:rPr lang="pt-BR" sz="2600" dirty="0" err="1" smtClean="0"/>
                  <a:t>J</a:t>
                </a:r>
                <a:r>
                  <a:rPr lang="pt-BR" sz="2600" baseline="-25000" dirty="0" err="1" smtClean="0"/>
                  <a:t>e</a:t>
                </a:r>
                <a:r>
                  <a:rPr lang="pt-BR" sz="2600" dirty="0" smtClean="0"/>
                  <a:t>:	</a:t>
                </a:r>
                <a:r>
                  <a:rPr lang="pt-BR" sz="24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 sz="2400">
                        <a:latin typeface="Cambria Math" panose="02040503050406030204" pitchFamily="18" charset="0"/>
                      </a:rPr>
                      <m:t>Q</m:t>
                    </m:r>
                    <m:r>
                      <a:rPr lang="pt-BR" sz="240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2400">
                            <a:latin typeface="Cambria Math" panose="02040503050406030204" pitchFamily="18" charset="0"/>
                          </a:rPr>
                          <m:t>0,356</m:t>
                        </m:r>
                      </m:num>
                      <m:den>
                        <m:sSup>
                          <m:sSupPr>
                            <m:ctrlPr>
                              <a:rPr lang="pt-BR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pt-BR" sz="2400">
                                <a:latin typeface="Cambria Math" panose="02040503050406030204" pitchFamily="18" charset="0"/>
                              </a:rPr>
                              <m:t>b</m:t>
                            </m:r>
                          </m:e>
                          <m:sup>
                            <m:r>
                              <a:rPr lang="pt-BR" sz="2400">
                                <a:latin typeface="Cambria Math" panose="02040503050406030204" pitchFamily="18" charset="0"/>
                              </a:rPr>
                              <m:t>0,57</m:t>
                            </m:r>
                          </m:sup>
                        </m:sSup>
                      </m:den>
                    </m:f>
                    <m:r>
                      <a:rPr lang="pt-BR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bSup>
                      <m:sSubSupPr>
                        <m:ctrlPr>
                          <a:rPr lang="pt-B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pt-BR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D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pt-BR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e</m:t>
                        </m:r>
                      </m:sub>
                      <m:sup>
                        <m:r>
                          <a:rPr lang="pt-BR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2,714</m:t>
                        </m:r>
                      </m:sup>
                    </m:sSubSup>
                    <m:r>
                      <a:rPr lang="pt-BR" sz="2400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bSup>
                      <m:sSubSupPr>
                        <m:ctrlPr>
                          <a:rPr lang="pt-BR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pt-BR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J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pt-BR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e</m:t>
                        </m:r>
                      </m:sub>
                      <m:sup>
                        <m:r>
                          <a:rPr lang="pt-BR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0,57</m:t>
                        </m:r>
                      </m:sup>
                    </m:sSubSup>
                  </m:oMath>
                </a14:m>
                <a:endParaRPr lang="pt-BR" sz="2600" dirty="0" smtClean="0"/>
              </a:p>
              <a:p>
                <a:pPr marL="357188" indent="0" algn="just">
                  <a:lnSpc>
                    <a:spcPct val="100000"/>
                  </a:lnSpc>
                  <a:spcBef>
                    <a:spcPts val="0"/>
                  </a:spcBef>
                  <a:spcAft>
                    <a:spcPts val="1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sz="2400">
                          <a:latin typeface="Cambria Math" panose="02040503050406030204" pitchFamily="18" charset="0"/>
                        </a:rPr>
                        <m:t>Q</m:t>
                      </m:r>
                      <m:r>
                        <a:rPr lang="pt-BR" sz="24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>
                              <a:latin typeface="Cambria Math" panose="02040503050406030204" pitchFamily="18" charset="0"/>
                            </a:rPr>
                            <m:t>0,356</m:t>
                          </m:r>
                        </m:num>
                        <m:den>
                          <m:sSup>
                            <m:sSupPr>
                              <m:ctrlPr>
                                <a:rPr lang="pt-BR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400" b="0" i="0" smtClean="0">
                                  <a:latin typeface="Cambria Math" panose="02040503050406030204" pitchFamily="18" charset="0"/>
                                </a:rPr>
                                <m:t>0,000135</m:t>
                              </m:r>
                            </m:e>
                            <m:sup>
                              <m:r>
                                <a:rPr lang="pt-BR" sz="2400">
                                  <a:latin typeface="Cambria Math" panose="02040503050406030204" pitchFamily="18" charset="0"/>
                                </a:rPr>
                                <m:t>0,57</m:t>
                              </m:r>
                            </m:sup>
                          </m:sSup>
                        </m:den>
                      </m:f>
                      <m:r>
                        <a:rPr lang="pt-BR" sz="24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pt-BR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0,02847</m:t>
                          </m:r>
                        </m:e>
                        <m:sup>
                          <m:r>
                            <a:rPr lang="pt-B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2,714</m:t>
                          </m:r>
                        </m:sup>
                      </m:sSup>
                      <m:r>
                        <a:rPr lang="pt-BR" sz="24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pt-BR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0,111111</m:t>
                          </m:r>
                        </m:e>
                        <m:sup>
                          <m:r>
                            <a:rPr lang="pt-B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0,57</m:t>
                          </m:r>
                        </m:sup>
                      </m:sSup>
                    </m:oMath>
                  </m:oMathPara>
                </a14:m>
                <a:endParaRPr lang="pt-BR" sz="2400" dirty="0" smtClean="0"/>
              </a:p>
              <a:p>
                <a:pPr marL="357188" indent="0" algn="just">
                  <a:lnSpc>
                    <a:spcPct val="100000"/>
                  </a:lnSpc>
                  <a:spcBef>
                    <a:spcPts val="1800"/>
                  </a:spcBef>
                  <a:spcAft>
                    <a:spcPts val="1800"/>
                  </a:spcAft>
                  <a:buNone/>
                </a:pPr>
                <a:r>
                  <a:rPr lang="pt-BR" sz="24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Q =  0,0010434 m</a:t>
                </a:r>
                <a:r>
                  <a:rPr lang="pt-BR" sz="2400" baseline="30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3</a:t>
                </a:r>
                <a:r>
                  <a:rPr lang="pt-BR" sz="24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/s	ou 	3,756 m</a:t>
                </a:r>
                <a:r>
                  <a:rPr lang="pt-BR" sz="2400" baseline="30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3</a:t>
                </a:r>
                <a:r>
                  <a:rPr lang="pt-BR" sz="24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/h</a:t>
                </a:r>
              </a:p>
              <a:p>
                <a:pPr marL="357188" indent="0" algn="just">
                  <a:lnSpc>
                    <a:spcPct val="100000"/>
                  </a:lnSpc>
                  <a:spcBef>
                    <a:spcPts val="0"/>
                  </a:spcBef>
                  <a:spcAft>
                    <a:spcPts val="1800"/>
                  </a:spcAft>
                  <a:buNone/>
                </a:pPr>
                <a:endParaRPr lang="pt-BR" sz="2600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endParaRPr lang="pt-BR" sz="2600" dirty="0" smtClean="0">
                  <a:sym typeface="Symbol" panose="05050102010706020507" pitchFamily="18" charset="2"/>
                </a:endParaRPr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  <a:tabLst>
                    <a:tab pos="450850" algn="l"/>
                  </a:tabLst>
                </a:pPr>
                <a:r>
                  <a:rPr lang="pt-BR" sz="2600" dirty="0">
                    <a:sym typeface="Symbol" panose="05050102010706020507" pitchFamily="18" charset="2"/>
                  </a:rPr>
                  <a:t>	</a:t>
                </a:r>
                <a:endParaRPr lang="pt-BR" sz="2600" dirty="0" smtClean="0">
                  <a:sym typeface="Symbol" panose="05050102010706020507" pitchFamily="18" charset="2"/>
                </a:endParaRPr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  <a:tabLst>
                    <a:tab pos="1789113" algn="l"/>
                    <a:tab pos="2874963" algn="l"/>
                    <a:tab pos="3498850" algn="l"/>
                  </a:tabLst>
                </a:pPr>
                <a:endParaRPr lang="pt-BR" sz="2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Espaço Reservado para Conteúd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535" y="1499869"/>
                <a:ext cx="8772113" cy="5075583"/>
              </a:xfrm>
              <a:prstGeom prst="rect">
                <a:avLst/>
              </a:prstGeom>
              <a:blipFill rotWithShape="0">
                <a:blip r:embed="rId2"/>
                <a:stretch>
                  <a:fillRect l="-1251" t="-96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 descr="Irrigação por aspersão em malha em cafezais | Técnicas de Produção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4" t="12276" r="54279" b="41013"/>
          <a:stretch/>
        </p:blipFill>
        <p:spPr bwMode="auto">
          <a:xfrm>
            <a:off x="7786562" y="2743200"/>
            <a:ext cx="4405438" cy="3596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6064" y="6479182"/>
            <a:ext cx="38768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 i="1">
                <a:solidFill>
                  <a:srgbClr val="C00000"/>
                </a:solidFill>
              </a:defRPr>
            </a:lvl1pPr>
          </a:lstStyle>
          <a:p>
            <a:r>
              <a:rPr lang="pt-BR" dirty="0" smtClean="0"/>
              <a:t>Prof. Fernando Campos </a:t>
            </a:r>
            <a:r>
              <a:rPr lang="pt-BR" dirty="0" smtClean="0"/>
              <a:t>Mendonça – ESALQ/USP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7049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58741" y="400291"/>
            <a:ext cx="10168502" cy="553866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 smtClean="0"/>
              <a:t>ENCANAMENTOS EM PARALELO – </a:t>
            </a:r>
            <a:r>
              <a:rPr lang="pt-BR" b="1" dirty="0" smtClean="0"/>
              <a:t>EXEMPLO 3</a:t>
            </a:r>
            <a:endParaRPr lang="pt-BR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Espaço Reservado para Conteúdo 2"/>
              <p:cNvSpPr txBox="1">
                <a:spLocks/>
              </p:cNvSpPr>
              <p:nvPr/>
            </p:nvSpPr>
            <p:spPr>
              <a:xfrm>
                <a:off x="730091" y="1374348"/>
                <a:ext cx="9354813" cy="5075583"/>
              </a:xfrm>
              <a:prstGeom prst="rect">
                <a:avLst/>
              </a:prstGeom>
            </p:spPr>
            <p:txBody>
              <a:bodyPr vert="horz" lIns="91440" tIns="45720" rIns="91440" bIns="45720" numCol="1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spcAft>
                    <a:spcPts val="1800"/>
                  </a:spcAft>
                  <a:buNone/>
                </a:pPr>
                <a:r>
                  <a:rPr lang="pt-BR" sz="2600" u="sng" dirty="0" smtClean="0">
                    <a:solidFill>
                      <a:schemeClr val="tx1"/>
                    </a:solidFill>
                  </a:rPr>
                  <a:t>Solução</a:t>
                </a:r>
                <a:r>
                  <a:rPr lang="pt-BR" sz="2600" dirty="0" smtClean="0"/>
                  <a:t>: Estimativas de vazão</a:t>
                </a:r>
              </a:p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spcAft>
                    <a:spcPts val="1800"/>
                  </a:spcAft>
                  <a:buNone/>
                </a:pPr>
                <a:r>
                  <a:rPr lang="pt-BR" sz="2600" dirty="0" smtClean="0"/>
                  <a:t>2) Com a soma de Q</a:t>
                </a:r>
                <a:r>
                  <a:rPr lang="pt-BR" sz="2600" baseline="-25000" dirty="0" smtClean="0"/>
                  <a:t>1</a:t>
                </a:r>
                <a:r>
                  <a:rPr lang="pt-BR" sz="2600" dirty="0" smtClean="0"/>
                  <a:t> e Q</a:t>
                </a:r>
                <a:r>
                  <a:rPr lang="pt-BR" sz="2600" baseline="-25000" dirty="0" smtClean="0"/>
                  <a:t>2</a:t>
                </a:r>
                <a:r>
                  <a:rPr lang="pt-BR" sz="2600" dirty="0" smtClean="0"/>
                  <a:t>:	</a:t>
                </a:r>
              </a:p>
              <a:p>
                <a:pPr marL="357188" indent="0" algn="just">
                  <a:lnSpc>
                    <a:spcPct val="100000"/>
                  </a:lnSpc>
                  <a:spcBef>
                    <a:spcPts val="0"/>
                  </a:spcBef>
                  <a:spcAft>
                    <a:spcPts val="1800"/>
                  </a:spcAft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t-B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 sz="2400">
                            <a:latin typeface="Cambria Math" panose="02040503050406030204" pitchFamily="18" charset="0"/>
                          </a:rPr>
                          <m:t>Q</m:t>
                        </m:r>
                      </m:e>
                      <m:sub>
                        <m:r>
                          <a:rPr lang="pt-BR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pt-BR" sz="240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2400">
                            <a:latin typeface="Cambria Math" panose="02040503050406030204" pitchFamily="18" charset="0"/>
                          </a:rPr>
                          <m:t>0,356</m:t>
                        </m:r>
                      </m:num>
                      <m:den>
                        <m:sSup>
                          <m:sSupPr>
                            <m:ctrlPr>
                              <a:rPr lang="pt-BR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pt-BR" sz="2400">
                                <a:latin typeface="Cambria Math" panose="02040503050406030204" pitchFamily="18" charset="0"/>
                              </a:rPr>
                              <m:t>b</m:t>
                            </m:r>
                          </m:e>
                          <m:sup>
                            <m:r>
                              <a:rPr lang="pt-BR" sz="2400">
                                <a:latin typeface="Cambria Math" panose="02040503050406030204" pitchFamily="18" charset="0"/>
                              </a:rPr>
                              <m:t>0,57</m:t>
                            </m:r>
                          </m:sup>
                        </m:sSup>
                      </m:den>
                    </m:f>
                    <m:r>
                      <a:rPr lang="pt-BR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bSup>
                      <m:sSubSupPr>
                        <m:ctrlPr>
                          <a:rPr lang="pt-B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pt-BR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D</m:t>
                        </m:r>
                      </m:e>
                      <m:sub>
                        <m:r>
                          <a:rPr lang="pt-BR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pt-BR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2,714</m:t>
                        </m:r>
                      </m:sup>
                    </m:sSubSup>
                    <m:r>
                      <a:rPr lang="pt-BR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bSup>
                      <m:sSubSupPr>
                        <m:ctrlPr>
                          <a:rPr lang="pt-B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pt-BR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J</m:t>
                        </m:r>
                      </m:e>
                      <m:sub>
                        <m:r>
                          <a:rPr lang="pt-BR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pt-BR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0,57</m:t>
                        </m:r>
                      </m:sup>
                    </m:sSubSup>
                    <m:r>
                      <a:rPr lang="pt-BR" sz="240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2400">
                            <a:latin typeface="Cambria Math" panose="02040503050406030204" pitchFamily="18" charset="0"/>
                          </a:rPr>
                          <m:t>0,356</m:t>
                        </m:r>
                      </m:num>
                      <m:den>
                        <m:sSup>
                          <m:sSupPr>
                            <m:ctrlPr>
                              <a:rPr lang="pt-BR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BR" sz="2400">
                                <a:latin typeface="Cambria Math" panose="02040503050406030204" pitchFamily="18" charset="0"/>
                              </a:rPr>
                              <m:t>0,000135</m:t>
                            </m:r>
                          </m:e>
                          <m:sup>
                            <m:r>
                              <a:rPr lang="pt-BR" sz="2400">
                                <a:latin typeface="Cambria Math" panose="02040503050406030204" pitchFamily="18" charset="0"/>
                              </a:rPr>
                              <m:t>0,57</m:t>
                            </m:r>
                          </m:sup>
                        </m:sSup>
                      </m:den>
                    </m:f>
                    <m:r>
                      <a:rPr lang="pt-BR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pt-B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0,02</m:t>
                        </m:r>
                        <m:r>
                          <a:rPr lang="pt-B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26</m:t>
                        </m:r>
                      </m:e>
                      <m:sup>
                        <m:r>
                          <a:rPr lang="pt-B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2,714</m:t>
                        </m:r>
                      </m:sup>
                    </m:sSup>
                    <m:r>
                      <a:rPr lang="pt-BR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pt-B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0,</m:t>
                        </m:r>
                        <m:r>
                          <a:rPr lang="pt-B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111111</m:t>
                        </m:r>
                        <m:r>
                          <a:rPr lang="pt-BR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e>
                      <m:sup>
                        <m:r>
                          <a:rPr lang="pt-B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0,57</m:t>
                        </m:r>
                      </m:sup>
                    </m:sSup>
                  </m:oMath>
                </a14:m>
                <a:r>
                  <a:rPr lang="pt-BR" sz="2400" dirty="0" smtClean="0">
                    <a:latin typeface="Cambria Math" panose="02040503050406030204" pitchFamily="18" charset="0"/>
                  </a:rPr>
                  <a:t> </a:t>
                </a:r>
              </a:p>
              <a:p>
                <a:pPr marL="357188" indent="0" algn="just">
                  <a:lnSpc>
                    <a:spcPct val="100000"/>
                  </a:lnSpc>
                  <a:spcBef>
                    <a:spcPts val="0"/>
                  </a:spcBef>
                  <a:spcAft>
                    <a:spcPts val="1800"/>
                  </a:spcAft>
                  <a:buNone/>
                </a:pPr>
                <a:r>
                  <a:rPr lang="pt-BR" sz="24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Q</a:t>
                </a:r>
                <a:r>
                  <a:rPr lang="pt-BR" sz="2400" baseline="-25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1</a:t>
                </a:r>
                <a:r>
                  <a:rPr lang="pt-BR" sz="24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 0,00056168 m</a:t>
                </a:r>
                <a:r>
                  <a:rPr lang="pt-BR" sz="2400" baseline="30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3</a:t>
                </a:r>
                <a:r>
                  <a:rPr lang="pt-BR" sz="24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/s	ou 	2,022 m</a:t>
                </a:r>
                <a:r>
                  <a:rPr lang="pt-BR" sz="2400" baseline="30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3</a:t>
                </a:r>
                <a:r>
                  <a:rPr lang="pt-BR" sz="24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/h</a:t>
                </a:r>
              </a:p>
              <a:p>
                <a:pPr marL="357188" indent="0" algn="just">
                  <a:lnSpc>
                    <a:spcPct val="100000"/>
                  </a:lnSpc>
                  <a:spcBef>
                    <a:spcPts val="1200"/>
                  </a:spcBef>
                  <a:spcAft>
                    <a:spcPts val="1800"/>
                  </a:spcAft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t-B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 sz="2400">
                            <a:latin typeface="Cambria Math" panose="02040503050406030204" pitchFamily="18" charset="0"/>
                          </a:rPr>
                          <m:t>Q</m:t>
                        </m:r>
                      </m:e>
                      <m:sub>
                        <m:r>
                          <a:rPr lang="pt-BR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pt-BR" sz="240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2400">
                            <a:latin typeface="Cambria Math" panose="02040503050406030204" pitchFamily="18" charset="0"/>
                          </a:rPr>
                          <m:t>0,356</m:t>
                        </m:r>
                      </m:num>
                      <m:den>
                        <m:sSup>
                          <m:sSupPr>
                            <m:ctrlPr>
                              <a:rPr lang="pt-BR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pt-BR" sz="2400">
                                <a:latin typeface="Cambria Math" panose="02040503050406030204" pitchFamily="18" charset="0"/>
                              </a:rPr>
                              <m:t>b</m:t>
                            </m:r>
                          </m:e>
                          <m:sup>
                            <m:r>
                              <a:rPr lang="pt-BR" sz="2400">
                                <a:latin typeface="Cambria Math" panose="02040503050406030204" pitchFamily="18" charset="0"/>
                              </a:rPr>
                              <m:t>0,57</m:t>
                            </m:r>
                          </m:sup>
                        </m:sSup>
                      </m:den>
                    </m:f>
                    <m:r>
                      <a:rPr lang="pt-BR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bSup>
                      <m:sSubSupPr>
                        <m:ctrlPr>
                          <a:rPr lang="pt-B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pt-BR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D</m:t>
                        </m:r>
                      </m:e>
                      <m:sub>
                        <m:r>
                          <a:rPr lang="pt-BR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pt-BR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2,714</m:t>
                        </m:r>
                      </m:sup>
                    </m:sSubSup>
                    <m:r>
                      <a:rPr lang="pt-BR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bSup>
                      <m:sSubSupPr>
                        <m:ctrlPr>
                          <a:rPr lang="pt-B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pt-BR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J</m:t>
                        </m:r>
                      </m:e>
                      <m:sub>
                        <m:r>
                          <a:rPr lang="pt-BR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pt-BR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0,57</m:t>
                        </m:r>
                      </m:sup>
                    </m:sSubSup>
                    <m:r>
                      <a:rPr lang="pt-BR" sz="240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2400">
                            <a:latin typeface="Cambria Math" panose="02040503050406030204" pitchFamily="18" charset="0"/>
                          </a:rPr>
                          <m:t>0,356</m:t>
                        </m:r>
                      </m:num>
                      <m:den>
                        <m:sSup>
                          <m:sSupPr>
                            <m:ctrlPr>
                              <a:rPr lang="pt-BR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BR" sz="2400">
                                <a:latin typeface="Cambria Math" panose="02040503050406030204" pitchFamily="18" charset="0"/>
                              </a:rPr>
                              <m:t>0,000135</m:t>
                            </m:r>
                          </m:e>
                          <m:sup>
                            <m:r>
                              <a:rPr lang="pt-BR" sz="2400">
                                <a:latin typeface="Cambria Math" panose="02040503050406030204" pitchFamily="18" charset="0"/>
                              </a:rPr>
                              <m:t>0,57</m:t>
                            </m:r>
                          </m:sup>
                        </m:sSup>
                      </m:den>
                    </m:f>
                    <m:r>
                      <a:rPr lang="pt-BR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pt-B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0,0226</m:t>
                        </m:r>
                      </m:e>
                      <m:sup>
                        <m:r>
                          <a:rPr lang="pt-B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2,714</m:t>
                        </m:r>
                      </m:sup>
                    </m:sSup>
                    <m:r>
                      <a:rPr lang="pt-BR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pt-B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0,</m:t>
                        </m:r>
                        <m:r>
                          <a:rPr lang="pt-B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083333</m:t>
                        </m:r>
                        <m:r>
                          <a:rPr lang="pt-B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e>
                      <m:sup>
                        <m:r>
                          <a:rPr lang="pt-B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0,57</m:t>
                        </m:r>
                      </m:sup>
                    </m:sSup>
                  </m:oMath>
                </a14:m>
                <a:r>
                  <a:rPr lang="pt-BR" sz="2400" dirty="0">
                    <a:latin typeface="Cambria Math" panose="02040503050406030204" pitchFamily="18" charset="0"/>
                  </a:rPr>
                  <a:t> </a:t>
                </a:r>
              </a:p>
              <a:p>
                <a:pPr marL="357188" indent="0" algn="just">
                  <a:lnSpc>
                    <a:spcPct val="100000"/>
                  </a:lnSpc>
                  <a:spcBef>
                    <a:spcPts val="0"/>
                  </a:spcBef>
                  <a:spcAft>
                    <a:spcPts val="1800"/>
                  </a:spcAft>
                  <a:buNone/>
                </a:pPr>
                <a:r>
                  <a:rPr lang="pt-BR" sz="24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Q</a:t>
                </a:r>
                <a:r>
                  <a:rPr lang="pt-BR" sz="2400" baseline="-25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2</a:t>
                </a:r>
                <a:r>
                  <a:rPr lang="pt-BR" sz="24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 0,00047654 </a:t>
                </a:r>
                <a:r>
                  <a:rPr lang="pt-BR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m</a:t>
                </a:r>
                <a:r>
                  <a:rPr lang="pt-BR" sz="2400" baseline="30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3</a:t>
                </a:r>
                <a:r>
                  <a:rPr lang="pt-BR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/s	ou 	</a:t>
                </a:r>
                <a:r>
                  <a:rPr lang="pt-BR" sz="24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1,716 m</a:t>
                </a:r>
                <a:r>
                  <a:rPr lang="pt-BR" sz="2400" baseline="30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3</a:t>
                </a:r>
                <a:r>
                  <a:rPr lang="pt-BR" sz="24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/h</a:t>
                </a:r>
              </a:p>
              <a:p>
                <a:pPr marL="357188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pt-BR" sz="24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357188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pt-BR" sz="24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Q = Q</a:t>
                </a:r>
                <a:r>
                  <a:rPr lang="pt-BR" sz="2400" baseline="-25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1</a:t>
                </a:r>
                <a:r>
                  <a:rPr lang="pt-BR" sz="24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+ Q</a:t>
                </a:r>
                <a:r>
                  <a:rPr lang="pt-BR" sz="2400" baseline="-25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2</a:t>
                </a:r>
                <a:r>
                  <a:rPr lang="pt-BR" sz="24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= 3,738 m</a:t>
                </a:r>
                <a:r>
                  <a:rPr lang="pt-BR" sz="2400" baseline="30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3</a:t>
                </a:r>
                <a:r>
                  <a:rPr lang="pt-BR" sz="24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/h</a:t>
                </a:r>
                <a:endParaRPr lang="pt-BR" sz="24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357188" indent="0" algn="just">
                  <a:lnSpc>
                    <a:spcPct val="100000"/>
                  </a:lnSpc>
                  <a:spcBef>
                    <a:spcPts val="0"/>
                  </a:spcBef>
                  <a:spcAft>
                    <a:spcPts val="1800"/>
                  </a:spcAft>
                  <a:buNone/>
                </a:pPr>
                <a:endParaRPr lang="pt-BR" sz="2600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357188" indent="0" algn="just">
                  <a:lnSpc>
                    <a:spcPct val="100000"/>
                  </a:lnSpc>
                  <a:spcBef>
                    <a:spcPts val="0"/>
                  </a:spcBef>
                  <a:spcAft>
                    <a:spcPts val="1800"/>
                  </a:spcAft>
                  <a:buNone/>
                </a:pPr>
                <a:endParaRPr lang="pt-BR" sz="2600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endParaRPr lang="pt-BR" sz="2600" dirty="0" smtClean="0">
                  <a:sym typeface="Symbol" panose="05050102010706020507" pitchFamily="18" charset="2"/>
                </a:endParaRPr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  <a:tabLst>
                    <a:tab pos="450850" algn="l"/>
                  </a:tabLst>
                </a:pPr>
                <a:r>
                  <a:rPr lang="pt-BR" sz="2600" dirty="0">
                    <a:sym typeface="Symbol" panose="05050102010706020507" pitchFamily="18" charset="2"/>
                  </a:rPr>
                  <a:t>	</a:t>
                </a:r>
                <a:endParaRPr lang="pt-BR" sz="2600" dirty="0" smtClean="0">
                  <a:sym typeface="Symbol" panose="05050102010706020507" pitchFamily="18" charset="2"/>
                </a:endParaRPr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  <a:tabLst>
                    <a:tab pos="1789113" algn="l"/>
                    <a:tab pos="2874963" algn="l"/>
                    <a:tab pos="3498850" algn="l"/>
                  </a:tabLst>
                </a:pPr>
                <a:endParaRPr lang="pt-BR" sz="26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1" name="Espaço Reservado para Conteúd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091" y="1374348"/>
                <a:ext cx="9354813" cy="5075583"/>
              </a:xfrm>
              <a:prstGeom prst="rect">
                <a:avLst/>
              </a:prstGeom>
              <a:blipFill rotWithShape="0">
                <a:blip r:embed="rId2"/>
                <a:stretch>
                  <a:fillRect l="-1173" t="-960" b="-72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 descr="Irrigação por aspersão em malha em cafezais | Técnicas de Produção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4" t="12276" r="54279" b="41013"/>
          <a:stretch/>
        </p:blipFill>
        <p:spPr bwMode="auto">
          <a:xfrm>
            <a:off x="10084904" y="1374348"/>
            <a:ext cx="2107096" cy="1720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6064" y="6479182"/>
            <a:ext cx="38768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 i="1">
                <a:solidFill>
                  <a:srgbClr val="C00000"/>
                </a:solidFill>
              </a:defRPr>
            </a:lvl1pPr>
          </a:lstStyle>
          <a:p>
            <a:r>
              <a:rPr lang="pt-BR" dirty="0" smtClean="0"/>
              <a:t>Prof. Fernando Campos </a:t>
            </a:r>
            <a:r>
              <a:rPr lang="pt-BR" dirty="0" smtClean="0"/>
              <a:t>Mendonça – ESALQ/USP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50076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58741" y="400291"/>
            <a:ext cx="10168502" cy="553866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 smtClean="0"/>
              <a:t>CONCEITO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64705" y="1112616"/>
            <a:ext cx="10515600" cy="5022574"/>
          </a:xfrm>
        </p:spPr>
        <p:txBody>
          <a:bodyPr numCol="1"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pt-BR" i="1" dirty="0"/>
              <a:t>Dois ou mais encanamentos se equivalem quando são capazes de conduzir a </a:t>
            </a:r>
            <a:r>
              <a:rPr lang="pt-BR" b="1" i="1" dirty="0">
                <a:solidFill>
                  <a:srgbClr val="0000FF"/>
                </a:solidFill>
              </a:rPr>
              <a:t>mesma vazão</a:t>
            </a:r>
            <a:r>
              <a:rPr lang="pt-BR" i="1" dirty="0"/>
              <a:t> sob a </a:t>
            </a:r>
            <a:r>
              <a:rPr lang="pt-BR" b="1" i="1" dirty="0">
                <a:solidFill>
                  <a:srgbClr val="0000FF"/>
                </a:solidFill>
              </a:rPr>
              <a:t>mesma perda de carga</a:t>
            </a:r>
            <a:r>
              <a:rPr lang="pt-BR" i="1" dirty="0" smtClean="0"/>
              <a:t>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pt-BR" dirty="0" smtClean="0"/>
              <a:t>Tipos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pt-BR" dirty="0"/>
              <a:t>	</a:t>
            </a:r>
            <a:r>
              <a:rPr lang="pt-BR" dirty="0" smtClean="0"/>
              <a:t>Série						</a:t>
            </a:r>
            <a:r>
              <a:rPr lang="pt-BR" dirty="0"/>
              <a:t>	</a:t>
            </a:r>
            <a:r>
              <a:rPr lang="pt-BR" dirty="0" smtClean="0"/>
              <a:t>Paralelo</a:t>
            </a:r>
            <a:endParaRPr lang="pt-BR" dirty="0"/>
          </a:p>
        </p:txBody>
      </p:sp>
      <p:pic>
        <p:nvPicPr>
          <p:cNvPr id="6" name="Imagem 5"/>
          <p:cNvPicPr/>
          <p:nvPr/>
        </p:nvPicPr>
        <p:blipFill>
          <a:blip r:embed="rId2" cstate="print"/>
          <a:srcRect l="8247" r="31340"/>
          <a:stretch>
            <a:fillRect/>
          </a:stretch>
        </p:blipFill>
        <p:spPr bwMode="auto">
          <a:xfrm>
            <a:off x="1868556" y="3934214"/>
            <a:ext cx="3174393" cy="2386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upo 3"/>
          <p:cNvGrpSpPr/>
          <p:nvPr/>
        </p:nvGrpSpPr>
        <p:grpSpPr>
          <a:xfrm>
            <a:off x="7262190" y="3763054"/>
            <a:ext cx="3592197" cy="2523534"/>
            <a:chOff x="7182677" y="4173319"/>
            <a:chExt cx="3592197" cy="2524649"/>
          </a:xfrm>
        </p:grpSpPr>
        <p:pic>
          <p:nvPicPr>
            <p:cNvPr id="7" name="Imagem 6"/>
            <p:cNvPicPr/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248084" y="4173319"/>
              <a:ext cx="3526790" cy="1696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Imagem 7"/>
            <p:cNvPicPr/>
            <p:nvPr/>
          </p:nvPicPr>
          <p:blipFill rotWithShape="1">
            <a:blip r:embed="rId2" cstate="print"/>
            <a:srcRect l="8247" t="52837" r="31340"/>
            <a:stretch/>
          </p:blipFill>
          <p:spPr bwMode="auto">
            <a:xfrm>
              <a:off x="7182677" y="5572430"/>
              <a:ext cx="3592197" cy="11255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6064" y="6479182"/>
            <a:ext cx="38768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 i="1">
                <a:solidFill>
                  <a:srgbClr val="C00000"/>
                </a:solidFill>
              </a:defRPr>
            </a:lvl1pPr>
          </a:lstStyle>
          <a:p>
            <a:r>
              <a:rPr lang="pt-BR" dirty="0" smtClean="0"/>
              <a:t>Prof. Fernando Campos </a:t>
            </a:r>
            <a:r>
              <a:rPr lang="pt-BR" dirty="0" smtClean="0"/>
              <a:t>Mendonça – ESALQ/USP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62020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>
            <a:spLocks noGrp="1"/>
          </p:cNvSpPr>
          <p:nvPr>
            <p:ph idx="1"/>
          </p:nvPr>
        </p:nvSpPr>
        <p:spPr>
          <a:xfrm>
            <a:off x="1941444" y="1480930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endParaRPr lang="pt-BR" sz="6000" b="1" dirty="0" smtClean="0">
              <a:solidFill>
                <a:srgbClr val="0000FF"/>
              </a:solidFill>
            </a:endParaRPr>
          </a:p>
          <a:p>
            <a:pPr marL="0" indent="0" algn="ctr">
              <a:buNone/>
            </a:pPr>
            <a:r>
              <a:rPr lang="pt-BR" sz="7600" b="1" dirty="0" smtClean="0">
                <a:solidFill>
                  <a:srgbClr val="0000FF"/>
                </a:solidFill>
              </a:rPr>
              <a:t>OBRIGADO!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 smtClean="0"/>
          </a:p>
          <a:p>
            <a:pPr marL="0" indent="0" algn="ctr">
              <a:buNone/>
            </a:pPr>
            <a:r>
              <a:rPr lang="pt-BR" sz="2600" dirty="0" smtClean="0"/>
              <a:t>Prof. Fernando Campos Mendonça</a:t>
            </a:r>
          </a:p>
          <a:p>
            <a:pPr marL="0" indent="0" algn="ctr">
              <a:buNone/>
            </a:pPr>
            <a:r>
              <a:rPr lang="pt-BR" sz="2200" dirty="0" smtClean="0"/>
              <a:t>Depto. de Engenharia de Biossistemas - ESALQ/USP</a:t>
            </a:r>
          </a:p>
          <a:p>
            <a:pPr marL="0" indent="0" algn="ctr">
              <a:buNone/>
            </a:pPr>
            <a:r>
              <a:rPr lang="pt-BR" sz="2200" dirty="0" smtClean="0">
                <a:hlinkClick r:id="rId2"/>
              </a:rPr>
              <a:t>fernando.mendonca@usp.br</a:t>
            </a:r>
            <a:r>
              <a:rPr lang="pt-BR" sz="2200" dirty="0" smtClean="0"/>
              <a:t> </a:t>
            </a:r>
            <a:endParaRPr lang="pt-BR" sz="2200" dirty="0"/>
          </a:p>
        </p:txBody>
      </p:sp>
    </p:spTree>
    <p:extLst>
      <p:ext uri="{BB962C8B-B14F-4D97-AF65-F5344CB8AC3E}">
        <p14:creationId xmlns:p14="http://schemas.microsoft.com/office/powerpoint/2010/main" val="2717968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196">
        <p14:window dir="vert"/>
      </p:transition>
    </mc:Choice>
    <mc:Fallback xmlns="">
      <p:transition spd="slow" advTm="519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58741" y="400291"/>
            <a:ext cx="10168502" cy="553866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 smtClean="0"/>
              <a:t>ENCANAMENTOS EM SÉRIE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5367128" y="1537252"/>
                <a:ext cx="6291470" cy="5022574"/>
              </a:xfrm>
            </p:spPr>
            <p:txBody>
              <a:bodyPr numCol="1">
                <a:normAutofit/>
              </a:bodyPr>
              <a:lstStyle/>
              <a:p>
                <a:pPr marL="0" indent="0" algn="just">
                  <a:lnSpc>
                    <a:spcPct val="100000"/>
                  </a:lnSpc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h𝑓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pt-BR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h𝑓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pt-BR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h𝑓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pt-BR" dirty="0" smtClean="0"/>
                  <a:t>			(1)</a:t>
                </a:r>
              </a:p>
              <a:p>
                <a:pPr marL="0" indent="0" algn="just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r>
                      <a:rPr lang="pt-BR" b="0" i="1" smtClean="0">
                        <a:latin typeface="Cambria Math" panose="02040503050406030204" pitchFamily="18" charset="0"/>
                      </a:rPr>
                      <m:t>h𝑓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𝐾</m:t>
                    </m:r>
                    <m:f>
                      <m:f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p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p>
                        </m:sSup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sSup>
                          <m:sSupPr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p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den>
                    </m:f>
                  </m:oMath>
                </a14:m>
                <a:r>
                  <a:rPr lang="pt-BR" dirty="0" smtClean="0"/>
                  <a:t>			(2)</a:t>
                </a:r>
              </a:p>
              <a:p>
                <a:pPr marL="0" indent="0" algn="just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r>
                      <a:rPr lang="pt-BR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pt-BR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4 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  <m:r>
                          <a:rPr lang="pt-BR" i="1">
                            <a:latin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sSup>
                          <m:sSup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pt-BR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p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pt-BR" dirty="0" smtClean="0"/>
                  <a:t>				(3)</a:t>
                </a:r>
              </a:p>
              <a:p>
                <a:pPr marL="0" indent="0" algn="just">
                  <a:lnSpc>
                    <a:spcPct val="150000"/>
                  </a:lnSpc>
                  <a:buNone/>
                </a:pPr>
                <a:r>
                  <a:rPr lang="pt-BR" dirty="0" smtClean="0"/>
                  <a:t>(3) </a:t>
                </a:r>
                <a:r>
                  <a:rPr lang="pt-BR" dirty="0" smtClean="0">
                    <a:sym typeface="Symbol" panose="05050102010706020507" pitchFamily="18" charset="2"/>
                  </a:rPr>
                  <a:t></a:t>
                </a:r>
                <a:r>
                  <a:rPr lang="pt-BR" dirty="0" smtClean="0"/>
                  <a:t> (2):</a:t>
                </a:r>
              </a:p>
              <a:p>
                <a:pPr marL="0" indent="0" algn="just">
                  <a:lnSpc>
                    <a:spcPct val="150000"/>
                  </a:lnSpc>
                  <a:spcBef>
                    <a:spcPts val="6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i="1">
                          <a:latin typeface="Cambria Math" panose="02040503050406030204" pitchFamily="18" charset="0"/>
                        </a:rPr>
                        <m:t>h𝑓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  <m:sup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p>
                          </m:sSup>
                          <m:r>
                            <a:rPr lang="pt-B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  <m:sSup>
                            <m:sSup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p>
                          </m:sSup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      </m:t>
                          </m:r>
                          <m:sSup>
                            <m:sSup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p>
                          </m:sSup>
                          <m:sSup>
                            <m:sSup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     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  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p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    </m:t>
                          </m:r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67128" y="1537252"/>
                <a:ext cx="6291470" cy="5022574"/>
              </a:xfrm>
              <a:blipFill rotWithShape="0">
                <a:blip r:embed="rId2"/>
                <a:stretch>
                  <a:fillRect l="-1938" t="-109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Imagem 8"/>
          <p:cNvPicPr/>
          <p:nvPr/>
        </p:nvPicPr>
        <p:blipFill>
          <a:blip r:embed="rId3" cstate="print"/>
          <a:srcRect l="8247" r="31340"/>
          <a:stretch>
            <a:fillRect/>
          </a:stretch>
        </p:blipFill>
        <p:spPr bwMode="auto">
          <a:xfrm>
            <a:off x="265044" y="1537251"/>
            <a:ext cx="4744278" cy="343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6064" y="6479182"/>
            <a:ext cx="38768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 i="1">
                <a:solidFill>
                  <a:srgbClr val="C00000"/>
                </a:solidFill>
              </a:defRPr>
            </a:lvl1pPr>
          </a:lstStyle>
          <a:p>
            <a:r>
              <a:rPr lang="pt-BR" dirty="0" smtClean="0"/>
              <a:t>Prof. Fernando Campos </a:t>
            </a:r>
            <a:r>
              <a:rPr lang="pt-BR" dirty="0" smtClean="0"/>
              <a:t>Mendonça – ESALQ/USP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47244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58741" y="400291"/>
            <a:ext cx="10168502" cy="553866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 smtClean="0"/>
              <a:t>ENCANAMENTOS EM SÉRIE</a:t>
            </a:r>
            <a:endParaRPr lang="pt-B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5645424" y="954157"/>
                <a:ext cx="6361045" cy="3949149"/>
              </a:xfrm>
            </p:spPr>
            <p:txBody>
              <a:bodyPr numCol="1">
                <a:normAutofit fontScale="92500"/>
              </a:bodyPr>
              <a:lstStyle/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i="1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′=</m:t>
                      </m:r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  <m:sup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p>
                          </m:sSup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sSup>
                            <m:sSup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p>
                          </m:sSup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pt-BR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150000"/>
                  </a:lnSpc>
                  <a:spcBef>
                    <a:spcPts val="600"/>
                  </a:spcBef>
                  <a:buNone/>
                </a:pPr>
                <a14:m>
                  <m:oMath xmlns:m="http://schemas.openxmlformats.org/officeDocument/2006/math">
                    <m:r>
                      <a:rPr lang="pt-BR" i="1">
                        <a:latin typeface="Cambria Math" panose="02040503050406030204" pitchFamily="18" charset="0"/>
                      </a:rPr>
                      <m:t>h𝑓</m:t>
                    </m:r>
                    <m:r>
                      <a:rPr lang="pt-BR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i="1">
                        <a:latin typeface="Cambria Math" panose="02040503050406030204" pitchFamily="18" charset="0"/>
                      </a:rPr>
                      <m:t>𝐾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′</m:t>
                    </m:r>
                    <m:f>
                      <m:f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  <m:sSup>
                          <m:sSup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B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p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p>
                        </m:sSup>
                      </m:num>
                      <m:den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pt-BR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p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  </m:t>
                        </m:r>
                      </m:den>
                    </m:f>
                  </m:oMath>
                </a14:m>
                <a:r>
                  <a:rPr lang="pt-BR" dirty="0" smtClean="0"/>
                  <a:t>			(4)</a:t>
                </a:r>
              </a:p>
              <a:p>
                <a:pPr marL="0" indent="0">
                  <a:lnSpc>
                    <a:spcPct val="150000"/>
                  </a:lnSpc>
                  <a:spcBef>
                    <a:spcPts val="600"/>
                  </a:spcBef>
                  <a:buNone/>
                </a:pPr>
                <a:r>
                  <a:rPr lang="pt-BR" dirty="0" smtClean="0"/>
                  <a:t>(4) </a:t>
                </a:r>
                <a:r>
                  <a:rPr lang="pt-BR" dirty="0">
                    <a:sym typeface="Symbol" panose="05050102010706020507" pitchFamily="18" charset="2"/>
                  </a:rPr>
                  <a:t></a:t>
                </a:r>
                <a:r>
                  <a:rPr lang="pt-BR" dirty="0"/>
                  <a:t> </a:t>
                </a:r>
                <a:r>
                  <a:rPr lang="pt-BR" dirty="0" smtClean="0"/>
                  <a:t>(1):</a:t>
                </a:r>
                <a:endParaRPr lang="pt-BR" dirty="0"/>
              </a:p>
              <a:p>
                <a:pPr marL="0" indent="0">
                  <a:lnSpc>
                    <a:spcPct val="150000"/>
                  </a:lnSpc>
                  <a:spcBef>
                    <a:spcPts val="6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  <m:sSub>
                            <m:sSubPr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  <m:sSup>
                            <m:sSup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p>
                          </m:sSup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 </m:t>
                          </m:r>
                          <m:sSubSup>
                            <m:sSubSupPr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  <m:sup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bSup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′</m:t>
                          </m:r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p>
                            <m:sSup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p>
                          </m:sSup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 </m:t>
                          </m:r>
                          <m:sSubSup>
                            <m:sSubSup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bSup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′</m:t>
                          </m:r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p>
                            <m:sSup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p>
                          </m:sSup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 </m:t>
                          </m:r>
                          <m:sSubSup>
                            <m:sSubSup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bSup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645424" y="954157"/>
                <a:ext cx="6361045" cy="3949149"/>
              </a:xfrm>
              <a:blipFill rotWithShape="0">
                <a:blip r:embed="rId2"/>
                <a:stretch>
                  <a:fillRect l="-172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Imagem 8"/>
          <p:cNvPicPr/>
          <p:nvPr/>
        </p:nvPicPr>
        <p:blipFill>
          <a:blip r:embed="rId3" cstate="print"/>
          <a:srcRect l="8247" r="31340"/>
          <a:stretch>
            <a:fillRect/>
          </a:stretch>
        </p:blipFill>
        <p:spPr bwMode="auto">
          <a:xfrm>
            <a:off x="644770" y="1272210"/>
            <a:ext cx="4744278" cy="343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upo 5"/>
          <p:cNvGrpSpPr/>
          <p:nvPr/>
        </p:nvGrpSpPr>
        <p:grpSpPr>
          <a:xfrm>
            <a:off x="5751441" y="3703989"/>
            <a:ext cx="5892635" cy="477078"/>
            <a:chOff x="5552659" y="4187688"/>
            <a:chExt cx="5892635" cy="477078"/>
          </a:xfrm>
        </p:grpSpPr>
        <p:cxnSp>
          <p:nvCxnSpPr>
            <p:cNvPr id="5" name="Conector reto 4"/>
            <p:cNvCxnSpPr/>
            <p:nvPr/>
          </p:nvCxnSpPr>
          <p:spPr>
            <a:xfrm>
              <a:off x="5552659" y="4187688"/>
              <a:ext cx="477079" cy="437322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Conector reto 6"/>
            <p:cNvCxnSpPr/>
            <p:nvPr/>
          </p:nvCxnSpPr>
          <p:spPr>
            <a:xfrm>
              <a:off x="7744236" y="4187688"/>
              <a:ext cx="477079" cy="437322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ector reto 7"/>
            <p:cNvCxnSpPr/>
            <p:nvPr/>
          </p:nvCxnSpPr>
          <p:spPr>
            <a:xfrm>
              <a:off x="9896057" y="4227444"/>
              <a:ext cx="477079" cy="437322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ector reto 9"/>
            <p:cNvCxnSpPr/>
            <p:nvPr/>
          </p:nvCxnSpPr>
          <p:spPr>
            <a:xfrm>
              <a:off x="10968215" y="4227444"/>
              <a:ext cx="477079" cy="437322"/>
            </a:xfrm>
            <a:prstGeom prst="line">
              <a:avLst/>
            </a:prstGeom>
            <a:ln w="571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ector reto 10"/>
            <p:cNvCxnSpPr/>
            <p:nvPr/>
          </p:nvCxnSpPr>
          <p:spPr>
            <a:xfrm>
              <a:off x="8799192" y="4200940"/>
              <a:ext cx="477079" cy="437322"/>
            </a:xfrm>
            <a:prstGeom prst="line">
              <a:avLst/>
            </a:prstGeom>
            <a:ln w="571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ector reto 11"/>
            <p:cNvCxnSpPr/>
            <p:nvPr/>
          </p:nvCxnSpPr>
          <p:spPr>
            <a:xfrm>
              <a:off x="6607615" y="4187688"/>
              <a:ext cx="477079" cy="437322"/>
            </a:xfrm>
            <a:prstGeom prst="line">
              <a:avLst/>
            </a:prstGeom>
            <a:ln w="571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Espaço Reservado para Conteúdo 2"/>
              <p:cNvSpPr txBox="1">
                <a:spLocks/>
              </p:cNvSpPr>
              <p:nvPr/>
            </p:nvSpPr>
            <p:spPr>
              <a:xfrm>
                <a:off x="457399" y="4764157"/>
                <a:ext cx="4744278" cy="1888436"/>
              </a:xfrm>
              <a:prstGeom prst="rect">
                <a:avLst/>
              </a:prstGeom>
            </p:spPr>
            <p:txBody>
              <a:bodyPr vert="horz" lIns="91440" tIns="45720" rIns="91440" bIns="45720" numCol="1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20000"/>
                  </a:lnSpc>
                  <a:spcBef>
                    <a:spcPts val="600"/>
                  </a:spcBef>
                  <a:spcAft>
                    <a:spcPts val="1200"/>
                  </a:spcAft>
                  <a:buFont typeface="Arial" panose="020B0604020202020204" pitchFamily="34" charset="0"/>
                  <a:buNone/>
                </a:pPr>
                <a:r>
                  <a:rPr lang="pt-BR" sz="2600" dirty="0" smtClean="0">
                    <a:latin typeface="Cambria Math" panose="02040503050406030204" pitchFamily="18" charset="0"/>
                  </a:rPr>
                  <a:t>Com 2 diâmetros: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1800"/>
                  </a:spcBef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2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600" i="1">
                              <a:latin typeface="Cambria Math" panose="02040503050406030204" pitchFamily="18" charset="0"/>
                            </a:rPr>
                            <m:t>  </m:t>
                          </m:r>
                          <m:sSub>
                            <m:sSubPr>
                              <m:ctrlPr>
                                <a:rPr lang="pt-BR" sz="26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60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pt-BR" sz="26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  <m:r>
                            <a:rPr lang="pt-BR" sz="2600" i="1">
                              <a:latin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pt-BR" sz="2600" i="1">
                              <a:latin typeface="Cambria Math" panose="02040503050406030204" pitchFamily="18" charset="0"/>
                            </a:rPr>
                            <m:t> </m:t>
                          </m:r>
                          <m:sSubSup>
                            <m:sSubSupPr>
                              <m:ctrlPr>
                                <a:rPr lang="pt-BR" sz="26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sz="2600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pt-BR" sz="26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  <m:sup>
                              <m:r>
                                <a:rPr lang="pt-BR" sz="2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pt-BR" sz="26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pt-BR" sz="26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pt-BR" sz="26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bSup>
                          <m:r>
                            <a:rPr lang="pt-BR" sz="2600" i="1"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  <m:r>
                        <a:rPr lang="pt-BR" sz="26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600" i="1">
                              <a:latin typeface="Cambria Math" panose="02040503050406030204" pitchFamily="18" charset="0"/>
                            </a:rPr>
                            <m:t>  </m:t>
                          </m:r>
                          <m:sSub>
                            <m:sSubPr>
                              <m:ctrlPr>
                                <a:rPr lang="pt-BR" sz="2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60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pt-BR" sz="2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pt-BR" sz="2600" i="1">
                              <a:latin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pt-BR" sz="2600" i="1">
                              <a:latin typeface="Cambria Math" panose="02040503050406030204" pitchFamily="18" charset="0"/>
                            </a:rPr>
                            <m:t> </m:t>
                          </m:r>
                          <m:sSubSup>
                            <m:sSubSupPr>
                              <m:ctrlPr>
                                <a:rPr lang="pt-BR" sz="26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sz="2600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pt-BR" sz="2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pt-BR" sz="2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pt-BR" sz="26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pt-BR" sz="26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pt-BR" sz="26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bSup>
                          <m:r>
                            <a:rPr lang="pt-BR" sz="2600" i="1"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  <m:r>
                        <a:rPr lang="pt-BR" sz="26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pt-BR" sz="2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600" i="1">
                              <a:latin typeface="Cambria Math" panose="02040503050406030204" pitchFamily="18" charset="0"/>
                            </a:rPr>
                            <m:t>  </m:t>
                          </m:r>
                          <m:sSub>
                            <m:sSubPr>
                              <m:ctrlPr>
                                <a:rPr lang="pt-BR" sz="2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60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pt-BR" sz="2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pt-BR" sz="2600" i="1">
                              <a:latin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pt-BR" sz="2600" i="1">
                              <a:latin typeface="Cambria Math" panose="02040503050406030204" pitchFamily="18" charset="0"/>
                            </a:rPr>
                            <m:t> </m:t>
                          </m:r>
                          <m:sSubSup>
                            <m:sSubSupPr>
                              <m:ctrlPr>
                                <a:rPr lang="pt-BR" sz="26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sz="2600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pt-BR" sz="2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pt-BR" sz="2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pt-BR" sz="26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pt-BR" sz="26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pt-BR" sz="26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bSup>
                          <m:r>
                            <a:rPr lang="pt-BR" sz="2600" i="1"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pt-BR" sz="2600" dirty="0"/>
              </a:p>
            </p:txBody>
          </p:sp>
        </mc:Choice>
        <mc:Fallback>
          <p:sp>
            <p:nvSpPr>
              <p:cNvPr id="13" name="Espaço Reservado para Conteúd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399" y="4764157"/>
                <a:ext cx="4744278" cy="1888436"/>
              </a:xfrm>
              <a:prstGeom prst="rect">
                <a:avLst/>
              </a:prstGeom>
              <a:blipFill rotWithShape="0">
                <a:blip r:embed="rId4"/>
                <a:stretch>
                  <a:fillRect l="-2314" t="-129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Espaço Reservado para Conteúdo 2"/>
              <p:cNvSpPr txBox="1">
                <a:spLocks/>
              </p:cNvSpPr>
              <p:nvPr/>
            </p:nvSpPr>
            <p:spPr>
              <a:xfrm>
                <a:off x="5645424" y="4764157"/>
                <a:ext cx="6665845" cy="1888436"/>
              </a:xfrm>
              <a:prstGeom prst="rect">
                <a:avLst/>
              </a:prstGeom>
            </p:spPr>
            <p:txBody>
              <a:bodyPr vert="horz" lIns="91440" tIns="45720" rIns="91440" bIns="45720" numCol="1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20000"/>
                  </a:lnSpc>
                  <a:spcBef>
                    <a:spcPts val="600"/>
                  </a:spcBef>
                  <a:spcAft>
                    <a:spcPts val="1200"/>
                  </a:spcAft>
                  <a:buFont typeface="Arial" panose="020B0604020202020204" pitchFamily="34" charset="0"/>
                  <a:buNone/>
                </a:pPr>
                <a:r>
                  <a:rPr lang="pt-BR" sz="2600" dirty="0" smtClean="0">
                    <a:latin typeface="Cambria Math" panose="02040503050406030204" pitchFamily="18" charset="0"/>
                  </a:rPr>
                  <a:t>Com N diâmetros: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18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2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600" i="1">
                              <a:latin typeface="Cambria Math" panose="02040503050406030204" pitchFamily="18" charset="0"/>
                            </a:rPr>
                            <m:t>  </m:t>
                          </m:r>
                          <m:sSub>
                            <m:sSubPr>
                              <m:ctrlPr>
                                <a:rPr lang="pt-BR" sz="26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60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pt-BR" sz="26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  <m:r>
                            <a:rPr lang="pt-BR" sz="2600" i="1">
                              <a:latin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pt-BR" sz="2600" i="1">
                              <a:latin typeface="Cambria Math" panose="02040503050406030204" pitchFamily="18" charset="0"/>
                            </a:rPr>
                            <m:t> </m:t>
                          </m:r>
                          <m:sSubSup>
                            <m:sSubSupPr>
                              <m:ctrlPr>
                                <a:rPr lang="pt-BR" sz="26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sz="2600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pt-BR" sz="26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  <m:sup>
                              <m:r>
                                <a:rPr lang="pt-BR" sz="2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pt-BR" sz="26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pt-BR" sz="26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pt-BR" sz="26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bSup>
                          <m:r>
                            <a:rPr lang="pt-BR" sz="2600" i="1"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  <m:r>
                        <a:rPr lang="pt-BR" sz="26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600" i="1">
                              <a:latin typeface="Cambria Math" panose="02040503050406030204" pitchFamily="18" charset="0"/>
                            </a:rPr>
                            <m:t>  </m:t>
                          </m:r>
                          <m:sSub>
                            <m:sSubPr>
                              <m:ctrlPr>
                                <a:rPr lang="pt-BR" sz="2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60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pt-BR" sz="2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pt-BR" sz="2600" i="1">
                              <a:latin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pt-BR" sz="2600" i="1">
                              <a:latin typeface="Cambria Math" panose="02040503050406030204" pitchFamily="18" charset="0"/>
                            </a:rPr>
                            <m:t> </m:t>
                          </m:r>
                          <m:sSubSup>
                            <m:sSubSupPr>
                              <m:ctrlPr>
                                <a:rPr lang="pt-BR" sz="26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sz="2600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pt-BR" sz="2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pt-BR" sz="2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pt-BR" sz="26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pt-BR" sz="26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pt-BR" sz="26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bSup>
                          <m:r>
                            <a:rPr lang="pt-BR" sz="2600" i="1"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  <m:r>
                        <a:rPr lang="pt-BR" sz="26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pt-BR" sz="2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600" i="1">
                              <a:latin typeface="Cambria Math" panose="02040503050406030204" pitchFamily="18" charset="0"/>
                            </a:rPr>
                            <m:t>  </m:t>
                          </m:r>
                          <m:sSub>
                            <m:sSubPr>
                              <m:ctrlPr>
                                <a:rPr lang="pt-BR" sz="2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60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pt-BR" sz="2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pt-BR" sz="2600" i="1">
                              <a:latin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pt-BR" sz="2600" i="1">
                              <a:latin typeface="Cambria Math" panose="02040503050406030204" pitchFamily="18" charset="0"/>
                            </a:rPr>
                            <m:t> </m:t>
                          </m:r>
                          <m:sSubSup>
                            <m:sSubSupPr>
                              <m:ctrlPr>
                                <a:rPr lang="pt-BR" sz="26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sz="2600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pt-BR" sz="2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pt-BR" sz="2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pt-BR" sz="26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pt-BR" sz="26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pt-BR" sz="26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bSup>
                          <m:r>
                            <a:rPr lang="pt-BR" sz="2600" i="1"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  <m:r>
                        <a:rPr lang="pt-BR" sz="2600" b="0" i="1" smtClean="0">
                          <a:latin typeface="Cambria Math" panose="02040503050406030204" pitchFamily="18" charset="0"/>
                        </a:rPr>
                        <m:t>+…+</m:t>
                      </m:r>
                      <m:f>
                        <m:fPr>
                          <m:ctrlPr>
                            <a:rPr lang="pt-BR" sz="2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600" i="1">
                              <a:latin typeface="Cambria Math" panose="02040503050406030204" pitchFamily="18" charset="0"/>
                            </a:rPr>
                            <m:t>  </m:t>
                          </m:r>
                          <m:sSub>
                            <m:sSubPr>
                              <m:ctrlPr>
                                <a:rPr lang="pt-BR" sz="2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60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pt-BR" sz="26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b>
                          </m:sSub>
                          <m:r>
                            <a:rPr lang="pt-BR" sz="2600" i="1">
                              <a:latin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pt-BR" sz="2600" i="1">
                              <a:latin typeface="Cambria Math" panose="02040503050406030204" pitchFamily="18" charset="0"/>
                            </a:rPr>
                            <m:t> </m:t>
                          </m:r>
                          <m:sSubSup>
                            <m:sSubSupPr>
                              <m:ctrlPr>
                                <a:rPr lang="pt-BR" sz="26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sz="2600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pt-BR" sz="26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b>
                            <m:sup>
                              <m:r>
                                <a:rPr lang="pt-BR" sz="2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pt-BR" sz="26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pt-BR" sz="26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pt-BR" sz="26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bSup>
                          <m:r>
                            <a:rPr lang="pt-BR" sz="2600" i="1"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pt-BR" sz="2600" dirty="0"/>
              </a:p>
            </p:txBody>
          </p:sp>
        </mc:Choice>
        <mc:Fallback>
          <p:sp>
            <p:nvSpPr>
              <p:cNvPr id="14" name="Espaço Reservado para Conteúd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5424" y="4764157"/>
                <a:ext cx="6665845" cy="1888436"/>
              </a:xfrm>
              <a:prstGeom prst="rect">
                <a:avLst/>
              </a:prstGeom>
              <a:blipFill rotWithShape="0">
                <a:blip r:embed="rId5"/>
                <a:stretch>
                  <a:fillRect l="-1645" t="-129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6064" y="6479182"/>
            <a:ext cx="38768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 i="1">
                <a:solidFill>
                  <a:srgbClr val="C00000"/>
                </a:solidFill>
              </a:defRPr>
            </a:lvl1pPr>
          </a:lstStyle>
          <a:p>
            <a:r>
              <a:rPr lang="pt-BR" dirty="0" smtClean="0"/>
              <a:t>Prof. Fernando Campos </a:t>
            </a:r>
            <a:r>
              <a:rPr lang="pt-BR" dirty="0" smtClean="0"/>
              <a:t>Mendonça – ESALQ/USP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81799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58741" y="400291"/>
            <a:ext cx="10168502" cy="553866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 smtClean="0"/>
              <a:t>ENCANAMENTOS EM SÉRIE</a:t>
            </a:r>
            <a:endParaRPr lang="pt-BR" dirty="0"/>
          </a:p>
        </p:txBody>
      </p:sp>
      <p:pic>
        <p:nvPicPr>
          <p:cNvPr id="9" name="Imagem 8"/>
          <p:cNvPicPr/>
          <p:nvPr/>
        </p:nvPicPr>
        <p:blipFill>
          <a:blip r:embed="rId2" cstate="print"/>
          <a:srcRect l="8247" r="31340"/>
          <a:stretch>
            <a:fillRect/>
          </a:stretch>
        </p:blipFill>
        <p:spPr bwMode="auto">
          <a:xfrm>
            <a:off x="258617" y="1537251"/>
            <a:ext cx="4744278" cy="343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Espaço Reservado para Conteúdo 2"/>
              <p:cNvSpPr txBox="1">
                <a:spLocks/>
              </p:cNvSpPr>
              <p:nvPr/>
            </p:nvSpPr>
            <p:spPr>
              <a:xfrm>
                <a:off x="5141843" y="1537250"/>
                <a:ext cx="6957392" cy="4532246"/>
              </a:xfrm>
              <a:prstGeom prst="rect">
                <a:avLst/>
              </a:prstGeom>
            </p:spPr>
            <p:txBody>
              <a:bodyPr vert="horz" lIns="91440" tIns="45720" rIns="91440" bIns="45720" numCol="1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spcAft>
                    <a:spcPts val="1800"/>
                  </a:spcAft>
                  <a:buFont typeface="Arial" panose="020B0604020202020204" pitchFamily="34" charset="0"/>
                  <a:buNone/>
                </a:pPr>
                <a:r>
                  <a:rPr lang="pt-BR" sz="2600" b="1" dirty="0" smtClean="0">
                    <a:latin typeface="Cambria Math" panose="02040503050406030204" pitchFamily="18" charset="0"/>
                  </a:rPr>
                  <a:t>Regra de Dupuit p/ encanamentos em série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spcAft>
                    <a:spcPts val="1800"/>
                  </a:spcAft>
                  <a:buFont typeface="Arial" panose="020B0604020202020204" pitchFamily="34" charset="0"/>
                  <a:buNone/>
                </a:pPr>
                <a:r>
                  <a:rPr lang="pt-BR" sz="2600" dirty="0" smtClean="0">
                    <a:latin typeface="Cambria Math" panose="02040503050406030204" pitchFamily="18" charset="0"/>
                  </a:rPr>
                  <a:t>Com N diâmetros: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18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2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600" i="1">
                              <a:latin typeface="Cambria Math" panose="02040503050406030204" pitchFamily="18" charset="0"/>
                            </a:rPr>
                            <m:t>  </m:t>
                          </m:r>
                          <m:sSub>
                            <m:sSubPr>
                              <m:ctrlPr>
                                <a:rPr lang="pt-BR" sz="26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60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pt-BR" sz="26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  <m:r>
                            <a:rPr lang="pt-BR" sz="2600" i="1">
                              <a:latin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pt-BR" sz="2600" i="1">
                              <a:latin typeface="Cambria Math" panose="02040503050406030204" pitchFamily="18" charset="0"/>
                            </a:rPr>
                            <m:t> </m:t>
                          </m:r>
                          <m:sSubSup>
                            <m:sSubSupPr>
                              <m:ctrlPr>
                                <a:rPr lang="pt-BR" sz="26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sz="2600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pt-BR" sz="26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  <m:sup>
                              <m:r>
                                <a:rPr lang="pt-BR" sz="2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pt-BR" sz="26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pt-BR" sz="26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pt-BR" sz="26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bSup>
                          <m:r>
                            <a:rPr lang="pt-BR" sz="2600" i="1"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  <m:r>
                        <a:rPr lang="pt-BR" sz="26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600" i="1">
                              <a:latin typeface="Cambria Math" panose="02040503050406030204" pitchFamily="18" charset="0"/>
                            </a:rPr>
                            <m:t>  </m:t>
                          </m:r>
                          <m:sSub>
                            <m:sSubPr>
                              <m:ctrlPr>
                                <a:rPr lang="pt-BR" sz="2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60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pt-BR" sz="2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pt-BR" sz="2600" i="1">
                              <a:latin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pt-BR" sz="2600" i="1">
                              <a:latin typeface="Cambria Math" panose="02040503050406030204" pitchFamily="18" charset="0"/>
                            </a:rPr>
                            <m:t> </m:t>
                          </m:r>
                          <m:sSubSup>
                            <m:sSubSupPr>
                              <m:ctrlPr>
                                <a:rPr lang="pt-BR" sz="26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sz="2600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pt-BR" sz="2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pt-BR" sz="2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pt-BR" sz="26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pt-BR" sz="26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pt-BR" sz="26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bSup>
                          <m:r>
                            <a:rPr lang="pt-BR" sz="2600" i="1"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  <m:r>
                        <a:rPr lang="pt-BR" sz="26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pt-BR" sz="2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600" i="1">
                              <a:latin typeface="Cambria Math" panose="02040503050406030204" pitchFamily="18" charset="0"/>
                            </a:rPr>
                            <m:t>  </m:t>
                          </m:r>
                          <m:sSub>
                            <m:sSubPr>
                              <m:ctrlPr>
                                <a:rPr lang="pt-BR" sz="2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60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pt-BR" sz="2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pt-BR" sz="2600" i="1">
                              <a:latin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pt-BR" sz="2600" i="1">
                              <a:latin typeface="Cambria Math" panose="02040503050406030204" pitchFamily="18" charset="0"/>
                            </a:rPr>
                            <m:t> </m:t>
                          </m:r>
                          <m:sSubSup>
                            <m:sSubSupPr>
                              <m:ctrlPr>
                                <a:rPr lang="pt-BR" sz="26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sz="2600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pt-BR" sz="2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pt-BR" sz="2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pt-BR" sz="26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pt-BR" sz="26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pt-BR" sz="26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bSup>
                          <m:r>
                            <a:rPr lang="pt-BR" sz="2600" i="1"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  <m:r>
                        <a:rPr lang="pt-BR" sz="2600" b="0" i="1" smtClean="0">
                          <a:latin typeface="Cambria Math" panose="02040503050406030204" pitchFamily="18" charset="0"/>
                        </a:rPr>
                        <m:t>+…+</m:t>
                      </m:r>
                      <m:f>
                        <m:fPr>
                          <m:ctrlPr>
                            <a:rPr lang="pt-BR" sz="2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600" i="1">
                              <a:latin typeface="Cambria Math" panose="02040503050406030204" pitchFamily="18" charset="0"/>
                            </a:rPr>
                            <m:t>  </m:t>
                          </m:r>
                          <m:sSub>
                            <m:sSubPr>
                              <m:ctrlPr>
                                <a:rPr lang="pt-BR" sz="2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60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pt-BR" sz="26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b>
                          </m:sSub>
                          <m:r>
                            <a:rPr lang="pt-BR" sz="2600" i="1">
                              <a:latin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pt-BR" sz="2600" i="1">
                              <a:latin typeface="Cambria Math" panose="02040503050406030204" pitchFamily="18" charset="0"/>
                            </a:rPr>
                            <m:t> </m:t>
                          </m:r>
                          <m:sSubSup>
                            <m:sSubSupPr>
                              <m:ctrlPr>
                                <a:rPr lang="pt-BR" sz="26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sz="2600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pt-BR" sz="26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b>
                            <m:sup>
                              <m:r>
                                <a:rPr lang="pt-BR" sz="2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pt-BR" sz="26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pt-BR" sz="26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pt-BR" sz="26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bSup>
                          <m:r>
                            <a:rPr lang="pt-BR" sz="2600" i="1"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pt-BR" sz="2600" dirty="0" smtClean="0"/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pt-BR" sz="2500" dirty="0" smtClean="0"/>
              </a:p>
              <a:p>
                <a:pPr marL="0" indent="0">
                  <a:lnSpc>
                    <a:spcPct val="100000"/>
                  </a:lnSpc>
                  <a:spcBef>
                    <a:spcPts val="1200"/>
                  </a:spcBef>
                  <a:buNone/>
                </a:pPr>
                <a:r>
                  <a:rPr lang="pt-BR" sz="2500" dirty="0" smtClean="0"/>
                  <a:t>Em que: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  <a:tabLst>
                    <a:tab pos="357188" algn="l"/>
                  </a:tabLst>
                </a:pPr>
                <a:r>
                  <a:rPr lang="pt-BR" sz="2600" dirty="0"/>
                  <a:t>	</a:t>
                </a:r>
                <a:r>
                  <a:rPr lang="pt-BR" sz="2300" dirty="0" smtClean="0"/>
                  <a:t>N – número de trechos com diâmetros diferentes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  <a:tabLst>
                    <a:tab pos="357188" algn="l"/>
                  </a:tabLst>
                </a:pPr>
                <a:r>
                  <a:rPr lang="pt-BR" sz="2300" dirty="0"/>
                  <a:t>	</a:t>
                </a:r>
                <a:r>
                  <a:rPr lang="pt-BR" sz="2300" dirty="0" smtClean="0"/>
                  <a:t>n – expoente de D na fórmula de perda de carga (hf)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  <a:tabLst>
                    <a:tab pos="357188" algn="l"/>
                  </a:tabLst>
                </a:pPr>
                <a:r>
                  <a:rPr lang="pt-BR" sz="2300" dirty="0"/>
                  <a:t>	</a:t>
                </a:r>
                <a:r>
                  <a:rPr lang="pt-BR" sz="2300" dirty="0" smtClean="0"/>
                  <a:t>m – expoente de V ou Q na fórmula de hf</a:t>
                </a:r>
                <a:endParaRPr lang="pt-BR" sz="2300" dirty="0"/>
              </a:p>
            </p:txBody>
          </p:sp>
        </mc:Choice>
        <mc:Fallback xmlns="">
          <p:sp>
            <p:nvSpPr>
              <p:cNvPr id="14" name="Espaço Reservado para Conteúd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1843" y="1537250"/>
                <a:ext cx="6957392" cy="4532246"/>
              </a:xfrm>
              <a:prstGeom prst="rect">
                <a:avLst/>
              </a:prstGeom>
              <a:blipFill rotWithShape="0">
                <a:blip r:embed="rId3"/>
                <a:stretch>
                  <a:fillRect l="-1576" t="-40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6064" y="6479182"/>
            <a:ext cx="38768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 i="1">
                <a:solidFill>
                  <a:srgbClr val="C00000"/>
                </a:solidFill>
              </a:defRPr>
            </a:lvl1pPr>
          </a:lstStyle>
          <a:p>
            <a:r>
              <a:rPr lang="pt-BR" dirty="0" smtClean="0"/>
              <a:t>Prof. Fernando Campos </a:t>
            </a:r>
            <a:r>
              <a:rPr lang="pt-BR" dirty="0" smtClean="0"/>
              <a:t>Mendonça – ESALQ/USP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32561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58741" y="400291"/>
            <a:ext cx="10168502" cy="553866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 smtClean="0"/>
              <a:t>ENCANAMENTOS EM SÉRIE – </a:t>
            </a:r>
            <a:r>
              <a:rPr lang="pt-BR" b="1" dirty="0" smtClean="0"/>
              <a:t>EXEMPLO 1</a:t>
            </a:r>
            <a:endParaRPr lang="pt-BR" b="1" dirty="0"/>
          </a:p>
        </p:txBody>
      </p:sp>
      <p:sp>
        <p:nvSpPr>
          <p:cNvPr id="14" name="Espaço Reservado para Conteúdo 2"/>
          <p:cNvSpPr txBox="1">
            <a:spLocks/>
          </p:cNvSpPr>
          <p:nvPr/>
        </p:nvSpPr>
        <p:spPr>
          <a:xfrm>
            <a:off x="775252" y="1537250"/>
            <a:ext cx="10595113" cy="5049080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pt-BR" sz="2600" dirty="0" smtClean="0">
                <a:latin typeface="Cambria Math" panose="02040503050406030204" pitchFamily="18" charset="0"/>
              </a:rPr>
              <a:t>Calcular o comprimento de cada diâmetro comercial para que sejam equivalentes ao diâmetro </a:t>
            </a:r>
            <a:r>
              <a:rPr lang="pt-BR" sz="2600" dirty="0">
                <a:latin typeface="Cambria Math" panose="02040503050406030204" pitchFamily="18" charset="0"/>
              </a:rPr>
              <a:t>teórico de uma </a:t>
            </a:r>
            <a:r>
              <a:rPr lang="pt-BR" sz="2600" dirty="0" smtClean="0">
                <a:latin typeface="Cambria Math" panose="02040503050406030204" pitchFamily="18" charset="0"/>
              </a:rPr>
              <a:t>tubulação, na seguinte condição: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pt-BR" sz="2600" dirty="0" smtClean="0">
                <a:latin typeface="Cambria Math" panose="02040503050406030204" pitchFamily="18" charset="0"/>
              </a:rPr>
              <a:t>Dados:</a:t>
            </a:r>
          </a:p>
          <a:p>
            <a:pPr marL="357188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pt-BR" sz="2400" dirty="0" smtClean="0">
                <a:latin typeface="Cambria Math" panose="02040503050406030204" pitchFamily="18" charset="0"/>
              </a:rPr>
              <a:t>Diâmetro teórico: </a:t>
            </a:r>
            <a:r>
              <a:rPr lang="pt-BR" sz="2400" dirty="0" err="1" smtClean="0">
                <a:latin typeface="Cambria Math" panose="02040503050406030204" pitchFamily="18" charset="0"/>
              </a:rPr>
              <a:t>D</a:t>
            </a:r>
            <a:r>
              <a:rPr lang="pt-BR" sz="2400" baseline="-25000" dirty="0" err="1" smtClean="0">
                <a:latin typeface="Cambria Math" panose="02040503050406030204" pitchFamily="18" charset="0"/>
              </a:rPr>
              <a:t>t</a:t>
            </a:r>
            <a:r>
              <a:rPr lang="pt-BR" sz="2400" dirty="0" smtClean="0">
                <a:latin typeface="Cambria Math" panose="02040503050406030204" pitchFamily="18" charset="0"/>
              </a:rPr>
              <a:t> = 92 mm</a:t>
            </a:r>
          </a:p>
          <a:p>
            <a:pPr marL="357188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pt-BR" sz="2400" dirty="0" smtClean="0">
                <a:latin typeface="Cambria Math" panose="02040503050406030204" pitchFamily="18" charset="0"/>
              </a:rPr>
              <a:t>Comprimento: 	L = 280 m</a:t>
            </a:r>
          </a:p>
          <a:p>
            <a:pPr marL="357188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pt-BR" sz="2400" dirty="0" smtClean="0">
                <a:latin typeface="Cambria Math" panose="02040503050406030204" pitchFamily="18" charset="0"/>
              </a:rPr>
              <a:t>Diâmetros comerciais:</a:t>
            </a:r>
          </a:p>
          <a:p>
            <a:pPr marL="357188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pt-BR" sz="2400" dirty="0" smtClean="0">
                <a:latin typeface="Cambria Math" panose="02040503050406030204" pitchFamily="18" charset="0"/>
              </a:rPr>
              <a:t>D</a:t>
            </a:r>
            <a:r>
              <a:rPr lang="pt-BR" sz="2400" baseline="-25000" dirty="0" smtClean="0">
                <a:latin typeface="Cambria Math" panose="02040503050406030204" pitchFamily="18" charset="0"/>
              </a:rPr>
              <a:t>1</a:t>
            </a:r>
            <a:r>
              <a:rPr lang="pt-BR" sz="2400" dirty="0" smtClean="0">
                <a:latin typeface="Cambria Math" panose="02040503050406030204" pitchFamily="18" charset="0"/>
              </a:rPr>
              <a:t> = 75 mm</a:t>
            </a:r>
          </a:p>
          <a:p>
            <a:pPr marL="357188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2400" dirty="0" smtClean="0">
                <a:latin typeface="Cambria Math" panose="02040503050406030204" pitchFamily="18" charset="0"/>
              </a:rPr>
              <a:t>D</a:t>
            </a:r>
            <a:r>
              <a:rPr lang="pt-BR" sz="2400" baseline="-25000" dirty="0" smtClean="0">
                <a:latin typeface="Cambria Math" panose="02040503050406030204" pitchFamily="18" charset="0"/>
              </a:rPr>
              <a:t>2</a:t>
            </a:r>
            <a:r>
              <a:rPr lang="pt-BR" sz="2400" dirty="0" smtClean="0">
                <a:latin typeface="Cambria Math" panose="02040503050406030204" pitchFamily="18" charset="0"/>
              </a:rPr>
              <a:t> </a:t>
            </a:r>
            <a:r>
              <a:rPr lang="pt-BR" sz="2400" dirty="0">
                <a:latin typeface="Cambria Math" panose="02040503050406030204" pitchFamily="18" charset="0"/>
              </a:rPr>
              <a:t>= </a:t>
            </a:r>
            <a:r>
              <a:rPr lang="pt-BR" sz="2400" dirty="0" smtClean="0">
                <a:latin typeface="Cambria Math" panose="02040503050406030204" pitchFamily="18" charset="0"/>
              </a:rPr>
              <a:t>100 mm</a:t>
            </a:r>
          </a:p>
          <a:p>
            <a:pPr marL="357188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2400" dirty="0" smtClean="0">
                <a:latin typeface="Cambria Math" panose="02040503050406030204" pitchFamily="18" charset="0"/>
              </a:rPr>
              <a:t>Fórmula de Hazen-Williams</a:t>
            </a:r>
          </a:p>
          <a:p>
            <a:pPr marL="357188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2400" dirty="0" smtClean="0">
                <a:latin typeface="Cambria Math" panose="02040503050406030204" pitchFamily="18" charset="0"/>
              </a:rPr>
              <a:t>m = 1,852</a:t>
            </a:r>
          </a:p>
          <a:p>
            <a:pPr marL="357188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2400" dirty="0">
                <a:latin typeface="Cambria Math" panose="02040503050406030204" pitchFamily="18" charset="0"/>
              </a:rPr>
              <a:t>n</a:t>
            </a:r>
            <a:r>
              <a:rPr lang="pt-BR" sz="2400" dirty="0" smtClean="0">
                <a:latin typeface="Cambria Math" panose="02040503050406030204" pitchFamily="18" charset="0"/>
              </a:rPr>
              <a:t> = 1,167</a:t>
            </a:r>
          </a:p>
          <a:p>
            <a:pPr marL="357188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2400" dirty="0" smtClean="0">
                <a:latin typeface="Cambria Math" panose="02040503050406030204" pitchFamily="18" charset="0"/>
              </a:rPr>
              <a:t>2m+n = 4,87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6064" y="6479182"/>
            <a:ext cx="38768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 i="1">
                <a:solidFill>
                  <a:srgbClr val="C00000"/>
                </a:solidFill>
              </a:defRPr>
            </a:lvl1pPr>
          </a:lstStyle>
          <a:p>
            <a:r>
              <a:rPr lang="pt-BR" dirty="0" smtClean="0"/>
              <a:t>Prof. Fernando Campos </a:t>
            </a:r>
            <a:r>
              <a:rPr lang="pt-BR" dirty="0" smtClean="0"/>
              <a:t>Mendonça – ESALQ/USP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33430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58741" y="400291"/>
            <a:ext cx="10168502" cy="553866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/>
              <a:t>ENCANAMENTOS </a:t>
            </a:r>
            <a:r>
              <a:rPr lang="pt-BR" dirty="0" smtClean="0"/>
              <a:t>EM SÉRIE – </a:t>
            </a:r>
            <a:r>
              <a:rPr lang="pt-BR" b="1" dirty="0" smtClean="0"/>
              <a:t>EXEMPLO 1</a:t>
            </a:r>
            <a:endParaRPr lang="pt-BR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Espaço Reservado para Conteúdo 2"/>
              <p:cNvSpPr txBox="1">
                <a:spLocks/>
              </p:cNvSpPr>
              <p:nvPr/>
            </p:nvSpPr>
            <p:spPr>
              <a:xfrm>
                <a:off x="775252" y="1537250"/>
                <a:ext cx="10535479" cy="5049080"/>
              </a:xfrm>
              <a:prstGeom prst="rect">
                <a:avLst/>
              </a:prstGeom>
            </p:spPr>
            <p:txBody>
              <a:bodyPr vert="horz" lIns="91440" tIns="45720" rIns="91440" bIns="45720" numCol="1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Font typeface="Arial" panose="020B0604020202020204" pitchFamily="34" charset="0"/>
                  <a:buNone/>
                </a:pPr>
                <a:r>
                  <a:rPr lang="pt-BR" sz="2600" u="sng" dirty="0" smtClean="0">
                    <a:effectLst/>
                    <a:latin typeface="Cambria Math" panose="02040503050406030204" pitchFamily="18" charset="0"/>
                  </a:rPr>
                  <a:t>Solução</a:t>
                </a:r>
                <a:r>
                  <a:rPr lang="pt-BR" sz="2600" dirty="0" smtClean="0">
                    <a:effectLst/>
                    <a:latin typeface="Cambria Math" panose="02040503050406030204" pitchFamily="18" charset="0"/>
                  </a:rPr>
                  <a:t>: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pt-BR" sz="2600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2600" i="1">
                            <a:effectLst/>
                            <a:latin typeface="Cambria Math" panose="02040503050406030204" pitchFamily="18" charset="0"/>
                          </a:rPr>
                          <m:t>  </m:t>
                        </m:r>
                        <m:sSub>
                          <m:sSubPr>
                            <m:ctrlPr>
                              <a:rPr lang="pt-BR" sz="26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600" i="1">
                                <a:effectLst/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pt-BR" sz="2600" i="1">
                                <a:effectLst/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  <m:r>
                          <a:rPr lang="pt-BR" sz="2600" i="1">
                            <a:effectLst/>
                            <a:latin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r>
                          <a:rPr lang="pt-BR" sz="2600" i="1">
                            <a:effectLst/>
                            <a:latin typeface="Cambria Math" panose="02040503050406030204" pitchFamily="18" charset="0"/>
                          </a:rPr>
                          <m:t> </m:t>
                        </m:r>
                        <m:sSubSup>
                          <m:sSubSupPr>
                            <m:ctrlPr>
                              <a:rPr lang="pt-BR" sz="26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pt-BR" sz="2600" i="1">
                                <a:effectLst/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pt-BR" sz="2600" i="1">
                                <a:effectLst/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  <m:sup>
                            <m:r>
                              <a:rPr lang="pt-BR" sz="2600" i="1" smtClean="0">
                                <a:effectLst/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pt-BR" sz="2600" i="1" smtClean="0">
                                <a:effectLst/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pt-BR" sz="2600" i="1" smtClean="0">
                                <a:effectLst/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pt-BR" sz="2600" i="1" smtClean="0">
                                <a:effectLst/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bSup>
                        <m:r>
                          <a:rPr lang="pt-BR" sz="2600" i="1">
                            <a:effectLst/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  <m:r>
                      <a:rPr lang="pt-BR" sz="2600" i="1">
                        <a:effectLst/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sz="2600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2600" i="1">
                            <a:effectLst/>
                            <a:latin typeface="Cambria Math" panose="02040503050406030204" pitchFamily="18" charset="0"/>
                          </a:rPr>
                          <m:t>  </m:t>
                        </m:r>
                        <m:sSub>
                          <m:sSubPr>
                            <m:ctrlPr>
                              <a:rPr lang="pt-BR" sz="26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600" i="1">
                                <a:effectLst/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pt-BR" sz="2600" i="1">
                                <a:effectLst/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pt-BR" sz="2600" i="1">
                            <a:effectLst/>
                            <a:latin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r>
                          <a:rPr lang="pt-BR" sz="2600" i="1">
                            <a:effectLst/>
                            <a:latin typeface="Cambria Math" panose="02040503050406030204" pitchFamily="18" charset="0"/>
                          </a:rPr>
                          <m:t> </m:t>
                        </m:r>
                        <m:sSubSup>
                          <m:sSubSupPr>
                            <m:ctrlPr>
                              <a:rPr lang="pt-BR" sz="26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pt-BR" sz="2600" i="1">
                                <a:effectLst/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pt-BR" sz="2600" i="1">
                                <a:effectLst/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pt-BR" sz="2600" i="1">
                                <a:effectLst/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pt-BR" sz="2600" i="1">
                                <a:effectLst/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pt-BR" sz="2600" i="1">
                                <a:effectLst/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pt-BR" sz="2600" i="1">
                                <a:effectLst/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bSup>
                        <m:r>
                          <a:rPr lang="pt-BR" sz="2600" i="1">
                            <a:effectLst/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  <m:r>
                      <a:rPr lang="pt-BR" sz="2600" i="1">
                        <a:effectLst/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pt-BR" sz="2600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2600" i="1">
                            <a:effectLst/>
                            <a:latin typeface="Cambria Math" panose="02040503050406030204" pitchFamily="18" charset="0"/>
                          </a:rPr>
                          <m:t>  </m:t>
                        </m:r>
                        <m:sSub>
                          <m:sSubPr>
                            <m:ctrlPr>
                              <a:rPr lang="pt-BR" sz="26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600" i="1">
                                <a:effectLst/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pt-BR" sz="2600" i="1">
                                <a:effectLst/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pt-BR" sz="2600" i="1">
                            <a:effectLst/>
                            <a:latin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r>
                          <a:rPr lang="pt-BR" sz="2600" i="1">
                            <a:effectLst/>
                            <a:latin typeface="Cambria Math" panose="02040503050406030204" pitchFamily="18" charset="0"/>
                          </a:rPr>
                          <m:t> </m:t>
                        </m:r>
                        <m:sSubSup>
                          <m:sSubSupPr>
                            <m:ctrlPr>
                              <a:rPr lang="pt-BR" sz="26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pt-BR" sz="2600" i="1">
                                <a:effectLst/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pt-BR" sz="2600" i="1">
                                <a:effectLst/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pt-BR" sz="2600" i="1">
                                <a:effectLst/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pt-BR" sz="2600" i="1">
                                <a:effectLst/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pt-BR" sz="2600" i="1">
                                <a:effectLst/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pt-BR" sz="2600" i="1">
                                <a:effectLst/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bSup>
                        <m:r>
                          <a:rPr lang="pt-BR" sz="2600" i="1">
                            <a:effectLst/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pt-BR" sz="2600" dirty="0" smtClean="0">
                    <a:effectLst/>
                    <a:latin typeface="Cambria Math" panose="02040503050406030204" pitchFamily="18" charset="0"/>
                  </a:rPr>
                  <a:t>	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2600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2600" i="1">
                            <a:effectLst/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pt-BR" sz="2600" b="0" i="1" smtClean="0">
                            <a:effectLst/>
                            <a:latin typeface="Cambria Math" panose="02040503050406030204" pitchFamily="18" charset="0"/>
                          </a:rPr>
                          <m:t>280</m:t>
                        </m:r>
                        <m:r>
                          <a:rPr lang="pt-BR" sz="2600" i="1">
                            <a:effectLst/>
                            <a:latin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r>
                          <a:rPr lang="pt-BR" sz="2600" i="1">
                            <a:effectLst/>
                            <a:latin typeface="Cambria Math" panose="020405030504060302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pt-BR" sz="2600" i="1" smtClean="0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BR" sz="2600" b="0" i="1" smtClean="0">
                                <a:effectLst/>
                                <a:latin typeface="Cambria Math" panose="02040503050406030204" pitchFamily="18" charset="0"/>
                              </a:rPr>
                              <m:t>0,092</m:t>
                            </m:r>
                          </m:e>
                          <m:sup>
                            <m:r>
                              <a:rPr lang="pt-BR" sz="2600" b="0" i="1" smtClean="0">
                                <a:effectLst/>
                                <a:latin typeface="Cambria Math" panose="02040503050406030204" pitchFamily="18" charset="0"/>
                              </a:rPr>
                              <m:t>4,87</m:t>
                            </m:r>
                          </m:sup>
                        </m:sSup>
                        <m:r>
                          <a:rPr lang="pt-BR" sz="2600" b="0" i="1" smtClean="0">
                            <a:effectLst/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  <m:r>
                      <a:rPr lang="pt-BR" sz="2600" i="1">
                        <a:effectLst/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sz="2600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2600" i="1">
                            <a:effectLst/>
                            <a:latin typeface="Cambria Math" panose="02040503050406030204" pitchFamily="18" charset="0"/>
                          </a:rPr>
                          <m:t>  </m:t>
                        </m:r>
                        <m:sSub>
                          <m:sSubPr>
                            <m:ctrlPr>
                              <a:rPr lang="pt-BR" sz="26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600" i="1">
                                <a:effectLst/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pt-BR" sz="2600" i="1">
                                <a:effectLst/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pt-BR" sz="2600" i="1">
                            <a:effectLst/>
                            <a:latin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sSup>
                          <m:sSupPr>
                            <m:ctrlPr>
                              <a:rPr lang="pt-BR" sz="26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BR" sz="2600" i="1">
                                <a:effectLst/>
                                <a:latin typeface="Cambria Math" panose="02040503050406030204" pitchFamily="18" charset="0"/>
                              </a:rPr>
                              <m:t>0,0</m:t>
                            </m:r>
                            <m:r>
                              <a:rPr lang="pt-BR" sz="2600" b="0" i="1" smtClean="0">
                                <a:effectLst/>
                                <a:latin typeface="Cambria Math" panose="02040503050406030204" pitchFamily="18" charset="0"/>
                              </a:rPr>
                              <m:t>75</m:t>
                            </m:r>
                          </m:e>
                          <m:sup>
                            <m:r>
                              <a:rPr lang="pt-BR" sz="2600" i="1">
                                <a:effectLst/>
                                <a:latin typeface="Cambria Math" panose="02040503050406030204" pitchFamily="18" charset="0"/>
                              </a:rPr>
                              <m:t>4,87</m:t>
                            </m:r>
                          </m:sup>
                        </m:sSup>
                        <m:r>
                          <a:rPr lang="pt-BR" sz="2600" b="0" i="1" smtClean="0">
                            <a:effectLst/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  <m:r>
                      <a:rPr lang="pt-BR" sz="2600" i="1">
                        <a:effectLst/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pt-BR" sz="2600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2600" i="1">
                            <a:effectLst/>
                            <a:latin typeface="Cambria Math" panose="02040503050406030204" pitchFamily="18" charset="0"/>
                          </a:rPr>
                          <m:t>  </m:t>
                        </m:r>
                        <m:sSub>
                          <m:sSubPr>
                            <m:ctrlPr>
                              <a:rPr lang="pt-BR" sz="26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600" i="1">
                                <a:effectLst/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pt-BR" sz="2600" i="1">
                                <a:effectLst/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pt-BR" sz="2600" i="1">
                            <a:effectLst/>
                            <a:latin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sSup>
                          <m:sSupPr>
                            <m:ctrlPr>
                              <a:rPr lang="pt-BR" sz="26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BR" sz="2600" i="1">
                                <a:effectLst/>
                                <a:latin typeface="Cambria Math" panose="02040503050406030204" pitchFamily="18" charset="0"/>
                              </a:rPr>
                              <m:t>0,</m:t>
                            </m:r>
                            <m:r>
                              <a:rPr lang="pt-BR" sz="2600" b="0" i="1" smtClean="0">
                                <a:effectLst/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pt-BR" sz="2600" i="1">
                                <a:effectLst/>
                                <a:latin typeface="Cambria Math" panose="02040503050406030204" pitchFamily="18" charset="0"/>
                              </a:rPr>
                              <m:t>4,87</m:t>
                            </m:r>
                          </m:sup>
                        </m:sSup>
                        <m:r>
                          <a:rPr lang="pt-BR" sz="2600" b="0" i="1" smtClean="0">
                            <a:effectLst/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endParaRPr lang="pt-BR" sz="2600" dirty="0" smtClean="0">
                  <a:effectLst/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  <a:buNone/>
                </a:pPr>
                <a:r>
                  <a:rPr lang="pt-BR" sz="2600" dirty="0" smtClean="0">
                    <a:effectLst/>
                    <a:latin typeface="Cambria Math" panose="02040503050406030204" pitchFamily="18" charset="0"/>
                  </a:rPr>
                  <a:t>Como há 2 incógnitas (L</a:t>
                </a:r>
                <a:r>
                  <a:rPr lang="pt-BR" sz="2600" baseline="-25000" dirty="0" smtClean="0">
                    <a:effectLst/>
                    <a:latin typeface="Cambria Math" panose="02040503050406030204" pitchFamily="18" charset="0"/>
                  </a:rPr>
                  <a:t>1</a:t>
                </a:r>
                <a:r>
                  <a:rPr lang="pt-BR" sz="2600" dirty="0" smtClean="0">
                    <a:effectLst/>
                    <a:latin typeface="Cambria Math" panose="02040503050406030204" pitchFamily="18" charset="0"/>
                  </a:rPr>
                  <a:t> e L</a:t>
                </a:r>
                <a:r>
                  <a:rPr lang="pt-BR" sz="2600" baseline="-25000" dirty="0" smtClean="0">
                    <a:effectLst/>
                    <a:latin typeface="Cambria Math" panose="02040503050406030204" pitchFamily="18" charset="0"/>
                  </a:rPr>
                  <a:t>2</a:t>
                </a:r>
                <a:r>
                  <a:rPr lang="pt-BR" sz="2600" dirty="0" smtClean="0">
                    <a:effectLst/>
                    <a:latin typeface="Cambria Math" panose="02040503050406030204" pitchFamily="18" charset="0"/>
                  </a:rPr>
                  <a:t>), é necessária mais uma equação:</a:t>
                </a:r>
              </a:p>
              <a:p>
                <a:pPr marL="0" indent="0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  <a:buNone/>
                  <a:tabLst>
                    <a:tab pos="2066925" algn="l"/>
                    <a:tab pos="2782888" algn="l"/>
                    <a:tab pos="4757738" algn="l"/>
                  </a:tabLs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t-BR" sz="2600" b="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600" b="0" i="1" smtClean="0">
                            <a:effectLst/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pt-BR" sz="2600" b="0" i="1" smtClean="0">
                            <a:effectLst/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pt-BR" sz="2600" b="0" i="1" smtClean="0">
                        <a:effectLst/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BR" sz="2600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600" i="1">
                            <a:effectLst/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pt-BR" sz="2600" b="0" i="1" smtClean="0">
                            <a:effectLst/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pt-BR" sz="2600" b="0" i="1" smtClean="0">
                        <a:effectLst/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pt-BR" sz="2600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600" i="1">
                            <a:effectLst/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pt-BR" sz="2600" b="0" i="1" smtClean="0">
                            <a:effectLst/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pt-BR" sz="2600" dirty="0" smtClean="0">
                    <a:effectLst/>
                    <a:latin typeface="Cambria Math" panose="02040503050406030204" pitchFamily="18" charset="0"/>
                  </a:rPr>
                  <a:t>	</a:t>
                </a:r>
                <a:r>
                  <a:rPr lang="pt-BR" sz="2600" dirty="0" smtClean="0">
                    <a:effectLst/>
                    <a:latin typeface="Cambria Math" panose="02040503050406030204" pitchFamily="18" charset="0"/>
                    <a:sym typeface="Symbol" panose="05050102010706020507" pitchFamily="18" charset="2"/>
                  </a:rPr>
                  <a:t>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600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600" i="1">
                            <a:effectLst/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pt-BR" sz="2600" i="1">
                            <a:effectLst/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pt-BR" sz="2600" i="1">
                        <a:effectLst/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BR" sz="260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600" b="0" i="1" smtClean="0">
                            <a:effectLst/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pt-BR" sz="2600" b="0" i="1" smtClean="0">
                            <a:effectLst/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pt-BR" sz="2600" b="0" i="1" smtClean="0">
                        <a:effectLst/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pt-BR" sz="2600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600" i="1">
                            <a:effectLst/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pt-BR" sz="2600" i="1">
                            <a:effectLst/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pt-BR" sz="2600" dirty="0" smtClean="0">
                    <a:effectLst/>
                    <a:latin typeface="Cambria Math" panose="02040503050406030204" pitchFamily="18" charset="0"/>
                  </a:rPr>
                  <a:t>	</a:t>
                </a:r>
                <a:r>
                  <a:rPr lang="pt-BR" sz="2600" dirty="0">
                    <a:latin typeface="Cambria Math" panose="02040503050406030204" pitchFamily="18" charset="0"/>
                    <a:sym typeface="Symbol" panose="05050102010706020507" pitchFamily="18" charset="2"/>
                  </a:rPr>
                  <a:t>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600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pt-BR" sz="26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pt-BR" sz="2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sz="2600" b="0" i="1" smtClean="0">
                        <a:latin typeface="Cambria Math" panose="02040503050406030204" pitchFamily="18" charset="0"/>
                      </a:rPr>
                      <m:t>280</m:t>
                    </m:r>
                    <m:r>
                      <a:rPr lang="pt-BR" sz="2600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pt-BR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600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pt-BR" sz="26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pt-BR" sz="2600" dirty="0" smtClean="0">
                  <a:effectLst/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  <a:buNone/>
                </a:pPr>
                <a:r>
                  <a:rPr lang="pt-BR" sz="2600" dirty="0" smtClean="0">
                    <a:effectLst/>
                    <a:latin typeface="Cambria Math" panose="02040503050406030204" pitchFamily="18" charset="0"/>
                  </a:rPr>
                  <a:t>Substituindo L</a:t>
                </a:r>
                <a:r>
                  <a:rPr lang="pt-BR" sz="2600" baseline="-25000" dirty="0" smtClean="0">
                    <a:effectLst/>
                    <a:latin typeface="Cambria Math" panose="02040503050406030204" pitchFamily="18" charset="0"/>
                  </a:rPr>
                  <a:t>1</a:t>
                </a:r>
                <a:r>
                  <a:rPr lang="pt-BR" sz="2600" dirty="0" smtClean="0">
                    <a:effectLst/>
                    <a:latin typeface="Cambria Math" panose="02040503050406030204" pitchFamily="18" charset="0"/>
                  </a:rPr>
                  <a:t> na primeira equação: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26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600" i="1">
                              <a:effectLst/>
                              <a:latin typeface="Cambria Math" panose="02040503050406030204" pitchFamily="18" charset="0"/>
                            </a:rPr>
                            <m:t>  280 </m:t>
                          </m:r>
                        </m:num>
                        <m:den>
                          <m:r>
                            <a:rPr lang="pt-BR" sz="2600" i="1">
                              <a:effectLst/>
                              <a:latin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pt-BR" sz="26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600" i="1">
                                  <a:effectLst/>
                                  <a:latin typeface="Cambria Math" panose="02040503050406030204" pitchFamily="18" charset="0"/>
                                </a:rPr>
                                <m:t>0,092</m:t>
                              </m:r>
                            </m:e>
                            <m:sup>
                              <m:r>
                                <a:rPr lang="pt-BR" sz="2600" i="1">
                                  <a:effectLst/>
                                  <a:latin typeface="Cambria Math" panose="02040503050406030204" pitchFamily="18" charset="0"/>
                                </a:rPr>
                                <m:t>4,87</m:t>
                              </m:r>
                            </m:sup>
                          </m:sSup>
                          <m:r>
                            <a:rPr lang="pt-BR" sz="2600" i="1">
                              <a:effectLst/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  <m:r>
                        <a:rPr lang="pt-BR" sz="2600" i="1"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6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600" b="0" i="1" smtClean="0">
                              <a:effectLst/>
                              <a:latin typeface="Cambria Math" panose="02040503050406030204" pitchFamily="18" charset="0"/>
                            </a:rPr>
                            <m:t>280</m:t>
                          </m:r>
                          <m:r>
                            <a:rPr lang="pt-BR" sz="2600" i="1">
                              <a:effectLst/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pt-BR" sz="26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600" i="1">
                                  <a:effectLst/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pt-BR" sz="2600" i="1">
                                  <a:effectLst/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pt-BR" sz="26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600" i="1">
                                  <a:effectLst/>
                                  <a:latin typeface="Cambria Math" panose="02040503050406030204" pitchFamily="18" charset="0"/>
                                </a:rPr>
                                <m:t>0,075</m:t>
                              </m:r>
                            </m:e>
                            <m:sup>
                              <m:r>
                                <a:rPr lang="pt-BR" sz="2600" i="1">
                                  <a:effectLst/>
                                  <a:latin typeface="Cambria Math" panose="02040503050406030204" pitchFamily="18" charset="0"/>
                                </a:rPr>
                                <m:t>4,87</m:t>
                              </m:r>
                            </m:sup>
                          </m:sSup>
                          <m:r>
                            <a:rPr lang="pt-BR" sz="2600" i="1">
                              <a:effectLst/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  <m:r>
                        <a:rPr lang="pt-BR" sz="2600" i="1">
                          <a:effectLst/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pt-BR" sz="26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600" i="1">
                              <a:effectLst/>
                              <a:latin typeface="Cambria Math" panose="02040503050406030204" pitchFamily="18" charset="0"/>
                            </a:rPr>
                            <m:t>  </m:t>
                          </m:r>
                          <m:sSub>
                            <m:sSubPr>
                              <m:ctrlPr>
                                <a:rPr lang="pt-BR" sz="26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600" i="1">
                                  <a:effectLst/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pt-BR" sz="2600" i="1">
                                  <a:effectLst/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pt-BR" sz="2600" i="1">
                              <a:effectLst/>
                              <a:latin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sSup>
                            <m:sSupPr>
                              <m:ctrlPr>
                                <a:rPr lang="pt-BR" sz="26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600" i="1">
                                  <a:effectLst/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  <m:sup>
                              <m:r>
                                <a:rPr lang="pt-BR" sz="2600" i="1">
                                  <a:effectLst/>
                                  <a:latin typeface="Cambria Math" panose="02040503050406030204" pitchFamily="18" charset="0"/>
                                </a:rPr>
                                <m:t>4,87</m:t>
                              </m:r>
                            </m:sup>
                          </m:sSup>
                          <m:r>
                            <a:rPr lang="pt-BR" sz="2600" i="1">
                              <a:effectLst/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pt-BR" sz="2600" dirty="0" smtClean="0">
                  <a:effectLst/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None/>
                </a:pPr>
                <a:endParaRPr lang="pt-BR" sz="2600" dirty="0" smtClean="0">
                  <a:effectLst/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4" name="Espaço Reservado para Conteúd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252" y="1537250"/>
                <a:ext cx="10535479" cy="5049080"/>
              </a:xfrm>
              <a:prstGeom prst="rect">
                <a:avLst/>
              </a:prstGeom>
              <a:blipFill rotWithShape="0">
                <a:blip r:embed="rId2"/>
                <a:stretch>
                  <a:fillRect l="-1042" t="-108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aixaDeTexto 2"/>
          <p:cNvSpPr txBox="1"/>
          <p:nvPr/>
        </p:nvSpPr>
        <p:spPr>
          <a:xfrm>
            <a:off x="7010401" y="4876800"/>
            <a:ext cx="2438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a = 0,092</a:t>
            </a:r>
            <a:r>
              <a:rPr lang="pt-BR" sz="2400" baseline="30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4,87</a:t>
            </a:r>
          </a:p>
          <a:p>
            <a:pPr>
              <a:lnSpc>
                <a:spcPct val="150000"/>
              </a:lnSpc>
            </a:pPr>
            <a:r>
              <a:rPr lang="pt-BR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b = 0,075</a:t>
            </a:r>
            <a:r>
              <a:rPr lang="pt-BR" sz="2400" baseline="30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4,87</a:t>
            </a:r>
          </a:p>
          <a:p>
            <a:pPr>
              <a:lnSpc>
                <a:spcPct val="150000"/>
              </a:lnSpc>
            </a:pPr>
            <a:r>
              <a:rPr lang="pt-BR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c = 0,1</a:t>
            </a:r>
            <a:r>
              <a:rPr lang="pt-BR" sz="2400" baseline="30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4,87</a:t>
            </a:r>
            <a:endParaRPr lang="pt-BR" sz="2400" baseline="300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6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6064" y="6479182"/>
            <a:ext cx="38768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 i="1">
                <a:solidFill>
                  <a:srgbClr val="C00000"/>
                </a:solidFill>
              </a:defRPr>
            </a:lvl1pPr>
          </a:lstStyle>
          <a:p>
            <a:r>
              <a:rPr lang="pt-BR" dirty="0" smtClean="0"/>
              <a:t>Prof. Fernando Campos </a:t>
            </a:r>
            <a:r>
              <a:rPr lang="pt-BR" dirty="0" smtClean="0"/>
              <a:t>Mendonça – ESALQ/USP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72524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58741" y="400291"/>
            <a:ext cx="10168502" cy="553866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/>
              <a:t>ENCANAMENTOS </a:t>
            </a:r>
            <a:r>
              <a:rPr lang="pt-BR" dirty="0" smtClean="0"/>
              <a:t>EM SÉRIE – </a:t>
            </a:r>
            <a:r>
              <a:rPr lang="pt-BR" b="1" dirty="0" smtClean="0"/>
              <a:t>EXEMPLO 1</a:t>
            </a:r>
            <a:endParaRPr lang="pt-BR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Espaço Reservado para Conteúdo 2"/>
              <p:cNvSpPr txBox="1">
                <a:spLocks/>
              </p:cNvSpPr>
              <p:nvPr/>
            </p:nvSpPr>
            <p:spPr>
              <a:xfrm>
                <a:off x="1133061" y="1261483"/>
                <a:ext cx="10157791" cy="5400261"/>
              </a:xfrm>
              <a:prstGeom prst="rect">
                <a:avLst/>
              </a:prstGeom>
            </p:spPr>
            <p:txBody>
              <a:bodyPr vert="horz" lIns="91440" tIns="45720" rIns="91440" bIns="45720" numCol="1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Font typeface="Arial" panose="020B0604020202020204" pitchFamily="34" charset="0"/>
                  <a:buNone/>
                </a:pPr>
                <a:r>
                  <a:rPr lang="pt-BR" sz="2600" u="sng" dirty="0" smtClean="0">
                    <a:latin typeface="Cambria Math" panose="02040503050406030204" pitchFamily="18" charset="0"/>
                  </a:rPr>
                  <a:t>Solução</a:t>
                </a:r>
                <a:r>
                  <a:rPr lang="pt-BR" sz="2600" dirty="0" smtClean="0">
                    <a:latin typeface="Cambria Math" panose="02040503050406030204" pitchFamily="18" charset="0"/>
                  </a:rPr>
                  <a:t>: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spcAft>
                    <a:spcPts val="1800"/>
                  </a:spcAft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pt-BR" sz="3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3000" i="1">
                            <a:latin typeface="Cambria Math" panose="02040503050406030204" pitchFamily="18" charset="0"/>
                          </a:rPr>
                          <m:t>  280 </m:t>
                        </m:r>
                      </m:num>
                      <m:den>
                        <m:r>
                          <a:rPr lang="pt-BR" sz="30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pt-BR" sz="3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  <m:r>
                      <a:rPr lang="pt-BR" sz="30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sz="3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3000" b="0" i="1" smtClean="0">
                            <a:latin typeface="Cambria Math" panose="02040503050406030204" pitchFamily="18" charset="0"/>
                          </a:rPr>
                          <m:t>280 </m:t>
                        </m:r>
                        <m:r>
                          <a:rPr lang="pt-BR" sz="30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pt-BR" sz="3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pt-BR" sz="3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3000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pt-BR" sz="3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r>
                          <a:rPr lang="pt-BR" sz="30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pt-BR" sz="3000" i="1"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  <m:r>
                      <a:rPr lang="pt-BR" sz="30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pt-BR" sz="3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3000" i="1">
                            <a:latin typeface="Cambria Math" panose="02040503050406030204" pitchFamily="18" charset="0"/>
                          </a:rPr>
                          <m:t>  </m:t>
                        </m:r>
                        <m:sSub>
                          <m:sSubPr>
                            <m:ctrlPr>
                              <a:rPr lang="pt-BR" sz="3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3000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pt-BR" sz="3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pt-BR" sz="3000" i="1">
                            <a:latin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r>
                          <a:rPr lang="pt-BR" sz="30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pt-BR" sz="3000" i="1"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pt-BR" sz="3000" dirty="0" smtClean="0">
                    <a:latin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3200" i="1">
                            <a:latin typeface="Cambria Math" panose="02040503050406030204" pitchFamily="18" charset="0"/>
                          </a:rPr>
                          <m:t>  280 </m:t>
                        </m:r>
                      </m:num>
                      <m:den>
                        <m:r>
                          <a:rPr lang="pt-BR" sz="32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pt-BR" sz="3200" i="1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  <m:r>
                      <a:rPr lang="pt-BR" sz="32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32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pt-BR" sz="32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pt-BR" sz="3200" b="0" i="1" smtClean="0">
                            <a:latin typeface="Cambria Math" panose="02040503050406030204" pitchFamily="18" charset="0"/>
                          </a:rPr>
                          <m:t> ∙ </m:t>
                        </m:r>
                        <m:d>
                          <m:dPr>
                            <m:ctrlPr>
                              <a:rPr lang="pt-BR" sz="3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BR" sz="3200" b="0" i="1" smtClean="0">
                                <a:latin typeface="Cambria Math" panose="02040503050406030204" pitchFamily="18" charset="0"/>
                              </a:rPr>
                              <m:t>280</m:t>
                            </m:r>
                            <m:r>
                              <a:rPr lang="pt-BR" sz="32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pt-BR" sz="3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3200" i="1"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</m:e>
                              <m:sub>
                                <m:r>
                                  <a:rPr lang="pt-BR" sz="32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r>
                          <a:rPr lang="pt-BR" sz="32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r>
                          <a:rPr lang="pt-BR" sz="3200" i="1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pt-BR" sz="32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pt-BR" sz="3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pt-BR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pt-BR" sz="32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pt-BR" sz="3200" i="1"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  <m:r>
                      <a:rPr lang="pt-BR" sz="32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pt-BR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3200" i="1">
                            <a:latin typeface="Cambria Math" panose="02040503050406030204" pitchFamily="18" charset="0"/>
                          </a:rPr>
                          <m:t>  </m:t>
                        </m:r>
                        <m:sSub>
                          <m:sSubPr>
                            <m:ctrlPr>
                              <a:rPr lang="pt-BR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32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pt-BR" sz="3200" i="1">
                                <a:latin typeface="Cambria Math" panose="02040503050406030204" pitchFamily="18" charset="0"/>
                              </a:rPr>
                              <m:t> ∙</m:t>
                            </m:r>
                            <m:r>
                              <a:rPr lang="pt-BR" sz="32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pt-BR" sz="3200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pt-BR" sz="3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pt-BR" sz="3200" i="1">
                            <a:latin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r>
                          <a:rPr lang="pt-BR" sz="32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pt-BR" sz="3200" b="0" i="1" smtClean="0">
                            <a:latin typeface="Cambria Math" panose="02040503050406030204" pitchFamily="18" charset="0"/>
                          </a:rPr>
                          <m:t> ∙ </m:t>
                        </m:r>
                        <m:r>
                          <a:rPr lang="pt-BR" sz="3200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pt-BR" sz="3200" i="1"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endParaRPr lang="pt-BR" sz="3000" dirty="0" smtClean="0"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1200"/>
                  </a:spcBef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2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600" i="1">
                              <a:latin typeface="Cambria Math" panose="02040503050406030204" pitchFamily="18" charset="0"/>
                            </a:rPr>
                            <m:t>  280 </m:t>
                          </m:r>
                          <m:r>
                            <a:rPr lang="pt-BR" sz="2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pt-BR" sz="26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BR" sz="2600" i="1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pt-BR" sz="2600" i="1">
                              <a:latin typeface="Cambria Math" panose="02040503050406030204" pitchFamily="18" charset="0"/>
                            </a:rPr>
                            <m:t> ∙ </m:t>
                          </m:r>
                          <m:r>
                            <a:rPr lang="pt-BR" sz="2600" i="1">
                              <a:latin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r>
                            <a:rPr lang="pt-BR" sz="26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BR" sz="2600" i="1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  <m:r>
                        <a:rPr lang="pt-BR" sz="2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600" i="1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pt-BR" sz="2600" i="1">
                          <a:latin typeface="Cambria Math" panose="02040503050406030204" pitchFamily="18" charset="0"/>
                        </a:rPr>
                        <m:t> ∙ </m:t>
                      </m:r>
                      <m:d>
                        <m:dPr>
                          <m:ctrlPr>
                            <a:rPr lang="pt-BR" sz="2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2600" b="0" i="1" smtClean="0">
                              <a:latin typeface="Cambria Math" panose="02040503050406030204" pitchFamily="18" charset="0"/>
                            </a:rPr>
                            <m:t>280</m:t>
                          </m:r>
                          <m:r>
                            <a:rPr lang="pt-BR" sz="26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pt-BR" sz="2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60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pt-BR" sz="2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pt-BR" sz="2600" i="1">
                          <a:latin typeface="Cambria Math" panose="02040503050406030204" pitchFamily="18" charset="0"/>
                        </a:rPr>
                        <m:t>+ </m:t>
                      </m:r>
                      <m:sSub>
                        <m:sSubPr>
                          <m:ctrlPr>
                            <a:rPr lang="pt-BR" sz="2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600" i="1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pt-BR" sz="2600" i="1">
                              <a:latin typeface="Cambria Math" panose="02040503050406030204" pitchFamily="18" charset="0"/>
                            </a:rPr>
                            <m:t> ∙ </m:t>
                          </m:r>
                          <m:r>
                            <a:rPr lang="pt-BR" sz="2600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pt-BR" sz="26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pt-BR" sz="2600" dirty="0" smtClean="0"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1200"/>
                  </a:spcBef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2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600" i="1">
                              <a:latin typeface="Cambria Math" panose="02040503050406030204" pitchFamily="18" charset="0"/>
                            </a:rPr>
                            <m:t>  280 </m:t>
                          </m:r>
                          <m:r>
                            <a:rPr lang="pt-BR" sz="2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pt-BR" sz="26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BR" sz="2600" i="1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pt-BR" sz="2600" i="1">
                              <a:latin typeface="Cambria Math" panose="02040503050406030204" pitchFamily="18" charset="0"/>
                            </a:rPr>
                            <m:t> ∙ </m:t>
                          </m:r>
                          <m:r>
                            <a:rPr lang="pt-BR" sz="2600" i="1">
                              <a:latin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r>
                            <a:rPr lang="pt-BR" sz="26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BR" sz="2600" i="1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  <m:r>
                        <a:rPr lang="pt-BR" sz="2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600" i="1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pt-BR" sz="2600" i="1">
                          <a:latin typeface="Cambria Math" panose="02040503050406030204" pitchFamily="18" charset="0"/>
                        </a:rPr>
                        <m:t> ∙280 −</m:t>
                      </m:r>
                      <m:r>
                        <a:rPr lang="pt-BR" sz="2600" i="1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pt-BR" sz="2600" i="1">
                          <a:latin typeface="Cambria Math" panose="02040503050406030204" pitchFamily="18" charset="0"/>
                        </a:rPr>
                        <m:t> ∙ </m:t>
                      </m:r>
                      <m:sSub>
                        <m:sSubPr>
                          <m:ctrlPr>
                            <a:rPr lang="pt-BR" sz="2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600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pt-BR" sz="26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2600" i="1">
                          <a:latin typeface="Cambria Math" panose="02040503050406030204" pitchFamily="18" charset="0"/>
                        </a:rPr>
                        <m:t>+ </m:t>
                      </m:r>
                      <m:sSub>
                        <m:sSubPr>
                          <m:ctrlPr>
                            <a:rPr lang="pt-BR" sz="2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600" i="1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pt-BR" sz="2600" i="1">
                              <a:latin typeface="Cambria Math" panose="02040503050406030204" pitchFamily="18" charset="0"/>
                            </a:rPr>
                            <m:t> ∙ </m:t>
                          </m:r>
                          <m:r>
                            <a:rPr lang="pt-BR" sz="2600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pt-BR" sz="26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pt-BR" sz="2600" dirty="0" smtClean="0"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None/>
                  <a:tabLst>
                    <a:tab pos="4837113" algn="l"/>
                  </a:tabLst>
                </a:pPr>
                <a14:m>
                  <m:oMath xmlns:m="http://schemas.openxmlformats.org/officeDocument/2006/math">
                    <m:f>
                      <m:fPr>
                        <m:ctrlPr>
                          <a:rPr lang="pt-BR" sz="2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2600" i="1">
                            <a:latin typeface="Cambria Math" panose="02040503050406030204" pitchFamily="18" charset="0"/>
                          </a:rPr>
                          <m:t>  280 </m:t>
                        </m:r>
                        <m:r>
                          <a:rPr lang="pt-BR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pt-BR" sz="26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pt-BR" sz="2600" i="1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pt-BR" sz="2600" i="1">
                            <a:latin typeface="Cambria Math" panose="02040503050406030204" pitchFamily="18" charset="0"/>
                          </a:rPr>
                          <m:t> ∙ </m:t>
                        </m:r>
                        <m:r>
                          <a:rPr lang="pt-BR" sz="2600" i="1">
                            <a:latin typeface="Cambria Math" panose="02040503050406030204" pitchFamily="18" charset="0"/>
                          </a:rPr>
                          <m:t>𝑐</m:t>
                        </m:r>
                      </m:num>
                      <m:den>
                        <m:r>
                          <a:rPr lang="pt-BR" sz="26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pt-BR" sz="2600" i="1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  <m:r>
                      <a:rPr lang="pt-BR" sz="26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pt-BR" sz="2600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pt-BR" sz="2600" i="1">
                        <a:latin typeface="Cambria Math" panose="02040503050406030204" pitchFamily="18" charset="0"/>
                      </a:rPr>
                      <m:t> ∙280= </m:t>
                    </m:r>
                    <m:sSub>
                      <m:sSubPr>
                        <m:ctrlPr>
                          <a:rPr lang="pt-BR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600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pt-BR" sz="26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pt-BR" sz="2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pt-BR" sz="2600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pt-BR" sz="26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sz="26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pt-BR" sz="26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pt-BR" sz="26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</m:oMath>
                </a14:m>
                <a:r>
                  <a:rPr lang="pt-BR" sz="2600" dirty="0" smtClean="0">
                    <a:latin typeface="Cambria Math" panose="02040503050406030204" pitchFamily="18" charset="0"/>
                  </a:rPr>
                  <a:t>	</a:t>
                </a:r>
                <a:r>
                  <a:rPr lang="pt-BR" sz="2600" dirty="0" smtClean="0">
                    <a:latin typeface="Cambria Math" panose="02040503050406030204" pitchFamily="18" charset="0"/>
                    <a:sym typeface="Symbol" panose="05050102010706020507" pitchFamily="18" charset="2"/>
                  </a:rPr>
                  <a:t>	</a:t>
                </a:r>
                <a14:m>
                  <m:oMath xmlns:m="http://schemas.openxmlformats.org/officeDocument/2006/math">
                    <m:r>
                      <a:rPr lang="pt-BR" sz="2600" i="1">
                        <a:latin typeface="Cambria Math" panose="02040503050406030204" pitchFamily="18" charset="0"/>
                      </a:rPr>
                      <m:t>280</m:t>
                    </m:r>
                    <m:r>
                      <a:rPr lang="pt-BR" sz="2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d>
                      <m:dPr>
                        <m:ctrlPr>
                          <a:rPr lang="pt-BR" sz="2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pt-BR" sz="2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26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pt-BR" sz="26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pt-BR" sz="2600" i="1">
                                <a:latin typeface="Cambria Math" panose="02040503050406030204" pitchFamily="18" charset="0"/>
                              </a:rPr>
                              <m:t> ∙ </m:t>
                            </m:r>
                            <m:r>
                              <a:rPr lang="pt-BR" sz="260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pt-BR" sz="26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</m:num>
                          <m:den>
                            <m:r>
                              <a:rPr lang="pt-BR" sz="26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pt-BR" sz="26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den>
                        </m:f>
                        <m:r>
                          <a:rPr lang="pt-BR" sz="26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pt-BR" sz="26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pt-BR" sz="2600" i="1"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pt-BR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600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pt-BR" sz="26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pt-BR" sz="2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pt-BR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pt-BR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sz="2600" i="1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pt-BR" sz="26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pt-BR" sz="26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</m:oMath>
                </a14:m>
                <a:endParaRPr lang="pt-BR" sz="2600" dirty="0" smtClean="0"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None/>
                  <a:tabLst>
                    <a:tab pos="4837113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600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pt-BR" sz="26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2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600" i="1">
                              <a:latin typeface="Cambria Math" panose="02040503050406030204" pitchFamily="18" charset="0"/>
                            </a:rPr>
                            <m:t>280</m:t>
                          </m:r>
                          <m:r>
                            <a:rPr lang="pt-BR" sz="2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d>
                            <m:dPr>
                              <m:ctrlPr>
                                <a:rPr lang="pt-BR" sz="2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pt-BR" sz="26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sz="26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pt-BR" sz="26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  <m:r>
                                    <a:rPr lang="pt-BR" sz="2600" i="1">
                                      <a:latin typeface="Cambria Math" panose="02040503050406030204" pitchFamily="18" charset="0"/>
                                    </a:rPr>
                                    <m:t> ∙ </m:t>
                                  </m:r>
                                  <m:r>
                                    <a:rPr lang="pt-BR" sz="2600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  <m:r>
                                    <a:rPr lang="pt-BR" sz="26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num>
                                <m:den>
                                  <m:r>
                                    <a:rPr lang="pt-BR" sz="26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pt-BR" sz="26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den>
                              </m:f>
                              <m:r>
                                <a:rPr lang="pt-BR" sz="26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pt-BR" sz="26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d>
                        </m:num>
                        <m:den>
                          <m:d>
                            <m:dPr>
                              <m:ctrlPr>
                                <a:rPr lang="pt-BR" sz="2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26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pt-BR" sz="26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pt-BR" sz="26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pt-BR" sz="2600" dirty="0" smtClean="0"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4" name="Espaço Reservado para Conteúd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3061" y="1261483"/>
                <a:ext cx="10157791" cy="5400261"/>
              </a:xfrm>
              <a:prstGeom prst="rect">
                <a:avLst/>
              </a:prstGeom>
              <a:blipFill rotWithShape="0">
                <a:blip r:embed="rId2"/>
                <a:stretch>
                  <a:fillRect l="-1080" t="-101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6064" y="6479182"/>
            <a:ext cx="38768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 i="1">
                <a:solidFill>
                  <a:srgbClr val="C00000"/>
                </a:solidFill>
              </a:defRPr>
            </a:lvl1pPr>
          </a:lstStyle>
          <a:p>
            <a:r>
              <a:rPr lang="pt-BR" dirty="0" smtClean="0"/>
              <a:t>Prof. Fernando Campos </a:t>
            </a:r>
            <a:r>
              <a:rPr lang="pt-BR" dirty="0" smtClean="0"/>
              <a:t>Mendonça – ESALQ/USP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81794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4365</TotalTime>
  <Words>1015</Words>
  <Application>Microsoft Office PowerPoint</Application>
  <PresentationFormat>Widescreen</PresentationFormat>
  <Paragraphs>304</Paragraphs>
  <Slides>30</Slides>
  <Notes>0</Notes>
  <HiddenSlides>0</HiddenSlides>
  <MMClips>0</MMClips>
  <ScaleCrop>false</ScaleCrop>
  <HeadingPairs>
    <vt:vector size="8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30</vt:i4>
      </vt:variant>
    </vt:vector>
  </HeadingPairs>
  <TitlesOfParts>
    <vt:vector size="38" baseType="lpstr">
      <vt:lpstr>Arial</vt:lpstr>
      <vt:lpstr>Calibri</vt:lpstr>
      <vt:lpstr>Calibri Light</vt:lpstr>
      <vt:lpstr>Cambria Math</vt:lpstr>
      <vt:lpstr>Symbol</vt:lpstr>
      <vt:lpstr>Times New Roman</vt:lpstr>
      <vt:lpstr>Tema do Office</vt:lpstr>
      <vt:lpstr>AutoCAD Drawing</vt:lpstr>
      <vt:lpstr>ENCANAMENTOS EQUIVALENTES</vt:lpstr>
      <vt:lpstr>SUMÁRIO</vt:lpstr>
      <vt:lpstr>CONCEITO</vt:lpstr>
      <vt:lpstr>ENCANAMENTOS EM SÉRIE</vt:lpstr>
      <vt:lpstr>ENCANAMENTOS EM SÉRIE</vt:lpstr>
      <vt:lpstr>ENCANAMENTOS EM SÉRIE</vt:lpstr>
      <vt:lpstr>ENCANAMENTOS EM SÉRIE – EXEMPLO 1</vt:lpstr>
      <vt:lpstr>ENCANAMENTOS EM SÉRIE – EXEMPLO 1</vt:lpstr>
      <vt:lpstr>ENCANAMENTOS EM SÉRIE – EXEMPLO 1</vt:lpstr>
      <vt:lpstr>ENCANAMENTOS EM SÉRIE – EXEMPLO 1</vt:lpstr>
      <vt:lpstr>ENCANAMENTOS EM SÉRIE – EXEMPLO 1</vt:lpstr>
      <vt:lpstr>ENCANAMENTOS EM SÉRIE</vt:lpstr>
      <vt:lpstr>ENCANAMENTOS EM SÉRIE – EXEMPLO 2</vt:lpstr>
      <vt:lpstr>ENCANAMENTOS EM SÉRIE – EXEMPLO 2</vt:lpstr>
      <vt:lpstr>ENCANAMENTOS EM SÉRIE – EXEMPLO 2</vt:lpstr>
      <vt:lpstr>ENCANAMENTOS EM PARALELO</vt:lpstr>
      <vt:lpstr>ENCANAMENTOS EM PARALELO</vt:lpstr>
      <vt:lpstr>ENCANAMENTOS EM PARALELO</vt:lpstr>
      <vt:lpstr>ENCANAMENTOS EM PARALELO</vt:lpstr>
      <vt:lpstr>ENCANAMENTOS EM PARALELO – EXEMPLO 1</vt:lpstr>
      <vt:lpstr>ENCANAMENTOS EM PARALELO – EXEMPLO 1</vt:lpstr>
      <vt:lpstr>ENCANAMENTOS EM PARALELO – Aspersão em Malha</vt:lpstr>
      <vt:lpstr>Apresentação do PowerPoint</vt:lpstr>
      <vt:lpstr>ENCANAMENTOS EM PARALELO – Aspersão em Malha</vt:lpstr>
      <vt:lpstr>ENCANAMENTOS EM PARALELO – EXEMPLO 2</vt:lpstr>
      <vt:lpstr>ENCANAMENTOS EM PARALELO – EXEMPLO 2</vt:lpstr>
      <vt:lpstr>ENCANAMENTOS EM PARALELO – EXEMPLO 3</vt:lpstr>
      <vt:lpstr>ENCANAMENTOS EM PARALELO – EXEMPLO 3</vt:lpstr>
      <vt:lpstr>ENCANAMENTOS EM PARALELO – EXEMPLO 3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Conta da Microsoft</dc:creator>
  <cp:lastModifiedBy>Conta da Microsoft</cp:lastModifiedBy>
  <cp:revision>415</cp:revision>
  <dcterms:created xsi:type="dcterms:W3CDTF">2020-09-20T01:08:23Z</dcterms:created>
  <dcterms:modified xsi:type="dcterms:W3CDTF">2020-11-05T01:56:21Z</dcterms:modified>
</cp:coreProperties>
</file>