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3" r:id="rId7"/>
    <p:sldId id="264" r:id="rId8"/>
    <p:sldId id="266" r:id="rId9"/>
    <p:sldId id="267" r:id="rId10"/>
    <p:sldId id="268" r:id="rId11"/>
    <p:sldId id="269" r:id="rId12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01" autoAdjust="0"/>
    <p:restoredTop sz="94660"/>
  </p:normalViewPr>
  <p:slideViewPr>
    <p:cSldViewPr snapToGrid="0">
      <p:cViewPr varScale="1">
        <p:scale>
          <a:sx n="85" d="100"/>
          <a:sy n="85" d="100"/>
        </p:scale>
        <p:origin x="9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222298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0819174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2284360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13590259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835133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096413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6912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042789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9807659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0621902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7854295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754198-B29F-4E1A-9807-E31AA9AEC396}" type="datetimeFigureOut">
              <a:rPr lang="pt-BR" smtClean="0"/>
              <a:t>17/08/2020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4ED4A0-73D2-477E-95FF-380D5B0AA024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9314159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1451728"/>
            <a:ext cx="9144000" cy="2083324"/>
          </a:xfrm>
        </p:spPr>
        <p:txBody>
          <a:bodyPr>
            <a:normAutofit fontScale="90000"/>
          </a:bodyPr>
          <a:lstStyle/>
          <a:p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Introdução. Fundamento do Direito Sucessório. Terminologia. Principais conceitos: morte, ordem da vocação hereditária, herdeiros necessários, meação x herança, direito de representação, </a:t>
            </a:r>
            <a:r>
              <a:rPr lang="pt-BR" sz="3600" b="1" dirty="0" err="1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comoriência</a:t>
            </a:r>
            <a:r>
              <a:rPr lang="pt-BR" sz="36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pt-BR" sz="36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4391025"/>
            <a:ext cx="9144000" cy="1750002"/>
          </a:xfrm>
        </p:spPr>
        <p:txBody>
          <a:bodyPr>
            <a:normAutofit/>
          </a:bodyPr>
          <a:lstStyle/>
          <a:p>
            <a:r>
              <a:rPr lang="pt-BR" sz="39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Giselda Maria Fernandes Novaes Hironaka</a:t>
            </a:r>
          </a:p>
          <a:p>
            <a:r>
              <a:rPr lang="pt-BR" b="1" dirty="0" smtClean="0"/>
              <a:t>Professora Titular da Faculdade de Direito da USP</a:t>
            </a:r>
          </a:p>
        </p:txBody>
      </p:sp>
    </p:spTree>
    <p:extLst>
      <p:ext uri="{BB962C8B-B14F-4D97-AF65-F5344CB8AC3E}">
        <p14:creationId xmlns:p14="http://schemas.microsoft.com/office/powerpoint/2010/main" val="1262788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Direito de Representação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555423"/>
            <a:ext cx="10515600" cy="4621540"/>
          </a:xfrm>
        </p:spPr>
        <p:txBody>
          <a:bodyPr>
            <a:normAutofit/>
          </a:bodyPr>
          <a:lstStyle/>
          <a:p>
            <a:r>
              <a:rPr lang="pt-BR" b="1" dirty="0" smtClean="0"/>
              <a:t>Pelo direito de representação um herdeiro substitui outro (</a:t>
            </a:r>
            <a:r>
              <a:rPr lang="pt-BR" b="1" dirty="0" smtClean="0">
                <a:solidFill>
                  <a:srgbClr val="FF0000"/>
                </a:solidFill>
              </a:rPr>
              <a:t>pré-morto</a:t>
            </a:r>
            <a:r>
              <a:rPr lang="pt-BR" b="1" dirty="0" smtClean="0"/>
              <a:t>), por força de convocação realizada pela lei. Essa categoria gera a chamada </a:t>
            </a:r>
            <a:r>
              <a:rPr lang="pt-BR" b="1" dirty="0" smtClean="0">
                <a:solidFill>
                  <a:srgbClr val="FF0000"/>
                </a:solidFill>
              </a:rPr>
              <a:t>sucessão por estirpe</a:t>
            </a:r>
            <a:r>
              <a:rPr lang="pt-BR" b="1" dirty="0" smtClean="0"/>
              <a:t>.</a:t>
            </a:r>
          </a:p>
          <a:p>
            <a:r>
              <a:rPr lang="pt-BR" b="1" dirty="0" smtClean="0"/>
              <a:t>São duas as situações em que o direito de representação se dá:</a:t>
            </a:r>
          </a:p>
          <a:p>
            <a:pPr lvl="1"/>
            <a:r>
              <a:rPr lang="pt-BR" b="1" dirty="0" smtClean="0"/>
              <a:t>Representação na linha reta descendente (art.1.852 CC). </a:t>
            </a:r>
            <a:r>
              <a:rPr lang="pt-BR" b="1" u="sng" dirty="0" smtClean="0">
                <a:solidFill>
                  <a:srgbClr val="FF0000"/>
                </a:solidFill>
              </a:rPr>
              <a:t>Atenção</a:t>
            </a:r>
            <a:r>
              <a:rPr lang="pt-BR" b="1" dirty="0" smtClean="0"/>
              <a:t>: não há direito de representação na linha reta ascendente.</a:t>
            </a:r>
          </a:p>
          <a:p>
            <a:pPr lvl="1"/>
            <a:r>
              <a:rPr lang="pt-BR" b="1" dirty="0" smtClean="0"/>
              <a:t>Representação na linha colateral ou transversal (art. 1.853 CC) – somente em favor de </a:t>
            </a:r>
            <a:r>
              <a:rPr lang="pt-BR" b="1" dirty="0" smtClean="0">
                <a:solidFill>
                  <a:srgbClr val="FF0000"/>
                </a:solidFill>
              </a:rPr>
              <a:t>filhos de irmão pré-morto do falecido</a:t>
            </a:r>
            <a:r>
              <a:rPr lang="pt-BR" b="1" dirty="0" smtClean="0"/>
              <a:t>, quando com irmãos deste concorrerem. </a:t>
            </a:r>
          </a:p>
          <a:p>
            <a:r>
              <a:rPr lang="pt-BR" b="1" dirty="0" smtClean="0"/>
              <a:t>Os representantes só herdam o que o representado herdaria, se vivo fosse (art. 1.854 CC).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532761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Não se deve confundir meação com a herança!</a:t>
            </a:r>
            <a:endParaRPr lang="pt-BR" dirty="0">
              <a:solidFill>
                <a:srgbClr val="FF0000"/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 lnSpcReduction="10000"/>
          </a:bodyPr>
          <a:lstStyle/>
          <a:p>
            <a:pPr algn="ctr">
              <a:lnSpc>
                <a:spcPct val="70000"/>
              </a:lnSpc>
              <a:buNone/>
              <a:defRPr/>
            </a:pPr>
            <a:r>
              <a:rPr lang="pt-BR" b="1" u="sng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 </a:t>
            </a:r>
            <a:endParaRPr lang="pt-BR" sz="1200" b="1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Meação</a:t>
            </a:r>
            <a:r>
              <a:rPr lang="pt-BR" b="1" dirty="0">
                <a:solidFill>
                  <a:schemeClr val="hlink"/>
                </a:solidFill>
              </a:rPr>
              <a:t> </a:t>
            </a:r>
            <a:r>
              <a:rPr lang="pt-BR" b="1" dirty="0"/>
              <a:t>é o direito de cada sócio da sociedade conjugal, consistente na metade dos bens que integram o patrimônio comum do casal. Esta metade ideal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já pertencia a cada um deles</a:t>
            </a:r>
            <a:r>
              <a:rPr lang="pt-BR" b="1" dirty="0"/>
              <a:t>, mesmo antes do falecimento do autor da herança. A metade que pertencia ao sobrevivente continua lhe pertencendo (mas não por força do deferimento sucessório).</a:t>
            </a:r>
          </a:p>
          <a:p>
            <a:pPr marL="0" indent="0" algn="ctr">
              <a:lnSpc>
                <a:spcPct val="100000"/>
              </a:lnSpc>
              <a:buNone/>
              <a:defRPr/>
            </a:pPr>
            <a:endParaRPr lang="pt-BR" sz="1200" b="1" dirty="0"/>
          </a:p>
          <a:p>
            <a:pPr marL="0" indent="0" algn="ctr">
              <a:lnSpc>
                <a:spcPct val="100000"/>
              </a:lnSpc>
              <a:buNone/>
              <a:defRPr/>
            </a:pP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Herança</a:t>
            </a:r>
            <a:r>
              <a:rPr lang="pt-BR" b="1" dirty="0"/>
              <a:t> é o patrimônio deixado pelo falecido. Pode consistir na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meação que lhe pertencia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em vida,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somada a outros bens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(particulares) que não integravam o patrimônio comum.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85159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INTRODUÇÃO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sz="14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50718" y="1485900"/>
            <a:ext cx="11128664" cy="4925291"/>
          </a:xfrm>
        </p:spPr>
        <p:txBody>
          <a:bodyPr>
            <a:noAutofit/>
          </a:bodyPr>
          <a:lstStyle/>
          <a:p>
            <a:pPr marL="0" indent="0" algn="just" eaLnBrk="0" fontAlgn="base" hangingPunct="0">
              <a:buNone/>
            </a:pPr>
            <a:r>
              <a:rPr lang="pt-BR" sz="2700" b="1" dirty="0" smtClean="0">
                <a:solidFill>
                  <a:srgbClr val="FF0000"/>
                </a:solidFill>
              </a:rPr>
              <a:t>George </a:t>
            </a:r>
            <a:r>
              <a:rPr lang="pt-BR" sz="2700" b="1" dirty="0" err="1" smtClean="0">
                <a:solidFill>
                  <a:srgbClr val="FF0000"/>
                </a:solidFill>
              </a:rPr>
              <a:t>Santayana</a:t>
            </a:r>
            <a:r>
              <a:rPr lang="pt-BR" sz="2700" b="1" dirty="0" smtClean="0"/>
              <a:t>: “Ao nos dar a memória, a natureza revelou-nos uma verdade amarga e de outro modo inimaginável: a verdade sobre </a:t>
            </a:r>
            <a:r>
              <a:rPr lang="pt-BR" sz="2700" b="1" smtClean="0"/>
              <a:t>a mortalidade </a:t>
            </a:r>
            <a:r>
              <a:rPr lang="pt-BR" sz="2700" b="1" dirty="0" smtClean="0"/>
              <a:t>e a morte”.</a:t>
            </a:r>
          </a:p>
          <a:p>
            <a:pPr marL="0" indent="0" algn="just">
              <a:buNone/>
            </a:pPr>
            <a:endParaRPr lang="pt-BR" sz="1200" b="1" dirty="0" smtClean="0"/>
          </a:p>
          <a:p>
            <a:pPr marL="0" indent="0" algn="just" fontAlgn="base">
              <a:buNone/>
            </a:pPr>
            <a:r>
              <a:rPr lang="pt-BR" sz="2700" b="1" dirty="0" smtClean="0">
                <a:solidFill>
                  <a:srgbClr val="FF0000"/>
                </a:solidFill>
              </a:rPr>
              <a:t>Direito das Sucessões </a:t>
            </a:r>
            <a:r>
              <a:rPr lang="pt-BR" sz="2700" b="1" dirty="0" smtClean="0"/>
              <a:t>cuida da transmissão da titularidade de direitos e obrigações que compunham o acervo de quem falece. </a:t>
            </a:r>
          </a:p>
          <a:p>
            <a:pPr marL="0" indent="0" algn="just" fontAlgn="base">
              <a:buNone/>
            </a:pPr>
            <a:endParaRPr lang="pt-BR" sz="1200" b="1" dirty="0" smtClean="0"/>
          </a:p>
          <a:p>
            <a:pPr marL="0" indent="0" algn="just" fontAlgn="base">
              <a:buNone/>
            </a:pPr>
            <a:r>
              <a:rPr lang="pt-BR" sz="2700" b="1" dirty="0" smtClean="0">
                <a:solidFill>
                  <a:srgbClr val="FF0000"/>
                </a:solidFill>
              </a:rPr>
              <a:t>Luiz Paulo Vieira de Carvalho </a:t>
            </a:r>
            <a:r>
              <a:rPr lang="pt-BR" sz="2700" b="1" dirty="0" smtClean="0"/>
              <a:t>(</a:t>
            </a:r>
            <a:r>
              <a:rPr lang="pt-BR" sz="2700" b="1" i="1" dirty="0" smtClean="0"/>
              <a:t>Direito das Sucessões</a:t>
            </a:r>
            <a:r>
              <a:rPr lang="pt-BR" sz="2700" b="1" dirty="0" smtClean="0"/>
              <a:t>, São Paulo, Editora Atlas, 2014, p. 18): “Direito das Sucessões é o ramo do Direito Civil, obviamente permeado por valores e princípios constitucionais, que tem por objetivo principal estudar e regulamentar a destinação do patrimônio da pessoa física ou natural em decorrência de sua morte, momento em que se indaga qual o patrimônio transferível e quem são as pessoas que o recolherão. ”</a:t>
            </a:r>
          </a:p>
          <a:p>
            <a:endParaRPr lang="pt-BR" sz="2700" dirty="0"/>
          </a:p>
        </p:txBody>
      </p:sp>
    </p:spTree>
    <p:extLst>
      <p:ext uri="{BB962C8B-B14F-4D97-AF65-F5344CB8AC3E}">
        <p14:creationId xmlns:p14="http://schemas.microsoft.com/office/powerpoint/2010/main" val="37063362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Abertura da Sucessão.  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Abertura da sucessão</a:t>
            </a:r>
            <a:r>
              <a:rPr lang="pt-BR" b="1" dirty="0" smtClean="0"/>
              <a:t>: “é a ocorrência indiscutível da morte da pessoa física, de modo a gerar a transmissão da titularidade dos bens que deixou e a responsabilidade pelo pagamento das dívidas que contraiu em vida e ainda não solveu.”</a:t>
            </a:r>
            <a:r>
              <a:rPr lang="pt-BR" b="1" dirty="0"/>
              <a:t> </a:t>
            </a:r>
            <a:r>
              <a:rPr lang="pt-BR" b="1" dirty="0" smtClean="0"/>
              <a:t> (Paulo Lôbo)</a:t>
            </a:r>
          </a:p>
          <a:p>
            <a:pPr algn="just"/>
            <a:r>
              <a:rPr lang="pt-BR" b="1" dirty="0" smtClean="0"/>
              <a:t>O morto é o “</a:t>
            </a:r>
            <a:r>
              <a:rPr lang="pt-BR" b="1" dirty="0" smtClean="0">
                <a:solidFill>
                  <a:srgbClr val="FF0000"/>
                </a:solidFill>
              </a:rPr>
              <a:t>autor da herança</a:t>
            </a:r>
            <a:r>
              <a:rPr lang="pt-BR" b="1" dirty="0" smtClean="0"/>
              <a:t>”.</a:t>
            </a:r>
          </a:p>
          <a:p>
            <a:pPr algn="just"/>
            <a:r>
              <a:rPr lang="pt-BR" b="1" dirty="0" smtClean="0"/>
              <a:t>A morte é fato jurídico em sentido estrito. A morte faz com que o ser humano deixe de ser pessoa e, por consequência, desapareça a titularidade sobre seu patrimônio.</a:t>
            </a:r>
          </a:p>
          <a:p>
            <a:pPr algn="just"/>
            <a:r>
              <a:rPr lang="pt-BR" b="1" dirty="0" smtClean="0"/>
              <a:t>A finitude da pessoa é parte de sua condição humana.</a:t>
            </a:r>
          </a:p>
        </p:txBody>
      </p:sp>
    </p:spTree>
    <p:extLst>
      <p:ext uri="{BB962C8B-B14F-4D97-AF65-F5344CB8AC3E}">
        <p14:creationId xmlns:p14="http://schemas.microsoft.com/office/powerpoint/2010/main" val="21531038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Morte real e morte presumida</a:t>
            </a:r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Morte real: </a:t>
            </a:r>
            <a:r>
              <a:rPr lang="pt-BR" b="1" dirty="0" smtClean="0"/>
              <a:t>a Organização Mundial da Saúde caracteriza a morte como a cessação completa e irreversível das funções cerebrais, provocada pela perda de contato entre cérebro e o restante do organismo, a incapacidade muscular, a parada espontânea da respiração, o colapso da pressão sanguínea. Ocorre a morte da pessoa, mesmo sem parada cardiorrespiratória do corpo.</a:t>
            </a:r>
          </a:p>
          <a:p>
            <a:pPr algn="just"/>
            <a:r>
              <a:rPr lang="pt-BR" b="1" dirty="0" smtClean="0">
                <a:solidFill>
                  <a:srgbClr val="FF0000"/>
                </a:solidFill>
              </a:rPr>
              <a:t>Morte presumida: </a:t>
            </a:r>
            <a:r>
              <a:rPr lang="pt-BR" b="1" dirty="0" smtClean="0"/>
              <a:t>se dá em virtude da ausência, tendo por efeito a abertura da sucessão.  Ausência é o desconhecimento, por longo período de tempo, do paradeiro de uma pessoa, por seus parentes e conhecidos, constatado pela demorada interrupção de informações.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288249256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71393"/>
          </a:xfrm>
        </p:spPr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COMORIÊNCIA.</a:t>
            </a:r>
            <a:endParaRPr lang="pt-BR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444336"/>
            <a:ext cx="10515600" cy="5039591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pt-BR" b="1" dirty="0" smtClean="0"/>
              <a:t>Art</a:t>
            </a:r>
            <a:r>
              <a:rPr lang="pt-BR" b="1" dirty="0"/>
              <a:t>. 8º CC </a:t>
            </a:r>
            <a:r>
              <a:rPr lang="pt-BR" b="1" dirty="0" smtClean="0"/>
              <a:t>– </a:t>
            </a:r>
            <a:r>
              <a:rPr lang="pt-BR" b="1" i="1" dirty="0" smtClean="0">
                <a:solidFill>
                  <a:srgbClr val="FF0000"/>
                </a:solidFill>
              </a:rPr>
              <a:t>Se dois ou mais indivíduos falecerem na mesma ocasião, não se podendo averiguar se algum dos </a:t>
            </a:r>
            <a:r>
              <a:rPr lang="pt-BR" b="1" i="1" dirty="0" err="1" smtClean="0">
                <a:solidFill>
                  <a:srgbClr val="FF0000"/>
                </a:solidFill>
              </a:rPr>
              <a:t>comorientes</a:t>
            </a:r>
            <a:r>
              <a:rPr lang="pt-BR" b="1" i="1" dirty="0" smtClean="0">
                <a:solidFill>
                  <a:srgbClr val="FF0000"/>
                </a:solidFill>
              </a:rPr>
              <a:t> precedeu aos outros, presumir-se-ão simultaneamente mortos.</a:t>
            </a:r>
            <a:endParaRPr lang="pt-BR" b="1" i="1" dirty="0">
              <a:solidFill>
                <a:srgbClr val="FF0000"/>
              </a:solidFill>
            </a:endParaRPr>
          </a:p>
          <a:p>
            <a:pPr lvl="0" algn="just"/>
            <a:r>
              <a:rPr lang="pt-BR" b="1" dirty="0"/>
              <a:t>O preceito não exige que a morte tenha ocorrido no mesmo lugar, mas sim que tenha se dado </a:t>
            </a:r>
            <a:r>
              <a:rPr lang="pt-BR" b="1" u="sng" dirty="0"/>
              <a:t>ao mesmo tempo</a:t>
            </a:r>
            <a:r>
              <a:rPr lang="pt-BR" b="1" dirty="0"/>
              <a:t>.</a:t>
            </a:r>
          </a:p>
          <a:p>
            <a:pPr lvl="0" algn="just"/>
            <a:r>
              <a:rPr lang="pt-BR" b="1" dirty="0"/>
              <a:t>Interessa quando os </a:t>
            </a:r>
            <a:r>
              <a:rPr lang="pt-BR" b="1" dirty="0" err="1"/>
              <a:t>comorientes</a:t>
            </a:r>
            <a:r>
              <a:rPr lang="pt-BR" b="1" dirty="0"/>
              <a:t> são sucessores entre si, apenas, porque </a:t>
            </a:r>
            <a:r>
              <a:rPr lang="pt-BR" b="1" u="sng" dirty="0">
                <a:solidFill>
                  <a:srgbClr val="0000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entre </a:t>
            </a:r>
            <a:r>
              <a:rPr lang="pt-BR" b="1" u="sng" dirty="0" err="1">
                <a:solidFill>
                  <a:srgbClr val="0000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comorientes</a:t>
            </a:r>
            <a:r>
              <a:rPr lang="pt-BR" b="1" u="sng" dirty="0">
                <a:solidFill>
                  <a:srgbClr val="0000F3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não se dá a transmissão sucessória</a:t>
            </a:r>
            <a:r>
              <a:rPr lang="pt-BR" b="1" dirty="0"/>
              <a:t>.</a:t>
            </a:r>
          </a:p>
          <a:p>
            <a:pPr lvl="0" algn="just"/>
            <a:r>
              <a:rPr lang="pt-BR" b="1" dirty="0"/>
              <a:t>“Não podendo afirmar com absoluta certeza, em face da prova dos autos, a </a:t>
            </a:r>
            <a:r>
              <a:rPr lang="pt-BR" b="1" dirty="0" err="1"/>
              <a:t>premoriência</a:t>
            </a:r>
            <a:r>
              <a:rPr lang="pt-BR" b="1" dirty="0"/>
              <a:t> de uma das vítimas de acidente em que veículo é abalroado e vem a explodir em seguida, deve ser mantida a presunção de </a:t>
            </a:r>
            <a:r>
              <a:rPr lang="pt-BR" b="1" dirty="0" err="1"/>
              <a:t>comoriência</a:t>
            </a:r>
            <a:r>
              <a:rPr lang="pt-BR" b="1" dirty="0"/>
              <a:t>” – TJMG, Acórdão 1.0137.06.900006-5/001, 5ª Câmara Cível, Carlos Chagas, Rel. Des. Cláudio Renato dos Santos Costa, j. 09.11.2006, DJMG 1º.12.2006.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312707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8200" y="476250"/>
            <a:ext cx="10515600" cy="1562100"/>
          </a:xfrm>
        </p:spPr>
        <p:txBody>
          <a:bodyPr>
            <a:noAutofit/>
          </a:bodyPr>
          <a:lstStyle/>
          <a:p>
            <a:pPr algn="ctr"/>
            <a: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PERFIL DO DIREITO SUCESSÓRIO: </a:t>
            </a:r>
            <a:br>
              <a:rPr lang="pt-BR" sz="32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pt-BR" sz="32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transmissão da titularidade de direitos e obrigações que compunham o acervo de quem falece.</a:t>
            </a:r>
            <a:endParaRPr lang="pt-BR" sz="32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2238375"/>
            <a:ext cx="10515600" cy="3938588"/>
          </a:xfrm>
        </p:spPr>
        <p:txBody>
          <a:bodyPr>
            <a:normAutofit/>
          </a:bodyPr>
          <a:lstStyle/>
          <a:p>
            <a:pPr marL="0" indent="0" algn="just" fontAlgn="base">
              <a:buNone/>
            </a:pP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Principais pressupostos: </a:t>
            </a:r>
          </a:p>
          <a:p>
            <a:pPr lvl="1" algn="just" fontAlgn="base"/>
            <a:r>
              <a:rPr lang="pt-BR" sz="28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a morte</a:t>
            </a:r>
            <a:r>
              <a:rPr lang="pt-BR" sz="2800" b="1" dirty="0"/>
              <a:t>, que põe fim à existência da pessoa natural;</a:t>
            </a:r>
          </a:p>
          <a:p>
            <a:pPr lvl="1" algn="just" fontAlgn="base"/>
            <a:r>
              <a:rPr lang="pt-BR" sz="28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a vocação hereditária</a:t>
            </a:r>
            <a:r>
              <a:rPr lang="pt-BR" sz="2800" b="1" dirty="0"/>
              <a:t>: instituída pelo falecido ou pela lei, no silêncio daquele (art. </a:t>
            </a:r>
            <a:r>
              <a:rPr lang="pt-BR" sz="2800" b="1" dirty="0" smtClean="0"/>
              <a:t>1.829 </a:t>
            </a:r>
            <a:r>
              <a:rPr lang="pt-BR" sz="2800" b="1" dirty="0"/>
              <a:t>CC</a:t>
            </a:r>
            <a:r>
              <a:rPr lang="pt-BR" sz="2800" b="1" dirty="0" smtClean="0"/>
              <a:t>).</a:t>
            </a:r>
            <a:endParaRPr lang="pt-BR" sz="2800" b="1" dirty="0"/>
          </a:p>
          <a:p>
            <a:pPr marL="0" indent="0" algn="just" fontAlgn="base">
              <a:buNone/>
            </a:pPr>
            <a:r>
              <a:rPr lang="pt-BR" b="1" dirty="0">
                <a:solidFill>
                  <a:srgbClr val="FF0000"/>
                </a:solidFill>
              </a:rPr>
              <a:t>O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rdem de vocação hereditária: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é uma 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relação preferencial</a:t>
            </a:r>
            <a:r>
              <a:rPr lang="pt-BR" b="1" dirty="0"/>
              <a:t>, estabelecida pela lei, das pessoas que são chamadas a suceder ao finado. </a:t>
            </a:r>
          </a:p>
          <a:p>
            <a:pPr lvl="1" algn="just" fontAlgn="base"/>
            <a:r>
              <a:rPr lang="pt-BR" b="1" dirty="0"/>
              <a:t>A 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lei faz a escolha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dos chamados a herdar, colocando-os na ordem preferencial que </a:t>
            </a:r>
            <a:r>
              <a:rPr lang="pt-BR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imagina ser a querida pelo falecido</a:t>
            </a:r>
            <a:r>
              <a:rPr lang="pt-BR" b="1" dirty="0" smtClean="0"/>
              <a:t>.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val="31758441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EM GERAL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68547"/>
          </a:xfrm>
        </p:spPr>
        <p:txBody>
          <a:bodyPr>
            <a:normAutofit fontScale="92500" lnSpcReduction="20000"/>
          </a:bodyPr>
          <a:lstStyle/>
          <a:p>
            <a:pPr marL="0" indent="0" algn="ctr" eaLnBrk="0" fontAlgn="base" hangingPunct="0">
              <a:buNone/>
            </a:pPr>
            <a:r>
              <a:rPr lang="pt-BR" sz="4200" b="1" u="sng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Livro </a:t>
            </a:r>
            <a:r>
              <a:rPr lang="pt-BR" sz="4200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 da Parte Especial do Código Civil:</a:t>
            </a:r>
            <a:endParaRPr lang="pt-BR" sz="4200" u="sng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0" indent="0" algn="just" eaLnBrk="0" fontAlgn="base" hangingPunct="0">
              <a:buNone/>
            </a:pPr>
            <a:endParaRPr lang="pt-BR" sz="3000" dirty="0" smtClean="0">
              <a:effectLst>
                <a:outerShdw blurRad="50800" dist="38100" dir="2700000" algn="tl">
                  <a:srgbClr val="000000">
                    <a:alpha val="40000"/>
                  </a:srgbClr>
                </a:outerShdw>
              </a:effectLst>
            </a:endParaRPr>
          </a:p>
          <a:p>
            <a:pPr lvl="0" algn="just" eaLnBrk="0" fontAlgn="base" hangingPunct="0"/>
            <a:r>
              <a:rPr lang="pt-BR" sz="30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Sucessão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em geral </a:t>
            </a:r>
            <a:r>
              <a:rPr lang="pt-BR" sz="3000" b="1" dirty="0"/>
              <a:t>– normas gerais especialmente quanto à transmissão, à aceitação, à renúncia, à petição da herança e os excluídos da herança. </a:t>
            </a:r>
            <a:endParaRPr lang="pt-BR" sz="3000" b="1" dirty="0" smtClean="0"/>
          </a:p>
          <a:p>
            <a:pPr lvl="0" algn="just" eaLnBrk="0" fontAlgn="base" hangingPunct="0"/>
            <a:r>
              <a:rPr lang="pt-BR" sz="3000" b="1" dirty="0" smtClean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Sucessão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50800" dist="38100" dir="2700000" algn="tl">
                    <a:srgbClr val="000000">
                      <a:alpha val="40000"/>
                    </a:srgbClr>
                  </a:outerShdw>
                </a:effectLst>
              </a:rPr>
              <a:t>Legítima </a:t>
            </a:r>
            <a:r>
              <a:rPr lang="pt-BR" sz="3000" b="1" dirty="0"/>
              <a:t>– sucessão que se opera por lei, </a:t>
            </a:r>
            <a:r>
              <a:rPr lang="pt-BR" sz="3000" b="1" i="1" dirty="0" err="1"/>
              <a:t>ab</a:t>
            </a:r>
            <a:r>
              <a:rPr lang="pt-BR" sz="3000" b="1" i="1" dirty="0"/>
              <a:t> intestato</a:t>
            </a:r>
            <a:r>
              <a:rPr lang="pt-BR" sz="3000" b="1" dirty="0"/>
              <a:t>, conforme a ordem da vocação hereditária e outras regras.</a:t>
            </a:r>
          </a:p>
          <a:p>
            <a:pPr lvl="0" algn="just"/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Sucessão testamentária </a:t>
            </a:r>
            <a:r>
              <a:rPr lang="pt-BR" sz="3000" b="1" dirty="0"/>
              <a:t>– sobre as regras relativas à transmissão que se opera por ato de última vontade (testamento).</a:t>
            </a:r>
          </a:p>
          <a:p>
            <a:pPr lvl="0" algn="just"/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Inventário e partilha </a:t>
            </a:r>
            <a:r>
              <a:rPr lang="pt-BR" sz="3000" b="1" dirty="0"/>
              <a:t>– normas sobre o processo judicial não contencioso, por meio do qual se efetua a divisão dos bens entre os herdeiros, além de normas sobre colações e sonegados</a:t>
            </a:r>
            <a:r>
              <a:rPr lang="pt-BR" sz="3000" b="1" dirty="0" smtClean="0"/>
              <a:t>.</a:t>
            </a:r>
            <a:endParaRPr lang="pt-BR" sz="3000" b="1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1361415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Herdeiros necessários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  <a:defRPr/>
            </a:pPr>
            <a:endParaRPr lang="pt-BR" b="1" dirty="0" smtClean="0">
              <a:solidFill>
                <a:srgbClr val="FF0000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Herdeiros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necessários</a:t>
            </a:r>
            <a:r>
              <a:rPr lang="pt-BR" sz="3000" b="1" dirty="0">
                <a:solidFill>
                  <a:srgbClr val="FF0000"/>
                </a:solidFill>
              </a:rPr>
              <a:t> </a:t>
            </a:r>
            <a:r>
              <a:rPr lang="pt-BR" sz="3000" b="1" dirty="0"/>
              <a:t>são aqueles que não podem ser afastados da sucessão pela simples vontade do falecido.</a:t>
            </a:r>
          </a:p>
          <a:p>
            <a:pPr algn="just">
              <a:lnSpc>
                <a:spcPct val="100000"/>
              </a:lnSpc>
              <a:buNone/>
              <a:defRPr/>
            </a:pPr>
            <a:endParaRPr lang="pt-BR" sz="3000" b="1" dirty="0"/>
          </a:p>
          <a:p>
            <a:pPr algn="just">
              <a:lnSpc>
                <a:spcPct val="100000"/>
              </a:lnSpc>
              <a:buNone/>
              <a:defRPr/>
            </a:pP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Art. 1845</a:t>
            </a:r>
            <a:r>
              <a:rPr lang="pt-BR" sz="3000" b="1" dirty="0">
                <a:solidFill>
                  <a:srgbClr val="FF0000"/>
                </a:solidFill>
              </a:rPr>
              <a:t> </a:t>
            </a:r>
            <a:r>
              <a:rPr lang="pt-BR" sz="3000" b="1" dirty="0"/>
              <a:t>– São herdeiros necessários os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descendentes</a:t>
            </a:r>
            <a:r>
              <a:rPr lang="pt-BR" sz="3000" b="1" dirty="0"/>
              <a:t>, os </a:t>
            </a:r>
            <a:r>
              <a:rPr lang="pt-BR" sz="3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ascendentes</a:t>
            </a:r>
            <a:r>
              <a:rPr lang="pt-BR" sz="3000" b="1" dirty="0">
                <a:solidFill>
                  <a:srgbClr val="FF0000"/>
                </a:solidFill>
              </a:rPr>
              <a:t> </a:t>
            </a:r>
            <a:r>
              <a:rPr lang="pt-BR" sz="3000" b="1" dirty="0"/>
              <a:t>e o </a:t>
            </a:r>
            <a:r>
              <a:rPr lang="pt-BR" sz="30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cônjuge</a:t>
            </a:r>
            <a:r>
              <a:rPr lang="pt-BR" sz="3000" b="1" dirty="0" smtClean="0"/>
              <a:t> </a:t>
            </a:r>
            <a:r>
              <a:rPr lang="pt-BR" sz="3000" b="1" dirty="0" smtClean="0">
                <a:solidFill>
                  <a:srgbClr val="002060"/>
                </a:solidFill>
              </a:rPr>
              <a:t>(</a:t>
            </a:r>
            <a:r>
              <a:rPr lang="pt-BR" sz="3000" b="1" dirty="0" smtClean="0">
                <a:solidFill>
                  <a:srgbClr val="FF0000"/>
                </a:solidFill>
              </a:rPr>
              <a:t>ou o companheiro</a:t>
            </a:r>
            <a:r>
              <a:rPr lang="pt-BR" sz="3000" b="1" dirty="0" smtClean="0">
                <a:solidFill>
                  <a:srgbClr val="002060"/>
                </a:solidFill>
              </a:rPr>
              <a:t>) – </a:t>
            </a:r>
            <a:r>
              <a:rPr lang="pt-BR" sz="3000" b="1" u="sng" dirty="0" smtClean="0">
                <a:solidFill>
                  <a:srgbClr val="002060"/>
                </a:solidFill>
              </a:rPr>
              <a:t>depois do paradigmático julgamento do RE n. 878.694-MG, pelo STF – relatoria do Min. Luis Roberto Barroso, em maio de 2017</a:t>
            </a:r>
            <a:r>
              <a:rPr lang="pt-BR" sz="3000" b="1" dirty="0" smtClean="0">
                <a:solidFill>
                  <a:srgbClr val="002060"/>
                </a:solidFill>
              </a:rPr>
              <a:t>)</a:t>
            </a:r>
            <a:endParaRPr lang="pt-BR" sz="3000" b="1" dirty="0"/>
          </a:p>
          <a:p>
            <a:endParaRPr lang="pt-BR" dirty="0" smtClean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0199863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Herdar por cabeça e herdar por estirpe</a:t>
            </a:r>
            <a:endParaRPr lang="pt-BR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/>
              <a:t>Os descendentes chamados a herdar podem ser de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graus diversos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(1º grau e 2º grau, por exemplo). </a:t>
            </a:r>
            <a:endParaRPr lang="pt-BR" b="1" dirty="0" smtClean="0"/>
          </a:p>
          <a:p>
            <a:pPr marL="0" indent="0" algn="just">
              <a:lnSpc>
                <a:spcPct val="100000"/>
              </a:lnSpc>
              <a:buClr>
                <a:schemeClr val="hlink"/>
              </a:buClr>
              <a:buNone/>
              <a:defRPr/>
            </a:pPr>
            <a:r>
              <a:rPr lang="pt-BR" b="1" dirty="0" smtClean="0"/>
              <a:t>Nessa </a:t>
            </a:r>
            <a:r>
              <a:rPr lang="pt-BR" b="1" dirty="0"/>
              <a:t>hipótese, a sucessão se dará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</a:t>
            </a:r>
            <a:r>
              <a:rPr lang="pt-BR" b="1" u="sng" dirty="0">
                <a:solidFill>
                  <a:srgbClr val="FF0000"/>
                </a:solidFill>
              </a:rPr>
              <a:t>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cabeça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e </a:t>
            </a:r>
            <a:r>
              <a:rPr lang="pt-BR" b="1" u="sng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</a:t>
            </a:r>
            <a:r>
              <a:rPr lang="pt-BR" b="1" dirty="0"/>
              <a:t>.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cabeça (ou por direito próprio)</a:t>
            </a:r>
            <a:r>
              <a:rPr lang="pt-BR" b="1" dirty="0" smtClean="0"/>
              <a:t>: </a:t>
            </a:r>
            <a:r>
              <a:rPr lang="pt-BR" b="1" dirty="0"/>
              <a:t>aqueles que herdam pela sua própria vez de chamamento (</a:t>
            </a:r>
            <a:r>
              <a:rPr lang="pt-BR" b="1" dirty="0" err="1"/>
              <a:t>ex</a:t>
            </a:r>
            <a:r>
              <a:rPr lang="pt-BR" b="1" dirty="0"/>
              <a:t>: os filhos -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chamados a </a:t>
            </a:r>
            <a:r>
              <a:rPr lang="pt-BR" b="1" dirty="0" smtClean="0"/>
              <a:t>herdar)</a:t>
            </a:r>
          </a:p>
          <a:p>
            <a:pPr algn="just">
              <a:lnSpc>
                <a:spcPct val="100000"/>
              </a:lnSpc>
              <a:buClr>
                <a:schemeClr val="hlink"/>
              </a:buClr>
              <a:defRPr/>
            </a:pPr>
            <a:r>
              <a:rPr lang="pt-BR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Por estirpe (ou por direito de representação)</a:t>
            </a:r>
            <a:r>
              <a:rPr lang="pt-BR" b="1" dirty="0" smtClean="0"/>
              <a:t>: </a:t>
            </a:r>
            <a:r>
              <a:rPr lang="pt-BR" b="1" dirty="0"/>
              <a:t>aqueles que são chamados a herdar em lugar de descendente do autor da herança que antes deste tenha falecido (</a:t>
            </a:r>
            <a:r>
              <a:rPr lang="pt-BR" b="1" dirty="0" err="1"/>
              <a:t>ex</a:t>
            </a:r>
            <a:r>
              <a:rPr lang="pt-BR" b="1" dirty="0"/>
              <a:t>: os netos – </a:t>
            </a:r>
            <a:r>
              <a:rPr lang="pt-BR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2º grau</a:t>
            </a:r>
            <a:r>
              <a:rPr lang="pt-BR" b="1" dirty="0">
                <a:solidFill>
                  <a:srgbClr val="FF0000"/>
                </a:solidFill>
              </a:rPr>
              <a:t> </a:t>
            </a:r>
            <a:r>
              <a:rPr lang="pt-BR" b="1" dirty="0"/>
              <a:t>– filhos do filho pré-morto).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8610808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</TotalTime>
  <Words>970</Words>
  <Application>Microsoft Office PowerPoint</Application>
  <PresentationFormat>Widescreen</PresentationFormat>
  <Paragraphs>56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5" baseType="lpstr">
      <vt:lpstr>Arial</vt:lpstr>
      <vt:lpstr>Calibri</vt:lpstr>
      <vt:lpstr>Calibri Light</vt:lpstr>
      <vt:lpstr>Tema do Office</vt:lpstr>
      <vt:lpstr>Introdução. Fundamento do Direito Sucessório. Terminologia. Principais conceitos: morte, ordem da vocação hereditária, herdeiros necessários, meação x herança, direito de representação, comoriência.</vt:lpstr>
      <vt:lpstr>INTRODUÇÃO </vt:lpstr>
      <vt:lpstr>Abertura da Sucessão.  </vt:lpstr>
      <vt:lpstr>Morte real e morte presumida</vt:lpstr>
      <vt:lpstr>COMORIÊNCIA.</vt:lpstr>
      <vt:lpstr>PERFIL DO DIREITO SUCESSÓRIO:  transmissão da titularidade de direitos e obrigações que compunham o acervo de quem falece.</vt:lpstr>
      <vt:lpstr>SUCESSÃO EM GERAL</vt:lpstr>
      <vt:lpstr>Herdeiros necessários</vt:lpstr>
      <vt:lpstr>Herdar por cabeça e herdar por estirpe</vt:lpstr>
      <vt:lpstr>Direito de Representação</vt:lpstr>
      <vt:lpstr>Não se deve confundir meação com a herança!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Giselda</dc:creator>
  <cp:lastModifiedBy>Romualdo Baptista dos Santos</cp:lastModifiedBy>
  <cp:revision>3</cp:revision>
  <dcterms:created xsi:type="dcterms:W3CDTF">2020-08-11T15:34:01Z</dcterms:created>
  <dcterms:modified xsi:type="dcterms:W3CDTF">2020-08-17T20:29:40Z</dcterms:modified>
</cp:coreProperties>
</file>