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88" r:id="rId16"/>
    <p:sldId id="272" r:id="rId17"/>
    <p:sldId id="271" r:id="rId18"/>
    <p:sldId id="273" r:id="rId19"/>
    <p:sldId id="274" r:id="rId20"/>
    <p:sldId id="289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5" r:id="rId29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B7990-9507-42BB-8AAC-7B08C89A67EF}" v="11" dt="2023-09-20T21:27:42.12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86"/>
  </p:normalViewPr>
  <p:slideViewPr>
    <p:cSldViewPr>
      <p:cViewPr varScale="1">
        <p:scale>
          <a:sx n="82" d="100"/>
          <a:sy n="82" d="100"/>
        </p:scale>
        <p:origin x="485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8E50C2-1CE0-4F3C-A6E7-CA9983214929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1D3E08-CF38-4889-B304-D78E4DAD96A1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85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7" name="Imagem 6" descr="Linh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5B1F9-604F-4CF7-87B7-0079681CB724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0EB1E-546A-458E-88BA-3CE205201793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A4D40-3DE8-4EFA-9164-F4E268E9BEEE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pt-BR" noProof="0"/>
              <a:t>Clique para editar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E0CEA4-2DCC-42ED-AE16-7B8BFF3F3544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91FEB-8904-40BC-AA2B-3E42FBDCE77D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E7CE3-F7B9-486D-A6A1-BA5AED982C04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4462E-1B43-4CA6-916C-67DBFFE46A3A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/>
              <a:t>Clique para editar estilo do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Arraste a imagem para o espaço reservado ou clique no ícone para adicionar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vermelha" descr="Barra vermelh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135DF4C-E7D3-48B1-9E56-BE0A5A02CA2F}" type="datetime1">
              <a:rPr lang="pt-BR" smtClean="0"/>
              <a:t>20/09/2023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Estratégia da Produção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/>
              <a:t>ESTRATÉGIA DA CAPACIDADE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722EF1-8EA1-4C47-B2C0-64A746BA6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916832"/>
            <a:ext cx="8834784" cy="4572001"/>
          </a:xfrm>
          <a:prstGeom prst="rect">
            <a:avLst/>
          </a:prstGeom>
          <a:noFill/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8F4A10B1-D9E2-4DD9-8E2A-AFE78225778F}"/>
              </a:ext>
            </a:extLst>
          </p:cNvPr>
          <p:cNvSpPr/>
          <p:nvPr/>
        </p:nvSpPr>
        <p:spPr>
          <a:xfrm rot="3192475">
            <a:off x="9844602" y="3416032"/>
            <a:ext cx="57606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A1D26BBA-E6CF-4445-A51A-0C1D7083D2B7}"/>
              </a:ext>
            </a:extLst>
          </p:cNvPr>
          <p:cNvSpPr/>
          <p:nvPr/>
        </p:nvSpPr>
        <p:spPr>
          <a:xfrm rot="18775312">
            <a:off x="1313390" y="3388483"/>
            <a:ext cx="57606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7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722EF1-8EA1-4C47-B2C0-64A746BA6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916832"/>
            <a:ext cx="8834784" cy="4572001"/>
          </a:xfrm>
          <a:prstGeom prst="rect">
            <a:avLst/>
          </a:prstGeom>
          <a:noFill/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8F4A10B1-D9E2-4DD9-8E2A-AFE78225778F}"/>
              </a:ext>
            </a:extLst>
          </p:cNvPr>
          <p:cNvSpPr/>
          <p:nvPr/>
        </p:nvSpPr>
        <p:spPr>
          <a:xfrm rot="3192475">
            <a:off x="8241995" y="1424391"/>
            <a:ext cx="57606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9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8FC4F5B-A521-452E-9DE2-FFDDEB5D8A72}"/>
              </a:ext>
            </a:extLst>
          </p:cNvPr>
          <p:cNvSpPr/>
          <p:nvPr/>
        </p:nvSpPr>
        <p:spPr>
          <a:xfrm>
            <a:off x="119336" y="1500273"/>
            <a:ext cx="11737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Demanda prevista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Se um negócio de entretenimento acredita numa demanda de 500 quartos por noite, num </a:t>
            </a:r>
            <a:r>
              <a:rPr lang="pt-B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resort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recentemente desenvolvido, então ele pode construir um hotel com 500 quartos. 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Caso se preveja que o centro de atendimento de uma seguradora atenda 500.000 chamadas por semana e um operador consegue atender uma chamada a cada três minutos, então ele pode construir um centro de atendimento com 625 estações.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7E39E18-23D1-4F71-9463-4E974ECA2B9D}"/>
              </a:ext>
            </a:extLst>
          </p:cNvPr>
          <p:cNvSpPr/>
          <p:nvPr/>
        </p:nvSpPr>
        <p:spPr>
          <a:xfrm>
            <a:off x="359024" y="5123507"/>
            <a:ext cx="530492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Um negócio decidirá investir num nível de capacidade que é exatamente igual à sua expectativa de demanda futura?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A592B2C-AE92-4BD4-B528-4C11D2B99CD2}"/>
              </a:ext>
            </a:extLst>
          </p:cNvPr>
          <p:cNvSpPr/>
          <p:nvPr/>
        </p:nvSpPr>
        <p:spPr>
          <a:xfrm>
            <a:off x="7896200" y="5027692"/>
            <a:ext cx="3528392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Esse é um ponto de partida para entender por que as operações têm o tamanho que têm. 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04CE1EB4-CAFA-4BF0-903E-DBA4AA245C8B}"/>
              </a:ext>
            </a:extLst>
          </p:cNvPr>
          <p:cNvSpPr/>
          <p:nvPr/>
        </p:nvSpPr>
        <p:spPr>
          <a:xfrm>
            <a:off x="6096000" y="5425823"/>
            <a:ext cx="1440160" cy="753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1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722EF1-8EA1-4C47-B2C0-64A746BA6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916832"/>
            <a:ext cx="8834784" cy="4572001"/>
          </a:xfrm>
          <a:prstGeom prst="rect">
            <a:avLst/>
          </a:prstGeom>
          <a:noFill/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8F4A10B1-D9E2-4DD9-8E2A-AFE78225778F}"/>
              </a:ext>
            </a:extLst>
          </p:cNvPr>
          <p:cNvSpPr/>
          <p:nvPr/>
        </p:nvSpPr>
        <p:spPr>
          <a:xfrm rot="3192475">
            <a:off x="10070685" y="4437503"/>
            <a:ext cx="57606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4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5A7D0C2-95C4-405F-B154-84DF712F36F9}"/>
              </a:ext>
            </a:extLst>
          </p:cNvPr>
          <p:cNvSpPr/>
          <p:nvPr/>
        </p:nvSpPr>
        <p:spPr>
          <a:xfrm>
            <a:off x="231528" y="1478389"/>
            <a:ext cx="117691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incerteza da demanda futura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Mesmo que a demanda seja razoavelmente bem prevista, a incerteza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inerente em todas as estimativas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pode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inibir a operação de investir no nível mais provável de demanda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Se ocorrer o nível mais baixo de demanda, as consequências financeiras seriam inaceitáveis para a empresa.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Superabastecimento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300" dirty="0">
                <a:latin typeface="Cambria" panose="02040503050406030204" pitchFamily="18" charset="0"/>
                <a:ea typeface="Cambria" panose="02040503050406030204" pitchFamily="18" charset="0"/>
              </a:rPr>
              <a:t>Disponibilidade de capacidade em excesso: pode dar a uma operação flexibilidade de resposta, no curto prazo, às oscilações na demanda.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300" dirty="0">
                <a:latin typeface="Cambria" panose="02040503050406030204" pitchFamily="18" charset="0"/>
                <a:ea typeface="Cambria" panose="02040503050406030204" pitchFamily="18" charset="0"/>
              </a:rPr>
              <a:t>Em lançamento de um novo produto ou serviço: especialmente quando existirem vários concorrentes, é um mau momento deixar de satisfazer a demanda. A perda de participação no mercado, nesse momento, pode nunca ser recuperada. </a:t>
            </a:r>
          </a:p>
        </p:txBody>
      </p:sp>
    </p:spTree>
    <p:extLst>
      <p:ext uri="{BB962C8B-B14F-4D97-AF65-F5344CB8AC3E}">
        <p14:creationId xmlns:p14="http://schemas.microsoft.com/office/powerpoint/2010/main" val="8128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5A7D0C2-95C4-405F-B154-84DF712F36F9}"/>
              </a:ext>
            </a:extLst>
          </p:cNvPr>
          <p:cNvSpPr/>
          <p:nvPr/>
        </p:nvSpPr>
        <p:spPr>
          <a:xfrm>
            <a:off x="231528" y="1478389"/>
            <a:ext cx="117691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incerteza da demanda futura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Subastecimento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t-B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subabastecer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o mercado pode aumentar o valor (preço) das mercadorias.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pt-BR" sz="3600" dirty="0">
                <a:solidFill>
                  <a:srgbClr val="FF00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Atenção!!!</a:t>
            </a:r>
          </a:p>
          <a:p>
            <a:pPr algn="ctr">
              <a:spcAft>
                <a:spcPts val="1200"/>
              </a:spcAft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 estratégia baseada na escassez  depende de uma posição de mercado apropriada e de uma confiança na falta de atividade do concorrente.</a:t>
            </a:r>
          </a:p>
        </p:txBody>
      </p:sp>
    </p:spTree>
    <p:extLst>
      <p:ext uri="{BB962C8B-B14F-4D97-AF65-F5344CB8AC3E}">
        <p14:creationId xmlns:p14="http://schemas.microsoft.com/office/powerpoint/2010/main" val="18582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722EF1-8EA1-4C47-B2C0-64A746BA6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916832"/>
            <a:ext cx="8834784" cy="4572001"/>
          </a:xfrm>
          <a:prstGeom prst="rect">
            <a:avLst/>
          </a:prstGeom>
          <a:noFill/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8F4A10B1-D9E2-4DD9-8E2A-AFE78225778F}"/>
              </a:ext>
            </a:extLst>
          </p:cNvPr>
          <p:cNvSpPr/>
          <p:nvPr/>
        </p:nvSpPr>
        <p:spPr>
          <a:xfrm rot="3192475">
            <a:off x="9538139" y="1556401"/>
            <a:ext cx="57606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5A7D0C2-95C4-405F-B154-84DF712F36F9}"/>
              </a:ext>
            </a:extLst>
          </p:cNvPr>
          <p:cNvSpPr/>
          <p:nvPr/>
        </p:nvSpPr>
        <p:spPr>
          <a:xfrm>
            <a:off x="211436" y="1628800"/>
            <a:ext cx="1176912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Mudanças na demanda - demanda a longo prazo ou a curto prazo?</a:t>
            </a: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Além da incerteza em torno da demanda futura, existe também a questão da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escala de tempo sobre a qual a demanda está sendo prevista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endParaRPr lang="pt-BR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Demanda no longo prazo mais baixa do que a demanda no curto prazo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Demanda no curto prazo mais baixa do que a demanda no longo prazo</a:t>
            </a:r>
          </a:p>
          <a:p>
            <a:endParaRPr lang="pt-BR" dirty="0"/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operação deveria gerar capacidade para o curto ou para o longo prazo? </a:t>
            </a:r>
          </a:p>
          <a:p>
            <a:endParaRPr lang="pt-BR" dirty="0"/>
          </a:p>
          <a:p>
            <a:pPr algn="ctr"/>
            <a:r>
              <a:rPr lang="pt-BR" sz="2400" dirty="0"/>
              <a:t>Como muitas decisões de estratégia de capacidade, essa está relacionada com as </a:t>
            </a:r>
            <a:r>
              <a:rPr lang="pt-BR" sz="2400" u="sng" dirty="0"/>
              <a:t>economias de escala </a:t>
            </a:r>
            <a:r>
              <a:rPr lang="pt-BR" sz="2400" dirty="0"/>
              <a:t>das operações individuais e a </a:t>
            </a:r>
            <a:r>
              <a:rPr lang="pt-BR" sz="2400" u="sng" dirty="0"/>
              <a:t>facilidade</a:t>
            </a:r>
            <a:r>
              <a:rPr lang="pt-BR" sz="2400" dirty="0"/>
              <a:t> com que elas podem </a:t>
            </a:r>
            <a:r>
              <a:rPr lang="pt-BR" sz="2400" u="sng" dirty="0"/>
              <a:t>adicionar ou subtrair incrementos de capacidade</a:t>
            </a:r>
            <a:r>
              <a:rPr lang="pt-BR" sz="2400" dirty="0"/>
              <a:t>. </a:t>
            </a:r>
            <a:endParaRPr lang="pt-B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AA496E1-DDCD-493E-91D5-3A52D13C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5A7D0C2-95C4-405F-B154-84DF712F36F9}"/>
              </a:ext>
            </a:extLst>
          </p:cNvPr>
          <p:cNvSpPr/>
          <p:nvPr/>
        </p:nvSpPr>
        <p:spPr>
          <a:xfrm>
            <a:off x="211436" y="1628800"/>
            <a:ext cx="1176912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Demanda no longo prazo mais baixa do que a demanda no curto prazo</a:t>
            </a:r>
            <a:endParaRPr lang="pt-BR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: Suponha uma empresa de confecção lançando um novo produto direcionado para o mercado infantil.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Por experiência, a empresa deve gerar um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impacto inicial no mercado com muitas vendas baseadas na inovação do produto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Ela estima que a demanda inicial para o produto seja em torno de 500 toneladas por mês.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Entretanto, é mais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provável que a demanda a longo prazo caia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para um nível estável de 300 toneladas por mês.</a:t>
            </a:r>
          </a:p>
          <a:p>
            <a:pPr>
              <a:spcAft>
                <a:spcPts val="1200"/>
              </a:spcAft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pt-BR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0A2C3D3-DD74-18A1-A1D0-20763E222C7F}"/>
              </a:ext>
            </a:extLst>
          </p:cNvPr>
          <p:cNvCxnSpPr/>
          <p:nvPr/>
        </p:nvCxnSpPr>
        <p:spPr>
          <a:xfrm>
            <a:off x="1870384" y="6669359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FF24B97D-4DE2-79D2-7354-5BBE8A51C9D4}"/>
              </a:ext>
            </a:extLst>
          </p:cNvPr>
          <p:cNvSpPr/>
          <p:nvPr/>
        </p:nvSpPr>
        <p:spPr>
          <a:xfrm rot="10800000">
            <a:off x="10007296" y="6309319"/>
            <a:ext cx="333744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023EBBBF-5E39-D4FE-F033-D3CF30E685A2}"/>
              </a:ext>
            </a:extLst>
          </p:cNvPr>
          <p:cNvSpPr/>
          <p:nvPr/>
        </p:nvSpPr>
        <p:spPr>
          <a:xfrm rot="10800000">
            <a:off x="1703512" y="5733255"/>
            <a:ext cx="333744" cy="9361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283BE4-B973-3831-38C8-50E8913FB4FE}"/>
              </a:ext>
            </a:extLst>
          </p:cNvPr>
          <p:cNvSpPr txBox="1"/>
          <p:nvPr/>
        </p:nvSpPr>
        <p:spPr>
          <a:xfrm>
            <a:off x="2039150" y="569986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500 </a:t>
            </a:r>
            <a:r>
              <a:rPr lang="pt-BR" dirty="0" err="1"/>
              <a:t>ton</a:t>
            </a:r>
            <a:r>
              <a:rPr lang="pt-BR" dirty="0"/>
              <a:t>/mês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D05FD0-6CDB-7CD4-6D2A-AA691E8C2665}"/>
              </a:ext>
            </a:extLst>
          </p:cNvPr>
          <p:cNvSpPr txBox="1"/>
          <p:nvPr/>
        </p:nvSpPr>
        <p:spPr>
          <a:xfrm>
            <a:off x="9011839" y="560027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300 </a:t>
            </a:r>
            <a:r>
              <a:rPr lang="pt-BR" dirty="0" err="1"/>
              <a:t>ton</a:t>
            </a:r>
            <a:r>
              <a:rPr lang="pt-BR" dirty="0"/>
              <a:t>/mês</a:t>
            </a:r>
          </a:p>
        </p:txBody>
      </p:sp>
    </p:spTree>
    <p:extLst>
      <p:ext uri="{BB962C8B-B14F-4D97-AF65-F5344CB8AC3E}">
        <p14:creationId xmlns:p14="http://schemas.microsoft.com/office/powerpoint/2010/main" val="22602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08602C-C76E-402E-B965-07D051172E8E}"/>
              </a:ext>
            </a:extLst>
          </p:cNvPr>
          <p:cNvSpPr/>
          <p:nvPr/>
        </p:nvSpPr>
        <p:spPr>
          <a:xfrm>
            <a:off x="335360" y="1628800"/>
            <a:ext cx="11449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Demanda no longo prazo mais baixa do que a demanda no curto prazo</a:t>
            </a:r>
            <a:endParaRPr lang="pt-BR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2400" dirty="0">
              <a:latin typeface="Cambria" panose="02040503050406030204" pitchFamily="18" charset="0"/>
            </a:endParaRPr>
          </a:p>
          <a:p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Exemplo empresa confecção: </a:t>
            </a:r>
            <a:r>
              <a:rPr lang="pt-B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QUESTÃO IMPORTANTE É: </a:t>
            </a:r>
            <a:endParaRPr lang="pt-BR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pt-BR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latin typeface="Cambria" panose="02040503050406030204" pitchFamily="18" charset="0"/>
              </a:rPr>
              <a:t>O nível mais alto de demanda se sustentará por tempo suficiente para recuperar o custo do capital extra empregado para fornecer a capacidade que atenda aquele nível alto? (O investimento para atender esse nível mais alto compensa?)</a:t>
            </a:r>
          </a:p>
          <a:p>
            <a:endParaRPr lang="pt-BR" sz="2000" dirty="0"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latin typeface="Cambria" panose="02040503050406030204" pitchFamily="18" charset="0"/>
              </a:rPr>
              <a:t>Considerando que sim, uma operação com uma capacidade nominal de 500 ton./mês pode operar de forma suficientemente lucrativa quando ela estiver produzindo somente 300 ton./mês? </a:t>
            </a:r>
          </a:p>
          <a:p>
            <a:endParaRPr lang="pt-BR" sz="2000" dirty="0">
              <a:latin typeface="Cambria" panose="02040503050406030204" pitchFamily="18" charset="0"/>
            </a:endParaRPr>
          </a:p>
          <a:p>
            <a:pPr algn="ctr"/>
            <a:r>
              <a:rPr lang="pt-BR" sz="2200" b="1" dirty="0">
                <a:solidFill>
                  <a:srgbClr val="7030A0"/>
                </a:solidFill>
                <a:latin typeface="Cambria" panose="02040503050406030204" pitchFamily="18" charset="0"/>
              </a:rPr>
              <a:t>Se a resposta para qualquer uma dessas perguntas é "não", então uma análise baseada na capacidade tenderia a desencorajar o investimento no aumento de capacidade. </a:t>
            </a:r>
            <a:endParaRPr lang="pt-BR" sz="2200" b="1" dirty="0">
              <a:solidFill>
                <a:srgbClr val="7030A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BD98C-02E3-4277-9F86-2DF54D4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Estratégia da Capacidade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4E5F70-8951-4B3C-AE6F-2AF4FDC3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72816"/>
            <a:ext cx="11017224" cy="3024336"/>
          </a:xfrm>
        </p:spPr>
        <p:txBody>
          <a:bodyPr rtlCol="0"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Decisão fundamental para os gerentes de operações: finalidade da estratégia de operações é fornecer e </a:t>
            </a:r>
            <a:r>
              <a:rPr lang="pt-BR" dirty="0"/>
              <a:t>gerenciar </a:t>
            </a:r>
            <a:r>
              <a:rPr lang="pt-PT" dirty="0"/>
              <a:t>a capacidade para suprir a demanda.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PT" dirty="0"/>
              <a:t>Decisões da estratégia de capacidade afetam uma grande parte do negócio: Interpretações erradas podem ser fatais para as habilidades competitivas de uma empresa. </a:t>
            </a:r>
          </a:p>
          <a:p>
            <a:pPr lvl="1" algn="just"/>
            <a:r>
              <a:rPr lang="pt-PT" dirty="0"/>
              <a:t>O excesso de capacidade: subutiliza os recursos e gera custos altos. </a:t>
            </a:r>
          </a:p>
          <a:p>
            <a:pPr lvl="1" algn="just"/>
            <a:r>
              <a:rPr lang="pt-PT" dirty="0"/>
              <a:t>A falta de capacidade: limita a habilidade da operação de servir aos clientes e, portanto, de obter receitas.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5469CCC-BF70-434A-BAE1-58238A2C4D5E}"/>
              </a:ext>
            </a:extLst>
          </p:cNvPr>
          <p:cNvSpPr/>
          <p:nvPr/>
        </p:nvSpPr>
        <p:spPr>
          <a:xfrm>
            <a:off x="839416" y="5085184"/>
            <a:ext cx="1058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>
                <a:solidFill>
                  <a:srgbClr val="FF0000"/>
                </a:solidFill>
              </a:rPr>
              <a:t>Os riscos inerentes à interpretação incorreta da capacidade são a configuração inadequada do conjunto de recursos e o mau </a:t>
            </a:r>
            <a:r>
              <a:rPr lang="pt-BR" sz="2400" dirty="0">
                <a:solidFill>
                  <a:srgbClr val="FF0000"/>
                </a:solidFill>
              </a:rPr>
              <a:t>gerenciamento </a:t>
            </a:r>
            <a:r>
              <a:rPr lang="pt-PT" sz="2400" dirty="0">
                <a:solidFill>
                  <a:srgbClr val="FF0000"/>
                </a:solidFill>
              </a:rPr>
              <a:t>da mudança da capacidade com o passar do tempo. </a:t>
            </a:r>
            <a:endParaRPr lang="pt-BR" sz="5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08602C-C76E-402E-B965-07D051172E8E}"/>
              </a:ext>
            </a:extLst>
          </p:cNvPr>
          <p:cNvSpPr/>
          <p:nvPr/>
        </p:nvSpPr>
        <p:spPr>
          <a:xfrm>
            <a:off x="335360" y="1628800"/>
            <a:ext cx="114492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 Demanda no longo prazo mais baixa do que a demanda no curto prazo</a:t>
            </a:r>
            <a:endParaRPr lang="pt-BR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2400" dirty="0">
              <a:latin typeface="Cambria" panose="02040503050406030204" pitchFamily="18" charset="0"/>
            </a:endParaRPr>
          </a:p>
          <a:p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Consequências!</a:t>
            </a:r>
          </a:p>
          <a:p>
            <a:endParaRPr lang="pt-BR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pt-BR" sz="2400" dirty="0">
                <a:latin typeface="Cambria" panose="02040503050406030204" pitchFamily="18" charset="0"/>
              </a:rPr>
              <a:t>O </a:t>
            </a:r>
            <a:r>
              <a:rPr lang="pt-BR" sz="2400" dirty="0" err="1">
                <a:latin typeface="Cambria" panose="02040503050406030204" pitchFamily="18" charset="0"/>
              </a:rPr>
              <a:t>subabstecimento</a:t>
            </a:r>
            <a:r>
              <a:rPr lang="pt-BR" sz="2400" dirty="0">
                <a:latin typeface="Cambria" panose="02040503050406030204" pitchFamily="18" charset="0"/>
              </a:rPr>
              <a:t> pode baixar a demanda e provavelmente os concorrentes vão tirar vantagem da falta de habilidade da empresa de abastecer para aumentar sua própria fatia de mercado</a:t>
            </a:r>
          </a:p>
          <a:p>
            <a:endParaRPr lang="pt-BR" sz="2000" dirty="0">
              <a:latin typeface="Cambria" panose="02040503050406030204" pitchFamily="18" charset="0"/>
            </a:endParaRP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Consideração importante!</a:t>
            </a:r>
          </a:p>
          <a:p>
            <a:pPr algn="ctr"/>
            <a:endParaRPr lang="pt-BR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2800" dirty="0">
                <a:latin typeface="Cambria" panose="02040503050406030204" pitchFamily="18" charset="0"/>
              </a:rPr>
              <a:t>O </a:t>
            </a:r>
            <a:r>
              <a:rPr lang="pt-BR" sz="2800" u="sng" dirty="0">
                <a:latin typeface="Cambria" panose="02040503050406030204" pitchFamily="18" charset="0"/>
              </a:rPr>
              <a:t>nível de capacidade inicial não pode ser definido isoladamente </a:t>
            </a:r>
            <a:r>
              <a:rPr lang="pt-BR" sz="2800" dirty="0">
                <a:latin typeface="Cambria" panose="02040503050406030204" pitchFamily="18" charset="0"/>
              </a:rPr>
              <a:t>da </a:t>
            </a:r>
            <a:r>
              <a:rPr lang="pt-BR" sz="2800" u="sng" dirty="0">
                <a:latin typeface="Cambria" panose="02040503050406030204" pitchFamily="18" charset="0"/>
              </a:rPr>
              <a:t>estratégia da posição de mercado </a:t>
            </a:r>
            <a:r>
              <a:rPr lang="pt-BR" sz="2800" dirty="0">
                <a:latin typeface="Cambria" panose="02040503050406030204" pitchFamily="18" charset="0"/>
              </a:rPr>
              <a:t>da empresa!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BD98C-02E3-4277-9F86-2DF54D4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08602C-C76E-402E-B965-07D051172E8E}"/>
              </a:ext>
            </a:extLst>
          </p:cNvPr>
          <p:cNvSpPr/>
          <p:nvPr/>
        </p:nvSpPr>
        <p:spPr>
          <a:xfrm>
            <a:off x="335360" y="1628800"/>
            <a:ext cx="114492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Demanda no curto prazo mais baixa do que a demanda no longo prazo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As questões aqui estão parcialmente relacionadas com:</a:t>
            </a:r>
          </a:p>
          <a:p>
            <a:pPr algn="ctr"/>
            <a:r>
              <a:rPr lang="pt-BR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Economias de escala   X   Custos de operar em níveis abaixo da capacidade</a:t>
            </a:r>
            <a:endParaRPr lang="pt-BR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Se as </a:t>
            </a:r>
            <a:r>
              <a:rPr lang="pt-B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economias de escala 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ao fornecer capacidade maior do que a demanda e os </a:t>
            </a:r>
            <a:r>
              <a:rPr lang="pt-B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lucros gerados </a:t>
            </a:r>
            <a:r>
              <a:rPr lang="pt-BR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no longo prazo</a:t>
            </a:r>
            <a:r>
              <a:rPr lang="pt-BR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valem os custos associados com a subutilização 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da capacidade no </a:t>
            </a:r>
            <a:r>
              <a:rPr lang="pt-B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curto prazo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, então a geração de maior capacidade pode ser justificável.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Importante!!! a relação entre a provisão de capacidade, os custos e a posição de mercado precisa ser explorada para a tomada de decisão.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BD98C-02E3-4277-9F86-2DF54D4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088B07E-9F11-EBC9-421F-DE61C6C85B96}"/>
              </a:ext>
            </a:extLst>
          </p:cNvPr>
          <p:cNvCxnSpPr/>
          <p:nvPr/>
        </p:nvCxnSpPr>
        <p:spPr>
          <a:xfrm>
            <a:off x="1870384" y="6525344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06722237-C642-D2E7-26DB-724FBD1FD259}"/>
              </a:ext>
            </a:extLst>
          </p:cNvPr>
          <p:cNvSpPr/>
          <p:nvPr/>
        </p:nvSpPr>
        <p:spPr>
          <a:xfrm rot="10800000">
            <a:off x="10007296" y="5445227"/>
            <a:ext cx="333744" cy="10801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F27CC275-FB38-7624-CA4C-8AD08D7D996C}"/>
              </a:ext>
            </a:extLst>
          </p:cNvPr>
          <p:cNvSpPr/>
          <p:nvPr/>
        </p:nvSpPr>
        <p:spPr>
          <a:xfrm rot="10800000">
            <a:off x="1703512" y="5949282"/>
            <a:ext cx="333744" cy="5760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08602C-C76E-402E-B965-07D051172E8E}"/>
              </a:ext>
            </a:extLst>
          </p:cNvPr>
          <p:cNvSpPr/>
          <p:nvPr/>
        </p:nvSpPr>
        <p:spPr>
          <a:xfrm>
            <a:off x="335360" y="1628800"/>
            <a:ext cx="1144927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Demanda no curto prazo mais baixa do que a demanda no longo prazo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pt-BR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Pode ser usada como estratégia de mercado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supercapacidade inicial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pode ser explorada produzindo um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volume mais alto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, portanto a custos e preços menores, a fim de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ganhar participação no mercado ou até estimular o mercado total. (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ganha mercado com a prática de preços mais baixos)</a:t>
            </a:r>
            <a:endParaRPr lang="pt-BR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pt-BR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supercapacidade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pode ser deliberadamente fornecida a fim de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permitir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tais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estratégias agressivas de mercado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pt-BR" sz="3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BD98C-02E3-4277-9F86-2DF54D4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EFA9EA1-4BD9-D73C-375D-1410164095BD}"/>
              </a:ext>
            </a:extLst>
          </p:cNvPr>
          <p:cNvCxnSpPr/>
          <p:nvPr/>
        </p:nvCxnSpPr>
        <p:spPr>
          <a:xfrm>
            <a:off x="1870384" y="6525344"/>
            <a:ext cx="8424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B4C6F9F3-2B66-40C0-BCAD-053DEE3DCFDC}"/>
              </a:ext>
            </a:extLst>
          </p:cNvPr>
          <p:cNvSpPr/>
          <p:nvPr/>
        </p:nvSpPr>
        <p:spPr>
          <a:xfrm rot="10800000">
            <a:off x="10007296" y="5445227"/>
            <a:ext cx="333744" cy="10801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D3A531FD-2E4D-3566-65C7-2FC07DBBF853}"/>
              </a:ext>
            </a:extLst>
          </p:cNvPr>
          <p:cNvSpPr/>
          <p:nvPr/>
        </p:nvSpPr>
        <p:spPr>
          <a:xfrm rot="10800000">
            <a:off x="1703512" y="5949282"/>
            <a:ext cx="333744" cy="5760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2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08602C-C76E-402E-B965-07D051172E8E}"/>
              </a:ext>
            </a:extLst>
          </p:cNvPr>
          <p:cNvSpPr/>
          <p:nvPr/>
        </p:nvSpPr>
        <p:spPr>
          <a:xfrm>
            <a:off x="335360" y="1628800"/>
            <a:ext cx="1144927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disponibilidade de capital</a:t>
            </a:r>
            <a:endParaRPr lang="pt-BR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Caso operações escolha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atender toda a demanda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restrição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imediata é a sua habilidade de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sustentar financeiramente a capacidade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para tal. </a:t>
            </a:r>
          </a:p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Exemplo: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uma empresa desenvolve um novo produto/serviço convencida de que será altamente atrativo no mercado competitivo.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As previsões de vendas são extremamente confiáveis, com as receitas potenciais sendo duas ou três vezes mais altas do que a receita atual da empresa.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Os concorrentes levarão algum tempo para alcançar a liderança tecnológica da empresa, e assim eles têm o mercado para si, ao menos pelos próximos dois anos.</a:t>
            </a:r>
          </a:p>
          <a:p>
            <a:pPr algn="ctr">
              <a:spcAft>
                <a:spcPts val="1200"/>
              </a:spcAft>
            </a:pPr>
            <a:r>
              <a:rPr lang="pt-B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Cenário interessante para a empresa </a:t>
            </a:r>
            <a:endParaRPr lang="pt-BR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BD98C-02E3-4277-9F86-2DF54D4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08602C-C76E-402E-B965-07D051172E8E}"/>
              </a:ext>
            </a:extLst>
          </p:cNvPr>
          <p:cNvSpPr/>
          <p:nvPr/>
        </p:nvSpPr>
        <p:spPr>
          <a:xfrm>
            <a:off x="335360" y="1628800"/>
            <a:ext cx="114492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disponibilidade de capital</a:t>
            </a:r>
            <a:endParaRPr lang="pt-BR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Mas,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É preciso considerar também que a empresa terá de investir na sua base de recursos: independente de quão inovadoras ou tecnologicamente difíceis são as necessidades do novo processo, certamente muitas mais surgirão. A empresa necessitará aumentar os seus recursos de operações em duzentos ou trezentos por cento, normalmente.</a:t>
            </a:r>
          </a:p>
          <a:p>
            <a:endParaRPr lang="pt-BR" dirty="0"/>
          </a:p>
          <a:p>
            <a:pPr algn="ctr">
              <a:spcAft>
                <a:spcPts val="1200"/>
              </a:spcAft>
            </a:pPr>
            <a:r>
              <a:rPr lang="pt-BR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questão é: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empresa pode pagar por isto, ou, mais precisamente, ela está preparada para enfrentar as consequências disso?</a:t>
            </a:r>
          </a:p>
          <a:p>
            <a:pPr algn="ctr"/>
            <a:endParaRPr lang="pt-BR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Buscar fontes financeiras: empréstimos bancários ? Montante elevado!</a:t>
            </a:r>
          </a:p>
          <a:p>
            <a:pPr algn="ctr"/>
            <a:r>
              <a:rPr lang="pt-B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Alternativa: aumentar a capacidade de acordo com seu crédito atual</a:t>
            </a:r>
            <a:endParaRPr lang="pt-B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BD98C-02E3-4277-9F86-2DF54D4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08602C-C76E-402E-B965-07D051172E8E}"/>
              </a:ext>
            </a:extLst>
          </p:cNvPr>
          <p:cNvSpPr/>
          <p:nvPr/>
        </p:nvSpPr>
        <p:spPr>
          <a:xfrm>
            <a:off x="191344" y="1556792"/>
            <a:ext cx="11737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estrutura de custo dos incrementos de capacidade - pontos de equilíbrio</a:t>
            </a:r>
            <a:endParaRPr lang="pt-BR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Uma questão básica e muito importante na estratégia de capacidade: relação entre a </a:t>
            </a:r>
            <a:r>
              <a:rPr lang="pt-B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capacidade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de uma operação, o </a:t>
            </a:r>
            <a:r>
              <a:rPr lang="pt-B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volume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de produção que ela realmente está processando e a sua </a:t>
            </a:r>
            <a:r>
              <a:rPr lang="pt-B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lucratividade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Análise do ponto de equilíbrio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Cada unidade adicional de capacidade </a:t>
            </a:r>
            <a:r>
              <a:rPr lang="pt-BR" sz="24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resulta numa ruptura do custo fixo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Custos fixos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de uma unidade de capacidade: são aqueles gastos que têm de ser gerados independentemente de quanta capacidade está sendo realmente usada.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Custos variáveis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: são aqueles gastos que aumentam proporcionalmente à produção.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Conforme o volume aumenta para uma operação, a capacidade adicional necessária pode levar uma operação, através do seu ponto de "equilíbrio", da lucratividade à perda. </a:t>
            </a:r>
            <a:endParaRPr lang="pt-BR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BD98C-02E3-4277-9F86-2DF54D4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08602C-C76E-402E-B965-07D051172E8E}"/>
              </a:ext>
            </a:extLst>
          </p:cNvPr>
          <p:cNvSpPr/>
          <p:nvPr/>
        </p:nvSpPr>
        <p:spPr>
          <a:xfrm>
            <a:off x="335360" y="1628800"/>
            <a:ext cx="1144927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estrutura de custo dos incrementos de capacidade - pontos de equilíbrio</a:t>
            </a:r>
            <a:endParaRPr lang="pt-BR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Análise do ponto de equilíbrio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Implicações: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Conforme o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volume aumenta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para uma operação, a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capacidade adicional necessária pode levar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uma operação, através do seu ponto de "equilíbrio", da lucratividade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à perda. </a:t>
            </a:r>
            <a:endParaRPr lang="pt-BR" sz="60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0BD98C-02E3-4277-9F86-2DF54D4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9220"/>
            <a:ext cx="11233248" cy="1325563"/>
          </a:xfrm>
        </p:spPr>
        <p:txBody>
          <a:bodyPr/>
          <a:lstStyle/>
          <a:p>
            <a:r>
              <a:rPr lang="en-US" dirty="0" err="1"/>
              <a:t>Fatores</a:t>
            </a:r>
            <a:r>
              <a:rPr lang="en-US" dirty="0"/>
              <a:t> que </a:t>
            </a:r>
            <a:r>
              <a:rPr lang="en-US" dirty="0" err="1"/>
              <a:t>influenciam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global da </a:t>
            </a:r>
            <a:r>
              <a:rPr lang="en-US" dirty="0" err="1"/>
              <a:t>capacidade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DCCA208-0EC6-404B-A31A-9E6F7EEF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Análise do ponto de equilíbrio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BF584E-D357-4B36-B058-3A82A154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0" y="1742873"/>
            <a:ext cx="8136000" cy="4332420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180A9C0-0E48-43E2-AE52-A0F243419048}"/>
              </a:ext>
            </a:extLst>
          </p:cNvPr>
          <p:cNvSpPr/>
          <p:nvPr/>
        </p:nvSpPr>
        <p:spPr>
          <a:xfrm>
            <a:off x="8256240" y="1607946"/>
            <a:ext cx="3852000" cy="51508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t-BR" dirty="0">
                <a:latin typeface="Cambria" panose="02040503050406030204" pitchFamily="18" charset="0"/>
              </a:rPr>
              <a:t>Cada unidade de capacidade pode processar 4.000 </a:t>
            </a:r>
            <a:r>
              <a:rPr lang="pt-BR" dirty="0" err="1">
                <a:latin typeface="Cambria" panose="02040503050406030204" pitchFamily="18" charset="0"/>
              </a:rPr>
              <a:t>un</a:t>
            </a:r>
            <a:r>
              <a:rPr lang="pt-BR" dirty="0">
                <a:latin typeface="Cambria" panose="02040503050406030204" pitchFamily="18" charset="0"/>
              </a:rPr>
              <a:t>/mês.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Cambria" panose="02040503050406030204" pitchFamily="18" charset="0"/>
            </a:endParaRPr>
          </a:p>
          <a:p>
            <a:r>
              <a:rPr lang="pt-BR" dirty="0"/>
              <a:t>Custos fixos de operar a capacidade são de $2.000/mês</a:t>
            </a:r>
          </a:p>
          <a:p>
            <a:endParaRPr lang="pt-BR" dirty="0"/>
          </a:p>
          <a:p>
            <a:r>
              <a:rPr lang="pt-BR" dirty="0"/>
              <a:t>Custos variáveis são de $0,25/um</a:t>
            </a:r>
          </a:p>
          <a:p>
            <a:endParaRPr lang="pt-BR" dirty="0"/>
          </a:p>
          <a:p>
            <a:r>
              <a:rPr lang="pt-BR" dirty="0"/>
              <a:t>Demanda prevista 9.000 </a:t>
            </a:r>
            <a:r>
              <a:rPr lang="pt-BR" dirty="0" err="1"/>
              <a:t>un</a:t>
            </a:r>
            <a:r>
              <a:rPr lang="pt-BR" dirty="0"/>
              <a:t>/mês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Para atender a demanda 9 mil/mês:</a:t>
            </a:r>
          </a:p>
          <a:p>
            <a:r>
              <a:rPr lang="pt-BR" dirty="0"/>
              <a:t>Três unidades de capacidade</a:t>
            </a:r>
          </a:p>
          <a:p>
            <a:endParaRPr lang="pt-BR" dirty="0">
              <a:latin typeface="Cambria" panose="02040503050406030204" pitchFamily="18" charset="0"/>
            </a:endParaRPr>
          </a:p>
          <a:p>
            <a:endParaRPr lang="pt-BR" dirty="0">
              <a:latin typeface="Cambria" panose="02040503050406030204" pitchFamily="18" charset="0"/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latin typeface="Cambria" panose="02040503050406030204" pitchFamily="18" charset="0"/>
              </a:rPr>
              <a:t>Custos totais da empresa são mais altos do que sua receita total. 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5296D333-125F-4797-BAF0-D49355B81E73}"/>
              </a:ext>
            </a:extLst>
          </p:cNvPr>
          <p:cNvSpPr/>
          <p:nvPr/>
        </p:nvSpPr>
        <p:spPr>
          <a:xfrm>
            <a:off x="9840416" y="53012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721AD30-E9CE-4008-AD4F-F8D8132D0D5A}"/>
              </a:ext>
            </a:extLst>
          </p:cNvPr>
          <p:cNvSpPr/>
          <p:nvPr/>
        </p:nvSpPr>
        <p:spPr>
          <a:xfrm>
            <a:off x="5303912" y="54452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2D5B1AB-602B-4EF9-BC14-8297850FAE50}"/>
              </a:ext>
            </a:extLst>
          </p:cNvPr>
          <p:cNvSpPr/>
          <p:nvPr/>
        </p:nvSpPr>
        <p:spPr>
          <a:xfrm>
            <a:off x="5879976" y="54452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59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25FC6-327A-44C1-88CE-53416F23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mbria" panose="02040503050406030204" pitchFamily="18" charset="0"/>
              </a:rPr>
              <a:t>Economia de escala e deseconomias de escala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B61EFD-D01D-DA0F-964F-354F6309E8CC}"/>
              </a:ext>
            </a:extLst>
          </p:cNvPr>
          <p:cNvSpPr txBox="1"/>
          <p:nvPr/>
        </p:nvSpPr>
        <p:spPr>
          <a:xfrm>
            <a:off x="191344" y="2996952"/>
            <a:ext cx="28083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Economia de escala </a:t>
            </a:r>
          </a:p>
          <a:p>
            <a:r>
              <a:rPr lang="pt-BR" sz="1800" dirty="0">
                <a:latin typeface="Cambria" panose="02040503050406030204" pitchFamily="18" charset="0"/>
              </a:rPr>
              <a:t>A redução dos custos é acompanhada conforme o volume aumenta.</a:t>
            </a:r>
          </a:p>
          <a:p>
            <a:endParaRPr lang="pt-BR" sz="1800" dirty="0">
              <a:latin typeface="Cambria" panose="02040503050406030204" pitchFamily="18" charset="0"/>
            </a:endParaRPr>
          </a:p>
          <a:p>
            <a:r>
              <a:rPr lang="pt-B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Deseconomias de escala </a:t>
            </a:r>
          </a:p>
          <a:p>
            <a:r>
              <a:rPr lang="pt-BR" sz="1800" dirty="0">
                <a:latin typeface="Cambria" panose="02040503050406030204" pitchFamily="18" charset="0"/>
              </a:rPr>
              <a:t>Quando os custos unitários aumentam conforme a produção ultrapassa certo volume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C1A91B3-1C69-E50B-6D20-B03C1818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916832"/>
            <a:ext cx="8136000" cy="4332420"/>
          </a:xfrm>
          <a:prstGeom prst="rect">
            <a:avLst/>
          </a:prstGeom>
          <a:noFill/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41338BD-59C0-9445-0AB0-6A90C229B88E}"/>
              </a:ext>
            </a:extLst>
          </p:cNvPr>
          <p:cNvSpPr/>
          <p:nvPr/>
        </p:nvSpPr>
        <p:spPr>
          <a:xfrm>
            <a:off x="8723864" y="561918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97C9DE0-40D6-2AF6-5C6B-BCE209313E23}"/>
              </a:ext>
            </a:extLst>
          </p:cNvPr>
          <p:cNvSpPr/>
          <p:nvPr/>
        </p:nvSpPr>
        <p:spPr>
          <a:xfrm>
            <a:off x="9299928" y="561918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0B11BD-855C-DEBE-595A-4AF608CB9FA0}"/>
              </a:ext>
            </a:extLst>
          </p:cNvPr>
          <p:cNvSpPr txBox="1"/>
          <p:nvPr/>
        </p:nvSpPr>
        <p:spPr>
          <a:xfrm>
            <a:off x="6103044" y="17321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Economia de escala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5411C9-A21D-5CE6-769F-6088A275EAF6}"/>
              </a:ext>
            </a:extLst>
          </p:cNvPr>
          <p:cNvSpPr txBox="1"/>
          <p:nvPr/>
        </p:nvSpPr>
        <p:spPr>
          <a:xfrm>
            <a:off x="9776678" y="14847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Deseconomia de escala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7D53AFF9-3D70-501B-A413-B11DF694AEF9}"/>
              </a:ext>
            </a:extLst>
          </p:cNvPr>
          <p:cNvSpPr/>
          <p:nvPr/>
        </p:nvSpPr>
        <p:spPr>
          <a:xfrm rot="2702033">
            <a:off x="7132423" y="2646315"/>
            <a:ext cx="2023907" cy="49204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D3E67443-59E4-AA5E-D753-B9EDD05FDAC5}"/>
              </a:ext>
            </a:extLst>
          </p:cNvPr>
          <p:cNvSpPr/>
          <p:nvPr/>
        </p:nvSpPr>
        <p:spPr>
          <a:xfrm rot="7911024">
            <a:off x="9292962" y="2491325"/>
            <a:ext cx="1556225" cy="4920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9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7327A-F1FF-41D2-B9C8-4F3F0C3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Estratégia da Capacidade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528E52E-7E92-4D0B-A782-DCCD2B8E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56" y="1484784"/>
            <a:ext cx="11232000" cy="51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730165-3409-4B5E-9A60-1CD96CE2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Estratégia da Capacidade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BFB6A2-8FC4-478D-8D12-50F8C11E543B}"/>
              </a:ext>
            </a:extLst>
          </p:cNvPr>
          <p:cNvSpPr txBox="1"/>
          <p:nvPr/>
        </p:nvSpPr>
        <p:spPr>
          <a:xfrm>
            <a:off x="263352" y="1772816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O que é capacidade? É o mesmo que Produção?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2454DC-98C8-4403-93B3-63B738C1A88B}"/>
              </a:ext>
            </a:extLst>
          </p:cNvPr>
          <p:cNvSpPr/>
          <p:nvPr/>
        </p:nvSpPr>
        <p:spPr>
          <a:xfrm>
            <a:off x="263352" y="2492896"/>
            <a:ext cx="115212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</a:rPr>
              <a:t>A capacidade de uma operação define o seu nível </a:t>
            </a:r>
            <a:r>
              <a:rPr lang="pt-BR" sz="2400" u="sng" dirty="0">
                <a:latin typeface="Cambria" panose="02040503050406030204" pitchFamily="18" charset="0"/>
              </a:rPr>
              <a:t>potencial de atividade produtiva</a:t>
            </a:r>
            <a:r>
              <a:rPr lang="pt-BR" sz="2400" dirty="0">
                <a:latin typeface="Cambria" panose="02040503050406030204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2400" dirty="0">
              <a:latin typeface="Cambria" panose="020405030504060302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latin typeface="Cambria" panose="02040503050406030204" pitchFamily="18" charset="0"/>
              </a:rPr>
              <a:t>Capacidade</a:t>
            </a:r>
            <a:r>
              <a:rPr lang="pt-BR" sz="2400" dirty="0">
                <a:latin typeface="Cambria" panose="02040503050406030204" pitchFamily="18" charset="0"/>
              </a:rPr>
              <a:t>: É o </a:t>
            </a:r>
            <a:r>
              <a:rPr lang="pt-BR" sz="2400" u="sng" dirty="0">
                <a:latin typeface="Cambria" panose="02040503050406030204" pitchFamily="18" charset="0"/>
              </a:rPr>
              <a:t>nível máximo de atividade </a:t>
            </a:r>
            <a:r>
              <a:rPr lang="pt-BR" sz="2400" dirty="0">
                <a:latin typeface="Cambria" panose="02040503050406030204" pitchFamily="18" charset="0"/>
              </a:rPr>
              <a:t>com </a:t>
            </a:r>
            <a:r>
              <a:rPr lang="pt-BR" sz="2400" b="1" dirty="0">
                <a:latin typeface="Cambria" panose="02040503050406030204" pitchFamily="18" charset="0"/>
              </a:rPr>
              <a:t>valor agregado</a:t>
            </a:r>
            <a:r>
              <a:rPr lang="pt-BR" sz="2400" dirty="0">
                <a:latin typeface="Cambria" panose="02040503050406030204" pitchFamily="18" charset="0"/>
              </a:rPr>
              <a:t>, durante um período de tempo, que a operação pode alcançar sob condições normais.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2400" dirty="0">
              <a:latin typeface="Cambria" panose="020405030504060302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estratégia de operações: </a:t>
            </a: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é o conjunto de </a:t>
            </a:r>
            <a:r>
              <a:rPr lang="pt-PT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decisões</a:t>
            </a: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 a respeito </a:t>
            </a:r>
            <a:r>
              <a:rPr lang="pt-PT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da</a:t>
            </a: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configuração</a:t>
            </a: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pt-PT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mudança da ca­pacidade global </a:t>
            </a: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das operações, a fim de </a:t>
            </a:r>
            <a:r>
              <a:rPr lang="pt-PT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alcançar um nível específico </a:t>
            </a: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de potencial de produção. </a:t>
            </a:r>
            <a:endParaRPr lang="pt-B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730165-3409-4B5E-9A60-1CD96CE2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Estratégia da Capacidade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2454DC-98C8-4403-93B3-63B738C1A88B}"/>
              </a:ext>
            </a:extLst>
          </p:cNvPr>
          <p:cNvSpPr/>
          <p:nvPr/>
        </p:nvSpPr>
        <p:spPr>
          <a:xfrm>
            <a:off x="238918" y="1484784"/>
            <a:ext cx="118337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Estratégia de capacidade relaciona várias decisões: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define a sua escala global,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 localização,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o número e o tamanho dos diferentes locais entre os quais a sua capacidade é distribuída,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as atividades específicas alocadas para cada local. 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Exemplo: </a:t>
            </a:r>
          </a:p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Situação 1:</a:t>
            </a:r>
            <a:r>
              <a:rPr lang="pt-B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uma operação de serviço de ar condicionado terá locais com uma capacidade individual relativamente pequena, caso ela escolha ter muitos locais estabelecidos a menos de 30 minutos de qualquer cliente. </a:t>
            </a:r>
          </a:p>
          <a:p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Situação 2: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Se esse "tempo de resposta" for para 60 minutos, ela poderia ter menos e, consequentemente, maiores locais. Juntas, essas decisões determinam a configuração da capacidade de uma operação, a sua forma global, o seu tamanho e a sua alocação. </a:t>
            </a:r>
            <a:endParaRPr lang="pt-B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730165-3409-4B5E-9A60-1CD96CE2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Estratégia da Capacidade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2454DC-98C8-4403-93B3-63B738C1A88B}"/>
              </a:ext>
            </a:extLst>
          </p:cNvPr>
          <p:cNvSpPr/>
          <p:nvPr/>
        </p:nvSpPr>
        <p:spPr>
          <a:xfrm>
            <a:off x="179127" y="1484784"/>
            <a:ext cx="116055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ATENÇÃO!!!</a:t>
            </a:r>
          </a:p>
          <a:p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Uma configuração de capacidade adequada para um conjunto de produtos ou serviços e para um padrão da demanda não necessariamente será adequada para outro.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Quando há mudança na concorrência de alguma forma, as empresas frequentemente precisam reconfigurar a sua capacidade. O processo de mudança (ou reconfiguração) da capacidade também é parte da estratégia de capacidade.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Implica decidir quando os níveis de capacidade deverão ser mudados (para cima ou para baixo), o tamanho das etapas da mudança e, sobretudo, com que rapidez os níveis de capacidade deveriam mudar.</a:t>
            </a:r>
            <a:endParaRPr lang="pt-BR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0167B1FB-1821-49F4-BC8D-9EFD8E1B9341}"/>
              </a:ext>
            </a:extLst>
          </p:cNvPr>
          <p:cNvSpPr/>
          <p:nvPr/>
        </p:nvSpPr>
        <p:spPr>
          <a:xfrm>
            <a:off x="5663952" y="494116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4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730165-3409-4B5E-9A60-1CD96CE2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168" y="692696"/>
            <a:ext cx="3932237" cy="117653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pt-BR" dirty="0"/>
              <a:t>Níveis da Capacidade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CE191C-A78C-4EE0-BB9D-ECEA97BD4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1" y="0"/>
            <a:ext cx="6944809" cy="6857999"/>
          </a:xfrm>
          <a:prstGeom prst="rect">
            <a:avLst/>
          </a:prstGeom>
          <a:noFill/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1CB094E-AD8F-4739-93C7-3C2220CA0709}"/>
              </a:ext>
            </a:extLst>
          </p:cNvPr>
          <p:cNvSpPr txBox="1">
            <a:spLocks/>
          </p:cNvSpPr>
          <p:nvPr/>
        </p:nvSpPr>
        <p:spPr>
          <a:xfrm>
            <a:off x="7608168" y="3068960"/>
            <a:ext cx="3932237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Longo prazo</a:t>
            </a:r>
          </a:p>
          <a:p>
            <a:pPr marL="571500" indent="-5715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Médio prazo</a:t>
            </a:r>
          </a:p>
          <a:p>
            <a:pPr marL="571500" indent="-5715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Curto prazo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CDD2C6E-5659-43AB-9C0C-C64FBA24EDA5}"/>
              </a:ext>
            </a:extLst>
          </p:cNvPr>
          <p:cNvCxnSpPr/>
          <p:nvPr/>
        </p:nvCxnSpPr>
        <p:spPr>
          <a:xfrm>
            <a:off x="0" y="2707252"/>
            <a:ext cx="70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356966C-4BEA-4A28-8179-1E946BDB6115}"/>
              </a:ext>
            </a:extLst>
          </p:cNvPr>
          <p:cNvCxnSpPr/>
          <p:nvPr/>
        </p:nvCxnSpPr>
        <p:spPr>
          <a:xfrm>
            <a:off x="-2347" y="5201064"/>
            <a:ext cx="70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730165-3409-4B5E-9A60-1CD96CE2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Estratégia da Capacidade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2454DC-98C8-4403-93B3-63B738C1A88B}"/>
              </a:ext>
            </a:extLst>
          </p:cNvPr>
          <p:cNvSpPr/>
          <p:nvPr/>
        </p:nvSpPr>
        <p:spPr>
          <a:xfrm>
            <a:off x="179127" y="1628800"/>
            <a:ext cx="116055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Níveis da Capacidade</a:t>
            </a:r>
          </a:p>
          <a:p>
            <a:pPr algn="just"/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Exemplos: </a:t>
            </a:r>
          </a:p>
          <a:p>
            <a:pPr algn="just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Toda vez que um gerente de operações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transfere um participante da equipe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de uma parte da operação para outra, ele está ajustando a capacidade dentro da operação. 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Quando se </a:t>
            </a:r>
            <a:r>
              <a:rPr lang="pt-B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estabelecem padrões de turnos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para determinar as horas de trabalho, está sendo estabelecida a capacidade efetiva. </a:t>
            </a:r>
          </a:p>
        </p:txBody>
      </p:sp>
    </p:spTree>
    <p:extLst>
      <p:ext uri="{BB962C8B-B14F-4D97-AF65-F5344CB8AC3E}">
        <p14:creationId xmlns:p14="http://schemas.microsoft.com/office/powerpoint/2010/main" val="39695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730165-3409-4B5E-9A60-1CD96CE2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9220"/>
            <a:ext cx="11233248" cy="1325563"/>
          </a:xfrm>
        </p:spPr>
        <p:txBody>
          <a:bodyPr/>
          <a:lstStyle/>
          <a:p>
            <a:pPr algn="ctr"/>
            <a:r>
              <a:rPr lang="pt-BR" dirty="0"/>
              <a:t>Estratégia da Capacidade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2454DC-98C8-4403-93B3-63B738C1A88B}"/>
              </a:ext>
            </a:extLst>
          </p:cNvPr>
          <p:cNvSpPr/>
          <p:nvPr/>
        </p:nvSpPr>
        <p:spPr>
          <a:xfrm>
            <a:off x="179127" y="1671622"/>
            <a:ext cx="116055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0 nível global da capacidade de operações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Fatores</a:t>
            </a:r>
            <a:r>
              <a:rPr lang="en-US" sz="2400" dirty="0"/>
              <a:t> que </a:t>
            </a:r>
            <a:r>
              <a:rPr lang="en-US" sz="2400" dirty="0" err="1"/>
              <a:t>influenciam</a:t>
            </a:r>
            <a:r>
              <a:rPr lang="en-US" sz="2400" dirty="0"/>
              <a:t> o </a:t>
            </a:r>
            <a:r>
              <a:rPr lang="en-US" sz="2400" dirty="0" err="1"/>
              <a:t>nível</a:t>
            </a:r>
            <a:r>
              <a:rPr lang="en-US" sz="2400" dirty="0"/>
              <a:t> global da </a:t>
            </a:r>
            <a:r>
              <a:rPr lang="en-US" sz="2400" dirty="0" err="1"/>
              <a:t>capacidade</a:t>
            </a:r>
            <a:endParaRPr lang="pt-B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 primeira decisão de capacidade enfrentada por qualquer operação é :</a:t>
            </a:r>
          </a:p>
          <a:p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"Qual é a capacidade que devemos ter?” ou "Que tamanho nós deveríamos ter?“</a:t>
            </a:r>
          </a:p>
          <a:p>
            <a:endParaRPr lang="pt-BR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Essa questão é influenciada por diversos fatores específicos de cada operação e pela sua posição competitiva. </a:t>
            </a:r>
          </a:p>
          <a:p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sign Médico 16: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27_TF02901024_TF02901024.potx" id="{79E3537E-98CC-4441-9DF6-9EC8F3C0C5D6}" vid="{4D73D07C-392E-48C5-BCE9-497E5C87D5F1}"/>
    </a:ext>
  </a:extLst>
</a:theme>
</file>

<file path=ppt/theme/theme2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12465</TotalTime>
  <Words>2082</Words>
  <Application>Microsoft Office PowerPoint</Application>
  <PresentationFormat>Widescreen</PresentationFormat>
  <Paragraphs>202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Cambria</vt:lpstr>
      <vt:lpstr>Franklin Gothic Medium</vt:lpstr>
      <vt:lpstr>Times New Roman</vt:lpstr>
      <vt:lpstr>Wingdings</vt:lpstr>
      <vt:lpstr>Design Médico 16:9</vt:lpstr>
      <vt:lpstr>Estratégia da Produção</vt:lpstr>
      <vt:lpstr>Estratégia da Capacidade</vt:lpstr>
      <vt:lpstr>Estratégia da Capacidade</vt:lpstr>
      <vt:lpstr>Estratégia da Capacidade</vt:lpstr>
      <vt:lpstr>Estratégia da Capacidade</vt:lpstr>
      <vt:lpstr>Estratégia da Capacidade</vt:lpstr>
      <vt:lpstr>Níveis da Capacidade</vt:lpstr>
      <vt:lpstr>Estratégia da Capacidade</vt:lpstr>
      <vt:lpstr>Estratégia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Fatores que influenciam o nível global da capacidade</vt:lpstr>
      <vt:lpstr>Análise do ponto de equilíbrio</vt:lpstr>
      <vt:lpstr>Economia de escala e deseconomias de escala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da Produção</dc:title>
  <dc:creator>antonio iacono</dc:creator>
  <cp:lastModifiedBy>antonio iacono</cp:lastModifiedBy>
  <cp:revision>15</cp:revision>
  <dcterms:created xsi:type="dcterms:W3CDTF">2019-10-17T17:06:20Z</dcterms:created>
  <dcterms:modified xsi:type="dcterms:W3CDTF">2023-09-21T14:33:58Z</dcterms:modified>
</cp:coreProperties>
</file>