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6"/>
  </p:notesMasterIdLst>
  <p:sldIdLst>
    <p:sldId id="256" r:id="rId2"/>
    <p:sldId id="328" r:id="rId3"/>
    <p:sldId id="360" r:id="rId4"/>
    <p:sldId id="361" r:id="rId5"/>
    <p:sldId id="259" r:id="rId6"/>
    <p:sldId id="257" r:id="rId7"/>
    <p:sldId id="258" r:id="rId8"/>
    <p:sldId id="262" r:id="rId9"/>
    <p:sldId id="260" r:id="rId10"/>
    <p:sldId id="288" r:id="rId11"/>
    <p:sldId id="289" r:id="rId12"/>
    <p:sldId id="290" r:id="rId13"/>
    <p:sldId id="304" r:id="rId14"/>
    <p:sldId id="264" r:id="rId15"/>
    <p:sldId id="308" r:id="rId16"/>
    <p:sldId id="323" r:id="rId17"/>
    <p:sldId id="314" r:id="rId18"/>
    <p:sldId id="318" r:id="rId19"/>
    <p:sldId id="362" r:id="rId20"/>
    <p:sldId id="320" r:id="rId21"/>
    <p:sldId id="321" r:id="rId22"/>
    <p:sldId id="283" r:id="rId23"/>
    <p:sldId id="309" r:id="rId24"/>
    <p:sldId id="302" r:id="rId25"/>
    <p:sldId id="310" r:id="rId26"/>
    <p:sldId id="303" r:id="rId27"/>
    <p:sldId id="316" r:id="rId28"/>
    <p:sldId id="317" r:id="rId29"/>
    <p:sldId id="356" r:id="rId30"/>
    <p:sldId id="344" r:id="rId31"/>
    <p:sldId id="347" r:id="rId32"/>
    <p:sldId id="354" r:id="rId33"/>
    <p:sldId id="324" r:id="rId34"/>
    <p:sldId id="265" r:id="rId35"/>
    <p:sldId id="282" r:id="rId36"/>
    <p:sldId id="365" r:id="rId37"/>
    <p:sldId id="306" r:id="rId38"/>
    <p:sldId id="305" r:id="rId39"/>
    <p:sldId id="307" r:id="rId40"/>
    <p:sldId id="325" r:id="rId41"/>
    <p:sldId id="269" r:id="rId42"/>
    <p:sldId id="270" r:id="rId43"/>
    <p:sldId id="271" r:id="rId44"/>
    <p:sldId id="267" r:id="rId45"/>
    <p:sldId id="268" r:id="rId46"/>
    <p:sldId id="274" r:id="rId47"/>
    <p:sldId id="311" r:id="rId48"/>
    <p:sldId id="275" r:id="rId49"/>
    <p:sldId id="312" r:id="rId50"/>
    <p:sldId id="276" r:id="rId51"/>
    <p:sldId id="367" r:id="rId52"/>
    <p:sldId id="366" r:id="rId53"/>
    <p:sldId id="368" r:id="rId54"/>
    <p:sldId id="369" r:id="rId55"/>
    <p:sldId id="370" r:id="rId56"/>
    <p:sldId id="371" r:id="rId57"/>
    <p:sldId id="372" r:id="rId58"/>
    <p:sldId id="273" r:id="rId59"/>
    <p:sldId id="278" r:id="rId60"/>
    <p:sldId id="313" r:id="rId61"/>
    <p:sldId id="279" r:id="rId62"/>
    <p:sldId id="280" r:id="rId63"/>
    <p:sldId id="277" r:id="rId64"/>
    <p:sldId id="281" r:id="rId65"/>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90"/>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0B690B-58A0-4645-8D79-3A368DE01A7E}" type="datetimeFigureOut">
              <a:rPr lang="pt-BR" smtClean="0"/>
              <a:t>10/05/2022</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859D4D-788B-024E-ADA3-329B6BE13CE9}" type="slidenum">
              <a:rPr lang="pt-BR" smtClean="0"/>
              <a:t>‹nº›</a:t>
            </a:fld>
            <a:endParaRPr lang="pt-BR"/>
          </a:p>
        </p:txBody>
      </p:sp>
    </p:spTree>
    <p:extLst>
      <p:ext uri="{BB962C8B-B14F-4D97-AF65-F5344CB8AC3E}">
        <p14:creationId xmlns:p14="http://schemas.microsoft.com/office/powerpoint/2010/main" val="1071617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D53127-FA88-414A-A6EF-C4587AF2B3B7}"/>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4B58712C-68B2-D444-BFFC-020FA423A9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4E48C98A-BC5A-2D45-9068-7AF34439E15F}"/>
              </a:ext>
            </a:extLst>
          </p:cNvPr>
          <p:cNvSpPr>
            <a:spLocks noGrp="1"/>
          </p:cNvSpPr>
          <p:nvPr>
            <p:ph type="dt" sz="half" idx="10"/>
          </p:nvPr>
        </p:nvSpPr>
        <p:spPr/>
        <p:txBody>
          <a:bodyPr/>
          <a:lstStyle/>
          <a:p>
            <a:fld id="{E3CA1811-0593-2D44-9A75-F4B699721169}" type="datetime1">
              <a:rPr lang="pt-BR" smtClean="0"/>
              <a:t>10/05/2022</a:t>
            </a:fld>
            <a:endParaRPr lang="pt-BR"/>
          </a:p>
        </p:txBody>
      </p:sp>
      <p:sp>
        <p:nvSpPr>
          <p:cNvPr id="5" name="Espaço Reservado para Rodapé 4">
            <a:extLst>
              <a:ext uri="{FF2B5EF4-FFF2-40B4-BE49-F238E27FC236}">
                <a16:creationId xmlns:a16="http://schemas.microsoft.com/office/drawing/2014/main" id="{5AF228C1-FE55-A840-B893-B75BEEC516E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1B9CFCA-88A9-224D-ADCA-D58B5AB30667}"/>
              </a:ext>
            </a:extLst>
          </p:cNvPr>
          <p:cNvSpPr>
            <a:spLocks noGrp="1"/>
          </p:cNvSpPr>
          <p:nvPr>
            <p:ph type="sldNum" sz="quarter" idx="12"/>
          </p:nvPr>
        </p:nvSpPr>
        <p:spPr/>
        <p:txBody>
          <a:bodyPr/>
          <a:lstStyle/>
          <a:p>
            <a:fld id="{D67F1467-85B1-A14F-9F02-E5282F964E08}" type="slidenum">
              <a:rPr lang="pt-BR" smtClean="0"/>
              <a:t>‹nº›</a:t>
            </a:fld>
            <a:endParaRPr lang="pt-BR"/>
          </a:p>
        </p:txBody>
      </p:sp>
    </p:spTree>
    <p:extLst>
      <p:ext uri="{BB962C8B-B14F-4D97-AF65-F5344CB8AC3E}">
        <p14:creationId xmlns:p14="http://schemas.microsoft.com/office/powerpoint/2010/main" val="497050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2C3168-58B3-8243-9D35-52F2AD9299E6}"/>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62DFA6EC-0BF3-924D-83A9-B10AF11E2046}"/>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58E791B-8D3A-494C-8D30-43C0967BCDD3}"/>
              </a:ext>
            </a:extLst>
          </p:cNvPr>
          <p:cNvSpPr>
            <a:spLocks noGrp="1"/>
          </p:cNvSpPr>
          <p:nvPr>
            <p:ph type="dt" sz="half" idx="10"/>
          </p:nvPr>
        </p:nvSpPr>
        <p:spPr/>
        <p:txBody>
          <a:bodyPr/>
          <a:lstStyle/>
          <a:p>
            <a:fld id="{612FFAA0-5F35-894C-9AC2-984BE4ADB49F}" type="datetime1">
              <a:rPr lang="pt-BR" smtClean="0"/>
              <a:t>10/05/2022</a:t>
            </a:fld>
            <a:endParaRPr lang="pt-BR"/>
          </a:p>
        </p:txBody>
      </p:sp>
      <p:sp>
        <p:nvSpPr>
          <p:cNvPr id="5" name="Espaço Reservado para Rodapé 4">
            <a:extLst>
              <a:ext uri="{FF2B5EF4-FFF2-40B4-BE49-F238E27FC236}">
                <a16:creationId xmlns:a16="http://schemas.microsoft.com/office/drawing/2014/main" id="{7CCF1BF8-E6D0-724C-82FA-2546B6B6D5B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6B008453-C20E-1F4D-B482-336B38D107C1}"/>
              </a:ext>
            </a:extLst>
          </p:cNvPr>
          <p:cNvSpPr>
            <a:spLocks noGrp="1"/>
          </p:cNvSpPr>
          <p:nvPr>
            <p:ph type="sldNum" sz="quarter" idx="12"/>
          </p:nvPr>
        </p:nvSpPr>
        <p:spPr/>
        <p:txBody>
          <a:bodyPr/>
          <a:lstStyle/>
          <a:p>
            <a:fld id="{D67F1467-85B1-A14F-9F02-E5282F964E08}" type="slidenum">
              <a:rPr lang="pt-BR" smtClean="0"/>
              <a:t>‹nº›</a:t>
            </a:fld>
            <a:endParaRPr lang="pt-BR"/>
          </a:p>
        </p:txBody>
      </p:sp>
    </p:spTree>
    <p:extLst>
      <p:ext uri="{BB962C8B-B14F-4D97-AF65-F5344CB8AC3E}">
        <p14:creationId xmlns:p14="http://schemas.microsoft.com/office/powerpoint/2010/main" val="2640416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930F9D1-001A-DB46-8239-C2456090D152}"/>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1406B82A-7EAF-4545-8CB8-2A1187C060C3}"/>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4EDEA9C-C5B9-F94C-85E5-080B4F129BF7}"/>
              </a:ext>
            </a:extLst>
          </p:cNvPr>
          <p:cNvSpPr>
            <a:spLocks noGrp="1"/>
          </p:cNvSpPr>
          <p:nvPr>
            <p:ph type="dt" sz="half" idx="10"/>
          </p:nvPr>
        </p:nvSpPr>
        <p:spPr/>
        <p:txBody>
          <a:bodyPr/>
          <a:lstStyle/>
          <a:p>
            <a:fld id="{E46866FE-C017-A444-AD82-55D18B319DB2}" type="datetime1">
              <a:rPr lang="pt-BR" smtClean="0"/>
              <a:t>10/05/2022</a:t>
            </a:fld>
            <a:endParaRPr lang="pt-BR"/>
          </a:p>
        </p:txBody>
      </p:sp>
      <p:sp>
        <p:nvSpPr>
          <p:cNvPr id="5" name="Espaço Reservado para Rodapé 4">
            <a:extLst>
              <a:ext uri="{FF2B5EF4-FFF2-40B4-BE49-F238E27FC236}">
                <a16:creationId xmlns:a16="http://schemas.microsoft.com/office/drawing/2014/main" id="{470605DF-AE6E-E745-9EBB-8E7608B4FA1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DC2D412-2338-C845-A392-BF005754B130}"/>
              </a:ext>
            </a:extLst>
          </p:cNvPr>
          <p:cNvSpPr>
            <a:spLocks noGrp="1"/>
          </p:cNvSpPr>
          <p:nvPr>
            <p:ph type="sldNum" sz="quarter" idx="12"/>
          </p:nvPr>
        </p:nvSpPr>
        <p:spPr/>
        <p:txBody>
          <a:bodyPr/>
          <a:lstStyle/>
          <a:p>
            <a:fld id="{D67F1467-85B1-A14F-9F02-E5282F964E08}" type="slidenum">
              <a:rPr lang="pt-BR" smtClean="0"/>
              <a:t>‹nº›</a:t>
            </a:fld>
            <a:endParaRPr lang="pt-BR"/>
          </a:p>
        </p:txBody>
      </p:sp>
    </p:spTree>
    <p:extLst>
      <p:ext uri="{BB962C8B-B14F-4D97-AF65-F5344CB8AC3E}">
        <p14:creationId xmlns:p14="http://schemas.microsoft.com/office/powerpoint/2010/main" val="611234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31AB18-E897-E140-92EB-42ED6590750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2A2B1644-3674-0448-8A3E-F4E3CC6EE29D}"/>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F539C2A-501E-8E41-8E90-496CD8E2A6A6}"/>
              </a:ext>
            </a:extLst>
          </p:cNvPr>
          <p:cNvSpPr>
            <a:spLocks noGrp="1"/>
          </p:cNvSpPr>
          <p:nvPr>
            <p:ph type="dt" sz="half" idx="10"/>
          </p:nvPr>
        </p:nvSpPr>
        <p:spPr/>
        <p:txBody>
          <a:bodyPr/>
          <a:lstStyle/>
          <a:p>
            <a:fld id="{F32B0198-C7A3-F14A-A3AB-D6D69888F295}" type="datetime1">
              <a:rPr lang="pt-BR" smtClean="0"/>
              <a:t>10/05/2022</a:t>
            </a:fld>
            <a:endParaRPr lang="pt-BR"/>
          </a:p>
        </p:txBody>
      </p:sp>
      <p:sp>
        <p:nvSpPr>
          <p:cNvPr id="5" name="Espaço Reservado para Rodapé 4">
            <a:extLst>
              <a:ext uri="{FF2B5EF4-FFF2-40B4-BE49-F238E27FC236}">
                <a16:creationId xmlns:a16="http://schemas.microsoft.com/office/drawing/2014/main" id="{4043C156-FEA9-1348-BE5E-F3F7BB75509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3F7E5326-F29D-F34E-AAB9-4DFBE15C01D0}"/>
              </a:ext>
            </a:extLst>
          </p:cNvPr>
          <p:cNvSpPr>
            <a:spLocks noGrp="1"/>
          </p:cNvSpPr>
          <p:nvPr>
            <p:ph type="sldNum" sz="quarter" idx="12"/>
          </p:nvPr>
        </p:nvSpPr>
        <p:spPr/>
        <p:txBody>
          <a:bodyPr/>
          <a:lstStyle/>
          <a:p>
            <a:fld id="{D67F1467-85B1-A14F-9F02-E5282F964E08}" type="slidenum">
              <a:rPr lang="pt-BR" smtClean="0"/>
              <a:t>‹nº›</a:t>
            </a:fld>
            <a:endParaRPr lang="pt-BR"/>
          </a:p>
        </p:txBody>
      </p:sp>
    </p:spTree>
    <p:extLst>
      <p:ext uri="{BB962C8B-B14F-4D97-AF65-F5344CB8AC3E}">
        <p14:creationId xmlns:p14="http://schemas.microsoft.com/office/powerpoint/2010/main" val="4045428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13D2B3-3AE8-5441-BC7F-F91B75FE9DBE}"/>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04D3CBF9-6982-1642-9572-6837542071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22F6813E-B3AF-8F46-B028-143430B7FC22}"/>
              </a:ext>
            </a:extLst>
          </p:cNvPr>
          <p:cNvSpPr>
            <a:spLocks noGrp="1"/>
          </p:cNvSpPr>
          <p:nvPr>
            <p:ph type="dt" sz="half" idx="10"/>
          </p:nvPr>
        </p:nvSpPr>
        <p:spPr/>
        <p:txBody>
          <a:bodyPr/>
          <a:lstStyle/>
          <a:p>
            <a:fld id="{33AA1C3C-D203-3F41-9FBB-7B22D7719832}" type="datetime1">
              <a:rPr lang="pt-BR" smtClean="0"/>
              <a:t>10/05/2022</a:t>
            </a:fld>
            <a:endParaRPr lang="pt-BR"/>
          </a:p>
        </p:txBody>
      </p:sp>
      <p:sp>
        <p:nvSpPr>
          <p:cNvPr id="5" name="Espaço Reservado para Rodapé 4">
            <a:extLst>
              <a:ext uri="{FF2B5EF4-FFF2-40B4-BE49-F238E27FC236}">
                <a16:creationId xmlns:a16="http://schemas.microsoft.com/office/drawing/2014/main" id="{CB3154F9-CC71-574F-8707-C6AA9DF58A2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E05A266-B334-1840-8F3A-54C3330DAC0A}"/>
              </a:ext>
            </a:extLst>
          </p:cNvPr>
          <p:cNvSpPr>
            <a:spLocks noGrp="1"/>
          </p:cNvSpPr>
          <p:nvPr>
            <p:ph type="sldNum" sz="quarter" idx="12"/>
          </p:nvPr>
        </p:nvSpPr>
        <p:spPr/>
        <p:txBody>
          <a:bodyPr/>
          <a:lstStyle/>
          <a:p>
            <a:fld id="{D67F1467-85B1-A14F-9F02-E5282F964E08}" type="slidenum">
              <a:rPr lang="pt-BR" smtClean="0"/>
              <a:t>‹nº›</a:t>
            </a:fld>
            <a:endParaRPr lang="pt-BR"/>
          </a:p>
        </p:txBody>
      </p:sp>
    </p:spTree>
    <p:extLst>
      <p:ext uri="{BB962C8B-B14F-4D97-AF65-F5344CB8AC3E}">
        <p14:creationId xmlns:p14="http://schemas.microsoft.com/office/powerpoint/2010/main" val="2995483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DA46BE-988F-2E44-9F05-E7B1B9C2C5F7}"/>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14D65C7C-22BC-A94D-A612-E00B3E5B00E9}"/>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B479FE6F-06FB-8843-A8E4-5DF963C204D2}"/>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B7DE6232-F5E6-BE4F-9D17-211ADD2DDDBC}"/>
              </a:ext>
            </a:extLst>
          </p:cNvPr>
          <p:cNvSpPr>
            <a:spLocks noGrp="1"/>
          </p:cNvSpPr>
          <p:nvPr>
            <p:ph type="dt" sz="half" idx="10"/>
          </p:nvPr>
        </p:nvSpPr>
        <p:spPr/>
        <p:txBody>
          <a:bodyPr/>
          <a:lstStyle/>
          <a:p>
            <a:fld id="{28D3306C-105E-0F45-BD5C-5F1CA0D7EEA1}" type="datetime1">
              <a:rPr lang="pt-BR" smtClean="0"/>
              <a:t>10/05/2022</a:t>
            </a:fld>
            <a:endParaRPr lang="pt-BR"/>
          </a:p>
        </p:txBody>
      </p:sp>
      <p:sp>
        <p:nvSpPr>
          <p:cNvPr id="6" name="Espaço Reservado para Rodapé 5">
            <a:extLst>
              <a:ext uri="{FF2B5EF4-FFF2-40B4-BE49-F238E27FC236}">
                <a16:creationId xmlns:a16="http://schemas.microsoft.com/office/drawing/2014/main" id="{64099D44-D8FC-3247-A3B5-8FDF0E28CA7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E7D89B13-E705-F44F-9427-ABB5EEAEA750}"/>
              </a:ext>
            </a:extLst>
          </p:cNvPr>
          <p:cNvSpPr>
            <a:spLocks noGrp="1"/>
          </p:cNvSpPr>
          <p:nvPr>
            <p:ph type="sldNum" sz="quarter" idx="12"/>
          </p:nvPr>
        </p:nvSpPr>
        <p:spPr/>
        <p:txBody>
          <a:bodyPr/>
          <a:lstStyle/>
          <a:p>
            <a:fld id="{D67F1467-85B1-A14F-9F02-E5282F964E08}" type="slidenum">
              <a:rPr lang="pt-BR" smtClean="0"/>
              <a:t>‹nº›</a:t>
            </a:fld>
            <a:endParaRPr lang="pt-BR"/>
          </a:p>
        </p:txBody>
      </p:sp>
    </p:spTree>
    <p:extLst>
      <p:ext uri="{BB962C8B-B14F-4D97-AF65-F5344CB8AC3E}">
        <p14:creationId xmlns:p14="http://schemas.microsoft.com/office/powerpoint/2010/main" val="3544765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426B63-5D81-6940-8A35-528E3B21A554}"/>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11D4BAD8-4ED1-8C4D-B310-8A047403AE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28E5294A-10A6-F245-B909-9AA29D628FDD}"/>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7D99D993-661D-5046-8B5A-352BA8DADF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D314AA57-AB17-B542-921D-A331472698E4}"/>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0F229AC7-44CA-7D44-A743-48DF35970430}"/>
              </a:ext>
            </a:extLst>
          </p:cNvPr>
          <p:cNvSpPr>
            <a:spLocks noGrp="1"/>
          </p:cNvSpPr>
          <p:nvPr>
            <p:ph type="dt" sz="half" idx="10"/>
          </p:nvPr>
        </p:nvSpPr>
        <p:spPr/>
        <p:txBody>
          <a:bodyPr/>
          <a:lstStyle/>
          <a:p>
            <a:fld id="{C9B0AF1A-40C8-C64D-9980-C7D9BEC9D6CD}" type="datetime1">
              <a:rPr lang="pt-BR" smtClean="0"/>
              <a:t>10/05/2022</a:t>
            </a:fld>
            <a:endParaRPr lang="pt-BR"/>
          </a:p>
        </p:txBody>
      </p:sp>
      <p:sp>
        <p:nvSpPr>
          <p:cNvPr id="8" name="Espaço Reservado para Rodapé 7">
            <a:extLst>
              <a:ext uri="{FF2B5EF4-FFF2-40B4-BE49-F238E27FC236}">
                <a16:creationId xmlns:a16="http://schemas.microsoft.com/office/drawing/2014/main" id="{0BDBB696-1457-3D49-A789-5E6B44C6CEA2}"/>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3AF204F8-649A-5645-968A-D48852528E4D}"/>
              </a:ext>
            </a:extLst>
          </p:cNvPr>
          <p:cNvSpPr>
            <a:spLocks noGrp="1"/>
          </p:cNvSpPr>
          <p:nvPr>
            <p:ph type="sldNum" sz="quarter" idx="12"/>
          </p:nvPr>
        </p:nvSpPr>
        <p:spPr/>
        <p:txBody>
          <a:bodyPr/>
          <a:lstStyle/>
          <a:p>
            <a:fld id="{D67F1467-85B1-A14F-9F02-E5282F964E08}" type="slidenum">
              <a:rPr lang="pt-BR" smtClean="0"/>
              <a:t>‹nº›</a:t>
            </a:fld>
            <a:endParaRPr lang="pt-BR"/>
          </a:p>
        </p:txBody>
      </p:sp>
    </p:spTree>
    <p:extLst>
      <p:ext uri="{BB962C8B-B14F-4D97-AF65-F5344CB8AC3E}">
        <p14:creationId xmlns:p14="http://schemas.microsoft.com/office/powerpoint/2010/main" val="3583599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0258B5-66CF-1846-91AC-0476B858501D}"/>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4CA1B2BE-5BEA-9C4B-8273-16DF777A5C30}"/>
              </a:ext>
            </a:extLst>
          </p:cNvPr>
          <p:cNvSpPr>
            <a:spLocks noGrp="1"/>
          </p:cNvSpPr>
          <p:nvPr>
            <p:ph type="dt" sz="half" idx="10"/>
          </p:nvPr>
        </p:nvSpPr>
        <p:spPr/>
        <p:txBody>
          <a:bodyPr/>
          <a:lstStyle/>
          <a:p>
            <a:fld id="{B7B0FBF7-CFD9-144A-904F-F66E5B48F9C0}" type="datetime1">
              <a:rPr lang="pt-BR" smtClean="0"/>
              <a:t>10/05/2022</a:t>
            </a:fld>
            <a:endParaRPr lang="pt-BR"/>
          </a:p>
        </p:txBody>
      </p:sp>
      <p:sp>
        <p:nvSpPr>
          <p:cNvPr id="4" name="Espaço Reservado para Rodapé 3">
            <a:extLst>
              <a:ext uri="{FF2B5EF4-FFF2-40B4-BE49-F238E27FC236}">
                <a16:creationId xmlns:a16="http://schemas.microsoft.com/office/drawing/2014/main" id="{CBE021D9-1C89-D742-B4C6-DCF5CD050C6D}"/>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90FD0901-BF1C-794A-89E8-88ED1E312E09}"/>
              </a:ext>
            </a:extLst>
          </p:cNvPr>
          <p:cNvSpPr>
            <a:spLocks noGrp="1"/>
          </p:cNvSpPr>
          <p:nvPr>
            <p:ph type="sldNum" sz="quarter" idx="12"/>
          </p:nvPr>
        </p:nvSpPr>
        <p:spPr/>
        <p:txBody>
          <a:bodyPr/>
          <a:lstStyle/>
          <a:p>
            <a:fld id="{D67F1467-85B1-A14F-9F02-E5282F964E08}" type="slidenum">
              <a:rPr lang="pt-BR" smtClean="0"/>
              <a:t>‹nº›</a:t>
            </a:fld>
            <a:endParaRPr lang="pt-BR"/>
          </a:p>
        </p:txBody>
      </p:sp>
    </p:spTree>
    <p:extLst>
      <p:ext uri="{BB962C8B-B14F-4D97-AF65-F5344CB8AC3E}">
        <p14:creationId xmlns:p14="http://schemas.microsoft.com/office/powerpoint/2010/main" val="2664561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32561AD0-4D62-244B-9CE2-439E12407784}"/>
              </a:ext>
            </a:extLst>
          </p:cNvPr>
          <p:cNvSpPr>
            <a:spLocks noGrp="1"/>
          </p:cNvSpPr>
          <p:nvPr>
            <p:ph type="dt" sz="half" idx="10"/>
          </p:nvPr>
        </p:nvSpPr>
        <p:spPr/>
        <p:txBody>
          <a:bodyPr/>
          <a:lstStyle/>
          <a:p>
            <a:fld id="{5D7D9D18-B8F7-5440-9730-C9E31FBF02C7}" type="datetime1">
              <a:rPr lang="pt-BR" smtClean="0"/>
              <a:t>10/05/2022</a:t>
            </a:fld>
            <a:endParaRPr lang="pt-BR"/>
          </a:p>
        </p:txBody>
      </p:sp>
      <p:sp>
        <p:nvSpPr>
          <p:cNvPr id="3" name="Espaço Reservado para Rodapé 2">
            <a:extLst>
              <a:ext uri="{FF2B5EF4-FFF2-40B4-BE49-F238E27FC236}">
                <a16:creationId xmlns:a16="http://schemas.microsoft.com/office/drawing/2014/main" id="{2A205ABE-A6D9-4F4B-983D-1A6B47B80952}"/>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953B6CF4-C065-CE44-BB94-E6A875FD5EA6}"/>
              </a:ext>
            </a:extLst>
          </p:cNvPr>
          <p:cNvSpPr>
            <a:spLocks noGrp="1"/>
          </p:cNvSpPr>
          <p:nvPr>
            <p:ph type="sldNum" sz="quarter" idx="12"/>
          </p:nvPr>
        </p:nvSpPr>
        <p:spPr/>
        <p:txBody>
          <a:bodyPr/>
          <a:lstStyle/>
          <a:p>
            <a:fld id="{D67F1467-85B1-A14F-9F02-E5282F964E08}" type="slidenum">
              <a:rPr lang="pt-BR" smtClean="0"/>
              <a:t>‹nº›</a:t>
            </a:fld>
            <a:endParaRPr lang="pt-BR"/>
          </a:p>
        </p:txBody>
      </p:sp>
    </p:spTree>
    <p:extLst>
      <p:ext uri="{BB962C8B-B14F-4D97-AF65-F5344CB8AC3E}">
        <p14:creationId xmlns:p14="http://schemas.microsoft.com/office/powerpoint/2010/main" val="2152477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B6ED97-E6D8-F14A-93A8-52F0058125AB}"/>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0FC7F52C-ED32-B44A-A2F2-BF48359B4C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8AF264D7-5A2D-A344-A01C-A36703868F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51ACD8B-230C-8449-8DB9-2D362C8DECAE}"/>
              </a:ext>
            </a:extLst>
          </p:cNvPr>
          <p:cNvSpPr>
            <a:spLocks noGrp="1"/>
          </p:cNvSpPr>
          <p:nvPr>
            <p:ph type="dt" sz="half" idx="10"/>
          </p:nvPr>
        </p:nvSpPr>
        <p:spPr/>
        <p:txBody>
          <a:bodyPr/>
          <a:lstStyle/>
          <a:p>
            <a:fld id="{1B636351-F56E-934C-8400-4B176DDE2945}" type="datetime1">
              <a:rPr lang="pt-BR" smtClean="0"/>
              <a:t>10/05/2022</a:t>
            </a:fld>
            <a:endParaRPr lang="pt-BR"/>
          </a:p>
        </p:txBody>
      </p:sp>
      <p:sp>
        <p:nvSpPr>
          <p:cNvPr id="6" name="Espaço Reservado para Rodapé 5">
            <a:extLst>
              <a:ext uri="{FF2B5EF4-FFF2-40B4-BE49-F238E27FC236}">
                <a16:creationId xmlns:a16="http://schemas.microsoft.com/office/drawing/2014/main" id="{7B56BCB8-FD64-5C44-8CBC-5863B9C8AF4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315BC17A-2036-F64D-B8C8-BACDFBD7B19B}"/>
              </a:ext>
            </a:extLst>
          </p:cNvPr>
          <p:cNvSpPr>
            <a:spLocks noGrp="1"/>
          </p:cNvSpPr>
          <p:nvPr>
            <p:ph type="sldNum" sz="quarter" idx="12"/>
          </p:nvPr>
        </p:nvSpPr>
        <p:spPr/>
        <p:txBody>
          <a:bodyPr/>
          <a:lstStyle/>
          <a:p>
            <a:fld id="{D67F1467-85B1-A14F-9F02-E5282F964E08}" type="slidenum">
              <a:rPr lang="pt-BR" smtClean="0"/>
              <a:t>‹nº›</a:t>
            </a:fld>
            <a:endParaRPr lang="pt-BR"/>
          </a:p>
        </p:txBody>
      </p:sp>
    </p:spTree>
    <p:extLst>
      <p:ext uri="{BB962C8B-B14F-4D97-AF65-F5344CB8AC3E}">
        <p14:creationId xmlns:p14="http://schemas.microsoft.com/office/powerpoint/2010/main" val="2872481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BE1FE6-925E-B849-A2D6-EF9E07E387B8}"/>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654AFEE6-3DCA-F44D-8B2A-69968C3BA7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E91C3138-45B3-624F-BAA8-492058E54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94C0F64-969A-704B-AA4C-88E5F88F05D5}"/>
              </a:ext>
            </a:extLst>
          </p:cNvPr>
          <p:cNvSpPr>
            <a:spLocks noGrp="1"/>
          </p:cNvSpPr>
          <p:nvPr>
            <p:ph type="dt" sz="half" idx="10"/>
          </p:nvPr>
        </p:nvSpPr>
        <p:spPr/>
        <p:txBody>
          <a:bodyPr/>
          <a:lstStyle/>
          <a:p>
            <a:fld id="{17A8C6B4-5790-164C-9231-98ED285B75F8}" type="datetime1">
              <a:rPr lang="pt-BR" smtClean="0"/>
              <a:t>10/05/2022</a:t>
            </a:fld>
            <a:endParaRPr lang="pt-BR"/>
          </a:p>
        </p:txBody>
      </p:sp>
      <p:sp>
        <p:nvSpPr>
          <p:cNvPr id="6" name="Espaço Reservado para Rodapé 5">
            <a:extLst>
              <a:ext uri="{FF2B5EF4-FFF2-40B4-BE49-F238E27FC236}">
                <a16:creationId xmlns:a16="http://schemas.microsoft.com/office/drawing/2014/main" id="{C93C549A-F707-7D4D-97E6-188BBA3039B9}"/>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7930E68-D31A-BD42-8FD7-0215FD2CC269}"/>
              </a:ext>
            </a:extLst>
          </p:cNvPr>
          <p:cNvSpPr>
            <a:spLocks noGrp="1"/>
          </p:cNvSpPr>
          <p:nvPr>
            <p:ph type="sldNum" sz="quarter" idx="12"/>
          </p:nvPr>
        </p:nvSpPr>
        <p:spPr/>
        <p:txBody>
          <a:bodyPr/>
          <a:lstStyle/>
          <a:p>
            <a:fld id="{D67F1467-85B1-A14F-9F02-E5282F964E08}" type="slidenum">
              <a:rPr lang="pt-BR" smtClean="0"/>
              <a:t>‹nº›</a:t>
            </a:fld>
            <a:endParaRPr lang="pt-BR"/>
          </a:p>
        </p:txBody>
      </p:sp>
    </p:spTree>
    <p:extLst>
      <p:ext uri="{BB962C8B-B14F-4D97-AF65-F5344CB8AC3E}">
        <p14:creationId xmlns:p14="http://schemas.microsoft.com/office/powerpoint/2010/main" val="2862359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C2169228-AB58-DB41-B9A4-CC7F69AD26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6E60E282-016D-544D-9DCA-3004EA4B34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5637482-002B-ED43-87C8-5DF745AB32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2E0066-A847-4A4A-8471-42CF0A50281E}" type="datetime1">
              <a:rPr lang="pt-BR" smtClean="0"/>
              <a:t>10/05/2022</a:t>
            </a:fld>
            <a:endParaRPr lang="pt-BR"/>
          </a:p>
        </p:txBody>
      </p:sp>
      <p:sp>
        <p:nvSpPr>
          <p:cNvPr id="5" name="Espaço Reservado para Rodapé 4">
            <a:extLst>
              <a:ext uri="{FF2B5EF4-FFF2-40B4-BE49-F238E27FC236}">
                <a16:creationId xmlns:a16="http://schemas.microsoft.com/office/drawing/2014/main" id="{3F1F64F7-905E-0849-A233-87192F4451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CA50C897-9077-A441-9E99-E4AB3BD31B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7F1467-85B1-A14F-9F02-E5282F964E08}" type="slidenum">
              <a:rPr lang="pt-BR" smtClean="0"/>
              <a:t>‹nº›</a:t>
            </a:fld>
            <a:endParaRPr lang="pt-BR"/>
          </a:p>
        </p:txBody>
      </p:sp>
    </p:spTree>
    <p:extLst>
      <p:ext uri="{BB962C8B-B14F-4D97-AF65-F5344CB8AC3E}">
        <p14:creationId xmlns:p14="http://schemas.microsoft.com/office/powerpoint/2010/main" val="2065304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7C31E7-4693-0247-99EA-BCAA8B9E3B88}"/>
              </a:ext>
            </a:extLst>
          </p:cNvPr>
          <p:cNvSpPr>
            <a:spLocks noGrp="1"/>
          </p:cNvSpPr>
          <p:nvPr>
            <p:ph type="ctrTitle"/>
          </p:nvPr>
        </p:nvSpPr>
        <p:spPr/>
        <p:txBody>
          <a:bodyPr/>
          <a:lstStyle/>
          <a:p>
            <a:r>
              <a:rPr lang="pt-BR" b="1" dirty="0"/>
              <a:t>PSICOPATOLOGIA PERINATAL </a:t>
            </a:r>
            <a:br>
              <a:rPr lang="pt-BR" dirty="0"/>
            </a:br>
            <a:endParaRPr lang="pt-BR" dirty="0"/>
          </a:p>
        </p:txBody>
      </p:sp>
      <p:sp>
        <p:nvSpPr>
          <p:cNvPr id="3" name="Subtítulo 2">
            <a:extLst>
              <a:ext uri="{FF2B5EF4-FFF2-40B4-BE49-F238E27FC236}">
                <a16:creationId xmlns:a16="http://schemas.microsoft.com/office/drawing/2014/main" id="{BFED1FEB-E6D8-1748-96C8-1124F9627C06}"/>
              </a:ext>
            </a:extLst>
          </p:cNvPr>
          <p:cNvSpPr>
            <a:spLocks noGrp="1"/>
          </p:cNvSpPr>
          <p:nvPr>
            <p:ph type="subTitle" idx="1"/>
          </p:nvPr>
        </p:nvSpPr>
        <p:spPr/>
        <p:txBody>
          <a:bodyPr>
            <a:normAutofit lnSpcReduction="10000"/>
          </a:bodyPr>
          <a:lstStyle/>
          <a:p>
            <a:pPr algn="l"/>
            <a:r>
              <a:rPr lang="pt-BR" sz="1900" dirty="0"/>
              <a:t>Alvarez, L., &amp; </a:t>
            </a:r>
            <a:r>
              <a:rPr lang="pt-BR" sz="1900" dirty="0" err="1"/>
              <a:t>Golse</a:t>
            </a:r>
            <a:r>
              <a:rPr lang="pt-BR" sz="1900" dirty="0"/>
              <a:t>, B. (2008b). </a:t>
            </a:r>
            <a:r>
              <a:rPr lang="pt-BR" sz="1900" i="1" dirty="0"/>
              <a:t>La </a:t>
            </a:r>
            <a:r>
              <a:rPr lang="pt-BR" sz="1900" i="1" dirty="0" err="1"/>
              <a:t>psychiatrie</a:t>
            </a:r>
            <a:r>
              <a:rPr lang="pt-BR" sz="1900" i="1" dirty="0"/>
              <a:t> </a:t>
            </a:r>
            <a:r>
              <a:rPr lang="pt-BR" sz="1900" i="1" dirty="0" err="1"/>
              <a:t>du</a:t>
            </a:r>
            <a:r>
              <a:rPr lang="pt-BR" sz="1900" i="1" dirty="0"/>
              <a:t> </a:t>
            </a:r>
            <a:r>
              <a:rPr lang="pt-BR" sz="1900" i="1" dirty="0" err="1"/>
              <a:t>bébé</a:t>
            </a:r>
            <a:r>
              <a:rPr lang="pt-BR" sz="1900" dirty="0"/>
              <a:t>. Paris: PUF. [</a:t>
            </a:r>
            <a:r>
              <a:rPr lang="pt-BR" sz="1300" i="1" dirty="0"/>
              <a:t>A Psiquiatria do Bebé</a:t>
            </a:r>
            <a:r>
              <a:rPr lang="pt-BR" sz="1300" dirty="0"/>
              <a:t>. Mira-Sintra: Gráfica </a:t>
            </a:r>
            <a:r>
              <a:rPr lang="pt-BR" sz="1300" dirty="0" err="1"/>
              <a:t>Europam</a:t>
            </a:r>
            <a:r>
              <a:rPr lang="pt-BR" sz="1300" dirty="0"/>
              <a:t>].</a:t>
            </a:r>
          </a:p>
          <a:p>
            <a:pPr marL="800100" lvl="1" indent="-342900" algn="l">
              <a:buFont typeface="Arial" panose="020B0604020202020204" pitchFamily="34" charset="0"/>
              <a:buChar char="•"/>
            </a:pPr>
            <a:r>
              <a:rPr lang="pt-BR" dirty="0"/>
              <a:t>Nesta obra aborda-se essencialmente a Psiquiatria do bebé.</a:t>
            </a:r>
          </a:p>
          <a:p>
            <a:pPr marL="800100" lvl="1" indent="-342900" algn="l">
              <a:buFont typeface="Arial" panose="020B0604020202020204" pitchFamily="34" charset="0"/>
              <a:buChar char="•"/>
            </a:pPr>
            <a:r>
              <a:rPr lang="pt-BR" dirty="0"/>
              <a:t>Esta integra-se no que se convencionou chamar a </a:t>
            </a:r>
            <a:r>
              <a:rPr lang="pt-BR" b="1" dirty="0"/>
              <a:t>Psiquiatria perinatal. </a:t>
            </a:r>
          </a:p>
          <a:p>
            <a:pPr algn="l"/>
            <a:r>
              <a:rPr lang="pt-BR" dirty="0" err="1"/>
              <a:t>Golse</a:t>
            </a:r>
            <a:r>
              <a:rPr lang="pt-BR" dirty="0"/>
              <a:t>, B. (2019). </a:t>
            </a:r>
            <a:r>
              <a:rPr lang="pt-BR" i="1" dirty="0"/>
              <a:t>Le </a:t>
            </a:r>
            <a:r>
              <a:rPr lang="pt-BR" i="1" dirty="0" err="1"/>
              <a:t>bébê</a:t>
            </a:r>
            <a:r>
              <a:rPr lang="pt-BR" i="1" dirty="0"/>
              <a:t> et </a:t>
            </a:r>
            <a:r>
              <a:rPr lang="pt-BR" i="1" dirty="0" err="1"/>
              <a:t>ses</a:t>
            </a:r>
            <a:r>
              <a:rPr lang="pt-BR" i="1" dirty="0"/>
              <a:t> </a:t>
            </a:r>
            <a:r>
              <a:rPr lang="pt-BR" i="1" dirty="0" err="1"/>
              <a:t>possibles</a:t>
            </a:r>
            <a:r>
              <a:rPr lang="pt-BR" dirty="0"/>
              <a:t>. Toulouse: </a:t>
            </a:r>
            <a:r>
              <a:rPr lang="pt-BR" dirty="0" err="1"/>
              <a:t>érès</a:t>
            </a:r>
            <a:r>
              <a:rPr lang="pt-BR" dirty="0"/>
              <a:t>.</a:t>
            </a:r>
          </a:p>
          <a:p>
            <a:pPr marL="342900" indent="-342900" algn="l">
              <a:buFont typeface="Arial" panose="020B0604020202020204" pitchFamily="34" charset="0"/>
              <a:buChar char="•"/>
            </a:pPr>
            <a:endParaRPr lang="pt-BR" b="1" dirty="0"/>
          </a:p>
          <a:p>
            <a:endParaRPr lang="pt-BR" dirty="0"/>
          </a:p>
          <a:p>
            <a:endParaRPr lang="pt-BR" dirty="0"/>
          </a:p>
        </p:txBody>
      </p:sp>
      <p:sp>
        <p:nvSpPr>
          <p:cNvPr id="4" name="Espaço Reservado para Número de Slide 3">
            <a:extLst>
              <a:ext uri="{FF2B5EF4-FFF2-40B4-BE49-F238E27FC236}">
                <a16:creationId xmlns:a16="http://schemas.microsoft.com/office/drawing/2014/main" id="{D3E64E98-371A-2A4D-A190-624A8D10830D}"/>
              </a:ext>
            </a:extLst>
          </p:cNvPr>
          <p:cNvSpPr>
            <a:spLocks noGrp="1"/>
          </p:cNvSpPr>
          <p:nvPr>
            <p:ph type="sldNum" sz="quarter" idx="12"/>
          </p:nvPr>
        </p:nvSpPr>
        <p:spPr/>
        <p:txBody>
          <a:bodyPr/>
          <a:lstStyle/>
          <a:p>
            <a:fld id="{D67F1467-85B1-A14F-9F02-E5282F964E08}" type="slidenum">
              <a:rPr lang="pt-BR" smtClean="0"/>
              <a:t>1</a:t>
            </a:fld>
            <a:endParaRPr lang="pt-BR"/>
          </a:p>
        </p:txBody>
      </p:sp>
    </p:spTree>
    <p:extLst>
      <p:ext uri="{BB962C8B-B14F-4D97-AF65-F5344CB8AC3E}">
        <p14:creationId xmlns:p14="http://schemas.microsoft.com/office/powerpoint/2010/main" val="1385179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0FEFB9-0CE5-9140-8877-20525699CFF6}"/>
              </a:ext>
            </a:extLst>
          </p:cNvPr>
          <p:cNvSpPr>
            <a:spLocks noGrp="1"/>
          </p:cNvSpPr>
          <p:nvPr>
            <p:ph type="title"/>
          </p:nvPr>
        </p:nvSpPr>
        <p:spPr/>
        <p:txBody>
          <a:bodyPr>
            <a:normAutofit fontScale="90000"/>
          </a:bodyPr>
          <a:lstStyle/>
          <a:p>
            <a:pPr algn="ctr"/>
            <a:br>
              <a:rPr lang="pt-BR" sz="2700" b="1" dirty="0"/>
            </a:br>
            <a:r>
              <a:rPr lang="pt-BR" sz="2700" b="1" dirty="0"/>
              <a:t>3. Os grandes eixos de pesquisa e desenvolvimento </a:t>
            </a:r>
            <a:br>
              <a:rPr lang="pt-BR" sz="2700" b="1" dirty="0"/>
            </a:br>
            <a:r>
              <a:rPr lang="pt-BR" sz="2700" b="1" dirty="0"/>
              <a:t>da situação do bebê e seu desenvolvimento</a:t>
            </a:r>
            <a:br>
              <a:rPr lang="pt-BR" sz="2700" b="1" dirty="0"/>
            </a:br>
            <a:r>
              <a:rPr lang="pt-BR" sz="2700" dirty="0" err="1"/>
              <a:t>Golse</a:t>
            </a:r>
            <a:r>
              <a:rPr lang="pt-BR" sz="2700" dirty="0"/>
              <a:t>, B. (2019). </a:t>
            </a:r>
            <a:r>
              <a:rPr lang="pt-BR" sz="2700" i="1" dirty="0"/>
              <a:t>Le </a:t>
            </a:r>
            <a:r>
              <a:rPr lang="pt-BR" sz="2700" i="1" dirty="0" err="1"/>
              <a:t>bébê</a:t>
            </a:r>
            <a:r>
              <a:rPr lang="pt-BR" sz="2700" i="1" dirty="0"/>
              <a:t> et </a:t>
            </a:r>
            <a:r>
              <a:rPr lang="pt-BR" sz="2700" i="1" dirty="0" err="1"/>
              <a:t>ses</a:t>
            </a:r>
            <a:r>
              <a:rPr lang="pt-BR" sz="2700" i="1" dirty="0"/>
              <a:t> </a:t>
            </a:r>
            <a:r>
              <a:rPr lang="pt-BR" sz="2700" i="1" dirty="0" err="1"/>
              <a:t>possibles</a:t>
            </a:r>
            <a:r>
              <a:rPr lang="pt-BR" sz="2700" dirty="0"/>
              <a:t>. Toulouse: </a:t>
            </a:r>
            <a:r>
              <a:rPr lang="pt-BR" sz="2700" dirty="0" err="1"/>
              <a:t>érès</a:t>
            </a:r>
            <a:r>
              <a:rPr lang="pt-BR" sz="2700" dirty="0"/>
              <a:t>.</a:t>
            </a:r>
            <a:br>
              <a:rPr lang="pt-BR" sz="2800" dirty="0"/>
            </a:br>
            <a:endParaRPr lang="pt-BR" sz="2800" b="1" dirty="0"/>
          </a:p>
        </p:txBody>
      </p:sp>
      <p:sp>
        <p:nvSpPr>
          <p:cNvPr id="3" name="Espaço Reservado para Conteúdo 2">
            <a:extLst>
              <a:ext uri="{FF2B5EF4-FFF2-40B4-BE49-F238E27FC236}">
                <a16:creationId xmlns:a16="http://schemas.microsoft.com/office/drawing/2014/main" id="{44887951-C1E0-E348-BCC0-C7D8326369F3}"/>
              </a:ext>
            </a:extLst>
          </p:cNvPr>
          <p:cNvSpPr>
            <a:spLocks noGrp="1"/>
          </p:cNvSpPr>
          <p:nvPr>
            <p:ph idx="1"/>
          </p:nvPr>
        </p:nvSpPr>
        <p:spPr/>
        <p:txBody>
          <a:bodyPr>
            <a:normAutofit fontScale="62500" lnSpcReduction="20000"/>
          </a:bodyPr>
          <a:lstStyle/>
          <a:p>
            <a:pPr algn="just">
              <a:lnSpc>
                <a:spcPct val="170000"/>
              </a:lnSpc>
            </a:pPr>
            <a:r>
              <a:rPr lang="pt-BR" sz="2500" dirty="0"/>
              <a:t> Quando o bebê humano sai do ventre da mãe, e após um período pré-natal em que seus vários dispositivos sensoriais são sucessivamente colocados em funcionamento, quatro grandes planos [de desenvolvimento] são então necessariamente oferecidos a ele: (p. 20)</a:t>
            </a:r>
          </a:p>
          <a:p>
            <a:pPr lvl="1" algn="just">
              <a:lnSpc>
                <a:spcPct val="170000"/>
              </a:lnSpc>
            </a:pPr>
            <a:r>
              <a:rPr lang="pt-BR" sz="2500" b="1" dirty="0"/>
              <a:t>o da autopreservação, 					</a:t>
            </a:r>
            <a:r>
              <a:rPr lang="pt-BR" sz="2500" b="1" dirty="0">
                <a:solidFill>
                  <a:srgbClr val="0070C0"/>
                </a:solidFill>
              </a:rPr>
              <a:t>           </a:t>
            </a:r>
            <a:r>
              <a:rPr lang="pt-BR" sz="2500" b="1" dirty="0" err="1">
                <a:solidFill>
                  <a:srgbClr val="0070C0"/>
                </a:solidFill>
              </a:rPr>
              <a:t>Golse</a:t>
            </a:r>
            <a:r>
              <a:rPr lang="pt-BR" sz="2500" b="1" dirty="0">
                <a:solidFill>
                  <a:srgbClr val="0070C0"/>
                </a:solidFill>
              </a:rPr>
              <a:t> os considera como sendo </a:t>
            </a:r>
          </a:p>
          <a:p>
            <a:pPr lvl="1" algn="just">
              <a:lnSpc>
                <a:spcPct val="170000"/>
              </a:lnSpc>
            </a:pPr>
            <a:r>
              <a:rPr lang="pt-BR" sz="2500" b="1" dirty="0"/>
              <a:t>o do apego [</a:t>
            </a:r>
            <a:r>
              <a:rPr lang="pt-BR" sz="2500" b="1" i="1" dirty="0" err="1"/>
              <a:t>attachment</a:t>
            </a:r>
            <a:r>
              <a:rPr lang="pt-BR" sz="2500" b="1" dirty="0"/>
              <a:t>], 				            </a:t>
            </a:r>
            <a:r>
              <a:rPr lang="pt-BR" sz="2500" b="1" dirty="0">
                <a:solidFill>
                  <a:srgbClr val="0070C0"/>
                </a:solidFill>
              </a:rPr>
              <a:t>sistemas de motivação primária</a:t>
            </a:r>
          </a:p>
          <a:p>
            <a:pPr lvl="1" algn="just">
              <a:lnSpc>
                <a:spcPct val="170000"/>
              </a:lnSpc>
            </a:pPr>
            <a:r>
              <a:rPr lang="pt-BR" sz="2500" b="1" dirty="0"/>
              <a:t>o da a intersubjetividade 				           </a:t>
            </a:r>
            <a:r>
              <a:rPr lang="pt-BR" sz="2500" b="1" dirty="0">
                <a:solidFill>
                  <a:srgbClr val="0070C0"/>
                </a:solidFill>
                <a:sym typeface="Wingdings" pitchFamily="2" charset="2"/>
              </a:rPr>
              <a:t> </a:t>
            </a:r>
            <a:r>
              <a:rPr lang="pt-BR" sz="2500" b="1" i="1" dirty="0" err="1">
                <a:solidFill>
                  <a:srgbClr val="0070C0"/>
                </a:solidFill>
                <a:sym typeface="Wingdings" pitchFamily="2" charset="2"/>
              </a:rPr>
              <a:t>pourquoi</a:t>
            </a:r>
            <a:r>
              <a:rPr lang="pt-BR" sz="2500" b="1" i="1" dirty="0">
                <a:solidFill>
                  <a:srgbClr val="0070C0"/>
                </a:solidFill>
                <a:sym typeface="Wingdings" pitchFamily="2" charset="2"/>
              </a:rPr>
              <a:t> </a:t>
            </a:r>
            <a:r>
              <a:rPr lang="pt-BR" sz="2500" b="1" i="1" dirty="0" err="1">
                <a:solidFill>
                  <a:srgbClr val="0070C0"/>
                </a:solidFill>
                <a:sym typeface="Wingdings" pitchFamily="2" charset="2"/>
              </a:rPr>
              <a:t>pas</a:t>
            </a:r>
            <a:r>
              <a:rPr lang="pt-BR" sz="2500" b="1" i="1" dirty="0">
                <a:solidFill>
                  <a:srgbClr val="0070C0"/>
                </a:solidFill>
                <a:sym typeface="Wingdings" pitchFamily="2" charset="2"/>
              </a:rPr>
              <a:t> sistemas </a:t>
            </a:r>
            <a:r>
              <a:rPr lang="pt-BR" sz="2500" b="1" i="1" dirty="0" err="1">
                <a:solidFill>
                  <a:srgbClr val="0070C0"/>
                </a:solidFill>
                <a:sym typeface="Wingdings" pitchFamily="2" charset="2"/>
              </a:rPr>
              <a:t>pulsionais</a:t>
            </a:r>
            <a:r>
              <a:rPr lang="pt-BR" sz="2500" b="1" i="1" dirty="0">
                <a:solidFill>
                  <a:srgbClr val="0070C0"/>
                </a:solidFill>
                <a:sym typeface="Wingdings" pitchFamily="2" charset="2"/>
              </a:rPr>
              <a:t> ?</a:t>
            </a:r>
            <a:endParaRPr lang="pt-BR" sz="2500" b="1" i="1" dirty="0">
              <a:solidFill>
                <a:srgbClr val="0070C0"/>
              </a:solidFill>
            </a:endParaRPr>
          </a:p>
          <a:p>
            <a:pPr lvl="1" algn="just">
              <a:lnSpc>
                <a:spcPct val="170000"/>
              </a:lnSpc>
            </a:pPr>
            <a:r>
              <a:rPr lang="pt-BR" sz="2500" b="1" dirty="0"/>
              <a:t>e o da regulação das experiências de prazer e desprazer.</a:t>
            </a:r>
          </a:p>
          <a:p>
            <a:pPr algn="just">
              <a:lnSpc>
                <a:spcPct val="170000"/>
              </a:lnSpc>
            </a:pPr>
            <a:r>
              <a:rPr lang="pt-BR" sz="2500" b="1" dirty="0">
                <a:solidFill>
                  <a:srgbClr val="FF0000"/>
                </a:solidFill>
              </a:rPr>
              <a:t>COMENTÁRIO</a:t>
            </a:r>
            <a:r>
              <a:rPr lang="pt-BR" sz="2500" dirty="0">
                <a:solidFill>
                  <a:srgbClr val="FF0000"/>
                </a:solidFill>
              </a:rPr>
              <a:t>: note-se que há uma ontologia pensando o homem seja como uma espécime que busca sobreviver (numa perspectiva darwinista ou </a:t>
            </a:r>
            <a:r>
              <a:rPr lang="pt-BR" sz="2500" dirty="0" err="1">
                <a:solidFill>
                  <a:srgbClr val="FF0000"/>
                </a:solidFill>
              </a:rPr>
              <a:t>neo-darwinista</a:t>
            </a:r>
            <a:r>
              <a:rPr lang="pt-BR" sz="2500" dirty="0">
                <a:solidFill>
                  <a:srgbClr val="FF0000"/>
                </a:solidFill>
              </a:rPr>
              <a:t>) seja como impulsionado pela vida instintual (as pulsões) visando (por um lado o princípio do prazer-desprazer e, por outro, o princípio da busca pelo menor nível energético [e a busca pela descarga])</a:t>
            </a:r>
            <a:r>
              <a:rPr lang="pt-BR" dirty="0">
                <a:solidFill>
                  <a:srgbClr val="FF0000"/>
                </a:solidFill>
              </a:rPr>
              <a:t> </a:t>
            </a:r>
          </a:p>
        </p:txBody>
      </p:sp>
      <p:sp>
        <p:nvSpPr>
          <p:cNvPr id="4" name="Espaço Reservado para Número de Slide 3">
            <a:extLst>
              <a:ext uri="{FF2B5EF4-FFF2-40B4-BE49-F238E27FC236}">
                <a16:creationId xmlns:a16="http://schemas.microsoft.com/office/drawing/2014/main" id="{3EA9C041-F32D-9C4A-B012-2EE7E5893500}"/>
              </a:ext>
            </a:extLst>
          </p:cNvPr>
          <p:cNvSpPr>
            <a:spLocks noGrp="1"/>
          </p:cNvSpPr>
          <p:nvPr>
            <p:ph type="sldNum" sz="quarter" idx="12"/>
          </p:nvPr>
        </p:nvSpPr>
        <p:spPr/>
        <p:txBody>
          <a:bodyPr/>
          <a:lstStyle/>
          <a:p>
            <a:fld id="{D67F1467-85B1-A14F-9F02-E5282F964E08}" type="slidenum">
              <a:rPr lang="pt-BR" smtClean="0"/>
              <a:t>10</a:t>
            </a:fld>
            <a:endParaRPr lang="pt-BR"/>
          </a:p>
        </p:txBody>
      </p:sp>
    </p:spTree>
    <p:extLst>
      <p:ext uri="{BB962C8B-B14F-4D97-AF65-F5344CB8AC3E}">
        <p14:creationId xmlns:p14="http://schemas.microsoft.com/office/powerpoint/2010/main" val="2732690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FA0D8E-799E-D349-A0C3-9488575EE5D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D2DA100-5AA8-744B-9092-75EB8BD668B8}"/>
              </a:ext>
            </a:extLst>
          </p:cNvPr>
          <p:cNvSpPr>
            <a:spLocks noGrp="1"/>
          </p:cNvSpPr>
          <p:nvPr>
            <p:ph idx="1"/>
          </p:nvPr>
        </p:nvSpPr>
        <p:spPr/>
        <p:txBody>
          <a:bodyPr>
            <a:normAutofit fontScale="92500" lnSpcReduction="20000"/>
          </a:bodyPr>
          <a:lstStyle/>
          <a:p>
            <a:pPr algn="just">
              <a:lnSpc>
                <a:spcPct val="150000"/>
              </a:lnSpc>
            </a:pPr>
            <a:r>
              <a:rPr lang="pt-BR" sz="2400" dirty="0"/>
              <a:t>O </a:t>
            </a:r>
            <a:r>
              <a:rPr lang="pt-BR" sz="2400" b="1" dirty="0"/>
              <a:t>campo-plano da </a:t>
            </a:r>
            <a:r>
              <a:rPr lang="pt-BR" sz="2400" b="1" dirty="0" err="1"/>
              <a:t>autoconservação</a:t>
            </a:r>
            <a:r>
              <a:rPr lang="pt-BR" sz="2400" b="1" dirty="0"/>
              <a:t> </a:t>
            </a:r>
            <a:r>
              <a:rPr lang="pt-BR" sz="2400" dirty="0"/>
              <a:t>é aquele que permite que as principais funções vitais do organismo sejam acionadas sem as quais o recém-nascido não conseguiram sobreviver fisicamente. M. Senhor </a:t>
            </a:r>
            <a:r>
              <a:rPr lang="pt-BR" sz="2400" dirty="0" err="1"/>
              <a:t>Soulé</a:t>
            </a:r>
            <a:r>
              <a:rPr lang="pt-BR" sz="2400" dirty="0"/>
              <a:t> (1980) disse acertadamente que o bebê deve, de certa forma, "optar pela vida".</a:t>
            </a:r>
          </a:p>
          <a:p>
            <a:pPr marL="0" indent="0" algn="just">
              <a:lnSpc>
                <a:spcPct val="150000"/>
              </a:lnSpc>
              <a:buNone/>
            </a:pPr>
            <a:endParaRPr lang="pt-BR" sz="2400" dirty="0"/>
          </a:p>
          <a:p>
            <a:pPr algn="just">
              <a:lnSpc>
                <a:spcPct val="150000"/>
              </a:lnSpc>
            </a:pPr>
            <a:r>
              <a:rPr lang="pt-BR" sz="2400" dirty="0"/>
              <a:t> O </a:t>
            </a:r>
            <a:r>
              <a:rPr lang="pt-BR" sz="2400" b="1" dirty="0"/>
              <a:t>campo-plano do apego </a:t>
            </a:r>
            <a:r>
              <a:rPr lang="pt-BR" sz="2400" dirty="0"/>
              <a:t>[</a:t>
            </a:r>
            <a:r>
              <a:rPr lang="pt-BR" sz="2400" i="1" dirty="0" err="1"/>
              <a:t>attachement</a:t>
            </a:r>
            <a:r>
              <a:rPr lang="pt-BR" sz="2400" dirty="0"/>
              <a:t>] é aquele que permite à criança regular a melhor distância espacial, </a:t>
            </a:r>
            <a:r>
              <a:rPr lang="pt-BR" sz="2400" i="1" dirty="0"/>
              <a:t>física</a:t>
            </a:r>
            <a:r>
              <a:rPr lang="pt-BR" sz="2400" dirty="0"/>
              <a:t>, com o outro, a fim de construir o seu espaço de segurança, o que remete a tudo que J. </a:t>
            </a:r>
            <a:r>
              <a:rPr lang="pt-BR" sz="2400" dirty="0" err="1"/>
              <a:t>Bowlby</a:t>
            </a:r>
            <a:r>
              <a:rPr lang="pt-BR" sz="2400" dirty="0"/>
              <a:t> (1978-1984) desenvolveu no âmbito do teoria do apego.</a:t>
            </a:r>
          </a:p>
          <a:p>
            <a:endParaRPr lang="pt-BR" dirty="0"/>
          </a:p>
          <a:p>
            <a:endParaRPr lang="pt-BR" dirty="0"/>
          </a:p>
        </p:txBody>
      </p:sp>
      <p:sp>
        <p:nvSpPr>
          <p:cNvPr id="4" name="Espaço Reservado para Número de Slide 3">
            <a:extLst>
              <a:ext uri="{FF2B5EF4-FFF2-40B4-BE49-F238E27FC236}">
                <a16:creationId xmlns:a16="http://schemas.microsoft.com/office/drawing/2014/main" id="{80F46027-83DA-5149-A823-632EB024BC27}"/>
              </a:ext>
            </a:extLst>
          </p:cNvPr>
          <p:cNvSpPr>
            <a:spLocks noGrp="1"/>
          </p:cNvSpPr>
          <p:nvPr>
            <p:ph type="sldNum" sz="quarter" idx="12"/>
          </p:nvPr>
        </p:nvSpPr>
        <p:spPr/>
        <p:txBody>
          <a:bodyPr/>
          <a:lstStyle/>
          <a:p>
            <a:fld id="{D67F1467-85B1-A14F-9F02-E5282F964E08}" type="slidenum">
              <a:rPr lang="pt-BR" smtClean="0"/>
              <a:t>11</a:t>
            </a:fld>
            <a:endParaRPr lang="pt-BR"/>
          </a:p>
        </p:txBody>
      </p:sp>
    </p:spTree>
    <p:extLst>
      <p:ext uri="{BB962C8B-B14F-4D97-AF65-F5344CB8AC3E}">
        <p14:creationId xmlns:p14="http://schemas.microsoft.com/office/powerpoint/2010/main" val="3525388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C2F812-5AC7-A747-AAAB-81D448306F8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FDE1408-4D0E-464F-AEF6-5C7B51045F69}"/>
              </a:ext>
            </a:extLst>
          </p:cNvPr>
          <p:cNvSpPr>
            <a:spLocks noGrp="1"/>
          </p:cNvSpPr>
          <p:nvPr>
            <p:ph idx="1"/>
          </p:nvPr>
        </p:nvSpPr>
        <p:spPr/>
        <p:txBody>
          <a:bodyPr>
            <a:normAutofit fontScale="62500" lnSpcReduction="20000"/>
          </a:bodyPr>
          <a:lstStyle/>
          <a:p>
            <a:pPr algn="just">
              <a:lnSpc>
                <a:spcPct val="160000"/>
              </a:lnSpc>
            </a:pPr>
            <a:r>
              <a:rPr lang="pt-BR" dirty="0">
                <a:latin typeface="Times New Roman" panose="02020603050405020304" pitchFamily="18" charset="0"/>
                <a:cs typeface="Times New Roman" panose="02020603050405020304" pitchFamily="18" charset="0"/>
              </a:rPr>
              <a:t>O </a:t>
            </a:r>
            <a:r>
              <a:rPr lang="pt-BR" b="1" dirty="0">
                <a:latin typeface="Times New Roman" panose="02020603050405020304" pitchFamily="18" charset="0"/>
                <a:cs typeface="Times New Roman" panose="02020603050405020304" pitchFamily="18" charset="0"/>
              </a:rPr>
              <a:t>campo-plano da intersubjetividade </a:t>
            </a:r>
            <a:r>
              <a:rPr lang="pt-BR" dirty="0">
                <a:latin typeface="Times New Roman" panose="02020603050405020304" pitchFamily="18" charset="0"/>
                <a:cs typeface="Times New Roman" panose="02020603050405020304" pitchFamily="18" charset="0"/>
              </a:rPr>
              <a:t>é aquele que lhe permite regular melhor a sua própria distância </a:t>
            </a:r>
            <a:r>
              <a:rPr lang="pt-BR" i="1" dirty="0">
                <a:latin typeface="Times New Roman" panose="02020603050405020304" pitchFamily="18" charset="0"/>
                <a:cs typeface="Times New Roman" panose="02020603050405020304" pitchFamily="18" charset="0"/>
              </a:rPr>
              <a:t>psíquica</a:t>
            </a:r>
            <a:r>
              <a:rPr lang="pt-BR" dirty="0">
                <a:latin typeface="Times New Roman" panose="02020603050405020304" pitchFamily="18" charset="0"/>
                <a:cs typeface="Times New Roman" panose="02020603050405020304" pitchFamily="18" charset="0"/>
              </a:rPr>
              <a:t>, desta vez, com o outro, para sentir que existe como pessoa plena (é basicamente o processo de diferenciação </a:t>
            </a:r>
            <a:r>
              <a:rPr lang="pt-BR" dirty="0" err="1">
                <a:latin typeface="Times New Roman" panose="02020603050405020304" pitchFamily="18" charset="0"/>
                <a:cs typeface="Times New Roman" panose="02020603050405020304" pitchFamily="18" charset="0"/>
              </a:rPr>
              <a:t>extrapsíquica</a:t>
            </a:r>
            <a:r>
              <a:rPr lang="pt-BR" dirty="0">
                <a:latin typeface="Times New Roman" panose="02020603050405020304" pitchFamily="18" charset="0"/>
                <a:cs typeface="Times New Roman" panose="02020603050405020304" pitchFamily="18" charset="0"/>
              </a:rPr>
              <a:t>).</a:t>
            </a:r>
          </a:p>
          <a:p>
            <a:pPr marL="0" indent="0" algn="just">
              <a:lnSpc>
                <a:spcPct val="160000"/>
              </a:lnSpc>
              <a:buNone/>
            </a:pPr>
            <a:endParaRPr lang="pt-BR" dirty="0">
              <a:latin typeface="Times New Roman" panose="02020603050405020304" pitchFamily="18" charset="0"/>
              <a:cs typeface="Times New Roman" panose="02020603050405020304" pitchFamily="18" charset="0"/>
            </a:endParaRPr>
          </a:p>
          <a:p>
            <a:pPr algn="just">
              <a:lnSpc>
                <a:spcPct val="160000"/>
              </a:lnSpc>
            </a:pPr>
            <a:r>
              <a:rPr lang="pt-BR" dirty="0">
                <a:latin typeface="Times New Roman" panose="02020603050405020304" pitchFamily="18" charset="0"/>
                <a:cs typeface="Times New Roman" panose="02020603050405020304" pitchFamily="18" charset="0"/>
              </a:rPr>
              <a:t>O último campo-plano, por fim, é aquele que permite à criança </a:t>
            </a:r>
            <a:r>
              <a:rPr lang="pt-BR" b="1" dirty="0">
                <a:latin typeface="Times New Roman" panose="02020603050405020304" pitchFamily="18" charset="0"/>
                <a:cs typeface="Times New Roman" panose="02020603050405020304" pitchFamily="18" charset="0"/>
              </a:rPr>
              <a:t>regular da maneira mais eficaz suas experiências emocionais</a:t>
            </a:r>
            <a:r>
              <a:rPr lang="pt-BR" dirty="0">
                <a:latin typeface="Times New Roman" panose="02020603050405020304" pitchFamily="18" charset="0"/>
                <a:cs typeface="Times New Roman" panose="02020603050405020304" pitchFamily="18" charset="0"/>
              </a:rPr>
              <a:t>, levando-a a buscar experiências de prazer, a fugir das experiências de desprazer, a conseguir postergar certas experiências de prazer para poder obter, posteriormente, um prazer ainda maior (saber esperar), e finalmente ter em conta o prazer ou o desprazer do outro. Até agora, provavelmente foi a psicanálise que explorou este último campo-plano com um maior cuidado.</a:t>
            </a:r>
          </a:p>
          <a:p>
            <a:pPr lvl="1" algn="just">
              <a:lnSpc>
                <a:spcPct val="160000"/>
              </a:lnSpc>
            </a:pPr>
            <a:r>
              <a:rPr lang="pt-BR" b="1" dirty="0">
                <a:solidFill>
                  <a:srgbClr val="FF0000"/>
                </a:solidFill>
                <a:latin typeface="Times New Roman" panose="02020603050405020304" pitchFamily="18" charset="0"/>
                <a:cs typeface="Times New Roman" panose="02020603050405020304" pitchFamily="18" charset="0"/>
              </a:rPr>
              <a:t>Aqui temos uma indicação do compromisso com as tópicas </a:t>
            </a:r>
            <a:r>
              <a:rPr lang="pt-BR" b="1" dirty="0" err="1">
                <a:solidFill>
                  <a:srgbClr val="FF0000"/>
                </a:solidFill>
                <a:latin typeface="Times New Roman" panose="02020603050405020304" pitchFamily="18" charset="0"/>
                <a:cs typeface="Times New Roman" panose="02020603050405020304" pitchFamily="18" charset="0"/>
              </a:rPr>
              <a:t>pulsionais</a:t>
            </a:r>
            <a:r>
              <a:rPr lang="pt-BR" b="1" dirty="0">
                <a:solidFill>
                  <a:srgbClr val="FF0000"/>
                </a:solidFill>
                <a:latin typeface="Times New Roman" panose="02020603050405020304" pitchFamily="18" charset="0"/>
                <a:cs typeface="Times New Roman" panose="02020603050405020304" pitchFamily="18" charset="0"/>
              </a:rPr>
              <a:t> freudianas</a:t>
            </a:r>
          </a:p>
          <a:p>
            <a:endParaRPr lang="pt-BR" dirty="0"/>
          </a:p>
          <a:p>
            <a:endParaRPr lang="pt-BR" dirty="0"/>
          </a:p>
        </p:txBody>
      </p:sp>
      <p:sp>
        <p:nvSpPr>
          <p:cNvPr id="4" name="Espaço Reservado para Número de Slide 3">
            <a:extLst>
              <a:ext uri="{FF2B5EF4-FFF2-40B4-BE49-F238E27FC236}">
                <a16:creationId xmlns:a16="http://schemas.microsoft.com/office/drawing/2014/main" id="{0453E4A7-6E27-4F49-9FA3-620C0E4895EE}"/>
              </a:ext>
            </a:extLst>
          </p:cNvPr>
          <p:cNvSpPr>
            <a:spLocks noGrp="1"/>
          </p:cNvSpPr>
          <p:nvPr>
            <p:ph type="sldNum" sz="quarter" idx="12"/>
          </p:nvPr>
        </p:nvSpPr>
        <p:spPr/>
        <p:txBody>
          <a:bodyPr/>
          <a:lstStyle/>
          <a:p>
            <a:fld id="{D67F1467-85B1-A14F-9F02-E5282F964E08}" type="slidenum">
              <a:rPr lang="pt-BR" smtClean="0"/>
              <a:t>12</a:t>
            </a:fld>
            <a:endParaRPr lang="pt-BR"/>
          </a:p>
        </p:txBody>
      </p:sp>
    </p:spTree>
    <p:extLst>
      <p:ext uri="{BB962C8B-B14F-4D97-AF65-F5344CB8AC3E}">
        <p14:creationId xmlns:p14="http://schemas.microsoft.com/office/powerpoint/2010/main" val="662053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A58869-6EBA-464C-818C-A22C0E0118D1}"/>
              </a:ext>
            </a:extLst>
          </p:cNvPr>
          <p:cNvSpPr>
            <a:spLocks noGrp="1"/>
          </p:cNvSpPr>
          <p:nvPr>
            <p:ph type="title"/>
          </p:nvPr>
        </p:nvSpPr>
        <p:spPr/>
        <p:txBody>
          <a:bodyPr/>
          <a:lstStyle/>
          <a:p>
            <a:pPr algn="ctr"/>
            <a:r>
              <a:rPr lang="pt-BR" b="1" dirty="0" err="1"/>
              <a:t>Neotonia</a:t>
            </a:r>
            <a:r>
              <a:rPr lang="pt-BR" b="1" dirty="0"/>
              <a:t> e </a:t>
            </a:r>
            <a:r>
              <a:rPr lang="pt-BR" b="1" dirty="0" err="1"/>
              <a:t>Epigênese</a:t>
            </a:r>
            <a:endParaRPr lang="pt-BR" b="1" dirty="0"/>
          </a:p>
        </p:txBody>
      </p:sp>
      <p:sp>
        <p:nvSpPr>
          <p:cNvPr id="3" name="Espaço Reservado para Conteúdo 2">
            <a:extLst>
              <a:ext uri="{FF2B5EF4-FFF2-40B4-BE49-F238E27FC236}">
                <a16:creationId xmlns:a16="http://schemas.microsoft.com/office/drawing/2014/main" id="{5B2A218D-CDB9-1F40-BE0E-197D089BE30B}"/>
              </a:ext>
            </a:extLst>
          </p:cNvPr>
          <p:cNvSpPr>
            <a:spLocks noGrp="1"/>
          </p:cNvSpPr>
          <p:nvPr>
            <p:ph idx="1"/>
          </p:nvPr>
        </p:nvSpPr>
        <p:spPr/>
        <p:txBody>
          <a:bodyPr>
            <a:normAutofit fontScale="70000" lnSpcReduction="20000"/>
          </a:bodyPr>
          <a:lstStyle/>
          <a:p>
            <a:pPr lvl="1" algn="just">
              <a:lnSpc>
                <a:spcPct val="200000"/>
              </a:lnSpc>
            </a:pPr>
            <a:r>
              <a:rPr lang="pt-BR" b="1" dirty="0"/>
              <a:t>NEOTONIA</a:t>
            </a:r>
          </a:p>
          <a:p>
            <a:pPr lvl="2" algn="just">
              <a:lnSpc>
                <a:spcPct val="200000"/>
              </a:lnSpc>
            </a:pPr>
            <a:r>
              <a:rPr lang="pt-BR" dirty="0"/>
              <a:t> Ou seja, a imaturidade do ser humano ao nascer, o que o ser humano bem frágil, vulnerável e dependente do ambiente</a:t>
            </a:r>
          </a:p>
          <a:p>
            <a:pPr lvl="2" algn="just">
              <a:lnSpc>
                <a:spcPct val="200000"/>
              </a:lnSpc>
            </a:pPr>
            <a:r>
              <a:rPr lang="pt-BR" dirty="0"/>
              <a:t>“Esta imaturidade primeira do ser humano que nome de </a:t>
            </a:r>
            <a:r>
              <a:rPr lang="pt-BR" dirty="0" err="1"/>
              <a:t>neotonia</a:t>
            </a:r>
            <a:r>
              <a:rPr lang="pt-BR" dirty="0"/>
              <a:t>, faz com que o bebê seja muito frágil, vulnerável e dependente do ambiente. [...] Esta imaturidade é fonte de diversidade” (</a:t>
            </a:r>
            <a:r>
              <a:rPr lang="pt-BR" dirty="0" err="1"/>
              <a:t>Golse</a:t>
            </a:r>
            <a:r>
              <a:rPr lang="pt-BR" dirty="0"/>
              <a:t> 2019, p. 23)  </a:t>
            </a:r>
          </a:p>
          <a:p>
            <a:pPr lvl="1" algn="just">
              <a:lnSpc>
                <a:spcPct val="200000"/>
              </a:lnSpc>
            </a:pPr>
            <a:r>
              <a:rPr lang="pt-BR" b="1" dirty="0" err="1"/>
              <a:t>Epigênese</a:t>
            </a:r>
            <a:r>
              <a:rPr lang="pt-BR" b="1" dirty="0"/>
              <a:t> </a:t>
            </a:r>
          </a:p>
          <a:p>
            <a:pPr lvl="2" algn="just">
              <a:lnSpc>
                <a:spcPct val="200000"/>
              </a:lnSpc>
            </a:pPr>
            <a:r>
              <a:rPr lang="pt-BR" dirty="0"/>
              <a:t>Corresponde ao conjunto de mecanismos que governam a expressão de nosso genoma</a:t>
            </a:r>
          </a:p>
          <a:p>
            <a:pPr lvl="2" algn="just">
              <a:lnSpc>
                <a:spcPct val="200000"/>
              </a:lnSpc>
            </a:pPr>
            <a:r>
              <a:rPr lang="pt-BR" dirty="0"/>
              <a:t>Nosso ambiente parece susceptível de poder influenciar a expressão de nosso genoma, ou seja, de poder ativar ou, ao contrário, inibir a atividade de certos </a:t>
            </a:r>
            <a:r>
              <a:rPr lang="pt-BR" dirty="0" err="1"/>
              <a:t>gens</a:t>
            </a:r>
            <a:r>
              <a:rPr lang="pt-BR" dirty="0"/>
              <a:t> ou de certas partes de  nossos cromossomas. (p. 25)</a:t>
            </a:r>
          </a:p>
          <a:p>
            <a:endParaRPr lang="pt-BR" dirty="0"/>
          </a:p>
        </p:txBody>
      </p:sp>
      <p:sp>
        <p:nvSpPr>
          <p:cNvPr id="4" name="Espaço Reservado para Número de Slide 3">
            <a:extLst>
              <a:ext uri="{FF2B5EF4-FFF2-40B4-BE49-F238E27FC236}">
                <a16:creationId xmlns:a16="http://schemas.microsoft.com/office/drawing/2014/main" id="{0B454596-446A-364C-9B29-F903FA17ED8E}"/>
              </a:ext>
            </a:extLst>
          </p:cNvPr>
          <p:cNvSpPr>
            <a:spLocks noGrp="1"/>
          </p:cNvSpPr>
          <p:nvPr>
            <p:ph type="sldNum" sz="quarter" idx="12"/>
          </p:nvPr>
        </p:nvSpPr>
        <p:spPr/>
        <p:txBody>
          <a:bodyPr/>
          <a:lstStyle/>
          <a:p>
            <a:fld id="{D67F1467-85B1-A14F-9F02-E5282F964E08}" type="slidenum">
              <a:rPr lang="pt-BR" smtClean="0"/>
              <a:t>13</a:t>
            </a:fld>
            <a:endParaRPr lang="pt-BR"/>
          </a:p>
        </p:txBody>
      </p:sp>
    </p:spTree>
    <p:extLst>
      <p:ext uri="{BB962C8B-B14F-4D97-AF65-F5344CB8AC3E}">
        <p14:creationId xmlns:p14="http://schemas.microsoft.com/office/powerpoint/2010/main" val="82628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5246A6-0AEE-7B46-A77D-5A808369161C}"/>
              </a:ext>
            </a:extLst>
          </p:cNvPr>
          <p:cNvSpPr>
            <a:spLocks noGrp="1"/>
          </p:cNvSpPr>
          <p:nvPr>
            <p:ph type="title"/>
          </p:nvPr>
        </p:nvSpPr>
        <p:spPr/>
        <p:txBody>
          <a:bodyPr>
            <a:normAutofit/>
          </a:bodyPr>
          <a:lstStyle/>
          <a:p>
            <a:pPr algn="ctr"/>
            <a:r>
              <a:rPr lang="pt-BR" sz="2800" b="1" dirty="0"/>
              <a:t>4. </a:t>
            </a:r>
            <a:r>
              <a:rPr lang="pt-BR" sz="2800" b="1" dirty="0" err="1"/>
              <a:t>Perintalidade</a:t>
            </a:r>
            <a:r>
              <a:rPr lang="pt-BR" sz="2800" b="1" dirty="0"/>
              <a:t> e seu campo de atuação, </a:t>
            </a:r>
            <a:br>
              <a:rPr lang="pt-BR" sz="2800" b="1" dirty="0"/>
            </a:br>
            <a:r>
              <a:rPr lang="pt-BR" sz="2800" b="1" dirty="0"/>
              <a:t>campo de tratamento e de prevenção interdisciplinar</a:t>
            </a:r>
          </a:p>
        </p:txBody>
      </p:sp>
      <p:sp>
        <p:nvSpPr>
          <p:cNvPr id="3" name="Espaço Reservado para Conteúdo 2">
            <a:extLst>
              <a:ext uri="{FF2B5EF4-FFF2-40B4-BE49-F238E27FC236}">
                <a16:creationId xmlns:a16="http://schemas.microsoft.com/office/drawing/2014/main" id="{B13FFBCB-52E9-A843-AAD2-625BB9853DA9}"/>
              </a:ext>
            </a:extLst>
          </p:cNvPr>
          <p:cNvSpPr>
            <a:spLocks noGrp="1"/>
          </p:cNvSpPr>
          <p:nvPr>
            <p:ph idx="1"/>
          </p:nvPr>
        </p:nvSpPr>
        <p:spPr/>
        <p:txBody>
          <a:bodyPr>
            <a:normAutofit fontScale="92500" lnSpcReduction="10000"/>
          </a:bodyPr>
          <a:lstStyle/>
          <a:p>
            <a:pPr algn="just">
              <a:lnSpc>
                <a:spcPct val="170000"/>
              </a:lnSpc>
            </a:pPr>
            <a:endParaRPr lang="pt-BR" sz="2400" dirty="0">
              <a:latin typeface="Times New Roman" panose="02020603050405020304" pitchFamily="18" charset="0"/>
              <a:cs typeface="Times New Roman" panose="02020603050405020304" pitchFamily="18" charset="0"/>
            </a:endParaRPr>
          </a:p>
          <a:p>
            <a:pPr algn="just">
              <a:lnSpc>
                <a:spcPct val="170000"/>
              </a:lnSpc>
            </a:pPr>
            <a:r>
              <a:rPr lang="pt-BR" sz="2400" dirty="0">
                <a:latin typeface="Times New Roman" panose="02020603050405020304" pitchFamily="18" charset="0"/>
                <a:cs typeface="Times New Roman" panose="02020603050405020304" pitchFamily="18" charset="0"/>
              </a:rPr>
              <a:t>Foi assim que a Psicopatologia perinatal passou a se preocupar com a participação do bebé e dos seus pais numa </a:t>
            </a:r>
            <a:r>
              <a:rPr lang="pt-BR" sz="2400" b="1" dirty="0">
                <a:latin typeface="Times New Roman" panose="02020603050405020304" pitchFamily="18" charset="0"/>
                <a:cs typeface="Times New Roman" panose="02020603050405020304" pitchFamily="18" charset="0"/>
              </a:rPr>
              <a:t>dinâmica de prevenção, de detecção e de tratamentos dos problemas precoces do desenvolvimento</a:t>
            </a:r>
            <a:r>
              <a:rPr lang="pt-BR" sz="2400" dirty="0">
                <a:latin typeface="Times New Roman" panose="02020603050405020304" pitchFamily="18" charset="0"/>
                <a:cs typeface="Times New Roman" panose="02020603050405020304" pitchFamily="18" charset="0"/>
              </a:rPr>
              <a:t>. </a:t>
            </a:r>
          </a:p>
          <a:p>
            <a:pPr algn="just">
              <a:lnSpc>
                <a:spcPct val="170000"/>
              </a:lnSpc>
            </a:pPr>
            <a:endParaRPr lang="pt-BR" sz="2400" dirty="0">
              <a:latin typeface="Times New Roman" panose="02020603050405020304" pitchFamily="18" charset="0"/>
              <a:cs typeface="Times New Roman" panose="02020603050405020304" pitchFamily="18" charset="0"/>
            </a:endParaRPr>
          </a:p>
          <a:p>
            <a:pPr algn="just">
              <a:lnSpc>
                <a:spcPct val="170000"/>
              </a:lnSpc>
            </a:pPr>
            <a:r>
              <a:rPr lang="pt-BR" sz="2400" dirty="0">
                <a:latin typeface="Times New Roman" panose="02020603050405020304" pitchFamily="18" charset="0"/>
                <a:cs typeface="Times New Roman" panose="02020603050405020304" pitchFamily="18" charset="0"/>
              </a:rPr>
              <a:t>Em grande parte, a prevenção e a detecção dizem respeito aos profissionais dos aspectos somáticos. </a:t>
            </a:r>
          </a:p>
          <a:p>
            <a:endParaRPr lang="pt-BR" dirty="0"/>
          </a:p>
        </p:txBody>
      </p:sp>
      <p:sp>
        <p:nvSpPr>
          <p:cNvPr id="4" name="Espaço Reservado para Número de Slide 3">
            <a:extLst>
              <a:ext uri="{FF2B5EF4-FFF2-40B4-BE49-F238E27FC236}">
                <a16:creationId xmlns:a16="http://schemas.microsoft.com/office/drawing/2014/main" id="{F3F034EE-1FDA-AE43-8E1E-BE953597E693}"/>
              </a:ext>
            </a:extLst>
          </p:cNvPr>
          <p:cNvSpPr>
            <a:spLocks noGrp="1"/>
          </p:cNvSpPr>
          <p:nvPr>
            <p:ph type="sldNum" sz="quarter" idx="12"/>
          </p:nvPr>
        </p:nvSpPr>
        <p:spPr/>
        <p:txBody>
          <a:bodyPr/>
          <a:lstStyle/>
          <a:p>
            <a:fld id="{D67F1467-85B1-A14F-9F02-E5282F964E08}" type="slidenum">
              <a:rPr lang="pt-BR" smtClean="0"/>
              <a:t>14</a:t>
            </a:fld>
            <a:endParaRPr lang="pt-BR"/>
          </a:p>
        </p:txBody>
      </p:sp>
    </p:spTree>
    <p:extLst>
      <p:ext uri="{BB962C8B-B14F-4D97-AF65-F5344CB8AC3E}">
        <p14:creationId xmlns:p14="http://schemas.microsoft.com/office/powerpoint/2010/main" val="2519329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5246A6-0AEE-7B46-A77D-5A808369161C}"/>
              </a:ext>
            </a:extLst>
          </p:cNvPr>
          <p:cNvSpPr>
            <a:spLocks noGrp="1"/>
          </p:cNvSpPr>
          <p:nvPr>
            <p:ph type="title"/>
          </p:nvPr>
        </p:nvSpPr>
        <p:spPr/>
        <p:txBody>
          <a:bodyPr>
            <a:normAutofit/>
          </a:bodyPr>
          <a:lstStyle/>
          <a:p>
            <a:pPr algn="ctr"/>
            <a:r>
              <a:rPr lang="pt-BR" sz="2800" b="1" dirty="0"/>
              <a:t>5. </a:t>
            </a:r>
            <a:r>
              <a:rPr lang="pt-BR" sz="2800" b="1" dirty="0" err="1"/>
              <a:t>Perinatalidade</a:t>
            </a:r>
            <a:r>
              <a:rPr lang="pt-BR" sz="2800" b="1" dirty="0"/>
              <a:t> e </a:t>
            </a:r>
            <a:r>
              <a:rPr lang="pt-BR" sz="2800" b="1" dirty="0" err="1"/>
              <a:t>transdisciplinaridade</a:t>
            </a:r>
            <a:r>
              <a:rPr lang="pt-BR" sz="2800" b="1" dirty="0"/>
              <a:t> no sistema de saúde</a:t>
            </a:r>
          </a:p>
        </p:txBody>
      </p:sp>
      <p:sp>
        <p:nvSpPr>
          <p:cNvPr id="3" name="Espaço Reservado para Conteúdo 2">
            <a:extLst>
              <a:ext uri="{FF2B5EF4-FFF2-40B4-BE49-F238E27FC236}">
                <a16:creationId xmlns:a16="http://schemas.microsoft.com/office/drawing/2014/main" id="{B13FFBCB-52E9-A843-AAD2-625BB9853DA9}"/>
              </a:ext>
            </a:extLst>
          </p:cNvPr>
          <p:cNvSpPr>
            <a:spLocks noGrp="1"/>
          </p:cNvSpPr>
          <p:nvPr>
            <p:ph idx="1"/>
          </p:nvPr>
        </p:nvSpPr>
        <p:spPr/>
        <p:txBody>
          <a:bodyPr>
            <a:normAutofit fontScale="77500" lnSpcReduction="20000"/>
          </a:bodyPr>
          <a:lstStyle/>
          <a:p>
            <a:pPr algn="just">
              <a:lnSpc>
                <a:spcPct val="170000"/>
              </a:lnSpc>
            </a:pPr>
            <a:r>
              <a:rPr lang="pt-BR" dirty="0"/>
              <a:t>A sua posição no nosso sistema de saúde e os laços que os unem às famílias fazem deles os principais pontos de referência dos pais e das crianças no domínio da saúde pública. Assim, os esforços quotidianos dos referidos profissionais constitui um enorme trabalho de Saúde Pública que toma simultaneamente possíveis a localização das famílias com necessidades de cuidados </a:t>
            </a:r>
            <a:r>
              <a:rPr lang="pt-BR" dirty="0" err="1"/>
              <a:t>pedopsiquiátricos</a:t>
            </a:r>
            <a:r>
              <a:rPr lang="pt-BR" dirty="0"/>
              <a:t> e respectiva orientação para os locais onde o seu acompanhamento pode ser planeado. </a:t>
            </a:r>
          </a:p>
          <a:p>
            <a:pPr algn="just">
              <a:lnSpc>
                <a:spcPct val="170000"/>
              </a:lnSpc>
            </a:pPr>
            <a:r>
              <a:rPr lang="pt-BR" b="1" dirty="0"/>
              <a:t>A </a:t>
            </a:r>
            <a:r>
              <a:rPr lang="pt-BR" b="1" dirty="0" err="1"/>
              <a:t>transdisciplinaridade</a:t>
            </a:r>
            <a:r>
              <a:rPr lang="pt-BR" b="1" dirty="0"/>
              <a:t> é, assim, extremamente importante no domínio da primeira infância.</a:t>
            </a:r>
            <a:r>
              <a:rPr lang="pt-BR" dirty="0"/>
              <a:t> </a:t>
            </a:r>
          </a:p>
          <a:p>
            <a:endParaRPr lang="pt-BR" dirty="0"/>
          </a:p>
        </p:txBody>
      </p:sp>
      <p:sp>
        <p:nvSpPr>
          <p:cNvPr id="4" name="Espaço Reservado para Número de Slide 3">
            <a:extLst>
              <a:ext uri="{FF2B5EF4-FFF2-40B4-BE49-F238E27FC236}">
                <a16:creationId xmlns:a16="http://schemas.microsoft.com/office/drawing/2014/main" id="{F3F034EE-1FDA-AE43-8E1E-BE953597E693}"/>
              </a:ext>
            </a:extLst>
          </p:cNvPr>
          <p:cNvSpPr>
            <a:spLocks noGrp="1"/>
          </p:cNvSpPr>
          <p:nvPr>
            <p:ph type="sldNum" sz="quarter" idx="12"/>
          </p:nvPr>
        </p:nvSpPr>
        <p:spPr/>
        <p:txBody>
          <a:bodyPr/>
          <a:lstStyle/>
          <a:p>
            <a:fld id="{D67F1467-85B1-A14F-9F02-E5282F964E08}" type="slidenum">
              <a:rPr lang="pt-BR" smtClean="0"/>
              <a:t>15</a:t>
            </a:fld>
            <a:endParaRPr lang="pt-BR"/>
          </a:p>
        </p:txBody>
      </p:sp>
    </p:spTree>
    <p:extLst>
      <p:ext uri="{BB962C8B-B14F-4D97-AF65-F5344CB8AC3E}">
        <p14:creationId xmlns:p14="http://schemas.microsoft.com/office/powerpoint/2010/main" val="964564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2A619A-A5D1-EA4F-81B1-FC6A611A96EC}"/>
              </a:ext>
            </a:extLst>
          </p:cNvPr>
          <p:cNvSpPr>
            <a:spLocks noGrp="1"/>
          </p:cNvSpPr>
          <p:nvPr>
            <p:ph type="title"/>
          </p:nvPr>
        </p:nvSpPr>
        <p:spPr/>
        <p:txBody>
          <a:bodyPr>
            <a:normAutofit/>
          </a:bodyPr>
          <a:lstStyle/>
          <a:p>
            <a:pPr algn="ctr"/>
            <a:r>
              <a:rPr lang="pt-BR" sz="2800" b="1" dirty="0"/>
              <a:t>6. O desenvolvimento emocional e cognitivo do bebê</a:t>
            </a:r>
          </a:p>
        </p:txBody>
      </p:sp>
      <p:sp>
        <p:nvSpPr>
          <p:cNvPr id="3" name="Espaço Reservado para Conteúdo 2">
            <a:extLst>
              <a:ext uri="{FF2B5EF4-FFF2-40B4-BE49-F238E27FC236}">
                <a16:creationId xmlns:a16="http://schemas.microsoft.com/office/drawing/2014/main" id="{23D83638-84F4-3E48-A33D-B8342FF28D54}"/>
              </a:ext>
            </a:extLst>
          </p:cNvPr>
          <p:cNvSpPr>
            <a:spLocks noGrp="1"/>
          </p:cNvSpPr>
          <p:nvPr>
            <p:ph idx="1"/>
          </p:nvPr>
        </p:nvSpPr>
        <p:spPr/>
        <p:txBody>
          <a:bodyPr>
            <a:normAutofit/>
          </a:bodyPr>
          <a:lstStyle/>
          <a:p>
            <a:pPr marL="0" indent="0">
              <a:lnSpc>
                <a:spcPct val="150000"/>
              </a:lnSpc>
              <a:buNone/>
            </a:pPr>
            <a:r>
              <a:rPr lang="pt-BR" sz="2400" b="1" dirty="0"/>
              <a:t>6.1 Origem e </a:t>
            </a:r>
            <a:r>
              <a:rPr lang="pt-BR" sz="2400" b="1" i="1" dirty="0" err="1"/>
              <a:t>telos</a:t>
            </a:r>
            <a:r>
              <a:rPr lang="pt-BR" sz="2400" b="1" dirty="0"/>
              <a:t> para o </a:t>
            </a:r>
            <a:r>
              <a:rPr lang="pt-BR" sz="2400" b="1" dirty="0" err="1"/>
              <a:t>desevolvimento</a:t>
            </a:r>
            <a:r>
              <a:rPr lang="pt-BR" sz="2400" b="1" dirty="0"/>
              <a:t>: </a:t>
            </a:r>
            <a:r>
              <a:rPr lang="pt-BR" sz="2400" dirty="0">
                <a:solidFill>
                  <a:srgbClr val="FF0000"/>
                </a:solidFill>
              </a:rPr>
              <a:t>a situação do bebê,  a conquista da</a:t>
            </a:r>
          </a:p>
          <a:p>
            <a:pPr marL="0" indent="0">
              <a:lnSpc>
                <a:spcPct val="150000"/>
              </a:lnSpc>
              <a:buNone/>
            </a:pPr>
            <a:r>
              <a:rPr lang="pt-BR" sz="2400" dirty="0">
                <a:solidFill>
                  <a:srgbClr val="FF0000"/>
                </a:solidFill>
              </a:rPr>
              <a:t>	 intersubjetividade  e a determinação interpessoal-sócio-cultural</a:t>
            </a:r>
            <a:endParaRPr lang="pt-BR" sz="2400" dirty="0"/>
          </a:p>
          <a:p>
            <a:pPr marL="0" indent="0">
              <a:lnSpc>
                <a:spcPct val="150000"/>
              </a:lnSpc>
              <a:buNone/>
            </a:pPr>
            <a:r>
              <a:rPr lang="pt-BR" sz="2400" b="1" dirty="0"/>
              <a:t>6.2 O bebê, as metapsicologias em jogo: </a:t>
            </a:r>
            <a:r>
              <a:rPr lang="pt-BR" sz="2400" i="1" dirty="0">
                <a:solidFill>
                  <a:srgbClr val="FF0000"/>
                </a:solidFill>
              </a:rPr>
              <a:t>Teoria das pulsões, Teoria do apego,</a:t>
            </a:r>
          </a:p>
          <a:p>
            <a:pPr marL="0" indent="0">
              <a:lnSpc>
                <a:spcPct val="150000"/>
              </a:lnSpc>
              <a:buNone/>
            </a:pPr>
            <a:r>
              <a:rPr lang="pt-BR" sz="2400" i="1" dirty="0">
                <a:solidFill>
                  <a:srgbClr val="FF0000"/>
                </a:solidFill>
              </a:rPr>
              <a:t>	 </a:t>
            </a:r>
            <a:r>
              <a:rPr lang="pt-BR" sz="2400" dirty="0">
                <a:solidFill>
                  <a:srgbClr val="FF0000"/>
                </a:solidFill>
              </a:rPr>
              <a:t>Situação Antropológica fundamental</a:t>
            </a:r>
          </a:p>
          <a:p>
            <a:pPr marL="0" indent="0">
              <a:lnSpc>
                <a:spcPct val="150000"/>
              </a:lnSpc>
              <a:buNone/>
            </a:pPr>
            <a:r>
              <a:rPr lang="pt-BR" sz="2400" b="1" dirty="0"/>
              <a:t>6.3 </a:t>
            </a:r>
            <a:r>
              <a:rPr lang="pt-BR" sz="2400" b="1" dirty="0" err="1"/>
              <a:t>Intersubjetivade</a:t>
            </a:r>
            <a:r>
              <a:rPr lang="pt-BR" sz="2400" b="1" dirty="0"/>
              <a:t>, </a:t>
            </a:r>
            <a:r>
              <a:rPr lang="pt-BR" sz="2400" b="1" dirty="0" err="1"/>
              <a:t>Interpessoalidade</a:t>
            </a:r>
            <a:r>
              <a:rPr lang="pt-BR" sz="2400" b="1" dirty="0"/>
              <a:t>, subjetividade: </a:t>
            </a:r>
            <a:r>
              <a:rPr lang="pt-BR" sz="2400" dirty="0">
                <a:solidFill>
                  <a:srgbClr val="FF0000"/>
                </a:solidFill>
              </a:rPr>
              <a:t>a vida intrapsíquica, </a:t>
            </a:r>
          </a:p>
          <a:p>
            <a:pPr marL="0" indent="0">
              <a:lnSpc>
                <a:spcPct val="150000"/>
              </a:lnSpc>
              <a:buNone/>
            </a:pPr>
            <a:r>
              <a:rPr lang="pt-BR" sz="2400" dirty="0">
                <a:solidFill>
                  <a:srgbClr val="FF0000"/>
                </a:solidFill>
              </a:rPr>
              <a:t>	a vida intersubjetiva no quadro das relações inter-humanas</a:t>
            </a:r>
          </a:p>
        </p:txBody>
      </p:sp>
      <p:sp>
        <p:nvSpPr>
          <p:cNvPr id="4" name="Espaço Reservado para Número de Slide 3">
            <a:extLst>
              <a:ext uri="{FF2B5EF4-FFF2-40B4-BE49-F238E27FC236}">
                <a16:creationId xmlns:a16="http://schemas.microsoft.com/office/drawing/2014/main" id="{01FA84D1-FC64-3340-B5A3-9B29D63551DF}"/>
              </a:ext>
            </a:extLst>
          </p:cNvPr>
          <p:cNvSpPr>
            <a:spLocks noGrp="1"/>
          </p:cNvSpPr>
          <p:nvPr>
            <p:ph type="sldNum" sz="quarter" idx="12"/>
          </p:nvPr>
        </p:nvSpPr>
        <p:spPr/>
        <p:txBody>
          <a:bodyPr/>
          <a:lstStyle/>
          <a:p>
            <a:fld id="{D67F1467-85B1-A14F-9F02-E5282F964E08}" type="slidenum">
              <a:rPr lang="pt-BR" smtClean="0"/>
              <a:t>16</a:t>
            </a:fld>
            <a:endParaRPr lang="pt-BR"/>
          </a:p>
        </p:txBody>
      </p:sp>
    </p:spTree>
    <p:extLst>
      <p:ext uri="{BB962C8B-B14F-4D97-AF65-F5344CB8AC3E}">
        <p14:creationId xmlns:p14="http://schemas.microsoft.com/office/powerpoint/2010/main" val="3106526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D109CD-D775-C547-90AF-7C32180EE289}"/>
              </a:ext>
            </a:extLst>
          </p:cNvPr>
          <p:cNvSpPr>
            <a:spLocks noGrp="1"/>
          </p:cNvSpPr>
          <p:nvPr>
            <p:ph type="title"/>
          </p:nvPr>
        </p:nvSpPr>
        <p:spPr/>
        <p:txBody>
          <a:bodyPr>
            <a:normAutofit fontScale="90000"/>
          </a:bodyPr>
          <a:lstStyle/>
          <a:p>
            <a:pPr algn="ctr">
              <a:lnSpc>
                <a:spcPct val="150000"/>
              </a:lnSpc>
            </a:pPr>
            <a:r>
              <a:rPr lang="pt-BR" sz="2400" b="1" dirty="0"/>
              <a:t>1, Origem e </a:t>
            </a:r>
            <a:r>
              <a:rPr lang="pt-BR" sz="2400" b="1" i="1" dirty="0" err="1"/>
              <a:t>telos</a:t>
            </a:r>
            <a:r>
              <a:rPr lang="pt-BR" sz="2400" b="1" dirty="0"/>
              <a:t> para o </a:t>
            </a:r>
            <a:r>
              <a:rPr lang="pt-BR" sz="2400" b="1" dirty="0" err="1"/>
              <a:t>desevolvimento</a:t>
            </a:r>
            <a:r>
              <a:rPr lang="pt-BR" sz="2400" b="1" dirty="0"/>
              <a:t>: </a:t>
            </a:r>
            <a:br>
              <a:rPr lang="pt-BR" sz="2400" b="1" dirty="0"/>
            </a:br>
            <a:r>
              <a:rPr lang="pt-BR" sz="2200" dirty="0">
                <a:solidFill>
                  <a:srgbClr val="FF0000"/>
                </a:solidFill>
              </a:rPr>
              <a:t>a situação do bebê,  a conquista da intersubjetividade  e a determinação interpessoal-sócio-cultural</a:t>
            </a:r>
            <a:endParaRPr lang="pt-BR" sz="2200" dirty="0"/>
          </a:p>
        </p:txBody>
      </p:sp>
      <p:sp>
        <p:nvSpPr>
          <p:cNvPr id="3" name="Espaço Reservado para Conteúdo 2">
            <a:extLst>
              <a:ext uri="{FF2B5EF4-FFF2-40B4-BE49-F238E27FC236}">
                <a16:creationId xmlns:a16="http://schemas.microsoft.com/office/drawing/2014/main" id="{AF185428-CFCC-0349-9384-F25EDCCE3861}"/>
              </a:ext>
            </a:extLst>
          </p:cNvPr>
          <p:cNvSpPr>
            <a:spLocks noGrp="1"/>
          </p:cNvSpPr>
          <p:nvPr>
            <p:ph idx="1"/>
          </p:nvPr>
        </p:nvSpPr>
        <p:spPr/>
        <p:txBody>
          <a:bodyPr>
            <a:normAutofit fontScale="85000" lnSpcReduction="20000"/>
          </a:bodyPr>
          <a:lstStyle/>
          <a:p>
            <a:pPr>
              <a:lnSpc>
                <a:spcPct val="150000"/>
              </a:lnSpc>
            </a:pPr>
            <a:r>
              <a:rPr lang="pt-BR" dirty="0"/>
              <a:t>A</a:t>
            </a:r>
            <a:r>
              <a:rPr lang="pt-BR" b="1" dirty="0"/>
              <a:t> </a:t>
            </a:r>
            <a:r>
              <a:rPr lang="pt-BR" dirty="0"/>
              <a:t>situação de maturidade-imaturidade do bebê; origem da vida psíquica; origem da possibilidade de relação objetal </a:t>
            </a:r>
          </a:p>
          <a:p>
            <a:pPr>
              <a:lnSpc>
                <a:spcPct val="150000"/>
              </a:lnSpc>
            </a:pPr>
            <a:r>
              <a:rPr lang="pt-BR" dirty="0"/>
              <a:t>A conquista da unidade do sujeito psicológico e a diferenciação Eu-Outro</a:t>
            </a:r>
          </a:p>
          <a:p>
            <a:pPr>
              <a:lnSpc>
                <a:spcPct val="150000"/>
              </a:lnSpc>
            </a:pPr>
            <a:r>
              <a:rPr lang="pt-BR" dirty="0"/>
              <a:t>As relações inter-humanas, </a:t>
            </a:r>
            <a:r>
              <a:rPr lang="pt-BR" dirty="0" err="1"/>
              <a:t>inter-subjetivas</a:t>
            </a:r>
            <a:r>
              <a:rPr lang="pt-BR" dirty="0"/>
              <a:t>, </a:t>
            </a:r>
            <a:r>
              <a:rPr lang="pt-BR" dirty="0" err="1"/>
              <a:t>inter-pessoais</a:t>
            </a:r>
            <a:r>
              <a:rPr lang="pt-BR" dirty="0"/>
              <a:t>... </a:t>
            </a:r>
          </a:p>
          <a:p>
            <a:pPr>
              <a:lnSpc>
                <a:spcPct val="150000"/>
              </a:lnSpc>
            </a:pPr>
            <a:r>
              <a:rPr lang="pt-BR" dirty="0"/>
              <a:t>Marcos do processo de desenvolvimento</a:t>
            </a:r>
          </a:p>
          <a:p>
            <a:pPr lvl="1">
              <a:lnSpc>
                <a:spcPct val="150000"/>
              </a:lnSpc>
            </a:pPr>
            <a:r>
              <a:rPr lang="pt-BR" dirty="0"/>
              <a:t>Origem</a:t>
            </a:r>
          </a:p>
          <a:p>
            <a:pPr lvl="1">
              <a:lnSpc>
                <a:spcPct val="150000"/>
              </a:lnSpc>
            </a:pPr>
            <a:r>
              <a:rPr lang="pt-BR" dirty="0"/>
              <a:t>Conquista da unidade do sujeito psicológico, integração do EU</a:t>
            </a:r>
          </a:p>
          <a:p>
            <a:pPr lvl="1">
              <a:lnSpc>
                <a:spcPct val="150000"/>
              </a:lnSpc>
            </a:pPr>
            <a:r>
              <a:rPr lang="pt-BR" dirty="0"/>
              <a:t>Relações triangulares </a:t>
            </a:r>
          </a:p>
        </p:txBody>
      </p:sp>
      <p:sp>
        <p:nvSpPr>
          <p:cNvPr id="4" name="Espaço Reservado para Número de Slide 3">
            <a:extLst>
              <a:ext uri="{FF2B5EF4-FFF2-40B4-BE49-F238E27FC236}">
                <a16:creationId xmlns:a16="http://schemas.microsoft.com/office/drawing/2014/main" id="{FF15FCE6-D105-614B-B433-C81AA99C6676}"/>
              </a:ext>
            </a:extLst>
          </p:cNvPr>
          <p:cNvSpPr>
            <a:spLocks noGrp="1"/>
          </p:cNvSpPr>
          <p:nvPr>
            <p:ph type="sldNum" sz="quarter" idx="12"/>
          </p:nvPr>
        </p:nvSpPr>
        <p:spPr/>
        <p:txBody>
          <a:bodyPr/>
          <a:lstStyle/>
          <a:p>
            <a:fld id="{D67F1467-85B1-A14F-9F02-E5282F964E08}" type="slidenum">
              <a:rPr lang="pt-BR" smtClean="0"/>
              <a:t>17</a:t>
            </a:fld>
            <a:endParaRPr lang="pt-BR"/>
          </a:p>
        </p:txBody>
      </p:sp>
    </p:spTree>
    <p:extLst>
      <p:ext uri="{BB962C8B-B14F-4D97-AF65-F5344CB8AC3E}">
        <p14:creationId xmlns:p14="http://schemas.microsoft.com/office/powerpoint/2010/main" val="3922621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12C4F4-8F52-AB46-9133-0686D13ABED1}"/>
              </a:ext>
            </a:extLst>
          </p:cNvPr>
          <p:cNvSpPr>
            <a:spLocks noGrp="1"/>
          </p:cNvSpPr>
          <p:nvPr>
            <p:ph type="title"/>
          </p:nvPr>
        </p:nvSpPr>
        <p:spPr/>
        <p:txBody>
          <a:bodyPr>
            <a:normAutofit/>
          </a:bodyPr>
          <a:lstStyle/>
          <a:p>
            <a:pPr algn="ctr"/>
            <a:r>
              <a:rPr lang="pt-BR" sz="3200" b="1" dirty="0"/>
              <a:t>Marcos do processo do desenvolvimento do Bebê</a:t>
            </a:r>
            <a:br>
              <a:rPr lang="pt-BR" sz="3200" b="1" dirty="0"/>
            </a:br>
            <a:r>
              <a:rPr lang="pt-BR" sz="3200" b="1" dirty="0"/>
              <a:t>PRINCIPAIS PONTOS</a:t>
            </a:r>
          </a:p>
        </p:txBody>
      </p:sp>
      <p:sp>
        <p:nvSpPr>
          <p:cNvPr id="3" name="Espaço Reservado para Conteúdo 2">
            <a:extLst>
              <a:ext uri="{FF2B5EF4-FFF2-40B4-BE49-F238E27FC236}">
                <a16:creationId xmlns:a16="http://schemas.microsoft.com/office/drawing/2014/main" id="{6B48391F-51C9-2841-A117-C86BC2395293}"/>
              </a:ext>
            </a:extLst>
          </p:cNvPr>
          <p:cNvSpPr>
            <a:spLocks noGrp="1"/>
          </p:cNvSpPr>
          <p:nvPr>
            <p:ph idx="1"/>
          </p:nvPr>
        </p:nvSpPr>
        <p:spPr/>
        <p:txBody>
          <a:bodyPr/>
          <a:lstStyle/>
          <a:p>
            <a:pPr marL="0" indent="0">
              <a:lnSpc>
                <a:spcPct val="100000"/>
              </a:lnSpc>
              <a:buNone/>
            </a:pPr>
            <a:r>
              <a:rPr lang="pt-BR" dirty="0"/>
              <a:t>				</a:t>
            </a:r>
            <a:r>
              <a:rPr lang="pt-BR" sz="2000" dirty="0"/>
              <a:t>	</a:t>
            </a:r>
            <a:r>
              <a:rPr lang="pt-BR" sz="1600" dirty="0"/>
              <a:t>1ª Conquista</a:t>
            </a:r>
          </a:p>
          <a:p>
            <a:pPr marL="0" indent="0">
              <a:lnSpc>
                <a:spcPct val="100000"/>
              </a:lnSpc>
              <a:buNone/>
            </a:pPr>
            <a:r>
              <a:rPr lang="pt-BR" sz="1600" dirty="0"/>
              <a:t>					da Unidade do			Édipo</a:t>
            </a:r>
          </a:p>
          <a:p>
            <a:pPr marL="0" indent="0">
              <a:lnSpc>
                <a:spcPct val="100000"/>
              </a:lnSpc>
              <a:buNone/>
            </a:pPr>
            <a:r>
              <a:rPr lang="pt-BR" sz="1600" dirty="0"/>
              <a:t>					sujeito psicológico</a:t>
            </a:r>
          </a:p>
          <a:p>
            <a:pPr marL="0" indent="0">
              <a:buNone/>
            </a:pPr>
            <a:r>
              <a:rPr lang="pt-BR" dirty="0"/>
              <a:t>__________________________________________________________</a:t>
            </a:r>
          </a:p>
          <a:p>
            <a:pPr marL="0" indent="0">
              <a:buNone/>
            </a:pPr>
            <a:r>
              <a:rPr lang="pt-BR" dirty="0"/>
              <a:t>        ORIGEM			EU-OUTRO			RELAÇÃO</a:t>
            </a:r>
          </a:p>
          <a:p>
            <a:pPr marL="0" indent="0">
              <a:buNone/>
            </a:pPr>
            <a:r>
              <a:rPr lang="pt-BR" dirty="0"/>
              <a:t>					R-2 CORPOS			R-3 CORPOS</a:t>
            </a:r>
          </a:p>
          <a:p>
            <a:pPr marL="0" indent="0">
              <a:buNone/>
            </a:pPr>
            <a:r>
              <a:rPr lang="pt-BR" dirty="0"/>
              <a:t>__________________________________________________________</a:t>
            </a:r>
            <a:endParaRPr lang="pt-BR" dirty="0">
              <a:sym typeface="Wingdings" pitchFamily="2" charset="2"/>
            </a:endParaRPr>
          </a:p>
          <a:p>
            <a:pPr marL="0" indent="0">
              <a:buNone/>
            </a:pPr>
            <a:r>
              <a:rPr lang="pt-BR" dirty="0">
                <a:sym typeface="Wingdings" pitchFamily="2" charset="2"/>
              </a:rPr>
              <a:t> ............Processos de integração dinâmicos.......................................&gt;</a:t>
            </a:r>
            <a:endParaRPr lang="pt-BR" dirty="0"/>
          </a:p>
        </p:txBody>
      </p:sp>
      <p:sp>
        <p:nvSpPr>
          <p:cNvPr id="4" name="Espaço Reservado para Número de Slide 3">
            <a:extLst>
              <a:ext uri="{FF2B5EF4-FFF2-40B4-BE49-F238E27FC236}">
                <a16:creationId xmlns:a16="http://schemas.microsoft.com/office/drawing/2014/main" id="{A778B85F-A8A3-6044-ACF5-EF4B4FFD83A2}"/>
              </a:ext>
            </a:extLst>
          </p:cNvPr>
          <p:cNvSpPr>
            <a:spLocks noGrp="1"/>
          </p:cNvSpPr>
          <p:nvPr>
            <p:ph type="sldNum" sz="quarter" idx="12"/>
          </p:nvPr>
        </p:nvSpPr>
        <p:spPr/>
        <p:txBody>
          <a:bodyPr/>
          <a:lstStyle/>
          <a:p>
            <a:fld id="{D67F1467-85B1-A14F-9F02-E5282F964E08}" type="slidenum">
              <a:rPr lang="pt-BR" smtClean="0"/>
              <a:t>18</a:t>
            </a:fld>
            <a:endParaRPr lang="pt-BR"/>
          </a:p>
        </p:txBody>
      </p:sp>
    </p:spTree>
    <p:extLst>
      <p:ext uri="{BB962C8B-B14F-4D97-AF65-F5344CB8AC3E}">
        <p14:creationId xmlns:p14="http://schemas.microsoft.com/office/powerpoint/2010/main" val="3649776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69D4DB-AD58-EF44-BC0E-DBA815E9397A}"/>
              </a:ext>
            </a:extLst>
          </p:cNvPr>
          <p:cNvSpPr>
            <a:spLocks noGrp="1"/>
          </p:cNvSpPr>
          <p:nvPr>
            <p:ph type="title"/>
          </p:nvPr>
        </p:nvSpPr>
        <p:spPr/>
        <p:txBody>
          <a:bodyPr>
            <a:normAutofit/>
          </a:bodyPr>
          <a:lstStyle/>
          <a:p>
            <a:pPr algn="ctr"/>
            <a:r>
              <a:rPr lang="pt-BR" sz="2400" b="1" dirty="0"/>
              <a:t>6.2 As metapsicologias em jogo: </a:t>
            </a:r>
            <a:br>
              <a:rPr lang="pt-BR" sz="2400" b="1" dirty="0"/>
            </a:br>
            <a:endParaRPr lang="pt-BR" sz="2400" dirty="0"/>
          </a:p>
        </p:txBody>
      </p:sp>
      <p:sp>
        <p:nvSpPr>
          <p:cNvPr id="3" name="Espaço Reservado para Conteúdo 2">
            <a:extLst>
              <a:ext uri="{FF2B5EF4-FFF2-40B4-BE49-F238E27FC236}">
                <a16:creationId xmlns:a16="http://schemas.microsoft.com/office/drawing/2014/main" id="{BE275E49-9400-DB48-81A6-C407737C0202}"/>
              </a:ext>
            </a:extLst>
          </p:cNvPr>
          <p:cNvSpPr>
            <a:spLocks noGrp="1"/>
          </p:cNvSpPr>
          <p:nvPr>
            <p:ph idx="1"/>
          </p:nvPr>
        </p:nvSpPr>
        <p:spPr/>
        <p:txBody>
          <a:bodyPr>
            <a:normAutofit fontScale="85000" lnSpcReduction="20000"/>
          </a:bodyPr>
          <a:lstStyle/>
          <a:p>
            <a:pPr>
              <a:lnSpc>
                <a:spcPct val="160000"/>
              </a:lnSpc>
            </a:pPr>
            <a:r>
              <a:rPr lang="pt-BR" b="1" i="1" dirty="0"/>
              <a:t>Teoria das pulsões </a:t>
            </a:r>
          </a:p>
          <a:p>
            <a:pPr lvl="1">
              <a:lnSpc>
                <a:spcPct val="160000"/>
              </a:lnSpc>
            </a:pPr>
            <a:r>
              <a:rPr lang="pt-BR" i="1" dirty="0"/>
              <a:t>Freud </a:t>
            </a:r>
            <a:r>
              <a:rPr lang="pt-BR" i="1" dirty="0" err="1"/>
              <a:t>epós</a:t>
            </a:r>
            <a:r>
              <a:rPr lang="pt-BR" i="1" dirty="0"/>
              <a:t>-freudianos que a reiteram, ainda que a modifiquem</a:t>
            </a:r>
          </a:p>
          <a:p>
            <a:pPr lvl="1">
              <a:lnSpc>
                <a:spcPct val="160000"/>
              </a:lnSpc>
            </a:pPr>
            <a:r>
              <a:rPr lang="pt-BR" i="1" dirty="0"/>
              <a:t> Teóricos franceses da infância (</a:t>
            </a:r>
            <a:r>
              <a:rPr lang="pt-BR" dirty="0"/>
              <a:t>Serge</a:t>
            </a:r>
            <a:r>
              <a:rPr lang="pt-BR" i="1" dirty="0"/>
              <a:t> </a:t>
            </a:r>
            <a:r>
              <a:rPr lang="pt-BR" i="1" dirty="0" err="1"/>
              <a:t>Lebovici</a:t>
            </a:r>
            <a:r>
              <a:rPr lang="pt-BR" i="1" dirty="0"/>
              <a:t>, René </a:t>
            </a:r>
            <a:r>
              <a:rPr lang="pt-BR" i="1" dirty="0" err="1"/>
              <a:t>Diatkine</a:t>
            </a:r>
            <a:r>
              <a:rPr lang="pt-BR" i="1" dirty="0"/>
              <a:t>, Michel </a:t>
            </a:r>
            <a:r>
              <a:rPr lang="pt-BR" i="1" dirty="0" err="1"/>
              <a:t>Soulé</a:t>
            </a:r>
            <a:r>
              <a:rPr lang="pt-BR" i="1" dirty="0"/>
              <a:t>) </a:t>
            </a:r>
          </a:p>
          <a:p>
            <a:pPr>
              <a:lnSpc>
                <a:spcPct val="160000"/>
              </a:lnSpc>
            </a:pPr>
            <a:r>
              <a:rPr lang="pt-BR" b="1" i="1" dirty="0"/>
              <a:t>Teoria do apego</a:t>
            </a:r>
          </a:p>
          <a:p>
            <a:pPr lvl="1">
              <a:lnSpc>
                <a:spcPct val="160000"/>
              </a:lnSpc>
            </a:pPr>
            <a:r>
              <a:rPr lang="pt-BR" i="1" dirty="0" err="1"/>
              <a:t>Bowlby-Ainswort</a:t>
            </a:r>
            <a:endParaRPr lang="pt-BR" i="1" dirty="0"/>
          </a:p>
          <a:p>
            <a:pPr lvl="1">
              <a:lnSpc>
                <a:spcPct val="160000"/>
              </a:lnSpc>
            </a:pPr>
            <a:r>
              <a:rPr lang="pt-BR" i="1" dirty="0"/>
              <a:t>Daniel Stern</a:t>
            </a:r>
          </a:p>
          <a:p>
            <a:pPr lvl="1">
              <a:lnSpc>
                <a:spcPct val="160000"/>
              </a:lnSpc>
            </a:pPr>
            <a:r>
              <a:rPr lang="pt-BR" i="1" dirty="0"/>
              <a:t>Peter </a:t>
            </a:r>
            <a:r>
              <a:rPr lang="pt-BR" i="1" dirty="0" err="1"/>
              <a:t>Fonagy</a:t>
            </a:r>
            <a:endParaRPr lang="pt-BR" i="1" dirty="0"/>
          </a:p>
          <a:p>
            <a:pPr>
              <a:lnSpc>
                <a:spcPct val="160000"/>
              </a:lnSpc>
            </a:pPr>
            <a:r>
              <a:rPr lang="pt-BR" dirty="0"/>
              <a:t> </a:t>
            </a:r>
            <a:r>
              <a:rPr lang="pt-BR" b="1" dirty="0"/>
              <a:t>A situação Antropológica Fundamental (Jan Laplanche)</a:t>
            </a:r>
          </a:p>
        </p:txBody>
      </p:sp>
      <p:sp>
        <p:nvSpPr>
          <p:cNvPr id="4" name="Espaço Reservado para Número de Slide 3">
            <a:extLst>
              <a:ext uri="{FF2B5EF4-FFF2-40B4-BE49-F238E27FC236}">
                <a16:creationId xmlns:a16="http://schemas.microsoft.com/office/drawing/2014/main" id="{642BACEB-C676-334A-971C-2BEA718BD9EC}"/>
              </a:ext>
            </a:extLst>
          </p:cNvPr>
          <p:cNvSpPr>
            <a:spLocks noGrp="1"/>
          </p:cNvSpPr>
          <p:nvPr>
            <p:ph type="sldNum" sz="quarter" idx="12"/>
          </p:nvPr>
        </p:nvSpPr>
        <p:spPr/>
        <p:txBody>
          <a:bodyPr/>
          <a:lstStyle/>
          <a:p>
            <a:fld id="{D67F1467-85B1-A14F-9F02-E5282F964E08}" type="slidenum">
              <a:rPr lang="pt-BR" smtClean="0"/>
              <a:t>19</a:t>
            </a:fld>
            <a:endParaRPr lang="pt-BR"/>
          </a:p>
        </p:txBody>
      </p:sp>
    </p:spTree>
    <p:extLst>
      <p:ext uri="{BB962C8B-B14F-4D97-AF65-F5344CB8AC3E}">
        <p14:creationId xmlns:p14="http://schemas.microsoft.com/office/powerpoint/2010/main" val="2188928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9EE12B-64D1-0C4A-84BC-B61294B788A8}"/>
              </a:ext>
            </a:extLst>
          </p:cNvPr>
          <p:cNvSpPr>
            <a:spLocks noGrp="1"/>
          </p:cNvSpPr>
          <p:nvPr>
            <p:ph type="title"/>
          </p:nvPr>
        </p:nvSpPr>
        <p:spPr/>
        <p:txBody>
          <a:bodyPr/>
          <a:lstStyle/>
          <a:p>
            <a:pPr algn="ctr"/>
            <a:r>
              <a:rPr lang="pt-BR" sz="2800" b="1" dirty="0">
                <a:latin typeface="Times New Roman" panose="02020603050405020304" pitchFamily="18" charset="0"/>
                <a:cs typeface="Times New Roman" panose="02020603050405020304" pitchFamily="18" charset="0"/>
              </a:rPr>
              <a:t>Bernard </a:t>
            </a:r>
            <a:r>
              <a:rPr lang="pt-BR" sz="2800" b="1" dirty="0" err="1">
                <a:latin typeface="Times New Roman" panose="02020603050405020304" pitchFamily="18" charset="0"/>
                <a:cs typeface="Times New Roman" panose="02020603050405020304" pitchFamily="18" charset="0"/>
              </a:rPr>
              <a:t>Golse</a:t>
            </a:r>
            <a:br>
              <a:rPr lang="pt-BR" dirty="0"/>
            </a:br>
            <a:endParaRPr lang="pt-BR" dirty="0"/>
          </a:p>
        </p:txBody>
      </p:sp>
      <p:sp>
        <p:nvSpPr>
          <p:cNvPr id="3" name="Espaço Reservado para Conteúdo 2">
            <a:extLst>
              <a:ext uri="{FF2B5EF4-FFF2-40B4-BE49-F238E27FC236}">
                <a16:creationId xmlns:a16="http://schemas.microsoft.com/office/drawing/2014/main" id="{85F9176B-4391-5F49-86A8-9C909080007C}"/>
              </a:ext>
            </a:extLst>
          </p:cNvPr>
          <p:cNvSpPr>
            <a:spLocks noGrp="1"/>
          </p:cNvSpPr>
          <p:nvPr>
            <p:ph idx="1"/>
          </p:nvPr>
        </p:nvSpPr>
        <p:spPr/>
        <p:txBody>
          <a:bodyPr>
            <a:normAutofit fontScale="62500" lnSpcReduction="20000"/>
          </a:bodyPr>
          <a:lstStyle/>
          <a:p>
            <a:pPr algn="just">
              <a:lnSpc>
                <a:spcPct val="150000"/>
              </a:lnSpc>
            </a:pPr>
            <a:r>
              <a:rPr lang="pt-BR" dirty="0"/>
              <a:t>Psiquiatra-psicanalista infantil (membro da Associação Psicanalítica da França);</a:t>
            </a:r>
          </a:p>
          <a:p>
            <a:pPr algn="just">
              <a:lnSpc>
                <a:spcPct val="150000"/>
              </a:lnSpc>
            </a:pPr>
            <a:r>
              <a:rPr lang="pt-BR" dirty="0"/>
              <a:t>Chefe do departamento de psiquiatria infantil do hospital </a:t>
            </a:r>
            <a:r>
              <a:rPr lang="pt-BR" dirty="0" err="1"/>
              <a:t>Necker</a:t>
            </a:r>
            <a:r>
              <a:rPr lang="pt-BR" dirty="0"/>
              <a:t>-Enfants </a:t>
            </a:r>
            <a:r>
              <a:rPr lang="pt-BR" dirty="0" err="1"/>
              <a:t>Malades</a:t>
            </a:r>
            <a:r>
              <a:rPr lang="pt-BR" dirty="0"/>
              <a:t> (Paris); </a:t>
            </a:r>
          </a:p>
          <a:p>
            <a:pPr algn="just">
              <a:lnSpc>
                <a:spcPct val="150000"/>
              </a:lnSpc>
            </a:pPr>
            <a:r>
              <a:rPr lang="pt-BR" dirty="0"/>
              <a:t>Professor de psiquiatria infantil e adolescente da Universidade René-Descartes (Paris 5), Universidade Paris-</a:t>
            </a:r>
            <a:r>
              <a:rPr lang="pt-BR" dirty="0" err="1"/>
              <a:t>Sud</a:t>
            </a:r>
            <a:r>
              <a:rPr lang="pt-BR" dirty="0"/>
              <a:t> e Universidade Paris-Descartes, Universidade Paris-Diderot;</a:t>
            </a:r>
          </a:p>
          <a:p>
            <a:pPr algn="just">
              <a:lnSpc>
                <a:spcPct val="150000"/>
              </a:lnSpc>
            </a:pPr>
            <a:r>
              <a:rPr lang="pt-BR" dirty="0"/>
              <a:t>Membro do Conselho Superior de Adoção (CSA); </a:t>
            </a:r>
          </a:p>
          <a:p>
            <a:pPr algn="just">
              <a:lnSpc>
                <a:spcPct val="150000"/>
              </a:lnSpc>
            </a:pPr>
            <a:r>
              <a:rPr lang="pt-BR" dirty="0"/>
              <a:t>ex-presidente do Conselho Nacional de Acesso às Origens Pessoais (CNAOP); </a:t>
            </a:r>
          </a:p>
          <a:p>
            <a:pPr algn="just">
              <a:lnSpc>
                <a:spcPct val="150000"/>
              </a:lnSpc>
            </a:pPr>
            <a:r>
              <a:rPr lang="pt-BR" dirty="0"/>
              <a:t>Presidente da Associação </a:t>
            </a:r>
            <a:r>
              <a:rPr lang="pt-BR" dirty="0" err="1"/>
              <a:t>Pikler-Lóczy</a:t>
            </a:r>
            <a:r>
              <a:rPr lang="pt-BR" dirty="0"/>
              <a:t> França; </a:t>
            </a:r>
          </a:p>
          <a:p>
            <a:pPr algn="just">
              <a:lnSpc>
                <a:spcPct val="150000"/>
              </a:lnSpc>
            </a:pPr>
            <a:r>
              <a:rPr lang="pt-BR" dirty="0"/>
              <a:t>Presidente da Associação de Formação em Psicoterapia Psicanalítica de Crianças e Adolescentes (AFPPEA).</a:t>
            </a:r>
          </a:p>
          <a:p>
            <a:endParaRPr lang="pt-BR" dirty="0"/>
          </a:p>
        </p:txBody>
      </p:sp>
      <p:sp>
        <p:nvSpPr>
          <p:cNvPr id="4" name="Espaço Reservado para Número de Slide 3">
            <a:extLst>
              <a:ext uri="{FF2B5EF4-FFF2-40B4-BE49-F238E27FC236}">
                <a16:creationId xmlns:a16="http://schemas.microsoft.com/office/drawing/2014/main" id="{C831245A-902D-604C-A12C-9332D94AFF98}"/>
              </a:ext>
            </a:extLst>
          </p:cNvPr>
          <p:cNvSpPr>
            <a:spLocks noGrp="1"/>
          </p:cNvSpPr>
          <p:nvPr>
            <p:ph type="sldNum" sz="quarter" idx="12"/>
          </p:nvPr>
        </p:nvSpPr>
        <p:spPr/>
        <p:txBody>
          <a:bodyPr/>
          <a:lstStyle/>
          <a:p>
            <a:fld id="{6C7ABB0B-BF14-6745-8341-D4BE7FE0EE7F}" type="slidenum">
              <a:rPr lang="pt-BR" smtClean="0"/>
              <a:t>2</a:t>
            </a:fld>
            <a:endParaRPr lang="pt-BR"/>
          </a:p>
        </p:txBody>
      </p:sp>
    </p:spTree>
    <p:extLst>
      <p:ext uri="{BB962C8B-B14F-4D97-AF65-F5344CB8AC3E}">
        <p14:creationId xmlns:p14="http://schemas.microsoft.com/office/powerpoint/2010/main" val="18525041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04FC2F-49B1-5046-ACA8-02EA966ADA8E}"/>
              </a:ext>
            </a:extLst>
          </p:cNvPr>
          <p:cNvSpPr>
            <a:spLocks noGrp="1"/>
          </p:cNvSpPr>
          <p:nvPr>
            <p:ph type="title"/>
          </p:nvPr>
        </p:nvSpPr>
        <p:spPr/>
        <p:txBody>
          <a:bodyPr>
            <a:normAutofit fontScale="90000"/>
          </a:bodyPr>
          <a:lstStyle/>
          <a:p>
            <a:pPr algn="ctr">
              <a:lnSpc>
                <a:spcPct val="150000"/>
              </a:lnSpc>
            </a:pPr>
            <a:br>
              <a:rPr lang="pt-BR" sz="3100" dirty="0"/>
            </a:br>
            <a:br>
              <a:rPr lang="pt-BR" sz="3100" dirty="0"/>
            </a:br>
            <a:br>
              <a:rPr lang="pt-BR" sz="2700" dirty="0"/>
            </a:br>
            <a:br>
              <a:rPr lang="pt-BR" sz="2700" dirty="0">
                <a:solidFill>
                  <a:srgbClr val="FF0000"/>
                </a:solidFill>
              </a:rPr>
            </a:br>
            <a:r>
              <a:rPr lang="pt-BR" sz="3100" b="1" i="1" dirty="0"/>
              <a:t>Teoria do apego </a:t>
            </a:r>
            <a:br>
              <a:rPr lang="pt-BR" sz="2200" b="1" i="1" dirty="0"/>
            </a:br>
            <a:r>
              <a:rPr lang="pt-BR" sz="2200" dirty="0"/>
              <a:t>o desenvolvimento do bebê se situa no cruzamento do apego com a psicanálise (2019, p. 48)</a:t>
            </a:r>
            <a:br>
              <a:rPr lang="pt-BR" sz="3200" dirty="0"/>
            </a:br>
            <a:br>
              <a:rPr lang="pt-BR" sz="3100" dirty="0"/>
            </a:br>
            <a:br>
              <a:rPr lang="pt-BR" dirty="0"/>
            </a:br>
            <a:endParaRPr lang="pt-BR" dirty="0"/>
          </a:p>
        </p:txBody>
      </p:sp>
      <p:sp>
        <p:nvSpPr>
          <p:cNvPr id="3" name="Espaço Reservado para Conteúdo 2">
            <a:extLst>
              <a:ext uri="{FF2B5EF4-FFF2-40B4-BE49-F238E27FC236}">
                <a16:creationId xmlns:a16="http://schemas.microsoft.com/office/drawing/2014/main" id="{4292CA78-13B8-124A-B168-FB2BBF5F393D}"/>
              </a:ext>
            </a:extLst>
          </p:cNvPr>
          <p:cNvSpPr>
            <a:spLocks noGrp="1"/>
          </p:cNvSpPr>
          <p:nvPr>
            <p:ph idx="1"/>
          </p:nvPr>
        </p:nvSpPr>
        <p:spPr/>
        <p:txBody>
          <a:bodyPr>
            <a:normAutofit/>
          </a:bodyPr>
          <a:lstStyle/>
          <a:p>
            <a:pPr marL="0" indent="0">
              <a:lnSpc>
                <a:spcPct val="150000"/>
              </a:lnSpc>
              <a:buNone/>
            </a:pPr>
            <a:r>
              <a:rPr lang="pt-BR" sz="2000" b="1" dirty="0"/>
              <a:t>Três fases do debate</a:t>
            </a:r>
          </a:p>
          <a:p>
            <a:pPr lvl="1">
              <a:lnSpc>
                <a:spcPct val="150000"/>
              </a:lnSpc>
            </a:pPr>
            <a:r>
              <a:rPr lang="pt-BR" sz="1600" b="1" dirty="0"/>
              <a:t>Primeiro</a:t>
            </a:r>
            <a:r>
              <a:rPr lang="pt-BR" sz="1600" dirty="0"/>
              <a:t>, a psicanálise reprova a teoria do apego por ela ter simplesmente eliminado a questão da representação mental (mais tarde, a proposta de </a:t>
            </a:r>
            <a:r>
              <a:rPr lang="pt-BR" sz="1600" dirty="0" err="1"/>
              <a:t>Bretherton</a:t>
            </a:r>
            <a:r>
              <a:rPr lang="pt-BR" sz="1600" dirty="0"/>
              <a:t> ,1990,  “MIO (“Modelos Internos Operantes”, têm status de representação mental, p. 50)</a:t>
            </a:r>
          </a:p>
          <a:p>
            <a:pPr lvl="1">
              <a:lnSpc>
                <a:spcPct val="150000"/>
              </a:lnSpc>
            </a:pPr>
            <a:endParaRPr lang="pt-BR" sz="1600" dirty="0"/>
          </a:p>
          <a:p>
            <a:pPr lvl="1">
              <a:lnSpc>
                <a:spcPct val="150000"/>
              </a:lnSpc>
            </a:pPr>
            <a:r>
              <a:rPr lang="pt-BR" sz="1600" b="1" dirty="0"/>
              <a:t>Segundo</a:t>
            </a:r>
            <a:r>
              <a:rPr lang="pt-BR" sz="1600" dirty="0"/>
              <a:t>, a questão da ausência-presença do objeto</a:t>
            </a:r>
          </a:p>
          <a:p>
            <a:pPr marL="457200" lvl="1" indent="0">
              <a:lnSpc>
                <a:spcPct val="150000"/>
              </a:lnSpc>
              <a:buNone/>
            </a:pPr>
            <a:r>
              <a:rPr lang="pt-BR" sz="1600" dirty="0"/>
              <a:t>		“Modelos Internos Operantes”, </a:t>
            </a:r>
            <a:r>
              <a:rPr lang="pt-BR" sz="1600" dirty="0" err="1"/>
              <a:t>Bretherton</a:t>
            </a:r>
            <a:r>
              <a:rPr lang="pt-BR" sz="1600" dirty="0"/>
              <a:t>, 1990; </a:t>
            </a:r>
          </a:p>
          <a:p>
            <a:pPr marL="457200" lvl="1" indent="0">
              <a:lnSpc>
                <a:spcPct val="150000"/>
              </a:lnSpc>
              <a:buNone/>
            </a:pPr>
            <a:r>
              <a:rPr lang="pt-BR" sz="1600" dirty="0"/>
              <a:t>		“Representação de ação generalizada”, Stern, 2003</a:t>
            </a:r>
          </a:p>
          <a:p>
            <a:pPr marL="457200" lvl="1" indent="0">
              <a:lnSpc>
                <a:spcPct val="150000"/>
              </a:lnSpc>
              <a:buNone/>
            </a:pPr>
            <a:endParaRPr lang="pt-BR" sz="1600" dirty="0"/>
          </a:p>
          <a:p>
            <a:pPr lvl="1">
              <a:lnSpc>
                <a:spcPct val="150000"/>
              </a:lnSpc>
            </a:pPr>
            <a:r>
              <a:rPr lang="pt-BR" sz="1600" b="1" dirty="0"/>
              <a:t>Terceiro</a:t>
            </a:r>
            <a:r>
              <a:rPr lang="pt-BR" sz="1600" dirty="0"/>
              <a:t>, a sexualidade infantil  </a:t>
            </a:r>
          </a:p>
        </p:txBody>
      </p:sp>
      <p:sp>
        <p:nvSpPr>
          <p:cNvPr id="4" name="Espaço Reservado para Número de Slide 3">
            <a:extLst>
              <a:ext uri="{FF2B5EF4-FFF2-40B4-BE49-F238E27FC236}">
                <a16:creationId xmlns:a16="http://schemas.microsoft.com/office/drawing/2014/main" id="{B4FD39BD-4427-464B-B83E-3401B132D246}"/>
              </a:ext>
            </a:extLst>
          </p:cNvPr>
          <p:cNvSpPr>
            <a:spLocks noGrp="1"/>
          </p:cNvSpPr>
          <p:nvPr>
            <p:ph type="sldNum" sz="quarter" idx="12"/>
          </p:nvPr>
        </p:nvSpPr>
        <p:spPr/>
        <p:txBody>
          <a:bodyPr/>
          <a:lstStyle/>
          <a:p>
            <a:fld id="{D67F1467-85B1-A14F-9F02-E5282F964E08}" type="slidenum">
              <a:rPr lang="pt-BR" smtClean="0"/>
              <a:t>20</a:t>
            </a:fld>
            <a:endParaRPr lang="pt-BR"/>
          </a:p>
        </p:txBody>
      </p:sp>
    </p:spTree>
    <p:extLst>
      <p:ext uri="{BB962C8B-B14F-4D97-AF65-F5344CB8AC3E}">
        <p14:creationId xmlns:p14="http://schemas.microsoft.com/office/powerpoint/2010/main" val="17960032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56059E-DCA3-3948-BC9F-1F89922105FC}"/>
              </a:ext>
            </a:extLst>
          </p:cNvPr>
          <p:cNvSpPr>
            <a:spLocks noGrp="1"/>
          </p:cNvSpPr>
          <p:nvPr>
            <p:ph type="title"/>
          </p:nvPr>
        </p:nvSpPr>
        <p:spPr/>
        <p:txBody>
          <a:bodyPr>
            <a:normAutofit fontScale="90000"/>
          </a:bodyPr>
          <a:lstStyle/>
          <a:p>
            <a:pPr algn="ctr"/>
            <a:br>
              <a:rPr lang="pt-BR" dirty="0"/>
            </a:br>
            <a:r>
              <a:rPr lang="pt-BR" sz="3100" b="1" dirty="0"/>
              <a:t>Terceira fase: a sexualidade infantil </a:t>
            </a:r>
            <a:br>
              <a:rPr lang="pt-BR" b="1" dirty="0"/>
            </a:br>
            <a:endParaRPr lang="pt-BR" dirty="0"/>
          </a:p>
        </p:txBody>
      </p:sp>
      <p:sp>
        <p:nvSpPr>
          <p:cNvPr id="3" name="Espaço Reservado para Conteúdo 2">
            <a:extLst>
              <a:ext uri="{FF2B5EF4-FFF2-40B4-BE49-F238E27FC236}">
                <a16:creationId xmlns:a16="http://schemas.microsoft.com/office/drawing/2014/main" id="{12D5BB9E-7B20-7B49-B370-213180F15E00}"/>
              </a:ext>
            </a:extLst>
          </p:cNvPr>
          <p:cNvSpPr>
            <a:spLocks noGrp="1"/>
          </p:cNvSpPr>
          <p:nvPr>
            <p:ph idx="1"/>
          </p:nvPr>
        </p:nvSpPr>
        <p:spPr/>
        <p:txBody>
          <a:bodyPr>
            <a:normAutofit/>
          </a:bodyPr>
          <a:lstStyle/>
          <a:p>
            <a:pPr lvl="1" algn="just">
              <a:lnSpc>
                <a:spcPct val="150000"/>
              </a:lnSpc>
            </a:pPr>
            <a:r>
              <a:rPr lang="pt-BR" sz="2200" dirty="0"/>
              <a:t>A escola vienense reivindicava, de fato, pela teoria do apoio (na </a:t>
            </a:r>
            <a:r>
              <a:rPr lang="pt-BR" sz="2200" dirty="0" err="1"/>
              <a:t>autoconservacão</a:t>
            </a:r>
            <a:r>
              <a:rPr lang="pt-BR" sz="2200" dirty="0"/>
              <a:t>) de onde onde derivaria a a sexualidade; </a:t>
            </a:r>
          </a:p>
          <a:p>
            <a:pPr lvl="1" algn="just">
              <a:lnSpc>
                <a:spcPct val="150000"/>
              </a:lnSpc>
            </a:pPr>
            <a:r>
              <a:rPr lang="pt-BR" sz="2200" dirty="0"/>
              <a:t>a escola inglesa enfatizou o imediatismo das relações objetais; </a:t>
            </a:r>
          </a:p>
          <a:p>
            <a:pPr lvl="1" algn="just">
              <a:lnSpc>
                <a:spcPct val="150000"/>
              </a:lnSpc>
            </a:pPr>
            <a:r>
              <a:rPr lang="pt-BR" sz="2200" dirty="0"/>
              <a:t>e na época, ou seja, nos anos 1960-1970, a escola húngara defendia que o conceito de "amor primário" (Balint, 2001) transcendia de fato esta oposição e permitia, de qualquer maneira, reduzir toda clivagem entre a teoria do apego e a psicanálise.</a:t>
            </a:r>
          </a:p>
          <a:p>
            <a:pPr lvl="1" algn="just">
              <a:lnSpc>
                <a:spcPct val="150000"/>
              </a:lnSpc>
            </a:pPr>
            <a:r>
              <a:rPr lang="pt-BR" sz="2200" dirty="0"/>
              <a:t>Em todo caso, a noção de conflito já estava presente no conceito de "instinto de agarramento" desenvolvido por I. Hermann (1972).</a:t>
            </a:r>
          </a:p>
          <a:p>
            <a:endParaRPr lang="pt-BR" dirty="0"/>
          </a:p>
        </p:txBody>
      </p:sp>
      <p:sp>
        <p:nvSpPr>
          <p:cNvPr id="4" name="Espaço Reservado para Número de Slide 3">
            <a:extLst>
              <a:ext uri="{FF2B5EF4-FFF2-40B4-BE49-F238E27FC236}">
                <a16:creationId xmlns:a16="http://schemas.microsoft.com/office/drawing/2014/main" id="{56ED71AE-914F-B54E-B416-A9B8E427A69E}"/>
              </a:ext>
            </a:extLst>
          </p:cNvPr>
          <p:cNvSpPr>
            <a:spLocks noGrp="1"/>
          </p:cNvSpPr>
          <p:nvPr>
            <p:ph type="sldNum" sz="quarter" idx="12"/>
          </p:nvPr>
        </p:nvSpPr>
        <p:spPr/>
        <p:txBody>
          <a:bodyPr/>
          <a:lstStyle/>
          <a:p>
            <a:fld id="{D67F1467-85B1-A14F-9F02-E5282F964E08}" type="slidenum">
              <a:rPr lang="pt-BR" smtClean="0"/>
              <a:t>21</a:t>
            </a:fld>
            <a:endParaRPr lang="pt-BR"/>
          </a:p>
        </p:txBody>
      </p:sp>
    </p:spTree>
    <p:extLst>
      <p:ext uri="{BB962C8B-B14F-4D97-AF65-F5344CB8AC3E}">
        <p14:creationId xmlns:p14="http://schemas.microsoft.com/office/powerpoint/2010/main" val="15784093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ACAFAB-90B4-854E-95E0-E269D9A258E2}"/>
              </a:ext>
            </a:extLst>
          </p:cNvPr>
          <p:cNvSpPr>
            <a:spLocks noGrp="1"/>
          </p:cNvSpPr>
          <p:nvPr>
            <p:ph type="title"/>
          </p:nvPr>
        </p:nvSpPr>
        <p:spPr/>
        <p:txBody>
          <a:bodyPr>
            <a:normAutofit fontScale="90000"/>
          </a:bodyPr>
          <a:lstStyle/>
          <a:p>
            <a:pPr algn="ctr"/>
            <a:br>
              <a:rPr lang="pt-BR" sz="2400" b="1" dirty="0"/>
            </a:br>
            <a:r>
              <a:rPr lang="pt-BR" sz="3100" b="1" dirty="0"/>
              <a:t>A situação Antropológica Fundamental</a:t>
            </a:r>
            <a:br>
              <a:rPr lang="pt-BR" sz="2400" b="1" dirty="0"/>
            </a:br>
            <a:br>
              <a:rPr lang="pt-BR" sz="2400" b="1" dirty="0"/>
            </a:br>
            <a:r>
              <a:rPr lang="pt-BR" sz="1800" dirty="0"/>
              <a:t>Alvarez, L., &amp; </a:t>
            </a:r>
            <a:r>
              <a:rPr lang="pt-BR" sz="1800" dirty="0" err="1"/>
              <a:t>Golse</a:t>
            </a:r>
            <a:r>
              <a:rPr lang="pt-BR" sz="1800" dirty="0"/>
              <a:t>, B. (2008c). </a:t>
            </a:r>
            <a:r>
              <a:rPr lang="pt-BR" sz="1800" i="1" dirty="0"/>
              <a:t>A Psiquiatria do Bebé</a:t>
            </a:r>
            <a:r>
              <a:rPr lang="pt-BR" sz="1800" dirty="0"/>
              <a:t>. Mira-Sintra: Gráfica </a:t>
            </a:r>
            <a:r>
              <a:rPr lang="pt-BR" sz="1800" dirty="0" err="1"/>
              <a:t>Europam</a:t>
            </a:r>
            <a:r>
              <a:rPr lang="pt-BR" sz="1800" dirty="0"/>
              <a:t>.</a:t>
            </a:r>
            <a:br>
              <a:rPr lang="pt-BR" sz="2400" dirty="0"/>
            </a:br>
            <a:br>
              <a:rPr lang="pt-BR" sz="2400" dirty="0"/>
            </a:br>
            <a:endParaRPr lang="pt-BR" sz="2400" dirty="0"/>
          </a:p>
        </p:txBody>
      </p:sp>
      <p:sp>
        <p:nvSpPr>
          <p:cNvPr id="3" name="Espaço Reservado para Conteúdo 2">
            <a:extLst>
              <a:ext uri="{FF2B5EF4-FFF2-40B4-BE49-F238E27FC236}">
                <a16:creationId xmlns:a16="http://schemas.microsoft.com/office/drawing/2014/main" id="{12BA479A-559E-9346-8DF1-D537F2B49DEF}"/>
              </a:ext>
            </a:extLst>
          </p:cNvPr>
          <p:cNvSpPr>
            <a:spLocks noGrp="1"/>
          </p:cNvSpPr>
          <p:nvPr>
            <p:ph idx="1"/>
          </p:nvPr>
        </p:nvSpPr>
        <p:spPr/>
        <p:txBody>
          <a:bodyPr>
            <a:normAutofit fontScale="92500" lnSpcReduction="10000"/>
          </a:bodyPr>
          <a:lstStyle/>
          <a:p>
            <a:pPr algn="just">
              <a:lnSpc>
                <a:spcPct val="170000"/>
              </a:lnSpc>
            </a:pPr>
            <a:r>
              <a:rPr lang="pt-BR" dirty="0"/>
              <a:t>O estado originário foi definido por J. Laplanche (1994) como a : «Confrontação do recém-nascido, da criança no sentido etimológico do termo, aquele que ainda não fala, com o mundo adulto». </a:t>
            </a:r>
          </a:p>
          <a:p>
            <a:pPr lvl="1" algn="just">
              <a:lnSpc>
                <a:spcPct val="170000"/>
              </a:lnSpc>
            </a:pPr>
            <a:r>
              <a:rPr lang="pt-BR" dirty="0"/>
              <a:t>Este autor estabelece a categoria de «estado antropológico universal» ao estado originário, apoiando-se para tal no antropólogo M. </a:t>
            </a:r>
            <a:r>
              <a:rPr lang="pt-BR" dirty="0" err="1"/>
              <a:t>Mead</a:t>
            </a:r>
            <a:r>
              <a:rPr lang="pt-BR" dirty="0"/>
              <a:t>: “É universalmente aceite o facto de haver crianças a ficar frágeis e pequenas ao entrarem estreitamente na vida adulta”.</a:t>
            </a:r>
          </a:p>
        </p:txBody>
      </p:sp>
      <p:sp>
        <p:nvSpPr>
          <p:cNvPr id="4" name="Espaço Reservado para Número de Slide 3">
            <a:extLst>
              <a:ext uri="{FF2B5EF4-FFF2-40B4-BE49-F238E27FC236}">
                <a16:creationId xmlns:a16="http://schemas.microsoft.com/office/drawing/2014/main" id="{6AB1502A-9EFF-8D4A-A73E-9BE6DE2E6228}"/>
              </a:ext>
            </a:extLst>
          </p:cNvPr>
          <p:cNvSpPr>
            <a:spLocks noGrp="1"/>
          </p:cNvSpPr>
          <p:nvPr>
            <p:ph type="sldNum" sz="quarter" idx="12"/>
          </p:nvPr>
        </p:nvSpPr>
        <p:spPr/>
        <p:txBody>
          <a:bodyPr/>
          <a:lstStyle/>
          <a:p>
            <a:fld id="{D67F1467-85B1-A14F-9F02-E5282F964E08}" type="slidenum">
              <a:rPr lang="pt-BR" smtClean="0"/>
              <a:t>22</a:t>
            </a:fld>
            <a:endParaRPr lang="pt-BR"/>
          </a:p>
        </p:txBody>
      </p:sp>
    </p:spTree>
    <p:extLst>
      <p:ext uri="{BB962C8B-B14F-4D97-AF65-F5344CB8AC3E}">
        <p14:creationId xmlns:p14="http://schemas.microsoft.com/office/powerpoint/2010/main" val="5617993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ACAFAB-90B4-854E-95E0-E269D9A258E2}"/>
              </a:ext>
            </a:extLst>
          </p:cNvPr>
          <p:cNvSpPr>
            <a:spLocks noGrp="1"/>
          </p:cNvSpPr>
          <p:nvPr>
            <p:ph type="title"/>
          </p:nvPr>
        </p:nvSpPr>
        <p:spPr/>
        <p:txBody>
          <a:bodyPr>
            <a:normAutofit/>
          </a:bodyPr>
          <a:lstStyle/>
          <a:p>
            <a:pPr algn="ctr"/>
            <a:endParaRPr lang="pt-BR" sz="2400" dirty="0"/>
          </a:p>
        </p:txBody>
      </p:sp>
      <p:sp>
        <p:nvSpPr>
          <p:cNvPr id="3" name="Espaço Reservado para Conteúdo 2">
            <a:extLst>
              <a:ext uri="{FF2B5EF4-FFF2-40B4-BE49-F238E27FC236}">
                <a16:creationId xmlns:a16="http://schemas.microsoft.com/office/drawing/2014/main" id="{12BA479A-559E-9346-8DF1-D537F2B49DEF}"/>
              </a:ext>
            </a:extLst>
          </p:cNvPr>
          <p:cNvSpPr>
            <a:spLocks noGrp="1"/>
          </p:cNvSpPr>
          <p:nvPr>
            <p:ph idx="1"/>
          </p:nvPr>
        </p:nvSpPr>
        <p:spPr/>
        <p:txBody>
          <a:bodyPr>
            <a:normAutofit fontScale="92500"/>
          </a:bodyPr>
          <a:lstStyle/>
          <a:p>
            <a:pPr algn="just">
              <a:lnSpc>
                <a:spcPct val="170000"/>
              </a:lnSpc>
            </a:pPr>
            <a:r>
              <a:rPr lang="pt-BR" dirty="0"/>
              <a:t>Assim, o conceito de prematuridade do bebê denuncia a sua precariedade inicial e as suas interdependências relativamente ao adulto.</a:t>
            </a:r>
          </a:p>
          <a:p>
            <a:pPr algn="just">
              <a:lnSpc>
                <a:spcPct val="170000"/>
              </a:lnSpc>
            </a:pPr>
            <a:r>
              <a:rPr lang="pt-BR" dirty="0"/>
              <a:t>Este seria o tributo que o homem deveria pagar pela dezena de milhões de anos de evolução dos hominídeos, o que lhe permitiu fundar a sua existência num pensamento e nos apegos mais complexos, geradores de relações, de cultura e da comunidade. (p. 12)</a:t>
            </a:r>
          </a:p>
        </p:txBody>
      </p:sp>
      <p:sp>
        <p:nvSpPr>
          <p:cNvPr id="4" name="Espaço Reservado para Número de Slide 3">
            <a:extLst>
              <a:ext uri="{FF2B5EF4-FFF2-40B4-BE49-F238E27FC236}">
                <a16:creationId xmlns:a16="http://schemas.microsoft.com/office/drawing/2014/main" id="{6AB1502A-9EFF-8D4A-A73E-9BE6DE2E6228}"/>
              </a:ext>
            </a:extLst>
          </p:cNvPr>
          <p:cNvSpPr>
            <a:spLocks noGrp="1"/>
          </p:cNvSpPr>
          <p:nvPr>
            <p:ph type="sldNum" sz="quarter" idx="12"/>
          </p:nvPr>
        </p:nvSpPr>
        <p:spPr/>
        <p:txBody>
          <a:bodyPr/>
          <a:lstStyle/>
          <a:p>
            <a:fld id="{D67F1467-85B1-A14F-9F02-E5282F964E08}" type="slidenum">
              <a:rPr lang="pt-BR" smtClean="0"/>
              <a:t>23</a:t>
            </a:fld>
            <a:endParaRPr lang="pt-BR"/>
          </a:p>
        </p:txBody>
      </p:sp>
    </p:spTree>
    <p:extLst>
      <p:ext uri="{BB962C8B-B14F-4D97-AF65-F5344CB8AC3E}">
        <p14:creationId xmlns:p14="http://schemas.microsoft.com/office/powerpoint/2010/main" val="33299219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887AB6-601B-3048-9347-6D124E47BB46}"/>
              </a:ext>
            </a:extLst>
          </p:cNvPr>
          <p:cNvSpPr>
            <a:spLocks noGrp="1"/>
          </p:cNvSpPr>
          <p:nvPr>
            <p:ph type="title"/>
          </p:nvPr>
        </p:nvSpPr>
        <p:spPr/>
        <p:txBody>
          <a:bodyPr>
            <a:normAutofit/>
          </a:bodyPr>
          <a:lstStyle/>
          <a:p>
            <a:pPr algn="ctr"/>
            <a:r>
              <a:rPr lang="pt-BR" sz="2400" dirty="0" err="1"/>
              <a:t>Golse</a:t>
            </a:r>
            <a:r>
              <a:rPr lang="pt-BR" sz="2400" dirty="0"/>
              <a:t>, B. (2019). </a:t>
            </a:r>
            <a:r>
              <a:rPr lang="pt-BR" sz="2400" i="1" dirty="0"/>
              <a:t>Le </a:t>
            </a:r>
            <a:r>
              <a:rPr lang="pt-BR" sz="2400" i="1" dirty="0" err="1"/>
              <a:t>bébê</a:t>
            </a:r>
            <a:r>
              <a:rPr lang="pt-BR" sz="2400" i="1" dirty="0"/>
              <a:t> et </a:t>
            </a:r>
            <a:r>
              <a:rPr lang="pt-BR" sz="2400" i="1" dirty="0" err="1"/>
              <a:t>ses</a:t>
            </a:r>
            <a:r>
              <a:rPr lang="pt-BR" sz="2400" i="1" dirty="0"/>
              <a:t> </a:t>
            </a:r>
            <a:r>
              <a:rPr lang="pt-BR" sz="2400" i="1" dirty="0" err="1"/>
              <a:t>possibles</a:t>
            </a:r>
            <a:r>
              <a:rPr lang="pt-BR" sz="2400" dirty="0"/>
              <a:t>. Toulouse: </a:t>
            </a:r>
            <a:r>
              <a:rPr lang="pt-BR" sz="2400" dirty="0" err="1"/>
              <a:t>érès</a:t>
            </a:r>
            <a:r>
              <a:rPr lang="pt-BR" sz="2400" dirty="0"/>
              <a:t>.</a:t>
            </a:r>
            <a:br>
              <a:rPr lang="pt-BR" sz="2400" dirty="0"/>
            </a:br>
            <a:br>
              <a:rPr lang="pt-BR" sz="2400" dirty="0"/>
            </a:br>
            <a:r>
              <a:rPr lang="pt-BR" sz="2400" b="1" dirty="0"/>
              <a:t>“SITUAÇÃO ANTROPOLÓGICA FUNDAMENTAL” </a:t>
            </a:r>
            <a:r>
              <a:rPr lang="pt-BR" sz="2400" dirty="0"/>
              <a:t>(pp. 27-28)</a:t>
            </a:r>
          </a:p>
        </p:txBody>
      </p:sp>
      <p:sp>
        <p:nvSpPr>
          <p:cNvPr id="3" name="Espaço Reservado para Conteúdo 2">
            <a:extLst>
              <a:ext uri="{FF2B5EF4-FFF2-40B4-BE49-F238E27FC236}">
                <a16:creationId xmlns:a16="http://schemas.microsoft.com/office/drawing/2014/main" id="{B51476F3-DF4C-804A-B661-4C65051B42AE}"/>
              </a:ext>
            </a:extLst>
          </p:cNvPr>
          <p:cNvSpPr>
            <a:spLocks noGrp="1"/>
          </p:cNvSpPr>
          <p:nvPr>
            <p:ph idx="1"/>
          </p:nvPr>
        </p:nvSpPr>
        <p:spPr/>
        <p:txBody>
          <a:bodyPr>
            <a:normAutofit/>
          </a:bodyPr>
          <a:lstStyle/>
          <a:p>
            <a:pPr algn="just">
              <a:lnSpc>
                <a:spcPct val="150000"/>
              </a:lnSpc>
            </a:pPr>
            <a:endParaRPr lang="pt-BR" sz="2400" dirty="0"/>
          </a:p>
          <a:p>
            <a:pPr algn="just">
              <a:lnSpc>
                <a:spcPct val="150000"/>
              </a:lnSpc>
            </a:pPr>
            <a:r>
              <a:rPr lang="pt-BR" sz="2400" dirty="0"/>
              <a:t>É a </a:t>
            </a:r>
            <a:r>
              <a:rPr lang="pt-BR" sz="2400" dirty="0" err="1"/>
              <a:t>neotenia</a:t>
            </a:r>
            <a:r>
              <a:rPr lang="pt-BR" sz="2400" dirty="0"/>
              <a:t> [ou seja, a imaturidade do ser humano ao nascer, o que o ser humano bem frágil, vulnerável e dependente do ambiente]  que funda a “situação antropológica fundamental”, cuja importância J. Laplanche sublinhou (2002b), sabendo que esta </a:t>
            </a:r>
            <a:r>
              <a:rPr lang="pt-BR" sz="2400" dirty="0" err="1"/>
              <a:t>neotenia</a:t>
            </a:r>
            <a:r>
              <a:rPr lang="pt-BR" sz="2400" dirty="0"/>
              <a:t> é tanto física como psíquica. </a:t>
            </a:r>
          </a:p>
          <a:p>
            <a:endParaRPr lang="pt-BR" dirty="0"/>
          </a:p>
        </p:txBody>
      </p:sp>
      <p:sp>
        <p:nvSpPr>
          <p:cNvPr id="4" name="Espaço Reservado para Número de Slide 3">
            <a:extLst>
              <a:ext uri="{FF2B5EF4-FFF2-40B4-BE49-F238E27FC236}">
                <a16:creationId xmlns:a16="http://schemas.microsoft.com/office/drawing/2014/main" id="{2B7659D1-5DFB-294D-BC22-8166E3E2DE78}"/>
              </a:ext>
            </a:extLst>
          </p:cNvPr>
          <p:cNvSpPr>
            <a:spLocks noGrp="1"/>
          </p:cNvSpPr>
          <p:nvPr>
            <p:ph type="sldNum" sz="quarter" idx="12"/>
          </p:nvPr>
        </p:nvSpPr>
        <p:spPr/>
        <p:txBody>
          <a:bodyPr/>
          <a:lstStyle/>
          <a:p>
            <a:fld id="{D67F1467-85B1-A14F-9F02-E5282F964E08}" type="slidenum">
              <a:rPr lang="pt-BR" smtClean="0"/>
              <a:t>24</a:t>
            </a:fld>
            <a:endParaRPr lang="pt-BR"/>
          </a:p>
        </p:txBody>
      </p:sp>
    </p:spTree>
    <p:extLst>
      <p:ext uri="{BB962C8B-B14F-4D97-AF65-F5344CB8AC3E}">
        <p14:creationId xmlns:p14="http://schemas.microsoft.com/office/powerpoint/2010/main" val="31671983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887AB6-601B-3048-9347-6D124E47BB46}"/>
              </a:ext>
            </a:extLst>
          </p:cNvPr>
          <p:cNvSpPr>
            <a:spLocks noGrp="1"/>
          </p:cNvSpPr>
          <p:nvPr>
            <p:ph type="title"/>
          </p:nvPr>
        </p:nvSpPr>
        <p:spPr/>
        <p:txBody>
          <a:bodyPr>
            <a:normAutofit/>
          </a:bodyPr>
          <a:lstStyle/>
          <a:p>
            <a:pPr algn="ctr"/>
            <a:endParaRPr lang="pt-BR" sz="2400" dirty="0"/>
          </a:p>
        </p:txBody>
      </p:sp>
      <p:sp>
        <p:nvSpPr>
          <p:cNvPr id="3" name="Espaço Reservado para Conteúdo 2">
            <a:extLst>
              <a:ext uri="{FF2B5EF4-FFF2-40B4-BE49-F238E27FC236}">
                <a16:creationId xmlns:a16="http://schemas.microsoft.com/office/drawing/2014/main" id="{B51476F3-DF4C-804A-B661-4C65051B42AE}"/>
              </a:ext>
            </a:extLst>
          </p:cNvPr>
          <p:cNvSpPr>
            <a:spLocks noGrp="1"/>
          </p:cNvSpPr>
          <p:nvPr>
            <p:ph idx="1"/>
          </p:nvPr>
        </p:nvSpPr>
        <p:spPr/>
        <p:txBody>
          <a:bodyPr>
            <a:normAutofit/>
          </a:bodyPr>
          <a:lstStyle/>
          <a:p>
            <a:pPr algn="just">
              <a:lnSpc>
                <a:spcPct val="150000"/>
              </a:lnSpc>
            </a:pPr>
            <a:endParaRPr lang="pt-BR" dirty="0"/>
          </a:p>
          <a:p>
            <a:pPr algn="just">
              <a:lnSpc>
                <a:spcPct val="150000"/>
              </a:lnSpc>
            </a:pPr>
            <a:r>
              <a:rPr lang="pt-BR" dirty="0"/>
              <a:t>O que seria fundamentalmente humano seria o encontro entre um adulto e um bebê que, pela incompletude inicial do bebê, é mútuo e profundamente assimétrico, pois o desenvolvimento físico e sobretudo psíquico do adulto humano está extremamente à frente do do bebê.</a:t>
            </a:r>
          </a:p>
          <a:p>
            <a:endParaRPr lang="pt-BR" dirty="0"/>
          </a:p>
          <a:p>
            <a:endParaRPr lang="pt-BR" dirty="0"/>
          </a:p>
        </p:txBody>
      </p:sp>
      <p:sp>
        <p:nvSpPr>
          <p:cNvPr id="4" name="Espaço Reservado para Número de Slide 3">
            <a:extLst>
              <a:ext uri="{FF2B5EF4-FFF2-40B4-BE49-F238E27FC236}">
                <a16:creationId xmlns:a16="http://schemas.microsoft.com/office/drawing/2014/main" id="{2B7659D1-5DFB-294D-BC22-8166E3E2DE78}"/>
              </a:ext>
            </a:extLst>
          </p:cNvPr>
          <p:cNvSpPr>
            <a:spLocks noGrp="1"/>
          </p:cNvSpPr>
          <p:nvPr>
            <p:ph type="sldNum" sz="quarter" idx="12"/>
          </p:nvPr>
        </p:nvSpPr>
        <p:spPr/>
        <p:txBody>
          <a:bodyPr/>
          <a:lstStyle/>
          <a:p>
            <a:fld id="{D67F1467-85B1-A14F-9F02-E5282F964E08}" type="slidenum">
              <a:rPr lang="pt-BR" smtClean="0"/>
              <a:t>25</a:t>
            </a:fld>
            <a:endParaRPr lang="pt-BR"/>
          </a:p>
        </p:txBody>
      </p:sp>
    </p:spTree>
    <p:extLst>
      <p:ext uri="{BB962C8B-B14F-4D97-AF65-F5344CB8AC3E}">
        <p14:creationId xmlns:p14="http://schemas.microsoft.com/office/powerpoint/2010/main" val="31335767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EBE75B-9F73-9940-8CBB-C75ABC88AF87}"/>
              </a:ext>
            </a:extLst>
          </p:cNvPr>
          <p:cNvSpPr>
            <a:spLocks noGrp="1"/>
          </p:cNvSpPr>
          <p:nvPr>
            <p:ph type="title"/>
          </p:nvPr>
        </p:nvSpPr>
        <p:spPr/>
        <p:txBody>
          <a:bodyPr>
            <a:normAutofit/>
          </a:bodyPr>
          <a:lstStyle/>
          <a:p>
            <a:pPr algn="ctr"/>
            <a:r>
              <a:rPr lang="pt-BR" sz="2800" b="1" dirty="0"/>
              <a:t>Situação Antropológica Fundamental- Édipo</a:t>
            </a:r>
          </a:p>
        </p:txBody>
      </p:sp>
      <p:sp>
        <p:nvSpPr>
          <p:cNvPr id="3" name="Espaço Reservado para Conteúdo 2">
            <a:extLst>
              <a:ext uri="{FF2B5EF4-FFF2-40B4-BE49-F238E27FC236}">
                <a16:creationId xmlns:a16="http://schemas.microsoft.com/office/drawing/2014/main" id="{8DAFA48C-3A6A-3149-BA18-87B6D69080B4}"/>
              </a:ext>
            </a:extLst>
          </p:cNvPr>
          <p:cNvSpPr>
            <a:spLocks noGrp="1"/>
          </p:cNvSpPr>
          <p:nvPr>
            <p:ph idx="1"/>
          </p:nvPr>
        </p:nvSpPr>
        <p:spPr/>
        <p:txBody>
          <a:bodyPr>
            <a:normAutofit fontScale="77500" lnSpcReduction="20000"/>
          </a:bodyPr>
          <a:lstStyle/>
          <a:p>
            <a:pPr algn="just">
              <a:lnSpc>
                <a:spcPct val="160000"/>
              </a:lnSpc>
            </a:pPr>
            <a:r>
              <a:rPr lang="pt-BR" sz="3000" dirty="0"/>
              <a:t>J. Laplanche, portanto, considera que a situação edipiana era apenas um caso particular dessa situação antropológica fundamental, associado à colocação em funcionamento da situação </a:t>
            </a:r>
            <a:r>
              <a:rPr lang="pt-BR" sz="3000" dirty="0" err="1"/>
              <a:t>triádica</a:t>
            </a:r>
            <a:r>
              <a:rPr lang="pt-BR" sz="3000" dirty="0"/>
              <a:t> já adquirida (intrapsíquica) dos adultos.</a:t>
            </a:r>
          </a:p>
          <a:p>
            <a:pPr algn="just">
              <a:lnSpc>
                <a:spcPct val="160000"/>
              </a:lnSpc>
            </a:pPr>
            <a:r>
              <a:rPr lang="pt-BR" sz="3000" dirty="0"/>
              <a:t>A montante da situação edipiana, é naturalmente no quadro de sua "teoria da sedução generalizada" que J. Laplanche desenvolveu especialmente seu conceito de assimetria, estando o bebê em uma situação de impotência tradutora, devido à sua imaturidade psíquica, em relação às "mensagens enigmáticas" emitidas pela mãe durante os cuidados dispensados ao filho (1984,1986,2016).</a:t>
            </a:r>
          </a:p>
          <a:p>
            <a:endParaRPr lang="pt-BR" dirty="0"/>
          </a:p>
        </p:txBody>
      </p:sp>
      <p:sp>
        <p:nvSpPr>
          <p:cNvPr id="4" name="Espaço Reservado para Número de Slide 3">
            <a:extLst>
              <a:ext uri="{FF2B5EF4-FFF2-40B4-BE49-F238E27FC236}">
                <a16:creationId xmlns:a16="http://schemas.microsoft.com/office/drawing/2014/main" id="{1946687F-7A6B-2E44-9EF0-9700FD406B15}"/>
              </a:ext>
            </a:extLst>
          </p:cNvPr>
          <p:cNvSpPr>
            <a:spLocks noGrp="1"/>
          </p:cNvSpPr>
          <p:nvPr>
            <p:ph type="sldNum" sz="quarter" idx="12"/>
          </p:nvPr>
        </p:nvSpPr>
        <p:spPr/>
        <p:txBody>
          <a:bodyPr/>
          <a:lstStyle/>
          <a:p>
            <a:fld id="{D67F1467-85B1-A14F-9F02-E5282F964E08}" type="slidenum">
              <a:rPr lang="pt-BR" smtClean="0"/>
              <a:t>26</a:t>
            </a:fld>
            <a:endParaRPr lang="pt-BR"/>
          </a:p>
        </p:txBody>
      </p:sp>
    </p:spTree>
    <p:extLst>
      <p:ext uri="{BB962C8B-B14F-4D97-AF65-F5344CB8AC3E}">
        <p14:creationId xmlns:p14="http://schemas.microsoft.com/office/powerpoint/2010/main" val="11702808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3873F8-CEFA-8645-A8B6-839B8A9C9579}"/>
              </a:ext>
            </a:extLst>
          </p:cNvPr>
          <p:cNvSpPr>
            <a:spLocks noGrp="1"/>
          </p:cNvSpPr>
          <p:nvPr>
            <p:ph type="title"/>
          </p:nvPr>
        </p:nvSpPr>
        <p:spPr/>
        <p:txBody>
          <a:bodyPr>
            <a:noAutofit/>
          </a:bodyPr>
          <a:lstStyle/>
          <a:p>
            <a:pPr algn="ctr">
              <a:lnSpc>
                <a:spcPct val="100000"/>
              </a:lnSpc>
            </a:pPr>
            <a:r>
              <a:rPr lang="pt-BR" sz="2800" dirty="0"/>
              <a:t>6.3 </a:t>
            </a:r>
            <a:r>
              <a:rPr lang="pt-BR" sz="2800" dirty="0" err="1"/>
              <a:t>Intersubjetivade</a:t>
            </a:r>
            <a:r>
              <a:rPr lang="pt-BR" sz="2800" dirty="0"/>
              <a:t>, </a:t>
            </a:r>
            <a:r>
              <a:rPr lang="pt-BR" sz="2800" dirty="0" err="1"/>
              <a:t>Interpessoalidade</a:t>
            </a:r>
            <a:r>
              <a:rPr lang="pt-BR" sz="2800" dirty="0"/>
              <a:t>, subjetividade: </a:t>
            </a:r>
            <a:br>
              <a:rPr lang="pt-BR" sz="2400" b="1" dirty="0"/>
            </a:br>
            <a:r>
              <a:rPr lang="pt-BR" sz="2400" dirty="0">
                <a:solidFill>
                  <a:srgbClr val="FF0000"/>
                </a:solidFill>
              </a:rPr>
              <a:t>a vida intrapsíquica, </a:t>
            </a:r>
            <a:br>
              <a:rPr lang="pt-BR" sz="2400" dirty="0">
                <a:solidFill>
                  <a:srgbClr val="FF0000"/>
                </a:solidFill>
              </a:rPr>
            </a:br>
            <a:r>
              <a:rPr lang="pt-BR" sz="2400" dirty="0">
                <a:solidFill>
                  <a:srgbClr val="FF0000"/>
                </a:solidFill>
              </a:rPr>
              <a:t>a vida intersubjetiva no quando das relações inter-humanas</a:t>
            </a:r>
          </a:p>
        </p:txBody>
      </p:sp>
      <p:sp>
        <p:nvSpPr>
          <p:cNvPr id="3" name="Espaço Reservado para Conteúdo 2">
            <a:extLst>
              <a:ext uri="{FF2B5EF4-FFF2-40B4-BE49-F238E27FC236}">
                <a16:creationId xmlns:a16="http://schemas.microsoft.com/office/drawing/2014/main" id="{348E37F9-E349-4C42-A9D9-A95705DD7651}"/>
              </a:ext>
            </a:extLst>
          </p:cNvPr>
          <p:cNvSpPr>
            <a:spLocks noGrp="1"/>
          </p:cNvSpPr>
          <p:nvPr>
            <p:ph idx="1"/>
          </p:nvPr>
        </p:nvSpPr>
        <p:spPr/>
        <p:txBody>
          <a:bodyPr>
            <a:normAutofit/>
          </a:bodyPr>
          <a:lstStyle/>
          <a:p>
            <a:pPr>
              <a:lnSpc>
                <a:spcPct val="150000"/>
              </a:lnSpc>
            </a:pPr>
            <a:r>
              <a:rPr lang="pt-BR" sz="1800" b="1" dirty="0"/>
              <a:t>O interpessoal e o intrapsíquico; </a:t>
            </a:r>
          </a:p>
          <a:p>
            <a:pPr>
              <a:lnSpc>
                <a:spcPct val="150000"/>
              </a:lnSpc>
            </a:pPr>
            <a:r>
              <a:rPr lang="pt-BR" sz="1800" b="1" dirty="0"/>
              <a:t>o intersubjetivo e processo de subjetivação. </a:t>
            </a:r>
          </a:p>
          <a:p>
            <a:pPr>
              <a:lnSpc>
                <a:spcPct val="150000"/>
              </a:lnSpc>
            </a:pPr>
            <a:r>
              <a:rPr lang="pt-BR" sz="1800" b="1" dirty="0"/>
              <a:t>O </a:t>
            </a:r>
            <a:r>
              <a:rPr lang="pt-BR" sz="1800" b="1" dirty="0" err="1"/>
              <a:t>bêbê</a:t>
            </a:r>
            <a:r>
              <a:rPr lang="pt-BR" sz="1800" b="1" dirty="0"/>
              <a:t> entre o interpessoal e o intrapsíquico (</a:t>
            </a:r>
            <a:r>
              <a:rPr lang="pt-BR" sz="1800" b="1" dirty="0" err="1"/>
              <a:t>Golse</a:t>
            </a:r>
            <a:r>
              <a:rPr lang="pt-BR" sz="1800" b="1" dirty="0"/>
              <a:t>, 2019)</a:t>
            </a:r>
            <a:endParaRPr lang="pt-BR" sz="1800" dirty="0"/>
          </a:p>
          <a:p>
            <a:pPr lvl="1">
              <a:lnSpc>
                <a:spcPct val="150000"/>
              </a:lnSpc>
            </a:pPr>
            <a:r>
              <a:rPr lang="pt-BR" sz="1800" dirty="0"/>
              <a:t>O registro interpessoal tem a ver com a realidade </a:t>
            </a:r>
            <a:r>
              <a:rPr lang="pt-BR" sz="1800" i="1" dirty="0"/>
              <a:t>externa</a:t>
            </a:r>
            <a:r>
              <a:rPr lang="pt-BR" sz="1800" dirty="0"/>
              <a:t> de um sujeito; o registro intrapsíquico com seu mundo </a:t>
            </a:r>
            <a:r>
              <a:rPr lang="pt-BR" sz="1800" i="1" dirty="0"/>
              <a:t>interno</a:t>
            </a:r>
            <a:r>
              <a:rPr lang="pt-BR" sz="1800" dirty="0"/>
              <a:t>. (p. 480</a:t>
            </a:r>
          </a:p>
          <a:p>
            <a:pPr lvl="1">
              <a:lnSpc>
                <a:spcPct val="150000"/>
              </a:lnSpc>
            </a:pPr>
            <a:r>
              <a:rPr lang="pt-BR" sz="1800" dirty="0">
                <a:sym typeface="Wingdings" pitchFamily="2" charset="2"/>
              </a:rPr>
              <a:t>REGISTROS E/OU REALIDADE </a:t>
            </a:r>
            <a:r>
              <a:rPr lang="pt-BR" sz="1800" b="1" dirty="0">
                <a:solidFill>
                  <a:srgbClr val="FF0000"/>
                </a:solidFill>
                <a:sym typeface="Wingdings" pitchFamily="2" charset="2"/>
              </a:rPr>
              <a:t>interpessoal, intrapsíquico, </a:t>
            </a:r>
            <a:r>
              <a:rPr lang="pt-BR" sz="1800" b="1" i="1" dirty="0">
                <a:solidFill>
                  <a:srgbClr val="FF0000"/>
                </a:solidFill>
                <a:sym typeface="Wingdings" pitchFamily="2" charset="2"/>
              </a:rPr>
              <a:t>intersubjetivo</a:t>
            </a:r>
            <a:endParaRPr lang="pt-BR" sz="1800" i="1" dirty="0">
              <a:solidFill>
                <a:srgbClr val="0070C0"/>
              </a:solidFill>
              <a:sym typeface="Wingdings" pitchFamily="2" charset="2"/>
            </a:endParaRPr>
          </a:p>
          <a:p>
            <a:pPr lvl="1">
              <a:lnSpc>
                <a:spcPct val="150000"/>
              </a:lnSpc>
            </a:pPr>
            <a:r>
              <a:rPr lang="pt-BR" sz="1800" dirty="0">
                <a:sym typeface="Wingdings" pitchFamily="2" charset="2"/>
              </a:rPr>
              <a:t>A intersubjetividade se joga do interpessoal, enquanto que a subjetivação, que é o que de fato interessa aos psicanalistas, se joga no registro do intrapsíquico. (p. 54)</a:t>
            </a:r>
          </a:p>
          <a:p>
            <a:pPr lvl="1">
              <a:lnSpc>
                <a:spcPct val="150000"/>
              </a:lnSpc>
            </a:pPr>
            <a:r>
              <a:rPr lang="pt-BR" sz="1800" dirty="0">
                <a:sym typeface="Wingdings" pitchFamily="2" charset="2"/>
              </a:rPr>
              <a:t>É evidente que, o que se coloca aqui, é a passagem do interpessoal ao intrapsíquico [...]</a:t>
            </a:r>
            <a:endParaRPr lang="pt-BR" sz="1800" dirty="0"/>
          </a:p>
        </p:txBody>
      </p:sp>
      <p:sp>
        <p:nvSpPr>
          <p:cNvPr id="4" name="Espaço Reservado para Número de Slide 3">
            <a:extLst>
              <a:ext uri="{FF2B5EF4-FFF2-40B4-BE49-F238E27FC236}">
                <a16:creationId xmlns:a16="http://schemas.microsoft.com/office/drawing/2014/main" id="{2FBC9A82-54F9-3748-9DA8-E0A44DCC62DD}"/>
              </a:ext>
            </a:extLst>
          </p:cNvPr>
          <p:cNvSpPr>
            <a:spLocks noGrp="1"/>
          </p:cNvSpPr>
          <p:nvPr>
            <p:ph type="sldNum" sz="quarter" idx="12"/>
          </p:nvPr>
        </p:nvSpPr>
        <p:spPr/>
        <p:txBody>
          <a:bodyPr/>
          <a:lstStyle/>
          <a:p>
            <a:fld id="{D67F1467-85B1-A14F-9F02-E5282F964E08}" type="slidenum">
              <a:rPr lang="pt-BR" smtClean="0"/>
              <a:t>27</a:t>
            </a:fld>
            <a:endParaRPr lang="pt-BR"/>
          </a:p>
        </p:txBody>
      </p:sp>
    </p:spTree>
    <p:extLst>
      <p:ext uri="{BB962C8B-B14F-4D97-AF65-F5344CB8AC3E}">
        <p14:creationId xmlns:p14="http://schemas.microsoft.com/office/powerpoint/2010/main" val="37546000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B465F0-E542-0A42-AF69-EE30C11DA6C0}"/>
              </a:ext>
            </a:extLst>
          </p:cNvPr>
          <p:cNvSpPr>
            <a:spLocks noGrp="1"/>
          </p:cNvSpPr>
          <p:nvPr>
            <p:ph type="title"/>
          </p:nvPr>
        </p:nvSpPr>
        <p:spPr/>
        <p:txBody>
          <a:bodyPr>
            <a:normAutofit fontScale="90000"/>
          </a:bodyPr>
          <a:lstStyle/>
          <a:p>
            <a:br>
              <a:rPr lang="pt-BR" sz="3100" b="1" dirty="0">
                <a:sym typeface="Wingdings" pitchFamily="2" charset="2"/>
              </a:rPr>
            </a:br>
            <a:r>
              <a:rPr lang="pt-BR" sz="3100" b="1" dirty="0">
                <a:sym typeface="Wingdings" pitchFamily="2" charset="2"/>
              </a:rPr>
              <a:t>... a passagem da intersubjetividade à </a:t>
            </a:r>
            <a:r>
              <a:rPr lang="pt-BR" sz="3100" b="1" dirty="0" err="1">
                <a:sym typeface="Wingdings" pitchFamily="2" charset="2"/>
              </a:rPr>
              <a:t>intersubjetivação</a:t>
            </a:r>
            <a:r>
              <a:rPr lang="pt-BR" sz="3100" b="1" dirty="0">
                <a:sym typeface="Wingdings" pitchFamily="2" charset="2"/>
              </a:rPr>
              <a:t> (</a:t>
            </a:r>
            <a:r>
              <a:rPr lang="pt-BR" sz="3100" b="1" dirty="0" err="1">
                <a:sym typeface="Wingdings" pitchFamily="2" charset="2"/>
              </a:rPr>
              <a:t>Golse</a:t>
            </a:r>
            <a:r>
              <a:rPr lang="pt-BR" sz="3100" b="1" dirty="0">
                <a:sym typeface="Wingdings" pitchFamily="2" charset="2"/>
              </a:rPr>
              <a:t> 2006)</a:t>
            </a:r>
            <a:br>
              <a:rPr lang="pt-BR" dirty="0">
                <a:sym typeface="Wingdings" pitchFamily="2" charset="2"/>
              </a:rPr>
            </a:br>
            <a:endParaRPr lang="pt-BR" dirty="0"/>
          </a:p>
        </p:txBody>
      </p:sp>
      <p:sp>
        <p:nvSpPr>
          <p:cNvPr id="3" name="Espaço Reservado para Conteúdo 2">
            <a:extLst>
              <a:ext uri="{FF2B5EF4-FFF2-40B4-BE49-F238E27FC236}">
                <a16:creationId xmlns:a16="http://schemas.microsoft.com/office/drawing/2014/main" id="{E616E32E-D4D2-DB4A-8AF8-4D83E41CCE6C}"/>
              </a:ext>
            </a:extLst>
          </p:cNvPr>
          <p:cNvSpPr>
            <a:spLocks noGrp="1"/>
          </p:cNvSpPr>
          <p:nvPr>
            <p:ph idx="1"/>
          </p:nvPr>
        </p:nvSpPr>
        <p:spPr/>
        <p:txBody>
          <a:bodyPr>
            <a:normAutofit/>
          </a:bodyPr>
          <a:lstStyle/>
          <a:p>
            <a:pPr algn="just">
              <a:lnSpc>
                <a:spcPct val="150000"/>
              </a:lnSpc>
            </a:pPr>
            <a:r>
              <a:rPr lang="pt-BR" sz="2000" b="1" dirty="0"/>
              <a:t>A passagem da intersubjetividade à subjetivação </a:t>
            </a:r>
            <a:r>
              <a:rPr lang="pt-BR" sz="2000" dirty="0"/>
              <a:t>supõe, de fato, um duplo movimento de interiorização e de </a:t>
            </a:r>
            <a:r>
              <a:rPr lang="pt-BR" sz="2000" dirty="0" err="1"/>
              <a:t>especularização</a:t>
            </a:r>
            <a:r>
              <a:rPr lang="pt-BR" sz="2000" dirty="0"/>
              <a:t>, ao que se junta a questão da antecipação e da suposição do sujeito</a:t>
            </a:r>
          </a:p>
          <a:p>
            <a:pPr algn="just">
              <a:lnSpc>
                <a:spcPct val="150000"/>
              </a:lnSpc>
              <a:buFont typeface="Wingdings" pitchFamily="2" charset="2"/>
              <a:buChar char="è"/>
            </a:pPr>
            <a:r>
              <a:rPr lang="pt-BR" sz="2000" b="1" dirty="0">
                <a:sym typeface="Wingdings" pitchFamily="2" charset="2"/>
              </a:rPr>
              <a:t>Interiorização</a:t>
            </a:r>
            <a:r>
              <a:rPr lang="pt-BR" sz="2000" dirty="0">
                <a:sym typeface="Wingdings" pitchFamily="2" charset="2"/>
              </a:rPr>
              <a:t> : inscrição intrapsíquica dos “modelos internos operantes” [</a:t>
            </a:r>
            <a:r>
              <a:rPr lang="pt-BR" sz="2000" dirty="0" err="1">
                <a:sym typeface="Wingdings" pitchFamily="2" charset="2"/>
              </a:rPr>
              <a:t>working</a:t>
            </a:r>
            <a:r>
              <a:rPr lang="pt-BR" sz="2000" dirty="0">
                <a:sym typeface="Wingdings" pitchFamily="2" charset="2"/>
              </a:rPr>
              <a:t> </a:t>
            </a:r>
            <a:r>
              <a:rPr lang="pt-BR" sz="2000" dirty="0" err="1">
                <a:sym typeface="Wingdings" pitchFamily="2" charset="2"/>
              </a:rPr>
              <a:t>internal</a:t>
            </a:r>
            <a:r>
              <a:rPr lang="pt-BR" sz="2000" dirty="0">
                <a:sym typeface="Wingdings" pitchFamily="2" charset="2"/>
              </a:rPr>
              <a:t> </a:t>
            </a:r>
            <a:r>
              <a:rPr lang="pt-BR" sz="2000" dirty="0" err="1">
                <a:sym typeface="Wingdings" pitchFamily="2" charset="2"/>
              </a:rPr>
              <a:t>models</a:t>
            </a:r>
            <a:r>
              <a:rPr lang="pt-BR" sz="2000" dirty="0">
                <a:sym typeface="Wingdings" pitchFamily="2" charset="2"/>
              </a:rPr>
              <a:t>] da teoria do apego (</a:t>
            </a:r>
            <a:r>
              <a:rPr lang="pt-BR" sz="2000" dirty="0" err="1">
                <a:sym typeface="Wingdings" pitchFamily="2" charset="2"/>
              </a:rPr>
              <a:t>Bretherton</a:t>
            </a:r>
            <a:r>
              <a:rPr lang="pt-BR" sz="2000" dirty="0">
                <a:sym typeface="Wingdings" pitchFamily="2" charset="2"/>
              </a:rPr>
              <a:t>, 1990); ou de “representações de interações generalizadas” (Stern, 2003)</a:t>
            </a:r>
          </a:p>
          <a:p>
            <a:pPr algn="just">
              <a:lnSpc>
                <a:spcPct val="150000"/>
              </a:lnSpc>
              <a:buFont typeface="Wingdings" pitchFamily="2" charset="2"/>
              <a:buChar char="è"/>
            </a:pPr>
            <a:r>
              <a:rPr lang="pt-BR" sz="2000" b="1" dirty="0" err="1">
                <a:sym typeface="Wingdings" pitchFamily="2" charset="2"/>
              </a:rPr>
              <a:t>attachment</a:t>
            </a:r>
            <a:r>
              <a:rPr lang="pt-BR" sz="2000" b="1" dirty="0">
                <a:sym typeface="Wingdings" pitchFamily="2" charset="2"/>
              </a:rPr>
              <a:t> + intersubjetividade/subjetivação</a:t>
            </a:r>
            <a:r>
              <a:rPr lang="pt-BR" sz="2000" dirty="0">
                <a:sym typeface="Wingdings" pitchFamily="2" charset="2"/>
              </a:rPr>
              <a:t>: “mecanismo de interpretação interpessoal”(Modelos Internos Operativos; </a:t>
            </a:r>
            <a:r>
              <a:rPr lang="pt-BR" sz="2000" dirty="0" err="1">
                <a:sym typeface="Wingdings" pitchFamily="2" charset="2"/>
              </a:rPr>
              <a:t>Fonagy</a:t>
            </a:r>
            <a:r>
              <a:rPr lang="pt-BR" sz="2000" dirty="0">
                <a:sym typeface="Wingdings" pitchFamily="2" charset="2"/>
              </a:rPr>
              <a:t>, 1999)</a:t>
            </a:r>
            <a:endParaRPr lang="pt-BR" sz="2000" dirty="0"/>
          </a:p>
        </p:txBody>
      </p:sp>
      <p:sp>
        <p:nvSpPr>
          <p:cNvPr id="4" name="Espaço Reservado para Número de Slide 3">
            <a:extLst>
              <a:ext uri="{FF2B5EF4-FFF2-40B4-BE49-F238E27FC236}">
                <a16:creationId xmlns:a16="http://schemas.microsoft.com/office/drawing/2014/main" id="{FB713449-42DB-CB44-AB62-8313DA710B8A}"/>
              </a:ext>
            </a:extLst>
          </p:cNvPr>
          <p:cNvSpPr>
            <a:spLocks noGrp="1"/>
          </p:cNvSpPr>
          <p:nvPr>
            <p:ph type="sldNum" sz="quarter" idx="12"/>
          </p:nvPr>
        </p:nvSpPr>
        <p:spPr/>
        <p:txBody>
          <a:bodyPr/>
          <a:lstStyle/>
          <a:p>
            <a:fld id="{D67F1467-85B1-A14F-9F02-E5282F964E08}" type="slidenum">
              <a:rPr lang="pt-BR" smtClean="0"/>
              <a:t>28</a:t>
            </a:fld>
            <a:endParaRPr lang="pt-BR"/>
          </a:p>
        </p:txBody>
      </p:sp>
    </p:spTree>
    <p:extLst>
      <p:ext uri="{BB962C8B-B14F-4D97-AF65-F5344CB8AC3E}">
        <p14:creationId xmlns:p14="http://schemas.microsoft.com/office/powerpoint/2010/main" val="675432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633FE29-C3CD-D740-ADE5-A4EBD6375802}"/>
              </a:ext>
            </a:extLst>
          </p:cNvPr>
          <p:cNvSpPr>
            <a:spLocks noGrp="1"/>
          </p:cNvSpPr>
          <p:nvPr>
            <p:ph type="title"/>
          </p:nvPr>
        </p:nvSpPr>
        <p:spPr/>
        <p:txBody>
          <a:bodyPr>
            <a:normAutofit/>
          </a:bodyPr>
          <a:lstStyle/>
          <a:p>
            <a:pPr algn="ctr"/>
            <a:r>
              <a:rPr lang="pt-BR" sz="2800" b="1" dirty="0"/>
              <a:t>6.3 </a:t>
            </a:r>
            <a:r>
              <a:rPr lang="pt-BR" sz="2800" b="1" dirty="0" err="1"/>
              <a:t>Intersubjetivade</a:t>
            </a:r>
            <a:r>
              <a:rPr lang="pt-BR" sz="2800" b="1" dirty="0"/>
              <a:t>, </a:t>
            </a:r>
            <a:r>
              <a:rPr lang="pt-BR" sz="2800" b="1" dirty="0" err="1"/>
              <a:t>Interpessoalidade</a:t>
            </a:r>
            <a:r>
              <a:rPr lang="pt-BR" sz="2800" b="1" dirty="0"/>
              <a:t>, </a:t>
            </a:r>
            <a:br>
              <a:rPr lang="pt-BR" sz="2800" b="1" dirty="0"/>
            </a:br>
            <a:r>
              <a:rPr lang="pt-BR" sz="2800" b="1" dirty="0"/>
              <a:t>subjetividade, </a:t>
            </a:r>
            <a:r>
              <a:rPr lang="pt-BR" sz="2800" b="1" dirty="0" err="1"/>
              <a:t>transicionalidade</a:t>
            </a:r>
            <a:endParaRPr lang="pt-BR" sz="2800" b="1" dirty="0"/>
          </a:p>
        </p:txBody>
      </p:sp>
      <p:sp>
        <p:nvSpPr>
          <p:cNvPr id="3" name="Espaço Reservado para Conteúdo 2">
            <a:extLst>
              <a:ext uri="{FF2B5EF4-FFF2-40B4-BE49-F238E27FC236}">
                <a16:creationId xmlns:a16="http://schemas.microsoft.com/office/drawing/2014/main" id="{18161A51-9228-2D41-8EA6-7B2EEA0EF977}"/>
              </a:ext>
            </a:extLst>
          </p:cNvPr>
          <p:cNvSpPr>
            <a:spLocks noGrp="1"/>
          </p:cNvSpPr>
          <p:nvPr>
            <p:ph idx="1"/>
          </p:nvPr>
        </p:nvSpPr>
        <p:spPr/>
        <p:txBody>
          <a:bodyPr>
            <a:normAutofit fontScale="70000" lnSpcReduction="20000"/>
          </a:bodyPr>
          <a:lstStyle/>
          <a:p>
            <a:r>
              <a:rPr lang="pt-BR" b="1" dirty="0"/>
              <a:t>GOLSE</a:t>
            </a:r>
          </a:p>
          <a:p>
            <a:pPr lvl="1"/>
            <a:r>
              <a:rPr lang="pt-BR" dirty="0"/>
              <a:t>INTER-SUBJETIVO </a:t>
            </a:r>
            <a:r>
              <a:rPr lang="pt-BR" dirty="0">
                <a:sym typeface="Wingdings" pitchFamily="2" charset="2"/>
              </a:rPr>
              <a:t> INTERPESSOAL como fazendo parte do intersubjetivo</a:t>
            </a:r>
          </a:p>
          <a:p>
            <a:pPr lvl="1"/>
            <a:r>
              <a:rPr lang="pt-BR" dirty="0">
                <a:sym typeface="Wingdings" pitchFamily="2" charset="2"/>
              </a:rPr>
              <a:t>Passagem do INTERSUBJETIVO para a SUBJETIVAÇÃO</a:t>
            </a:r>
          </a:p>
          <a:p>
            <a:pPr lvl="5"/>
            <a:r>
              <a:rPr lang="pt-BR" dirty="0">
                <a:sym typeface="Wingdings" pitchFamily="2" charset="2"/>
              </a:rPr>
              <a:t>INTERIORIZAÇÃO 	 INTERIORIZAÇÃO de “Modelos interno Operantes (WIM)”</a:t>
            </a:r>
          </a:p>
          <a:p>
            <a:pPr marL="2286000" lvl="5" indent="0">
              <a:buNone/>
            </a:pPr>
            <a:r>
              <a:rPr lang="pt-BR" dirty="0"/>
              <a:t>					“Representação de ação generalizada”, Stern, 2003</a:t>
            </a:r>
            <a:endParaRPr lang="pt-BR" dirty="0">
              <a:sym typeface="Wingdings" pitchFamily="2" charset="2"/>
            </a:endParaRPr>
          </a:p>
          <a:p>
            <a:pPr marL="2743200" lvl="6" indent="0">
              <a:buNone/>
            </a:pPr>
            <a:r>
              <a:rPr lang="pt-BR" dirty="0">
                <a:sym typeface="Wingdings" pitchFamily="2" charset="2"/>
              </a:rPr>
              <a:t>		 ESPECULARIZAÇÃO </a:t>
            </a:r>
            <a:endParaRPr lang="pt-BR" dirty="0"/>
          </a:p>
          <a:p>
            <a:pPr lvl="1"/>
            <a:r>
              <a:rPr lang="pt-BR" dirty="0"/>
              <a:t>No início o objeto já está lá pela sua ausência</a:t>
            </a:r>
          </a:p>
          <a:p>
            <a:pPr lvl="1"/>
            <a:endParaRPr lang="pt-BR" dirty="0"/>
          </a:p>
          <a:p>
            <a:r>
              <a:rPr lang="pt-BR" b="1" dirty="0"/>
              <a:t>STERN</a:t>
            </a:r>
          </a:p>
          <a:p>
            <a:pPr marL="914400" lvl="2" indent="0">
              <a:buNone/>
            </a:pPr>
            <a:r>
              <a:rPr lang="pt-BR" sz="1400" b="1" dirty="0"/>
              <a:t>Self Emergente; Self nuclear; Self-com-o-outro </a:t>
            </a:r>
            <a:r>
              <a:rPr lang="pt-BR" sz="1400" dirty="0"/>
              <a:t>	</a:t>
            </a:r>
            <a:r>
              <a:rPr lang="pt-BR" dirty="0"/>
              <a:t>0-9meses</a:t>
            </a:r>
            <a:r>
              <a:rPr lang="pt-BR" dirty="0">
                <a:sym typeface="Wingdings" pitchFamily="2" charset="2"/>
              </a:rPr>
              <a:t> </a:t>
            </a:r>
            <a:endParaRPr lang="pt-BR" dirty="0"/>
          </a:p>
          <a:p>
            <a:pPr marL="914400" lvl="2" indent="0">
              <a:buNone/>
            </a:pPr>
            <a:r>
              <a:rPr lang="pt-BR" dirty="0"/>
              <a:t>Self </a:t>
            </a:r>
            <a:r>
              <a:rPr lang="pt-BR" dirty="0" err="1"/>
              <a:t>Intersubjectivo</a:t>
            </a:r>
            <a:r>
              <a:rPr lang="pt-BR" dirty="0"/>
              <a:t> 			9meses </a:t>
            </a:r>
            <a:r>
              <a:rPr lang="pt-BR" dirty="0">
                <a:sym typeface="Wingdings" pitchFamily="2" charset="2"/>
              </a:rPr>
              <a:t> </a:t>
            </a:r>
            <a:endParaRPr lang="pt-BR" dirty="0"/>
          </a:p>
          <a:p>
            <a:pPr marL="914400" lvl="2" indent="0">
              <a:buNone/>
            </a:pPr>
            <a:r>
              <a:rPr lang="pt-BR" dirty="0"/>
              <a:t>Self verbal				18 meses </a:t>
            </a:r>
            <a:r>
              <a:rPr lang="pt-BR" dirty="0">
                <a:sym typeface="Wingdings" pitchFamily="2" charset="2"/>
              </a:rPr>
              <a:t> </a:t>
            </a:r>
            <a:endParaRPr lang="pt-BR" dirty="0"/>
          </a:p>
          <a:p>
            <a:pPr marL="914400" lvl="2" indent="0">
              <a:buNone/>
            </a:pPr>
            <a:r>
              <a:rPr lang="pt-BR" dirty="0"/>
              <a:t>Self narrativo			3 anos </a:t>
            </a:r>
            <a:r>
              <a:rPr lang="pt-BR" dirty="0">
                <a:sym typeface="Wingdings" pitchFamily="2" charset="2"/>
              </a:rPr>
              <a:t> </a:t>
            </a:r>
            <a:endParaRPr lang="pt-BR" dirty="0"/>
          </a:p>
          <a:p>
            <a:pPr lvl="1"/>
            <a:endParaRPr lang="pt-BR" dirty="0"/>
          </a:p>
          <a:p>
            <a:r>
              <a:rPr lang="pt-BR" b="1" dirty="0">
                <a:solidFill>
                  <a:srgbClr val="FF0000"/>
                </a:solidFill>
              </a:rPr>
              <a:t>WINNICOTT</a:t>
            </a:r>
          </a:p>
          <a:p>
            <a:pPr lvl="1"/>
            <a:r>
              <a:rPr lang="pt-BR" dirty="0" err="1">
                <a:solidFill>
                  <a:srgbClr val="FF0000"/>
                </a:solidFill>
              </a:rPr>
              <a:t>R-ObjSubjetivo</a:t>
            </a:r>
            <a:r>
              <a:rPr lang="pt-BR" dirty="0">
                <a:solidFill>
                  <a:srgbClr val="FF0000"/>
                </a:solidFill>
              </a:rPr>
              <a:t>	</a:t>
            </a:r>
            <a:r>
              <a:rPr lang="pt-BR" dirty="0" err="1">
                <a:solidFill>
                  <a:srgbClr val="FF0000"/>
                </a:solidFill>
              </a:rPr>
              <a:t>R-ObjTransicional</a:t>
            </a:r>
            <a:r>
              <a:rPr lang="pt-BR" dirty="0">
                <a:solidFill>
                  <a:srgbClr val="FF0000"/>
                </a:solidFill>
              </a:rPr>
              <a:t>		EU-</a:t>
            </a:r>
            <a:r>
              <a:rPr lang="pt-BR" dirty="0" err="1">
                <a:solidFill>
                  <a:srgbClr val="FF0000"/>
                </a:solidFill>
              </a:rPr>
              <a:t>NãoEU</a:t>
            </a:r>
            <a:r>
              <a:rPr lang="pt-BR" dirty="0">
                <a:solidFill>
                  <a:srgbClr val="FF0000"/>
                </a:solidFill>
              </a:rPr>
              <a:t>	Pessoa-Inteira</a:t>
            </a:r>
          </a:p>
          <a:p>
            <a:pPr marL="457200" lvl="1" indent="0">
              <a:buNone/>
            </a:pPr>
            <a:r>
              <a:rPr lang="pt-BR" dirty="0">
                <a:solidFill>
                  <a:srgbClr val="FF0000"/>
                </a:solidFill>
              </a:rPr>
              <a:t>	0-4 m </a:t>
            </a:r>
            <a:r>
              <a:rPr lang="pt-BR" dirty="0">
                <a:solidFill>
                  <a:srgbClr val="FF0000"/>
                </a:solidFill>
                <a:sym typeface="Wingdings" pitchFamily="2" charset="2"/>
              </a:rPr>
              <a:t>		    6 m  		  1,5 ano  	    2-3 anos  </a:t>
            </a:r>
            <a:endParaRPr lang="pt-BR" dirty="0">
              <a:solidFill>
                <a:srgbClr val="FF0000"/>
              </a:solidFill>
            </a:endParaRPr>
          </a:p>
        </p:txBody>
      </p:sp>
      <p:sp>
        <p:nvSpPr>
          <p:cNvPr id="4" name="Espaço Reservado para Número de Slide 3">
            <a:extLst>
              <a:ext uri="{FF2B5EF4-FFF2-40B4-BE49-F238E27FC236}">
                <a16:creationId xmlns:a16="http://schemas.microsoft.com/office/drawing/2014/main" id="{DA1D538D-0365-2041-9212-7C58067452D1}"/>
              </a:ext>
            </a:extLst>
          </p:cNvPr>
          <p:cNvSpPr>
            <a:spLocks noGrp="1"/>
          </p:cNvSpPr>
          <p:nvPr>
            <p:ph type="sldNum" sz="quarter" idx="12"/>
          </p:nvPr>
        </p:nvSpPr>
        <p:spPr/>
        <p:txBody>
          <a:bodyPr/>
          <a:lstStyle/>
          <a:p>
            <a:fld id="{D67F1467-85B1-A14F-9F02-E5282F964E08}" type="slidenum">
              <a:rPr lang="pt-BR" smtClean="0"/>
              <a:t>29</a:t>
            </a:fld>
            <a:endParaRPr lang="pt-BR"/>
          </a:p>
        </p:txBody>
      </p:sp>
    </p:spTree>
    <p:extLst>
      <p:ext uri="{BB962C8B-B14F-4D97-AF65-F5344CB8AC3E}">
        <p14:creationId xmlns:p14="http://schemas.microsoft.com/office/powerpoint/2010/main" val="1544645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086BA1-07D8-A443-A630-2BD0D769F81B}"/>
              </a:ext>
            </a:extLst>
          </p:cNvPr>
          <p:cNvSpPr>
            <a:spLocks noGrp="1"/>
          </p:cNvSpPr>
          <p:nvPr>
            <p:ph type="title"/>
          </p:nvPr>
        </p:nvSpPr>
        <p:spPr/>
        <p:txBody>
          <a:bodyPr>
            <a:normAutofit/>
          </a:bodyPr>
          <a:lstStyle/>
          <a:p>
            <a:pPr algn="ctr"/>
            <a:r>
              <a:rPr lang="pt-BR" sz="2800" b="1" dirty="0"/>
              <a:t>Psicopatologia Perinatal</a:t>
            </a:r>
            <a:br>
              <a:rPr lang="pt-BR" sz="2800" b="1" dirty="0"/>
            </a:br>
            <a:r>
              <a:rPr lang="pt-BR" sz="2800" b="1" dirty="0"/>
              <a:t>Esquema</a:t>
            </a:r>
          </a:p>
        </p:txBody>
      </p:sp>
      <p:sp>
        <p:nvSpPr>
          <p:cNvPr id="3" name="Espaço Reservado para Conteúdo 2">
            <a:extLst>
              <a:ext uri="{FF2B5EF4-FFF2-40B4-BE49-F238E27FC236}">
                <a16:creationId xmlns:a16="http://schemas.microsoft.com/office/drawing/2014/main" id="{AE4BE648-714F-A545-989C-959836AA0FA3}"/>
              </a:ext>
            </a:extLst>
          </p:cNvPr>
          <p:cNvSpPr>
            <a:spLocks noGrp="1"/>
          </p:cNvSpPr>
          <p:nvPr>
            <p:ph idx="1"/>
          </p:nvPr>
        </p:nvSpPr>
        <p:spPr/>
        <p:txBody>
          <a:bodyPr>
            <a:normAutofit fontScale="92500" lnSpcReduction="20000"/>
          </a:bodyPr>
          <a:lstStyle/>
          <a:p>
            <a:pPr marL="514350" indent="-514350">
              <a:lnSpc>
                <a:spcPct val="150000"/>
              </a:lnSpc>
              <a:buAutoNum type="arabicPeriod"/>
            </a:pPr>
            <a:r>
              <a:rPr lang="pt-BR" dirty="0"/>
              <a:t>O que é? </a:t>
            </a:r>
          </a:p>
          <a:p>
            <a:pPr marL="514350" indent="-514350">
              <a:lnSpc>
                <a:spcPct val="150000"/>
              </a:lnSpc>
              <a:buAutoNum type="arabicPeriod"/>
            </a:pPr>
            <a:r>
              <a:rPr lang="pt-BR" dirty="0"/>
              <a:t>O bebê como objeto de pesquisa </a:t>
            </a:r>
          </a:p>
          <a:p>
            <a:pPr marL="514350" indent="-514350">
              <a:lnSpc>
                <a:spcPct val="150000"/>
              </a:lnSpc>
              <a:buAutoNum type="arabicPeriod"/>
            </a:pPr>
            <a:r>
              <a:rPr lang="pt-BR" dirty="0"/>
              <a:t>Os grandes eixos de pesquisa e desenvolvimento da situação do bebê e seu desenvolvimento</a:t>
            </a:r>
          </a:p>
          <a:p>
            <a:pPr marL="514350" indent="-514350">
              <a:lnSpc>
                <a:spcPct val="150000"/>
              </a:lnSpc>
              <a:buAutoNum type="arabicPeriod"/>
            </a:pPr>
            <a:r>
              <a:rPr lang="pt-BR" dirty="0" err="1"/>
              <a:t>Perintalidade</a:t>
            </a:r>
            <a:r>
              <a:rPr lang="pt-BR" dirty="0"/>
              <a:t> e seu campo de atuação </a:t>
            </a:r>
          </a:p>
          <a:p>
            <a:pPr marL="514350" indent="-514350">
              <a:lnSpc>
                <a:spcPct val="150000"/>
              </a:lnSpc>
              <a:buAutoNum type="arabicPeriod"/>
            </a:pPr>
            <a:r>
              <a:rPr lang="pt-BR" dirty="0" err="1"/>
              <a:t>Perinatalidade</a:t>
            </a:r>
            <a:r>
              <a:rPr lang="pt-BR" dirty="0"/>
              <a:t> e </a:t>
            </a:r>
            <a:r>
              <a:rPr lang="pt-BR" dirty="0" err="1"/>
              <a:t>transdiciplinaridade</a:t>
            </a:r>
            <a:r>
              <a:rPr lang="pt-BR" dirty="0"/>
              <a:t> no sistema de saúde</a:t>
            </a:r>
          </a:p>
          <a:p>
            <a:pPr marL="514350" indent="-514350">
              <a:lnSpc>
                <a:spcPct val="150000"/>
              </a:lnSpc>
              <a:buAutoNum type="arabicPeriod"/>
            </a:pPr>
            <a:r>
              <a:rPr lang="pt-BR" dirty="0"/>
              <a:t>O desenvolvimento emocional e cognitivo do bebê</a:t>
            </a:r>
          </a:p>
          <a:p>
            <a:pPr marL="514350" indent="-514350">
              <a:lnSpc>
                <a:spcPct val="150000"/>
              </a:lnSpc>
              <a:buAutoNum type="arabicPeriod"/>
            </a:pPr>
            <a:endParaRPr lang="pt-BR" dirty="0"/>
          </a:p>
          <a:p>
            <a:pPr marL="514350" indent="-514350">
              <a:buAutoNum type="arabicPeriod"/>
            </a:pPr>
            <a:endParaRPr lang="pt-BR" dirty="0"/>
          </a:p>
        </p:txBody>
      </p:sp>
      <p:sp>
        <p:nvSpPr>
          <p:cNvPr id="4" name="Espaço Reservado para Número de Slide 3">
            <a:extLst>
              <a:ext uri="{FF2B5EF4-FFF2-40B4-BE49-F238E27FC236}">
                <a16:creationId xmlns:a16="http://schemas.microsoft.com/office/drawing/2014/main" id="{0A86BE45-005E-B944-B914-A300720F6328}"/>
              </a:ext>
            </a:extLst>
          </p:cNvPr>
          <p:cNvSpPr>
            <a:spLocks noGrp="1"/>
          </p:cNvSpPr>
          <p:nvPr>
            <p:ph type="sldNum" sz="quarter" idx="12"/>
          </p:nvPr>
        </p:nvSpPr>
        <p:spPr/>
        <p:txBody>
          <a:bodyPr/>
          <a:lstStyle/>
          <a:p>
            <a:fld id="{D67F1467-85B1-A14F-9F02-E5282F964E08}" type="slidenum">
              <a:rPr lang="pt-BR" smtClean="0"/>
              <a:t>3</a:t>
            </a:fld>
            <a:endParaRPr lang="pt-BR"/>
          </a:p>
        </p:txBody>
      </p:sp>
    </p:spTree>
    <p:extLst>
      <p:ext uri="{BB962C8B-B14F-4D97-AF65-F5344CB8AC3E}">
        <p14:creationId xmlns:p14="http://schemas.microsoft.com/office/powerpoint/2010/main" val="24459288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ítulo 1">
            <a:extLst>
              <a:ext uri="{FF2B5EF4-FFF2-40B4-BE49-F238E27FC236}">
                <a16:creationId xmlns:a16="http://schemas.microsoft.com/office/drawing/2014/main" id="{5B2938E0-C8A3-5B47-B5E4-3B66EFE4351B}"/>
              </a:ext>
            </a:extLst>
          </p:cNvPr>
          <p:cNvSpPr>
            <a:spLocks noGrp="1" noChangeArrowheads="1"/>
          </p:cNvSpPr>
          <p:nvPr>
            <p:ph type="title"/>
          </p:nvPr>
        </p:nvSpPr>
        <p:spPr/>
        <p:txBody>
          <a:bodyPr/>
          <a:lstStyle/>
          <a:p>
            <a:pPr algn="ctr" eaLnBrk="1" hangingPunct="1"/>
            <a:r>
              <a:rPr lang="pt-BR" altLang="pt-BR" sz="2800" b="1"/>
              <a:t>Fases do processo de desenvolvimento </a:t>
            </a:r>
            <a:br>
              <a:rPr lang="pt-BR" altLang="pt-BR" sz="2800" b="1"/>
            </a:br>
            <a:r>
              <a:rPr lang="pt-BR" altLang="pt-BR" sz="2800" b="1"/>
              <a:t>do ponto de vista de Winnicott</a:t>
            </a:r>
          </a:p>
        </p:txBody>
      </p:sp>
      <p:sp>
        <p:nvSpPr>
          <p:cNvPr id="39938" name="Espaço Reservado para Conteúdo 2">
            <a:extLst>
              <a:ext uri="{FF2B5EF4-FFF2-40B4-BE49-F238E27FC236}">
                <a16:creationId xmlns:a16="http://schemas.microsoft.com/office/drawing/2014/main" id="{1F72CC4A-1FF3-CA4B-B117-767D830C1BC8}"/>
              </a:ext>
            </a:extLst>
          </p:cNvPr>
          <p:cNvSpPr>
            <a:spLocks noGrp="1" noChangeArrowheads="1"/>
          </p:cNvSpPr>
          <p:nvPr>
            <p:ph idx="1"/>
          </p:nvPr>
        </p:nvSpPr>
        <p:spPr/>
        <p:txBody>
          <a:bodyPr/>
          <a:lstStyle/>
          <a:p>
            <a:pPr marL="0" indent="0" eaLnBrk="1" hangingPunct="1">
              <a:buFont typeface="Arial" panose="020B0604020202020204" pitchFamily="34" charset="0"/>
              <a:buNone/>
              <a:defRPr/>
            </a:pPr>
            <a:r>
              <a:rPr lang="pt-BR" altLang="pt-BR" sz="2000" b="1" dirty="0"/>
              <a:t>DEPENDÊNCIA 	           DEPENDÊNCIA			RUMO À INDEPENDÊNCIA</a:t>
            </a:r>
          </a:p>
          <a:p>
            <a:pPr marL="0" indent="0" eaLnBrk="1" hangingPunct="1">
              <a:buFont typeface="Arial" panose="020B0604020202020204" pitchFamily="34" charset="0"/>
              <a:buNone/>
              <a:defRPr/>
            </a:pPr>
            <a:r>
              <a:rPr lang="pt-BR" altLang="pt-BR" sz="2000" b="1" dirty="0"/>
              <a:t>ABSOLUTA</a:t>
            </a:r>
            <a:r>
              <a:rPr lang="pt-BR" altLang="pt-BR" sz="1400" dirty="0"/>
              <a:t> </a:t>
            </a:r>
            <a:r>
              <a:rPr lang="pt-BR" altLang="pt-BR" sz="1000" dirty="0"/>
              <a:t>(0-4meses)</a:t>
            </a:r>
            <a:r>
              <a:rPr lang="pt-BR" altLang="pt-BR" sz="2000" dirty="0"/>
              <a:t>	           </a:t>
            </a:r>
            <a:r>
              <a:rPr lang="pt-BR" altLang="pt-BR" sz="2000" b="1" dirty="0"/>
              <a:t>RELATIVA</a:t>
            </a:r>
            <a:r>
              <a:rPr lang="pt-BR" altLang="pt-BR" sz="2000" dirty="0"/>
              <a:t> </a:t>
            </a:r>
            <a:r>
              <a:rPr lang="pt-BR" altLang="pt-BR" sz="1200" dirty="0"/>
              <a:t>(4meses – 1,5 anos)		1,5 a 4-5 anos; 4-5 anos até a morte)</a:t>
            </a:r>
          </a:p>
          <a:p>
            <a:pPr marL="0" indent="0" eaLnBrk="1" hangingPunct="1">
              <a:buFont typeface="Arial" panose="020B0604020202020204" pitchFamily="34" charset="0"/>
              <a:buNone/>
              <a:defRPr/>
            </a:pPr>
            <a:r>
              <a:rPr lang="pt-BR" altLang="pt-BR" sz="1600" dirty="0"/>
              <a:t>_________________   __________________________________________      ______________________________________</a:t>
            </a:r>
          </a:p>
          <a:p>
            <a:pPr marL="0" indent="0" eaLnBrk="1" hangingPunct="1">
              <a:buFont typeface="Arial" panose="020B0604020202020204" pitchFamily="34" charset="0"/>
              <a:buNone/>
              <a:defRPr/>
            </a:pPr>
            <a:r>
              <a:rPr lang="pt-BR" altLang="pt-BR" sz="1600" dirty="0" err="1"/>
              <a:t>R-Obj.Subjetivo</a:t>
            </a:r>
            <a:r>
              <a:rPr lang="pt-BR" altLang="pt-BR" sz="1600" dirty="0"/>
              <a:t>	 Desmame      </a:t>
            </a:r>
            <a:r>
              <a:rPr lang="pt-BR" altLang="pt-BR" sz="1600" dirty="0" err="1"/>
              <a:t>R-Obj.Transicional</a:t>
            </a:r>
            <a:r>
              <a:rPr lang="pt-BR" altLang="pt-BR" sz="1600" dirty="0"/>
              <a:t>      Uso do	EU SOU	</a:t>
            </a:r>
            <a:r>
              <a:rPr lang="pt-BR" altLang="pt-BR" sz="1600" dirty="0">
                <a:sym typeface="Wingdings" pitchFamily="2" charset="2"/>
              </a:rPr>
              <a:t> outras integrações	    Pessoa Inteira</a:t>
            </a:r>
            <a:endParaRPr lang="pt-BR" altLang="pt-BR" sz="1600" dirty="0"/>
          </a:p>
          <a:p>
            <a:pPr marL="0" indent="0" eaLnBrk="1" hangingPunct="1">
              <a:buFont typeface="Arial" panose="020B0604020202020204" pitchFamily="34" charset="0"/>
              <a:buNone/>
              <a:defRPr/>
            </a:pPr>
            <a:r>
              <a:rPr lang="pt-BR" altLang="pt-BR" sz="1600" dirty="0"/>
              <a:t>			         [BRINCAR]		R2corpos			    R3corpos – Édipo </a:t>
            </a:r>
            <a:r>
              <a:rPr lang="pt-BR" altLang="pt-BR" sz="1000" dirty="0"/>
              <a:t>Amalgama mãe-bebê</a:t>
            </a:r>
          </a:p>
          <a:p>
            <a:pPr marL="0" indent="0" eaLnBrk="1" hangingPunct="1">
              <a:buFont typeface="Arial" panose="020B0604020202020204" pitchFamily="34" charset="0"/>
              <a:buNone/>
              <a:defRPr/>
            </a:pPr>
            <a:r>
              <a:rPr lang="pt-BR" altLang="pt-BR" sz="1000" dirty="0"/>
              <a:t>						EU # </a:t>
            </a:r>
            <a:r>
              <a:rPr lang="pt-BR" altLang="pt-BR" sz="1000" dirty="0" err="1"/>
              <a:t>NãoEU</a:t>
            </a:r>
            <a:r>
              <a:rPr lang="pt-BR" altLang="pt-BR" sz="1000" dirty="0"/>
              <a:t>				</a:t>
            </a:r>
          </a:p>
          <a:p>
            <a:pPr marL="0" indent="0" eaLnBrk="1" hangingPunct="1">
              <a:buFont typeface="Arial" panose="020B0604020202020204" pitchFamily="34" charset="0"/>
              <a:buNone/>
              <a:defRPr/>
            </a:pPr>
            <a:r>
              <a:rPr lang="pt-BR" altLang="pt-BR" sz="1600" dirty="0"/>
              <a:t>			</a:t>
            </a:r>
            <a:r>
              <a:rPr lang="pt-BR" altLang="pt-BR" dirty="0"/>
              <a:t>				</a:t>
            </a:r>
            <a:r>
              <a:rPr lang="pt-BR" altLang="pt-BR" sz="1000" dirty="0"/>
              <a:t>Impulsos amorosos + </a:t>
            </a:r>
            <a:r>
              <a:rPr lang="pt-BR" altLang="pt-BR" sz="1000" dirty="0" err="1"/>
              <a:t>detrutivos</a:t>
            </a:r>
            <a:r>
              <a:rPr lang="pt-BR" altLang="pt-BR" sz="1000" dirty="0"/>
              <a:t>		Projeções	</a:t>
            </a:r>
          </a:p>
          <a:p>
            <a:pPr marL="0" indent="0" eaLnBrk="1" hangingPunct="1">
              <a:buFont typeface="Arial" panose="020B0604020202020204" pitchFamily="34" charset="0"/>
              <a:buNone/>
              <a:defRPr/>
            </a:pPr>
            <a:r>
              <a:rPr lang="pt-BR" altLang="pt-BR" sz="1000" dirty="0"/>
              <a:t>							</a:t>
            </a:r>
            <a:r>
              <a:rPr lang="pt-BR" altLang="pt-BR" sz="1000" dirty="0" err="1"/>
              <a:t>Instintualidade</a:t>
            </a:r>
            <a:r>
              <a:rPr lang="pt-BR" altLang="pt-BR" sz="1000" dirty="0"/>
              <a:t> para dentro do self		     Identificações</a:t>
            </a:r>
          </a:p>
          <a:p>
            <a:pPr marL="0" indent="0" eaLnBrk="1" hangingPunct="1">
              <a:buFont typeface="Arial" panose="020B0604020202020204" pitchFamily="34" charset="0"/>
              <a:buNone/>
              <a:defRPr/>
            </a:pPr>
            <a:r>
              <a:rPr lang="pt-BR" altLang="pt-BR" sz="1000" dirty="0"/>
              <a:t>							Ciclo Benigno (destruir – reparar)		         </a:t>
            </a:r>
            <a:r>
              <a:rPr lang="pt-BR" altLang="pt-BR" sz="900" dirty="0"/>
              <a:t> conflitos </a:t>
            </a:r>
            <a:r>
              <a:rPr lang="pt-BR" altLang="pt-BR" sz="800" dirty="0"/>
              <a:t>relacionais</a:t>
            </a:r>
          </a:p>
          <a:p>
            <a:pPr marL="0" indent="0" eaLnBrk="1" hangingPunct="1">
              <a:buFont typeface="Arial" panose="020B0604020202020204" pitchFamily="34" charset="0"/>
              <a:buNone/>
              <a:defRPr/>
            </a:pPr>
            <a:endParaRPr lang="pt-BR" altLang="pt-BR" sz="800" dirty="0"/>
          </a:p>
        </p:txBody>
      </p:sp>
      <p:sp>
        <p:nvSpPr>
          <p:cNvPr id="41987" name="Espaço Reservado para Número de Slide 3">
            <a:extLst>
              <a:ext uri="{FF2B5EF4-FFF2-40B4-BE49-F238E27FC236}">
                <a16:creationId xmlns:a16="http://schemas.microsoft.com/office/drawing/2014/main" id="{5B25462D-430F-9E41-AC14-2C068CC1C34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E7494B56-0CDF-F044-AEF4-2E69BCBD92BA}" type="slidenum">
              <a:rPr lang="pt-BR" altLang="pt-BR" sz="1200" smtClean="0">
                <a:solidFill>
                  <a:srgbClr val="898989"/>
                </a:solidFill>
              </a:rPr>
              <a:pPr>
                <a:lnSpc>
                  <a:spcPct val="100000"/>
                </a:lnSpc>
                <a:spcBef>
                  <a:spcPct val="0"/>
                </a:spcBef>
                <a:buFontTx/>
                <a:buNone/>
              </a:pPr>
              <a:t>30</a:t>
            </a:fld>
            <a:endParaRPr lang="pt-BR" altLang="pt-BR" sz="1200">
              <a:solidFill>
                <a:srgbClr val="898989"/>
              </a:solidFill>
            </a:endParaRPr>
          </a:p>
        </p:txBody>
      </p:sp>
      <p:pic>
        <p:nvPicPr>
          <p:cNvPr id="41988" name="Imagem 5" descr="Diagrama&#10;&#10;Descrição gerada automaticamente">
            <a:extLst>
              <a:ext uri="{FF2B5EF4-FFF2-40B4-BE49-F238E27FC236}">
                <a16:creationId xmlns:a16="http://schemas.microsoft.com/office/drawing/2014/main" id="{555297EA-5142-EA4A-BACA-F12BC5B32EC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7913" y="3894138"/>
            <a:ext cx="838200"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989" name="Imagem 7" descr="Texto&#10;&#10;Descrição gerada automaticamente">
            <a:extLst>
              <a:ext uri="{FF2B5EF4-FFF2-40B4-BE49-F238E27FC236}">
                <a16:creationId xmlns:a16="http://schemas.microsoft.com/office/drawing/2014/main" id="{DB493310-6B7E-F14C-BC4B-9E56652149A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4138" y="3890963"/>
            <a:ext cx="117157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riângulo 8">
            <a:extLst>
              <a:ext uri="{FF2B5EF4-FFF2-40B4-BE49-F238E27FC236}">
                <a16:creationId xmlns:a16="http://schemas.microsoft.com/office/drawing/2014/main" id="{543FDEEE-D8E9-5749-96BB-7024A4F55D20}"/>
              </a:ext>
            </a:extLst>
          </p:cNvPr>
          <p:cNvSpPr/>
          <p:nvPr/>
        </p:nvSpPr>
        <p:spPr>
          <a:xfrm>
            <a:off x="9350375" y="4210050"/>
            <a:ext cx="1060450"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ítulo 1">
            <a:extLst>
              <a:ext uri="{FF2B5EF4-FFF2-40B4-BE49-F238E27FC236}">
                <a16:creationId xmlns:a16="http://schemas.microsoft.com/office/drawing/2014/main" id="{74CF16F9-81E5-AB4B-977D-7296B8E84DBE}"/>
              </a:ext>
            </a:extLst>
          </p:cNvPr>
          <p:cNvSpPr>
            <a:spLocks noGrp="1" noChangeArrowheads="1"/>
          </p:cNvSpPr>
          <p:nvPr>
            <p:ph type="title"/>
          </p:nvPr>
        </p:nvSpPr>
        <p:spPr/>
        <p:txBody>
          <a:bodyPr/>
          <a:lstStyle/>
          <a:p>
            <a:pPr algn="ctr">
              <a:lnSpc>
                <a:spcPct val="150000"/>
              </a:lnSpc>
            </a:pPr>
            <a:r>
              <a:rPr lang="pt-BR" altLang="pt-BR" sz="2400" b="1" dirty="0">
                <a:highlight>
                  <a:srgbClr val="FFFF00"/>
                </a:highlight>
                <a:latin typeface="Times New Roman" panose="02020603050405020304" pitchFamily="18" charset="0"/>
                <a:cs typeface="Times New Roman" panose="02020603050405020304" pitchFamily="18" charset="0"/>
              </a:rPr>
              <a:t>A INTEGRAÇÃO NO PROCESSO DE DESENVOLVIMENTO</a:t>
            </a:r>
            <a:br>
              <a:rPr lang="pt-BR" altLang="pt-BR" sz="2400" b="1" dirty="0"/>
            </a:br>
            <a:endParaRPr lang="pt-BR" altLang="pt-BR" sz="2400" b="1" dirty="0"/>
          </a:p>
        </p:txBody>
      </p:sp>
      <p:sp>
        <p:nvSpPr>
          <p:cNvPr id="3" name="Espaço Reservado para Conteúdo 2">
            <a:extLst>
              <a:ext uri="{FF2B5EF4-FFF2-40B4-BE49-F238E27FC236}">
                <a16:creationId xmlns:a16="http://schemas.microsoft.com/office/drawing/2014/main" id="{7606387C-7ED9-864E-B37C-0988962D5212}"/>
              </a:ext>
            </a:extLst>
          </p:cNvPr>
          <p:cNvSpPr>
            <a:spLocks noGrp="1"/>
          </p:cNvSpPr>
          <p:nvPr>
            <p:ph idx="1"/>
          </p:nvPr>
        </p:nvSpPr>
        <p:spPr/>
        <p:txBody>
          <a:bodyPr rtlCol="0">
            <a:normAutofit/>
          </a:bodyPr>
          <a:lstStyle/>
          <a:p>
            <a:pPr marL="0" indent="0" eaLnBrk="1" fontAlgn="auto" hangingPunct="1">
              <a:spcAft>
                <a:spcPts val="0"/>
              </a:spcAft>
              <a:buFont typeface="Arial" panose="020B0604020202020204" pitchFamily="34" charset="0"/>
              <a:buNone/>
              <a:defRPr/>
            </a:pPr>
            <a:r>
              <a:rPr lang="pt-BR" sz="2000" b="1" dirty="0"/>
              <a:t>DEPENDÊNCIA 	DEPENDÊNCIA				RUMO À INDEPENDÊNCIA</a:t>
            </a:r>
          </a:p>
          <a:p>
            <a:pPr marL="0" indent="0" eaLnBrk="1" fontAlgn="auto" hangingPunct="1">
              <a:spcAft>
                <a:spcPts val="0"/>
              </a:spcAft>
              <a:buFont typeface="Arial" panose="020B0604020202020204" pitchFamily="34" charset="0"/>
              <a:buNone/>
              <a:defRPr/>
            </a:pPr>
            <a:r>
              <a:rPr lang="pt-BR" sz="2000" b="1" dirty="0"/>
              <a:t>ABSOLUTA</a:t>
            </a:r>
            <a:r>
              <a:rPr lang="pt-BR" sz="1400" dirty="0"/>
              <a:t> </a:t>
            </a:r>
            <a:r>
              <a:rPr lang="pt-BR" sz="1000" dirty="0"/>
              <a:t>(0-4meses)</a:t>
            </a:r>
            <a:r>
              <a:rPr lang="pt-BR" sz="2000" dirty="0"/>
              <a:t>	</a:t>
            </a:r>
            <a:r>
              <a:rPr lang="pt-BR" sz="2000" b="1" dirty="0"/>
              <a:t>RELATIVA</a:t>
            </a:r>
            <a:r>
              <a:rPr lang="pt-BR" sz="2000" dirty="0"/>
              <a:t> </a:t>
            </a:r>
            <a:r>
              <a:rPr lang="pt-BR" sz="1200" dirty="0"/>
              <a:t>(4meses – 1,5 anos)			(1,5 a 4-5 anos; 4-5 anos até a morte)</a:t>
            </a:r>
          </a:p>
          <a:p>
            <a:pPr marL="0" indent="0" eaLnBrk="1" fontAlgn="auto" hangingPunct="1">
              <a:spcAft>
                <a:spcPts val="0"/>
              </a:spcAft>
              <a:buFont typeface="Arial" panose="020B0604020202020204" pitchFamily="34" charset="0"/>
              <a:buNone/>
              <a:defRPr/>
            </a:pPr>
            <a:endParaRPr lang="pt-BR" sz="1600" dirty="0"/>
          </a:p>
          <a:p>
            <a:pPr marL="0" indent="0" eaLnBrk="1" fontAlgn="auto" hangingPunct="1">
              <a:spcAft>
                <a:spcPts val="0"/>
              </a:spcAft>
              <a:buFont typeface="Arial" panose="020B0604020202020204" pitchFamily="34" charset="0"/>
              <a:buNone/>
              <a:defRPr/>
            </a:pPr>
            <a:r>
              <a:rPr lang="pt-BR" sz="1600" dirty="0" err="1"/>
              <a:t>R-Obj.Subjetivo</a:t>
            </a:r>
            <a:r>
              <a:rPr lang="pt-BR" sz="1600" dirty="0"/>
              <a:t>	Desmame      </a:t>
            </a:r>
            <a:r>
              <a:rPr lang="pt-BR" sz="1600" dirty="0" err="1"/>
              <a:t>R-Obj.Transicional</a:t>
            </a:r>
            <a:r>
              <a:rPr lang="pt-BR" sz="1600" dirty="0"/>
              <a:t>      Uso do	</a:t>
            </a:r>
            <a:r>
              <a:rPr lang="pt-BR" sz="1600" dirty="0">
                <a:highlight>
                  <a:srgbClr val="FFFF00"/>
                </a:highlight>
              </a:rPr>
              <a:t>EU SOU</a:t>
            </a:r>
            <a:r>
              <a:rPr lang="pt-BR" sz="1600" dirty="0"/>
              <a:t>	</a:t>
            </a:r>
            <a:r>
              <a:rPr lang="pt-BR" sz="1600" dirty="0">
                <a:sym typeface="Wingdings" pitchFamily="2" charset="2"/>
              </a:rPr>
              <a:t> outras integrações	    </a:t>
            </a:r>
            <a:r>
              <a:rPr lang="pt-BR" sz="1600" dirty="0">
                <a:highlight>
                  <a:srgbClr val="FFFF00"/>
                </a:highlight>
                <a:sym typeface="Wingdings" pitchFamily="2" charset="2"/>
              </a:rPr>
              <a:t>Pessoa Inteira</a:t>
            </a:r>
            <a:endParaRPr lang="pt-BR" sz="1600" dirty="0">
              <a:highlight>
                <a:srgbClr val="FFFF00"/>
              </a:highlight>
            </a:endParaRPr>
          </a:p>
          <a:p>
            <a:pPr marL="0" indent="0" eaLnBrk="1" fontAlgn="auto" hangingPunct="1">
              <a:spcAft>
                <a:spcPts val="0"/>
              </a:spcAft>
              <a:buFont typeface="Arial" panose="020B0604020202020204" pitchFamily="34" charset="0"/>
              <a:buNone/>
              <a:defRPr/>
            </a:pPr>
            <a:r>
              <a:rPr lang="pt-BR" sz="1600" dirty="0"/>
              <a:t>			</a:t>
            </a:r>
            <a:r>
              <a:rPr lang="pt-BR" sz="1200" dirty="0"/>
              <a:t>    </a:t>
            </a:r>
            <a:r>
              <a:rPr lang="pt-BR" sz="1200" dirty="0">
                <a:highlight>
                  <a:srgbClr val="00FF00"/>
                </a:highlight>
              </a:rPr>
              <a:t> BRINCAR~EXPERIENCIAR</a:t>
            </a:r>
            <a:r>
              <a:rPr lang="pt-BR" sz="1600" dirty="0"/>
              <a:t>		R2corpos			    R3corpos – Édipo </a:t>
            </a:r>
            <a:r>
              <a:rPr lang="pt-BR" sz="1000" dirty="0"/>
              <a:t>Amalgama mãe-bebê</a:t>
            </a:r>
          </a:p>
          <a:p>
            <a:pPr marL="0" indent="0" eaLnBrk="1" fontAlgn="auto" hangingPunct="1">
              <a:spcAft>
                <a:spcPts val="0"/>
              </a:spcAft>
              <a:buFont typeface="Arial" panose="020B0604020202020204" pitchFamily="34" charset="0"/>
              <a:buNone/>
              <a:defRPr/>
            </a:pPr>
            <a:r>
              <a:rPr lang="pt-BR" sz="1000" dirty="0"/>
              <a:t>						EU # </a:t>
            </a:r>
            <a:r>
              <a:rPr lang="pt-BR" sz="1000" dirty="0" err="1"/>
              <a:t>NãoEU</a:t>
            </a:r>
            <a:r>
              <a:rPr lang="pt-BR" sz="1000" dirty="0"/>
              <a:t>				</a:t>
            </a:r>
          </a:p>
          <a:p>
            <a:pPr marL="0" indent="0" eaLnBrk="1" fontAlgn="auto" hangingPunct="1">
              <a:spcAft>
                <a:spcPts val="0"/>
              </a:spcAft>
              <a:buFont typeface="Arial" panose="020B0604020202020204" pitchFamily="34" charset="0"/>
              <a:buNone/>
              <a:defRPr/>
            </a:pPr>
            <a:r>
              <a:rPr lang="pt-BR" sz="1600" dirty="0"/>
              <a:t>			</a:t>
            </a:r>
            <a:r>
              <a:rPr lang="pt-BR" dirty="0"/>
              <a:t>				</a:t>
            </a:r>
            <a:r>
              <a:rPr lang="pt-BR" sz="1000" dirty="0">
                <a:highlight>
                  <a:srgbClr val="FFFF00"/>
                </a:highlight>
              </a:rPr>
              <a:t>Impulsos amorosos + destrutivos</a:t>
            </a:r>
            <a:r>
              <a:rPr lang="pt-BR" sz="1000" dirty="0"/>
              <a:t>		</a:t>
            </a:r>
            <a:r>
              <a:rPr lang="pt-BR" sz="1000" dirty="0">
                <a:highlight>
                  <a:srgbClr val="FFFF00"/>
                </a:highlight>
              </a:rPr>
              <a:t>Projeções</a:t>
            </a:r>
            <a:r>
              <a:rPr lang="pt-BR" sz="1000" dirty="0"/>
              <a:t>	</a:t>
            </a:r>
          </a:p>
          <a:p>
            <a:pPr marL="0" indent="0" eaLnBrk="1" fontAlgn="auto" hangingPunct="1">
              <a:spcAft>
                <a:spcPts val="0"/>
              </a:spcAft>
              <a:buFont typeface="Arial" panose="020B0604020202020204" pitchFamily="34" charset="0"/>
              <a:buNone/>
              <a:defRPr/>
            </a:pPr>
            <a:r>
              <a:rPr lang="pt-BR" sz="1000" dirty="0"/>
              <a:t>							</a:t>
            </a:r>
            <a:r>
              <a:rPr lang="pt-BR" sz="1000" dirty="0" err="1">
                <a:highlight>
                  <a:srgbClr val="FFFF00"/>
                </a:highlight>
              </a:rPr>
              <a:t>Instintualidade</a:t>
            </a:r>
            <a:r>
              <a:rPr lang="pt-BR" sz="1000" dirty="0">
                <a:highlight>
                  <a:srgbClr val="FFFF00"/>
                </a:highlight>
              </a:rPr>
              <a:t> para dentro do self	</a:t>
            </a:r>
            <a:r>
              <a:rPr lang="pt-BR" sz="1000" dirty="0"/>
              <a:t>	     </a:t>
            </a:r>
            <a:r>
              <a:rPr lang="pt-BR" sz="1000" dirty="0">
                <a:highlight>
                  <a:srgbClr val="FFFF00"/>
                </a:highlight>
              </a:rPr>
              <a:t>Identificações</a:t>
            </a:r>
          </a:p>
          <a:p>
            <a:pPr marL="0" indent="0" eaLnBrk="1" fontAlgn="auto" hangingPunct="1">
              <a:spcAft>
                <a:spcPts val="0"/>
              </a:spcAft>
              <a:buFont typeface="Arial" panose="020B0604020202020204" pitchFamily="34" charset="0"/>
              <a:buNone/>
              <a:defRPr/>
            </a:pPr>
            <a:r>
              <a:rPr lang="pt-BR" sz="1000" dirty="0"/>
              <a:t>							Ciclo Benigno (destruir –reparar)		</a:t>
            </a:r>
            <a:r>
              <a:rPr lang="pt-BR" sz="1000" dirty="0">
                <a:highlight>
                  <a:srgbClr val="FFFF00"/>
                </a:highlight>
              </a:rPr>
              <a:t>         </a:t>
            </a:r>
            <a:r>
              <a:rPr lang="pt-BR" sz="900" dirty="0">
                <a:highlight>
                  <a:srgbClr val="FFFF00"/>
                </a:highlight>
              </a:rPr>
              <a:t> conflitos </a:t>
            </a:r>
            <a:r>
              <a:rPr lang="pt-BR" sz="800" dirty="0">
                <a:highlight>
                  <a:srgbClr val="FFFF00"/>
                </a:highlight>
              </a:rPr>
              <a:t>relacionais</a:t>
            </a:r>
          </a:p>
          <a:p>
            <a:pPr marL="0" indent="0" eaLnBrk="1" fontAlgn="auto" hangingPunct="1">
              <a:spcAft>
                <a:spcPts val="0"/>
              </a:spcAft>
              <a:buFont typeface="Arial" panose="020B0604020202020204" pitchFamily="34" charset="0"/>
              <a:buNone/>
              <a:defRPr/>
            </a:pPr>
            <a:endParaRPr lang="pt-BR" sz="800" dirty="0"/>
          </a:p>
          <a:p>
            <a:pPr marL="0" indent="0" eaLnBrk="1" fontAlgn="auto" hangingPunct="1">
              <a:spcAft>
                <a:spcPts val="0"/>
              </a:spcAft>
              <a:buFont typeface="Arial" panose="020B0604020202020204" pitchFamily="34" charset="0"/>
              <a:buNone/>
              <a:defRPr/>
            </a:pPr>
            <a:endParaRPr lang="pt-BR" sz="800" dirty="0"/>
          </a:p>
          <a:p>
            <a:pPr marL="0" indent="0" eaLnBrk="1" fontAlgn="auto" hangingPunct="1">
              <a:spcAft>
                <a:spcPts val="0"/>
              </a:spcAft>
              <a:buFont typeface="Arial" panose="020B0604020202020204" pitchFamily="34" charset="0"/>
              <a:buNone/>
              <a:defRPr/>
            </a:pPr>
            <a:r>
              <a:rPr lang="pt-BR" sz="1200" dirty="0">
                <a:highlight>
                  <a:srgbClr val="FFFF00"/>
                </a:highlight>
              </a:rPr>
              <a:t>Tempo, espaço </a:t>
            </a:r>
          </a:p>
          <a:p>
            <a:pPr marL="0" indent="0" eaLnBrk="1" fontAlgn="auto" hangingPunct="1">
              <a:spcAft>
                <a:spcPts val="0"/>
              </a:spcAft>
              <a:buFont typeface="Arial" panose="020B0604020202020204" pitchFamily="34" charset="0"/>
              <a:buNone/>
              <a:defRPr/>
            </a:pPr>
            <a:r>
              <a:rPr lang="pt-BR" sz="1200" dirty="0">
                <a:highlight>
                  <a:srgbClr val="FFFF00"/>
                </a:highlight>
              </a:rPr>
              <a:t>	</a:t>
            </a:r>
            <a:r>
              <a:rPr lang="pt-BR" sz="1200" dirty="0" err="1">
                <a:highlight>
                  <a:srgbClr val="FFFF00"/>
                </a:highlight>
              </a:rPr>
              <a:t>Psicossoma</a:t>
            </a:r>
            <a:r>
              <a:rPr lang="pt-BR" sz="1200" dirty="0">
                <a:highlight>
                  <a:srgbClr val="FFFF00"/>
                </a:highlight>
              </a:rPr>
              <a:t>................... ..................... ..................... ..................... ..................... ..................... ..................... ..................... ..................... .......................</a:t>
            </a:r>
          </a:p>
        </p:txBody>
      </p:sp>
      <p:sp>
        <p:nvSpPr>
          <p:cNvPr id="43011" name="Espaço Reservado para Número de Slide 3">
            <a:extLst>
              <a:ext uri="{FF2B5EF4-FFF2-40B4-BE49-F238E27FC236}">
                <a16:creationId xmlns:a16="http://schemas.microsoft.com/office/drawing/2014/main" id="{DA92A336-7093-3D4F-9CAB-1BF59D3AE64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61615F8B-7A14-6145-8CD1-59977B8722B3}" type="slidenum">
              <a:rPr lang="pt-BR" altLang="pt-BR" sz="1200" smtClean="0">
                <a:solidFill>
                  <a:srgbClr val="898989"/>
                </a:solidFill>
              </a:rPr>
              <a:pPr>
                <a:lnSpc>
                  <a:spcPct val="100000"/>
                </a:lnSpc>
                <a:spcBef>
                  <a:spcPct val="0"/>
                </a:spcBef>
                <a:buFontTx/>
                <a:buNone/>
              </a:pPr>
              <a:t>31</a:t>
            </a:fld>
            <a:endParaRPr lang="pt-BR" altLang="pt-BR" sz="1200">
              <a:solidFill>
                <a:srgbClr val="898989"/>
              </a:solidFill>
            </a:endParaRPr>
          </a:p>
        </p:txBody>
      </p:sp>
      <p:pic>
        <p:nvPicPr>
          <p:cNvPr id="43012" name="Imagem 5" descr="Diagrama&#10;&#10;Descrição gerada automaticamente">
            <a:extLst>
              <a:ext uri="{FF2B5EF4-FFF2-40B4-BE49-F238E27FC236}">
                <a16:creationId xmlns:a16="http://schemas.microsoft.com/office/drawing/2014/main" id="{D59675AF-305F-A74B-8179-A2D2AE1892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7913" y="3894138"/>
            <a:ext cx="838200"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3" name="Imagem 7" descr="Texto&#10;&#10;Descrição gerada automaticamente">
            <a:extLst>
              <a:ext uri="{FF2B5EF4-FFF2-40B4-BE49-F238E27FC236}">
                <a16:creationId xmlns:a16="http://schemas.microsoft.com/office/drawing/2014/main" id="{E0FFEBD3-72FE-1D40-BBE8-13F8B56326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4138" y="3890963"/>
            <a:ext cx="117157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riângulo 8">
            <a:extLst>
              <a:ext uri="{FF2B5EF4-FFF2-40B4-BE49-F238E27FC236}">
                <a16:creationId xmlns:a16="http://schemas.microsoft.com/office/drawing/2014/main" id="{67E24F5C-60B1-0A4B-8957-829AFF967C17}"/>
              </a:ext>
            </a:extLst>
          </p:cNvPr>
          <p:cNvSpPr/>
          <p:nvPr/>
        </p:nvSpPr>
        <p:spPr>
          <a:xfrm>
            <a:off x="9350375" y="4210050"/>
            <a:ext cx="1060450"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7CB57E-4F36-2C43-AD7B-5CB195C157B4}"/>
              </a:ext>
            </a:extLst>
          </p:cNvPr>
          <p:cNvSpPr>
            <a:spLocks noGrp="1"/>
          </p:cNvSpPr>
          <p:nvPr>
            <p:ph type="title"/>
          </p:nvPr>
        </p:nvSpPr>
        <p:spPr/>
        <p:txBody>
          <a:bodyPr rtlCol="0">
            <a:normAutofit/>
          </a:bodyPr>
          <a:lstStyle/>
          <a:p>
            <a:pPr algn="ctr" eaLnBrk="1" fontAlgn="auto" hangingPunct="1">
              <a:spcAft>
                <a:spcPts val="0"/>
              </a:spcAft>
              <a:defRPr/>
            </a:pPr>
            <a:r>
              <a:rPr lang="pt-BR" sz="2800" b="1" dirty="0">
                <a:highlight>
                  <a:srgbClr val="00FFFF"/>
                </a:highlight>
              </a:rPr>
              <a:t>TIPOS DE EXPERIÊNCIA DE SER </a:t>
            </a:r>
            <a:br>
              <a:rPr lang="pt-BR" sz="2800" dirty="0">
                <a:highlight>
                  <a:srgbClr val="00FFFF"/>
                </a:highlight>
              </a:rPr>
            </a:br>
            <a:r>
              <a:rPr lang="pt-BR" sz="2800" dirty="0">
                <a:highlight>
                  <a:srgbClr val="00FFFF"/>
                </a:highlight>
              </a:rPr>
              <a:t>no processo de desenvolvimento emocional</a:t>
            </a:r>
            <a:br>
              <a:rPr lang="pt-BR" sz="2800" dirty="0">
                <a:highlight>
                  <a:srgbClr val="00FFFF"/>
                </a:highlight>
              </a:rPr>
            </a:br>
            <a:r>
              <a:rPr lang="pt-BR" sz="2800" dirty="0">
                <a:highlight>
                  <a:srgbClr val="00FFFF"/>
                </a:highlight>
              </a:rPr>
              <a:t>e no processo analítico</a:t>
            </a:r>
          </a:p>
        </p:txBody>
      </p:sp>
      <p:sp>
        <p:nvSpPr>
          <p:cNvPr id="3" name="Espaço Reservado para Conteúdo 2">
            <a:extLst>
              <a:ext uri="{FF2B5EF4-FFF2-40B4-BE49-F238E27FC236}">
                <a16:creationId xmlns:a16="http://schemas.microsoft.com/office/drawing/2014/main" id="{EAD89C28-9AC7-5A46-820D-4F9402B4A90E}"/>
              </a:ext>
            </a:extLst>
          </p:cNvPr>
          <p:cNvSpPr>
            <a:spLocks noGrp="1"/>
          </p:cNvSpPr>
          <p:nvPr>
            <p:ph idx="1"/>
          </p:nvPr>
        </p:nvSpPr>
        <p:spPr/>
        <p:txBody>
          <a:bodyPr rtlCol="0">
            <a:normAutofit fontScale="85000" lnSpcReduction="20000"/>
          </a:bodyPr>
          <a:lstStyle/>
          <a:p>
            <a:pPr marL="0" indent="0" eaLnBrk="1" fontAlgn="auto" hangingPunct="1">
              <a:spcAft>
                <a:spcPts val="0"/>
              </a:spcAft>
              <a:buFont typeface="Arial" panose="020B0604020202020204" pitchFamily="34" charset="0"/>
              <a:buNone/>
              <a:defRPr/>
            </a:pPr>
            <a:r>
              <a:rPr lang="pt-BR" sz="2000" dirty="0"/>
              <a:t>DEPENDÊNCIA 	DEPENDÊNCIA				RUMO À INDEPENDÊNCIA</a:t>
            </a:r>
          </a:p>
          <a:p>
            <a:pPr marL="0" indent="0" eaLnBrk="1" fontAlgn="auto" hangingPunct="1">
              <a:spcAft>
                <a:spcPts val="0"/>
              </a:spcAft>
              <a:buFont typeface="Arial" panose="020B0604020202020204" pitchFamily="34" charset="0"/>
              <a:buNone/>
              <a:defRPr/>
            </a:pPr>
            <a:r>
              <a:rPr lang="pt-BR" sz="2000" dirty="0"/>
              <a:t>ABSOLUTA</a:t>
            </a:r>
            <a:r>
              <a:rPr lang="pt-BR" sz="1400" dirty="0"/>
              <a:t> </a:t>
            </a:r>
            <a:r>
              <a:rPr lang="pt-BR" sz="1000" dirty="0"/>
              <a:t>(0-4meses)</a:t>
            </a:r>
            <a:r>
              <a:rPr lang="pt-BR" sz="2000" dirty="0"/>
              <a:t>	RELATIVA </a:t>
            </a:r>
            <a:r>
              <a:rPr lang="pt-BR" sz="1200" dirty="0"/>
              <a:t>(4meses – 1,5 anos)			(1,5 a 4-5 anos; 4-5 anos até a morte)</a:t>
            </a:r>
          </a:p>
          <a:p>
            <a:pPr marL="0" indent="0" eaLnBrk="1" fontAlgn="auto" hangingPunct="1">
              <a:spcAft>
                <a:spcPts val="0"/>
              </a:spcAft>
              <a:buFont typeface="Arial" panose="020B0604020202020204" pitchFamily="34" charset="0"/>
              <a:buNone/>
              <a:defRPr/>
            </a:pPr>
            <a:endParaRPr lang="pt-BR" sz="1600" dirty="0"/>
          </a:p>
          <a:p>
            <a:pPr marL="0" indent="0" eaLnBrk="1" fontAlgn="auto" hangingPunct="1">
              <a:spcAft>
                <a:spcPts val="0"/>
              </a:spcAft>
              <a:buFont typeface="Arial" panose="020B0604020202020204" pitchFamily="34" charset="0"/>
              <a:buNone/>
              <a:defRPr/>
            </a:pPr>
            <a:r>
              <a:rPr lang="pt-BR" sz="1600" dirty="0" err="1"/>
              <a:t>R-Obj.Subjetivo</a:t>
            </a:r>
            <a:r>
              <a:rPr lang="pt-BR" sz="1600" dirty="0"/>
              <a:t>	Desmame      </a:t>
            </a:r>
            <a:r>
              <a:rPr lang="pt-BR" sz="1600" dirty="0" err="1"/>
              <a:t>R-Obj.Transicional</a:t>
            </a:r>
            <a:r>
              <a:rPr lang="pt-BR" sz="1600" dirty="0"/>
              <a:t>      Uso do	EU SOU	</a:t>
            </a:r>
            <a:r>
              <a:rPr lang="pt-BR" sz="1600" dirty="0">
                <a:sym typeface="Wingdings" pitchFamily="2" charset="2"/>
              </a:rPr>
              <a:t> outras integrações	    Pessoa Inteira</a:t>
            </a:r>
            <a:endParaRPr lang="pt-BR" sz="1600" dirty="0"/>
          </a:p>
          <a:p>
            <a:pPr marL="0" indent="0" eaLnBrk="1" fontAlgn="auto" hangingPunct="1">
              <a:spcAft>
                <a:spcPts val="0"/>
              </a:spcAft>
              <a:buFont typeface="Arial" panose="020B0604020202020204" pitchFamily="34" charset="0"/>
              <a:buNone/>
              <a:defRPr/>
            </a:pPr>
            <a:r>
              <a:rPr lang="pt-BR" sz="1600" dirty="0"/>
              <a:t>						R2corpos			    R3corpos – Édipo </a:t>
            </a:r>
            <a:r>
              <a:rPr lang="pt-BR" sz="1000" dirty="0"/>
              <a:t>Amalgama mãe-bebê</a:t>
            </a:r>
          </a:p>
          <a:p>
            <a:pPr marL="0" indent="0" eaLnBrk="1" fontAlgn="auto" hangingPunct="1">
              <a:spcAft>
                <a:spcPts val="0"/>
              </a:spcAft>
              <a:buFont typeface="Arial" panose="020B0604020202020204" pitchFamily="34" charset="0"/>
              <a:buNone/>
              <a:defRPr/>
            </a:pPr>
            <a:r>
              <a:rPr lang="pt-BR" sz="1000" dirty="0"/>
              <a:t>						EU # </a:t>
            </a:r>
            <a:r>
              <a:rPr lang="pt-BR" sz="1000" dirty="0" err="1"/>
              <a:t>NãoEU</a:t>
            </a:r>
            <a:r>
              <a:rPr lang="pt-BR" sz="1000" dirty="0"/>
              <a:t>				</a:t>
            </a:r>
          </a:p>
          <a:p>
            <a:pPr marL="0" indent="0" eaLnBrk="1" fontAlgn="auto" hangingPunct="1">
              <a:spcAft>
                <a:spcPts val="0"/>
              </a:spcAft>
              <a:buFont typeface="Arial" panose="020B0604020202020204" pitchFamily="34" charset="0"/>
              <a:buNone/>
              <a:defRPr/>
            </a:pPr>
            <a:r>
              <a:rPr lang="pt-BR" sz="1600" dirty="0"/>
              <a:t>			</a:t>
            </a:r>
            <a:r>
              <a:rPr lang="pt-BR" dirty="0"/>
              <a:t>				</a:t>
            </a:r>
            <a:r>
              <a:rPr lang="pt-BR" sz="1000" dirty="0"/>
              <a:t>Impulsos amorosos + destrutivos		Projeções	</a:t>
            </a:r>
          </a:p>
          <a:p>
            <a:pPr marL="0" indent="0" eaLnBrk="1" fontAlgn="auto" hangingPunct="1">
              <a:spcAft>
                <a:spcPts val="0"/>
              </a:spcAft>
              <a:buFont typeface="Arial" panose="020B0604020202020204" pitchFamily="34" charset="0"/>
              <a:buNone/>
              <a:defRPr/>
            </a:pPr>
            <a:r>
              <a:rPr lang="pt-BR" sz="1000" dirty="0"/>
              <a:t>							</a:t>
            </a:r>
            <a:r>
              <a:rPr lang="pt-BR" sz="1000" dirty="0" err="1"/>
              <a:t>Instintuaiidade</a:t>
            </a:r>
            <a:r>
              <a:rPr lang="pt-BR" sz="1000" dirty="0"/>
              <a:t> para dentro do self		     Identificações</a:t>
            </a:r>
          </a:p>
          <a:p>
            <a:pPr marL="0" indent="0" eaLnBrk="1" fontAlgn="auto" hangingPunct="1">
              <a:spcAft>
                <a:spcPts val="0"/>
              </a:spcAft>
              <a:buFont typeface="Arial" panose="020B0604020202020204" pitchFamily="34" charset="0"/>
              <a:buNone/>
              <a:defRPr/>
            </a:pPr>
            <a:r>
              <a:rPr lang="pt-BR" sz="1000" dirty="0"/>
              <a:t>							Ciclo Benigno (destruir –reparar)		         </a:t>
            </a:r>
            <a:r>
              <a:rPr lang="pt-BR" sz="900" dirty="0"/>
              <a:t> conflitos </a:t>
            </a:r>
            <a:r>
              <a:rPr lang="pt-BR" sz="800" dirty="0"/>
              <a:t>relacionais</a:t>
            </a:r>
          </a:p>
          <a:p>
            <a:pPr marL="0" indent="0" eaLnBrk="1" fontAlgn="auto" hangingPunct="1">
              <a:spcAft>
                <a:spcPts val="0"/>
              </a:spcAft>
              <a:buFont typeface="Arial" panose="020B0604020202020204" pitchFamily="34" charset="0"/>
              <a:buNone/>
              <a:defRPr/>
            </a:pPr>
            <a:endParaRPr lang="pt-BR" sz="800" dirty="0"/>
          </a:p>
          <a:p>
            <a:pPr marL="0" indent="0" eaLnBrk="1" fontAlgn="auto" hangingPunct="1">
              <a:spcAft>
                <a:spcPts val="0"/>
              </a:spcAft>
              <a:buFont typeface="Arial" panose="020B0604020202020204" pitchFamily="34" charset="0"/>
              <a:buNone/>
              <a:defRPr/>
            </a:pPr>
            <a:endParaRPr lang="pt-BR" sz="800" dirty="0"/>
          </a:p>
          <a:p>
            <a:pPr marL="0" indent="0" eaLnBrk="1" fontAlgn="auto" hangingPunct="1">
              <a:spcAft>
                <a:spcPts val="0"/>
              </a:spcAft>
              <a:buFont typeface="Arial" panose="020B0604020202020204" pitchFamily="34" charset="0"/>
              <a:buNone/>
              <a:defRPr/>
            </a:pPr>
            <a:endParaRPr lang="pt-BR" sz="1400" dirty="0"/>
          </a:p>
          <a:p>
            <a:pPr marL="0" indent="0" eaLnBrk="1" fontAlgn="auto" hangingPunct="1">
              <a:spcAft>
                <a:spcPts val="0"/>
              </a:spcAft>
              <a:buFont typeface="Arial" panose="020B0604020202020204" pitchFamily="34" charset="0"/>
              <a:buNone/>
              <a:defRPr/>
            </a:pPr>
            <a:endParaRPr lang="pt-BR" sz="1400" dirty="0"/>
          </a:p>
          <a:p>
            <a:pPr marL="0" indent="0" eaLnBrk="1" fontAlgn="auto" hangingPunct="1">
              <a:spcAft>
                <a:spcPts val="0"/>
              </a:spcAft>
              <a:buFont typeface="Arial" panose="020B0604020202020204" pitchFamily="34" charset="0"/>
              <a:buNone/>
              <a:defRPr/>
            </a:pPr>
            <a:r>
              <a:rPr lang="pt-BR" sz="1400" b="1" dirty="0">
                <a:highlight>
                  <a:srgbClr val="00FFFF"/>
                </a:highlight>
              </a:rPr>
              <a:t>   SOU</a:t>
            </a:r>
            <a:r>
              <a:rPr lang="pt-BR" sz="1400" dirty="0"/>
              <a:t>		</a:t>
            </a:r>
            <a:r>
              <a:rPr lang="pt-BR" sz="1400" b="1" dirty="0"/>
              <a:t>	          </a:t>
            </a:r>
            <a:r>
              <a:rPr lang="pt-BR" sz="1400" b="1" dirty="0">
                <a:highlight>
                  <a:srgbClr val="00FFFF"/>
                </a:highlight>
              </a:rPr>
              <a:t> SOU-COM</a:t>
            </a:r>
            <a:r>
              <a:rPr lang="pt-BR" sz="1400" b="1" dirty="0"/>
              <a:t>		</a:t>
            </a:r>
            <a:r>
              <a:rPr lang="pt-BR" sz="1400" b="1" dirty="0">
                <a:highlight>
                  <a:srgbClr val="00FFFF"/>
                </a:highlight>
              </a:rPr>
              <a:t>SOU</a:t>
            </a:r>
            <a:r>
              <a:rPr lang="pt-BR" sz="1400" b="1" dirty="0"/>
              <a:t> 			      </a:t>
            </a:r>
            <a:r>
              <a:rPr lang="pt-BR" sz="1400" b="1" dirty="0">
                <a:highlight>
                  <a:srgbClr val="00FFFF"/>
                </a:highlight>
              </a:rPr>
              <a:t>EU SOU </a:t>
            </a:r>
            <a:r>
              <a:rPr lang="pt-BR" sz="1400" b="1" dirty="0" err="1">
                <a:highlight>
                  <a:srgbClr val="00FFFF"/>
                </a:highlight>
              </a:rPr>
              <a:t>X</a:t>
            </a:r>
            <a:endParaRPr lang="pt-BR" sz="1400" b="1" dirty="0">
              <a:highlight>
                <a:srgbClr val="00FFFF"/>
              </a:highlight>
            </a:endParaRPr>
          </a:p>
          <a:p>
            <a:pPr marL="0" indent="0" eaLnBrk="1" fontAlgn="auto" hangingPunct="1">
              <a:spcAft>
                <a:spcPts val="0"/>
              </a:spcAft>
              <a:buFont typeface="Arial" panose="020B0604020202020204" pitchFamily="34" charset="0"/>
              <a:buNone/>
              <a:defRPr/>
            </a:pPr>
            <a:r>
              <a:rPr lang="pt-BR" sz="1400" b="1" dirty="0"/>
              <a:t>						</a:t>
            </a:r>
            <a:r>
              <a:rPr lang="pt-BR" sz="1400" b="1" dirty="0">
                <a:highlight>
                  <a:srgbClr val="00FFFF"/>
                </a:highlight>
              </a:rPr>
              <a:t>DIFERENTE</a:t>
            </a:r>
            <a:r>
              <a:rPr lang="pt-BR" sz="1400" b="1" dirty="0"/>
              <a:t>			</a:t>
            </a:r>
            <a:r>
              <a:rPr lang="pt-BR" sz="1400" b="1" dirty="0">
                <a:highlight>
                  <a:srgbClr val="00FFFF"/>
                </a:highlight>
              </a:rPr>
              <a:t>      EU SOU PREDICÁVEL</a:t>
            </a:r>
          </a:p>
          <a:p>
            <a:pPr marL="0" indent="0" eaLnBrk="1" fontAlgn="auto" hangingPunct="1">
              <a:spcAft>
                <a:spcPts val="0"/>
              </a:spcAft>
              <a:buFont typeface="Arial" panose="020B0604020202020204" pitchFamily="34" charset="0"/>
              <a:buNone/>
              <a:defRPr/>
            </a:pPr>
            <a:r>
              <a:rPr lang="pt-BR" sz="1400" b="1" dirty="0"/>
              <a:t>						</a:t>
            </a:r>
            <a:r>
              <a:rPr lang="pt-BR" sz="1400" b="1" dirty="0">
                <a:highlight>
                  <a:srgbClr val="00FFFF"/>
                </a:highlight>
              </a:rPr>
              <a:t>DE</a:t>
            </a:r>
          </a:p>
        </p:txBody>
      </p:sp>
      <p:sp>
        <p:nvSpPr>
          <p:cNvPr id="48131" name="Espaço Reservado para Número de Slide 3">
            <a:extLst>
              <a:ext uri="{FF2B5EF4-FFF2-40B4-BE49-F238E27FC236}">
                <a16:creationId xmlns:a16="http://schemas.microsoft.com/office/drawing/2014/main" id="{0F1D1E2B-BDEA-6E4E-83B9-46FFFBF7D03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FADB041A-4372-264D-8831-48523C02C600}" type="slidenum">
              <a:rPr lang="pt-BR" altLang="pt-BR" sz="1200" smtClean="0">
                <a:solidFill>
                  <a:srgbClr val="898989"/>
                </a:solidFill>
              </a:rPr>
              <a:pPr>
                <a:lnSpc>
                  <a:spcPct val="100000"/>
                </a:lnSpc>
                <a:spcBef>
                  <a:spcPct val="0"/>
                </a:spcBef>
                <a:buFontTx/>
                <a:buNone/>
              </a:pPr>
              <a:t>32</a:t>
            </a:fld>
            <a:endParaRPr lang="pt-BR" altLang="pt-BR" sz="1200">
              <a:solidFill>
                <a:srgbClr val="898989"/>
              </a:solidFill>
            </a:endParaRPr>
          </a:p>
        </p:txBody>
      </p:sp>
      <p:pic>
        <p:nvPicPr>
          <p:cNvPr id="48132" name="Imagem 5" descr="Diagrama&#10;&#10;Descrição gerada automaticamente">
            <a:extLst>
              <a:ext uri="{FF2B5EF4-FFF2-40B4-BE49-F238E27FC236}">
                <a16:creationId xmlns:a16="http://schemas.microsoft.com/office/drawing/2014/main" id="{D8014DB0-834D-A340-8AAF-45A1930190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5825" y="3398838"/>
            <a:ext cx="838200" cy="155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3" name="Imagem 7" descr="Texto&#10;&#10;Descrição gerada automaticamente">
            <a:extLst>
              <a:ext uri="{FF2B5EF4-FFF2-40B4-BE49-F238E27FC236}">
                <a16:creationId xmlns:a16="http://schemas.microsoft.com/office/drawing/2014/main" id="{C89523C8-735A-7945-B221-9CBC8A6DCC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6675" y="3224213"/>
            <a:ext cx="1171575" cy="15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riângulo 8">
            <a:extLst>
              <a:ext uri="{FF2B5EF4-FFF2-40B4-BE49-F238E27FC236}">
                <a16:creationId xmlns:a16="http://schemas.microsoft.com/office/drawing/2014/main" id="{8442AF5F-1670-1943-896E-14C5AE804F9F}"/>
              </a:ext>
            </a:extLst>
          </p:cNvPr>
          <p:cNvSpPr/>
          <p:nvPr/>
        </p:nvSpPr>
        <p:spPr>
          <a:xfrm>
            <a:off x="9272588" y="3719513"/>
            <a:ext cx="1060450" cy="9144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pt-B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E51188-67DF-6749-A31E-0D0A1F9DC2A9}"/>
              </a:ext>
            </a:extLst>
          </p:cNvPr>
          <p:cNvSpPr>
            <a:spLocks noGrp="1"/>
          </p:cNvSpPr>
          <p:nvPr>
            <p:ph type="title"/>
          </p:nvPr>
        </p:nvSpPr>
        <p:spPr/>
        <p:txBody>
          <a:bodyPr>
            <a:normAutofit fontScale="90000"/>
          </a:bodyPr>
          <a:lstStyle/>
          <a:p>
            <a:pPr algn="ctr"/>
            <a:r>
              <a:rPr lang="pt-BR" sz="2400" b="1" dirty="0"/>
              <a:t>Alvarez, L., &amp; </a:t>
            </a:r>
            <a:r>
              <a:rPr lang="pt-BR" sz="2400" b="1" dirty="0" err="1"/>
              <a:t>Golse</a:t>
            </a:r>
            <a:r>
              <a:rPr lang="pt-BR" sz="2400" b="1" dirty="0"/>
              <a:t>, B. (2008c). </a:t>
            </a:r>
            <a:br>
              <a:rPr lang="pt-BR" sz="2400" b="1" dirty="0"/>
            </a:br>
            <a:r>
              <a:rPr lang="pt-BR" b="1" i="1" dirty="0"/>
              <a:t>A Psiquiatria do Bebé</a:t>
            </a:r>
            <a:r>
              <a:rPr lang="pt-BR" b="1" dirty="0"/>
              <a:t>. </a:t>
            </a:r>
            <a:br>
              <a:rPr lang="pt-BR" sz="2400" b="1" dirty="0"/>
            </a:br>
            <a:r>
              <a:rPr lang="pt-BR" sz="2400" b="1" dirty="0"/>
              <a:t>Mira-Sintra: Gráfica </a:t>
            </a:r>
            <a:r>
              <a:rPr lang="pt-BR" sz="2400" b="1" dirty="0" err="1"/>
              <a:t>Europam</a:t>
            </a:r>
            <a:r>
              <a:rPr lang="pt-BR" sz="2400" b="1" dirty="0"/>
              <a:t>.</a:t>
            </a:r>
            <a:endParaRPr lang="pt-BR" sz="2400" dirty="0"/>
          </a:p>
        </p:txBody>
      </p:sp>
      <p:sp>
        <p:nvSpPr>
          <p:cNvPr id="3" name="Espaço Reservado para Conteúdo 2">
            <a:extLst>
              <a:ext uri="{FF2B5EF4-FFF2-40B4-BE49-F238E27FC236}">
                <a16:creationId xmlns:a16="http://schemas.microsoft.com/office/drawing/2014/main" id="{BE498D3A-7462-4F45-AAC3-D683317AC8C5}"/>
              </a:ext>
            </a:extLst>
          </p:cNvPr>
          <p:cNvSpPr>
            <a:spLocks noGrp="1"/>
          </p:cNvSpPr>
          <p:nvPr>
            <p:ph idx="1"/>
          </p:nvPr>
        </p:nvSpPr>
        <p:spPr/>
        <p:txBody>
          <a:bodyPr/>
          <a:lstStyle/>
          <a:p>
            <a:endParaRPr lang="pt-BR" dirty="0"/>
          </a:p>
          <a:p>
            <a:r>
              <a:rPr lang="pt-BR" dirty="0"/>
              <a:t>Temas que vamos analisar:</a:t>
            </a:r>
          </a:p>
          <a:p>
            <a:endParaRPr lang="pt-BR" dirty="0"/>
          </a:p>
          <a:p>
            <a:pPr lvl="1"/>
            <a:r>
              <a:rPr lang="pt-BR" dirty="0"/>
              <a:t>O estado originário: situação antropológica fundamental</a:t>
            </a:r>
          </a:p>
          <a:p>
            <a:pPr lvl="1"/>
            <a:endParaRPr lang="pt-BR" dirty="0"/>
          </a:p>
          <a:p>
            <a:pPr lvl="1"/>
            <a:r>
              <a:rPr lang="pt-BR" dirty="0">
                <a:latin typeface="Times New Roman" panose="02020603050405020304" pitchFamily="18" charset="0"/>
                <a:cs typeface="Times New Roman" panose="02020603050405020304" pitchFamily="18" charset="0"/>
              </a:rPr>
              <a:t>Como os bebês apreendem o mundo?</a:t>
            </a:r>
          </a:p>
          <a:p>
            <a:pPr lvl="1"/>
            <a:endParaRPr lang="pt-BR" dirty="0"/>
          </a:p>
          <a:p>
            <a:pPr lvl="1"/>
            <a:endParaRPr lang="pt-BR" dirty="0"/>
          </a:p>
          <a:p>
            <a:pPr lvl="1"/>
            <a:endParaRPr lang="pt-BR" dirty="0"/>
          </a:p>
        </p:txBody>
      </p:sp>
      <p:sp>
        <p:nvSpPr>
          <p:cNvPr id="4" name="Espaço Reservado para Número de Slide 3">
            <a:extLst>
              <a:ext uri="{FF2B5EF4-FFF2-40B4-BE49-F238E27FC236}">
                <a16:creationId xmlns:a16="http://schemas.microsoft.com/office/drawing/2014/main" id="{024711B5-C950-0840-BF60-7424E8B522F9}"/>
              </a:ext>
            </a:extLst>
          </p:cNvPr>
          <p:cNvSpPr>
            <a:spLocks noGrp="1"/>
          </p:cNvSpPr>
          <p:nvPr>
            <p:ph type="sldNum" sz="quarter" idx="12"/>
          </p:nvPr>
        </p:nvSpPr>
        <p:spPr/>
        <p:txBody>
          <a:bodyPr/>
          <a:lstStyle/>
          <a:p>
            <a:fld id="{D67F1467-85B1-A14F-9F02-E5282F964E08}" type="slidenum">
              <a:rPr lang="pt-BR" smtClean="0"/>
              <a:t>33</a:t>
            </a:fld>
            <a:endParaRPr lang="pt-BR"/>
          </a:p>
        </p:txBody>
      </p:sp>
    </p:spTree>
    <p:extLst>
      <p:ext uri="{BB962C8B-B14F-4D97-AF65-F5344CB8AC3E}">
        <p14:creationId xmlns:p14="http://schemas.microsoft.com/office/powerpoint/2010/main" val="23431663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99E48A-487A-9641-B65A-3B6C003E3423}"/>
              </a:ext>
            </a:extLst>
          </p:cNvPr>
          <p:cNvSpPr>
            <a:spLocks noGrp="1"/>
          </p:cNvSpPr>
          <p:nvPr>
            <p:ph type="title"/>
          </p:nvPr>
        </p:nvSpPr>
        <p:spPr/>
        <p:txBody>
          <a:bodyPr>
            <a:normAutofit/>
          </a:bodyPr>
          <a:lstStyle/>
          <a:p>
            <a:pPr algn="ctr"/>
            <a:r>
              <a:rPr lang="pt-BR" sz="3200" b="1" dirty="0"/>
              <a:t>Capítulo 1. </a:t>
            </a:r>
            <a:br>
              <a:rPr lang="pt-BR" sz="3200" b="1" dirty="0"/>
            </a:br>
            <a:r>
              <a:rPr lang="pt-BR" sz="3200" b="1" dirty="0"/>
              <a:t>Preâmbulo Epistemológico ao Estudo psicopatológico do Bebê</a:t>
            </a:r>
          </a:p>
        </p:txBody>
      </p:sp>
      <p:sp>
        <p:nvSpPr>
          <p:cNvPr id="3" name="Espaço Reservado para Conteúdo 2">
            <a:extLst>
              <a:ext uri="{FF2B5EF4-FFF2-40B4-BE49-F238E27FC236}">
                <a16:creationId xmlns:a16="http://schemas.microsoft.com/office/drawing/2014/main" id="{9B5AF144-E711-CE4F-B18B-08318E53E144}"/>
              </a:ext>
            </a:extLst>
          </p:cNvPr>
          <p:cNvSpPr>
            <a:spLocks noGrp="1"/>
          </p:cNvSpPr>
          <p:nvPr>
            <p:ph idx="1"/>
          </p:nvPr>
        </p:nvSpPr>
        <p:spPr/>
        <p:txBody>
          <a:bodyPr>
            <a:normAutofit fontScale="70000" lnSpcReduction="20000"/>
          </a:bodyPr>
          <a:lstStyle/>
          <a:p>
            <a:pPr marL="514350" indent="-514350">
              <a:lnSpc>
                <a:spcPct val="160000"/>
              </a:lnSpc>
              <a:buAutoNum type="arabicPeriod"/>
            </a:pPr>
            <a:r>
              <a:rPr lang="pt-BR" b="1" dirty="0"/>
              <a:t>O estado originário (a situação antropológica fundamental – Laplanche)</a:t>
            </a:r>
          </a:p>
          <a:p>
            <a:pPr marL="514350" indent="-514350">
              <a:lnSpc>
                <a:spcPct val="160000"/>
              </a:lnSpc>
              <a:buAutoNum type="arabicPeriod"/>
            </a:pPr>
            <a:r>
              <a:rPr lang="pt-BR" dirty="0"/>
              <a:t>O bebê como objeto de estudo clínico</a:t>
            </a:r>
          </a:p>
          <a:p>
            <a:pPr marL="514350" indent="-514350">
              <a:lnSpc>
                <a:spcPct val="160000"/>
              </a:lnSpc>
              <a:buAutoNum type="arabicPeriod"/>
            </a:pPr>
            <a:r>
              <a:rPr lang="pt-BR" dirty="0"/>
              <a:t>O desenvolvimento do bebê no cruzamento dos fatores endógenos e exógenos de cada criança </a:t>
            </a:r>
          </a:p>
          <a:p>
            <a:pPr marL="514350" indent="-514350">
              <a:lnSpc>
                <a:spcPct val="160000"/>
              </a:lnSpc>
              <a:buAutoNum type="arabicPeriod"/>
            </a:pPr>
            <a:r>
              <a:rPr lang="pt-BR" dirty="0"/>
              <a:t>A causalidade em Psicopatologia Perinatal (Abolição da causalidade linear; Reajustamento da noção de conflito; Renúncia ao </a:t>
            </a:r>
            <a:r>
              <a:rPr lang="pt-BR" dirty="0" err="1"/>
              <a:t>adultomorfismo</a:t>
            </a:r>
            <a:r>
              <a:rPr lang="pt-BR" dirty="0"/>
              <a:t>)</a:t>
            </a:r>
          </a:p>
          <a:p>
            <a:pPr marL="514350" indent="-514350">
              <a:lnSpc>
                <a:spcPct val="160000"/>
              </a:lnSpc>
              <a:buAutoNum type="arabicPeriod"/>
            </a:pPr>
            <a:r>
              <a:rPr lang="pt-BR" dirty="0"/>
              <a:t>O corpo do bebê em Psicopatologia Perinatal </a:t>
            </a:r>
          </a:p>
          <a:p>
            <a:pPr marL="514350" indent="-514350">
              <a:lnSpc>
                <a:spcPct val="160000"/>
              </a:lnSpc>
              <a:buAutoNum type="arabicPeriod"/>
            </a:pPr>
            <a:r>
              <a:rPr lang="pt-BR" dirty="0"/>
              <a:t>O estudo de quem é observado numa perspectiva psicopatológica</a:t>
            </a:r>
          </a:p>
          <a:p>
            <a:pPr marL="514350" indent="-514350">
              <a:lnSpc>
                <a:spcPct val="160000"/>
              </a:lnSpc>
              <a:buAutoNum type="arabicPeriod"/>
            </a:pPr>
            <a:r>
              <a:rPr lang="pt-BR" dirty="0"/>
              <a:t>As cinco características de uma abordagem clínica do bebê </a:t>
            </a:r>
          </a:p>
        </p:txBody>
      </p:sp>
      <p:sp>
        <p:nvSpPr>
          <p:cNvPr id="4" name="Espaço Reservado para Número de Slide 3">
            <a:extLst>
              <a:ext uri="{FF2B5EF4-FFF2-40B4-BE49-F238E27FC236}">
                <a16:creationId xmlns:a16="http://schemas.microsoft.com/office/drawing/2014/main" id="{2CF2A371-D4FC-5648-AE5D-EFEE9E0C69E0}"/>
              </a:ext>
            </a:extLst>
          </p:cNvPr>
          <p:cNvSpPr>
            <a:spLocks noGrp="1"/>
          </p:cNvSpPr>
          <p:nvPr>
            <p:ph type="sldNum" sz="quarter" idx="12"/>
          </p:nvPr>
        </p:nvSpPr>
        <p:spPr/>
        <p:txBody>
          <a:bodyPr/>
          <a:lstStyle/>
          <a:p>
            <a:fld id="{D67F1467-85B1-A14F-9F02-E5282F964E08}" type="slidenum">
              <a:rPr lang="pt-BR" smtClean="0"/>
              <a:t>34</a:t>
            </a:fld>
            <a:endParaRPr lang="pt-BR"/>
          </a:p>
        </p:txBody>
      </p:sp>
    </p:spTree>
    <p:extLst>
      <p:ext uri="{BB962C8B-B14F-4D97-AF65-F5344CB8AC3E}">
        <p14:creationId xmlns:p14="http://schemas.microsoft.com/office/powerpoint/2010/main" val="10179097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6316CF-5661-C641-AC0C-BEFCB0DF17C9}"/>
              </a:ext>
            </a:extLst>
          </p:cNvPr>
          <p:cNvSpPr>
            <a:spLocks noGrp="1"/>
          </p:cNvSpPr>
          <p:nvPr>
            <p:ph type="title"/>
          </p:nvPr>
        </p:nvSpPr>
        <p:spPr/>
        <p:txBody>
          <a:bodyPr>
            <a:normAutofit fontScale="90000"/>
          </a:bodyPr>
          <a:lstStyle/>
          <a:p>
            <a:pPr algn="ctr"/>
            <a:r>
              <a:rPr lang="pt-BR" sz="3100" b="1" dirty="0"/>
              <a:t>1. O estado originário </a:t>
            </a:r>
            <a:br>
              <a:rPr lang="pt-BR" sz="3100" b="1" dirty="0"/>
            </a:br>
            <a:br>
              <a:rPr lang="pt-BR" dirty="0"/>
            </a:br>
            <a:endParaRPr lang="pt-BR" dirty="0"/>
          </a:p>
        </p:txBody>
      </p:sp>
      <p:sp>
        <p:nvSpPr>
          <p:cNvPr id="3" name="Espaço Reservado para Conteúdo 2">
            <a:extLst>
              <a:ext uri="{FF2B5EF4-FFF2-40B4-BE49-F238E27FC236}">
                <a16:creationId xmlns:a16="http://schemas.microsoft.com/office/drawing/2014/main" id="{555FAC29-F1CC-5644-8633-8907009EAB4D}"/>
              </a:ext>
            </a:extLst>
          </p:cNvPr>
          <p:cNvSpPr>
            <a:spLocks noGrp="1"/>
          </p:cNvSpPr>
          <p:nvPr>
            <p:ph idx="1"/>
          </p:nvPr>
        </p:nvSpPr>
        <p:spPr/>
        <p:txBody>
          <a:bodyPr>
            <a:normAutofit fontScale="70000" lnSpcReduction="20000"/>
          </a:bodyPr>
          <a:lstStyle/>
          <a:p>
            <a:pPr algn="just">
              <a:lnSpc>
                <a:spcPct val="150000"/>
              </a:lnSpc>
            </a:pPr>
            <a:r>
              <a:rPr lang="pt-BR" dirty="0"/>
              <a:t>O estado originário descreve o encontro de um bebé humano com os seus pais, que serão mediadores entre este e o mundo exterior. </a:t>
            </a:r>
          </a:p>
          <a:p>
            <a:pPr algn="just">
              <a:lnSpc>
                <a:spcPct val="150000"/>
              </a:lnSpc>
            </a:pPr>
            <a:r>
              <a:rPr lang="pt-BR" dirty="0"/>
              <a:t>Encontro esse de uma múltipla natureza e depositário dos processos de humanização das pequenas crianças. </a:t>
            </a:r>
          </a:p>
          <a:p>
            <a:pPr algn="just">
              <a:lnSpc>
                <a:spcPct val="150000"/>
              </a:lnSpc>
            </a:pPr>
            <a:r>
              <a:rPr lang="pt-BR" dirty="0"/>
              <a:t>Nele confluem, por um lado, o trabalho psíquico dos pais, que podemos reconstruir até à sua origem narcísica, passando pela fase edipiana, e o trabalho psíquico da criança que é descrita por M. </a:t>
            </a:r>
            <a:r>
              <a:rPr lang="pt-BR" dirty="0" err="1"/>
              <a:t>Soulé</a:t>
            </a:r>
            <a:r>
              <a:rPr lang="pt-BR" dirty="0"/>
              <a:t> como poeta, filosofo e teórico; por outro lado, temos os corpos das crianças, base biológica da sua vida em geral. </a:t>
            </a:r>
          </a:p>
          <a:p>
            <a:pPr algn="just">
              <a:lnSpc>
                <a:spcPct val="150000"/>
              </a:lnSpc>
            </a:pPr>
            <a:r>
              <a:rPr lang="pt-BR" dirty="0"/>
              <a:t>(p. 11)</a:t>
            </a:r>
          </a:p>
        </p:txBody>
      </p:sp>
      <p:sp>
        <p:nvSpPr>
          <p:cNvPr id="4" name="Espaço Reservado para Número de Slide 3">
            <a:extLst>
              <a:ext uri="{FF2B5EF4-FFF2-40B4-BE49-F238E27FC236}">
                <a16:creationId xmlns:a16="http://schemas.microsoft.com/office/drawing/2014/main" id="{6523F950-29F2-554B-9A6A-528E2D6B7763}"/>
              </a:ext>
            </a:extLst>
          </p:cNvPr>
          <p:cNvSpPr>
            <a:spLocks noGrp="1"/>
          </p:cNvSpPr>
          <p:nvPr>
            <p:ph type="sldNum" sz="quarter" idx="12"/>
          </p:nvPr>
        </p:nvSpPr>
        <p:spPr/>
        <p:txBody>
          <a:bodyPr/>
          <a:lstStyle/>
          <a:p>
            <a:fld id="{D67F1467-85B1-A14F-9F02-E5282F964E08}" type="slidenum">
              <a:rPr lang="pt-BR" smtClean="0"/>
              <a:t>35</a:t>
            </a:fld>
            <a:endParaRPr lang="pt-BR"/>
          </a:p>
        </p:txBody>
      </p:sp>
    </p:spTree>
    <p:extLst>
      <p:ext uri="{BB962C8B-B14F-4D97-AF65-F5344CB8AC3E}">
        <p14:creationId xmlns:p14="http://schemas.microsoft.com/office/powerpoint/2010/main" val="14243263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887AB6-601B-3048-9347-6D124E47BB46}"/>
              </a:ext>
            </a:extLst>
          </p:cNvPr>
          <p:cNvSpPr>
            <a:spLocks noGrp="1"/>
          </p:cNvSpPr>
          <p:nvPr>
            <p:ph type="title"/>
          </p:nvPr>
        </p:nvSpPr>
        <p:spPr/>
        <p:txBody>
          <a:bodyPr>
            <a:normAutofit fontScale="90000"/>
          </a:bodyPr>
          <a:lstStyle/>
          <a:p>
            <a:pPr algn="ctr"/>
            <a:r>
              <a:rPr lang="pt-BR" sz="2400" dirty="0"/>
              <a:t>Alvarez, L., &amp; </a:t>
            </a:r>
            <a:r>
              <a:rPr lang="pt-BR" sz="2400" dirty="0" err="1"/>
              <a:t>Golse</a:t>
            </a:r>
            <a:r>
              <a:rPr lang="pt-BR" sz="2400" dirty="0"/>
              <a:t>, B. (2008c). </a:t>
            </a:r>
            <a:r>
              <a:rPr lang="pt-BR" sz="2400" i="1" dirty="0"/>
              <a:t>A Psiquiatria do Bebé</a:t>
            </a:r>
            <a:r>
              <a:rPr lang="pt-BR" sz="2400" dirty="0"/>
              <a:t>. Mira-Sintra: Gráfica </a:t>
            </a:r>
            <a:r>
              <a:rPr lang="pt-BR" sz="2400" dirty="0" err="1"/>
              <a:t>Europam</a:t>
            </a:r>
            <a:r>
              <a:rPr lang="pt-BR" sz="2400" dirty="0"/>
              <a:t>.</a:t>
            </a:r>
            <a:br>
              <a:rPr lang="pt-BR" sz="2400" dirty="0"/>
            </a:br>
            <a:br>
              <a:rPr lang="pt-BR" sz="2400" dirty="0"/>
            </a:br>
            <a:r>
              <a:rPr lang="pt-BR" sz="2400" b="1" dirty="0"/>
              <a:t>(A situação Antropológica Fundamental)</a:t>
            </a:r>
            <a:br>
              <a:rPr lang="pt-BR" sz="2400" dirty="0"/>
            </a:br>
            <a:endParaRPr lang="pt-BR" sz="2400" dirty="0"/>
          </a:p>
        </p:txBody>
      </p:sp>
      <p:sp>
        <p:nvSpPr>
          <p:cNvPr id="3" name="Espaço Reservado para Conteúdo 2">
            <a:extLst>
              <a:ext uri="{FF2B5EF4-FFF2-40B4-BE49-F238E27FC236}">
                <a16:creationId xmlns:a16="http://schemas.microsoft.com/office/drawing/2014/main" id="{B51476F3-DF4C-804A-B661-4C65051B42AE}"/>
              </a:ext>
            </a:extLst>
          </p:cNvPr>
          <p:cNvSpPr>
            <a:spLocks noGrp="1"/>
          </p:cNvSpPr>
          <p:nvPr>
            <p:ph idx="1"/>
          </p:nvPr>
        </p:nvSpPr>
        <p:spPr/>
        <p:txBody>
          <a:bodyPr>
            <a:normAutofit/>
          </a:bodyPr>
          <a:lstStyle/>
          <a:p>
            <a:pPr algn="just">
              <a:lnSpc>
                <a:spcPct val="150000"/>
              </a:lnSpc>
            </a:pPr>
            <a:endParaRPr lang="pt-BR" dirty="0"/>
          </a:p>
          <a:p>
            <a:pPr algn="just">
              <a:lnSpc>
                <a:spcPct val="150000"/>
              </a:lnSpc>
            </a:pPr>
            <a:r>
              <a:rPr lang="pt-BR" dirty="0"/>
              <a:t>O que seria fundamentalmente humano seria o encontro entre um adulto e um bebê que, pela incompletude inicial do bebê, é mútuo e profundamente assimétrico, pois o desenvolvimento físico e sobretudo psíquico do adulto humano está extremamente à frente do do bebê.</a:t>
            </a:r>
          </a:p>
          <a:p>
            <a:endParaRPr lang="pt-BR" dirty="0"/>
          </a:p>
          <a:p>
            <a:endParaRPr lang="pt-BR" dirty="0"/>
          </a:p>
        </p:txBody>
      </p:sp>
      <p:sp>
        <p:nvSpPr>
          <p:cNvPr id="4" name="Espaço Reservado para Número de Slide 3">
            <a:extLst>
              <a:ext uri="{FF2B5EF4-FFF2-40B4-BE49-F238E27FC236}">
                <a16:creationId xmlns:a16="http://schemas.microsoft.com/office/drawing/2014/main" id="{2B7659D1-5DFB-294D-BC22-8166E3E2DE78}"/>
              </a:ext>
            </a:extLst>
          </p:cNvPr>
          <p:cNvSpPr>
            <a:spLocks noGrp="1"/>
          </p:cNvSpPr>
          <p:nvPr>
            <p:ph type="sldNum" sz="quarter" idx="12"/>
          </p:nvPr>
        </p:nvSpPr>
        <p:spPr/>
        <p:txBody>
          <a:bodyPr/>
          <a:lstStyle/>
          <a:p>
            <a:fld id="{D67F1467-85B1-A14F-9F02-E5282F964E08}" type="slidenum">
              <a:rPr lang="pt-BR" smtClean="0"/>
              <a:t>36</a:t>
            </a:fld>
            <a:endParaRPr lang="pt-BR"/>
          </a:p>
        </p:txBody>
      </p:sp>
    </p:spTree>
    <p:extLst>
      <p:ext uri="{BB962C8B-B14F-4D97-AF65-F5344CB8AC3E}">
        <p14:creationId xmlns:p14="http://schemas.microsoft.com/office/powerpoint/2010/main" val="4004694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EFECBB-5EDB-4640-AB1D-BAD0FC2A9315}"/>
              </a:ext>
            </a:extLst>
          </p:cNvPr>
          <p:cNvSpPr>
            <a:spLocks noGrp="1"/>
          </p:cNvSpPr>
          <p:nvPr>
            <p:ph type="title"/>
          </p:nvPr>
        </p:nvSpPr>
        <p:spPr/>
        <p:txBody>
          <a:bodyPr>
            <a:normAutofit fontScale="90000"/>
          </a:bodyPr>
          <a:lstStyle/>
          <a:p>
            <a:pPr algn="ctr"/>
            <a:br>
              <a:rPr lang="pt-BR" sz="2200" dirty="0">
                <a:latin typeface="Times New Roman" panose="02020603050405020304" pitchFamily="18" charset="0"/>
                <a:cs typeface="Times New Roman" panose="02020603050405020304" pitchFamily="18" charset="0"/>
              </a:rPr>
            </a:br>
            <a:r>
              <a:rPr lang="pt-BR" sz="2200" b="1" dirty="0" err="1">
                <a:latin typeface="Times New Roman" panose="02020603050405020304" pitchFamily="18" charset="0"/>
                <a:cs typeface="Times New Roman" panose="02020603050405020304" pitchFamily="18" charset="0"/>
              </a:rPr>
              <a:t>Golse</a:t>
            </a:r>
            <a:r>
              <a:rPr lang="pt-BR" sz="2200" b="1" dirty="0">
                <a:latin typeface="Times New Roman" panose="02020603050405020304" pitchFamily="18" charset="0"/>
                <a:cs typeface="Times New Roman" panose="02020603050405020304" pitchFamily="18" charset="0"/>
              </a:rPr>
              <a:t>, B</a:t>
            </a:r>
            <a:r>
              <a:rPr lang="pt-BR" sz="2200" dirty="0">
                <a:latin typeface="Times New Roman" panose="02020603050405020304" pitchFamily="18" charset="0"/>
                <a:cs typeface="Times New Roman" panose="02020603050405020304" pitchFamily="18" charset="0"/>
              </a:rPr>
              <a:t>. (2019). </a:t>
            </a:r>
            <a:r>
              <a:rPr lang="pt-BR" sz="2200" i="1" dirty="0">
                <a:latin typeface="Times New Roman" panose="02020603050405020304" pitchFamily="18" charset="0"/>
                <a:cs typeface="Times New Roman" panose="02020603050405020304" pitchFamily="18" charset="0"/>
              </a:rPr>
              <a:t>Le </a:t>
            </a:r>
            <a:r>
              <a:rPr lang="pt-BR" sz="2200" i="1" dirty="0" err="1">
                <a:latin typeface="Times New Roman" panose="02020603050405020304" pitchFamily="18" charset="0"/>
                <a:cs typeface="Times New Roman" panose="02020603050405020304" pitchFamily="18" charset="0"/>
              </a:rPr>
              <a:t>bébê</a:t>
            </a:r>
            <a:r>
              <a:rPr lang="pt-BR" sz="2200" i="1" dirty="0">
                <a:latin typeface="Times New Roman" panose="02020603050405020304" pitchFamily="18" charset="0"/>
                <a:cs typeface="Times New Roman" panose="02020603050405020304" pitchFamily="18" charset="0"/>
              </a:rPr>
              <a:t> et </a:t>
            </a:r>
            <a:r>
              <a:rPr lang="pt-BR" sz="2200" i="1" dirty="0" err="1">
                <a:latin typeface="Times New Roman" panose="02020603050405020304" pitchFamily="18" charset="0"/>
                <a:cs typeface="Times New Roman" panose="02020603050405020304" pitchFamily="18" charset="0"/>
              </a:rPr>
              <a:t>ses</a:t>
            </a:r>
            <a:r>
              <a:rPr lang="pt-BR" sz="2200" i="1" dirty="0">
                <a:latin typeface="Times New Roman" panose="02020603050405020304" pitchFamily="18" charset="0"/>
                <a:cs typeface="Times New Roman" panose="02020603050405020304" pitchFamily="18" charset="0"/>
              </a:rPr>
              <a:t> </a:t>
            </a:r>
            <a:r>
              <a:rPr lang="pt-BR" sz="2200" i="1" dirty="0" err="1">
                <a:latin typeface="Times New Roman" panose="02020603050405020304" pitchFamily="18" charset="0"/>
                <a:cs typeface="Times New Roman" panose="02020603050405020304" pitchFamily="18" charset="0"/>
              </a:rPr>
              <a:t>possibles</a:t>
            </a:r>
            <a:r>
              <a:rPr lang="pt-BR" sz="2200" dirty="0">
                <a:latin typeface="Times New Roman" panose="02020603050405020304" pitchFamily="18" charset="0"/>
                <a:cs typeface="Times New Roman" panose="02020603050405020304" pitchFamily="18" charset="0"/>
              </a:rPr>
              <a:t>. Toulouse: </a:t>
            </a:r>
            <a:r>
              <a:rPr lang="pt-BR" sz="2200" dirty="0" err="1">
                <a:latin typeface="Times New Roman" panose="02020603050405020304" pitchFamily="18" charset="0"/>
                <a:cs typeface="Times New Roman" panose="02020603050405020304" pitchFamily="18" charset="0"/>
              </a:rPr>
              <a:t>érès</a:t>
            </a:r>
            <a:r>
              <a:rPr lang="pt-BR" sz="2200" dirty="0">
                <a:latin typeface="Times New Roman" panose="02020603050405020304" pitchFamily="18" charset="0"/>
                <a:cs typeface="Times New Roman" panose="02020603050405020304" pitchFamily="18" charset="0"/>
              </a:rPr>
              <a:t>. (pp. 33-34)</a:t>
            </a:r>
            <a:br>
              <a:rPr lang="pt-BR" sz="2200" dirty="0">
                <a:latin typeface="Times New Roman" panose="02020603050405020304" pitchFamily="18" charset="0"/>
                <a:cs typeface="Times New Roman" panose="02020603050405020304" pitchFamily="18" charset="0"/>
              </a:rPr>
            </a:br>
            <a:br>
              <a:rPr lang="pt-BR" sz="2200" dirty="0">
                <a:latin typeface="Times New Roman" panose="02020603050405020304" pitchFamily="18" charset="0"/>
                <a:cs typeface="Times New Roman" panose="02020603050405020304" pitchFamily="18" charset="0"/>
              </a:rPr>
            </a:br>
            <a:r>
              <a:rPr lang="pt-BR" sz="3100" b="1" dirty="0">
                <a:latin typeface="Times New Roman" panose="02020603050405020304" pitchFamily="18" charset="0"/>
                <a:cs typeface="Times New Roman" panose="02020603050405020304" pitchFamily="18" charset="0"/>
              </a:rPr>
              <a:t>Como os bebês apreendem o mundo?</a:t>
            </a:r>
            <a:br>
              <a:rPr lang="pt-BR" dirty="0"/>
            </a:br>
            <a:endParaRPr lang="pt-BR" dirty="0"/>
          </a:p>
        </p:txBody>
      </p:sp>
      <p:sp>
        <p:nvSpPr>
          <p:cNvPr id="3" name="Espaço Reservado para Conteúdo 2">
            <a:extLst>
              <a:ext uri="{FF2B5EF4-FFF2-40B4-BE49-F238E27FC236}">
                <a16:creationId xmlns:a16="http://schemas.microsoft.com/office/drawing/2014/main" id="{EF3D0B14-0068-264C-95B0-1CD7C171F94E}"/>
              </a:ext>
            </a:extLst>
          </p:cNvPr>
          <p:cNvSpPr>
            <a:spLocks noGrp="1"/>
          </p:cNvSpPr>
          <p:nvPr>
            <p:ph idx="1"/>
          </p:nvPr>
        </p:nvSpPr>
        <p:spPr/>
        <p:txBody>
          <a:bodyPr>
            <a:normAutofit fontScale="70000" lnSpcReduction="20000"/>
          </a:bodyPr>
          <a:lstStyle/>
          <a:p>
            <a:pPr marL="0" indent="0" algn="just">
              <a:lnSpc>
                <a:spcPct val="170000"/>
              </a:lnSpc>
              <a:buNone/>
            </a:pPr>
            <a:r>
              <a:rPr lang="pt-BR" sz="2200" dirty="0"/>
              <a:t>Saber como o bebê vê e sente o mundo pode parecer um desafio. Mas agora temos um certo conhecimento que nos permite colocar-nos um pouco em sua pele, ou em seu olhar, o que, claro, só é possível por meio de nossas identificações regressivas com nossas próprias partes infantis mais arcaicas. </a:t>
            </a:r>
          </a:p>
          <a:p>
            <a:pPr marL="0" indent="0" algn="just">
              <a:lnSpc>
                <a:spcPct val="170000"/>
              </a:lnSpc>
              <a:buNone/>
            </a:pPr>
            <a:r>
              <a:rPr lang="pt-BR" sz="2200" b="1" dirty="0"/>
              <a:t>TRÊS GRANDES PERGUNTAS DO BEBÊ</a:t>
            </a:r>
          </a:p>
          <a:p>
            <a:pPr marL="0" indent="0" algn="just">
              <a:lnSpc>
                <a:spcPct val="170000"/>
              </a:lnSpc>
              <a:buNone/>
            </a:pPr>
            <a:r>
              <a:rPr lang="pt-BR" sz="2200" dirty="0"/>
              <a:t>Se o bebê tivesse palavras para fazer isso - estamos aqui em uma tentativa (não uma / tentação) fenomenológica de nos identificarmos com o bebê como ele se apresenta a nós, mas também como podemos imaginá-lo em nossa própria psique - provavelmente colocaria três questões principais a respeito de seu objeto principal, a saber, sua mãe: </a:t>
            </a:r>
          </a:p>
          <a:p>
            <a:pPr lvl="6" algn="just">
              <a:lnSpc>
                <a:spcPct val="170000"/>
              </a:lnSpc>
            </a:pPr>
            <a:r>
              <a:rPr lang="pt-BR" sz="2200" dirty="0"/>
              <a:t>Ela é tão bonita por dentro como por fora?</a:t>
            </a:r>
          </a:p>
          <a:p>
            <a:pPr lvl="6" algn="just">
              <a:lnSpc>
                <a:spcPct val="170000"/>
              </a:lnSpc>
            </a:pPr>
            <a:r>
              <a:rPr lang="pt-BR" sz="2200" dirty="0"/>
              <a:t>Ela está como sempre?</a:t>
            </a:r>
          </a:p>
          <a:p>
            <a:pPr lvl="6" algn="just">
              <a:lnSpc>
                <a:spcPct val="170000"/>
              </a:lnSpc>
            </a:pPr>
            <a:r>
              <a:rPr lang="pt-BR" sz="2200" dirty="0"/>
              <a:t>Que espaço é esse que não é nem-eu-nem-ela?</a:t>
            </a:r>
          </a:p>
          <a:p>
            <a:endParaRPr lang="pt-BR" dirty="0"/>
          </a:p>
        </p:txBody>
      </p:sp>
      <p:sp>
        <p:nvSpPr>
          <p:cNvPr id="4" name="Espaço Reservado para Número de Slide 3">
            <a:extLst>
              <a:ext uri="{FF2B5EF4-FFF2-40B4-BE49-F238E27FC236}">
                <a16:creationId xmlns:a16="http://schemas.microsoft.com/office/drawing/2014/main" id="{B83B3045-1CC6-EB4F-B71B-DBA5F11A0277}"/>
              </a:ext>
            </a:extLst>
          </p:cNvPr>
          <p:cNvSpPr>
            <a:spLocks noGrp="1"/>
          </p:cNvSpPr>
          <p:nvPr>
            <p:ph type="sldNum" sz="quarter" idx="12"/>
          </p:nvPr>
        </p:nvSpPr>
        <p:spPr/>
        <p:txBody>
          <a:bodyPr/>
          <a:lstStyle/>
          <a:p>
            <a:fld id="{D67F1467-85B1-A14F-9F02-E5282F964E08}" type="slidenum">
              <a:rPr lang="pt-BR" smtClean="0"/>
              <a:t>37</a:t>
            </a:fld>
            <a:endParaRPr lang="pt-BR"/>
          </a:p>
        </p:txBody>
      </p:sp>
    </p:spTree>
    <p:extLst>
      <p:ext uri="{BB962C8B-B14F-4D97-AF65-F5344CB8AC3E}">
        <p14:creationId xmlns:p14="http://schemas.microsoft.com/office/powerpoint/2010/main" val="17236318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F055EF-D449-A94E-92EC-6D6C50B444F7}"/>
              </a:ext>
            </a:extLst>
          </p:cNvPr>
          <p:cNvSpPr>
            <a:spLocks noGrp="1"/>
          </p:cNvSpPr>
          <p:nvPr>
            <p:ph type="title"/>
          </p:nvPr>
        </p:nvSpPr>
        <p:spPr/>
        <p:txBody>
          <a:bodyPr>
            <a:normAutofit fontScale="90000"/>
          </a:bodyPr>
          <a:lstStyle/>
          <a:p>
            <a:pPr algn="ctr"/>
            <a:br>
              <a:rPr lang="pt-BR" sz="2400" dirty="0">
                <a:latin typeface="Times New Roman" panose="02020603050405020304" pitchFamily="18" charset="0"/>
                <a:cs typeface="Times New Roman" panose="02020603050405020304" pitchFamily="18" charset="0"/>
              </a:rPr>
            </a:br>
            <a:br>
              <a:rPr lang="pt-BR" sz="2400" dirty="0">
                <a:latin typeface="Times New Roman" panose="02020603050405020304" pitchFamily="18" charset="0"/>
                <a:cs typeface="Times New Roman" panose="02020603050405020304" pitchFamily="18" charset="0"/>
              </a:rPr>
            </a:br>
            <a:r>
              <a:rPr lang="pt-BR" sz="3100" dirty="0">
                <a:latin typeface="Times New Roman" panose="02020603050405020304" pitchFamily="18" charset="0"/>
                <a:cs typeface="Times New Roman" panose="02020603050405020304" pitchFamily="18" charset="0"/>
              </a:rPr>
              <a:t>Como os bebês apreendem o mundo?</a:t>
            </a:r>
            <a:br>
              <a:rPr lang="pt-BR" sz="3100" dirty="0">
                <a:latin typeface="Times New Roman" panose="02020603050405020304" pitchFamily="18" charset="0"/>
                <a:cs typeface="Times New Roman" panose="02020603050405020304" pitchFamily="18" charset="0"/>
              </a:rPr>
            </a:br>
            <a:endParaRPr lang="pt-BR" sz="3100" dirty="0">
              <a:latin typeface="Times New Roman" panose="02020603050405020304" pitchFamily="18" charset="0"/>
              <a:cs typeface="Times New Roman" panose="02020603050405020304" pitchFamily="18" charset="0"/>
            </a:endParaRPr>
          </a:p>
        </p:txBody>
      </p:sp>
      <p:sp>
        <p:nvSpPr>
          <p:cNvPr id="3" name="Espaço Reservado para Conteúdo 2">
            <a:extLst>
              <a:ext uri="{FF2B5EF4-FFF2-40B4-BE49-F238E27FC236}">
                <a16:creationId xmlns:a16="http://schemas.microsoft.com/office/drawing/2014/main" id="{6F02E451-8272-AC44-A10C-766CCA39C035}"/>
              </a:ext>
            </a:extLst>
          </p:cNvPr>
          <p:cNvSpPr>
            <a:spLocks noGrp="1"/>
          </p:cNvSpPr>
          <p:nvPr>
            <p:ph idx="1"/>
          </p:nvPr>
        </p:nvSpPr>
        <p:spPr/>
        <p:txBody>
          <a:bodyPr>
            <a:normAutofit fontScale="92500"/>
          </a:bodyPr>
          <a:lstStyle/>
          <a:p>
            <a:pPr algn="just">
              <a:lnSpc>
                <a:spcPct val="160000"/>
              </a:lnSpc>
            </a:pPr>
            <a:r>
              <a:rPr lang="pt-BR" sz="1400" dirty="0">
                <a:latin typeface="Times New Roman" panose="02020603050405020304" pitchFamily="18" charset="0"/>
                <a:cs typeface="Times New Roman" panose="02020603050405020304" pitchFamily="18" charset="0"/>
              </a:rPr>
              <a:t>QUALQUER PESSOA INTERESSADA na natureza humana é levada pela curiosidade a se perguntar sobre a vida subjetiva dos bebés. </a:t>
            </a:r>
          </a:p>
          <a:p>
            <a:pPr lvl="1" algn="just">
              <a:lnSpc>
                <a:spcPct val="160000"/>
              </a:lnSpc>
            </a:pPr>
            <a:r>
              <a:rPr lang="pt-BR" sz="1400" dirty="0">
                <a:latin typeface="Times New Roman" panose="02020603050405020304" pitchFamily="18" charset="0"/>
                <a:cs typeface="Times New Roman" panose="02020603050405020304" pitchFamily="18" charset="0"/>
              </a:rPr>
              <a:t>Como os bebés </a:t>
            </a:r>
            <a:r>
              <a:rPr lang="pt-BR" sz="1400" dirty="0" err="1">
                <a:latin typeface="Times New Roman" panose="02020603050405020304" pitchFamily="18" charset="0"/>
                <a:cs typeface="Times New Roman" panose="02020603050405020304" pitchFamily="18" charset="0"/>
              </a:rPr>
              <a:t>experienciam</a:t>
            </a:r>
            <a:r>
              <a:rPr lang="pt-BR" sz="1400" dirty="0">
                <a:latin typeface="Times New Roman" panose="02020603050405020304" pitchFamily="18" charset="0"/>
                <a:cs typeface="Times New Roman" panose="02020603050405020304" pitchFamily="18" charset="0"/>
              </a:rPr>
              <a:t> a si mesmos e aos outros? </a:t>
            </a:r>
          </a:p>
          <a:p>
            <a:pPr lvl="1" algn="just">
              <a:lnSpc>
                <a:spcPct val="160000"/>
              </a:lnSpc>
            </a:pPr>
            <a:r>
              <a:rPr lang="pt-BR" sz="1400" dirty="0">
                <a:latin typeface="Times New Roman" panose="02020603050405020304" pitchFamily="18" charset="0"/>
                <a:cs typeface="Times New Roman" panose="02020603050405020304" pitchFamily="18" charset="0"/>
              </a:rPr>
              <a:t>Existe um eu, para começar, ou um outro, ou algum amálgama de ambos? </a:t>
            </a:r>
          </a:p>
          <a:p>
            <a:pPr lvl="1" algn="just">
              <a:lnSpc>
                <a:spcPct val="160000"/>
              </a:lnSpc>
            </a:pPr>
            <a:r>
              <a:rPr lang="pt-BR" sz="1400" dirty="0">
                <a:latin typeface="Times New Roman" panose="02020603050405020304" pitchFamily="18" charset="0"/>
                <a:cs typeface="Times New Roman" panose="02020603050405020304" pitchFamily="18" charset="0"/>
              </a:rPr>
              <a:t>Como eles reúnem sons, movimentos, toques, visões e sentimentos separados para formar uma pessoa inteira? Ou o todo é abarcado imediatamente? </a:t>
            </a:r>
          </a:p>
          <a:p>
            <a:pPr lvl="1" algn="just">
              <a:lnSpc>
                <a:spcPct val="160000"/>
              </a:lnSpc>
            </a:pPr>
            <a:r>
              <a:rPr lang="pt-BR" sz="1400" dirty="0">
                <a:latin typeface="Times New Roman" panose="02020603050405020304" pitchFamily="18" charset="0"/>
                <a:cs typeface="Times New Roman" panose="02020603050405020304" pitchFamily="18" charset="0"/>
              </a:rPr>
              <a:t>Como os bebés </a:t>
            </a:r>
            <a:r>
              <a:rPr lang="pt-BR" sz="1400" dirty="0" err="1">
                <a:latin typeface="Times New Roman" panose="02020603050405020304" pitchFamily="18" charset="0"/>
                <a:cs typeface="Times New Roman" panose="02020603050405020304" pitchFamily="18" charset="0"/>
              </a:rPr>
              <a:t>experienciam</a:t>
            </a:r>
            <a:r>
              <a:rPr lang="pt-BR" sz="1400" dirty="0">
                <a:latin typeface="Times New Roman" panose="02020603050405020304" pitchFamily="18" charset="0"/>
                <a:cs typeface="Times New Roman" panose="02020603050405020304" pitchFamily="18" charset="0"/>
              </a:rPr>
              <a:t> os eventos sociais de "estar com" um outro? </a:t>
            </a:r>
          </a:p>
          <a:p>
            <a:pPr lvl="1" algn="just">
              <a:lnSpc>
                <a:spcPct val="160000"/>
              </a:lnSpc>
            </a:pPr>
            <a:r>
              <a:rPr lang="pt-BR" sz="1400" dirty="0">
                <a:latin typeface="Times New Roman" panose="02020603050405020304" pitchFamily="18" charset="0"/>
                <a:cs typeface="Times New Roman" panose="02020603050405020304" pitchFamily="18" charset="0"/>
              </a:rPr>
              <a:t>Como é "estar com" alguém lembrado, ou esquecido, ou representado mentalmente? </a:t>
            </a:r>
          </a:p>
          <a:p>
            <a:pPr lvl="1" algn="just">
              <a:lnSpc>
                <a:spcPct val="160000"/>
              </a:lnSpc>
            </a:pPr>
            <a:r>
              <a:rPr lang="pt-BR" sz="1400" dirty="0">
                <a:latin typeface="Times New Roman" panose="02020603050405020304" pitchFamily="18" charset="0"/>
                <a:cs typeface="Times New Roman" panose="02020603050405020304" pitchFamily="18" charset="0"/>
              </a:rPr>
              <a:t>Como seria a experiência de relacionar-se, na medida em que o desenvolvimento prossegue? </a:t>
            </a:r>
          </a:p>
          <a:p>
            <a:pPr lvl="1" algn="just">
              <a:lnSpc>
                <a:spcPct val="160000"/>
              </a:lnSpc>
            </a:pPr>
            <a:r>
              <a:rPr lang="pt-BR" sz="1400" dirty="0">
                <a:latin typeface="Times New Roman" panose="02020603050405020304" pitchFamily="18" charset="0"/>
                <a:cs typeface="Times New Roman" panose="02020603050405020304" pitchFamily="18" charset="0"/>
              </a:rPr>
              <a:t>Em resumo, que tipo de mundo ou mundos interpessoais o bebé cria? </a:t>
            </a:r>
          </a:p>
          <a:p>
            <a:pPr marL="457200" lvl="1" indent="0" algn="just">
              <a:lnSpc>
                <a:spcPct val="160000"/>
              </a:lnSpc>
              <a:buNone/>
            </a:pPr>
            <a:endParaRPr lang="pt-BR" sz="1400" b="1" dirty="0">
              <a:latin typeface="Times New Roman" panose="02020603050405020304" pitchFamily="18" charset="0"/>
              <a:cs typeface="Times New Roman" panose="02020603050405020304" pitchFamily="18" charset="0"/>
            </a:endParaRPr>
          </a:p>
          <a:p>
            <a:pPr marL="457200" lvl="1" indent="0" algn="just">
              <a:lnSpc>
                <a:spcPct val="160000"/>
              </a:lnSpc>
              <a:buNone/>
            </a:pPr>
            <a:r>
              <a:rPr lang="pt-BR" sz="1400" b="1" dirty="0">
                <a:latin typeface="Times New Roman" panose="02020603050405020304" pitchFamily="18" charset="0"/>
                <a:cs typeface="Times New Roman" panose="02020603050405020304" pitchFamily="18" charset="0"/>
              </a:rPr>
              <a:t>Stern, D. </a:t>
            </a:r>
            <a:r>
              <a:rPr lang="pt-BR" sz="1400" dirty="0">
                <a:latin typeface="Times New Roman" panose="02020603050405020304" pitchFamily="18" charset="0"/>
                <a:cs typeface="Times New Roman" panose="02020603050405020304" pitchFamily="18" charset="0"/>
              </a:rPr>
              <a:t>(1985). </a:t>
            </a:r>
            <a:r>
              <a:rPr lang="pt-BR" sz="1400" i="1" dirty="0">
                <a:latin typeface="Times New Roman" panose="02020603050405020304" pitchFamily="18" charset="0"/>
                <a:cs typeface="Times New Roman" panose="02020603050405020304" pitchFamily="18" charset="0"/>
              </a:rPr>
              <a:t>The </a:t>
            </a:r>
            <a:r>
              <a:rPr lang="pt-BR" sz="1400" i="1" dirty="0" err="1">
                <a:latin typeface="Times New Roman" panose="02020603050405020304" pitchFamily="18" charset="0"/>
                <a:cs typeface="Times New Roman" panose="02020603050405020304" pitchFamily="18" charset="0"/>
              </a:rPr>
              <a:t>Interpersonal</a:t>
            </a:r>
            <a:r>
              <a:rPr lang="pt-BR" sz="1400" i="1" dirty="0">
                <a:latin typeface="Times New Roman" panose="02020603050405020304" pitchFamily="18" charset="0"/>
                <a:cs typeface="Times New Roman" panose="02020603050405020304" pitchFamily="18" charset="0"/>
              </a:rPr>
              <a:t> Word </a:t>
            </a:r>
            <a:r>
              <a:rPr lang="pt-BR" sz="1400" i="1" dirty="0" err="1">
                <a:latin typeface="Times New Roman" panose="02020603050405020304" pitchFamily="18" charset="0"/>
                <a:cs typeface="Times New Roman" panose="02020603050405020304" pitchFamily="18" charset="0"/>
              </a:rPr>
              <a:t>of</a:t>
            </a:r>
            <a:r>
              <a:rPr lang="pt-BR" sz="1400" i="1" dirty="0">
                <a:latin typeface="Times New Roman" panose="02020603050405020304" pitchFamily="18" charset="0"/>
                <a:cs typeface="Times New Roman" panose="02020603050405020304" pitchFamily="18" charset="0"/>
              </a:rPr>
              <a:t> </a:t>
            </a:r>
            <a:r>
              <a:rPr lang="pt-BR" sz="1400" i="1" dirty="0" err="1">
                <a:latin typeface="Times New Roman" panose="02020603050405020304" pitchFamily="18" charset="0"/>
                <a:cs typeface="Times New Roman" panose="02020603050405020304" pitchFamily="18" charset="0"/>
              </a:rPr>
              <a:t>the</a:t>
            </a:r>
            <a:r>
              <a:rPr lang="pt-BR" sz="1400" i="1" dirty="0">
                <a:latin typeface="Times New Roman" panose="02020603050405020304" pitchFamily="18" charset="0"/>
                <a:cs typeface="Times New Roman" panose="02020603050405020304" pitchFamily="18" charset="0"/>
              </a:rPr>
              <a:t> Infant. A </a:t>
            </a:r>
            <a:r>
              <a:rPr lang="pt-BR" sz="1400" i="1" dirty="0" err="1">
                <a:latin typeface="Times New Roman" panose="02020603050405020304" pitchFamily="18" charset="0"/>
                <a:cs typeface="Times New Roman" panose="02020603050405020304" pitchFamily="18" charset="0"/>
              </a:rPr>
              <a:t>View</a:t>
            </a:r>
            <a:r>
              <a:rPr lang="pt-BR" sz="1400" i="1" dirty="0">
                <a:latin typeface="Times New Roman" panose="02020603050405020304" pitchFamily="18" charset="0"/>
                <a:cs typeface="Times New Roman" panose="02020603050405020304" pitchFamily="18" charset="0"/>
              </a:rPr>
              <a:t> </a:t>
            </a:r>
            <a:r>
              <a:rPr lang="pt-BR" sz="1400" i="1" dirty="0" err="1">
                <a:latin typeface="Times New Roman" panose="02020603050405020304" pitchFamily="18" charset="0"/>
                <a:cs typeface="Times New Roman" panose="02020603050405020304" pitchFamily="18" charset="0"/>
              </a:rPr>
              <a:t>from</a:t>
            </a:r>
            <a:r>
              <a:rPr lang="pt-BR" sz="1400" i="1" dirty="0">
                <a:latin typeface="Times New Roman" panose="02020603050405020304" pitchFamily="18" charset="0"/>
                <a:cs typeface="Times New Roman" panose="02020603050405020304" pitchFamily="18" charset="0"/>
              </a:rPr>
              <a:t> </a:t>
            </a:r>
            <a:r>
              <a:rPr lang="pt-BR" sz="1400" i="1" dirty="0" err="1">
                <a:latin typeface="Times New Roman" panose="02020603050405020304" pitchFamily="18" charset="0"/>
                <a:cs typeface="Times New Roman" panose="02020603050405020304" pitchFamily="18" charset="0"/>
              </a:rPr>
              <a:t>Psychoanalysis</a:t>
            </a:r>
            <a:r>
              <a:rPr lang="pt-BR" sz="1400" i="1" dirty="0">
                <a:latin typeface="Times New Roman" panose="02020603050405020304" pitchFamily="18" charset="0"/>
                <a:cs typeface="Times New Roman" panose="02020603050405020304" pitchFamily="18" charset="0"/>
              </a:rPr>
              <a:t> &amp; </a:t>
            </a:r>
            <a:r>
              <a:rPr lang="pt-BR" sz="1400" i="1" dirty="0" err="1">
                <a:latin typeface="Times New Roman" panose="02020603050405020304" pitchFamily="18" charset="0"/>
                <a:cs typeface="Times New Roman" panose="02020603050405020304" pitchFamily="18" charset="0"/>
              </a:rPr>
              <a:t>Developmental</a:t>
            </a:r>
            <a:r>
              <a:rPr lang="pt-BR" sz="1400" i="1" dirty="0">
                <a:latin typeface="Times New Roman" panose="02020603050405020304" pitchFamily="18" charset="0"/>
                <a:cs typeface="Times New Roman" panose="02020603050405020304" pitchFamily="18" charset="0"/>
              </a:rPr>
              <a:t> </a:t>
            </a:r>
            <a:r>
              <a:rPr lang="pt-BR" sz="1400" i="1" dirty="0" err="1">
                <a:latin typeface="Times New Roman" panose="02020603050405020304" pitchFamily="18" charset="0"/>
                <a:cs typeface="Times New Roman" panose="02020603050405020304" pitchFamily="18" charset="0"/>
              </a:rPr>
              <a:t>Psychology</a:t>
            </a:r>
            <a:r>
              <a:rPr lang="pt-BR" sz="1400" i="1" dirty="0">
                <a:latin typeface="Times New Roman" panose="02020603050405020304" pitchFamily="18" charset="0"/>
                <a:cs typeface="Times New Roman" panose="02020603050405020304" pitchFamily="18" charset="0"/>
              </a:rPr>
              <a:t>. </a:t>
            </a:r>
            <a:r>
              <a:rPr lang="pt-BR" sz="1400" dirty="0">
                <a:latin typeface="Times New Roman" panose="02020603050405020304" pitchFamily="18" charset="0"/>
                <a:cs typeface="Times New Roman" panose="02020603050405020304" pitchFamily="18" charset="0"/>
              </a:rPr>
              <a:t>London: Basic Books. (p. 1)</a:t>
            </a:r>
          </a:p>
        </p:txBody>
      </p:sp>
      <p:sp>
        <p:nvSpPr>
          <p:cNvPr id="4" name="Espaço Reservado para Número de Slide 3">
            <a:extLst>
              <a:ext uri="{FF2B5EF4-FFF2-40B4-BE49-F238E27FC236}">
                <a16:creationId xmlns:a16="http://schemas.microsoft.com/office/drawing/2014/main" id="{AB542D53-6954-784B-99FF-E391E1BF129B}"/>
              </a:ext>
            </a:extLst>
          </p:cNvPr>
          <p:cNvSpPr>
            <a:spLocks noGrp="1"/>
          </p:cNvSpPr>
          <p:nvPr>
            <p:ph type="sldNum" sz="quarter" idx="12"/>
          </p:nvPr>
        </p:nvSpPr>
        <p:spPr/>
        <p:txBody>
          <a:bodyPr/>
          <a:lstStyle/>
          <a:p>
            <a:fld id="{D67F1467-85B1-A14F-9F02-E5282F964E08}" type="slidenum">
              <a:rPr lang="pt-BR" smtClean="0"/>
              <a:t>38</a:t>
            </a:fld>
            <a:endParaRPr lang="pt-BR"/>
          </a:p>
        </p:txBody>
      </p:sp>
    </p:spTree>
    <p:extLst>
      <p:ext uri="{BB962C8B-B14F-4D97-AF65-F5344CB8AC3E}">
        <p14:creationId xmlns:p14="http://schemas.microsoft.com/office/powerpoint/2010/main" val="22332091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C5215D-379C-BE41-BA9D-9D73F9C18052}"/>
              </a:ext>
            </a:extLst>
          </p:cNvPr>
          <p:cNvSpPr>
            <a:spLocks noGrp="1"/>
          </p:cNvSpPr>
          <p:nvPr>
            <p:ph type="title"/>
          </p:nvPr>
        </p:nvSpPr>
        <p:spPr/>
        <p:txBody>
          <a:bodyPr/>
          <a:lstStyle/>
          <a:p>
            <a:pPr algn="ctr"/>
            <a:r>
              <a:rPr lang="pt-BR" dirty="0"/>
              <a:t>Questões</a:t>
            </a:r>
          </a:p>
        </p:txBody>
      </p:sp>
      <p:sp>
        <p:nvSpPr>
          <p:cNvPr id="3" name="Espaço Reservado para Conteúdo 2">
            <a:extLst>
              <a:ext uri="{FF2B5EF4-FFF2-40B4-BE49-F238E27FC236}">
                <a16:creationId xmlns:a16="http://schemas.microsoft.com/office/drawing/2014/main" id="{AF237D62-BE4D-C74C-A562-6AE1A59B0C2E}"/>
              </a:ext>
            </a:extLst>
          </p:cNvPr>
          <p:cNvSpPr>
            <a:spLocks noGrp="1"/>
          </p:cNvSpPr>
          <p:nvPr>
            <p:ph idx="1"/>
          </p:nvPr>
        </p:nvSpPr>
        <p:spPr/>
        <p:txBody>
          <a:bodyPr>
            <a:normAutofit fontScale="85000" lnSpcReduction="10000"/>
          </a:bodyPr>
          <a:lstStyle/>
          <a:p>
            <a:pPr algn="just">
              <a:lnSpc>
                <a:spcPct val="150000"/>
              </a:lnSpc>
            </a:pPr>
            <a:r>
              <a:rPr lang="pt-BR" dirty="0"/>
              <a:t>Uma questão central é a de saber se o bebê tem ou não a capacidade-maturidade de reconhecer uma realidade não-self, ou seja, que tipo de relação objetal ele pode ter nesse momento </a:t>
            </a:r>
            <a:r>
              <a:rPr lang="pt-BR" dirty="0" err="1"/>
              <a:t>pré</a:t>
            </a:r>
            <a:r>
              <a:rPr lang="pt-BR" dirty="0"/>
              <a:t> e pós-natal.</a:t>
            </a:r>
          </a:p>
          <a:p>
            <a:pPr algn="just">
              <a:lnSpc>
                <a:spcPct val="150000"/>
              </a:lnSpc>
            </a:pPr>
            <a:r>
              <a:rPr lang="pt-BR" dirty="0"/>
              <a:t>Nestas três (perguntas do bebê), parece que caberia ao bebê ter a capacidade de reconhecer alguma alteridade!</a:t>
            </a:r>
          </a:p>
          <a:p>
            <a:pPr algn="just">
              <a:lnSpc>
                <a:spcPct val="150000"/>
              </a:lnSpc>
            </a:pPr>
            <a:r>
              <a:rPr lang="pt-BR" dirty="0"/>
              <a:t>Como nos colocaríamos ante a afirmação de </a:t>
            </a:r>
            <a:r>
              <a:rPr lang="pt-BR" dirty="0" err="1"/>
              <a:t>Winnicott</a:t>
            </a:r>
            <a:r>
              <a:rPr lang="pt-BR" dirty="0"/>
              <a:t>:</a:t>
            </a:r>
          </a:p>
          <a:p>
            <a:pPr lvl="1" algn="just">
              <a:lnSpc>
                <a:spcPct val="150000"/>
              </a:lnSpc>
            </a:pPr>
            <a:r>
              <a:rPr lang="pt-BR" dirty="0"/>
              <a:t>“No início há a não-integração, não há vinculo algum entre o corpo e psique, e não há lugar para uma realidade não-eu” (1988, p. 153). </a:t>
            </a:r>
          </a:p>
          <a:p>
            <a:endParaRPr lang="pt-BR" dirty="0"/>
          </a:p>
        </p:txBody>
      </p:sp>
      <p:sp>
        <p:nvSpPr>
          <p:cNvPr id="4" name="Espaço Reservado para Número de Slide 3">
            <a:extLst>
              <a:ext uri="{FF2B5EF4-FFF2-40B4-BE49-F238E27FC236}">
                <a16:creationId xmlns:a16="http://schemas.microsoft.com/office/drawing/2014/main" id="{F598E53A-02C0-0843-A6F4-0CE047763C8F}"/>
              </a:ext>
            </a:extLst>
          </p:cNvPr>
          <p:cNvSpPr>
            <a:spLocks noGrp="1"/>
          </p:cNvSpPr>
          <p:nvPr>
            <p:ph type="sldNum" sz="quarter" idx="12"/>
          </p:nvPr>
        </p:nvSpPr>
        <p:spPr/>
        <p:txBody>
          <a:bodyPr/>
          <a:lstStyle/>
          <a:p>
            <a:fld id="{D67F1467-85B1-A14F-9F02-E5282F964E08}" type="slidenum">
              <a:rPr lang="pt-BR" smtClean="0"/>
              <a:t>39</a:t>
            </a:fld>
            <a:endParaRPr lang="pt-BR"/>
          </a:p>
        </p:txBody>
      </p:sp>
    </p:spTree>
    <p:extLst>
      <p:ext uri="{BB962C8B-B14F-4D97-AF65-F5344CB8AC3E}">
        <p14:creationId xmlns:p14="http://schemas.microsoft.com/office/powerpoint/2010/main" val="1340060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086BA1-07D8-A443-A630-2BD0D769F81B}"/>
              </a:ext>
            </a:extLst>
          </p:cNvPr>
          <p:cNvSpPr>
            <a:spLocks noGrp="1"/>
          </p:cNvSpPr>
          <p:nvPr>
            <p:ph type="title"/>
          </p:nvPr>
        </p:nvSpPr>
        <p:spPr/>
        <p:txBody>
          <a:bodyPr>
            <a:normAutofit/>
          </a:bodyPr>
          <a:lstStyle/>
          <a:p>
            <a:pPr algn="ctr"/>
            <a:r>
              <a:rPr lang="pt-BR" sz="2800" b="1" dirty="0"/>
              <a:t>Psicopatologia Perinatal</a:t>
            </a:r>
            <a:br>
              <a:rPr lang="pt-BR" sz="2800" b="1" dirty="0"/>
            </a:br>
            <a:r>
              <a:rPr lang="pt-BR" sz="2800" b="1" dirty="0"/>
              <a:t>Esquema</a:t>
            </a:r>
          </a:p>
        </p:txBody>
      </p:sp>
      <p:sp>
        <p:nvSpPr>
          <p:cNvPr id="3" name="Espaço Reservado para Conteúdo 2">
            <a:extLst>
              <a:ext uri="{FF2B5EF4-FFF2-40B4-BE49-F238E27FC236}">
                <a16:creationId xmlns:a16="http://schemas.microsoft.com/office/drawing/2014/main" id="{AE4BE648-714F-A545-989C-959836AA0FA3}"/>
              </a:ext>
            </a:extLst>
          </p:cNvPr>
          <p:cNvSpPr>
            <a:spLocks noGrp="1"/>
          </p:cNvSpPr>
          <p:nvPr>
            <p:ph idx="1"/>
          </p:nvPr>
        </p:nvSpPr>
        <p:spPr/>
        <p:txBody>
          <a:bodyPr>
            <a:normAutofit fontScale="47500" lnSpcReduction="20000"/>
          </a:bodyPr>
          <a:lstStyle/>
          <a:p>
            <a:pPr marL="514350" indent="-514350">
              <a:lnSpc>
                <a:spcPct val="150000"/>
              </a:lnSpc>
              <a:buAutoNum type="arabicPeriod"/>
            </a:pPr>
            <a:r>
              <a:rPr lang="pt-BR" dirty="0"/>
              <a:t>O que é? </a:t>
            </a:r>
            <a:r>
              <a:rPr lang="pt-BR" dirty="0">
                <a:solidFill>
                  <a:srgbClr val="FF0000"/>
                </a:solidFill>
              </a:rPr>
              <a:t>Psicanálise (+ T. pego + Neurociências + </a:t>
            </a:r>
            <a:r>
              <a:rPr lang="pt-BR" dirty="0" err="1">
                <a:solidFill>
                  <a:srgbClr val="FF0000"/>
                </a:solidFill>
              </a:rPr>
              <a:t>Anttopologia</a:t>
            </a:r>
            <a:r>
              <a:rPr lang="pt-BR" dirty="0">
                <a:solidFill>
                  <a:srgbClr val="FF0000"/>
                </a:solidFill>
              </a:rPr>
              <a:t>) aplicada aos fenômenos e problemas da </a:t>
            </a:r>
            <a:r>
              <a:rPr lang="pt-BR" dirty="0" err="1">
                <a:solidFill>
                  <a:srgbClr val="FF0000"/>
                </a:solidFill>
              </a:rPr>
              <a:t>perinatalidade</a:t>
            </a:r>
            <a:r>
              <a:rPr lang="pt-BR" dirty="0">
                <a:solidFill>
                  <a:srgbClr val="FF0000"/>
                </a:solidFill>
              </a:rPr>
              <a:t>.</a:t>
            </a:r>
            <a:r>
              <a:rPr lang="pt-BR" dirty="0"/>
              <a:t>  </a:t>
            </a:r>
          </a:p>
          <a:p>
            <a:pPr marL="514350" indent="-514350">
              <a:lnSpc>
                <a:spcPct val="150000"/>
              </a:lnSpc>
              <a:buAutoNum type="arabicPeriod"/>
            </a:pPr>
            <a:r>
              <a:rPr lang="pt-BR" dirty="0"/>
              <a:t>O bebê como objeto de pesquisa : </a:t>
            </a:r>
            <a:r>
              <a:rPr lang="pt-BR" dirty="0">
                <a:solidFill>
                  <a:srgbClr val="FF0000"/>
                </a:solidFill>
              </a:rPr>
              <a:t>o Bebê clínico (reconstruído) e o bebê observado</a:t>
            </a:r>
          </a:p>
          <a:p>
            <a:pPr marL="514350" indent="-514350">
              <a:lnSpc>
                <a:spcPct val="150000"/>
              </a:lnSpc>
              <a:buAutoNum type="arabicPeriod"/>
            </a:pPr>
            <a:r>
              <a:rPr lang="pt-BR" dirty="0"/>
              <a:t>Os grandes eixos de pesquisa e desenvolvimento da situação do bebê e seu desenvolvimento: </a:t>
            </a:r>
            <a:r>
              <a:rPr lang="pt-BR" dirty="0">
                <a:solidFill>
                  <a:srgbClr val="FF0000"/>
                </a:solidFill>
              </a:rPr>
              <a:t>autopreservação, apego, intersubjetividade, regulação das experiências de prazer e dor</a:t>
            </a:r>
          </a:p>
          <a:p>
            <a:pPr marL="514350" indent="-514350">
              <a:lnSpc>
                <a:spcPct val="150000"/>
              </a:lnSpc>
              <a:buAutoNum type="arabicPeriod"/>
            </a:pPr>
            <a:r>
              <a:rPr lang="pt-BR" dirty="0" err="1"/>
              <a:t>Perintalidade</a:t>
            </a:r>
            <a:r>
              <a:rPr lang="pt-BR" dirty="0"/>
              <a:t> e seu campo de atuação </a:t>
            </a:r>
          </a:p>
          <a:p>
            <a:pPr marL="971550" lvl="1" indent="-514350">
              <a:lnSpc>
                <a:spcPct val="150000"/>
              </a:lnSpc>
              <a:buAutoNum type="arabicPeriod"/>
            </a:pPr>
            <a:r>
              <a:rPr lang="pt-BR" dirty="0">
                <a:solidFill>
                  <a:srgbClr val="FF0000"/>
                </a:solidFill>
              </a:rPr>
              <a:t>Ontologia e desenvolvimento </a:t>
            </a:r>
            <a:r>
              <a:rPr lang="pt-BR" dirty="0" err="1">
                <a:solidFill>
                  <a:srgbClr val="FF0000"/>
                </a:solidFill>
              </a:rPr>
              <a:t>psico-emocional</a:t>
            </a:r>
            <a:r>
              <a:rPr lang="pt-BR" dirty="0">
                <a:solidFill>
                  <a:srgbClr val="FF0000"/>
                </a:solidFill>
              </a:rPr>
              <a:t> do bebê</a:t>
            </a:r>
          </a:p>
          <a:p>
            <a:pPr marL="971550" lvl="1" indent="-514350">
              <a:lnSpc>
                <a:spcPct val="150000"/>
              </a:lnSpc>
              <a:buAutoNum type="arabicPeriod"/>
            </a:pPr>
            <a:r>
              <a:rPr lang="pt-BR" dirty="0">
                <a:solidFill>
                  <a:srgbClr val="FF0000"/>
                </a:solidFill>
              </a:rPr>
              <a:t>Problemas do bebê</a:t>
            </a:r>
          </a:p>
          <a:p>
            <a:pPr marL="971550" lvl="1" indent="-514350">
              <a:lnSpc>
                <a:spcPct val="150000"/>
              </a:lnSpc>
              <a:buAutoNum type="arabicPeriod"/>
            </a:pPr>
            <a:r>
              <a:rPr lang="pt-BR" dirty="0">
                <a:solidFill>
                  <a:srgbClr val="FF0000"/>
                </a:solidFill>
              </a:rPr>
              <a:t>Problemas dos pais e do ambiente</a:t>
            </a:r>
          </a:p>
          <a:p>
            <a:pPr marL="514350" indent="-514350">
              <a:lnSpc>
                <a:spcPct val="150000"/>
              </a:lnSpc>
              <a:buAutoNum type="arabicPeriod"/>
            </a:pPr>
            <a:r>
              <a:rPr lang="pt-BR" dirty="0" err="1"/>
              <a:t>Perinatalidade</a:t>
            </a:r>
            <a:r>
              <a:rPr lang="pt-BR" dirty="0"/>
              <a:t> e </a:t>
            </a:r>
            <a:r>
              <a:rPr lang="pt-BR" dirty="0" err="1"/>
              <a:t>transdiciplinaridade</a:t>
            </a:r>
            <a:r>
              <a:rPr lang="pt-BR" dirty="0"/>
              <a:t> no sistema de saúde</a:t>
            </a:r>
          </a:p>
          <a:p>
            <a:pPr marL="514350" indent="-514350">
              <a:lnSpc>
                <a:spcPct val="150000"/>
              </a:lnSpc>
              <a:buAutoNum type="arabicPeriod"/>
            </a:pPr>
            <a:r>
              <a:rPr lang="pt-BR" dirty="0"/>
              <a:t>O desenvolvimento emocional e cognitivo do bebê</a:t>
            </a:r>
          </a:p>
          <a:p>
            <a:pPr marL="971550" lvl="1" indent="-514350">
              <a:lnSpc>
                <a:spcPct val="150000"/>
              </a:lnSpc>
              <a:buAutoNum type="arabicPeriod"/>
            </a:pPr>
            <a:r>
              <a:rPr lang="pt-BR" b="1" dirty="0">
                <a:solidFill>
                  <a:srgbClr val="FF0000"/>
                </a:solidFill>
              </a:rPr>
              <a:t>Origem e </a:t>
            </a:r>
            <a:r>
              <a:rPr lang="pt-BR" b="1" i="1" dirty="0" err="1">
                <a:solidFill>
                  <a:srgbClr val="FF0000"/>
                </a:solidFill>
              </a:rPr>
              <a:t>telos</a:t>
            </a:r>
            <a:r>
              <a:rPr lang="pt-BR" b="1" dirty="0">
                <a:solidFill>
                  <a:srgbClr val="FF0000"/>
                </a:solidFill>
              </a:rPr>
              <a:t> para o </a:t>
            </a:r>
            <a:r>
              <a:rPr lang="pt-BR" b="1" dirty="0" err="1">
                <a:solidFill>
                  <a:srgbClr val="FF0000"/>
                </a:solidFill>
              </a:rPr>
              <a:t>desevolvimento</a:t>
            </a:r>
            <a:r>
              <a:rPr lang="pt-BR" b="1" dirty="0">
                <a:solidFill>
                  <a:srgbClr val="FF0000"/>
                </a:solidFill>
              </a:rPr>
              <a:t>: </a:t>
            </a:r>
            <a:r>
              <a:rPr lang="pt-BR" dirty="0">
                <a:solidFill>
                  <a:srgbClr val="FF0000"/>
                </a:solidFill>
              </a:rPr>
              <a:t>a situação do bebê,  a conquista da intersubjetividade  e </a:t>
            </a:r>
            <a:r>
              <a:rPr lang="pt-BR" dirty="0" err="1">
                <a:solidFill>
                  <a:srgbClr val="FF0000"/>
                </a:solidFill>
              </a:rPr>
              <a:t>adeterminação</a:t>
            </a:r>
            <a:r>
              <a:rPr lang="pt-BR" dirty="0">
                <a:solidFill>
                  <a:srgbClr val="FF0000"/>
                </a:solidFill>
              </a:rPr>
              <a:t> interpessoal-sócio-cultural</a:t>
            </a:r>
          </a:p>
          <a:p>
            <a:pPr marL="971550" lvl="1" indent="-514350">
              <a:lnSpc>
                <a:spcPct val="150000"/>
              </a:lnSpc>
              <a:buAutoNum type="arabicPeriod"/>
            </a:pPr>
            <a:r>
              <a:rPr lang="pt-BR" b="1" dirty="0">
                <a:solidFill>
                  <a:srgbClr val="FF0000"/>
                </a:solidFill>
              </a:rPr>
              <a:t>O bebê, as metapsicologias em jogo: </a:t>
            </a:r>
            <a:r>
              <a:rPr lang="pt-BR" i="1" dirty="0">
                <a:solidFill>
                  <a:srgbClr val="FF0000"/>
                </a:solidFill>
              </a:rPr>
              <a:t>Teoria das pulsões, Teoria do apego, </a:t>
            </a:r>
            <a:r>
              <a:rPr lang="pt-BR" dirty="0">
                <a:solidFill>
                  <a:srgbClr val="FF0000"/>
                </a:solidFill>
              </a:rPr>
              <a:t>Situação Antropológica fundamental</a:t>
            </a:r>
          </a:p>
          <a:p>
            <a:pPr marL="971550" lvl="1" indent="-514350">
              <a:lnSpc>
                <a:spcPct val="150000"/>
              </a:lnSpc>
              <a:buAutoNum type="arabicPeriod"/>
            </a:pPr>
            <a:r>
              <a:rPr lang="pt-BR" b="1" dirty="0" err="1">
                <a:solidFill>
                  <a:srgbClr val="FF0000"/>
                </a:solidFill>
              </a:rPr>
              <a:t>Intersubjetivade</a:t>
            </a:r>
            <a:r>
              <a:rPr lang="pt-BR" b="1" dirty="0">
                <a:solidFill>
                  <a:srgbClr val="FF0000"/>
                </a:solidFill>
              </a:rPr>
              <a:t>, </a:t>
            </a:r>
            <a:r>
              <a:rPr lang="pt-BR" b="1" dirty="0" err="1">
                <a:solidFill>
                  <a:srgbClr val="FF0000"/>
                </a:solidFill>
              </a:rPr>
              <a:t>Interpessoalidade</a:t>
            </a:r>
            <a:r>
              <a:rPr lang="pt-BR" b="1" dirty="0">
                <a:solidFill>
                  <a:srgbClr val="FF0000"/>
                </a:solidFill>
              </a:rPr>
              <a:t>, subjetividade: </a:t>
            </a:r>
            <a:r>
              <a:rPr lang="pt-BR" dirty="0">
                <a:solidFill>
                  <a:srgbClr val="FF0000"/>
                </a:solidFill>
              </a:rPr>
              <a:t>a vida intrapsíquica, a vida intersubjetiva no quando das relações inter-humanas</a:t>
            </a:r>
          </a:p>
          <a:p>
            <a:pPr marL="514350" indent="-514350">
              <a:lnSpc>
                <a:spcPct val="150000"/>
              </a:lnSpc>
              <a:buAutoNum type="arabicPeriod"/>
            </a:pPr>
            <a:endParaRPr lang="pt-BR" dirty="0"/>
          </a:p>
          <a:p>
            <a:pPr marL="514350" indent="-514350">
              <a:buAutoNum type="arabicPeriod"/>
            </a:pPr>
            <a:endParaRPr lang="pt-BR" dirty="0"/>
          </a:p>
        </p:txBody>
      </p:sp>
      <p:sp>
        <p:nvSpPr>
          <p:cNvPr id="4" name="Espaço Reservado para Número de Slide 3">
            <a:extLst>
              <a:ext uri="{FF2B5EF4-FFF2-40B4-BE49-F238E27FC236}">
                <a16:creationId xmlns:a16="http://schemas.microsoft.com/office/drawing/2014/main" id="{0A86BE45-005E-B944-B914-A300720F6328}"/>
              </a:ext>
            </a:extLst>
          </p:cNvPr>
          <p:cNvSpPr>
            <a:spLocks noGrp="1"/>
          </p:cNvSpPr>
          <p:nvPr>
            <p:ph type="sldNum" sz="quarter" idx="12"/>
          </p:nvPr>
        </p:nvSpPr>
        <p:spPr/>
        <p:txBody>
          <a:bodyPr/>
          <a:lstStyle/>
          <a:p>
            <a:fld id="{D67F1467-85B1-A14F-9F02-E5282F964E08}" type="slidenum">
              <a:rPr lang="pt-BR" smtClean="0"/>
              <a:t>4</a:t>
            </a:fld>
            <a:endParaRPr lang="pt-BR"/>
          </a:p>
        </p:txBody>
      </p:sp>
    </p:spTree>
    <p:extLst>
      <p:ext uri="{BB962C8B-B14F-4D97-AF65-F5344CB8AC3E}">
        <p14:creationId xmlns:p14="http://schemas.microsoft.com/office/powerpoint/2010/main" val="10129409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0354BA-4A02-2D45-93FB-4B80208F468A}"/>
              </a:ext>
            </a:extLst>
          </p:cNvPr>
          <p:cNvSpPr>
            <a:spLocks noGrp="1"/>
          </p:cNvSpPr>
          <p:nvPr>
            <p:ph type="title"/>
          </p:nvPr>
        </p:nvSpPr>
        <p:spPr/>
        <p:txBody>
          <a:bodyPr>
            <a:normAutofit/>
          </a:bodyPr>
          <a:lstStyle/>
          <a:p>
            <a:pPr algn="ctr"/>
            <a:r>
              <a:rPr lang="pt-BR" sz="3200" dirty="0"/>
              <a:t>Alvarez, L., &amp; </a:t>
            </a:r>
            <a:r>
              <a:rPr lang="pt-BR" sz="3200" dirty="0" err="1"/>
              <a:t>Golse</a:t>
            </a:r>
            <a:r>
              <a:rPr lang="pt-BR" sz="3200" dirty="0"/>
              <a:t>, B. (2008c). </a:t>
            </a:r>
            <a:r>
              <a:rPr lang="pt-BR" sz="3200" b="1" i="1" dirty="0"/>
              <a:t>A Psiquiatria do Bebé</a:t>
            </a:r>
            <a:r>
              <a:rPr lang="pt-BR" sz="3200" b="1" dirty="0"/>
              <a:t>. </a:t>
            </a:r>
            <a:br>
              <a:rPr lang="pt-BR" sz="3200" dirty="0"/>
            </a:br>
            <a:r>
              <a:rPr lang="pt-BR" sz="3200" dirty="0"/>
              <a:t>	Mira-Sintra: Gráfica </a:t>
            </a:r>
            <a:r>
              <a:rPr lang="pt-BR" sz="3200" dirty="0" err="1"/>
              <a:t>Europam</a:t>
            </a:r>
            <a:r>
              <a:rPr lang="pt-BR" sz="3200" dirty="0"/>
              <a:t>.</a:t>
            </a:r>
          </a:p>
        </p:txBody>
      </p:sp>
      <p:sp>
        <p:nvSpPr>
          <p:cNvPr id="3" name="Espaço Reservado para Conteúdo 2">
            <a:extLst>
              <a:ext uri="{FF2B5EF4-FFF2-40B4-BE49-F238E27FC236}">
                <a16:creationId xmlns:a16="http://schemas.microsoft.com/office/drawing/2014/main" id="{7D502426-7307-7A40-B488-9D19E2AF0970}"/>
              </a:ext>
            </a:extLst>
          </p:cNvPr>
          <p:cNvSpPr>
            <a:spLocks noGrp="1"/>
          </p:cNvSpPr>
          <p:nvPr>
            <p:ph idx="1"/>
          </p:nvPr>
        </p:nvSpPr>
        <p:spPr/>
        <p:txBody>
          <a:bodyPr>
            <a:normAutofit fontScale="62500" lnSpcReduction="20000"/>
          </a:bodyPr>
          <a:lstStyle/>
          <a:p>
            <a:pPr>
              <a:lnSpc>
                <a:spcPct val="160000"/>
              </a:lnSpc>
            </a:pPr>
            <a:endParaRPr lang="pt-BR" dirty="0"/>
          </a:p>
          <a:p>
            <a:pPr>
              <a:lnSpc>
                <a:spcPct val="160000"/>
              </a:lnSpc>
            </a:pPr>
            <a:r>
              <a:rPr lang="pt-BR" dirty="0"/>
              <a:t>Capítulo 2. As competências do bebé</a:t>
            </a:r>
          </a:p>
          <a:p>
            <a:pPr>
              <a:lnSpc>
                <a:spcPct val="160000"/>
              </a:lnSpc>
            </a:pPr>
            <a:r>
              <a:rPr lang="pt-BR" dirty="0"/>
              <a:t>Capítulo 3. As competências dos pais</a:t>
            </a:r>
          </a:p>
          <a:p>
            <a:pPr>
              <a:lnSpc>
                <a:spcPct val="160000"/>
              </a:lnSpc>
            </a:pPr>
            <a:r>
              <a:rPr lang="pt-BR" dirty="0"/>
              <a:t>Capítulo 4. 0 estudo das interações (bebê-pais; relações precoces)</a:t>
            </a:r>
          </a:p>
          <a:p>
            <a:pPr>
              <a:lnSpc>
                <a:spcPct val="160000"/>
              </a:lnSpc>
            </a:pPr>
            <a:r>
              <a:rPr lang="pt-BR" dirty="0"/>
              <a:t>Capítulo 5. A classificação e os instrumentos de avaliação</a:t>
            </a:r>
          </a:p>
          <a:p>
            <a:pPr>
              <a:lnSpc>
                <a:spcPct val="160000"/>
              </a:lnSpc>
            </a:pPr>
            <a:r>
              <a:rPr lang="pt-BR" dirty="0">
                <a:solidFill>
                  <a:srgbClr val="FF0000"/>
                </a:solidFill>
              </a:rPr>
              <a:t>Capítulo 6. AS ENTIDADES PSICOPATOLÓGIAS DO BEBÊ</a:t>
            </a:r>
          </a:p>
          <a:p>
            <a:pPr>
              <a:lnSpc>
                <a:spcPct val="160000"/>
              </a:lnSpc>
            </a:pPr>
            <a:r>
              <a:rPr lang="pt-BR" dirty="0">
                <a:solidFill>
                  <a:srgbClr val="FF0000"/>
                </a:solidFill>
              </a:rPr>
              <a:t>Capítulo 7. Os métodos terapêuticos</a:t>
            </a:r>
          </a:p>
          <a:p>
            <a:pPr>
              <a:lnSpc>
                <a:spcPct val="160000"/>
              </a:lnSpc>
            </a:pPr>
            <a:r>
              <a:rPr lang="pt-BR" dirty="0">
                <a:solidFill>
                  <a:srgbClr val="FF0000"/>
                </a:solidFill>
              </a:rPr>
              <a:t>Conclusão</a:t>
            </a:r>
            <a:endParaRPr lang="pt-BR" dirty="0"/>
          </a:p>
          <a:p>
            <a:pPr marL="0" indent="0">
              <a:buNone/>
            </a:pPr>
            <a:endParaRPr lang="pt-BR" dirty="0"/>
          </a:p>
        </p:txBody>
      </p:sp>
      <p:sp>
        <p:nvSpPr>
          <p:cNvPr id="4" name="Espaço Reservado para Número de Slide 3">
            <a:extLst>
              <a:ext uri="{FF2B5EF4-FFF2-40B4-BE49-F238E27FC236}">
                <a16:creationId xmlns:a16="http://schemas.microsoft.com/office/drawing/2014/main" id="{9CD31CEE-D911-994A-AEA8-D1F95EA42191}"/>
              </a:ext>
            </a:extLst>
          </p:cNvPr>
          <p:cNvSpPr>
            <a:spLocks noGrp="1"/>
          </p:cNvSpPr>
          <p:nvPr>
            <p:ph type="sldNum" sz="quarter" idx="12"/>
          </p:nvPr>
        </p:nvSpPr>
        <p:spPr/>
        <p:txBody>
          <a:bodyPr/>
          <a:lstStyle/>
          <a:p>
            <a:fld id="{D67F1467-85B1-A14F-9F02-E5282F964E08}" type="slidenum">
              <a:rPr lang="pt-BR" smtClean="0"/>
              <a:t>40</a:t>
            </a:fld>
            <a:endParaRPr lang="pt-BR"/>
          </a:p>
        </p:txBody>
      </p:sp>
    </p:spTree>
    <p:extLst>
      <p:ext uri="{BB962C8B-B14F-4D97-AF65-F5344CB8AC3E}">
        <p14:creationId xmlns:p14="http://schemas.microsoft.com/office/powerpoint/2010/main" val="6322012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2ED806-3317-E340-AFA3-F16E7AC6512F}"/>
              </a:ext>
            </a:extLst>
          </p:cNvPr>
          <p:cNvSpPr>
            <a:spLocks noGrp="1"/>
          </p:cNvSpPr>
          <p:nvPr>
            <p:ph type="title"/>
          </p:nvPr>
        </p:nvSpPr>
        <p:spPr/>
        <p:txBody>
          <a:bodyPr>
            <a:normAutofit/>
          </a:bodyPr>
          <a:lstStyle/>
          <a:p>
            <a:pPr algn="ctr"/>
            <a:r>
              <a:rPr lang="pt-BR" sz="3200" b="1" dirty="0"/>
              <a:t>Capítulo 2</a:t>
            </a:r>
            <a:br>
              <a:rPr lang="pt-BR" sz="3200" b="1" dirty="0"/>
            </a:br>
            <a:r>
              <a:rPr lang="pt-BR" sz="3200" b="1" dirty="0"/>
              <a:t>As competências do bebé </a:t>
            </a:r>
          </a:p>
        </p:txBody>
      </p:sp>
      <p:sp>
        <p:nvSpPr>
          <p:cNvPr id="3" name="Espaço Reservado para Conteúdo 2">
            <a:extLst>
              <a:ext uri="{FF2B5EF4-FFF2-40B4-BE49-F238E27FC236}">
                <a16:creationId xmlns:a16="http://schemas.microsoft.com/office/drawing/2014/main" id="{CE29B066-501E-BA43-A9C1-F2AE5693261C}"/>
              </a:ext>
            </a:extLst>
          </p:cNvPr>
          <p:cNvSpPr>
            <a:spLocks noGrp="1"/>
          </p:cNvSpPr>
          <p:nvPr>
            <p:ph idx="1"/>
          </p:nvPr>
        </p:nvSpPr>
        <p:spPr/>
        <p:txBody>
          <a:bodyPr>
            <a:normAutofit fontScale="85000" lnSpcReduction="20000"/>
          </a:bodyPr>
          <a:lstStyle/>
          <a:p>
            <a:pPr marL="571500" indent="-571500">
              <a:lnSpc>
                <a:spcPct val="150000"/>
              </a:lnSpc>
              <a:buAutoNum type="romanUcPeriod"/>
            </a:pPr>
            <a:r>
              <a:rPr lang="pt-BR" dirty="0"/>
              <a:t>As competências sensoriais</a:t>
            </a:r>
          </a:p>
          <a:p>
            <a:pPr marL="571500" indent="-571500">
              <a:lnSpc>
                <a:spcPct val="150000"/>
              </a:lnSpc>
              <a:buAutoNum type="romanUcPeriod"/>
            </a:pPr>
            <a:r>
              <a:rPr lang="pt-BR" dirty="0"/>
              <a:t>As capacidades motoras</a:t>
            </a:r>
          </a:p>
          <a:p>
            <a:pPr marL="571500" indent="-571500">
              <a:lnSpc>
                <a:spcPct val="150000"/>
              </a:lnSpc>
              <a:buAutoNum type="romanUcPeriod"/>
            </a:pPr>
            <a:r>
              <a:rPr lang="pt-BR" dirty="0"/>
              <a:t>As competências sociais</a:t>
            </a:r>
          </a:p>
          <a:p>
            <a:pPr marL="571500" indent="-571500">
              <a:lnSpc>
                <a:spcPct val="150000"/>
              </a:lnSpc>
              <a:buAutoNum type="romanUcPeriod"/>
            </a:pPr>
            <a:r>
              <a:rPr lang="pt-BR" dirty="0"/>
              <a:t>As capacidades cognitivas</a:t>
            </a:r>
          </a:p>
          <a:p>
            <a:pPr marL="571500" indent="-571500">
              <a:lnSpc>
                <a:spcPct val="150000"/>
              </a:lnSpc>
              <a:buAutoNum type="romanUcPeriod"/>
            </a:pPr>
            <a:r>
              <a:rPr lang="pt-BR" dirty="0"/>
              <a:t>Ritmo, temporalidade e habituação</a:t>
            </a:r>
          </a:p>
          <a:p>
            <a:pPr marL="571500" indent="-571500">
              <a:lnSpc>
                <a:spcPct val="150000"/>
              </a:lnSpc>
              <a:buAutoNum type="romanUcPeriod"/>
            </a:pPr>
            <a:r>
              <a:rPr lang="pt-BR" dirty="0"/>
              <a:t>A homeostasia e a constituição da para-excitação</a:t>
            </a:r>
          </a:p>
          <a:p>
            <a:pPr marL="571500" indent="-571500">
              <a:lnSpc>
                <a:spcPct val="150000"/>
              </a:lnSpc>
              <a:buAutoNum type="romanUcPeriod"/>
            </a:pPr>
            <a:r>
              <a:rPr lang="pt-BR" dirty="0"/>
              <a:t>A atividade psíquica do bebé. </a:t>
            </a:r>
          </a:p>
          <a:p>
            <a:endParaRPr lang="pt-BR" dirty="0"/>
          </a:p>
        </p:txBody>
      </p:sp>
      <p:sp>
        <p:nvSpPr>
          <p:cNvPr id="4" name="Espaço Reservado para Número de Slide 3">
            <a:extLst>
              <a:ext uri="{FF2B5EF4-FFF2-40B4-BE49-F238E27FC236}">
                <a16:creationId xmlns:a16="http://schemas.microsoft.com/office/drawing/2014/main" id="{605EAA55-62DC-3843-A532-FDAF41B6DCB0}"/>
              </a:ext>
            </a:extLst>
          </p:cNvPr>
          <p:cNvSpPr>
            <a:spLocks noGrp="1"/>
          </p:cNvSpPr>
          <p:nvPr>
            <p:ph type="sldNum" sz="quarter" idx="12"/>
          </p:nvPr>
        </p:nvSpPr>
        <p:spPr/>
        <p:txBody>
          <a:bodyPr/>
          <a:lstStyle/>
          <a:p>
            <a:fld id="{D67F1467-85B1-A14F-9F02-E5282F964E08}" type="slidenum">
              <a:rPr lang="pt-BR" smtClean="0"/>
              <a:t>41</a:t>
            </a:fld>
            <a:endParaRPr lang="pt-BR"/>
          </a:p>
        </p:txBody>
      </p:sp>
    </p:spTree>
    <p:extLst>
      <p:ext uri="{BB962C8B-B14F-4D97-AF65-F5344CB8AC3E}">
        <p14:creationId xmlns:p14="http://schemas.microsoft.com/office/powerpoint/2010/main" val="21042956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8CF1BF-A60B-A142-A683-D7376FCA4475}"/>
              </a:ext>
            </a:extLst>
          </p:cNvPr>
          <p:cNvSpPr>
            <a:spLocks noGrp="1"/>
          </p:cNvSpPr>
          <p:nvPr>
            <p:ph type="title"/>
          </p:nvPr>
        </p:nvSpPr>
        <p:spPr/>
        <p:txBody>
          <a:bodyPr>
            <a:normAutofit fontScale="90000"/>
          </a:bodyPr>
          <a:lstStyle/>
          <a:p>
            <a:pPr algn="ctr"/>
            <a:br>
              <a:rPr lang="pt-BR" sz="3600" b="1" dirty="0"/>
            </a:br>
            <a:r>
              <a:rPr lang="pt-BR" sz="3600" b="1" dirty="0"/>
              <a:t>Capítulo 3</a:t>
            </a:r>
            <a:br>
              <a:rPr lang="pt-BR" sz="3600" b="1" dirty="0"/>
            </a:br>
            <a:r>
              <a:rPr lang="pt-BR" sz="3600" b="1" dirty="0"/>
              <a:t>As competências dos pais </a:t>
            </a:r>
            <a:br>
              <a:rPr lang="pt-BR" dirty="0"/>
            </a:br>
            <a:endParaRPr lang="pt-BR" dirty="0"/>
          </a:p>
        </p:txBody>
      </p:sp>
      <p:sp>
        <p:nvSpPr>
          <p:cNvPr id="3" name="Espaço Reservado para Conteúdo 2">
            <a:extLst>
              <a:ext uri="{FF2B5EF4-FFF2-40B4-BE49-F238E27FC236}">
                <a16:creationId xmlns:a16="http://schemas.microsoft.com/office/drawing/2014/main" id="{480364F1-802E-E34D-A519-4E051A40D9CD}"/>
              </a:ext>
            </a:extLst>
          </p:cNvPr>
          <p:cNvSpPr>
            <a:spLocks noGrp="1"/>
          </p:cNvSpPr>
          <p:nvPr>
            <p:ph idx="1"/>
          </p:nvPr>
        </p:nvSpPr>
        <p:spPr/>
        <p:txBody>
          <a:bodyPr/>
          <a:lstStyle/>
          <a:p>
            <a:pPr marL="571500" indent="-571500">
              <a:lnSpc>
                <a:spcPct val="150000"/>
              </a:lnSpc>
              <a:buAutoNum type="romanUcPeriod"/>
            </a:pPr>
            <a:endParaRPr lang="pt-BR" dirty="0"/>
          </a:p>
          <a:p>
            <a:pPr marL="571500" indent="-571500">
              <a:lnSpc>
                <a:spcPct val="150000"/>
              </a:lnSpc>
              <a:buAutoNum type="romanUcPeriod"/>
            </a:pPr>
            <a:r>
              <a:rPr lang="pt-BR" dirty="0"/>
              <a:t>0 desejo da criança e as chancas fantasmática e imaginária</a:t>
            </a:r>
          </a:p>
          <a:p>
            <a:pPr marL="571500" indent="-571500">
              <a:lnSpc>
                <a:spcPct val="150000"/>
              </a:lnSpc>
              <a:buAutoNum type="romanUcPeriod"/>
            </a:pPr>
            <a:r>
              <a:rPr lang="pt-BR" dirty="0"/>
              <a:t>A dinâmica psíquica da gravidez</a:t>
            </a:r>
          </a:p>
          <a:p>
            <a:pPr marL="571500" indent="-571500">
              <a:lnSpc>
                <a:spcPct val="150000"/>
              </a:lnSpc>
              <a:buAutoNum type="romanUcPeriod"/>
            </a:pPr>
            <a:r>
              <a:rPr lang="pt-BR" dirty="0"/>
              <a:t>Considerações sobre o processo da </a:t>
            </a:r>
            <a:r>
              <a:rPr lang="pt-BR" dirty="0" err="1"/>
              <a:t>paternalidade</a:t>
            </a:r>
            <a:r>
              <a:rPr lang="pt-BR" dirty="0"/>
              <a:t> </a:t>
            </a:r>
          </a:p>
          <a:p>
            <a:pPr marL="0" indent="0">
              <a:buNone/>
            </a:pPr>
            <a:endParaRPr lang="pt-BR" dirty="0"/>
          </a:p>
          <a:p>
            <a:endParaRPr lang="pt-BR" dirty="0"/>
          </a:p>
        </p:txBody>
      </p:sp>
      <p:sp>
        <p:nvSpPr>
          <p:cNvPr id="4" name="Espaço Reservado para Número de Slide 3">
            <a:extLst>
              <a:ext uri="{FF2B5EF4-FFF2-40B4-BE49-F238E27FC236}">
                <a16:creationId xmlns:a16="http://schemas.microsoft.com/office/drawing/2014/main" id="{393A721D-267E-B946-A008-ECC76436BE2C}"/>
              </a:ext>
            </a:extLst>
          </p:cNvPr>
          <p:cNvSpPr>
            <a:spLocks noGrp="1"/>
          </p:cNvSpPr>
          <p:nvPr>
            <p:ph type="sldNum" sz="quarter" idx="12"/>
          </p:nvPr>
        </p:nvSpPr>
        <p:spPr/>
        <p:txBody>
          <a:bodyPr/>
          <a:lstStyle/>
          <a:p>
            <a:fld id="{D67F1467-85B1-A14F-9F02-E5282F964E08}" type="slidenum">
              <a:rPr lang="pt-BR" smtClean="0"/>
              <a:t>42</a:t>
            </a:fld>
            <a:endParaRPr lang="pt-BR"/>
          </a:p>
        </p:txBody>
      </p:sp>
    </p:spTree>
    <p:extLst>
      <p:ext uri="{BB962C8B-B14F-4D97-AF65-F5344CB8AC3E}">
        <p14:creationId xmlns:p14="http://schemas.microsoft.com/office/powerpoint/2010/main" val="18017204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76BD6A-DE03-E44A-9F7F-E15EE2EB39C2}"/>
              </a:ext>
            </a:extLst>
          </p:cNvPr>
          <p:cNvSpPr>
            <a:spLocks noGrp="1"/>
          </p:cNvSpPr>
          <p:nvPr>
            <p:ph type="title"/>
          </p:nvPr>
        </p:nvSpPr>
        <p:spPr/>
        <p:txBody>
          <a:bodyPr>
            <a:normAutofit/>
          </a:bodyPr>
          <a:lstStyle/>
          <a:p>
            <a:pPr algn="ctr"/>
            <a:br>
              <a:rPr lang="pt-BR" dirty="0"/>
            </a:br>
            <a:endParaRPr lang="pt-BR" dirty="0"/>
          </a:p>
        </p:txBody>
      </p:sp>
      <p:sp>
        <p:nvSpPr>
          <p:cNvPr id="3" name="Espaço Reservado para Conteúdo 2">
            <a:extLst>
              <a:ext uri="{FF2B5EF4-FFF2-40B4-BE49-F238E27FC236}">
                <a16:creationId xmlns:a16="http://schemas.microsoft.com/office/drawing/2014/main" id="{186C3699-A8FD-D44D-B51A-A8A2B5A54876}"/>
              </a:ext>
            </a:extLst>
          </p:cNvPr>
          <p:cNvSpPr>
            <a:spLocks noGrp="1"/>
          </p:cNvSpPr>
          <p:nvPr>
            <p:ph idx="1"/>
          </p:nvPr>
        </p:nvSpPr>
        <p:spPr/>
        <p:txBody>
          <a:bodyPr/>
          <a:lstStyle/>
          <a:p>
            <a:pPr marL="0" indent="0">
              <a:buNone/>
            </a:pPr>
            <a:r>
              <a:rPr lang="pt-BR" b="1" dirty="0"/>
              <a:t>Capítulo 4. 0 estudo das interações </a:t>
            </a:r>
          </a:p>
          <a:p>
            <a:pPr marL="571500" indent="-571500">
              <a:buAutoNum type="romanUcPeriod"/>
            </a:pPr>
            <a:r>
              <a:rPr lang="pt-BR" dirty="0"/>
              <a:t>As interações entre o bebé e os pais</a:t>
            </a:r>
          </a:p>
          <a:p>
            <a:pPr marL="571500" indent="-571500">
              <a:lnSpc>
                <a:spcPct val="150000"/>
              </a:lnSpc>
              <a:buAutoNum type="romanUcPeriod"/>
            </a:pPr>
            <a:r>
              <a:rPr lang="pt-BR" dirty="0"/>
              <a:t>Os problemas da relação precoce </a:t>
            </a:r>
          </a:p>
          <a:p>
            <a:pPr marL="0" indent="0">
              <a:buNone/>
            </a:pPr>
            <a:endParaRPr lang="pt-BR" dirty="0"/>
          </a:p>
          <a:p>
            <a:pPr marL="0" indent="0">
              <a:buNone/>
            </a:pPr>
            <a:r>
              <a:rPr lang="pt-BR" b="1" dirty="0"/>
              <a:t>Capítulo 5. A classificação e os instrumentos de avaliação</a:t>
            </a:r>
            <a:endParaRPr lang="pt-BR" dirty="0"/>
          </a:p>
          <a:p>
            <a:pPr marL="571500" indent="-571500">
              <a:buAutoNum type="romanUcPeriod"/>
            </a:pPr>
            <a:r>
              <a:rPr lang="pt-BR" dirty="0"/>
              <a:t>Principais escalas de classificação</a:t>
            </a:r>
          </a:p>
          <a:p>
            <a:pPr marL="571500" indent="-571500">
              <a:buAutoNum type="romanUcPeriod"/>
            </a:pPr>
            <a:r>
              <a:rPr lang="pt-BR" dirty="0"/>
              <a:t>Alguns instrumentos de avaliação das interações </a:t>
            </a:r>
          </a:p>
          <a:p>
            <a:pPr marL="0" indent="0">
              <a:buNone/>
            </a:pPr>
            <a:endParaRPr lang="pt-BR" dirty="0"/>
          </a:p>
        </p:txBody>
      </p:sp>
      <p:sp>
        <p:nvSpPr>
          <p:cNvPr id="4" name="Espaço Reservado para Número de Slide 3">
            <a:extLst>
              <a:ext uri="{FF2B5EF4-FFF2-40B4-BE49-F238E27FC236}">
                <a16:creationId xmlns:a16="http://schemas.microsoft.com/office/drawing/2014/main" id="{04F0D021-A962-304A-AB64-F4CA8A3E7934}"/>
              </a:ext>
            </a:extLst>
          </p:cNvPr>
          <p:cNvSpPr>
            <a:spLocks noGrp="1"/>
          </p:cNvSpPr>
          <p:nvPr>
            <p:ph type="sldNum" sz="quarter" idx="12"/>
          </p:nvPr>
        </p:nvSpPr>
        <p:spPr/>
        <p:txBody>
          <a:bodyPr/>
          <a:lstStyle/>
          <a:p>
            <a:fld id="{D67F1467-85B1-A14F-9F02-E5282F964E08}" type="slidenum">
              <a:rPr lang="pt-BR" smtClean="0"/>
              <a:t>43</a:t>
            </a:fld>
            <a:endParaRPr lang="pt-BR"/>
          </a:p>
        </p:txBody>
      </p:sp>
    </p:spTree>
    <p:extLst>
      <p:ext uri="{BB962C8B-B14F-4D97-AF65-F5344CB8AC3E}">
        <p14:creationId xmlns:p14="http://schemas.microsoft.com/office/powerpoint/2010/main" val="41024428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EC136D-507C-BA46-BCE8-093CCBA48A18}"/>
              </a:ext>
            </a:extLst>
          </p:cNvPr>
          <p:cNvSpPr>
            <a:spLocks noGrp="1"/>
          </p:cNvSpPr>
          <p:nvPr>
            <p:ph type="title"/>
          </p:nvPr>
        </p:nvSpPr>
        <p:spPr/>
        <p:txBody>
          <a:bodyPr>
            <a:normAutofit/>
          </a:bodyPr>
          <a:lstStyle/>
          <a:p>
            <a:pPr algn="ctr"/>
            <a:r>
              <a:rPr lang="pt-BR" sz="3200" b="1" dirty="0">
                <a:solidFill>
                  <a:srgbClr val="FF0000"/>
                </a:solidFill>
              </a:rPr>
              <a:t>Capítulo 6. </a:t>
            </a:r>
            <a:br>
              <a:rPr lang="pt-BR" sz="3200" b="1" dirty="0">
                <a:solidFill>
                  <a:srgbClr val="FF0000"/>
                </a:solidFill>
              </a:rPr>
            </a:br>
            <a:r>
              <a:rPr lang="pt-BR" sz="3200" b="1" dirty="0">
                <a:solidFill>
                  <a:srgbClr val="FF0000"/>
                </a:solidFill>
              </a:rPr>
              <a:t>AS ENTIDADES PSICOPATOLÓGIAS DO BEBÊ</a:t>
            </a:r>
          </a:p>
        </p:txBody>
      </p:sp>
      <p:sp>
        <p:nvSpPr>
          <p:cNvPr id="3" name="Espaço Reservado para Conteúdo 2">
            <a:extLst>
              <a:ext uri="{FF2B5EF4-FFF2-40B4-BE49-F238E27FC236}">
                <a16:creationId xmlns:a16="http://schemas.microsoft.com/office/drawing/2014/main" id="{8A8C7C84-E3AF-CD49-BE5E-71E33C99CF8B}"/>
              </a:ext>
            </a:extLst>
          </p:cNvPr>
          <p:cNvSpPr>
            <a:spLocks noGrp="1"/>
          </p:cNvSpPr>
          <p:nvPr>
            <p:ph idx="1"/>
          </p:nvPr>
        </p:nvSpPr>
        <p:spPr/>
        <p:txBody>
          <a:bodyPr>
            <a:normAutofit fontScale="62500" lnSpcReduction="20000"/>
          </a:bodyPr>
          <a:lstStyle/>
          <a:p>
            <a:pPr marL="571500" indent="-571500">
              <a:lnSpc>
                <a:spcPct val="150000"/>
              </a:lnSpc>
              <a:buAutoNum type="romanUcPeriod"/>
            </a:pPr>
            <a:r>
              <a:rPr lang="pt-BR" b="1" dirty="0"/>
              <a:t>Os distúrbios alimentares (anorexia, </a:t>
            </a:r>
            <a:r>
              <a:rPr lang="pt-BR" b="1" dirty="0" err="1"/>
              <a:t>mericismo</a:t>
            </a:r>
            <a:r>
              <a:rPr lang="pt-BR" b="1" dirty="0"/>
              <a:t> [digestão], vômitos psicogênicos, associado a problemas familiares, refluxo </a:t>
            </a:r>
            <a:r>
              <a:rPr lang="pt-BR" b="1" dirty="0" err="1"/>
              <a:t>gastro-esofágico</a:t>
            </a:r>
            <a:r>
              <a:rPr lang="pt-BR" b="1" dirty="0"/>
              <a:t>)</a:t>
            </a:r>
          </a:p>
          <a:p>
            <a:pPr marL="571500" indent="-571500">
              <a:lnSpc>
                <a:spcPct val="150000"/>
              </a:lnSpc>
              <a:buAutoNum type="romanUcPeriod"/>
            </a:pPr>
            <a:r>
              <a:rPr lang="pt-BR" b="1" dirty="0"/>
              <a:t>Os distúrbios do sono (insônias, terrores noturnos e pesadelos, </a:t>
            </a:r>
          </a:p>
          <a:p>
            <a:pPr marL="571500" indent="-571500">
              <a:lnSpc>
                <a:spcPct val="150000"/>
              </a:lnSpc>
              <a:buAutoNum type="romanUcPeriod"/>
            </a:pPr>
            <a:r>
              <a:rPr lang="pt-BR" b="1" dirty="0"/>
              <a:t>Os distúrbios de expressão psicomotora (hipotonia, atraso psicomotor,  instabilidade motora)</a:t>
            </a:r>
          </a:p>
          <a:p>
            <a:pPr marL="571500" indent="-571500">
              <a:lnSpc>
                <a:spcPct val="150000"/>
              </a:lnSpc>
              <a:buAutoNum type="romanUcPeriod"/>
            </a:pPr>
            <a:r>
              <a:rPr lang="pt-BR" b="1" dirty="0"/>
              <a:t>Os distúrbios de expressão psicossomática (cólicas, espasmos do soluço, psicossomática)</a:t>
            </a:r>
          </a:p>
          <a:p>
            <a:pPr marL="571500" indent="-571500">
              <a:lnSpc>
                <a:spcPct val="150000"/>
              </a:lnSpc>
              <a:buAutoNum type="romanUcPeriod"/>
            </a:pPr>
            <a:r>
              <a:rPr lang="pt-BR" b="1" dirty="0"/>
              <a:t>Os distúrbios no desenvolvimento da linguagem (surgimento, distúrbios, atrasos, perturbações difásicas) </a:t>
            </a:r>
          </a:p>
          <a:p>
            <a:pPr marL="571500" indent="-571500">
              <a:lnSpc>
                <a:spcPct val="150000"/>
              </a:lnSpc>
              <a:buAutoNum type="romanUcPeriod"/>
            </a:pPr>
            <a:r>
              <a:rPr lang="pt-BR" b="1" dirty="0"/>
              <a:t>As depressões do bebé (história, sintomas, carências, primitivas, problemáticas) </a:t>
            </a:r>
          </a:p>
          <a:p>
            <a:pPr marL="571500" indent="-571500">
              <a:lnSpc>
                <a:spcPct val="150000"/>
              </a:lnSpc>
              <a:buAutoNum type="romanUcPeriod"/>
            </a:pPr>
            <a:r>
              <a:rPr lang="pt-BR" b="1" dirty="0"/>
              <a:t>Os bebés que correm risco de vir a sofrer autismo</a:t>
            </a:r>
          </a:p>
          <a:p>
            <a:endParaRPr lang="pt-BR" dirty="0"/>
          </a:p>
        </p:txBody>
      </p:sp>
      <p:sp>
        <p:nvSpPr>
          <p:cNvPr id="4" name="Espaço Reservado para Número de Slide 3">
            <a:extLst>
              <a:ext uri="{FF2B5EF4-FFF2-40B4-BE49-F238E27FC236}">
                <a16:creationId xmlns:a16="http://schemas.microsoft.com/office/drawing/2014/main" id="{D236FF2B-34B8-884C-BACF-A155B3D43371}"/>
              </a:ext>
            </a:extLst>
          </p:cNvPr>
          <p:cNvSpPr>
            <a:spLocks noGrp="1"/>
          </p:cNvSpPr>
          <p:nvPr>
            <p:ph type="sldNum" sz="quarter" idx="12"/>
          </p:nvPr>
        </p:nvSpPr>
        <p:spPr/>
        <p:txBody>
          <a:bodyPr/>
          <a:lstStyle/>
          <a:p>
            <a:fld id="{D67F1467-85B1-A14F-9F02-E5282F964E08}" type="slidenum">
              <a:rPr lang="pt-BR" smtClean="0"/>
              <a:t>44</a:t>
            </a:fld>
            <a:endParaRPr lang="pt-BR"/>
          </a:p>
        </p:txBody>
      </p:sp>
    </p:spTree>
    <p:extLst>
      <p:ext uri="{BB962C8B-B14F-4D97-AF65-F5344CB8AC3E}">
        <p14:creationId xmlns:p14="http://schemas.microsoft.com/office/powerpoint/2010/main" val="1460952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59C61D-EBE1-9B4E-9205-A87C1102E86B}"/>
              </a:ext>
            </a:extLst>
          </p:cNvPr>
          <p:cNvSpPr>
            <a:spLocks noGrp="1"/>
          </p:cNvSpPr>
          <p:nvPr>
            <p:ph type="title"/>
          </p:nvPr>
        </p:nvSpPr>
        <p:spPr/>
        <p:txBody>
          <a:bodyPr>
            <a:normAutofit/>
          </a:bodyPr>
          <a:lstStyle/>
          <a:p>
            <a:pPr algn="ctr"/>
            <a:r>
              <a:rPr lang="pt-BR" sz="3200" b="1" dirty="0">
                <a:solidFill>
                  <a:srgbClr val="FF0000"/>
                </a:solidFill>
              </a:rPr>
              <a:t>Capítulo 7. </a:t>
            </a:r>
            <a:br>
              <a:rPr lang="pt-BR" sz="3200" b="1" dirty="0">
                <a:solidFill>
                  <a:srgbClr val="FF0000"/>
                </a:solidFill>
              </a:rPr>
            </a:br>
            <a:r>
              <a:rPr lang="pt-BR" sz="3200" b="1" dirty="0">
                <a:solidFill>
                  <a:srgbClr val="FF0000"/>
                </a:solidFill>
              </a:rPr>
              <a:t>Os métodos terapêuticos</a:t>
            </a:r>
          </a:p>
        </p:txBody>
      </p:sp>
      <p:sp>
        <p:nvSpPr>
          <p:cNvPr id="3" name="Espaço Reservado para Conteúdo 2">
            <a:extLst>
              <a:ext uri="{FF2B5EF4-FFF2-40B4-BE49-F238E27FC236}">
                <a16:creationId xmlns:a16="http://schemas.microsoft.com/office/drawing/2014/main" id="{BCD71B2B-CEA4-C24D-AA46-3763DCE22152}"/>
              </a:ext>
            </a:extLst>
          </p:cNvPr>
          <p:cNvSpPr>
            <a:spLocks noGrp="1"/>
          </p:cNvSpPr>
          <p:nvPr>
            <p:ph idx="1"/>
          </p:nvPr>
        </p:nvSpPr>
        <p:spPr/>
        <p:txBody>
          <a:bodyPr>
            <a:normAutofit/>
          </a:bodyPr>
          <a:lstStyle/>
          <a:p>
            <a:pPr marL="571500" indent="-571500">
              <a:lnSpc>
                <a:spcPct val="150000"/>
              </a:lnSpc>
              <a:buAutoNum type="romanUcPeriod"/>
            </a:pPr>
            <a:r>
              <a:rPr lang="pt-BR" b="1" dirty="0"/>
              <a:t>A </a:t>
            </a:r>
            <a:r>
              <a:rPr lang="pt-BR" b="1" dirty="0" err="1"/>
              <a:t>Etnopsiquiatria</a:t>
            </a:r>
            <a:endParaRPr lang="pt-BR" b="1" dirty="0"/>
          </a:p>
          <a:p>
            <a:pPr marL="571500" indent="-571500">
              <a:lnSpc>
                <a:spcPct val="150000"/>
              </a:lnSpc>
              <a:buAutoNum type="romanUcPeriod"/>
            </a:pPr>
            <a:r>
              <a:rPr lang="pt-BR" b="1" dirty="0"/>
              <a:t>As consultas terapêuticas</a:t>
            </a:r>
          </a:p>
          <a:p>
            <a:pPr marL="571500" indent="-571500">
              <a:lnSpc>
                <a:spcPct val="150000"/>
              </a:lnSpc>
              <a:buAutoNum type="romanUcPeriod"/>
            </a:pPr>
            <a:r>
              <a:rPr lang="pt-BR" b="1" dirty="0"/>
              <a:t>As psicoterapias pais-bebés</a:t>
            </a:r>
          </a:p>
          <a:p>
            <a:pPr marL="571500" indent="-571500">
              <a:lnSpc>
                <a:spcPct val="150000"/>
              </a:lnSpc>
              <a:buAutoNum type="romanUcPeriod"/>
            </a:pPr>
            <a:r>
              <a:rPr lang="pt-BR" b="1" dirty="0"/>
              <a:t>As modalidades de intervenção ao domicílio</a:t>
            </a:r>
          </a:p>
          <a:p>
            <a:pPr marL="571500" indent="-571500">
              <a:lnSpc>
                <a:spcPct val="150000"/>
              </a:lnSpc>
              <a:buAutoNum type="romanUcPeriod"/>
            </a:pPr>
            <a:r>
              <a:rPr lang="pt-BR" b="1" dirty="0"/>
              <a:t>A hospitalização simultânea numa unidade de cuidados mãe-bebê </a:t>
            </a:r>
          </a:p>
          <a:p>
            <a:endParaRPr lang="pt-BR" dirty="0"/>
          </a:p>
        </p:txBody>
      </p:sp>
      <p:sp>
        <p:nvSpPr>
          <p:cNvPr id="4" name="Espaço Reservado para Número de Slide 3">
            <a:extLst>
              <a:ext uri="{FF2B5EF4-FFF2-40B4-BE49-F238E27FC236}">
                <a16:creationId xmlns:a16="http://schemas.microsoft.com/office/drawing/2014/main" id="{16695D2E-92B1-D04F-8530-EE4D676CE568}"/>
              </a:ext>
            </a:extLst>
          </p:cNvPr>
          <p:cNvSpPr>
            <a:spLocks noGrp="1"/>
          </p:cNvSpPr>
          <p:nvPr>
            <p:ph type="sldNum" sz="quarter" idx="12"/>
          </p:nvPr>
        </p:nvSpPr>
        <p:spPr/>
        <p:txBody>
          <a:bodyPr/>
          <a:lstStyle/>
          <a:p>
            <a:fld id="{D67F1467-85B1-A14F-9F02-E5282F964E08}" type="slidenum">
              <a:rPr lang="pt-BR" smtClean="0"/>
              <a:t>45</a:t>
            </a:fld>
            <a:endParaRPr lang="pt-BR"/>
          </a:p>
        </p:txBody>
      </p:sp>
    </p:spTree>
    <p:extLst>
      <p:ext uri="{BB962C8B-B14F-4D97-AF65-F5344CB8AC3E}">
        <p14:creationId xmlns:p14="http://schemas.microsoft.com/office/powerpoint/2010/main" val="22733917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B016FF-6BFD-8F44-B3FD-9A3BA2F5B584}"/>
              </a:ext>
            </a:extLst>
          </p:cNvPr>
          <p:cNvSpPr>
            <a:spLocks noGrp="1"/>
          </p:cNvSpPr>
          <p:nvPr>
            <p:ph type="title"/>
          </p:nvPr>
        </p:nvSpPr>
        <p:spPr/>
        <p:txBody>
          <a:bodyPr>
            <a:normAutofit/>
          </a:bodyPr>
          <a:lstStyle/>
          <a:p>
            <a:pPr algn="ctr"/>
            <a:r>
              <a:rPr lang="pt-BR" sz="3200" b="1" dirty="0">
                <a:solidFill>
                  <a:srgbClr val="FF0000"/>
                </a:solidFill>
              </a:rPr>
              <a:t>Conclusão</a:t>
            </a:r>
          </a:p>
        </p:txBody>
      </p:sp>
      <p:sp>
        <p:nvSpPr>
          <p:cNvPr id="3" name="Espaço Reservado para Conteúdo 2">
            <a:extLst>
              <a:ext uri="{FF2B5EF4-FFF2-40B4-BE49-F238E27FC236}">
                <a16:creationId xmlns:a16="http://schemas.microsoft.com/office/drawing/2014/main" id="{A0FBC9BC-FFE4-0048-9162-8E5D27937C73}"/>
              </a:ext>
            </a:extLst>
          </p:cNvPr>
          <p:cNvSpPr>
            <a:spLocks noGrp="1"/>
          </p:cNvSpPr>
          <p:nvPr>
            <p:ph idx="1"/>
          </p:nvPr>
        </p:nvSpPr>
        <p:spPr/>
        <p:txBody>
          <a:bodyPr>
            <a:normAutofit fontScale="92500" lnSpcReduction="20000"/>
          </a:bodyPr>
          <a:lstStyle/>
          <a:p>
            <a:pPr algn="just">
              <a:lnSpc>
                <a:spcPct val="150000"/>
              </a:lnSpc>
            </a:pPr>
            <a:r>
              <a:rPr lang="pt-BR" dirty="0"/>
              <a:t>A Psicologia e a Psiquiatria do bebé são atualmente disciplinas em plena expansão. Podemos ainda esperar que se façam descobertas surpreendentes. Mas, atualmente, olhamos para o bebé segundo uma perspectiva nova. </a:t>
            </a:r>
          </a:p>
          <a:p>
            <a:pPr algn="just">
              <a:lnSpc>
                <a:spcPct val="150000"/>
              </a:lnSpc>
            </a:pPr>
            <a:r>
              <a:rPr lang="pt-BR" dirty="0"/>
              <a:t>«O bebé é uma pessoa» (B. Martino), uma pessoa seguramente em transformação, mas que já traz consigo os embriões de uma vida psíquica, e até mesmo de uma vida psíquica já relativamente organizada, facto que deve ser lembrado constantemente. </a:t>
            </a:r>
          </a:p>
          <a:p>
            <a:endParaRPr lang="pt-BR" dirty="0"/>
          </a:p>
        </p:txBody>
      </p:sp>
      <p:sp>
        <p:nvSpPr>
          <p:cNvPr id="4" name="Espaço Reservado para Número de Slide 3">
            <a:extLst>
              <a:ext uri="{FF2B5EF4-FFF2-40B4-BE49-F238E27FC236}">
                <a16:creationId xmlns:a16="http://schemas.microsoft.com/office/drawing/2014/main" id="{778F60DF-537B-E747-AE1A-D325E0E8C227}"/>
              </a:ext>
            </a:extLst>
          </p:cNvPr>
          <p:cNvSpPr>
            <a:spLocks noGrp="1"/>
          </p:cNvSpPr>
          <p:nvPr>
            <p:ph type="sldNum" sz="quarter" idx="12"/>
          </p:nvPr>
        </p:nvSpPr>
        <p:spPr/>
        <p:txBody>
          <a:bodyPr/>
          <a:lstStyle/>
          <a:p>
            <a:fld id="{D67F1467-85B1-A14F-9F02-E5282F964E08}" type="slidenum">
              <a:rPr lang="pt-BR" smtClean="0"/>
              <a:t>46</a:t>
            </a:fld>
            <a:endParaRPr lang="pt-BR"/>
          </a:p>
        </p:txBody>
      </p:sp>
    </p:spTree>
    <p:extLst>
      <p:ext uri="{BB962C8B-B14F-4D97-AF65-F5344CB8AC3E}">
        <p14:creationId xmlns:p14="http://schemas.microsoft.com/office/powerpoint/2010/main" val="5354161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B016FF-6BFD-8F44-B3FD-9A3BA2F5B584}"/>
              </a:ext>
            </a:extLst>
          </p:cNvPr>
          <p:cNvSpPr>
            <a:spLocks noGrp="1"/>
          </p:cNvSpPr>
          <p:nvPr>
            <p:ph type="title"/>
          </p:nvPr>
        </p:nvSpPr>
        <p:spPr/>
        <p:txBody>
          <a:bodyPr>
            <a:normAutofit/>
          </a:bodyPr>
          <a:lstStyle/>
          <a:p>
            <a:pPr algn="ctr"/>
            <a:endParaRPr lang="pt-BR" sz="3200" b="1" dirty="0"/>
          </a:p>
        </p:txBody>
      </p:sp>
      <p:sp>
        <p:nvSpPr>
          <p:cNvPr id="3" name="Espaço Reservado para Conteúdo 2">
            <a:extLst>
              <a:ext uri="{FF2B5EF4-FFF2-40B4-BE49-F238E27FC236}">
                <a16:creationId xmlns:a16="http://schemas.microsoft.com/office/drawing/2014/main" id="{A0FBC9BC-FFE4-0048-9162-8E5D27937C73}"/>
              </a:ext>
            </a:extLst>
          </p:cNvPr>
          <p:cNvSpPr>
            <a:spLocks noGrp="1"/>
          </p:cNvSpPr>
          <p:nvPr>
            <p:ph idx="1"/>
          </p:nvPr>
        </p:nvSpPr>
        <p:spPr/>
        <p:txBody>
          <a:bodyPr>
            <a:normAutofit/>
          </a:bodyPr>
          <a:lstStyle/>
          <a:p>
            <a:pPr algn="just">
              <a:lnSpc>
                <a:spcPct val="150000"/>
              </a:lnSpc>
            </a:pPr>
            <a:r>
              <a:rPr lang="pt-BR" dirty="0"/>
              <a:t>Por este motivo, o bebé tem direito a ser respeitado e a ser tratado com dignidade. </a:t>
            </a:r>
          </a:p>
          <a:p>
            <a:pPr algn="just">
              <a:lnSpc>
                <a:spcPct val="150000"/>
              </a:lnSpc>
            </a:pPr>
            <a:r>
              <a:rPr lang="pt-BR" dirty="0"/>
              <a:t>Serão precisos anos para que os adultos reconheçam que os bebés têm um sofrimento psíquico. Serão igualmente precisos muitos mais anos para que os adultos reconheçam que os bebés pensam, escutam e observam o mundo que os rodeia. </a:t>
            </a:r>
          </a:p>
          <a:p>
            <a:endParaRPr lang="pt-BR" dirty="0"/>
          </a:p>
        </p:txBody>
      </p:sp>
      <p:sp>
        <p:nvSpPr>
          <p:cNvPr id="4" name="Espaço Reservado para Número de Slide 3">
            <a:extLst>
              <a:ext uri="{FF2B5EF4-FFF2-40B4-BE49-F238E27FC236}">
                <a16:creationId xmlns:a16="http://schemas.microsoft.com/office/drawing/2014/main" id="{778F60DF-537B-E747-AE1A-D325E0E8C227}"/>
              </a:ext>
            </a:extLst>
          </p:cNvPr>
          <p:cNvSpPr>
            <a:spLocks noGrp="1"/>
          </p:cNvSpPr>
          <p:nvPr>
            <p:ph type="sldNum" sz="quarter" idx="12"/>
          </p:nvPr>
        </p:nvSpPr>
        <p:spPr/>
        <p:txBody>
          <a:bodyPr/>
          <a:lstStyle/>
          <a:p>
            <a:fld id="{D67F1467-85B1-A14F-9F02-E5282F964E08}" type="slidenum">
              <a:rPr lang="pt-BR" smtClean="0"/>
              <a:t>47</a:t>
            </a:fld>
            <a:endParaRPr lang="pt-BR"/>
          </a:p>
        </p:txBody>
      </p:sp>
    </p:spTree>
    <p:extLst>
      <p:ext uri="{BB962C8B-B14F-4D97-AF65-F5344CB8AC3E}">
        <p14:creationId xmlns:p14="http://schemas.microsoft.com/office/powerpoint/2010/main" val="15997163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6F4854-51D1-AB4C-B4B6-370C1DC9D83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EBF8A5A-A80C-9C4E-856D-BC8302C99593}"/>
              </a:ext>
            </a:extLst>
          </p:cNvPr>
          <p:cNvSpPr>
            <a:spLocks noGrp="1"/>
          </p:cNvSpPr>
          <p:nvPr>
            <p:ph idx="1"/>
          </p:nvPr>
        </p:nvSpPr>
        <p:spPr/>
        <p:txBody>
          <a:bodyPr>
            <a:normAutofit/>
          </a:bodyPr>
          <a:lstStyle/>
          <a:p>
            <a:pPr algn="just">
              <a:lnSpc>
                <a:spcPct val="160000"/>
              </a:lnSpc>
            </a:pPr>
            <a:r>
              <a:rPr lang="pt-BR" dirty="0"/>
              <a:t>A Psiquiatria do bebé convida-nos a nunca nos esquecermos destas descobertas, simultaneamente tão evidentes e tão frágeis. Sejam quais forem os progressos teóricos ou técnicos do futuro no domínio dos conhecimentos, a principal lição já está assente: </a:t>
            </a:r>
            <a:r>
              <a:rPr lang="pt-BR" b="1" dirty="0"/>
              <a:t>os bebés pensam e, por vezes, sofrem. </a:t>
            </a:r>
          </a:p>
          <a:p>
            <a:pPr algn="just">
              <a:lnSpc>
                <a:spcPct val="160000"/>
              </a:lnSpc>
            </a:pPr>
            <a:endParaRPr lang="pt-BR" b="1" dirty="0"/>
          </a:p>
          <a:p>
            <a:endParaRPr lang="pt-BR" dirty="0"/>
          </a:p>
        </p:txBody>
      </p:sp>
      <p:sp>
        <p:nvSpPr>
          <p:cNvPr id="4" name="Espaço Reservado para Número de Slide 3">
            <a:extLst>
              <a:ext uri="{FF2B5EF4-FFF2-40B4-BE49-F238E27FC236}">
                <a16:creationId xmlns:a16="http://schemas.microsoft.com/office/drawing/2014/main" id="{5550A710-1AF4-C444-92CA-080395D19789}"/>
              </a:ext>
            </a:extLst>
          </p:cNvPr>
          <p:cNvSpPr>
            <a:spLocks noGrp="1"/>
          </p:cNvSpPr>
          <p:nvPr>
            <p:ph type="sldNum" sz="quarter" idx="12"/>
          </p:nvPr>
        </p:nvSpPr>
        <p:spPr/>
        <p:txBody>
          <a:bodyPr/>
          <a:lstStyle/>
          <a:p>
            <a:fld id="{D67F1467-85B1-A14F-9F02-E5282F964E08}" type="slidenum">
              <a:rPr lang="pt-BR" smtClean="0"/>
              <a:t>48</a:t>
            </a:fld>
            <a:endParaRPr lang="pt-BR"/>
          </a:p>
        </p:txBody>
      </p:sp>
    </p:spTree>
    <p:extLst>
      <p:ext uri="{BB962C8B-B14F-4D97-AF65-F5344CB8AC3E}">
        <p14:creationId xmlns:p14="http://schemas.microsoft.com/office/powerpoint/2010/main" val="30028111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6F4854-51D1-AB4C-B4B6-370C1DC9D83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EBF8A5A-A80C-9C4E-856D-BC8302C99593}"/>
              </a:ext>
            </a:extLst>
          </p:cNvPr>
          <p:cNvSpPr>
            <a:spLocks noGrp="1"/>
          </p:cNvSpPr>
          <p:nvPr>
            <p:ph idx="1"/>
          </p:nvPr>
        </p:nvSpPr>
        <p:spPr/>
        <p:txBody>
          <a:bodyPr>
            <a:normAutofit fontScale="85000" lnSpcReduction="20000"/>
          </a:bodyPr>
          <a:lstStyle/>
          <a:p>
            <a:pPr algn="just">
              <a:lnSpc>
                <a:spcPct val="160000"/>
              </a:lnSpc>
            </a:pPr>
            <a:r>
              <a:rPr lang="pt-BR" dirty="0"/>
              <a:t>O seu futuro, o que eles virão ser no amanhã, depende em grande parte das suas vivências. Mas as suas vivências dependem em grande parte da maneira como nós olhamos para eles. Não há dúvida, no futuro saberemos muito mais do que sabemos atualmente sobre como cuidar e tratar dos bebés. Não nos esqueçamos de pôr em prática estes novos conhecimentos e de não nos deixarmos desviar nem pelos nossos próprios mecanismos de repressão, nem pela conjuntura económica ou política que sempre fez esquecer tão rapidamente as necessidades dos bebés...</a:t>
            </a:r>
          </a:p>
          <a:p>
            <a:pPr algn="just">
              <a:lnSpc>
                <a:spcPct val="160000"/>
              </a:lnSpc>
            </a:pPr>
            <a:endParaRPr lang="pt-BR" dirty="0"/>
          </a:p>
          <a:p>
            <a:endParaRPr lang="pt-BR" dirty="0"/>
          </a:p>
        </p:txBody>
      </p:sp>
      <p:sp>
        <p:nvSpPr>
          <p:cNvPr id="4" name="Espaço Reservado para Número de Slide 3">
            <a:extLst>
              <a:ext uri="{FF2B5EF4-FFF2-40B4-BE49-F238E27FC236}">
                <a16:creationId xmlns:a16="http://schemas.microsoft.com/office/drawing/2014/main" id="{5550A710-1AF4-C444-92CA-080395D19789}"/>
              </a:ext>
            </a:extLst>
          </p:cNvPr>
          <p:cNvSpPr>
            <a:spLocks noGrp="1"/>
          </p:cNvSpPr>
          <p:nvPr>
            <p:ph type="sldNum" sz="quarter" idx="12"/>
          </p:nvPr>
        </p:nvSpPr>
        <p:spPr/>
        <p:txBody>
          <a:bodyPr/>
          <a:lstStyle/>
          <a:p>
            <a:fld id="{D67F1467-85B1-A14F-9F02-E5282F964E08}" type="slidenum">
              <a:rPr lang="pt-BR" smtClean="0"/>
              <a:t>49</a:t>
            </a:fld>
            <a:endParaRPr lang="pt-BR"/>
          </a:p>
        </p:txBody>
      </p:sp>
    </p:spTree>
    <p:extLst>
      <p:ext uri="{BB962C8B-B14F-4D97-AF65-F5344CB8AC3E}">
        <p14:creationId xmlns:p14="http://schemas.microsoft.com/office/powerpoint/2010/main" val="590400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22B1B9-47A8-D944-98B7-08DE63850E7F}"/>
              </a:ext>
            </a:extLst>
          </p:cNvPr>
          <p:cNvSpPr>
            <a:spLocks noGrp="1"/>
          </p:cNvSpPr>
          <p:nvPr>
            <p:ph type="title"/>
          </p:nvPr>
        </p:nvSpPr>
        <p:spPr/>
        <p:txBody>
          <a:bodyPr>
            <a:normAutofit/>
          </a:bodyPr>
          <a:lstStyle/>
          <a:p>
            <a:pPr algn="ctr"/>
            <a:r>
              <a:rPr lang="pt-BR" sz="2800" b="1" dirty="0"/>
              <a:t>1. O que é a PSICOPATOLOGIA PERINATAL (PPN)</a:t>
            </a:r>
            <a:r>
              <a:rPr lang="pt-BR" sz="2800" dirty="0"/>
              <a:t> ? </a:t>
            </a:r>
          </a:p>
        </p:txBody>
      </p:sp>
      <p:sp>
        <p:nvSpPr>
          <p:cNvPr id="3" name="Espaço Reservado para Conteúdo 2">
            <a:extLst>
              <a:ext uri="{FF2B5EF4-FFF2-40B4-BE49-F238E27FC236}">
                <a16:creationId xmlns:a16="http://schemas.microsoft.com/office/drawing/2014/main" id="{C5C8491E-86DC-EF4F-ABD9-C267FF1242EC}"/>
              </a:ext>
            </a:extLst>
          </p:cNvPr>
          <p:cNvSpPr>
            <a:spLocks noGrp="1"/>
          </p:cNvSpPr>
          <p:nvPr>
            <p:ph idx="1"/>
          </p:nvPr>
        </p:nvSpPr>
        <p:spPr/>
        <p:txBody>
          <a:bodyPr>
            <a:normAutofit/>
          </a:bodyPr>
          <a:lstStyle/>
          <a:p>
            <a:pPr algn="just">
              <a:lnSpc>
                <a:spcPct val="150000"/>
              </a:lnSpc>
            </a:pPr>
            <a:r>
              <a:rPr lang="pt-BR" dirty="0"/>
              <a:t>Ao longo dos anos de 1970, a </a:t>
            </a:r>
            <a:r>
              <a:rPr lang="pt-BR" b="1" dirty="0"/>
              <a:t>PPN</a:t>
            </a:r>
            <a:r>
              <a:rPr lang="pt-BR" dirty="0"/>
              <a:t> (</a:t>
            </a:r>
            <a:r>
              <a:rPr lang="pt-BR" dirty="0" err="1"/>
              <a:t>Bénony</a:t>
            </a:r>
            <a:r>
              <a:rPr lang="pt-BR" dirty="0"/>
              <a:t> e </a:t>
            </a:r>
            <a:r>
              <a:rPr lang="pt-BR" dirty="0" err="1"/>
              <a:t>Golse</a:t>
            </a:r>
            <a:r>
              <a:rPr lang="pt-BR" dirty="0"/>
              <a:t>, 2003) emerge no panorama de saúde pública e social da primeira infância como sendo um ponto de convergência entre os responsáveis pelos cuidados a dar aos pais e pelos que cuidam das crianças, entre os agentes responsáveis pelo tratamento e cuidados médicos e os atores sociais, segundo um procedimento conhecido por </a:t>
            </a:r>
            <a:r>
              <a:rPr lang="pt-BR" dirty="0" err="1"/>
              <a:t>transdisciplinaridade</a:t>
            </a:r>
            <a:r>
              <a:rPr lang="pt-BR" dirty="0"/>
              <a:t>.</a:t>
            </a:r>
          </a:p>
          <a:p>
            <a:pPr marL="0" indent="0">
              <a:buNone/>
            </a:pPr>
            <a:endParaRPr lang="pt-BR" dirty="0"/>
          </a:p>
          <a:p>
            <a:endParaRPr lang="pt-BR" dirty="0"/>
          </a:p>
        </p:txBody>
      </p:sp>
      <p:sp>
        <p:nvSpPr>
          <p:cNvPr id="4" name="Espaço Reservado para Número de Slide 3">
            <a:extLst>
              <a:ext uri="{FF2B5EF4-FFF2-40B4-BE49-F238E27FC236}">
                <a16:creationId xmlns:a16="http://schemas.microsoft.com/office/drawing/2014/main" id="{2FF018E2-C54E-5C42-A28A-BF01BE348556}"/>
              </a:ext>
            </a:extLst>
          </p:cNvPr>
          <p:cNvSpPr>
            <a:spLocks noGrp="1"/>
          </p:cNvSpPr>
          <p:nvPr>
            <p:ph type="sldNum" sz="quarter" idx="12"/>
          </p:nvPr>
        </p:nvSpPr>
        <p:spPr/>
        <p:txBody>
          <a:bodyPr/>
          <a:lstStyle/>
          <a:p>
            <a:fld id="{D67F1467-85B1-A14F-9F02-E5282F964E08}" type="slidenum">
              <a:rPr lang="pt-BR" smtClean="0"/>
              <a:t>5</a:t>
            </a:fld>
            <a:endParaRPr lang="pt-BR"/>
          </a:p>
        </p:txBody>
      </p:sp>
    </p:spTree>
    <p:extLst>
      <p:ext uri="{BB962C8B-B14F-4D97-AF65-F5344CB8AC3E}">
        <p14:creationId xmlns:p14="http://schemas.microsoft.com/office/powerpoint/2010/main" val="383362089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FD8D32-1C45-044B-B838-7784F11E0A9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4334866-1325-8C42-A330-E83E52F0FC18}"/>
              </a:ext>
            </a:extLst>
          </p:cNvPr>
          <p:cNvSpPr>
            <a:spLocks noGrp="1"/>
          </p:cNvSpPr>
          <p:nvPr>
            <p:ph idx="1"/>
          </p:nvPr>
        </p:nvSpPr>
        <p:spPr/>
        <p:txBody>
          <a:bodyPr>
            <a:normAutofit lnSpcReduction="10000"/>
          </a:bodyPr>
          <a:lstStyle/>
          <a:p>
            <a:pPr algn="just">
              <a:lnSpc>
                <a:spcPct val="150000"/>
              </a:lnSpc>
            </a:pPr>
            <a:r>
              <a:rPr lang="pt-BR" dirty="0"/>
              <a:t>Como vimos, a Psiquiatria do bebé transpõe em muito as fronteiras da disciplina psiquiátrica propriamente dita, visto que ela nos permite compreender os mecanismos da subjetivação, da simbolização, da </a:t>
            </a:r>
            <a:r>
              <a:rPr lang="pt-BR" dirty="0" err="1"/>
              <a:t>semiotização</a:t>
            </a:r>
            <a:r>
              <a:rPr lang="pt-BR" dirty="0"/>
              <a:t> e da </a:t>
            </a:r>
            <a:r>
              <a:rPr lang="pt-BR" dirty="0" err="1"/>
              <a:t>semantização</a:t>
            </a:r>
            <a:r>
              <a:rPr lang="pt-BR" dirty="0"/>
              <a:t> na espécie humana; porém ela também não se limita ao domínio estritamente científico, porque ela levanta problemas de cidadania face à modernidade e à permanente precariedade dos indivíduos.</a:t>
            </a:r>
          </a:p>
          <a:p>
            <a:endParaRPr lang="pt-BR" dirty="0"/>
          </a:p>
        </p:txBody>
      </p:sp>
      <p:sp>
        <p:nvSpPr>
          <p:cNvPr id="4" name="Espaço Reservado para Número de Slide 3">
            <a:extLst>
              <a:ext uri="{FF2B5EF4-FFF2-40B4-BE49-F238E27FC236}">
                <a16:creationId xmlns:a16="http://schemas.microsoft.com/office/drawing/2014/main" id="{0A53193E-5848-5040-AEA9-22741D68882A}"/>
              </a:ext>
            </a:extLst>
          </p:cNvPr>
          <p:cNvSpPr>
            <a:spLocks noGrp="1"/>
          </p:cNvSpPr>
          <p:nvPr>
            <p:ph type="sldNum" sz="quarter" idx="12"/>
          </p:nvPr>
        </p:nvSpPr>
        <p:spPr/>
        <p:txBody>
          <a:bodyPr/>
          <a:lstStyle/>
          <a:p>
            <a:fld id="{D67F1467-85B1-A14F-9F02-E5282F964E08}" type="slidenum">
              <a:rPr lang="pt-BR" smtClean="0"/>
              <a:t>50</a:t>
            </a:fld>
            <a:endParaRPr lang="pt-BR"/>
          </a:p>
        </p:txBody>
      </p:sp>
    </p:spTree>
    <p:extLst>
      <p:ext uri="{BB962C8B-B14F-4D97-AF65-F5344CB8AC3E}">
        <p14:creationId xmlns:p14="http://schemas.microsoft.com/office/powerpoint/2010/main" val="34798448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D3698D-59EC-B34C-BCE7-A25214F37706}"/>
              </a:ext>
            </a:extLst>
          </p:cNvPr>
          <p:cNvSpPr>
            <a:spLocks noGrp="1"/>
          </p:cNvSpPr>
          <p:nvPr>
            <p:ph type="title"/>
          </p:nvPr>
        </p:nvSpPr>
        <p:spPr/>
        <p:txBody>
          <a:bodyPr/>
          <a:lstStyle/>
          <a:p>
            <a:pPr algn="ctr"/>
            <a:r>
              <a:rPr lang="pt-BR" b="1" dirty="0"/>
              <a:t>Resumo analítico-crítico da </a:t>
            </a:r>
            <a:br>
              <a:rPr lang="pt-BR" b="1" dirty="0"/>
            </a:br>
            <a:r>
              <a:rPr lang="pt-BR" b="1" dirty="0"/>
              <a:t>Psicopatologia Perinatal </a:t>
            </a:r>
            <a:endParaRPr lang="pt-BR" dirty="0"/>
          </a:p>
        </p:txBody>
      </p:sp>
      <p:sp>
        <p:nvSpPr>
          <p:cNvPr id="3" name="Espaço Reservado para Conteúdo 2">
            <a:extLst>
              <a:ext uri="{FF2B5EF4-FFF2-40B4-BE49-F238E27FC236}">
                <a16:creationId xmlns:a16="http://schemas.microsoft.com/office/drawing/2014/main" id="{40B72EB5-777E-D04E-8A89-E3A23626A165}"/>
              </a:ext>
            </a:extLst>
          </p:cNvPr>
          <p:cNvSpPr>
            <a:spLocks noGrp="1"/>
          </p:cNvSpPr>
          <p:nvPr>
            <p:ph idx="1"/>
          </p:nvPr>
        </p:nvSpPr>
        <p:spPr/>
        <p:txBody>
          <a:bodyPr>
            <a:normAutofit/>
          </a:bodyPr>
          <a:lstStyle/>
          <a:p>
            <a:pPr marL="514350" indent="-514350">
              <a:lnSpc>
                <a:spcPct val="170000"/>
              </a:lnSpc>
              <a:buAutoNum type="arabicPeriod"/>
            </a:pPr>
            <a:r>
              <a:rPr lang="pt-BR" sz="1600" dirty="0"/>
              <a:t>A Psicopatologia perinatal (PPN) está construída na interface dos seguintes saberes: Psicanálise, Teoria do Apego, Neurociências, Antropologia. </a:t>
            </a:r>
          </a:p>
          <a:p>
            <a:pPr marL="514350" indent="-514350">
              <a:lnSpc>
                <a:spcPct val="170000"/>
              </a:lnSpc>
              <a:buAutoNum type="arabicPeriod"/>
            </a:pPr>
            <a:r>
              <a:rPr lang="pt-BR" sz="1600" dirty="0"/>
              <a:t>Seus campo de problemas e fenômenos refere—se à origem do recém-chegado ser humano (sua majestade o bebê) ao mundo, especialmente no que se refere à compreensão do seu desenvolvimento emocional do bebê e todo o processo de constituição da subjetividade, da construção da </a:t>
            </a:r>
            <a:r>
              <a:rPr lang="pt-BR" sz="1600" dirty="0" err="1"/>
              <a:t>parentalidade</a:t>
            </a:r>
            <a:r>
              <a:rPr lang="pt-BR" sz="1600" dirty="0"/>
              <a:t>, das determinações </a:t>
            </a:r>
            <a:r>
              <a:rPr lang="pt-BR" sz="1600" dirty="0" err="1"/>
              <a:t>transgeracionais</a:t>
            </a:r>
            <a:r>
              <a:rPr lang="pt-BR" sz="1600" dirty="0"/>
              <a:t>, dentro de uma perspectiva </a:t>
            </a:r>
            <a:r>
              <a:rPr lang="pt-BR" sz="1600" dirty="0" err="1"/>
              <a:t>policausal</a:t>
            </a:r>
            <a:endParaRPr lang="pt-BR" sz="1600" dirty="0"/>
          </a:p>
          <a:p>
            <a:pPr marL="514350" indent="-514350">
              <a:lnSpc>
                <a:spcPct val="170000"/>
              </a:lnSpc>
              <a:buAutoNum type="arabicPeriod"/>
            </a:pPr>
            <a:r>
              <a:rPr lang="pt-BR" sz="1600" dirty="0"/>
              <a:t>Ela busca entender e agir, no quadro de uma proposta multidisciplinar, as competências e problemas do bebê, dos pais, articulando diversos atores e cuidadores, tendo os seguintes eixos de preocupação, pesquisa e entendimento: autopreservação, apego, intersubjetividade, regulação das tensões instintuais (prazer-desprazer; excitação-descarga)</a:t>
            </a:r>
          </a:p>
        </p:txBody>
      </p:sp>
      <p:sp>
        <p:nvSpPr>
          <p:cNvPr id="4" name="Espaço Reservado para Número de Slide 3">
            <a:extLst>
              <a:ext uri="{FF2B5EF4-FFF2-40B4-BE49-F238E27FC236}">
                <a16:creationId xmlns:a16="http://schemas.microsoft.com/office/drawing/2014/main" id="{41F12042-F5CD-C64C-878B-D2562BC14455}"/>
              </a:ext>
            </a:extLst>
          </p:cNvPr>
          <p:cNvSpPr>
            <a:spLocks noGrp="1"/>
          </p:cNvSpPr>
          <p:nvPr>
            <p:ph type="sldNum" sz="quarter" idx="12"/>
          </p:nvPr>
        </p:nvSpPr>
        <p:spPr/>
        <p:txBody>
          <a:bodyPr/>
          <a:lstStyle/>
          <a:p>
            <a:fld id="{D67F1467-85B1-A14F-9F02-E5282F964E08}" type="slidenum">
              <a:rPr lang="pt-BR" smtClean="0"/>
              <a:t>51</a:t>
            </a:fld>
            <a:endParaRPr lang="pt-BR"/>
          </a:p>
        </p:txBody>
      </p:sp>
    </p:spTree>
    <p:extLst>
      <p:ext uri="{BB962C8B-B14F-4D97-AF65-F5344CB8AC3E}">
        <p14:creationId xmlns:p14="http://schemas.microsoft.com/office/powerpoint/2010/main" val="179885045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D3698D-59EC-B34C-BCE7-A25214F37706}"/>
              </a:ext>
            </a:extLst>
          </p:cNvPr>
          <p:cNvSpPr>
            <a:spLocks noGrp="1"/>
          </p:cNvSpPr>
          <p:nvPr>
            <p:ph type="title"/>
          </p:nvPr>
        </p:nvSpPr>
        <p:spPr/>
        <p:txBody>
          <a:bodyPr/>
          <a:lstStyle/>
          <a:p>
            <a:r>
              <a:rPr lang="pt-BR" dirty="0"/>
              <a:t>Resumo analítico-crítico</a:t>
            </a:r>
          </a:p>
        </p:txBody>
      </p:sp>
      <p:sp>
        <p:nvSpPr>
          <p:cNvPr id="3" name="Espaço Reservado para Conteúdo 2">
            <a:extLst>
              <a:ext uri="{FF2B5EF4-FFF2-40B4-BE49-F238E27FC236}">
                <a16:creationId xmlns:a16="http://schemas.microsoft.com/office/drawing/2014/main" id="{40B72EB5-777E-D04E-8A89-E3A23626A165}"/>
              </a:ext>
            </a:extLst>
          </p:cNvPr>
          <p:cNvSpPr>
            <a:spLocks noGrp="1"/>
          </p:cNvSpPr>
          <p:nvPr>
            <p:ph idx="1"/>
          </p:nvPr>
        </p:nvSpPr>
        <p:spPr/>
        <p:txBody>
          <a:bodyPr>
            <a:normAutofit fontScale="77500" lnSpcReduction="20000"/>
          </a:bodyPr>
          <a:lstStyle/>
          <a:p>
            <a:pPr marL="514350" indent="-514350">
              <a:lnSpc>
                <a:spcPct val="170000"/>
              </a:lnSpc>
              <a:buAutoNum type="arabicPeriod"/>
            </a:pPr>
            <a:r>
              <a:rPr lang="pt-BR" sz="200" dirty="0" err="1"/>
              <a:t>X</a:t>
            </a:r>
            <a:endParaRPr lang="pt-BR" sz="200" dirty="0"/>
          </a:p>
          <a:p>
            <a:pPr marL="514350" indent="-514350">
              <a:lnSpc>
                <a:spcPct val="170000"/>
              </a:lnSpc>
              <a:buAutoNum type="arabicPeriod"/>
            </a:pPr>
            <a:r>
              <a:rPr lang="pt-BR" sz="200" dirty="0" err="1"/>
              <a:t>X</a:t>
            </a:r>
            <a:r>
              <a:rPr lang="pt-BR" sz="200" dirty="0"/>
              <a:t>.</a:t>
            </a:r>
          </a:p>
          <a:p>
            <a:pPr marL="514350" indent="-514350">
              <a:lnSpc>
                <a:spcPct val="170000"/>
              </a:lnSpc>
              <a:buAutoNum type="arabicPeriod"/>
            </a:pPr>
            <a:r>
              <a:rPr lang="pt-BR" sz="200" dirty="0" err="1"/>
              <a:t>X</a:t>
            </a:r>
            <a:endParaRPr lang="pt-BR" sz="200" dirty="0"/>
          </a:p>
          <a:p>
            <a:pPr marL="514350" indent="-514350">
              <a:lnSpc>
                <a:spcPct val="170000"/>
              </a:lnSpc>
              <a:buAutoNum type="arabicPeriod"/>
            </a:pPr>
            <a:r>
              <a:rPr lang="pt-BR" dirty="0"/>
              <a:t>Seu enquadre teórico-clínico tem na metapsicologia psicanalítica seus fundamentos, apoiando-se e referindo-se a: teoria das pulsões, teoria das relações de objeto impulsionada pela vida </a:t>
            </a:r>
            <a:r>
              <a:rPr lang="pt-BR" dirty="0" err="1"/>
              <a:t>pulsional</a:t>
            </a:r>
            <a:r>
              <a:rPr lang="pt-BR" dirty="0"/>
              <a:t>,</a:t>
            </a:r>
          </a:p>
          <a:p>
            <a:pPr marL="514350" indent="-514350">
              <a:lnSpc>
                <a:spcPct val="170000"/>
              </a:lnSpc>
              <a:buAutoNum type="arabicPeriod"/>
            </a:pPr>
            <a:r>
              <a:rPr lang="pt-BR" dirty="0"/>
              <a:t>constituindo-se como uma proposta de intervenção e cuidado multidisciplinar, se ocupa tanto da prevenção e das atividades profiláticas, quanto dos cuidados psicoterápicos curativos</a:t>
            </a:r>
          </a:p>
          <a:p>
            <a:pPr marL="514350" indent="-514350">
              <a:lnSpc>
                <a:spcPct val="170000"/>
              </a:lnSpc>
              <a:buAutoNum type="arabicPeriod"/>
            </a:pPr>
            <a:r>
              <a:rPr lang="pt-BR" dirty="0"/>
              <a:t>Recoloca problemas metodológicos e práticos para a psicanálise</a:t>
            </a:r>
          </a:p>
        </p:txBody>
      </p:sp>
      <p:sp>
        <p:nvSpPr>
          <p:cNvPr id="4" name="Espaço Reservado para Número de Slide 3">
            <a:extLst>
              <a:ext uri="{FF2B5EF4-FFF2-40B4-BE49-F238E27FC236}">
                <a16:creationId xmlns:a16="http://schemas.microsoft.com/office/drawing/2014/main" id="{41F12042-F5CD-C64C-878B-D2562BC14455}"/>
              </a:ext>
            </a:extLst>
          </p:cNvPr>
          <p:cNvSpPr>
            <a:spLocks noGrp="1"/>
          </p:cNvSpPr>
          <p:nvPr>
            <p:ph type="sldNum" sz="quarter" idx="12"/>
          </p:nvPr>
        </p:nvSpPr>
        <p:spPr/>
        <p:txBody>
          <a:bodyPr/>
          <a:lstStyle/>
          <a:p>
            <a:fld id="{D67F1467-85B1-A14F-9F02-E5282F964E08}" type="slidenum">
              <a:rPr lang="pt-BR" smtClean="0"/>
              <a:t>52</a:t>
            </a:fld>
            <a:endParaRPr lang="pt-BR"/>
          </a:p>
        </p:txBody>
      </p:sp>
    </p:spTree>
    <p:extLst>
      <p:ext uri="{BB962C8B-B14F-4D97-AF65-F5344CB8AC3E}">
        <p14:creationId xmlns:p14="http://schemas.microsoft.com/office/powerpoint/2010/main" val="31796117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1B2B0F-B9DE-1641-A8F5-F8C72C955C4C}"/>
              </a:ext>
            </a:extLst>
          </p:cNvPr>
          <p:cNvSpPr>
            <a:spLocks noGrp="1"/>
          </p:cNvSpPr>
          <p:nvPr>
            <p:ph type="title"/>
          </p:nvPr>
        </p:nvSpPr>
        <p:spPr/>
        <p:txBody>
          <a:bodyPr>
            <a:normAutofit/>
          </a:bodyPr>
          <a:lstStyle/>
          <a:p>
            <a:pPr algn="ctr"/>
            <a:r>
              <a:rPr lang="pt-BR" sz="2800" b="1" dirty="0"/>
              <a:t>Referências</a:t>
            </a:r>
          </a:p>
        </p:txBody>
      </p:sp>
      <p:sp>
        <p:nvSpPr>
          <p:cNvPr id="3" name="Espaço Reservado para Conteúdo 2">
            <a:extLst>
              <a:ext uri="{FF2B5EF4-FFF2-40B4-BE49-F238E27FC236}">
                <a16:creationId xmlns:a16="http://schemas.microsoft.com/office/drawing/2014/main" id="{BB11BDA0-3589-204C-BB5E-ED6791E7286B}"/>
              </a:ext>
            </a:extLst>
          </p:cNvPr>
          <p:cNvSpPr>
            <a:spLocks noGrp="1"/>
          </p:cNvSpPr>
          <p:nvPr>
            <p:ph idx="1"/>
          </p:nvPr>
        </p:nvSpPr>
        <p:spPr/>
        <p:txBody>
          <a:bodyPr>
            <a:normAutofit fontScale="92500" lnSpcReduction="20000"/>
          </a:bodyPr>
          <a:lstStyle/>
          <a:p>
            <a:pPr>
              <a:lnSpc>
                <a:spcPct val="150000"/>
              </a:lnSpc>
            </a:pPr>
            <a:r>
              <a:rPr lang="pt-BR" dirty="0" err="1"/>
              <a:t>Lebovici</a:t>
            </a:r>
            <a:r>
              <a:rPr lang="pt-BR" dirty="0"/>
              <a:t>, S., </a:t>
            </a:r>
            <a:r>
              <a:rPr lang="pt-BR" dirty="0" err="1"/>
              <a:t>Diatkine</a:t>
            </a:r>
            <a:r>
              <a:rPr lang="pt-BR" dirty="0"/>
              <a:t>, R., &amp; </a:t>
            </a:r>
            <a:r>
              <a:rPr lang="pt-BR" dirty="0" err="1"/>
              <a:t>Soulé</a:t>
            </a:r>
            <a:r>
              <a:rPr lang="pt-BR" dirty="0"/>
              <a:t>, M. (Eds.). (1985). </a:t>
            </a:r>
            <a:r>
              <a:rPr lang="pt-BR" i="1" dirty="0"/>
              <a:t>Nouveau </a:t>
            </a:r>
            <a:r>
              <a:rPr lang="pt-BR" i="1" dirty="0" err="1"/>
              <a:t>traité</a:t>
            </a:r>
            <a:r>
              <a:rPr lang="pt-BR" i="1" dirty="0"/>
              <a:t> de </a:t>
            </a:r>
            <a:r>
              <a:rPr lang="pt-BR" i="1" dirty="0" err="1"/>
              <a:t>Psychiatrie</a:t>
            </a:r>
            <a:r>
              <a:rPr lang="pt-BR" i="1" dirty="0"/>
              <a:t> de </a:t>
            </a:r>
            <a:r>
              <a:rPr lang="pt-BR" i="1" dirty="0" err="1"/>
              <a:t>L’enfant</a:t>
            </a:r>
            <a:r>
              <a:rPr lang="pt-BR" i="1" dirty="0"/>
              <a:t> et de </a:t>
            </a:r>
            <a:r>
              <a:rPr lang="pt-BR" i="1" dirty="0" err="1"/>
              <a:t>l’adolescent</a:t>
            </a:r>
            <a:r>
              <a:rPr lang="pt-BR" dirty="0"/>
              <a:t> (4 volumes). Paris: PUF.</a:t>
            </a:r>
          </a:p>
          <a:p>
            <a:pPr>
              <a:lnSpc>
                <a:spcPct val="150000"/>
              </a:lnSpc>
            </a:pPr>
            <a:r>
              <a:rPr lang="en-US" dirty="0" err="1"/>
              <a:t>Golse</a:t>
            </a:r>
            <a:r>
              <a:rPr lang="en-US" dirty="0"/>
              <a:t>, B. (2006a). </a:t>
            </a:r>
            <a:r>
              <a:rPr lang="en-US" i="1" dirty="0" err="1"/>
              <a:t>L’être</a:t>
            </a:r>
            <a:r>
              <a:rPr lang="en-US" i="1" dirty="0"/>
              <a:t> </a:t>
            </a:r>
            <a:r>
              <a:rPr lang="en-US" i="1" dirty="0" err="1"/>
              <a:t>bébé</a:t>
            </a:r>
            <a:r>
              <a:rPr lang="en-US" i="1" dirty="0"/>
              <a:t>. La question du </a:t>
            </a:r>
            <a:r>
              <a:rPr lang="en-US" i="1" dirty="0" err="1"/>
              <a:t>bébé</a:t>
            </a:r>
            <a:r>
              <a:rPr lang="en-US" i="1" dirty="0"/>
              <a:t> </a:t>
            </a:r>
            <a:r>
              <a:rPr lang="en-US" i="1" dirty="0" err="1"/>
              <a:t>à</a:t>
            </a:r>
            <a:r>
              <a:rPr lang="en-US" i="1" dirty="0"/>
              <a:t> la </a:t>
            </a:r>
            <a:r>
              <a:rPr lang="en-US" i="1" dirty="0" err="1"/>
              <a:t>théorie</a:t>
            </a:r>
            <a:r>
              <a:rPr lang="en-US" i="1" dirty="0"/>
              <a:t> de </a:t>
            </a:r>
            <a:r>
              <a:rPr lang="en-US" i="1" dirty="0" err="1"/>
              <a:t>l’attachement</a:t>
            </a:r>
            <a:r>
              <a:rPr lang="en-US" i="1" dirty="0"/>
              <a:t>, </a:t>
            </a:r>
            <a:r>
              <a:rPr lang="en-US" i="1" dirty="0" err="1"/>
              <a:t>à</a:t>
            </a:r>
            <a:r>
              <a:rPr lang="en-US" i="1" dirty="0"/>
              <a:t> la </a:t>
            </a:r>
            <a:r>
              <a:rPr lang="en-US" i="1" dirty="0" err="1"/>
              <a:t>psychanalyse</a:t>
            </a:r>
            <a:r>
              <a:rPr lang="en-US" i="1" dirty="0"/>
              <a:t> et </a:t>
            </a:r>
            <a:r>
              <a:rPr lang="en-US" i="1" dirty="0" err="1"/>
              <a:t>à</a:t>
            </a:r>
            <a:r>
              <a:rPr lang="en-US" i="1" dirty="0"/>
              <a:t> la </a:t>
            </a:r>
            <a:r>
              <a:rPr lang="en-US" i="1" dirty="0" err="1"/>
              <a:t>phénomenologie</a:t>
            </a:r>
            <a:r>
              <a:rPr lang="en-US" dirty="0"/>
              <a:t>. Paris: PUF.</a:t>
            </a:r>
          </a:p>
          <a:p>
            <a:pPr>
              <a:lnSpc>
                <a:spcPct val="150000"/>
              </a:lnSpc>
            </a:pPr>
            <a:r>
              <a:rPr lang="en-US" dirty="0" err="1"/>
              <a:t>Golse</a:t>
            </a:r>
            <a:r>
              <a:rPr lang="en-US" dirty="0"/>
              <a:t>, B. (2010). </a:t>
            </a:r>
            <a:r>
              <a:rPr lang="en-US" i="1" dirty="0"/>
              <a:t>Les </a:t>
            </a:r>
            <a:r>
              <a:rPr lang="en-US" i="1" dirty="0" err="1"/>
              <a:t>destins</a:t>
            </a:r>
            <a:r>
              <a:rPr lang="en-US" i="1" dirty="0"/>
              <a:t> du </a:t>
            </a:r>
            <a:r>
              <a:rPr lang="en-US" i="1" dirty="0" err="1"/>
              <a:t>développement</a:t>
            </a:r>
            <a:r>
              <a:rPr lang="en-US" i="1" dirty="0"/>
              <a:t> chez </a:t>
            </a:r>
            <a:r>
              <a:rPr lang="en-US" i="1" dirty="0" err="1"/>
              <a:t>l’enfant</a:t>
            </a:r>
            <a:r>
              <a:rPr lang="en-US" dirty="0"/>
              <a:t>. Toulouse: </a:t>
            </a:r>
            <a:r>
              <a:rPr lang="en-US" dirty="0" err="1"/>
              <a:t>érès</a:t>
            </a:r>
            <a:r>
              <a:rPr lang="en-US" dirty="0"/>
              <a:t>.</a:t>
            </a:r>
            <a:endParaRPr lang="pt-BR" dirty="0"/>
          </a:p>
          <a:p>
            <a:pPr>
              <a:lnSpc>
                <a:spcPct val="150000"/>
              </a:lnSpc>
            </a:pPr>
            <a:r>
              <a:rPr lang="en-US" dirty="0" err="1"/>
              <a:t>Golse</a:t>
            </a:r>
            <a:r>
              <a:rPr lang="en-US" dirty="0"/>
              <a:t>, B. (2019). </a:t>
            </a:r>
            <a:r>
              <a:rPr lang="en-US" i="1" dirty="0"/>
              <a:t>Le </a:t>
            </a:r>
            <a:r>
              <a:rPr lang="en-US" i="1" dirty="0" err="1"/>
              <a:t>bébê</a:t>
            </a:r>
            <a:r>
              <a:rPr lang="en-US" i="1" dirty="0"/>
              <a:t> et </a:t>
            </a:r>
            <a:r>
              <a:rPr lang="en-US" i="1" dirty="0" err="1"/>
              <a:t>ses</a:t>
            </a:r>
            <a:r>
              <a:rPr lang="en-US" i="1" dirty="0"/>
              <a:t> </a:t>
            </a:r>
            <a:r>
              <a:rPr lang="en-US" i="1" dirty="0" err="1"/>
              <a:t>possibles</a:t>
            </a:r>
            <a:r>
              <a:rPr lang="en-US" dirty="0"/>
              <a:t>. Toulouse: </a:t>
            </a:r>
            <a:r>
              <a:rPr lang="en-US" dirty="0" err="1"/>
              <a:t>érès</a:t>
            </a:r>
            <a:r>
              <a:rPr lang="en-US" dirty="0"/>
              <a:t>.</a:t>
            </a:r>
          </a:p>
          <a:p>
            <a:endParaRPr lang="pt-BR" dirty="0"/>
          </a:p>
          <a:p>
            <a:endParaRPr lang="pt-BR" dirty="0"/>
          </a:p>
          <a:p>
            <a:endParaRPr lang="pt-BR" dirty="0"/>
          </a:p>
        </p:txBody>
      </p:sp>
      <p:sp>
        <p:nvSpPr>
          <p:cNvPr id="4" name="Espaço Reservado para Número de Slide 3">
            <a:extLst>
              <a:ext uri="{FF2B5EF4-FFF2-40B4-BE49-F238E27FC236}">
                <a16:creationId xmlns:a16="http://schemas.microsoft.com/office/drawing/2014/main" id="{BD6BFE26-8FE6-7B41-9A20-8C25BEB2146B}"/>
              </a:ext>
            </a:extLst>
          </p:cNvPr>
          <p:cNvSpPr>
            <a:spLocks noGrp="1"/>
          </p:cNvSpPr>
          <p:nvPr>
            <p:ph type="sldNum" sz="quarter" idx="12"/>
          </p:nvPr>
        </p:nvSpPr>
        <p:spPr/>
        <p:txBody>
          <a:bodyPr/>
          <a:lstStyle/>
          <a:p>
            <a:fld id="{D67F1467-85B1-A14F-9F02-E5282F964E08}" type="slidenum">
              <a:rPr lang="pt-BR" smtClean="0"/>
              <a:t>53</a:t>
            </a:fld>
            <a:endParaRPr lang="pt-BR"/>
          </a:p>
        </p:txBody>
      </p:sp>
    </p:spTree>
    <p:extLst>
      <p:ext uri="{BB962C8B-B14F-4D97-AF65-F5344CB8AC3E}">
        <p14:creationId xmlns:p14="http://schemas.microsoft.com/office/powerpoint/2010/main" val="64402325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BB1DF0-DF54-1D49-8EEF-F8F6B64B65A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A64641D-1514-164C-8D45-AD66E18DA794}"/>
              </a:ext>
            </a:extLst>
          </p:cNvPr>
          <p:cNvSpPr>
            <a:spLocks noGrp="1"/>
          </p:cNvSpPr>
          <p:nvPr>
            <p:ph idx="1"/>
          </p:nvPr>
        </p:nvSpPr>
        <p:spPr/>
        <p:txBody>
          <a:bodyPr>
            <a:normAutofit fontScale="55000" lnSpcReduction="20000"/>
          </a:bodyPr>
          <a:lstStyle/>
          <a:p>
            <a:pPr>
              <a:lnSpc>
                <a:spcPct val="170000"/>
              </a:lnSpc>
            </a:pPr>
            <a:r>
              <a:rPr lang="en-US" dirty="0" err="1"/>
              <a:t>Golse</a:t>
            </a:r>
            <a:r>
              <a:rPr lang="en-US" dirty="0"/>
              <a:t>, B. (1998). </a:t>
            </a:r>
            <a:r>
              <a:rPr lang="en-US" dirty="0" err="1"/>
              <a:t>Attachement</a:t>
            </a:r>
            <a:r>
              <a:rPr lang="en-US" dirty="0"/>
              <a:t> </a:t>
            </a:r>
            <a:r>
              <a:rPr lang="en-US" dirty="0" err="1"/>
              <a:t>modèles</a:t>
            </a:r>
            <a:r>
              <a:rPr lang="en-US" dirty="0"/>
              <a:t> </a:t>
            </a:r>
            <a:r>
              <a:rPr lang="en-US" dirty="0" err="1"/>
              <a:t>opérants</a:t>
            </a:r>
            <a:r>
              <a:rPr lang="en-US" dirty="0"/>
              <a:t> internes et </a:t>
            </a:r>
            <a:r>
              <a:rPr lang="en-US" dirty="0" err="1"/>
              <a:t>métapsychologie</a:t>
            </a:r>
            <a:r>
              <a:rPr lang="en-US" dirty="0"/>
              <a:t> </a:t>
            </a:r>
            <a:r>
              <a:rPr lang="en-US" dirty="0" err="1"/>
              <a:t>ou</a:t>
            </a:r>
            <a:r>
              <a:rPr lang="en-US" dirty="0"/>
              <a:t> comment ne pas </a:t>
            </a:r>
            <a:r>
              <a:rPr lang="en-US" dirty="0" err="1"/>
              <a:t>jeter</a:t>
            </a:r>
            <a:r>
              <a:rPr lang="en-US" dirty="0"/>
              <a:t> </a:t>
            </a:r>
            <a:r>
              <a:rPr lang="en-US" dirty="0" err="1"/>
              <a:t>l’eau</a:t>
            </a:r>
            <a:r>
              <a:rPr lang="en-US" dirty="0"/>
              <a:t> du </a:t>
            </a:r>
            <a:r>
              <a:rPr lang="en-US" dirty="0" err="1"/>
              <a:t>bain</a:t>
            </a:r>
            <a:r>
              <a:rPr lang="en-US" dirty="0"/>
              <a:t> avec le </a:t>
            </a:r>
            <a:r>
              <a:rPr lang="en-US" dirty="0" err="1"/>
              <a:t>bébe</a:t>
            </a:r>
            <a:r>
              <a:rPr lang="en-US" dirty="0"/>
              <a:t>́? In A. </a:t>
            </a:r>
            <a:r>
              <a:rPr lang="en-US" dirty="0" err="1"/>
              <a:t>Braconnier</a:t>
            </a:r>
            <a:r>
              <a:rPr lang="en-US" dirty="0"/>
              <a:t> &amp; J. Sipos (Eds.), </a:t>
            </a:r>
            <a:r>
              <a:rPr lang="en-US" i="1" dirty="0"/>
              <a:t>Le </a:t>
            </a:r>
            <a:r>
              <a:rPr lang="en-US" i="1" dirty="0" err="1"/>
              <a:t>bébe</a:t>
            </a:r>
            <a:r>
              <a:rPr lang="en-US" i="1" dirty="0"/>
              <a:t>́ et les interactions </a:t>
            </a:r>
            <a:r>
              <a:rPr lang="en-US" i="1" dirty="0" err="1"/>
              <a:t>précoces</a:t>
            </a:r>
            <a:r>
              <a:rPr lang="en-US" dirty="0"/>
              <a:t> (pp. 149-165). Paris: PUF.</a:t>
            </a:r>
            <a:endParaRPr lang="pt-BR" dirty="0"/>
          </a:p>
          <a:p>
            <a:pPr>
              <a:lnSpc>
                <a:spcPct val="170000"/>
              </a:lnSpc>
            </a:pPr>
            <a:r>
              <a:rPr lang="en-US" dirty="0" err="1"/>
              <a:t>Golse</a:t>
            </a:r>
            <a:r>
              <a:rPr lang="en-US" dirty="0"/>
              <a:t>, B. (1999). </a:t>
            </a:r>
            <a:r>
              <a:rPr lang="en-US" i="1" dirty="0"/>
              <a:t>Du corps </a:t>
            </a:r>
            <a:r>
              <a:rPr lang="en-US" i="1" dirty="0" err="1"/>
              <a:t>à</a:t>
            </a:r>
            <a:r>
              <a:rPr lang="en-US" i="1" dirty="0"/>
              <a:t> la pensée</a:t>
            </a:r>
            <a:r>
              <a:rPr lang="en-US" dirty="0"/>
              <a:t>. Paris: PUF.</a:t>
            </a:r>
            <a:endParaRPr lang="pt-BR" dirty="0"/>
          </a:p>
          <a:p>
            <a:pPr>
              <a:lnSpc>
                <a:spcPct val="170000"/>
              </a:lnSpc>
            </a:pPr>
            <a:r>
              <a:rPr lang="en-US" dirty="0" err="1"/>
              <a:t>Golse</a:t>
            </a:r>
            <a:r>
              <a:rPr lang="en-US" dirty="0"/>
              <a:t>, B. (2004). La pulsion </a:t>
            </a:r>
            <a:r>
              <a:rPr lang="en-US" dirty="0" err="1"/>
              <a:t>d’attachement</a:t>
            </a:r>
            <a:r>
              <a:rPr lang="en-US" dirty="0"/>
              <a:t>. </a:t>
            </a:r>
            <a:r>
              <a:rPr lang="en-US" i="1" dirty="0"/>
              <a:t>La </a:t>
            </a:r>
            <a:r>
              <a:rPr lang="en-US" i="1" dirty="0" err="1"/>
              <a:t>Psychiatrie</a:t>
            </a:r>
            <a:r>
              <a:rPr lang="en-US" i="1" dirty="0"/>
              <a:t> de </a:t>
            </a:r>
            <a:r>
              <a:rPr lang="en-US" i="1" dirty="0" err="1"/>
              <a:t>l’Enfant</a:t>
            </a:r>
            <a:r>
              <a:rPr lang="en-US" i="1" dirty="0"/>
              <a:t>, 47</a:t>
            </a:r>
            <a:r>
              <a:rPr lang="en-US" dirty="0"/>
              <a:t>(1), 5-25. </a:t>
            </a:r>
            <a:endParaRPr lang="pt-BR" dirty="0"/>
          </a:p>
          <a:p>
            <a:pPr>
              <a:lnSpc>
                <a:spcPct val="170000"/>
              </a:lnSpc>
            </a:pPr>
            <a:r>
              <a:rPr lang="en-US" dirty="0" err="1"/>
              <a:t>Golse</a:t>
            </a:r>
            <a:r>
              <a:rPr lang="en-US" dirty="0"/>
              <a:t>, B. (2006a). </a:t>
            </a:r>
            <a:r>
              <a:rPr lang="en-US" i="1" dirty="0" err="1"/>
              <a:t>L’être</a:t>
            </a:r>
            <a:r>
              <a:rPr lang="en-US" i="1" dirty="0"/>
              <a:t> </a:t>
            </a:r>
            <a:r>
              <a:rPr lang="en-US" i="1" dirty="0" err="1"/>
              <a:t>bébé</a:t>
            </a:r>
            <a:r>
              <a:rPr lang="en-US" i="1" dirty="0"/>
              <a:t>. La question du </a:t>
            </a:r>
            <a:r>
              <a:rPr lang="en-US" i="1" dirty="0" err="1"/>
              <a:t>bébé</a:t>
            </a:r>
            <a:r>
              <a:rPr lang="en-US" i="1" dirty="0"/>
              <a:t> </a:t>
            </a:r>
            <a:r>
              <a:rPr lang="en-US" i="1" dirty="0" err="1"/>
              <a:t>à</a:t>
            </a:r>
            <a:r>
              <a:rPr lang="en-US" i="1" dirty="0"/>
              <a:t> la </a:t>
            </a:r>
            <a:r>
              <a:rPr lang="en-US" i="1" dirty="0" err="1"/>
              <a:t>théorie</a:t>
            </a:r>
            <a:r>
              <a:rPr lang="en-US" i="1" dirty="0"/>
              <a:t> de </a:t>
            </a:r>
            <a:r>
              <a:rPr lang="en-US" i="1" dirty="0" err="1"/>
              <a:t>l’attachement</a:t>
            </a:r>
            <a:r>
              <a:rPr lang="en-US" i="1" dirty="0"/>
              <a:t>, </a:t>
            </a:r>
            <a:r>
              <a:rPr lang="en-US" i="1" dirty="0" err="1"/>
              <a:t>à</a:t>
            </a:r>
            <a:r>
              <a:rPr lang="en-US" i="1" dirty="0"/>
              <a:t> la </a:t>
            </a:r>
            <a:r>
              <a:rPr lang="en-US" i="1" dirty="0" err="1"/>
              <a:t>psychanalyse</a:t>
            </a:r>
            <a:r>
              <a:rPr lang="en-US" i="1" dirty="0"/>
              <a:t> et </a:t>
            </a:r>
            <a:r>
              <a:rPr lang="en-US" i="1" dirty="0" err="1"/>
              <a:t>à</a:t>
            </a:r>
            <a:r>
              <a:rPr lang="en-US" i="1" dirty="0"/>
              <a:t> la </a:t>
            </a:r>
            <a:r>
              <a:rPr lang="en-US" i="1" dirty="0" err="1"/>
              <a:t>phénomenologie</a:t>
            </a:r>
            <a:r>
              <a:rPr lang="en-US" dirty="0"/>
              <a:t>. Paris: PUF.</a:t>
            </a:r>
            <a:endParaRPr lang="pt-BR" dirty="0"/>
          </a:p>
          <a:p>
            <a:pPr>
              <a:lnSpc>
                <a:spcPct val="170000"/>
              </a:lnSpc>
            </a:pPr>
            <a:r>
              <a:rPr lang="en-US" dirty="0" err="1"/>
              <a:t>Golse</a:t>
            </a:r>
            <a:r>
              <a:rPr lang="en-US" dirty="0"/>
              <a:t>, B. (2006b). Les questions du </a:t>
            </a:r>
            <a:r>
              <a:rPr lang="en-US" dirty="0" err="1"/>
              <a:t>bébe</a:t>
            </a:r>
            <a:r>
              <a:rPr lang="en-US" dirty="0"/>
              <a:t>́ à la </a:t>
            </a:r>
            <a:r>
              <a:rPr lang="en-US" dirty="0" err="1"/>
              <a:t>théorie</a:t>
            </a:r>
            <a:r>
              <a:rPr lang="en-US" dirty="0"/>
              <a:t> de </a:t>
            </a:r>
            <a:r>
              <a:rPr lang="en-US" dirty="0" err="1"/>
              <a:t>l’attachement</a:t>
            </a:r>
            <a:r>
              <a:rPr lang="en-US" dirty="0"/>
              <a:t>, à la </a:t>
            </a:r>
            <a:r>
              <a:rPr lang="en-US" dirty="0" err="1"/>
              <a:t>psychanalyse</a:t>
            </a:r>
            <a:r>
              <a:rPr lang="en-US" dirty="0"/>
              <a:t> et à la </a:t>
            </a:r>
            <a:r>
              <a:rPr lang="en-US" dirty="0" err="1"/>
              <a:t>phénoménologie</a:t>
            </a:r>
            <a:r>
              <a:rPr lang="en-US" dirty="0"/>
              <a:t> </a:t>
            </a:r>
            <a:r>
              <a:rPr lang="en-US" i="1" dirty="0" err="1"/>
              <a:t>L’Être-bébe</a:t>
            </a:r>
            <a:r>
              <a:rPr lang="en-US" i="1" dirty="0"/>
              <a:t>́</a:t>
            </a:r>
            <a:r>
              <a:rPr lang="en-US" dirty="0"/>
              <a:t>. Paris: PUF.</a:t>
            </a:r>
            <a:endParaRPr lang="pt-BR" dirty="0"/>
          </a:p>
          <a:p>
            <a:pPr>
              <a:lnSpc>
                <a:spcPct val="170000"/>
              </a:lnSpc>
            </a:pPr>
            <a:r>
              <a:rPr lang="en-US" dirty="0" err="1"/>
              <a:t>Golse</a:t>
            </a:r>
            <a:r>
              <a:rPr lang="en-US" dirty="0"/>
              <a:t>, B. (2008a). Anexo 1. </a:t>
            </a:r>
            <a:r>
              <a:rPr lang="en-US" dirty="0" err="1"/>
              <a:t>Intersubjetividade</a:t>
            </a:r>
            <a:r>
              <a:rPr lang="en-US" dirty="0"/>
              <a:t> e </a:t>
            </a:r>
            <a:r>
              <a:rPr lang="en-US" dirty="0" err="1"/>
              <a:t>Subjectivação</a:t>
            </a:r>
            <a:r>
              <a:rPr lang="en-US" dirty="0"/>
              <a:t> </a:t>
            </a:r>
            <a:r>
              <a:rPr lang="en-US" i="1" dirty="0"/>
              <a:t>A </a:t>
            </a:r>
            <a:r>
              <a:rPr lang="en-US" i="1" dirty="0" err="1"/>
              <a:t>Psiquiatria</a:t>
            </a:r>
            <a:r>
              <a:rPr lang="en-US" i="1" dirty="0"/>
              <a:t> do </a:t>
            </a:r>
            <a:r>
              <a:rPr lang="en-US" i="1" dirty="0" err="1"/>
              <a:t>Bebé</a:t>
            </a:r>
            <a:r>
              <a:rPr lang="en-US" dirty="0"/>
              <a:t> (pp. 107-113). Mira-</a:t>
            </a:r>
            <a:r>
              <a:rPr lang="en-US" dirty="0" err="1"/>
              <a:t>Sintra</a:t>
            </a:r>
            <a:r>
              <a:rPr lang="en-US" dirty="0"/>
              <a:t>: </a:t>
            </a:r>
            <a:r>
              <a:rPr lang="en-US" dirty="0" err="1"/>
              <a:t>Gráfica</a:t>
            </a:r>
            <a:r>
              <a:rPr lang="en-US" dirty="0"/>
              <a:t> </a:t>
            </a:r>
            <a:r>
              <a:rPr lang="en-US" dirty="0" err="1"/>
              <a:t>Europam</a:t>
            </a:r>
            <a:r>
              <a:rPr lang="en-US" dirty="0"/>
              <a:t>.</a:t>
            </a:r>
            <a:endParaRPr lang="pt-BR" dirty="0"/>
          </a:p>
          <a:p>
            <a:pPr>
              <a:lnSpc>
                <a:spcPct val="170000"/>
              </a:lnSpc>
            </a:pPr>
            <a:r>
              <a:rPr lang="en-US" dirty="0" err="1"/>
              <a:t>Golse</a:t>
            </a:r>
            <a:r>
              <a:rPr lang="en-US" dirty="0"/>
              <a:t>, B., &amp; Roussillon, R. (Eds.). (2010). </a:t>
            </a:r>
            <a:r>
              <a:rPr lang="en-US" i="1" dirty="0"/>
              <a:t>La naissance de </a:t>
            </a:r>
            <a:r>
              <a:rPr lang="en-US" i="1" dirty="0" err="1"/>
              <a:t>l´objet</a:t>
            </a:r>
            <a:r>
              <a:rPr lang="en-US" dirty="0"/>
              <a:t>. Paris: PUF.</a:t>
            </a:r>
            <a:endParaRPr lang="pt-BR" dirty="0"/>
          </a:p>
          <a:p>
            <a:endParaRPr lang="pt-BR" dirty="0"/>
          </a:p>
        </p:txBody>
      </p:sp>
      <p:sp>
        <p:nvSpPr>
          <p:cNvPr id="4" name="Espaço Reservado para Número de Slide 3">
            <a:extLst>
              <a:ext uri="{FF2B5EF4-FFF2-40B4-BE49-F238E27FC236}">
                <a16:creationId xmlns:a16="http://schemas.microsoft.com/office/drawing/2014/main" id="{E9B897A1-FEC8-DB49-8456-2377A7DC26B8}"/>
              </a:ext>
            </a:extLst>
          </p:cNvPr>
          <p:cNvSpPr>
            <a:spLocks noGrp="1"/>
          </p:cNvSpPr>
          <p:nvPr>
            <p:ph type="sldNum" sz="quarter" idx="12"/>
          </p:nvPr>
        </p:nvSpPr>
        <p:spPr/>
        <p:txBody>
          <a:bodyPr/>
          <a:lstStyle/>
          <a:p>
            <a:fld id="{D67F1467-85B1-A14F-9F02-E5282F964E08}" type="slidenum">
              <a:rPr lang="pt-BR" smtClean="0"/>
              <a:t>54</a:t>
            </a:fld>
            <a:endParaRPr lang="pt-BR"/>
          </a:p>
        </p:txBody>
      </p:sp>
    </p:spTree>
    <p:extLst>
      <p:ext uri="{BB962C8B-B14F-4D97-AF65-F5344CB8AC3E}">
        <p14:creationId xmlns:p14="http://schemas.microsoft.com/office/powerpoint/2010/main" val="283645339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106773-A1CD-5841-9BC5-D4E47AC9307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EAABB16-68BF-954B-A093-80E0601F02B9}"/>
              </a:ext>
            </a:extLst>
          </p:cNvPr>
          <p:cNvSpPr>
            <a:spLocks noGrp="1"/>
          </p:cNvSpPr>
          <p:nvPr>
            <p:ph idx="1"/>
          </p:nvPr>
        </p:nvSpPr>
        <p:spPr/>
        <p:txBody>
          <a:bodyPr>
            <a:normAutofit fontScale="47500" lnSpcReduction="20000"/>
          </a:bodyPr>
          <a:lstStyle/>
          <a:p>
            <a:pPr algn="just">
              <a:lnSpc>
                <a:spcPct val="170000"/>
              </a:lnSpc>
            </a:pPr>
            <a:r>
              <a:rPr lang="en-US" dirty="0" err="1"/>
              <a:t>Golse</a:t>
            </a:r>
            <a:r>
              <a:rPr lang="en-US" dirty="0"/>
              <a:t>, B. (2014a). La </a:t>
            </a:r>
            <a:r>
              <a:rPr lang="en-US" dirty="0" err="1"/>
              <a:t>psychiatrie</a:t>
            </a:r>
            <a:r>
              <a:rPr lang="en-US" dirty="0"/>
              <a:t> </a:t>
            </a:r>
            <a:r>
              <a:rPr lang="en-US" dirty="0" err="1"/>
              <a:t>périnatale</a:t>
            </a:r>
            <a:r>
              <a:rPr lang="en-US" dirty="0"/>
              <a:t>. In B. </a:t>
            </a:r>
            <a:r>
              <a:rPr lang="en-US" dirty="0" err="1"/>
              <a:t>Golse</a:t>
            </a:r>
            <a:r>
              <a:rPr lang="en-US" dirty="0"/>
              <a:t> &amp; M. R. Moro (Eds.), </a:t>
            </a:r>
            <a:r>
              <a:rPr lang="en-US" i="1" dirty="0"/>
              <a:t>Le </a:t>
            </a:r>
            <a:r>
              <a:rPr lang="en-US" i="1" dirty="0" err="1"/>
              <a:t>développement</a:t>
            </a:r>
            <a:r>
              <a:rPr lang="en-US" i="1" dirty="0"/>
              <a:t> </a:t>
            </a:r>
            <a:r>
              <a:rPr lang="en-US" i="1" dirty="0" err="1"/>
              <a:t>psychique</a:t>
            </a:r>
            <a:r>
              <a:rPr lang="en-US" i="1" dirty="0"/>
              <a:t> </a:t>
            </a:r>
            <a:r>
              <a:rPr lang="en-US" i="1" dirty="0" err="1"/>
              <a:t>précoce</a:t>
            </a:r>
            <a:r>
              <a:rPr lang="en-US" i="1" dirty="0"/>
              <a:t>. De la conception au </a:t>
            </a:r>
            <a:r>
              <a:rPr lang="en-US" i="1" dirty="0" err="1"/>
              <a:t>langage</a:t>
            </a:r>
            <a:r>
              <a:rPr lang="en-US" dirty="0"/>
              <a:t> (pp. 254-279). Paris: Elsevier Masson.</a:t>
            </a:r>
            <a:endParaRPr lang="pt-BR" dirty="0"/>
          </a:p>
          <a:p>
            <a:pPr algn="just">
              <a:lnSpc>
                <a:spcPct val="170000"/>
              </a:lnSpc>
            </a:pPr>
            <a:r>
              <a:rPr lang="en-US" dirty="0" err="1"/>
              <a:t>Golse</a:t>
            </a:r>
            <a:r>
              <a:rPr lang="en-US" dirty="0"/>
              <a:t>, B. (2014b). </a:t>
            </a:r>
            <a:r>
              <a:rPr lang="en-US" dirty="0" err="1"/>
              <a:t>Préalables</a:t>
            </a:r>
            <a:r>
              <a:rPr lang="en-US" dirty="0"/>
              <a:t> </a:t>
            </a:r>
            <a:r>
              <a:rPr lang="en-US" dirty="0" err="1"/>
              <a:t>théorico</a:t>
            </a:r>
            <a:r>
              <a:rPr lang="en-US" dirty="0"/>
              <a:t>-techniques. In B. </a:t>
            </a:r>
            <a:r>
              <a:rPr lang="en-US" dirty="0" err="1"/>
              <a:t>Golse</a:t>
            </a:r>
            <a:r>
              <a:rPr lang="en-US" dirty="0"/>
              <a:t> &amp; M. R. Moro (Eds.), </a:t>
            </a:r>
            <a:r>
              <a:rPr lang="en-US" i="1" dirty="0"/>
              <a:t>Le </a:t>
            </a:r>
            <a:r>
              <a:rPr lang="en-US" i="1" dirty="0" err="1"/>
              <a:t>développement</a:t>
            </a:r>
            <a:r>
              <a:rPr lang="en-US" i="1" dirty="0"/>
              <a:t> </a:t>
            </a:r>
            <a:r>
              <a:rPr lang="en-US" i="1" dirty="0" err="1"/>
              <a:t>psychique</a:t>
            </a:r>
            <a:r>
              <a:rPr lang="en-US" i="1" dirty="0"/>
              <a:t> </a:t>
            </a:r>
            <a:r>
              <a:rPr lang="en-US" i="1" dirty="0" err="1"/>
              <a:t>précoce</a:t>
            </a:r>
            <a:r>
              <a:rPr lang="en-US" i="1" dirty="0"/>
              <a:t>. De la conception au </a:t>
            </a:r>
            <a:r>
              <a:rPr lang="en-US" i="1" dirty="0" err="1"/>
              <a:t>langage</a:t>
            </a:r>
            <a:r>
              <a:rPr lang="en-US" dirty="0"/>
              <a:t> (pp. 13-61). Paris: Elsevier Masson.</a:t>
            </a:r>
            <a:endParaRPr lang="pt-BR" dirty="0"/>
          </a:p>
          <a:p>
            <a:pPr algn="just">
              <a:lnSpc>
                <a:spcPct val="170000"/>
              </a:lnSpc>
            </a:pPr>
            <a:r>
              <a:rPr lang="en-US" dirty="0" err="1"/>
              <a:t>Golse</a:t>
            </a:r>
            <a:r>
              <a:rPr lang="en-US" dirty="0"/>
              <a:t>, B. (2017). </a:t>
            </a:r>
            <a:r>
              <a:rPr lang="en-US" dirty="0" err="1"/>
              <a:t>Contribuition</a:t>
            </a:r>
            <a:r>
              <a:rPr lang="en-US" dirty="0"/>
              <a:t> de </a:t>
            </a:r>
            <a:r>
              <a:rPr lang="en-US" dirty="0" err="1"/>
              <a:t>nouvelles</a:t>
            </a:r>
            <a:r>
              <a:rPr lang="en-US" dirty="0"/>
              <a:t> </a:t>
            </a:r>
            <a:r>
              <a:rPr lang="en-US" dirty="0" err="1"/>
              <a:t>donnés</a:t>
            </a:r>
            <a:r>
              <a:rPr lang="en-US" dirty="0"/>
              <a:t> </a:t>
            </a:r>
            <a:r>
              <a:rPr lang="en-US" dirty="0" err="1"/>
              <a:t>scientifiques</a:t>
            </a:r>
            <a:r>
              <a:rPr lang="en-US" dirty="0"/>
              <a:t> </a:t>
            </a:r>
            <a:r>
              <a:rPr lang="en-US" dirty="0" err="1"/>
              <a:t>à</a:t>
            </a:r>
            <a:r>
              <a:rPr lang="en-US" dirty="0"/>
              <a:t> la perspective </a:t>
            </a:r>
            <a:r>
              <a:rPr lang="en-US" dirty="0" err="1"/>
              <a:t>psychanalytique</a:t>
            </a:r>
            <a:r>
              <a:rPr lang="en-US" dirty="0"/>
              <a:t>. In B. </a:t>
            </a:r>
            <a:r>
              <a:rPr lang="en-US" dirty="0" err="1"/>
              <a:t>Golse</a:t>
            </a:r>
            <a:r>
              <a:rPr lang="en-US" dirty="0"/>
              <a:t>, O. </a:t>
            </a:r>
            <a:r>
              <a:rPr lang="en-US" dirty="0" err="1"/>
              <a:t>Putois</a:t>
            </a:r>
            <a:r>
              <a:rPr lang="en-US" dirty="0"/>
              <a:t>, &amp; A. Vanier (Eds.), </a:t>
            </a:r>
            <a:r>
              <a:rPr lang="en-US" i="1" dirty="0" err="1"/>
              <a:t>Épistemologie</a:t>
            </a:r>
            <a:r>
              <a:rPr lang="en-US" i="1" dirty="0"/>
              <a:t> et </a:t>
            </a:r>
            <a:r>
              <a:rPr lang="en-US" i="1" dirty="0" err="1"/>
              <a:t>métodologie</a:t>
            </a:r>
            <a:r>
              <a:rPr lang="en-US" i="1" dirty="0"/>
              <a:t> </a:t>
            </a:r>
            <a:r>
              <a:rPr lang="en-US" i="1" dirty="0" err="1"/>
              <a:t>en</a:t>
            </a:r>
            <a:r>
              <a:rPr lang="en-US" i="1" dirty="0"/>
              <a:t> </a:t>
            </a:r>
            <a:r>
              <a:rPr lang="en-US" i="1" dirty="0" err="1"/>
              <a:t>psychanalyse</a:t>
            </a:r>
            <a:r>
              <a:rPr lang="en-US" i="1" dirty="0"/>
              <a:t> et </a:t>
            </a:r>
            <a:r>
              <a:rPr lang="en-US" i="1" dirty="0" err="1"/>
              <a:t>psychanalyse</a:t>
            </a:r>
            <a:r>
              <a:rPr lang="en-US" i="1" dirty="0"/>
              <a:t> et </a:t>
            </a:r>
            <a:r>
              <a:rPr lang="en-US" i="1" dirty="0" err="1"/>
              <a:t>en</a:t>
            </a:r>
            <a:r>
              <a:rPr lang="en-US" i="1" dirty="0"/>
              <a:t> </a:t>
            </a:r>
            <a:r>
              <a:rPr lang="en-US" i="1" dirty="0" err="1"/>
              <a:t>psychiatrie</a:t>
            </a:r>
            <a:r>
              <a:rPr lang="en-US" i="1" dirty="0"/>
              <a:t>. Pour un </a:t>
            </a:r>
            <a:r>
              <a:rPr lang="en-US" i="1" dirty="0" err="1"/>
              <a:t>vrai</a:t>
            </a:r>
            <a:r>
              <a:rPr lang="en-US" i="1" dirty="0"/>
              <a:t> </a:t>
            </a:r>
            <a:r>
              <a:rPr lang="en-US" i="1" dirty="0" err="1"/>
              <a:t>débat</a:t>
            </a:r>
            <a:r>
              <a:rPr lang="en-US" i="1" dirty="0"/>
              <a:t> avec les neurosciences</a:t>
            </a:r>
            <a:r>
              <a:rPr lang="en-US" dirty="0"/>
              <a:t> (pp. 91-122). </a:t>
            </a:r>
            <a:r>
              <a:rPr lang="en-US" dirty="0" err="1"/>
              <a:t>érès</a:t>
            </a:r>
            <a:r>
              <a:rPr lang="en-US" dirty="0"/>
              <a:t>: Toulouse.</a:t>
            </a:r>
            <a:endParaRPr lang="pt-BR" dirty="0"/>
          </a:p>
          <a:p>
            <a:pPr algn="just">
              <a:lnSpc>
                <a:spcPct val="170000"/>
              </a:lnSpc>
            </a:pPr>
            <a:r>
              <a:rPr lang="en-US" dirty="0" err="1"/>
              <a:t>Golse</a:t>
            </a:r>
            <a:r>
              <a:rPr lang="en-US" dirty="0"/>
              <a:t>, B. (2018). </a:t>
            </a:r>
            <a:r>
              <a:rPr lang="en-US" dirty="0" err="1"/>
              <a:t>Destruire</a:t>
            </a:r>
            <a:r>
              <a:rPr lang="en-US" dirty="0"/>
              <a:t> </a:t>
            </a:r>
            <a:r>
              <a:rPr lang="en-US" dirty="0" err="1"/>
              <a:t>l’objet</a:t>
            </a:r>
            <a:r>
              <a:rPr lang="en-US" dirty="0"/>
              <a:t> pour ne pas le </a:t>
            </a:r>
            <a:r>
              <a:rPr lang="en-US" dirty="0" err="1"/>
              <a:t>perdre</a:t>
            </a:r>
            <a:r>
              <a:rPr lang="en-US" dirty="0"/>
              <a:t>. In A. </a:t>
            </a:r>
            <a:r>
              <a:rPr lang="en-US" dirty="0" err="1"/>
              <a:t>Braconier</a:t>
            </a:r>
            <a:r>
              <a:rPr lang="en-US" dirty="0"/>
              <a:t> &amp; B. </a:t>
            </a:r>
            <a:r>
              <a:rPr lang="en-US" dirty="0" err="1"/>
              <a:t>Golse</a:t>
            </a:r>
            <a:r>
              <a:rPr lang="en-US" dirty="0"/>
              <a:t> (Eds.), </a:t>
            </a:r>
            <a:r>
              <a:rPr lang="en-US" i="1" dirty="0" err="1"/>
              <a:t>Destructivité</a:t>
            </a:r>
            <a:r>
              <a:rPr lang="en-US" i="1" dirty="0"/>
              <a:t> et exaltation</a:t>
            </a:r>
            <a:r>
              <a:rPr lang="en-US" dirty="0"/>
              <a:t> (pp. 43-59). Toulouse: </a:t>
            </a:r>
            <a:r>
              <a:rPr lang="en-US" dirty="0" err="1"/>
              <a:t>Érès</a:t>
            </a:r>
            <a:r>
              <a:rPr lang="en-US" dirty="0"/>
              <a:t>.</a:t>
            </a:r>
            <a:endParaRPr lang="pt-BR" dirty="0"/>
          </a:p>
          <a:p>
            <a:pPr algn="just">
              <a:lnSpc>
                <a:spcPct val="170000"/>
              </a:lnSpc>
            </a:pPr>
            <a:r>
              <a:rPr lang="en-US" dirty="0" err="1"/>
              <a:t>Golse</a:t>
            </a:r>
            <a:r>
              <a:rPr lang="en-US" dirty="0"/>
              <a:t>, B. (2019). </a:t>
            </a:r>
            <a:r>
              <a:rPr lang="en-US" i="1" dirty="0"/>
              <a:t>Le </a:t>
            </a:r>
            <a:r>
              <a:rPr lang="en-US" i="1" dirty="0" err="1"/>
              <a:t>bébê</a:t>
            </a:r>
            <a:r>
              <a:rPr lang="en-US" i="1" dirty="0"/>
              <a:t> et </a:t>
            </a:r>
            <a:r>
              <a:rPr lang="en-US" i="1" dirty="0" err="1"/>
              <a:t>ses</a:t>
            </a:r>
            <a:r>
              <a:rPr lang="en-US" i="1" dirty="0"/>
              <a:t> </a:t>
            </a:r>
            <a:r>
              <a:rPr lang="en-US" i="1" dirty="0" err="1"/>
              <a:t>possibles</a:t>
            </a:r>
            <a:r>
              <a:rPr lang="en-US" dirty="0"/>
              <a:t>. Toulouse: </a:t>
            </a:r>
            <a:r>
              <a:rPr lang="en-US" dirty="0" err="1"/>
              <a:t>érès</a:t>
            </a:r>
            <a:r>
              <a:rPr lang="en-US" dirty="0"/>
              <a:t>.</a:t>
            </a:r>
            <a:endParaRPr lang="pt-BR" dirty="0"/>
          </a:p>
          <a:p>
            <a:pPr algn="just">
              <a:lnSpc>
                <a:spcPct val="170000"/>
              </a:lnSpc>
            </a:pPr>
            <a:r>
              <a:rPr lang="en-US" dirty="0" err="1"/>
              <a:t>Golse</a:t>
            </a:r>
            <a:r>
              <a:rPr lang="en-US" dirty="0"/>
              <a:t>, B. (2019 [2010]). </a:t>
            </a:r>
            <a:r>
              <a:rPr lang="en-US" i="1" dirty="0"/>
              <a:t>Les </a:t>
            </a:r>
            <a:r>
              <a:rPr lang="en-US" i="1" dirty="0" err="1"/>
              <a:t>destins</a:t>
            </a:r>
            <a:r>
              <a:rPr lang="en-US" i="1" dirty="0"/>
              <a:t> du </a:t>
            </a:r>
            <a:r>
              <a:rPr lang="en-US" i="1" dirty="0" err="1"/>
              <a:t>développement</a:t>
            </a:r>
            <a:r>
              <a:rPr lang="en-US" i="1" dirty="0"/>
              <a:t> chez </a:t>
            </a:r>
            <a:r>
              <a:rPr lang="en-US" i="1" dirty="0" err="1"/>
              <a:t>l’enfant</a:t>
            </a:r>
            <a:r>
              <a:rPr lang="en-US" dirty="0"/>
              <a:t>. Toulouse: </a:t>
            </a:r>
            <a:r>
              <a:rPr lang="en-US" dirty="0" err="1"/>
              <a:t>érès</a:t>
            </a:r>
            <a:r>
              <a:rPr lang="en-US" dirty="0"/>
              <a:t>.</a:t>
            </a:r>
            <a:endParaRPr lang="pt-BR" dirty="0"/>
          </a:p>
        </p:txBody>
      </p:sp>
      <p:sp>
        <p:nvSpPr>
          <p:cNvPr id="4" name="Espaço Reservado para Número de Slide 3">
            <a:extLst>
              <a:ext uri="{FF2B5EF4-FFF2-40B4-BE49-F238E27FC236}">
                <a16:creationId xmlns:a16="http://schemas.microsoft.com/office/drawing/2014/main" id="{B4A14A81-E687-9B40-A56E-30702FB8F7D6}"/>
              </a:ext>
            </a:extLst>
          </p:cNvPr>
          <p:cNvSpPr>
            <a:spLocks noGrp="1"/>
          </p:cNvSpPr>
          <p:nvPr>
            <p:ph type="sldNum" sz="quarter" idx="12"/>
          </p:nvPr>
        </p:nvSpPr>
        <p:spPr/>
        <p:txBody>
          <a:bodyPr/>
          <a:lstStyle/>
          <a:p>
            <a:fld id="{D67F1467-85B1-A14F-9F02-E5282F964E08}" type="slidenum">
              <a:rPr lang="pt-BR" smtClean="0"/>
              <a:t>55</a:t>
            </a:fld>
            <a:endParaRPr lang="pt-BR"/>
          </a:p>
        </p:txBody>
      </p:sp>
    </p:spTree>
    <p:extLst>
      <p:ext uri="{BB962C8B-B14F-4D97-AF65-F5344CB8AC3E}">
        <p14:creationId xmlns:p14="http://schemas.microsoft.com/office/powerpoint/2010/main" val="209924946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86EEB7-A1BA-6140-A607-0005AB12612A}"/>
              </a:ext>
            </a:extLst>
          </p:cNvPr>
          <p:cNvSpPr>
            <a:spLocks noGrp="1"/>
          </p:cNvSpPr>
          <p:nvPr>
            <p:ph type="title"/>
          </p:nvPr>
        </p:nvSpPr>
        <p:spPr/>
        <p:txBody>
          <a:bodyPr/>
          <a:lstStyle/>
          <a:p>
            <a:endParaRPr lang="pt-BR" dirty="0"/>
          </a:p>
        </p:txBody>
      </p:sp>
      <p:sp>
        <p:nvSpPr>
          <p:cNvPr id="3" name="Espaço Reservado para Conteúdo 2">
            <a:extLst>
              <a:ext uri="{FF2B5EF4-FFF2-40B4-BE49-F238E27FC236}">
                <a16:creationId xmlns:a16="http://schemas.microsoft.com/office/drawing/2014/main" id="{E818A5E1-48F6-4B46-9567-E658EF55AB9D}"/>
              </a:ext>
            </a:extLst>
          </p:cNvPr>
          <p:cNvSpPr>
            <a:spLocks noGrp="1"/>
          </p:cNvSpPr>
          <p:nvPr>
            <p:ph idx="1"/>
          </p:nvPr>
        </p:nvSpPr>
        <p:spPr/>
        <p:txBody>
          <a:bodyPr>
            <a:normAutofit fontScale="55000" lnSpcReduction="20000"/>
          </a:bodyPr>
          <a:lstStyle/>
          <a:p>
            <a:pPr>
              <a:lnSpc>
                <a:spcPct val="170000"/>
              </a:lnSpc>
            </a:pPr>
            <a:r>
              <a:rPr lang="en-US" dirty="0" err="1"/>
              <a:t>Golse</a:t>
            </a:r>
            <a:r>
              <a:rPr lang="en-US" dirty="0"/>
              <a:t>, B. (2020). </a:t>
            </a:r>
            <a:r>
              <a:rPr lang="en-US" i="1" dirty="0"/>
              <a:t>Le </a:t>
            </a:r>
            <a:r>
              <a:rPr lang="en-US" i="1" dirty="0" err="1"/>
              <a:t>bébé</a:t>
            </a:r>
            <a:r>
              <a:rPr lang="en-US" i="1" dirty="0"/>
              <a:t>, du sentiment d’être au sentiment </a:t>
            </a:r>
            <a:r>
              <a:rPr lang="en-US" i="1" dirty="0" err="1"/>
              <a:t>d’exister</a:t>
            </a:r>
            <a:r>
              <a:rPr lang="en-US" dirty="0"/>
              <a:t>. Toulouse: Éditions </a:t>
            </a:r>
            <a:r>
              <a:rPr lang="en-US" dirty="0" err="1"/>
              <a:t>érès</a:t>
            </a:r>
            <a:r>
              <a:rPr lang="en-US" dirty="0"/>
              <a:t>.</a:t>
            </a:r>
            <a:endParaRPr lang="pt-BR" dirty="0"/>
          </a:p>
          <a:p>
            <a:pPr>
              <a:lnSpc>
                <a:spcPct val="170000"/>
              </a:lnSpc>
            </a:pPr>
            <a:r>
              <a:rPr lang="en-US" dirty="0" err="1"/>
              <a:t>Golse</a:t>
            </a:r>
            <a:r>
              <a:rPr lang="en-US" dirty="0"/>
              <a:t>, B. (Ed.) (2008b). </a:t>
            </a:r>
            <a:r>
              <a:rPr lang="en-US" i="1" dirty="0"/>
              <a:t>Le </a:t>
            </a:r>
            <a:r>
              <a:rPr lang="en-US" i="1" dirty="0" err="1"/>
              <a:t>développement</a:t>
            </a:r>
            <a:r>
              <a:rPr lang="en-US" i="1" dirty="0"/>
              <a:t> </a:t>
            </a:r>
            <a:r>
              <a:rPr lang="en-US" i="1" dirty="0" err="1"/>
              <a:t>affectif</a:t>
            </a:r>
            <a:r>
              <a:rPr lang="en-US" i="1" dirty="0"/>
              <a:t> et </a:t>
            </a:r>
            <a:r>
              <a:rPr lang="en-US" i="1" dirty="0" err="1"/>
              <a:t>intellectuel</a:t>
            </a:r>
            <a:r>
              <a:rPr lang="en-US" i="1" dirty="0"/>
              <a:t> de </a:t>
            </a:r>
            <a:r>
              <a:rPr lang="en-US" i="1" dirty="0" err="1"/>
              <a:t>l'enfant</a:t>
            </a:r>
            <a:r>
              <a:rPr lang="en-US" i="1" dirty="0"/>
              <a:t>. </a:t>
            </a:r>
            <a:r>
              <a:rPr lang="en-US" i="1" dirty="0" err="1"/>
              <a:t>Compléments</a:t>
            </a:r>
            <a:r>
              <a:rPr lang="en-US" i="1" dirty="0"/>
              <a:t> sur </a:t>
            </a:r>
            <a:r>
              <a:rPr lang="en-US" i="1" dirty="0" err="1"/>
              <a:t>l'émergence</a:t>
            </a:r>
            <a:r>
              <a:rPr lang="en-US" i="1" dirty="0"/>
              <a:t> du </a:t>
            </a:r>
            <a:r>
              <a:rPr lang="en-US" i="1" dirty="0" err="1"/>
              <a:t>langage</a:t>
            </a:r>
            <a:r>
              <a:rPr lang="en-US" dirty="0"/>
              <a:t>. Issy-les-</a:t>
            </a:r>
            <a:r>
              <a:rPr lang="en-US" dirty="0" err="1"/>
              <a:t>Moulineaux</a:t>
            </a:r>
            <a:r>
              <a:rPr lang="en-US" dirty="0"/>
              <a:t>: Elsevier Masson.</a:t>
            </a:r>
            <a:endParaRPr lang="pt-BR" dirty="0"/>
          </a:p>
          <a:p>
            <a:pPr>
              <a:lnSpc>
                <a:spcPct val="170000"/>
              </a:lnSpc>
            </a:pPr>
            <a:r>
              <a:rPr lang="en-US" dirty="0" err="1"/>
              <a:t>Golse</a:t>
            </a:r>
            <a:r>
              <a:rPr lang="en-US" dirty="0"/>
              <a:t>, B., &amp; </a:t>
            </a:r>
            <a:r>
              <a:rPr lang="en-US" dirty="0" err="1"/>
              <a:t>Braconnier</a:t>
            </a:r>
            <a:r>
              <a:rPr lang="en-US" dirty="0"/>
              <a:t>, A. (2011). Winnicott, les </a:t>
            </a:r>
            <a:r>
              <a:rPr lang="en-US" dirty="0" err="1"/>
              <a:t>bébés</a:t>
            </a:r>
            <a:r>
              <a:rPr lang="en-US" dirty="0"/>
              <a:t> et les adolescents. </a:t>
            </a:r>
            <a:r>
              <a:rPr lang="en-US" dirty="0" err="1"/>
              <a:t>Quelques</a:t>
            </a:r>
            <a:r>
              <a:rPr lang="en-US" dirty="0"/>
              <a:t> remarques dans </a:t>
            </a:r>
            <a:r>
              <a:rPr lang="en-US" dirty="0" err="1"/>
              <a:t>l'après</a:t>
            </a:r>
            <a:r>
              <a:rPr lang="en-US" dirty="0"/>
              <a:t>-coup. </a:t>
            </a:r>
            <a:r>
              <a:rPr lang="en-US" i="1" dirty="0"/>
              <a:t>Le Carnet PSY, 13</a:t>
            </a:r>
            <a:r>
              <a:rPr lang="en-US" dirty="0"/>
              <a:t>(152). </a:t>
            </a:r>
            <a:endParaRPr lang="pt-BR" dirty="0"/>
          </a:p>
          <a:p>
            <a:pPr>
              <a:lnSpc>
                <a:spcPct val="170000"/>
              </a:lnSpc>
            </a:pPr>
            <a:r>
              <a:rPr lang="en-US" dirty="0" err="1"/>
              <a:t>Golse</a:t>
            </a:r>
            <a:r>
              <a:rPr lang="en-US" dirty="0"/>
              <a:t>, B., &amp; Moro, M. R. (2014). </a:t>
            </a:r>
            <a:r>
              <a:rPr lang="en-US" i="1" dirty="0"/>
              <a:t>Le </a:t>
            </a:r>
            <a:r>
              <a:rPr lang="en-US" i="1" dirty="0" err="1"/>
              <a:t>développement</a:t>
            </a:r>
            <a:r>
              <a:rPr lang="en-US" i="1" dirty="0"/>
              <a:t> </a:t>
            </a:r>
            <a:r>
              <a:rPr lang="en-US" i="1" dirty="0" err="1"/>
              <a:t>psychique</a:t>
            </a:r>
            <a:r>
              <a:rPr lang="en-US" i="1" dirty="0"/>
              <a:t> </a:t>
            </a:r>
            <a:r>
              <a:rPr lang="en-US" i="1" dirty="0" err="1"/>
              <a:t>précoce</a:t>
            </a:r>
            <a:r>
              <a:rPr lang="en-US" i="1" dirty="0"/>
              <a:t>. De la conception au </a:t>
            </a:r>
            <a:r>
              <a:rPr lang="en-US" i="1" dirty="0" err="1"/>
              <a:t>langage</a:t>
            </a:r>
            <a:r>
              <a:rPr lang="en-US" dirty="0"/>
              <a:t>. Paris: Elsevier Masson.</a:t>
            </a:r>
            <a:endParaRPr lang="pt-BR" dirty="0"/>
          </a:p>
          <a:p>
            <a:pPr>
              <a:lnSpc>
                <a:spcPct val="170000"/>
              </a:lnSpc>
            </a:pPr>
            <a:r>
              <a:rPr lang="en-US" dirty="0" err="1"/>
              <a:t>Golse</a:t>
            </a:r>
            <a:r>
              <a:rPr lang="en-US" dirty="0"/>
              <a:t>, B., </a:t>
            </a:r>
            <a:r>
              <a:rPr lang="en-US" dirty="0" err="1"/>
              <a:t>Putois</a:t>
            </a:r>
            <a:r>
              <a:rPr lang="en-US" dirty="0"/>
              <a:t>, O., &amp; Vanier, A. (2017). </a:t>
            </a:r>
            <a:r>
              <a:rPr lang="en-US" i="1" dirty="0" err="1"/>
              <a:t>Épistemologie</a:t>
            </a:r>
            <a:r>
              <a:rPr lang="en-US" i="1" dirty="0"/>
              <a:t> et </a:t>
            </a:r>
            <a:r>
              <a:rPr lang="en-US" i="1" dirty="0" err="1"/>
              <a:t>métodologie</a:t>
            </a:r>
            <a:r>
              <a:rPr lang="en-US" i="1" dirty="0"/>
              <a:t> </a:t>
            </a:r>
            <a:r>
              <a:rPr lang="en-US" i="1" dirty="0" err="1"/>
              <a:t>en</a:t>
            </a:r>
            <a:r>
              <a:rPr lang="en-US" i="1" dirty="0"/>
              <a:t> </a:t>
            </a:r>
            <a:r>
              <a:rPr lang="en-US" i="1" dirty="0" err="1"/>
              <a:t>psychanalyse</a:t>
            </a:r>
            <a:r>
              <a:rPr lang="en-US" i="1" dirty="0"/>
              <a:t> et </a:t>
            </a:r>
            <a:r>
              <a:rPr lang="en-US" i="1" dirty="0" err="1"/>
              <a:t>psychanalyse</a:t>
            </a:r>
            <a:r>
              <a:rPr lang="en-US" i="1" dirty="0"/>
              <a:t> et </a:t>
            </a:r>
            <a:r>
              <a:rPr lang="en-US" i="1" dirty="0" err="1"/>
              <a:t>en</a:t>
            </a:r>
            <a:r>
              <a:rPr lang="en-US" i="1" dirty="0"/>
              <a:t> </a:t>
            </a:r>
            <a:r>
              <a:rPr lang="en-US" i="1" dirty="0" err="1"/>
              <a:t>psychiatrie</a:t>
            </a:r>
            <a:r>
              <a:rPr lang="en-US" i="1" dirty="0"/>
              <a:t>. Pour un </a:t>
            </a:r>
            <a:r>
              <a:rPr lang="en-US" i="1" dirty="0" err="1"/>
              <a:t>vrai</a:t>
            </a:r>
            <a:r>
              <a:rPr lang="en-US" i="1" dirty="0"/>
              <a:t> </a:t>
            </a:r>
            <a:r>
              <a:rPr lang="en-US" i="1" dirty="0" err="1"/>
              <a:t>débat</a:t>
            </a:r>
            <a:r>
              <a:rPr lang="en-US" i="1" dirty="0"/>
              <a:t> avec les neurosciences</a:t>
            </a:r>
            <a:r>
              <a:rPr lang="en-US" dirty="0"/>
              <a:t>. </a:t>
            </a:r>
            <a:r>
              <a:rPr lang="en-US" dirty="0" err="1"/>
              <a:t>érès</a:t>
            </a:r>
            <a:r>
              <a:rPr lang="en-US" dirty="0"/>
              <a:t>: Toulouse.</a:t>
            </a:r>
            <a:endParaRPr lang="pt-BR" dirty="0"/>
          </a:p>
          <a:p>
            <a:pPr>
              <a:lnSpc>
                <a:spcPct val="170000"/>
              </a:lnSpc>
            </a:pPr>
            <a:r>
              <a:rPr lang="en-US" dirty="0" err="1"/>
              <a:t>Golse</a:t>
            </a:r>
            <a:r>
              <a:rPr lang="en-US" dirty="0"/>
              <a:t>, B., &amp; Vanier, A. (2017). Introduction. In B. </a:t>
            </a:r>
            <a:r>
              <a:rPr lang="en-US" dirty="0" err="1"/>
              <a:t>Golse</a:t>
            </a:r>
            <a:r>
              <a:rPr lang="en-US" dirty="0"/>
              <a:t>, O. </a:t>
            </a:r>
            <a:r>
              <a:rPr lang="en-US" dirty="0" err="1"/>
              <a:t>Putois</a:t>
            </a:r>
            <a:r>
              <a:rPr lang="en-US" dirty="0"/>
              <a:t>, &amp; A. Vanier (Eds.), </a:t>
            </a:r>
            <a:r>
              <a:rPr lang="en-US" i="1" dirty="0" err="1"/>
              <a:t>Épistemologie</a:t>
            </a:r>
            <a:r>
              <a:rPr lang="en-US" i="1" dirty="0"/>
              <a:t> et </a:t>
            </a:r>
            <a:r>
              <a:rPr lang="en-US" i="1" dirty="0" err="1"/>
              <a:t>métodologie</a:t>
            </a:r>
            <a:r>
              <a:rPr lang="en-US" i="1" dirty="0"/>
              <a:t> </a:t>
            </a:r>
            <a:r>
              <a:rPr lang="en-US" i="1" dirty="0" err="1"/>
              <a:t>en</a:t>
            </a:r>
            <a:r>
              <a:rPr lang="en-US" i="1" dirty="0"/>
              <a:t> </a:t>
            </a:r>
            <a:r>
              <a:rPr lang="en-US" i="1" dirty="0" err="1"/>
              <a:t>psychanalyse</a:t>
            </a:r>
            <a:r>
              <a:rPr lang="en-US" i="1" dirty="0"/>
              <a:t> et </a:t>
            </a:r>
            <a:r>
              <a:rPr lang="en-US" i="1" dirty="0" err="1"/>
              <a:t>psychanalyse</a:t>
            </a:r>
            <a:r>
              <a:rPr lang="en-US" i="1" dirty="0"/>
              <a:t> et </a:t>
            </a:r>
            <a:r>
              <a:rPr lang="en-US" i="1" dirty="0" err="1"/>
              <a:t>en</a:t>
            </a:r>
            <a:r>
              <a:rPr lang="en-US" i="1" dirty="0"/>
              <a:t> </a:t>
            </a:r>
            <a:r>
              <a:rPr lang="en-US" i="1" dirty="0" err="1"/>
              <a:t>psychiatrie</a:t>
            </a:r>
            <a:r>
              <a:rPr lang="en-US" i="1" dirty="0"/>
              <a:t>. Pour un </a:t>
            </a:r>
            <a:r>
              <a:rPr lang="en-US" i="1" dirty="0" err="1"/>
              <a:t>vrai</a:t>
            </a:r>
            <a:r>
              <a:rPr lang="en-US" i="1" dirty="0"/>
              <a:t> </a:t>
            </a:r>
            <a:r>
              <a:rPr lang="en-US" i="1" dirty="0" err="1"/>
              <a:t>débat</a:t>
            </a:r>
            <a:r>
              <a:rPr lang="en-US" i="1" dirty="0"/>
              <a:t> avec les neurosciences</a:t>
            </a:r>
            <a:r>
              <a:rPr lang="en-US" dirty="0"/>
              <a:t> (pp. 7-17). </a:t>
            </a:r>
            <a:r>
              <a:rPr lang="en-US" dirty="0" err="1"/>
              <a:t>érès</a:t>
            </a:r>
            <a:r>
              <a:rPr lang="en-US" dirty="0"/>
              <a:t>: Toulouse.</a:t>
            </a:r>
            <a:endParaRPr lang="pt-BR" dirty="0"/>
          </a:p>
        </p:txBody>
      </p:sp>
      <p:sp>
        <p:nvSpPr>
          <p:cNvPr id="4" name="Espaço Reservado para Número de Slide 3">
            <a:extLst>
              <a:ext uri="{FF2B5EF4-FFF2-40B4-BE49-F238E27FC236}">
                <a16:creationId xmlns:a16="http://schemas.microsoft.com/office/drawing/2014/main" id="{AE177B14-B7BD-1A48-8FB8-8876096C4776}"/>
              </a:ext>
            </a:extLst>
          </p:cNvPr>
          <p:cNvSpPr>
            <a:spLocks noGrp="1"/>
          </p:cNvSpPr>
          <p:nvPr>
            <p:ph type="sldNum" sz="quarter" idx="12"/>
          </p:nvPr>
        </p:nvSpPr>
        <p:spPr/>
        <p:txBody>
          <a:bodyPr/>
          <a:lstStyle/>
          <a:p>
            <a:fld id="{D67F1467-85B1-A14F-9F02-E5282F964E08}" type="slidenum">
              <a:rPr lang="pt-BR" smtClean="0"/>
              <a:t>56</a:t>
            </a:fld>
            <a:endParaRPr lang="pt-BR"/>
          </a:p>
        </p:txBody>
      </p:sp>
    </p:spTree>
    <p:extLst>
      <p:ext uri="{BB962C8B-B14F-4D97-AF65-F5344CB8AC3E}">
        <p14:creationId xmlns:p14="http://schemas.microsoft.com/office/powerpoint/2010/main" val="220320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2C6528-995C-624A-9658-967865543EC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9AD041E-A6DC-1E46-AA7D-5530DB5B49DE}"/>
              </a:ext>
            </a:extLst>
          </p:cNvPr>
          <p:cNvSpPr>
            <a:spLocks noGrp="1"/>
          </p:cNvSpPr>
          <p:nvPr>
            <p:ph idx="1"/>
          </p:nvPr>
        </p:nvSpPr>
        <p:spPr/>
        <p:txBody>
          <a:bodyPr/>
          <a:lstStyle/>
          <a:p>
            <a:endParaRPr lang="pt-BR"/>
          </a:p>
        </p:txBody>
      </p:sp>
      <p:sp>
        <p:nvSpPr>
          <p:cNvPr id="4" name="Espaço Reservado para Número de Slide 3">
            <a:extLst>
              <a:ext uri="{FF2B5EF4-FFF2-40B4-BE49-F238E27FC236}">
                <a16:creationId xmlns:a16="http://schemas.microsoft.com/office/drawing/2014/main" id="{4E7A4DDF-4DF8-F641-8C81-0C576F1985E5}"/>
              </a:ext>
            </a:extLst>
          </p:cNvPr>
          <p:cNvSpPr>
            <a:spLocks noGrp="1"/>
          </p:cNvSpPr>
          <p:nvPr>
            <p:ph type="sldNum" sz="quarter" idx="12"/>
          </p:nvPr>
        </p:nvSpPr>
        <p:spPr/>
        <p:txBody>
          <a:bodyPr/>
          <a:lstStyle/>
          <a:p>
            <a:fld id="{D67F1467-85B1-A14F-9F02-E5282F964E08}" type="slidenum">
              <a:rPr lang="pt-BR" smtClean="0"/>
              <a:t>57</a:t>
            </a:fld>
            <a:endParaRPr lang="pt-BR"/>
          </a:p>
        </p:txBody>
      </p:sp>
    </p:spTree>
    <p:extLst>
      <p:ext uri="{BB962C8B-B14F-4D97-AF65-F5344CB8AC3E}">
        <p14:creationId xmlns:p14="http://schemas.microsoft.com/office/powerpoint/2010/main" val="16139295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AE11C6-18A7-8C4D-86B2-8030BF03CB30}"/>
              </a:ext>
            </a:extLst>
          </p:cNvPr>
          <p:cNvSpPr>
            <a:spLocks noGrp="1"/>
          </p:cNvSpPr>
          <p:nvPr>
            <p:ph type="title"/>
          </p:nvPr>
        </p:nvSpPr>
        <p:spPr/>
        <p:txBody>
          <a:bodyPr>
            <a:normAutofit/>
          </a:bodyPr>
          <a:lstStyle/>
          <a:p>
            <a:pPr algn="ctr"/>
            <a:r>
              <a:rPr lang="pt-BR" sz="3200" b="1" dirty="0"/>
              <a:t>ANEXO l — Intersubjetividade e subjetivação </a:t>
            </a:r>
            <a:br>
              <a:rPr lang="pt-BR" dirty="0"/>
            </a:br>
            <a:endParaRPr lang="pt-BR" dirty="0"/>
          </a:p>
        </p:txBody>
      </p:sp>
      <p:sp>
        <p:nvSpPr>
          <p:cNvPr id="3" name="Espaço Reservado para Conteúdo 2">
            <a:extLst>
              <a:ext uri="{FF2B5EF4-FFF2-40B4-BE49-F238E27FC236}">
                <a16:creationId xmlns:a16="http://schemas.microsoft.com/office/drawing/2014/main" id="{2795B297-EE98-474E-B9E0-002203595A66}"/>
              </a:ext>
            </a:extLst>
          </p:cNvPr>
          <p:cNvSpPr>
            <a:spLocks noGrp="1"/>
          </p:cNvSpPr>
          <p:nvPr>
            <p:ph idx="1"/>
          </p:nvPr>
        </p:nvSpPr>
        <p:spPr/>
        <p:txBody>
          <a:bodyPr>
            <a:normAutofit/>
          </a:bodyPr>
          <a:lstStyle/>
          <a:p>
            <a:pPr marL="0" indent="0">
              <a:buNone/>
            </a:pPr>
            <a:r>
              <a:rPr lang="pt-BR" sz="1600" dirty="0"/>
              <a:t> </a:t>
            </a:r>
            <a:r>
              <a:rPr lang="pt-BR" sz="1600" b="1" dirty="0"/>
              <a:t>1 — 0 acesso à intersubjetividade e a perda do </a:t>
            </a:r>
            <a:r>
              <a:rPr lang="pt-BR" sz="1600" b="1" dirty="0" err="1"/>
              <a:t>objecto</a:t>
            </a:r>
            <a:r>
              <a:rPr lang="pt-BR" sz="1600" b="1" dirty="0"/>
              <a:t> primário</a:t>
            </a:r>
            <a:endParaRPr lang="pt-BR" sz="1600" dirty="0"/>
          </a:p>
          <a:p>
            <a:pPr>
              <a:lnSpc>
                <a:spcPct val="170000"/>
              </a:lnSpc>
            </a:pPr>
            <a:r>
              <a:rPr lang="pt-BR" sz="1600" dirty="0"/>
              <a:t>Sob o termo de «intersubjetividade», designamos a realidade profunda que nos faz sentir que eu e o outro, são dois. </a:t>
            </a:r>
          </a:p>
          <a:p>
            <a:pPr>
              <a:lnSpc>
                <a:spcPct val="170000"/>
              </a:lnSpc>
            </a:pPr>
            <a:r>
              <a:rPr lang="pt-BR" sz="1600" dirty="0"/>
              <a:t>A ideia é simples de enunciar e de imaginar, embora os mecanismos íntimos que estão na base deste fenómeno sejam provavelmente muito complexos e ainda estão incompletamente compreendidos. </a:t>
            </a:r>
          </a:p>
          <a:p>
            <a:pPr>
              <a:lnSpc>
                <a:spcPct val="170000"/>
              </a:lnSpc>
            </a:pPr>
            <a:r>
              <a:rPr lang="pt-BR" sz="1600" dirty="0"/>
              <a:t>Esta questão da intersubjetividade é atualmente central e ela articula, na nossa opinião, o eterno debate entre os defensores do interpessoal e os do intrapsíquico. </a:t>
            </a:r>
          </a:p>
          <a:p>
            <a:pPr>
              <a:lnSpc>
                <a:spcPct val="170000"/>
              </a:lnSpc>
            </a:pPr>
            <a:r>
              <a:rPr lang="pt-BR" sz="1600" dirty="0"/>
              <a:t>Mas existe também um outro debate igualmente atual, relativo à emergência progressiva ou, pelo contrário, ao dado imediato desta intersubjetividade. </a:t>
            </a:r>
          </a:p>
        </p:txBody>
      </p:sp>
      <p:sp>
        <p:nvSpPr>
          <p:cNvPr id="4" name="Espaço Reservado para Número de Slide 3">
            <a:extLst>
              <a:ext uri="{FF2B5EF4-FFF2-40B4-BE49-F238E27FC236}">
                <a16:creationId xmlns:a16="http://schemas.microsoft.com/office/drawing/2014/main" id="{AA2BC121-5A5F-D447-BE5C-211C3F04091F}"/>
              </a:ext>
            </a:extLst>
          </p:cNvPr>
          <p:cNvSpPr>
            <a:spLocks noGrp="1"/>
          </p:cNvSpPr>
          <p:nvPr>
            <p:ph type="sldNum" sz="quarter" idx="12"/>
          </p:nvPr>
        </p:nvSpPr>
        <p:spPr/>
        <p:txBody>
          <a:bodyPr/>
          <a:lstStyle/>
          <a:p>
            <a:fld id="{D67F1467-85B1-A14F-9F02-E5282F964E08}" type="slidenum">
              <a:rPr lang="pt-BR" smtClean="0"/>
              <a:t>58</a:t>
            </a:fld>
            <a:endParaRPr lang="pt-BR"/>
          </a:p>
        </p:txBody>
      </p:sp>
    </p:spTree>
    <p:extLst>
      <p:ext uri="{BB962C8B-B14F-4D97-AF65-F5344CB8AC3E}">
        <p14:creationId xmlns:p14="http://schemas.microsoft.com/office/powerpoint/2010/main" val="32150279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7C7FA6-FE02-AD44-997B-CA2C1EF6F9D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8DEA60B-443A-454D-B08B-F3FC5EB0D3E6}"/>
              </a:ext>
            </a:extLst>
          </p:cNvPr>
          <p:cNvSpPr>
            <a:spLocks noGrp="1"/>
          </p:cNvSpPr>
          <p:nvPr>
            <p:ph idx="1"/>
          </p:nvPr>
        </p:nvSpPr>
        <p:spPr/>
        <p:txBody>
          <a:bodyPr>
            <a:normAutofit fontScale="77500" lnSpcReduction="20000"/>
          </a:bodyPr>
          <a:lstStyle/>
          <a:p>
            <a:pPr algn="just">
              <a:lnSpc>
                <a:spcPct val="160000"/>
              </a:lnSpc>
            </a:pPr>
            <a:r>
              <a:rPr lang="pt-BR" sz="2900" dirty="0"/>
              <a:t>Para apresentar o pensamento de uma forma um pouco esquemática, podemos começar pela ideia que os autores europeus seriam mais partidários de uma instauração gradual e necessariamente lenta da intersubjetividade, </a:t>
            </a:r>
          </a:p>
          <a:p>
            <a:pPr algn="just">
              <a:lnSpc>
                <a:spcPct val="160000"/>
              </a:lnSpc>
            </a:pPr>
            <a:endParaRPr lang="pt-BR" sz="2900" dirty="0"/>
          </a:p>
          <a:p>
            <a:pPr algn="just">
              <a:lnSpc>
                <a:spcPct val="160000"/>
              </a:lnSpc>
            </a:pPr>
            <a:r>
              <a:rPr lang="pt-BR" sz="2900" dirty="0"/>
              <a:t>enquanto os autores anglo-saxónicos seriam sobretudo defensores de uma intersubjetividade primária, de certo modo geneticamente programada (C. </a:t>
            </a:r>
            <a:r>
              <a:rPr lang="pt-BR" sz="2900" dirty="0" err="1"/>
              <a:t>Trevarthen</a:t>
            </a:r>
            <a:r>
              <a:rPr lang="pt-BR" sz="2900" dirty="0"/>
              <a:t> ou D. N. Stern, por exemplo).</a:t>
            </a:r>
          </a:p>
          <a:p>
            <a:pPr algn="just">
              <a:lnSpc>
                <a:spcPct val="160000"/>
              </a:lnSpc>
            </a:pPr>
            <a:r>
              <a:rPr lang="pt-BR" sz="2900" dirty="0"/>
              <a:t> </a:t>
            </a:r>
            <a:endParaRPr lang="pt-BR" dirty="0"/>
          </a:p>
        </p:txBody>
      </p:sp>
      <p:sp>
        <p:nvSpPr>
          <p:cNvPr id="4" name="Espaço Reservado para Número de Slide 3">
            <a:extLst>
              <a:ext uri="{FF2B5EF4-FFF2-40B4-BE49-F238E27FC236}">
                <a16:creationId xmlns:a16="http://schemas.microsoft.com/office/drawing/2014/main" id="{8E468F6F-AD12-2246-A671-A0C444E8CCE1}"/>
              </a:ext>
            </a:extLst>
          </p:cNvPr>
          <p:cNvSpPr>
            <a:spLocks noGrp="1"/>
          </p:cNvSpPr>
          <p:nvPr>
            <p:ph type="sldNum" sz="quarter" idx="12"/>
          </p:nvPr>
        </p:nvSpPr>
        <p:spPr/>
        <p:txBody>
          <a:bodyPr/>
          <a:lstStyle/>
          <a:p>
            <a:fld id="{D67F1467-85B1-A14F-9F02-E5282F964E08}" type="slidenum">
              <a:rPr lang="pt-BR" smtClean="0"/>
              <a:t>59</a:t>
            </a:fld>
            <a:endParaRPr lang="pt-BR"/>
          </a:p>
        </p:txBody>
      </p:sp>
    </p:spTree>
    <p:extLst>
      <p:ext uri="{BB962C8B-B14F-4D97-AF65-F5344CB8AC3E}">
        <p14:creationId xmlns:p14="http://schemas.microsoft.com/office/powerpoint/2010/main" val="3147987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B824CB-C47A-B34B-8D16-47125D5C41A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11CD519-CB7E-1D40-B35E-DC7A048F582D}"/>
              </a:ext>
            </a:extLst>
          </p:cNvPr>
          <p:cNvSpPr>
            <a:spLocks noGrp="1"/>
          </p:cNvSpPr>
          <p:nvPr>
            <p:ph idx="1"/>
          </p:nvPr>
        </p:nvSpPr>
        <p:spPr/>
        <p:txBody>
          <a:bodyPr>
            <a:normAutofit/>
          </a:bodyPr>
          <a:lstStyle/>
          <a:p>
            <a:pPr algn="just">
              <a:lnSpc>
                <a:spcPct val="150000"/>
              </a:lnSpc>
            </a:pPr>
            <a:r>
              <a:rPr lang="pt-BR" sz="2400" dirty="0"/>
              <a:t>A abordagem clínica relativa ao bebé no domínio da Psiquiatria é legitimada pela base científica da Psicopatologia perinatal (PPN), que se desenvolveu nas interfases </a:t>
            </a:r>
          </a:p>
          <a:p>
            <a:pPr lvl="1" algn="just">
              <a:lnSpc>
                <a:spcPct val="150000"/>
              </a:lnSpc>
            </a:pPr>
            <a:r>
              <a:rPr lang="pt-BR" dirty="0"/>
              <a:t>da Psicanálise, </a:t>
            </a:r>
          </a:p>
          <a:p>
            <a:pPr lvl="1" algn="just">
              <a:lnSpc>
                <a:spcPct val="150000"/>
              </a:lnSpc>
            </a:pPr>
            <a:r>
              <a:rPr lang="pt-BR" dirty="0"/>
              <a:t>da teoria do apego, </a:t>
            </a:r>
          </a:p>
          <a:p>
            <a:pPr lvl="1" algn="just">
              <a:lnSpc>
                <a:spcPct val="150000"/>
              </a:lnSpc>
            </a:pPr>
            <a:r>
              <a:rPr lang="pt-BR" dirty="0"/>
              <a:t>das Neurociências </a:t>
            </a:r>
          </a:p>
          <a:p>
            <a:pPr lvl="1" algn="just">
              <a:lnSpc>
                <a:spcPct val="150000"/>
              </a:lnSpc>
            </a:pPr>
            <a:r>
              <a:rPr lang="pt-BR" dirty="0"/>
              <a:t>e da Antropologia. </a:t>
            </a:r>
          </a:p>
          <a:p>
            <a:endParaRPr lang="pt-BR" dirty="0"/>
          </a:p>
        </p:txBody>
      </p:sp>
      <p:sp>
        <p:nvSpPr>
          <p:cNvPr id="4" name="Espaço Reservado para Número de Slide 3">
            <a:extLst>
              <a:ext uri="{FF2B5EF4-FFF2-40B4-BE49-F238E27FC236}">
                <a16:creationId xmlns:a16="http://schemas.microsoft.com/office/drawing/2014/main" id="{88BFED27-7FF3-6349-8632-7E97B3A76EC5}"/>
              </a:ext>
            </a:extLst>
          </p:cNvPr>
          <p:cNvSpPr>
            <a:spLocks noGrp="1"/>
          </p:cNvSpPr>
          <p:nvPr>
            <p:ph type="sldNum" sz="quarter" idx="12"/>
          </p:nvPr>
        </p:nvSpPr>
        <p:spPr/>
        <p:txBody>
          <a:bodyPr/>
          <a:lstStyle/>
          <a:p>
            <a:fld id="{D67F1467-85B1-A14F-9F02-E5282F964E08}" type="slidenum">
              <a:rPr lang="pt-BR" smtClean="0"/>
              <a:t>6</a:t>
            </a:fld>
            <a:endParaRPr lang="pt-BR"/>
          </a:p>
        </p:txBody>
      </p:sp>
    </p:spTree>
    <p:extLst>
      <p:ext uri="{BB962C8B-B14F-4D97-AF65-F5344CB8AC3E}">
        <p14:creationId xmlns:p14="http://schemas.microsoft.com/office/powerpoint/2010/main" val="29096032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7C7FA6-FE02-AD44-997B-CA2C1EF6F9D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8DEA60B-443A-454D-B08B-F3FC5EB0D3E6}"/>
              </a:ext>
            </a:extLst>
          </p:cNvPr>
          <p:cNvSpPr>
            <a:spLocks noGrp="1"/>
          </p:cNvSpPr>
          <p:nvPr>
            <p:ph idx="1"/>
          </p:nvPr>
        </p:nvSpPr>
        <p:spPr/>
        <p:txBody>
          <a:bodyPr>
            <a:normAutofit fontScale="85000" lnSpcReduction="10000"/>
          </a:bodyPr>
          <a:lstStyle/>
          <a:p>
            <a:pPr algn="just">
              <a:lnSpc>
                <a:spcPct val="160000"/>
              </a:lnSpc>
            </a:pPr>
            <a:r>
              <a:rPr lang="pt-BR" sz="2900" dirty="0"/>
              <a:t>D. N. Stern insiste sobretudo no facto de que o bebé recém-nascido está imediatamente apto a perceber, a representar, a memorizar e a sentir-se como agente das suas próprias ações (processo de </a:t>
            </a:r>
            <a:r>
              <a:rPr lang="pt-BR" sz="2900" dirty="0" err="1"/>
              <a:t>agencialização</a:t>
            </a:r>
            <a:r>
              <a:rPr lang="pt-BR" sz="2900" dirty="0"/>
              <a:t> dos cognitivistas), e que, por esse motivo, não há necessidade de recorrer ao dogma de uma </a:t>
            </a:r>
            <a:r>
              <a:rPr lang="pt-BR" sz="2900" dirty="0" err="1"/>
              <a:t>indiferenciação</a:t>
            </a:r>
            <a:r>
              <a:rPr lang="pt-BR" sz="2900" dirty="0"/>
              <a:t> psíquica inicial, tão cara aos psicanalistas (quaisquer que seja suas referências teóricas, ou quase), dogma que, digamo-lo de passagem, recorre infalivelmente a um ponto de vista fenomenológico.</a:t>
            </a:r>
          </a:p>
          <a:p>
            <a:endParaRPr lang="pt-BR" dirty="0"/>
          </a:p>
        </p:txBody>
      </p:sp>
      <p:sp>
        <p:nvSpPr>
          <p:cNvPr id="4" name="Espaço Reservado para Número de Slide 3">
            <a:extLst>
              <a:ext uri="{FF2B5EF4-FFF2-40B4-BE49-F238E27FC236}">
                <a16:creationId xmlns:a16="http://schemas.microsoft.com/office/drawing/2014/main" id="{8E468F6F-AD12-2246-A671-A0C444E8CCE1}"/>
              </a:ext>
            </a:extLst>
          </p:cNvPr>
          <p:cNvSpPr>
            <a:spLocks noGrp="1"/>
          </p:cNvSpPr>
          <p:nvPr>
            <p:ph type="sldNum" sz="quarter" idx="12"/>
          </p:nvPr>
        </p:nvSpPr>
        <p:spPr/>
        <p:txBody>
          <a:bodyPr/>
          <a:lstStyle/>
          <a:p>
            <a:fld id="{D67F1467-85B1-A14F-9F02-E5282F964E08}" type="slidenum">
              <a:rPr lang="pt-BR" smtClean="0"/>
              <a:t>60</a:t>
            </a:fld>
            <a:endParaRPr lang="pt-BR"/>
          </a:p>
        </p:txBody>
      </p:sp>
    </p:spTree>
    <p:extLst>
      <p:ext uri="{BB962C8B-B14F-4D97-AF65-F5344CB8AC3E}">
        <p14:creationId xmlns:p14="http://schemas.microsoft.com/office/powerpoint/2010/main" val="3678547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54EFF9-7C8D-BB49-98AB-A7D7F6FFDC3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4FF2EFE-36C1-594B-9002-9FD9D8097FE8}"/>
              </a:ext>
            </a:extLst>
          </p:cNvPr>
          <p:cNvSpPr>
            <a:spLocks noGrp="1"/>
          </p:cNvSpPr>
          <p:nvPr>
            <p:ph idx="1"/>
          </p:nvPr>
        </p:nvSpPr>
        <p:spPr/>
        <p:txBody>
          <a:bodyPr>
            <a:normAutofit fontScale="92500" lnSpcReduction="20000"/>
          </a:bodyPr>
          <a:lstStyle/>
          <a:p>
            <a:pPr algn="just">
              <a:lnSpc>
                <a:spcPct val="150000"/>
              </a:lnSpc>
            </a:pPr>
            <a:r>
              <a:rPr lang="pt-BR" dirty="0"/>
              <a:t>Os psicanalistas, pelo contrário, e não só na Europa, insistem na dinâmica progressiva do duplo gradiente de diferenciação (extra e intrapsíquica), na defesa de um processo lento que se fundamenta sobretudo na observação clínica das crianças que se enredam nos primeiros tempos nesta ontogénese, e que se inscrevem então no campo das </a:t>
            </a:r>
            <a:r>
              <a:rPr lang="pt-BR" dirty="0" err="1"/>
              <a:t>patoiogias</a:t>
            </a:r>
            <a:r>
              <a:rPr lang="pt-BR" dirty="0"/>
              <a:t> ditas arcaicas (autismos e psicoses precoces), embora esta concepção não implique certamente uma visão estritamente progressiva destas várias patologias. </a:t>
            </a:r>
          </a:p>
          <a:p>
            <a:endParaRPr lang="pt-BR" dirty="0"/>
          </a:p>
        </p:txBody>
      </p:sp>
      <p:sp>
        <p:nvSpPr>
          <p:cNvPr id="4" name="Espaço Reservado para Número de Slide 3">
            <a:extLst>
              <a:ext uri="{FF2B5EF4-FFF2-40B4-BE49-F238E27FC236}">
                <a16:creationId xmlns:a16="http://schemas.microsoft.com/office/drawing/2014/main" id="{74F815B1-9875-2048-94C6-3DCC18019592}"/>
              </a:ext>
            </a:extLst>
          </p:cNvPr>
          <p:cNvSpPr>
            <a:spLocks noGrp="1"/>
          </p:cNvSpPr>
          <p:nvPr>
            <p:ph type="sldNum" sz="quarter" idx="12"/>
          </p:nvPr>
        </p:nvSpPr>
        <p:spPr/>
        <p:txBody>
          <a:bodyPr/>
          <a:lstStyle/>
          <a:p>
            <a:fld id="{D67F1467-85B1-A14F-9F02-E5282F964E08}" type="slidenum">
              <a:rPr lang="pt-BR" smtClean="0"/>
              <a:t>61</a:t>
            </a:fld>
            <a:endParaRPr lang="pt-BR"/>
          </a:p>
        </p:txBody>
      </p:sp>
    </p:spTree>
    <p:extLst>
      <p:ext uri="{BB962C8B-B14F-4D97-AF65-F5344CB8AC3E}">
        <p14:creationId xmlns:p14="http://schemas.microsoft.com/office/powerpoint/2010/main" val="21605940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8504E1-B044-3C42-8D20-BB9A1FC38024}"/>
              </a:ext>
            </a:extLst>
          </p:cNvPr>
          <p:cNvSpPr>
            <a:spLocks noGrp="1"/>
          </p:cNvSpPr>
          <p:nvPr>
            <p:ph type="title"/>
          </p:nvPr>
        </p:nvSpPr>
        <p:spPr/>
        <p:txBody>
          <a:bodyPr>
            <a:normAutofit fontScale="90000"/>
          </a:bodyPr>
          <a:lstStyle/>
          <a:p>
            <a:r>
              <a:rPr lang="pt-BR" sz="3100" dirty="0"/>
              <a:t>Como acontece sempre neste género de polémicas, existe uma terceira opção, mais dialética, e que nós defendemos, naturalmente. </a:t>
            </a:r>
            <a:br>
              <a:rPr lang="pt-BR" dirty="0"/>
            </a:br>
            <a:endParaRPr lang="pt-BR" dirty="0"/>
          </a:p>
        </p:txBody>
      </p:sp>
      <p:sp>
        <p:nvSpPr>
          <p:cNvPr id="3" name="Espaço Reservado para Conteúdo 2">
            <a:extLst>
              <a:ext uri="{FF2B5EF4-FFF2-40B4-BE49-F238E27FC236}">
                <a16:creationId xmlns:a16="http://schemas.microsoft.com/office/drawing/2014/main" id="{A92C98EC-96B7-C644-B37E-35F5E2BA32C0}"/>
              </a:ext>
            </a:extLst>
          </p:cNvPr>
          <p:cNvSpPr>
            <a:spLocks noGrp="1"/>
          </p:cNvSpPr>
          <p:nvPr>
            <p:ph idx="1"/>
          </p:nvPr>
        </p:nvSpPr>
        <p:spPr/>
        <p:txBody>
          <a:bodyPr>
            <a:normAutofit fontScale="55000" lnSpcReduction="20000"/>
          </a:bodyPr>
          <a:lstStyle/>
          <a:p>
            <a:pPr algn="just">
              <a:lnSpc>
                <a:spcPct val="170000"/>
              </a:lnSpc>
            </a:pPr>
            <a:r>
              <a:rPr lang="pt-BR" sz="3100" dirty="0"/>
              <a:t>Esta terceira opção consiste em pensar que o acesso à intersubjetividade não é um jogo do género «tudo-ou-nada»; </a:t>
            </a:r>
          </a:p>
          <a:p>
            <a:pPr algn="just">
              <a:lnSpc>
                <a:spcPct val="170000"/>
              </a:lnSpc>
            </a:pPr>
            <a:r>
              <a:rPr lang="pt-BR" sz="3100" dirty="0"/>
              <a:t>a </a:t>
            </a:r>
            <a:r>
              <a:rPr lang="pt-BR" sz="3100" dirty="0" err="1"/>
              <a:t>intersubjectividade</a:t>
            </a:r>
            <a:r>
              <a:rPr lang="pt-BR" sz="3100" dirty="0"/>
              <a:t> apresenta-se, pelo contrário, de uma maneira dinâmica entre os momentos de intersubjetividade primária </a:t>
            </a:r>
            <a:r>
              <a:rPr lang="pt-BR" sz="3100" dirty="0" err="1"/>
              <a:t>efectivamente</a:t>
            </a:r>
            <a:r>
              <a:rPr lang="pt-BR" sz="3100" dirty="0"/>
              <a:t> possíveis no presente imediato, mas que são momentos fugazes, </a:t>
            </a:r>
          </a:p>
          <a:p>
            <a:pPr algn="just">
              <a:lnSpc>
                <a:spcPct val="170000"/>
              </a:lnSpc>
            </a:pPr>
            <a:r>
              <a:rPr lang="pt-BR" sz="3100" dirty="0"/>
              <a:t>e os prováveis momentos de </a:t>
            </a:r>
            <a:r>
              <a:rPr lang="pt-BR" sz="3100" dirty="0" err="1"/>
              <a:t>indiferenciação</a:t>
            </a:r>
            <a:r>
              <a:rPr lang="pt-BR" sz="3100" dirty="0"/>
              <a:t>, </a:t>
            </a:r>
          </a:p>
          <a:p>
            <a:pPr algn="just">
              <a:lnSpc>
                <a:spcPct val="170000"/>
              </a:lnSpc>
            </a:pPr>
            <a:r>
              <a:rPr lang="pt-BR" sz="3100" dirty="0"/>
              <a:t>constituindo assim, todo o problema do bebé e das suas interações com o seu meio ambiente precisamente o alvo que deve ser estabilizado progressivamente ao longo destes primeiros momentos de intersubjetividade, </a:t>
            </a:r>
          </a:p>
          <a:p>
            <a:pPr algn="just">
              <a:lnSpc>
                <a:spcPct val="170000"/>
              </a:lnSpc>
            </a:pPr>
            <a:r>
              <a:rPr lang="pt-BR" sz="3100" dirty="0"/>
              <a:t>fazendo com que eles prevaleçam, de maneira mais estável e mais continua, face aos tempos de </a:t>
            </a:r>
            <a:r>
              <a:rPr lang="pt-BR" sz="3100" dirty="0" err="1"/>
              <a:t>indiferenciação</a:t>
            </a:r>
            <a:r>
              <a:rPr lang="pt-BR" sz="3100" dirty="0"/>
              <a:t> primitiva.</a:t>
            </a:r>
          </a:p>
          <a:p>
            <a:endParaRPr lang="pt-BR" dirty="0"/>
          </a:p>
        </p:txBody>
      </p:sp>
      <p:sp>
        <p:nvSpPr>
          <p:cNvPr id="4" name="Espaço Reservado para Número de Slide 3">
            <a:extLst>
              <a:ext uri="{FF2B5EF4-FFF2-40B4-BE49-F238E27FC236}">
                <a16:creationId xmlns:a16="http://schemas.microsoft.com/office/drawing/2014/main" id="{9157E6E7-ADC0-184E-8BD3-8E644728F6A8}"/>
              </a:ext>
            </a:extLst>
          </p:cNvPr>
          <p:cNvSpPr>
            <a:spLocks noGrp="1"/>
          </p:cNvSpPr>
          <p:nvPr>
            <p:ph type="sldNum" sz="quarter" idx="12"/>
          </p:nvPr>
        </p:nvSpPr>
        <p:spPr/>
        <p:txBody>
          <a:bodyPr/>
          <a:lstStyle/>
          <a:p>
            <a:fld id="{D67F1467-85B1-A14F-9F02-E5282F964E08}" type="slidenum">
              <a:rPr lang="pt-BR" smtClean="0"/>
              <a:t>62</a:t>
            </a:fld>
            <a:endParaRPr lang="pt-BR"/>
          </a:p>
        </p:txBody>
      </p:sp>
    </p:spTree>
    <p:extLst>
      <p:ext uri="{BB962C8B-B14F-4D97-AF65-F5344CB8AC3E}">
        <p14:creationId xmlns:p14="http://schemas.microsoft.com/office/powerpoint/2010/main" val="380311512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E5DE44-922E-354A-A7C0-93F10D9627BC}"/>
              </a:ext>
            </a:extLst>
          </p:cNvPr>
          <p:cNvSpPr>
            <a:spLocks noGrp="1"/>
          </p:cNvSpPr>
          <p:nvPr>
            <p:ph type="title"/>
          </p:nvPr>
        </p:nvSpPr>
        <p:spPr/>
        <p:txBody>
          <a:bodyPr>
            <a:normAutofit/>
          </a:bodyPr>
          <a:lstStyle/>
          <a:p>
            <a:pPr algn="ctr"/>
            <a:r>
              <a:rPr lang="pt-BR" sz="3200" b="1" dirty="0"/>
              <a:t>ANEXO 2 — A propósito da teoria de apego</a:t>
            </a:r>
          </a:p>
        </p:txBody>
      </p:sp>
      <p:sp>
        <p:nvSpPr>
          <p:cNvPr id="3" name="Espaço Reservado para Conteúdo 2">
            <a:extLst>
              <a:ext uri="{FF2B5EF4-FFF2-40B4-BE49-F238E27FC236}">
                <a16:creationId xmlns:a16="http://schemas.microsoft.com/office/drawing/2014/main" id="{1284CA12-0476-5741-8BED-B637EE8EEDE6}"/>
              </a:ext>
            </a:extLst>
          </p:cNvPr>
          <p:cNvSpPr>
            <a:spLocks noGrp="1"/>
          </p:cNvSpPr>
          <p:nvPr>
            <p:ph idx="1"/>
          </p:nvPr>
        </p:nvSpPr>
        <p:spPr/>
        <p:txBody>
          <a:bodyPr>
            <a:normAutofit fontScale="55000" lnSpcReduction="20000"/>
          </a:bodyPr>
          <a:lstStyle/>
          <a:p>
            <a:pPr marL="0" indent="0">
              <a:lnSpc>
                <a:spcPct val="170000"/>
              </a:lnSpc>
              <a:buNone/>
            </a:pPr>
            <a:r>
              <a:rPr lang="pt-BR" b="1" dirty="0"/>
              <a:t>1. — </a:t>
            </a:r>
            <a:r>
              <a:rPr lang="pt-BR" sz="2900" b="1" dirty="0"/>
              <a:t>História das ideias </a:t>
            </a:r>
            <a:endParaRPr lang="pt-BR" sz="2900" dirty="0"/>
          </a:p>
          <a:p>
            <a:pPr algn="just">
              <a:lnSpc>
                <a:spcPct val="170000"/>
              </a:lnSpc>
            </a:pPr>
            <a:r>
              <a:rPr lang="pt-BR" sz="2900" dirty="0"/>
              <a:t>O contexto histórico no seio do qual nasceu a Psicanálise e aquele no qual nasceu a teoria de </a:t>
            </a:r>
            <a:r>
              <a:rPr lang="pt-BR" sz="2900" dirty="0" err="1"/>
              <a:t>afecto</a:t>
            </a:r>
            <a:r>
              <a:rPr lang="pt-BR" sz="2900" dirty="0"/>
              <a:t> são realmente muito diferentes. A Psicanálise nasceu no fim do século XDC, num clima de grande curiosidade relativamente ao interior das coisas (no que diz respeito à curiosidade pelo interior dos corpos, temos a descoberta dos Raios-</a:t>
            </a:r>
            <a:r>
              <a:rPr lang="pt-BR" sz="2900" dirty="0" err="1"/>
              <a:t>X</a:t>
            </a:r>
            <a:r>
              <a:rPr lang="pt-BR" sz="2900" dirty="0"/>
              <a:t> por W. Roentgen, em 1895, e, no mesmo ano, a obra de S. Freud e J. </a:t>
            </a:r>
            <a:r>
              <a:rPr lang="pt-BR" sz="2900" dirty="0" err="1"/>
              <a:t>Breuer</a:t>
            </a:r>
            <a:r>
              <a:rPr lang="pt-BR" sz="2900" dirty="0"/>
              <a:t>, </a:t>
            </a:r>
            <a:r>
              <a:rPr lang="pt-BR" sz="2900" dirty="0" err="1"/>
              <a:t>Études</a:t>
            </a:r>
            <a:r>
              <a:rPr lang="pt-BR" sz="2900" dirty="0"/>
              <a:t> </a:t>
            </a:r>
            <a:r>
              <a:rPr lang="pt-BR" sz="2900" dirty="0" err="1"/>
              <a:t>sur</a:t>
            </a:r>
            <a:r>
              <a:rPr lang="pt-BR" sz="2900" dirty="0"/>
              <a:t> </a:t>
            </a:r>
            <a:r>
              <a:rPr lang="pt-BR" sz="2900" dirty="0" err="1"/>
              <a:t>Fhysterie</a:t>
            </a:r>
            <a:r>
              <a:rPr lang="pt-BR" sz="2900" dirty="0"/>
              <a:t>, marcará o início da reflexão </a:t>
            </a:r>
            <a:r>
              <a:rPr lang="pt-BR" sz="2900" dirty="0" err="1"/>
              <a:t>metapsicológica</a:t>
            </a:r>
            <a:r>
              <a:rPr lang="pt-BR" sz="2900" dirty="0"/>
              <a:t>, motivada por uma atitude de curiosidade relativamente ao interior da psiquismo), </a:t>
            </a:r>
          </a:p>
          <a:p>
            <a:pPr algn="just">
              <a:lnSpc>
                <a:spcPct val="170000"/>
              </a:lnSpc>
            </a:pPr>
            <a:r>
              <a:rPr lang="pt-BR" sz="2900" dirty="0"/>
              <a:t>enquanto a teoria do apego é posterior à I Guerra Mundial que revolucionou toda uma série de referências sociológicas, e isto mesmo tendo como pano de fundo um contexto de grande insegurança que havia entre as pessoas.</a:t>
            </a:r>
          </a:p>
          <a:p>
            <a:pPr algn="just">
              <a:lnSpc>
                <a:spcPct val="170000"/>
              </a:lnSpc>
            </a:pPr>
            <a:r>
              <a:rPr lang="pt-BR" sz="2900" dirty="0"/>
              <a:t>Assim, não é surpreendente que a Psicanálise remeta principalmente para o registo do intrapsíquico, enquanto a teoria de apego remete principalmente para o registo do interpessoal.</a:t>
            </a:r>
          </a:p>
          <a:p>
            <a:pPr algn="just">
              <a:lnSpc>
                <a:spcPct val="170000"/>
              </a:lnSpc>
            </a:pPr>
            <a:endParaRPr lang="pt-BR" dirty="0"/>
          </a:p>
        </p:txBody>
      </p:sp>
      <p:sp>
        <p:nvSpPr>
          <p:cNvPr id="4" name="Espaço Reservado para Número de Slide 3">
            <a:extLst>
              <a:ext uri="{FF2B5EF4-FFF2-40B4-BE49-F238E27FC236}">
                <a16:creationId xmlns:a16="http://schemas.microsoft.com/office/drawing/2014/main" id="{FAC93FAA-55EA-FE4D-B0D3-096B91410A1C}"/>
              </a:ext>
            </a:extLst>
          </p:cNvPr>
          <p:cNvSpPr>
            <a:spLocks noGrp="1"/>
          </p:cNvSpPr>
          <p:nvPr>
            <p:ph type="sldNum" sz="quarter" idx="12"/>
          </p:nvPr>
        </p:nvSpPr>
        <p:spPr/>
        <p:txBody>
          <a:bodyPr/>
          <a:lstStyle/>
          <a:p>
            <a:fld id="{D67F1467-85B1-A14F-9F02-E5282F964E08}" type="slidenum">
              <a:rPr lang="pt-BR" smtClean="0"/>
              <a:t>63</a:t>
            </a:fld>
            <a:endParaRPr lang="pt-BR"/>
          </a:p>
        </p:txBody>
      </p:sp>
    </p:spTree>
    <p:extLst>
      <p:ext uri="{BB962C8B-B14F-4D97-AF65-F5344CB8AC3E}">
        <p14:creationId xmlns:p14="http://schemas.microsoft.com/office/powerpoint/2010/main" val="88438625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45CE04-067A-B543-8DC6-B3EE8D143FA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6C2EFC1-B035-F64B-9FD6-D4ADC3B8C425}"/>
              </a:ext>
            </a:extLst>
          </p:cNvPr>
          <p:cNvSpPr>
            <a:spLocks noGrp="1"/>
          </p:cNvSpPr>
          <p:nvPr>
            <p:ph idx="1"/>
          </p:nvPr>
        </p:nvSpPr>
        <p:spPr/>
        <p:txBody>
          <a:bodyPr>
            <a:normAutofit fontScale="70000" lnSpcReduction="20000"/>
          </a:bodyPr>
          <a:lstStyle/>
          <a:p>
            <a:pPr marL="0" indent="0" algn="just">
              <a:lnSpc>
                <a:spcPct val="160000"/>
              </a:lnSpc>
              <a:buNone/>
            </a:pPr>
            <a:r>
              <a:rPr lang="pt-BR" b="1" dirty="0"/>
              <a:t>II — Algumas definições </a:t>
            </a:r>
          </a:p>
          <a:p>
            <a:pPr algn="just">
              <a:lnSpc>
                <a:spcPct val="160000"/>
              </a:lnSpc>
            </a:pPr>
            <a:r>
              <a:rPr lang="pt-BR" dirty="0"/>
              <a:t>A teoria do apego pressupõe que a relação é uma necessidade primária para o bebé, tal como as outras necessidades de </a:t>
            </a:r>
            <a:r>
              <a:rPr lang="pt-BR" dirty="0" err="1"/>
              <a:t>autoconservação</a:t>
            </a:r>
            <a:r>
              <a:rPr lang="pt-BR" dirty="0"/>
              <a:t> (comer, beber, respirar...), </a:t>
            </a:r>
          </a:p>
          <a:p>
            <a:pPr algn="just">
              <a:lnSpc>
                <a:spcPct val="160000"/>
              </a:lnSpc>
            </a:pPr>
            <a:r>
              <a:rPr lang="pt-BR" dirty="0"/>
              <a:t>enquanto a Psicanálise considera, pelo contrário, que as relações, tal como se tem afirmado num segundo plano, relativamente ao desejo, isto é, em relação à satisfação das necessidades (descobrindo o bebé os prazeres e os desagrados da relação na ocasião da satisfação das suas necessidades, ocorrendo então os prazeres e os desagrados como um “bônus”, ou “por acréscimo”, o que remete para a teoria freudiana designado de conjunto de interações de ajuda. </a:t>
            </a:r>
          </a:p>
          <a:p>
            <a:endParaRPr lang="pt-BR" dirty="0"/>
          </a:p>
        </p:txBody>
      </p:sp>
      <p:sp>
        <p:nvSpPr>
          <p:cNvPr id="4" name="Espaço Reservado para Número de Slide 3">
            <a:extLst>
              <a:ext uri="{FF2B5EF4-FFF2-40B4-BE49-F238E27FC236}">
                <a16:creationId xmlns:a16="http://schemas.microsoft.com/office/drawing/2014/main" id="{D3891F35-EFC1-014B-A19F-F559851585A0}"/>
              </a:ext>
            </a:extLst>
          </p:cNvPr>
          <p:cNvSpPr>
            <a:spLocks noGrp="1"/>
          </p:cNvSpPr>
          <p:nvPr>
            <p:ph type="sldNum" sz="quarter" idx="12"/>
          </p:nvPr>
        </p:nvSpPr>
        <p:spPr/>
        <p:txBody>
          <a:bodyPr/>
          <a:lstStyle/>
          <a:p>
            <a:fld id="{D67F1467-85B1-A14F-9F02-E5282F964E08}" type="slidenum">
              <a:rPr lang="pt-BR" smtClean="0"/>
              <a:t>64</a:t>
            </a:fld>
            <a:endParaRPr lang="pt-BR"/>
          </a:p>
        </p:txBody>
      </p:sp>
    </p:spTree>
    <p:extLst>
      <p:ext uri="{BB962C8B-B14F-4D97-AF65-F5344CB8AC3E}">
        <p14:creationId xmlns:p14="http://schemas.microsoft.com/office/powerpoint/2010/main" val="3541540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CD0727-70E2-FB40-9F3F-FCF319A13563}"/>
              </a:ext>
            </a:extLst>
          </p:cNvPr>
          <p:cNvSpPr>
            <a:spLocks noGrp="1"/>
          </p:cNvSpPr>
          <p:nvPr>
            <p:ph type="title"/>
          </p:nvPr>
        </p:nvSpPr>
        <p:spPr/>
        <p:txBody>
          <a:bodyPr>
            <a:normAutofit fontScale="90000"/>
          </a:bodyPr>
          <a:lstStyle/>
          <a:p>
            <a:pPr algn="ctr"/>
            <a:br>
              <a:rPr lang="pt-BR" sz="3600" b="1" dirty="0"/>
            </a:br>
            <a:r>
              <a:rPr lang="pt-BR" sz="3600" b="1" dirty="0"/>
              <a:t>A psicopatologia perinatal é uma interface entre: </a:t>
            </a:r>
            <a:br>
              <a:rPr lang="pt-BR" sz="3600" b="1" dirty="0"/>
            </a:br>
            <a:endParaRPr lang="pt-BR" sz="3600" b="1" dirty="0"/>
          </a:p>
        </p:txBody>
      </p:sp>
      <p:sp>
        <p:nvSpPr>
          <p:cNvPr id="3" name="Espaço Reservado para Conteúdo 2">
            <a:extLst>
              <a:ext uri="{FF2B5EF4-FFF2-40B4-BE49-F238E27FC236}">
                <a16:creationId xmlns:a16="http://schemas.microsoft.com/office/drawing/2014/main" id="{94414646-6EAD-3C40-A092-CE235BA296D5}"/>
              </a:ext>
            </a:extLst>
          </p:cNvPr>
          <p:cNvSpPr>
            <a:spLocks noGrp="1"/>
          </p:cNvSpPr>
          <p:nvPr>
            <p:ph idx="1"/>
          </p:nvPr>
        </p:nvSpPr>
        <p:spPr/>
        <p:txBody>
          <a:bodyPr>
            <a:normAutofit fontScale="85000" lnSpcReduction="20000"/>
          </a:bodyPr>
          <a:lstStyle/>
          <a:p>
            <a:pPr marL="0" indent="0">
              <a:buNone/>
            </a:pPr>
            <a:r>
              <a:rPr lang="pt-BR" dirty="0"/>
              <a:t> </a:t>
            </a:r>
            <a:r>
              <a:rPr lang="pt-BR" b="1" dirty="0"/>
              <a:t>	</a:t>
            </a:r>
          </a:p>
          <a:p>
            <a:r>
              <a:rPr lang="pt-BR" b="1" dirty="0"/>
              <a:t>         Psicanálise 			</a:t>
            </a:r>
            <a:r>
              <a:rPr lang="pt-BR" b="1" dirty="0">
                <a:solidFill>
                  <a:srgbClr val="FF0000"/>
                </a:solidFill>
              </a:rPr>
              <a:t>Freud, 		       METAPSICOLOGIA</a:t>
            </a:r>
            <a:endParaRPr lang="pt-BR" dirty="0">
              <a:solidFill>
                <a:srgbClr val="FF0000"/>
              </a:solidFill>
            </a:endParaRPr>
          </a:p>
          <a:p>
            <a:pPr marL="0" indent="0">
              <a:buNone/>
            </a:pPr>
            <a:r>
              <a:rPr lang="pt-BR" b="1" dirty="0">
                <a:solidFill>
                  <a:srgbClr val="FF0000"/>
                </a:solidFill>
              </a:rPr>
              <a:t>					Lacan, 			Pulsões</a:t>
            </a:r>
            <a:endParaRPr lang="pt-BR" dirty="0">
              <a:solidFill>
                <a:srgbClr val="FF0000"/>
              </a:solidFill>
            </a:endParaRPr>
          </a:p>
          <a:p>
            <a:pPr marL="0" indent="0">
              <a:buNone/>
            </a:pPr>
            <a:r>
              <a:rPr lang="pt-BR" b="1" dirty="0">
                <a:solidFill>
                  <a:srgbClr val="FF0000"/>
                </a:solidFill>
              </a:rPr>
              <a:t>					Daniel Stern</a:t>
            </a:r>
            <a:endParaRPr lang="pt-BR" dirty="0">
              <a:solidFill>
                <a:srgbClr val="FF0000"/>
              </a:solidFill>
            </a:endParaRPr>
          </a:p>
          <a:p>
            <a:pPr marL="0" indent="0">
              <a:buNone/>
            </a:pPr>
            <a:endParaRPr lang="pt-BR" dirty="0"/>
          </a:p>
          <a:p>
            <a:r>
              <a:rPr lang="pt-BR" b="1" dirty="0"/>
              <a:t>	Teoria do Apego		</a:t>
            </a:r>
            <a:r>
              <a:rPr lang="pt-BR" b="1" dirty="0" err="1">
                <a:solidFill>
                  <a:srgbClr val="FF0000"/>
                </a:solidFill>
              </a:rPr>
              <a:t>Bowlby</a:t>
            </a:r>
            <a:r>
              <a:rPr lang="pt-BR" b="1" dirty="0">
                <a:solidFill>
                  <a:srgbClr val="FF0000"/>
                </a:solidFill>
              </a:rPr>
              <a:t>, </a:t>
            </a:r>
            <a:r>
              <a:rPr lang="pt-BR" b="1" dirty="0" err="1">
                <a:solidFill>
                  <a:srgbClr val="FF0000"/>
                </a:solidFill>
              </a:rPr>
              <a:t>Ainsworth</a:t>
            </a:r>
            <a:r>
              <a:rPr lang="pt-BR" b="1" dirty="0">
                <a:solidFill>
                  <a:srgbClr val="FF0000"/>
                </a:solidFill>
              </a:rPr>
              <a:t>		</a:t>
            </a:r>
            <a:r>
              <a:rPr lang="pt-BR" sz="2600" b="1" dirty="0">
                <a:solidFill>
                  <a:srgbClr val="FF0000"/>
                </a:solidFill>
              </a:rPr>
              <a:t>Apego </a:t>
            </a:r>
            <a:r>
              <a:rPr lang="pt-BR" sz="2600" b="1" dirty="0" err="1">
                <a:solidFill>
                  <a:srgbClr val="FF0000"/>
                </a:solidFill>
              </a:rPr>
              <a:t>Pulsional</a:t>
            </a:r>
            <a:endParaRPr lang="pt-BR" sz="2600" dirty="0">
              <a:solidFill>
                <a:srgbClr val="FF0000"/>
              </a:solidFill>
            </a:endParaRPr>
          </a:p>
          <a:p>
            <a:pPr marL="0" indent="0">
              <a:buNone/>
            </a:pPr>
            <a:endParaRPr lang="pt-BR" dirty="0"/>
          </a:p>
          <a:p>
            <a:r>
              <a:rPr lang="pt-BR" b="1" dirty="0"/>
              <a:t>	Neurociências</a:t>
            </a:r>
            <a:r>
              <a:rPr lang="pt-BR" dirty="0"/>
              <a:t> 		</a:t>
            </a:r>
            <a:r>
              <a:rPr lang="pt-BR" sz="2600" b="1" dirty="0">
                <a:solidFill>
                  <a:srgbClr val="FF0000"/>
                </a:solidFill>
              </a:rPr>
              <a:t>competências neurológicas, </a:t>
            </a:r>
          </a:p>
          <a:p>
            <a:pPr marL="0" indent="0">
              <a:buNone/>
            </a:pPr>
            <a:r>
              <a:rPr lang="pt-BR" sz="2600" b="1" dirty="0">
                <a:solidFill>
                  <a:srgbClr val="FF0000"/>
                </a:solidFill>
              </a:rPr>
              <a:t>					fisiológicas e psicológicas do recém-nascido</a:t>
            </a:r>
          </a:p>
          <a:p>
            <a:pPr marL="0" indent="0">
              <a:buNone/>
            </a:pPr>
            <a:endParaRPr lang="pt-BR" dirty="0"/>
          </a:p>
          <a:p>
            <a:r>
              <a:rPr lang="pt-BR" b="1" dirty="0"/>
              <a:t>	Antropologia			</a:t>
            </a:r>
            <a:r>
              <a:rPr lang="pt-BR" b="1" dirty="0">
                <a:solidFill>
                  <a:srgbClr val="FF0000"/>
                </a:solidFill>
              </a:rPr>
              <a:t>(situação antropológica fundamental)</a:t>
            </a:r>
            <a:endParaRPr lang="pt-BR" dirty="0">
              <a:solidFill>
                <a:srgbClr val="FF0000"/>
              </a:solidFill>
            </a:endParaRPr>
          </a:p>
          <a:p>
            <a:endParaRPr lang="pt-BR" dirty="0"/>
          </a:p>
          <a:p>
            <a:endParaRPr lang="pt-BR" dirty="0"/>
          </a:p>
        </p:txBody>
      </p:sp>
      <p:sp>
        <p:nvSpPr>
          <p:cNvPr id="4" name="Espaço Reservado para Número de Slide 3">
            <a:extLst>
              <a:ext uri="{FF2B5EF4-FFF2-40B4-BE49-F238E27FC236}">
                <a16:creationId xmlns:a16="http://schemas.microsoft.com/office/drawing/2014/main" id="{5AEA8A1B-0223-1C46-AFA4-C2C26435B12C}"/>
              </a:ext>
            </a:extLst>
          </p:cNvPr>
          <p:cNvSpPr>
            <a:spLocks noGrp="1"/>
          </p:cNvSpPr>
          <p:nvPr>
            <p:ph type="sldNum" sz="quarter" idx="12"/>
          </p:nvPr>
        </p:nvSpPr>
        <p:spPr/>
        <p:txBody>
          <a:bodyPr/>
          <a:lstStyle/>
          <a:p>
            <a:fld id="{D67F1467-85B1-A14F-9F02-E5282F964E08}" type="slidenum">
              <a:rPr lang="pt-BR" smtClean="0"/>
              <a:t>7</a:t>
            </a:fld>
            <a:endParaRPr lang="pt-BR"/>
          </a:p>
        </p:txBody>
      </p:sp>
    </p:spTree>
    <p:extLst>
      <p:ext uri="{BB962C8B-B14F-4D97-AF65-F5344CB8AC3E}">
        <p14:creationId xmlns:p14="http://schemas.microsoft.com/office/powerpoint/2010/main" val="410809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A486B8-BF19-C246-9B5D-62AB1F6D7818}"/>
              </a:ext>
            </a:extLst>
          </p:cNvPr>
          <p:cNvSpPr>
            <a:spLocks noGrp="1"/>
          </p:cNvSpPr>
          <p:nvPr>
            <p:ph type="title"/>
          </p:nvPr>
        </p:nvSpPr>
        <p:spPr/>
        <p:txBody>
          <a:bodyPr/>
          <a:lstStyle/>
          <a:p>
            <a:pPr algn="ctr"/>
            <a:r>
              <a:rPr lang="pt-BR" b="1" dirty="0"/>
              <a:t>Obstetras e Pediatras </a:t>
            </a:r>
          </a:p>
        </p:txBody>
      </p:sp>
      <p:sp>
        <p:nvSpPr>
          <p:cNvPr id="3" name="Espaço Reservado para Conteúdo 2">
            <a:extLst>
              <a:ext uri="{FF2B5EF4-FFF2-40B4-BE49-F238E27FC236}">
                <a16:creationId xmlns:a16="http://schemas.microsoft.com/office/drawing/2014/main" id="{17849A1F-BA32-4443-9AB3-C405D39A4B07}"/>
              </a:ext>
            </a:extLst>
          </p:cNvPr>
          <p:cNvSpPr>
            <a:spLocks noGrp="1"/>
          </p:cNvSpPr>
          <p:nvPr>
            <p:ph idx="1"/>
          </p:nvPr>
        </p:nvSpPr>
        <p:spPr/>
        <p:txBody>
          <a:bodyPr/>
          <a:lstStyle/>
          <a:p>
            <a:pPr algn="just">
              <a:lnSpc>
                <a:spcPct val="150000"/>
              </a:lnSpc>
            </a:pPr>
            <a:r>
              <a:rPr lang="pt-BR" dirty="0"/>
              <a:t>Por fim, os </a:t>
            </a:r>
            <a:r>
              <a:rPr lang="pt-BR" b="1" dirty="0"/>
              <a:t>obstetras</a:t>
            </a:r>
            <a:r>
              <a:rPr lang="pt-BR" dirty="0"/>
              <a:t> e os </a:t>
            </a:r>
            <a:r>
              <a:rPr lang="pt-BR" b="1" dirty="0"/>
              <a:t>pediatras</a:t>
            </a:r>
            <a:r>
              <a:rPr lang="pt-BR" dirty="0"/>
              <a:t> sentiram-se apoiados nas suas práticas quotidianas pelos profissionais da psique, podendo assim alimentar uma colaboração que dava sentido e respeitava a continuidade dos tratamentos dos bebés e dos pais.</a:t>
            </a:r>
          </a:p>
          <a:p>
            <a:endParaRPr lang="pt-BR" dirty="0"/>
          </a:p>
        </p:txBody>
      </p:sp>
      <p:sp>
        <p:nvSpPr>
          <p:cNvPr id="4" name="Espaço Reservado para Número de Slide 3">
            <a:extLst>
              <a:ext uri="{FF2B5EF4-FFF2-40B4-BE49-F238E27FC236}">
                <a16:creationId xmlns:a16="http://schemas.microsoft.com/office/drawing/2014/main" id="{90A71983-DD26-994C-8A36-B1F860339D31}"/>
              </a:ext>
            </a:extLst>
          </p:cNvPr>
          <p:cNvSpPr>
            <a:spLocks noGrp="1"/>
          </p:cNvSpPr>
          <p:nvPr>
            <p:ph type="sldNum" sz="quarter" idx="12"/>
          </p:nvPr>
        </p:nvSpPr>
        <p:spPr/>
        <p:txBody>
          <a:bodyPr/>
          <a:lstStyle/>
          <a:p>
            <a:fld id="{D67F1467-85B1-A14F-9F02-E5282F964E08}" type="slidenum">
              <a:rPr lang="pt-BR" smtClean="0"/>
              <a:t>8</a:t>
            </a:fld>
            <a:endParaRPr lang="pt-BR"/>
          </a:p>
        </p:txBody>
      </p:sp>
    </p:spTree>
    <p:extLst>
      <p:ext uri="{BB962C8B-B14F-4D97-AF65-F5344CB8AC3E}">
        <p14:creationId xmlns:p14="http://schemas.microsoft.com/office/powerpoint/2010/main" val="1481176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46F13D-C49C-A340-A9A8-49934C1F159C}"/>
              </a:ext>
            </a:extLst>
          </p:cNvPr>
          <p:cNvSpPr>
            <a:spLocks noGrp="1"/>
          </p:cNvSpPr>
          <p:nvPr>
            <p:ph type="title"/>
          </p:nvPr>
        </p:nvSpPr>
        <p:spPr/>
        <p:txBody>
          <a:bodyPr>
            <a:normAutofit fontScale="90000"/>
          </a:bodyPr>
          <a:lstStyle/>
          <a:p>
            <a:pPr algn="ctr"/>
            <a:br>
              <a:rPr lang="pt-BR" sz="2800" b="1" dirty="0"/>
            </a:br>
            <a:r>
              <a:rPr lang="pt-BR" sz="2800" b="1" dirty="0"/>
              <a:t>2. O bebê como objeto de pesquisa : </a:t>
            </a:r>
            <a:br>
              <a:rPr lang="pt-BR" sz="2800" b="1" dirty="0"/>
            </a:br>
            <a:br>
              <a:rPr lang="pt-BR" sz="2800" b="1" dirty="0"/>
            </a:br>
            <a:r>
              <a:rPr lang="pt-BR" sz="2800" b="1" dirty="0">
                <a:solidFill>
                  <a:srgbClr val="FF0000"/>
                </a:solidFill>
              </a:rPr>
              <a:t>o Bebê clínico (reconstruído) e o bebê observado</a:t>
            </a:r>
            <a:br>
              <a:rPr lang="pt-BR" sz="2800" dirty="0">
                <a:solidFill>
                  <a:srgbClr val="FF0000"/>
                </a:solidFill>
              </a:rPr>
            </a:br>
            <a:br>
              <a:rPr lang="pt-BR" sz="2800" dirty="0">
                <a:solidFill>
                  <a:srgbClr val="FF0000"/>
                </a:solidFill>
              </a:rPr>
            </a:br>
            <a:endParaRPr lang="pt-BR" sz="2800" b="1" dirty="0"/>
          </a:p>
        </p:txBody>
      </p:sp>
      <p:sp>
        <p:nvSpPr>
          <p:cNvPr id="3" name="Espaço Reservado para Conteúdo 2">
            <a:extLst>
              <a:ext uri="{FF2B5EF4-FFF2-40B4-BE49-F238E27FC236}">
                <a16:creationId xmlns:a16="http://schemas.microsoft.com/office/drawing/2014/main" id="{290A69EB-9029-1449-B72F-F1FED6DC35EC}"/>
              </a:ext>
            </a:extLst>
          </p:cNvPr>
          <p:cNvSpPr>
            <a:spLocks noGrp="1"/>
          </p:cNvSpPr>
          <p:nvPr>
            <p:ph idx="1"/>
          </p:nvPr>
        </p:nvSpPr>
        <p:spPr/>
        <p:txBody>
          <a:bodyPr>
            <a:normAutofit fontScale="92500"/>
          </a:bodyPr>
          <a:lstStyle/>
          <a:p>
            <a:pPr algn="just">
              <a:lnSpc>
                <a:spcPct val="150000"/>
              </a:lnSpc>
            </a:pPr>
            <a:r>
              <a:rPr lang="pt-BR" sz="2600" dirty="0"/>
              <a:t>Relativamente ao adulto; a Medicina Clínica levou os psiquiatras a reconhecer e a reconstruir os aspectos da infância dos seus pacientes (</a:t>
            </a:r>
            <a:r>
              <a:rPr lang="pt-BR" sz="2600" b="1" dirty="0"/>
              <a:t>o bebé reconstruído</a:t>
            </a:r>
            <a:r>
              <a:rPr lang="pt-BR" sz="2600" dirty="0"/>
              <a:t>). </a:t>
            </a:r>
          </a:p>
          <a:p>
            <a:pPr algn="just">
              <a:lnSpc>
                <a:spcPct val="150000"/>
              </a:lnSpc>
            </a:pPr>
            <a:r>
              <a:rPr lang="pt-BR" sz="2600" dirty="0"/>
              <a:t>Quanto aos </a:t>
            </a:r>
            <a:r>
              <a:rPr lang="pt-BR" sz="2600" dirty="0" err="1"/>
              <a:t>pedopsiquiatras</a:t>
            </a:r>
            <a:r>
              <a:rPr lang="pt-BR" sz="2600" dirty="0"/>
              <a:t>, primeiramente comprometidos com uma abordagem abrangente, relativa às dificuldades sentidas pelas crianças que já falavam, aperceberam-se depois da necessidade de compreender o processo que se encontrava a montante, bem como a necessidade de se interessarem pelo bebé (</a:t>
            </a:r>
            <a:r>
              <a:rPr lang="pt-BR" sz="2600" b="1" dirty="0"/>
              <a:t>o bebé observado</a:t>
            </a:r>
            <a:r>
              <a:rPr lang="pt-BR" sz="2600" dirty="0"/>
              <a:t>). </a:t>
            </a:r>
          </a:p>
          <a:p>
            <a:endParaRPr lang="pt-BR" dirty="0"/>
          </a:p>
        </p:txBody>
      </p:sp>
      <p:sp>
        <p:nvSpPr>
          <p:cNvPr id="4" name="Espaço Reservado para Número de Slide 3">
            <a:extLst>
              <a:ext uri="{FF2B5EF4-FFF2-40B4-BE49-F238E27FC236}">
                <a16:creationId xmlns:a16="http://schemas.microsoft.com/office/drawing/2014/main" id="{A87DE787-F241-FC4D-AECB-881E06919736}"/>
              </a:ext>
            </a:extLst>
          </p:cNvPr>
          <p:cNvSpPr>
            <a:spLocks noGrp="1"/>
          </p:cNvSpPr>
          <p:nvPr>
            <p:ph type="sldNum" sz="quarter" idx="12"/>
          </p:nvPr>
        </p:nvSpPr>
        <p:spPr/>
        <p:txBody>
          <a:bodyPr/>
          <a:lstStyle/>
          <a:p>
            <a:fld id="{D67F1467-85B1-A14F-9F02-E5282F964E08}" type="slidenum">
              <a:rPr lang="pt-BR" smtClean="0"/>
              <a:t>9</a:t>
            </a:fld>
            <a:endParaRPr lang="pt-BR"/>
          </a:p>
        </p:txBody>
      </p:sp>
    </p:spTree>
    <p:extLst>
      <p:ext uri="{BB962C8B-B14F-4D97-AF65-F5344CB8AC3E}">
        <p14:creationId xmlns:p14="http://schemas.microsoft.com/office/powerpoint/2010/main" val="872050483"/>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1836</TotalTime>
  <Words>6560</Words>
  <Application>Microsoft Macintosh PowerPoint</Application>
  <PresentationFormat>Widescreen</PresentationFormat>
  <Paragraphs>443</Paragraphs>
  <Slides>64</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64</vt:i4>
      </vt:variant>
    </vt:vector>
  </HeadingPairs>
  <TitlesOfParts>
    <vt:vector size="70" baseType="lpstr">
      <vt:lpstr>Arial</vt:lpstr>
      <vt:lpstr>Calibri</vt:lpstr>
      <vt:lpstr>Calibri Light</vt:lpstr>
      <vt:lpstr>Times New Roman</vt:lpstr>
      <vt:lpstr>Wingdings</vt:lpstr>
      <vt:lpstr>Tema do Office</vt:lpstr>
      <vt:lpstr>PSICOPATOLOGIA PERINATAL  </vt:lpstr>
      <vt:lpstr>Bernard Golse </vt:lpstr>
      <vt:lpstr>Psicopatologia Perinatal Esquema</vt:lpstr>
      <vt:lpstr>Psicopatologia Perinatal Esquema</vt:lpstr>
      <vt:lpstr>1. O que é a PSICOPATOLOGIA PERINATAL (PPN) ? </vt:lpstr>
      <vt:lpstr>Apresentação do PowerPoint</vt:lpstr>
      <vt:lpstr> A psicopatologia perinatal é uma interface entre:  </vt:lpstr>
      <vt:lpstr>Obstetras e Pediatras </vt:lpstr>
      <vt:lpstr> 2. O bebê como objeto de pesquisa :   o Bebê clínico (reconstruído) e o bebê observado  </vt:lpstr>
      <vt:lpstr> 3. Os grandes eixos de pesquisa e desenvolvimento  da situação do bebê e seu desenvolvimento Golse, B. (2019). Le bébê et ses possibles. Toulouse: érès. </vt:lpstr>
      <vt:lpstr>Apresentação do PowerPoint</vt:lpstr>
      <vt:lpstr>Apresentação do PowerPoint</vt:lpstr>
      <vt:lpstr>Neotonia e Epigênese</vt:lpstr>
      <vt:lpstr>4. Perintalidade e seu campo de atuação,  campo de tratamento e de prevenção interdisciplinar</vt:lpstr>
      <vt:lpstr>5. Perinatalidade e transdisciplinaridade no sistema de saúde</vt:lpstr>
      <vt:lpstr>6. O desenvolvimento emocional e cognitivo do bebê</vt:lpstr>
      <vt:lpstr>1, Origem e telos para o desevolvimento:  a situação do bebê,  a conquista da intersubjetividade  e a determinação interpessoal-sócio-cultural</vt:lpstr>
      <vt:lpstr>Marcos do processo do desenvolvimento do Bebê PRINCIPAIS PONTOS</vt:lpstr>
      <vt:lpstr>6.2 As metapsicologias em jogo:  </vt:lpstr>
      <vt:lpstr>    Teoria do apego  o desenvolvimento do bebê se situa no cruzamento do apego com a psicanálise (2019, p. 48)   </vt:lpstr>
      <vt:lpstr> Terceira fase: a sexualidade infantil  </vt:lpstr>
      <vt:lpstr> A situação Antropológica Fundamental  Alvarez, L., &amp; Golse, B. (2008c). A Psiquiatria do Bebé. Mira-Sintra: Gráfica Europam.  </vt:lpstr>
      <vt:lpstr>Apresentação do PowerPoint</vt:lpstr>
      <vt:lpstr>Golse, B. (2019). Le bébê et ses possibles. Toulouse: érès.  “SITUAÇÃO ANTROPOLÓGICA FUNDAMENTAL” (pp. 27-28)</vt:lpstr>
      <vt:lpstr>Apresentação do PowerPoint</vt:lpstr>
      <vt:lpstr>Situação Antropológica Fundamental- Édipo</vt:lpstr>
      <vt:lpstr>6.3 Intersubjetivade, Interpessoalidade, subjetividade:  a vida intrapsíquica,  a vida intersubjetiva no quando das relações inter-humanas</vt:lpstr>
      <vt:lpstr> ... a passagem da intersubjetividade à intersubjetivação (Golse 2006) </vt:lpstr>
      <vt:lpstr>6.3 Intersubjetivade, Interpessoalidade,  subjetividade, transicionalidade</vt:lpstr>
      <vt:lpstr>Fases do processo de desenvolvimento  do ponto de vista de Winnicott</vt:lpstr>
      <vt:lpstr>A INTEGRAÇÃO NO PROCESSO DE DESENVOLVIMENTO </vt:lpstr>
      <vt:lpstr>TIPOS DE EXPERIÊNCIA DE SER  no processo de desenvolvimento emocional e no processo analítico</vt:lpstr>
      <vt:lpstr>Alvarez, L., &amp; Golse, B. (2008c).  A Psiquiatria do Bebé.  Mira-Sintra: Gráfica Europam.</vt:lpstr>
      <vt:lpstr>Capítulo 1.  Preâmbulo Epistemológico ao Estudo psicopatológico do Bebê</vt:lpstr>
      <vt:lpstr>1. O estado originário   </vt:lpstr>
      <vt:lpstr>Alvarez, L., &amp; Golse, B. (2008c). A Psiquiatria do Bebé. Mira-Sintra: Gráfica Europam.  (A situação Antropológica Fundamental) </vt:lpstr>
      <vt:lpstr> Golse, B. (2019). Le bébê et ses possibles. Toulouse: érès. (pp. 33-34)  Como os bebês apreendem o mundo? </vt:lpstr>
      <vt:lpstr>  Como os bebês apreendem o mundo? </vt:lpstr>
      <vt:lpstr>Questões</vt:lpstr>
      <vt:lpstr>Alvarez, L., &amp; Golse, B. (2008c). A Psiquiatria do Bebé.   Mira-Sintra: Gráfica Europam.</vt:lpstr>
      <vt:lpstr>Capítulo 2 As competências do bebé </vt:lpstr>
      <vt:lpstr> Capítulo 3 As competências dos pais  </vt:lpstr>
      <vt:lpstr> </vt:lpstr>
      <vt:lpstr>Capítulo 6.  AS ENTIDADES PSICOPATOLÓGIAS DO BEBÊ</vt:lpstr>
      <vt:lpstr>Capítulo 7.  Os métodos terapêuticos</vt:lpstr>
      <vt:lpstr>Conclusão</vt:lpstr>
      <vt:lpstr>Apresentação do PowerPoint</vt:lpstr>
      <vt:lpstr>Apresentação do PowerPoint</vt:lpstr>
      <vt:lpstr>Apresentação do PowerPoint</vt:lpstr>
      <vt:lpstr>Apresentação do PowerPoint</vt:lpstr>
      <vt:lpstr>Resumo analítico-crítico da  Psicopatologia Perinatal </vt:lpstr>
      <vt:lpstr>Resumo analítico-crítico</vt:lpstr>
      <vt:lpstr>Referências</vt:lpstr>
      <vt:lpstr>Apresentação do PowerPoint</vt:lpstr>
      <vt:lpstr>Apresentação do PowerPoint</vt:lpstr>
      <vt:lpstr>Apresentação do PowerPoint</vt:lpstr>
      <vt:lpstr>Apresentação do PowerPoint</vt:lpstr>
      <vt:lpstr>ANEXO l — Intersubjetividade e subjetivação  </vt:lpstr>
      <vt:lpstr>Apresentação do PowerPoint</vt:lpstr>
      <vt:lpstr>Apresentação do PowerPoint</vt:lpstr>
      <vt:lpstr>Apresentação do PowerPoint</vt:lpstr>
      <vt:lpstr>Como acontece sempre neste género de polémicas, existe uma terceira opção, mais dialética, e que nós defendemos, naturalmente.  </vt:lpstr>
      <vt:lpstr>ANEXO 2 — A propósito da teoria de apego</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PSICOPATOLOGIA PERINATAL  </dc:title>
  <dc:creator>Microsoft Office User</dc:creator>
  <cp:lastModifiedBy>Leopoldo Fulgencio</cp:lastModifiedBy>
  <cp:revision>37</cp:revision>
  <dcterms:created xsi:type="dcterms:W3CDTF">2021-10-14T21:36:01Z</dcterms:created>
  <dcterms:modified xsi:type="dcterms:W3CDTF">2022-05-10T22:55:39Z</dcterms:modified>
</cp:coreProperties>
</file>