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511d44a4c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511d44a4c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511d44a4c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511d44a4c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11d44a4c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511d44a4c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511d44a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511d44a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511d44a4c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511d44a4c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511d44a4c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511d44a4c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511d44a4c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511d44a4c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5199323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5199323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11d44a4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11d44a4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511d44a4c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511d44a4c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511d44a4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511d44a4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511d44a4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511d44a4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51003629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51003629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51003629c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51003629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1003629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1003629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11d44a4c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11d44a4c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77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FF"/>
                </a:solidFill>
              </a:rPr>
              <a:t>Teoria dos Sistemas em Projetos e Gestão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3536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Grupo 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/>
              <a:t>Matheus Mansour - 8989071 </a:t>
            </a:r>
            <a:br>
              <a:rPr lang="pt-BR" sz="2100"/>
            </a:br>
            <a:r>
              <a:rPr lang="pt-BR" sz="2100"/>
              <a:t>Murilo Moura - 10705763</a:t>
            </a:r>
            <a:br>
              <a:rPr lang="pt-BR" sz="2100"/>
            </a:br>
            <a:r>
              <a:rPr lang="pt-BR" sz="2100"/>
              <a:t>Otávio Abreu - 10696614</a:t>
            </a:r>
            <a:br>
              <a:rPr lang="pt-BR" sz="2100"/>
            </a:br>
            <a:r>
              <a:rPr lang="pt-BR" sz="2100"/>
              <a:t>Pedro Perito - 10771372</a:t>
            </a:r>
            <a:br>
              <a:rPr lang="pt-BR" sz="2100"/>
            </a:br>
            <a:r>
              <a:rPr lang="pt-BR" sz="2100"/>
              <a:t>Vinícius Viveiros - 10771222</a:t>
            </a:r>
            <a:br>
              <a:rPr lang="pt-BR" sz="2100"/>
            </a:b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Sistemas</a:t>
            </a:r>
            <a:endParaRPr/>
          </a:p>
        </p:txBody>
      </p:sp>
      <p:sp>
        <p:nvSpPr>
          <p:cNvPr id="134" name="Google Shape;134;p22"/>
          <p:cNvSpPr txBox="1"/>
          <p:nvPr/>
        </p:nvSpPr>
        <p:spPr>
          <a:xfrm>
            <a:off x="311700" y="1251725"/>
            <a:ext cx="38004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Cientista da </a:t>
            </a:r>
            <a:r>
              <a:rPr b="1" lang="pt-BR" sz="1800"/>
              <a:t>administração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Analisa e define cuidadosamente o sistema.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Seu objetivo é anunciar em detalhes o sistema total, seu ambiente, suas finalidades e como estas são mantidas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Método lógico: etapas constantemente examinadas e reexaminadas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575" y="1017713"/>
            <a:ext cx="4126800" cy="283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Sistemas</a:t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311700" y="1307475"/>
            <a:ext cx="8205000" cy="3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5 </a:t>
            </a:r>
            <a:r>
              <a:rPr lang="pt-BR" sz="1800"/>
              <a:t>considerações</a:t>
            </a:r>
            <a:r>
              <a:rPr lang="pt-BR" sz="1800"/>
              <a:t> </a:t>
            </a:r>
            <a:r>
              <a:rPr lang="pt-BR" sz="1800"/>
              <a:t>básicas</a:t>
            </a:r>
            <a:r>
              <a:rPr lang="pt-BR" sz="1800"/>
              <a:t>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Objetivos e rendimentos do sistema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Ambiente 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Recursos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Componentes, atividades e medidas de rendimento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Administração</a:t>
            </a:r>
            <a:r>
              <a:rPr b="1" lang="pt-BR" sz="1800"/>
              <a:t>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192625" y="1212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Departamentos e setores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Relação entre as áreas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Considerar um sistema total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Ideia de missão (componente real)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Medida de desempenho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Rigidez política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Alça cibernética</a:t>
            </a:r>
            <a:endParaRPr/>
          </a:p>
        </p:txBody>
      </p:sp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21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Sistemas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31100"/>
            <a:ext cx="3819875" cy="254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Uma Ilustração</a:t>
            </a:r>
            <a:endParaRPr/>
          </a:p>
        </p:txBody>
      </p:sp>
      <p:sp>
        <p:nvSpPr>
          <p:cNvPr id="154" name="Google Shape;154;p25"/>
          <p:cNvSpPr txBox="1"/>
          <p:nvPr/>
        </p:nvSpPr>
        <p:spPr>
          <a:xfrm>
            <a:off x="3543600" y="1180900"/>
            <a:ext cx="14616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Indústria Marítima dos EUA</a:t>
            </a:r>
            <a:endParaRPr sz="1200"/>
          </a:p>
        </p:txBody>
      </p:sp>
      <p:sp>
        <p:nvSpPr>
          <p:cNvPr id="155" name="Google Shape;155;p25"/>
          <p:cNvSpPr txBox="1"/>
          <p:nvPr/>
        </p:nvSpPr>
        <p:spPr>
          <a:xfrm>
            <a:off x="3403800" y="2328950"/>
            <a:ext cx="1741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Alto custo do trabalho</a:t>
            </a:r>
            <a:endParaRPr sz="1200"/>
          </a:p>
        </p:txBody>
      </p:sp>
      <p:sp>
        <p:nvSpPr>
          <p:cNvPr id="156" name="Google Shape;156;p25"/>
          <p:cNvSpPr txBox="1"/>
          <p:nvPr/>
        </p:nvSpPr>
        <p:spPr>
          <a:xfrm>
            <a:off x="3543600" y="3045425"/>
            <a:ext cx="20568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Maior custo: carga e descarga</a:t>
            </a:r>
            <a:endParaRPr sz="1200"/>
          </a:p>
        </p:txBody>
      </p:sp>
      <p:sp>
        <p:nvSpPr>
          <p:cNvPr id="157" name="Google Shape;157;p25"/>
          <p:cNvSpPr txBox="1"/>
          <p:nvPr/>
        </p:nvSpPr>
        <p:spPr>
          <a:xfrm>
            <a:off x="1672625" y="3982775"/>
            <a:ext cx="205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Projetar avanços tecnológicos </a:t>
            </a:r>
            <a:endParaRPr sz="1200"/>
          </a:p>
        </p:txBody>
      </p:sp>
      <p:sp>
        <p:nvSpPr>
          <p:cNvPr id="158" name="Google Shape;158;p25"/>
          <p:cNvSpPr txBox="1"/>
          <p:nvPr/>
        </p:nvSpPr>
        <p:spPr>
          <a:xfrm>
            <a:off x="6351025" y="3770225"/>
            <a:ext cx="9573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/>
              <a:t>?</a:t>
            </a:r>
            <a:endParaRPr sz="6000"/>
          </a:p>
        </p:txBody>
      </p:sp>
      <p:cxnSp>
        <p:nvCxnSpPr>
          <p:cNvPr id="159" name="Google Shape;159;p25"/>
          <p:cNvCxnSpPr>
            <a:endCxn id="155" idx="0"/>
          </p:cNvCxnSpPr>
          <p:nvPr/>
        </p:nvCxnSpPr>
        <p:spPr>
          <a:xfrm>
            <a:off x="4250400" y="1712450"/>
            <a:ext cx="24000" cy="61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5"/>
          <p:cNvCxnSpPr>
            <a:endCxn id="157" idx="0"/>
          </p:cNvCxnSpPr>
          <p:nvPr/>
        </p:nvCxnSpPr>
        <p:spPr>
          <a:xfrm flipH="1">
            <a:off x="2701025" y="3570575"/>
            <a:ext cx="994800" cy="41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5"/>
          <p:cNvCxnSpPr/>
          <p:nvPr/>
        </p:nvCxnSpPr>
        <p:spPr>
          <a:xfrm>
            <a:off x="5164025" y="3498800"/>
            <a:ext cx="1160100" cy="51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" name="Google Shape;162;p25"/>
          <p:cNvSpPr txBox="1"/>
          <p:nvPr/>
        </p:nvSpPr>
        <p:spPr>
          <a:xfrm rot="-1378215">
            <a:off x="2659384" y="3477040"/>
            <a:ext cx="1324525" cy="334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Pura eficiência</a:t>
            </a:r>
            <a:endParaRPr sz="1100"/>
          </a:p>
        </p:txBody>
      </p:sp>
      <p:cxnSp>
        <p:nvCxnSpPr>
          <p:cNvPr id="163" name="Google Shape;163;p25"/>
          <p:cNvCxnSpPr>
            <a:stCxn id="155" idx="2"/>
          </p:cNvCxnSpPr>
          <p:nvPr/>
        </p:nvCxnSpPr>
        <p:spPr>
          <a:xfrm>
            <a:off x="4274400" y="2671550"/>
            <a:ext cx="6600" cy="36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Uma Ilustração</a:t>
            </a:r>
            <a:endParaRPr/>
          </a:p>
        </p:txBody>
      </p:sp>
      <p:sp>
        <p:nvSpPr>
          <p:cNvPr id="169" name="Google Shape;169;p26"/>
          <p:cNvSpPr txBox="1"/>
          <p:nvPr/>
        </p:nvSpPr>
        <p:spPr>
          <a:xfrm>
            <a:off x="513300" y="812400"/>
            <a:ext cx="7596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/>
              <a:t>?</a:t>
            </a:r>
            <a:endParaRPr sz="6000"/>
          </a:p>
        </p:txBody>
      </p:sp>
      <p:sp>
        <p:nvSpPr>
          <p:cNvPr id="170" name="Google Shape;170;p26"/>
          <p:cNvSpPr/>
          <p:nvPr/>
        </p:nvSpPr>
        <p:spPr>
          <a:xfrm>
            <a:off x="1283300" y="1240200"/>
            <a:ext cx="872700" cy="31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2309950" y="1240200"/>
            <a:ext cx="1581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Sistema mais amplo</a:t>
            </a:r>
            <a:endParaRPr sz="1200"/>
          </a:p>
        </p:txBody>
      </p:sp>
      <p:cxnSp>
        <p:nvCxnSpPr>
          <p:cNvPr id="172" name="Google Shape;172;p26"/>
          <p:cNvCxnSpPr>
            <a:stCxn id="171" idx="3"/>
          </p:cNvCxnSpPr>
          <p:nvPr/>
        </p:nvCxnSpPr>
        <p:spPr>
          <a:xfrm flipH="1" rot="10800000">
            <a:off x="3890950" y="1199250"/>
            <a:ext cx="1221900" cy="24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6"/>
          <p:cNvCxnSpPr>
            <a:stCxn id="171" idx="3"/>
          </p:cNvCxnSpPr>
          <p:nvPr/>
        </p:nvCxnSpPr>
        <p:spPr>
          <a:xfrm>
            <a:off x="3890950" y="1445550"/>
            <a:ext cx="11910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6"/>
          <p:cNvCxnSpPr>
            <a:stCxn id="171" idx="3"/>
          </p:cNvCxnSpPr>
          <p:nvPr/>
        </p:nvCxnSpPr>
        <p:spPr>
          <a:xfrm>
            <a:off x="3890950" y="1445550"/>
            <a:ext cx="1201200" cy="32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6"/>
          <p:cNvCxnSpPr>
            <a:stCxn id="171" idx="3"/>
          </p:cNvCxnSpPr>
          <p:nvPr/>
        </p:nvCxnSpPr>
        <p:spPr>
          <a:xfrm>
            <a:off x="3890950" y="1445550"/>
            <a:ext cx="120120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6"/>
          <p:cNvSpPr txBox="1"/>
          <p:nvPr/>
        </p:nvSpPr>
        <p:spPr>
          <a:xfrm>
            <a:off x="5092150" y="1017725"/>
            <a:ext cx="25233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Companhias </a:t>
            </a:r>
            <a:r>
              <a:rPr lang="pt-BR" sz="1100"/>
              <a:t>proprietárias</a:t>
            </a:r>
            <a:r>
              <a:rPr lang="pt-BR" sz="1100"/>
              <a:t> dos navios</a:t>
            </a:r>
            <a:endParaRPr sz="1100"/>
          </a:p>
        </p:txBody>
      </p:sp>
      <p:sp>
        <p:nvSpPr>
          <p:cNvPr id="177" name="Google Shape;177;p26"/>
          <p:cNvSpPr txBox="1"/>
          <p:nvPr/>
        </p:nvSpPr>
        <p:spPr>
          <a:xfrm>
            <a:off x="5112850" y="1291500"/>
            <a:ext cx="8727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Sindicatos</a:t>
            </a:r>
            <a:endParaRPr sz="1100"/>
          </a:p>
        </p:txBody>
      </p:sp>
      <p:sp>
        <p:nvSpPr>
          <p:cNvPr id="178" name="Google Shape;178;p26"/>
          <p:cNvSpPr txBox="1"/>
          <p:nvPr/>
        </p:nvSpPr>
        <p:spPr>
          <a:xfrm>
            <a:off x="5112850" y="2036450"/>
            <a:ext cx="174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Público</a:t>
            </a:r>
            <a:endParaRPr sz="1100"/>
          </a:p>
        </p:txBody>
      </p:sp>
      <p:sp>
        <p:nvSpPr>
          <p:cNvPr id="179" name="Google Shape;179;p26"/>
          <p:cNvSpPr txBox="1"/>
          <p:nvPr/>
        </p:nvSpPr>
        <p:spPr>
          <a:xfrm>
            <a:off x="5038725" y="1586950"/>
            <a:ext cx="20574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Trabalhadores casuais</a:t>
            </a:r>
            <a:endParaRPr sz="1100"/>
          </a:p>
        </p:txBody>
      </p:sp>
      <p:cxnSp>
        <p:nvCxnSpPr>
          <p:cNvPr id="180" name="Google Shape;180;p26"/>
          <p:cNvCxnSpPr>
            <a:stCxn id="171" idx="2"/>
          </p:cNvCxnSpPr>
          <p:nvPr/>
        </p:nvCxnSpPr>
        <p:spPr>
          <a:xfrm flipH="1" rot="-5400000">
            <a:off x="3538750" y="1212600"/>
            <a:ext cx="995100" cy="1871700"/>
          </a:xfrm>
          <a:prstGeom prst="bentConnector2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1" name="Google Shape;181;p26"/>
          <p:cNvSpPr txBox="1"/>
          <p:nvPr/>
        </p:nvSpPr>
        <p:spPr>
          <a:xfrm>
            <a:off x="5124450" y="2550800"/>
            <a:ext cx="33147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Autor das decisões: órgãos do governo americano</a:t>
            </a:r>
            <a:endParaRPr sz="1100"/>
          </a:p>
        </p:txBody>
      </p:sp>
      <p:cxnSp>
        <p:nvCxnSpPr>
          <p:cNvPr id="182" name="Google Shape;182;p26"/>
          <p:cNvCxnSpPr>
            <a:stCxn id="181" idx="2"/>
          </p:cNvCxnSpPr>
          <p:nvPr/>
        </p:nvCxnSpPr>
        <p:spPr>
          <a:xfrm>
            <a:off x="6781800" y="2869100"/>
            <a:ext cx="485700" cy="78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p26"/>
          <p:cNvSpPr txBox="1"/>
          <p:nvPr/>
        </p:nvSpPr>
        <p:spPr>
          <a:xfrm>
            <a:off x="6896100" y="3693800"/>
            <a:ext cx="1581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Não tem influência direta sobre nenhuma operação do porto</a:t>
            </a:r>
            <a:endParaRPr sz="1100"/>
          </a:p>
        </p:txBody>
      </p:sp>
      <p:cxnSp>
        <p:nvCxnSpPr>
          <p:cNvPr id="184" name="Google Shape;184;p26"/>
          <p:cNvCxnSpPr>
            <a:stCxn id="181" idx="2"/>
          </p:cNvCxnSpPr>
          <p:nvPr/>
        </p:nvCxnSpPr>
        <p:spPr>
          <a:xfrm flipH="1">
            <a:off x="6159900" y="2869100"/>
            <a:ext cx="621900" cy="71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" name="Google Shape;185;p26"/>
          <p:cNvSpPr txBox="1"/>
          <p:nvPr/>
        </p:nvSpPr>
        <p:spPr>
          <a:xfrm>
            <a:off x="5112850" y="3693800"/>
            <a:ext cx="17430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Claro objetivo: uma recomendação com grandes chances de ser aceita 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Uma Ilustração</a:t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297725" y="2359225"/>
            <a:ext cx="18789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Fatores do ambiente</a:t>
            </a:r>
            <a:endParaRPr sz="1800"/>
          </a:p>
        </p:txBody>
      </p:sp>
      <p:cxnSp>
        <p:nvCxnSpPr>
          <p:cNvPr id="192" name="Google Shape;192;p27"/>
          <p:cNvCxnSpPr/>
          <p:nvPr/>
        </p:nvCxnSpPr>
        <p:spPr>
          <a:xfrm flipH="1" rot="10800000">
            <a:off x="1683700" y="1537925"/>
            <a:ext cx="687900" cy="125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3" name="Google Shape;193;p27"/>
          <p:cNvSpPr txBox="1"/>
          <p:nvPr/>
        </p:nvSpPr>
        <p:spPr>
          <a:xfrm>
            <a:off x="2309950" y="1250450"/>
            <a:ext cx="19917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Política dos embarcadores</a:t>
            </a:r>
            <a:endParaRPr sz="1200"/>
          </a:p>
        </p:txBody>
      </p:sp>
      <p:cxnSp>
        <p:nvCxnSpPr>
          <p:cNvPr id="194" name="Google Shape;194;p27"/>
          <p:cNvCxnSpPr>
            <a:stCxn id="193" idx="3"/>
          </p:cNvCxnSpPr>
          <p:nvPr/>
        </p:nvCxnSpPr>
        <p:spPr>
          <a:xfrm>
            <a:off x="4301650" y="1394150"/>
            <a:ext cx="1006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5" name="Google Shape;195;p27"/>
          <p:cNvSpPr txBox="1"/>
          <p:nvPr/>
        </p:nvSpPr>
        <p:spPr>
          <a:xfrm>
            <a:off x="5389875" y="1271000"/>
            <a:ext cx="3316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Tabela de chegadas e partidas dos navios</a:t>
            </a:r>
            <a:endParaRPr sz="1200"/>
          </a:p>
        </p:txBody>
      </p:sp>
      <p:cxnSp>
        <p:nvCxnSpPr>
          <p:cNvPr id="196" name="Google Shape;196;p27"/>
          <p:cNvCxnSpPr/>
          <p:nvPr/>
        </p:nvCxnSpPr>
        <p:spPr>
          <a:xfrm flipH="1" rot="10800000">
            <a:off x="1673425" y="2092325"/>
            <a:ext cx="708300" cy="69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7"/>
          <p:cNvSpPr txBox="1"/>
          <p:nvPr/>
        </p:nvSpPr>
        <p:spPr>
          <a:xfrm>
            <a:off x="2443425" y="1876700"/>
            <a:ext cx="20634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Demandas de funcionários</a:t>
            </a:r>
            <a:endParaRPr sz="1200"/>
          </a:p>
        </p:txBody>
      </p:sp>
      <p:cxnSp>
        <p:nvCxnSpPr>
          <p:cNvPr id="198" name="Google Shape;198;p27"/>
          <p:cNvCxnSpPr>
            <a:stCxn id="197" idx="3"/>
          </p:cNvCxnSpPr>
          <p:nvPr/>
        </p:nvCxnSpPr>
        <p:spPr>
          <a:xfrm>
            <a:off x="4506825" y="2020400"/>
            <a:ext cx="698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27"/>
          <p:cNvSpPr txBox="1"/>
          <p:nvPr/>
        </p:nvSpPr>
        <p:spPr>
          <a:xfrm>
            <a:off x="5205225" y="1876700"/>
            <a:ext cx="249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Uso de dados passados</a:t>
            </a:r>
            <a:endParaRPr sz="1200"/>
          </a:p>
        </p:txBody>
      </p:sp>
      <p:cxnSp>
        <p:nvCxnSpPr>
          <p:cNvPr id="200" name="Google Shape;200;p27"/>
          <p:cNvCxnSpPr/>
          <p:nvPr/>
        </p:nvCxnSpPr>
        <p:spPr>
          <a:xfrm flipH="1" rot="10800000">
            <a:off x="1714500" y="2677500"/>
            <a:ext cx="626400" cy="9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27"/>
          <p:cNvSpPr txBox="1"/>
          <p:nvPr/>
        </p:nvSpPr>
        <p:spPr>
          <a:xfrm>
            <a:off x="2340900" y="2502950"/>
            <a:ext cx="21354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Disponibilidade de trabalho</a:t>
            </a:r>
            <a:endParaRPr sz="1200"/>
          </a:p>
        </p:txBody>
      </p:sp>
      <p:sp>
        <p:nvSpPr>
          <p:cNvPr id="202" name="Google Shape;202;p27"/>
          <p:cNvSpPr/>
          <p:nvPr/>
        </p:nvSpPr>
        <p:spPr>
          <a:xfrm>
            <a:off x="82125" y="2882825"/>
            <a:ext cx="256800" cy="12525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7"/>
          <p:cNvSpPr txBox="1"/>
          <p:nvPr/>
        </p:nvSpPr>
        <p:spPr>
          <a:xfrm>
            <a:off x="431200" y="3909475"/>
            <a:ext cx="4650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rgbClr val="3C78D8"/>
                </a:solidFill>
              </a:rPr>
              <a:t>Simulação para tentar prever esses fatores</a:t>
            </a:r>
            <a:endParaRPr sz="1800" u="sng">
              <a:solidFill>
                <a:srgbClr val="3C78D8"/>
              </a:solidFill>
            </a:endParaRPr>
          </a:p>
        </p:txBody>
      </p:sp>
      <p:cxnSp>
        <p:nvCxnSpPr>
          <p:cNvPr id="204" name="Google Shape;204;p27"/>
          <p:cNvCxnSpPr>
            <a:stCxn id="203" idx="3"/>
          </p:cNvCxnSpPr>
          <p:nvPr/>
        </p:nvCxnSpPr>
        <p:spPr>
          <a:xfrm flipH="1" rot="10800000">
            <a:off x="5081800" y="4155925"/>
            <a:ext cx="1273200" cy="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7"/>
          <p:cNvSpPr txBox="1"/>
          <p:nvPr/>
        </p:nvSpPr>
        <p:spPr>
          <a:xfrm>
            <a:off x="6447300" y="3858150"/>
            <a:ext cx="23850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Prediz os custos de navios e braços ociosos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Uma Ilustração</a:t>
            </a: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369600" y="1322325"/>
            <a:ext cx="23817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Modelo matemático</a:t>
            </a:r>
            <a:endParaRPr sz="1800"/>
          </a:p>
        </p:txBody>
      </p:sp>
      <p:sp>
        <p:nvSpPr>
          <p:cNvPr id="212" name="Google Shape;212;p28"/>
          <p:cNvSpPr/>
          <p:nvPr/>
        </p:nvSpPr>
        <p:spPr>
          <a:xfrm>
            <a:off x="2813000" y="1394175"/>
            <a:ext cx="1981500" cy="3081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4938125" y="1219625"/>
            <a:ext cx="2772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W + A - S</a:t>
            </a:r>
            <a:endParaRPr sz="3000"/>
          </a:p>
        </p:txBody>
      </p:sp>
      <p:sp>
        <p:nvSpPr>
          <p:cNvPr id="214" name="Google Shape;214;p28"/>
          <p:cNvSpPr/>
          <p:nvPr/>
        </p:nvSpPr>
        <p:spPr>
          <a:xfrm>
            <a:off x="937950" y="1794525"/>
            <a:ext cx="930600" cy="9342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8"/>
          <p:cNvSpPr txBox="1"/>
          <p:nvPr/>
        </p:nvSpPr>
        <p:spPr>
          <a:xfrm>
            <a:off x="605725" y="2872550"/>
            <a:ext cx="139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Simulação</a:t>
            </a:r>
            <a:endParaRPr sz="1800"/>
          </a:p>
        </p:txBody>
      </p:sp>
      <p:sp>
        <p:nvSpPr>
          <p:cNvPr id="216" name="Google Shape;216;p28"/>
          <p:cNvSpPr/>
          <p:nvPr/>
        </p:nvSpPr>
        <p:spPr>
          <a:xfrm>
            <a:off x="2299700" y="2831475"/>
            <a:ext cx="626100" cy="5727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3162075" y="2728825"/>
            <a:ext cx="41580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Determinação dos efeitos de inovações tecnológicas do ponto de vista dos sindicatos, das companhias proprietárias dos navios, dos trabalhadores casuais e do público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311700" y="445025"/>
            <a:ext cx="8520600" cy="41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Pensamento Sistêmico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50" y="1168000"/>
            <a:ext cx="2147351" cy="16820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2959163" y="1670950"/>
            <a:ext cx="1127100" cy="6762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850" y="1286929"/>
            <a:ext cx="2165275" cy="14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7274675" y="1517188"/>
            <a:ext cx="1024500" cy="983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50" y="3000375"/>
            <a:ext cx="2147351" cy="16820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2959163" y="3503325"/>
            <a:ext cx="1127100" cy="6762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4847" y="3000350"/>
            <a:ext cx="1863555" cy="16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4811" y="3119288"/>
            <a:ext cx="1444226" cy="144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Pensamento Sistêmico em Projetos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pt-BR" sz="2400"/>
              <a:t>Objetivo Central</a:t>
            </a:r>
            <a:endParaRPr b="1"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Sub-objetivos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Desempenho vs Padrão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Mecanismos de Contenção                </a:t>
            </a:r>
            <a:endParaRPr sz="1800"/>
          </a:p>
        </p:txBody>
      </p:sp>
      <p:sp>
        <p:nvSpPr>
          <p:cNvPr id="75" name="Google Shape;75;p15"/>
          <p:cNvSpPr/>
          <p:nvPr/>
        </p:nvSpPr>
        <p:spPr>
          <a:xfrm>
            <a:off x="4344300" y="1372975"/>
            <a:ext cx="512400" cy="11988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2705000" y="1017725"/>
            <a:ext cx="59631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                                                </a:t>
            </a:r>
            <a:r>
              <a:rPr b="1" lang="pt-BR" sz="2400"/>
              <a:t>Planejamento Prévio  </a:t>
            </a:r>
            <a:endParaRPr b="1" sz="2400"/>
          </a:p>
        </p:txBody>
      </p:sp>
      <p:sp>
        <p:nvSpPr>
          <p:cNvPr id="77" name="Google Shape;77;p15"/>
          <p:cNvSpPr txBox="1"/>
          <p:nvPr/>
        </p:nvSpPr>
        <p:spPr>
          <a:xfrm>
            <a:off x="1139675" y="3114250"/>
            <a:ext cx="548820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400"/>
              <a:t>“Cada passo do plano é justificado em </a:t>
            </a:r>
            <a:r>
              <a:rPr b="1" i="1" lang="pt-BR" sz="2400"/>
              <a:t>função</a:t>
            </a:r>
            <a:r>
              <a:rPr b="1" i="1" lang="pt-BR" sz="2400"/>
              <a:t> do objetivo global.”</a:t>
            </a:r>
            <a:endParaRPr b="1" i="1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Problemas Mundiais - Pensamento Sistêmico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pt-BR" sz="2400">
                <a:solidFill>
                  <a:srgbClr val="000000"/>
                </a:solidFill>
              </a:rPr>
              <a:t>Fome;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pt-BR" sz="2400">
                <a:solidFill>
                  <a:srgbClr val="000000"/>
                </a:solidFill>
              </a:rPr>
              <a:t>Seca;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pt-BR" sz="2400">
                <a:solidFill>
                  <a:srgbClr val="000000"/>
                </a:solidFill>
              </a:rPr>
              <a:t>Violência;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pt-BR" sz="2400">
                <a:solidFill>
                  <a:srgbClr val="000000"/>
                </a:solidFill>
              </a:rPr>
              <a:t>Educação</a:t>
            </a:r>
            <a:r>
              <a:rPr lang="pt-BR" sz="2400">
                <a:solidFill>
                  <a:srgbClr val="000000"/>
                </a:solidFill>
              </a:rPr>
              <a:t>.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076" y="1056425"/>
            <a:ext cx="1878224" cy="14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450" y="2952325"/>
            <a:ext cx="2075339" cy="14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0" y="2952325"/>
            <a:ext cx="2082725" cy="13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1500" y="1085099"/>
            <a:ext cx="1902400" cy="14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9174" y="1905188"/>
            <a:ext cx="6013424" cy="5938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Enfoques Sistêmicos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pt-BR">
                <a:solidFill>
                  <a:srgbClr val="000000"/>
                </a:solidFill>
              </a:rPr>
              <a:t>Científico;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pt-BR">
                <a:solidFill>
                  <a:srgbClr val="000000"/>
                </a:solidFill>
              </a:rPr>
              <a:t>Humanista;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pt-BR">
                <a:solidFill>
                  <a:srgbClr val="000000"/>
                </a:solidFill>
              </a:rPr>
              <a:t>Anti Planejador</a:t>
            </a:r>
            <a:r>
              <a:rPr lang="pt-BR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400" y="1491200"/>
            <a:ext cx="1991125" cy="20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3898" y="376000"/>
            <a:ext cx="2837300" cy="15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0650" y="3108847"/>
            <a:ext cx="2938550" cy="18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5143525" y="2174000"/>
            <a:ext cx="30033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ENGENHARIA?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Eficiência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 </a:t>
            </a:r>
            <a:r>
              <a:rPr lang="pt-BR"/>
              <a:t>Objetivo comum a todo administrador de sistemas                reduzir custos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- O argumento humanista não é o único contrário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- Ciência da administração X administração científica</a:t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746000" y="1304400"/>
            <a:ext cx="812700" cy="18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5850" y="2701400"/>
            <a:ext cx="3232299" cy="2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Eficiência - Exemplos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-Aeroporto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-Problema logístico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715775"/>
            <a:ext cx="4572000" cy="24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15778"/>
            <a:ext cx="4571999" cy="25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Falhas na busca pela eficiência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-Pesquisa realizada com 30 executivos de RH americanos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-⅓ acham que deveriam ter demitido menos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-⅓ acham que suas empresas demitiram a pessoa errada em 20% dos casos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-Custo da demissão pode alcan</a:t>
            </a:r>
            <a:r>
              <a:rPr lang="pt-BR"/>
              <a:t>çar</a:t>
            </a:r>
            <a:r>
              <a:rPr lang="pt-BR" sz="1600">
                <a:solidFill>
                  <a:srgbClr val="494949"/>
                </a:solidFill>
                <a:highlight>
                  <a:srgbClr val="F9F9F9"/>
                </a:highlight>
              </a:rPr>
              <a:t> </a:t>
            </a:r>
            <a:r>
              <a:rPr b="1" lang="pt-BR">
                <a:highlight>
                  <a:srgbClr val="F9F9F9"/>
                </a:highlight>
              </a:rPr>
              <a:t>$100.000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Disponível em: https://sloanreview.mit.edu/article/avoiding-layoff-blunders/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Sistemas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4700"/>
            <a:ext cx="3527510" cy="25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4572000" y="1354700"/>
            <a:ext cx="40422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Sistema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“conjunto de partes coordenadas para realizar um conjunto de finalidades”</a:t>
            </a:r>
            <a:endParaRPr sz="1600"/>
          </a:p>
        </p:txBody>
      </p:sp>
      <p:sp>
        <p:nvSpPr>
          <p:cNvPr id="128" name="Google Shape;128;p21"/>
          <p:cNvSpPr txBox="1"/>
          <p:nvPr/>
        </p:nvSpPr>
        <p:spPr>
          <a:xfrm>
            <a:off x="4710450" y="2648075"/>
            <a:ext cx="4042200" cy="1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Ciência da A</a:t>
            </a:r>
            <a:r>
              <a:rPr b="1" lang="pt-BR" sz="1800"/>
              <a:t>dministração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pensar sobre um sistema a partir de uma perspectiva mais ampla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/>
              <a:t> 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