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7" r:id="rId10"/>
    <p:sldId id="266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28A0338-00BB-4EA9-84E9-BCE8C0D5D221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3DE5389-D7D5-4517-8017-C6AE97130C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0338-00BB-4EA9-84E9-BCE8C0D5D221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5389-D7D5-4517-8017-C6AE97130C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0338-00BB-4EA9-84E9-BCE8C0D5D221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5389-D7D5-4517-8017-C6AE97130C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0338-00BB-4EA9-84E9-BCE8C0D5D221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5389-D7D5-4517-8017-C6AE97130C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0338-00BB-4EA9-84E9-BCE8C0D5D221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5389-D7D5-4517-8017-C6AE97130C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0338-00BB-4EA9-84E9-BCE8C0D5D221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5389-D7D5-4517-8017-C6AE97130C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8A0338-00BB-4EA9-84E9-BCE8C0D5D221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DE5389-D7D5-4517-8017-C6AE97130C26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28A0338-00BB-4EA9-84E9-BCE8C0D5D221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3DE5389-D7D5-4517-8017-C6AE97130C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0338-00BB-4EA9-84E9-BCE8C0D5D221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5389-D7D5-4517-8017-C6AE97130C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0338-00BB-4EA9-84E9-BCE8C0D5D221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5389-D7D5-4517-8017-C6AE97130C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0338-00BB-4EA9-84E9-BCE8C0D5D221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5389-D7D5-4517-8017-C6AE97130C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28A0338-00BB-4EA9-84E9-BCE8C0D5D221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3DE5389-D7D5-4517-8017-C6AE97130C2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45820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 Cultura </a:t>
            </a:r>
            <a:r>
              <a:rPr lang="pt-BR" dirty="0"/>
              <a:t>P</a:t>
            </a:r>
            <a:r>
              <a:rPr lang="pt-BR" dirty="0" smtClean="0"/>
              <a:t>opular na Idade Moderna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(Peter Burke)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05303" y="5013176"/>
            <a:ext cx="6264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Carla Maia da Silva Amorim</a:t>
            </a:r>
          </a:p>
          <a:p>
            <a:r>
              <a:rPr lang="pt-BR" sz="2400" dirty="0" smtClean="0"/>
              <a:t>NºUSP – 10731043</a:t>
            </a:r>
          </a:p>
          <a:p>
            <a:r>
              <a:rPr lang="pt-BR" sz="2400" dirty="0" smtClean="0"/>
              <a:t>Profº Marcos Câmara de Castro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0987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6176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t-BR" sz="8800" dirty="0" smtClean="0"/>
          </a:p>
          <a:p>
            <a:pPr marL="109728" indent="0" algn="ctr">
              <a:buNone/>
            </a:pPr>
            <a:r>
              <a:rPr lang="pt-BR" sz="8800" dirty="0" smtClean="0"/>
              <a:t>Obrigada!</a:t>
            </a:r>
            <a:endParaRPr lang="pt-BR" sz="8800" dirty="0"/>
          </a:p>
        </p:txBody>
      </p:sp>
    </p:spTree>
    <p:extLst>
      <p:ext uri="{BB962C8B-B14F-4D97-AF65-F5344CB8AC3E}">
        <p14:creationId xmlns:p14="http://schemas.microsoft.com/office/powerpoint/2010/main" val="675497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pPr marL="571500" indent="-571500">
              <a:buFont typeface="Wingdings" pitchFamily="2" charset="2"/>
              <a:buChar char="§"/>
            </a:pPr>
            <a:r>
              <a:rPr lang="pt-BR" b="1" dirty="0" smtClean="0">
                <a:solidFill>
                  <a:schemeClr val="tx1"/>
                </a:solidFill>
              </a:rPr>
              <a:t>Sobre o autor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Peter Burke nasceu em 1937, no Reino Unido</a:t>
            </a:r>
          </a:p>
          <a:p>
            <a:endParaRPr lang="pt-BR" dirty="0" smtClean="0"/>
          </a:p>
          <a:p>
            <a:r>
              <a:rPr lang="pt-BR" dirty="0" smtClean="0"/>
              <a:t>Historiador e professor inglês</a:t>
            </a:r>
          </a:p>
          <a:p>
            <a:endParaRPr lang="pt-BR" dirty="0" smtClean="0"/>
          </a:p>
          <a:p>
            <a:r>
              <a:rPr lang="pt-BR" dirty="0" smtClean="0"/>
              <a:t>Especialista em Idade Moderna Europeia</a:t>
            </a:r>
          </a:p>
          <a:p>
            <a:endParaRPr lang="pt-BR" dirty="0" smtClean="0"/>
          </a:p>
          <a:p>
            <a:r>
              <a:rPr lang="pt-BR" dirty="0" smtClean="0"/>
              <a:t>Principais obras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7694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marL="571500" indent="-571500">
              <a:buFont typeface="Wingdings" pitchFamily="2" charset="2"/>
              <a:buChar char="§"/>
            </a:pPr>
            <a:r>
              <a:rPr lang="pt-BR" b="1" dirty="0" smtClean="0">
                <a:solidFill>
                  <a:schemeClr val="tx1"/>
                </a:solidFill>
              </a:rPr>
              <a:t>Em Busca da Cultura Popular 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Definição de cultura segundo o autor: “é um sistema de significados, atitudes e valores partilhados e as formas simbólicas (apresentações, objetos artesanais) em que eles são expressos ou encarnados.”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Período abordado: 1500-1800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Área </a:t>
            </a:r>
            <a:r>
              <a:rPr lang="pt-BR" dirty="0"/>
              <a:t>de discussão: Europa </a:t>
            </a:r>
            <a:r>
              <a:rPr lang="pt-BR" dirty="0" smtClean="0"/>
              <a:t>(da </a:t>
            </a:r>
            <a:r>
              <a:rPr lang="pt-BR" dirty="0"/>
              <a:t>Noruega à Sicília, </a:t>
            </a:r>
            <a:r>
              <a:rPr lang="pt-BR" dirty="0" smtClean="0"/>
              <a:t>da Irlanda </a:t>
            </a:r>
            <a:r>
              <a:rPr lang="pt-BR" dirty="0"/>
              <a:t>aos </a:t>
            </a:r>
            <a:r>
              <a:rPr lang="pt-BR" dirty="0" smtClean="0"/>
              <a:t>Urais)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6755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76160"/>
            <a:ext cx="8229600" cy="5881840"/>
          </a:xfrm>
        </p:spPr>
        <p:txBody>
          <a:bodyPr>
            <a:normAutofit/>
          </a:bodyPr>
          <a:lstStyle/>
          <a:p>
            <a:r>
              <a:rPr lang="pt-BR" dirty="0" smtClean="0"/>
              <a:t>Principais pesquisadores da cultura popular</a:t>
            </a:r>
          </a:p>
          <a:p>
            <a:endParaRPr lang="pt-BR" dirty="0"/>
          </a:p>
          <a:p>
            <a:r>
              <a:rPr lang="pt-BR" dirty="0" smtClean="0"/>
              <a:t>Questões principais:  O que é popular? O que é cultura?</a:t>
            </a:r>
          </a:p>
          <a:p>
            <a:endParaRPr lang="pt-BR" dirty="0"/>
          </a:p>
          <a:p>
            <a:r>
              <a:rPr lang="pt-BR" dirty="0" smtClean="0"/>
              <a:t>O problema do “popular”</a:t>
            </a:r>
          </a:p>
          <a:p>
            <a:endParaRPr lang="pt-BR" dirty="0"/>
          </a:p>
          <a:p>
            <a:pPr lvl="0">
              <a:buClr>
                <a:srgbClr val="A04DA3"/>
              </a:buClr>
            </a:pPr>
            <a:r>
              <a:rPr lang="pt-BR" dirty="0">
                <a:solidFill>
                  <a:prstClr val="black"/>
                </a:solidFill>
              </a:rPr>
              <a:t>Objeções quanto </a:t>
            </a:r>
            <a:r>
              <a:rPr lang="pt-BR" dirty="0" smtClean="0">
                <a:solidFill>
                  <a:prstClr val="black"/>
                </a:solidFill>
              </a:rPr>
              <a:t>à ideia de cultura popular, </a:t>
            </a:r>
            <a:r>
              <a:rPr lang="pt-BR" dirty="0">
                <a:solidFill>
                  <a:prstClr val="black"/>
                </a:solidFill>
              </a:rPr>
              <a:t>sendo as mais radicais de William Christian e Roger </a:t>
            </a:r>
            <a:r>
              <a:rPr lang="pt-BR" dirty="0" smtClean="0">
                <a:solidFill>
                  <a:prstClr val="black"/>
                </a:solidFill>
              </a:rPr>
              <a:t>Chartier</a:t>
            </a:r>
          </a:p>
          <a:p>
            <a:pPr lvl="0">
              <a:buClr>
                <a:srgbClr val="A04DA3"/>
              </a:buClr>
            </a:pPr>
            <a:endParaRPr lang="pt-BR" dirty="0">
              <a:solidFill>
                <a:prstClr val="black"/>
              </a:solidFill>
            </a:endParaRPr>
          </a:p>
          <a:p>
            <a:pPr lvl="0">
              <a:buClr>
                <a:srgbClr val="A04DA3"/>
              </a:buClr>
            </a:pPr>
            <a:r>
              <a:rPr lang="pt-BR" dirty="0" smtClean="0">
                <a:solidFill>
                  <a:prstClr val="black"/>
                </a:solidFill>
              </a:rPr>
              <a:t>A noção de “cultura”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2608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itchFamily="2" charset="2"/>
              <a:buChar char="§"/>
            </a:pPr>
            <a:r>
              <a:rPr lang="pt-BR" b="1" dirty="0" smtClean="0">
                <a:solidFill>
                  <a:schemeClr val="tx1"/>
                </a:solidFill>
              </a:rPr>
              <a:t>Parte 1 – Primeiro capítulo do livro 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 descoberta do povo</a:t>
            </a:r>
          </a:p>
          <a:p>
            <a:pPr marL="109728" indent="0">
              <a:buNone/>
            </a:pPr>
            <a:endParaRPr lang="pt-BR" dirty="0" smtClean="0"/>
          </a:p>
          <a:p>
            <a:r>
              <a:rPr lang="pt-BR" dirty="0" smtClean="0"/>
              <a:t>Novos termos usados, principalmente na Alemanha, no fim do século XVIII </a:t>
            </a:r>
            <a:r>
              <a:rPr lang="pt-BR" dirty="0"/>
              <a:t>e início do XIX</a:t>
            </a:r>
            <a:r>
              <a:rPr lang="pt-BR" dirty="0" smtClean="0"/>
              <a:t>:</a:t>
            </a:r>
          </a:p>
          <a:p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err="1" smtClean="0"/>
              <a:t>Volkslied</a:t>
            </a:r>
            <a:r>
              <a:rPr lang="pt-BR" dirty="0" smtClean="0"/>
              <a:t> (canção popular); </a:t>
            </a:r>
            <a:r>
              <a:rPr lang="pt-BR" dirty="0" err="1" smtClean="0"/>
              <a:t>Vólksmiirchen</a:t>
            </a:r>
            <a:r>
              <a:rPr lang="pt-BR" dirty="0" smtClean="0"/>
              <a:t> </a:t>
            </a:r>
            <a:r>
              <a:rPr lang="pt-BR" dirty="0"/>
              <a:t>e </a:t>
            </a:r>
            <a:r>
              <a:rPr lang="pt-BR" dirty="0" err="1"/>
              <a:t>Volkssage</a:t>
            </a:r>
            <a:r>
              <a:rPr lang="pt-BR" dirty="0"/>
              <a:t> </a:t>
            </a:r>
            <a:r>
              <a:rPr lang="pt-BR" dirty="0" smtClean="0"/>
              <a:t>(tipos </a:t>
            </a:r>
            <a:r>
              <a:rPr lang="pt-BR" dirty="0"/>
              <a:t>diferentes de "conto </a:t>
            </a:r>
            <a:r>
              <a:rPr lang="pt-BR" dirty="0" smtClean="0"/>
              <a:t>popular“); </a:t>
            </a:r>
            <a:r>
              <a:rPr lang="pt-BR" dirty="0" err="1" smtClean="0"/>
              <a:t>Volksbuch</a:t>
            </a:r>
            <a:r>
              <a:rPr lang="pt-BR" dirty="0" smtClean="0"/>
              <a:t> (</a:t>
            </a:r>
            <a:r>
              <a:rPr lang="pt-BR" dirty="0" err="1" smtClean="0"/>
              <a:t>chap-bool</a:t>
            </a:r>
            <a:r>
              <a:rPr lang="pt-BR" dirty="0"/>
              <a:t>&lt; </a:t>
            </a:r>
            <a:r>
              <a:rPr lang="pt-BR" dirty="0" smtClean="0"/>
              <a:t>“livreto </a:t>
            </a:r>
            <a:r>
              <a:rPr lang="pt-BR" dirty="0"/>
              <a:t>de baladas, contos ou </a:t>
            </a:r>
            <a:r>
              <a:rPr lang="pt-BR" dirty="0" smtClean="0"/>
              <a:t>modinhas”).  </a:t>
            </a:r>
            <a:r>
              <a:rPr lang="pt-BR" dirty="0" err="1" smtClean="0"/>
              <a:t>Volkskunde</a:t>
            </a:r>
            <a:r>
              <a:rPr lang="pt-BR" dirty="0" smtClean="0"/>
              <a:t>, às </a:t>
            </a:r>
            <a:r>
              <a:rPr lang="pt-BR" dirty="0"/>
              <a:t>vezes </a:t>
            </a:r>
            <a:r>
              <a:rPr lang="pt-BR" dirty="0" err="1" smtClean="0"/>
              <a:t>Volkstumskunde</a:t>
            </a:r>
            <a:r>
              <a:rPr lang="pt-BR" dirty="0" smtClean="0"/>
              <a:t>, (folclore);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304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/>
          <a:lstStyle/>
          <a:p>
            <a:r>
              <a:rPr lang="pt-BR" dirty="0" smtClean="0"/>
              <a:t>Associação da poesia ao povo</a:t>
            </a:r>
          </a:p>
          <a:p>
            <a:endParaRPr lang="pt-BR" dirty="0" smtClean="0"/>
          </a:p>
          <a:p>
            <a:r>
              <a:rPr lang="pt-BR" dirty="0" smtClean="0"/>
              <a:t>“Poesia da natureza”</a:t>
            </a:r>
          </a:p>
          <a:p>
            <a:pPr marL="109728" indent="0">
              <a:buNone/>
            </a:pPr>
            <a:endParaRPr lang="pt-BR" dirty="0" smtClean="0"/>
          </a:p>
          <a:p>
            <a:r>
              <a:rPr lang="pt-BR" dirty="0" smtClean="0"/>
              <a:t>Irmãos Grimm, J. G. </a:t>
            </a:r>
            <a:r>
              <a:rPr lang="pt-BR" dirty="0" err="1" smtClean="0"/>
              <a:t>Herder</a:t>
            </a:r>
            <a:endParaRPr lang="pt-BR" dirty="0" smtClean="0"/>
          </a:p>
          <a:p>
            <a:endParaRPr lang="pt-BR" dirty="0"/>
          </a:p>
          <a:p>
            <a:pPr lvl="0">
              <a:buClr>
                <a:srgbClr val="A04DA3"/>
              </a:buClr>
            </a:pPr>
            <a:r>
              <a:rPr lang="pt-BR" dirty="0">
                <a:solidFill>
                  <a:prstClr val="black"/>
                </a:solidFill>
              </a:rPr>
              <a:t>Literatura, contos, peças, religião, festas e músicas populares</a:t>
            </a:r>
          </a:p>
          <a:p>
            <a:endParaRPr lang="pt-BR" dirty="0"/>
          </a:p>
          <a:p>
            <a:r>
              <a:rPr lang="pt-BR" dirty="0" smtClean="0"/>
              <a:t>Razões estéticas, políticas e intelectuais para o interesse pelo povo no fim do século XVIII</a:t>
            </a:r>
          </a:p>
        </p:txBody>
      </p:sp>
    </p:spTree>
    <p:extLst>
      <p:ext uri="{BB962C8B-B14F-4D97-AF65-F5344CB8AC3E}">
        <p14:creationId xmlns:p14="http://schemas.microsoft.com/office/powerpoint/2010/main" val="3797205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Revolta contra a razão</a:t>
            </a:r>
          </a:p>
          <a:p>
            <a:endParaRPr lang="pt-BR" dirty="0"/>
          </a:p>
          <a:p>
            <a:r>
              <a:rPr lang="pt-BR" dirty="0" smtClean="0"/>
              <a:t>Oposição ao Iluminismo por parte da Alemanha e Espanha</a:t>
            </a:r>
          </a:p>
          <a:p>
            <a:pPr marL="109728" indent="0">
              <a:buNone/>
            </a:pPr>
            <a:endParaRPr lang="pt-BR" dirty="0"/>
          </a:p>
          <a:p>
            <a:r>
              <a:rPr lang="pt-BR" dirty="0" smtClean="0"/>
              <a:t>Herança dos textos dos intelectuais</a:t>
            </a:r>
          </a:p>
          <a:p>
            <a:endParaRPr lang="pt-BR" dirty="0"/>
          </a:p>
          <a:p>
            <a:r>
              <a:rPr lang="pt-BR" dirty="0" smtClean="0"/>
              <a:t>Editores dos contos e canções populares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2622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Três pontos específicos de Herder, Grimm e seus seguidores sobre a cultura popular:</a:t>
            </a:r>
          </a:p>
          <a:p>
            <a:endParaRPr lang="pt-BR" dirty="0"/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Primitivismo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Comunitarismo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Purismo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5372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/>
          <a:lstStyle/>
          <a:p>
            <a:pPr marL="571500" indent="-571500">
              <a:buFont typeface="Wingdings" pitchFamily="2" charset="2"/>
              <a:buChar char="§"/>
            </a:pPr>
            <a:r>
              <a:rPr lang="pt-BR" b="1" dirty="0" smtClean="0">
                <a:solidFill>
                  <a:schemeClr val="tx1"/>
                </a:solidFill>
              </a:rPr>
              <a:t>Conclusão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72816"/>
            <a:ext cx="9036496" cy="480172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t-BR" dirty="0" smtClean="0"/>
              <a:t>A partir da leitura do texto, é possível percebermos  o quão difícil é delimitar e restringir os termos “cultura” e “popular”, sendo que é necessário levar em conta as visões de diversos autores, historiadores e antropólogos e perceber  que cada um tem um ponto de vista diferente. O povo e a elite fazem parte de uma mesma sociedade, compartilhando costumes e valores, com semelhanças e diferenças entre si, sendo que dentro da própria elite ou do próprio “povo” existem variadas culturas e costumes, não sendo correto limitar e dividir as duas classes dentro desse estudo de cultura popular.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05199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1312</TotalTime>
  <Words>421</Words>
  <Application>Microsoft Office PowerPoint</Application>
  <PresentationFormat>Apresentação na tela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Urbano</vt:lpstr>
      <vt:lpstr> Cultura Popular na Idade Moderna  (Peter Burke)</vt:lpstr>
      <vt:lpstr>Sobre o autor</vt:lpstr>
      <vt:lpstr>Em Busca da Cultura Popular </vt:lpstr>
      <vt:lpstr>Apresentação do PowerPoint</vt:lpstr>
      <vt:lpstr>Parte 1 – Primeiro capítulo do livro </vt:lpstr>
      <vt:lpstr>Apresentação do PowerPoint</vt:lpstr>
      <vt:lpstr>Apresentação do PowerPoint</vt:lpstr>
      <vt:lpstr>Apresentação do PowerPoint</vt:lpstr>
      <vt:lpstr>Conclusão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Cultura Popular na Idade Moderna  (Burke)</dc:title>
  <dc:creator>CARLA</dc:creator>
  <cp:lastModifiedBy>CARLA</cp:lastModifiedBy>
  <cp:revision>27</cp:revision>
  <dcterms:created xsi:type="dcterms:W3CDTF">2020-09-11T14:38:30Z</dcterms:created>
  <dcterms:modified xsi:type="dcterms:W3CDTF">2020-09-17T22:20:31Z</dcterms:modified>
</cp:coreProperties>
</file>