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8" r:id="rId2"/>
    <p:sldId id="304" r:id="rId3"/>
    <p:sldId id="423" r:id="rId4"/>
    <p:sldId id="446" r:id="rId5"/>
    <p:sldId id="447" r:id="rId6"/>
    <p:sldId id="426" r:id="rId7"/>
    <p:sldId id="427" r:id="rId8"/>
    <p:sldId id="428" r:id="rId9"/>
    <p:sldId id="437" r:id="rId10"/>
    <p:sldId id="429" r:id="rId11"/>
    <p:sldId id="430" r:id="rId12"/>
    <p:sldId id="431" r:id="rId13"/>
    <p:sldId id="438" r:id="rId14"/>
    <p:sldId id="432" r:id="rId15"/>
    <p:sldId id="433" r:id="rId16"/>
    <p:sldId id="439" r:id="rId17"/>
    <p:sldId id="440" r:id="rId18"/>
    <p:sldId id="441" r:id="rId19"/>
    <p:sldId id="442" r:id="rId20"/>
    <p:sldId id="443" r:id="rId21"/>
    <p:sldId id="444" r:id="rId22"/>
    <p:sldId id="452" r:id="rId23"/>
    <p:sldId id="445" r:id="rId24"/>
    <p:sldId id="451" r:id="rId25"/>
    <p:sldId id="448" r:id="rId26"/>
    <p:sldId id="450" r:id="rId27"/>
    <p:sldId id="306" r:id="rId28"/>
    <p:sldId id="425" r:id="rId29"/>
    <p:sldId id="422" r:id="rId30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F477A9-F7F8-2544-9EFC-2E3668629690}" v="425" dt="2020-12-03T01:43:58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40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1FA47-8F7C-9B47-BEFE-9F3A087CDDEF}" type="datetimeFigureOut">
              <a:rPr lang="en-BR" smtClean="0"/>
              <a:t>01/19/2021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9D73A-72B3-2841-9590-4A549FEDC08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0827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C450A-D413-574D-B370-E6994BCAC0B0}" type="slidenum">
              <a:rPr lang="en-BR" smtClean="0"/>
              <a:t>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8821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86908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9482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42899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62206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8553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54211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25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3395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3756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9604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1540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3884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9534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8408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1059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9D73A-72B3-2841-9590-4A549FEDC08C}" type="slidenum">
              <a:rPr lang="en-BR" smtClean="0"/>
              <a:t>18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4032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56C-A92F-F449-B073-0A6B4B6ED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A85EB-9651-2F44-8E5B-972CB449C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44E17-261A-0B4A-A720-8FA253CC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97C7F-7DD7-6447-AEEF-FCC5D63D6B7A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E1DEB-9F50-354D-8D41-D8AEB6B1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DADC-C3D8-894C-949F-FD9D1F86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4388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723E-3E52-9A4F-94AF-03173BA1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F9A727-EB90-A14A-A153-8620160DD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297C-7C7D-E843-B3E2-5E56C550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718-E4A2-CB49-935C-EABA1A7015DA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DF7D7-E405-4C4E-89D7-09AD5425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B4B5C-7AFF-7C48-AA30-DEFECC12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4994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D0A6F-8EB3-124B-BA54-D5B40BF95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B8ACE-50A8-184A-B1E5-6397B61D9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8BC0C-4DD7-2C4B-AF58-FCA3B227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555C-7222-AA44-93D1-30CB87DC0076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982C8-B95D-BB41-B98F-3D0B3D7D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6705F-CA7D-744C-918C-77E98C69D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7847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A6BC-5C81-9D4B-80C4-14AAEFCD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71E53-F514-A248-882A-2115EE66E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A745-63EE-AE49-BE6F-108AF35C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034B9-0823-BA43-851B-18CB248C611A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6FDB4-2B0D-DF4E-A06E-693788AD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4C9F0-F5DB-6B4F-8C9F-54BD8F5A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7057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4963-3E15-7142-A014-7F371868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B35DB-845D-9246-ABB6-AD507A0B4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CF1ED-786D-3E43-B342-5CAD1F43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6CEF-0E1D-EF46-A944-A067D5464A77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6355-04A5-234D-9232-FD88DBF0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3234C-E8FD-A144-9E68-90D260C4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7961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A501-79F4-E741-B12F-6FECA75F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B944-4CD7-CC47-8533-AEE99D006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08D2C-FE3B-F446-B909-D87A8CCC7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4799A-138A-DB41-85D2-6483444B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02996-3A66-0348-8CBF-A4E8973A7F23}" type="datetime1">
              <a:rPr lang="en-US" smtClean="0"/>
              <a:t>1/19/2021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E85E7-F1D1-A746-AB3E-D0BA3CF1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79228-DF30-5E4F-9CBA-4B8EF1CC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948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5BF46-D7AB-744F-94F9-6B4F9028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EE0F7-CF0E-AE49-BC1B-38D3FB2DF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845DB-F23B-F746-9895-1B4A415D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CA013-726E-D340-9B9E-F946EC6A6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223AE-6F26-C64E-BAFF-E0F394F21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94EB5-EDD2-354A-AAAE-2B68E45D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4C4B-4D6E-884B-B5EB-588DD9B21A24}" type="datetime1">
              <a:rPr lang="en-US" smtClean="0"/>
              <a:t>1/19/2021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9AA3D-561F-6C4A-BCF4-A7F708ED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B7D4F-29A0-3240-946D-81BA319A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1031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58D3-5D20-EA4B-932E-7A0DD9E6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BF7FF-B0DF-A547-BA19-A204D861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59AC-59C6-424E-B41B-1A9A9769190C}" type="datetime1">
              <a:rPr lang="en-US" smtClean="0"/>
              <a:t>1/19/2021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2853B-4326-E94D-B95F-03BB60ED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EF811-F23C-C246-B205-C8157B6A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9194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5F03B-55EF-7947-B04E-D86AC466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DFC0-8271-B04C-B30C-884A53042B43}" type="datetime1">
              <a:rPr lang="en-US" smtClean="0"/>
              <a:t>1/19/2021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4E4C6-5053-C842-B58B-53570413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2D7E1-98A0-074D-A735-E051B8FC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704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4D6F-35E0-5943-8E8D-7A6C1CF0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01F76-0A35-6640-8D2D-E1CF988D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6C787-94E5-7240-AD8E-2383CC308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4B424-4500-BD4D-94CD-3D9715CD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81368-2A1B-604C-953B-331C5076213D}" type="datetime1">
              <a:rPr lang="en-US" smtClean="0"/>
              <a:t>1/19/2021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4CDEA-F44A-E64B-A445-322D6142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B452D-5451-E144-AA1E-3DC87D62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3825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74CB-43D8-E346-A6AA-E3A384B6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2E674-92B5-0348-9993-4346D41B8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B073F-6445-3545-8FB5-AC1530EFF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E1667-872E-EE44-9B24-01868ACD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F5EB-33A1-0B41-95E5-9DE1536A5106}" type="datetime1">
              <a:rPr lang="en-US" smtClean="0"/>
              <a:t>1/19/2021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5601E-7491-1A4E-9007-AB45F3B9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A82C6-7106-A043-A2DD-AE1ABD38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9946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408853-2892-0D44-AD92-FAD28C17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05837-3FA9-0C43-9D78-1ACF090C6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D2EB-FCB5-E246-8969-ACD22DA01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D55FB-D406-CC4B-9EDF-FA24F55475D9}" type="datetime1">
              <a:rPr lang="en-US" smtClean="0"/>
              <a:t>1/19/2021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42604-DB06-9642-BB8A-32487354C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F22F9-6677-A84E-BA95-F4633010E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BE18-9D4A-B442-95F9-6B74481EF1E2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8252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D2678C74-1776-43B1-ADA2-3901D5AA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DC790F-499D-6845-A963-5E2279052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E85DF7D-CD2B-4113-A8F0-E915952DD8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339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Resultado de imagem para Poli usp logo">
            <a:extLst>
              <a:ext uri="{FF2B5EF4-FFF2-40B4-BE49-F238E27FC236}">
                <a16:creationId xmlns:a16="http://schemas.microsoft.com/office/drawing/2014/main" id="{F6461B2F-7C18-4D40-AF56-9670FC72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CC8641-4B45-4104-BD4B-B714E2B37F16}"/>
              </a:ext>
            </a:extLst>
          </p:cNvPr>
          <p:cNvSpPr txBox="1"/>
          <p:nvPr/>
        </p:nvSpPr>
        <p:spPr>
          <a:xfrm>
            <a:off x="2309989" y="2017514"/>
            <a:ext cx="75720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PME 3380 – Modelagem de Sistemas Dinâmicos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TEMA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Posicionamento de uma massa com atuador pneumático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Departamento de Engenharia Mecânica</a:t>
            </a:r>
            <a:endParaRPr lang="pt-B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Professores</a:t>
            </a:r>
            <a:r>
              <a:rPr lang="pt-B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cs typeface="Arial"/>
              </a:rPr>
              <a:t>: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cs typeface="Arial"/>
              </a:rPr>
              <a:t>Decio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cs typeface="Arial"/>
              </a:rPr>
              <a:t> Crisol Donha e Agenor de Toledo Fleury</a:t>
            </a:r>
            <a:endParaRPr lang="en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/>
              <a:cs typeface="Arial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/>
              <a:ea typeface="Times New Roman" panose="02020603050405020304" pitchFamily="18" charset="0"/>
              <a:cs typeface="Arial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77"/>
            </a:endParaRPr>
          </a:p>
          <a:p>
            <a:endParaRPr lang="pt-BR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77"/>
            </a:endParaRPr>
          </a:p>
          <a:p>
            <a:endParaRPr lang="pt-B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EDAD3-BACC-8A4B-BA03-A1FD2EA9AB6D}"/>
              </a:ext>
            </a:extLst>
          </p:cNvPr>
          <p:cNvSpPr/>
          <p:nvPr/>
        </p:nvSpPr>
        <p:spPr>
          <a:xfrm>
            <a:off x="431382" y="4053036"/>
            <a:ext cx="7008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GRUPO 22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ea typeface="Times New Roman" panose="02020603050405020304" pitchFamily="18" charset="0"/>
                <a:cs typeface="Arial"/>
              </a:rPr>
              <a:t>Pedro Di Pietro #USP: 9853123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/>
              <a:cs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/>
                <a:cs typeface="Arial"/>
              </a:rPr>
              <a:t>21/01/2021</a:t>
            </a:r>
            <a:endParaRPr lang="pt-B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" panose="020B06060201040202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ADB09-81C9-1F40-B9A5-4C47552E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>
                <a:solidFill>
                  <a:schemeClr val="bg1"/>
                </a:solidFill>
              </a:rPr>
              <a:t>1</a:t>
            </a:fld>
            <a:endParaRPr lang="en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3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10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26">
            <a:extLst>
              <a:ext uri="{FF2B5EF4-FFF2-40B4-BE49-F238E27FC236}">
                <a16:creationId xmlns:a16="http://schemas.microsoft.com/office/drawing/2014/main" id="{E1BB3E56-9783-C14C-9A06-54A856BDD43E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PISTÃO</a:t>
            </a:r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0D975033-6F4A-F245-B3EC-F05A8E43A630}"/>
              </a:ext>
            </a:extLst>
          </p:cNvPr>
          <p:cNvSpPr txBox="1"/>
          <p:nvPr/>
        </p:nvSpPr>
        <p:spPr>
          <a:xfrm>
            <a:off x="7348846" y="824584"/>
            <a:ext cx="326796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Modelagem Mecânica</a:t>
            </a: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000A030E-AD0F-1141-8CCC-5A754E127911}"/>
              </a:ext>
            </a:extLst>
          </p:cNvPr>
          <p:cNvSpPr txBox="1"/>
          <p:nvPr/>
        </p:nvSpPr>
        <p:spPr>
          <a:xfrm>
            <a:off x="6096000" y="1676163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Aplicação do Teorema do Movimento do Baricentro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92A9-D346-724B-B812-6C5FE987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846" y="2161749"/>
            <a:ext cx="2032000" cy="35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7F147-B845-E141-9F71-0C1DD214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946" y="2925674"/>
            <a:ext cx="1447800" cy="393700"/>
          </a:xfrm>
          <a:prstGeom prst="rect">
            <a:avLst/>
          </a:prstGeom>
        </p:spPr>
      </p:pic>
      <p:sp>
        <p:nvSpPr>
          <p:cNvPr id="17" name="CaixaDeTexto 26">
            <a:extLst>
              <a:ext uri="{FF2B5EF4-FFF2-40B4-BE49-F238E27FC236}">
                <a16:creationId xmlns:a16="http://schemas.microsoft.com/office/drawing/2014/main" id="{216C06D5-56C0-5E41-A9DC-36CDA7B9CA6E}"/>
              </a:ext>
            </a:extLst>
          </p:cNvPr>
          <p:cNvSpPr txBox="1"/>
          <p:nvPr/>
        </p:nvSpPr>
        <p:spPr>
          <a:xfrm>
            <a:off x="6096000" y="2477881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Onde: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B6864-007B-864B-BC8F-486ABA1A4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46" y="3367057"/>
            <a:ext cx="2311400" cy="444500"/>
          </a:xfrm>
          <a:prstGeom prst="rect">
            <a:avLst/>
          </a:prstGeom>
        </p:spPr>
      </p:pic>
      <p:sp>
        <p:nvSpPr>
          <p:cNvPr id="22" name="CaixaDeTexto 26">
            <a:extLst>
              <a:ext uri="{FF2B5EF4-FFF2-40B4-BE49-F238E27FC236}">
                <a16:creationId xmlns:a16="http://schemas.microsoft.com/office/drawing/2014/main" id="{A68F123D-BE54-3D40-80F9-A1F151AE8456}"/>
              </a:ext>
            </a:extLst>
          </p:cNvPr>
          <p:cNvSpPr txBox="1"/>
          <p:nvPr/>
        </p:nvSpPr>
        <p:spPr>
          <a:xfrm>
            <a:off x="6103919" y="3869809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Assim, após manipulações algébricas e cálculos de derivadas, têm-se: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FF48F-81D2-A44B-8F9B-CB11148E3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921" y="4721418"/>
            <a:ext cx="5930900" cy="8636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DFF075E-ED91-45F4-AE0D-081E0FB52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31" y="2228189"/>
            <a:ext cx="5178241" cy="14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11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DB55E24D-0C68-1C4C-973C-88CF5063150D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SISTEMA COMPLETO</a:t>
            </a:r>
          </a:p>
        </p:txBody>
      </p:sp>
      <p:sp>
        <p:nvSpPr>
          <p:cNvPr id="16" name="CaixaDeTexto 26">
            <a:extLst>
              <a:ext uri="{FF2B5EF4-FFF2-40B4-BE49-F238E27FC236}">
                <a16:creationId xmlns:a16="http://schemas.microsoft.com/office/drawing/2014/main" id="{5F312214-DDAD-1D41-9936-88E91C33D9A5}"/>
              </a:ext>
            </a:extLst>
          </p:cNvPr>
          <p:cNvSpPr txBox="1"/>
          <p:nvPr/>
        </p:nvSpPr>
        <p:spPr>
          <a:xfrm>
            <a:off x="7651668" y="1170678"/>
            <a:ext cx="4370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Definindo-se as constantes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4EB5E-80FC-E64D-95C1-333B1430A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51" y="1570788"/>
            <a:ext cx="2667000" cy="2743200"/>
          </a:xfrm>
          <a:prstGeom prst="rect">
            <a:avLst/>
          </a:prstGeom>
        </p:spPr>
      </p:pic>
      <p:sp>
        <p:nvSpPr>
          <p:cNvPr id="17" name="CaixaDeTexto 26">
            <a:extLst>
              <a:ext uri="{FF2B5EF4-FFF2-40B4-BE49-F238E27FC236}">
                <a16:creationId xmlns:a16="http://schemas.microsoft.com/office/drawing/2014/main" id="{1BA40EE1-B9F6-A744-B115-E1C88E6BCD7F}"/>
              </a:ext>
            </a:extLst>
          </p:cNvPr>
          <p:cNvSpPr txBox="1"/>
          <p:nvPr/>
        </p:nvSpPr>
        <p:spPr>
          <a:xfrm>
            <a:off x="7651668" y="4366560"/>
            <a:ext cx="4370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O sistema proposto é definido pelo seguinte sistema: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80C812-D682-9743-9F37-F518B1FCA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5078910"/>
            <a:ext cx="2374900" cy="9652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6F0E246-3291-48CC-92CE-5C81C1583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40" y="1719451"/>
            <a:ext cx="6838873" cy="326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2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12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DB55E24D-0C68-1C4C-973C-88CF5063150D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SISTEMA COMPLETO</a:t>
            </a:r>
          </a:p>
        </p:txBody>
      </p:sp>
      <p:sp>
        <p:nvSpPr>
          <p:cNvPr id="11" name="CaixaDeTexto 26">
            <a:extLst>
              <a:ext uri="{FF2B5EF4-FFF2-40B4-BE49-F238E27FC236}">
                <a16:creationId xmlns:a16="http://schemas.microsoft.com/office/drawing/2014/main" id="{C1CED6D8-9A6E-CA46-AFAF-11B5BA07DD0F}"/>
              </a:ext>
            </a:extLst>
          </p:cNvPr>
          <p:cNvSpPr txBox="1"/>
          <p:nvPr/>
        </p:nvSpPr>
        <p:spPr>
          <a:xfrm>
            <a:off x="432067" y="1606060"/>
            <a:ext cx="4370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Representação em Espaço de Estados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4185F-0816-D745-881D-F6C184DCA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76" y="2101332"/>
            <a:ext cx="2552700" cy="444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BD509B-1292-6847-9A60-53E45B85EA8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102576" y="2323582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256EE54-FD93-6A4F-913B-F4F788E09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050" y="2101332"/>
            <a:ext cx="2527300" cy="44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FB4C7-DA7E-A140-A20D-7100FA59D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3" y="3723244"/>
            <a:ext cx="1866900" cy="81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094002-72A4-C34F-B4CB-52387E827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759" y="3184031"/>
            <a:ext cx="4643252" cy="270077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CC2878-D700-B140-AE07-3530417E3CB7}"/>
              </a:ext>
            </a:extLst>
          </p:cNvPr>
          <p:cNvCxnSpPr>
            <a:cxnSpLocks/>
          </p:cNvCxnSpPr>
          <p:nvPr/>
        </p:nvCxnSpPr>
        <p:spPr>
          <a:xfrm>
            <a:off x="2593495" y="4108838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7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13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DB55E24D-0C68-1C4C-973C-88CF5063150D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SISTEMA COMPLETO</a:t>
            </a:r>
          </a:p>
        </p:txBody>
      </p:sp>
      <p:sp>
        <p:nvSpPr>
          <p:cNvPr id="11" name="CaixaDeTexto 26">
            <a:extLst>
              <a:ext uri="{FF2B5EF4-FFF2-40B4-BE49-F238E27FC236}">
                <a16:creationId xmlns:a16="http://schemas.microsoft.com/office/drawing/2014/main" id="{C1CED6D8-9A6E-CA46-AFAF-11B5BA07DD0F}"/>
              </a:ext>
            </a:extLst>
          </p:cNvPr>
          <p:cNvSpPr txBox="1"/>
          <p:nvPr/>
        </p:nvSpPr>
        <p:spPr>
          <a:xfrm>
            <a:off x="432067" y="1606060"/>
            <a:ext cx="4370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Determinação da Função de Transferência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DB954-32F8-7346-AD4D-83F820490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76" y="2107547"/>
            <a:ext cx="2832100" cy="8763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0DD695-593A-7444-A054-F5DE91A39B70}"/>
              </a:ext>
            </a:extLst>
          </p:cNvPr>
          <p:cNvCxnSpPr>
            <a:cxnSpLocks/>
          </p:cNvCxnSpPr>
          <p:nvPr/>
        </p:nvCxnSpPr>
        <p:spPr>
          <a:xfrm>
            <a:off x="3381976" y="2525462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F558561-3626-2F43-81A8-886DE21B8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83" y="2107547"/>
            <a:ext cx="3492500" cy="812800"/>
          </a:xfrm>
          <a:prstGeom prst="rect">
            <a:avLst/>
          </a:prstGeom>
        </p:spPr>
      </p:pic>
      <p:sp>
        <p:nvSpPr>
          <p:cNvPr id="19" name="CaixaDeTexto 26">
            <a:extLst>
              <a:ext uri="{FF2B5EF4-FFF2-40B4-BE49-F238E27FC236}">
                <a16:creationId xmlns:a16="http://schemas.microsoft.com/office/drawing/2014/main" id="{A219530C-BC38-694E-8446-D882CD149EFD}"/>
              </a:ext>
            </a:extLst>
          </p:cNvPr>
          <p:cNvSpPr txBox="1"/>
          <p:nvPr/>
        </p:nvSpPr>
        <p:spPr>
          <a:xfrm>
            <a:off x="432067" y="3303084"/>
            <a:ext cx="4370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Representação em Diagramas de Blocos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8DE693-1E3C-8640-AEE2-679E69D0A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69" y="4547403"/>
            <a:ext cx="43688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DFF749-56D5-E747-B95B-3D524D002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322" y="4413381"/>
            <a:ext cx="6159500" cy="1600200"/>
          </a:xfrm>
          <a:prstGeom prst="rect">
            <a:avLst/>
          </a:prstGeom>
        </p:spPr>
      </p:pic>
      <p:sp>
        <p:nvSpPr>
          <p:cNvPr id="22" name="CaixaDeTexto 26">
            <a:extLst>
              <a:ext uri="{FF2B5EF4-FFF2-40B4-BE49-F238E27FC236}">
                <a16:creationId xmlns:a16="http://schemas.microsoft.com/office/drawing/2014/main" id="{F94C1A20-A85D-AA4C-94C5-68418F5E0E3E}"/>
              </a:ext>
            </a:extLst>
          </p:cNvPr>
          <p:cNvSpPr txBox="1"/>
          <p:nvPr/>
        </p:nvSpPr>
        <p:spPr>
          <a:xfrm>
            <a:off x="1305383" y="3888498"/>
            <a:ext cx="258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w Cen MT Condensed" panose="020B0602020104020603" pitchFamily="34" charset="77"/>
              </a:rPr>
              <a:t>Domínio da Frequência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3EF4A573-8A6C-654C-99B9-C23FD2CB9681}"/>
              </a:ext>
            </a:extLst>
          </p:cNvPr>
          <p:cNvSpPr txBox="1"/>
          <p:nvPr/>
        </p:nvSpPr>
        <p:spPr>
          <a:xfrm>
            <a:off x="7107456" y="3885874"/>
            <a:ext cx="258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w Cen MT Condensed" panose="020B0602020104020603" pitchFamily="34" charset="77"/>
              </a:rPr>
              <a:t>Domínio do Tempo</a:t>
            </a:r>
          </a:p>
        </p:txBody>
      </p:sp>
    </p:spTree>
    <p:extLst>
      <p:ext uri="{BB962C8B-B14F-4D97-AF65-F5344CB8AC3E}">
        <p14:creationId xmlns:p14="http://schemas.microsoft.com/office/powerpoint/2010/main" val="7976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 – Parâmetros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14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98114-D4CA-F746-996B-536C32826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125" y="799859"/>
            <a:ext cx="6038246" cy="57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3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15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ANÁLISE DE ESTABILIDADE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21B40B7C-2939-FD49-A125-B88A9D8136BE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Critério de </a:t>
            </a:r>
            <a:r>
              <a:rPr lang="en-US" dirty="0"/>
              <a:t>Routh-Hurwitz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219BD-8167-1D47-B8EF-D08A82C08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2" y="3752808"/>
            <a:ext cx="6299200" cy="736600"/>
          </a:xfrm>
          <a:prstGeom prst="rect">
            <a:avLst/>
          </a:prstGeom>
        </p:spPr>
      </p:pic>
      <p:sp>
        <p:nvSpPr>
          <p:cNvPr id="16" name="CaixaDeTexto 26">
            <a:extLst>
              <a:ext uri="{FF2B5EF4-FFF2-40B4-BE49-F238E27FC236}">
                <a16:creationId xmlns:a16="http://schemas.microsoft.com/office/drawing/2014/main" id="{9A9A345A-E0DA-BF43-98C1-6DDBA84FE5E9}"/>
              </a:ext>
            </a:extLst>
          </p:cNvPr>
          <p:cNvSpPr txBox="1"/>
          <p:nvPr/>
        </p:nvSpPr>
        <p:spPr>
          <a:xfrm>
            <a:off x="432067" y="2143123"/>
            <a:ext cx="4370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Substituição dos parâmetros na função de transferência resulta na expressão abaixo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781EF5-137B-ED43-A267-5D65FAD20045}"/>
              </a:ext>
            </a:extLst>
          </p:cNvPr>
          <p:cNvCxnSpPr>
            <a:cxnSpLocks/>
          </p:cNvCxnSpPr>
          <p:nvPr/>
        </p:nvCxnSpPr>
        <p:spPr>
          <a:xfrm>
            <a:off x="6552687" y="4121108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71E091C-1968-C74D-A679-821114B94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961" y="3235341"/>
            <a:ext cx="4140200" cy="1511300"/>
          </a:xfrm>
          <a:prstGeom prst="rect">
            <a:avLst/>
          </a:prstGeom>
        </p:spPr>
      </p:pic>
      <p:sp>
        <p:nvSpPr>
          <p:cNvPr id="18" name="CaixaDeTexto 26">
            <a:extLst>
              <a:ext uri="{FF2B5EF4-FFF2-40B4-BE49-F238E27FC236}">
                <a16:creationId xmlns:a16="http://schemas.microsoft.com/office/drawing/2014/main" id="{BDF6F4B7-F157-0B4A-98D0-EB8C4C29FCC8}"/>
              </a:ext>
            </a:extLst>
          </p:cNvPr>
          <p:cNvSpPr txBox="1"/>
          <p:nvPr/>
        </p:nvSpPr>
        <p:spPr>
          <a:xfrm>
            <a:off x="7330993" y="2136965"/>
            <a:ext cx="472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Que possibilita a construção da tabela </a:t>
            </a:r>
            <a:r>
              <a:rPr lang="en-US" sz="2000" dirty="0">
                <a:latin typeface="Tw Cen MT Condensed" panose="020B0602020104020603" pitchFamily="34" charset="77"/>
              </a:rPr>
              <a:t>de Routh-Hurwitz</a:t>
            </a:r>
          </a:p>
          <a:p>
            <a:endParaRPr lang="pt-BR" sz="2000" dirty="0">
              <a:latin typeface="Tw Cen MT Condensed" panose="020B0602020104020603" pitchFamily="34" charset="77"/>
            </a:endParaRPr>
          </a:p>
        </p:txBody>
      </p:sp>
      <p:sp>
        <p:nvSpPr>
          <p:cNvPr id="19" name="CaixaDeTexto 26">
            <a:extLst>
              <a:ext uri="{FF2B5EF4-FFF2-40B4-BE49-F238E27FC236}">
                <a16:creationId xmlns:a16="http://schemas.microsoft.com/office/drawing/2014/main" id="{8D121005-0EB9-A747-A6F2-3A7F91A47FCA}"/>
              </a:ext>
            </a:extLst>
          </p:cNvPr>
          <p:cNvSpPr txBox="1"/>
          <p:nvPr/>
        </p:nvSpPr>
        <p:spPr>
          <a:xfrm>
            <a:off x="771039" y="5147247"/>
            <a:ext cx="5068783" cy="96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NÃO EXISTEM ELEMENTOS NEGATIVOS NA PRIMEIRA COLUNA E EXISTE POLO NA ORIGEM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E7DFEF-8B52-994D-8080-6CB4F9F3BA24}"/>
              </a:ext>
            </a:extLst>
          </p:cNvPr>
          <p:cNvCxnSpPr>
            <a:cxnSpLocks/>
          </p:cNvCxnSpPr>
          <p:nvPr/>
        </p:nvCxnSpPr>
        <p:spPr>
          <a:xfrm>
            <a:off x="6550707" y="5721786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6">
            <a:extLst>
              <a:ext uri="{FF2B5EF4-FFF2-40B4-BE49-F238E27FC236}">
                <a16:creationId xmlns:a16="http://schemas.microsoft.com/office/drawing/2014/main" id="{6A2371E8-DF98-3D40-A0E4-1EAF68A92EF9}"/>
              </a:ext>
            </a:extLst>
          </p:cNvPr>
          <p:cNvSpPr txBox="1"/>
          <p:nvPr/>
        </p:nvSpPr>
        <p:spPr>
          <a:xfrm>
            <a:off x="8134728" y="5441248"/>
            <a:ext cx="3677433" cy="508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SISTEMA MARGINALMENTE ESTÁVEL</a:t>
            </a:r>
          </a:p>
        </p:txBody>
      </p:sp>
    </p:spTree>
    <p:extLst>
      <p:ext uri="{BB962C8B-B14F-4D97-AF65-F5344CB8AC3E}">
        <p14:creationId xmlns:p14="http://schemas.microsoft.com/office/powerpoint/2010/main" val="2606142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16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ANÁLISE DE ESTABILIDADE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21B40B7C-2939-FD49-A125-B88A9D8136BE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Análise dos Polos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87964-81F0-D54A-9AC3-2D4C2810C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1" y="2046101"/>
            <a:ext cx="5746999" cy="4310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A358B-56DE-2D41-AAD5-667C28DD6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56" y="1902311"/>
            <a:ext cx="2387600" cy="2616200"/>
          </a:xfrm>
          <a:prstGeom prst="rect">
            <a:avLst/>
          </a:prstGeom>
        </p:spPr>
      </p:pic>
      <p:sp>
        <p:nvSpPr>
          <p:cNvPr id="18" name="CaixaDeTexto 26">
            <a:extLst>
              <a:ext uri="{FF2B5EF4-FFF2-40B4-BE49-F238E27FC236}">
                <a16:creationId xmlns:a16="http://schemas.microsoft.com/office/drawing/2014/main" id="{6772C4CE-7FBA-574B-9B10-9DFFA2189A5E}"/>
              </a:ext>
            </a:extLst>
          </p:cNvPr>
          <p:cNvSpPr txBox="1"/>
          <p:nvPr/>
        </p:nvSpPr>
        <p:spPr>
          <a:xfrm>
            <a:off x="7109657" y="1548368"/>
            <a:ext cx="472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Raízes da equação característica são os polos:</a:t>
            </a:r>
          </a:p>
          <a:p>
            <a:endParaRPr lang="pt-BR" sz="2000" dirty="0">
              <a:latin typeface="Tw Cen MT Condensed" panose="020B0602020104020603" pitchFamily="34" charset="77"/>
            </a:endParaRPr>
          </a:p>
        </p:txBody>
      </p:sp>
      <p:sp>
        <p:nvSpPr>
          <p:cNvPr id="19" name="CaixaDeTexto 26">
            <a:extLst>
              <a:ext uri="{FF2B5EF4-FFF2-40B4-BE49-F238E27FC236}">
                <a16:creationId xmlns:a16="http://schemas.microsoft.com/office/drawing/2014/main" id="{537AE3E4-45F2-9845-AB84-27D2929D7AC4}"/>
              </a:ext>
            </a:extLst>
          </p:cNvPr>
          <p:cNvSpPr txBox="1"/>
          <p:nvPr/>
        </p:nvSpPr>
        <p:spPr>
          <a:xfrm>
            <a:off x="5666142" y="4785183"/>
            <a:ext cx="2621181" cy="143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NÃO EXISTEM POLOS COM PARTE REAL POSITIVA E EXISTE POLO NULO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E98DDD-66D9-964E-BCF3-AE3FE739C916}"/>
              </a:ext>
            </a:extLst>
          </p:cNvPr>
          <p:cNvCxnSpPr>
            <a:cxnSpLocks/>
          </p:cNvCxnSpPr>
          <p:nvPr/>
        </p:nvCxnSpPr>
        <p:spPr>
          <a:xfrm>
            <a:off x="8452148" y="5437430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6">
            <a:extLst>
              <a:ext uri="{FF2B5EF4-FFF2-40B4-BE49-F238E27FC236}">
                <a16:creationId xmlns:a16="http://schemas.microsoft.com/office/drawing/2014/main" id="{C10F672A-9BDC-9D47-A385-1CCAE7A4BBEE}"/>
              </a:ext>
            </a:extLst>
          </p:cNvPr>
          <p:cNvSpPr txBox="1"/>
          <p:nvPr/>
        </p:nvSpPr>
        <p:spPr>
          <a:xfrm>
            <a:off x="9570818" y="4872454"/>
            <a:ext cx="2621182" cy="96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SISTEMA MARGINALMENTE ESTÁVEL</a:t>
            </a:r>
          </a:p>
        </p:txBody>
      </p:sp>
    </p:spTree>
    <p:extLst>
      <p:ext uri="{BB962C8B-B14F-4D97-AF65-F5344CB8AC3E}">
        <p14:creationId xmlns:p14="http://schemas.microsoft.com/office/powerpoint/2010/main" val="64193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17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EM FREQUÊNCIA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11E69-C0EE-6543-9D2B-59121C918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2" y="2422811"/>
            <a:ext cx="6494677" cy="4120490"/>
          </a:xfrm>
          <a:prstGeom prst="rect">
            <a:avLst/>
          </a:prstGeom>
        </p:spPr>
      </p:pic>
      <p:sp>
        <p:nvSpPr>
          <p:cNvPr id="17" name="CaixaDeTexto 26">
            <a:extLst>
              <a:ext uri="{FF2B5EF4-FFF2-40B4-BE49-F238E27FC236}">
                <a16:creationId xmlns:a16="http://schemas.microsoft.com/office/drawing/2014/main" id="{563EE2D0-E057-5F45-BA86-D13EC2013F83}"/>
              </a:ext>
            </a:extLst>
          </p:cNvPr>
          <p:cNvSpPr txBox="1"/>
          <p:nvPr/>
        </p:nvSpPr>
        <p:spPr>
          <a:xfrm>
            <a:off x="265297" y="1772760"/>
            <a:ext cx="5006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Análise da Função de Transferência reescrita na forma de bode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9524C-CF92-824D-8635-D0181D62C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322" y="1605946"/>
            <a:ext cx="5143500" cy="9525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967119-32C1-EF4F-A0DE-8E53846990FC}"/>
              </a:ext>
            </a:extLst>
          </p:cNvPr>
          <p:cNvCxnSpPr>
            <a:cxnSpLocks/>
          </p:cNvCxnSpPr>
          <p:nvPr/>
        </p:nvCxnSpPr>
        <p:spPr>
          <a:xfrm>
            <a:off x="5272130" y="1981711"/>
            <a:ext cx="1018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have Direita 37">
            <a:extLst>
              <a:ext uri="{FF2B5EF4-FFF2-40B4-BE49-F238E27FC236}">
                <a16:creationId xmlns:a16="http://schemas.microsoft.com/office/drawing/2014/main" id="{E25393FF-43DA-3947-A57F-B0ADE47B614A}"/>
              </a:ext>
            </a:extLst>
          </p:cNvPr>
          <p:cNvSpPr/>
          <p:nvPr/>
        </p:nvSpPr>
        <p:spPr>
          <a:xfrm>
            <a:off x="6290292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6">
            <a:extLst>
              <a:ext uri="{FF2B5EF4-FFF2-40B4-BE49-F238E27FC236}">
                <a16:creationId xmlns:a16="http://schemas.microsoft.com/office/drawing/2014/main" id="{CFB42744-F214-9145-9656-740A1C5D77A4}"/>
              </a:ext>
            </a:extLst>
          </p:cNvPr>
          <p:cNvSpPr txBox="1"/>
          <p:nvPr/>
        </p:nvSpPr>
        <p:spPr>
          <a:xfrm>
            <a:off x="6599490" y="3332312"/>
            <a:ext cx="54183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Mostra de maneira clara as faixas de frequência influenciadas por cada polo ou par de polos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Presença de uma inclinação de -20dB por década no trecho até 24,27 </a:t>
            </a:r>
            <a:r>
              <a:rPr lang="pt-BR" sz="2000" dirty="0" err="1">
                <a:latin typeface="Tw Cen MT Condensed" panose="020B0602020104020603" pitchFamily="34" charset="77"/>
              </a:rPr>
              <a:t>rad</a:t>
            </a:r>
            <a:r>
              <a:rPr lang="pt-BR" sz="2000" dirty="0">
                <a:latin typeface="Tw Cen MT Condensed" panose="020B0602020104020603" pitchFamily="34" charset="77"/>
              </a:rPr>
              <a:t>/</a:t>
            </a:r>
            <a:r>
              <a:rPr lang="pt-BR" sz="2000" dirty="0" err="1">
                <a:latin typeface="Tw Cen MT Condensed" panose="020B0602020104020603" pitchFamily="34" charset="77"/>
              </a:rPr>
              <a:t>s</a:t>
            </a:r>
            <a:r>
              <a:rPr lang="pt-BR" sz="2000" dirty="0">
                <a:latin typeface="Tw Cen MT Condensed" panose="020B0602020104020603" pitchFamily="34" charset="77"/>
              </a:rPr>
              <a:t> que atenua o pico de ressonância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As diferenças nos fatores de amortecimentos dos dois pares de polos pode ser claramente observada pela diferença na inclinação das transições para -180 graus em volta das frequências naturais</a:t>
            </a:r>
            <a:endParaRPr lang="pt-BR" sz="2000" baseline="30000" dirty="0">
              <a:latin typeface="Tw Cen MT Condensed" panose="020B0602020104020603" pitchFamily="34" charset="77"/>
            </a:endParaRP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618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7B8C68A-D22A-804A-9CE8-5C9D6BCD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03" y="4532312"/>
            <a:ext cx="66294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10ECB0-7BED-1847-81DF-7E44E2218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36" y="2891520"/>
            <a:ext cx="52959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11CE0-7FE5-0B48-A89F-8B881DAA8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1" y="2728872"/>
            <a:ext cx="5334000" cy="838200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18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Matriz de Transição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26">
                <a:extLst>
                  <a:ext uri="{FF2B5EF4-FFF2-40B4-BE49-F238E27FC236}">
                    <a16:creationId xmlns:a16="http://schemas.microsoft.com/office/drawing/2014/main" id="{96FC43EC-9A5F-CD46-97CD-1C635C724E4B}"/>
                  </a:ext>
                </a:extLst>
              </p:cNvPr>
              <p:cNvSpPr txBox="1"/>
              <p:nvPr/>
            </p:nvSpPr>
            <p:spPr>
              <a:xfrm>
                <a:off x="265297" y="2110843"/>
                <a:ext cx="56129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latin typeface="Tw Cen MT Condensed" panose="020B0602020104020603" pitchFamily="34" charset="77"/>
                  </a:rPr>
                  <a:t>Define-se matriz de transição de estados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Tw Cen MT Condensed" panose="020B0602020104020603" pitchFamily="34" charset="77"/>
                  </a:rPr>
                  <a:t> e a resolvente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Tw Cen MT Condensed" panose="020B0602020104020603" pitchFamily="34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6" name="CaixaDeTexto 26">
                <a:extLst>
                  <a:ext uri="{FF2B5EF4-FFF2-40B4-BE49-F238E27FC236}">
                    <a16:creationId xmlns:a16="http://schemas.microsoft.com/office/drawing/2014/main" id="{96FC43EC-9A5F-CD46-97CD-1C635C724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97" y="2110843"/>
                <a:ext cx="5612989" cy="400110"/>
              </a:xfrm>
              <a:prstGeom prst="rect">
                <a:avLst/>
              </a:prstGeom>
              <a:blipFill>
                <a:blip r:embed="rId7"/>
                <a:stretch>
                  <a:fillRect l="-1357" t="-9375" b="-25000"/>
                </a:stretch>
              </a:blipFill>
            </p:spPr>
            <p:txBody>
              <a:bodyPr/>
              <a:lstStyle/>
              <a:p>
                <a:r>
                  <a:rPr lang="en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0915942-3DD3-A945-8337-2B716E460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97" y="3516685"/>
            <a:ext cx="4356100" cy="4953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6F0983-4D07-B446-87D0-659359BCA5E6}"/>
              </a:ext>
            </a:extLst>
          </p:cNvPr>
          <p:cNvCxnSpPr>
            <a:cxnSpLocks/>
          </p:cNvCxnSpPr>
          <p:nvPr/>
        </p:nvCxnSpPr>
        <p:spPr>
          <a:xfrm>
            <a:off x="5609229" y="3310620"/>
            <a:ext cx="12072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6">
            <a:extLst>
              <a:ext uri="{FF2B5EF4-FFF2-40B4-BE49-F238E27FC236}">
                <a16:creationId xmlns:a16="http://schemas.microsoft.com/office/drawing/2014/main" id="{69BADD15-9275-0D4E-897B-F57E5BA63CF0}"/>
              </a:ext>
            </a:extLst>
          </p:cNvPr>
          <p:cNvSpPr txBox="1"/>
          <p:nvPr/>
        </p:nvSpPr>
        <p:spPr>
          <a:xfrm>
            <a:off x="265297" y="4098434"/>
            <a:ext cx="398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Assim, fazendo a expansão em série de Taylor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2C9BA8-63E6-2040-8780-22B83FD3E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1" y="5029906"/>
            <a:ext cx="2705100" cy="825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0326864-A2D4-424F-9066-627F647A6291}"/>
              </a:ext>
            </a:extLst>
          </p:cNvPr>
          <p:cNvSpPr/>
          <p:nvPr/>
        </p:nvSpPr>
        <p:spPr>
          <a:xfrm>
            <a:off x="5830703" y="39859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Assim, é possível utilizar o conceito de matriz de transição para resolver o EE no domínio do tempo</a:t>
            </a:r>
            <a:endParaRPr lang="en-BR" sz="2000" dirty="0"/>
          </a:p>
        </p:txBody>
      </p:sp>
    </p:spTree>
    <p:extLst>
      <p:ext uri="{BB962C8B-B14F-4D97-AF65-F5344CB8AC3E}">
        <p14:creationId xmlns:p14="http://schemas.microsoft.com/office/powerpoint/2010/main" val="249486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19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Matriz de Transição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73D73-2D25-F44A-B8F5-F6A1CB13A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09" y="3014531"/>
            <a:ext cx="5067300" cy="203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24E5E-5E54-1C44-B4B4-752F80AB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27231"/>
            <a:ext cx="5016500" cy="2019300"/>
          </a:xfrm>
          <a:prstGeom prst="rect">
            <a:avLst/>
          </a:prstGeom>
        </p:spPr>
      </p:pic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265297" y="2110843"/>
            <a:ext cx="969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Tw Cen MT Condensed" panose="020B0602020104020603" pitchFamily="34" charset="77"/>
              </a:rPr>
              <a:t>Utilizando os parâmetros da valvula em estudo, têm-se as seguintes matrizes de transição e a matriz do termo forçante</a:t>
            </a:r>
          </a:p>
        </p:txBody>
      </p:sp>
    </p:spTree>
    <p:extLst>
      <p:ext uri="{BB962C8B-B14F-4D97-AF65-F5344CB8AC3E}">
        <p14:creationId xmlns:p14="http://schemas.microsoft.com/office/powerpoint/2010/main" val="134035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INTRODUÇÃO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C995E-A216-7F41-B2E5-624DF1DF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</a:t>
            </a:fld>
            <a:endParaRPr lang="en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459658-E11D-4E4F-8257-ED5162A8ABF2}"/>
              </a:ext>
            </a:extLst>
          </p:cNvPr>
          <p:cNvSpPr txBox="1"/>
          <p:nvPr/>
        </p:nvSpPr>
        <p:spPr>
          <a:xfrm>
            <a:off x="614608" y="865981"/>
            <a:ext cx="399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Atuadores pneumáticos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FC75913-92D1-4D3D-836A-9C75BC4CD322}"/>
              </a:ext>
            </a:extLst>
          </p:cNvPr>
          <p:cNvSpPr txBox="1"/>
          <p:nvPr/>
        </p:nvSpPr>
        <p:spPr>
          <a:xfrm>
            <a:off x="614607" y="1399518"/>
            <a:ext cx="105270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Dispositivos que convertem energia pneumática em energia cinética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Diversas aplicações na indústria, por exemplo controle de válvulas e posicionamento de componentes em linhas de montagem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Vantagens de ter aspecto construtivo simples, oferecendo força e velocidades elevadas para sistemas que não dependem de bastante precisão</a:t>
            </a:r>
          </a:p>
        </p:txBody>
      </p:sp>
      <p:pic>
        <p:nvPicPr>
          <p:cNvPr id="2050" name="Picture 2" descr="https://lh4.googleusercontent.com/nHuy5nc3OH5hn-f40B5FdkA679gzQXhWsDyiKuH-J2QbQdDvgfDUGIvaN-aO5V8c2KL2_2GrbmlDEvMb4GZ859DtrtVF4SdMsEpo6NmFoWWBLHPJdfx8sRjRTodQRyyPo3QpL2dE7g">
            <a:extLst>
              <a:ext uri="{FF2B5EF4-FFF2-40B4-BE49-F238E27FC236}">
                <a16:creationId xmlns:a16="http://schemas.microsoft.com/office/drawing/2014/main" id="{9E203B13-DF40-44FC-AB42-D79A92C6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65" y="4136491"/>
            <a:ext cx="4154320" cy="240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3yAxj8VVNRbiF778eq_iKBuA95IIwbwvgVYp9drLDv97g7fARLCTs8mJWmSwmXLQ7zI5mKBlq6-cBsvVA-HxR36YLD6fOirF5J3PV7Wc4wMCN3GA8EyzF2zsaCffpZlK_RpH5fdaew">
            <a:extLst>
              <a:ext uri="{FF2B5EF4-FFF2-40B4-BE49-F238E27FC236}">
                <a16:creationId xmlns:a16="http://schemas.microsoft.com/office/drawing/2014/main" id="{0B70DEB4-E940-47F9-AA60-CBECA265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92" y="3774983"/>
            <a:ext cx="2883876" cy="28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1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B0646-8A47-DF43-AB8A-F975AD48F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5" y="2790701"/>
            <a:ext cx="7339826" cy="3730933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20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Impulso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3190228" y="2062639"/>
            <a:ext cx="21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w Cen MT Condensed" panose="020B0602020104020603" pitchFamily="34" charset="77"/>
              </a:rPr>
              <a:t>Entrada Impulso</a:t>
            </a:r>
          </a:p>
        </p:txBody>
      </p:sp>
      <p:sp>
        <p:nvSpPr>
          <p:cNvPr id="14" name="Chave Direita 37">
            <a:extLst>
              <a:ext uri="{FF2B5EF4-FFF2-40B4-BE49-F238E27FC236}">
                <a16:creationId xmlns:a16="http://schemas.microsoft.com/office/drawing/2014/main" id="{98E6EB75-E159-934E-8A40-9FFCC8A86D42}"/>
              </a:ext>
            </a:extLst>
          </p:cNvPr>
          <p:cNvSpPr/>
          <p:nvPr/>
        </p:nvSpPr>
        <p:spPr>
          <a:xfrm>
            <a:off x="7109689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26">
            <a:extLst>
              <a:ext uri="{FF2B5EF4-FFF2-40B4-BE49-F238E27FC236}">
                <a16:creationId xmlns:a16="http://schemas.microsoft.com/office/drawing/2014/main" id="{B0AF65FF-0FA2-4F4B-8449-0AA641817C27}"/>
              </a:ext>
            </a:extLst>
          </p:cNvPr>
          <p:cNvSpPr txBox="1"/>
          <p:nvPr/>
        </p:nvSpPr>
        <p:spPr>
          <a:xfrm>
            <a:off x="7418888" y="2265511"/>
            <a:ext cx="44445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Tal impulso na válvula tira rapidamente o carretel da posição de equilíbrio, de modo que ar pressurizado entra no compartimento A do cilindro.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Quando as pressões de ambos os cilindros se igualam, o cilindro ainda possui energia cinética, de modo que ocorre um sobressinal de aproximadamente 51,5%.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A aproximação do sistema de quinta ordem para um de segunda e um integrador é válida, mantendo a exatidão dos resultados com 4 algarismos significativos.</a:t>
            </a:r>
          </a:p>
        </p:txBody>
      </p:sp>
    </p:spTree>
    <p:extLst>
      <p:ext uri="{BB962C8B-B14F-4D97-AF65-F5344CB8AC3E}">
        <p14:creationId xmlns:p14="http://schemas.microsoft.com/office/powerpoint/2010/main" val="1414212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21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Degrau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3190228" y="2062639"/>
            <a:ext cx="2419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w Cen MT Condensed" panose="020B0602020104020603" pitchFamily="34" charset="77"/>
              </a:rPr>
              <a:t>Entrada Degrau Unitário</a:t>
            </a:r>
          </a:p>
        </p:txBody>
      </p:sp>
      <p:sp>
        <p:nvSpPr>
          <p:cNvPr id="14" name="Chave Direita 37">
            <a:extLst>
              <a:ext uri="{FF2B5EF4-FFF2-40B4-BE49-F238E27FC236}">
                <a16:creationId xmlns:a16="http://schemas.microsoft.com/office/drawing/2014/main" id="{98E6EB75-E159-934E-8A40-9FFCC8A86D42}"/>
              </a:ext>
            </a:extLst>
          </p:cNvPr>
          <p:cNvSpPr/>
          <p:nvPr/>
        </p:nvSpPr>
        <p:spPr>
          <a:xfrm>
            <a:off x="7109689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26">
            <a:extLst>
              <a:ext uri="{FF2B5EF4-FFF2-40B4-BE49-F238E27FC236}">
                <a16:creationId xmlns:a16="http://schemas.microsoft.com/office/drawing/2014/main" id="{1879EAB7-135A-214F-8117-0187ED5C90E7}"/>
              </a:ext>
            </a:extLst>
          </p:cNvPr>
          <p:cNvSpPr txBox="1"/>
          <p:nvPr/>
        </p:nvSpPr>
        <p:spPr>
          <a:xfrm>
            <a:off x="7559565" y="3498997"/>
            <a:ext cx="444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Característica de uma admissão constante de ar no cilindro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Resultados que não condizem com uma válvula real, já que a posição da massa variou de maneira constante e sem restrição a valores que extrapolam as características físicas do modelo.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9F5B7-3204-1E41-BA4A-F55D9E636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" y="2637002"/>
            <a:ext cx="6561208" cy="39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95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4069822" cy="591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Degrau – emulação da condição real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7290801" y="1524630"/>
            <a:ext cx="406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w Cen MT Condensed" panose="020B0602020104020603" pitchFamily="34" charset="77"/>
              </a:rPr>
              <a:t>Entrada Degrau de 10% da válvula aberta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75D886A-C716-46D9-9B92-08ECA782F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2" r="7419"/>
          <a:stretch/>
        </p:blipFill>
        <p:spPr>
          <a:xfrm>
            <a:off x="6226129" y="1893139"/>
            <a:ext cx="5748997" cy="48338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2FFEC6-EBE6-4F45-9B5F-F1936B255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60" y="2201396"/>
            <a:ext cx="2076050" cy="23827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BED20EA-740F-48BA-A5E7-304B04B75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53" y="4903261"/>
            <a:ext cx="4775415" cy="157588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4FC1D47-551B-478C-8CF1-C92EEF047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067" y="3277227"/>
            <a:ext cx="3203802" cy="3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13F58-B269-9B45-A9E3-DD54F787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9" y="2861953"/>
            <a:ext cx="6741092" cy="3676959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23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Resultados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2346212" y="2062639"/>
            <a:ext cx="326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w Cen MT Condensed" panose="020B0602020104020603" pitchFamily="34" charset="77"/>
              </a:rPr>
              <a:t>Entrada Senoidal de 60 Hz</a:t>
            </a:r>
          </a:p>
        </p:txBody>
      </p:sp>
      <p:sp>
        <p:nvSpPr>
          <p:cNvPr id="14" name="Chave Direita 37">
            <a:extLst>
              <a:ext uri="{FF2B5EF4-FFF2-40B4-BE49-F238E27FC236}">
                <a16:creationId xmlns:a16="http://schemas.microsoft.com/office/drawing/2014/main" id="{98E6EB75-E159-934E-8A40-9FFCC8A86D42}"/>
              </a:ext>
            </a:extLst>
          </p:cNvPr>
          <p:cNvSpPr/>
          <p:nvPr/>
        </p:nvSpPr>
        <p:spPr>
          <a:xfrm>
            <a:off x="7109689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26">
            <a:extLst>
              <a:ext uri="{FF2B5EF4-FFF2-40B4-BE49-F238E27FC236}">
                <a16:creationId xmlns:a16="http://schemas.microsoft.com/office/drawing/2014/main" id="{1879EAB7-135A-214F-8117-0187ED5C90E7}"/>
              </a:ext>
            </a:extLst>
          </p:cNvPr>
          <p:cNvSpPr txBox="1"/>
          <p:nvPr/>
        </p:nvSpPr>
        <p:spPr>
          <a:xfrm>
            <a:off x="7418888" y="3332312"/>
            <a:ext cx="4444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Nova posição de equilíbrio instável condicionada pela admissão de ar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amplitude da oscilação é de aproximadamente 0,0055 m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862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F6A64-F404-6045-9812-E0B1C486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2" y="2653826"/>
            <a:ext cx="7347587" cy="3828806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24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Resultados</a:t>
            </a:r>
          </a:p>
        </p:txBody>
      </p:sp>
      <p:sp>
        <p:nvSpPr>
          <p:cNvPr id="14" name="Chave Direita 37">
            <a:extLst>
              <a:ext uri="{FF2B5EF4-FFF2-40B4-BE49-F238E27FC236}">
                <a16:creationId xmlns:a16="http://schemas.microsoft.com/office/drawing/2014/main" id="{98E6EB75-E159-934E-8A40-9FFCC8A86D42}"/>
              </a:ext>
            </a:extLst>
          </p:cNvPr>
          <p:cNvSpPr/>
          <p:nvPr/>
        </p:nvSpPr>
        <p:spPr>
          <a:xfrm>
            <a:off x="7109689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26">
            <a:extLst>
              <a:ext uri="{FF2B5EF4-FFF2-40B4-BE49-F238E27FC236}">
                <a16:creationId xmlns:a16="http://schemas.microsoft.com/office/drawing/2014/main" id="{1879EAB7-135A-214F-8117-0187ED5C90E7}"/>
              </a:ext>
            </a:extLst>
          </p:cNvPr>
          <p:cNvSpPr txBox="1"/>
          <p:nvPr/>
        </p:nvSpPr>
        <p:spPr>
          <a:xfrm>
            <a:off x="7418888" y="3130350"/>
            <a:ext cx="444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amplitude da oscilação é de aproximadamente 0,0775m</a:t>
            </a:r>
          </a:p>
          <a:p>
            <a:pPr algn="just"/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Comparando com a amplitude de oscilação da referência, de 0,5, encontra-se um ganho de 0.011 e 0.155, ou em decibéis, -39dB e -16dB, respectivamente</a:t>
            </a:r>
          </a:p>
        </p:txBody>
      </p:sp>
      <p:sp>
        <p:nvSpPr>
          <p:cNvPr id="17" name="CaixaDeTexto 26">
            <a:extLst>
              <a:ext uri="{FF2B5EF4-FFF2-40B4-BE49-F238E27FC236}">
                <a16:creationId xmlns:a16="http://schemas.microsoft.com/office/drawing/2014/main" id="{E207C017-B3E5-E949-A773-B99C1DD43548}"/>
              </a:ext>
            </a:extLst>
          </p:cNvPr>
          <p:cNvSpPr txBox="1"/>
          <p:nvPr/>
        </p:nvSpPr>
        <p:spPr>
          <a:xfrm>
            <a:off x="2346212" y="2062639"/>
            <a:ext cx="326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w Cen MT Condensed" panose="020B0602020104020603" pitchFamily="34" charset="77"/>
              </a:rPr>
              <a:t>Entrada Senoidal de 30 Hz</a:t>
            </a:r>
          </a:p>
        </p:txBody>
      </p:sp>
    </p:spTree>
    <p:extLst>
      <p:ext uri="{BB962C8B-B14F-4D97-AF65-F5344CB8AC3E}">
        <p14:creationId xmlns:p14="http://schemas.microsoft.com/office/powerpoint/2010/main" val="81940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91D75-D0AA-6549-95A5-39A79E92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0" y="2653826"/>
            <a:ext cx="6994718" cy="3788184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ANÁLISE DO SISTEMA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25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26">
            <a:extLst>
              <a:ext uri="{FF2B5EF4-FFF2-40B4-BE49-F238E27FC236}">
                <a16:creationId xmlns:a16="http://schemas.microsoft.com/office/drawing/2014/main" id="{529268C8-9409-A34C-A03D-D86B58E21C62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RESPOSTA NO TEMPO</a:t>
            </a:r>
          </a:p>
        </p:txBody>
      </p:sp>
      <p:sp>
        <p:nvSpPr>
          <p:cNvPr id="13" name="Seta: Divisa 26">
            <a:extLst>
              <a:ext uri="{FF2B5EF4-FFF2-40B4-BE49-F238E27FC236}">
                <a16:creationId xmlns:a16="http://schemas.microsoft.com/office/drawing/2014/main" id="{C6E7F859-AA21-7142-A152-7602F44B4463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ACC0E7BC-3431-B04D-A83E-987D756FAF40}"/>
              </a:ext>
            </a:extLst>
          </p:cNvPr>
          <p:cNvSpPr txBox="1"/>
          <p:nvPr/>
        </p:nvSpPr>
        <p:spPr>
          <a:xfrm>
            <a:off x="1036750" y="1370733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Resultados</a:t>
            </a:r>
          </a:p>
        </p:txBody>
      </p:sp>
      <p:sp>
        <p:nvSpPr>
          <p:cNvPr id="23" name="CaixaDeTexto 26">
            <a:extLst>
              <a:ext uri="{FF2B5EF4-FFF2-40B4-BE49-F238E27FC236}">
                <a16:creationId xmlns:a16="http://schemas.microsoft.com/office/drawing/2014/main" id="{12D6E9D6-8E57-9248-8478-E53DC8B5B648}"/>
              </a:ext>
            </a:extLst>
          </p:cNvPr>
          <p:cNvSpPr txBox="1"/>
          <p:nvPr/>
        </p:nvSpPr>
        <p:spPr>
          <a:xfrm>
            <a:off x="1903781" y="2062639"/>
            <a:ext cx="480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w Cen MT Condensed" panose="020B0602020104020603" pitchFamily="34" charset="77"/>
              </a:rPr>
              <a:t>Estudo da Razão e Tempo de Abertura da Válvula</a:t>
            </a:r>
          </a:p>
        </p:txBody>
      </p:sp>
      <p:sp>
        <p:nvSpPr>
          <p:cNvPr id="14" name="Chave Direita 37">
            <a:extLst>
              <a:ext uri="{FF2B5EF4-FFF2-40B4-BE49-F238E27FC236}">
                <a16:creationId xmlns:a16="http://schemas.microsoft.com/office/drawing/2014/main" id="{98E6EB75-E159-934E-8A40-9FFCC8A86D42}"/>
              </a:ext>
            </a:extLst>
          </p:cNvPr>
          <p:cNvSpPr/>
          <p:nvPr/>
        </p:nvSpPr>
        <p:spPr>
          <a:xfrm>
            <a:off x="7109689" y="2971420"/>
            <a:ext cx="309198" cy="3120622"/>
          </a:xfrm>
          <a:prstGeom prst="rightBrace">
            <a:avLst/>
          </a:prstGeom>
          <a:ln w="28575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26">
            <a:extLst>
              <a:ext uri="{FF2B5EF4-FFF2-40B4-BE49-F238E27FC236}">
                <a16:creationId xmlns:a16="http://schemas.microsoft.com/office/drawing/2014/main" id="{1879EAB7-135A-214F-8117-0187ED5C90E7}"/>
              </a:ext>
            </a:extLst>
          </p:cNvPr>
          <p:cNvSpPr txBox="1"/>
          <p:nvPr/>
        </p:nvSpPr>
        <p:spPr>
          <a:xfrm>
            <a:off x="7418888" y="3239636"/>
            <a:ext cx="4444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O comportamento do sistema é muito semelhante ao observado para o impulso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latin typeface="Tw Cen MT Condensed" panose="020B0602020104020603" pitchFamily="34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Tw Cen MT Condensed" panose="020B0602020104020603" pitchFamily="34" charset="77"/>
              </a:rPr>
              <a:t>Destaca mais uma característica dos sistemas lineares, de que sua resposta é uma </a:t>
            </a:r>
            <a:r>
              <a:rPr lang="pt-BR" sz="2000" dirty="0" err="1">
                <a:latin typeface="Tw Cen MT Condensed" panose="020B0602020104020603" pitchFamily="34" charset="77"/>
              </a:rPr>
              <a:t>convolução</a:t>
            </a:r>
            <a:r>
              <a:rPr lang="pt-BR" sz="2000" dirty="0">
                <a:latin typeface="Tw Cen MT Condensed" panose="020B0602020104020603" pitchFamily="34" charset="77"/>
              </a:rPr>
              <a:t> do sinal de entrada</a:t>
            </a:r>
          </a:p>
        </p:txBody>
      </p:sp>
    </p:spTree>
    <p:extLst>
      <p:ext uri="{BB962C8B-B14F-4D97-AF65-F5344CB8AC3E}">
        <p14:creationId xmlns:p14="http://schemas.microsoft.com/office/powerpoint/2010/main" val="378604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CONCLUSÃO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26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E907E29-4F20-438F-B646-F07FAED9CBC7}"/>
              </a:ext>
            </a:extLst>
          </p:cNvPr>
          <p:cNvSpPr txBox="1"/>
          <p:nvPr/>
        </p:nvSpPr>
        <p:spPr>
          <a:xfrm>
            <a:off x="526929" y="724254"/>
            <a:ext cx="10985215" cy="512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Modelagem matemática do sistema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Toda a modelagem dos componentes foi realizada individualmente pela frente pneumática e mecânica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Modelagem de fluxo é extremamente complexa &gt; Necessita de simplificações e embasamento empírico</a:t>
            </a:r>
          </a:p>
          <a:p>
            <a:pPr lvl="1" algn="just">
              <a:lnSpc>
                <a:spcPct val="150000"/>
              </a:lnSpc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Resposta do sistema no domínio da frequência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Três níveis de decaimento, correspondente aos polos encontrados – Em fase e em magnitude</a:t>
            </a:r>
          </a:p>
          <a:p>
            <a:pPr lvl="1" algn="just">
              <a:lnSpc>
                <a:spcPct val="150000"/>
              </a:lnSpc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Resposta do sistema no domínio do tempo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Equivalência entre a resolução analítica e a computacional &gt; Análise do tempo de acomodação e do sobressinal por meio do diagrama de bode foram parelhos aos encontrados na resposta de uma entrada do tipo impulso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Problemas com a entrada degrau &gt; Válvula permanece aberta &gt; Massa se desloca para o infinito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5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REFERÊNCIAS BIBLIOGRÁFICAS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6645E-54DC-1644-8874-108DEC85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27</a:t>
            </a:fld>
            <a:endParaRPr lang="en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9E6AA8E-77F5-43ED-8C3F-1F115F660DF1}"/>
              </a:ext>
            </a:extLst>
          </p:cNvPr>
          <p:cNvSpPr/>
          <p:nvPr/>
        </p:nvSpPr>
        <p:spPr>
          <a:xfrm>
            <a:off x="664781" y="1720840"/>
            <a:ext cx="108473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BEATER, P.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Drives. [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S.l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.: s.n.], 2007. ISBN 9783540694700.</a:t>
            </a:r>
          </a:p>
          <a:p>
            <a:pPr algn="just"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ZISSER, E. Position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Actuation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System By Position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Actuation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System.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February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2013.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FLEURY, A. d. T. Sistemas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Pneumaticos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Hidraulicos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na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Automacao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44 p. Disponível em: &lt;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http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://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sites.poli.usp.br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/pme2371/ControledeSistemasHidraulicosFleury1.pdf&gt;.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NAJJARI, B. et al. Position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electro-pneumatic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system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based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PWM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technique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FLC. ISA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Transactions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Elsevier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v. 53,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2, p. 647–657, 2014. ISSN 00190578. Disponível em: &lt;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http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://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dx.doi.org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/10.1016/j.isatra.2013.12.023&gt;.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KAWAKAMI,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.; AKAO, J.; KAWAI, S. Some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considerations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high-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speed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driving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cylinders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Journal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Fluid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1988.</a:t>
            </a:r>
          </a:p>
        </p:txBody>
      </p:sp>
    </p:spTree>
    <p:extLst>
      <p:ext uri="{BB962C8B-B14F-4D97-AF65-F5344CB8AC3E}">
        <p14:creationId xmlns:p14="http://schemas.microsoft.com/office/powerpoint/2010/main" val="95892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REFERÊNCIAS BIBLIOGRÁFICAS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6645E-54DC-1644-8874-108DEC85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28</a:t>
            </a:fld>
            <a:endParaRPr lang="en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9E6AA8E-77F5-43ED-8C3F-1F115F660DF1}"/>
              </a:ext>
            </a:extLst>
          </p:cNvPr>
          <p:cNvSpPr/>
          <p:nvPr/>
        </p:nvSpPr>
        <p:spPr>
          <a:xfrm>
            <a:off x="664781" y="1089164"/>
            <a:ext cx="108473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HILDEBRANDT, A.; NEUMANN, R.; SAWODNY, O.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Optimal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system design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SISO-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servopneumatic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positioning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drives. IEEE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Transactions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Systems Technology, v. 18,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1, p. 35–44, 2010. ISSN 10636536.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AL-IBRAHIM, A. M.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Transient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air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temperature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pressure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measurements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during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charging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discharging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processes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cylinder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[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S.l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.: s.n.], 1991.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QI, H.; BONE, G. M.; ZHANG,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Position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Actuators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Using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Three-Mode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Discrete-Valued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Model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Predictive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Actuators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v. 8,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3, p. 56, 2019. ISSN 2076-0825.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VALDIERO, A. C. et al.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Nonlinear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mathematical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modeling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servo position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applications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Mathematical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Problems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Engineering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v. 2011, 2011. ISSN 15635147.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NAJAFI, F.; FATHI, M.; SAADAT, M.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Dynamic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modelling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servo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actuators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with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cushioning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International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Journal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Advanced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Manufacturing Technology, v. 42,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7-8, p. 757–765, 2009. ISSN 02683768.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RAMÍREZ, I. Design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tracking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controller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a siso system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pneumatic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servopositioning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Ingeniería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Desarrollo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v. 36,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1, p. 74–96, 2018. ISSN 01223461.</a:t>
            </a:r>
          </a:p>
          <a:p>
            <a:pPr algn="just"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7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E88979BB-DCDC-46F3-B90D-845643A4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7D05939-ABC1-4309-A699-A7353AF4F1B7}"/>
              </a:ext>
            </a:extLst>
          </p:cNvPr>
          <p:cNvSpPr/>
          <p:nvPr/>
        </p:nvSpPr>
        <p:spPr>
          <a:xfrm>
            <a:off x="0" y="0"/>
            <a:ext cx="12184229" cy="6858000"/>
          </a:xfrm>
          <a:prstGeom prst="rect">
            <a:avLst/>
          </a:prstGeom>
          <a:solidFill>
            <a:srgbClr val="001339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737EA52-9CD6-4B25-BA27-F8335F2AC1DB}"/>
              </a:ext>
            </a:extLst>
          </p:cNvPr>
          <p:cNvGrpSpPr/>
          <p:nvPr/>
        </p:nvGrpSpPr>
        <p:grpSpPr>
          <a:xfrm>
            <a:off x="491977" y="2528766"/>
            <a:ext cx="8814779" cy="3086565"/>
            <a:chOff x="3206347" y="2918265"/>
            <a:chExt cx="8814779" cy="3086565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1AFD3B1-F7FA-40E2-9761-67D282050E83}"/>
                </a:ext>
              </a:extLst>
            </p:cNvPr>
            <p:cNvSpPr txBox="1"/>
            <p:nvPr/>
          </p:nvSpPr>
          <p:spPr>
            <a:xfrm>
              <a:off x="3206347" y="2918265"/>
              <a:ext cx="2817640" cy="308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BR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77"/>
                <a:cs typeface="Arial" panose="020B0604020202020204" pitchFamily="34" charset="0"/>
              </a:endParaRPr>
            </a:p>
            <a:p>
              <a:r>
                <a:rPr lang="pt-BR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 Condensed" panose="020B0606020104020203" pitchFamily="34" charset="77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1CC95DB-C1B3-42FC-995A-8D7EC56574C8}"/>
                </a:ext>
              </a:extLst>
            </p:cNvPr>
            <p:cNvSpPr txBox="1"/>
            <p:nvPr/>
          </p:nvSpPr>
          <p:spPr>
            <a:xfrm>
              <a:off x="6240025" y="3119233"/>
              <a:ext cx="5781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 Condensed"/>
                  <a:cs typeface="Arial"/>
                </a:rPr>
                <a:t>Obrigado</a:t>
              </a:r>
            </a:p>
            <a:p>
              <a:endParaRPr lang="pt-BR" sz="9600" dirty="0"/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FEBF156-651D-4D94-AFB6-857F1DCEF774}"/>
                </a:ext>
              </a:extLst>
            </p:cNvPr>
            <p:cNvCxnSpPr/>
            <p:nvPr/>
          </p:nvCxnSpPr>
          <p:spPr>
            <a:xfrm>
              <a:off x="5807947" y="2918266"/>
              <a:ext cx="0" cy="2055668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A84BF3-DF3F-4249-8C85-60C353C3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1396-346E-4F96-9573-A37514DE9DED}" type="slidenum">
              <a:rPr lang="pt-BR" smtClean="0">
                <a:solidFill>
                  <a:schemeClr val="bg1"/>
                </a:solidFill>
              </a:rPr>
              <a:t>29</a:t>
            </a:fld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7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INTRODUÇÃO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C995E-A216-7F41-B2E5-624DF1DF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3</a:t>
            </a:fld>
            <a:endParaRPr lang="en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459658-E11D-4E4F-8257-ED5162A8ABF2}"/>
              </a:ext>
            </a:extLst>
          </p:cNvPr>
          <p:cNvSpPr txBox="1"/>
          <p:nvPr/>
        </p:nvSpPr>
        <p:spPr>
          <a:xfrm>
            <a:off x="614608" y="865981"/>
            <a:ext cx="399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FC75913-92D1-4D3D-836A-9C75BC4CD322}"/>
              </a:ext>
            </a:extLst>
          </p:cNvPr>
          <p:cNvSpPr txBox="1"/>
          <p:nvPr/>
        </p:nvSpPr>
        <p:spPr>
          <a:xfrm>
            <a:off x="614607" y="1399518"/>
            <a:ext cx="105270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Modelagem de um atuador pneumático linear de dupla ação para posicionamento de uma massa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244F032-2624-42E3-9AA0-0ACD8C5A2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60" y="2751517"/>
            <a:ext cx="6024697" cy="16645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95EA52-AE18-4AA6-B3CA-51FE4A242344}"/>
              </a:ext>
            </a:extLst>
          </p:cNvPr>
          <p:cNvSpPr txBox="1"/>
          <p:nvPr/>
        </p:nvSpPr>
        <p:spPr>
          <a:xfrm>
            <a:off x="614608" y="4342238"/>
            <a:ext cx="399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4AE60B8-7A43-43DA-82EB-E576B3CE4351}"/>
              </a:ext>
            </a:extLst>
          </p:cNvPr>
          <p:cNvSpPr txBox="1"/>
          <p:nvPr/>
        </p:nvSpPr>
        <p:spPr>
          <a:xfrm>
            <a:off x="614607" y="4875775"/>
            <a:ext cx="105270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Desenvolvimento do modelo físico do atuador acoplado à massa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Adoção de hipóteses simplificadoras pertinentes ao modelo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Obtenção do modelo matemático que descreve a mecânica do atuador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Simulação da resposta temporal a diferentes entradas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43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FÍSICO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4</a:t>
            </a:fld>
            <a:endParaRPr lang="en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4AD16A8-3715-4CFC-A471-E84FE1B74AA1}"/>
                  </a:ext>
                </a:extLst>
              </p:cNvPr>
              <p:cNvSpPr txBox="1"/>
              <p:nvPr/>
            </p:nvSpPr>
            <p:spPr>
              <a:xfrm>
                <a:off x="152399" y="3328332"/>
                <a:ext cx="11847341" cy="557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 válvula proporcional está presa a uma mola referencial parado na válvula, e seu movimento é resistido por um amortecimento viscoso devido à interação com a parede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 pistão, além das forças devido à pressão do fluido, é também considerada um amortecimento viscoso devido ao deslizamento na parede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Variáveis de estado: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=[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pt-BR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pt-BR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acc>
                      <m:accPr>
                        <m:chr m:val="̇"/>
                        <m:ctrlPr>
                          <a:rPr lang="pt-B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acc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acc>
                      <m:accPr>
                        <m:chr m:val="̈"/>
                        <m:ctrlPr>
                          <a:rPr lang="pt-B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acc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Saídas observadas 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r>
                      <a:rPr lang="pt-BR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=[</m:t>
                    </m:r>
                    <m:r>
                      <a:rPr lang="pt-BR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pt-B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4AD16A8-3715-4CFC-A471-E84FE1B74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3328332"/>
                <a:ext cx="11847341" cy="5575309"/>
              </a:xfrm>
              <a:prstGeom prst="rect">
                <a:avLst/>
              </a:prstGeom>
              <a:blipFill>
                <a:blip r:embed="rId3"/>
                <a:stretch>
                  <a:fillRect l="-429" r="-536"/>
                </a:stretch>
              </a:blipFill>
            </p:spPr>
            <p:txBody>
              <a:bodyPr/>
              <a:lstStyle/>
              <a:p>
                <a:r>
                  <a:rPr lang="en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933846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43AD8C-7592-43EF-B2AC-6B2C70F2C0F1}"/>
              </a:ext>
            </a:extLst>
          </p:cNvPr>
          <p:cNvSpPr txBox="1"/>
          <p:nvPr/>
        </p:nvSpPr>
        <p:spPr>
          <a:xfrm>
            <a:off x="526126" y="2920593"/>
            <a:ext cx="267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Válvula de três vias</a:t>
            </a:r>
            <a:endParaRPr lang="pt-BR" u="sng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B34544-6CC7-410E-B945-8F8C73FDBC35}"/>
              </a:ext>
            </a:extLst>
          </p:cNvPr>
          <p:cNvSpPr txBox="1"/>
          <p:nvPr/>
        </p:nvSpPr>
        <p:spPr>
          <a:xfrm>
            <a:off x="4144375" y="2917076"/>
            <a:ext cx="267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Pistão </a:t>
            </a:r>
            <a:endParaRPr lang="pt-BR" u="sng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FC47E5-E5B4-4FD5-AACA-54A711B595EB}"/>
              </a:ext>
            </a:extLst>
          </p:cNvPr>
          <p:cNvSpPr txBox="1"/>
          <p:nvPr/>
        </p:nvSpPr>
        <p:spPr>
          <a:xfrm>
            <a:off x="8646169" y="2913375"/>
            <a:ext cx="267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Conjunto acoplado</a:t>
            </a:r>
            <a:endParaRPr lang="pt-BR" u="sng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E54720D-2415-4FAA-82C0-EC098496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453" y="1408627"/>
            <a:ext cx="4146086" cy="12008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3E5F081-C22F-437B-A66C-0C7DF60C2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2" y="1090910"/>
            <a:ext cx="3031651" cy="180260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A0E6883-E537-4EFA-A9F3-2078E753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520" y="762618"/>
            <a:ext cx="4444658" cy="21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1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HIPÓTESES SIMPLIFICADORAS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5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E907E29-4F20-438F-B646-F07FAED9CBC7}"/>
              </a:ext>
            </a:extLst>
          </p:cNvPr>
          <p:cNvSpPr txBox="1"/>
          <p:nvPr/>
        </p:nvSpPr>
        <p:spPr>
          <a:xfrm>
            <a:off x="526929" y="710186"/>
            <a:ext cx="10985215" cy="788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pressão e temperatura do reservatório são constantes;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transferência de calor do gás para o ambiente é desprezível;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temperatura do gás não varia ao longo do escoamento;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válvula direcional é simétrica;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Não há interseção na válvula;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 passagens de ar da válvula para o cilindro são curtas e não oferecem resistência significativa ao escoamento;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Não há atrito seco;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Pequenos deslocamentos em relação ao centro do pistão;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 pressões em cada lado do pistão do atuador variam pouco em relação a seu valor inicial;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Escoamento subsônico;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Não há vazamento de ar de um lado para o outro do pistão.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Volume do êmbolo desprezível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180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6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26">
            <a:extLst>
              <a:ext uri="{FF2B5EF4-FFF2-40B4-BE49-F238E27FC236}">
                <a16:creationId xmlns:a16="http://schemas.microsoft.com/office/drawing/2014/main" id="{E1BB3E56-9783-C14C-9A06-54A856BDD43E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VÁLVULA DE TRÊS VIAS</a:t>
            </a:r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0D975033-6F4A-F245-B3EC-F05A8E43A630}"/>
              </a:ext>
            </a:extLst>
          </p:cNvPr>
          <p:cNvSpPr txBox="1"/>
          <p:nvPr/>
        </p:nvSpPr>
        <p:spPr>
          <a:xfrm>
            <a:off x="7348846" y="824584"/>
            <a:ext cx="326796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Modelagem Pneumática</a:t>
            </a:r>
          </a:p>
        </p:txBody>
      </p:sp>
      <p:sp>
        <p:nvSpPr>
          <p:cNvPr id="18" name="CaixaDeTexto 26">
            <a:extLst>
              <a:ext uri="{FF2B5EF4-FFF2-40B4-BE49-F238E27FC236}">
                <a16:creationId xmlns:a16="http://schemas.microsoft.com/office/drawing/2014/main" id="{BA0E1648-ED99-5B4B-B2AC-48BA77B154B0}"/>
              </a:ext>
            </a:extLst>
          </p:cNvPr>
          <p:cNvSpPr txBox="1"/>
          <p:nvPr/>
        </p:nvSpPr>
        <p:spPr>
          <a:xfrm>
            <a:off x="6096000" y="1676163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w Cen MT Condensed" panose="020B0602020104020603" pitchFamily="34" charset="77"/>
              </a:rPr>
              <a:t>Schwenzer</a:t>
            </a:r>
            <a:r>
              <a:rPr lang="en-US" sz="2000" dirty="0">
                <a:latin typeface="Tw Cen MT Condensed" panose="020B0602020104020603" pitchFamily="34" charset="77"/>
              </a:rPr>
              <a:t> (1983, apud BEATER, 2007, p. 252)</a:t>
            </a:r>
            <a:r>
              <a:rPr lang="pt-BR" dirty="0">
                <a:latin typeface="Tw Cen MT Condensed" panose="020B0602020104020603" pitchFamily="34" charset="77"/>
                <a:cs typeface="Arial" panose="020B0604020202020204" pitchFamily="34" charset="0"/>
              </a:rPr>
              <a:t> propõe o seguinte modelo </a:t>
            </a:r>
            <a:endParaRPr lang="en-US" sz="2000" dirty="0">
              <a:latin typeface="Tw Cen MT Condensed" panose="020B0602020104020603" pitchFamily="34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AE69A5-6AFF-8349-AB4E-9CCD2EDB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48" y="2393685"/>
            <a:ext cx="2565400" cy="342900"/>
          </a:xfrm>
          <a:prstGeom prst="rect">
            <a:avLst/>
          </a:prstGeom>
        </p:spPr>
      </p:pic>
      <p:sp>
        <p:nvSpPr>
          <p:cNvPr id="25" name="CaixaDeTexto 26">
            <a:extLst>
              <a:ext uri="{FF2B5EF4-FFF2-40B4-BE49-F238E27FC236}">
                <a16:creationId xmlns:a16="http://schemas.microsoft.com/office/drawing/2014/main" id="{F043A4DF-BCF3-F54B-BFC1-5781DEC1D69F}"/>
              </a:ext>
            </a:extLst>
          </p:cNvPr>
          <p:cNvSpPr txBox="1"/>
          <p:nvPr/>
        </p:nvSpPr>
        <p:spPr>
          <a:xfrm>
            <a:off x="6095999" y="2886522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Tw Cen MT Condensed" panose="020B0602020104020603" pitchFamily="34" charset="77"/>
              </a:rPr>
              <a:t>Onde: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B09999-CFD5-824C-B774-51134FE6A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48" y="3444041"/>
            <a:ext cx="1549400" cy="317500"/>
          </a:xfrm>
          <a:prstGeom prst="rect">
            <a:avLst/>
          </a:prstGeom>
        </p:spPr>
      </p:pic>
      <p:sp>
        <p:nvSpPr>
          <p:cNvPr id="28" name="CaixaDeTexto 26">
            <a:extLst>
              <a:ext uri="{FF2B5EF4-FFF2-40B4-BE49-F238E27FC236}">
                <a16:creationId xmlns:a16="http://schemas.microsoft.com/office/drawing/2014/main" id="{BD3D1B25-FF28-7F47-A7FF-342022657331}"/>
              </a:ext>
            </a:extLst>
          </p:cNvPr>
          <p:cNvSpPr txBox="1"/>
          <p:nvPr/>
        </p:nvSpPr>
        <p:spPr>
          <a:xfrm>
            <a:off x="6095998" y="4021743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Tw Cen MT Condensed" panose="020B0602020104020603" pitchFamily="34" charset="77"/>
              </a:rPr>
              <a:t>Chegando em: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195842-CC44-DD44-B3F4-EA361BB8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4905652"/>
            <a:ext cx="4305300" cy="4699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826C848-053C-4A4F-B3ED-660C3A42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107" y="1912539"/>
            <a:ext cx="4709323" cy="28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8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7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26">
            <a:extLst>
              <a:ext uri="{FF2B5EF4-FFF2-40B4-BE49-F238E27FC236}">
                <a16:creationId xmlns:a16="http://schemas.microsoft.com/office/drawing/2014/main" id="{E1BB3E56-9783-C14C-9A06-54A856BDD43E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VÁLVULA DE TRÊS VIAS</a:t>
            </a:r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0D975033-6F4A-F245-B3EC-F05A8E43A630}"/>
              </a:ext>
            </a:extLst>
          </p:cNvPr>
          <p:cNvSpPr txBox="1"/>
          <p:nvPr/>
        </p:nvSpPr>
        <p:spPr>
          <a:xfrm>
            <a:off x="7348846" y="824584"/>
            <a:ext cx="326796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Modelagem Mecânica</a:t>
            </a:r>
          </a:p>
        </p:txBody>
      </p:sp>
      <p:sp>
        <p:nvSpPr>
          <p:cNvPr id="13" name="CaixaDeTexto 26">
            <a:extLst>
              <a:ext uri="{FF2B5EF4-FFF2-40B4-BE49-F238E27FC236}">
                <a16:creationId xmlns:a16="http://schemas.microsoft.com/office/drawing/2014/main" id="{8634BF20-68A0-9D48-B869-17A570B0723E}"/>
              </a:ext>
            </a:extLst>
          </p:cNvPr>
          <p:cNvSpPr txBox="1"/>
          <p:nvPr/>
        </p:nvSpPr>
        <p:spPr>
          <a:xfrm>
            <a:off x="6096000" y="1676163"/>
            <a:ext cx="5636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Normalizando a posição de referência do sinal de entrada do sistema e representando o sistema como um oscilador linear de segunda ordem: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8244D-C744-5143-BA70-04AB783C5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110" y="2491795"/>
            <a:ext cx="2514600" cy="711200"/>
          </a:xfrm>
          <a:prstGeom prst="rect">
            <a:avLst/>
          </a:prstGeom>
        </p:spPr>
      </p:pic>
      <p:sp>
        <p:nvSpPr>
          <p:cNvPr id="15" name="CaixaDeTexto 26">
            <a:extLst>
              <a:ext uri="{FF2B5EF4-FFF2-40B4-BE49-F238E27FC236}">
                <a16:creationId xmlns:a16="http://schemas.microsoft.com/office/drawing/2014/main" id="{64AFE204-D16B-1846-AAA3-7ACE5DA4E23F}"/>
              </a:ext>
            </a:extLst>
          </p:cNvPr>
          <p:cNvSpPr txBox="1"/>
          <p:nvPr/>
        </p:nvSpPr>
        <p:spPr>
          <a:xfrm>
            <a:off x="6095999" y="3429000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Analogamente, a equação diferencial é: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A85A0-BEF2-B94B-B842-44DFB0E54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778" y="4295165"/>
            <a:ext cx="3086100" cy="3429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1B64D36-2AB3-4301-816F-3817F7D63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07" y="1912539"/>
            <a:ext cx="4709323" cy="28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9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8</a:t>
            </a:fld>
            <a:endParaRPr lang="en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26">
            <a:extLst>
              <a:ext uri="{FF2B5EF4-FFF2-40B4-BE49-F238E27FC236}">
                <a16:creationId xmlns:a16="http://schemas.microsoft.com/office/drawing/2014/main" id="{E1BB3E56-9783-C14C-9A06-54A856BDD43E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PISTÃO</a:t>
            </a:r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0D975033-6F4A-F245-B3EC-F05A8E43A630}"/>
              </a:ext>
            </a:extLst>
          </p:cNvPr>
          <p:cNvSpPr txBox="1"/>
          <p:nvPr/>
        </p:nvSpPr>
        <p:spPr>
          <a:xfrm>
            <a:off x="7348846" y="824584"/>
            <a:ext cx="326796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Modelagem Pneumática</a:t>
            </a: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62867457-2997-E043-B0A6-62559A0FEE5F}"/>
              </a:ext>
            </a:extLst>
          </p:cNvPr>
          <p:cNvSpPr txBox="1"/>
          <p:nvPr/>
        </p:nvSpPr>
        <p:spPr>
          <a:xfrm>
            <a:off x="6096000" y="1676163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Tw Cen MT Condensed" panose="020B0602020104020603" pitchFamily="34" charset="77"/>
              </a:rPr>
              <a:t>Definição dos parâmetros do cilíndro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C1B1B-D4EE-DD47-B356-1CDBD9523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46" y="2428132"/>
            <a:ext cx="6393131" cy="3006349"/>
          </a:xfrm>
          <a:prstGeom prst="rect">
            <a:avLst/>
          </a:prstGeom>
        </p:spPr>
      </p:pic>
      <p:sp>
        <p:nvSpPr>
          <p:cNvPr id="16" name="CaixaDeTexto 26">
            <a:extLst>
              <a:ext uri="{FF2B5EF4-FFF2-40B4-BE49-F238E27FC236}">
                <a16:creationId xmlns:a16="http://schemas.microsoft.com/office/drawing/2014/main" id="{0A02F08F-C5BF-D34B-839A-1AB27651E890}"/>
              </a:ext>
            </a:extLst>
          </p:cNvPr>
          <p:cNvSpPr txBox="1"/>
          <p:nvPr/>
        </p:nvSpPr>
        <p:spPr>
          <a:xfrm>
            <a:off x="6095999" y="5495305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latin typeface="Tw Cen MT Condensed" panose="020B0602020104020603" pitchFamily="34" charset="77"/>
              </a:rPr>
              <a:t>Portanto, o volume de cada compartimento é dado por: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7998FA-FF61-904D-830E-44D48FF5E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378" y="6081712"/>
            <a:ext cx="3898900" cy="4572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F3347BB-AC4E-456F-8444-34BBD3FC5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1" y="2228189"/>
            <a:ext cx="5178241" cy="14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964243C7-E49B-415F-8931-2E494CD198A5}"/>
              </a:ext>
            </a:extLst>
          </p:cNvPr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 flip="none" rotWithShape="1">
            <a:gsLst>
              <a:gs pos="85000">
                <a:srgbClr val="E8E8E8"/>
              </a:gs>
              <a:gs pos="43000">
                <a:srgbClr val="00133A"/>
              </a:gs>
              <a:gs pos="74000">
                <a:srgbClr val="002060">
                  <a:tint val="44500"/>
                  <a:satMod val="160000"/>
                </a:srgb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E2A6F0-9441-4994-AFA3-2D895A04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144" y="29878"/>
            <a:ext cx="600034" cy="6000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BA3D-3B8A-42DE-B22F-97E5478987B7}"/>
              </a:ext>
            </a:extLst>
          </p:cNvPr>
          <p:cNvSpPr txBox="1"/>
          <p:nvPr/>
        </p:nvSpPr>
        <p:spPr>
          <a:xfrm>
            <a:off x="152399" y="68285"/>
            <a:ext cx="66640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800" b="1" dirty="0">
                <a:solidFill>
                  <a:srgbClr val="00133A"/>
                </a:solidFill>
                <a:latin typeface="Tw Cen MT Condensed"/>
              </a:rPr>
              <a:t>MODELO MATEMÁTICO</a:t>
            </a:r>
            <a:endParaRPr lang="pt-BR" sz="2800" b="1" dirty="0">
              <a:solidFill>
                <a:srgbClr val="00133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4DF21-24EF-FD46-9159-D8AE7787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BE18-9D4A-B442-95F9-6B74481EF1E2}" type="slidenum">
              <a:rPr lang="en-BR" smtClean="0"/>
              <a:t>9</a:t>
            </a:fld>
            <a:endParaRPr lang="en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E108799-FF9A-4B76-AA15-61A6DC6D0A43}"/>
              </a:ext>
            </a:extLst>
          </p:cNvPr>
          <p:cNvSpPr/>
          <p:nvPr/>
        </p:nvSpPr>
        <p:spPr>
          <a:xfrm>
            <a:off x="4304714" y="1088593"/>
            <a:ext cx="1304515" cy="28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26">
            <a:extLst>
              <a:ext uri="{FF2B5EF4-FFF2-40B4-BE49-F238E27FC236}">
                <a16:creationId xmlns:a16="http://schemas.microsoft.com/office/drawing/2014/main" id="{E1BB3E56-9783-C14C-9A06-54A856BDD43E}"/>
              </a:ext>
            </a:extLst>
          </p:cNvPr>
          <p:cNvSpPr txBox="1"/>
          <p:nvPr/>
        </p:nvSpPr>
        <p:spPr>
          <a:xfrm>
            <a:off x="983086" y="821700"/>
            <a:ext cx="3267964" cy="5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Tw Cen MT Condensed" panose="020B0602020104020603" pitchFamily="34" charset="77"/>
                <a:cs typeface="Arial" panose="020B0604020202020204" pitchFamily="34" charset="0"/>
              </a:rPr>
              <a:t>PISTÃO</a:t>
            </a:r>
          </a:p>
        </p:txBody>
      </p:sp>
      <p:sp>
        <p:nvSpPr>
          <p:cNvPr id="10" name="Seta: Divisa 26">
            <a:extLst>
              <a:ext uri="{FF2B5EF4-FFF2-40B4-BE49-F238E27FC236}">
                <a16:creationId xmlns:a16="http://schemas.microsoft.com/office/drawing/2014/main" id="{17600733-93D6-1443-9DC7-B6175EBF49BF}"/>
              </a:ext>
            </a:extLst>
          </p:cNvPr>
          <p:cNvSpPr/>
          <p:nvPr/>
        </p:nvSpPr>
        <p:spPr>
          <a:xfrm>
            <a:off x="170331" y="997041"/>
            <a:ext cx="759091" cy="373692"/>
          </a:xfrm>
          <a:prstGeom prst="chevron">
            <a:avLst/>
          </a:prstGeom>
          <a:solidFill>
            <a:srgbClr val="0013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0D975033-6F4A-F245-B3EC-F05A8E43A630}"/>
              </a:ext>
            </a:extLst>
          </p:cNvPr>
          <p:cNvSpPr txBox="1"/>
          <p:nvPr/>
        </p:nvSpPr>
        <p:spPr>
          <a:xfrm>
            <a:off x="1423179" y="1370733"/>
            <a:ext cx="326796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R"/>
            </a:defPPr>
            <a:lvl1pPr algn="just">
              <a:lnSpc>
                <a:spcPct val="150000"/>
              </a:lnSpc>
              <a:defRPr sz="2400" b="1">
                <a:latin typeface="Tw Cen MT Condensed" panose="020B0602020104020603" pitchFamily="34" charset="77"/>
                <a:cs typeface="Arial" panose="020B0604020202020204" pitchFamily="34" charset="0"/>
              </a:defRPr>
            </a:lvl1pPr>
          </a:lstStyle>
          <a:p>
            <a:r>
              <a:rPr lang="pt-BR" dirty="0"/>
              <a:t>Modelagem Pneumática</a:t>
            </a:r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62867457-2997-E043-B0A6-62559A0FEE5F}"/>
              </a:ext>
            </a:extLst>
          </p:cNvPr>
          <p:cNvSpPr txBox="1"/>
          <p:nvPr/>
        </p:nvSpPr>
        <p:spPr>
          <a:xfrm>
            <a:off x="170333" y="2222312"/>
            <a:ext cx="563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Assume-se comportamento isotérmico do ar conforme </a:t>
            </a:r>
            <a:r>
              <a:rPr lang="pt-BR" sz="2000" dirty="0" err="1">
                <a:latin typeface="Tw Cen MT Condensed" panose="020B0602020104020603" pitchFamily="34" charset="77"/>
              </a:rPr>
              <a:t>Kawakami</a:t>
            </a:r>
            <a:r>
              <a:rPr lang="pt-BR" sz="2000" dirty="0">
                <a:latin typeface="Tw Cen MT Condensed" panose="020B0602020104020603" pitchFamily="34" charset="77"/>
              </a:rPr>
              <a:t> et al (1988 [5]) e </a:t>
            </a:r>
            <a:r>
              <a:rPr lang="pt-BR" sz="2000" dirty="0" err="1">
                <a:latin typeface="Tw Cen MT Condensed" panose="020B0602020104020603" pitchFamily="34" charset="77"/>
              </a:rPr>
              <a:t>Gottert</a:t>
            </a:r>
            <a:r>
              <a:rPr lang="pt-BR" sz="2000" dirty="0">
                <a:latin typeface="Tw Cen MT Condensed" panose="020B0602020104020603" pitchFamily="34" charset="77"/>
              </a:rPr>
              <a:t> (2004, apud BEATER, 2007 [1], p. 253) propuseram em seus estudos.</a:t>
            </a:r>
          </a:p>
          <a:p>
            <a:r>
              <a:rPr lang="pt-BR" sz="2000" dirty="0">
                <a:latin typeface="Tw Cen MT Condensed" panose="020B0602020104020603" pitchFamily="34" charset="77"/>
              </a:rPr>
              <a:t>Com isso, parte-se da definição de densidade e derivando: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5B3266-745F-A547-9B3E-7A6C4E56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83" y="3599477"/>
            <a:ext cx="1638300" cy="419100"/>
          </a:xfrm>
          <a:prstGeom prst="rect">
            <a:avLst/>
          </a:prstGeom>
        </p:spPr>
      </p:pic>
      <p:sp>
        <p:nvSpPr>
          <p:cNvPr id="16" name="CaixaDeTexto 26">
            <a:extLst>
              <a:ext uri="{FF2B5EF4-FFF2-40B4-BE49-F238E27FC236}">
                <a16:creationId xmlns:a16="http://schemas.microsoft.com/office/drawing/2014/main" id="{DD4C6752-B77F-E94A-8CB3-D62AA8061892}"/>
              </a:ext>
            </a:extLst>
          </p:cNvPr>
          <p:cNvSpPr txBox="1"/>
          <p:nvPr/>
        </p:nvSpPr>
        <p:spPr>
          <a:xfrm>
            <a:off x="170332" y="3930282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Ar assumido como gás ideal, assim: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C99C5E-543E-E047-B1B0-9F32BFB60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433" y="4317815"/>
            <a:ext cx="1143000" cy="1143000"/>
          </a:xfrm>
          <a:prstGeom prst="rect">
            <a:avLst/>
          </a:prstGeom>
        </p:spPr>
      </p:pic>
      <p:sp>
        <p:nvSpPr>
          <p:cNvPr id="18" name="CaixaDeTexto 26">
            <a:extLst>
              <a:ext uri="{FF2B5EF4-FFF2-40B4-BE49-F238E27FC236}">
                <a16:creationId xmlns:a16="http://schemas.microsoft.com/office/drawing/2014/main" id="{C9841F55-B148-784E-AA88-69E00240F5BB}"/>
              </a:ext>
            </a:extLst>
          </p:cNvPr>
          <p:cNvSpPr txBox="1"/>
          <p:nvPr/>
        </p:nvSpPr>
        <p:spPr>
          <a:xfrm>
            <a:off x="170331" y="5437981"/>
            <a:ext cx="5636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w Cen MT Condensed" panose="020B0602020104020603" pitchFamily="34" charset="77"/>
              </a:rPr>
              <a:t>Assim, derivando a equação do slide anterior e após </a:t>
            </a:r>
            <a:r>
              <a:rPr lang="pt-BR" sz="2000" dirty="0" err="1">
                <a:latin typeface="Tw Cen MT Condensed" panose="020B0602020104020603" pitchFamily="34" charset="77"/>
              </a:rPr>
              <a:t>algebrismos</a:t>
            </a:r>
            <a:endParaRPr lang="pt-BR" sz="2000" dirty="0">
              <a:latin typeface="Tw Cen MT Condensed" panose="020B0602020104020603" pitchFamily="34" charset="7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226C68-E4C1-2642-9860-5EAB7AA6769E}"/>
              </a:ext>
            </a:extLst>
          </p:cNvPr>
          <p:cNvCxnSpPr/>
          <p:nvPr/>
        </p:nvCxnSpPr>
        <p:spPr>
          <a:xfrm>
            <a:off x="5810743" y="947846"/>
            <a:ext cx="0" cy="5553083"/>
          </a:xfrm>
          <a:prstGeom prst="line">
            <a:avLst/>
          </a:prstGeom>
          <a:ln w="57150">
            <a:solidFill>
              <a:srgbClr val="001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6">
                <a:extLst>
                  <a:ext uri="{FF2B5EF4-FFF2-40B4-BE49-F238E27FC236}">
                    <a16:creationId xmlns:a16="http://schemas.microsoft.com/office/drawing/2014/main" id="{EA490FD5-B24D-C64D-B933-69BB7D8FAA61}"/>
                  </a:ext>
                </a:extLst>
              </p:cNvPr>
              <p:cNvSpPr txBox="1"/>
              <p:nvPr/>
            </p:nvSpPr>
            <p:spPr>
              <a:xfrm>
                <a:off x="6175340" y="1412887"/>
                <a:ext cx="5636821" cy="133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latin typeface="Tw Cen MT Condensed" panose="020B0602020104020603" pitchFamily="34" charset="77"/>
                  </a:rPr>
                  <a:t>Mas 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pt-B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pt-BR" sz="2000" dirty="0">
                    <a:latin typeface="Tw Cen MT Condensed" panose="020B0602020104020603" pitchFamily="34" charset="77"/>
                  </a:rPr>
                  <a:t> não é linear, lineariza-se ao redor de</a:t>
                </a:r>
              </a:p>
              <a:p>
                <a:r>
                  <a:rPr lang="pt-BR" sz="2000" dirty="0">
                    <a:latin typeface="Tw Cen MT Condensed" panose="020B0602020104020603" pitchFamily="34" charset="7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pt-B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BR" sz="2000" dirty="0">
                    <a:latin typeface="Tw Cen MT Condensed" panose="020B0602020104020603" pitchFamily="34" charset="77"/>
                  </a:rPr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pt-BR" sz="2000" dirty="0">
                    <a:latin typeface="Tw Cen MT Condensed" panose="020B0602020104020603" pitchFamily="34" charset="77"/>
                  </a:rPr>
                  <a:t> </a:t>
                </a:r>
              </a:p>
              <a:p>
                <a:r>
                  <a:rPr lang="pt-BR" sz="2000" dirty="0">
                    <a:latin typeface="Tw Cen MT Condensed" panose="020B0602020104020603" pitchFamily="34" charset="77"/>
                  </a:rPr>
                  <a:t>Com isso, a linearização por expansão em primeira ordem do polinómio de Taylor é feita, chegando-se em:</a:t>
                </a:r>
              </a:p>
            </p:txBody>
          </p:sp>
        </mc:Choice>
        <mc:Fallback xmlns="">
          <p:sp>
            <p:nvSpPr>
              <p:cNvPr id="22" name="CaixaDeTexto 26">
                <a:extLst>
                  <a:ext uri="{FF2B5EF4-FFF2-40B4-BE49-F238E27FC236}">
                    <a16:creationId xmlns:a16="http://schemas.microsoft.com/office/drawing/2014/main" id="{EA490FD5-B24D-C64D-B933-69BB7D8FA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340" y="1412887"/>
                <a:ext cx="5636821" cy="1333185"/>
              </a:xfrm>
              <a:prstGeom prst="rect">
                <a:avLst/>
              </a:prstGeom>
              <a:blipFill>
                <a:blip r:embed="rId6"/>
                <a:stretch>
                  <a:fillRect l="-1124" t="-1887" r="-449" b="-6604"/>
                </a:stretch>
              </a:blipFill>
            </p:spPr>
            <p:txBody>
              <a:bodyPr/>
              <a:lstStyle/>
              <a:p>
                <a:r>
                  <a:rPr lang="en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07524F1-A0AB-A64C-8091-41811FDD9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925" y="2979870"/>
            <a:ext cx="335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EA3D4D-D86D-634E-97BF-27A030C87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425" y="4146389"/>
            <a:ext cx="3479800" cy="812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F1B342E-3D77-4E73-A0A4-B4B087403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826" y="5936316"/>
            <a:ext cx="4662059" cy="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1724</Words>
  <Application>Microsoft Office PowerPoint</Application>
  <PresentationFormat>Widescreen</PresentationFormat>
  <Paragraphs>259</Paragraphs>
  <Slides>29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Tw Cen MT Condensed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André Valêncio</dc:creator>
  <cp:lastModifiedBy>Pedro</cp:lastModifiedBy>
  <cp:revision>16</cp:revision>
  <dcterms:created xsi:type="dcterms:W3CDTF">2020-10-06T05:29:11Z</dcterms:created>
  <dcterms:modified xsi:type="dcterms:W3CDTF">2021-01-20T00:30:39Z</dcterms:modified>
</cp:coreProperties>
</file>