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89" r:id="rId2"/>
    <p:sldId id="286" r:id="rId3"/>
    <p:sldId id="285" r:id="rId4"/>
    <p:sldId id="297" r:id="rId5"/>
    <p:sldId id="291" r:id="rId6"/>
    <p:sldId id="295" r:id="rId7"/>
    <p:sldId id="299" r:id="rId8"/>
    <p:sldId id="318" r:id="rId9"/>
    <p:sldId id="302" r:id="rId10"/>
    <p:sldId id="298" r:id="rId11"/>
    <p:sldId id="303" r:id="rId12"/>
    <p:sldId id="308" r:id="rId13"/>
    <p:sldId id="315" r:id="rId14"/>
    <p:sldId id="319" r:id="rId15"/>
    <p:sldId id="307" r:id="rId16"/>
    <p:sldId id="306" r:id="rId17"/>
    <p:sldId id="310" r:id="rId18"/>
    <p:sldId id="316" r:id="rId19"/>
    <p:sldId id="305" r:id="rId20"/>
    <p:sldId id="311" r:id="rId21"/>
    <p:sldId id="312" r:id="rId22"/>
    <p:sldId id="313" r:id="rId23"/>
    <p:sldId id="314" r:id="rId24"/>
    <p:sldId id="277" r:id="rId25"/>
    <p:sldId id="301" r:id="rId26"/>
    <p:sldId id="26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05B74-9E3C-7A57-B9CF-E90EC3D39536}" v="3" dt="2020-10-06T14:12:03.491"/>
    <p1510:client id="{1383F5B5-3634-171F-5417-83EB8267F746}" v="124" dt="2020-10-06T14:25:14.385"/>
    <p1510:client id="{212BE36D-9E88-9B81-9CBC-A26F1381FA72}" v="721" dt="2020-10-06T03:46:41.790"/>
    <p1510:client id="{22DF261A-2118-E5E3-6E2B-1E0F6CDCD8B0}" v="29" dt="2020-10-06T03:24:13.505"/>
    <p1510:client id="{311A6E64-E108-4EA7-8806-434E9082B9B3}" v="258" dt="2020-10-04T21:01:35.197"/>
    <p1510:client id="{39C6F46A-085A-4CA9-B5E1-088ABD0BF7E4}" v="719" dt="2020-10-06T02:18:14.834"/>
    <p1510:client id="{65143D93-A953-7FCE-BB43-127F7385CA19}" v="14" dt="2020-10-08T14:12:43.418"/>
    <p1510:client id="{6A3AE177-9109-0976-5101-5A89590A8C5C}" v="14" dt="2020-10-06T14:42:38.810"/>
    <p1510:client id="{6F14F84B-9556-B016-A3B8-7E46FE7F3F4E}" v="2" dt="2020-10-08T01:04:27.445"/>
    <p1510:client id="{B90C41E3-664A-2A6A-7120-6A5DA62D0D47}" v="582" dt="2020-10-05T16:23:41.038"/>
    <p1510:client id="{E317DFE4-6A09-1153-92E8-2E4E99A261E4}" v="14" dt="2020-10-06T03:34:17.260"/>
    <p1510:client id="{F200F5C3-174C-4DF7-BD07-B96DE5645424}" v="2" dt="2020-10-06T03:33:09.983"/>
    <p1510:client id="{FE0DE3F1-5E8A-4D22-BA15-8C48420B9EB5}" v="3" dt="2020-10-06T03:34:18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>
        <p:scale>
          <a:sx n="70" d="100"/>
          <a:sy n="70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BE44-074E-4A49-9197-F7A734E69E79}" type="datetimeFigureOut">
              <a:rPr lang="pt-BR"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C24B9-0831-4455-9231-3DD135660C9C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0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046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94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62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1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59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34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34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14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55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32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ed1d3ee59_0_1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ed1d3ee59_0_1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327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41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501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487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6ed1d3ee59_0_10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6ed1d3ee59_0_10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586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6ed1d3ee59_0_10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6ed1d3ee59_0_10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f1bce38b0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f1bce38b0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61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98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1bce38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1bce38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88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41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120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f1bce38b0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f1bce38b0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47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27400"/>
            <a:ext cx="12463600" cy="6912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0;p2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424033" y="1143867"/>
            <a:ext cx="4466800" cy="15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24033" y="2721055"/>
            <a:ext cx="28872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0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2540900" y="1755733"/>
            <a:ext cx="711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cxnSp>
        <p:nvCxnSpPr>
          <p:cNvPr id="79" name="Google Shape;79;p11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1"/>
          <p:cNvSpPr/>
          <p:nvPr/>
        </p:nvSpPr>
        <p:spPr>
          <a:xfrm>
            <a:off x="960000" y="962000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10490800" y="2035467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1701195" y="417724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8771500" y="12232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960000" y="4809633"/>
            <a:ext cx="102720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3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-200" y="3440000"/>
            <a:ext cx="12192000" cy="344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8325551" y="2457767"/>
            <a:ext cx="2921600" cy="34616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4635284" y="2457767"/>
            <a:ext cx="2921600" cy="34616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3"/>
          </p:nvPr>
        </p:nvSpPr>
        <p:spPr>
          <a:xfrm>
            <a:off x="924767" y="2457767"/>
            <a:ext cx="2921600" cy="34616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15270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4"/>
          </p:nvPr>
        </p:nvSpPr>
        <p:spPr>
          <a:xfrm>
            <a:off x="1139800" y="39744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5"/>
          </p:nvPr>
        </p:nvSpPr>
        <p:spPr>
          <a:xfrm>
            <a:off x="4830000" y="39744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6"/>
          </p:nvPr>
        </p:nvSpPr>
        <p:spPr>
          <a:xfrm>
            <a:off x="8520200" y="3974433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94" name="Google Shape;94;p13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3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3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3287267" y="499384"/>
            <a:ext cx="56176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2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0"/>
            <a:ext cx="12192000" cy="18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" name="Google Shape;101;p14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4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4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02500" y="504067"/>
            <a:ext cx="10984400" cy="8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265900" y="4067733"/>
            <a:ext cx="25320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2"/>
          </p:nvPr>
        </p:nvSpPr>
        <p:spPr>
          <a:xfrm>
            <a:off x="7721433" y="2168800"/>
            <a:ext cx="23744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3"/>
          </p:nvPr>
        </p:nvSpPr>
        <p:spPr>
          <a:xfrm>
            <a:off x="2314733" y="2618100"/>
            <a:ext cx="25320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4"/>
          </p:nvPr>
        </p:nvSpPr>
        <p:spPr>
          <a:xfrm>
            <a:off x="9068967" y="3723849"/>
            <a:ext cx="2374400" cy="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5"/>
          </p:nvPr>
        </p:nvSpPr>
        <p:spPr>
          <a:xfrm>
            <a:off x="7642633" y="25334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6"/>
          </p:nvPr>
        </p:nvSpPr>
        <p:spPr>
          <a:xfrm>
            <a:off x="1265900" y="44311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7"/>
          </p:nvPr>
        </p:nvSpPr>
        <p:spPr>
          <a:xfrm>
            <a:off x="8993767" y="40959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2314733" y="2981133"/>
            <a:ext cx="2532000" cy="7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TITLE_ONLY_1_1">
    <p:bg>
      <p:bgPr>
        <a:solidFill>
          <a:srgbClr val="00000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5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5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960000" y="5331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iews and two columns">
  <p:cSld name="ONE_COLUMN_TEXT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1946400" y="4034133"/>
            <a:ext cx="8331600" cy="2010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2"/>
          </p:nvPr>
        </p:nvSpPr>
        <p:spPr>
          <a:xfrm>
            <a:off x="1946400" y="1018333"/>
            <a:ext cx="8331600" cy="2010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159000" y="1032733"/>
            <a:ext cx="20744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3"/>
          </p:nvPr>
        </p:nvSpPr>
        <p:spPr>
          <a:xfrm>
            <a:off x="2159000" y="4044200"/>
            <a:ext cx="20744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ONE_COLUMN_TEXT_1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7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7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7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652400" y="481000"/>
            <a:ext cx="4887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813803" y="1577768"/>
            <a:ext cx="4564400" cy="1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4" userDrawn="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ONE_COLUMN_TEXT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11232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8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8"/>
          <p:cNvSpPr/>
          <p:nvPr/>
        </p:nvSpPr>
        <p:spPr>
          <a:xfrm>
            <a:off x="10992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1"/>
          </p:nvPr>
        </p:nvSpPr>
        <p:spPr>
          <a:xfrm>
            <a:off x="3813803" y="1577768"/>
            <a:ext cx="4564400" cy="15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652400" y="481000"/>
            <a:ext cx="48872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844" userDrawn="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solidFill>
          <a:srgbClr val="000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5994400" y="5121767"/>
            <a:ext cx="51160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1C232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 Slidesgo, including icons by Flaticon, and infographics &amp; images by Freepik</a:t>
            </a:r>
            <a:endParaRPr sz="1300">
              <a:solidFill>
                <a:srgbClr val="F1C23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5994400" y="1511833"/>
            <a:ext cx="5393600" cy="10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19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5994400" y="5564865"/>
            <a:ext cx="56060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2"/>
          </p:nvPr>
        </p:nvSpPr>
        <p:spPr>
          <a:xfrm>
            <a:off x="5994400" y="2616233"/>
            <a:ext cx="5136000" cy="1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3170865" y="5293933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2"/>
          </p:nvPr>
        </p:nvSpPr>
        <p:spPr>
          <a:xfrm>
            <a:off x="6617000" y="5293933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cxnSp>
        <p:nvCxnSpPr>
          <p:cNvPr id="149" name="Google Shape;149;p20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0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0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 hasCustomPrompt="1"/>
          </p:nvPr>
        </p:nvSpPr>
        <p:spPr>
          <a:xfrm>
            <a:off x="3334567" y="2021101"/>
            <a:ext cx="20664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3" hasCustomPrompt="1"/>
          </p:nvPr>
        </p:nvSpPr>
        <p:spPr>
          <a:xfrm>
            <a:off x="6786024" y="2064553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idx="4" hasCustomPrompt="1"/>
          </p:nvPr>
        </p:nvSpPr>
        <p:spPr>
          <a:xfrm>
            <a:off x="3334892" y="4329392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5" hasCustomPrompt="1"/>
          </p:nvPr>
        </p:nvSpPr>
        <p:spPr>
          <a:xfrm>
            <a:off x="6786349" y="4329392"/>
            <a:ext cx="206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6"/>
          </p:nvPr>
        </p:nvSpPr>
        <p:spPr>
          <a:xfrm>
            <a:off x="2633267" y="2659876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7"/>
          </p:nvPr>
        </p:nvSpPr>
        <p:spPr>
          <a:xfrm>
            <a:off x="6120867" y="2659876"/>
            <a:ext cx="33868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8"/>
          </p:nvPr>
        </p:nvSpPr>
        <p:spPr>
          <a:xfrm>
            <a:off x="6089433" y="4930133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 idx="9"/>
          </p:nvPr>
        </p:nvSpPr>
        <p:spPr>
          <a:xfrm>
            <a:off x="3287200" y="500184"/>
            <a:ext cx="56176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3"/>
          </p:nvPr>
        </p:nvSpPr>
        <p:spPr>
          <a:xfrm>
            <a:off x="3170900" y="3021367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4"/>
          </p:nvPr>
        </p:nvSpPr>
        <p:spPr>
          <a:xfrm>
            <a:off x="6627033" y="3018167"/>
            <a:ext cx="2394400" cy="6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15"/>
          </p:nvPr>
        </p:nvSpPr>
        <p:spPr>
          <a:xfrm>
            <a:off x="2631933" y="4930133"/>
            <a:ext cx="3469600" cy="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354633" y="2698633"/>
            <a:ext cx="1482400" cy="148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18;p3"/>
          <p:cNvCxnSpPr>
            <a:endCxn id="19" idx="0"/>
          </p:cNvCxnSpPr>
          <p:nvPr/>
        </p:nvCxnSpPr>
        <p:spPr>
          <a:xfrm>
            <a:off x="6096000" y="-241800"/>
            <a:ext cx="0" cy="3226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949567" y="4546833"/>
            <a:ext cx="6292800" cy="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 rot="10800000">
            <a:off x="-91467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5062800" y="2826000"/>
            <a:ext cx="2066400" cy="11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>
            <a:off x="960000" y="1948233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9251500" y="1552167"/>
            <a:ext cx="741200" cy="7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878567" y="2209433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771500" y="27097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disordered 2">
  <p:cSld name="TITLE_AND_TWO_COLUMNS_1_1_2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1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1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1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1440900" y="4962533"/>
            <a:ext cx="2417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2"/>
          </p:nvPr>
        </p:nvSpPr>
        <p:spPr>
          <a:xfrm>
            <a:off x="3866800" y="4032133"/>
            <a:ext cx="25252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3"/>
          </p:nvPr>
        </p:nvSpPr>
        <p:spPr>
          <a:xfrm>
            <a:off x="6297067" y="3126724"/>
            <a:ext cx="25252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4"/>
          </p:nvPr>
        </p:nvSpPr>
        <p:spPr>
          <a:xfrm>
            <a:off x="8719533" y="2197436"/>
            <a:ext cx="25656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5"/>
          </p:nvPr>
        </p:nvSpPr>
        <p:spPr>
          <a:xfrm>
            <a:off x="1440700" y="4517232"/>
            <a:ext cx="24176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6"/>
          </p:nvPr>
        </p:nvSpPr>
        <p:spPr>
          <a:xfrm>
            <a:off x="3920600" y="3577100"/>
            <a:ext cx="24176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7"/>
          </p:nvPr>
        </p:nvSpPr>
        <p:spPr>
          <a:xfrm>
            <a:off x="6297067" y="2686076"/>
            <a:ext cx="2525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8"/>
          </p:nvPr>
        </p:nvSpPr>
        <p:spPr>
          <a:xfrm>
            <a:off x="8739733" y="1755920"/>
            <a:ext cx="2525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287267" y="593367"/>
            <a:ext cx="56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_2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22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2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2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1674500" y="3853837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2"/>
          </p:nvPr>
        </p:nvSpPr>
        <p:spPr>
          <a:xfrm>
            <a:off x="4810633" y="3853837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3"/>
          </p:nvPr>
        </p:nvSpPr>
        <p:spPr>
          <a:xfrm>
            <a:off x="7985500" y="3853837"/>
            <a:ext cx="25320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3287267" y="499884"/>
            <a:ext cx="5617600" cy="1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4"/>
          </p:nvPr>
        </p:nvSpPr>
        <p:spPr>
          <a:xfrm>
            <a:off x="1731700" y="4355537"/>
            <a:ext cx="24176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5"/>
          </p:nvPr>
        </p:nvSpPr>
        <p:spPr>
          <a:xfrm>
            <a:off x="4894135" y="4355537"/>
            <a:ext cx="24176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6"/>
          </p:nvPr>
        </p:nvSpPr>
        <p:spPr>
          <a:xfrm>
            <a:off x="8056565" y="4355537"/>
            <a:ext cx="24176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_2_1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3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3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23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1440900" y="3890917"/>
            <a:ext cx="4655200" cy="21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2"/>
          </p:nvPr>
        </p:nvSpPr>
        <p:spPr>
          <a:xfrm>
            <a:off x="6096000" y="3144984"/>
            <a:ext cx="3103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ubTitle" idx="3"/>
          </p:nvPr>
        </p:nvSpPr>
        <p:spPr>
          <a:xfrm>
            <a:off x="1440900" y="3144984"/>
            <a:ext cx="3345200" cy="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4"/>
          </p:nvPr>
        </p:nvSpPr>
        <p:spPr>
          <a:xfrm>
            <a:off x="6096000" y="3653584"/>
            <a:ext cx="5136000" cy="2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3294133" y="508200"/>
            <a:ext cx="56176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25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5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25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2025651" y="498300"/>
            <a:ext cx="8148400" cy="929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000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03100" y="1690767"/>
            <a:ext cx="10384000" cy="3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AutoNum type="arabicPeriod"/>
              <a:defRPr sz="1500">
                <a:solidFill>
                  <a:srgbClr val="FFFFFF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11232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4"/>
          <p:cNvCxnSpPr/>
          <p:nvPr/>
        </p:nvCxnSpPr>
        <p:spPr>
          <a:xfrm rot="10800000">
            <a:off x="-91467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4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0992000" y="766000"/>
            <a:ext cx="480000" cy="48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79100" y="502067"/>
            <a:ext cx="112320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-394500" y="4073100"/>
            <a:ext cx="2879600" cy="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2"/>
          </p:nvPr>
        </p:nvSpPr>
        <p:spPr>
          <a:xfrm>
            <a:off x="903100" y="5586767"/>
            <a:ext cx="6086800" cy="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1500" b="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200" y="0"/>
            <a:ext cx="12192000" cy="34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60958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5"/>
          <p:cNvCxnSpPr/>
          <p:nvPr/>
        </p:nvCxnSpPr>
        <p:spPr>
          <a:xfrm rot="10800000">
            <a:off x="-91467" y="3440000"/>
            <a:ext cx="12533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50600" y="2113633"/>
            <a:ext cx="41272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2"/>
          </p:nvPr>
        </p:nvSpPr>
        <p:spPr>
          <a:xfrm>
            <a:off x="7119967" y="2113633"/>
            <a:ext cx="41156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7774367" y="3697567"/>
            <a:ext cx="2801600" cy="1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1606700" y="3697567"/>
            <a:ext cx="2801600" cy="1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9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6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6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6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2944833" y="112767"/>
            <a:ext cx="6308800" cy="13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6933" y="498284"/>
            <a:ext cx="102720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7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7"/>
          <p:cNvCxnSpPr/>
          <p:nvPr/>
        </p:nvCxnSpPr>
        <p:spPr>
          <a:xfrm rot="10800000">
            <a:off x="-91467" y="962000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7"/>
          <p:cNvSpPr/>
          <p:nvPr/>
        </p:nvSpPr>
        <p:spPr>
          <a:xfrm>
            <a:off x="720000" y="7660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321533" y="1872000"/>
            <a:ext cx="4074800" cy="16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6103000" y="0"/>
            <a:ext cx="60888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321533" y="3500800"/>
            <a:ext cx="4074800" cy="2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900" b="0"/>
            </a:lvl1pPr>
            <a:lvl2pPr marL="1219170" lvl="1" indent="-423323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5869533" y="390500"/>
            <a:ext cx="5477200" cy="26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9"/>
          <p:cNvCxnSpPr/>
          <p:nvPr/>
        </p:nvCxnSpPr>
        <p:spPr>
          <a:xfrm>
            <a:off x="11232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9"/>
          <p:cNvCxnSpPr/>
          <p:nvPr/>
        </p:nvCxnSpPr>
        <p:spPr>
          <a:xfrm rot="10800000">
            <a:off x="-91467" y="962000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9"/>
          <p:cNvSpPr/>
          <p:nvPr/>
        </p:nvSpPr>
        <p:spPr>
          <a:xfrm>
            <a:off x="10992000" y="766000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0" y="0"/>
            <a:ext cx="3050800" cy="68580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960000" y="481000"/>
            <a:ext cx="4174800" cy="59072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001233" y="1743184"/>
            <a:ext cx="4074800" cy="17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u="sng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6001233" y="3503591"/>
            <a:ext cx="38584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802400" y="3079800"/>
            <a:ext cx="65872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9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69" name="Google Shape;69;p10"/>
          <p:cNvCxnSpPr/>
          <p:nvPr/>
        </p:nvCxnSpPr>
        <p:spPr>
          <a:xfrm>
            <a:off x="960000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0"/>
          <p:cNvCxnSpPr/>
          <p:nvPr/>
        </p:nvCxnSpPr>
        <p:spPr>
          <a:xfrm rot="10800000">
            <a:off x="-66200" y="9751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0"/>
          <p:cNvSpPr/>
          <p:nvPr/>
        </p:nvSpPr>
        <p:spPr>
          <a:xfrm>
            <a:off x="720000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11223167" y="-27400"/>
            <a:ext cx="0" cy="691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0"/>
          <p:cNvSpPr/>
          <p:nvPr/>
        </p:nvSpPr>
        <p:spPr>
          <a:xfrm>
            <a:off x="10983167" y="7351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-66200" y="5919367"/>
            <a:ext cx="125332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0"/>
          <p:cNvSpPr/>
          <p:nvPr/>
        </p:nvSpPr>
        <p:spPr>
          <a:xfrm>
            <a:off x="720000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0983167" y="5679367"/>
            <a:ext cx="480000" cy="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25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Light"/>
              <a:buChar char="■"/>
              <a:defRPr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ctrTitle"/>
          </p:nvPr>
        </p:nvSpPr>
        <p:spPr>
          <a:xfrm>
            <a:off x="996246" y="87761"/>
            <a:ext cx="11191113" cy="97562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100"/>
              <a:t>MODELAGEM DE SISTEMAS DINÂMICOS</a:t>
            </a:r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1"/>
          </p:nvPr>
        </p:nvSpPr>
        <p:spPr>
          <a:xfrm>
            <a:off x="1129928" y="4392107"/>
            <a:ext cx="4564809" cy="17821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b="1"/>
              <a:t>Paulo Mateus Corrêa Vianna  </a:t>
            </a:r>
            <a:br>
              <a:rPr lang="en" b="1"/>
            </a:br>
            <a:r>
              <a:rPr lang="en" b="1"/>
              <a:t>Alessandra da Cruz Nunes Moraes</a:t>
            </a:r>
            <a:br>
              <a:rPr lang="en" b="1"/>
            </a:br>
            <a:r>
              <a:rPr lang="en" b="1"/>
              <a:t>Yuri Lopes Pamplona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" b="1"/>
              <a:t>Luiz Ricardo de Sousa Cruz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9B143E-DA9A-437B-BC41-540BD52EC3CC}"/>
              </a:ext>
            </a:extLst>
          </p:cNvPr>
          <p:cNvSpPr txBox="1"/>
          <p:nvPr/>
        </p:nvSpPr>
        <p:spPr>
          <a:xfrm>
            <a:off x="1061453" y="967874"/>
            <a:ext cx="335814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>
                <a:solidFill>
                  <a:srgbClr val="FFFFFF"/>
                </a:solidFill>
                <a:latin typeface="Oswald"/>
              </a:rPr>
              <a:t>PME 3380</a:t>
            </a:r>
            <a:endParaRPr lang="en-US" sz="5000"/>
          </a:p>
        </p:txBody>
      </p:sp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014A4DA4-5B28-4FAB-B6F6-48393272960B}"/>
              </a:ext>
            </a:extLst>
          </p:cNvPr>
          <p:cNvSpPr txBox="1">
            <a:spLocks/>
          </p:cNvSpPr>
          <p:nvPr/>
        </p:nvSpPr>
        <p:spPr>
          <a:xfrm>
            <a:off x="5477490" y="4397454"/>
            <a:ext cx="4090357" cy="17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1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" b="1" kern="0"/>
              <a:t>10772741</a:t>
            </a:r>
            <a:br>
              <a:rPr lang="en" b="1" kern="0"/>
            </a:br>
            <a:r>
              <a:rPr lang="en" b="1" kern="0"/>
              <a:t>10337209</a:t>
            </a:r>
            <a:br>
              <a:rPr lang="en" b="1" kern="0"/>
            </a:br>
            <a:r>
              <a:rPr lang="en" b="1" kern="0"/>
              <a:t>10853498</a:t>
            </a:r>
            <a:endParaRPr lang="pt-BR" b="1"/>
          </a:p>
          <a:p>
            <a:pPr marL="0" indent="0">
              <a:buClr>
                <a:schemeClr val="dk1"/>
              </a:buClr>
              <a:buSzPts val="1100"/>
            </a:pPr>
            <a:r>
              <a:rPr lang="en" b="1" kern="0"/>
              <a:t>10334961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159156-B6D4-4A2F-ABC7-44F36F15DB82}"/>
              </a:ext>
            </a:extLst>
          </p:cNvPr>
          <p:cNvSpPr txBox="1"/>
          <p:nvPr/>
        </p:nvSpPr>
        <p:spPr>
          <a:xfrm>
            <a:off x="138289" y="6107288"/>
            <a:ext cx="400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1</a:t>
            </a:r>
            <a:endParaRPr lang="pt-BR">
              <a:cs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4F9B79-90C0-4280-ABB3-C49FB01CD50F}"/>
              </a:ext>
            </a:extLst>
          </p:cNvPr>
          <p:cNvSpPr txBox="1"/>
          <p:nvPr/>
        </p:nvSpPr>
        <p:spPr>
          <a:xfrm>
            <a:off x="1061452" y="1769979"/>
            <a:ext cx="335814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Oswald"/>
              </a:rPr>
              <a:t>GRUPO 24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2129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ESPAÇO DE </a:t>
            </a:r>
            <a:r>
              <a:rPr lang="en" u="sng" dirty="0" smtClean="0">
                <a:solidFill>
                  <a:schemeClr val="accent1"/>
                </a:solidFill>
              </a:rPr>
              <a:t>ESTADOS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450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10</a:t>
            </a:r>
            <a:endParaRPr lang="pt-BR" dirty="0"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60" y="1662133"/>
            <a:ext cx="10555166" cy="35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ESPAÇO DE </a:t>
            </a:r>
            <a:r>
              <a:rPr lang="en" u="sng" dirty="0" smtClean="0">
                <a:solidFill>
                  <a:schemeClr val="accent1"/>
                </a:solidFill>
              </a:rPr>
              <a:t>ESTADOS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505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11</a:t>
            </a:r>
            <a:endParaRPr lang="pt-BR" dirty="0"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05" y="1890669"/>
            <a:ext cx="3515216" cy="36771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620" y="2043090"/>
            <a:ext cx="3943900" cy="35247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746" y="1957352"/>
            <a:ext cx="151468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TRANSFORMADA </a:t>
            </a:r>
            <a:r>
              <a:rPr lang="en" u="sng" dirty="0" smtClean="0">
                <a:solidFill>
                  <a:schemeClr val="accent1"/>
                </a:solidFill>
              </a:rPr>
              <a:t>DE LAPLACE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466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12</a:t>
            </a:r>
            <a:endParaRPr lang="pt-BR" dirty="0"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8298" y="3320580"/>
            <a:ext cx="5307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Roboto"/>
              </a:rPr>
              <a:t>F</a:t>
            </a:r>
            <a:r>
              <a:rPr lang="pt-BR" sz="3200" b="1" dirty="0" smtClean="0">
                <a:latin typeface="Roboto"/>
              </a:rPr>
              <a:t>unção </a:t>
            </a:r>
            <a:r>
              <a:rPr lang="pt-BR" sz="3200" b="1" dirty="0">
                <a:latin typeface="Roboto"/>
              </a:rPr>
              <a:t>de transferência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82" y="1136535"/>
            <a:ext cx="4358098" cy="55376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78298" y="3811012"/>
            <a:ext cx="5665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Para inteirar as análises será observada a função de transferência que pode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ser obtida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por via de manipulação das equações diferenciais. Especificamente, para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encontrar essa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função de transferência foi utilizado o programa do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scilab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25" y="1175303"/>
            <a:ext cx="5647599" cy="1490500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>
            <a:off x="4312692" y="2210651"/>
            <a:ext cx="996286" cy="1027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2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POLINÔMIO </a:t>
            </a:r>
            <a:r>
              <a:rPr lang="en" u="sng" dirty="0" smtClean="0">
                <a:solidFill>
                  <a:schemeClr val="accent1"/>
                </a:solidFill>
              </a:rPr>
              <a:t>CARACTERÍSTICO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505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13</a:t>
            </a:r>
            <a:endParaRPr lang="pt-BR" dirty="0"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51" y="2114395"/>
            <a:ext cx="10159012" cy="16269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039737" y="4010150"/>
            <a:ext cx="550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Polinômio obtido a partir dos autovalores da matriz A.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9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ANÁLISE DA </a:t>
            </a:r>
            <a:r>
              <a:rPr lang="en" u="sng" dirty="0" smtClean="0">
                <a:solidFill>
                  <a:schemeClr val="accent1"/>
                </a:solidFill>
              </a:rPr>
              <a:t>ESTABILIDADE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505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13</a:t>
            </a:r>
            <a:endParaRPr lang="pt-BR" dirty="0">
              <a:cs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79729" y="1430121"/>
            <a:ext cx="4720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Roboto"/>
              </a:rPr>
              <a:t>Análise dos polos</a:t>
            </a:r>
            <a:endParaRPr lang="pt-BR" sz="3200" b="1" dirty="0">
              <a:latin typeface="Roboto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96" y="2066218"/>
            <a:ext cx="5295900" cy="42386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0576" y="3615661"/>
            <a:ext cx="3600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Pode-se observar  que existem 3 polos nulos e outros 3 com parte real negativa (são pequenos portanto aparentam estar próximos).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8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ANÁLISE DA </a:t>
            </a:r>
            <a:r>
              <a:rPr lang="en" u="sng" dirty="0" smtClean="0">
                <a:solidFill>
                  <a:schemeClr val="accent1"/>
                </a:solidFill>
              </a:rPr>
              <a:t>ESTABILIDADE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4781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14</a:t>
            </a:r>
            <a:endParaRPr lang="pt-BR" dirty="0">
              <a:cs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49020" y="1430121"/>
            <a:ext cx="5469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Roboto"/>
              </a:rPr>
              <a:t>Critério </a:t>
            </a:r>
            <a:r>
              <a:rPr lang="pt-BR" sz="3200" b="1" dirty="0">
                <a:latin typeface="Roboto"/>
              </a:rPr>
              <a:t>de </a:t>
            </a:r>
            <a:r>
              <a:rPr lang="pt-BR" sz="3200" b="1" dirty="0" err="1">
                <a:latin typeface="Roboto"/>
              </a:rPr>
              <a:t>Routh-Hurwitz</a:t>
            </a:r>
            <a:endParaRPr lang="pt-BR" sz="3200" b="1" dirty="0">
              <a:latin typeface="Roboto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26823" y="3014431"/>
            <a:ext cx="4469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3 polos foram nulos, foi feita a análise por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Routh-Hurwitz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para certificar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estabilidade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 sistema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20" y="2697088"/>
            <a:ext cx="5869231" cy="30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ANÁLISE DA </a:t>
            </a:r>
            <a:r>
              <a:rPr lang="en" u="sng" dirty="0" smtClean="0">
                <a:solidFill>
                  <a:schemeClr val="accent1"/>
                </a:solidFill>
              </a:rPr>
              <a:t>ESTABILIDADE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4781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15</a:t>
            </a:r>
            <a:endParaRPr lang="pt-BR" dirty="0"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0421" y="1408747"/>
            <a:ext cx="4536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Roboto"/>
              </a:rPr>
              <a:t>Diagramas de Bode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64" y="1701134"/>
            <a:ext cx="6426365" cy="492001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24887" y="2312747"/>
            <a:ext cx="46321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</a:rPr>
              <a:t>R</a:t>
            </a:r>
            <a:r>
              <a:rPr lang="pt-BR" sz="2400" b="1" dirty="0" smtClean="0">
                <a:latin typeface="Arial" panose="020B0604020202020204" pitchFamily="34" charset="0"/>
              </a:rPr>
              <a:t>elacionado ao domínio </a:t>
            </a:r>
            <a:r>
              <a:rPr lang="pt-BR" sz="2400" b="1" dirty="0">
                <a:latin typeface="Arial" panose="020B0604020202020204" pitchFamily="34" charset="0"/>
              </a:rPr>
              <a:t>da </a:t>
            </a:r>
            <a:r>
              <a:rPr lang="pt-BR" sz="2400" b="1" dirty="0" smtClean="0">
                <a:latin typeface="Arial" panose="020B0604020202020204" pitchFamily="34" charset="0"/>
              </a:rPr>
              <a:t>frequência, gera </a:t>
            </a:r>
            <a:r>
              <a:rPr lang="pt-BR" sz="2400" b="1" dirty="0">
                <a:latin typeface="Arial" panose="020B0604020202020204" pitchFamily="34" charset="0"/>
              </a:rPr>
              <a:t>respostas referentes </a:t>
            </a:r>
            <a:r>
              <a:rPr lang="pt-BR" sz="2400" b="1" dirty="0" smtClean="0">
                <a:latin typeface="Arial" panose="020B0604020202020204" pitchFamily="34" charset="0"/>
              </a:rPr>
              <a:t>a dinâmica </a:t>
            </a:r>
            <a:r>
              <a:rPr lang="pt-BR" sz="2400" b="1" dirty="0">
                <a:latin typeface="Arial" panose="020B0604020202020204" pitchFamily="34" charset="0"/>
              </a:rPr>
              <a:t>do </a:t>
            </a:r>
            <a:r>
              <a:rPr lang="pt-BR" sz="2400" b="1" dirty="0" smtClean="0">
                <a:latin typeface="Arial" panose="020B0604020202020204" pitchFamily="34" charset="0"/>
              </a:rPr>
              <a:t>sistema e </a:t>
            </a:r>
            <a:r>
              <a:rPr lang="pt-BR" sz="2400" b="1" dirty="0">
                <a:latin typeface="Arial" panose="020B0604020202020204" pitchFamily="34" charset="0"/>
              </a:rPr>
              <a:t>permite uma boa visualização dos cenários uma vez que </a:t>
            </a:r>
            <a:r>
              <a:rPr lang="pt-BR" sz="2400" b="1" dirty="0" smtClean="0">
                <a:latin typeface="Arial" panose="020B0604020202020204" pitchFamily="34" charset="0"/>
              </a:rPr>
              <a:t>forma respostas </a:t>
            </a:r>
            <a:r>
              <a:rPr lang="pt-BR" sz="2400" b="1" dirty="0">
                <a:latin typeface="Arial" panose="020B0604020202020204" pitchFamily="34" charset="0"/>
              </a:rPr>
              <a:t>decompostas dos elementos.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570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DOMÍNIO DO </a:t>
            </a:r>
            <a:r>
              <a:rPr lang="en" u="sng" dirty="0" smtClean="0">
                <a:solidFill>
                  <a:schemeClr val="accent1"/>
                </a:solidFill>
              </a:rPr>
              <a:t>TEMPO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4918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16</a:t>
            </a:r>
            <a:endParaRPr lang="pt-BR" dirty="0">
              <a:cs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20421" y="1408747"/>
            <a:ext cx="4536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Roboto"/>
              </a:rPr>
              <a:t>Sinal Degrau</a:t>
            </a:r>
            <a:endParaRPr lang="pt-BR" sz="3200" b="1" dirty="0">
              <a:latin typeface="Roboto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80" y="1408747"/>
            <a:ext cx="6992326" cy="522042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flipH="1">
            <a:off x="1120420" y="2312747"/>
            <a:ext cx="3349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impressora possui peças relativamente leves e não existe a resistência de mola, a força gerada pelo degrau é capaz de produzir um deslocamento contínuo.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6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DOMÍNIO DO </a:t>
            </a:r>
            <a:r>
              <a:rPr lang="en" u="sng" dirty="0" smtClean="0">
                <a:solidFill>
                  <a:schemeClr val="accent1"/>
                </a:solidFill>
              </a:rPr>
              <a:t>TEMPO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4645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17</a:t>
            </a:r>
            <a:endParaRPr lang="pt-BR" dirty="0">
              <a:cs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20421" y="1408747"/>
            <a:ext cx="4536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Roboto"/>
              </a:rPr>
              <a:t>Impulso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438" y="1482325"/>
            <a:ext cx="6782747" cy="51918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1120421" y="2667589"/>
            <a:ext cx="3349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simulação é de um tempo curto o impulso é capaz de gerar altas velocidades e deslocamentos que sobrepõe qualquer outro tipo de efeito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1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RESULTADOS DAS </a:t>
            </a:r>
            <a:r>
              <a:rPr lang="en" u="sng" dirty="0" smtClean="0">
                <a:solidFill>
                  <a:schemeClr val="accent1"/>
                </a:solidFill>
              </a:rPr>
              <a:t>SIMULAÇÕES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5191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18</a:t>
            </a:r>
            <a:endParaRPr lang="pt-BR" dirty="0">
              <a:cs typeface="Arial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69" y="1866347"/>
            <a:ext cx="6442282" cy="44384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455762" y="1968562"/>
            <a:ext cx="3689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Nesse eixo é </a:t>
            </a:r>
            <a:r>
              <a:rPr lang="pt-BR" sz="2400" b="1" dirty="0">
                <a:latin typeface="Roboto"/>
              </a:rPr>
              <a:t>importante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observar que a trajetória se comporta próximo 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uma parábola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(o amortecimento causa uma modificação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na descrição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da trajetória)</a:t>
            </a:r>
          </a:p>
        </p:txBody>
      </p:sp>
    </p:spTree>
    <p:extLst>
      <p:ext uri="{BB962C8B-B14F-4D97-AF65-F5344CB8AC3E}">
        <p14:creationId xmlns:p14="http://schemas.microsoft.com/office/powerpoint/2010/main" val="37609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6001233" y="1743184"/>
            <a:ext cx="4074800" cy="176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SzPts val="1100"/>
            </a:pPr>
            <a:r>
              <a:rPr lang="en"/>
              <a:t>PROPOSTA DO</a:t>
            </a:r>
          </a:p>
          <a:p>
            <a:pPr>
              <a:buSzPts val="1100"/>
            </a:pPr>
            <a:r>
              <a:rPr lang="en">
                <a:solidFill>
                  <a:schemeClr val="accent1"/>
                </a:solidFill>
              </a:rPr>
              <a:t>TRABALHO</a:t>
            </a:r>
            <a:endParaRPr lang="pt-BR"/>
          </a:p>
        </p:txBody>
      </p:sp>
      <p:sp>
        <p:nvSpPr>
          <p:cNvPr id="389" name="Google Shape;389;p31"/>
          <p:cNvSpPr txBox="1">
            <a:spLocks noGrp="1"/>
          </p:cNvSpPr>
          <p:nvPr>
            <p:ph type="subTitle" idx="1"/>
          </p:nvPr>
        </p:nvSpPr>
        <p:spPr>
          <a:xfrm>
            <a:off x="6001233" y="3517968"/>
            <a:ext cx="5253003" cy="15180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 b="1" dirty="0"/>
              <a:t>O objetivo desse trabalho é a descrição e o estudo dos mecanismos utilizados na impressora 3D, no que se refere a movimentação do bico extrusor e da base de </a:t>
            </a:r>
            <a:r>
              <a:rPr lang="en" b="1" dirty="0" smtClean="0"/>
              <a:t>suporte.</a:t>
            </a:r>
            <a:endParaRPr lang="pt-BR" b="1" dirty="0"/>
          </a:p>
        </p:txBody>
      </p:sp>
      <p:pic>
        <p:nvPicPr>
          <p:cNvPr id="2" name="Imagem 2" descr="Desenho técnico&#10;&#10;Descrição gerada automaticamente">
            <a:extLst>
              <a:ext uri="{FF2B5EF4-FFF2-40B4-BE49-F238E27FC236}">
                <a16:creationId xmlns:a16="http://schemas.microsoft.com/office/drawing/2014/main" id="{40FE389C-EF52-4E6F-8118-86F19062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84" y="586874"/>
            <a:ext cx="3999832" cy="56976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41053E-2620-4289-A175-A838A308F161}"/>
              </a:ext>
            </a:extLst>
          </p:cNvPr>
          <p:cNvSpPr txBox="1"/>
          <p:nvPr/>
        </p:nvSpPr>
        <p:spPr>
          <a:xfrm>
            <a:off x="208845" y="6361288"/>
            <a:ext cx="4007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2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9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RESULTADOS DAS </a:t>
            </a:r>
            <a:r>
              <a:rPr lang="en" u="sng" dirty="0" smtClean="0">
                <a:solidFill>
                  <a:schemeClr val="accent1"/>
                </a:solidFill>
              </a:rPr>
              <a:t>SIMULAÇÕES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5327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19</a:t>
            </a:r>
            <a:endParaRPr lang="pt-BR" dirty="0"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858" y="1986170"/>
            <a:ext cx="6574219" cy="450333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82890" y="1883391"/>
            <a:ext cx="3903260" cy="37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Da mesma forma do anterior, a trajetória é parecida com uma parábola. É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importante frisar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que o cabeçote trava em certos momentos em algum eixo devido 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inexistência de torques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naquele momento.</a:t>
            </a:r>
          </a:p>
        </p:txBody>
      </p:sp>
    </p:spTree>
    <p:extLst>
      <p:ext uri="{BB962C8B-B14F-4D97-AF65-F5344CB8AC3E}">
        <p14:creationId xmlns:p14="http://schemas.microsoft.com/office/powerpoint/2010/main" val="28189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RESULTADOS DAS </a:t>
            </a:r>
            <a:r>
              <a:rPr lang="en" u="sng" dirty="0" smtClean="0">
                <a:solidFill>
                  <a:schemeClr val="accent1"/>
                </a:solidFill>
              </a:rPr>
              <a:t>SIMULAÇÕES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4918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20</a:t>
            </a:r>
            <a:endParaRPr lang="pt-BR" dirty="0"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858" y="1986170"/>
            <a:ext cx="6574219" cy="446223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46746" y="1986170"/>
            <a:ext cx="34210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Da mesma forma do anterior, a trajetória é parecida com uma parábola. É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importante frisar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que o cabeçote trava em certos momentos em algum eixo devido 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inexistência 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Torques naquele momento.</a:t>
            </a:r>
          </a:p>
        </p:txBody>
      </p:sp>
    </p:spTree>
    <p:extLst>
      <p:ext uri="{BB962C8B-B14F-4D97-AF65-F5344CB8AC3E}">
        <p14:creationId xmlns:p14="http://schemas.microsoft.com/office/powerpoint/2010/main" val="10236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RESULTADOS DAS </a:t>
            </a:r>
            <a:r>
              <a:rPr lang="en" u="sng" dirty="0" smtClean="0">
                <a:solidFill>
                  <a:schemeClr val="accent1"/>
                </a:solidFill>
              </a:rPr>
              <a:t>SIMULAÇÕES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4781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21</a:t>
            </a:r>
            <a:endParaRPr lang="pt-BR" dirty="0"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022" y="1522198"/>
            <a:ext cx="5698481" cy="49673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55427" y="1522198"/>
            <a:ext cx="4792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 eixo nesse caso trabalha em um intervalo de tempo menor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devido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menor movimentação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pois sobrepor o material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extrudado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precisa de apenas um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abaixamento da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base 1mm devido ao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bico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extrusor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Devido a rapidez do movimento da base 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 constantes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 amortecimento a descrição do movimento se assemelha a uma reta.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RESULTADOS DAS </a:t>
            </a:r>
            <a:r>
              <a:rPr lang="en" u="sng" dirty="0" smtClean="0">
                <a:solidFill>
                  <a:schemeClr val="accent1"/>
                </a:solidFill>
              </a:rPr>
              <a:t>SIMULAÇÕES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2" y="6304843"/>
            <a:ext cx="5155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22</a:t>
            </a:r>
            <a:endParaRPr lang="pt-BR" dirty="0"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41" y="1243686"/>
            <a:ext cx="6615593" cy="561431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98562" y="1245426"/>
            <a:ext cx="39533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Nesse caso a parcelo do gráfico crescente representa o motor ligado 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acelerando até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alcançar uma velocidade limite. Ao pairar sobre esse máximo, o motor desliga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caracterizando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uma reta praticamente vertical. Após isso, segue o mesmo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padrão mas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negativamente, e repete o ciclo durante o tempo estipulado.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0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0"/>
          <p:cNvSpPr txBox="1">
            <a:spLocks noGrp="1"/>
          </p:cNvSpPr>
          <p:nvPr>
            <p:ph type="title"/>
          </p:nvPr>
        </p:nvSpPr>
        <p:spPr>
          <a:xfrm>
            <a:off x="966933" y="5078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u="sng" dirty="0" smtClean="0">
                <a:solidFill>
                  <a:schemeClr val="accent1"/>
                </a:solidFill>
              </a:rPr>
              <a:t>SIMULAÇÃO DO MOVIMENTO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618458-86ED-4E49-B35F-3D3DA87B43F7}"/>
              </a:ext>
            </a:extLst>
          </p:cNvPr>
          <p:cNvSpPr txBox="1"/>
          <p:nvPr/>
        </p:nvSpPr>
        <p:spPr>
          <a:xfrm>
            <a:off x="166511" y="6389510"/>
            <a:ext cx="488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23</a:t>
            </a:r>
            <a:endParaRPr lang="pt-BR" dirty="0"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30930" y="2501220"/>
            <a:ext cx="3779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</a:rPr>
              <a:t>O movimento do cabeçote é inspirado na forma de preenchimento retangular utilizada em grande parte das impressoras 3D do mercado.</a:t>
            </a:r>
          </a:p>
        </p:txBody>
      </p:sp>
      <p:pic>
        <p:nvPicPr>
          <p:cNvPr id="12" name="Untitled Proj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4676" y="1883391"/>
            <a:ext cx="7256110" cy="40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8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5"/>
          <p:cNvSpPr txBox="1">
            <a:spLocks noGrp="1"/>
          </p:cNvSpPr>
          <p:nvPr>
            <p:ph type="title"/>
          </p:nvPr>
        </p:nvSpPr>
        <p:spPr>
          <a:xfrm>
            <a:off x="1764040" y="0"/>
            <a:ext cx="9427124" cy="109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REFERÊNCIAS BIBLIOGRÁFICAS</a:t>
            </a:r>
            <a:endParaRPr lang="en" u="sng" dirty="0">
              <a:solidFill>
                <a:schemeClr val="accent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FCBF590-B683-4CBB-B4A2-1FEC7E13C854}"/>
              </a:ext>
            </a:extLst>
          </p:cNvPr>
          <p:cNvSpPr/>
          <p:nvPr/>
        </p:nvSpPr>
        <p:spPr>
          <a:xfrm>
            <a:off x="5706836" y="4931229"/>
            <a:ext cx="5783035" cy="911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000000"/>
              </a:highlight>
              <a:cs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CB62FB-A638-49F0-98BA-C42B8AB6D7FE}"/>
              </a:ext>
            </a:extLst>
          </p:cNvPr>
          <p:cNvSpPr txBox="1"/>
          <p:nvPr/>
        </p:nvSpPr>
        <p:spPr>
          <a:xfrm>
            <a:off x="9029700" y="50264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/>
              <a:t>Clique para adicionar 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FD3835-3EA8-45AF-B314-D079B841654A}"/>
              </a:ext>
            </a:extLst>
          </p:cNvPr>
          <p:cNvSpPr txBox="1"/>
          <p:nvPr/>
        </p:nvSpPr>
        <p:spPr>
          <a:xfrm>
            <a:off x="154163" y="6320719"/>
            <a:ext cx="473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24</a:t>
            </a:r>
            <a:endParaRPr lang="pt-B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95802" y="1196791"/>
            <a:ext cx="1109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AZEVEDO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, F. M. d. et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</a:rPr>
              <a:t>al.Estudo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e projeto de melhoria em máquina de impressão 3D.Tese (Doutorado) — Universidade de São Paulo,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5802" y="1949913"/>
            <a:ext cx="11223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DEC,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</a:rPr>
              <a:t>M.Avaliação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e otimização da exatidão geométrica de impressora 3D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utilizando medição por coordenadas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. Tese (Doutorado),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2016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5802" y="2690618"/>
            <a:ext cx="1087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MILLS, D. Future medicine: The impact of 3d printing. j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nanomater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mol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nanotechnol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4: 3.of, v. 3, p. 2, 2015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95802" y="3397275"/>
            <a:ext cx="1087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YOSSEF, M.; CHEN, A. Applicability and limitations of 3d printing for civil structures.2015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6081" y="3856115"/>
            <a:ext cx="10893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ZUCCA, R. et al. Desenvolvimento de uma impressora 3d de baixo custo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para prototipagem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de objetos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pt-BR" b="1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Semina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: Ciências Exatas e Tecnológicas</a:t>
            </a:r>
            <a:r>
              <a:rPr lang="pt-BR" dirty="0">
                <a:latin typeface="Arial" panose="020B0604020202020204" pitchFamily="34" charset="0"/>
              </a:rPr>
              <a:t>, v. 40, n. 1, p. 47–54,2019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76081" y="4655688"/>
            <a:ext cx="11096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SHAHRUBUDINA T.C. LEEA, . R. R. N. An overview on 3d printing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technology:Technological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, materials, and applications. 2019.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95802" y="5535411"/>
            <a:ext cx="1058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YOSSEF, M.; CHEN, A. Applicability and limitations of 3d printing for civil structures.2015. </a:t>
            </a:r>
            <a:r>
              <a:rPr lang="en-US" dirty="0" smtClean="0">
                <a:latin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095802" y="6043599"/>
            <a:ext cx="1180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ZUCCA, R. et al. Desenvolvimento de uma impressora 3d de baixo custo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</a:rPr>
              <a:t>paraprototipagem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</a:rPr>
              <a:t>objetos.Semina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: Ciências Exatas e Tecnológicas, v. 40, n. 1, p. 47–54,2019. 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55"/>
          <p:cNvSpPr txBox="1">
            <a:spLocks noGrp="1"/>
          </p:cNvSpPr>
          <p:nvPr>
            <p:ph type="title"/>
          </p:nvPr>
        </p:nvSpPr>
        <p:spPr>
          <a:xfrm>
            <a:off x="0" y="2866029"/>
            <a:ext cx="12192000" cy="10645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dirty="0"/>
              <a:t>OBRIGADO!</a:t>
            </a:r>
            <a:endParaRPr lang="en" u="sng" dirty="0">
              <a:solidFill>
                <a:schemeClr val="accent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FCBF590-B683-4CBB-B4A2-1FEC7E13C854}"/>
              </a:ext>
            </a:extLst>
          </p:cNvPr>
          <p:cNvSpPr/>
          <p:nvPr/>
        </p:nvSpPr>
        <p:spPr>
          <a:xfrm>
            <a:off x="5679540" y="5026478"/>
            <a:ext cx="5783035" cy="911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000000"/>
              </a:highlight>
              <a:cs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CB62FB-A638-49F0-98BA-C42B8AB6D7FE}"/>
              </a:ext>
            </a:extLst>
          </p:cNvPr>
          <p:cNvSpPr txBox="1"/>
          <p:nvPr/>
        </p:nvSpPr>
        <p:spPr>
          <a:xfrm>
            <a:off x="9029700" y="50264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Clique para adicionar 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FD3835-3EA8-45AF-B314-D079B841654A}"/>
              </a:ext>
            </a:extLst>
          </p:cNvPr>
          <p:cNvSpPr txBox="1"/>
          <p:nvPr/>
        </p:nvSpPr>
        <p:spPr>
          <a:xfrm>
            <a:off x="154164" y="6320719"/>
            <a:ext cx="5282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25</a:t>
            </a:r>
            <a:endParaRPr lang="pt-BR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0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 txBox="1">
            <a:spLocks noGrp="1"/>
          </p:cNvSpPr>
          <p:nvPr>
            <p:ph type="title"/>
          </p:nvPr>
        </p:nvSpPr>
        <p:spPr>
          <a:xfrm>
            <a:off x="1321533" y="1872000"/>
            <a:ext cx="4074800" cy="162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SzPts val="1100"/>
            </a:pPr>
            <a:r>
              <a:rPr lang="en"/>
              <a:t>IMPORTÂNCIA</a:t>
            </a:r>
            <a:endParaRPr/>
          </a:p>
          <a:p>
            <a:pPr>
              <a:buSzPts val="1100"/>
            </a:pPr>
            <a:r>
              <a:rPr lang="en">
                <a:solidFill>
                  <a:schemeClr val="accent1"/>
                </a:solidFill>
              </a:rPr>
              <a:t>DO TEMA</a:t>
            </a:r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body" idx="1"/>
          </p:nvPr>
        </p:nvSpPr>
        <p:spPr>
          <a:xfrm>
            <a:off x="1321533" y="3500800"/>
            <a:ext cx="4506120" cy="20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8965" indent="-422910">
              <a:buSzPts val="1400"/>
            </a:pPr>
            <a:r>
              <a:rPr lang="pt-BR" b="1" dirty="0" smtClean="0"/>
              <a:t>Saúde;</a:t>
            </a:r>
            <a:endParaRPr lang="pt-BR" b="1" dirty="0"/>
          </a:p>
          <a:p>
            <a:pPr marL="608965" indent="-422910">
              <a:spcBef>
                <a:spcPts val="1333"/>
              </a:spcBef>
              <a:buClr>
                <a:schemeClr val="dk1"/>
              </a:buClr>
              <a:buSzPts val="1400"/>
            </a:pPr>
            <a:r>
              <a:rPr lang="pt-BR" b="1" dirty="0">
                <a:solidFill>
                  <a:schemeClr val="dk1"/>
                </a:solidFill>
              </a:rPr>
              <a:t>Construção </a:t>
            </a:r>
            <a:r>
              <a:rPr lang="pt-BR" b="1" dirty="0" smtClean="0">
                <a:solidFill>
                  <a:schemeClr val="dk1"/>
                </a:solidFill>
              </a:rPr>
              <a:t>civil;</a:t>
            </a:r>
            <a:endParaRPr lang="pt-BR" b="1" dirty="0">
              <a:solidFill>
                <a:schemeClr val="dk1"/>
              </a:solidFill>
            </a:endParaRPr>
          </a:p>
          <a:p>
            <a:pPr marL="608965" indent="-422910">
              <a:spcBef>
                <a:spcPts val="1333"/>
              </a:spcBef>
              <a:buClr>
                <a:schemeClr val="dk1"/>
              </a:buClr>
              <a:buSzPts val="1400"/>
            </a:pPr>
            <a:r>
              <a:rPr lang="pt-BR" b="1" dirty="0">
                <a:solidFill>
                  <a:schemeClr val="dk1"/>
                </a:solidFill>
              </a:rPr>
              <a:t>Prototipagem </a:t>
            </a:r>
            <a:r>
              <a:rPr lang="pt-BR" b="1" dirty="0" smtClean="0">
                <a:solidFill>
                  <a:schemeClr val="dk1"/>
                </a:solidFill>
              </a:rPr>
              <a:t>rápida;</a:t>
            </a:r>
            <a:endParaRPr lang="pt-BR" b="1" dirty="0">
              <a:solidFill>
                <a:schemeClr val="dk1"/>
              </a:solidFill>
            </a:endParaRPr>
          </a:p>
          <a:p>
            <a:pPr marL="608965" indent="-42291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400"/>
            </a:pPr>
            <a:r>
              <a:rPr lang="pt-BR" b="1" dirty="0">
                <a:solidFill>
                  <a:schemeClr val="dk1"/>
                </a:solidFill>
              </a:rPr>
              <a:t>Criação de produtos </a:t>
            </a:r>
            <a:r>
              <a:rPr lang="pt-BR" b="1" dirty="0" smtClean="0">
                <a:solidFill>
                  <a:schemeClr val="dk1"/>
                </a:solidFill>
              </a:rPr>
              <a:t>diversos.</a:t>
            </a:r>
            <a:endParaRPr lang="pt-BR" b="1" dirty="0">
              <a:solidFill>
                <a:schemeClr val="dk1"/>
              </a:solidFill>
            </a:endParaRPr>
          </a:p>
        </p:txBody>
      </p:sp>
      <p:pic>
        <p:nvPicPr>
          <p:cNvPr id="2" name="Imagem 2" descr="Uma imagem contendo no interior, pessoa, mesa, pequeno&#10;&#10;Descrição gerada automaticamente">
            <a:extLst>
              <a:ext uri="{FF2B5EF4-FFF2-40B4-BE49-F238E27FC236}">
                <a16:creationId xmlns:a16="http://schemas.microsoft.com/office/drawing/2014/main" id="{A94A0B6E-E69A-4946-A8AF-A7B11478B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32" y="85759"/>
            <a:ext cx="5871411" cy="3237428"/>
          </a:xfrm>
          <a:prstGeom prst="rect">
            <a:avLst/>
          </a:prstGeom>
        </p:spPr>
      </p:pic>
      <p:pic>
        <p:nvPicPr>
          <p:cNvPr id="7" name="Imagem 7" descr="Uma imagem contendo grama, edifício, homem, em pé&#10;&#10;Descrição gerada automaticamente">
            <a:extLst>
              <a:ext uri="{FF2B5EF4-FFF2-40B4-BE49-F238E27FC236}">
                <a16:creationId xmlns:a16="http://schemas.microsoft.com/office/drawing/2014/main" id="{400C5D79-82D3-44C4-9642-3D1D8E763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032" y="3459957"/>
            <a:ext cx="5871410" cy="33202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760DADD-FE94-4DBB-A0AF-33927069FAD8}"/>
              </a:ext>
            </a:extLst>
          </p:cNvPr>
          <p:cNvSpPr txBox="1"/>
          <p:nvPr/>
        </p:nvSpPr>
        <p:spPr>
          <a:xfrm>
            <a:off x="124178" y="6333066"/>
            <a:ext cx="3725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3</a:t>
            </a:r>
            <a:endParaRPr lang="pt-B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7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0"/>
          <p:cNvSpPr txBox="1">
            <a:spLocks noGrp="1"/>
          </p:cNvSpPr>
          <p:nvPr>
            <p:ph type="title"/>
          </p:nvPr>
        </p:nvSpPr>
        <p:spPr>
          <a:xfrm>
            <a:off x="966933" y="50780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u="sng" dirty="0" smtClean="0">
                <a:solidFill>
                  <a:schemeClr val="tx1"/>
                </a:solidFill>
              </a:rPr>
              <a:t>HIPÓTESES</a:t>
            </a:r>
            <a:r>
              <a:rPr lang="en" u="sng" dirty="0" smtClean="0">
                <a:solidFill>
                  <a:schemeClr val="accent1"/>
                </a:solidFill>
              </a:rPr>
              <a:t> SIMPLIFICADORAS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618458-86ED-4E49-B35F-3D3DA87B43F7}"/>
              </a:ext>
            </a:extLst>
          </p:cNvPr>
          <p:cNvSpPr txBox="1"/>
          <p:nvPr/>
        </p:nvSpPr>
        <p:spPr>
          <a:xfrm>
            <a:off x="166511" y="6389510"/>
            <a:ext cx="4148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4</a:t>
            </a:r>
            <a:endParaRPr lang="pt-BR" dirty="0">
              <a:cs typeface="Arial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1310632" y="1300854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Corpos rígidos: Materiais indeformáveis e aplicação da mecânica clássica tanto para o cabeçote quanto para a </a:t>
            </a:r>
            <a:r>
              <a:rPr lang="pt-BR" sz="1600" b="1" dirty="0" smtClean="0"/>
              <a:t>base.</a:t>
            </a:r>
            <a:endParaRPr lang="pt-BR" sz="1600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1310631" y="2574904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Desconsiderar movimento de oscilação que ocorre entre a base da impressora e a superfície na qual ela está </a:t>
            </a:r>
            <a:r>
              <a:rPr lang="pt-BR" sz="1600" b="1" dirty="0" smtClean="0"/>
              <a:t>apoiada.</a:t>
            </a:r>
            <a:endParaRPr lang="pt-BR" sz="1600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1310630" y="3848954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O cabeçote tem formato cúbico com simetria geométrica e possui massa </a:t>
            </a:r>
            <a:r>
              <a:rPr lang="pt-BR" sz="1600" b="1" dirty="0" smtClean="0"/>
              <a:t>constante.</a:t>
            </a:r>
            <a:endParaRPr lang="pt-BR" sz="1600" b="1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1292432" y="5193397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As barras paralelas giram com mesmas acelerações angulares para que não ocorra empenamento da </a:t>
            </a:r>
            <a:r>
              <a:rPr lang="pt-BR" sz="1600" b="1" dirty="0" smtClean="0"/>
              <a:t>peça.</a:t>
            </a:r>
            <a:endParaRPr lang="pt-BR" sz="16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7344879" y="1300854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As massas das partes plásticas foram </a:t>
            </a:r>
            <a:r>
              <a:rPr lang="pt-BR" sz="1600" b="1" dirty="0" smtClean="0"/>
              <a:t>desconsideradas.</a:t>
            </a:r>
            <a:endParaRPr lang="pt-BR" sz="1600" b="1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7344879" y="2574904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A massa M distribuída da placa, hastes e apoios plásticos se encontra no centro geométrico desse </a:t>
            </a:r>
            <a:r>
              <a:rPr lang="pt-BR" sz="1600" b="1" dirty="0" smtClean="0"/>
              <a:t>corpo.</a:t>
            </a:r>
            <a:endParaRPr lang="pt-BR" sz="1600" b="1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84F3ACB-CF10-4DF4-86B1-FB3630E7DE04}"/>
              </a:ext>
            </a:extLst>
          </p:cNvPr>
          <p:cNvSpPr/>
          <p:nvPr/>
        </p:nvSpPr>
        <p:spPr>
          <a:xfrm>
            <a:off x="7344879" y="3856202"/>
            <a:ext cx="4411575" cy="10977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/>
              <a:t>A massa M distribuída do cabeçote se encontra no centro geométrico do </a:t>
            </a:r>
            <a:r>
              <a:rPr lang="pt-BR" sz="1600" b="1" dirty="0" smtClean="0"/>
              <a:t>corpo.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0896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92C297-6652-4C9E-BC96-76213CED762D}"/>
              </a:ext>
            </a:extLst>
          </p:cNvPr>
          <p:cNvSpPr txBox="1"/>
          <p:nvPr/>
        </p:nvSpPr>
        <p:spPr>
          <a:xfrm>
            <a:off x="53622" y="6389510"/>
            <a:ext cx="4289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5</a:t>
            </a:r>
            <a:endParaRPr lang="pt-BR"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84" y="273665"/>
            <a:ext cx="5925822" cy="25698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19" y="3237758"/>
            <a:ext cx="5862352" cy="3349916"/>
          </a:xfrm>
          <a:prstGeom prst="rect">
            <a:avLst/>
          </a:prstGeom>
        </p:spPr>
      </p:pic>
      <p:sp>
        <p:nvSpPr>
          <p:cNvPr id="12" name="Google Shape;935;p47"/>
          <p:cNvSpPr txBox="1">
            <a:spLocks noGrp="1"/>
          </p:cNvSpPr>
          <p:nvPr>
            <p:ph type="title"/>
          </p:nvPr>
        </p:nvSpPr>
        <p:spPr>
          <a:xfrm>
            <a:off x="1135895" y="166341"/>
            <a:ext cx="4447310" cy="15555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/>
              <a:t>MODELO </a:t>
            </a:r>
            <a:r>
              <a:rPr lang="en" u="sng" dirty="0" smtClean="0">
                <a:solidFill>
                  <a:schemeClr val="accent1"/>
                </a:solidFill>
              </a:rPr>
              <a:t>FÍSICO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13" name="Google Shape;861;p45"/>
          <p:cNvSpPr txBox="1">
            <a:spLocks/>
          </p:cNvSpPr>
          <p:nvPr/>
        </p:nvSpPr>
        <p:spPr>
          <a:xfrm>
            <a:off x="1135416" y="1237875"/>
            <a:ext cx="2472866" cy="6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 Light"/>
              <a:buChar char="■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kern="0" dirty="0" smtClean="0"/>
              <a:t>Bloco Superior</a:t>
            </a:r>
            <a:endParaRPr lang="pt-BR" sz="2400" b="1" kern="0" dirty="0"/>
          </a:p>
        </p:txBody>
      </p:sp>
      <p:sp>
        <p:nvSpPr>
          <p:cNvPr id="14" name="Google Shape;861;p45"/>
          <p:cNvSpPr txBox="1">
            <a:spLocks/>
          </p:cNvSpPr>
          <p:nvPr/>
        </p:nvSpPr>
        <p:spPr>
          <a:xfrm>
            <a:off x="1178898" y="2998507"/>
            <a:ext cx="2180651" cy="47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 Light"/>
              <a:buChar char="■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kern="0" dirty="0" smtClean="0"/>
              <a:t>Bloco Inferior</a:t>
            </a:r>
            <a:endParaRPr lang="pt-BR" sz="2400" b="1" kern="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178899" y="5389417"/>
            <a:ext cx="318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</a:rPr>
              <a:t>F</a:t>
            </a:r>
            <a:r>
              <a:rPr lang="pt-BR" dirty="0" smtClean="0">
                <a:latin typeface="Arial" panose="020B0604020202020204" pitchFamily="34" charset="0"/>
              </a:rPr>
              <a:t>ixo </a:t>
            </a:r>
            <a:r>
              <a:rPr lang="pt-BR" dirty="0">
                <a:latin typeface="Arial" panose="020B0604020202020204" pitchFamily="34" charset="0"/>
              </a:rPr>
              <a:t>em uma posição central, congruente com a altura e </a:t>
            </a:r>
            <a:r>
              <a:rPr lang="pt-BR" dirty="0" smtClean="0">
                <a:latin typeface="Arial" panose="020B0604020202020204" pitchFamily="34" charset="0"/>
              </a:rPr>
              <a:t>coordenadas iniciais </a:t>
            </a:r>
            <a:r>
              <a:rPr lang="pt-BR" dirty="0">
                <a:latin typeface="Arial" panose="020B0604020202020204" pitchFamily="34" charset="0"/>
              </a:rPr>
              <a:t>do </a:t>
            </a:r>
            <a:r>
              <a:rPr lang="pt-BR" dirty="0" smtClean="0">
                <a:latin typeface="Arial" panose="020B0604020202020204" pitchFamily="34" charset="0"/>
              </a:rPr>
              <a:t>cabeçote.</a:t>
            </a:r>
            <a:endParaRPr lang="pt-BR" dirty="0"/>
          </a:p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211794" y="1746627"/>
            <a:ext cx="306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</a:rPr>
              <a:t>Motor </a:t>
            </a:r>
            <a:r>
              <a:rPr lang="pt-BR" dirty="0">
                <a:latin typeface="Arial" panose="020B0604020202020204" pitchFamily="34" charset="0"/>
              </a:rPr>
              <a:t>móvel, o cabeçote, a placa inferior </a:t>
            </a:r>
            <a:r>
              <a:rPr lang="pt-BR" dirty="0" smtClean="0">
                <a:latin typeface="Arial" panose="020B0604020202020204" pitchFamily="34" charset="0"/>
              </a:rPr>
              <a:t>e as </a:t>
            </a:r>
            <a:r>
              <a:rPr lang="pt-BR" dirty="0">
                <a:latin typeface="Arial" panose="020B0604020202020204" pitchFamily="34" charset="0"/>
              </a:rPr>
              <a:t>barras de </a:t>
            </a:r>
            <a:r>
              <a:rPr lang="pt-BR" dirty="0" smtClean="0">
                <a:latin typeface="Arial" panose="020B0604020202020204" pitchFamily="34" charset="0"/>
              </a:rPr>
              <a:t>rolagem.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178899" y="3472446"/>
            <a:ext cx="309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</a:rPr>
              <a:t>Corpo único composto da </a:t>
            </a:r>
            <a:r>
              <a:rPr lang="pt-BR" dirty="0">
                <a:latin typeface="Arial" panose="020B0604020202020204" pitchFamily="34" charset="0"/>
              </a:rPr>
              <a:t>placa, apoios e hastes, conectado a barra </a:t>
            </a:r>
            <a:r>
              <a:rPr lang="pt-BR" dirty="0" smtClean="0">
                <a:latin typeface="Arial" panose="020B0604020202020204" pitchFamily="34" charset="0"/>
              </a:rPr>
              <a:t>centra.</a:t>
            </a:r>
            <a:endParaRPr lang="pt-BR" dirty="0"/>
          </a:p>
        </p:txBody>
      </p:sp>
      <p:sp>
        <p:nvSpPr>
          <p:cNvPr id="19" name="Google Shape;861;p45"/>
          <p:cNvSpPr txBox="1">
            <a:spLocks/>
          </p:cNvSpPr>
          <p:nvPr/>
        </p:nvSpPr>
        <p:spPr>
          <a:xfrm>
            <a:off x="1135895" y="4869715"/>
            <a:ext cx="3864156" cy="50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■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●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Light"/>
              <a:buChar char="○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Roboto Light"/>
              <a:buChar char="■"/>
              <a:defRPr sz="19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kern="0" dirty="0" smtClean="0"/>
              <a:t>Sistema de Coordenadas</a:t>
            </a:r>
            <a:endParaRPr lang="pt-BR" sz="2400" b="1" kern="0" dirty="0"/>
          </a:p>
        </p:txBody>
      </p:sp>
      <p:cxnSp>
        <p:nvCxnSpPr>
          <p:cNvPr id="21" name="Google Shape;1975;p54"/>
          <p:cNvCxnSpPr/>
          <p:nvPr/>
        </p:nvCxnSpPr>
        <p:spPr>
          <a:xfrm flipV="1">
            <a:off x="1211794" y="2843477"/>
            <a:ext cx="3788257" cy="1270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975;p54"/>
          <p:cNvCxnSpPr/>
          <p:nvPr/>
        </p:nvCxnSpPr>
        <p:spPr>
          <a:xfrm>
            <a:off x="1211794" y="4626391"/>
            <a:ext cx="378825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26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92C297-6652-4C9E-BC96-76213CED762D}"/>
              </a:ext>
            </a:extLst>
          </p:cNvPr>
          <p:cNvSpPr txBox="1"/>
          <p:nvPr/>
        </p:nvSpPr>
        <p:spPr>
          <a:xfrm>
            <a:off x="53622" y="6389510"/>
            <a:ext cx="4289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6</a:t>
            </a:r>
            <a:endParaRPr lang="pt-BR" dirty="0">
              <a:cs typeface="Arial"/>
            </a:endParaRPr>
          </a:p>
        </p:txBody>
      </p:sp>
      <p:sp>
        <p:nvSpPr>
          <p:cNvPr id="12" name="Google Shape;935;p47"/>
          <p:cNvSpPr txBox="1">
            <a:spLocks noGrp="1"/>
          </p:cNvSpPr>
          <p:nvPr>
            <p:ph type="title"/>
          </p:nvPr>
        </p:nvSpPr>
        <p:spPr>
          <a:xfrm>
            <a:off x="2605202" y="152242"/>
            <a:ext cx="9759670" cy="73886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/>
              <a:t>MODELO 	</a:t>
            </a:r>
            <a:r>
              <a:rPr lang="en" u="sng" dirty="0" smtClean="0">
                <a:solidFill>
                  <a:schemeClr val="accent1"/>
                </a:solidFill>
              </a:rPr>
              <a:t>FÍSICO 	</a:t>
            </a:r>
            <a:r>
              <a:rPr lang="en" u="sng" dirty="0" smtClean="0">
                <a:solidFill>
                  <a:schemeClr val="tx1"/>
                </a:solidFill>
              </a:rPr>
              <a:t>SIMPLIFICADO</a:t>
            </a:r>
            <a:endParaRPr u="sng" dirty="0">
              <a:solidFill>
                <a:schemeClr val="tx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95" y="1069253"/>
            <a:ext cx="4747845" cy="312854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l="8295" t="7912" r="7643"/>
          <a:stretch/>
        </p:blipFill>
        <p:spPr>
          <a:xfrm>
            <a:off x="2010902" y="4197800"/>
            <a:ext cx="3196856" cy="24955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r="40540" b="25076"/>
          <a:stretch/>
        </p:blipFill>
        <p:spPr>
          <a:xfrm>
            <a:off x="4358019" y="5584006"/>
            <a:ext cx="116959" cy="2590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436" y="4566123"/>
            <a:ext cx="117675" cy="100024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74" y="3343434"/>
            <a:ext cx="5862352" cy="334991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74" y="1069253"/>
            <a:ext cx="5862352" cy="2542287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flipH="1">
            <a:off x="5148944" y="1425543"/>
            <a:ext cx="1789127" cy="1105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 flipH="1">
            <a:off x="5188201" y="4892974"/>
            <a:ext cx="1789127" cy="1105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7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825086" y="553417"/>
            <a:ext cx="66055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DIAGRAMA </a:t>
            </a:r>
            <a:r>
              <a:rPr lang="en" u="sng" dirty="0" smtClean="0">
                <a:solidFill>
                  <a:schemeClr val="accent1"/>
                </a:solidFill>
              </a:rPr>
              <a:t>DE BLOCOS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414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7</a:t>
            </a:r>
            <a:endParaRPr lang="pt-BR" dirty="0"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16" y="1457417"/>
            <a:ext cx="10012276" cy="49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825086" y="553417"/>
            <a:ext cx="66055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EQUAÇÕES FINAIS </a:t>
            </a:r>
            <a:r>
              <a:rPr lang="en" u="sng" dirty="0" smtClean="0">
                <a:solidFill>
                  <a:schemeClr val="accent1"/>
                </a:solidFill>
              </a:rPr>
              <a:t>DO MOVIMENTO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414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8</a:t>
            </a:r>
            <a:endParaRPr lang="pt-BR" dirty="0">
              <a:cs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76"/>
          <a:stretch/>
        </p:blipFill>
        <p:spPr>
          <a:xfrm>
            <a:off x="2565779" y="2237100"/>
            <a:ext cx="7448808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/>
          </p:nvPr>
        </p:nvSpPr>
        <p:spPr>
          <a:xfrm>
            <a:off x="2975213" y="526121"/>
            <a:ext cx="6291618" cy="9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 smtClean="0"/>
              <a:t>ESPAÇO DE </a:t>
            </a:r>
            <a:r>
              <a:rPr lang="en" u="sng" dirty="0" smtClean="0">
                <a:solidFill>
                  <a:schemeClr val="accent1"/>
                </a:solidFill>
              </a:rPr>
              <a:t>ESTADOS</a:t>
            </a:r>
            <a:endParaRPr u="sng" dirty="0">
              <a:solidFill>
                <a:schemeClr val="accent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114F7D-CEE7-48B9-81BC-F1234595A968}"/>
              </a:ext>
            </a:extLst>
          </p:cNvPr>
          <p:cNvSpPr txBox="1"/>
          <p:nvPr/>
        </p:nvSpPr>
        <p:spPr>
          <a:xfrm>
            <a:off x="67733" y="6304843"/>
            <a:ext cx="414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 smtClean="0"/>
              <a:t>9</a:t>
            </a:r>
            <a:endParaRPr lang="pt-BR" dirty="0"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45" y="1965280"/>
            <a:ext cx="5089077" cy="32124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497" y="1965279"/>
            <a:ext cx="5616471" cy="32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Pitch Deck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1C232"/>
      </a:accent1>
      <a:accent2>
        <a:srgbClr val="BF9000"/>
      </a:accent2>
      <a:accent3>
        <a:srgbClr val="7F6000"/>
      </a:accent3>
      <a:accent4>
        <a:srgbClr val="FFD966"/>
      </a:accent4>
      <a:accent5>
        <a:srgbClr val="FFE599"/>
      </a:accent5>
      <a:accent6>
        <a:srgbClr val="D9D9D9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915</Words>
  <Application>Microsoft Office PowerPoint</Application>
  <PresentationFormat>Widescreen</PresentationFormat>
  <Paragraphs>107</Paragraphs>
  <Slides>26</Slides>
  <Notes>26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Muli</vt:lpstr>
      <vt:lpstr>Oswald</vt:lpstr>
      <vt:lpstr>Roboto</vt:lpstr>
      <vt:lpstr>Roboto Light</vt:lpstr>
      <vt:lpstr>Minimalist Pitch Deck by Slidesgo</vt:lpstr>
      <vt:lpstr>MODELAGEM DE SISTEMAS DINÂMICOS</vt:lpstr>
      <vt:lpstr>PROPOSTA DO TRABALHO</vt:lpstr>
      <vt:lpstr>IMPORTÂNCIA DO TEMA</vt:lpstr>
      <vt:lpstr>HIPÓTESES SIMPLIFICADORAS</vt:lpstr>
      <vt:lpstr>MODELO FÍSICO</vt:lpstr>
      <vt:lpstr>MODELO  FÍSICO  SIMPLIFICADO</vt:lpstr>
      <vt:lpstr>DIAGRAMA DE BLOCOS</vt:lpstr>
      <vt:lpstr>EQUAÇÕES FINAIS DO MOVIMENTO</vt:lpstr>
      <vt:lpstr>ESPAÇO DE ESTADOS</vt:lpstr>
      <vt:lpstr>ESPAÇO DE ESTADOS</vt:lpstr>
      <vt:lpstr>ESPAÇO DE ESTADOS</vt:lpstr>
      <vt:lpstr>TRANSFORMADA DE LAPLACE</vt:lpstr>
      <vt:lpstr>POLINÔMIO CARACTERÍSTICO</vt:lpstr>
      <vt:lpstr>ANÁLISE DA ESTABILIDADE</vt:lpstr>
      <vt:lpstr>ANÁLISE DA ESTABILIDADE</vt:lpstr>
      <vt:lpstr>ANÁLISE DA ESTABILIDADE</vt:lpstr>
      <vt:lpstr>DOMÍNIO DO TEMPO</vt:lpstr>
      <vt:lpstr>DOMÍNIO DO TEMPO</vt:lpstr>
      <vt:lpstr>RESULTADOS DAS SIMULAÇÕES</vt:lpstr>
      <vt:lpstr>RESULTADOS DAS SIMULAÇÕES</vt:lpstr>
      <vt:lpstr>RESULTADOS DAS SIMULAÇÕES</vt:lpstr>
      <vt:lpstr>RESULTADOS DAS SIMULAÇÕES</vt:lpstr>
      <vt:lpstr>RESULTADOS DAS SIMULAÇÕES</vt:lpstr>
      <vt:lpstr>SIMULAÇÃO DO MOVIMENTO</vt:lpstr>
      <vt:lpstr>REFERÊNCIAS BIBLIOGRÁFICAS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User</cp:lastModifiedBy>
  <cp:revision>39</cp:revision>
  <dcterms:created xsi:type="dcterms:W3CDTF">2020-10-04T20:18:49Z</dcterms:created>
  <dcterms:modified xsi:type="dcterms:W3CDTF">2020-12-01T11:51:13Z</dcterms:modified>
</cp:coreProperties>
</file>