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3" r:id="rId4"/>
    <p:sldId id="260" r:id="rId5"/>
    <p:sldId id="261" r:id="rId6"/>
    <p:sldId id="271" r:id="rId7"/>
    <p:sldId id="272" r:id="rId8"/>
    <p:sldId id="274" r:id="rId9"/>
    <p:sldId id="275" r:id="rId10"/>
    <p:sldId id="276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9" r:id="rId19"/>
    <p:sldId id="280" r:id="rId20"/>
    <p:sldId id="281" r:id="rId21"/>
    <p:sldId id="25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203864"/>
    <a:srgbClr val="CFCEE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1C3AF-FD10-4C4C-86F2-BCD9DEF1DCB5}" type="datetimeFigureOut">
              <a:rPr lang="pt-BR" smtClean="0"/>
              <a:t>28/11/2020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9152-A02D-4408-824A-54E7F1A2B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5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852375e13_1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7852375e1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52375e13_1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7852375e13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852375e13_1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7852375e13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60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852375e13_4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7852375e13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852375e13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7852375e13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E4B57-715D-4CC4-B71B-145B6994D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71CAC-8498-49FF-B5C7-D7E6D3F6F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40A54-2909-4EF2-BAE5-4AD34796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2294-41BC-4CA6-9968-E587B23F1CFE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701E3-6B8F-4BC6-8E3A-1D5D4518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2656C2-A220-4933-ABBE-2ECD74B6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8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A48F-A783-4A06-921B-B757870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C17417-4A11-499A-A4BA-244243FD5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43E7D4-7BD3-49A9-8E9B-1ACCD20D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E525-8403-4FD6-BFEB-6ACF11B0771C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E179F1-13E9-4783-BA5B-CC4A6661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5074DE-C73B-4779-A4B4-C2AE52E4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0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482C0B-C840-42E7-9C25-83C273287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EDC827-6A17-4E45-8EC8-9505220F9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8232B-34A6-494F-A113-7C3E696E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F342-5B44-4282-B323-1B2F5624519A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F5340-2E13-4C06-858F-8D888DC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18F077-2F0F-4E69-9AAE-5E27006C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23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7FD51-5C62-40BF-BB08-F9BE3226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3693F4-891C-4C4F-8D55-1DE31DCD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05FC1E-9805-4F05-BCF0-FB4A9510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A712-3F84-478E-BC3B-644004857FE6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555EF9-3F1D-408D-966F-4FE51857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8B0C41-1041-4BD1-B960-9AF784DE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2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67D82-9E4E-477F-B642-A9DADC34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752728-A889-423C-B2D8-6379CB89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1BE0C-2226-4F01-97B9-D7FDE380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1C4A-C818-4DA5-A770-45F8846A6784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114D85-C00D-4E6E-BC1A-00E034E3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2CB008-32F9-416F-8942-7EDE1797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79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D0410-78E9-4BD0-AEC5-0E2FC624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43973-AED3-4DE4-A7CA-8206F6A9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7C9E83-4D3B-4D58-93BD-D64243B9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E5F08F-7317-4EBD-B8F9-18F1C28A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8EF3-2BDD-44DD-9074-66F7E1E1480F}" type="datetime1">
              <a:rPr lang="pt-BR" smtClean="0"/>
              <a:t>28/11/2020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F57C99-A575-4DAE-9886-9C725C47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A08C07-32DE-4FF8-9294-3FA1799B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1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25963-4457-4572-9154-16C2C8E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6ADCA4-3E85-4E0C-8863-0EC282616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4AB953-37B7-43E7-9E8C-B4228131F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F36817-FAF9-460B-BF34-F775E0803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2EDB4F-68F1-49F7-8CB9-E079925A8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3FBAD3-0919-4675-921F-6AAADD9D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C119-00A8-47CB-83C3-DA0DC0F9D15C}" type="datetime1">
              <a:rPr lang="pt-BR" smtClean="0"/>
              <a:t>28/11/2020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029F43-472E-433C-96F3-7ED37E23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D37FD1-81DF-4937-82E8-6E3D5183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03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0A357-376D-4E65-A6E9-0F6F7BF1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189CA6-7402-4FB2-9163-B1E57B25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375F-F9D5-46E8-BF96-11A099008FD3}" type="datetime1">
              <a:rPr lang="pt-BR" smtClean="0"/>
              <a:t>28/11/2020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6463BD-95A9-4F15-B046-F68BAFE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894073-5CDD-437B-93A1-C8AC4E33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76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3DAEC4-82E2-48CB-B835-5993563B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B961-0419-423C-9F47-424C2AE3AD58}" type="datetime1">
              <a:rPr lang="pt-BR" smtClean="0"/>
              <a:t>28/11/2020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9652F8-1C16-4FED-8AF9-09408405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8AFCFC-7BCB-4675-8AD7-CD8F784D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1CE4A-6BCF-4B13-9C53-BE15EBFE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E8554B-65E5-4460-A31C-9D633955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56F17-534F-4BA0-9F2A-49E68D447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D32066-C5C7-418C-8EC6-9525BB66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86-6B04-47C0-9114-8A2288EAA5B7}" type="datetime1">
              <a:rPr lang="pt-BR" smtClean="0"/>
              <a:t>28/11/2020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239098-215B-48F8-BF5B-55F61A9C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67621D-4309-40C6-9BD6-95219465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2EEB2-F71F-4CB1-A4E4-691559F3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D9014C-9642-4A10-B631-C88A6AD99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465A6D-4311-4045-90FA-406F8B482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BD5A68-D8C8-4723-A49C-5A9EA041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EA42-5D77-436C-B9DD-A1D706DE025C}" type="datetime1">
              <a:rPr lang="pt-BR" smtClean="0"/>
              <a:t>28/11/2020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A15783-82D3-4004-A2DB-889CE379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D35F66-D650-4DD0-AAAA-2DB4A1E1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59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B23C18-AE72-4E35-AAC7-5B28136F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6A5468-C2B2-4095-8B4E-0A8541D7A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8D9A8E-2405-40BB-9538-2DE4FA8E3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7699-C7A9-47D3-9B5F-06F2F82A9194}" type="datetime1">
              <a:rPr lang="pt-BR" smtClean="0"/>
              <a:t>28/11/2020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5882D-2303-4A40-88A4-013EEFA40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1273D-761B-480A-89D4-48B8A6271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F12F-8548-4A08-842D-9AC1C2063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5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eférico em local com neve&#10;&#10;Descrição gerada automaticamente">
            <a:extLst>
              <a:ext uri="{FF2B5EF4-FFF2-40B4-BE49-F238E27FC236}">
                <a16:creationId xmlns:a16="http://schemas.microsoft.com/office/drawing/2014/main" id="{07CB2416-B2F2-4A16-9540-991C0B5B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 b="28340"/>
          <a:stretch/>
        </p:blipFill>
        <p:spPr>
          <a:xfrm>
            <a:off x="239044" y="815932"/>
            <a:ext cx="11743690" cy="2980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44" y="815933"/>
            <a:ext cx="11743690" cy="2980931"/>
          </a:xfrm>
          <a:solidFill>
            <a:schemeClr val="accent1">
              <a:lumMod val="50000"/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PME3380 - Modelagem de Sistemas Dinâmicos</a:t>
            </a:r>
            <a:b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Grupo 12 - Quadrirrotor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C24E2268-0CDD-44EE-9E02-B18F203378B3}"/>
              </a:ext>
            </a:extLst>
          </p:cNvPr>
          <p:cNvSpPr txBox="1">
            <a:spLocks/>
          </p:cNvSpPr>
          <p:nvPr/>
        </p:nvSpPr>
        <p:spPr>
          <a:xfrm>
            <a:off x="239044" y="3933346"/>
            <a:ext cx="11743690" cy="2214242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Integrantes: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Fernando Boaventura Motta - 10771500</a:t>
            </a:r>
            <a:br>
              <a:rPr lang="pt-BR" sz="1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João Vinícius </a:t>
            </a:r>
            <a:r>
              <a:rPr lang="pt-BR" sz="1600" b="0" i="0" u="none" strike="noStrike" dirty="0" err="1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Hennings</a:t>
            </a: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 de Lara - 10771740</a:t>
            </a:r>
            <a:endParaRPr lang="pt-BR" sz="16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Nathan </a:t>
            </a:r>
            <a:r>
              <a:rPr lang="pt-BR" sz="1600" b="0" i="0" u="none" strike="noStrike" dirty="0" err="1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Daleffi</a:t>
            </a: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 Rodrigues </a:t>
            </a:r>
            <a:r>
              <a:rPr lang="pt-BR" sz="1600" b="0" i="0" u="none" strike="noStrike" dirty="0" err="1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Rayes</a:t>
            </a: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 - 10772585</a:t>
            </a:r>
            <a:endParaRPr lang="pt-BR" sz="16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202020"/>
                </a:solidFill>
                <a:effectLst/>
                <a:latin typeface="Century Gothic" panose="020B0502020202020204" pitchFamily="34" charset="0"/>
              </a:rPr>
              <a:t>Pedro Pires Sulzer - 10705940</a:t>
            </a:r>
            <a:endParaRPr lang="pt-BR" sz="1600" b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5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Modelagem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pt.6</a:t>
            </a:r>
            <a:endParaRPr sz="4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A5104C-26D9-4910-A0F5-45B59138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844" y="1838762"/>
            <a:ext cx="9176312" cy="5019237"/>
          </a:xfrm>
          <a:prstGeom prst="rect">
            <a:avLst/>
          </a:prstGeom>
        </p:spPr>
      </p:pic>
      <p:sp>
        <p:nvSpPr>
          <p:cNvPr id="13" name="Google Shape;180;p8">
            <a:extLst>
              <a:ext uri="{FF2B5EF4-FFF2-40B4-BE49-F238E27FC236}">
                <a16:creationId xmlns:a16="http://schemas.microsoft.com/office/drawing/2014/main" id="{AB13A4B7-6AEA-4B1D-9ADB-072BA0B996BE}"/>
              </a:ext>
            </a:extLst>
          </p:cNvPr>
          <p:cNvSpPr txBox="1"/>
          <p:nvPr/>
        </p:nvSpPr>
        <p:spPr>
          <a:xfrm>
            <a:off x="117233" y="1266092"/>
            <a:ext cx="59787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Diagrama de blocos do modelo linear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13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Parâmetros do sistema</a:t>
            </a:r>
            <a:endParaRPr/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87FB060-479F-47EB-AD70-74FCA734579D}"/>
              </a:ext>
            </a:extLst>
          </p:cNvPr>
          <p:cNvGrpSpPr/>
          <p:nvPr/>
        </p:nvGrpSpPr>
        <p:grpSpPr>
          <a:xfrm>
            <a:off x="2426744" y="1250950"/>
            <a:ext cx="7338511" cy="5334000"/>
            <a:chOff x="2228010" y="1100825"/>
            <a:chExt cx="7338511" cy="5334000"/>
          </a:xfrm>
        </p:grpSpPr>
        <p:graphicFrame>
          <p:nvGraphicFramePr>
            <p:cNvPr id="213" name="Google Shape;213;p9"/>
            <p:cNvGraphicFramePr/>
            <p:nvPr>
              <p:extLst>
                <p:ext uri="{D42A27DB-BD31-4B8C-83A1-F6EECF244321}">
                  <p14:modId xmlns:p14="http://schemas.microsoft.com/office/powerpoint/2010/main" val="3521031895"/>
                </p:ext>
              </p:extLst>
            </p:nvPr>
          </p:nvGraphicFramePr>
          <p:xfrm>
            <a:off x="2228010" y="1100825"/>
            <a:ext cx="7338511" cy="53340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45810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1549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4194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Parâmetros:</a:t>
                        </a:r>
                        <a:endParaRPr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0386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Valor</a:t>
                        </a:r>
                        <a:endParaRPr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0386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Unidade</a:t>
                        </a:r>
                        <a:endParaRPr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20386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Massa do quadrirrotor (m)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0,70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Kg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Comprimento do braço do quadrirrotor (L)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0,20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m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Comprimento da pá do rotor (l)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0,11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m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Densidade do ar (    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1,17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Kg/m³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Área de contato da pá (A)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0,037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m²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Coeficiente de sustentação da pá (     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0,10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-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Coeficiente de arrasto </a:t>
                        </a:r>
                        <a:r>
                          <a:rPr lang="pt-BR" sz="1200" dirty="0">
                            <a:solidFill>
                              <a:schemeClr val="dk1"/>
                            </a:solidFill>
                            <a:latin typeface="Century Gothic" panose="020B0502020202020204" pitchFamily="34" charset="0"/>
                          </a:rPr>
                          <a:t>da pá (      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0,20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-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Massa da pá (     )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0,007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Kg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>
                            <a:latin typeface="Century Gothic" panose="020B0502020202020204" pitchFamily="34" charset="0"/>
                          </a:rPr>
                          <a:t>Momento de inércia do rotor (    )</a:t>
                        </a:r>
                        <a:endParaRPr sz="120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0,000053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Kg m²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>
                            <a:latin typeface="Century Gothic" panose="020B0502020202020204" pitchFamily="34" charset="0"/>
                          </a:rPr>
                          <a:t>Momentos de inércia principais do corpo (                  )</a:t>
                        </a:r>
                        <a:endParaRPr sz="120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0,007; 0,007; 0,014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solidFill>
                              <a:schemeClr val="dk1"/>
                            </a:solidFill>
                            <a:latin typeface="Century Gothic" panose="020B0502020202020204" pitchFamily="34" charset="0"/>
                          </a:rPr>
                          <a:t>Kg m²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>
                            <a:latin typeface="Century Gothic" panose="020B0502020202020204" pitchFamily="34" charset="0"/>
                          </a:rPr>
                          <a:t>Constante de ganho do motor (                 )</a:t>
                        </a:r>
                        <a:endParaRPr sz="120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0,0182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V s/</a:t>
                        </a:r>
                        <a:r>
                          <a:rPr lang="pt-BR" sz="1200" dirty="0" err="1">
                            <a:latin typeface="Century Gothic" panose="020B0502020202020204" pitchFamily="34" charset="0"/>
                          </a:rPr>
                          <a:t>rad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>
                            <a:latin typeface="Century Gothic" panose="020B0502020202020204" pitchFamily="34" charset="0"/>
                          </a:rPr>
                          <a:t>Rotação de referência dos rotores (     )</a:t>
                        </a:r>
                        <a:endParaRPr sz="120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259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 err="1">
                            <a:latin typeface="Century Gothic" panose="020B0502020202020204" pitchFamily="34" charset="0"/>
                          </a:rPr>
                          <a:t>rad</a:t>
                        </a: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/s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>
                            <a:latin typeface="Century Gothic" panose="020B0502020202020204" pitchFamily="34" charset="0"/>
                          </a:rPr>
                          <a:t>Tensão de referência dos rotores (    )</a:t>
                        </a:r>
                        <a:endParaRPr sz="120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4,71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8E8E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200" dirty="0">
                            <a:latin typeface="Century Gothic" panose="020B0502020202020204" pitchFamily="34" charset="0"/>
                          </a:rPr>
                          <a:t>V</a:t>
                        </a:r>
                        <a:endParaRPr sz="1200" dirty="0">
                          <a:latin typeface="Century Gothic" panose="020B0502020202020204" pitchFamily="34" charset="0"/>
                        </a:endParaRPr>
                      </a:p>
                    </a:txBody>
                    <a:tcPr marL="91425" marR="91425" marT="91425" marB="91425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  <p:pic>
          <p:nvPicPr>
            <p:cNvPr id="214" name="Google Shape;21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88240" y="2721517"/>
              <a:ext cx="128516" cy="194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20196" y="5022376"/>
              <a:ext cx="715296" cy="191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07786" y="4653116"/>
              <a:ext cx="116495" cy="170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24285" y="3489828"/>
              <a:ext cx="142875" cy="186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421938" y="4284406"/>
              <a:ext cx="173594" cy="14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28363" y="3875697"/>
              <a:ext cx="186377" cy="186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07916" y="5385950"/>
              <a:ext cx="570137" cy="186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010637" y="5785784"/>
              <a:ext cx="142875" cy="186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860938" y="6158322"/>
              <a:ext cx="129227" cy="1861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do tempo </a:t>
            </a:r>
            <a:r>
              <a:rPr lang="pt-B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pt.1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481491" y="1393400"/>
            <a:ext cx="46707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pt-BR" sz="20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Simulação no plano XZ</a:t>
            </a:r>
            <a:endParaRPr sz="2000" b="1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75" y="1803875"/>
            <a:ext cx="5791200" cy="42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9626" y="1857848"/>
            <a:ext cx="6164399" cy="418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do tempo </a:t>
            </a:r>
            <a:r>
              <a:rPr lang="pt-B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pt.2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 l="4852"/>
          <a:stretch/>
        </p:blipFill>
        <p:spPr>
          <a:xfrm>
            <a:off x="7560859" y="2388356"/>
            <a:ext cx="4469032" cy="326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41939"/>
            <a:ext cx="4023893" cy="418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2763" y="2467106"/>
            <a:ext cx="4023893" cy="31476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0;p10">
            <a:extLst>
              <a:ext uri="{FF2B5EF4-FFF2-40B4-BE49-F238E27FC236}">
                <a16:creationId xmlns:a16="http://schemas.microsoft.com/office/drawing/2014/main" id="{9764BFC4-8283-454A-979C-97E0C76DCD89}"/>
              </a:ext>
            </a:extLst>
          </p:cNvPr>
          <p:cNvSpPr txBox="1"/>
          <p:nvPr/>
        </p:nvSpPr>
        <p:spPr>
          <a:xfrm>
            <a:off x="481490" y="1393400"/>
            <a:ext cx="6738175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Comparação entre os modelos não linear e linear</a:t>
            </a:r>
            <a:endParaRPr lang="pt-BR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7852375e13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128" y="926343"/>
            <a:ext cx="7507122" cy="60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7852375e13_4_10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do tempo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pt.3</a:t>
            </a:r>
            <a:endParaRPr sz="4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g7852375e13_4_10"/>
          <p:cNvSpPr txBox="1"/>
          <p:nvPr/>
        </p:nvSpPr>
        <p:spPr>
          <a:xfrm>
            <a:off x="673958" y="1486447"/>
            <a:ext cx="3108525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Movimento genérico do quadrirrotor: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Condições iniciais e entradas: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g7852375e13_4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pic>
        <p:nvPicPr>
          <p:cNvPr id="251" name="Google Shape;251;g7852375e13_4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33" y="3924568"/>
            <a:ext cx="29337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7852375e13_4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958" y="4249243"/>
            <a:ext cx="25717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7852375e13_4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958" y="4629406"/>
            <a:ext cx="7905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7852375e13_4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2075" y="2985431"/>
            <a:ext cx="4026942" cy="7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7852375e13_4_10"/>
          <p:cNvSpPr txBox="1"/>
          <p:nvPr/>
        </p:nvSpPr>
        <p:spPr>
          <a:xfrm>
            <a:off x="401206" y="5206592"/>
            <a:ext cx="37251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Degrau de entrada nos motores 1 e 3 de -0,5% e </a:t>
            </a:r>
            <a:r>
              <a:rPr lang="pt-BR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+0,5% em relação à  d  após 2 segundos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da freqûencia </a:t>
            </a:r>
            <a:r>
              <a:rPr lang="pt-B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pt.1</a:t>
            </a: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6096000" y="984737"/>
            <a:ext cx="6096000" cy="587326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6096000" y="2621748"/>
            <a:ext cx="609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Entradas são tensões ao quadrado</a:t>
            </a:r>
            <a:endParaRPr sz="2400" dirty="0"/>
          </a:p>
        </p:txBody>
      </p:sp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164123" y="1212418"/>
            <a:ext cx="59318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1" y="2701797"/>
            <a:ext cx="5849976" cy="24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6096025" y="3695794"/>
            <a:ext cx="60960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Saídas são posições (x, y e z) e os ângulos de rolagem, arfagem e guinada (Φ, θ e ψ)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852375e13_1_79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da freqûencia </a:t>
            </a:r>
            <a:r>
              <a:rPr lang="pt-B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pt.2</a:t>
            </a: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73" name="Google Shape;273;g7852375e13_1_79"/>
          <p:cNvSpPr txBox="1"/>
          <p:nvPr/>
        </p:nvSpPr>
        <p:spPr>
          <a:xfrm>
            <a:off x="0" y="4826827"/>
            <a:ext cx="12192000" cy="20313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7852375e13_1_79"/>
          <p:cNvSpPr txBox="1"/>
          <p:nvPr/>
        </p:nvSpPr>
        <p:spPr>
          <a:xfrm>
            <a:off x="2922288" y="5132344"/>
            <a:ext cx="5931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pt-B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funções de transferência nulas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7852375e13_1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pic>
        <p:nvPicPr>
          <p:cNvPr id="276" name="Google Shape;276;g7852375e13_1_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0837" y="1265871"/>
            <a:ext cx="8430325" cy="3121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g7852375e13_1_79"/>
          <p:cNvGrpSpPr/>
          <p:nvPr/>
        </p:nvGrpSpPr>
        <p:grpSpPr>
          <a:xfrm>
            <a:off x="3669231" y="1265861"/>
            <a:ext cx="4800717" cy="2641625"/>
            <a:chOff x="6525450" y="1265850"/>
            <a:chExt cx="3454250" cy="1830775"/>
          </a:xfrm>
        </p:grpSpPr>
        <p:sp>
          <p:nvSpPr>
            <p:cNvPr id="278" name="Google Shape;278;g7852375e13_1_79"/>
            <p:cNvSpPr/>
            <p:nvPr/>
          </p:nvSpPr>
          <p:spPr>
            <a:xfrm>
              <a:off x="7522750" y="126585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g7852375e13_1_79"/>
            <p:cNvSpPr/>
            <p:nvPr/>
          </p:nvSpPr>
          <p:spPr>
            <a:xfrm>
              <a:off x="6525450" y="1624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g7852375e13_1_79"/>
            <p:cNvSpPr/>
            <p:nvPr/>
          </p:nvSpPr>
          <p:spPr>
            <a:xfrm>
              <a:off x="8589525" y="1624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g7852375e13_1_79"/>
            <p:cNvSpPr/>
            <p:nvPr/>
          </p:nvSpPr>
          <p:spPr>
            <a:xfrm>
              <a:off x="9656300" y="126585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g7852375e13_1_79"/>
            <p:cNvSpPr/>
            <p:nvPr/>
          </p:nvSpPr>
          <p:spPr>
            <a:xfrm>
              <a:off x="6525450" y="226850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g7852375e13_1_79"/>
            <p:cNvSpPr/>
            <p:nvPr/>
          </p:nvSpPr>
          <p:spPr>
            <a:xfrm>
              <a:off x="7522750" y="2648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g7852375e13_1_79"/>
            <p:cNvSpPr/>
            <p:nvPr/>
          </p:nvSpPr>
          <p:spPr>
            <a:xfrm>
              <a:off x="8589525" y="226850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g7852375e13_1_79"/>
            <p:cNvSpPr/>
            <p:nvPr/>
          </p:nvSpPr>
          <p:spPr>
            <a:xfrm>
              <a:off x="9656300" y="2648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g7852375e13_1_79"/>
          <p:cNvGrpSpPr/>
          <p:nvPr/>
        </p:nvGrpSpPr>
        <p:grpSpPr>
          <a:xfrm>
            <a:off x="4018523" y="1265861"/>
            <a:ext cx="4900886" cy="1156376"/>
            <a:chOff x="6776775" y="1265850"/>
            <a:chExt cx="3526325" cy="801425"/>
          </a:xfrm>
        </p:grpSpPr>
        <p:sp>
          <p:nvSpPr>
            <p:cNvPr id="287" name="Google Shape;287;g7852375e13_1_79"/>
            <p:cNvSpPr/>
            <p:nvPr/>
          </p:nvSpPr>
          <p:spPr>
            <a:xfrm>
              <a:off x="6776775" y="126585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g7852375e13_1_79"/>
            <p:cNvSpPr/>
            <p:nvPr/>
          </p:nvSpPr>
          <p:spPr>
            <a:xfrm>
              <a:off x="8907725" y="126585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g7852375e13_1_79"/>
            <p:cNvSpPr/>
            <p:nvPr/>
          </p:nvSpPr>
          <p:spPr>
            <a:xfrm>
              <a:off x="7763375" y="16187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g7852375e13_1_79"/>
            <p:cNvSpPr/>
            <p:nvPr/>
          </p:nvSpPr>
          <p:spPr>
            <a:xfrm>
              <a:off x="9979700" y="16187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g7852375e13_1_79"/>
          <p:cNvGrpSpPr/>
          <p:nvPr/>
        </p:nvGrpSpPr>
        <p:grpSpPr>
          <a:xfrm>
            <a:off x="3936768" y="2263086"/>
            <a:ext cx="4982641" cy="2123985"/>
            <a:chOff x="6717950" y="1956975"/>
            <a:chExt cx="3585150" cy="1472025"/>
          </a:xfrm>
        </p:grpSpPr>
        <p:sp>
          <p:nvSpPr>
            <p:cNvPr id="292" name="Google Shape;292;g7852375e13_1_79"/>
            <p:cNvSpPr/>
            <p:nvPr/>
          </p:nvSpPr>
          <p:spPr>
            <a:xfrm>
              <a:off x="6717950" y="19569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g7852375e13_1_79"/>
            <p:cNvSpPr/>
            <p:nvPr/>
          </p:nvSpPr>
          <p:spPr>
            <a:xfrm>
              <a:off x="7725925" y="19569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g7852375e13_1_79"/>
            <p:cNvSpPr/>
            <p:nvPr/>
          </p:nvSpPr>
          <p:spPr>
            <a:xfrm>
              <a:off x="8800750" y="19569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g7852375e13_1_79"/>
            <p:cNvSpPr/>
            <p:nvPr/>
          </p:nvSpPr>
          <p:spPr>
            <a:xfrm>
              <a:off x="9875575" y="19569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g7852375e13_1_79"/>
            <p:cNvSpPr/>
            <p:nvPr/>
          </p:nvSpPr>
          <p:spPr>
            <a:xfrm>
              <a:off x="7848925" y="22925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g7852375e13_1_79"/>
            <p:cNvSpPr/>
            <p:nvPr/>
          </p:nvSpPr>
          <p:spPr>
            <a:xfrm>
              <a:off x="9875575" y="23483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g7852375e13_1_79"/>
            <p:cNvSpPr/>
            <p:nvPr/>
          </p:nvSpPr>
          <p:spPr>
            <a:xfrm>
              <a:off x="9979700" y="298050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g7852375e13_1_79"/>
            <p:cNvSpPr/>
            <p:nvPr/>
          </p:nvSpPr>
          <p:spPr>
            <a:xfrm>
              <a:off x="8800750" y="298050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g7852375e13_1_79"/>
            <p:cNvSpPr/>
            <p:nvPr/>
          </p:nvSpPr>
          <p:spPr>
            <a:xfrm>
              <a:off x="8914313" y="2648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g7852375e13_1_79"/>
            <p:cNvSpPr/>
            <p:nvPr/>
          </p:nvSpPr>
          <p:spPr>
            <a:xfrm>
              <a:off x="7848950" y="296627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g7852375e13_1_79"/>
            <p:cNvSpPr/>
            <p:nvPr/>
          </p:nvSpPr>
          <p:spPr>
            <a:xfrm>
              <a:off x="6783575" y="2980500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g7852375e13_1_79"/>
            <p:cNvSpPr/>
            <p:nvPr/>
          </p:nvSpPr>
          <p:spPr>
            <a:xfrm>
              <a:off x="6789138" y="2648125"/>
              <a:ext cx="323400" cy="448500"/>
            </a:xfrm>
            <a:prstGeom prst="ellipse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g7852375e13_1_79"/>
          <p:cNvGrpSpPr/>
          <p:nvPr/>
        </p:nvGrpSpPr>
        <p:grpSpPr>
          <a:xfrm>
            <a:off x="2922288" y="5494450"/>
            <a:ext cx="6294600" cy="504225"/>
            <a:chOff x="2922288" y="5494450"/>
            <a:chExt cx="6294600" cy="504225"/>
          </a:xfrm>
        </p:grpSpPr>
        <p:sp>
          <p:nvSpPr>
            <p:cNvPr id="305" name="Google Shape;305;g7852375e13_1_79"/>
            <p:cNvSpPr txBox="1"/>
            <p:nvPr/>
          </p:nvSpPr>
          <p:spPr>
            <a:xfrm>
              <a:off x="2922288" y="5565475"/>
              <a:ext cx="62946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55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1/s  aparece em 4 funções de transferência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7852375e13_1_79"/>
            <p:cNvSpPr txBox="1"/>
            <p:nvPr/>
          </p:nvSpPr>
          <p:spPr>
            <a:xfrm>
              <a:off x="3729800" y="5494450"/>
              <a:ext cx="5748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g7852375e13_1_79"/>
          <p:cNvGrpSpPr/>
          <p:nvPr/>
        </p:nvGrpSpPr>
        <p:grpSpPr>
          <a:xfrm>
            <a:off x="2922288" y="5923400"/>
            <a:ext cx="6294600" cy="437300"/>
            <a:chOff x="2922288" y="5923400"/>
            <a:chExt cx="6294600" cy="437300"/>
          </a:xfrm>
        </p:grpSpPr>
        <p:sp>
          <p:nvSpPr>
            <p:cNvPr id="308" name="Google Shape;308;g7852375e13_1_79"/>
            <p:cNvSpPr txBox="1"/>
            <p:nvPr/>
          </p:nvSpPr>
          <p:spPr>
            <a:xfrm>
              <a:off x="2922288" y="5998600"/>
              <a:ext cx="62946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lvl="0" indent="-355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●"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1/s  aparece em 12 funções de transferência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7852375e13_1_79"/>
            <p:cNvSpPr txBox="1"/>
            <p:nvPr/>
          </p:nvSpPr>
          <p:spPr>
            <a:xfrm>
              <a:off x="3729800" y="5923400"/>
              <a:ext cx="5748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852375e13_1_69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da freqûencia </a:t>
            </a:r>
            <a:r>
              <a:rPr lang="pt-BR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pt.3</a:t>
            </a: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15" name="Google Shape;315;g7852375e13_1_69"/>
          <p:cNvSpPr txBox="1"/>
          <p:nvPr/>
        </p:nvSpPr>
        <p:spPr>
          <a:xfrm>
            <a:off x="0" y="984612"/>
            <a:ext cx="6096000" cy="58734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g7852375e13_1_69"/>
          <p:cNvSpPr txBox="1"/>
          <p:nvPr/>
        </p:nvSpPr>
        <p:spPr>
          <a:xfrm>
            <a:off x="311175" y="2527081"/>
            <a:ext cx="5931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Encontrar os autovalores do sistema;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7852375e13_1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18" name="Google Shape;318;g7852375e13_1_69"/>
          <p:cNvSpPr txBox="1"/>
          <p:nvPr/>
        </p:nvSpPr>
        <p:spPr>
          <a:xfrm>
            <a:off x="164098" y="1092093"/>
            <a:ext cx="5931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Análise Modal</a:t>
            </a:r>
            <a:endParaRPr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7852375e13_1_69"/>
          <p:cNvSpPr txBox="1"/>
          <p:nvPr/>
        </p:nvSpPr>
        <p:spPr>
          <a:xfrm>
            <a:off x="311175" y="1738306"/>
            <a:ext cx="5931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Igualar o polinômio característico do modelo linear a 0;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7852375e13_1_69"/>
          <p:cNvSpPr txBox="1"/>
          <p:nvPr/>
        </p:nvSpPr>
        <p:spPr>
          <a:xfrm>
            <a:off x="1806525" y="3496338"/>
            <a:ext cx="29412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i="1">
                <a:latin typeface="Cambria Math"/>
                <a:ea typeface="Cambria Math"/>
                <a:cs typeface="Cambria Math"/>
                <a:sym typeface="Cambria Math"/>
              </a:rPr>
              <a:t>det(A − </a:t>
            </a:r>
            <a:r>
              <a:rPr lang="pt-BR" sz="33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sI</a:t>
            </a:r>
            <a:r>
              <a:rPr lang="pt-BR" sz="3300" i="1">
                <a:latin typeface="Cambria Math"/>
                <a:ea typeface="Cambria Math"/>
                <a:cs typeface="Cambria Math"/>
                <a:sym typeface="Cambria Math"/>
              </a:rPr>
              <a:t>) = 0</a:t>
            </a:r>
            <a:endParaRPr sz="3300" i="1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21" name="Google Shape;321;g7852375e13_1_69"/>
          <p:cNvSpPr txBox="1"/>
          <p:nvPr/>
        </p:nvSpPr>
        <p:spPr>
          <a:xfrm>
            <a:off x="311175" y="4776431"/>
            <a:ext cx="5931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Encontramos que todos os autovalores são 0;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7852375e13_1_69"/>
          <p:cNvSpPr txBox="1"/>
          <p:nvPr/>
        </p:nvSpPr>
        <p:spPr>
          <a:xfrm>
            <a:off x="311175" y="5364131"/>
            <a:ext cx="5931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 nulidade em todos os autovalores caracteriza a resposta do sistema como marginalmente instável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g7852375e13_1_69"/>
          <p:cNvGrpSpPr/>
          <p:nvPr/>
        </p:nvGrpSpPr>
        <p:grpSpPr>
          <a:xfrm>
            <a:off x="6734650" y="2044575"/>
            <a:ext cx="4641875" cy="1552700"/>
            <a:chOff x="6734650" y="2044575"/>
            <a:chExt cx="4641875" cy="1552700"/>
          </a:xfrm>
        </p:grpSpPr>
        <p:pic>
          <p:nvPicPr>
            <p:cNvPr id="324" name="Google Shape;324;g7852375e13_1_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34650" y="2044587"/>
              <a:ext cx="1888000" cy="155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g7852375e13_1_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488500" y="2044575"/>
              <a:ext cx="1888025" cy="155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g7852375e13_1_69"/>
          <p:cNvSpPr txBox="1"/>
          <p:nvPr/>
        </p:nvSpPr>
        <p:spPr>
          <a:xfrm>
            <a:off x="6243075" y="4394856"/>
            <a:ext cx="5931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Ambas apresentam raiz nula para o denominador!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852375e13_1_155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da </a:t>
            </a:r>
            <a:r>
              <a:rPr lang="pt-BR" sz="4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freqûencia</a:t>
            </a: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pt.4</a:t>
            </a: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332" name="Google Shape;332;g7852375e13_1_155"/>
          <p:cNvSpPr txBox="1"/>
          <p:nvPr/>
        </p:nvSpPr>
        <p:spPr>
          <a:xfrm>
            <a:off x="6096000" y="984612"/>
            <a:ext cx="6096000" cy="58734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g7852375e13_1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25" y="2326401"/>
            <a:ext cx="5774446" cy="43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7852375e13_1_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35" name="Google Shape;335;g7852375e13_1_155"/>
          <p:cNvSpPr txBox="1"/>
          <p:nvPr/>
        </p:nvSpPr>
        <p:spPr>
          <a:xfrm>
            <a:off x="164098" y="1092093"/>
            <a:ext cx="5931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Análise do diagrama de Bode</a:t>
            </a:r>
            <a:endParaRPr sz="2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FT na forma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7852375e13_1_155"/>
          <p:cNvSpPr txBox="1"/>
          <p:nvPr/>
        </p:nvSpPr>
        <p:spPr>
          <a:xfrm>
            <a:off x="6096000" y="17675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perceber que o diagrama apresenta uma forma condizente com a esperada: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constante a 0°;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 decrescente;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g7852375e13_1_155"/>
          <p:cNvSpPr txBox="1"/>
          <p:nvPr/>
        </p:nvSpPr>
        <p:spPr>
          <a:xfrm>
            <a:off x="6096000" y="32677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Ganho diminui 80 dB por década, também condizente;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g7852375e13_1_155"/>
          <p:cNvSpPr txBox="1"/>
          <p:nvPr/>
        </p:nvSpPr>
        <p:spPr>
          <a:xfrm>
            <a:off x="6096000" y="51580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Observação: caso haja um sinal negativo na constante, a fase é 180°.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g7852375e13_1_155"/>
          <p:cNvSpPr txBox="1"/>
          <p:nvPr/>
        </p:nvSpPr>
        <p:spPr>
          <a:xfrm>
            <a:off x="6096000" y="421290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ponto de máximo é arbitrariamente próximo de 0, que é o nosso polo;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g7852375e13_1_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159" y="1680201"/>
            <a:ext cx="785775" cy="646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g7852375e13_1_155"/>
          <p:cNvGrpSpPr/>
          <p:nvPr/>
        </p:nvGrpSpPr>
        <p:grpSpPr>
          <a:xfrm>
            <a:off x="973648" y="3033004"/>
            <a:ext cx="2156400" cy="942900"/>
            <a:chOff x="778225" y="3050850"/>
            <a:chExt cx="2156400" cy="942900"/>
          </a:xfrm>
        </p:grpSpPr>
        <p:sp>
          <p:nvSpPr>
            <p:cNvPr id="342" name="Google Shape;342;g7852375e13_1_155"/>
            <p:cNvSpPr/>
            <p:nvPr/>
          </p:nvSpPr>
          <p:spPr>
            <a:xfrm>
              <a:off x="2215525" y="3050850"/>
              <a:ext cx="719100" cy="223800"/>
            </a:xfrm>
            <a:prstGeom prst="rtTriangl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3" name="Google Shape;343;g7852375e13_1_155"/>
            <p:cNvCxnSpPr>
              <a:stCxn id="342" idx="2"/>
            </p:cNvCxnSpPr>
            <p:nvPr/>
          </p:nvCxnSpPr>
          <p:spPr>
            <a:xfrm>
              <a:off x="2215525" y="3274650"/>
              <a:ext cx="0" cy="719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g7852375e13_1_155"/>
            <p:cNvCxnSpPr>
              <a:stCxn id="342" idx="4"/>
            </p:cNvCxnSpPr>
            <p:nvPr/>
          </p:nvCxnSpPr>
          <p:spPr>
            <a:xfrm>
              <a:off x="2934625" y="3274650"/>
              <a:ext cx="0" cy="714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g7852375e13_1_155"/>
            <p:cNvCxnSpPr>
              <a:stCxn id="342" idx="0"/>
            </p:cNvCxnSpPr>
            <p:nvPr/>
          </p:nvCxnSpPr>
          <p:spPr>
            <a:xfrm rot="10800000">
              <a:off x="778225" y="3050850"/>
              <a:ext cx="14373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g7852375e13_1_155"/>
            <p:cNvCxnSpPr>
              <a:stCxn id="342" idx="2"/>
            </p:cNvCxnSpPr>
            <p:nvPr/>
          </p:nvCxnSpPr>
          <p:spPr>
            <a:xfrm rot="10800000">
              <a:off x="778225" y="3274650"/>
              <a:ext cx="14373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852375e13_1_176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Análise no domínio da </a:t>
            </a:r>
            <a:r>
              <a:rPr lang="pt-BR" sz="4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freqûencia</a:t>
            </a: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pt.5</a:t>
            </a: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352" name="Google Shape;352;g7852375e13_1_176"/>
          <p:cNvSpPr txBox="1"/>
          <p:nvPr/>
        </p:nvSpPr>
        <p:spPr>
          <a:xfrm>
            <a:off x="6096000" y="984612"/>
            <a:ext cx="6096000" cy="58734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g7852375e13_1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54" name="Google Shape;354;g7852375e13_1_176"/>
          <p:cNvSpPr txBox="1"/>
          <p:nvPr/>
        </p:nvSpPr>
        <p:spPr>
          <a:xfrm>
            <a:off x="164098" y="1092093"/>
            <a:ext cx="5931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Análise do diagrama de Bode</a:t>
            </a:r>
            <a:endParaRPr sz="2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FT na forma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7852375e13_1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50" y="2350920"/>
            <a:ext cx="5791200" cy="4367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7852375e13_1_176"/>
          <p:cNvSpPr txBox="1"/>
          <p:nvPr/>
        </p:nvSpPr>
        <p:spPr>
          <a:xfrm>
            <a:off x="6096000" y="17675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perceber que o diagrama apresenta uma forma condizente com a esperada: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constante a 180°;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 decrescente;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g7852375e13_1_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4356" y="1704720"/>
            <a:ext cx="785772" cy="6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g7852375e13_1_176"/>
          <p:cNvGrpSpPr/>
          <p:nvPr/>
        </p:nvGrpSpPr>
        <p:grpSpPr>
          <a:xfrm>
            <a:off x="912798" y="3038152"/>
            <a:ext cx="2173200" cy="971700"/>
            <a:chOff x="899150" y="3051800"/>
            <a:chExt cx="2173200" cy="971700"/>
          </a:xfrm>
        </p:grpSpPr>
        <p:sp>
          <p:nvSpPr>
            <p:cNvPr id="359" name="Google Shape;359;g7852375e13_1_176"/>
            <p:cNvSpPr/>
            <p:nvPr/>
          </p:nvSpPr>
          <p:spPr>
            <a:xfrm>
              <a:off x="2346950" y="3051800"/>
              <a:ext cx="725400" cy="228600"/>
            </a:xfrm>
            <a:prstGeom prst="rtTriangl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0" name="Google Shape;360;g7852375e13_1_176"/>
            <p:cNvCxnSpPr>
              <a:stCxn id="359" idx="2"/>
            </p:cNvCxnSpPr>
            <p:nvPr/>
          </p:nvCxnSpPr>
          <p:spPr>
            <a:xfrm rot="10800000">
              <a:off x="908750" y="3280400"/>
              <a:ext cx="1438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g7852375e13_1_176"/>
            <p:cNvCxnSpPr>
              <a:stCxn id="359" idx="0"/>
            </p:cNvCxnSpPr>
            <p:nvPr/>
          </p:nvCxnSpPr>
          <p:spPr>
            <a:xfrm rot="10800000">
              <a:off x="899150" y="3051800"/>
              <a:ext cx="14478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g7852375e13_1_176"/>
            <p:cNvCxnSpPr>
              <a:stCxn id="359" idx="2"/>
            </p:cNvCxnSpPr>
            <p:nvPr/>
          </p:nvCxnSpPr>
          <p:spPr>
            <a:xfrm>
              <a:off x="2346950" y="3280400"/>
              <a:ext cx="0" cy="733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g7852375e13_1_176"/>
            <p:cNvCxnSpPr>
              <a:stCxn id="359" idx="4"/>
            </p:cNvCxnSpPr>
            <p:nvPr/>
          </p:nvCxnSpPr>
          <p:spPr>
            <a:xfrm>
              <a:off x="3072350" y="3280400"/>
              <a:ext cx="0" cy="743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4" name="Google Shape;364;g7852375e13_1_176"/>
          <p:cNvSpPr txBox="1"/>
          <p:nvPr/>
        </p:nvSpPr>
        <p:spPr>
          <a:xfrm>
            <a:off x="6096000" y="32677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Ganho diminui 40 dB por década, também condizente;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g7852375e13_1_176"/>
          <p:cNvSpPr txBox="1"/>
          <p:nvPr/>
        </p:nvSpPr>
        <p:spPr>
          <a:xfrm>
            <a:off x="6096000" y="515805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Observação: caso haja um sinal negativo na constante, a fase é 0°.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g7852375e13_1_176"/>
          <p:cNvSpPr txBox="1"/>
          <p:nvPr/>
        </p:nvSpPr>
        <p:spPr>
          <a:xfrm>
            <a:off x="6096000" y="4212900"/>
            <a:ext cx="6096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ponto de máximo é arbitrariamente próximo de 0, que é o nosso polo;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B2ABA22-DFC0-4828-956C-655A61EE03C2}"/>
              </a:ext>
            </a:extLst>
          </p:cNvPr>
          <p:cNvSpPr txBox="1">
            <a:spLocks/>
          </p:cNvSpPr>
          <p:nvPr/>
        </p:nvSpPr>
        <p:spPr>
          <a:xfrm>
            <a:off x="0" y="4137819"/>
            <a:ext cx="12210758" cy="2720179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EABAFB-47D2-455D-A5DA-73DBE77319DD}"/>
              </a:ext>
            </a:extLst>
          </p:cNvPr>
          <p:cNvSpPr txBox="1"/>
          <p:nvPr/>
        </p:nvSpPr>
        <p:spPr>
          <a:xfrm>
            <a:off x="153963" y="1164490"/>
            <a:ext cx="5931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1975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1977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endParaRPr lang="pt-BR" sz="24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0DE2F4-CE8A-46F2-B5C3-F92D537D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E3BA6F8-754C-4575-A3DE-DADDED27F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01" y="4621208"/>
            <a:ext cx="609058" cy="60905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F8280EF-09B5-46C1-8F18-CF2508496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39" y="5671595"/>
            <a:ext cx="261120" cy="26112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C616FA-7578-4321-A38C-1C05FABFABEF}"/>
              </a:ext>
            </a:extLst>
          </p:cNvPr>
          <p:cNvSpPr txBox="1"/>
          <p:nvPr/>
        </p:nvSpPr>
        <p:spPr>
          <a:xfrm>
            <a:off x="981655" y="1232854"/>
            <a:ext cx="990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Nos EUA, necessitava-se de 30 pessoas para controlar o voo de um quadrirrotor.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22204F3-F446-499C-BA15-E948C1FF612B}"/>
              </a:ext>
            </a:extLst>
          </p:cNvPr>
          <p:cNvSpPr txBox="1"/>
          <p:nvPr/>
        </p:nvSpPr>
        <p:spPr>
          <a:xfrm>
            <a:off x="981655" y="1903911"/>
            <a:ext cx="1118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Abraham </a:t>
            </a:r>
            <a:r>
              <a:rPr lang="pt-BR" sz="14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Karem</a:t>
            </a:r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 funda a </a:t>
            </a:r>
            <a:r>
              <a:rPr lang="pt-BR" sz="14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LeadingSystem</a:t>
            </a:r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 e cria o </a:t>
            </a:r>
            <a:r>
              <a:rPr lang="pt-BR" sz="14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Albatross</a:t>
            </a:r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 - 56 horas no ar sem recarga de baterias e apenas três operadores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A4DB4EA-44CE-4D50-BF74-F9AAE667C06D}"/>
              </a:ext>
            </a:extLst>
          </p:cNvPr>
          <p:cNvSpPr txBox="1"/>
          <p:nvPr/>
        </p:nvSpPr>
        <p:spPr>
          <a:xfrm>
            <a:off x="981655" y="2656825"/>
            <a:ext cx="11181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O  BQM1BR, o primeiro VANT registrado no Brasil, faz seu primeiro voo</a:t>
            </a:r>
          </a:p>
          <a:p>
            <a:endParaRPr lang="pt-BR" sz="14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endParaRPr lang="pt-BR" sz="14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A consultoria </a:t>
            </a:r>
            <a:r>
              <a:rPr lang="pt-BR" sz="14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Gartner</a:t>
            </a:r>
            <a:r>
              <a:rPr lang="pt-BR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 estima 3 milhões de dispositivos devem ser vendidos por ano, gerando, possivelmente, um faturamento de cerca de 11,2 bilhões de dólares por ano.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72BFF56-41E6-4D85-A28F-F7639EEB625A}"/>
              </a:ext>
            </a:extLst>
          </p:cNvPr>
          <p:cNvSpPr txBox="1"/>
          <p:nvPr/>
        </p:nvSpPr>
        <p:spPr>
          <a:xfrm>
            <a:off x="153963" y="2574968"/>
            <a:ext cx="107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1983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9AE9AA0-0FCC-41DA-9D9E-9AC91C39070F}"/>
              </a:ext>
            </a:extLst>
          </p:cNvPr>
          <p:cNvSpPr txBox="1"/>
          <p:nvPr/>
        </p:nvSpPr>
        <p:spPr>
          <a:xfrm>
            <a:off x="153963" y="3351598"/>
            <a:ext cx="107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2020</a:t>
            </a:r>
            <a:endParaRPr lang="pt-BR" sz="240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7F7A9A9-5010-4B36-8FDB-9770B1849B71}"/>
              </a:ext>
            </a:extLst>
          </p:cNvPr>
          <p:cNvSpPr txBox="1"/>
          <p:nvPr/>
        </p:nvSpPr>
        <p:spPr>
          <a:xfrm>
            <a:off x="8725319" y="4664127"/>
            <a:ext cx="198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Transmissão de vídeos ao vivo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E6885856-05A6-4C95-8C3C-810A0E9A5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6" y="4637502"/>
            <a:ext cx="576470" cy="57647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D48B80BD-D634-4396-BFA0-37EC837A4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2" y="4637502"/>
            <a:ext cx="576470" cy="57647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12FE890E-5587-4132-86C3-95C802573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89" y="5692822"/>
            <a:ext cx="609058" cy="609058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D211BD4E-4C85-47F7-9540-0E5C5B1C701D}"/>
              </a:ext>
            </a:extLst>
          </p:cNvPr>
          <p:cNvSpPr txBox="1"/>
          <p:nvPr/>
        </p:nvSpPr>
        <p:spPr>
          <a:xfrm>
            <a:off x="5508691" y="4664127"/>
            <a:ext cx="129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Fotografia a distância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60E57F1-6C94-4CC3-8C11-EEF3B6841F8F}"/>
              </a:ext>
            </a:extLst>
          </p:cNvPr>
          <p:cNvSpPr txBox="1"/>
          <p:nvPr/>
        </p:nvSpPr>
        <p:spPr>
          <a:xfrm>
            <a:off x="2278815" y="4771849"/>
            <a:ext cx="170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Rotas com GPS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593B606-6D7D-4C4E-AC3B-A3DA75DD1C7D}"/>
              </a:ext>
            </a:extLst>
          </p:cNvPr>
          <p:cNvSpPr txBox="1"/>
          <p:nvPr/>
        </p:nvSpPr>
        <p:spPr>
          <a:xfrm>
            <a:off x="4959853" y="5735741"/>
            <a:ext cx="241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Rastreio de espécies ameaçadas de extinção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9C3DA555-11FD-48AD-A4C9-C4892EF89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00" y="5692822"/>
            <a:ext cx="609059" cy="609059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577EBB90-821A-42F5-BCF9-FAD21C8C8D06}"/>
              </a:ext>
            </a:extLst>
          </p:cNvPr>
          <p:cNvSpPr txBox="1"/>
          <p:nvPr/>
        </p:nvSpPr>
        <p:spPr>
          <a:xfrm>
            <a:off x="8725319" y="5628019"/>
            <a:ext cx="2264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Monitoramento de danos em desastres naturais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53F0684F-8FCC-439E-9868-ADFBF20E3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16" y="5709117"/>
            <a:ext cx="576469" cy="576469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776CDD88-FE7D-4339-87A8-B7762F4E2D91}"/>
              </a:ext>
            </a:extLst>
          </p:cNvPr>
          <p:cNvSpPr txBox="1"/>
          <p:nvPr/>
        </p:nvSpPr>
        <p:spPr>
          <a:xfrm>
            <a:off x="2184090" y="5628019"/>
            <a:ext cx="1705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Monitoramento de extração de óleo e gás</a:t>
            </a:r>
          </a:p>
        </p:txBody>
      </p:sp>
    </p:spTree>
    <p:extLst>
      <p:ext uri="{BB962C8B-B14F-4D97-AF65-F5344CB8AC3E}">
        <p14:creationId xmlns:p14="http://schemas.microsoft.com/office/powerpoint/2010/main" val="308745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Conclusão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0" y="984725"/>
            <a:ext cx="1608288" cy="58734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pic>
        <p:nvPicPr>
          <p:cNvPr id="374" name="Google Shape;3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17" y="1566503"/>
            <a:ext cx="722589" cy="78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297" y="2928444"/>
            <a:ext cx="722588" cy="72258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4"/>
          <p:cNvSpPr txBox="1"/>
          <p:nvPr/>
        </p:nvSpPr>
        <p:spPr>
          <a:xfrm>
            <a:off x="1453450" y="1763900"/>
            <a:ext cx="42333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1643650" y="1488350"/>
            <a:ext cx="73671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Estudar e analisar um quadrirrotor em voo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Diferentes condições iniciais e entradas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Modelo físico linear e não linear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14"/>
          <p:cNvSpPr txBox="1"/>
          <p:nvPr/>
        </p:nvSpPr>
        <p:spPr>
          <a:xfrm>
            <a:off x="1608288" y="2666131"/>
            <a:ext cx="9814888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Os sistemas foram simulados e os gráficos indicaram compatibilidade entre os modelos linear e não-linear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Foi possível observar os efeitos da linearização em ângulos maiores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Pelo diagrama de Bode, pudemos ver confirmar que o sistema é marginalmente estável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1610388" y="4087363"/>
            <a:ext cx="73236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Maior desafio foi ter certeza da representatividade do modelo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Há bastante diferença entre os modelos estudados em artigos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Número de graus de liberdade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14"/>
          <p:cNvSpPr txBox="1"/>
          <p:nvPr/>
        </p:nvSpPr>
        <p:spPr>
          <a:xfrm>
            <a:off x="1643638" y="5306150"/>
            <a:ext cx="9779538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Objetivos plenamente atingidos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Verificação da matriz de transição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/>
                <a:ea typeface="Century Gothic"/>
                <a:cs typeface="Century Gothic"/>
                <a:sym typeface="Century Gothic"/>
              </a:rPr>
              <a:t>Próximos passos: estabelecer métodos de controle para evitar que o drone chegue a ângulos muito grandes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AB4B1F-3754-417D-BC92-1EBED90DA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" y="4153988"/>
            <a:ext cx="743264" cy="7432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640E5C-221E-4E4F-AF75-E1A17FD47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" y="5479017"/>
            <a:ext cx="743264" cy="74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eférico em local com neve&#10;&#10;Descrição gerada automaticamente">
            <a:extLst>
              <a:ext uri="{FF2B5EF4-FFF2-40B4-BE49-F238E27FC236}">
                <a16:creationId xmlns:a16="http://schemas.microsoft.com/office/drawing/2014/main" id="{07CB2416-B2F2-4A16-9540-991C0B5B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 b="28340"/>
          <a:stretch/>
        </p:blipFill>
        <p:spPr>
          <a:xfrm>
            <a:off x="239044" y="815932"/>
            <a:ext cx="11743690" cy="2980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44" y="815933"/>
            <a:ext cx="11743690" cy="2980931"/>
          </a:xfrm>
          <a:solidFill>
            <a:srgbClr val="CFCEE0">
              <a:alpha val="74000"/>
            </a:srgbClr>
          </a:solidFill>
        </p:spPr>
        <p:txBody>
          <a:bodyPr>
            <a:normAutofit/>
          </a:bodyPr>
          <a:lstStyle/>
          <a:p>
            <a:pPr algn="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PME3380 - Modelagem de Sistemas Dinâmicos</a:t>
            </a:r>
            <a:br>
              <a:rPr lang="pt-BR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6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Grupo 12 - Quadrirrotor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C24E2268-0CDD-44EE-9E02-B18F203378B3}"/>
              </a:ext>
            </a:extLst>
          </p:cNvPr>
          <p:cNvSpPr txBox="1">
            <a:spLocks/>
          </p:cNvSpPr>
          <p:nvPr/>
        </p:nvSpPr>
        <p:spPr>
          <a:xfrm>
            <a:off x="239044" y="3933346"/>
            <a:ext cx="11743690" cy="221424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Integrantes:</a:t>
            </a:r>
            <a:endParaRPr lang="pt-BR" sz="1600" b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Fernando Boaventura Motta - 10771500</a:t>
            </a:r>
            <a:b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João Vinícius </a:t>
            </a:r>
            <a:r>
              <a:rPr lang="pt-BR" sz="16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Hennings</a:t>
            </a: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de Lara - 10771740</a:t>
            </a:r>
            <a:endParaRPr lang="pt-BR" sz="1600" b="0" dirty="0">
              <a:solidFill>
                <a:schemeClr val="bg1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Nathan </a:t>
            </a:r>
            <a:r>
              <a:rPr lang="pt-BR" sz="16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Daleffi</a:t>
            </a: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Rodrigues </a:t>
            </a:r>
            <a:r>
              <a:rPr lang="pt-BR" sz="16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Rayes</a:t>
            </a: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- 10772585</a:t>
            </a:r>
            <a:endParaRPr lang="pt-BR" sz="1600" b="0" dirty="0">
              <a:solidFill>
                <a:schemeClr val="bg1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Pedro Pires Sulzer - 10705940</a:t>
            </a:r>
            <a:endParaRPr lang="pt-BR" sz="1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762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3D89938C-5901-41E2-9B66-3A89BEF5EFE2}"/>
              </a:ext>
            </a:extLst>
          </p:cNvPr>
          <p:cNvSpPr txBox="1">
            <a:spLocks/>
          </p:cNvSpPr>
          <p:nvPr/>
        </p:nvSpPr>
        <p:spPr>
          <a:xfrm>
            <a:off x="3" y="950211"/>
            <a:ext cx="6095997" cy="5907789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Introdução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0DE2F4-CE8A-46F2-B5C3-F92D537D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D4B9E92C-B89A-4BCF-9E54-F78D8D547A27}"/>
              </a:ext>
            </a:extLst>
          </p:cNvPr>
          <p:cNvSpPr txBox="1"/>
          <p:nvPr/>
        </p:nvSpPr>
        <p:spPr>
          <a:xfrm>
            <a:off x="6239264" y="1175289"/>
            <a:ext cx="260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03864"/>
                </a:solidFill>
                <a:latin typeface="Century Gothic" panose="020B0502020202020204" pitchFamily="34" charset="0"/>
              </a:rPr>
              <a:t>Metodologia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4F9E300-B571-4B42-99B3-DF622B244436}"/>
              </a:ext>
            </a:extLst>
          </p:cNvPr>
          <p:cNvSpPr txBox="1"/>
          <p:nvPr/>
        </p:nvSpPr>
        <p:spPr>
          <a:xfrm>
            <a:off x="143267" y="1159900"/>
            <a:ext cx="260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entury Gothic" panose="020B0502020202020204" pitchFamily="34" charset="0"/>
              </a:rPr>
              <a:t>Objetivo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1579F4-814F-4F2E-B21D-9EECD28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32" y="4875814"/>
            <a:ext cx="1163003" cy="5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3E852648-A88D-406A-8C94-BD689477BDE0}"/>
              </a:ext>
            </a:extLst>
          </p:cNvPr>
          <p:cNvSpPr txBox="1"/>
          <p:nvPr/>
        </p:nvSpPr>
        <p:spPr>
          <a:xfrm>
            <a:off x="519173" y="2089055"/>
            <a:ext cx="405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entury Gothic" panose="020B0502020202020204" pitchFamily="34" charset="0"/>
              </a:rPr>
              <a:t>Criação de modelo matemático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B994E9A-B1EB-4986-920B-A89B5FC591DD}"/>
              </a:ext>
            </a:extLst>
          </p:cNvPr>
          <p:cNvSpPr txBox="1"/>
          <p:nvPr/>
        </p:nvSpPr>
        <p:spPr>
          <a:xfrm>
            <a:off x="519172" y="4736058"/>
            <a:ext cx="489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entury Gothic" panose="020B0502020202020204" pitchFamily="34" charset="0"/>
              </a:rPr>
              <a:t>Análise no domínio do tempo e da frequência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12785C1-04BB-4822-BC8A-17B8B49036E2}"/>
              </a:ext>
            </a:extLst>
          </p:cNvPr>
          <p:cNvSpPr txBox="1"/>
          <p:nvPr/>
        </p:nvSpPr>
        <p:spPr>
          <a:xfrm>
            <a:off x="6589253" y="2126155"/>
            <a:ext cx="805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DCL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F68A3AC-93FD-4ED5-983B-5632428C69C2}"/>
              </a:ext>
            </a:extLst>
          </p:cNvPr>
          <p:cNvSpPr txBox="1"/>
          <p:nvPr/>
        </p:nvSpPr>
        <p:spPr>
          <a:xfrm>
            <a:off x="6550698" y="2910262"/>
            <a:ext cx="405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Parâmetros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30DA62B-44B6-4B4C-BF44-B5E6AE488688}"/>
              </a:ext>
            </a:extLst>
          </p:cNvPr>
          <p:cNvSpPr txBox="1"/>
          <p:nvPr/>
        </p:nvSpPr>
        <p:spPr>
          <a:xfrm>
            <a:off x="6550698" y="3817272"/>
            <a:ext cx="422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Não-Linear             Linear</a:t>
            </a:r>
          </a:p>
        </p:txBody>
      </p:sp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9A21A3E8-9231-4BD5-8939-595C619C9D13}"/>
              </a:ext>
            </a:extLst>
          </p:cNvPr>
          <p:cNvSpPr/>
          <p:nvPr/>
        </p:nvSpPr>
        <p:spPr>
          <a:xfrm>
            <a:off x="8396112" y="3887763"/>
            <a:ext cx="537867" cy="303875"/>
          </a:xfrm>
          <a:prstGeom prst="rightArrow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F48D301-7C85-479A-8FA2-F14C5F8F8141}"/>
              </a:ext>
            </a:extLst>
          </p:cNvPr>
          <p:cNvSpPr txBox="1"/>
          <p:nvPr/>
        </p:nvSpPr>
        <p:spPr>
          <a:xfrm>
            <a:off x="519173" y="3243279"/>
            <a:ext cx="4052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entury Gothic" panose="020B0502020202020204" pitchFamily="34" charset="0"/>
              </a:rPr>
              <a:t>Modelagem de arfagem, guinada, rolagem e translação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2908614-922F-46C8-ADF5-054A81D8DABC}"/>
              </a:ext>
            </a:extLst>
          </p:cNvPr>
          <p:cNvSpPr txBox="1"/>
          <p:nvPr/>
        </p:nvSpPr>
        <p:spPr>
          <a:xfrm>
            <a:off x="6550698" y="4740949"/>
            <a:ext cx="2443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Plotagem de gráficos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48FA63-9B59-473A-87B8-9CBE6AA2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5" y="5683675"/>
            <a:ext cx="498074" cy="4980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A6530F-CAC1-4BE7-9029-B61723E15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635896"/>
            <a:ext cx="543785" cy="5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Revisão Bibliográfica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35290B6-DEE0-437C-80DE-9E04C9F2DA28}"/>
              </a:ext>
            </a:extLst>
          </p:cNvPr>
          <p:cNvSpPr txBox="1">
            <a:spLocks/>
          </p:cNvSpPr>
          <p:nvPr/>
        </p:nvSpPr>
        <p:spPr>
          <a:xfrm>
            <a:off x="0" y="2917432"/>
            <a:ext cx="6096000" cy="1970284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4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936CC06-34EF-427D-8FD6-BE64B744D360}"/>
              </a:ext>
            </a:extLst>
          </p:cNvPr>
          <p:cNvSpPr txBox="1">
            <a:spLocks/>
          </p:cNvSpPr>
          <p:nvPr/>
        </p:nvSpPr>
        <p:spPr>
          <a:xfrm>
            <a:off x="6096000" y="984738"/>
            <a:ext cx="6096000" cy="1932693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4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859563-6E6B-4772-9A37-522F6D049794}"/>
              </a:ext>
            </a:extLst>
          </p:cNvPr>
          <p:cNvSpPr txBox="1">
            <a:spLocks/>
          </p:cNvSpPr>
          <p:nvPr/>
        </p:nvSpPr>
        <p:spPr>
          <a:xfrm>
            <a:off x="6096000" y="4888120"/>
            <a:ext cx="6096000" cy="1970284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4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EABAFB-47D2-455D-A5DA-73DBE77319DD}"/>
              </a:ext>
            </a:extLst>
          </p:cNvPr>
          <p:cNvSpPr txBox="1"/>
          <p:nvPr/>
        </p:nvSpPr>
        <p:spPr>
          <a:xfrm>
            <a:off x="159436" y="1092919"/>
            <a:ext cx="5936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Towards a standard design model for quad-rotors: a review of current models, their accuracy and a novel simplified model. </a:t>
            </a:r>
            <a:r>
              <a:rPr lang="en-US" sz="1400" dirty="0">
                <a:latin typeface="Century Gothic" panose="020B0502020202020204" pitchFamily="34" charset="0"/>
              </a:rPr>
              <a:t>2017</a:t>
            </a:r>
            <a:endParaRPr lang="pt-BR" sz="1400" dirty="0">
              <a:latin typeface="Century Gothic" panose="020B0502020202020204" pitchFamily="34" charset="0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Modela genericamente usando Newton-Euler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Apresenta sistema compacto, com relação a único referencial inercial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Contém vários modelos simplificados para o sistema físico do drone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Propõe um novo modelo e o compara com os anteriores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1D429AA-FB4E-4D7F-97B0-6D86322C645D}"/>
              </a:ext>
            </a:extLst>
          </p:cNvPr>
          <p:cNvSpPr txBox="1"/>
          <p:nvPr/>
        </p:nvSpPr>
        <p:spPr>
          <a:xfrm>
            <a:off x="79716" y="4957903"/>
            <a:ext cx="6016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Flatness-Based Trajectory Planning/Replanning for a Quadrotor Unmanned Aerial Vehicle. </a:t>
            </a:r>
            <a:r>
              <a:rPr lang="en-US" sz="1400" dirty="0">
                <a:latin typeface="Century Gothic" panose="020B0502020202020204" pitchFamily="34" charset="0"/>
              </a:rPr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Aborda a definição da rota de um drone como um problema de otimização de combustível e tempo de percurso.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Mostra uma maneira mais eficiente de lidar com falhas nos atuadores (replanejamento da rota)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C</a:t>
            </a:r>
            <a:r>
              <a:rPr lang="pt-BR" sz="1400" b="0" i="0" dirty="0">
                <a:effectLst/>
                <a:latin typeface="Century Gothic" panose="020B0502020202020204" pitchFamily="34" charset="0"/>
              </a:rPr>
              <a:t>ontém um conjunto de equações que irá auxiliar a modelagem futura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BC2870-0732-4F98-BF29-50C375C1FF28}"/>
              </a:ext>
            </a:extLst>
          </p:cNvPr>
          <p:cNvSpPr txBox="1"/>
          <p:nvPr/>
        </p:nvSpPr>
        <p:spPr>
          <a:xfrm>
            <a:off x="79717" y="3025005"/>
            <a:ext cx="59365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Flatness-based trajectory planning for a quadrotor Unmanned Aerial Vehicle test-bed considering actuator and system constraints</a:t>
            </a:r>
            <a:r>
              <a:rPr lang="pt-BR" sz="1400" b="1" dirty="0">
                <a:latin typeface="Century Gothic" panose="020B0502020202020204" pitchFamily="34" charset="0"/>
              </a:rPr>
              <a:t>. </a:t>
            </a:r>
            <a:r>
              <a:rPr lang="pt-BR" sz="1400" dirty="0">
                <a:latin typeface="Century Gothic" panose="020B0502020202020204" pitchFamily="34" charset="0"/>
              </a:rPr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Mostra o comportamento do drone dadas certas condições de voo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Apresenta </a:t>
            </a:r>
            <a:r>
              <a:rPr lang="pt-BR" sz="1400" b="0" i="0" dirty="0">
                <a:effectLst/>
                <a:latin typeface="Century Gothic" panose="020B0502020202020204" pitchFamily="34" charset="0"/>
              </a:rPr>
              <a:t>entradas dos atuadores para manter o drone em movimento plano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A058FA-5055-4498-BBE4-ABBF0072C3D7}"/>
              </a:ext>
            </a:extLst>
          </p:cNvPr>
          <p:cNvSpPr txBox="1"/>
          <p:nvPr/>
        </p:nvSpPr>
        <p:spPr>
          <a:xfrm>
            <a:off x="6175717" y="1092919"/>
            <a:ext cx="593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Trajectory Planning and Replanning Strategies Applied to a Quadrotor Unmanned Aerial Vehicle. </a:t>
            </a:r>
            <a:r>
              <a:rPr lang="en-US" sz="1400" dirty="0">
                <a:latin typeface="Century Gothic" panose="020B0502020202020204" pitchFamily="34" charset="0"/>
              </a:rPr>
              <a:t>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Apresenta estratégias de planejamento de voo, baseada em diferentes restrições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Disponibiliza e explica o modelo matemático utilizado no estudo.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6B6F1D-F84D-4FA3-ABDE-B9BC45104C15}"/>
              </a:ext>
            </a:extLst>
          </p:cNvPr>
          <p:cNvSpPr txBox="1"/>
          <p:nvPr/>
        </p:nvSpPr>
        <p:spPr>
          <a:xfrm>
            <a:off x="6175717" y="4996099"/>
            <a:ext cx="5936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entury Gothic" panose="020B0502020202020204" pitchFamily="34" charset="0"/>
              </a:rPr>
              <a:t>Modelagem, simulação e controle de um VANT do tipo quadricóptero. </a:t>
            </a:r>
            <a:r>
              <a:rPr lang="pt-BR" sz="1400" dirty="0">
                <a:latin typeface="Century Gothic" panose="020B0502020202020204" pitchFamily="34" charset="0"/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Apresenta modelagem, simulação e controle de um quadricóptero, utilizando técnicas de controle ótimo e controle robusto.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O quadricóptero realiza uma série de funções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Inclui a comparação entre um controlador linear quadrático gaussiano e um controlador robusto.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4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B3C5C6B-1F8F-4AA2-95A3-CEC8C4BB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7A0E0B-B30E-45E6-AF83-8C7BC87736CA}"/>
              </a:ext>
            </a:extLst>
          </p:cNvPr>
          <p:cNvSpPr txBox="1"/>
          <p:nvPr/>
        </p:nvSpPr>
        <p:spPr>
          <a:xfrm>
            <a:off x="6175716" y="3025005"/>
            <a:ext cx="59365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entury Gothic" panose="020B0502020202020204" pitchFamily="34" charset="0"/>
              </a:rPr>
              <a:t>Análise dinâmica e projeto de controle de um quadricóptero. </a:t>
            </a:r>
            <a:r>
              <a:rPr lang="pt-BR" sz="1400" dirty="0">
                <a:latin typeface="Century Gothic" panose="020B0502020202020204" pitchFamily="34" charset="0"/>
              </a:rPr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Estuda a dinâmica e o controle de um quadrirrotor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0" i="0" dirty="0">
                <a:effectLst/>
                <a:latin typeface="Century Gothic" panose="020B0502020202020204" pitchFamily="34" charset="0"/>
              </a:rPr>
              <a:t>Deduz um modelo linear do veículo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A</a:t>
            </a:r>
            <a:r>
              <a:rPr lang="pt-BR" sz="1400" b="0" i="0" dirty="0">
                <a:effectLst/>
                <a:latin typeface="Century Gothic" panose="020B0502020202020204" pitchFamily="34" charset="0"/>
              </a:rPr>
              <a:t>plica as teorias de controle clássico e controle moderno, aplicando-as a sistemas MIMO e SISO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</a:rPr>
              <a:t>O</a:t>
            </a:r>
            <a:r>
              <a:rPr lang="pt-BR" sz="1400" b="0" i="0" dirty="0">
                <a:effectLst/>
                <a:latin typeface="Century Gothic" panose="020B0502020202020204" pitchFamily="34" charset="0"/>
              </a:rPr>
              <a:t>btém funções de transferência e sintetiza um controla PID</a:t>
            </a: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Modelagem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pt.1</a:t>
            </a: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278457-1C31-4DDF-8C8B-D5AC3E9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685AB8F-8EE6-47F4-9910-04AE2B70C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1844" b="2523"/>
          <a:stretch/>
        </p:blipFill>
        <p:spPr>
          <a:xfrm>
            <a:off x="900752" y="1647092"/>
            <a:ext cx="4672260" cy="3902335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A5F9D22C-E069-4C53-8F5D-E8EC29EEC17C}"/>
              </a:ext>
            </a:extLst>
          </p:cNvPr>
          <p:cNvSpPr txBox="1">
            <a:spLocks/>
          </p:cNvSpPr>
          <p:nvPr/>
        </p:nvSpPr>
        <p:spPr>
          <a:xfrm>
            <a:off x="6096000" y="984737"/>
            <a:ext cx="6096000" cy="5873261"/>
          </a:xfrm>
          <a:prstGeom prst="rect">
            <a:avLst/>
          </a:prstGeom>
          <a:solidFill>
            <a:srgbClr val="E8E8E8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pt-BR" sz="1600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7D33282-4A74-49A7-A555-0D5FA747F9BE}"/>
              </a:ext>
            </a:extLst>
          </p:cNvPr>
          <p:cNvSpPr txBox="1"/>
          <p:nvPr/>
        </p:nvSpPr>
        <p:spPr>
          <a:xfrm>
            <a:off x="6324443" y="1246982"/>
            <a:ext cx="48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latin typeface="Century Gothic" panose="020B0502020202020204" pitchFamily="34" charset="0"/>
              </a:rPr>
              <a:t>Input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E007354-4450-43AF-BF30-2A985CAC1E84}"/>
              </a:ext>
            </a:extLst>
          </p:cNvPr>
          <p:cNvSpPr txBox="1"/>
          <p:nvPr/>
        </p:nvSpPr>
        <p:spPr>
          <a:xfrm>
            <a:off x="6324443" y="3429000"/>
            <a:ext cx="48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latin typeface="Century Gothic" panose="020B0502020202020204" pitchFamily="34" charset="0"/>
              </a:rPr>
              <a:t>Output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92933A7-CFFA-41D6-80EC-DE1EAFEACB30}"/>
              </a:ext>
            </a:extLst>
          </p:cNvPr>
          <p:cNvSpPr txBox="1"/>
          <p:nvPr/>
        </p:nvSpPr>
        <p:spPr>
          <a:xfrm>
            <a:off x="6480098" y="1976036"/>
            <a:ext cx="481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Century Gothic" panose="020B0502020202020204" pitchFamily="34" charset="0"/>
              </a:rPr>
              <a:t>Tensões em cada motor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D35C269-409A-4759-BC5F-88A4C5AD3755}"/>
              </a:ext>
            </a:extLst>
          </p:cNvPr>
          <p:cNvSpPr txBox="1"/>
          <p:nvPr/>
        </p:nvSpPr>
        <p:spPr>
          <a:xfrm>
            <a:off x="6552886" y="3921367"/>
            <a:ext cx="481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Century Gothic" panose="020B0502020202020204" pitchFamily="34" charset="0"/>
              </a:rPr>
              <a:t>Translação nos eixos x, y e z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Century Gothic" panose="020B0502020202020204" pitchFamily="34" charset="0"/>
              </a:rPr>
              <a:t>Ângulos de arfagem, guinada e rolagem</a:t>
            </a:r>
          </a:p>
        </p:txBody>
      </p:sp>
    </p:spTree>
    <p:extLst>
      <p:ext uri="{BB962C8B-B14F-4D97-AF65-F5344CB8AC3E}">
        <p14:creationId xmlns:p14="http://schemas.microsoft.com/office/powerpoint/2010/main" val="225979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Modelagem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pt.2</a:t>
            </a: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278457-1C31-4DDF-8C8B-D5AC3E9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4EABAFB-47D2-455D-A5DA-73DBE77319DD}"/>
              </a:ext>
            </a:extLst>
          </p:cNvPr>
          <p:cNvSpPr txBox="1"/>
          <p:nvPr/>
        </p:nvSpPr>
        <p:spPr>
          <a:xfrm>
            <a:off x="3130061" y="1462009"/>
            <a:ext cx="593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latin typeface="Century Gothic" panose="020B0502020202020204" pitchFamily="34" charset="0"/>
              </a:rPr>
              <a:t>Hipóteses simplificadoras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E1B7F1-825A-44A2-9825-55A842BBC908}"/>
              </a:ext>
            </a:extLst>
          </p:cNvPr>
          <p:cNvSpPr txBox="1"/>
          <p:nvPr/>
        </p:nvSpPr>
        <p:spPr>
          <a:xfrm>
            <a:off x="3066686" y="2332533"/>
            <a:ext cx="605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O quadrirrotor é um corpo rígido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0F97B0-09B0-4439-B38D-D3F99CC7A099}"/>
              </a:ext>
            </a:extLst>
          </p:cNvPr>
          <p:cNvSpPr txBox="1"/>
          <p:nvPr/>
        </p:nvSpPr>
        <p:spPr>
          <a:xfrm>
            <a:off x="3121277" y="3032318"/>
            <a:ext cx="594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As hélices são corpos rígidos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A31279-EC57-49ED-AC97-60381FBB0F67}"/>
              </a:ext>
            </a:extLst>
          </p:cNvPr>
          <p:cNvSpPr txBox="1"/>
          <p:nvPr/>
        </p:nvSpPr>
        <p:spPr>
          <a:xfrm>
            <a:off x="3690424" y="4431888"/>
            <a:ext cx="4811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Sem deslocamento relativo entre as partes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FFF709-CF9B-4529-ABFE-50954A629952}"/>
              </a:ext>
            </a:extLst>
          </p:cNvPr>
          <p:cNvSpPr txBox="1"/>
          <p:nvPr/>
        </p:nvSpPr>
        <p:spPr>
          <a:xfrm>
            <a:off x="3690424" y="3732103"/>
            <a:ext cx="48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Simetria do quadrirrotor</a:t>
            </a:r>
          </a:p>
        </p:txBody>
      </p:sp>
    </p:spTree>
    <p:extLst>
      <p:ext uri="{BB962C8B-B14F-4D97-AF65-F5344CB8AC3E}">
        <p14:creationId xmlns:p14="http://schemas.microsoft.com/office/powerpoint/2010/main" val="5909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CBA93-0D09-4107-BDED-BE45C530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 Modelagem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pt.3</a:t>
            </a: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278457-1C31-4DDF-8C8B-D5AC3E9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4EABAFB-47D2-455D-A5DA-73DBE77319DD}"/>
              </a:ext>
            </a:extLst>
          </p:cNvPr>
          <p:cNvSpPr txBox="1"/>
          <p:nvPr/>
        </p:nvSpPr>
        <p:spPr>
          <a:xfrm>
            <a:off x="3130061" y="1334492"/>
            <a:ext cx="593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latin typeface="Century Gothic" panose="020B0502020202020204" pitchFamily="34" charset="0"/>
              </a:rPr>
              <a:t>Hipóteses simplificadoras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836DDE-B600-4988-98C5-757A7799F7DE}"/>
              </a:ext>
            </a:extLst>
          </p:cNvPr>
          <p:cNvSpPr txBox="1"/>
          <p:nvPr/>
        </p:nvSpPr>
        <p:spPr>
          <a:xfrm>
            <a:off x="3650139" y="3249228"/>
            <a:ext cx="489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Resistência do ar (arrasto) desprezada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FFB91AE-B489-4BCA-8FFF-FE548D36435D}"/>
              </a:ext>
            </a:extLst>
          </p:cNvPr>
          <p:cNvSpPr txBox="1"/>
          <p:nvPr/>
        </p:nvSpPr>
        <p:spPr>
          <a:xfrm>
            <a:off x="3650139" y="4391262"/>
            <a:ext cx="489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Dinâmica dos motores é rápida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7D5907D-239E-4B4B-A3ED-863D9B7C3EF7}"/>
              </a:ext>
            </a:extLst>
          </p:cNvPr>
          <p:cNvSpPr txBox="1"/>
          <p:nvPr/>
        </p:nvSpPr>
        <p:spPr>
          <a:xfrm>
            <a:off x="3266853" y="2107194"/>
            <a:ext cx="56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Velocidade do ar livre é nula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(inexistência de vento)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34C355-8464-4FEC-A587-A3E8CB447F4E}"/>
              </a:ext>
            </a:extLst>
          </p:cNvPr>
          <p:cNvSpPr txBox="1"/>
          <p:nvPr/>
        </p:nvSpPr>
        <p:spPr>
          <a:xfrm>
            <a:off x="3650139" y="5533296"/>
            <a:ext cx="489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Century Gothic" panose="020B0502020202020204" pitchFamily="34" charset="0"/>
              </a:rPr>
              <a:t>O drone não é acrobático</a:t>
            </a:r>
          </a:p>
        </p:txBody>
      </p:sp>
    </p:spTree>
    <p:extLst>
      <p:ext uri="{BB962C8B-B14F-4D97-AF65-F5344CB8AC3E}">
        <p14:creationId xmlns:p14="http://schemas.microsoft.com/office/powerpoint/2010/main" val="5386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Modelagem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pt.4</a:t>
            </a:r>
            <a:endParaRPr sz="4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117233" y="1266092"/>
            <a:ext cx="5228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dinâmico do quadrirrotor</a:t>
            </a:r>
            <a:endParaRPr b="1" dirty="0"/>
          </a:p>
        </p:txBody>
      </p:sp>
      <p:sp>
        <p:nvSpPr>
          <p:cNvPr id="6" name="Google Shape;150;p5">
            <a:extLst>
              <a:ext uri="{FF2B5EF4-FFF2-40B4-BE49-F238E27FC236}">
                <a16:creationId xmlns:a16="http://schemas.microsoft.com/office/drawing/2014/main" id="{44D8A1EE-1F54-47A0-B1E6-0CC30E187791}"/>
              </a:ext>
            </a:extLst>
          </p:cNvPr>
          <p:cNvSpPr txBox="1"/>
          <p:nvPr/>
        </p:nvSpPr>
        <p:spPr>
          <a:xfrm>
            <a:off x="117232" y="1809056"/>
            <a:ext cx="39761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TMB na base fixa</a:t>
            </a:r>
            <a:endParaRPr sz="1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61B74F-0EE2-4C5C-A43B-305F9D00F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216" y="2352707"/>
            <a:ext cx="2773446" cy="1124370"/>
          </a:xfrm>
          <a:prstGeom prst="rect">
            <a:avLst/>
          </a:prstGeom>
        </p:spPr>
      </p:pic>
      <p:sp>
        <p:nvSpPr>
          <p:cNvPr id="9" name="Google Shape;150;p5">
            <a:extLst>
              <a:ext uri="{FF2B5EF4-FFF2-40B4-BE49-F238E27FC236}">
                <a16:creationId xmlns:a16="http://schemas.microsoft.com/office/drawing/2014/main" id="{529E2FDC-861D-4648-976E-F0418EB81206}"/>
              </a:ext>
            </a:extLst>
          </p:cNvPr>
          <p:cNvSpPr txBox="1"/>
          <p:nvPr/>
        </p:nvSpPr>
        <p:spPr>
          <a:xfrm>
            <a:off x="117233" y="3519600"/>
            <a:ext cx="39761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TMQM na base móvel</a:t>
            </a:r>
            <a:endParaRPr sz="1600" dirty="0"/>
          </a:p>
        </p:txBody>
      </p:sp>
      <p:sp>
        <p:nvSpPr>
          <p:cNvPr id="12" name="Google Shape;150;p5">
            <a:extLst>
              <a:ext uri="{FF2B5EF4-FFF2-40B4-BE49-F238E27FC236}">
                <a16:creationId xmlns:a16="http://schemas.microsoft.com/office/drawing/2014/main" id="{92D02BAB-419B-4D0A-B696-6EF4805AD3CE}"/>
              </a:ext>
            </a:extLst>
          </p:cNvPr>
          <p:cNvSpPr txBox="1"/>
          <p:nvPr/>
        </p:nvSpPr>
        <p:spPr>
          <a:xfrm>
            <a:off x="6183922" y="1578244"/>
            <a:ext cx="39761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não-linear</a:t>
            </a:r>
            <a:endParaRPr sz="16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783702-4696-4BE5-8E08-E7FD6A003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356" y="5313069"/>
            <a:ext cx="4162076" cy="131336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8537DD-657E-4E01-BA59-EF9110BF5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410" y="2505445"/>
            <a:ext cx="4187712" cy="25631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CD3DF52-2B31-470F-AD80-6F37FE4F1C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7785"/>
          <a:stretch/>
        </p:blipFill>
        <p:spPr>
          <a:xfrm>
            <a:off x="221134" y="4102027"/>
            <a:ext cx="3951167" cy="117775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4232F85-B319-4392-BC62-63B363FA5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38"/>
          <a:stretch/>
        </p:blipFill>
        <p:spPr>
          <a:xfrm>
            <a:off x="1931690" y="5400587"/>
            <a:ext cx="3856304" cy="1177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9847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Modelagem </a:t>
            </a:r>
            <a:r>
              <a:rPr lang="pt-B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pt.5</a:t>
            </a:r>
            <a:endParaRPr sz="4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4535" y="129691"/>
            <a:ext cx="725356" cy="725356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117233" y="4386295"/>
            <a:ext cx="3452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Linearização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9B3473-285B-4C3F-91D4-22570A336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33" y="2290494"/>
            <a:ext cx="4813500" cy="3244361"/>
          </a:xfrm>
          <a:prstGeom prst="rect">
            <a:avLst/>
          </a:prstGeom>
          <a:ln w="38100"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AE89E2D-A7CF-4497-AEC4-A1C9378B7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399" y="2118935"/>
            <a:ext cx="4278921" cy="1793740"/>
          </a:xfrm>
          <a:prstGeom prst="rect">
            <a:avLst/>
          </a:prstGeom>
          <a:ln w="28575">
            <a:noFill/>
          </a:ln>
        </p:spPr>
      </p:pic>
      <p:sp>
        <p:nvSpPr>
          <p:cNvPr id="19" name="Google Shape;180;p8">
            <a:extLst>
              <a:ext uri="{FF2B5EF4-FFF2-40B4-BE49-F238E27FC236}">
                <a16:creationId xmlns:a16="http://schemas.microsoft.com/office/drawing/2014/main" id="{7BFD2F1B-648B-4F2C-A2B9-FE22C8FBA1A0}"/>
              </a:ext>
            </a:extLst>
          </p:cNvPr>
          <p:cNvSpPr txBox="1"/>
          <p:nvPr/>
        </p:nvSpPr>
        <p:spPr>
          <a:xfrm>
            <a:off x="117233" y="1266092"/>
            <a:ext cx="42789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Modelagem das entradas</a:t>
            </a:r>
            <a:endParaRPr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AC06F78-62BA-41F1-8C93-B8A9020EF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20" y="4965831"/>
            <a:ext cx="5992282" cy="8593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0032593-9C4D-40CC-9BA7-F214DDCFD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11" y="5943038"/>
            <a:ext cx="4752209" cy="562489"/>
          </a:xfrm>
          <a:prstGeom prst="rect">
            <a:avLst/>
          </a:prstGeom>
          <a:ln w="28575">
            <a:solidFill>
              <a:srgbClr val="1F3864"/>
            </a:solidFill>
          </a:ln>
        </p:spPr>
      </p:pic>
      <p:sp>
        <p:nvSpPr>
          <p:cNvPr id="22" name="Google Shape;180;p8">
            <a:extLst>
              <a:ext uri="{FF2B5EF4-FFF2-40B4-BE49-F238E27FC236}">
                <a16:creationId xmlns:a16="http://schemas.microsoft.com/office/drawing/2014/main" id="{70137665-2834-42D8-A7DF-5332826D7070}"/>
              </a:ext>
            </a:extLst>
          </p:cNvPr>
          <p:cNvSpPr txBox="1"/>
          <p:nvPr/>
        </p:nvSpPr>
        <p:spPr>
          <a:xfrm>
            <a:off x="6916617" y="1251438"/>
            <a:ext cx="42789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Matemático Linear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1264</Words>
  <Application>Microsoft Office PowerPoint</Application>
  <PresentationFormat>Widescreen</PresentationFormat>
  <Paragraphs>196</Paragraphs>
  <Slides>21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Tema do Office</vt:lpstr>
      <vt:lpstr>PME3380 - Modelagem de Sistemas Dinâmicos Grupo 12 - Quadrirrotor</vt:lpstr>
      <vt:lpstr>  Introdução</vt:lpstr>
      <vt:lpstr>  Introdução</vt:lpstr>
      <vt:lpstr>  Revisão Bibliográfica</vt:lpstr>
      <vt:lpstr>  Modelagem pt.1</vt:lpstr>
      <vt:lpstr>  Modelagem pt.2</vt:lpstr>
      <vt:lpstr>  Modelagem pt.3</vt:lpstr>
      <vt:lpstr>  Modelagem pt.4</vt:lpstr>
      <vt:lpstr>  Modelagem pt.5</vt:lpstr>
      <vt:lpstr>  Modelagem pt.6</vt:lpstr>
      <vt:lpstr>  Parâmetros do sistema</vt:lpstr>
      <vt:lpstr>  Análise no domínio do tempo pt.1</vt:lpstr>
      <vt:lpstr>  Análise no domínio do tempo pt.2</vt:lpstr>
      <vt:lpstr>  Análise no domínio do tempo pt.3</vt:lpstr>
      <vt:lpstr>  Análise no domínio da freqûencia pt.1 </vt:lpstr>
      <vt:lpstr>  Análise no domínio da freqûencia pt.2 </vt:lpstr>
      <vt:lpstr>  Análise no domínio da freqûencia pt.3 </vt:lpstr>
      <vt:lpstr>  Análise no domínio da freqûencia pt.4 </vt:lpstr>
      <vt:lpstr>  Análise no domínio da freqûencia pt.5 </vt:lpstr>
      <vt:lpstr>  Conclusão</vt:lpstr>
      <vt:lpstr>PME3380 - Modelagem de Sistemas Dinâmicos Grupo 12 - Quadrirrotor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PME3380 - Modelagem de Sistemas Dinâmicos Grupo 12 - Quadrirrotor</dc:title>
  <dc:creator>Pedro Sulzer</dc:creator>
  <cp:lastModifiedBy>Pedro Sulzer</cp:lastModifiedBy>
  <cp:revision>38</cp:revision>
  <dcterms:created xsi:type="dcterms:W3CDTF">2020-11-28T17:34:07Z</dcterms:created>
  <dcterms:modified xsi:type="dcterms:W3CDTF">2020-12-01T00:14:09Z</dcterms:modified>
</cp:coreProperties>
</file>